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1691D48-372E-48B5-9624-9306BEE9B49C}">
  <a:tblStyle styleId="{11691D48-372E-48B5-9624-9306BEE9B49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Database Design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Adapted from Chapter 17 (Connolly &amp; Begg)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integrity constraints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Types of integrity constraints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Identifying attributes that are required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For each column decide if it needs to have a value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Attribute domain constraints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List or describe the legal values for each attribute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Multiplicity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Ensure the relationship constraints are properly represented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Entity integrity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Primary key attributes cannot hold a NULL value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Referential integrity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Foreign key created in the child tuple linking to existing parent tuple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General constraints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Referential integrity defines DB behavior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961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Define the desired database behavior to ensure that a child relation NEVER references a parent relation instance that does not exist.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Review changes to the child relation.</a:t>
            </a:r>
            <a:r>
              <a:rPr b="1" lang="en" sz="1800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new record in the child relation 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85714"/>
              <a:buAutoNum type="alphaLcPeriod"/>
            </a:pPr>
            <a:r>
              <a:rPr lang="en"/>
              <a:t>If all foreign key attributes are NULL no check.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85714"/>
              <a:buAutoNum type="alphaLcPeriod"/>
            </a:pPr>
            <a:r>
              <a:rPr lang="en"/>
              <a:t>If not NULL ensure parent tuple exists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a foreign key attribute in the child relation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85714"/>
              <a:buAutoNum type="alphaLcPeriod"/>
            </a:pPr>
            <a:r>
              <a:rPr lang="en"/>
              <a:t>Same as above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 a record from the child relation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Arial"/>
              <a:buAutoNum type="alphaLcPeriod"/>
            </a:pPr>
            <a:r>
              <a:rPr lang="en"/>
              <a:t>Operation cannot violate referential integrity.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Referential integrity defines DB behavior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Review changes to the parent relation.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a primary key attribute in the relation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Identify the child tuples in the other table referencing this instance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May choose to not allow update (ON UPDATE RESTRICT)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May choose to allow UPDATE to parent relation to propagate to child (ON UPDATE CASCADE)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May choose to remove the link between the 2 entities (ON UPDATE SET NULL or ON UPDATE SET DEFAULT)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DELETE a record from the parent relation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Same as above except DELETE as oppose to UPDATE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CREATE a record in the parent relation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No check to be done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Classwork: convert to a logical db design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15197" l="3480" r="-3479" t="-16854"/>
          <a:stretch/>
        </p:blipFill>
        <p:spPr>
          <a:xfrm>
            <a:off x="985525" y="728500"/>
            <a:ext cx="6400800" cy="38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database design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8250" y="871250"/>
            <a:ext cx="86430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Logical data model process: represent a conceptual data model using a specific data model.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We will be using the relational data model, so we will be representing the conceptual data as relations.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Steps to the logical database design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8250" y="871250"/>
            <a:ext cx="87651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Derive relations for logical data model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Validate relations using normalization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Validate relations against user transactions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Check integrity constraints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Review logical data model with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Derive relations for ...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78250" y="871250"/>
            <a:ext cx="8765100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Strong entity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Weak entity types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1 to many (1:*) binary relationship types 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1 to 1 (1:1) binary relationship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1 to 1 (1:1) recursive relationship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Superclass /subclass relationship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Many to Many (*:*) binary relationship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Complex relationship types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200"/>
              <a:t>Multi-values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78251" y="122738"/>
            <a:ext cx="8931300" cy="57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 to a relation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240012" y="92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{11691D48-372E-48B5-9624-9306BEE9B49C}</a:tableStyleId>
              </a:tblPr>
              <a:tblGrid>
                <a:gridCol w="2411600"/>
                <a:gridCol w="6252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Strong entity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 relation that contains all simple attributes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Weak entity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 relation that contains all simple attributes - primary key must take into account the owner entity’s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*:* binary relationship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 relation for the relationship, including all relationship attributes. Each entity in the relation is a foreign key in the relationship’s relation.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1:1 binary relationship</a:t>
                      </a:r>
                    </a:p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Mandatory participation</a:t>
                      </a:r>
                    </a:p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Optional participation</a:t>
                      </a:r>
                    </a:p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Both entities optional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Combine entities into 1 relation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Define a foreign key for relation associated with mandatory participation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Your choice for representation (either can have FK)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Multi-valued 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Define a relation for the multi-valued attribute and create a foreign key to the relation representing the containing entity 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Complex relationship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 relation for the relationship, including all relationship attributes. Each entity in the relation is a foreign key in the relationship’s relation.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 to a foreign key 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3893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{11691D48-372E-48B5-9624-9306BEE9B49C}</a:tableStyleId>
              </a:tblPr>
              <a:tblGrid>
                <a:gridCol w="2511675"/>
                <a:gridCol w="59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Entity/Relationship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Mapping to logical design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1:* binary relationship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Define a foreign key on the “many” side. It points to a candidate key on the “1” side”. All relationship attributes are stored in the “many” relationship.  No relation necessary for relationship.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*:* binary relationship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Create a relation for the relationship, including all relationship attributes. Each entity in the relation is a foreign key in the relationship’s relation.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1:1 binary relationship</a:t>
                      </a:r>
                    </a:p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Optional participation</a:t>
                      </a:r>
                    </a:p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Both entities optional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Define a foreign key for relation associated with mandatory participation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Your choice for representation (either can have FK)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Multi-valued attributes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Define a relation for the multi-valued attribute and create a foreign key to the relation representing the containing entity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Superclass/Subclass conversion 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3893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{11691D48-372E-48B5-9624-9306BEE9B49C}</a:tableStyleId>
              </a:tblPr>
              <a:tblGrid>
                <a:gridCol w="1934925"/>
                <a:gridCol w="1934925"/>
                <a:gridCol w="4556625"/>
              </a:tblGrid>
              <a:tr h="52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Participation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Disjoint 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Mapping to logical design</a:t>
                      </a:r>
                    </a:p>
                  </a:txBody>
                  <a:tcPr marT="91425" marB="91425" marR="91425" marL="91425"/>
                </a:tc>
              </a:tr>
              <a:tr h="806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Mandatory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Nondisjoint (AND)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Single relation with 1 or more attributes acting as a discriminator for the subclasses</a:t>
                      </a:r>
                    </a:p>
                  </a:txBody>
                  <a:tcPr marT="91425" marB="91425" marR="91425" marL="91425"/>
                </a:tc>
              </a:tr>
              <a:tr h="806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Mandatory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Disjoint (OR)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Many relations one for each subclass/superclass combination</a:t>
                      </a:r>
                    </a:p>
                  </a:txBody>
                  <a:tcPr marT="91425" marB="91425" marR="91425" marL="91425"/>
                </a:tc>
              </a:tr>
              <a:tr h="52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Optional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Nondisjoint (AND)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Two relations, 1 relation for the superclass and 1 relation for all  of the subclasses, subclass needs a discriminating attribute to differentiate type of subclass</a:t>
                      </a:r>
                    </a:p>
                  </a:txBody>
                  <a:tcPr marT="91425" marB="91425" marR="91425" marL="91425"/>
                </a:tc>
              </a:tr>
              <a:tr h="52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Optional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Disjoint (OR)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Many relations, one relation for the superclass, one relation for each subclass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Classwork: create relations for the following conceptual model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50" y="536625"/>
            <a:ext cx="5102474" cy="444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Normalization to be covered later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 separate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