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PT Sans Narrow"/>
      <p:regular r:id="rId48"/>
      <p:bold r:id="rId49"/>
    </p:embeddedFont>
    <p:embeddedFont>
      <p:font typeface="Book Antiqua"/>
      <p:regular r:id="rId50"/>
      <p:bold r:id="rId51"/>
      <p:italic r:id="rId52"/>
      <p:boldItalic r:id="rId53"/>
    </p:embeddedFont>
    <p:embeddedFont>
      <p:font typeface="Open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B80A955-AB17-4EEA-8200-552602BB3282}">
  <a:tblStyle styleId="{5B80A955-AB17-4EEA-8200-552602BB328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1F0EC"/>
          </a:solidFill>
        </a:fill>
      </a:tcStyle>
    </a:wholeTbl>
    <a:band1H>
      <a:tcStyle>
        <a:fill>
          <a:solidFill>
            <a:srgbClr val="E1E0D6"/>
          </a:solidFill>
        </a:fill>
      </a:tcStyle>
    </a:band1H>
    <a:band1V>
      <a:tcStyle>
        <a:fill>
          <a:solidFill>
            <a:srgbClr val="E1E0D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TSansNarrow-regular.fntdata"/><Relationship Id="rId47" Type="http://schemas.openxmlformats.org/officeDocument/2006/relationships/slide" Target="slides/slide42.xml"/><Relationship Id="rId49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BookAntiqua-bold.fntdata"/><Relationship Id="rId50" Type="http://schemas.openxmlformats.org/officeDocument/2006/relationships/font" Target="fonts/BookAntiqua-regular.fntdata"/><Relationship Id="rId53" Type="http://schemas.openxmlformats.org/officeDocument/2006/relationships/font" Target="fonts/BookAntiqua-boldItalic.fntdata"/><Relationship Id="rId52" Type="http://schemas.openxmlformats.org/officeDocument/2006/relationships/font" Target="fonts/BookAntiqua-italic.fntdata"/><Relationship Id="rId11" Type="http://schemas.openxmlformats.org/officeDocument/2006/relationships/slide" Target="slides/slide6.xml"/><Relationship Id="rId55" Type="http://schemas.openxmlformats.org/officeDocument/2006/relationships/font" Target="fonts/OpenSans-bold.fntdata"/><Relationship Id="rId10" Type="http://schemas.openxmlformats.org/officeDocument/2006/relationships/slide" Target="slides/slide5.xml"/><Relationship Id="rId54" Type="http://schemas.openxmlformats.org/officeDocument/2006/relationships/font" Target="fonts/OpenSans-regular.fntdata"/><Relationship Id="rId13" Type="http://schemas.openxmlformats.org/officeDocument/2006/relationships/slide" Target="slides/slide8.xml"/><Relationship Id="rId57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56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40200" y="736600"/>
            <a:ext cx="6536400" cy="3678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61987" y="4660900"/>
            <a:ext cx="5292600" cy="4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3885578" y="0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850" lIns="89725" rIns="89725" tIns="448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3885578" y="8686489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675" rIns="18675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</a:p>
        </p:txBody>
      </p:sp>
      <p:sp>
        <p:nvSpPr>
          <p:cNvPr id="180" name="Shape 180"/>
          <p:cNvSpPr/>
          <p:nvPr/>
        </p:nvSpPr>
        <p:spPr>
          <a:xfrm>
            <a:off x="1" y="8686489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850" lIns="89725" rIns="89725" tIns="448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1" y="0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850" lIns="89725" rIns="89725" tIns="448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relation obtained from Hourly_Emps: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Hourly_Emps (</a:t>
            </a:r>
            <a:r>
              <a:rPr b="0" i="1" lang="en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ssn</a:t>
            </a:r>
            <a:r>
              <a:rPr b="0" i="1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name, lot, rating, hrly_wages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hrs_worked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" sz="1200" u="sng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Notation</a:t>
            </a:r>
            <a:r>
              <a:rPr b="0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denote this relation schema by listing the attributes:   </a:t>
            </a:r>
            <a:r>
              <a:rPr b="0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SNLRWH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really the </a:t>
            </a:r>
            <a:r>
              <a:rPr b="0" i="1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attributes {S,N,L,R,W,H}.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Sometimes, we will refer to all attributes of a relation by using the relation name.  (e.g., Hourly_Emps for SNLRWH)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FDs on Hourly_Emps: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1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ssn</a:t>
            </a:r>
            <a:r>
              <a:rPr b="0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is the key:    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           SNLRWH 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1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rating</a:t>
            </a:r>
            <a:r>
              <a:rPr b="0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determines </a:t>
            </a:r>
            <a:r>
              <a:rPr b="0" i="1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hrly_wages</a:t>
            </a:r>
            <a:r>
              <a:rPr b="0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:    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         W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3885578" y="0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850" lIns="89725" rIns="89725" tIns="448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3885578" y="8686489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675" rIns="18675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</a:p>
        </p:txBody>
      </p:sp>
      <p:sp>
        <p:nvSpPr>
          <p:cNvPr id="205" name="Shape 205"/>
          <p:cNvSpPr/>
          <p:nvPr/>
        </p:nvSpPr>
        <p:spPr>
          <a:xfrm>
            <a:off x="1" y="8686489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850" lIns="89725" rIns="89725" tIns="448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1" y="0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850" lIns="89725" rIns="89725" tIns="448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Phone numbers in separate columns or in same field TELEPHONE</a:t>
            </a:r>
            <a:r>
              <a:rPr b="1" lang="en"/>
              <a:t>(S)</a:t>
            </a:r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Attributes (Fields) which are dependent on one part of the Key </a:t>
            </a:r>
            <a:b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 </a:t>
            </a:r>
          </a:p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between Rating and Wage </a:t>
            </a:r>
          </a:p>
        </p:txBody>
      </p:sp>
      <p:sp>
        <p:nvSpPr>
          <p:cNvPr id="350" name="Shape 35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Attributes (Fields) which are dependent on another </a:t>
            </a:r>
            <a:b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which is not the Key 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3000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normal form has mother table with hospital data and room number and the hospital table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baseline="3000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normal form pulls out the room number from the mother table </a:t>
            </a:r>
          </a:p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the CREATE table commands - Identify the tables, constraints,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musician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instrument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album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song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performs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musiciantoinstrument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151334"/>
            <a:ext cx="3657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3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5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57200" y="1631156"/>
            <a:ext cx="36576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34290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2080" lvl="4" marL="1554480" marR="0" rtl="0" algn="l">
              <a:spcBef>
                <a:spcPts val="32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6360" lvl="5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439" lvl="6" marL="192024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20" lvl="7" marL="2103120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4419600" y="1151334"/>
            <a:ext cx="3657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3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5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4419600" y="1631156"/>
            <a:ext cx="36576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34290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2080" lvl="4" marL="1554480" marR="0" rtl="0" algn="l">
              <a:spcBef>
                <a:spcPts val="32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6360" lvl="5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439" lvl="6" marL="192024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20" lvl="7" marL="2103120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7620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722312" y="4114800"/>
            <a:ext cx="76596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722312" y="2889647"/>
            <a:ext cx="61356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accent2"/>
              </a:buClr>
              <a:buFont typeface="Arial"/>
              <a:buNone/>
              <a:defRPr b="0" i="0" sz="18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accent3"/>
              </a:buClr>
              <a:buFont typeface="Arial"/>
              <a:buNone/>
              <a:defRPr b="0" i="0" sz="16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accent4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accent3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accent4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AndClipArt">
  <p:cSld name="Title, Text and Clip Ar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81000" y="171450"/>
            <a:ext cx="77724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838200" y="1485900"/>
            <a:ext cx="3810000" cy="30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/>
          <p:nvPr>
            <p:ph idx="2" type="clipArt"/>
          </p:nvPr>
        </p:nvSpPr>
        <p:spPr>
          <a:xfrm>
            <a:off x="4800600" y="1485900"/>
            <a:ext cx="3810000" cy="30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44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Models to Schema &amp;</a:t>
            </a:r>
            <a:br>
              <a:rPr b="0" i="0" lang="en" sz="44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i="0" lang="en" sz="44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   Normal Form Refinement</a:t>
            </a:r>
          </a:p>
        </p:txBody>
      </p:sp>
      <p:sp>
        <p:nvSpPr>
          <p:cNvPr id="93" name="Shape 93"/>
          <p:cNvSpPr/>
          <p:nvPr>
            <p:ph idx="12" type="sldNum"/>
          </p:nvPr>
        </p:nvSpPr>
        <p:spPr>
          <a:xfrm>
            <a:off x="8472457" y="4663216"/>
            <a:ext cx="548700" cy="3936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4" name="Shape 94"/>
          <p:cNvSpPr txBox="1"/>
          <p:nvPr/>
        </p:nvSpPr>
        <p:spPr>
          <a:xfrm>
            <a:off x="2124650" y="2785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Adapted from Chapter 14 (Connolly &amp; Begg)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059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4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What’s wrong with this table?</a:t>
            </a:r>
          </a:p>
        </p:txBody>
      </p:sp>
      <p:sp>
        <p:nvSpPr>
          <p:cNvPr id="167" name="Shape 167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DS3-Figure 13-02" id="168" name="Shape 1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371600"/>
            <a:ext cx="7512000" cy="28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1295400" y="4171950"/>
            <a:ext cx="609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redundancy of the the branch data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2" type="sldNum"/>
          </p:nvPr>
        </p:nvSpPr>
        <p:spPr>
          <a:xfrm>
            <a:off x="6858000" y="4629150"/>
            <a:ext cx="1905000" cy="3429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457200" y="205975"/>
            <a:ext cx="8218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4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Data Redundancy and Update Anomalies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95287" y="1221580"/>
            <a:ext cx="73008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Relations that contain redundant information may potentially suffer from update anomalies.  </a:t>
            </a:r>
          </a:p>
          <a:p>
            <a:pPr indent="-2286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 of update anomalies include</a:t>
            </a:r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Insertion</a:t>
            </a:r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Deletion</a:t>
            </a:r>
          </a:p>
          <a:p>
            <a:pPr indent="-233680" lvl="1" marL="640080" marR="0" rtl="0" algn="l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Modification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457200" y="-175021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4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Data Redundancy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00" y="400050"/>
            <a:ext cx="92961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6377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b="0" i="1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Redundancy</a:t>
            </a: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at the root of several problems associated with relational schemas:</a:t>
            </a:r>
          </a:p>
          <a:p>
            <a:pPr indent="800100" lvl="2" marR="0" rtl="0" algn="l">
              <a:spcBef>
                <a:spcPts val="37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</a:pPr>
            <a:r>
              <a:rPr b="0" i="0" lang="en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Redundant storage</a:t>
            </a:r>
          </a:p>
          <a:p>
            <a:pPr indent="800100" lvl="2" marR="0" rtl="0" algn="l">
              <a:spcBef>
                <a:spcPts val="37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</a:pPr>
            <a:r>
              <a:rPr b="0" i="0" lang="en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Insert/delete/update anomalies</a:t>
            </a:r>
          </a:p>
          <a:p>
            <a:pPr indent="-226377" lvl="0" marL="342900" marR="0" rtl="0" algn="l">
              <a:spcBef>
                <a:spcPts val="40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Integrity constraints, in particular</a:t>
            </a:r>
            <a:r>
              <a:rPr b="0" i="1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functional dependencies</a:t>
            </a: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can be used to identify schemas with such problems and to suggest </a:t>
            </a:r>
            <a:r>
              <a:rPr b="0" i="1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schema refinements</a:t>
            </a: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214630" lvl="0" marL="342900" marR="0" rtl="0" algn="l">
              <a:spcBef>
                <a:spcPts val="4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Role of functional dependencies (FD)s in detecting redundancy:</a:t>
            </a:r>
          </a:p>
          <a:p>
            <a:pPr indent="800100" lvl="2" marR="0" rtl="0" algn="l">
              <a:spcBef>
                <a:spcPts val="444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</a:pPr>
            <a:r>
              <a:rPr b="0" i="0" lang="en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a relation R with 3 attributes, ABC.  </a:t>
            </a:r>
          </a:p>
          <a:p>
            <a:pPr lvl="4" marR="0" rtl="0" algn="l">
              <a:spcBef>
                <a:spcPts val="4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FDs hold:   There is no redundancy.</a:t>
            </a:r>
          </a:p>
          <a:p>
            <a:pPr lvl="4" marR="0" rtl="0" algn="l">
              <a:spcBef>
                <a:spcPts val="4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Given A  →   B:   Several tuples can have the same A value, and if so, they’ll all have the same B value (</a:t>
            </a:r>
            <a:r>
              <a:rPr b="1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Redundancy</a:t>
            </a: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191134" lvl="0" marL="342900" marR="0" rtl="0" algn="l"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Schema refinement technique:  </a:t>
            </a:r>
            <a:r>
              <a:rPr b="0" i="1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decomposition</a:t>
            </a: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(replace relation ABC with, say, AB and BC, or AC and AB).</a:t>
            </a:r>
          </a:p>
          <a:p>
            <a:pPr indent="-228600" lvl="0" marL="3429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SzPct val="10175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407"/>
              </a:spcBef>
              <a:buClr>
                <a:schemeClr val="accent1"/>
              </a:buClr>
              <a:buSzPct val="925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52400" y="-175025"/>
            <a:ext cx="892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1" i="0" lang="en" sz="32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Example</a:t>
            </a:r>
            <a:r>
              <a:rPr b="0" i="0" lang="en" sz="32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: R determines W in table {S,N,L,R,W,H} 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52400" y="544575"/>
            <a:ext cx="74952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Social Security #, Name, Lot, Rating, Wage, Hours per week </a:t>
            </a: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990600"/>
            <a:ext cx="67056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/>
          <p:nvPr/>
        </p:nvSpPr>
        <p:spPr>
          <a:xfrm>
            <a:off x="5410200" y="2590800"/>
            <a:ext cx="1052400" cy="4002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7B785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6341499" y="2771775"/>
            <a:ext cx="2587200" cy="27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Functional </a:t>
            </a: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dependency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-79400" y="2684425"/>
            <a:ext cx="8611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FDS S → {S,N,L,R,W,H} AND R → W</a:t>
            </a:r>
          </a:p>
          <a:p>
            <a:pPr indent="-2286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Problems due to R  →    W :</a:t>
            </a:r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rial"/>
              <a:buChar char="•"/>
            </a:pPr>
            <a:r>
              <a:rPr b="0" i="1" lang="en" sz="2000" u="sng" cap="none" strike="noStrike">
                <a:latin typeface="Calibri"/>
                <a:ea typeface="Calibri"/>
                <a:cs typeface="Calibri"/>
                <a:sym typeface="Calibri"/>
              </a:rPr>
              <a:t>Update anomaly</a:t>
            </a:r>
            <a:r>
              <a:rPr b="0" i="0" lang="en" sz="2000" u="none" cap="none" strike="noStrike">
                <a:latin typeface="Calibri"/>
                <a:ea typeface="Calibri"/>
                <a:cs typeface="Calibri"/>
                <a:sym typeface="Calibri"/>
              </a:rPr>
              <a:t>:  Can  we change W in just  the 1st  tuple of SNLRWH?</a:t>
            </a:r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rial"/>
              <a:buChar char="•"/>
            </a:pPr>
            <a:r>
              <a:rPr b="0" i="1" lang="en" sz="2000" u="sng" cap="none" strike="noStrike">
                <a:latin typeface="Calibri"/>
                <a:ea typeface="Calibri"/>
                <a:cs typeface="Calibri"/>
                <a:sym typeface="Calibri"/>
              </a:rPr>
              <a:t>Insertion anomaly</a:t>
            </a:r>
            <a:r>
              <a:rPr b="0" i="0" lang="en" sz="2000" u="none" cap="none" strike="noStrike">
                <a:latin typeface="Calibri"/>
                <a:ea typeface="Calibri"/>
                <a:cs typeface="Calibri"/>
                <a:sym typeface="Calibri"/>
              </a:rPr>
              <a:t>:  What if we want to insert an employee and don’t know the hourly wage for his rating?</a:t>
            </a:r>
          </a:p>
          <a:p>
            <a:pPr indent="-233680" lvl="1" marL="640080" marR="0" rtl="0" algn="l">
              <a:spcBef>
                <a:spcPts val="400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i="1" lang="en" sz="2000" u="sng" cap="none" strike="noStrike">
                <a:latin typeface="Calibri"/>
                <a:ea typeface="Calibri"/>
                <a:cs typeface="Calibri"/>
                <a:sym typeface="Calibri"/>
              </a:rPr>
              <a:t>Deletion anomaly</a:t>
            </a:r>
            <a:r>
              <a:rPr b="0" i="0" lang="en" sz="2000" u="none" cap="none" strike="noStrike">
                <a:latin typeface="Calibri"/>
                <a:ea typeface="Calibri"/>
                <a:cs typeface="Calibri"/>
                <a:sym typeface="Calibri"/>
              </a:rPr>
              <a:t>: If we delete all employees with rating 5, we lose the information about the wage for rating 5</a:t>
            </a:r>
          </a:p>
        </p:txBody>
      </p:sp>
      <p:sp>
        <p:nvSpPr>
          <p:cNvPr id="201" name="Shape 201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0" y="-79772"/>
            <a:ext cx="77724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4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Example Solution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2662" y="922734"/>
            <a:ext cx="4754700" cy="18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1800" y="3200400"/>
            <a:ext cx="4391100" cy="20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0950" y="4012636"/>
            <a:ext cx="1127100" cy="109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>
            <a:off x="5167296" y="2668525"/>
            <a:ext cx="2798999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Hourly_Emps2</a:t>
            </a:r>
          </a:p>
        </p:txBody>
      </p:sp>
      <p:sp>
        <p:nvSpPr>
          <p:cNvPr id="216" name="Shape 216"/>
          <p:cNvSpPr/>
          <p:nvPr/>
        </p:nvSpPr>
        <p:spPr>
          <a:xfrm>
            <a:off x="1066800" y="3600450"/>
            <a:ext cx="1082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Wages</a:t>
            </a:r>
          </a:p>
        </p:txBody>
      </p:sp>
      <p:sp>
        <p:nvSpPr>
          <p:cNvPr id="217" name="Shape 217"/>
          <p:cNvSpPr/>
          <p:nvPr/>
        </p:nvSpPr>
        <p:spPr>
          <a:xfrm>
            <a:off x="4707932" y="135731"/>
            <a:ext cx="3352800" cy="623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smaller tables removes update anomolies</a:t>
            </a:r>
          </a:p>
        </p:txBody>
      </p:sp>
      <p:sp>
        <p:nvSpPr>
          <p:cNvPr id="218" name="Shape 218"/>
          <p:cNvSpPr/>
          <p:nvPr/>
        </p:nvSpPr>
        <p:spPr>
          <a:xfrm>
            <a:off x="990600" y="1314450"/>
            <a:ext cx="1828800" cy="346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REPLACE: </a:t>
            </a:r>
          </a:p>
        </p:txBody>
      </p:sp>
      <p:sp>
        <p:nvSpPr>
          <p:cNvPr id="219" name="Shape 219"/>
          <p:cNvSpPr/>
          <p:nvPr/>
        </p:nvSpPr>
        <p:spPr>
          <a:xfrm>
            <a:off x="900112" y="2891063"/>
            <a:ext cx="1828800" cy="346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WITH: 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228600" y="-98825"/>
            <a:ext cx="87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4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Normal Form: Codd’s Objectives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590550"/>
            <a:ext cx="8332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Free the collection of relations from undesirable insertion, update and deletion </a:t>
            </a:r>
            <a:r>
              <a:rPr b="1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dependencies</a:t>
            </a:r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schema has duplicated data in multiple rows </a:t>
            </a:r>
          </a:p>
          <a:p>
            <a:pPr indent="-231139" lvl="2" marL="1005839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Forced to update/delete all copies of a piece of data</a:t>
            </a:r>
          </a:p>
          <a:p>
            <a:pPr indent="-231139" lvl="2" marL="1005839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do you know you got all copies of it?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the need for restructuring the collection of relations </a:t>
            </a:r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an extensible design now as oppose to later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the relational model more informative to users </a:t>
            </a:r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Cleaner model should be easier to understand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the collection of relations neutral to the query statistics </a:t>
            </a:r>
          </a:p>
          <a:p>
            <a:pPr indent="-233680" lvl="1" marL="640080" marR="0" rtl="0" algn="l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Designed for general purpose querying</a:t>
            </a:r>
          </a:p>
        </p:txBody>
      </p:sp>
      <p:sp>
        <p:nvSpPr>
          <p:cNvPr id="226" name="Shape 226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-98821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4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First Normal Form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666750"/>
            <a:ext cx="82308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Tuples in a relation must contain the same number of fields </a:t>
            </a:r>
          </a:p>
          <a:p>
            <a:pPr indent="-2286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domain of each attribute must be the same </a:t>
            </a:r>
          </a:p>
          <a:p>
            <a:pPr indent="-2286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value of each attribute contains only a single value</a:t>
            </a:r>
          </a:p>
          <a:p>
            <a:pPr indent="-2286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attributes are sets</a:t>
            </a:r>
          </a:p>
          <a:p>
            <a:pPr indent="-233680" lvl="1" marL="640080" marR="0" rtl="0" algn="l">
              <a:spcBef>
                <a:spcPts val="56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repeating groups </a:t>
            </a:r>
          </a:p>
        </p:txBody>
      </p:sp>
      <p:sp>
        <p:nvSpPr>
          <p:cNvPr id="233" name="Shape 233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-98821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4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Levels of Normal Form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76200" y="666750"/>
            <a:ext cx="8738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Level 1: </a:t>
            </a:r>
            <a:r>
              <a:rPr b="1" i="0" lang="en" sz="2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No repeating entities or group of elements  </a:t>
            </a:r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Do not have multiple columns representing the same type of entity</a:t>
            </a:r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Primary key that represents the entity</a:t>
            </a:r>
          </a:p>
          <a:p>
            <a:pPr indent="-2286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Example: Table mother (MotherName varchar(40), child1 varchar(20), child2(varchar(20)…child8 varchar(20))</a:t>
            </a:r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CREATE 3 tables: Mother, Children and Offspring </a:t>
            </a:r>
          </a:p>
          <a:p>
            <a:pPr indent="-231139" lvl="2" marL="1005839" marR="0" rtl="0" algn="l"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Offspring links Mother and Children together</a:t>
            </a:r>
          </a:p>
          <a:p>
            <a:pPr indent="-233680" lvl="1" marL="640080" marR="0" rtl="0" algn="l">
              <a:spcBef>
                <a:spcPts val="400"/>
              </a:spcBef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OR CREATE 2 tables where the Child relation has a foreign key to the Mother relation</a:t>
            </a:r>
          </a:p>
        </p:txBody>
      </p:sp>
      <p:sp>
        <p:nvSpPr>
          <p:cNvPr id="240" name="Shape 240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2 table solution 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084527" y="628650"/>
            <a:ext cx="29961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Table Mother, and a Table Child</a:t>
            </a:r>
          </a:p>
          <a:p>
            <a:pPr indent="-342900" lvl="1" marL="342900" marR="0" rtl="0" algn="l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 foreign key that links Child to Mother</a:t>
            </a:r>
          </a:p>
        </p:txBody>
      </p:sp>
      <p:graphicFrame>
        <p:nvGraphicFramePr>
          <p:cNvPr id="247" name="Shape 247"/>
          <p:cNvGraphicFramePr/>
          <p:nvPr/>
        </p:nvGraphicFramePr>
        <p:xfrm>
          <a:off x="990600" y="3028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{5B80A955-AB17-4EEA-8200-552602BB3282}</a:tableStyleId>
              </a:tblPr>
              <a:tblGrid>
                <a:gridCol w="1270000"/>
                <a:gridCol w="1270000"/>
              </a:tblGrid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Mother Id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Mother Name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Elsa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Golda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Viola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Iris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Daisy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48" name="Shape 248"/>
          <p:cNvGraphicFramePr/>
          <p:nvPr/>
        </p:nvGraphicFramePr>
        <p:xfrm>
          <a:off x="228600" y="628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{5B80A955-AB17-4EEA-8200-552602BB3282}</a:tableStyleId>
              </a:tblPr>
              <a:tblGrid>
                <a:gridCol w="965200"/>
                <a:gridCol w="965200"/>
                <a:gridCol w="965200"/>
                <a:gridCol w="965200"/>
                <a:gridCol w="965200"/>
                <a:gridCol w="965200"/>
              </a:tblGrid>
              <a:tr h="278150">
                <a:tc gridSpan="6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NOT 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FIRST 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NORMAL FORM  (1NF)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– DUPLICATES ENTITIES </a:t>
                      </a:r>
                    </a:p>
                  </a:txBody>
                  <a:tcPr marT="34300" marB="34300" marR="91450" marL="91450"/>
                </a:tc>
                <a:tc hMerge="1"/>
                <a:tc hMerge="1"/>
                <a:tc hMerge="1"/>
                <a:tc hMerge="1"/>
                <a:tc hMerge="1"/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Mother Id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Mother Name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Child4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Elsa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Mary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Alice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Golda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George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Fred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Viola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Ava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Iris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Kayla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Daisy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Harry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249" name="Shape 249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250" name="Shape 250"/>
          <p:cNvGraphicFramePr/>
          <p:nvPr/>
        </p:nvGraphicFramePr>
        <p:xfrm>
          <a:off x="4440046" y="2472689"/>
          <a:ext cx="3000000" cy="2999999"/>
        </p:xfrm>
        <a:graphic>
          <a:graphicData uri="http://schemas.openxmlformats.org/drawingml/2006/table">
            <a:tbl>
              <a:tblPr bandRow="1" firstRow="1">
                <a:noFill/>
                <a:tableStyleId>{5B80A955-AB17-4EEA-8200-552602BB3282}</a:tableStyleId>
              </a:tblPr>
              <a:tblGrid>
                <a:gridCol w="891425"/>
                <a:gridCol w="914400"/>
                <a:gridCol w="914400"/>
              </a:tblGrid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Id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Name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Mother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Mary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Alice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George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Fred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Ava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16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Kayla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17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Harry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3 table solution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76200" y="2914650"/>
            <a:ext cx="3276600" cy="22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Table Mother, Table Offspring and a Table Children</a:t>
            </a:r>
          </a:p>
          <a:p>
            <a:pPr indent="-342900" lvl="1" marL="3429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Link them together via a unique representation (social security number)</a:t>
            </a:r>
          </a:p>
          <a:p>
            <a:pPr indent="-2286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7" name="Shape 257"/>
          <p:cNvGraphicFramePr/>
          <p:nvPr/>
        </p:nvGraphicFramePr>
        <p:xfrm>
          <a:off x="3276600" y="285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{5B80A955-AB17-4EEA-8200-552602BB3282}</a:tableStyleId>
              </a:tblPr>
              <a:tblGrid>
                <a:gridCol w="1524000"/>
                <a:gridCol w="1524000"/>
              </a:tblGrid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Parent Id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Offspring Id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16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17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58" name="Shape 258"/>
          <p:cNvGraphicFramePr/>
          <p:nvPr/>
        </p:nvGraphicFramePr>
        <p:xfrm>
          <a:off x="6299200" y="228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{5B80A955-AB17-4EEA-8200-552602BB3282}</a:tableStyleId>
              </a:tblPr>
              <a:tblGrid>
                <a:gridCol w="1270000"/>
                <a:gridCol w="1270000"/>
              </a:tblGrid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Mother Id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Mother Name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Elsa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Golda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Viola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Iris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Daisy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59" name="Shape 259"/>
          <p:cNvGraphicFramePr/>
          <p:nvPr/>
        </p:nvGraphicFramePr>
        <p:xfrm>
          <a:off x="6477000" y="222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{5B80A955-AB17-4EEA-8200-552602BB3282}</a:tableStyleId>
              </a:tblPr>
              <a:tblGrid>
                <a:gridCol w="1181100"/>
                <a:gridCol w="1181100"/>
              </a:tblGrid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Offspring Id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Offspring Name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Mary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Alice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George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Fred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Ava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16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Kayla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17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Harry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60" name="Shape 260"/>
          <p:cNvGraphicFramePr/>
          <p:nvPr/>
        </p:nvGraphicFramePr>
        <p:xfrm>
          <a:off x="228600" y="628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{5B80A955-AB17-4EEA-8200-552602BB3282}</a:tableStyleId>
              </a:tblPr>
              <a:tblGrid>
                <a:gridCol w="965200"/>
                <a:gridCol w="965200"/>
                <a:gridCol w="965200"/>
                <a:gridCol w="965200"/>
                <a:gridCol w="965200"/>
                <a:gridCol w="965200"/>
              </a:tblGrid>
              <a:tr h="278150">
                <a:tc gridSpan="6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NOT 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FIRST 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NORMAL FORM  (1NF)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– DUPLICATES ENTITIES </a:t>
                      </a:r>
                    </a:p>
                  </a:txBody>
                  <a:tcPr marT="34300" marB="34300" marR="91450" marL="91450"/>
                </a:tc>
                <a:tc hMerge="1"/>
                <a:tc hMerge="1"/>
                <a:tc hMerge="1"/>
                <a:tc hMerge="1"/>
                <a:tc hMerge="1"/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Mother Id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Mother Name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Child4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Elsa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Mary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Alice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Golda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George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Fred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Viola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Ava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Iris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Kayla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Daisy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Harry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261" name="Shape 261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-98821"/>
            <a:ext cx="7620000" cy="857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4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ER Process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228600" y="1028700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Where to start </a:t>
            </a:r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57200" y="945356"/>
            <a:ext cx="36576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make an ER model from a verbal description you need to identify</a:t>
            </a:r>
          </a:p>
          <a:p>
            <a:pPr indent="-233680" lvl="1" marL="64008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Entities</a:t>
            </a:r>
          </a:p>
          <a:p>
            <a:pPr indent="-233680" lvl="1" marL="64008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</a:p>
          <a:p>
            <a:pPr indent="-233680" lvl="1" marL="64008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Relationships</a:t>
            </a:r>
          </a:p>
          <a:p>
            <a:pPr indent="-233680" lvl="1" marL="640080" marR="0" rtl="0" algn="l">
              <a:spcBef>
                <a:spcPts val="56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Multiplicity</a:t>
            </a:r>
          </a:p>
        </p:txBody>
      </p:sp>
      <p:sp>
        <p:nvSpPr>
          <p:cNvPr id="103" name="Shape 103"/>
          <p:cNvSpPr txBox="1"/>
          <p:nvPr>
            <p:ph idx="3" type="body"/>
          </p:nvPr>
        </p:nvSpPr>
        <p:spPr>
          <a:xfrm>
            <a:off x="4419600" y="1028700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72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General guidelines</a:t>
            </a:r>
          </a:p>
        </p:txBody>
      </p:sp>
      <p:sp>
        <p:nvSpPr>
          <p:cNvPr id="104" name="Shape 104"/>
          <p:cNvSpPr txBox="1"/>
          <p:nvPr>
            <p:ph idx="4" type="body"/>
          </p:nvPr>
        </p:nvSpPr>
        <p:spPr>
          <a:xfrm>
            <a:off x="4419600" y="1097756"/>
            <a:ext cx="36576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Since entities are things or objects they are often nouns in the description</a:t>
            </a:r>
          </a:p>
          <a:p>
            <a:pPr indent="-2286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Attributes are facts or properties, and so are often nouns also</a:t>
            </a:r>
          </a:p>
          <a:p>
            <a:pPr indent="-2286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Verbs often describe relationships between entities</a:t>
            </a:r>
          </a:p>
          <a:p>
            <a:pPr indent="-228600" lvl="0" marL="34290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457200" y="-22621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4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Benefits of 1NF 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457200" y="742950"/>
            <a:ext cx="7620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Minimize duplicated data </a:t>
            </a:r>
          </a:p>
          <a:p>
            <a:pPr indent="-2286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Beneficial when you want to extend your database by adding more concepts</a:t>
            </a:r>
          </a:p>
          <a:p>
            <a:pPr indent="-2286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Example: Say you now want to model the father relationship ? </a:t>
            </a:r>
          </a:p>
          <a:p>
            <a:pPr indent="-2286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With the unnormalized NF solution you are forced to duplicate all of the offspring data in the father relation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40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228600" y="-571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Adding the Father Relation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5943600" y="647700"/>
            <a:ext cx="3136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Forced to duplicate child data in both mother and father relationship 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Leads to errors in child data during updates and deletions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Hard to query child data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Limits schema</a:t>
            </a:r>
          </a:p>
          <a:p>
            <a:pPr indent="-233680" lvl="1" marL="640080" marR="0" rtl="0" algn="l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children?</a:t>
            </a:r>
          </a:p>
        </p:txBody>
      </p:sp>
      <p:graphicFrame>
        <p:nvGraphicFramePr>
          <p:cNvPr id="275" name="Shape 275"/>
          <p:cNvGraphicFramePr/>
          <p:nvPr/>
        </p:nvGraphicFramePr>
        <p:xfrm>
          <a:off x="228600" y="628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{5B80A955-AB17-4EEA-8200-552602BB3282}</a:tableStyleId>
              </a:tblPr>
              <a:tblGrid>
                <a:gridCol w="965200"/>
                <a:gridCol w="965200"/>
                <a:gridCol w="965200"/>
                <a:gridCol w="965200"/>
                <a:gridCol w="965200"/>
                <a:gridCol w="965200"/>
              </a:tblGrid>
              <a:tr h="278150">
                <a:tc gridSpan="6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NOT 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FIRST 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NORMAL FORM  (1NF)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– DUPLICATES ENTITIES </a:t>
                      </a:r>
                    </a:p>
                  </a:txBody>
                  <a:tcPr marT="34300" marB="34300" marR="91450" marL="91450"/>
                </a:tc>
                <a:tc hMerge="1"/>
                <a:tc hMerge="1"/>
                <a:tc hMerge="1"/>
                <a:tc hMerge="1"/>
                <a:tc hMerge="1"/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Mother Id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Mother Name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Child4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Elsa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Mary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Alice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Golda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George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Fred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Viola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Ava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Iris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Kayla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Daisy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Harry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76" name="Shape 276"/>
          <p:cNvGraphicFramePr/>
          <p:nvPr/>
        </p:nvGraphicFramePr>
        <p:xfrm>
          <a:off x="228600" y="2914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{5B80A955-AB17-4EEA-8200-552602BB3282}</a:tableStyleId>
              </a:tblPr>
              <a:tblGrid>
                <a:gridCol w="965200"/>
                <a:gridCol w="965200"/>
                <a:gridCol w="965200"/>
                <a:gridCol w="965200"/>
                <a:gridCol w="965200"/>
                <a:gridCol w="965200"/>
              </a:tblGrid>
              <a:tr h="278150">
                <a:tc gridSpan="6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NOT 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FIRST 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NORMAL FORM  (1NF)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– DUPLICATES ENTITIES </a:t>
                      </a:r>
                    </a:p>
                  </a:txBody>
                  <a:tcPr marT="34300" marB="34300" marR="91450" marL="91450"/>
                </a:tc>
                <a:tc hMerge="1"/>
                <a:tc hMerge="1"/>
                <a:tc hMerge="1"/>
                <a:tc hMerge="1"/>
                <a:tc hMerge="1"/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Father Id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Father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Name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Child4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Sam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Mary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Alice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Fred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Sal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George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Hal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Ava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Ed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Kayla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George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Harry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277" name="Shape 277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457200" y="-1143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1NF with Father Relation</a:t>
            </a:r>
          </a:p>
        </p:txBody>
      </p:sp>
      <p:graphicFrame>
        <p:nvGraphicFramePr>
          <p:cNvPr id="283" name="Shape 283"/>
          <p:cNvGraphicFramePr/>
          <p:nvPr/>
        </p:nvGraphicFramePr>
        <p:xfrm>
          <a:off x="4191000" y="7320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{5B80A955-AB17-4EEA-8200-552602BB3282}</a:tableStyleId>
              </a:tblPr>
              <a:tblGrid>
                <a:gridCol w="1028700"/>
                <a:gridCol w="1028700"/>
              </a:tblGrid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Mother Id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Mother Name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Elsa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Golda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Viola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Iris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Daisy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84" name="Shape 284"/>
          <p:cNvGraphicFramePr/>
          <p:nvPr/>
        </p:nvGraphicFramePr>
        <p:xfrm>
          <a:off x="990600" y="7320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{5B80A955-AB17-4EEA-8200-552602BB3282}</a:tableStyleId>
              </a:tblPr>
              <a:tblGrid>
                <a:gridCol w="965200"/>
                <a:gridCol w="965200"/>
              </a:tblGrid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Father Id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Father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Name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Sam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Sal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Hal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Ed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George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285" name="Shape 285"/>
          <p:cNvSpPr txBox="1"/>
          <p:nvPr/>
        </p:nvSpPr>
        <p:spPr>
          <a:xfrm>
            <a:off x="6629400" y="731996"/>
            <a:ext cx="1676400" cy="3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Family Table contains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Mapping between mother and offspring  and father and offspring</a:t>
            </a:r>
          </a:p>
        </p:txBody>
      </p:sp>
      <p:sp>
        <p:nvSpPr>
          <p:cNvPr id="286" name="Shape 286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287" name="Shape 287"/>
          <p:cNvGraphicFramePr/>
          <p:nvPr/>
        </p:nvGraphicFramePr>
        <p:xfrm>
          <a:off x="381000" y="2766302"/>
          <a:ext cx="3000000" cy="2999999"/>
        </p:xfrm>
        <a:graphic>
          <a:graphicData uri="http://schemas.openxmlformats.org/drawingml/2006/table">
            <a:tbl>
              <a:tblPr bandRow="1" firstRow="1">
                <a:noFill/>
                <a:tableStyleId>{5B80A955-AB17-4EEA-8200-552602BB3282}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Offsring Id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Name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Father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Mother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Mary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21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Alice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21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George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22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Fred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21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Ava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23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16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Kayla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24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17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Harry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25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457200" y="-133350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>
                <a:solidFill>
                  <a:srgbClr val="FF0000"/>
                </a:solidFill>
              </a:rPr>
              <a:t>Another 1NF Example</a:t>
            </a:r>
          </a:p>
        </p:txBody>
      </p:sp>
      <p:sp>
        <p:nvSpPr>
          <p:cNvPr id="293" name="Shape 293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50" y="647850"/>
            <a:ext cx="6764999" cy="18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675" y="2705225"/>
            <a:ext cx="6731174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57200" y="-133350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>
                <a:solidFill>
                  <a:srgbClr val="FF0000"/>
                </a:solidFill>
              </a:rPr>
              <a:t>Achieving 1NF</a:t>
            </a:r>
          </a:p>
        </p:txBody>
      </p:sp>
      <p:sp>
        <p:nvSpPr>
          <p:cNvPr id="301" name="Shape 301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25" y="952650"/>
            <a:ext cx="7086299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284675" y="3848250"/>
            <a:ext cx="27621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⇒ Redundancy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457200" y="-133350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>
                <a:solidFill>
                  <a:srgbClr val="FF0000"/>
                </a:solidFill>
              </a:rPr>
              <a:t>Achieving 1NF</a:t>
            </a:r>
          </a:p>
        </p:txBody>
      </p:sp>
      <p:sp>
        <p:nvSpPr>
          <p:cNvPr id="309" name="Shape 309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29050"/>
            <a:ext cx="861060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800" y="724050"/>
            <a:ext cx="4720124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>
            <a:off x="284675" y="3848250"/>
            <a:ext cx="27621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⇒ Redundancy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5921600" y="1638450"/>
            <a:ext cx="329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Remove redundant rows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457200" y="-133350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4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Second normal form 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177300" y="476250"/>
            <a:ext cx="87768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615"/>
              <a:buFont typeface="Arial"/>
              <a:buChar char="•"/>
            </a:pPr>
            <a:r>
              <a:rPr b="0" i="0" lang="en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Schema must be in first normal form </a:t>
            </a:r>
          </a:p>
          <a:p>
            <a:pPr indent="-233680" lvl="1" marL="64008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000000"/>
              </a:buClr>
              <a:buSzPct val="97368"/>
              <a:buFont typeface="Arial"/>
              <a:buChar char="•"/>
            </a:pPr>
            <a:r>
              <a:rPr b="0" i="0" lang="en" sz="18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have eliminated group sets</a:t>
            </a:r>
          </a:p>
          <a:p>
            <a:pPr indent="-233680" lvl="1" marL="64008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000000"/>
              </a:buClr>
              <a:buSzPct val="97368"/>
              <a:buFont typeface="Arial"/>
              <a:buChar char="•"/>
            </a:pPr>
            <a:r>
              <a:rPr b="0" i="0" lang="en" sz="18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tuple has a unique key </a:t>
            </a:r>
          </a:p>
          <a:p>
            <a:pPr indent="-2286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ct val="99615"/>
              <a:buFont typeface="Arial"/>
              <a:buChar char="•"/>
            </a:pPr>
            <a:r>
              <a:rPr b="1" i="0" lang="en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field not in the primary key provides a fact about the entity represented via the (entire) primary key </a:t>
            </a:r>
          </a:p>
          <a:p>
            <a:pPr indent="-233680" lvl="1" marL="64008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000000"/>
              </a:buClr>
              <a:buSzPct val="97368"/>
              <a:buFont typeface="Arial"/>
              <a:buChar char="•"/>
            </a:pPr>
            <a:r>
              <a:rPr b="0" i="0" lang="en" sz="18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primary key must be minimal – no extra fields </a:t>
            </a:r>
          </a:p>
          <a:p>
            <a:pPr indent="-233680" lvl="1" marL="64008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FF0000"/>
              </a:buClr>
              <a:buSzPct val="97368"/>
              <a:buFont typeface="Arial"/>
              <a:buChar char="•"/>
            </a:pPr>
            <a:r>
              <a:rPr b="0" lang="en" sz="185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partial dependency</a:t>
            </a:r>
            <a:r>
              <a:rPr b="0" i="0" lang="en" sz="185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on  the primary key</a:t>
            </a:r>
            <a:r>
              <a:rPr lang="en" sz="1665" u="sng">
                <a:solidFill>
                  <a:srgbClr val="FF0000"/>
                </a:solidFill>
              </a:rPr>
              <a:t> </a:t>
            </a:r>
            <a:r>
              <a:rPr i="1" lang="en" sz="1665" u="sng">
                <a:solidFill>
                  <a:srgbClr val="FF0000"/>
                </a:solidFill>
              </a:rPr>
              <a:t>(</a:t>
            </a:r>
            <a:r>
              <a:rPr b="0" i="1" lang="en" sz="1665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applies to composite primary key)</a:t>
            </a:r>
            <a:r>
              <a:rPr b="0" i="0" lang="en" sz="1665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286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ct val="99615"/>
              <a:buFont typeface="Arial"/>
              <a:buChar char="•"/>
            </a:pPr>
            <a:r>
              <a:rPr b="0" i="0" lang="en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Helps you identify a relation that may represent more than one entity</a:t>
            </a:r>
          </a:p>
          <a:p>
            <a:pPr indent="-228600" lvl="0" marL="342900" marR="0" rtl="0" algn="l">
              <a:lnSpc>
                <a:spcPct val="90000"/>
              </a:lnSpc>
              <a:spcBef>
                <a:spcPts val="518"/>
              </a:spcBef>
              <a:buClr>
                <a:srgbClr val="000000"/>
              </a:buClr>
              <a:buSzPct val="99615"/>
              <a:buFont typeface="Arial"/>
              <a:buChar char="•"/>
            </a:pPr>
            <a:r>
              <a:rPr b="1" i="0" lang="en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fields must be functionally dependent on the complete primary key</a:t>
            </a:r>
          </a:p>
        </p:txBody>
      </p:sp>
      <p:sp>
        <p:nvSpPr>
          <p:cNvPr id="320" name="Shape 320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228600" y="571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Example 2NF vs. Not 2NF</a:t>
            </a:r>
          </a:p>
        </p:txBody>
      </p:sp>
      <p:graphicFrame>
        <p:nvGraphicFramePr>
          <p:cNvPr id="327" name="Shape 327"/>
          <p:cNvGraphicFramePr/>
          <p:nvPr/>
        </p:nvGraphicFramePr>
        <p:xfrm>
          <a:off x="1219200" y="742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{5B80A955-AB17-4EEA-8200-552602BB3282}</a:tableStyleId>
              </a:tblPr>
              <a:tblGrid>
                <a:gridCol w="1130300"/>
                <a:gridCol w="1003300"/>
                <a:gridCol w="1066800"/>
                <a:gridCol w="1143000"/>
                <a:gridCol w="1308100"/>
              </a:tblGrid>
              <a:tr h="278150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baseline="30000" lang="en" sz="1400">
                          <a:solidFill>
                            <a:srgbClr val="000000"/>
                          </a:solidFill>
                        </a:rPr>
                        <a:t>st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Normal Form but 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NOT 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2nd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NORMAL FORM </a:t>
                      </a:r>
                    </a:p>
                  </a:txBody>
                  <a:tcPr marT="34300" marB="34300" marR="91450" marL="91450"/>
                </a:tc>
                <a:tc hMerge="1"/>
                <a:tc hMerge="1"/>
                <a:tc hMerge="1"/>
                <a:tc hMerge="1"/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sng">
                          <a:solidFill>
                            <a:srgbClr val="000000"/>
                          </a:solidFill>
                        </a:rPr>
                        <a:t>Mother Id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First Name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Last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Name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sng">
                          <a:solidFill>
                            <a:srgbClr val="000000"/>
                          </a:solidFill>
                        </a:rPr>
                        <a:t>Hospital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Hospital Address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Elsa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General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BIDMC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Boston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Golda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Major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MGH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Boston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Viola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Funt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TMC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Cambridge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Iris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Batter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BIDMC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Brighton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Daisy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Mayo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Allston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28" name="Shape 328"/>
          <p:cNvGraphicFramePr/>
          <p:nvPr/>
        </p:nvGraphicFramePr>
        <p:xfrm>
          <a:off x="228600" y="29375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{5B80A955-AB17-4EEA-8200-552602BB3282}</a:tableStyleId>
              </a:tblPr>
              <a:tblGrid>
                <a:gridCol w="1130300"/>
                <a:gridCol w="1003300"/>
                <a:gridCol w="1066800"/>
                <a:gridCol w="1143000"/>
              </a:tblGrid>
              <a:tr h="2781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baseline="30000" lang="en" sz="1400">
                          <a:solidFill>
                            <a:srgbClr val="000000"/>
                          </a:solidFill>
                        </a:rPr>
                        <a:t>nd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NORMAL FORM </a:t>
                      </a:r>
                    </a:p>
                  </a:txBody>
                  <a:tcPr marT="34300" marB="34300" marR="91450" marL="91450"/>
                </a:tc>
                <a:tc hMerge="1"/>
                <a:tc hMerge="1"/>
                <a:tc hMerge="1"/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sng">
                          <a:solidFill>
                            <a:srgbClr val="000000"/>
                          </a:solidFill>
                        </a:rPr>
                        <a:t>Mother Id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First Name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Last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Name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>
                          <a:solidFill>
                            <a:srgbClr val="000000"/>
                          </a:solidFill>
                        </a:rPr>
                        <a:t>Hospital Id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Elsa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General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Golda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Major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Viola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Funt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Iris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Batter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Daisy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29" name="Shape 329"/>
          <p:cNvGraphicFramePr/>
          <p:nvPr/>
        </p:nvGraphicFramePr>
        <p:xfrm>
          <a:off x="4953000" y="2971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{5B80A955-AB17-4EEA-8200-552602BB3282}</a:tableStyleId>
              </a:tblPr>
              <a:tblGrid>
                <a:gridCol w="1090500"/>
                <a:gridCol w="1090500"/>
                <a:gridCol w="1248000"/>
              </a:tblGrid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baseline="30000" lang="en" sz="1400">
                          <a:solidFill>
                            <a:srgbClr val="000000"/>
                          </a:solidFill>
                        </a:rPr>
                        <a:t>nd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NORMAL FORM </a:t>
                      </a:r>
                    </a:p>
                  </a:txBody>
                  <a:tcPr marT="34300" marB="34300" marR="91450" marL="91450"/>
                </a:tc>
                <a:tc hMerge="1"/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sng">
                          <a:solidFill>
                            <a:srgbClr val="000000"/>
                          </a:solidFill>
                        </a:rPr>
                        <a:t>Hospital  ID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>
                          <a:solidFill>
                            <a:srgbClr val="000000"/>
                          </a:solidFill>
                        </a:rPr>
                        <a:t>Hospital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Hospital Address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BIDMC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Boston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MGH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Boston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TMC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Cambridge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Mayo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Allston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330" name="Shape 330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457200" y="-133350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>
                <a:solidFill>
                  <a:srgbClr val="FF0000"/>
                </a:solidFill>
              </a:rPr>
              <a:t>Another 2NF Example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177300" y="3982275"/>
            <a:ext cx="87768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518"/>
              </a:spcBef>
              <a:buClr>
                <a:srgbClr val="000000"/>
              </a:buClr>
              <a:buSzPct val="117727"/>
              <a:buFont typeface="Arial"/>
              <a:buChar char="•"/>
            </a:pPr>
            <a:r>
              <a:rPr b="1" lang="en">
                <a:solidFill>
                  <a:srgbClr val="000000"/>
                </a:solidFill>
              </a:rPr>
              <a:t>CourseName</a:t>
            </a:r>
            <a:r>
              <a:rPr lang="en">
                <a:solidFill>
                  <a:srgbClr val="000000"/>
                </a:solidFill>
              </a:rPr>
              <a:t> does </a:t>
            </a:r>
            <a:r>
              <a:rPr lang="en">
                <a:solidFill>
                  <a:srgbClr val="FF0000"/>
                </a:solidFill>
              </a:rPr>
              <a:t>NOT </a:t>
            </a:r>
            <a:r>
              <a:rPr lang="en">
                <a:solidFill>
                  <a:srgbClr val="000000"/>
                </a:solidFill>
              </a:rPr>
              <a:t>depend on the </a:t>
            </a:r>
            <a:r>
              <a:rPr b="1" lang="en">
                <a:solidFill>
                  <a:srgbClr val="000000"/>
                </a:solidFill>
              </a:rPr>
              <a:t>whole PK; </a:t>
            </a:r>
            <a:r>
              <a:rPr lang="en">
                <a:solidFill>
                  <a:srgbClr val="000000"/>
                </a:solidFill>
              </a:rPr>
              <a:t>only on part of the keys CID</a:t>
            </a:r>
          </a:p>
        </p:txBody>
      </p:sp>
      <p:sp>
        <p:nvSpPr>
          <p:cNvPr id="337" name="Shape 337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00" y="781500"/>
            <a:ext cx="8019601" cy="30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457200" y="-133350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>
                <a:solidFill>
                  <a:srgbClr val="FF0000"/>
                </a:solidFill>
              </a:rPr>
              <a:t>Achieving</a:t>
            </a:r>
            <a:r>
              <a:rPr lang="en">
                <a:solidFill>
                  <a:srgbClr val="FF0000"/>
                </a:solidFill>
              </a:rPr>
              <a:t> 2NF</a:t>
            </a:r>
          </a:p>
        </p:txBody>
      </p:sp>
      <p:sp>
        <p:nvSpPr>
          <p:cNvPr id="344" name="Shape 344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6450"/>
            <a:ext cx="5744901" cy="254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5775" y="2395250"/>
            <a:ext cx="4438724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1297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4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Conceptual model (ER) steps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047750"/>
            <a:ext cx="7620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entity types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Identify relationship types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and associate attributes with entity or relationship types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Determine attribute domains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Determine candidate, primary, and alternate key attributes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use of enhanced modeling concepts (optional step)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Validate conceptual model against user transactions 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Review conceptual data model with user 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457200" y="535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4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b="0" baseline="30000" i="0" lang="en" sz="4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rd</a:t>
            </a:r>
            <a:r>
              <a:rPr b="0" i="0" lang="en" sz="4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Normal Form 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126650" y="742950"/>
            <a:ext cx="8789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1" i="0" lang="en" sz="32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No dependencies between 2  non-key attributes </a:t>
            </a:r>
          </a:p>
          <a:p>
            <a:pPr indent="-2286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Typically the form most database developers strive to be at</a:t>
            </a:r>
          </a:p>
          <a:p>
            <a:pPr indent="-228600" lvl="0" marL="342900" marR="0" rtl="0" algn="l">
              <a:spcBef>
                <a:spcPts val="72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36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Bill Kent quote: </a:t>
            </a:r>
          </a:p>
          <a:p>
            <a:pPr indent="-5080" lvl="1" marL="411480" marR="0" rtl="0" algn="l">
              <a:spcBef>
                <a:spcPts val="68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" sz="3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Every non-key attribute must provide a fact about the key, the whole key and nothing but the key</a:t>
            </a:r>
          </a:p>
        </p:txBody>
      </p:sp>
      <p:sp>
        <p:nvSpPr>
          <p:cNvPr id="354" name="Shape 354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152400" y="-571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Example 3NF vs. Not 3NF (but 2NF)</a:t>
            </a:r>
          </a:p>
        </p:txBody>
      </p:sp>
      <p:graphicFrame>
        <p:nvGraphicFramePr>
          <p:cNvPr id="361" name="Shape 361"/>
          <p:cNvGraphicFramePr/>
          <p:nvPr/>
        </p:nvGraphicFramePr>
        <p:xfrm>
          <a:off x="76200" y="742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{5B80A955-AB17-4EEA-8200-552602BB3282}</a:tableStyleId>
              </a:tblPr>
              <a:tblGrid>
                <a:gridCol w="1004700"/>
                <a:gridCol w="891825"/>
                <a:gridCol w="948275"/>
                <a:gridCol w="1016000"/>
                <a:gridCol w="1016000"/>
              </a:tblGrid>
              <a:tr h="2781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baseline="30000" lang="en" sz="1400">
                          <a:solidFill>
                            <a:srgbClr val="000000"/>
                          </a:solidFill>
                        </a:rPr>
                        <a:t>nd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NORMAL FORM </a:t>
                      </a:r>
                    </a:p>
                  </a:txBody>
                  <a:tcPr marT="34300" marB="34300" marR="91450" marL="91450"/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sng">
                          <a:solidFill>
                            <a:srgbClr val="000000"/>
                          </a:solidFill>
                        </a:rPr>
                        <a:t>Mother Id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First Name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>
                          <a:solidFill>
                            <a:srgbClr val="000000"/>
                          </a:solidFill>
                        </a:rPr>
                        <a:t>Last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>
                          <a:solidFill>
                            <a:srgbClr val="000000"/>
                          </a:solidFill>
                        </a:rPr>
                        <a:t>Name</a:t>
                      </a:r>
                      <a:r>
                        <a:rPr lang="en" sz="1400" u="none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>
                          <a:solidFill>
                            <a:srgbClr val="000000"/>
                          </a:solidFill>
                        </a:rPr>
                        <a:t>Hospital Id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Room Number 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Elsa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General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36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Golda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Major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48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Viola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Funt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36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Iris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Batter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41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Daisy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32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62" name="Shape 362"/>
          <p:cNvGraphicFramePr/>
          <p:nvPr/>
        </p:nvGraphicFramePr>
        <p:xfrm>
          <a:off x="5181600" y="857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{5B80A955-AB17-4EEA-8200-552602BB3282}</a:tableStyleId>
              </a:tblPr>
              <a:tblGrid>
                <a:gridCol w="1090500"/>
                <a:gridCol w="1090500"/>
                <a:gridCol w="1248000"/>
              </a:tblGrid>
              <a:tr h="27815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baseline="30000" lang="en" sz="1400">
                          <a:solidFill>
                            <a:srgbClr val="000000"/>
                          </a:solidFill>
                        </a:rPr>
                        <a:t>nd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 or 3</a:t>
                      </a:r>
                      <a:r>
                        <a:rPr baseline="30000" lang="en" sz="1400">
                          <a:solidFill>
                            <a:srgbClr val="000000"/>
                          </a:solidFill>
                        </a:rPr>
                        <a:t>rd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NORMAL FORM </a:t>
                      </a:r>
                    </a:p>
                  </a:txBody>
                  <a:tcPr marT="34300" marB="34300" marR="91450" marL="91450"/>
                </a:tc>
                <a:tc hMerge="1"/>
                <a:tc hMerge="1"/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sng">
                          <a:solidFill>
                            <a:srgbClr val="000000"/>
                          </a:solidFill>
                        </a:rPr>
                        <a:t>Hospital  ID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>
                          <a:solidFill>
                            <a:srgbClr val="000000"/>
                          </a:solidFill>
                        </a:rPr>
                        <a:t>Hospital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Hospital Address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BIDMC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Boston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MGH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Boston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TMC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Cambridge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Mayo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Allston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63" name="Shape 363"/>
          <p:cNvGraphicFramePr/>
          <p:nvPr/>
        </p:nvGraphicFramePr>
        <p:xfrm>
          <a:off x="152400" y="2998470"/>
          <a:ext cx="3000000" cy="2999999"/>
        </p:xfrm>
        <a:graphic>
          <a:graphicData uri="http://schemas.openxmlformats.org/drawingml/2006/table">
            <a:tbl>
              <a:tblPr bandRow="1" firstRow="1">
                <a:noFill/>
                <a:tableStyleId>{5B80A955-AB17-4EEA-8200-552602BB3282}</a:tableStyleId>
              </a:tblPr>
              <a:tblGrid>
                <a:gridCol w="1229450"/>
                <a:gridCol w="1091300"/>
                <a:gridCol w="1032050"/>
                <a:gridCol w="1371600"/>
              </a:tblGrid>
              <a:tr h="1067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baseline="30000" lang="en" sz="1400">
                          <a:solidFill>
                            <a:srgbClr val="000000"/>
                          </a:solidFill>
                        </a:rPr>
                        <a:t>rd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NORMAL FORM </a:t>
                      </a:r>
                    </a:p>
                  </a:txBody>
                  <a:tcPr marT="34300" marB="34300" marR="91450" marL="91450"/>
                </a:tc>
                <a:tc hMerge="1"/>
                <a:tc hMerge="1"/>
                <a:tc hMerge="1"/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sng">
                          <a:solidFill>
                            <a:srgbClr val="000000"/>
                          </a:solidFill>
                        </a:rPr>
                        <a:t>Mother Id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First Name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Last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Name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>
                          <a:solidFill>
                            <a:srgbClr val="000000"/>
                          </a:solidFill>
                        </a:rPr>
                        <a:t>Registration</a:t>
                      </a:r>
                      <a:r>
                        <a:rPr lang="en" sz="1400" u="non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" sz="1400" u="none">
                          <a:solidFill>
                            <a:srgbClr val="000000"/>
                          </a:solidFill>
                        </a:rPr>
                        <a:t>Id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Elsa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General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Golda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Major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Viola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Funt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Iris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Batter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Daisy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64" name="Shape 364"/>
          <p:cNvGraphicFramePr/>
          <p:nvPr/>
        </p:nvGraphicFramePr>
        <p:xfrm>
          <a:off x="5257801" y="2971800"/>
          <a:ext cx="2999999" cy="3000000"/>
        </p:xfrm>
        <a:graphic>
          <a:graphicData uri="http://schemas.openxmlformats.org/drawingml/2006/table">
            <a:tbl>
              <a:tblPr bandRow="1" firstRow="1">
                <a:noFill/>
                <a:tableStyleId>{5B80A955-AB17-4EEA-8200-552602BB3282}</a:tableStyleId>
              </a:tblPr>
              <a:tblGrid>
                <a:gridCol w="1371600"/>
                <a:gridCol w="1102650"/>
                <a:gridCol w="1030950"/>
              </a:tblGrid>
              <a:tr h="31872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baseline="30000" lang="en" sz="1400" u="none">
                          <a:solidFill>
                            <a:srgbClr val="000000"/>
                          </a:solidFill>
                        </a:rPr>
                        <a:t>rd</a:t>
                      </a:r>
                      <a:r>
                        <a:rPr lang="en" sz="1400" u="none">
                          <a:solidFill>
                            <a:srgbClr val="000000"/>
                          </a:solidFill>
                        </a:rPr>
                        <a:t> Normal Form </a:t>
                      </a:r>
                    </a:p>
                  </a:txBody>
                  <a:tcPr marT="34300" marB="34300" marR="91450" marL="91450"/>
                </a:tc>
                <a:tc hMerge="1"/>
                <a:tc hMerge="1"/>
              </a:tr>
              <a:tr h="318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sng">
                          <a:solidFill>
                            <a:srgbClr val="000000"/>
                          </a:solidFill>
                        </a:rPr>
                        <a:t>Registration  </a:t>
                      </a:r>
                      <a:r>
                        <a:rPr lang="en" sz="1400" u="sng">
                          <a:solidFill>
                            <a:srgbClr val="000000"/>
                          </a:solidFill>
                        </a:rPr>
                        <a:t>Id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Hospital Id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Room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Id</a:t>
                      </a:r>
                    </a:p>
                  </a:txBody>
                  <a:tcPr marT="34300" marB="34300" marR="91450" marL="91450"/>
                </a:tc>
              </a:tr>
              <a:tr h="18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36</a:t>
                      </a:r>
                    </a:p>
                  </a:txBody>
                  <a:tcPr marT="34300" marB="34300" marR="91450" marL="91450"/>
                </a:tc>
              </a:tr>
              <a:tr h="18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48</a:t>
                      </a:r>
                    </a:p>
                  </a:txBody>
                  <a:tcPr marT="34300" marB="34300" marR="91450" marL="91450"/>
                </a:tc>
              </a:tr>
              <a:tr h="18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36</a:t>
                      </a:r>
                    </a:p>
                  </a:txBody>
                  <a:tcPr marT="34300" marB="34300" marR="91450" marL="91450"/>
                </a:tc>
              </a:tr>
              <a:tr h="18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41</a:t>
                      </a:r>
                    </a:p>
                  </a:txBody>
                  <a:tcPr marT="34300" marB="34300" marR="91450" marL="91450"/>
                </a:tc>
              </a:tr>
              <a:tr h="18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32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365" name="Shape 365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457200" y="-133350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>
                <a:solidFill>
                  <a:srgbClr val="FF0000"/>
                </a:solidFill>
              </a:rPr>
              <a:t>Another 3NF Example</a:t>
            </a: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152400" y="3652550"/>
            <a:ext cx="87768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68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Every non-key attribute must provide a fact about the key, the whole key and nothing but the key!!</a:t>
            </a:r>
          </a:p>
        </p:txBody>
      </p:sp>
      <p:sp>
        <p:nvSpPr>
          <p:cNvPr id="372" name="Shape 372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1650"/>
            <a:ext cx="8839200" cy="287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457200" y="-133350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>
                <a:solidFill>
                  <a:srgbClr val="FF0000"/>
                </a:solidFill>
              </a:rPr>
              <a:t>Achieving 3NF</a:t>
            </a:r>
          </a:p>
        </p:txBody>
      </p:sp>
      <p:sp>
        <p:nvSpPr>
          <p:cNvPr id="379" name="Shape 379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80" name="Shape 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550" y="3086250"/>
            <a:ext cx="5485374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75624"/>
            <a:ext cx="5853775" cy="229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457200" y="535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4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Normal Form Tips</a:t>
            </a: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457200" y="819150"/>
            <a:ext cx="7620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Review your attributes in your tables and ensure that they are facts about the complete key and only the complete key </a:t>
            </a:r>
          </a:p>
          <a:p>
            <a:pPr indent="-2286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duplicating groups in a table </a:t>
            </a:r>
          </a:p>
          <a:p>
            <a:pPr indent="-228600" lvl="0" marL="342900" marR="0" rtl="0" algn="l">
              <a:spcBef>
                <a:spcPts val="56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Split many to many relationships up into 2 many to 1 relationships by identifying the relation that  maps them together</a:t>
            </a:r>
          </a:p>
        </p:txBody>
      </p:sp>
      <p:sp>
        <p:nvSpPr>
          <p:cNvPr id="388" name="Shape 388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0" type="dt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Murach's MySQL, C10</a:t>
            </a:r>
          </a:p>
        </p:txBody>
      </p:sp>
      <p:sp>
        <p:nvSpPr>
          <p:cNvPr id="394" name="Shape 394"/>
          <p:cNvSpPr txBox="1"/>
          <p:nvPr>
            <p:ph idx="11" type="ftr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2015, Mike Murach &amp; Associates, Inc.</a:t>
            </a:r>
          </a:p>
        </p:txBody>
      </p:sp>
      <p:sp>
        <p:nvSpPr>
          <p:cNvPr id="395" name="Shape 395"/>
          <p:cNvSpPr/>
          <p:nvPr>
            <p:ph idx="12" type="sldNum"/>
          </p:nvPr>
        </p:nvSpPr>
        <p:spPr>
          <a:xfrm>
            <a:off x="8472457" y="4663216"/>
            <a:ext cx="548700" cy="3936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971550"/>
            <a:ext cx="6932700" cy="31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/>
          <p:nvPr/>
        </p:nvSpPr>
        <p:spPr>
          <a:xfrm>
            <a:off x="457200" y="-22621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 sz="4600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Normal Form Summary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idx="10" type="dt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Murach's MySQL, C10</a:t>
            </a:r>
          </a:p>
        </p:txBody>
      </p:sp>
      <p:sp>
        <p:nvSpPr>
          <p:cNvPr id="403" name="Shape 403"/>
          <p:cNvSpPr txBox="1"/>
          <p:nvPr>
            <p:ph idx="11" type="ftr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2015, Mike Murach &amp; Associates, Inc.</a:t>
            </a:r>
          </a:p>
        </p:txBody>
      </p:sp>
      <p:sp>
        <p:nvSpPr>
          <p:cNvPr id="404" name="Shape 404"/>
          <p:cNvSpPr/>
          <p:nvPr>
            <p:ph idx="12" type="sldNum"/>
          </p:nvPr>
        </p:nvSpPr>
        <p:spPr>
          <a:xfrm>
            <a:off x="8472457" y="4663216"/>
            <a:ext cx="548700" cy="3936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05" name="Shape 4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200" y="240625"/>
            <a:ext cx="8236800" cy="39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722312" y="4114800"/>
            <a:ext cx="76596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MODEL TO SQL SCHEMA</a:t>
            </a:r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722312" y="2889647"/>
            <a:ext cx="61356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C8B8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Shape 412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457200" y="2059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4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Example to model</a:t>
            </a:r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457200" y="1200150"/>
            <a:ext cx="7620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university</a:t>
            </a:r>
            <a:r>
              <a:rPr b="1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consists of a number of departments. Each department offers several majors. A number of courses make up each major. Students declare a particular major and take courses towards the completion of that major. Each course is taught by a lecturer from the appropriate department, and each lecturer tutors a group of students</a:t>
            </a:r>
          </a:p>
        </p:txBody>
      </p:sp>
      <p:sp>
        <p:nvSpPr>
          <p:cNvPr id="419" name="Shape 419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457200" y="2059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4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Example: Entities</a:t>
            </a:r>
          </a:p>
        </p:txBody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457200" y="1200150"/>
            <a:ext cx="7620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</a:t>
            </a:r>
            <a:r>
              <a:rPr b="0" i="0" lang="en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consists</a:t>
            </a: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a number of </a:t>
            </a:r>
            <a:r>
              <a:rPr b="1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departments</a:t>
            </a: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Each department </a:t>
            </a:r>
            <a:r>
              <a:rPr b="0" i="0" lang="en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offers</a:t>
            </a: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several </a:t>
            </a:r>
            <a:r>
              <a:rPr b="1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majors</a:t>
            </a: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A number of </a:t>
            </a:r>
            <a:r>
              <a:rPr b="1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courses </a:t>
            </a:r>
            <a:r>
              <a:rPr b="0" i="0" lang="en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make </a:t>
            </a: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 each </a:t>
            </a:r>
            <a:r>
              <a:rPr b="1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major. Students </a:t>
            </a:r>
            <a:r>
              <a:rPr b="0" i="0" lang="en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declare</a:t>
            </a: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particular major and </a:t>
            </a:r>
            <a:r>
              <a:rPr b="0" i="0" lang="en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take</a:t>
            </a: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courses towards the completion of that major. Each course is </a:t>
            </a:r>
            <a:r>
              <a:rPr b="0" i="0" lang="en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taught</a:t>
            </a: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by a </a:t>
            </a:r>
            <a:r>
              <a:rPr b="1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lecturer </a:t>
            </a: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the appropriate department, and each lecturer </a:t>
            </a:r>
            <a:r>
              <a:rPr b="0" i="0" lang="en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tutors</a:t>
            </a: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group of students</a:t>
            </a:r>
          </a:p>
        </p:txBody>
      </p:sp>
      <p:sp>
        <p:nvSpPr>
          <p:cNvPr id="426" name="Shape 426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1" i="0" lang="en" sz="3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Logical database design for the relational model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7620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Derive relations for logical data model</a:t>
            </a:r>
          </a:p>
          <a:p>
            <a:pPr indent="-2286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Validate relations using normalization</a:t>
            </a:r>
          </a:p>
          <a:p>
            <a:pPr indent="-2286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Validate relations against user transactions</a:t>
            </a:r>
          </a:p>
          <a:p>
            <a:pPr indent="-2286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integrity constraints</a:t>
            </a:r>
          </a:p>
          <a:p>
            <a:pPr indent="-2286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457200" y="2059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4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Entities</a:t>
            </a:r>
          </a:p>
        </p:txBody>
      </p:sp>
      <p:sp>
        <p:nvSpPr>
          <p:cNvPr id="432" name="Shape 432"/>
          <p:cNvSpPr/>
          <p:nvPr/>
        </p:nvSpPr>
        <p:spPr>
          <a:xfrm>
            <a:off x="1295400" y="1988645"/>
            <a:ext cx="914400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7B785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Course </a:t>
            </a:r>
          </a:p>
        </p:txBody>
      </p:sp>
      <p:sp>
        <p:nvSpPr>
          <p:cNvPr id="433" name="Shape 433"/>
          <p:cNvSpPr/>
          <p:nvPr/>
        </p:nvSpPr>
        <p:spPr>
          <a:xfrm>
            <a:off x="3470128" y="1988645"/>
            <a:ext cx="914400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7B785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</a:t>
            </a:r>
          </a:p>
        </p:txBody>
      </p:sp>
      <p:sp>
        <p:nvSpPr>
          <p:cNvPr id="434" name="Shape 434"/>
          <p:cNvSpPr/>
          <p:nvPr/>
        </p:nvSpPr>
        <p:spPr>
          <a:xfrm>
            <a:off x="3505200" y="3429000"/>
            <a:ext cx="914400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7B785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Major</a:t>
            </a:r>
          </a:p>
        </p:txBody>
      </p:sp>
      <p:sp>
        <p:nvSpPr>
          <p:cNvPr id="435" name="Shape 435"/>
          <p:cNvSpPr/>
          <p:nvPr/>
        </p:nvSpPr>
        <p:spPr>
          <a:xfrm>
            <a:off x="6400800" y="2999906"/>
            <a:ext cx="1066800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7B785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Lecturer</a:t>
            </a:r>
          </a:p>
        </p:txBody>
      </p:sp>
      <p:sp>
        <p:nvSpPr>
          <p:cNvPr id="436" name="Shape 436"/>
          <p:cNvSpPr/>
          <p:nvPr/>
        </p:nvSpPr>
        <p:spPr>
          <a:xfrm>
            <a:off x="6248400" y="1828800"/>
            <a:ext cx="1066800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7B785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614539" y="910971"/>
            <a:ext cx="57111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How do we add: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      Department offers several  majors </a:t>
            </a:r>
          </a:p>
        </p:txBody>
      </p:sp>
      <p:sp>
        <p:nvSpPr>
          <p:cNvPr id="438" name="Shape 438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39" name="Shape 439"/>
          <p:cNvSpPr/>
          <p:nvPr/>
        </p:nvSpPr>
        <p:spPr>
          <a:xfrm>
            <a:off x="1295400" y="3342806"/>
            <a:ext cx="914400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7B785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457200" y="535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4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Relationships</a:t>
            </a:r>
          </a:p>
        </p:txBody>
      </p:sp>
      <p:sp>
        <p:nvSpPr>
          <p:cNvPr id="445" name="Shape 445"/>
          <p:cNvSpPr/>
          <p:nvPr/>
        </p:nvSpPr>
        <p:spPr>
          <a:xfrm>
            <a:off x="914400" y="1828800"/>
            <a:ext cx="914400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7B785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Course </a:t>
            </a:r>
          </a:p>
        </p:txBody>
      </p:sp>
      <p:sp>
        <p:nvSpPr>
          <p:cNvPr id="446" name="Shape 446"/>
          <p:cNvSpPr/>
          <p:nvPr/>
        </p:nvSpPr>
        <p:spPr>
          <a:xfrm>
            <a:off x="3683832" y="1819431"/>
            <a:ext cx="914400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7B785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</a:t>
            </a:r>
          </a:p>
        </p:txBody>
      </p:sp>
      <p:sp>
        <p:nvSpPr>
          <p:cNvPr id="447" name="Shape 447"/>
          <p:cNvSpPr/>
          <p:nvPr/>
        </p:nvSpPr>
        <p:spPr>
          <a:xfrm>
            <a:off x="3733800" y="3380281"/>
            <a:ext cx="914400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7B785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Major</a:t>
            </a:r>
          </a:p>
        </p:txBody>
      </p:sp>
      <p:sp>
        <p:nvSpPr>
          <p:cNvPr id="448" name="Shape 448"/>
          <p:cNvSpPr/>
          <p:nvPr/>
        </p:nvSpPr>
        <p:spPr>
          <a:xfrm>
            <a:off x="6400800" y="2999906"/>
            <a:ext cx="1066800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7B785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Lecturer</a:t>
            </a:r>
          </a:p>
        </p:txBody>
      </p:sp>
      <p:sp>
        <p:nvSpPr>
          <p:cNvPr id="449" name="Shape 449"/>
          <p:cNvSpPr/>
          <p:nvPr/>
        </p:nvSpPr>
        <p:spPr>
          <a:xfrm>
            <a:off x="6248400" y="1828800"/>
            <a:ext cx="1066800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7B785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462139" y="834771"/>
            <a:ext cx="57111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How do we add relationships: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      Department offers several  majors </a:t>
            </a:r>
          </a:p>
        </p:txBody>
      </p:sp>
      <p:sp>
        <p:nvSpPr>
          <p:cNvPr id="451" name="Shape 451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452" name="Shape 452"/>
          <p:cNvCxnSpPr>
            <a:stCxn id="446" idx="1"/>
            <a:endCxn id="445" idx="3"/>
          </p:cNvCxnSpPr>
          <p:nvPr/>
        </p:nvCxnSpPr>
        <p:spPr>
          <a:xfrm flipH="1">
            <a:off x="1828932" y="2162331"/>
            <a:ext cx="1854900" cy="9300"/>
          </a:xfrm>
          <a:prstGeom prst="straightConnector1">
            <a:avLst/>
          </a:prstGeom>
          <a:noFill/>
          <a:ln cap="flat" cmpd="sng" w="12700">
            <a:solidFill>
              <a:srgbClr val="A6A17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Shape 453"/>
          <p:cNvSpPr/>
          <p:nvPr/>
        </p:nvSpPr>
        <p:spPr>
          <a:xfrm rot="-5400000">
            <a:off x="2190750" y="1847850"/>
            <a:ext cx="342900" cy="3048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7B785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2588323" y="1885331"/>
            <a:ext cx="75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Offers</a:t>
            </a:r>
          </a:p>
        </p:txBody>
      </p:sp>
      <p:sp>
        <p:nvSpPr>
          <p:cNvPr id="455" name="Shape 455"/>
          <p:cNvSpPr/>
          <p:nvPr/>
        </p:nvSpPr>
        <p:spPr>
          <a:xfrm>
            <a:off x="1371600" y="3380281"/>
            <a:ext cx="914400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7B785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457200" y="535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4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Model to SQL Tables?</a:t>
            </a: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457200" y="971550"/>
            <a:ext cx="7620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the tables for the entities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the tables for the relationships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the table name, field names and data types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the primary keys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the foreign keys</a:t>
            </a:r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Determine behavior for DELETE/UPATE operations</a:t>
            </a: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Represent other column and table constraints </a:t>
            </a:r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NULL allowed for field?</a:t>
            </a:r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Default value for a field?</a:t>
            </a:r>
          </a:p>
          <a:p>
            <a:pPr indent="-233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Shape 462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52400" y="33925"/>
            <a:ext cx="8826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4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UML Model to Relational Schema</a:t>
            </a:r>
          </a:p>
        </p:txBody>
      </p:sp>
      <p:sp>
        <p:nvSpPr>
          <p:cNvPr id="128" name="Shape 128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C16NT02" id="129" name="Shape 129"/>
          <p:cNvPicPr preferRelativeResize="0"/>
          <p:nvPr/>
        </p:nvPicPr>
        <p:blipFill rotWithShape="1">
          <a:blip r:embed="rId3">
            <a:alphaModFix/>
          </a:blip>
          <a:srcRect b="0" l="-877" r="0" t="5829"/>
          <a:stretch/>
        </p:blipFill>
        <p:spPr>
          <a:xfrm>
            <a:off x="457200" y="632720"/>
            <a:ext cx="6553200" cy="43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68600" y="205975"/>
            <a:ext cx="7608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4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Representation of superclass / subclass relationship</a:t>
            </a:r>
          </a:p>
        </p:txBody>
      </p:sp>
      <p:sp>
        <p:nvSpPr>
          <p:cNvPr id="136" name="Shape 136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C16NT01" id="137" name="Shape 137"/>
          <p:cNvPicPr preferRelativeResize="0"/>
          <p:nvPr/>
        </p:nvPicPr>
        <p:blipFill rotWithShape="1">
          <a:blip r:embed="rId3">
            <a:alphaModFix/>
          </a:blip>
          <a:srcRect b="0" l="-1132" r="0" t="16534"/>
          <a:stretch/>
        </p:blipFill>
        <p:spPr>
          <a:xfrm>
            <a:off x="470450" y="1329924"/>
            <a:ext cx="7872000" cy="30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05975"/>
            <a:ext cx="81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4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Classwork: Convert  UML to a relational schema</a:t>
            </a:r>
          </a:p>
        </p:txBody>
      </p:sp>
      <p:pic>
        <p:nvPicPr>
          <p:cNvPr id="144" name="Shape 1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17763" t="0"/>
          <a:stretch/>
        </p:blipFill>
        <p:spPr>
          <a:xfrm>
            <a:off x="1143000" y="1371600"/>
            <a:ext cx="6400800" cy="3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0" type="dt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Murach's MySQL, C10</a:t>
            </a:r>
          </a:p>
        </p:txBody>
      </p:sp>
      <p:sp>
        <p:nvSpPr>
          <p:cNvPr id="152" name="Shape 152"/>
          <p:cNvSpPr txBox="1"/>
          <p:nvPr>
            <p:ph idx="11" type="ftr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2015, Mike Murach &amp; Associates, Inc.</a:t>
            </a:r>
          </a:p>
        </p:txBody>
      </p:sp>
      <p:sp>
        <p:nvSpPr>
          <p:cNvPr id="153" name="Shape 153"/>
          <p:cNvSpPr/>
          <p:nvPr>
            <p:ph idx="12" type="sldNum"/>
          </p:nvPr>
        </p:nvSpPr>
        <p:spPr>
          <a:xfrm>
            <a:off x="8472457" y="4663216"/>
            <a:ext cx="548700" cy="3936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375" y="515554"/>
            <a:ext cx="7205700" cy="41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722312" y="4114800"/>
            <a:ext cx="76596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SCHEMA REFINEMENT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722312" y="2889647"/>
            <a:ext cx="61356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C8B8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