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70" r:id="rId7"/>
    <p:sldId id="259" r:id="rId8"/>
    <p:sldId id="272" r:id="rId9"/>
    <p:sldId id="271" r:id="rId10"/>
    <p:sldId id="261" r:id="rId11"/>
    <p:sldId id="264" r:id="rId12"/>
    <p:sldId id="265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r>
              <a:rPr lang="en-US"/>
              <a:t>Legislação Trabalhista e Previdenciária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Legislação Trabalhista e Previdenciária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Legislação Trabalhista e Previdenciária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63600"/>
          </a:xfrm>
        </p:spPr>
        <p:txBody>
          <a:bodyPr>
            <a:normAutofit/>
          </a:bodyPr>
          <a:p>
            <a:pPr algn="ctr"/>
            <a:r>
              <a:rPr lang="pt-BR" altLang="en-US"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 sz="300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pt-BR" altLang="en-US" sz="2500" b="1"/>
              <a:t>EXTINÇÃO DO CONTRATO DE TRABALHO</a:t>
            </a:r>
            <a:endParaRPr lang="pt-BR" altLang="en-US" sz="2500" b="1"/>
          </a:p>
          <a:p>
            <a:pPr marL="0" indent="0" algn="l">
              <a:buNone/>
            </a:pPr>
            <a:endParaRPr lang="pt-BR" altLang="en-US" sz="2500"/>
          </a:p>
          <a:p>
            <a:pPr marL="0" indent="0" algn="l">
              <a:buNone/>
            </a:pPr>
            <a:r>
              <a:rPr lang="pt-BR" altLang="en-US" sz="2500"/>
              <a:t>Art, 7º, I da CF/88: </a:t>
            </a:r>
            <a:endParaRPr lang="pt-BR" altLang="en-US" sz="2500"/>
          </a:p>
          <a:p>
            <a:pPr marL="0" indent="0" algn="l">
              <a:buNone/>
            </a:pPr>
            <a:r>
              <a:rPr lang="pt-BR" altLang="en-US" sz="2500"/>
              <a:t> São direitos dos trabalhadores urbanos e rurais, além de outros que visem à melhoria de sua condição social:</a:t>
            </a:r>
            <a:endParaRPr lang="pt-BR" altLang="en-US" sz="2500"/>
          </a:p>
          <a:p>
            <a:pPr marL="0" indent="0" algn="l">
              <a:buNone/>
            </a:pPr>
            <a:endParaRPr lang="pt-BR" altLang="en-US" sz="2500"/>
          </a:p>
          <a:p>
            <a:pPr marL="0" indent="0" algn="l">
              <a:buNone/>
            </a:pPr>
            <a:r>
              <a:rPr lang="pt-BR" altLang="en-US" sz="2500"/>
              <a:t>I - relação de emprego protegida contra despedida arbitrária ou sem justa causa, nos termos de lei complementar, que preverá indenização compensatória, dentre outros direitos;</a:t>
            </a:r>
            <a:endParaRPr lang="pt-BR" altLang="en-US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13. Prática constante de jogos de azar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14. Atos Atentatórios à segurança nacional: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“ constitui igualmente justa causa para dispensa de emprefado a prática, devidaente comprovadda em inquérito adminsitrativo, de atos atentatórios à segurança nacional.”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15. Perda de habilitação</a:t>
            </a: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“ perda da habilitação ou dos requisitos estabelecidos em lei para o exercício da profissão, em decorrência de conduta dolosa do empregado.”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16. Outras figuras especiais de justa causa</a:t>
            </a: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sz="2500" b="1">
                <a:latin typeface="Times New Roman" panose="02020603050405020304" charset="0"/>
                <a:cs typeface="Times New Roman" panose="02020603050405020304" charset="0"/>
              </a:rPr>
              <a:t>PRINCÍPIOS APLICÁVEIS À EXTINÇÃO CONTRATUAL</a:t>
            </a:r>
            <a:endParaRPr lang="pt-BR" alt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a) Princípio da continuidade da relação de emprego;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b) Princípio das presunções favoráveis ao trabalhador;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c) Princípio da norma mais favorável.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230" y="235585"/>
            <a:ext cx="10972800" cy="582613"/>
          </a:xfrm>
        </p:spPr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230" y="1205230"/>
            <a:ext cx="10972800" cy="4953000"/>
          </a:xfrm>
        </p:spPr>
        <p:txBody>
          <a:bodyPr/>
          <a:p>
            <a:r>
              <a:rPr lang="pt-BR" altLang="en-US" sz="2500" b="1">
                <a:latin typeface="Times New Roman" panose="02020603050405020304" charset="0"/>
                <a:cs typeface="Times New Roman" panose="02020603050405020304" charset="0"/>
              </a:rPr>
              <a:t>Contrato por prazo indeterminado:</a:t>
            </a:r>
            <a:endParaRPr lang="pt-BR" alt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 b="1">
                <a:latin typeface="Times New Roman" panose="02020603050405020304" charset="0"/>
                <a:cs typeface="Times New Roman" panose="02020603050405020304" charset="0"/>
              </a:rPr>
              <a:t>Iniciativa do empregador sem justa causa:</a:t>
            </a:r>
            <a:endParaRPr lang="pt-BR" alt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- Aviso prévio;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- Saldo de salários;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- 13º proporcional;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- Férias vencidas e/ou proporcional;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- indenização de 40% do valor total do deposito do FGTS realizado na vigência daquele contrato;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- Indenização no valor de um salário (do empregado) caso tenha sido dispensado até 30 dias antes da data-base de reajuste de salário; 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Súmula 314 do TST: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Se ocorrer a rescisão contratual no período de 30 (trinta) dias que antecede à data-base, observado a Súmula nº 182 do TST, o pagamento das verbas rescisórias com o salário já corrigido não afasta o direito à indenização adicional prevista nas Leis nºs 6.708, de 30.10.1979 e 7.238, de 28.10.1984.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sz="2300" b="1">
                <a:latin typeface="Times New Roman" panose="02020603050405020304" charset="0"/>
                <a:cs typeface="Times New Roman" panose="02020603050405020304" charset="0"/>
              </a:rPr>
              <a:t>Iniciativa do empregador com justa causa;</a:t>
            </a:r>
            <a:endParaRPr lang="pt-BR" altLang="en-US" sz="23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Caracteriza-se a justa causa quando o empregado prática qualquer das faltas previstas no artigo 482 da CLT;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Amauri Mascaro Nascimento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- Elementos: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Subjetivo: Culpa no sentido amplo. Não há responsabilidade ação com imprevisão ou dolo;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Objetivo: 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Gravidade do comportamento;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Imediatismo da rescisão;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Causalidade (nexo causal);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Singularidade (non bis in idem);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 sz="2500" b="1">
                <a:latin typeface="Times New Roman" panose="02020603050405020304" charset="0"/>
                <a:cs typeface="Times New Roman" panose="02020603050405020304" charset="0"/>
              </a:rPr>
              <a:t>Terá Direito</a:t>
            </a:r>
            <a:endParaRPr lang="pt-BR" alt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1. Saldo de Salário;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2. Férias vencidas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 b="1">
                <a:latin typeface="Times New Roman" panose="02020603050405020304" charset="0"/>
                <a:cs typeface="Times New Roman" panose="02020603050405020304" charset="0"/>
              </a:rPr>
              <a:t>Não terá direito:</a:t>
            </a:r>
            <a:endParaRPr lang="pt-BR" alt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1. Férias proporcionais;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2. Aviso prévio;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3. 13º Salário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4. Levantar o FGTS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5. Indenização;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Improbidade; Ato paticado contra o patrimônio do empregador ou terceiro que tenha relação ou não com o trabalho.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Ex. Furto, roubo.....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Incontinência de conduta;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Conduta que atenta contra a moral sexual.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Mau Procedimento;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Qualquer ato que fira a moral e os bons costumes.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Negociação Habitual;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Atos de comércio praticados (habitualmente) pelo trabalhador em benefício próprio ou de terceiro que implique em concorrencia com a atividade econômica do empregador, salvo se por este autorizado.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 - Negociação habitual por conta própria ou de outrem e; II - esse atos implicarem em concorrência desleal com o empregador ou for prejudicial ao serviço.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Condenação criminal sem suspensão da execução da pena;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Cumprimento de sentença criminal condenatória em regime de reclusão impede a prestação de serviço.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6. Desídia;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Falta de atenção, zelo, desleixo....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7. Embriaguez; consumo de álcool ou tóxicos.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Embriaguez Habitual fora do serviço;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Embriaguez no serviço;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8. Violação de segredo: violação de segredo da empresa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9. Indisciplina: Descumprimento de ordens gerias de serviços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10 Insubordinação: descumprimentos de ordens legais, pessoais e diretas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pt-BR" altLang="en-US" sz="2300"/>
          </a:p>
          <a:p>
            <a:pPr marL="0" indent="0">
              <a:buNone/>
            </a:pP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Legislação Trabalhista e Previdenciária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11. Abandono de emprego: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- requisitos: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I - Objetivo: 30 dias sem comparecer ao serviço ou comunicar a sua ausência;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II - Subjetivo: animus abandonandi: manifestação da falta de interesse em amnter a relação de emprego.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Súmula nº 32 do TST</a:t>
            </a:r>
            <a:endParaRPr lang="pt-BR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300">
                <a:latin typeface="Times New Roman" panose="02020603050405020304" charset="0"/>
                <a:cs typeface="Times New Roman" panose="02020603050405020304" charset="0"/>
              </a:rPr>
              <a:t>Presume-se o abandono de emprego se o trabalhador não retornar ao serviço no prazo de 30 (trinta) dias após a cessação do benefício previdenciário nem justificar o motivo de não o fazer.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12. ato lesivo à honra e à boa fama e ofensa física: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pt-BR" altLang="en-US" sz="2500">
                <a:latin typeface="Times New Roman" panose="02020603050405020304" charset="0"/>
                <a:cs typeface="Times New Roman" panose="02020603050405020304" charset="0"/>
              </a:rPr>
              <a:t>Contra o empregador e superiror hierárquico ou qualquer pessoa.</a:t>
            </a: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pt-BR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4295</Words>
  <Application>WPS Presentation</Application>
  <PresentationFormat>宽屏</PresentationFormat>
  <Paragraphs>125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elene</cp:lastModifiedBy>
  <cp:revision>11</cp:revision>
  <dcterms:created xsi:type="dcterms:W3CDTF">2021-04-08T11:55:02Z</dcterms:created>
  <dcterms:modified xsi:type="dcterms:W3CDTF">2021-04-09T14:05:09Z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1046-11.2.0.9926</vt:lpwstr>
  </property>
</Properties>
</file>