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3"/>
  </p:handoutMasterIdLst>
  <p:sldIdLst>
    <p:sldId id="256" r:id="rId3"/>
    <p:sldId id="258" r:id="rId5"/>
    <p:sldId id="260" r:id="rId6"/>
    <p:sldId id="259" r:id="rId7"/>
    <p:sldId id="257"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7" r:id="rId21"/>
    <p:sldId id="278" r:id="rId22"/>
    <p:sldId id="279" r:id="rId23"/>
    <p:sldId id="280" r:id="rId24"/>
    <p:sldId id="286" r:id="rId25"/>
    <p:sldId id="283" r:id="rId26"/>
    <p:sldId id="287" r:id="rId27"/>
    <p:sldId id="288" r:id="rId28"/>
    <p:sldId id="289" r:id="rId29"/>
    <p:sldId id="294" r:id="rId30"/>
    <p:sldId id="296" r:id="rId31"/>
    <p:sldId id="295" r:id="rId32"/>
    <p:sldId id="290" r:id="rId33"/>
    <p:sldId id="297" r:id="rId34"/>
    <p:sldId id="291" r:id="rId35"/>
    <p:sldId id="292" r:id="rId36"/>
    <p:sldId id="293" r:id="rId37"/>
    <p:sldId id="261" r:id="rId38"/>
    <p:sldId id="307" r:id="rId39"/>
    <p:sldId id="308" r:id="rId40"/>
    <p:sldId id="306" r:id="rId41"/>
    <p:sldId id="315" r:id="rId42"/>
    <p:sldId id="316" r:id="rId43"/>
    <p:sldId id="353" r:id="rId44"/>
    <p:sldId id="317" r:id="rId45"/>
    <p:sldId id="354" r:id="rId46"/>
    <p:sldId id="356" r:id="rId47"/>
    <p:sldId id="355" r:id="rId48"/>
    <p:sldId id="357" r:id="rId49"/>
    <p:sldId id="358" r:id="rId50"/>
    <p:sldId id="359" r:id="rId51"/>
    <p:sldId id="360" r:id="rId52"/>
    <p:sldId id="361" r:id="rId53"/>
    <p:sldId id="362" r:id="rId54"/>
    <p:sldId id="318" r:id="rId55"/>
    <p:sldId id="365" r:id="rId56"/>
    <p:sldId id="366" r:id="rId57"/>
    <p:sldId id="367" r:id="rId58"/>
    <p:sldId id="368" r:id="rId59"/>
    <p:sldId id="369" r:id="rId60"/>
    <p:sldId id="370" r:id="rId61"/>
    <p:sldId id="371" r:id="rId6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278" autoAdjust="0"/>
    <p:restoredTop sz="94660"/>
  </p:normalViewPr>
  <p:slideViewPr>
    <p:cSldViewPr snapToGrid="0" showGuides="1">
      <p:cViewPr varScale="1">
        <p:scale>
          <a:sx n="117" d="100"/>
          <a:sy n="117" d="100"/>
        </p:scale>
        <p:origin x="510" y="102"/>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8F8970F-4C0E-4093-ABE5-E047E6BBADC1}" type="doc">
      <dgm:prSet loTypeId="hierarchy" loCatId="hierarchy" qsTypeId="urn:microsoft.com/office/officeart/2005/8/quickstyle/simple5" qsCatId="simple" csTypeId="urn:microsoft.com/office/officeart/2005/8/colors/accent1_2" csCatId="accent1" phldr="1"/>
      <dgm:spPr/>
      <dgm:t>
        <a:bodyPr/>
        <a:lstStyle/>
        <a:p>
          <a:endParaRPr lang="pt-BR"/>
        </a:p>
      </dgm:t>
    </dgm:pt>
    <dgm:pt modelId="{C324997C-D195-4852-9B4B-C01A7BE21DF1}">
      <dgm:prSet custT="1"/>
      <dgm:spPr>
        <a:solidFill>
          <a:schemeClr val="tx2">
            <a:lumMod val="50000"/>
          </a:schemeClr>
        </a:solidFill>
        <a:ln>
          <a:solidFill>
            <a:srgbClr val="002060"/>
          </a:solidFill>
        </a:ln>
      </dgm:spPr>
      <dgm:t>
        <a:bodyPr/>
        <a:lstStyle/>
        <a:p>
          <a:pPr rtl="0"/>
          <a:r>
            <a:rPr lang="pt-BR" sz="2000" b="1" dirty="0" smtClean="0">
              <a:solidFill>
                <a:schemeClr val="bg1"/>
              </a:solidFill>
            </a:rPr>
            <a:t>ATIVIDADE</a:t>
          </a:r>
        </a:p>
        <a:p>
          <a:pPr rtl="0"/>
          <a:r>
            <a:rPr lang="pt-BR" sz="2000" dirty="0" smtClean="0">
              <a:solidFill>
                <a:schemeClr val="bg1"/>
              </a:solidFill>
            </a:rPr>
            <a:t> (</a:t>
          </a:r>
          <a:r>
            <a:rPr lang="pt-BR" sz="2000" b="1" i="1" dirty="0" smtClean="0">
              <a:solidFill>
                <a:schemeClr val="bg1"/>
              </a:solidFill>
            </a:rPr>
            <a:t>lato senso</a:t>
          </a:r>
          <a:r>
            <a:rPr lang="pt-BR" sz="2000" dirty="0" smtClean="0">
              <a:solidFill>
                <a:schemeClr val="bg1"/>
              </a:solidFill>
            </a:rPr>
            <a:t>)</a:t>
          </a:r>
          <a:endParaRPr lang="pt-BR" sz="2000" dirty="0">
            <a:solidFill>
              <a:schemeClr val="bg1"/>
            </a:solidFill>
          </a:endParaRPr>
        </a:p>
      </dgm:t>
    </dgm:pt>
    <dgm:pt modelId="{E0F5F389-5B25-47B9-A0E4-6B81837EE0C6}" cxnId="{1AC8AE7F-BB63-49C4-9F92-DC950FAC25D7}" type="parTrans">
      <dgm:prSet/>
      <dgm:spPr/>
      <dgm:t>
        <a:bodyPr/>
        <a:lstStyle/>
        <a:p>
          <a:endParaRPr lang="pt-BR" sz="2000">
            <a:solidFill>
              <a:schemeClr val="tx1"/>
            </a:solidFill>
          </a:endParaRPr>
        </a:p>
      </dgm:t>
    </dgm:pt>
    <dgm:pt modelId="{F778DB1C-8A31-485F-9027-B552DE16BDAA}" cxnId="{1AC8AE7F-BB63-49C4-9F92-DC950FAC25D7}" type="sibTrans">
      <dgm:prSet/>
      <dgm:spPr/>
      <dgm:t>
        <a:bodyPr/>
        <a:lstStyle/>
        <a:p>
          <a:endParaRPr lang="pt-BR" sz="2000">
            <a:solidFill>
              <a:schemeClr val="tx1"/>
            </a:solidFill>
          </a:endParaRPr>
        </a:p>
      </dgm:t>
    </dgm:pt>
    <dgm:pt modelId="{DEF5AEF1-6245-4C32-8DC1-0EE2DF1B0216}">
      <dgm:prSet custT="1"/>
      <dgm:spPr>
        <a:solidFill>
          <a:schemeClr val="bg1"/>
        </a:solidFill>
        <a:ln>
          <a:solidFill>
            <a:srgbClr val="002060"/>
          </a:solidFill>
        </a:ln>
        <a:effectLst>
          <a:glow rad="228600">
            <a:schemeClr val="accent4">
              <a:satMod val="175000"/>
              <a:alpha val="40000"/>
            </a:schemeClr>
          </a:glow>
        </a:effectLst>
      </dgm:spPr>
      <dgm:t>
        <a:bodyPr/>
        <a:lstStyle/>
        <a:p>
          <a:pPr rtl="0"/>
          <a:r>
            <a:rPr lang="pt-BR" sz="2000" dirty="0" smtClean="0">
              <a:solidFill>
                <a:srgbClr val="002060"/>
              </a:solidFill>
            </a:rPr>
            <a:t>Atividade </a:t>
          </a:r>
        </a:p>
        <a:p>
          <a:pPr rtl="0"/>
          <a:r>
            <a:rPr lang="pt-BR" sz="2000" dirty="0" smtClean="0">
              <a:solidFill>
                <a:srgbClr val="002060"/>
              </a:solidFill>
            </a:rPr>
            <a:t>(</a:t>
          </a:r>
          <a:r>
            <a:rPr lang="pt-BR" sz="2000" i="1" dirty="0" smtClean="0">
              <a:solidFill>
                <a:srgbClr val="002060"/>
              </a:solidFill>
            </a:rPr>
            <a:t>estrito senso</a:t>
          </a:r>
          <a:r>
            <a:rPr lang="pt-BR" sz="2000" dirty="0" smtClean="0">
              <a:solidFill>
                <a:srgbClr val="002060"/>
              </a:solidFill>
            </a:rPr>
            <a:t>)</a:t>
          </a:r>
          <a:endParaRPr lang="pt-BR" sz="2000" dirty="0">
            <a:solidFill>
              <a:srgbClr val="002060"/>
            </a:solidFill>
          </a:endParaRPr>
        </a:p>
      </dgm:t>
    </dgm:pt>
    <dgm:pt modelId="{E4C5CD96-B75B-4215-B852-A12A0D37786F}" cxnId="{CA03C8C5-306C-458D-AB8A-60BCED965CC3}" type="parTrans">
      <dgm:prSet custT="1"/>
      <dgm:spPr/>
      <dgm:t>
        <a:bodyPr/>
        <a:lstStyle/>
        <a:p>
          <a:endParaRPr lang="pt-BR" sz="2000">
            <a:solidFill>
              <a:schemeClr val="tx1"/>
            </a:solidFill>
          </a:endParaRPr>
        </a:p>
      </dgm:t>
    </dgm:pt>
    <dgm:pt modelId="{15342AC3-94E8-4DA6-AD80-F6761D1740C5}" cxnId="{CA03C8C5-306C-458D-AB8A-60BCED965CC3}" type="sibTrans">
      <dgm:prSet/>
      <dgm:spPr/>
      <dgm:t>
        <a:bodyPr/>
        <a:lstStyle/>
        <a:p>
          <a:endParaRPr lang="pt-BR" sz="2000">
            <a:solidFill>
              <a:schemeClr val="tx1"/>
            </a:solidFill>
          </a:endParaRPr>
        </a:p>
      </dgm:t>
    </dgm:pt>
    <dgm:pt modelId="{71A0D397-3A9B-4611-907E-FD84B0291838}">
      <dgm:prSet custT="1"/>
      <dgm:spPr>
        <a:solidFill>
          <a:schemeClr val="bg1"/>
        </a:solidFill>
        <a:ln>
          <a:solidFill>
            <a:schemeClr val="tx1"/>
          </a:solidFill>
        </a:ln>
        <a:effectLst>
          <a:glow rad="101600">
            <a:schemeClr val="accent4">
              <a:satMod val="175000"/>
              <a:alpha val="40000"/>
            </a:schemeClr>
          </a:glow>
        </a:effectLst>
      </dgm:spPr>
      <dgm:t>
        <a:bodyPr/>
        <a:lstStyle/>
        <a:p>
          <a:pPr rtl="0"/>
          <a:r>
            <a:rPr lang="pt-BR" sz="2000" dirty="0" smtClean="0">
              <a:solidFill>
                <a:srgbClr val="002060"/>
              </a:solidFill>
            </a:rPr>
            <a:t>Estágio</a:t>
          </a:r>
          <a:endParaRPr lang="pt-BR" sz="2000" dirty="0">
            <a:solidFill>
              <a:srgbClr val="002060"/>
            </a:solidFill>
          </a:endParaRPr>
        </a:p>
      </dgm:t>
    </dgm:pt>
    <dgm:pt modelId="{6A39EB0D-9976-4CAF-9A96-D6787445613D}" cxnId="{D8D54904-96CA-4ED7-A7E2-6789DBE84B24}" type="parTrans">
      <dgm:prSet custT="1"/>
      <dgm:spPr/>
      <dgm:t>
        <a:bodyPr/>
        <a:lstStyle/>
        <a:p>
          <a:endParaRPr lang="pt-BR" sz="2000">
            <a:solidFill>
              <a:schemeClr val="tx1"/>
            </a:solidFill>
          </a:endParaRPr>
        </a:p>
      </dgm:t>
    </dgm:pt>
    <dgm:pt modelId="{1E22B78A-F2B6-4907-8812-C3636065CC09}" cxnId="{D8D54904-96CA-4ED7-A7E2-6789DBE84B24}" type="sibTrans">
      <dgm:prSet/>
      <dgm:spPr/>
      <dgm:t>
        <a:bodyPr/>
        <a:lstStyle/>
        <a:p>
          <a:endParaRPr lang="pt-BR" sz="2000">
            <a:solidFill>
              <a:schemeClr val="tx1"/>
            </a:solidFill>
          </a:endParaRPr>
        </a:p>
      </dgm:t>
    </dgm:pt>
    <dgm:pt modelId="{530F409D-9CC1-477D-8E4F-85A733B7DF71}">
      <dgm:prSet custT="1"/>
      <dgm:spPr>
        <a:solidFill>
          <a:schemeClr val="bg1"/>
        </a:solidFill>
        <a:ln>
          <a:solidFill>
            <a:schemeClr val="tx1"/>
          </a:solidFill>
        </a:ln>
        <a:effectLst>
          <a:glow rad="101600">
            <a:schemeClr val="accent4">
              <a:satMod val="175000"/>
              <a:alpha val="40000"/>
            </a:schemeClr>
          </a:glow>
        </a:effectLst>
      </dgm:spPr>
      <dgm:t>
        <a:bodyPr/>
        <a:lstStyle/>
        <a:p>
          <a:pPr rtl="0"/>
          <a:r>
            <a:rPr lang="pt-BR" sz="2000" dirty="0" smtClean="0">
              <a:solidFill>
                <a:srgbClr val="002060"/>
              </a:solidFill>
            </a:rPr>
            <a:t>Serviço voluntário</a:t>
          </a:r>
          <a:endParaRPr lang="pt-BR" sz="2000" dirty="0">
            <a:solidFill>
              <a:srgbClr val="002060"/>
            </a:solidFill>
          </a:endParaRPr>
        </a:p>
      </dgm:t>
    </dgm:pt>
    <dgm:pt modelId="{D868E2A4-4D7D-49FD-924B-5BC3321DB9A5}" cxnId="{676F3594-7D08-4ACD-B1AA-DE1C7FBEB8E1}" type="parTrans">
      <dgm:prSet custT="1"/>
      <dgm:spPr/>
      <dgm:t>
        <a:bodyPr/>
        <a:lstStyle/>
        <a:p>
          <a:endParaRPr lang="pt-BR" sz="2000">
            <a:solidFill>
              <a:schemeClr val="tx1"/>
            </a:solidFill>
          </a:endParaRPr>
        </a:p>
      </dgm:t>
    </dgm:pt>
    <dgm:pt modelId="{EF5CD164-EA63-4AFC-9C7D-4B9E0F7B9967}" cxnId="{676F3594-7D08-4ACD-B1AA-DE1C7FBEB8E1}" type="sibTrans">
      <dgm:prSet/>
      <dgm:spPr/>
      <dgm:t>
        <a:bodyPr/>
        <a:lstStyle/>
        <a:p>
          <a:endParaRPr lang="pt-BR" sz="2000">
            <a:solidFill>
              <a:schemeClr val="tx1"/>
            </a:solidFill>
          </a:endParaRPr>
        </a:p>
      </dgm:t>
    </dgm:pt>
    <dgm:pt modelId="{A9725A30-6CB8-4C5F-BC88-972BDE6A57F2}">
      <dgm:prSet custT="1"/>
      <dgm:spPr>
        <a:solidFill>
          <a:schemeClr val="bg1"/>
        </a:solidFill>
        <a:ln>
          <a:solidFill>
            <a:schemeClr val="tx1"/>
          </a:solidFill>
        </a:ln>
        <a:effectLst>
          <a:glow rad="228600">
            <a:schemeClr val="accent4">
              <a:satMod val="175000"/>
              <a:alpha val="40000"/>
            </a:schemeClr>
          </a:glow>
        </a:effectLst>
      </dgm:spPr>
      <dgm:t>
        <a:bodyPr/>
        <a:lstStyle/>
        <a:p>
          <a:pPr rtl="0"/>
          <a:r>
            <a:rPr lang="pt-BR" sz="2000" dirty="0" smtClean="0">
              <a:solidFill>
                <a:schemeClr val="tx1"/>
              </a:solidFill>
            </a:rPr>
            <a:t>Trabalho</a:t>
          </a:r>
          <a:endParaRPr lang="pt-BR" sz="2000" dirty="0">
            <a:solidFill>
              <a:schemeClr val="tx1"/>
            </a:solidFill>
          </a:endParaRPr>
        </a:p>
      </dgm:t>
    </dgm:pt>
    <dgm:pt modelId="{DC294B3F-6BB2-4C3E-9A7B-7645A1675745}" cxnId="{BF18A691-7AC8-4B17-86B9-BA60B11FD2A5}" type="parTrans">
      <dgm:prSet custT="1"/>
      <dgm:spPr/>
      <dgm:t>
        <a:bodyPr/>
        <a:lstStyle/>
        <a:p>
          <a:endParaRPr lang="pt-BR" sz="2000">
            <a:solidFill>
              <a:schemeClr val="tx1"/>
            </a:solidFill>
          </a:endParaRPr>
        </a:p>
      </dgm:t>
    </dgm:pt>
    <dgm:pt modelId="{F712F565-CE89-4DAC-B06D-C88ED31344C2}" cxnId="{BF18A691-7AC8-4B17-86B9-BA60B11FD2A5}" type="sibTrans">
      <dgm:prSet/>
      <dgm:spPr/>
      <dgm:t>
        <a:bodyPr/>
        <a:lstStyle/>
        <a:p>
          <a:endParaRPr lang="pt-BR" sz="2000">
            <a:solidFill>
              <a:schemeClr val="tx1"/>
            </a:solidFill>
          </a:endParaRPr>
        </a:p>
      </dgm:t>
    </dgm:pt>
    <dgm:pt modelId="{E24DA079-7B95-4423-A57F-B4DECF087F96}">
      <dgm:prSet custT="1"/>
      <dgm:spPr>
        <a:solidFill>
          <a:schemeClr val="bg1"/>
        </a:solidFill>
        <a:ln>
          <a:solidFill>
            <a:schemeClr val="tx1"/>
          </a:solidFill>
        </a:ln>
        <a:effectLst>
          <a:glow rad="101600">
            <a:schemeClr val="accent4">
              <a:satMod val="175000"/>
              <a:alpha val="40000"/>
            </a:schemeClr>
          </a:glow>
        </a:effectLst>
      </dgm:spPr>
      <dgm:t>
        <a:bodyPr/>
        <a:lstStyle/>
        <a:p>
          <a:pPr rtl="0"/>
          <a:r>
            <a:rPr lang="pt-BR" sz="2000" dirty="0" smtClean="0">
              <a:solidFill>
                <a:schemeClr val="tx1"/>
              </a:solidFill>
            </a:rPr>
            <a:t>Autônomo</a:t>
          </a:r>
          <a:endParaRPr lang="pt-BR" sz="2000" dirty="0">
            <a:solidFill>
              <a:schemeClr val="tx1"/>
            </a:solidFill>
          </a:endParaRPr>
        </a:p>
      </dgm:t>
    </dgm:pt>
    <dgm:pt modelId="{3DE709DD-EBF7-48B5-9052-DE8AAC6B60E8}" cxnId="{F19D8650-CA05-427F-8110-91AC80BCB8BB}" type="parTrans">
      <dgm:prSet custT="1"/>
      <dgm:spPr/>
      <dgm:t>
        <a:bodyPr/>
        <a:lstStyle/>
        <a:p>
          <a:endParaRPr lang="pt-BR" sz="2000">
            <a:solidFill>
              <a:schemeClr val="tx1"/>
            </a:solidFill>
          </a:endParaRPr>
        </a:p>
      </dgm:t>
    </dgm:pt>
    <dgm:pt modelId="{D6231982-BE57-444B-9B90-2697933A7759}" cxnId="{F19D8650-CA05-427F-8110-91AC80BCB8BB}" type="sibTrans">
      <dgm:prSet/>
      <dgm:spPr/>
      <dgm:t>
        <a:bodyPr/>
        <a:lstStyle/>
        <a:p>
          <a:endParaRPr lang="pt-BR" sz="2000">
            <a:solidFill>
              <a:schemeClr val="tx1"/>
            </a:solidFill>
          </a:endParaRPr>
        </a:p>
      </dgm:t>
    </dgm:pt>
    <dgm:pt modelId="{EA3B882F-F70A-4364-ADCA-794323A9BAC8}">
      <dgm:prSet custT="1"/>
      <dgm:spPr>
        <a:solidFill>
          <a:schemeClr val="bg1"/>
        </a:solidFill>
        <a:ln>
          <a:solidFill>
            <a:schemeClr val="tx1"/>
          </a:solidFill>
        </a:ln>
        <a:effectLst>
          <a:glow rad="101600">
            <a:schemeClr val="accent4">
              <a:satMod val="175000"/>
              <a:alpha val="40000"/>
            </a:schemeClr>
          </a:glow>
        </a:effectLst>
      </dgm:spPr>
      <dgm:t>
        <a:bodyPr/>
        <a:lstStyle/>
        <a:p>
          <a:pPr rtl="0"/>
          <a:r>
            <a:rPr lang="pt-BR" sz="2000" dirty="0" smtClean="0">
              <a:solidFill>
                <a:schemeClr val="tx1"/>
              </a:solidFill>
            </a:rPr>
            <a:t>Subordinado</a:t>
          </a:r>
          <a:endParaRPr lang="pt-BR" sz="2000" dirty="0">
            <a:solidFill>
              <a:schemeClr val="tx1"/>
            </a:solidFill>
          </a:endParaRPr>
        </a:p>
      </dgm:t>
    </dgm:pt>
    <dgm:pt modelId="{D4524696-7930-4B8E-9C46-4DC86B6CF4D8}" cxnId="{125DD215-7D91-4D6F-A416-C08B09C1F519}" type="parTrans">
      <dgm:prSet custT="1"/>
      <dgm:spPr/>
      <dgm:t>
        <a:bodyPr/>
        <a:lstStyle/>
        <a:p>
          <a:endParaRPr lang="pt-BR" sz="2000">
            <a:solidFill>
              <a:schemeClr val="tx1"/>
            </a:solidFill>
          </a:endParaRPr>
        </a:p>
      </dgm:t>
    </dgm:pt>
    <dgm:pt modelId="{0E836D2A-3E38-4DE4-B5B2-DBD20DD13264}" cxnId="{125DD215-7D91-4D6F-A416-C08B09C1F519}" type="sibTrans">
      <dgm:prSet/>
      <dgm:spPr/>
      <dgm:t>
        <a:bodyPr/>
        <a:lstStyle/>
        <a:p>
          <a:endParaRPr lang="pt-BR" sz="2000">
            <a:solidFill>
              <a:schemeClr val="tx1"/>
            </a:solidFill>
          </a:endParaRPr>
        </a:p>
      </dgm:t>
    </dgm:pt>
    <dgm:pt modelId="{0C7CB13C-741D-4036-A4DC-B944AE490246}">
      <dgm:prSet custT="1"/>
      <dgm:spPr>
        <a:solidFill>
          <a:schemeClr val="bg1"/>
        </a:solidFill>
        <a:ln>
          <a:solidFill>
            <a:schemeClr val="tx1"/>
          </a:solidFill>
        </a:ln>
        <a:effectLst>
          <a:glow rad="228600">
            <a:schemeClr val="accent6">
              <a:satMod val="175000"/>
              <a:alpha val="40000"/>
            </a:schemeClr>
          </a:glow>
        </a:effectLst>
      </dgm:spPr>
      <dgm:t>
        <a:bodyPr/>
        <a:lstStyle/>
        <a:p>
          <a:pPr rtl="0"/>
          <a:r>
            <a:rPr lang="pt-BR" sz="2000" dirty="0" smtClean="0">
              <a:solidFill>
                <a:schemeClr val="tx1"/>
              </a:solidFill>
            </a:rPr>
            <a:t>Emprego</a:t>
          </a:r>
          <a:endParaRPr lang="pt-BR" sz="2000" dirty="0">
            <a:solidFill>
              <a:schemeClr val="tx1"/>
            </a:solidFill>
          </a:endParaRPr>
        </a:p>
      </dgm:t>
    </dgm:pt>
    <dgm:pt modelId="{98A73AE2-5268-4CF7-B928-4005B1C7A1A8}" cxnId="{3C8684DC-03A1-4B09-9EEA-1668A5523BF1}" type="parTrans">
      <dgm:prSet custT="1"/>
      <dgm:spPr/>
      <dgm:t>
        <a:bodyPr/>
        <a:lstStyle/>
        <a:p>
          <a:endParaRPr lang="pt-BR" sz="2000">
            <a:solidFill>
              <a:schemeClr val="tx1"/>
            </a:solidFill>
          </a:endParaRPr>
        </a:p>
      </dgm:t>
    </dgm:pt>
    <dgm:pt modelId="{417393EE-6B90-4D31-BD54-EFBD386B11BC}" cxnId="{3C8684DC-03A1-4B09-9EEA-1668A5523BF1}" type="sibTrans">
      <dgm:prSet/>
      <dgm:spPr/>
      <dgm:t>
        <a:bodyPr/>
        <a:lstStyle/>
        <a:p>
          <a:endParaRPr lang="pt-BR" sz="2000">
            <a:solidFill>
              <a:schemeClr val="tx1"/>
            </a:solidFill>
          </a:endParaRPr>
        </a:p>
      </dgm:t>
    </dgm:pt>
    <dgm:pt modelId="{2FF7D19F-2C72-45F6-BC31-8E80F649B0C4}" type="pres">
      <dgm:prSet presAssocID="{E8F8970F-4C0E-4093-ABE5-E047E6BBADC1}" presName="diagram" presStyleCnt="0">
        <dgm:presLayoutVars>
          <dgm:chPref val="1"/>
          <dgm:dir/>
          <dgm:animOne val="branch"/>
          <dgm:animLvl val="lvl"/>
          <dgm:resizeHandles val="exact"/>
        </dgm:presLayoutVars>
      </dgm:prSet>
      <dgm:spPr/>
      <dgm:t>
        <a:bodyPr/>
        <a:lstStyle/>
        <a:p>
          <a:endParaRPr lang="pt-BR"/>
        </a:p>
      </dgm:t>
    </dgm:pt>
    <dgm:pt modelId="{7D9BDAE5-81D6-4009-9048-27A29B8ED4A9}" type="pres">
      <dgm:prSet presAssocID="{C324997C-D195-4852-9B4B-C01A7BE21DF1}" presName="root1" presStyleCnt="0"/>
      <dgm:spPr/>
    </dgm:pt>
    <dgm:pt modelId="{FFCC7A71-716E-442F-B67A-5237545A5B39}" type="pres">
      <dgm:prSet presAssocID="{C324997C-D195-4852-9B4B-C01A7BE21DF1}" presName="LevelOneTextNode" presStyleLbl="node0" presStyleIdx="0" presStyleCnt="1">
        <dgm:presLayoutVars>
          <dgm:chPref val="3"/>
        </dgm:presLayoutVars>
      </dgm:prSet>
      <dgm:spPr/>
      <dgm:t>
        <a:bodyPr/>
        <a:lstStyle/>
        <a:p>
          <a:endParaRPr lang="pt-BR"/>
        </a:p>
      </dgm:t>
    </dgm:pt>
    <dgm:pt modelId="{B2345B3A-1330-4A0A-828F-09EF364FC23F}" type="pres">
      <dgm:prSet presAssocID="{C324997C-D195-4852-9B4B-C01A7BE21DF1}" presName="level2hierChild" presStyleCnt="0"/>
      <dgm:spPr/>
    </dgm:pt>
    <dgm:pt modelId="{6B7D8C30-FADE-4709-9A83-8C559B864110}" type="pres">
      <dgm:prSet presAssocID="{E4C5CD96-B75B-4215-B852-A12A0D37786F}" presName="conn2-1" presStyleLbl="parChTrans1D2" presStyleIdx="0" presStyleCnt="2"/>
      <dgm:spPr/>
      <dgm:t>
        <a:bodyPr/>
        <a:lstStyle/>
        <a:p>
          <a:endParaRPr lang="pt-BR"/>
        </a:p>
      </dgm:t>
    </dgm:pt>
    <dgm:pt modelId="{D77D6A35-CB0C-4C03-8219-5F52C55E31DD}" type="pres">
      <dgm:prSet presAssocID="{E4C5CD96-B75B-4215-B852-A12A0D37786F}" presName="connTx" presStyleLbl="parChTrans1D2" presStyleIdx="0" presStyleCnt="2"/>
      <dgm:spPr/>
      <dgm:t>
        <a:bodyPr/>
        <a:lstStyle/>
        <a:p>
          <a:endParaRPr lang="pt-BR"/>
        </a:p>
      </dgm:t>
    </dgm:pt>
    <dgm:pt modelId="{04291CF6-8D50-42BA-8782-CBAC1CA73B58}" type="pres">
      <dgm:prSet presAssocID="{DEF5AEF1-6245-4C32-8DC1-0EE2DF1B0216}" presName="root2" presStyleCnt="0"/>
      <dgm:spPr/>
    </dgm:pt>
    <dgm:pt modelId="{9B0733B7-BF2E-4E99-A25A-D86DF9209531}" type="pres">
      <dgm:prSet presAssocID="{DEF5AEF1-6245-4C32-8DC1-0EE2DF1B0216}" presName="LevelTwoTextNode" presStyleLbl="node2" presStyleIdx="0" presStyleCnt="2">
        <dgm:presLayoutVars>
          <dgm:chPref val="3"/>
        </dgm:presLayoutVars>
      </dgm:prSet>
      <dgm:spPr/>
      <dgm:t>
        <a:bodyPr/>
        <a:lstStyle/>
        <a:p>
          <a:endParaRPr lang="pt-BR"/>
        </a:p>
      </dgm:t>
    </dgm:pt>
    <dgm:pt modelId="{31ECD27A-F7E8-4720-A366-1763E45738C5}" type="pres">
      <dgm:prSet presAssocID="{DEF5AEF1-6245-4C32-8DC1-0EE2DF1B0216}" presName="level3hierChild" presStyleCnt="0"/>
      <dgm:spPr/>
    </dgm:pt>
    <dgm:pt modelId="{3BE615FA-0B7E-442C-B59B-A068F4F04D62}" type="pres">
      <dgm:prSet presAssocID="{6A39EB0D-9976-4CAF-9A96-D6787445613D}" presName="conn2-1" presStyleLbl="parChTrans1D3" presStyleIdx="0" presStyleCnt="4"/>
      <dgm:spPr/>
      <dgm:t>
        <a:bodyPr/>
        <a:lstStyle/>
        <a:p>
          <a:endParaRPr lang="pt-BR"/>
        </a:p>
      </dgm:t>
    </dgm:pt>
    <dgm:pt modelId="{A264E27C-19D6-4AE5-8C9D-570633C40CC4}" type="pres">
      <dgm:prSet presAssocID="{6A39EB0D-9976-4CAF-9A96-D6787445613D}" presName="connTx" presStyleLbl="parChTrans1D3" presStyleIdx="0" presStyleCnt="4"/>
      <dgm:spPr/>
      <dgm:t>
        <a:bodyPr/>
        <a:lstStyle/>
        <a:p>
          <a:endParaRPr lang="pt-BR"/>
        </a:p>
      </dgm:t>
    </dgm:pt>
    <dgm:pt modelId="{DF3F1568-9AD4-4C44-82AA-29006436FB76}" type="pres">
      <dgm:prSet presAssocID="{71A0D397-3A9B-4611-907E-FD84B0291838}" presName="root2" presStyleCnt="0"/>
      <dgm:spPr/>
    </dgm:pt>
    <dgm:pt modelId="{283BC6AA-E427-48E5-8346-D6E2567A681B}" type="pres">
      <dgm:prSet presAssocID="{71A0D397-3A9B-4611-907E-FD84B0291838}" presName="LevelTwoTextNode" presStyleLbl="node3" presStyleIdx="0" presStyleCnt="4">
        <dgm:presLayoutVars>
          <dgm:chPref val="3"/>
        </dgm:presLayoutVars>
      </dgm:prSet>
      <dgm:spPr/>
      <dgm:t>
        <a:bodyPr/>
        <a:lstStyle/>
        <a:p>
          <a:endParaRPr lang="pt-BR"/>
        </a:p>
      </dgm:t>
    </dgm:pt>
    <dgm:pt modelId="{E7A0B20E-BA00-4B61-9474-52B77E968230}" type="pres">
      <dgm:prSet presAssocID="{71A0D397-3A9B-4611-907E-FD84B0291838}" presName="level3hierChild" presStyleCnt="0"/>
      <dgm:spPr/>
    </dgm:pt>
    <dgm:pt modelId="{A170474E-C9D8-4516-A8EA-7D9DC53E23AD}" type="pres">
      <dgm:prSet presAssocID="{D868E2A4-4D7D-49FD-924B-5BC3321DB9A5}" presName="conn2-1" presStyleLbl="parChTrans1D3" presStyleIdx="1" presStyleCnt="4"/>
      <dgm:spPr/>
      <dgm:t>
        <a:bodyPr/>
        <a:lstStyle/>
        <a:p>
          <a:endParaRPr lang="pt-BR"/>
        </a:p>
      </dgm:t>
    </dgm:pt>
    <dgm:pt modelId="{6AC0337C-241B-475D-91D1-1DC3D9500F45}" type="pres">
      <dgm:prSet presAssocID="{D868E2A4-4D7D-49FD-924B-5BC3321DB9A5}" presName="connTx" presStyleLbl="parChTrans1D3" presStyleIdx="1" presStyleCnt="4"/>
      <dgm:spPr/>
      <dgm:t>
        <a:bodyPr/>
        <a:lstStyle/>
        <a:p>
          <a:endParaRPr lang="pt-BR"/>
        </a:p>
      </dgm:t>
    </dgm:pt>
    <dgm:pt modelId="{83BFD5AD-1428-4BDD-9021-A69FB7E1967C}" type="pres">
      <dgm:prSet presAssocID="{530F409D-9CC1-477D-8E4F-85A733B7DF71}" presName="root2" presStyleCnt="0"/>
      <dgm:spPr/>
    </dgm:pt>
    <dgm:pt modelId="{95444143-0FFD-4473-9E53-46ECD3B29587}" type="pres">
      <dgm:prSet presAssocID="{530F409D-9CC1-477D-8E4F-85A733B7DF71}" presName="LevelTwoTextNode" presStyleLbl="node3" presStyleIdx="1" presStyleCnt="4">
        <dgm:presLayoutVars>
          <dgm:chPref val="3"/>
        </dgm:presLayoutVars>
      </dgm:prSet>
      <dgm:spPr/>
      <dgm:t>
        <a:bodyPr/>
        <a:lstStyle/>
        <a:p>
          <a:endParaRPr lang="pt-BR"/>
        </a:p>
      </dgm:t>
    </dgm:pt>
    <dgm:pt modelId="{BCCDA932-4A15-4B89-BB6D-69087DB8B813}" type="pres">
      <dgm:prSet presAssocID="{530F409D-9CC1-477D-8E4F-85A733B7DF71}" presName="level3hierChild" presStyleCnt="0"/>
      <dgm:spPr/>
    </dgm:pt>
    <dgm:pt modelId="{39C633AA-A86C-4013-8168-C10101E0C38C}" type="pres">
      <dgm:prSet presAssocID="{DC294B3F-6BB2-4C3E-9A7B-7645A1675745}" presName="conn2-1" presStyleLbl="parChTrans1D2" presStyleIdx="1" presStyleCnt="2"/>
      <dgm:spPr/>
      <dgm:t>
        <a:bodyPr/>
        <a:lstStyle/>
        <a:p>
          <a:endParaRPr lang="pt-BR"/>
        </a:p>
      </dgm:t>
    </dgm:pt>
    <dgm:pt modelId="{C48ED3EC-4DD8-4EA4-A3F6-7BC95668D401}" type="pres">
      <dgm:prSet presAssocID="{DC294B3F-6BB2-4C3E-9A7B-7645A1675745}" presName="connTx" presStyleLbl="parChTrans1D2" presStyleIdx="1" presStyleCnt="2"/>
      <dgm:spPr/>
      <dgm:t>
        <a:bodyPr/>
        <a:lstStyle/>
        <a:p>
          <a:endParaRPr lang="pt-BR"/>
        </a:p>
      </dgm:t>
    </dgm:pt>
    <dgm:pt modelId="{A26D1794-6331-4683-98BA-414AE347FADF}" type="pres">
      <dgm:prSet presAssocID="{A9725A30-6CB8-4C5F-BC88-972BDE6A57F2}" presName="root2" presStyleCnt="0"/>
      <dgm:spPr/>
    </dgm:pt>
    <dgm:pt modelId="{6251D655-C8D1-4C36-82B3-44DE019FDFE4}" type="pres">
      <dgm:prSet presAssocID="{A9725A30-6CB8-4C5F-BC88-972BDE6A57F2}" presName="LevelTwoTextNode" presStyleLbl="node2" presStyleIdx="1" presStyleCnt="2">
        <dgm:presLayoutVars>
          <dgm:chPref val="3"/>
        </dgm:presLayoutVars>
      </dgm:prSet>
      <dgm:spPr/>
      <dgm:t>
        <a:bodyPr/>
        <a:lstStyle/>
        <a:p>
          <a:endParaRPr lang="pt-BR"/>
        </a:p>
      </dgm:t>
    </dgm:pt>
    <dgm:pt modelId="{13D28A44-14D2-4BC5-A323-3EBD06AD5BE9}" type="pres">
      <dgm:prSet presAssocID="{A9725A30-6CB8-4C5F-BC88-972BDE6A57F2}" presName="level3hierChild" presStyleCnt="0"/>
      <dgm:spPr/>
    </dgm:pt>
    <dgm:pt modelId="{F3E12077-492D-43B6-B64C-015093500537}" type="pres">
      <dgm:prSet presAssocID="{3DE709DD-EBF7-48B5-9052-DE8AAC6B60E8}" presName="conn2-1" presStyleLbl="parChTrans1D3" presStyleIdx="2" presStyleCnt="4"/>
      <dgm:spPr/>
      <dgm:t>
        <a:bodyPr/>
        <a:lstStyle/>
        <a:p>
          <a:endParaRPr lang="pt-BR"/>
        </a:p>
      </dgm:t>
    </dgm:pt>
    <dgm:pt modelId="{E32C644F-3153-4BF6-BC38-DCE129CC4301}" type="pres">
      <dgm:prSet presAssocID="{3DE709DD-EBF7-48B5-9052-DE8AAC6B60E8}" presName="connTx" presStyleLbl="parChTrans1D3" presStyleIdx="2" presStyleCnt="4"/>
      <dgm:spPr/>
      <dgm:t>
        <a:bodyPr/>
        <a:lstStyle/>
        <a:p>
          <a:endParaRPr lang="pt-BR"/>
        </a:p>
      </dgm:t>
    </dgm:pt>
    <dgm:pt modelId="{EC23F08D-732D-4B27-986F-1246F3F97008}" type="pres">
      <dgm:prSet presAssocID="{E24DA079-7B95-4423-A57F-B4DECF087F96}" presName="root2" presStyleCnt="0"/>
      <dgm:spPr/>
    </dgm:pt>
    <dgm:pt modelId="{6B034CB4-BE2A-4016-ABD8-F77C9E3FFBB7}" type="pres">
      <dgm:prSet presAssocID="{E24DA079-7B95-4423-A57F-B4DECF087F96}" presName="LevelTwoTextNode" presStyleLbl="node3" presStyleIdx="2" presStyleCnt="4">
        <dgm:presLayoutVars>
          <dgm:chPref val="3"/>
        </dgm:presLayoutVars>
      </dgm:prSet>
      <dgm:spPr/>
      <dgm:t>
        <a:bodyPr/>
        <a:lstStyle/>
        <a:p>
          <a:endParaRPr lang="pt-BR"/>
        </a:p>
      </dgm:t>
    </dgm:pt>
    <dgm:pt modelId="{4E2F3315-5DCF-4271-8036-D8806E5972FE}" type="pres">
      <dgm:prSet presAssocID="{E24DA079-7B95-4423-A57F-B4DECF087F96}" presName="level3hierChild" presStyleCnt="0"/>
      <dgm:spPr/>
    </dgm:pt>
    <dgm:pt modelId="{92455FCF-F468-486F-901D-BAB0D5A131D1}" type="pres">
      <dgm:prSet presAssocID="{D4524696-7930-4B8E-9C46-4DC86B6CF4D8}" presName="conn2-1" presStyleLbl="parChTrans1D3" presStyleIdx="3" presStyleCnt="4"/>
      <dgm:spPr/>
      <dgm:t>
        <a:bodyPr/>
        <a:lstStyle/>
        <a:p>
          <a:endParaRPr lang="pt-BR"/>
        </a:p>
      </dgm:t>
    </dgm:pt>
    <dgm:pt modelId="{103DF498-7665-4FAC-B8DF-DDAD5850D601}" type="pres">
      <dgm:prSet presAssocID="{D4524696-7930-4B8E-9C46-4DC86B6CF4D8}" presName="connTx" presStyleLbl="parChTrans1D3" presStyleIdx="3" presStyleCnt="4"/>
      <dgm:spPr/>
      <dgm:t>
        <a:bodyPr/>
        <a:lstStyle/>
        <a:p>
          <a:endParaRPr lang="pt-BR"/>
        </a:p>
      </dgm:t>
    </dgm:pt>
    <dgm:pt modelId="{CBDC6CD4-4880-4174-A03F-1C2C45D07E40}" type="pres">
      <dgm:prSet presAssocID="{EA3B882F-F70A-4364-ADCA-794323A9BAC8}" presName="root2" presStyleCnt="0"/>
      <dgm:spPr/>
    </dgm:pt>
    <dgm:pt modelId="{C4E99F6D-A7EA-44F3-BAF1-A1C63F66C240}" type="pres">
      <dgm:prSet presAssocID="{EA3B882F-F70A-4364-ADCA-794323A9BAC8}" presName="LevelTwoTextNode" presStyleLbl="node3" presStyleIdx="3" presStyleCnt="4">
        <dgm:presLayoutVars>
          <dgm:chPref val="3"/>
        </dgm:presLayoutVars>
      </dgm:prSet>
      <dgm:spPr/>
      <dgm:t>
        <a:bodyPr/>
        <a:lstStyle/>
        <a:p>
          <a:endParaRPr lang="pt-BR"/>
        </a:p>
      </dgm:t>
    </dgm:pt>
    <dgm:pt modelId="{0486111A-A927-4CC8-8174-ADFF500AF7BD}" type="pres">
      <dgm:prSet presAssocID="{EA3B882F-F70A-4364-ADCA-794323A9BAC8}" presName="level3hierChild" presStyleCnt="0"/>
      <dgm:spPr/>
    </dgm:pt>
    <dgm:pt modelId="{D9BC8787-C2A5-4339-BCB8-303C541C955D}" type="pres">
      <dgm:prSet presAssocID="{98A73AE2-5268-4CF7-B928-4005B1C7A1A8}" presName="conn2-1" presStyleLbl="parChTrans1D4" presStyleIdx="0" presStyleCnt="1"/>
      <dgm:spPr/>
      <dgm:t>
        <a:bodyPr/>
        <a:lstStyle/>
        <a:p>
          <a:endParaRPr lang="pt-BR"/>
        </a:p>
      </dgm:t>
    </dgm:pt>
    <dgm:pt modelId="{811F96F2-C4BA-42E1-B85D-527CFD070A0F}" type="pres">
      <dgm:prSet presAssocID="{98A73AE2-5268-4CF7-B928-4005B1C7A1A8}" presName="connTx" presStyleLbl="parChTrans1D4" presStyleIdx="0" presStyleCnt="1"/>
      <dgm:spPr/>
      <dgm:t>
        <a:bodyPr/>
        <a:lstStyle/>
        <a:p>
          <a:endParaRPr lang="pt-BR"/>
        </a:p>
      </dgm:t>
    </dgm:pt>
    <dgm:pt modelId="{0593BC46-8049-4260-B200-A20F0B4C4399}" type="pres">
      <dgm:prSet presAssocID="{0C7CB13C-741D-4036-A4DC-B944AE490246}" presName="root2" presStyleCnt="0"/>
      <dgm:spPr/>
    </dgm:pt>
    <dgm:pt modelId="{13CE2519-1552-44B3-BDB1-ACAD1305108A}" type="pres">
      <dgm:prSet presAssocID="{0C7CB13C-741D-4036-A4DC-B944AE490246}" presName="LevelTwoTextNode" presStyleLbl="node4" presStyleIdx="0" presStyleCnt="1">
        <dgm:presLayoutVars>
          <dgm:chPref val="3"/>
        </dgm:presLayoutVars>
      </dgm:prSet>
      <dgm:spPr/>
      <dgm:t>
        <a:bodyPr/>
        <a:lstStyle/>
        <a:p>
          <a:endParaRPr lang="pt-BR"/>
        </a:p>
      </dgm:t>
    </dgm:pt>
    <dgm:pt modelId="{0B8094B1-9D1B-4C7D-B81D-D67E25FBF54A}" type="pres">
      <dgm:prSet presAssocID="{0C7CB13C-741D-4036-A4DC-B944AE490246}" presName="level3hierChild" presStyleCnt="0"/>
      <dgm:spPr/>
    </dgm:pt>
  </dgm:ptLst>
  <dgm:cxnLst>
    <dgm:cxn modelId="{AA2433AA-FA58-4D35-9AFB-A1A616434867}" type="presOf" srcId="{DC294B3F-6BB2-4C3E-9A7B-7645A1675745}" destId="{39C633AA-A86C-4013-8168-C10101E0C38C}" srcOrd="0" destOrd="0" presId="urn:microsoft.com/office/officeart/2005/8/layout/hierarchy2"/>
    <dgm:cxn modelId="{D8D54904-96CA-4ED7-A7E2-6789DBE84B24}" srcId="{DEF5AEF1-6245-4C32-8DC1-0EE2DF1B0216}" destId="{71A0D397-3A9B-4611-907E-FD84B0291838}" srcOrd="0" destOrd="0" parTransId="{6A39EB0D-9976-4CAF-9A96-D6787445613D}" sibTransId="{1E22B78A-F2B6-4907-8812-C3636065CC09}"/>
    <dgm:cxn modelId="{C27E477F-CD57-46B2-AD22-62761BEAB67E}" type="presOf" srcId="{E4C5CD96-B75B-4215-B852-A12A0D37786F}" destId="{D77D6A35-CB0C-4C03-8219-5F52C55E31DD}" srcOrd="1" destOrd="0" presId="urn:microsoft.com/office/officeart/2005/8/layout/hierarchy2"/>
    <dgm:cxn modelId="{76F99F7E-6137-4184-800D-4DBE4F708648}" type="presOf" srcId="{C324997C-D195-4852-9B4B-C01A7BE21DF1}" destId="{FFCC7A71-716E-442F-B67A-5237545A5B39}" srcOrd="0" destOrd="0" presId="urn:microsoft.com/office/officeart/2005/8/layout/hierarchy2"/>
    <dgm:cxn modelId="{125DD215-7D91-4D6F-A416-C08B09C1F519}" srcId="{A9725A30-6CB8-4C5F-BC88-972BDE6A57F2}" destId="{EA3B882F-F70A-4364-ADCA-794323A9BAC8}" srcOrd="1" destOrd="0" parTransId="{D4524696-7930-4B8E-9C46-4DC86B6CF4D8}" sibTransId="{0E836D2A-3E38-4DE4-B5B2-DBD20DD13264}"/>
    <dgm:cxn modelId="{30AE6BD3-E938-4CD1-AA52-7B743C1175F5}" type="presOf" srcId="{D868E2A4-4D7D-49FD-924B-5BC3321DB9A5}" destId="{6AC0337C-241B-475D-91D1-1DC3D9500F45}" srcOrd="1" destOrd="0" presId="urn:microsoft.com/office/officeart/2005/8/layout/hierarchy2"/>
    <dgm:cxn modelId="{B12CB648-B455-49FB-B12A-13C4AD2AEE60}" type="presOf" srcId="{98A73AE2-5268-4CF7-B928-4005B1C7A1A8}" destId="{811F96F2-C4BA-42E1-B85D-527CFD070A0F}" srcOrd="1" destOrd="0" presId="urn:microsoft.com/office/officeart/2005/8/layout/hierarchy2"/>
    <dgm:cxn modelId="{8C0CF40D-4907-4449-8F28-C2EB11F4C027}" type="presOf" srcId="{98A73AE2-5268-4CF7-B928-4005B1C7A1A8}" destId="{D9BC8787-C2A5-4339-BCB8-303C541C955D}" srcOrd="0" destOrd="0" presId="urn:microsoft.com/office/officeart/2005/8/layout/hierarchy2"/>
    <dgm:cxn modelId="{2A4AA30C-65C3-482F-9CC6-C4D57E84F8C6}" type="presOf" srcId="{E24DA079-7B95-4423-A57F-B4DECF087F96}" destId="{6B034CB4-BE2A-4016-ABD8-F77C9E3FFBB7}" srcOrd="0" destOrd="0" presId="urn:microsoft.com/office/officeart/2005/8/layout/hierarchy2"/>
    <dgm:cxn modelId="{FB3B97EA-1BF5-422F-A87A-A22DEA033A77}" type="presOf" srcId="{6A39EB0D-9976-4CAF-9A96-D6787445613D}" destId="{3BE615FA-0B7E-442C-B59B-A068F4F04D62}" srcOrd="0" destOrd="0" presId="urn:microsoft.com/office/officeart/2005/8/layout/hierarchy2"/>
    <dgm:cxn modelId="{1AC8AE7F-BB63-49C4-9F92-DC950FAC25D7}" srcId="{E8F8970F-4C0E-4093-ABE5-E047E6BBADC1}" destId="{C324997C-D195-4852-9B4B-C01A7BE21DF1}" srcOrd="0" destOrd="0" parTransId="{E0F5F389-5B25-47B9-A0E4-6B81837EE0C6}" sibTransId="{F778DB1C-8A31-485F-9027-B552DE16BDAA}"/>
    <dgm:cxn modelId="{52319742-68EA-4A1D-94C6-296E4054C4E3}" type="presOf" srcId="{D4524696-7930-4B8E-9C46-4DC86B6CF4D8}" destId="{92455FCF-F468-486F-901D-BAB0D5A131D1}" srcOrd="0" destOrd="0" presId="urn:microsoft.com/office/officeart/2005/8/layout/hierarchy2"/>
    <dgm:cxn modelId="{05E57292-A950-4498-AD8D-FEB59E996F2D}" type="presOf" srcId="{D868E2A4-4D7D-49FD-924B-5BC3321DB9A5}" destId="{A170474E-C9D8-4516-A8EA-7D9DC53E23AD}" srcOrd="0" destOrd="0" presId="urn:microsoft.com/office/officeart/2005/8/layout/hierarchy2"/>
    <dgm:cxn modelId="{343CA0E3-5B18-43D7-A18C-4DA2951C4E6A}" type="presOf" srcId="{E8F8970F-4C0E-4093-ABE5-E047E6BBADC1}" destId="{2FF7D19F-2C72-45F6-BC31-8E80F649B0C4}" srcOrd="0" destOrd="0" presId="urn:microsoft.com/office/officeart/2005/8/layout/hierarchy2"/>
    <dgm:cxn modelId="{676F3594-7D08-4ACD-B1AA-DE1C7FBEB8E1}" srcId="{DEF5AEF1-6245-4C32-8DC1-0EE2DF1B0216}" destId="{530F409D-9CC1-477D-8E4F-85A733B7DF71}" srcOrd="1" destOrd="0" parTransId="{D868E2A4-4D7D-49FD-924B-5BC3321DB9A5}" sibTransId="{EF5CD164-EA63-4AFC-9C7D-4B9E0F7B9967}"/>
    <dgm:cxn modelId="{AE688E48-F54D-46E6-B109-ECE32FE4DBF4}" type="presOf" srcId="{EA3B882F-F70A-4364-ADCA-794323A9BAC8}" destId="{C4E99F6D-A7EA-44F3-BAF1-A1C63F66C240}" srcOrd="0" destOrd="0" presId="urn:microsoft.com/office/officeart/2005/8/layout/hierarchy2"/>
    <dgm:cxn modelId="{476B6E7A-0BCB-44DE-9559-59D89188C144}" type="presOf" srcId="{A9725A30-6CB8-4C5F-BC88-972BDE6A57F2}" destId="{6251D655-C8D1-4C36-82B3-44DE019FDFE4}" srcOrd="0" destOrd="0" presId="urn:microsoft.com/office/officeart/2005/8/layout/hierarchy2"/>
    <dgm:cxn modelId="{C874295D-156E-44F4-B6CC-20249B1F4DA0}" type="presOf" srcId="{71A0D397-3A9B-4611-907E-FD84B0291838}" destId="{283BC6AA-E427-48E5-8346-D6E2567A681B}" srcOrd="0" destOrd="0" presId="urn:microsoft.com/office/officeart/2005/8/layout/hierarchy2"/>
    <dgm:cxn modelId="{27A8ADDB-E588-43D9-90D6-E922389D9B8F}" type="presOf" srcId="{6A39EB0D-9976-4CAF-9A96-D6787445613D}" destId="{A264E27C-19D6-4AE5-8C9D-570633C40CC4}" srcOrd="1" destOrd="0" presId="urn:microsoft.com/office/officeart/2005/8/layout/hierarchy2"/>
    <dgm:cxn modelId="{94D31858-16E1-4FC9-AB22-2F4BCC33734D}" type="presOf" srcId="{D4524696-7930-4B8E-9C46-4DC86B6CF4D8}" destId="{103DF498-7665-4FAC-B8DF-DDAD5850D601}" srcOrd="1" destOrd="0" presId="urn:microsoft.com/office/officeart/2005/8/layout/hierarchy2"/>
    <dgm:cxn modelId="{3C8684DC-03A1-4B09-9EEA-1668A5523BF1}" srcId="{EA3B882F-F70A-4364-ADCA-794323A9BAC8}" destId="{0C7CB13C-741D-4036-A4DC-B944AE490246}" srcOrd="0" destOrd="0" parTransId="{98A73AE2-5268-4CF7-B928-4005B1C7A1A8}" sibTransId="{417393EE-6B90-4D31-BD54-EFBD386B11BC}"/>
    <dgm:cxn modelId="{BF18A691-7AC8-4B17-86B9-BA60B11FD2A5}" srcId="{C324997C-D195-4852-9B4B-C01A7BE21DF1}" destId="{A9725A30-6CB8-4C5F-BC88-972BDE6A57F2}" srcOrd="1" destOrd="0" parTransId="{DC294B3F-6BB2-4C3E-9A7B-7645A1675745}" sibTransId="{F712F565-CE89-4DAC-B06D-C88ED31344C2}"/>
    <dgm:cxn modelId="{F19D8650-CA05-427F-8110-91AC80BCB8BB}" srcId="{A9725A30-6CB8-4C5F-BC88-972BDE6A57F2}" destId="{E24DA079-7B95-4423-A57F-B4DECF087F96}" srcOrd="0" destOrd="0" parTransId="{3DE709DD-EBF7-48B5-9052-DE8AAC6B60E8}" sibTransId="{D6231982-BE57-444B-9B90-2697933A7759}"/>
    <dgm:cxn modelId="{CA03C8C5-306C-458D-AB8A-60BCED965CC3}" srcId="{C324997C-D195-4852-9B4B-C01A7BE21DF1}" destId="{DEF5AEF1-6245-4C32-8DC1-0EE2DF1B0216}" srcOrd="0" destOrd="0" parTransId="{E4C5CD96-B75B-4215-B852-A12A0D37786F}" sibTransId="{15342AC3-94E8-4DA6-AD80-F6761D1740C5}"/>
    <dgm:cxn modelId="{D1963AF3-1794-4A73-82B5-5B29EF7B88C7}" type="presOf" srcId="{3DE709DD-EBF7-48B5-9052-DE8AAC6B60E8}" destId="{E32C644F-3153-4BF6-BC38-DCE129CC4301}" srcOrd="1" destOrd="0" presId="urn:microsoft.com/office/officeart/2005/8/layout/hierarchy2"/>
    <dgm:cxn modelId="{01979F49-80F1-48D4-ABD2-D085A9555981}" type="presOf" srcId="{3DE709DD-EBF7-48B5-9052-DE8AAC6B60E8}" destId="{F3E12077-492D-43B6-B64C-015093500537}" srcOrd="0" destOrd="0" presId="urn:microsoft.com/office/officeart/2005/8/layout/hierarchy2"/>
    <dgm:cxn modelId="{16B2E16E-0C06-4945-9205-5A8F7AA613D1}" type="presOf" srcId="{0C7CB13C-741D-4036-A4DC-B944AE490246}" destId="{13CE2519-1552-44B3-BDB1-ACAD1305108A}" srcOrd="0" destOrd="0" presId="urn:microsoft.com/office/officeart/2005/8/layout/hierarchy2"/>
    <dgm:cxn modelId="{CF443E97-30DE-4E00-A0B6-5AF8FC294B62}" type="presOf" srcId="{DEF5AEF1-6245-4C32-8DC1-0EE2DF1B0216}" destId="{9B0733B7-BF2E-4E99-A25A-D86DF9209531}" srcOrd="0" destOrd="0" presId="urn:microsoft.com/office/officeart/2005/8/layout/hierarchy2"/>
    <dgm:cxn modelId="{88D18080-2BDD-4E0E-87F7-3D6CFAD086FE}" type="presOf" srcId="{E4C5CD96-B75B-4215-B852-A12A0D37786F}" destId="{6B7D8C30-FADE-4709-9A83-8C559B864110}" srcOrd="0" destOrd="0" presId="urn:microsoft.com/office/officeart/2005/8/layout/hierarchy2"/>
    <dgm:cxn modelId="{27D642D6-E2D5-40F2-A1D9-33E28872CB6B}" type="presOf" srcId="{DC294B3F-6BB2-4C3E-9A7B-7645A1675745}" destId="{C48ED3EC-4DD8-4EA4-A3F6-7BC95668D401}" srcOrd="1" destOrd="0" presId="urn:microsoft.com/office/officeart/2005/8/layout/hierarchy2"/>
    <dgm:cxn modelId="{A55F0C19-AD79-4C4B-B115-740DFAB468B8}" type="presOf" srcId="{530F409D-9CC1-477D-8E4F-85A733B7DF71}" destId="{95444143-0FFD-4473-9E53-46ECD3B29587}" srcOrd="0" destOrd="0" presId="urn:microsoft.com/office/officeart/2005/8/layout/hierarchy2"/>
    <dgm:cxn modelId="{B12682E7-2AE1-465C-8ED8-D0E6017C9852}" type="presParOf" srcId="{2FF7D19F-2C72-45F6-BC31-8E80F649B0C4}" destId="{7D9BDAE5-81D6-4009-9048-27A29B8ED4A9}" srcOrd="0" destOrd="0" presId="urn:microsoft.com/office/officeart/2005/8/layout/hierarchy2"/>
    <dgm:cxn modelId="{B37871E6-0F49-4187-B425-3020EDCF00D3}" type="presParOf" srcId="{7D9BDAE5-81D6-4009-9048-27A29B8ED4A9}" destId="{FFCC7A71-716E-442F-B67A-5237545A5B39}" srcOrd="0" destOrd="0" presId="urn:microsoft.com/office/officeart/2005/8/layout/hierarchy2"/>
    <dgm:cxn modelId="{6667177F-4001-4953-ABAF-57E99859BD32}" type="presParOf" srcId="{7D9BDAE5-81D6-4009-9048-27A29B8ED4A9}" destId="{B2345B3A-1330-4A0A-828F-09EF364FC23F}" srcOrd="1" destOrd="0" presId="urn:microsoft.com/office/officeart/2005/8/layout/hierarchy2"/>
    <dgm:cxn modelId="{F6CFB6B1-526D-4AB2-86B6-295DFAD79D95}" type="presParOf" srcId="{B2345B3A-1330-4A0A-828F-09EF364FC23F}" destId="{6B7D8C30-FADE-4709-9A83-8C559B864110}" srcOrd="0" destOrd="0" presId="urn:microsoft.com/office/officeart/2005/8/layout/hierarchy2"/>
    <dgm:cxn modelId="{4A2E9988-0B05-4848-84CA-AEB2884952A0}" type="presParOf" srcId="{6B7D8C30-FADE-4709-9A83-8C559B864110}" destId="{D77D6A35-CB0C-4C03-8219-5F52C55E31DD}" srcOrd="0" destOrd="0" presId="urn:microsoft.com/office/officeart/2005/8/layout/hierarchy2"/>
    <dgm:cxn modelId="{79C18031-40AE-4F4C-9DAC-28CC02612ED4}" type="presParOf" srcId="{B2345B3A-1330-4A0A-828F-09EF364FC23F}" destId="{04291CF6-8D50-42BA-8782-CBAC1CA73B58}" srcOrd="1" destOrd="0" presId="urn:microsoft.com/office/officeart/2005/8/layout/hierarchy2"/>
    <dgm:cxn modelId="{00A89870-EBBE-45CF-AAE5-68D16C3AC70E}" type="presParOf" srcId="{04291CF6-8D50-42BA-8782-CBAC1CA73B58}" destId="{9B0733B7-BF2E-4E99-A25A-D86DF9209531}" srcOrd="0" destOrd="0" presId="urn:microsoft.com/office/officeart/2005/8/layout/hierarchy2"/>
    <dgm:cxn modelId="{EE3CC34E-DAF8-47A3-A478-64047D2DF723}" type="presParOf" srcId="{04291CF6-8D50-42BA-8782-CBAC1CA73B58}" destId="{31ECD27A-F7E8-4720-A366-1763E45738C5}" srcOrd="1" destOrd="0" presId="urn:microsoft.com/office/officeart/2005/8/layout/hierarchy2"/>
    <dgm:cxn modelId="{794502F6-DB6D-4CF3-B002-517E771C2081}" type="presParOf" srcId="{31ECD27A-F7E8-4720-A366-1763E45738C5}" destId="{3BE615FA-0B7E-442C-B59B-A068F4F04D62}" srcOrd="0" destOrd="0" presId="urn:microsoft.com/office/officeart/2005/8/layout/hierarchy2"/>
    <dgm:cxn modelId="{A01D35F1-550D-44E2-B250-4509ABE72F47}" type="presParOf" srcId="{3BE615FA-0B7E-442C-B59B-A068F4F04D62}" destId="{A264E27C-19D6-4AE5-8C9D-570633C40CC4}" srcOrd="0" destOrd="0" presId="urn:microsoft.com/office/officeart/2005/8/layout/hierarchy2"/>
    <dgm:cxn modelId="{BD3E847F-8E75-48B6-B49D-D6BBE5415132}" type="presParOf" srcId="{31ECD27A-F7E8-4720-A366-1763E45738C5}" destId="{DF3F1568-9AD4-4C44-82AA-29006436FB76}" srcOrd="1" destOrd="0" presId="urn:microsoft.com/office/officeart/2005/8/layout/hierarchy2"/>
    <dgm:cxn modelId="{4474859F-374B-4D5C-A4B0-451F6C7A4572}" type="presParOf" srcId="{DF3F1568-9AD4-4C44-82AA-29006436FB76}" destId="{283BC6AA-E427-48E5-8346-D6E2567A681B}" srcOrd="0" destOrd="0" presId="urn:microsoft.com/office/officeart/2005/8/layout/hierarchy2"/>
    <dgm:cxn modelId="{13E3AAA7-728F-45D5-9CA0-AA46DD8E7DDB}" type="presParOf" srcId="{DF3F1568-9AD4-4C44-82AA-29006436FB76}" destId="{E7A0B20E-BA00-4B61-9474-52B77E968230}" srcOrd="1" destOrd="0" presId="urn:microsoft.com/office/officeart/2005/8/layout/hierarchy2"/>
    <dgm:cxn modelId="{B845216C-F675-44F2-B1E3-9CDC965BEEA0}" type="presParOf" srcId="{31ECD27A-F7E8-4720-A366-1763E45738C5}" destId="{A170474E-C9D8-4516-A8EA-7D9DC53E23AD}" srcOrd="2" destOrd="0" presId="urn:microsoft.com/office/officeart/2005/8/layout/hierarchy2"/>
    <dgm:cxn modelId="{646FDA69-E529-4D8D-ADA1-7F2F5D138A01}" type="presParOf" srcId="{A170474E-C9D8-4516-A8EA-7D9DC53E23AD}" destId="{6AC0337C-241B-475D-91D1-1DC3D9500F45}" srcOrd="0" destOrd="0" presId="urn:microsoft.com/office/officeart/2005/8/layout/hierarchy2"/>
    <dgm:cxn modelId="{59E2EAAC-F0CB-4EA1-B15A-FBA8E334A5AF}" type="presParOf" srcId="{31ECD27A-F7E8-4720-A366-1763E45738C5}" destId="{83BFD5AD-1428-4BDD-9021-A69FB7E1967C}" srcOrd="3" destOrd="0" presId="urn:microsoft.com/office/officeart/2005/8/layout/hierarchy2"/>
    <dgm:cxn modelId="{99E2E12E-79B2-4B07-8123-AA7FD11729B9}" type="presParOf" srcId="{83BFD5AD-1428-4BDD-9021-A69FB7E1967C}" destId="{95444143-0FFD-4473-9E53-46ECD3B29587}" srcOrd="0" destOrd="0" presId="urn:microsoft.com/office/officeart/2005/8/layout/hierarchy2"/>
    <dgm:cxn modelId="{D69FAA83-A66F-4B69-9001-69FC61EC7273}" type="presParOf" srcId="{83BFD5AD-1428-4BDD-9021-A69FB7E1967C}" destId="{BCCDA932-4A15-4B89-BB6D-69087DB8B813}" srcOrd="1" destOrd="0" presId="urn:microsoft.com/office/officeart/2005/8/layout/hierarchy2"/>
    <dgm:cxn modelId="{05B59B74-1568-4B28-B56E-2B2FE49C40EA}" type="presParOf" srcId="{B2345B3A-1330-4A0A-828F-09EF364FC23F}" destId="{39C633AA-A86C-4013-8168-C10101E0C38C}" srcOrd="2" destOrd="0" presId="urn:microsoft.com/office/officeart/2005/8/layout/hierarchy2"/>
    <dgm:cxn modelId="{E2B4A0F3-33AE-4094-98F6-0147EA234FB7}" type="presParOf" srcId="{39C633AA-A86C-4013-8168-C10101E0C38C}" destId="{C48ED3EC-4DD8-4EA4-A3F6-7BC95668D401}" srcOrd="0" destOrd="0" presId="urn:microsoft.com/office/officeart/2005/8/layout/hierarchy2"/>
    <dgm:cxn modelId="{FF0AEA47-9161-4607-95EE-89B8FFFD0D88}" type="presParOf" srcId="{B2345B3A-1330-4A0A-828F-09EF364FC23F}" destId="{A26D1794-6331-4683-98BA-414AE347FADF}" srcOrd="3" destOrd="0" presId="urn:microsoft.com/office/officeart/2005/8/layout/hierarchy2"/>
    <dgm:cxn modelId="{79DF9329-846E-46E9-9776-08CCDDB5F969}" type="presParOf" srcId="{A26D1794-6331-4683-98BA-414AE347FADF}" destId="{6251D655-C8D1-4C36-82B3-44DE019FDFE4}" srcOrd="0" destOrd="0" presId="urn:microsoft.com/office/officeart/2005/8/layout/hierarchy2"/>
    <dgm:cxn modelId="{6DF5342F-C9BD-42C9-8A86-8FB955BA1892}" type="presParOf" srcId="{A26D1794-6331-4683-98BA-414AE347FADF}" destId="{13D28A44-14D2-4BC5-A323-3EBD06AD5BE9}" srcOrd="1" destOrd="0" presId="urn:microsoft.com/office/officeart/2005/8/layout/hierarchy2"/>
    <dgm:cxn modelId="{59EA1D68-41F5-4F20-A78B-82F86881E109}" type="presParOf" srcId="{13D28A44-14D2-4BC5-A323-3EBD06AD5BE9}" destId="{F3E12077-492D-43B6-B64C-015093500537}" srcOrd="0" destOrd="0" presId="urn:microsoft.com/office/officeart/2005/8/layout/hierarchy2"/>
    <dgm:cxn modelId="{6FF6E22E-1A6D-44A8-972D-5EC557440D9C}" type="presParOf" srcId="{F3E12077-492D-43B6-B64C-015093500537}" destId="{E32C644F-3153-4BF6-BC38-DCE129CC4301}" srcOrd="0" destOrd="0" presId="urn:microsoft.com/office/officeart/2005/8/layout/hierarchy2"/>
    <dgm:cxn modelId="{ED897017-AFA9-4611-A87B-2BDB9B681D09}" type="presParOf" srcId="{13D28A44-14D2-4BC5-A323-3EBD06AD5BE9}" destId="{EC23F08D-732D-4B27-986F-1246F3F97008}" srcOrd="1" destOrd="0" presId="urn:microsoft.com/office/officeart/2005/8/layout/hierarchy2"/>
    <dgm:cxn modelId="{0EC0CC46-86EF-4D6F-9EB2-ECDFA42DE15D}" type="presParOf" srcId="{EC23F08D-732D-4B27-986F-1246F3F97008}" destId="{6B034CB4-BE2A-4016-ABD8-F77C9E3FFBB7}" srcOrd="0" destOrd="0" presId="urn:microsoft.com/office/officeart/2005/8/layout/hierarchy2"/>
    <dgm:cxn modelId="{0FDAFB87-81CA-41E6-B655-96A0B7888677}" type="presParOf" srcId="{EC23F08D-732D-4B27-986F-1246F3F97008}" destId="{4E2F3315-5DCF-4271-8036-D8806E5972FE}" srcOrd="1" destOrd="0" presId="urn:microsoft.com/office/officeart/2005/8/layout/hierarchy2"/>
    <dgm:cxn modelId="{462E5180-66A5-419F-8840-38B5ADD765EB}" type="presParOf" srcId="{13D28A44-14D2-4BC5-A323-3EBD06AD5BE9}" destId="{92455FCF-F468-486F-901D-BAB0D5A131D1}" srcOrd="2" destOrd="0" presId="urn:microsoft.com/office/officeart/2005/8/layout/hierarchy2"/>
    <dgm:cxn modelId="{B414C494-984E-410F-836D-8246F3192523}" type="presParOf" srcId="{92455FCF-F468-486F-901D-BAB0D5A131D1}" destId="{103DF498-7665-4FAC-B8DF-DDAD5850D601}" srcOrd="0" destOrd="0" presId="urn:microsoft.com/office/officeart/2005/8/layout/hierarchy2"/>
    <dgm:cxn modelId="{28702D99-CAAE-488A-8713-CCF67C3EC53E}" type="presParOf" srcId="{13D28A44-14D2-4BC5-A323-3EBD06AD5BE9}" destId="{CBDC6CD4-4880-4174-A03F-1C2C45D07E40}" srcOrd="3" destOrd="0" presId="urn:microsoft.com/office/officeart/2005/8/layout/hierarchy2"/>
    <dgm:cxn modelId="{99D4FB53-80BE-43E9-AC8D-3520B6CAC74E}" type="presParOf" srcId="{CBDC6CD4-4880-4174-A03F-1C2C45D07E40}" destId="{C4E99F6D-A7EA-44F3-BAF1-A1C63F66C240}" srcOrd="0" destOrd="0" presId="urn:microsoft.com/office/officeart/2005/8/layout/hierarchy2"/>
    <dgm:cxn modelId="{76AFB39F-5F35-421D-A78F-291413944B79}" type="presParOf" srcId="{CBDC6CD4-4880-4174-A03F-1C2C45D07E40}" destId="{0486111A-A927-4CC8-8174-ADFF500AF7BD}" srcOrd="1" destOrd="0" presId="urn:microsoft.com/office/officeart/2005/8/layout/hierarchy2"/>
    <dgm:cxn modelId="{9D3CDC46-23E9-4F29-84E8-8A0769A0AD64}" type="presParOf" srcId="{0486111A-A927-4CC8-8174-ADFF500AF7BD}" destId="{D9BC8787-C2A5-4339-BCB8-303C541C955D}" srcOrd="0" destOrd="0" presId="urn:microsoft.com/office/officeart/2005/8/layout/hierarchy2"/>
    <dgm:cxn modelId="{A59D8379-FBBF-42EA-A70F-F09093926EE3}" type="presParOf" srcId="{D9BC8787-C2A5-4339-BCB8-303C541C955D}" destId="{811F96F2-C4BA-42E1-B85D-527CFD070A0F}" srcOrd="0" destOrd="0" presId="urn:microsoft.com/office/officeart/2005/8/layout/hierarchy2"/>
    <dgm:cxn modelId="{25CE85B1-D842-4E56-B7A2-0E6C236C0D6B}" type="presParOf" srcId="{0486111A-A927-4CC8-8174-ADFF500AF7BD}" destId="{0593BC46-8049-4260-B200-A20F0B4C4399}" srcOrd="1" destOrd="0" presId="urn:microsoft.com/office/officeart/2005/8/layout/hierarchy2"/>
    <dgm:cxn modelId="{CE570C99-5187-49C0-9FDA-979ABB9A5063}" type="presParOf" srcId="{0593BC46-8049-4260-B200-A20F0B4C4399}" destId="{13CE2519-1552-44B3-BDB1-ACAD1305108A}" srcOrd="0" destOrd="0" presId="urn:microsoft.com/office/officeart/2005/8/layout/hierarchy2"/>
    <dgm:cxn modelId="{CD6ED95F-C85B-4E7F-A3B3-F70861F5C923}" type="presParOf" srcId="{0593BC46-8049-4260-B200-A20F0B4C4399}" destId="{0B8094B1-9D1B-4C7D-B81D-D67E25FBF54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CC7A71-716E-442F-B67A-5237545A5B39}">
      <dsp:nvSpPr>
        <dsp:cNvPr id="0" name=""/>
        <dsp:cNvSpPr/>
      </dsp:nvSpPr>
      <dsp:spPr>
        <a:xfrm>
          <a:off x="357" y="2193879"/>
          <a:ext cx="1737650" cy="868825"/>
        </a:xfrm>
        <a:prstGeom prst="roundRect">
          <a:avLst>
            <a:gd name="adj" fmla="val 10000"/>
          </a:avLst>
        </a:prstGeom>
        <a:solidFill>
          <a:schemeClr val="tx2">
            <a:lumMod val="50000"/>
          </a:schemeClr>
        </a:solidFill>
        <a:ln>
          <a:solidFill>
            <a:srgbClr val="002060"/>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pt-BR" sz="2000" b="1" kern="1200" dirty="0" smtClean="0">
              <a:solidFill>
                <a:schemeClr val="bg1"/>
              </a:solidFill>
            </a:rPr>
            <a:t>ATIVIDADE</a:t>
          </a:r>
        </a:p>
        <a:p>
          <a:pPr lvl="0" algn="ctr" defTabSz="889000" rtl="0">
            <a:lnSpc>
              <a:spcPct val="90000"/>
            </a:lnSpc>
            <a:spcBef>
              <a:spcPct val="0"/>
            </a:spcBef>
            <a:spcAft>
              <a:spcPct val="35000"/>
            </a:spcAft>
          </a:pPr>
          <a:r>
            <a:rPr lang="pt-BR" sz="2000" kern="1200" dirty="0" smtClean="0">
              <a:solidFill>
                <a:schemeClr val="bg1"/>
              </a:solidFill>
            </a:rPr>
            <a:t> (</a:t>
          </a:r>
          <a:r>
            <a:rPr lang="pt-BR" sz="2000" b="1" i="1" kern="1200" dirty="0" smtClean="0">
              <a:solidFill>
                <a:schemeClr val="bg1"/>
              </a:solidFill>
            </a:rPr>
            <a:t>lato senso</a:t>
          </a:r>
          <a:r>
            <a:rPr lang="pt-BR" sz="2000" kern="1200" dirty="0" smtClean="0">
              <a:solidFill>
                <a:schemeClr val="bg1"/>
              </a:solidFill>
            </a:rPr>
            <a:t>)</a:t>
          </a:r>
          <a:endParaRPr lang="pt-BR" sz="2000" kern="1200" dirty="0">
            <a:solidFill>
              <a:schemeClr val="bg1"/>
            </a:solidFill>
          </a:endParaRPr>
        </a:p>
      </dsp:txBody>
      <dsp:txXfrm>
        <a:off x="25804" y="2219326"/>
        <a:ext cx="1686756" cy="817931"/>
      </dsp:txXfrm>
    </dsp:sp>
    <dsp:sp modelId="{6B7D8C30-FADE-4709-9A83-8C559B864110}">
      <dsp:nvSpPr>
        <dsp:cNvPr id="0" name=""/>
        <dsp:cNvSpPr/>
      </dsp:nvSpPr>
      <dsp:spPr>
        <a:xfrm rot="18289469">
          <a:off x="1476972" y="2113842"/>
          <a:ext cx="1217130" cy="29750"/>
        </a:xfrm>
        <a:custGeom>
          <a:avLst/>
          <a:gdLst/>
          <a:ahLst/>
          <a:cxnLst/>
          <a:rect l="0" t="0" r="0" b="0"/>
          <a:pathLst>
            <a:path>
              <a:moveTo>
                <a:pt x="0" y="14875"/>
              </a:moveTo>
              <a:lnTo>
                <a:pt x="1217130" y="148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pt-BR" sz="2000" kern="1200">
            <a:solidFill>
              <a:schemeClr val="tx1"/>
            </a:solidFill>
          </a:endParaRPr>
        </a:p>
      </dsp:txBody>
      <dsp:txXfrm>
        <a:off x="2055109" y="2098289"/>
        <a:ext cx="60856" cy="60856"/>
      </dsp:txXfrm>
    </dsp:sp>
    <dsp:sp modelId="{9B0733B7-BF2E-4E99-A25A-D86DF9209531}">
      <dsp:nvSpPr>
        <dsp:cNvPr id="0" name=""/>
        <dsp:cNvSpPr/>
      </dsp:nvSpPr>
      <dsp:spPr>
        <a:xfrm>
          <a:off x="2433067" y="1194730"/>
          <a:ext cx="1737650" cy="868825"/>
        </a:xfrm>
        <a:prstGeom prst="roundRect">
          <a:avLst>
            <a:gd name="adj" fmla="val 10000"/>
          </a:avLst>
        </a:prstGeom>
        <a:solidFill>
          <a:schemeClr val="bg1"/>
        </a:solidFill>
        <a:ln>
          <a:solidFill>
            <a:srgbClr val="002060"/>
          </a:solidFill>
        </a:ln>
        <a:effectLst>
          <a:glow rad="228600">
            <a:schemeClr val="accent4">
              <a:satMod val="175000"/>
              <a:alpha val="40000"/>
            </a:schemeClr>
          </a:glo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pt-BR" sz="2000" kern="1200" dirty="0" smtClean="0">
              <a:solidFill>
                <a:srgbClr val="002060"/>
              </a:solidFill>
            </a:rPr>
            <a:t>Atividade </a:t>
          </a:r>
        </a:p>
        <a:p>
          <a:pPr lvl="0" algn="ctr" defTabSz="889000" rtl="0">
            <a:lnSpc>
              <a:spcPct val="90000"/>
            </a:lnSpc>
            <a:spcBef>
              <a:spcPct val="0"/>
            </a:spcBef>
            <a:spcAft>
              <a:spcPct val="35000"/>
            </a:spcAft>
          </a:pPr>
          <a:r>
            <a:rPr lang="pt-BR" sz="2000" kern="1200" dirty="0" smtClean="0">
              <a:solidFill>
                <a:srgbClr val="002060"/>
              </a:solidFill>
            </a:rPr>
            <a:t>(</a:t>
          </a:r>
          <a:r>
            <a:rPr lang="pt-BR" sz="2000" i="1" kern="1200" dirty="0" smtClean="0">
              <a:solidFill>
                <a:srgbClr val="002060"/>
              </a:solidFill>
            </a:rPr>
            <a:t>estrito senso</a:t>
          </a:r>
          <a:r>
            <a:rPr lang="pt-BR" sz="2000" kern="1200" dirty="0" smtClean="0">
              <a:solidFill>
                <a:srgbClr val="002060"/>
              </a:solidFill>
            </a:rPr>
            <a:t>)</a:t>
          </a:r>
          <a:endParaRPr lang="pt-BR" sz="2000" kern="1200" dirty="0">
            <a:solidFill>
              <a:srgbClr val="002060"/>
            </a:solidFill>
          </a:endParaRPr>
        </a:p>
      </dsp:txBody>
      <dsp:txXfrm>
        <a:off x="2458514" y="1220177"/>
        <a:ext cx="1686756" cy="817931"/>
      </dsp:txXfrm>
    </dsp:sp>
    <dsp:sp modelId="{3BE615FA-0B7E-442C-B59B-A068F4F04D62}">
      <dsp:nvSpPr>
        <dsp:cNvPr id="0" name=""/>
        <dsp:cNvSpPr/>
      </dsp:nvSpPr>
      <dsp:spPr>
        <a:xfrm rot="19457599">
          <a:off x="4090263" y="1364480"/>
          <a:ext cx="855969" cy="29750"/>
        </a:xfrm>
        <a:custGeom>
          <a:avLst/>
          <a:gdLst/>
          <a:ahLst/>
          <a:cxnLst/>
          <a:rect l="0" t="0" r="0" b="0"/>
          <a:pathLst>
            <a:path>
              <a:moveTo>
                <a:pt x="0" y="14875"/>
              </a:moveTo>
              <a:lnTo>
                <a:pt x="855969" y="148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pt-BR" sz="2000" kern="1200">
            <a:solidFill>
              <a:schemeClr val="tx1"/>
            </a:solidFill>
          </a:endParaRPr>
        </a:p>
      </dsp:txBody>
      <dsp:txXfrm>
        <a:off x="4496848" y="1357956"/>
        <a:ext cx="42798" cy="42798"/>
      </dsp:txXfrm>
    </dsp:sp>
    <dsp:sp modelId="{283BC6AA-E427-48E5-8346-D6E2567A681B}">
      <dsp:nvSpPr>
        <dsp:cNvPr id="0" name=""/>
        <dsp:cNvSpPr/>
      </dsp:nvSpPr>
      <dsp:spPr>
        <a:xfrm>
          <a:off x="4865778" y="695156"/>
          <a:ext cx="1737650" cy="868825"/>
        </a:xfrm>
        <a:prstGeom prst="roundRect">
          <a:avLst>
            <a:gd name="adj" fmla="val 10000"/>
          </a:avLst>
        </a:prstGeom>
        <a:solidFill>
          <a:schemeClr val="bg1"/>
        </a:solidFill>
        <a:ln>
          <a:solidFill>
            <a:schemeClr val="tx1"/>
          </a:solidFill>
        </a:ln>
        <a:effectLst>
          <a:glow rad="101600">
            <a:schemeClr val="accent4">
              <a:satMod val="175000"/>
              <a:alpha val="40000"/>
            </a:schemeClr>
          </a:glo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pt-BR" sz="2000" kern="1200" dirty="0" smtClean="0">
              <a:solidFill>
                <a:srgbClr val="002060"/>
              </a:solidFill>
            </a:rPr>
            <a:t>Estágio</a:t>
          </a:r>
          <a:endParaRPr lang="pt-BR" sz="2000" kern="1200" dirty="0">
            <a:solidFill>
              <a:srgbClr val="002060"/>
            </a:solidFill>
          </a:endParaRPr>
        </a:p>
      </dsp:txBody>
      <dsp:txXfrm>
        <a:off x="4891225" y="720603"/>
        <a:ext cx="1686756" cy="817931"/>
      </dsp:txXfrm>
    </dsp:sp>
    <dsp:sp modelId="{A170474E-C9D8-4516-A8EA-7D9DC53E23AD}">
      <dsp:nvSpPr>
        <dsp:cNvPr id="0" name=""/>
        <dsp:cNvSpPr/>
      </dsp:nvSpPr>
      <dsp:spPr>
        <a:xfrm rot="2142401">
          <a:off x="4090263" y="1864054"/>
          <a:ext cx="855969" cy="29750"/>
        </a:xfrm>
        <a:custGeom>
          <a:avLst/>
          <a:gdLst/>
          <a:ahLst/>
          <a:cxnLst/>
          <a:rect l="0" t="0" r="0" b="0"/>
          <a:pathLst>
            <a:path>
              <a:moveTo>
                <a:pt x="0" y="14875"/>
              </a:moveTo>
              <a:lnTo>
                <a:pt x="855969" y="148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pt-BR" sz="2000" kern="1200">
            <a:solidFill>
              <a:schemeClr val="tx1"/>
            </a:solidFill>
          </a:endParaRPr>
        </a:p>
      </dsp:txBody>
      <dsp:txXfrm>
        <a:off x="4496848" y="1857531"/>
        <a:ext cx="42798" cy="42798"/>
      </dsp:txXfrm>
    </dsp:sp>
    <dsp:sp modelId="{95444143-0FFD-4473-9E53-46ECD3B29587}">
      <dsp:nvSpPr>
        <dsp:cNvPr id="0" name=""/>
        <dsp:cNvSpPr/>
      </dsp:nvSpPr>
      <dsp:spPr>
        <a:xfrm>
          <a:off x="4865778" y="1694305"/>
          <a:ext cx="1737650" cy="868825"/>
        </a:xfrm>
        <a:prstGeom prst="roundRect">
          <a:avLst>
            <a:gd name="adj" fmla="val 10000"/>
          </a:avLst>
        </a:prstGeom>
        <a:solidFill>
          <a:schemeClr val="bg1"/>
        </a:solidFill>
        <a:ln>
          <a:solidFill>
            <a:schemeClr val="tx1"/>
          </a:solidFill>
        </a:ln>
        <a:effectLst>
          <a:glow rad="101600">
            <a:schemeClr val="accent4">
              <a:satMod val="175000"/>
              <a:alpha val="40000"/>
            </a:schemeClr>
          </a:glo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pt-BR" sz="2000" kern="1200" dirty="0" smtClean="0">
              <a:solidFill>
                <a:srgbClr val="002060"/>
              </a:solidFill>
            </a:rPr>
            <a:t>Serviço voluntário</a:t>
          </a:r>
          <a:endParaRPr lang="pt-BR" sz="2000" kern="1200" dirty="0">
            <a:solidFill>
              <a:srgbClr val="002060"/>
            </a:solidFill>
          </a:endParaRPr>
        </a:p>
      </dsp:txBody>
      <dsp:txXfrm>
        <a:off x="4891225" y="1719752"/>
        <a:ext cx="1686756" cy="817931"/>
      </dsp:txXfrm>
    </dsp:sp>
    <dsp:sp modelId="{39C633AA-A86C-4013-8168-C10101E0C38C}">
      <dsp:nvSpPr>
        <dsp:cNvPr id="0" name=""/>
        <dsp:cNvSpPr/>
      </dsp:nvSpPr>
      <dsp:spPr>
        <a:xfrm rot="3310531">
          <a:off x="1476972" y="3112990"/>
          <a:ext cx="1217130" cy="29750"/>
        </a:xfrm>
        <a:custGeom>
          <a:avLst/>
          <a:gdLst/>
          <a:ahLst/>
          <a:cxnLst/>
          <a:rect l="0" t="0" r="0" b="0"/>
          <a:pathLst>
            <a:path>
              <a:moveTo>
                <a:pt x="0" y="14875"/>
              </a:moveTo>
              <a:lnTo>
                <a:pt x="1217130" y="148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pt-BR" sz="2000" kern="1200">
            <a:solidFill>
              <a:schemeClr val="tx1"/>
            </a:solidFill>
          </a:endParaRPr>
        </a:p>
      </dsp:txBody>
      <dsp:txXfrm>
        <a:off x="2055109" y="3097438"/>
        <a:ext cx="60856" cy="60856"/>
      </dsp:txXfrm>
    </dsp:sp>
    <dsp:sp modelId="{6251D655-C8D1-4C36-82B3-44DE019FDFE4}">
      <dsp:nvSpPr>
        <dsp:cNvPr id="0" name=""/>
        <dsp:cNvSpPr/>
      </dsp:nvSpPr>
      <dsp:spPr>
        <a:xfrm>
          <a:off x="2433067" y="3193028"/>
          <a:ext cx="1737650" cy="868825"/>
        </a:xfrm>
        <a:prstGeom prst="roundRect">
          <a:avLst>
            <a:gd name="adj" fmla="val 10000"/>
          </a:avLst>
        </a:prstGeom>
        <a:solidFill>
          <a:schemeClr val="bg1"/>
        </a:solidFill>
        <a:ln>
          <a:solidFill>
            <a:schemeClr val="tx1"/>
          </a:solidFill>
        </a:ln>
        <a:effectLst>
          <a:glow rad="228600">
            <a:schemeClr val="accent4">
              <a:satMod val="175000"/>
              <a:alpha val="40000"/>
            </a:schemeClr>
          </a:glo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pt-BR" sz="2000" kern="1200" dirty="0" smtClean="0">
              <a:solidFill>
                <a:schemeClr val="tx1"/>
              </a:solidFill>
            </a:rPr>
            <a:t>Trabalho</a:t>
          </a:r>
          <a:endParaRPr lang="pt-BR" sz="2000" kern="1200" dirty="0">
            <a:solidFill>
              <a:schemeClr val="tx1"/>
            </a:solidFill>
          </a:endParaRPr>
        </a:p>
      </dsp:txBody>
      <dsp:txXfrm>
        <a:off x="2458514" y="3218475"/>
        <a:ext cx="1686756" cy="817931"/>
      </dsp:txXfrm>
    </dsp:sp>
    <dsp:sp modelId="{F3E12077-492D-43B6-B64C-015093500537}">
      <dsp:nvSpPr>
        <dsp:cNvPr id="0" name=""/>
        <dsp:cNvSpPr/>
      </dsp:nvSpPr>
      <dsp:spPr>
        <a:xfrm rot="19457599">
          <a:off x="4090263" y="3362778"/>
          <a:ext cx="855969" cy="29750"/>
        </a:xfrm>
        <a:custGeom>
          <a:avLst/>
          <a:gdLst/>
          <a:ahLst/>
          <a:cxnLst/>
          <a:rect l="0" t="0" r="0" b="0"/>
          <a:pathLst>
            <a:path>
              <a:moveTo>
                <a:pt x="0" y="14875"/>
              </a:moveTo>
              <a:lnTo>
                <a:pt x="855969" y="148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pt-BR" sz="2000" kern="1200">
            <a:solidFill>
              <a:schemeClr val="tx1"/>
            </a:solidFill>
          </a:endParaRPr>
        </a:p>
      </dsp:txBody>
      <dsp:txXfrm>
        <a:off x="4496848" y="3356254"/>
        <a:ext cx="42798" cy="42798"/>
      </dsp:txXfrm>
    </dsp:sp>
    <dsp:sp modelId="{6B034CB4-BE2A-4016-ABD8-F77C9E3FFBB7}">
      <dsp:nvSpPr>
        <dsp:cNvPr id="0" name=""/>
        <dsp:cNvSpPr/>
      </dsp:nvSpPr>
      <dsp:spPr>
        <a:xfrm>
          <a:off x="4865778" y="2693453"/>
          <a:ext cx="1737650" cy="868825"/>
        </a:xfrm>
        <a:prstGeom prst="roundRect">
          <a:avLst>
            <a:gd name="adj" fmla="val 10000"/>
          </a:avLst>
        </a:prstGeom>
        <a:solidFill>
          <a:schemeClr val="bg1"/>
        </a:solidFill>
        <a:ln>
          <a:solidFill>
            <a:schemeClr val="tx1"/>
          </a:solidFill>
        </a:ln>
        <a:effectLst>
          <a:glow rad="101600">
            <a:schemeClr val="accent4">
              <a:satMod val="175000"/>
              <a:alpha val="40000"/>
            </a:schemeClr>
          </a:glo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pt-BR" sz="2000" kern="1200" dirty="0" smtClean="0">
              <a:solidFill>
                <a:schemeClr val="tx1"/>
              </a:solidFill>
            </a:rPr>
            <a:t>Autônomo</a:t>
          </a:r>
          <a:endParaRPr lang="pt-BR" sz="2000" kern="1200" dirty="0">
            <a:solidFill>
              <a:schemeClr val="tx1"/>
            </a:solidFill>
          </a:endParaRPr>
        </a:p>
      </dsp:txBody>
      <dsp:txXfrm>
        <a:off x="4891225" y="2718900"/>
        <a:ext cx="1686756" cy="817931"/>
      </dsp:txXfrm>
    </dsp:sp>
    <dsp:sp modelId="{92455FCF-F468-486F-901D-BAB0D5A131D1}">
      <dsp:nvSpPr>
        <dsp:cNvPr id="0" name=""/>
        <dsp:cNvSpPr/>
      </dsp:nvSpPr>
      <dsp:spPr>
        <a:xfrm rot="2142401">
          <a:off x="4090263" y="3862352"/>
          <a:ext cx="855969" cy="29750"/>
        </a:xfrm>
        <a:custGeom>
          <a:avLst/>
          <a:gdLst/>
          <a:ahLst/>
          <a:cxnLst/>
          <a:rect l="0" t="0" r="0" b="0"/>
          <a:pathLst>
            <a:path>
              <a:moveTo>
                <a:pt x="0" y="14875"/>
              </a:moveTo>
              <a:lnTo>
                <a:pt x="855969" y="148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pt-BR" sz="2000" kern="1200">
            <a:solidFill>
              <a:schemeClr val="tx1"/>
            </a:solidFill>
          </a:endParaRPr>
        </a:p>
      </dsp:txBody>
      <dsp:txXfrm>
        <a:off x="4496848" y="3855828"/>
        <a:ext cx="42798" cy="42798"/>
      </dsp:txXfrm>
    </dsp:sp>
    <dsp:sp modelId="{C4E99F6D-A7EA-44F3-BAF1-A1C63F66C240}">
      <dsp:nvSpPr>
        <dsp:cNvPr id="0" name=""/>
        <dsp:cNvSpPr/>
      </dsp:nvSpPr>
      <dsp:spPr>
        <a:xfrm>
          <a:off x="4865778" y="3692602"/>
          <a:ext cx="1737650" cy="868825"/>
        </a:xfrm>
        <a:prstGeom prst="roundRect">
          <a:avLst>
            <a:gd name="adj" fmla="val 10000"/>
          </a:avLst>
        </a:prstGeom>
        <a:solidFill>
          <a:schemeClr val="bg1"/>
        </a:solidFill>
        <a:ln>
          <a:solidFill>
            <a:schemeClr val="tx1"/>
          </a:solidFill>
        </a:ln>
        <a:effectLst>
          <a:glow rad="101600">
            <a:schemeClr val="accent4">
              <a:satMod val="175000"/>
              <a:alpha val="40000"/>
            </a:schemeClr>
          </a:glo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pt-BR" sz="2000" kern="1200" dirty="0" smtClean="0">
              <a:solidFill>
                <a:schemeClr val="tx1"/>
              </a:solidFill>
            </a:rPr>
            <a:t>Subordinado</a:t>
          </a:r>
          <a:endParaRPr lang="pt-BR" sz="2000" kern="1200" dirty="0">
            <a:solidFill>
              <a:schemeClr val="tx1"/>
            </a:solidFill>
          </a:endParaRPr>
        </a:p>
      </dsp:txBody>
      <dsp:txXfrm>
        <a:off x="4891225" y="3718049"/>
        <a:ext cx="1686756" cy="817931"/>
      </dsp:txXfrm>
    </dsp:sp>
    <dsp:sp modelId="{D9BC8787-C2A5-4339-BCB8-303C541C955D}">
      <dsp:nvSpPr>
        <dsp:cNvPr id="0" name=""/>
        <dsp:cNvSpPr/>
      </dsp:nvSpPr>
      <dsp:spPr>
        <a:xfrm>
          <a:off x="6603428" y="4112139"/>
          <a:ext cx="695060" cy="29750"/>
        </a:xfrm>
        <a:custGeom>
          <a:avLst/>
          <a:gdLst/>
          <a:ahLst/>
          <a:cxnLst/>
          <a:rect l="0" t="0" r="0" b="0"/>
          <a:pathLst>
            <a:path>
              <a:moveTo>
                <a:pt x="0" y="14875"/>
              </a:moveTo>
              <a:lnTo>
                <a:pt x="695060" y="148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pt-BR" sz="2000" kern="1200">
            <a:solidFill>
              <a:schemeClr val="tx1"/>
            </a:solidFill>
          </a:endParaRPr>
        </a:p>
      </dsp:txBody>
      <dsp:txXfrm>
        <a:off x="6933581" y="4109638"/>
        <a:ext cx="34753" cy="34753"/>
      </dsp:txXfrm>
    </dsp:sp>
    <dsp:sp modelId="{13CE2519-1552-44B3-BDB1-ACAD1305108A}">
      <dsp:nvSpPr>
        <dsp:cNvPr id="0" name=""/>
        <dsp:cNvSpPr/>
      </dsp:nvSpPr>
      <dsp:spPr>
        <a:xfrm>
          <a:off x="7298488" y="3692602"/>
          <a:ext cx="1737650" cy="868825"/>
        </a:xfrm>
        <a:prstGeom prst="roundRect">
          <a:avLst>
            <a:gd name="adj" fmla="val 10000"/>
          </a:avLst>
        </a:prstGeom>
        <a:solidFill>
          <a:schemeClr val="bg1"/>
        </a:solidFill>
        <a:ln>
          <a:solidFill>
            <a:schemeClr val="tx1"/>
          </a:solidFill>
        </a:ln>
        <a:effectLst>
          <a:glow rad="228600">
            <a:schemeClr val="accent6">
              <a:satMod val="175000"/>
              <a:alpha val="40000"/>
            </a:schemeClr>
          </a:glo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pt-BR" sz="2000" kern="1200" dirty="0" smtClean="0">
              <a:solidFill>
                <a:schemeClr val="tx1"/>
              </a:solidFill>
            </a:rPr>
            <a:t>Emprego</a:t>
          </a:r>
          <a:endParaRPr lang="pt-BR" sz="2000" kern="1200" dirty="0">
            <a:solidFill>
              <a:schemeClr val="tx1"/>
            </a:solidFill>
          </a:endParaRPr>
        </a:p>
      </dsp:txBody>
      <dsp:txXfrm>
        <a:off x="7323935" y="3718049"/>
        <a:ext cx="1686756" cy="81793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r>
              <a:rPr lang="en-US"/>
              <a:t>Legislação Trabalhista e Previdenciária</a:t>
            </a:r>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en-US" smtClean="0"/>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en-US" smtClean="0"/>
            </a:fld>
            <a:endParaRPr lang="en-US"/>
          </a:p>
        </p:txBody>
      </p:sp>
    </p:spTree>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r>
              <a:rPr lang="en-US"/>
              <a:t>Legislação Trabalhista e Previdenciária</a:t>
            </a:r>
            <a:endParaRPr lang="en-US"/>
          </a:p>
        </p:txBody>
      </p:sp>
      <p:sp>
        <p:nvSpPr>
          <p:cNvPr id="3" name="Slide Number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en-US" smtClean="0"/>
            </a:fld>
            <a:endParaRPr lang="en-US"/>
          </a:p>
        </p:txBody>
      </p:sp>
      <p:sp>
        <p:nvSpPr>
          <p:cNvPr id="4" name="Slide Image Placeho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en-US" smtClean="0"/>
            </a:fld>
            <a:endParaRPr lang="en-US"/>
          </a:p>
        </p:txBody>
      </p:sp>
    </p:spTree>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Cabeçalho 3"/>
          <p:cNvSpPr>
            <a:spLocks noGrp="1"/>
          </p:cNvSpPr>
          <p:nvPr>
            <p:ph type="hdr" sz="quarter"/>
          </p:nvPr>
        </p:nvSpPr>
        <p:spPr/>
        <p:txBody>
          <a:bodyPr/>
          <a:p>
            <a:r>
              <a:rPr lang="en-US"/>
              <a:t>Legislação Trabalhista e Previdenciária</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Espaço Reservado para Data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Espaço Reservado para Rodapé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Espaço Reservado para Número de Slide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Espaço Reservado para Data 3"/>
          <p:cNvSpPr>
            <a:spLocks noGrp="1"/>
          </p:cNvSpPr>
          <p:nvPr>
            <p:ph type="dt" sz="half" idx="10"/>
          </p:nvPr>
        </p:nvSpPr>
        <p:spPr/>
        <p:txBody>
          <a:bodyPr/>
          <a:p>
            <a:fld id="{760FBDFE-C587-4B4C-A407-44438C67B59E}" type="datetimeFigureOut">
              <a:rPr lang="en-US" smtClean="0"/>
            </a:fld>
            <a:endParaRPr lang="en-US"/>
          </a:p>
        </p:txBody>
      </p:sp>
      <p:sp>
        <p:nvSpPr>
          <p:cNvPr id="5" name="Espaço Reservado para Rodapé 4"/>
          <p:cNvSpPr>
            <a:spLocks noGrp="1"/>
          </p:cNvSpPr>
          <p:nvPr>
            <p:ph type="ftr" sz="quarter" idx="11"/>
          </p:nvPr>
        </p:nvSpPr>
        <p:spPr/>
        <p:txBody>
          <a:bodyPr/>
          <a:p>
            <a:endParaRPr lang="en-US"/>
          </a:p>
        </p:txBody>
      </p:sp>
      <p:sp>
        <p:nvSpPr>
          <p:cNvPr id="6" name="Espaço Reservado para Número de Slide 5"/>
          <p:cNvSpPr>
            <a:spLocks noGrp="1"/>
          </p:cNvSpPr>
          <p:nvPr>
            <p:ph type="sldNum" sz="quarter" idx="12"/>
          </p:nvPr>
        </p:nvSpPr>
        <p:spPr/>
        <p:txBody>
          <a:bodyPr/>
          <a:p>
            <a:fld id="{49AE70B2-8BF9-45C0-BB95-33D1B9D3A85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Espaço Reservado para Data 3"/>
          <p:cNvSpPr>
            <a:spLocks noGrp="1"/>
          </p:cNvSpPr>
          <p:nvPr>
            <p:ph type="dt" sz="half" idx="10"/>
          </p:nvPr>
        </p:nvSpPr>
        <p:spPr/>
        <p:txBody>
          <a:bodyPr/>
          <a:p>
            <a:fld id="{760FBDFE-C587-4B4C-A407-44438C67B59E}" type="datetimeFigureOut">
              <a:rPr lang="en-US" smtClean="0"/>
            </a:fld>
            <a:endParaRPr lang="en-US"/>
          </a:p>
        </p:txBody>
      </p:sp>
      <p:sp>
        <p:nvSpPr>
          <p:cNvPr id="5" name="Espaço Reservado para Rodapé 4"/>
          <p:cNvSpPr>
            <a:spLocks noGrp="1"/>
          </p:cNvSpPr>
          <p:nvPr>
            <p:ph type="ftr" sz="quarter" idx="11"/>
          </p:nvPr>
        </p:nvSpPr>
        <p:spPr/>
        <p:txBody>
          <a:bodyPr/>
          <a:p>
            <a:endParaRPr lang="en-US"/>
          </a:p>
        </p:txBody>
      </p:sp>
      <p:sp>
        <p:nvSpPr>
          <p:cNvPr id="6" name="Espaço Reservado para Número de Slide 5"/>
          <p:cNvSpPr>
            <a:spLocks noGrp="1"/>
          </p:cNvSpPr>
          <p:nvPr>
            <p:ph type="sldNum" sz="quarter" idx="12"/>
          </p:nvPr>
        </p:nvSpPr>
        <p:spPr/>
        <p:txBody>
          <a:bodyPr/>
          <a:p>
            <a:fld id="{49AE70B2-8BF9-45C0-BB95-33D1B9D3A85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Espaço Reservado para Data 3"/>
          <p:cNvSpPr>
            <a:spLocks noGrp="1"/>
          </p:cNvSpPr>
          <p:nvPr>
            <p:ph type="dt" sz="half" idx="10"/>
          </p:nvPr>
        </p:nvSpPr>
        <p:spPr/>
        <p:txBody>
          <a:bodyPr/>
          <a:p>
            <a:fld id="{760FBDFE-C587-4B4C-A407-44438C67B59E}" type="datetimeFigureOut">
              <a:rPr lang="en-US" smtClean="0"/>
            </a:fld>
            <a:endParaRPr lang="en-US"/>
          </a:p>
        </p:txBody>
      </p:sp>
      <p:sp>
        <p:nvSpPr>
          <p:cNvPr id="5" name="Espaço Reservado para Rodapé 4"/>
          <p:cNvSpPr>
            <a:spLocks noGrp="1"/>
          </p:cNvSpPr>
          <p:nvPr>
            <p:ph type="ftr" sz="quarter" idx="11"/>
          </p:nvPr>
        </p:nvSpPr>
        <p:spPr/>
        <p:txBody>
          <a:bodyPr/>
          <a:p>
            <a:endParaRPr lang="en-US"/>
          </a:p>
        </p:txBody>
      </p:sp>
      <p:sp>
        <p:nvSpPr>
          <p:cNvPr id="6" name="Espaço Reservado para Número de Slide 5"/>
          <p:cNvSpPr>
            <a:spLocks noGrp="1"/>
          </p:cNvSpPr>
          <p:nvPr>
            <p:ph type="sldNum" sz="quarter" idx="12"/>
          </p:nvPr>
        </p:nvSpPr>
        <p:spPr/>
        <p:txBody>
          <a:bodyPr/>
          <a:p>
            <a:fld id="{49AE70B2-8BF9-45C0-BB95-33D1B9D3A85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Espaço Reservado para Data 4"/>
          <p:cNvSpPr>
            <a:spLocks noGrp="1"/>
          </p:cNvSpPr>
          <p:nvPr>
            <p:ph type="dt" sz="half" idx="10"/>
          </p:nvPr>
        </p:nvSpPr>
        <p:spPr/>
        <p:txBody>
          <a:bodyPr/>
          <a:p>
            <a:fld id="{760FBDFE-C587-4B4C-A407-44438C67B59E}" type="datetimeFigureOut">
              <a:rPr lang="en-US" smtClean="0"/>
            </a:fld>
            <a:endParaRPr lang="en-US"/>
          </a:p>
        </p:txBody>
      </p:sp>
      <p:sp>
        <p:nvSpPr>
          <p:cNvPr id="6" name="Espaço Reservado para Rodapé 5"/>
          <p:cNvSpPr>
            <a:spLocks noGrp="1"/>
          </p:cNvSpPr>
          <p:nvPr>
            <p:ph type="ftr" sz="quarter" idx="11"/>
          </p:nvPr>
        </p:nvSpPr>
        <p:spPr/>
        <p:txBody>
          <a:bodyPr/>
          <a:p>
            <a:endParaRPr lang="en-US"/>
          </a:p>
        </p:txBody>
      </p:sp>
      <p:sp>
        <p:nvSpPr>
          <p:cNvPr id="7" name="Espaço Reservado para Número de Slide 6"/>
          <p:cNvSpPr>
            <a:spLocks noGrp="1"/>
          </p:cNvSpPr>
          <p:nvPr>
            <p:ph type="sldNum" sz="quarter" idx="12"/>
          </p:nvPr>
        </p:nvSpPr>
        <p:spPr/>
        <p:txBody>
          <a:bodyPr/>
          <a:p>
            <a:fld id="{49AE70B2-8BF9-45C0-BB95-33D1B9D3A85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Espaço Reservado para Data 6"/>
          <p:cNvSpPr>
            <a:spLocks noGrp="1"/>
          </p:cNvSpPr>
          <p:nvPr>
            <p:ph type="dt" sz="half" idx="10"/>
          </p:nvPr>
        </p:nvSpPr>
        <p:spPr/>
        <p:txBody>
          <a:bodyPr/>
          <a:p>
            <a:fld id="{760FBDFE-C587-4B4C-A407-44438C67B59E}" type="datetimeFigureOut">
              <a:rPr lang="en-US" smtClean="0"/>
            </a:fld>
            <a:endParaRPr lang="en-US"/>
          </a:p>
        </p:txBody>
      </p:sp>
      <p:sp>
        <p:nvSpPr>
          <p:cNvPr id="8" name="Espaço Reservado para Rodapé 7"/>
          <p:cNvSpPr>
            <a:spLocks noGrp="1"/>
          </p:cNvSpPr>
          <p:nvPr>
            <p:ph type="ftr" sz="quarter" idx="11"/>
          </p:nvPr>
        </p:nvSpPr>
        <p:spPr/>
        <p:txBody>
          <a:bodyPr/>
          <a:p>
            <a:endParaRPr lang="en-US"/>
          </a:p>
        </p:txBody>
      </p:sp>
      <p:sp>
        <p:nvSpPr>
          <p:cNvPr id="9" name="Espaço Reservado para Número de Slide 8"/>
          <p:cNvSpPr>
            <a:spLocks noGrp="1"/>
          </p:cNvSpPr>
          <p:nvPr>
            <p:ph type="sldNum" sz="quarter" idx="12"/>
          </p:nvPr>
        </p:nvSpPr>
        <p:spPr/>
        <p:txBody>
          <a:bodyPr/>
          <a:p>
            <a:fld id="{49AE70B2-8BF9-45C0-BB95-33D1B9D3A85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Espaço Reservado para Data 2"/>
          <p:cNvSpPr>
            <a:spLocks noGrp="1"/>
          </p:cNvSpPr>
          <p:nvPr>
            <p:ph type="dt" sz="half" idx="10"/>
          </p:nvPr>
        </p:nvSpPr>
        <p:spPr/>
        <p:txBody>
          <a:bodyPr/>
          <a:p>
            <a:fld id="{760FBDFE-C587-4B4C-A407-44438C67B59E}" type="datetimeFigureOut">
              <a:rPr lang="en-US" smtClean="0"/>
            </a:fld>
            <a:endParaRPr lang="en-US"/>
          </a:p>
        </p:txBody>
      </p:sp>
      <p:sp>
        <p:nvSpPr>
          <p:cNvPr id="4" name="Espaço Reservado para Rodapé 3"/>
          <p:cNvSpPr>
            <a:spLocks noGrp="1"/>
          </p:cNvSpPr>
          <p:nvPr>
            <p:ph type="ftr" sz="quarter" idx="11"/>
          </p:nvPr>
        </p:nvSpPr>
        <p:spPr/>
        <p:txBody>
          <a:bodyPr/>
          <a:p>
            <a:endParaRPr lang="en-US"/>
          </a:p>
        </p:txBody>
      </p:sp>
      <p:sp>
        <p:nvSpPr>
          <p:cNvPr id="5" name="Espaço Reservado para Número de Slide 4"/>
          <p:cNvSpPr>
            <a:spLocks noGrp="1"/>
          </p:cNvSpPr>
          <p:nvPr>
            <p:ph type="sldNum" sz="quarter" idx="12"/>
          </p:nvPr>
        </p:nvSpPr>
        <p:spPr/>
        <p:txBody>
          <a:bodyPr/>
          <a:p>
            <a:fld id="{49AE70B2-8BF9-45C0-BB95-33D1B9D3A85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p>
            <a:fld id="{760FBDFE-C587-4B4C-A407-44438C67B59E}" type="datetimeFigureOut">
              <a:rPr lang="en-US" smtClean="0"/>
            </a:fld>
            <a:endParaRPr lang="en-US"/>
          </a:p>
        </p:txBody>
      </p:sp>
      <p:sp>
        <p:nvSpPr>
          <p:cNvPr id="3" name="Espaço Reservado para Rodapé 2"/>
          <p:cNvSpPr>
            <a:spLocks noGrp="1"/>
          </p:cNvSpPr>
          <p:nvPr>
            <p:ph type="ftr" sz="quarter" idx="11"/>
          </p:nvPr>
        </p:nvSpPr>
        <p:spPr/>
        <p:txBody>
          <a:bodyPr/>
          <a:p>
            <a:endParaRPr lang="en-US"/>
          </a:p>
        </p:txBody>
      </p:sp>
      <p:sp>
        <p:nvSpPr>
          <p:cNvPr id="4" name="Espaço Reservado para Número de Slide 3"/>
          <p:cNvSpPr>
            <a:spLocks noGrp="1"/>
          </p:cNvSpPr>
          <p:nvPr>
            <p:ph type="sldNum" sz="quarter" idx="12"/>
          </p:nvPr>
        </p:nvSpPr>
        <p:spPr/>
        <p:txBody>
          <a:bodyPr/>
          <a:p>
            <a:fld id="{49AE70B2-8BF9-45C0-BB95-33D1B9D3A85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Espaço Reservado para Data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Espaço Reservado para Rodapé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Espaço Reservado para Número de Slide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Espaço Reservado para Data 4"/>
          <p:cNvSpPr>
            <a:spLocks noGrp="1"/>
          </p:cNvSpPr>
          <p:nvPr>
            <p:ph type="dt" sz="half" idx="10"/>
          </p:nvPr>
        </p:nvSpPr>
        <p:spPr/>
        <p:txBody>
          <a:bodyPr/>
          <a:p>
            <a:fld id="{9EFD9D74-47D9-4702-A33C-335B63B48DBF}" type="datetimeFigureOut">
              <a:rPr lang="en-US" smtClean="0"/>
            </a:fld>
            <a:endParaRPr lang="en-US" dirty="0"/>
          </a:p>
        </p:txBody>
      </p:sp>
      <p:sp>
        <p:nvSpPr>
          <p:cNvPr id="6" name="Espaço Reservado para Rodapé 5"/>
          <p:cNvSpPr>
            <a:spLocks noGrp="1"/>
          </p:cNvSpPr>
          <p:nvPr>
            <p:ph type="ftr" sz="quarter" idx="11"/>
          </p:nvPr>
        </p:nvSpPr>
        <p:spPr/>
        <p:txBody>
          <a:bodyPr/>
          <a:p>
            <a:endParaRPr lang="en-US" dirty="0"/>
          </a:p>
        </p:txBody>
      </p:sp>
      <p:sp>
        <p:nvSpPr>
          <p:cNvPr id="7" name="Espaço Reservado para Número de Slide 6"/>
          <p:cNvSpPr>
            <a:spLocks noGrp="1"/>
          </p:cNvSpPr>
          <p:nvPr>
            <p:ph type="sldNum" sz="quarter" idx="12"/>
          </p:nvPr>
        </p:nvSpPr>
        <p:spPr/>
        <p:txBody>
          <a:bodyPr/>
          <a:p>
            <a:fld id="{FABC47A4-756D-490B-A52F-7D9E2C9FC05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en-US" smtClean="0"/>
            </a:fld>
            <a:endParaRPr lang="en-US"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slideLayout" Target="../slideLayouts/slideLayout4.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pt-BR" altLang="en-US" sz="5555">
                <a:solidFill>
                  <a:schemeClr val="tx1"/>
                </a:solidFill>
                <a:latin typeface="Times New Roman" panose="02020603050405020304" charset="0"/>
                <a:cs typeface="Times New Roman" panose="02020603050405020304" charset="0"/>
              </a:rPr>
              <a:t>Legislação Trabalhista e Previdenciária</a:t>
            </a:r>
            <a:endParaRPr lang="pt-BR" altLang="en-US" sz="5555">
              <a:solidFill>
                <a:schemeClr val="tx1"/>
              </a:solidFill>
              <a:latin typeface="Times New Roman" panose="02020603050405020304" charset="0"/>
              <a:cs typeface="Times New Roman" panose="02020603050405020304" charset="0"/>
            </a:endParaRPr>
          </a:p>
        </p:txBody>
      </p:sp>
      <p:sp>
        <p:nvSpPr>
          <p:cNvPr id="5" name="Subtitle 4"/>
          <p:cNvSpPr>
            <a:spLocks noGrp="1"/>
          </p:cNvSpPr>
          <p:nvPr>
            <p:ph type="subTitle" idx="1"/>
          </p:nvPr>
        </p:nvSpPr>
        <p:spPr>
          <a:xfrm>
            <a:off x="4694343" y="4785995"/>
            <a:ext cx="7393517" cy="1222375"/>
          </a:xfrm>
        </p:spPr>
        <p:txBody>
          <a:bodyPr/>
          <a:lstStyle/>
          <a:p>
            <a:pPr algn="r"/>
            <a:r>
              <a:rPr lang="pt-BR" altLang="en-US" b="1">
                <a:solidFill>
                  <a:schemeClr val="tx1"/>
                </a:solidFill>
                <a:latin typeface="Times New Roman" panose="02020603050405020304" charset="0"/>
                <a:cs typeface="Times New Roman" panose="02020603050405020304" charset="0"/>
              </a:rPr>
              <a:t>Professora: Elene Martins</a:t>
            </a:r>
            <a:endParaRPr lang="pt-BR" altLang="en-US" b="1">
              <a:solidFill>
                <a:schemeClr val="tx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idx="1"/>
          </p:nvPr>
        </p:nvSpPr>
        <p:spPr/>
        <p:txBody>
          <a:bodyPr/>
          <a:p>
            <a:pPr>
              <a:buFont typeface="Wingdings" panose="05000000000000000000" charset="0"/>
              <a:buChar char="ü"/>
            </a:pPr>
            <a:r>
              <a:rPr lang="pt-BR" altLang="en-US" sz="3000">
                <a:latin typeface="Times New Roman" panose="02020603050405020304" charset="0"/>
                <a:cs typeface="Times New Roman" panose="02020603050405020304" charset="0"/>
              </a:rPr>
              <a:t>Declaração Universal dos Direitos Humanos em 1948</a:t>
            </a:r>
            <a:endParaRPr lang="pt-BR" altLang="en-US" sz="3000">
              <a:latin typeface="Times New Roman" panose="02020603050405020304" charset="0"/>
              <a:cs typeface="Times New Roman" panose="02020603050405020304" charset="0"/>
            </a:endParaRPr>
          </a:p>
          <a:p>
            <a:pPr>
              <a:buFont typeface="Wingdings" panose="05000000000000000000" charset="0"/>
              <a:buChar char="ü"/>
            </a:pPr>
            <a:endParaRPr lang="pt-BR" altLang="en-US" sz="3000">
              <a:latin typeface="Times New Roman" panose="02020603050405020304" charset="0"/>
              <a:cs typeface="Times New Roman" panose="02020603050405020304" charset="0"/>
            </a:endParaRPr>
          </a:p>
          <a:p>
            <a:pPr>
              <a:buFont typeface="Wingdings" panose="05000000000000000000" charset="0"/>
              <a:buChar char="ü"/>
            </a:pPr>
            <a:r>
              <a:rPr lang="pt-BR" altLang="en-US" sz="3000">
                <a:latin typeface="Times New Roman" panose="02020603050405020304" charset="0"/>
                <a:cs typeface="Times New Roman" panose="02020603050405020304" charset="0"/>
              </a:rPr>
              <a:t>Brasil:</a:t>
            </a:r>
            <a:endParaRPr lang="pt-BR" altLang="en-US" sz="3000">
              <a:latin typeface="Times New Roman" panose="02020603050405020304" charset="0"/>
              <a:cs typeface="Times New Roman" panose="02020603050405020304" charset="0"/>
            </a:endParaRPr>
          </a:p>
          <a:p>
            <a:pPr>
              <a:buFont typeface="Arial" panose="020B0604020202020204" pitchFamily="34" charset="0"/>
              <a:buChar char="•"/>
            </a:pPr>
            <a:r>
              <a:rPr lang="pt-BR" altLang="en-US" sz="3000">
                <a:latin typeface="Times New Roman" panose="02020603050405020304" charset="0"/>
                <a:cs typeface="Times New Roman" panose="02020603050405020304" charset="0"/>
              </a:rPr>
              <a:t>Constituição 1824: aboliu as corporações de ofício;</a:t>
            </a:r>
            <a:endParaRPr lang="pt-BR" altLang="en-US" sz="3000">
              <a:latin typeface="Times New Roman" panose="02020603050405020304" charset="0"/>
              <a:cs typeface="Times New Roman" panose="02020603050405020304" charset="0"/>
            </a:endParaRPr>
          </a:p>
          <a:p>
            <a:pPr>
              <a:buFont typeface="Arial" panose="020B0604020202020204" pitchFamily="34" charset="0"/>
              <a:buChar char="•"/>
            </a:pPr>
            <a:r>
              <a:rPr lang="pt-BR" altLang="en-US" sz="3000">
                <a:latin typeface="Times New Roman" panose="02020603050405020304" charset="0"/>
                <a:cs typeface="Times New Roman" panose="02020603050405020304" charset="0"/>
              </a:rPr>
              <a:t>1871: lei do Ventre Livre</a:t>
            </a:r>
            <a:endParaRPr lang="pt-BR" altLang="en-US" sz="3000">
              <a:latin typeface="Times New Roman" panose="02020603050405020304" charset="0"/>
              <a:cs typeface="Times New Roman" panose="02020603050405020304" charset="0"/>
            </a:endParaRPr>
          </a:p>
          <a:p>
            <a:pPr>
              <a:buFont typeface="Arial" panose="020B0604020202020204" pitchFamily="34" charset="0"/>
              <a:buChar char="•"/>
            </a:pPr>
            <a:r>
              <a:rPr lang="pt-BR" altLang="en-US" sz="3000">
                <a:latin typeface="Times New Roman" panose="02020603050405020304" charset="0"/>
                <a:cs typeface="Times New Roman" panose="02020603050405020304" charset="0"/>
              </a:rPr>
              <a:t>1885 Lei Saraiva Cotegibe</a:t>
            </a:r>
            <a:endParaRPr lang="pt-BR" altLang="en-US" sz="3000">
              <a:latin typeface="Times New Roman" panose="02020603050405020304" charset="0"/>
              <a:cs typeface="Times New Roman" panose="02020603050405020304" charset="0"/>
            </a:endParaRPr>
          </a:p>
          <a:p>
            <a:pPr>
              <a:buFont typeface="Arial" panose="020B0604020202020204" pitchFamily="34" charset="0"/>
              <a:buChar char="•"/>
            </a:pPr>
            <a:r>
              <a:rPr lang="pt-BR" altLang="en-US" sz="3000">
                <a:latin typeface="Times New Roman" panose="02020603050405020304" charset="0"/>
                <a:cs typeface="Times New Roman" panose="02020603050405020304" charset="0"/>
              </a:rPr>
              <a:t>13 de maio de 1988 - Lei Áurea</a:t>
            </a:r>
            <a:endParaRPr lang="pt-BR" altLang="en-US" sz="3000">
              <a:latin typeface="Times New Roman" panose="02020603050405020304" charset="0"/>
              <a:cs typeface="Times New Roman" panose="02020603050405020304" charset="0"/>
            </a:endParaRPr>
          </a:p>
          <a:p>
            <a:pPr>
              <a:buFont typeface="Arial" panose="020B0604020202020204" pitchFamily="34" charset="0"/>
              <a:buChar char="•"/>
            </a:pPr>
            <a:r>
              <a:rPr lang="pt-BR" altLang="en-US" sz="3000">
                <a:latin typeface="Times New Roman" panose="02020603050405020304" charset="0"/>
                <a:cs typeface="Times New Roman" panose="02020603050405020304" charset="0"/>
              </a:rPr>
              <a:t>Constituição de 1891</a:t>
            </a:r>
            <a:endParaRPr lang="pt-BR" altLang="en-US" sz="3000">
              <a:latin typeface="Times New Roman" panose="02020603050405020304" charset="0"/>
              <a:cs typeface="Times New Roman" panose="02020603050405020304" charset="0"/>
            </a:endParaRPr>
          </a:p>
          <a:p>
            <a:pPr>
              <a:buFont typeface="Arial" panose="020B0604020202020204" pitchFamily="34" charset="0"/>
              <a:buChar char="•"/>
            </a:pPr>
            <a:endParaRPr lang="pt-BR" altLang="en-US" sz="3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idx="1"/>
          </p:nvPr>
        </p:nvSpPr>
        <p:spPr/>
        <p:txBody>
          <a:bodyPr/>
          <a:p>
            <a:r>
              <a:rPr lang="pt-BR" altLang="en-US" sz="3000">
                <a:latin typeface="Times New Roman" panose="02020603050405020304" charset="0"/>
                <a:cs typeface="Times New Roman" panose="02020603050405020304" charset="0"/>
              </a:rPr>
              <a:t>Decreto 1.313/91;</a:t>
            </a:r>
            <a:endParaRPr lang="pt-BR" altLang="en-US" sz="3000">
              <a:latin typeface="Times New Roman" panose="02020603050405020304" charset="0"/>
              <a:cs typeface="Times New Roman" panose="02020603050405020304" charset="0"/>
            </a:endParaRPr>
          </a:p>
          <a:p>
            <a:pPr marL="0" indent="0">
              <a:buNone/>
            </a:pPr>
            <a:endParaRPr lang="pt-BR" altLang="en-US" sz="3000">
              <a:latin typeface="Times New Roman" panose="02020603050405020304" charset="0"/>
              <a:cs typeface="Times New Roman" panose="02020603050405020304" charset="0"/>
            </a:endParaRPr>
          </a:p>
          <a:p>
            <a:r>
              <a:rPr lang="pt-BR" altLang="en-US" sz="3000">
                <a:latin typeface="Times New Roman" panose="02020603050405020304" charset="0"/>
                <a:cs typeface="Times New Roman" panose="02020603050405020304" charset="0"/>
              </a:rPr>
              <a:t>Decreto nº 979/03; Sindicalização e organização sindical rural.</a:t>
            </a:r>
            <a:endParaRPr lang="pt-BR" altLang="en-US" sz="3000">
              <a:latin typeface="Times New Roman" panose="02020603050405020304" charset="0"/>
              <a:cs typeface="Times New Roman" panose="02020603050405020304" charset="0"/>
            </a:endParaRPr>
          </a:p>
          <a:p>
            <a:pPr marL="0" indent="0">
              <a:buNone/>
            </a:pPr>
            <a:endParaRPr lang="pt-BR" altLang="en-US" sz="3000">
              <a:latin typeface="Times New Roman" panose="02020603050405020304" charset="0"/>
              <a:cs typeface="Times New Roman" panose="02020603050405020304" charset="0"/>
            </a:endParaRPr>
          </a:p>
          <a:p>
            <a:r>
              <a:rPr lang="pt-BR" altLang="en-US" sz="3000">
                <a:latin typeface="Times New Roman" panose="02020603050405020304" charset="0"/>
                <a:cs typeface="Times New Roman" panose="02020603050405020304" charset="0"/>
              </a:rPr>
              <a:t>1930: Getúlio Vargas </a:t>
            </a:r>
            <a:endParaRPr lang="pt-BR" altLang="en-US" sz="3000">
              <a:latin typeface="Times New Roman" panose="02020603050405020304" charset="0"/>
              <a:cs typeface="Times New Roman" panose="02020603050405020304" charset="0"/>
            </a:endParaRPr>
          </a:p>
          <a:p>
            <a:endParaRPr lang="pt-BR" altLang="en-US" sz="3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idx="1"/>
          </p:nvPr>
        </p:nvSpPr>
        <p:spPr/>
        <p:txBody>
          <a:bodyPr/>
          <a:p>
            <a:r>
              <a:rPr lang="pt-BR" altLang="en-US" sz="3000">
                <a:latin typeface="Times New Roman" panose="02020603050405020304" charset="0"/>
                <a:cs typeface="Times New Roman" panose="02020603050405020304" charset="0"/>
              </a:rPr>
              <a:t>Constituição de 1934: Artigos 120 e 121</a:t>
            </a:r>
            <a:endParaRPr lang="pt-BR" altLang="en-US" sz="3000">
              <a:latin typeface="Times New Roman" panose="02020603050405020304" charset="0"/>
              <a:cs typeface="Times New Roman" panose="02020603050405020304" charset="0"/>
            </a:endParaRPr>
          </a:p>
          <a:p>
            <a:pPr marL="0" indent="0">
              <a:buNone/>
            </a:pPr>
            <a:r>
              <a:rPr lang="pt-BR" altLang="en-US" sz="3000">
                <a:latin typeface="Times New Roman" panose="02020603050405020304" charset="0"/>
                <a:cs typeface="Times New Roman" panose="02020603050405020304" charset="0"/>
              </a:rPr>
              <a:t>Influenciada pelo Constitucionalismo Social</a:t>
            </a:r>
            <a:endParaRPr lang="pt-BR" altLang="en-US" sz="3000">
              <a:latin typeface="Times New Roman" panose="02020603050405020304" charset="0"/>
              <a:cs typeface="Times New Roman" panose="02020603050405020304" charset="0"/>
            </a:endParaRPr>
          </a:p>
          <a:p>
            <a:pPr marL="0" indent="0">
              <a:buNone/>
            </a:pPr>
            <a:endParaRPr lang="pt-BR" altLang="en-US" sz="3000">
              <a:latin typeface="Times New Roman" panose="02020603050405020304" charset="0"/>
              <a:cs typeface="Times New Roman" panose="02020603050405020304" charset="0"/>
            </a:endParaRPr>
          </a:p>
          <a:p>
            <a:r>
              <a:rPr lang="pt-BR" altLang="en-US" sz="3000">
                <a:latin typeface="Times New Roman" panose="02020603050405020304" charset="0"/>
                <a:cs typeface="Times New Roman" panose="02020603050405020304" charset="0"/>
              </a:rPr>
              <a:t>Constituição de 1937:</a:t>
            </a:r>
            <a:endParaRPr lang="pt-BR" altLang="en-US" sz="3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idx="1"/>
          </p:nvPr>
        </p:nvSpPr>
        <p:spPr/>
        <p:txBody>
          <a:bodyPr/>
          <a:p>
            <a:r>
              <a:rPr lang="pt-BR" altLang="en-US" sz="3000">
                <a:latin typeface="Times New Roman" panose="02020603050405020304" charset="0"/>
                <a:cs typeface="Times New Roman" panose="02020603050405020304" charset="0"/>
              </a:rPr>
              <a:t>Constituição de 1937</a:t>
            </a:r>
            <a:endParaRPr lang="pt-BR" altLang="en-US" sz="3000">
              <a:latin typeface="Times New Roman" panose="02020603050405020304" charset="0"/>
              <a:cs typeface="Times New Roman" panose="02020603050405020304" charset="0"/>
            </a:endParaRPr>
          </a:p>
          <a:p>
            <a:pPr marL="0" indent="0">
              <a:buNone/>
            </a:pPr>
            <a:r>
              <a:rPr lang="pt-BR" altLang="en-US" sz="3000">
                <a:latin typeface="Times New Roman" panose="02020603050405020304" charset="0"/>
                <a:cs typeface="Times New Roman" panose="02020603050405020304" charset="0"/>
              </a:rPr>
              <a:t>delegando competência normativa aos tribunais trabalhistas diante do fechamento do Congresso Nacional, caracteriza-se pela expressa intervenção estatal, instituindo o modelo de sindicato único vinculado ao Estado e considerando a greve e o lockout como recursos anti sociais nocivos a economia.</a:t>
            </a:r>
            <a:endParaRPr lang="pt-BR" altLang="en-US" sz="3000">
              <a:latin typeface="Times New Roman" panose="02020603050405020304" charset="0"/>
              <a:cs typeface="Times New Roman" panose="02020603050405020304" charset="0"/>
            </a:endParaRPr>
          </a:p>
          <a:p>
            <a:r>
              <a:rPr lang="pt-BR" altLang="en-US" sz="3000">
                <a:latin typeface="Times New Roman" panose="02020603050405020304" charset="0"/>
                <a:cs typeface="Times New Roman" panose="02020603050405020304" charset="0"/>
              </a:rPr>
              <a:t>Decreto-lei nº 5.452/43 - Consolidação das Leis do Trabalho.</a:t>
            </a:r>
            <a:endParaRPr lang="pt-BR" altLang="en-US" sz="3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idx="1"/>
          </p:nvPr>
        </p:nvSpPr>
        <p:spPr/>
        <p:txBody>
          <a:bodyPr/>
          <a:p>
            <a:r>
              <a:rPr lang="pt-BR" altLang="en-US" sz="3000">
                <a:latin typeface="Times New Roman" panose="02020603050405020304" charset="0"/>
                <a:cs typeface="Times New Roman" panose="02020603050405020304" charset="0"/>
              </a:rPr>
              <a:t>Constituição de 1946</a:t>
            </a:r>
            <a:endParaRPr lang="pt-BR" altLang="en-US" sz="3000">
              <a:latin typeface="Times New Roman" panose="02020603050405020304" charset="0"/>
              <a:cs typeface="Times New Roman" panose="02020603050405020304" charset="0"/>
            </a:endParaRPr>
          </a:p>
          <a:p>
            <a:pPr marL="0" indent="0">
              <a:buNone/>
            </a:pPr>
            <a:endParaRPr lang="pt-BR" altLang="en-US" sz="3000">
              <a:latin typeface="Times New Roman" panose="02020603050405020304" charset="0"/>
              <a:cs typeface="Times New Roman" panose="02020603050405020304" charset="0"/>
            </a:endParaRPr>
          </a:p>
          <a:p>
            <a:r>
              <a:rPr lang="pt-BR" altLang="en-US" sz="3000">
                <a:latin typeface="Times New Roman" panose="02020603050405020304" charset="0"/>
                <a:cs typeface="Times New Roman" panose="02020603050405020304" charset="0"/>
              </a:rPr>
              <a:t>Durante os anos de 1962 e 1966, houve o reconhecimento de uma série de direitos trabalhistas como: a criação do 13º salário, a regulamentação do direito de greve haja vista já ter sido garantido e a criação do Fundo de Garantia por Tempo de Serviço – FGTS.</a:t>
            </a:r>
            <a:endParaRPr lang="pt-BR" altLang="en-US" sz="3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idx="1"/>
          </p:nvPr>
        </p:nvSpPr>
        <p:spPr/>
        <p:txBody>
          <a:bodyPr/>
          <a:p>
            <a:r>
              <a:rPr lang="pt-BR" altLang="en-US" sz="3000">
                <a:latin typeface="Times New Roman" panose="02020603050405020304" charset="0"/>
                <a:cs typeface="Times New Roman" panose="02020603050405020304" charset="0"/>
              </a:rPr>
              <a:t>Constituição de 1967</a:t>
            </a:r>
            <a:endParaRPr lang="pt-BR" altLang="en-US" sz="3000">
              <a:latin typeface="Times New Roman" panose="02020603050405020304" charset="0"/>
              <a:cs typeface="Times New Roman" panose="02020603050405020304" charset="0"/>
            </a:endParaRPr>
          </a:p>
          <a:p>
            <a:endParaRPr lang="pt-BR" altLang="en-US" sz="3000">
              <a:latin typeface="Times New Roman" panose="02020603050405020304" charset="0"/>
              <a:cs typeface="Times New Roman" panose="02020603050405020304" charset="0"/>
            </a:endParaRPr>
          </a:p>
          <a:p>
            <a:endParaRPr lang="pt-BR" altLang="en-US" sz="3000">
              <a:latin typeface="Times New Roman" panose="02020603050405020304" charset="0"/>
              <a:cs typeface="Times New Roman" panose="02020603050405020304" charset="0"/>
            </a:endParaRPr>
          </a:p>
          <a:p>
            <a:r>
              <a:rPr lang="pt-BR" altLang="en-US" sz="3000">
                <a:latin typeface="Times New Roman" panose="02020603050405020304" charset="0"/>
                <a:cs typeface="Times New Roman" panose="02020603050405020304" charset="0"/>
              </a:rPr>
              <a:t>Emenda Constitucional nº 1/69 </a:t>
            </a:r>
            <a:endParaRPr lang="pt-BR" altLang="en-US" sz="3000">
              <a:latin typeface="Times New Roman" panose="02020603050405020304" charset="0"/>
              <a:cs typeface="Times New Roman" panose="02020603050405020304" charset="0"/>
            </a:endParaRPr>
          </a:p>
          <a:p>
            <a:pPr marL="0" indent="0">
              <a:buNone/>
            </a:pPr>
            <a:endParaRPr lang="pt-BR" altLang="en-US" sz="3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idx="1"/>
          </p:nvPr>
        </p:nvSpPr>
        <p:spPr/>
        <p:txBody>
          <a:bodyPr/>
          <a:p>
            <a:r>
              <a:rPr lang="pt-BR" altLang="en-US" sz="3000">
                <a:latin typeface="Times New Roman" panose="02020603050405020304" charset="0"/>
                <a:cs typeface="Times New Roman" panose="02020603050405020304" charset="0"/>
              </a:rPr>
              <a:t>Constituição 1988: </a:t>
            </a:r>
            <a:endParaRPr lang="pt-BR" altLang="en-US" sz="3000">
              <a:latin typeface="Times New Roman" panose="02020603050405020304" charset="0"/>
              <a:cs typeface="Times New Roman" panose="02020603050405020304" charset="0"/>
            </a:endParaRPr>
          </a:p>
          <a:p>
            <a:r>
              <a:rPr lang="pt-BR" altLang="en-US" sz="3000">
                <a:latin typeface="Times New Roman" panose="02020603050405020304" charset="0"/>
                <a:cs typeface="Times New Roman" panose="02020603050405020304" charset="0"/>
              </a:rPr>
              <a:t>Constituição Cidadã</a:t>
            </a:r>
            <a:endParaRPr lang="pt-BR" altLang="en-US" sz="3000">
              <a:latin typeface="Times New Roman" panose="02020603050405020304" charset="0"/>
              <a:cs typeface="Times New Roman" panose="02020603050405020304" charset="0"/>
            </a:endParaRPr>
          </a:p>
          <a:p>
            <a:r>
              <a:rPr lang="pt-BR" altLang="en-US" sz="3000">
                <a:latin typeface="Times New Roman" panose="02020603050405020304" charset="0"/>
                <a:cs typeface="Times New Roman" panose="02020603050405020304" charset="0"/>
              </a:rPr>
              <a:t>Todo poder emana do povo, que o exercerá por meio de seus representantes eleitos diretamente.</a:t>
            </a:r>
            <a:endParaRPr lang="pt-BR" altLang="en-US" sz="3000">
              <a:latin typeface="Times New Roman" panose="02020603050405020304" charset="0"/>
              <a:cs typeface="Times New Roman" panose="02020603050405020304" charset="0"/>
            </a:endParaRPr>
          </a:p>
          <a:p>
            <a:pPr marL="0" indent="0">
              <a:buNone/>
            </a:pPr>
            <a:endParaRPr lang="pt-BR" altLang="en-US" sz="3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idx="1"/>
          </p:nvPr>
        </p:nvSpPr>
        <p:spPr/>
        <p:txBody>
          <a:bodyPr/>
          <a:p>
            <a:r>
              <a:rPr lang="pt-BR" altLang="en-US" sz="3000">
                <a:latin typeface="Times New Roman" panose="02020603050405020304" charset="0"/>
                <a:cs typeface="Times New Roman" panose="02020603050405020304" charset="0"/>
              </a:rPr>
              <a:t>Emenda Constitucional 24 de 1999</a:t>
            </a:r>
            <a:endParaRPr lang="pt-BR" altLang="en-US" sz="3000">
              <a:latin typeface="Times New Roman" panose="02020603050405020304" charset="0"/>
              <a:cs typeface="Times New Roman" panose="02020603050405020304" charset="0"/>
            </a:endParaRPr>
          </a:p>
          <a:p>
            <a:pPr marL="0" indent="0">
              <a:buNone/>
            </a:pPr>
            <a:r>
              <a:rPr lang="pt-BR" altLang="en-US" sz="3000">
                <a:latin typeface="Times New Roman" panose="02020603050405020304" charset="0"/>
                <a:cs typeface="Times New Roman" panose="02020603050405020304" charset="0"/>
              </a:rPr>
              <a:t>Transformou as juntas de conciliação e julgamento em varas de trabalho, bem como a supressão da representação classista.</a:t>
            </a:r>
            <a:endParaRPr lang="pt-BR" altLang="en-US" sz="3000">
              <a:latin typeface="Times New Roman" panose="02020603050405020304" charset="0"/>
              <a:cs typeface="Times New Roman" panose="02020603050405020304" charset="0"/>
            </a:endParaRPr>
          </a:p>
          <a:p>
            <a:r>
              <a:rPr lang="pt-BR" altLang="en-US" sz="3000">
                <a:latin typeface="Times New Roman" panose="02020603050405020304" charset="0"/>
                <a:cs typeface="Times New Roman" panose="02020603050405020304" charset="0"/>
              </a:rPr>
              <a:t>Emenda Constitucional 45/2004</a:t>
            </a:r>
            <a:endParaRPr lang="pt-BR" altLang="en-US" sz="3000">
              <a:latin typeface="Times New Roman" panose="02020603050405020304" charset="0"/>
              <a:cs typeface="Times New Roman" panose="02020603050405020304" charset="0"/>
            </a:endParaRPr>
          </a:p>
          <a:p>
            <a:pPr marL="0" indent="0">
              <a:buFont typeface="Wingdings" panose="05000000000000000000" charset="0"/>
              <a:buNone/>
            </a:pPr>
            <a:r>
              <a:rPr lang="pt-BR" altLang="en-US" sz="3000">
                <a:latin typeface="Times New Roman" panose="02020603050405020304" charset="0"/>
                <a:cs typeface="Times New Roman" panose="02020603050405020304" charset="0"/>
              </a:rPr>
              <a:t>Ampliou-se a competência da justiça do trabalho, para que pudessem solucionar também lides oriundas de todas as demais relações de trabalho.</a:t>
            </a:r>
            <a:endParaRPr lang="pt-BR" altLang="en-US" sz="3000">
              <a:latin typeface="Times New Roman" panose="02020603050405020304" charset="0"/>
              <a:cs typeface="Times New Roman" panose="02020603050405020304" charset="0"/>
            </a:endParaRPr>
          </a:p>
          <a:p>
            <a:r>
              <a:rPr lang="pt-BR" altLang="en-US" sz="3000">
                <a:latin typeface="Times New Roman" panose="02020603050405020304" charset="0"/>
                <a:cs typeface="Times New Roman" panose="02020603050405020304" charset="0"/>
              </a:rPr>
              <a:t>Emenda Constitucional nº 72/2013, onde foi ampliado o rol de direitos assegurados aos trabalhadores domésticos.</a:t>
            </a:r>
            <a:endParaRPr lang="pt-BR" altLang="en-US" sz="3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idx="1"/>
          </p:nvPr>
        </p:nvSpPr>
        <p:spPr/>
        <p:txBody>
          <a:bodyPr/>
          <a:p>
            <a:r>
              <a:rPr lang="pt-BR" altLang="en-US" sz="3000">
                <a:latin typeface="Times New Roman" panose="02020603050405020304" charset="0"/>
                <a:cs typeface="Times New Roman" panose="02020603050405020304" charset="0"/>
              </a:rPr>
              <a:t>Fontes do Direito do Trabalho</a:t>
            </a:r>
            <a:endParaRPr lang="pt-BR" altLang="en-US" sz="3000">
              <a:latin typeface="Times New Roman" panose="02020603050405020304" charset="0"/>
              <a:cs typeface="Times New Roman" panose="02020603050405020304" charset="0"/>
            </a:endParaRPr>
          </a:p>
          <a:p>
            <a:r>
              <a:rPr lang="pt-BR" altLang="en-US" sz="3000">
                <a:latin typeface="Times New Roman" panose="02020603050405020304" charset="0"/>
                <a:cs typeface="Times New Roman" panose="02020603050405020304" charset="0"/>
              </a:rPr>
              <a:t>Fontes Materias:</a:t>
            </a:r>
            <a:endParaRPr lang="pt-BR" altLang="en-US" sz="3000">
              <a:latin typeface="Times New Roman" panose="02020603050405020304" charset="0"/>
              <a:cs typeface="Times New Roman" panose="02020603050405020304" charset="0"/>
            </a:endParaRPr>
          </a:p>
          <a:p>
            <a:pPr marL="0" indent="0">
              <a:buNone/>
            </a:pPr>
            <a:r>
              <a:rPr lang="pt-BR" altLang="en-US" sz="3000">
                <a:latin typeface="Times New Roman" panose="02020603050405020304" charset="0"/>
                <a:cs typeface="Times New Roman" panose="02020603050405020304" charset="0"/>
              </a:rPr>
              <a:t>Políticos, economia, cultura, ética, moral, sociologia etc..</a:t>
            </a:r>
            <a:endParaRPr lang="pt-BR" altLang="en-US" sz="3000">
              <a:latin typeface="Times New Roman" panose="02020603050405020304" charset="0"/>
              <a:cs typeface="Times New Roman" panose="02020603050405020304" charset="0"/>
            </a:endParaRPr>
          </a:p>
          <a:p>
            <a:pPr marL="0" indent="0">
              <a:buNone/>
            </a:pPr>
            <a:endParaRPr lang="pt-BR" altLang="en-US" sz="3000">
              <a:latin typeface="Times New Roman" panose="02020603050405020304" charset="0"/>
              <a:cs typeface="Times New Roman" panose="02020603050405020304" charset="0"/>
            </a:endParaRPr>
          </a:p>
          <a:p>
            <a:r>
              <a:rPr lang="pt-BR" altLang="en-US" sz="3000">
                <a:latin typeface="Times New Roman" panose="02020603050405020304" charset="0"/>
                <a:cs typeface="Times New Roman" panose="02020603050405020304" charset="0"/>
              </a:rPr>
              <a:t>Fontes Formais</a:t>
            </a:r>
            <a:endParaRPr lang="pt-BR" altLang="en-US" sz="3000">
              <a:latin typeface="Times New Roman" panose="02020603050405020304" charset="0"/>
              <a:cs typeface="Times New Roman" panose="02020603050405020304" charset="0"/>
            </a:endParaRPr>
          </a:p>
          <a:p>
            <a:pPr marL="0" indent="0">
              <a:buNone/>
            </a:pPr>
            <a:r>
              <a:rPr lang="pt-BR" altLang="en-US" sz="3000">
                <a:latin typeface="Times New Roman" panose="02020603050405020304" charset="0"/>
                <a:cs typeface="Times New Roman" panose="02020603050405020304" charset="0"/>
              </a:rPr>
              <a:t>Fatos se tornam normas</a:t>
            </a:r>
            <a:endParaRPr lang="pt-BR" altLang="en-US" sz="3000">
              <a:latin typeface="Times New Roman" panose="02020603050405020304" charset="0"/>
              <a:cs typeface="Times New Roman" panose="02020603050405020304" charset="0"/>
            </a:endParaRPr>
          </a:p>
          <a:p>
            <a:pPr marL="0" indent="0">
              <a:buNone/>
            </a:pPr>
            <a:r>
              <a:rPr lang="pt-BR" altLang="en-US" sz="3000">
                <a:latin typeface="Times New Roman" panose="02020603050405020304" charset="0"/>
                <a:cs typeface="Times New Roman" panose="02020603050405020304" charset="0"/>
              </a:rPr>
              <a:t>o Direito Material do Trabalho é multinormativo</a:t>
            </a:r>
            <a:endParaRPr lang="pt-BR" altLang="en-US" sz="3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idx="1"/>
          </p:nvPr>
        </p:nvSpPr>
        <p:spPr/>
        <p:txBody>
          <a:bodyPr/>
          <a:p>
            <a:pPr marL="457200" indent="-457200">
              <a:buAutoNum type="arabicPeriod"/>
            </a:pPr>
            <a:r>
              <a:rPr lang="pt-BR" altLang="en-US" sz="2500">
                <a:effectLst/>
                <a:latin typeface="Times New Roman" panose="02020603050405020304" charset="0"/>
                <a:cs typeface="Times New Roman" panose="02020603050405020304" charset="0"/>
              </a:rPr>
              <a:t>Fontes Formais Heterônomas</a:t>
            </a:r>
            <a:endParaRPr lang="pt-BR" altLang="en-US" sz="2500">
              <a:effectLst/>
              <a:latin typeface="Times New Roman" panose="02020603050405020304" charset="0"/>
              <a:cs typeface="Times New Roman" panose="02020603050405020304" charset="0"/>
            </a:endParaRPr>
          </a:p>
          <a:p>
            <a:pPr lvl="0">
              <a:buFont typeface="Wingdings" panose="05000000000000000000" pitchFamily="2" charset="2"/>
              <a:buChar char="ü"/>
            </a:pPr>
            <a:r>
              <a:rPr lang="pt-BR" sz="2500" dirty="0" smtClean="0">
                <a:effectLst/>
                <a:latin typeface="Times New Roman" panose="02020603050405020304" charset="0"/>
                <a:cs typeface="Times New Roman" panose="02020603050405020304" charset="0"/>
                <a:sym typeface="+mn-ea"/>
              </a:rPr>
              <a:t>CONSTITUIÇÃO FEDERAL (fundamento supremo)</a:t>
            </a:r>
            <a:endParaRPr lang="pt-BR" sz="2500" dirty="0" smtClean="0">
              <a:effectLst/>
              <a:latin typeface="Times New Roman" panose="02020603050405020304" charset="0"/>
              <a:cs typeface="Times New Roman" panose="02020603050405020304" charset="0"/>
            </a:endParaRPr>
          </a:p>
          <a:p>
            <a:pPr lvl="0">
              <a:buFont typeface="Wingdings" panose="05000000000000000000" pitchFamily="2" charset="2"/>
              <a:buChar char="ü"/>
            </a:pPr>
            <a:r>
              <a:rPr lang="pt-BR" sz="2500" dirty="0" smtClean="0">
                <a:effectLst/>
                <a:latin typeface="Times New Roman" panose="02020603050405020304" charset="0"/>
                <a:cs typeface="Times New Roman" panose="02020603050405020304" charset="0"/>
                <a:sym typeface="+mn-ea"/>
              </a:rPr>
              <a:t>TRATADOS/CONVENÇÕES (CN, 5º, § 3º, e 49, I, CF)</a:t>
            </a:r>
            <a:endParaRPr lang="pt-BR" sz="2500" dirty="0" smtClean="0">
              <a:effectLst/>
              <a:latin typeface="Times New Roman" panose="02020603050405020304" charset="0"/>
              <a:cs typeface="Times New Roman" panose="02020603050405020304" charset="0"/>
            </a:endParaRPr>
          </a:p>
          <a:p>
            <a:pPr lvl="0">
              <a:buFont typeface="Wingdings" panose="05000000000000000000" pitchFamily="2" charset="2"/>
              <a:buChar char="ü"/>
            </a:pPr>
            <a:r>
              <a:rPr lang="pt-BR" sz="2500" dirty="0" smtClean="0">
                <a:effectLst/>
                <a:latin typeface="Times New Roman" panose="02020603050405020304" charset="0"/>
                <a:cs typeface="Times New Roman" panose="02020603050405020304" charset="0"/>
                <a:sym typeface="+mn-ea"/>
              </a:rPr>
              <a:t>LEIS (competência do CN – art. 22, I, CF)</a:t>
            </a:r>
            <a:endParaRPr lang="pt-BR" sz="2500" dirty="0" smtClean="0">
              <a:effectLst/>
              <a:latin typeface="Times New Roman" panose="02020603050405020304" charset="0"/>
              <a:cs typeface="Times New Roman" panose="02020603050405020304" charset="0"/>
            </a:endParaRPr>
          </a:p>
          <a:p>
            <a:pPr lvl="0">
              <a:buFont typeface="Wingdings" panose="05000000000000000000" pitchFamily="2" charset="2"/>
              <a:buChar char="ü"/>
            </a:pPr>
            <a:r>
              <a:rPr lang="pt-BR" sz="2500" dirty="0" smtClean="0">
                <a:effectLst/>
                <a:latin typeface="Times New Roman" panose="02020603050405020304" charset="0"/>
                <a:cs typeface="Times New Roman" panose="02020603050405020304" charset="0"/>
                <a:sym typeface="+mn-ea"/>
              </a:rPr>
              <a:t>MEDIDAS PROVISÓRIAS (urgência e relevância - 59 e 62, CF)</a:t>
            </a:r>
            <a:endParaRPr lang="pt-BR" sz="2500" dirty="0" smtClean="0">
              <a:effectLst/>
              <a:latin typeface="Times New Roman" panose="02020603050405020304" charset="0"/>
              <a:cs typeface="Times New Roman" panose="02020603050405020304" charset="0"/>
            </a:endParaRPr>
          </a:p>
          <a:p>
            <a:pPr lvl="0">
              <a:buFont typeface="Wingdings" panose="05000000000000000000" pitchFamily="2" charset="2"/>
              <a:buChar char="ü"/>
            </a:pPr>
            <a:r>
              <a:rPr lang="pt-BR" sz="2500" dirty="0" smtClean="0">
                <a:effectLst/>
                <a:latin typeface="Times New Roman" panose="02020603050405020304" charset="0"/>
                <a:cs typeface="Times New Roman" panose="02020603050405020304" charset="0"/>
                <a:sym typeface="+mn-ea"/>
              </a:rPr>
              <a:t>DECRETOS (84, IV, CF)</a:t>
            </a:r>
            <a:endParaRPr lang="pt-BR" sz="2500" dirty="0" smtClean="0">
              <a:effectLst/>
              <a:latin typeface="Times New Roman" panose="02020603050405020304" charset="0"/>
              <a:cs typeface="Times New Roman" panose="02020603050405020304" charset="0"/>
            </a:endParaRPr>
          </a:p>
          <a:p>
            <a:pPr lvl="0">
              <a:buFont typeface="Wingdings" panose="05000000000000000000" pitchFamily="2" charset="2"/>
              <a:buChar char="ü"/>
            </a:pPr>
            <a:r>
              <a:rPr lang="pt-BR" sz="2500" dirty="0" smtClean="0">
                <a:effectLst/>
                <a:latin typeface="Times New Roman" panose="02020603050405020304" charset="0"/>
                <a:cs typeface="Times New Roman" panose="02020603050405020304" charset="0"/>
                <a:sym typeface="+mn-ea"/>
              </a:rPr>
              <a:t>SENTENÇAS NORMATIVAS ( 114, § 2º, CF)</a:t>
            </a:r>
            <a:endParaRPr lang="pt-BR" sz="2500" dirty="0" smtClean="0">
              <a:effectLst/>
              <a:latin typeface="Times New Roman" panose="02020603050405020304" charset="0"/>
              <a:cs typeface="Times New Roman" panose="02020603050405020304" charset="0"/>
            </a:endParaRPr>
          </a:p>
          <a:p>
            <a:pPr lvl="0">
              <a:buFont typeface="Wingdings" panose="05000000000000000000" pitchFamily="2" charset="2"/>
              <a:buChar char="ü"/>
            </a:pPr>
            <a:r>
              <a:rPr lang="pt-BR" sz="2500" dirty="0" smtClean="0">
                <a:effectLst/>
                <a:latin typeface="Times New Roman" panose="02020603050405020304" charset="0"/>
                <a:cs typeface="Times New Roman" panose="02020603050405020304" charset="0"/>
                <a:sym typeface="+mn-ea"/>
              </a:rPr>
              <a:t>SÚMULAS VINCULANTES (103-A, CF)</a:t>
            </a:r>
            <a:endParaRPr lang="pt-BR" sz="2500" dirty="0" smtClean="0">
              <a:effectLst/>
              <a:latin typeface="Times New Roman" panose="02020603050405020304" charset="0"/>
              <a:cs typeface="Times New Roman" panose="02020603050405020304" charset="0"/>
            </a:endParaRPr>
          </a:p>
          <a:p>
            <a:pPr lvl="0">
              <a:buFont typeface="Wingdings" panose="05000000000000000000" pitchFamily="2" charset="2"/>
              <a:buChar char="ü"/>
            </a:pPr>
            <a:r>
              <a:rPr lang="pt-BR" sz="2500" dirty="0" smtClean="0">
                <a:effectLst/>
                <a:latin typeface="Times New Roman" panose="02020603050405020304" charset="0"/>
                <a:cs typeface="Times New Roman" panose="02020603050405020304" charset="0"/>
                <a:sym typeface="+mn-ea"/>
              </a:rPr>
              <a:t>JURISPRUDÊNCIA (8º, CLT)</a:t>
            </a:r>
            <a:endParaRPr lang="pt-BR" sz="2500" dirty="0" smtClean="0">
              <a:effectLst/>
              <a:latin typeface="Times New Roman" panose="02020603050405020304" charset="0"/>
              <a:cs typeface="Times New Roman" panose="02020603050405020304" charset="0"/>
            </a:endParaRPr>
          </a:p>
          <a:p>
            <a:pPr lvl="0">
              <a:buFont typeface="Wingdings" panose="05000000000000000000" pitchFamily="2" charset="2"/>
              <a:buChar char="ü"/>
            </a:pPr>
            <a:r>
              <a:rPr lang="pt-BR" sz="2500" dirty="0" smtClean="0">
                <a:effectLst/>
                <a:latin typeface="Times New Roman" panose="02020603050405020304" charset="0"/>
                <a:cs typeface="Times New Roman" panose="02020603050405020304" charset="0"/>
                <a:sym typeface="+mn-ea"/>
              </a:rPr>
              <a:t>ATOS ADMINISTRATIVOS (</a:t>
            </a:r>
            <a:r>
              <a:rPr lang="pt-BR" sz="2500" dirty="0" err="1" smtClean="0">
                <a:effectLst/>
                <a:latin typeface="Times New Roman" panose="02020603050405020304" charset="0"/>
                <a:cs typeface="Times New Roman" panose="02020603050405020304" charset="0"/>
                <a:sym typeface="+mn-ea"/>
              </a:rPr>
              <a:t>NRs</a:t>
            </a:r>
            <a:r>
              <a:rPr lang="pt-BR" sz="2500" dirty="0" smtClean="0">
                <a:effectLst/>
                <a:latin typeface="Times New Roman" panose="02020603050405020304" charset="0"/>
                <a:cs typeface="Times New Roman" panose="02020603050405020304" charset="0"/>
                <a:sym typeface="+mn-ea"/>
              </a:rPr>
              <a:t>; portarias, </a:t>
            </a:r>
            <a:r>
              <a:rPr lang="pt-BR" sz="2500" dirty="0" err="1" smtClean="0">
                <a:effectLst/>
                <a:latin typeface="Times New Roman" panose="02020603050405020304" charset="0"/>
                <a:cs typeface="Times New Roman" panose="02020603050405020304" charset="0"/>
                <a:sym typeface="+mn-ea"/>
              </a:rPr>
              <a:t>INs</a:t>
            </a:r>
            <a:r>
              <a:rPr lang="pt-BR" sz="2500" dirty="0" smtClean="0">
                <a:effectLst/>
                <a:latin typeface="Times New Roman" panose="02020603050405020304" charset="0"/>
                <a:cs typeface="Times New Roman" panose="02020603050405020304" charset="0"/>
                <a:sym typeface="+mn-ea"/>
              </a:rPr>
              <a:t>; </a:t>
            </a:r>
            <a:r>
              <a:rPr lang="pt-BR" sz="2500" dirty="0" err="1" smtClean="0">
                <a:effectLst/>
                <a:latin typeface="Times New Roman" panose="02020603050405020304" charset="0"/>
                <a:cs typeface="Times New Roman" panose="02020603050405020304" charset="0"/>
                <a:sym typeface="+mn-ea"/>
              </a:rPr>
              <a:t>etc</a:t>
            </a:r>
            <a:r>
              <a:rPr lang="pt-BR" sz="2500" dirty="0" smtClean="0">
                <a:effectLst/>
                <a:latin typeface="Times New Roman" panose="02020603050405020304" charset="0"/>
                <a:cs typeface="Times New Roman" panose="02020603050405020304" charset="0"/>
                <a:sym typeface="+mn-ea"/>
              </a:rPr>
              <a:t>)</a:t>
            </a:r>
            <a:endParaRPr lang="pt-BR" sz="2500" dirty="0" smtClean="0">
              <a:effectLst/>
              <a:latin typeface="Times New Roman" panose="02020603050405020304" charset="0"/>
              <a:cs typeface="Times New Roman" panose="02020603050405020304" charset="0"/>
            </a:endParaRPr>
          </a:p>
          <a:p>
            <a:pPr lvl="0">
              <a:buFont typeface="Wingdings" panose="05000000000000000000" pitchFamily="2" charset="2"/>
              <a:buChar char="ü"/>
            </a:pPr>
            <a:r>
              <a:rPr lang="pt-BR" sz="2500" dirty="0" smtClean="0">
                <a:effectLst/>
                <a:latin typeface="Times New Roman" panose="02020603050405020304" charset="0"/>
                <a:cs typeface="Times New Roman" panose="02020603050405020304" charset="0"/>
                <a:sym typeface="+mn-ea"/>
              </a:rPr>
              <a:t>SENTENÇA ARBITRAL (dissídios coletivos)</a:t>
            </a:r>
            <a:endParaRPr lang="pt-BR" sz="2500" dirty="0" smtClean="0">
              <a:effectLst/>
              <a:latin typeface="Times New Roman" panose="02020603050405020304" charset="0"/>
              <a:cs typeface="Times New Roman" panose="02020603050405020304" charset="0"/>
            </a:endParaRPr>
          </a:p>
          <a:p>
            <a:pPr marL="0" indent="0">
              <a:buNone/>
            </a:pPr>
            <a:endParaRPr lang="pt-BR" altLang="en-US" sz="2500">
              <a:effectLst/>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Elene Cristina Martins de Almeida</a:t>
            </a:r>
            <a:endParaRPr lang="pt-BR" altLang="en-US"/>
          </a:p>
        </p:txBody>
      </p:sp>
      <p:sp>
        <p:nvSpPr>
          <p:cNvPr id="3" name="Espaço Reservado para Conteúdo 2"/>
          <p:cNvSpPr>
            <a:spLocks noGrp="1"/>
          </p:cNvSpPr>
          <p:nvPr>
            <p:ph idx="1"/>
          </p:nvPr>
        </p:nvSpPr>
        <p:spPr/>
        <p:txBody>
          <a:bodyPr/>
          <a:p>
            <a:pPr>
              <a:buFont typeface="Wingdings" panose="05000000000000000000" charset="0"/>
              <a:buChar char="ü"/>
            </a:pPr>
            <a:r>
              <a:rPr lang="pt-BR" altLang="en-US" sz="3000">
                <a:solidFill>
                  <a:schemeClr val="tx1"/>
                </a:solidFill>
                <a:latin typeface="Times New Roman" panose="02020603050405020304" charset="0"/>
                <a:cs typeface="Times New Roman" panose="02020603050405020304" charset="0"/>
              </a:rPr>
              <a:t>Elene Cristina Martins de Almeida</a:t>
            </a:r>
            <a:endParaRPr lang="pt-BR" altLang="en-US" sz="3000">
              <a:solidFill>
                <a:schemeClr val="tx1"/>
              </a:solidFill>
              <a:latin typeface="Times New Roman" panose="02020603050405020304" charset="0"/>
              <a:cs typeface="Times New Roman" panose="02020603050405020304" charset="0"/>
            </a:endParaRPr>
          </a:p>
          <a:p>
            <a:pPr>
              <a:buFont typeface="Wingdings" panose="05000000000000000000" charset="0"/>
              <a:buChar char="ü"/>
            </a:pPr>
            <a:r>
              <a:rPr lang="pt-BR" altLang="en-US" sz="3000">
                <a:solidFill>
                  <a:schemeClr val="tx1"/>
                </a:solidFill>
                <a:latin typeface="Times New Roman" panose="02020603050405020304" charset="0"/>
                <a:cs typeface="Times New Roman" panose="02020603050405020304" charset="0"/>
              </a:rPr>
              <a:t>Graduada em Direito/FD/UFMT</a:t>
            </a:r>
            <a:endParaRPr lang="pt-BR" altLang="en-US" sz="3000">
              <a:solidFill>
                <a:schemeClr val="tx1"/>
              </a:solidFill>
              <a:latin typeface="Times New Roman" panose="02020603050405020304" charset="0"/>
              <a:cs typeface="Times New Roman" panose="02020603050405020304" charset="0"/>
            </a:endParaRPr>
          </a:p>
          <a:p>
            <a:pPr>
              <a:buFont typeface="Wingdings" panose="05000000000000000000" charset="0"/>
              <a:buChar char="ü"/>
            </a:pPr>
            <a:r>
              <a:rPr lang="pt-BR" altLang="en-US" sz="3000">
                <a:solidFill>
                  <a:schemeClr val="tx1"/>
                </a:solidFill>
                <a:latin typeface="Times New Roman" panose="02020603050405020304" charset="0"/>
                <a:cs typeface="Times New Roman" panose="02020603050405020304" charset="0"/>
              </a:rPr>
              <a:t>Servidora</a:t>
            </a:r>
            <a:endParaRPr lang="pt-BR" altLang="en-US" sz="3000">
              <a:solidFill>
                <a:schemeClr val="tx1"/>
              </a:solidFill>
              <a:latin typeface="Times New Roman" panose="02020603050405020304" charset="0"/>
              <a:cs typeface="Times New Roman" panose="02020603050405020304" charset="0"/>
            </a:endParaRPr>
          </a:p>
          <a:p>
            <a:pPr>
              <a:buFont typeface="Wingdings" panose="05000000000000000000" charset="0"/>
              <a:buChar char="ü"/>
            </a:pPr>
            <a:r>
              <a:rPr lang="pt-BR" altLang="en-US" sz="3000">
                <a:solidFill>
                  <a:schemeClr val="tx1"/>
                </a:solidFill>
                <a:latin typeface="Times New Roman" panose="02020603050405020304" charset="0"/>
                <a:cs typeface="Times New Roman" panose="02020603050405020304" charset="0"/>
              </a:rPr>
              <a:t>Advogada</a:t>
            </a:r>
            <a:endParaRPr lang="pt-BR" altLang="en-US" sz="3000">
              <a:solidFill>
                <a:schemeClr val="tx1"/>
              </a:solidFill>
              <a:latin typeface="Times New Roman" panose="02020603050405020304" charset="0"/>
              <a:cs typeface="Times New Roman" panose="02020603050405020304" charset="0"/>
            </a:endParaRPr>
          </a:p>
          <a:p>
            <a:pPr>
              <a:buFont typeface="Wingdings" panose="05000000000000000000" charset="0"/>
              <a:buChar char="ü"/>
            </a:pPr>
            <a:r>
              <a:rPr lang="pt-BR" altLang="en-US" sz="3000">
                <a:solidFill>
                  <a:schemeClr val="tx1"/>
                </a:solidFill>
                <a:latin typeface="Times New Roman" panose="02020603050405020304" charset="0"/>
                <a:cs typeface="Times New Roman" panose="02020603050405020304" charset="0"/>
              </a:rPr>
              <a:t>Professora</a:t>
            </a:r>
            <a:endParaRPr lang="pt-BR" altLang="en-US" sz="3000">
              <a:solidFill>
                <a:schemeClr val="tx1"/>
              </a:solidFill>
              <a:latin typeface="Times New Roman" panose="02020603050405020304" charset="0"/>
              <a:cs typeface="Times New Roman" panose="02020603050405020304" charset="0"/>
            </a:endParaRPr>
          </a:p>
          <a:p>
            <a:pPr>
              <a:buFont typeface="Wingdings" panose="05000000000000000000" charset="0"/>
              <a:buChar char="ü"/>
            </a:pPr>
            <a:r>
              <a:rPr lang="pt-BR" altLang="en-US" sz="3000">
                <a:solidFill>
                  <a:schemeClr val="tx1"/>
                </a:solidFill>
                <a:latin typeface="Times New Roman" panose="02020603050405020304" charset="0"/>
                <a:cs typeface="Times New Roman" panose="02020603050405020304" charset="0"/>
              </a:rPr>
              <a:t>E-mail: elenemartins.adv@gmail.com</a:t>
            </a:r>
            <a:endParaRPr lang="pt-BR" altLang="en-US" sz="3000">
              <a:solidFill>
                <a:schemeClr val="tx1"/>
              </a:solidFill>
              <a:latin typeface="Times New Roman" panose="02020603050405020304" charset="0"/>
              <a:cs typeface="Times New Roman" panose="02020603050405020304" charset="0"/>
            </a:endParaRPr>
          </a:p>
          <a:p>
            <a:pPr>
              <a:buFont typeface="Wingdings" panose="05000000000000000000" charset="0"/>
              <a:buChar char="ü"/>
            </a:pPr>
            <a:r>
              <a:rPr lang="pt-BR" altLang="en-US" sz="3000">
                <a:solidFill>
                  <a:schemeClr val="tx1"/>
                </a:solidFill>
                <a:latin typeface="Times New Roman" panose="02020603050405020304" charset="0"/>
                <a:cs typeface="Times New Roman" panose="02020603050405020304" charset="0"/>
              </a:rPr>
              <a:t>Telefone: 65 99675-3114</a:t>
            </a:r>
            <a:endParaRPr lang="pt-BR" altLang="en-US" sz="3000">
              <a:solidFill>
                <a:schemeClr val="tx1"/>
              </a:solidFill>
              <a:latin typeface="Times New Roman" panose="02020603050405020304" charset="0"/>
              <a:cs typeface="Times New Roman" panose="02020603050405020304" charset="0"/>
            </a:endParaRPr>
          </a:p>
          <a:p>
            <a:endParaRPr lang="pt-BR" altLang="en-US" sz="3000">
              <a:solidFill>
                <a:schemeClr val="tx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idx="1"/>
          </p:nvPr>
        </p:nvSpPr>
        <p:spPr/>
        <p:txBody>
          <a:bodyPr/>
          <a:p>
            <a:pPr marL="0" lvl="1" indent="0" rtl="0">
              <a:lnSpc>
                <a:spcPct val="100000"/>
              </a:lnSpc>
              <a:spcBef>
                <a:spcPct val="0"/>
              </a:spcBef>
              <a:spcAft>
                <a:spcPct val="15000"/>
              </a:spcAft>
              <a:buNone/>
            </a:pPr>
            <a:r>
              <a:rPr lang="pt-BR" sz="3000" dirty="0" smtClean="0">
                <a:solidFill>
                  <a:schemeClr val="dk1"/>
                </a:solidFill>
                <a:latin typeface="Times New Roman" panose="02020603050405020304" charset="0"/>
                <a:cs typeface="Times New Roman" panose="02020603050405020304" charset="0"/>
                <a:sym typeface="+mn-ea"/>
              </a:rPr>
              <a:t>2. Fontes formais autônomas</a:t>
            </a:r>
            <a:endParaRPr lang="pt-BR" sz="3000" dirty="0" smtClean="0">
              <a:solidFill>
                <a:schemeClr val="dk1"/>
              </a:solidFill>
              <a:latin typeface="Times New Roman" panose="02020603050405020304" charset="0"/>
              <a:cs typeface="Times New Roman" panose="02020603050405020304" charset="0"/>
              <a:sym typeface="+mn-ea"/>
            </a:endParaRPr>
          </a:p>
          <a:p>
            <a:pPr marL="0" lvl="1" rtl="0">
              <a:lnSpc>
                <a:spcPct val="100000"/>
              </a:lnSpc>
              <a:spcBef>
                <a:spcPct val="0"/>
              </a:spcBef>
              <a:spcAft>
                <a:spcPct val="15000"/>
              </a:spcAft>
            </a:pPr>
            <a:r>
              <a:rPr lang="pt-BR" sz="3000" dirty="0" smtClean="0">
                <a:solidFill>
                  <a:schemeClr val="dk1"/>
                </a:solidFill>
                <a:latin typeface="Times New Roman" panose="02020603050405020304" charset="0"/>
                <a:cs typeface="Times New Roman" panose="02020603050405020304" charset="0"/>
                <a:sym typeface="+mn-ea"/>
              </a:rPr>
              <a:t>CCT - 611, CLT;</a:t>
            </a:r>
            <a:endParaRPr lang="pt-BR" sz="3000" dirty="0" smtClean="0">
              <a:solidFill>
                <a:schemeClr val="dk1"/>
              </a:solidFill>
              <a:latin typeface="Times New Roman" panose="02020603050405020304" charset="0"/>
              <a:cs typeface="Times New Roman" panose="02020603050405020304" charset="0"/>
              <a:sym typeface="+mn-ea"/>
            </a:endParaRPr>
          </a:p>
          <a:p>
            <a:pPr marL="0" lvl="1" rtl="0">
              <a:lnSpc>
                <a:spcPct val="100000"/>
              </a:lnSpc>
              <a:spcBef>
                <a:spcPct val="0"/>
              </a:spcBef>
              <a:spcAft>
                <a:spcPct val="15000"/>
              </a:spcAft>
            </a:pPr>
            <a:r>
              <a:rPr lang="pt-BR" altLang="en-US" sz="3000">
                <a:latin typeface="Times New Roman" panose="02020603050405020304" charset="0"/>
                <a:cs typeface="Times New Roman" panose="02020603050405020304" charset="0"/>
              </a:rPr>
              <a:t>ACT - </a:t>
            </a:r>
            <a:r>
              <a:rPr lang="pt-BR" sz="3000" dirty="0" smtClean="0">
                <a:solidFill>
                  <a:schemeClr val="dk1"/>
                </a:solidFill>
                <a:latin typeface="Times New Roman" panose="02020603050405020304" charset="0"/>
                <a:cs typeface="Times New Roman" panose="02020603050405020304" charset="0"/>
                <a:sym typeface="+mn-ea"/>
              </a:rPr>
              <a:t>611, § 1º, CLT;</a:t>
            </a:r>
            <a:endParaRPr lang="pt-BR" sz="3000" dirty="0" smtClean="0">
              <a:solidFill>
                <a:schemeClr val="dk1"/>
              </a:solidFill>
              <a:latin typeface="Times New Roman" panose="02020603050405020304" charset="0"/>
              <a:cs typeface="Times New Roman" panose="02020603050405020304" charset="0"/>
              <a:sym typeface="+mn-ea"/>
            </a:endParaRPr>
          </a:p>
          <a:p>
            <a:pPr marL="0" lvl="1" rtl="0">
              <a:lnSpc>
                <a:spcPct val="100000"/>
              </a:lnSpc>
              <a:spcBef>
                <a:spcPct val="0"/>
              </a:spcBef>
              <a:spcAft>
                <a:spcPct val="15000"/>
              </a:spcAft>
            </a:pPr>
            <a:r>
              <a:rPr lang="pt-BR" sz="3000" dirty="0" smtClean="0">
                <a:solidFill>
                  <a:schemeClr val="dk1"/>
                </a:solidFill>
                <a:latin typeface="Times New Roman" panose="02020603050405020304" charset="0"/>
                <a:cs typeface="Times New Roman" panose="02020603050405020304" charset="0"/>
                <a:sym typeface="+mn-ea"/>
              </a:rPr>
              <a:t>Contrato Individual - Nos limites da autonomia privada;</a:t>
            </a:r>
            <a:endParaRPr lang="pt-BR" sz="3000" dirty="0" smtClean="0">
              <a:solidFill>
                <a:schemeClr val="dk1"/>
              </a:solidFill>
              <a:latin typeface="Times New Roman" panose="02020603050405020304" charset="0"/>
              <a:cs typeface="Times New Roman" panose="02020603050405020304" charset="0"/>
              <a:sym typeface="+mn-ea"/>
            </a:endParaRPr>
          </a:p>
          <a:p>
            <a:pPr marL="0" lvl="1" rtl="0">
              <a:lnSpc>
                <a:spcPct val="100000"/>
              </a:lnSpc>
              <a:spcBef>
                <a:spcPct val="0"/>
              </a:spcBef>
              <a:spcAft>
                <a:spcPct val="15000"/>
              </a:spcAft>
            </a:pPr>
            <a:r>
              <a:rPr lang="pt-BR" sz="3000" dirty="0" smtClean="0">
                <a:solidFill>
                  <a:schemeClr val="dk1"/>
                </a:solidFill>
                <a:latin typeface="Times New Roman" panose="02020603050405020304" charset="0"/>
                <a:cs typeface="Times New Roman" panose="02020603050405020304" charset="0"/>
                <a:sym typeface="+mn-ea"/>
              </a:rPr>
              <a:t>Regulamento de empresa - Norma Interna (unilateral ou não);</a:t>
            </a:r>
            <a:endParaRPr lang="pt-BR" sz="3000" dirty="0" smtClean="0">
              <a:solidFill>
                <a:schemeClr val="dk1"/>
              </a:solidFill>
              <a:latin typeface="Times New Roman" panose="02020603050405020304" charset="0"/>
              <a:cs typeface="Times New Roman" panose="02020603050405020304" charset="0"/>
              <a:sym typeface="+mn-ea"/>
            </a:endParaRPr>
          </a:p>
          <a:p>
            <a:pPr marL="0" lvl="1" rtl="0">
              <a:lnSpc>
                <a:spcPct val="100000"/>
              </a:lnSpc>
              <a:spcBef>
                <a:spcPct val="0"/>
              </a:spcBef>
              <a:spcAft>
                <a:spcPct val="15000"/>
              </a:spcAft>
            </a:pPr>
            <a:r>
              <a:rPr lang="pt-BR" sz="3000" dirty="0" smtClean="0">
                <a:solidFill>
                  <a:schemeClr val="dk1"/>
                </a:solidFill>
                <a:latin typeface="Times New Roman" panose="02020603050405020304" charset="0"/>
                <a:cs typeface="Times New Roman" panose="02020603050405020304" charset="0"/>
                <a:sym typeface="+mn-ea"/>
              </a:rPr>
              <a:t>Costume - Com aplicação reconhecida em norma.</a:t>
            </a:r>
            <a:endParaRPr lang="pt-BR" sz="3000" dirty="0">
              <a:solidFill>
                <a:schemeClr val="dk1"/>
              </a:solidFill>
              <a:latin typeface="Times New Roman" panose="02020603050405020304" charset="0"/>
              <a:cs typeface="Times New Roman" panose="02020603050405020304" charset="0"/>
            </a:endParaRPr>
          </a:p>
          <a:p>
            <a:pPr marL="0" lvl="1" rtl="0">
              <a:lnSpc>
                <a:spcPct val="100000"/>
              </a:lnSpc>
              <a:spcBef>
                <a:spcPct val="0"/>
              </a:spcBef>
              <a:spcAft>
                <a:spcPct val="15000"/>
              </a:spcAft>
            </a:pPr>
            <a:endParaRPr lang="pt-BR" sz="2500" b="1" dirty="0" smtClean="0">
              <a:latin typeface="Times New Roman" panose="02020603050405020304" charset="0"/>
              <a:cs typeface="Times New Roman" panose="02020603050405020304" charset="0"/>
              <a:sym typeface="+mn-ea"/>
            </a:endParaRPr>
          </a:p>
          <a:p>
            <a:pPr marL="0" lvl="1" rtl="0">
              <a:lnSpc>
                <a:spcPct val="100000"/>
              </a:lnSpc>
              <a:spcBef>
                <a:spcPct val="0"/>
              </a:spcBef>
              <a:spcAft>
                <a:spcPct val="15000"/>
              </a:spcAft>
            </a:pPr>
            <a:endParaRPr lang="pt-BR" altLang="en-US" sz="25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idx="1"/>
          </p:nvPr>
        </p:nvSpPr>
        <p:spPr/>
        <p:txBody>
          <a:bodyPr/>
          <a:p>
            <a:pPr marL="57150" lvl="1" indent="-342900" rtl="0">
              <a:lnSpc>
                <a:spcPct val="100000"/>
              </a:lnSpc>
              <a:spcBef>
                <a:spcPct val="0"/>
              </a:spcBef>
              <a:spcAft>
                <a:spcPct val="15000"/>
              </a:spcAft>
              <a:buFont typeface="Wingdings" panose="05000000000000000000" charset="0"/>
              <a:buChar char="ü"/>
            </a:pPr>
            <a:r>
              <a:rPr lang="pt-BR" sz="3000" b="1" dirty="0" smtClean="0">
                <a:latin typeface="Times New Roman" panose="02020603050405020304" charset="0"/>
                <a:cs typeface="Times New Roman" panose="02020603050405020304" charset="0"/>
                <a:sym typeface="+mn-ea"/>
              </a:rPr>
              <a:t>INTEGRATIVAS DE LACUNAS (8º, CLT)</a:t>
            </a:r>
            <a:endParaRPr lang="pt-BR" sz="3000" dirty="0" smtClean="0">
              <a:latin typeface="Times New Roman" panose="02020603050405020304" charset="0"/>
              <a:cs typeface="Times New Roman" panose="02020603050405020304" charset="0"/>
            </a:endParaRPr>
          </a:p>
          <a:p>
            <a:pPr lvl="1">
              <a:buFont typeface="Wingdings" panose="05000000000000000000" pitchFamily="2" charset="2"/>
              <a:buChar char="§"/>
            </a:pPr>
            <a:r>
              <a:rPr lang="pt-BR" sz="3000" dirty="0" err="1" smtClean="0">
                <a:latin typeface="Times New Roman" panose="02020603050405020304" charset="0"/>
                <a:cs typeface="Times New Roman" panose="02020603050405020304" charset="0"/>
                <a:sym typeface="+mn-ea"/>
              </a:rPr>
              <a:t>Eqüidade</a:t>
            </a:r>
            <a:r>
              <a:rPr lang="pt-BR" sz="3000" dirty="0" smtClean="0">
                <a:latin typeface="Times New Roman" panose="02020603050405020304" charset="0"/>
                <a:cs typeface="Times New Roman" panose="02020603050405020304" charset="0"/>
                <a:sym typeface="+mn-ea"/>
              </a:rPr>
              <a:t> </a:t>
            </a:r>
            <a:endParaRPr lang="pt-BR" sz="3000" dirty="0" smtClean="0">
              <a:latin typeface="Times New Roman" panose="02020603050405020304" charset="0"/>
              <a:cs typeface="Times New Roman" panose="02020603050405020304" charset="0"/>
            </a:endParaRPr>
          </a:p>
          <a:p>
            <a:pPr lvl="1">
              <a:buFont typeface="Wingdings" panose="05000000000000000000" pitchFamily="2" charset="2"/>
              <a:buChar char="§"/>
            </a:pPr>
            <a:r>
              <a:rPr lang="pt-BR" sz="3000" dirty="0" smtClean="0">
                <a:latin typeface="Times New Roman" panose="02020603050405020304" charset="0"/>
                <a:cs typeface="Times New Roman" panose="02020603050405020304" charset="0"/>
                <a:sym typeface="+mn-ea"/>
              </a:rPr>
              <a:t>Analogia (ex. </a:t>
            </a:r>
            <a:r>
              <a:rPr lang="pt-BR" sz="3000" dirty="0" err="1" smtClean="0">
                <a:latin typeface="Times New Roman" panose="02020603050405020304" charset="0"/>
                <a:cs typeface="Times New Roman" panose="02020603050405020304" charset="0"/>
                <a:sym typeface="+mn-ea"/>
              </a:rPr>
              <a:t>súm</a:t>
            </a:r>
            <a:r>
              <a:rPr lang="pt-BR" sz="3000" dirty="0" smtClean="0">
                <a:latin typeface="Times New Roman" panose="02020603050405020304" charset="0"/>
                <a:cs typeface="Times New Roman" panose="02020603050405020304" charset="0"/>
                <a:sym typeface="+mn-ea"/>
              </a:rPr>
              <a:t>. 229 TST)</a:t>
            </a:r>
            <a:endParaRPr lang="pt-BR" sz="3000" dirty="0" smtClean="0">
              <a:latin typeface="Times New Roman" panose="02020603050405020304" charset="0"/>
              <a:cs typeface="Times New Roman" panose="02020603050405020304" charset="0"/>
            </a:endParaRPr>
          </a:p>
          <a:p>
            <a:pPr lvl="1">
              <a:buFont typeface="Wingdings" panose="05000000000000000000" pitchFamily="2" charset="2"/>
              <a:buChar char="§"/>
            </a:pPr>
            <a:r>
              <a:rPr lang="pt-BR" sz="3000" dirty="0" smtClean="0">
                <a:latin typeface="Times New Roman" panose="02020603050405020304" charset="0"/>
                <a:cs typeface="Times New Roman" panose="02020603050405020304" charset="0"/>
                <a:sym typeface="+mn-ea"/>
              </a:rPr>
              <a:t>Princípios gerais do direito </a:t>
            </a:r>
            <a:r>
              <a:rPr lang="pt-BR" sz="3000" i="1" dirty="0" smtClean="0">
                <a:latin typeface="Times New Roman" panose="02020603050405020304" charset="0"/>
                <a:cs typeface="Times New Roman" panose="02020603050405020304" charset="0"/>
                <a:sym typeface="+mn-ea"/>
              </a:rPr>
              <a:t>(non bis in idem - </a:t>
            </a:r>
            <a:r>
              <a:rPr lang="pt-BR" sz="3000" dirty="0" smtClean="0">
                <a:latin typeface="Times New Roman" panose="02020603050405020304" charset="0"/>
                <a:cs typeface="Times New Roman" panose="02020603050405020304" charset="0"/>
                <a:sym typeface="+mn-ea"/>
              </a:rPr>
              <a:t>sanção</a:t>
            </a:r>
            <a:r>
              <a:rPr lang="pt-BR" sz="3000" i="1" dirty="0" smtClean="0">
                <a:latin typeface="Times New Roman" panose="02020603050405020304" charset="0"/>
                <a:cs typeface="Times New Roman" panose="02020603050405020304" charset="0"/>
                <a:sym typeface="+mn-ea"/>
              </a:rPr>
              <a:t>)</a:t>
            </a:r>
            <a:endParaRPr lang="pt-BR" sz="3000" i="1" dirty="0" smtClean="0">
              <a:latin typeface="Times New Roman" panose="02020603050405020304" charset="0"/>
              <a:cs typeface="Times New Roman" panose="02020603050405020304" charset="0"/>
            </a:endParaRPr>
          </a:p>
          <a:p>
            <a:pPr lvl="1">
              <a:buFont typeface="Wingdings" panose="05000000000000000000" pitchFamily="2" charset="2"/>
              <a:buChar char="§"/>
            </a:pPr>
            <a:r>
              <a:rPr lang="pt-BR" sz="3000" dirty="0" smtClean="0">
                <a:latin typeface="Times New Roman" panose="02020603050405020304" charset="0"/>
                <a:cs typeface="Times New Roman" panose="02020603050405020304" charset="0"/>
                <a:sym typeface="+mn-ea"/>
              </a:rPr>
              <a:t>Usos e costumes (ex. intervalo rural)</a:t>
            </a:r>
            <a:endParaRPr lang="pt-BR" sz="3000" dirty="0" smtClean="0">
              <a:latin typeface="Times New Roman" panose="02020603050405020304" charset="0"/>
              <a:cs typeface="Times New Roman" panose="02020603050405020304" charset="0"/>
            </a:endParaRPr>
          </a:p>
          <a:p>
            <a:pPr lvl="1">
              <a:buFont typeface="Wingdings" panose="05000000000000000000" pitchFamily="2" charset="2"/>
              <a:buChar char="§"/>
            </a:pPr>
            <a:r>
              <a:rPr lang="pt-BR" sz="3000" dirty="0" smtClean="0">
                <a:latin typeface="Times New Roman" panose="02020603050405020304" charset="0"/>
                <a:cs typeface="Times New Roman" panose="02020603050405020304" charset="0"/>
                <a:sym typeface="+mn-ea"/>
              </a:rPr>
              <a:t>Direito comparado (ex. demissões coletivas)</a:t>
            </a:r>
            <a:endParaRPr lang="pt-BR" sz="3000" dirty="0" smtClean="0">
              <a:latin typeface="Times New Roman" panose="02020603050405020304" charset="0"/>
              <a:cs typeface="Times New Roman" panose="02020603050405020304" charset="0"/>
            </a:endParaRPr>
          </a:p>
          <a:p>
            <a:endParaRPr lang="pt-BR" altLang="en-US" sz="3000"/>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idx="1"/>
          </p:nvPr>
        </p:nvSpPr>
        <p:spPr/>
        <p:txBody>
          <a:bodyPr/>
          <a:p>
            <a:r>
              <a:rPr lang="pt-BR" altLang="en-US" sz="3000">
                <a:latin typeface="Times New Roman" panose="02020603050405020304" charset="0"/>
                <a:cs typeface="Times New Roman" panose="02020603050405020304" charset="0"/>
              </a:rPr>
              <a:t>Princípios:</a:t>
            </a:r>
            <a:endParaRPr lang="pt-BR" altLang="en-US" sz="3000">
              <a:latin typeface="Times New Roman" panose="02020603050405020304" charset="0"/>
              <a:cs typeface="Times New Roman" panose="02020603050405020304" charset="0"/>
            </a:endParaRPr>
          </a:p>
          <a:p>
            <a:pPr marL="0" indent="0">
              <a:buNone/>
            </a:pPr>
            <a:r>
              <a:rPr lang="pt-BR" altLang="en-US" sz="3000">
                <a:latin typeface="Times New Roman" panose="02020603050405020304" charset="0"/>
                <a:cs typeface="Times New Roman" panose="02020603050405020304" charset="0"/>
              </a:rPr>
              <a:t>Os Princípios são os fundamentos da norma jurídica, ou seja o conjunto de pradrões de conduta presentes de forma implícita ou explícita no ordenamento jurídico.</a:t>
            </a:r>
            <a:endParaRPr lang="pt-BR" altLang="en-US" sz="3000">
              <a:latin typeface="Times New Roman" panose="02020603050405020304" charset="0"/>
              <a:cs typeface="Times New Roman" panose="02020603050405020304" charset="0"/>
            </a:endParaRPr>
          </a:p>
          <a:p>
            <a:pPr marL="0" indent="0">
              <a:buNone/>
            </a:pPr>
            <a:endParaRPr lang="pt-BR" altLang="en-US" sz="3000">
              <a:latin typeface="Times New Roman" panose="02020603050405020304" charset="0"/>
              <a:cs typeface="Times New Roman" panose="02020603050405020304" charset="0"/>
            </a:endParaRPr>
          </a:p>
          <a:p>
            <a:pPr marL="0" indent="0">
              <a:buNone/>
            </a:pPr>
            <a:r>
              <a:rPr lang="pt-BR" altLang="en-US" sz="3000">
                <a:latin typeface="Times New Roman" panose="02020603050405020304" charset="0"/>
                <a:cs typeface="Times New Roman" panose="02020603050405020304" charset="0"/>
              </a:rPr>
              <a:t>Norma = regras e princípios</a:t>
            </a:r>
            <a:endParaRPr lang="pt-BR" altLang="en-US" sz="3000">
              <a:latin typeface="Times New Roman" panose="02020603050405020304" charset="0"/>
              <a:cs typeface="Times New Roman" panose="02020603050405020304" charset="0"/>
            </a:endParaRPr>
          </a:p>
          <a:p>
            <a:pPr marL="0" indent="0">
              <a:buNone/>
            </a:pPr>
            <a:endParaRPr lang="pt-BR" altLang="en-US" sz="3000">
              <a:latin typeface="Times New Roman" panose="02020603050405020304" charset="0"/>
              <a:cs typeface="Times New Roman" panose="02020603050405020304" charset="0"/>
            </a:endParaRPr>
          </a:p>
          <a:p>
            <a:pPr marL="0" indent="0">
              <a:buNone/>
            </a:pPr>
            <a:endParaRPr lang="pt-BR" altLang="en-US" sz="3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idx="1"/>
          </p:nvPr>
        </p:nvSpPr>
        <p:spPr/>
        <p:txBody>
          <a:bodyPr/>
          <a:p>
            <a:pPr marL="0" indent="0">
              <a:buNone/>
            </a:pPr>
            <a:r>
              <a:rPr lang="pt-BR" altLang="en-US" sz="3000">
                <a:latin typeface="Times New Roman" panose="02020603050405020304" charset="0"/>
                <a:cs typeface="Times New Roman" panose="02020603050405020304" charset="0"/>
                <a:sym typeface="+mn-ea"/>
              </a:rPr>
              <a:t>Princípios Constitucionais: </a:t>
            </a:r>
            <a:endParaRPr lang="pt-BR" altLang="en-US" sz="3000">
              <a:latin typeface="Times New Roman" panose="02020603050405020304" charset="0"/>
              <a:cs typeface="Times New Roman" panose="02020603050405020304" charset="0"/>
            </a:endParaRPr>
          </a:p>
          <a:p>
            <a:pPr marL="0" indent="0">
              <a:buNone/>
            </a:pPr>
            <a:r>
              <a:rPr lang="pt-BR" altLang="en-US" sz="3000">
                <a:latin typeface="Times New Roman" panose="02020603050405020304" charset="0"/>
                <a:cs typeface="Times New Roman" panose="02020603050405020304" charset="0"/>
                <a:sym typeface="+mn-ea"/>
              </a:rPr>
              <a:t>A Constituição de 1988, confere aos princípios nela constantes o caráter de normas contitucionais. Título I</a:t>
            </a:r>
            <a:endParaRPr lang="pt-BR" altLang="en-US" sz="3000">
              <a:latin typeface="Times New Roman" panose="02020603050405020304" charset="0"/>
              <a:cs typeface="Times New Roman" panose="02020603050405020304" charset="0"/>
              <a:sym typeface="+mn-ea"/>
            </a:endParaRPr>
          </a:p>
          <a:p>
            <a:pPr marL="0" indent="0">
              <a:buNone/>
            </a:pPr>
            <a:endParaRPr lang="pt-BR" altLang="en-US" sz="3000">
              <a:latin typeface="Times New Roman" panose="02020603050405020304" charset="0"/>
              <a:cs typeface="Times New Roman" panose="02020603050405020304" charset="0"/>
              <a:sym typeface="+mn-ea"/>
            </a:endParaRPr>
          </a:p>
          <a:p>
            <a:pPr marL="0" indent="0">
              <a:buNone/>
            </a:pPr>
            <a:r>
              <a:rPr lang="pt-BR" altLang="en-US" sz="3000">
                <a:latin typeface="Times New Roman" panose="02020603050405020304" charset="0"/>
                <a:cs typeface="Times New Roman" panose="02020603050405020304" charset="0"/>
                <a:sym typeface="+mn-ea"/>
              </a:rPr>
              <a:t>Celso Antônio Bandeira de Mello:</a:t>
            </a:r>
            <a:endParaRPr lang="pt-BR" altLang="en-US" sz="3000">
              <a:latin typeface="Times New Roman" panose="02020603050405020304" charset="0"/>
              <a:cs typeface="Times New Roman" panose="02020603050405020304" charset="0"/>
              <a:sym typeface="+mn-ea"/>
            </a:endParaRPr>
          </a:p>
          <a:p>
            <a:pPr marL="0" indent="0">
              <a:buNone/>
            </a:pPr>
            <a:r>
              <a:rPr lang="pt-BR" altLang="en-US" sz="3000">
                <a:latin typeface="Times New Roman" panose="02020603050405020304" charset="0"/>
                <a:cs typeface="Times New Roman" panose="02020603050405020304" charset="0"/>
                <a:sym typeface="+mn-ea"/>
              </a:rPr>
              <a:t>“ Violar um princípio é muito mais grave que trangredir uma norma. É a mais grave forma de ilegalidade ou inconstitucionalidade, conforme o escalão do princípio atingido, porque representa insurgência contra todo o sistema, subversão de seus valores fundamentais, contumélia irremissível a seu arcabouço e corrosão de sua estrutura mestra.</a:t>
            </a:r>
            <a:r>
              <a:rPr lang="pt-BR" altLang="en-US" sz="3000">
                <a:latin typeface="Times New Roman" panose="02020603050405020304" charset="0"/>
                <a:cs typeface="Times New Roman" panose="02020603050405020304" charset="0"/>
              </a:rPr>
              <a:t>”</a:t>
            </a:r>
            <a:endParaRPr lang="pt-BR" altLang="en-US" sz="3000"/>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idx="1"/>
          </p:nvPr>
        </p:nvSpPr>
        <p:spPr/>
        <p:txBody>
          <a:bodyPr/>
          <a:p>
            <a:r>
              <a:rPr lang="pt-BR" altLang="en-US" sz="3000">
                <a:latin typeface="Times New Roman" panose="02020603050405020304" charset="0"/>
                <a:cs typeface="Times New Roman" panose="02020603050405020304" charset="0"/>
              </a:rPr>
              <a:t>Geraldo Ataliba: “ o princípio é muito mais importante do que uma norma”...“ é muito mais do que uma norma, uma diretriz, é um norte do sistema, é um rumo apontado para ser seguido por todo o sistema, sempre que se vai debruçar sobre os preceitos contidos no sistema.”</a:t>
            </a:r>
            <a:endParaRPr lang="pt-BR" altLang="en-US" sz="3000">
              <a:latin typeface="Times New Roman" panose="02020603050405020304" charset="0"/>
              <a:cs typeface="Times New Roman" panose="02020603050405020304" charset="0"/>
            </a:endParaRPr>
          </a:p>
          <a:p>
            <a:endParaRPr lang="pt-BR" altLang="en-US" sz="3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idx="1"/>
          </p:nvPr>
        </p:nvSpPr>
        <p:spPr/>
        <p:txBody>
          <a:bodyPr/>
          <a:p>
            <a:r>
              <a:rPr lang="pt-BR" altLang="en-US">
                <a:latin typeface="Times New Roman" panose="02020603050405020304" charset="0"/>
                <a:cs typeface="Times New Roman" panose="02020603050405020304" charset="0"/>
                <a:sym typeface="+mn-ea"/>
              </a:rPr>
              <a:t>Funções dos Princípios Constitucionais Fundamentais:</a:t>
            </a:r>
            <a:endParaRPr lang="pt-BR" altLang="en-US">
              <a:latin typeface="Times New Roman" panose="02020603050405020304" charset="0"/>
              <a:cs typeface="Times New Roman" panose="02020603050405020304" charset="0"/>
            </a:endParaRPr>
          </a:p>
          <a:p>
            <a:pPr marL="514350" indent="-514350">
              <a:buAutoNum type="arabicPeriod"/>
            </a:pPr>
            <a:r>
              <a:rPr lang="pt-BR" altLang="en-US">
                <a:latin typeface="Times New Roman" panose="02020603050405020304" charset="0"/>
                <a:cs typeface="Times New Roman" panose="02020603050405020304" charset="0"/>
                <a:sym typeface="+mn-ea"/>
              </a:rPr>
              <a:t>Informativa</a:t>
            </a:r>
            <a:endParaRPr lang="pt-BR" altLang="en-US">
              <a:latin typeface="Times New Roman" panose="02020603050405020304" charset="0"/>
              <a:cs typeface="Times New Roman" panose="02020603050405020304" charset="0"/>
            </a:endParaRPr>
          </a:p>
          <a:p>
            <a:pPr marL="514350" indent="-514350">
              <a:buAutoNum type="arabicPeriod"/>
            </a:pPr>
            <a:r>
              <a:rPr lang="pt-BR" altLang="en-US">
                <a:latin typeface="Times New Roman" panose="02020603050405020304" charset="0"/>
                <a:cs typeface="Times New Roman" panose="02020603050405020304" charset="0"/>
                <a:sym typeface="+mn-ea"/>
              </a:rPr>
              <a:t>Interpretativa</a:t>
            </a:r>
            <a:endParaRPr lang="pt-BR" altLang="en-US">
              <a:latin typeface="Times New Roman" panose="02020603050405020304" charset="0"/>
              <a:cs typeface="Times New Roman" panose="02020603050405020304" charset="0"/>
            </a:endParaRPr>
          </a:p>
          <a:p>
            <a:pPr marL="514350" indent="-514350">
              <a:buAutoNum type="arabicPeriod"/>
            </a:pPr>
            <a:r>
              <a:rPr lang="pt-BR" altLang="en-US">
                <a:latin typeface="Times New Roman" panose="02020603050405020304" charset="0"/>
                <a:cs typeface="Times New Roman" panose="02020603050405020304" charset="0"/>
                <a:sym typeface="+mn-ea"/>
              </a:rPr>
              <a:t>Normativa</a:t>
            </a:r>
            <a:endParaRPr lang="pt-BR" altLang="en-US">
              <a:latin typeface="Times New Roman" panose="02020603050405020304" charset="0"/>
              <a:cs typeface="Times New Roman" panose="02020603050405020304" charset="0"/>
            </a:endParaRPr>
          </a:p>
          <a:p>
            <a:endParaRPr lang="pt-BR" altLang="en-US"/>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idx="1"/>
          </p:nvPr>
        </p:nvSpPr>
        <p:spPr/>
        <p:txBody>
          <a:bodyPr/>
          <a:p>
            <a:r>
              <a:rPr lang="pt-BR" altLang="en-US"/>
              <a:t>Princípios do Direito do Trabalho</a:t>
            </a:r>
            <a:endParaRPr lang="pt-BR" altLang="en-US"/>
          </a:p>
          <a:p>
            <a:pPr marL="0" indent="0">
              <a:buNone/>
            </a:pPr>
            <a:r>
              <a:rPr lang="pt-BR" altLang="en-US"/>
              <a:t>Princípios constitucionais do direito do trabalho e os princípios infraconstitucionais.</a:t>
            </a:r>
            <a:endParaRPr lang="pt-BR" altLang="en-US"/>
          </a:p>
          <a:p>
            <a:r>
              <a:rPr lang="pt-BR" altLang="en-US">
                <a:sym typeface="+mn-ea"/>
              </a:rPr>
              <a:t>Os princípios peculiares (específicos) ou estão de acordo com os prinípios gerais do direito, ou funcionam como exceção para aquela ramo.</a:t>
            </a:r>
            <a:endParaRPr lang="pt-BR" altLang="en-US"/>
          </a:p>
          <a:p>
            <a:pPr marL="0" indent="0">
              <a:buNone/>
            </a:pPr>
            <a:endParaRPr lang="pt-BR" altLang="en-US"/>
          </a:p>
          <a:p>
            <a:pPr marL="0" indent="0">
              <a:buNone/>
            </a:pPr>
            <a:endParaRPr lang="pt-BR" altLang="en-US"/>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idx="1"/>
          </p:nvPr>
        </p:nvSpPr>
        <p:spPr/>
        <p:txBody>
          <a:bodyPr/>
          <a:p>
            <a:pPr marL="0" indent="0">
              <a:buNone/>
            </a:pPr>
            <a:r>
              <a:rPr lang="pt-BR" altLang="en-US" sz="2500">
                <a:latin typeface="Times New Roman" panose="02020603050405020304" charset="0"/>
                <a:cs typeface="Times New Roman" panose="02020603050405020304" charset="0"/>
                <a:sym typeface="+mn-ea"/>
              </a:rPr>
              <a:t>Prinípios Constitucionais gerais do direito do trabalho, exemplos:</a:t>
            </a:r>
            <a:endParaRPr lang="pt-BR" altLang="en-US" sz="2500">
              <a:latin typeface="Times New Roman" panose="02020603050405020304" charset="0"/>
              <a:cs typeface="Times New Roman" panose="02020603050405020304" charset="0"/>
            </a:endParaRPr>
          </a:p>
          <a:p>
            <a:pPr marL="514350" indent="-514350">
              <a:buAutoNum type="arabicPeriod"/>
            </a:pPr>
            <a:r>
              <a:rPr lang="pt-BR" altLang="en-US" sz="2500" b="1">
                <a:latin typeface="Times New Roman" panose="02020603050405020304" charset="0"/>
                <a:cs typeface="Times New Roman" panose="02020603050405020304" charset="0"/>
                <a:sym typeface="+mn-ea"/>
              </a:rPr>
              <a:t>Dignidade da Pessoa Humana (CF, art. 1º, III);</a:t>
            </a:r>
            <a:endParaRPr lang="pt-BR" altLang="en-US" sz="2500" b="1">
              <a:latin typeface="Times New Roman" panose="02020603050405020304" charset="0"/>
              <a:cs typeface="Times New Roman" panose="02020603050405020304" charset="0"/>
              <a:sym typeface="+mn-ea"/>
            </a:endParaRPr>
          </a:p>
          <a:p>
            <a:pPr marL="0" indent="0">
              <a:buNone/>
            </a:pPr>
            <a:r>
              <a:rPr lang="pt-BR" altLang="en-US" sz="2500">
                <a:latin typeface="Times New Roman" panose="02020603050405020304" charset="0"/>
                <a:cs typeface="Times New Roman" panose="02020603050405020304" charset="0"/>
                <a:sym typeface="+mn-ea"/>
              </a:rPr>
              <a:t>TÍTULO I - DOS PRINCÍPIOS FUNDAMENTAIS</a:t>
            </a:r>
            <a:endParaRPr lang="pt-BR" altLang="en-US" sz="2500">
              <a:latin typeface="Times New Roman" panose="02020603050405020304" charset="0"/>
              <a:cs typeface="Times New Roman" panose="02020603050405020304" charset="0"/>
              <a:sym typeface="+mn-ea"/>
            </a:endParaRPr>
          </a:p>
          <a:p>
            <a:pPr marL="0" indent="0">
              <a:buNone/>
            </a:pPr>
            <a:r>
              <a:rPr lang="pt-BR" altLang="en-US" sz="2500">
                <a:latin typeface="Times New Roman" panose="02020603050405020304" charset="0"/>
                <a:cs typeface="Times New Roman" panose="02020603050405020304" charset="0"/>
                <a:sym typeface="+mn-ea"/>
              </a:rPr>
              <a:t>  Art. 1º A República Federativa do Brasil, formada pela união indissolúvel dos Estados e Municípios e do Distrito Federal, constitui-se em Estado Democrático de Direito e tem como fundamentos:</a:t>
            </a:r>
            <a:endParaRPr lang="pt-BR" altLang="en-US" sz="2500">
              <a:latin typeface="Times New Roman" panose="02020603050405020304" charset="0"/>
              <a:cs typeface="Times New Roman" panose="02020603050405020304" charset="0"/>
              <a:sym typeface="+mn-ea"/>
            </a:endParaRPr>
          </a:p>
          <a:p>
            <a:pPr marL="0" indent="0">
              <a:buNone/>
            </a:pPr>
            <a:r>
              <a:rPr lang="pt-BR" altLang="en-US" sz="2500">
                <a:latin typeface="Times New Roman" panose="02020603050405020304" charset="0"/>
                <a:cs typeface="Times New Roman" panose="02020603050405020304" charset="0"/>
                <a:sym typeface="+mn-ea"/>
              </a:rPr>
              <a:t>I - a soberania;</a:t>
            </a:r>
            <a:endParaRPr lang="pt-BR" altLang="en-US" sz="2500">
              <a:latin typeface="Times New Roman" panose="02020603050405020304" charset="0"/>
              <a:cs typeface="Times New Roman" panose="02020603050405020304" charset="0"/>
              <a:sym typeface="+mn-ea"/>
            </a:endParaRPr>
          </a:p>
          <a:p>
            <a:pPr marL="0" indent="0">
              <a:buNone/>
            </a:pPr>
            <a:r>
              <a:rPr lang="pt-BR" altLang="en-US" sz="2500">
                <a:latin typeface="Times New Roman" panose="02020603050405020304" charset="0"/>
                <a:cs typeface="Times New Roman" panose="02020603050405020304" charset="0"/>
                <a:sym typeface="+mn-ea"/>
              </a:rPr>
              <a:t>II - a cidadania;</a:t>
            </a:r>
            <a:endParaRPr lang="pt-BR" altLang="en-US" sz="2500">
              <a:latin typeface="Times New Roman" panose="02020603050405020304" charset="0"/>
              <a:cs typeface="Times New Roman" panose="02020603050405020304" charset="0"/>
              <a:sym typeface="+mn-ea"/>
            </a:endParaRPr>
          </a:p>
          <a:p>
            <a:pPr marL="0" indent="0">
              <a:buNone/>
            </a:pPr>
            <a:r>
              <a:rPr lang="pt-BR" altLang="en-US" sz="2500" b="1">
                <a:latin typeface="Times New Roman" panose="02020603050405020304" charset="0"/>
                <a:cs typeface="Times New Roman" panose="02020603050405020304" charset="0"/>
                <a:sym typeface="+mn-ea"/>
              </a:rPr>
              <a:t>III - a dignidade da pessoa humana;</a:t>
            </a:r>
            <a:endParaRPr lang="pt-BR" altLang="en-US" sz="2500" b="1">
              <a:latin typeface="Times New Roman" panose="02020603050405020304" charset="0"/>
              <a:cs typeface="Times New Roman" panose="02020603050405020304" charset="0"/>
              <a:sym typeface="+mn-ea"/>
            </a:endParaRPr>
          </a:p>
          <a:p>
            <a:pPr marL="0" indent="0">
              <a:buNone/>
            </a:pPr>
            <a:r>
              <a:rPr lang="pt-BR" altLang="en-US" sz="2500" b="1">
                <a:latin typeface="Times New Roman" panose="02020603050405020304" charset="0"/>
                <a:cs typeface="Times New Roman" panose="02020603050405020304" charset="0"/>
                <a:sym typeface="+mn-ea"/>
              </a:rPr>
              <a:t>IV - os valores sociais do trabalho e da livre iniciativa; </a:t>
            </a:r>
            <a:endParaRPr lang="pt-BR" altLang="en-US" sz="2500" b="1">
              <a:latin typeface="Times New Roman" panose="02020603050405020304" charset="0"/>
              <a:cs typeface="Times New Roman" panose="02020603050405020304" charset="0"/>
              <a:sym typeface="+mn-ea"/>
            </a:endParaRPr>
          </a:p>
          <a:p>
            <a:pPr marL="0" indent="0">
              <a:buNone/>
            </a:pPr>
            <a:r>
              <a:rPr lang="pt-BR" altLang="en-US" sz="2500">
                <a:latin typeface="Times New Roman" panose="02020603050405020304" charset="0"/>
                <a:cs typeface="Times New Roman" panose="02020603050405020304" charset="0"/>
                <a:sym typeface="+mn-ea"/>
              </a:rPr>
              <a:t>V - o pluralismo político.</a:t>
            </a:r>
            <a:endParaRPr lang="pt-BR" altLang="en-US" sz="2500">
              <a:latin typeface="Times New Roman" panose="02020603050405020304" charset="0"/>
              <a:cs typeface="Times New Roman" panose="02020603050405020304" charset="0"/>
              <a:sym typeface="+mn-ea"/>
            </a:endParaRPr>
          </a:p>
          <a:p>
            <a:pPr marL="0" indent="0">
              <a:buNone/>
            </a:pPr>
            <a:endParaRPr lang="pt-BR" altLang="en-US"/>
          </a:p>
          <a:p>
            <a:endParaRPr lang="pt-BR" altLang="en-US"/>
          </a:p>
          <a:p>
            <a:endParaRPr lang="pt-BR" altLang="en-US"/>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idx="1"/>
          </p:nvPr>
        </p:nvSpPr>
        <p:spPr/>
        <p:txBody>
          <a:bodyPr/>
          <a:p>
            <a:pPr algn="just"/>
            <a:r>
              <a:rPr lang="pt-BR" altLang="en-US" sz="2500"/>
              <a:t>Ingo Wolgang Sarlet conceitua:</a:t>
            </a:r>
            <a:endParaRPr lang="pt-BR" altLang="en-US" sz="2500"/>
          </a:p>
          <a:p>
            <a:pPr marL="0" indent="0" algn="just">
              <a:buNone/>
            </a:pPr>
            <a:r>
              <a:rPr lang="pt-BR" altLang="en-US" sz="2500"/>
              <a:t>Qualidade instrínseca e distintiva de cada ser humano que o faz merecedor do mesmo respeito e consideração por parte do Estado e da comunidade, implicando, neste sentido, um complexo de direitos e deveres fundamentais que assegurem a pessoa tanto contra todo e qualquer ato de cunho degradante e desumano, como venham a lhe garantir as condições existentes mínimas para uma vida saudável, além de propiciar e promover sua participação ativa e corresponsável nos destinos da própria existência e da vida em comunhão com os demais seres humanos.</a:t>
            </a:r>
            <a:endParaRPr lang="pt-BR" altLang="en-US" sz="2500"/>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idx="1"/>
          </p:nvPr>
        </p:nvSpPr>
        <p:spPr/>
        <p:txBody>
          <a:bodyPr/>
          <a:p>
            <a:pPr marL="514350" indent="-514350">
              <a:buAutoNum type="arabicPeriod"/>
            </a:pPr>
            <a:r>
              <a:rPr lang="pt-BR" altLang="en-US">
                <a:sym typeface="+mn-ea"/>
              </a:rPr>
              <a:t>Do Valor Social do Trabalho;</a:t>
            </a:r>
            <a:endParaRPr lang="pt-BR" altLang="en-US"/>
          </a:p>
          <a:p>
            <a:pPr marL="514350" indent="-514350">
              <a:buAutoNum type="arabicPeriod"/>
            </a:pPr>
            <a:r>
              <a:rPr lang="pt-BR" altLang="en-US">
                <a:sym typeface="+mn-ea"/>
              </a:rPr>
              <a:t>Do valor social da livre iniciativa;</a:t>
            </a:r>
            <a:endParaRPr lang="pt-BR" altLang="en-US"/>
          </a:p>
          <a:p>
            <a:pPr marL="514350" indent="-514350">
              <a:buAutoNum type="arabicPeriod"/>
            </a:pPr>
            <a:r>
              <a:rPr lang="pt-BR" altLang="en-US">
                <a:sym typeface="+mn-ea"/>
              </a:rPr>
              <a:t>Da solidariedade</a:t>
            </a:r>
            <a:endParaRPr lang="pt-BR" altLang="en-US"/>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idx="1"/>
          </p:nvPr>
        </p:nvSpPr>
        <p:spPr/>
        <p:txBody>
          <a:bodyPr/>
          <a:p>
            <a:pPr marL="0" indent="0" algn="ctr">
              <a:buFont typeface="Wingdings" panose="05000000000000000000" charset="0"/>
              <a:buNone/>
            </a:pPr>
            <a:r>
              <a:rPr lang="pt-BR" altLang="en-US" sz="2500">
                <a:latin typeface="Times New Roman" panose="02020603050405020304" charset="0"/>
                <a:cs typeface="Times New Roman" panose="02020603050405020304" charset="0"/>
              </a:rPr>
              <a:t>Informações da disciplina</a:t>
            </a:r>
            <a:endParaRPr lang="pt-BR" altLang="en-US" sz="2500">
              <a:latin typeface="Times New Roman" panose="02020603050405020304" charset="0"/>
              <a:cs typeface="Times New Roman" panose="02020603050405020304" charset="0"/>
            </a:endParaRPr>
          </a:p>
          <a:p>
            <a:pPr>
              <a:buFont typeface="Wingdings" panose="05000000000000000000" charset="0"/>
              <a:buChar char="ü"/>
            </a:pPr>
            <a:r>
              <a:rPr lang="pt-BR" altLang="en-US" sz="2500">
                <a:latin typeface="Times New Roman" panose="02020603050405020304" charset="0"/>
                <a:cs typeface="Times New Roman" panose="02020603050405020304" charset="0"/>
              </a:rPr>
              <a:t>Semestral</a:t>
            </a:r>
            <a:endParaRPr lang="pt-BR" altLang="en-US" sz="2500">
              <a:latin typeface="Times New Roman" panose="02020603050405020304" charset="0"/>
              <a:cs typeface="Times New Roman" panose="02020603050405020304" charset="0"/>
            </a:endParaRPr>
          </a:p>
          <a:p>
            <a:pPr>
              <a:buFont typeface="Wingdings" panose="05000000000000000000" charset="0"/>
              <a:buChar char="ü"/>
            </a:pPr>
            <a:r>
              <a:rPr lang="pt-BR" altLang="en-US" sz="2500">
                <a:latin typeface="Times New Roman" panose="02020603050405020304" charset="0"/>
                <a:cs typeface="Times New Roman" panose="02020603050405020304" charset="0"/>
              </a:rPr>
              <a:t>Carga horária: 72 horas</a:t>
            </a:r>
            <a:endParaRPr lang="pt-BR" altLang="en-US" sz="2500">
              <a:latin typeface="Times New Roman" panose="02020603050405020304" charset="0"/>
              <a:cs typeface="Times New Roman" panose="02020603050405020304" charset="0"/>
            </a:endParaRPr>
          </a:p>
          <a:p>
            <a:pPr>
              <a:buFont typeface="Wingdings" panose="05000000000000000000" charset="0"/>
              <a:buChar char="ü"/>
            </a:pPr>
            <a:r>
              <a:rPr lang="pt-BR" altLang="en-US" sz="2500">
                <a:latin typeface="Times New Roman" panose="02020603050405020304" charset="0"/>
                <a:cs typeface="Times New Roman" panose="02020603050405020304" charset="0"/>
              </a:rPr>
              <a:t>Terça-feira: 07:30 - 09:30 e sexta-feira: 09:30 - 11:30</a:t>
            </a:r>
            <a:endParaRPr lang="pt-BR" altLang="en-US" sz="2500">
              <a:latin typeface="Times New Roman" panose="02020603050405020304" charset="0"/>
              <a:cs typeface="Times New Roman" panose="02020603050405020304" charset="0"/>
            </a:endParaRPr>
          </a:p>
          <a:p>
            <a:pPr>
              <a:buFont typeface="Wingdings" panose="05000000000000000000" charset="0"/>
              <a:buChar char="ü"/>
            </a:pPr>
            <a:r>
              <a:rPr lang="pt-BR" altLang="en-US" sz="2500">
                <a:latin typeface="Times New Roman" panose="02020603050405020304" charset="0"/>
                <a:cs typeface="Times New Roman" panose="02020603050405020304" charset="0"/>
              </a:rPr>
              <a:t>Avaliação: 2</a:t>
            </a:r>
            <a:endParaRPr lang="pt-BR" altLang="en-US" sz="2500">
              <a:latin typeface="Times New Roman" panose="02020603050405020304" charset="0"/>
              <a:cs typeface="Times New Roman" panose="02020603050405020304" charset="0"/>
            </a:endParaRPr>
          </a:p>
          <a:p>
            <a:pPr>
              <a:buFont typeface="Wingdings" panose="05000000000000000000" charset="0"/>
              <a:buChar char="ü"/>
            </a:pPr>
            <a:r>
              <a:rPr lang="pt-BR" altLang="en-US" sz="2500">
                <a:latin typeface="Times New Roman" panose="02020603050405020304" charset="0"/>
                <a:cs typeface="Times New Roman" panose="02020603050405020304" charset="0"/>
              </a:rPr>
              <a:t>Frequência</a:t>
            </a:r>
            <a:endParaRPr lang="pt-BR" altLang="en-US" sz="2500">
              <a:latin typeface="Times New Roman" panose="02020603050405020304" charset="0"/>
              <a:cs typeface="Times New Roman" panose="02020603050405020304" charset="0"/>
            </a:endParaRPr>
          </a:p>
          <a:p>
            <a:pPr>
              <a:buFont typeface="Wingdings" panose="05000000000000000000" charset="0"/>
              <a:buChar char="ü"/>
            </a:pPr>
            <a:r>
              <a:rPr lang="pt-BR" altLang="en-US" sz="2500">
                <a:latin typeface="Times New Roman" panose="02020603050405020304" charset="0"/>
                <a:cs typeface="Times New Roman" panose="02020603050405020304" charset="0"/>
              </a:rPr>
              <a:t>Bibliografia: </a:t>
            </a:r>
            <a:endParaRPr lang="pt-BR" altLang="en-US" sz="2500">
              <a:latin typeface="Times New Roman" panose="02020603050405020304" charset="0"/>
              <a:cs typeface="Times New Roman" panose="02020603050405020304" charset="0"/>
            </a:endParaRPr>
          </a:p>
          <a:p>
            <a:pPr>
              <a:buFont typeface="Arial" panose="020B0604020202020204" pitchFamily="34" charset="0"/>
              <a:buChar char="•"/>
            </a:pPr>
            <a:r>
              <a:rPr lang="pt-BR" altLang="en-US" sz="2500">
                <a:latin typeface="Times New Roman" panose="02020603050405020304" charset="0"/>
                <a:cs typeface="Times New Roman" panose="02020603050405020304" charset="0"/>
              </a:rPr>
              <a:t> Maurício Godinho Delgado; </a:t>
            </a:r>
            <a:endParaRPr lang="pt-BR" altLang="en-US" sz="2500">
              <a:latin typeface="Times New Roman" panose="02020603050405020304" charset="0"/>
              <a:cs typeface="Times New Roman" panose="02020603050405020304" charset="0"/>
            </a:endParaRPr>
          </a:p>
          <a:p>
            <a:pPr>
              <a:buFont typeface="Arial" panose="020B0604020202020204" pitchFamily="34" charset="0"/>
              <a:buChar char="•"/>
            </a:pPr>
            <a:r>
              <a:rPr lang="pt-BR" altLang="en-US" sz="2500">
                <a:latin typeface="Times New Roman" panose="02020603050405020304" charset="0"/>
                <a:cs typeface="Times New Roman" panose="02020603050405020304" charset="0"/>
              </a:rPr>
              <a:t>Didática: Renato Saraiva</a:t>
            </a:r>
            <a:endParaRPr lang="pt-BR" altLang="en-US" sz="2500">
              <a:latin typeface="Times New Roman" panose="02020603050405020304" charset="0"/>
              <a:cs typeface="Times New Roman" panose="02020603050405020304" charset="0"/>
            </a:endParaRPr>
          </a:p>
          <a:p>
            <a:pPr>
              <a:buFont typeface="Arial" panose="020B0604020202020204" pitchFamily="34" charset="0"/>
              <a:buChar char="•"/>
            </a:pPr>
            <a:r>
              <a:rPr lang="pt-BR" altLang="en-US" sz="2500">
                <a:latin typeface="Times New Roman" panose="02020603050405020304" charset="0"/>
                <a:cs typeface="Times New Roman" panose="02020603050405020304" charset="0"/>
              </a:rPr>
              <a:t>Didática+Profundidade: Luciano Martinez/Vólia Bomfim/Felipe Barbosa</a:t>
            </a:r>
            <a:endParaRPr lang="pt-BR" altLang="en-US" sz="2500">
              <a:latin typeface="Times New Roman" panose="02020603050405020304" charset="0"/>
              <a:cs typeface="Times New Roman" panose="02020603050405020304" charset="0"/>
            </a:endParaRPr>
          </a:p>
          <a:p>
            <a:pPr>
              <a:buFont typeface="Arial" panose="020B0604020202020204" pitchFamily="34" charset="0"/>
              <a:buChar char="•"/>
            </a:pPr>
            <a:r>
              <a:rPr lang="pt-BR" altLang="en-US" sz="2500">
                <a:latin typeface="Times New Roman" panose="02020603050405020304" charset="0"/>
                <a:cs typeface="Times New Roman" panose="02020603050405020304" charset="0"/>
              </a:rPr>
              <a:t>Cláudia Salles V. Viana</a:t>
            </a:r>
            <a:endParaRPr lang="pt-BR" altLang="en-US" sz="25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idx="1"/>
          </p:nvPr>
        </p:nvSpPr>
        <p:spPr/>
        <p:txBody>
          <a:bodyPr/>
          <a:p>
            <a:r>
              <a:rPr lang="pt-BR" altLang="en-US" sz="2500"/>
              <a:t>Princípios constitucionais específicos do direito do trabalho:</a:t>
            </a:r>
            <a:endParaRPr lang="pt-BR" altLang="en-US" sz="2500"/>
          </a:p>
          <a:p>
            <a:pPr marL="514350" indent="-514350">
              <a:buAutoNum type="arabicPeriod"/>
            </a:pPr>
            <a:r>
              <a:rPr lang="pt-BR" altLang="en-US" sz="2500"/>
              <a:t>Princípio da fonte normativa mais favorável ao trabalhador (CF. art. 7º, </a:t>
            </a:r>
            <a:r>
              <a:rPr lang="pt-BR" altLang="en-US" sz="2500" i="1"/>
              <a:t>caput, art. 5º,</a:t>
            </a:r>
            <a:r>
              <a:rPr lang="pt-BR" altLang="en-US" sz="2500">
                <a:sym typeface="+mn-ea"/>
              </a:rPr>
              <a:t>§ 2º</a:t>
            </a:r>
            <a:r>
              <a:rPr lang="pt-BR" altLang="en-US" sz="2500"/>
              <a:t>);</a:t>
            </a:r>
            <a:endParaRPr lang="pt-BR" altLang="en-US" sz="2500"/>
          </a:p>
          <a:p>
            <a:pPr marL="0" indent="0">
              <a:buNone/>
            </a:pPr>
            <a:r>
              <a:rPr lang="pt-BR" altLang="en-US" sz="2500"/>
              <a:t>art. 5º,§ 2º : Os direitos e garantias expressos nesta Constituição não excluem outros decorrentes do regime e dos princípios por ela adotados, ou dos tratados internacionais em que a República Federativa do Brasil seja parte.</a:t>
            </a:r>
            <a:endParaRPr lang="pt-BR" altLang="en-US" sz="2500"/>
          </a:p>
          <a:p>
            <a:pPr marL="0" indent="0">
              <a:buNone/>
            </a:pPr>
            <a:r>
              <a:rPr lang="pt-BR" altLang="en-US" sz="2500"/>
              <a:t>Art. 7º São direitos dos trabalhadores urbanos e rurais, além de outros que visem à melhoria de sua condição social.</a:t>
            </a:r>
            <a:endParaRPr lang="pt-BR" altLang="en-US" sz="2500"/>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idx="1"/>
          </p:nvPr>
        </p:nvSpPr>
        <p:spPr/>
        <p:txBody>
          <a:bodyPr/>
          <a:p>
            <a:pPr marL="0" indent="0">
              <a:buNone/>
            </a:pPr>
            <a:r>
              <a:rPr lang="pt-BR" altLang="en-US">
                <a:sym typeface="+mn-ea"/>
              </a:rPr>
              <a:t>2. Princípios da proteção da relação de emprego (CF, art. 7º, inc. I e o art. 10 do ADCT);</a:t>
            </a:r>
            <a:endParaRPr lang="pt-BR" altLang="en-US">
              <a:sym typeface="+mn-ea"/>
            </a:endParaRPr>
          </a:p>
          <a:p>
            <a:pPr marL="0" indent="0">
              <a:buNone/>
            </a:pPr>
            <a:endParaRPr lang="pt-BR" altLang="en-US"/>
          </a:p>
          <a:p>
            <a:pPr marL="0" indent="0">
              <a:buNone/>
            </a:pPr>
            <a:r>
              <a:rPr lang="pt-BR" altLang="en-US">
                <a:sym typeface="+mn-ea"/>
              </a:rPr>
              <a:t>3. Princípio da Proteção Salarial (CF, art. 7º);</a:t>
            </a:r>
            <a:endParaRPr lang="pt-BR" altLang="en-US">
              <a:sym typeface="+mn-ea"/>
            </a:endParaRPr>
          </a:p>
          <a:p>
            <a:pPr marL="0" indent="0">
              <a:buNone/>
            </a:pPr>
            <a:endParaRPr lang="pt-BR" altLang="en-US"/>
          </a:p>
          <a:p>
            <a:pPr marL="0" indent="0">
              <a:buNone/>
            </a:pPr>
            <a:r>
              <a:rPr lang="pt-BR" altLang="en-US">
                <a:sym typeface="+mn-ea"/>
              </a:rPr>
              <a:t>4. Princípio da proteção ao mercado de trabalho da mulher(CF, art.7º, inc. XX) ;</a:t>
            </a:r>
            <a:endParaRPr lang="pt-BR" altLang="en-US"/>
          </a:p>
          <a:p>
            <a:endParaRPr lang="pt-BR" altLang="en-US"/>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idx="1"/>
          </p:nvPr>
        </p:nvSpPr>
        <p:spPr/>
        <p:txBody>
          <a:bodyPr/>
          <a:p>
            <a:pPr marL="0" indent="0">
              <a:buNone/>
            </a:pPr>
            <a:r>
              <a:rPr lang="pt-BR" altLang="en-US"/>
              <a:t>5. Princípio da proibição ao trabalho infantil e da exploração do trabalho adolescente (CF, art. 7º, XXXIII);</a:t>
            </a:r>
            <a:endParaRPr lang="pt-BR" altLang="en-US"/>
          </a:p>
          <a:p>
            <a:pPr marL="0" indent="0">
              <a:buNone/>
            </a:pPr>
            <a:r>
              <a:rPr lang="pt-BR" altLang="en-US"/>
              <a:t>6. Princípio da proteção ao meio ambiente do trabalho (CF, art. 225 c/c o art. 200, VIII);</a:t>
            </a:r>
            <a:endParaRPr lang="pt-BR" altLang="en-US"/>
          </a:p>
          <a:p>
            <a:pPr marL="0" indent="0">
              <a:buNone/>
            </a:pPr>
            <a:r>
              <a:rPr lang="pt-BR" altLang="en-US"/>
              <a:t>7. princípio da proibição de discriminação;</a:t>
            </a:r>
            <a:endParaRPr lang="pt-BR" altLang="en-US"/>
          </a:p>
          <a:p>
            <a:pPr marL="0" indent="0">
              <a:buNone/>
            </a:pPr>
            <a:r>
              <a:rPr lang="pt-BR" altLang="en-US"/>
              <a:t>8. Princípio do reconhecimento das convenções e acordos coletivos;</a:t>
            </a:r>
            <a:endParaRPr lang="pt-BR" altLang="en-US"/>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idx="1"/>
          </p:nvPr>
        </p:nvSpPr>
        <p:spPr/>
        <p:txBody>
          <a:bodyPr/>
          <a:p>
            <a:r>
              <a:rPr lang="pt-BR" altLang="en-US" sz="2500">
                <a:latin typeface="Times New Roman" panose="02020603050405020304" charset="0"/>
                <a:cs typeface="Times New Roman" panose="02020603050405020304" charset="0"/>
              </a:rPr>
              <a:t>Princípios infraconstitucionais do direito do trabalho:</a:t>
            </a:r>
            <a:endParaRPr lang="pt-BR" altLang="en-US" sz="2500">
              <a:latin typeface="Times New Roman" panose="02020603050405020304" charset="0"/>
              <a:cs typeface="Times New Roman" panose="02020603050405020304" charset="0"/>
            </a:endParaRPr>
          </a:p>
          <a:p>
            <a:r>
              <a:rPr lang="pt-BR" altLang="en-US" sz="2500">
                <a:latin typeface="Times New Roman" panose="02020603050405020304" charset="0"/>
                <a:cs typeface="Times New Roman" panose="02020603050405020304" charset="0"/>
              </a:rPr>
              <a:t>* Américo Plá Rodrigues: “ linhas diretrizes que informam algumas normas e inspiram direta ou indiretamente uma série de solução, pelo que, podem servir para promover e embasar a aprovação de novas normas, orientar a interpretação das existentes e resolver casos não previstos”</a:t>
            </a:r>
            <a:endParaRPr lang="pt-BR" altLang="en-US" sz="2500">
              <a:latin typeface="Times New Roman" panose="02020603050405020304" charset="0"/>
              <a:cs typeface="Times New Roman" panose="02020603050405020304" charset="0"/>
            </a:endParaRPr>
          </a:p>
          <a:p>
            <a:pPr marL="514350" indent="-514350">
              <a:buAutoNum type="arabicPeriod"/>
            </a:pPr>
            <a:r>
              <a:rPr lang="pt-BR" altLang="en-US" sz="2500">
                <a:latin typeface="Times New Roman" panose="02020603050405020304" charset="0"/>
                <a:cs typeface="Times New Roman" panose="02020603050405020304" charset="0"/>
              </a:rPr>
              <a:t>Princípio da Proteção;</a:t>
            </a:r>
            <a:endParaRPr lang="pt-BR" altLang="en-US" sz="2500">
              <a:latin typeface="Times New Roman" panose="02020603050405020304" charset="0"/>
              <a:cs typeface="Times New Roman" panose="02020603050405020304" charset="0"/>
            </a:endParaRPr>
          </a:p>
          <a:p>
            <a:r>
              <a:rPr lang="pt-BR" altLang="en-US" sz="2500">
                <a:latin typeface="Times New Roman" panose="02020603050405020304" charset="0"/>
                <a:cs typeface="Times New Roman" panose="02020603050405020304" charset="0"/>
              </a:rPr>
              <a:t>In dubio pro operario;</a:t>
            </a:r>
            <a:endParaRPr lang="pt-BR" altLang="en-US" sz="2500">
              <a:latin typeface="Times New Roman" panose="02020603050405020304" charset="0"/>
              <a:cs typeface="Times New Roman" panose="02020603050405020304" charset="0"/>
            </a:endParaRPr>
          </a:p>
          <a:p>
            <a:r>
              <a:rPr lang="pt-BR" altLang="en-US" sz="2500">
                <a:latin typeface="Times New Roman" panose="02020603050405020304" charset="0"/>
                <a:cs typeface="Times New Roman" panose="02020603050405020304" charset="0"/>
              </a:rPr>
              <a:t>Aplicação da norma mais favorável;</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2. Princípio da condição (ou cláusula) mais benéfica;</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3. Irrenunciabilidade ou indisponibilidade;</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4. continuidade da relação de emprego;</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5. Primazia da realidade;</a:t>
            </a:r>
            <a:endParaRPr lang="pt-BR" altLang="en-US" sz="25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idx="1"/>
          </p:nvPr>
        </p:nvSpPr>
        <p:spPr/>
        <p:txBody>
          <a:bodyPr/>
          <a:p>
            <a:pPr marL="0" indent="0">
              <a:buNone/>
            </a:pPr>
            <a:r>
              <a:rPr lang="pt-BR" altLang="en-US" sz="2500">
                <a:latin typeface="Times New Roman" panose="02020603050405020304" charset="0"/>
                <a:cs typeface="Times New Roman" panose="02020603050405020304" charset="0"/>
              </a:rPr>
              <a:t>6. Razoabilidade</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7. Garantias mínimas ao trabalhador;</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8. Boa-fé;</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9. Substituição automática das cláusulas contratuais;</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10. Supremacia do interesse público;</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 Art. 8º - As autoridades administrativas e a Justiça do Trabalho, na falta de disposições legais ou contratuais, decidirão, conforme o caso, pela jurisprudência, por analogia, por eqüidade e outros princípios e normas gerais de direito, principalmente do direito do trabalho, e, ainda, de acordo com os usos e costumes, o direito comparado, mas sempre de maneira que nenhum interesse de classe ou particular prevaleça sobre o interesse público.</a:t>
            </a:r>
            <a:endParaRPr lang="pt-BR" altLang="en-US" sz="2500">
              <a:latin typeface="Times New Roman" panose="02020603050405020304" charset="0"/>
              <a:cs typeface="Times New Roman" panose="02020603050405020304" charset="0"/>
            </a:endParaRPr>
          </a:p>
          <a:p>
            <a:pPr marL="0" indent="0">
              <a:buNone/>
            </a:pPr>
            <a:endParaRPr lang="pt-BR" altLang="en-US"/>
          </a:p>
          <a:p>
            <a:pPr marL="0" indent="0">
              <a:buNone/>
            </a:pPr>
            <a:endParaRPr lang="pt-BR" altLang="en-US"/>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sz="half" idx="1"/>
          </p:nvPr>
        </p:nvSpPr>
        <p:spPr>
          <a:xfrm>
            <a:off x="609600" y="1174750"/>
            <a:ext cx="11093450" cy="4953000"/>
          </a:xfrm>
        </p:spPr>
        <p:txBody>
          <a:bodyPr/>
          <a:p>
            <a:r>
              <a:rPr lang="pt-BR" altLang="en-US" sz="2500">
                <a:latin typeface="Times New Roman" panose="02020603050405020304" charset="0"/>
                <a:cs typeface="Times New Roman" panose="02020603050405020304" charset="0"/>
              </a:rPr>
              <a:t>Relação de Emprego &amp; Relação de Trabalho</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Importância?</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Há distinção ?</a:t>
            </a:r>
            <a:endParaRPr lang="pt-BR" altLang="en-US" sz="2500">
              <a:latin typeface="Times New Roman" panose="02020603050405020304" charset="0"/>
              <a:cs typeface="Times New Roman" panose="02020603050405020304" charset="0"/>
            </a:endParaRPr>
          </a:p>
          <a:p>
            <a:pPr marL="0" indent="0">
              <a:buNone/>
            </a:pP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Características da relação de emprego (elementos essenciais ):</a:t>
            </a:r>
            <a:endParaRPr lang="pt-BR" altLang="en-US" sz="2500">
              <a:latin typeface="Times New Roman" panose="02020603050405020304" charset="0"/>
              <a:cs typeface="Times New Roman" panose="02020603050405020304" charset="0"/>
            </a:endParaRPr>
          </a:p>
          <a:p>
            <a:pPr marL="514350" indent="-514350">
              <a:buAutoNum type="arabicPeriod"/>
            </a:pPr>
            <a:r>
              <a:rPr lang="pt-BR" altLang="en-US" sz="2500">
                <a:latin typeface="Times New Roman" panose="02020603050405020304" charset="0"/>
                <a:cs typeface="Times New Roman" panose="02020603050405020304" charset="0"/>
              </a:rPr>
              <a:t>Pessoalidade;</a:t>
            </a:r>
            <a:endParaRPr lang="pt-BR" altLang="en-US" sz="2500">
              <a:latin typeface="Times New Roman" panose="02020603050405020304" charset="0"/>
              <a:cs typeface="Times New Roman" panose="02020603050405020304" charset="0"/>
            </a:endParaRPr>
          </a:p>
          <a:p>
            <a:pPr marL="514350" indent="-514350">
              <a:buAutoNum type="arabicPeriod"/>
            </a:pPr>
            <a:r>
              <a:rPr lang="pt-BR" altLang="en-US" sz="2500">
                <a:latin typeface="Times New Roman" panose="02020603050405020304" charset="0"/>
                <a:cs typeface="Times New Roman" panose="02020603050405020304" charset="0"/>
              </a:rPr>
              <a:t>não eventualidade</a:t>
            </a:r>
            <a:endParaRPr lang="pt-BR" altLang="en-US" sz="2500">
              <a:latin typeface="Times New Roman" panose="02020603050405020304" charset="0"/>
              <a:cs typeface="Times New Roman" panose="02020603050405020304" charset="0"/>
            </a:endParaRPr>
          </a:p>
          <a:p>
            <a:pPr marL="514350" indent="-514350">
              <a:buAutoNum type="arabicPeriod"/>
            </a:pPr>
            <a:r>
              <a:rPr lang="pt-BR" altLang="en-US" sz="2500">
                <a:latin typeface="Times New Roman" panose="02020603050405020304" charset="0"/>
                <a:cs typeface="Times New Roman" panose="02020603050405020304" charset="0"/>
              </a:rPr>
              <a:t>Subordinação Hierarquica ou Jurídica</a:t>
            </a:r>
            <a:endParaRPr lang="pt-BR" altLang="en-US" sz="2500">
              <a:latin typeface="Times New Roman" panose="02020603050405020304" charset="0"/>
              <a:cs typeface="Times New Roman" panose="02020603050405020304" charset="0"/>
            </a:endParaRPr>
          </a:p>
          <a:p>
            <a:pPr marL="514350" indent="-514350">
              <a:buAutoNum type="arabicPeriod"/>
            </a:pPr>
            <a:r>
              <a:rPr lang="pt-BR" altLang="en-US" sz="2500">
                <a:latin typeface="Times New Roman" panose="02020603050405020304" charset="0"/>
                <a:cs typeface="Times New Roman" panose="02020603050405020304" charset="0"/>
              </a:rPr>
              <a:t>onerosidade</a:t>
            </a:r>
            <a:endParaRPr lang="pt-BR" altLang="en-US" sz="2500">
              <a:latin typeface="Times New Roman" panose="02020603050405020304" charset="0"/>
              <a:cs typeface="Times New Roman" panose="02020603050405020304" charset="0"/>
            </a:endParaRPr>
          </a:p>
          <a:p>
            <a:pPr marL="0" indent="0">
              <a:buNone/>
            </a:pPr>
            <a:endParaRPr lang="pt-BR" altLang="en-US" sz="2500"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sz="half" idx="1"/>
          </p:nvPr>
        </p:nvSpPr>
        <p:spPr>
          <a:xfrm>
            <a:off x="609600" y="1174750"/>
            <a:ext cx="10972800" cy="4953000"/>
          </a:xfrm>
        </p:spPr>
        <p:txBody>
          <a:bodyPr/>
          <a:p>
            <a:pPr marL="0" indent="0">
              <a:buNone/>
            </a:pPr>
            <a:r>
              <a:rPr lang="pt-BR" altLang="en-US" sz="3000">
                <a:latin typeface="Times New Roman" panose="02020603050405020304" charset="0"/>
                <a:cs typeface="Times New Roman" panose="02020603050405020304" charset="0"/>
                <a:sym typeface="+mn-ea"/>
              </a:rPr>
              <a:t>Outros elementos, segundo a doutrina:</a:t>
            </a:r>
            <a:endParaRPr lang="pt-BR" altLang="en-US" sz="3000">
              <a:latin typeface="Times New Roman" panose="02020603050405020304" charset="0"/>
              <a:cs typeface="Times New Roman" panose="02020603050405020304" charset="0"/>
            </a:endParaRPr>
          </a:p>
          <a:p>
            <a:pPr marL="514350" indent="-514350">
              <a:buAutoNum type="arabicPeriod"/>
            </a:pPr>
            <a:r>
              <a:rPr lang="pt-BR" altLang="en-US" sz="3000">
                <a:latin typeface="Times New Roman" panose="02020603050405020304" charset="0"/>
                <a:cs typeface="Times New Roman" panose="02020603050405020304" charset="0"/>
                <a:sym typeface="+mn-ea"/>
              </a:rPr>
              <a:t>Intencionalidade</a:t>
            </a:r>
            <a:endParaRPr lang="pt-BR" altLang="en-US" sz="3000">
              <a:latin typeface="Times New Roman" panose="02020603050405020304" charset="0"/>
              <a:cs typeface="Times New Roman" panose="02020603050405020304" charset="0"/>
              <a:sym typeface="+mn-ea"/>
            </a:endParaRPr>
          </a:p>
          <a:p>
            <a:pPr marL="0" indent="0">
              <a:buNone/>
            </a:pPr>
            <a:r>
              <a:rPr lang="pt-BR" altLang="en-US" sz="3000">
                <a:latin typeface="Times New Roman" panose="02020603050405020304" charset="0"/>
                <a:cs typeface="Times New Roman" panose="02020603050405020304" charset="0"/>
              </a:rPr>
              <a:t>José de Ribamar da Costa</a:t>
            </a:r>
            <a:endParaRPr lang="pt-BR" altLang="en-US" sz="3000">
              <a:latin typeface="Times New Roman" panose="02020603050405020304" charset="0"/>
              <a:cs typeface="Times New Roman" panose="02020603050405020304" charset="0"/>
            </a:endParaRPr>
          </a:p>
          <a:p>
            <a:pPr marL="0" indent="0">
              <a:buNone/>
            </a:pPr>
            <a:r>
              <a:rPr lang="pt-BR" altLang="en-US" sz="3000">
                <a:latin typeface="Times New Roman" panose="02020603050405020304" charset="0"/>
                <a:cs typeface="Times New Roman" panose="02020603050405020304" charset="0"/>
              </a:rPr>
              <a:t>“para que exista um contrato de trabalho, é necessário que a pessoa tenha ânimo de prestar serviço sob a forma de empregado. É o elemento subjetivo do contrato.”</a:t>
            </a:r>
            <a:endParaRPr lang="pt-BR" altLang="en-US" sz="3000">
              <a:latin typeface="Times New Roman" panose="02020603050405020304" charset="0"/>
              <a:cs typeface="Times New Roman" panose="02020603050405020304" charset="0"/>
            </a:endParaRPr>
          </a:p>
          <a:p>
            <a:pPr marL="514350" indent="-514350">
              <a:buAutoNum type="arabicPeriod"/>
            </a:pPr>
            <a:r>
              <a:rPr lang="pt-BR" altLang="en-US" sz="3000">
                <a:latin typeface="Times New Roman" panose="02020603050405020304" charset="0"/>
                <a:cs typeface="Times New Roman" panose="02020603050405020304" charset="0"/>
                <a:sym typeface="+mn-ea"/>
              </a:rPr>
              <a:t>Alteridade</a:t>
            </a:r>
            <a:endParaRPr lang="pt-BR" altLang="en-US" sz="3000">
              <a:latin typeface="Times New Roman" panose="02020603050405020304" charset="0"/>
              <a:cs typeface="Times New Roman" panose="02020603050405020304" charset="0"/>
              <a:sym typeface="+mn-ea"/>
            </a:endParaRPr>
          </a:p>
          <a:p>
            <a:pPr marL="0" indent="0">
              <a:buNone/>
            </a:pPr>
            <a:r>
              <a:rPr lang="pt-BR" altLang="en-US" sz="3000">
                <a:latin typeface="Times New Roman" panose="02020603050405020304" charset="0"/>
                <a:cs typeface="Times New Roman" panose="02020603050405020304" charset="0"/>
              </a:rPr>
              <a:t>“ser sempre o trabalho do empregado prestado em benefícios de outrem, no caso, o empregador.”</a:t>
            </a:r>
            <a:endParaRPr lang="pt-BR" altLang="en-US" sz="3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sz="half" idx="1"/>
          </p:nvPr>
        </p:nvSpPr>
        <p:spPr>
          <a:xfrm>
            <a:off x="609600" y="1174750"/>
            <a:ext cx="11130915" cy="4953000"/>
          </a:xfrm>
        </p:spPr>
        <p:txBody>
          <a:bodyPr/>
          <a:p>
            <a:r>
              <a:rPr lang="pt-BR" altLang="en-US" sz="3000">
                <a:latin typeface="Times New Roman" panose="02020603050405020304" charset="0"/>
                <a:cs typeface="Times New Roman" panose="02020603050405020304" charset="0"/>
              </a:rPr>
              <a:t>Cláudio Mascarenhas Brandão entende que relação de trabalho é o:</a:t>
            </a:r>
            <a:endParaRPr lang="pt-BR" altLang="en-US" sz="3000">
              <a:latin typeface="Times New Roman" panose="02020603050405020304" charset="0"/>
              <a:cs typeface="Times New Roman" panose="02020603050405020304" charset="0"/>
            </a:endParaRPr>
          </a:p>
          <a:p>
            <a:pPr marL="0" indent="0">
              <a:buNone/>
            </a:pPr>
            <a:endParaRPr lang="pt-BR" altLang="en-US" sz="3000">
              <a:latin typeface="Times New Roman" panose="02020603050405020304" charset="0"/>
              <a:cs typeface="Times New Roman" panose="02020603050405020304" charset="0"/>
            </a:endParaRPr>
          </a:p>
          <a:p>
            <a:pPr marL="0" indent="0">
              <a:buNone/>
            </a:pPr>
            <a:r>
              <a:rPr lang="pt-BR" altLang="en-US" sz="3000">
                <a:latin typeface="Times New Roman" panose="02020603050405020304" charset="0"/>
                <a:cs typeface="Times New Roman" panose="02020603050405020304" charset="0"/>
              </a:rPr>
              <a:t>“vínculo que se estabelece entre a pessoa que executa o labor – o trabalhador propriamente dito, o ser humano que empresta a sua energia para o desenvolvimento de uma atividade – e a pessoa jurídica ou física que é beneficiária desse trabalho, ou seja, aufere o trabalho proveniente da utilização da energia humana por parte daquele”.</a:t>
            </a:r>
            <a:endParaRPr lang="pt-BR" altLang="en-US" sz="3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graphicFrame>
        <p:nvGraphicFramePr>
          <p:cNvPr id="5" name="Diagrama 4"/>
          <p:cNvGraphicFramePr>
            <a:graphicFrameLocks noGrp="1"/>
          </p:cNvGraphicFramePr>
          <p:nvPr/>
        </p:nvGraphicFramePr>
        <p:xfrm>
          <a:off x="1330960" y="1401599"/>
          <a:ext cx="9036496" cy="525658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graphicEl>
                                              <a:dgm id="{FFCC7A71-716E-442F-B67A-5237545A5B39}"/>
                                            </p:graphicEl>
                                          </p:spTgt>
                                        </p:tgtEl>
                                        <p:attrNameLst>
                                          <p:attrName>style.visibility</p:attrName>
                                        </p:attrNameLst>
                                      </p:cBhvr>
                                      <p:to>
                                        <p:strVal val="visible"/>
                                      </p:to>
                                    </p:set>
                                    <p:anim calcmode="lin" valueType="num">
                                      <p:cBhvr additive="base">
                                        <p:cTn id="7" dur="500" fill="hold"/>
                                        <p:tgtEl>
                                          <p:spTgt spid="5">
                                            <p:graphicEl>
                                              <a:dgm id="{FFCC7A71-716E-442F-B67A-5237545A5B39}"/>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graphicEl>
                                              <a:dgm id="{FFCC7A71-716E-442F-B67A-5237545A5B39}"/>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graphicEl>
                                              <a:dgm id="{6B7D8C30-FADE-4709-9A83-8C559B864110}"/>
                                            </p:graphicEl>
                                          </p:spTgt>
                                        </p:tgtEl>
                                        <p:attrNameLst>
                                          <p:attrName>style.visibility</p:attrName>
                                        </p:attrNameLst>
                                      </p:cBhvr>
                                      <p:to>
                                        <p:strVal val="visible"/>
                                      </p:to>
                                    </p:set>
                                    <p:anim calcmode="lin" valueType="num">
                                      <p:cBhvr additive="base">
                                        <p:cTn id="13" dur="500" fill="hold"/>
                                        <p:tgtEl>
                                          <p:spTgt spid="5">
                                            <p:graphicEl>
                                              <a:dgm id="{6B7D8C30-FADE-4709-9A83-8C559B864110}"/>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graphicEl>
                                              <a:dgm id="{6B7D8C30-FADE-4709-9A83-8C559B864110}"/>
                                            </p:graphic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graphicEl>
                                              <a:dgm id="{9B0733B7-BF2E-4E99-A25A-D86DF9209531}"/>
                                            </p:graphicEl>
                                          </p:spTgt>
                                        </p:tgtEl>
                                        <p:attrNameLst>
                                          <p:attrName>style.visibility</p:attrName>
                                        </p:attrNameLst>
                                      </p:cBhvr>
                                      <p:to>
                                        <p:strVal val="visible"/>
                                      </p:to>
                                    </p:set>
                                    <p:anim calcmode="lin" valueType="num">
                                      <p:cBhvr additive="base">
                                        <p:cTn id="17" dur="500" fill="hold"/>
                                        <p:tgtEl>
                                          <p:spTgt spid="5">
                                            <p:graphicEl>
                                              <a:dgm id="{9B0733B7-BF2E-4E99-A25A-D86DF9209531}"/>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
                                            <p:graphicEl>
                                              <a:dgm id="{9B0733B7-BF2E-4E99-A25A-D86DF9209531}"/>
                                            </p:graphic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
                                            <p:graphicEl>
                                              <a:dgm id="{3BE615FA-0B7E-442C-B59B-A068F4F04D62}"/>
                                            </p:graphicEl>
                                          </p:spTgt>
                                        </p:tgtEl>
                                        <p:attrNameLst>
                                          <p:attrName>style.visibility</p:attrName>
                                        </p:attrNameLst>
                                      </p:cBhvr>
                                      <p:to>
                                        <p:strVal val="visible"/>
                                      </p:to>
                                    </p:set>
                                    <p:anim calcmode="lin" valueType="num">
                                      <p:cBhvr additive="base">
                                        <p:cTn id="23" dur="500" fill="hold"/>
                                        <p:tgtEl>
                                          <p:spTgt spid="5">
                                            <p:graphicEl>
                                              <a:dgm id="{3BE615FA-0B7E-442C-B59B-A068F4F04D62}"/>
                                            </p:graphic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
                                            <p:graphicEl>
                                              <a:dgm id="{3BE615FA-0B7E-442C-B59B-A068F4F04D62}"/>
                                            </p:graphic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5">
                                            <p:graphicEl>
                                              <a:dgm id="{283BC6AA-E427-48E5-8346-D6E2567A681B}"/>
                                            </p:graphicEl>
                                          </p:spTgt>
                                        </p:tgtEl>
                                        <p:attrNameLst>
                                          <p:attrName>style.visibility</p:attrName>
                                        </p:attrNameLst>
                                      </p:cBhvr>
                                      <p:to>
                                        <p:strVal val="visible"/>
                                      </p:to>
                                    </p:set>
                                    <p:anim calcmode="lin" valueType="num">
                                      <p:cBhvr additive="base">
                                        <p:cTn id="27" dur="500" fill="hold"/>
                                        <p:tgtEl>
                                          <p:spTgt spid="5">
                                            <p:graphicEl>
                                              <a:dgm id="{283BC6AA-E427-48E5-8346-D6E2567A681B}"/>
                                            </p:graphic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
                                            <p:graphicEl>
                                              <a:dgm id="{283BC6AA-E427-48E5-8346-D6E2567A681B}"/>
                                            </p:graphic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5">
                                            <p:graphicEl>
                                              <a:dgm id="{A170474E-C9D8-4516-A8EA-7D9DC53E23AD}"/>
                                            </p:graphicEl>
                                          </p:spTgt>
                                        </p:tgtEl>
                                        <p:attrNameLst>
                                          <p:attrName>style.visibility</p:attrName>
                                        </p:attrNameLst>
                                      </p:cBhvr>
                                      <p:to>
                                        <p:strVal val="visible"/>
                                      </p:to>
                                    </p:set>
                                    <p:anim calcmode="lin" valueType="num">
                                      <p:cBhvr additive="base">
                                        <p:cTn id="33" dur="500" fill="hold"/>
                                        <p:tgtEl>
                                          <p:spTgt spid="5">
                                            <p:graphicEl>
                                              <a:dgm id="{A170474E-C9D8-4516-A8EA-7D9DC53E23AD}"/>
                                            </p:graphic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5">
                                            <p:graphicEl>
                                              <a:dgm id="{A170474E-C9D8-4516-A8EA-7D9DC53E23AD}"/>
                                            </p:graphic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5">
                                            <p:graphicEl>
                                              <a:dgm id="{95444143-0FFD-4473-9E53-46ECD3B29587}"/>
                                            </p:graphicEl>
                                          </p:spTgt>
                                        </p:tgtEl>
                                        <p:attrNameLst>
                                          <p:attrName>style.visibility</p:attrName>
                                        </p:attrNameLst>
                                      </p:cBhvr>
                                      <p:to>
                                        <p:strVal val="visible"/>
                                      </p:to>
                                    </p:set>
                                    <p:anim calcmode="lin" valueType="num">
                                      <p:cBhvr additive="base">
                                        <p:cTn id="37" dur="500" fill="hold"/>
                                        <p:tgtEl>
                                          <p:spTgt spid="5">
                                            <p:graphicEl>
                                              <a:dgm id="{95444143-0FFD-4473-9E53-46ECD3B29587}"/>
                                            </p:graphic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graphicEl>
                                              <a:dgm id="{95444143-0FFD-4473-9E53-46ECD3B29587}"/>
                                            </p:graphic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
                                            <p:graphicEl>
                                              <a:dgm id="{39C633AA-A86C-4013-8168-C10101E0C38C}"/>
                                            </p:graphicEl>
                                          </p:spTgt>
                                        </p:tgtEl>
                                        <p:attrNameLst>
                                          <p:attrName>style.visibility</p:attrName>
                                        </p:attrNameLst>
                                      </p:cBhvr>
                                      <p:to>
                                        <p:strVal val="visible"/>
                                      </p:to>
                                    </p:set>
                                    <p:anim calcmode="lin" valueType="num">
                                      <p:cBhvr additive="base">
                                        <p:cTn id="43" dur="500" fill="hold"/>
                                        <p:tgtEl>
                                          <p:spTgt spid="5">
                                            <p:graphicEl>
                                              <a:dgm id="{39C633AA-A86C-4013-8168-C10101E0C38C}"/>
                                            </p:graphic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
                                            <p:graphicEl>
                                              <a:dgm id="{39C633AA-A86C-4013-8168-C10101E0C38C}"/>
                                            </p:graphic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5">
                                            <p:graphicEl>
                                              <a:dgm id="{6251D655-C8D1-4C36-82B3-44DE019FDFE4}"/>
                                            </p:graphicEl>
                                          </p:spTgt>
                                        </p:tgtEl>
                                        <p:attrNameLst>
                                          <p:attrName>style.visibility</p:attrName>
                                        </p:attrNameLst>
                                      </p:cBhvr>
                                      <p:to>
                                        <p:strVal val="visible"/>
                                      </p:to>
                                    </p:set>
                                    <p:anim calcmode="lin" valueType="num">
                                      <p:cBhvr additive="base">
                                        <p:cTn id="47" dur="500" fill="hold"/>
                                        <p:tgtEl>
                                          <p:spTgt spid="5">
                                            <p:graphicEl>
                                              <a:dgm id="{6251D655-C8D1-4C36-82B3-44DE019FDFE4}"/>
                                            </p:graphic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5">
                                            <p:graphicEl>
                                              <a:dgm id="{6251D655-C8D1-4C36-82B3-44DE019FDFE4}"/>
                                            </p:graphic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5">
                                            <p:graphicEl>
                                              <a:dgm id="{F3E12077-492D-43B6-B64C-015093500537}"/>
                                            </p:graphicEl>
                                          </p:spTgt>
                                        </p:tgtEl>
                                        <p:attrNameLst>
                                          <p:attrName>style.visibility</p:attrName>
                                        </p:attrNameLst>
                                      </p:cBhvr>
                                      <p:to>
                                        <p:strVal val="visible"/>
                                      </p:to>
                                    </p:set>
                                    <p:anim calcmode="lin" valueType="num">
                                      <p:cBhvr additive="base">
                                        <p:cTn id="53" dur="500" fill="hold"/>
                                        <p:tgtEl>
                                          <p:spTgt spid="5">
                                            <p:graphicEl>
                                              <a:dgm id="{F3E12077-492D-43B6-B64C-015093500537}"/>
                                            </p:graphic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5">
                                            <p:graphicEl>
                                              <a:dgm id="{F3E12077-492D-43B6-B64C-015093500537}"/>
                                            </p:graphicEl>
                                          </p:spTgt>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5">
                                            <p:graphicEl>
                                              <a:dgm id="{6B034CB4-BE2A-4016-ABD8-F77C9E3FFBB7}"/>
                                            </p:graphicEl>
                                          </p:spTgt>
                                        </p:tgtEl>
                                        <p:attrNameLst>
                                          <p:attrName>style.visibility</p:attrName>
                                        </p:attrNameLst>
                                      </p:cBhvr>
                                      <p:to>
                                        <p:strVal val="visible"/>
                                      </p:to>
                                    </p:set>
                                    <p:anim calcmode="lin" valueType="num">
                                      <p:cBhvr additive="base">
                                        <p:cTn id="57" dur="500" fill="hold"/>
                                        <p:tgtEl>
                                          <p:spTgt spid="5">
                                            <p:graphicEl>
                                              <a:dgm id="{6B034CB4-BE2A-4016-ABD8-F77C9E3FFBB7}"/>
                                            </p:graphic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5">
                                            <p:graphicEl>
                                              <a:dgm id="{6B034CB4-BE2A-4016-ABD8-F77C9E3FFBB7}"/>
                                            </p:graphic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5">
                                            <p:graphicEl>
                                              <a:dgm id="{92455FCF-F468-486F-901D-BAB0D5A131D1}"/>
                                            </p:graphicEl>
                                          </p:spTgt>
                                        </p:tgtEl>
                                        <p:attrNameLst>
                                          <p:attrName>style.visibility</p:attrName>
                                        </p:attrNameLst>
                                      </p:cBhvr>
                                      <p:to>
                                        <p:strVal val="visible"/>
                                      </p:to>
                                    </p:set>
                                    <p:anim calcmode="lin" valueType="num">
                                      <p:cBhvr additive="base">
                                        <p:cTn id="63" dur="500" fill="hold"/>
                                        <p:tgtEl>
                                          <p:spTgt spid="5">
                                            <p:graphicEl>
                                              <a:dgm id="{92455FCF-F468-486F-901D-BAB0D5A131D1}"/>
                                            </p:graphic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5">
                                            <p:graphicEl>
                                              <a:dgm id="{92455FCF-F468-486F-901D-BAB0D5A131D1}"/>
                                            </p:graphicEl>
                                          </p:spTgt>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5">
                                            <p:graphicEl>
                                              <a:dgm id="{C4E99F6D-A7EA-44F3-BAF1-A1C63F66C240}"/>
                                            </p:graphicEl>
                                          </p:spTgt>
                                        </p:tgtEl>
                                        <p:attrNameLst>
                                          <p:attrName>style.visibility</p:attrName>
                                        </p:attrNameLst>
                                      </p:cBhvr>
                                      <p:to>
                                        <p:strVal val="visible"/>
                                      </p:to>
                                    </p:set>
                                    <p:anim calcmode="lin" valueType="num">
                                      <p:cBhvr additive="base">
                                        <p:cTn id="67" dur="500" fill="hold"/>
                                        <p:tgtEl>
                                          <p:spTgt spid="5">
                                            <p:graphicEl>
                                              <a:dgm id="{C4E99F6D-A7EA-44F3-BAF1-A1C63F66C240}"/>
                                            </p:graphic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5">
                                            <p:graphicEl>
                                              <a:dgm id="{C4E99F6D-A7EA-44F3-BAF1-A1C63F66C240}"/>
                                            </p:graphic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5">
                                            <p:graphicEl>
                                              <a:dgm id="{D9BC8787-C2A5-4339-BCB8-303C541C955D}"/>
                                            </p:graphicEl>
                                          </p:spTgt>
                                        </p:tgtEl>
                                        <p:attrNameLst>
                                          <p:attrName>style.visibility</p:attrName>
                                        </p:attrNameLst>
                                      </p:cBhvr>
                                      <p:to>
                                        <p:strVal val="visible"/>
                                      </p:to>
                                    </p:set>
                                    <p:anim calcmode="lin" valueType="num">
                                      <p:cBhvr additive="base">
                                        <p:cTn id="73" dur="500" fill="hold"/>
                                        <p:tgtEl>
                                          <p:spTgt spid="5">
                                            <p:graphicEl>
                                              <a:dgm id="{D9BC8787-C2A5-4339-BCB8-303C541C955D}"/>
                                            </p:graphic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5">
                                            <p:graphicEl>
                                              <a:dgm id="{D9BC8787-C2A5-4339-BCB8-303C541C955D}"/>
                                            </p:graphicEl>
                                          </p:spTgt>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5">
                                            <p:graphicEl>
                                              <a:dgm id="{13CE2519-1552-44B3-BDB1-ACAD1305108A}"/>
                                            </p:graphicEl>
                                          </p:spTgt>
                                        </p:tgtEl>
                                        <p:attrNameLst>
                                          <p:attrName>style.visibility</p:attrName>
                                        </p:attrNameLst>
                                      </p:cBhvr>
                                      <p:to>
                                        <p:strVal val="visible"/>
                                      </p:to>
                                    </p:set>
                                    <p:anim calcmode="lin" valueType="num">
                                      <p:cBhvr additive="base">
                                        <p:cTn id="77" dur="500" fill="hold"/>
                                        <p:tgtEl>
                                          <p:spTgt spid="5">
                                            <p:graphicEl>
                                              <a:dgm id="{13CE2519-1552-44B3-BDB1-ACAD1305108A}"/>
                                            </p:graphic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5">
                                            <p:graphicEl>
                                              <a:dgm id="{13CE2519-1552-44B3-BDB1-ACAD1305108A}"/>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sz="half" idx="1"/>
          </p:nvPr>
        </p:nvSpPr>
        <p:spPr>
          <a:xfrm>
            <a:off x="609600" y="1174750"/>
            <a:ext cx="10972165" cy="4953000"/>
          </a:xfrm>
        </p:spPr>
        <p:txBody>
          <a:bodyPr/>
          <a:p>
            <a:pPr algn="just"/>
            <a:r>
              <a:rPr lang="pt-BR" altLang="en-US" sz="3000">
                <a:latin typeface="Times New Roman" panose="02020603050405020304" charset="0"/>
                <a:cs typeface="Times New Roman" panose="02020603050405020304" charset="0"/>
              </a:rPr>
              <a:t>Contrato de Trabalho - Contrato de Emprego - Contrato Individual de trabalho</a:t>
            </a:r>
            <a:endParaRPr lang="pt-BR" altLang="en-US" sz="3000">
              <a:latin typeface="Times New Roman" panose="02020603050405020304" charset="0"/>
              <a:cs typeface="Times New Roman" panose="02020603050405020304" charset="0"/>
            </a:endParaRPr>
          </a:p>
          <a:p>
            <a:pPr algn="just"/>
            <a:r>
              <a:rPr lang="pt-BR" altLang="en-US" sz="3000">
                <a:latin typeface="Times New Roman" panose="02020603050405020304" charset="0"/>
                <a:cs typeface="Times New Roman" panose="02020603050405020304" charset="0"/>
              </a:rPr>
              <a:t> CLT, Art. 442 - Contrato individual de trabalho é o acordo tácito ou expresso, correspondente à relação de emprego.</a:t>
            </a:r>
            <a:endParaRPr lang="pt-BR" altLang="en-US" sz="3000">
              <a:latin typeface="Times New Roman" panose="02020603050405020304" charset="0"/>
              <a:cs typeface="Times New Roman" panose="02020603050405020304" charset="0"/>
            </a:endParaRPr>
          </a:p>
          <a:p>
            <a:pPr algn="just"/>
            <a:r>
              <a:rPr lang="pt-BR" altLang="en-US" sz="3000">
                <a:latin typeface="Times New Roman" panose="02020603050405020304" charset="0"/>
                <a:cs typeface="Times New Roman" panose="02020603050405020304" charset="0"/>
              </a:rPr>
              <a:t>Conceito:</a:t>
            </a:r>
            <a:endParaRPr lang="pt-BR" altLang="en-US" sz="3000">
              <a:latin typeface="Times New Roman" panose="02020603050405020304" charset="0"/>
              <a:cs typeface="Times New Roman" panose="02020603050405020304" charset="0"/>
            </a:endParaRPr>
          </a:p>
          <a:p>
            <a:pPr marL="0" indent="0" algn="just">
              <a:buNone/>
            </a:pPr>
            <a:r>
              <a:rPr lang="pt-BR" altLang="en-US" sz="3000">
                <a:latin typeface="Times New Roman" panose="02020603050405020304" charset="0"/>
                <a:cs typeface="Times New Roman" panose="02020603050405020304" charset="0"/>
              </a:rPr>
              <a:t>  Art. 444 - As relações contratuais de trabalho podem ser objeto de livre estipulação das partes interessadas em tudo quanto não contravenha às disposições de proteção ao trabalho, aos contratos coletivos que lhes sejam aplicáveis e às decisões das autoridades competentes.</a:t>
            </a:r>
            <a:endParaRPr lang="pt-BR" altLang="en-US" sz="3000">
              <a:latin typeface="Times New Roman" panose="02020603050405020304" charset="0"/>
              <a:cs typeface="Times New Roman" panose="02020603050405020304" charset="0"/>
            </a:endParaRPr>
          </a:p>
          <a:p>
            <a:pPr algn="just"/>
            <a:endParaRPr lang="pt-BR" altLang="en-US" sz="3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idx="1"/>
          </p:nvPr>
        </p:nvSpPr>
        <p:spPr/>
        <p:txBody>
          <a:bodyPr/>
          <a:p>
            <a:pPr>
              <a:buFont typeface="Wingdings" panose="05000000000000000000" charset="0"/>
              <a:buChar char="ü"/>
            </a:pPr>
            <a:r>
              <a:rPr lang="pt-BR" altLang="en-US"/>
              <a:t>Ementa:</a:t>
            </a:r>
            <a:endParaRPr lang="pt-BR" altLang="en-US"/>
          </a:p>
          <a:p>
            <a:pPr marL="0" indent="0">
              <a:buNone/>
            </a:pPr>
            <a:r>
              <a:rPr lang="pt-BR" altLang="en-US" sz="2500">
                <a:latin typeface="Times New Roman" panose="02020603050405020304" charset="0"/>
                <a:cs typeface="Times New Roman" panose="02020603050405020304" charset="0"/>
              </a:rPr>
              <a:t>Contrato de Trabalho, Salário e Remuneração;</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Jornada de Trabalho;</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Normas Coletivas;</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Reclamação Trabalhista: Justiça do Trabalho </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Enunciados e Orientações jusrisprudenciais;</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Folha de Pagamento: Remuneração, Salários, Horas extras, Horas Noturnas e outros adicionais, descansos remunerados, 13º Salários e Férias, outras Verbas;</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Rescisão Contratual: Causas de Desligamento, Verbas Devidas, Prazos;</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FGTS, Tributos e Atualização: Depósitos do FGTS, Tributos a Cargo do Empregado e do Empregador, Atualização de Débitos Trabalhistas (Correção Monetária e Juros de mora).</a:t>
            </a:r>
            <a:endParaRPr lang="pt-BR" altLang="en-US" sz="25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sz="half" idx="1"/>
          </p:nvPr>
        </p:nvSpPr>
        <p:spPr>
          <a:xfrm>
            <a:off x="609600" y="1174750"/>
            <a:ext cx="10972165" cy="4953000"/>
          </a:xfrm>
        </p:spPr>
        <p:txBody>
          <a:bodyPr/>
          <a:p>
            <a:pPr marL="0" indent="0">
              <a:buNone/>
            </a:pPr>
            <a:r>
              <a:rPr lang="pt-BR" altLang="en-US" sz="2500">
                <a:latin typeface="Times New Roman" panose="02020603050405020304" charset="0"/>
                <a:cs typeface="Times New Roman" panose="02020603050405020304" charset="0"/>
                <a:sym typeface="+mn-ea"/>
              </a:rPr>
              <a:t>Contrato individual de trabalho como negócio jurídico, regulado pelo direito do trabalho, que estabelece para quem o pactua, obrigações recíprocas.</a:t>
            </a:r>
            <a:endParaRPr lang="pt-BR" altLang="en-US" sz="2500">
              <a:latin typeface="Times New Roman" panose="02020603050405020304" charset="0"/>
              <a:cs typeface="Times New Roman" panose="02020603050405020304" charset="0"/>
              <a:sym typeface="+mn-ea"/>
            </a:endParaRPr>
          </a:p>
          <a:p>
            <a:pPr marL="0" indent="0">
              <a:buNone/>
            </a:pPr>
            <a:endParaRPr lang="pt-BR" altLang="en-US" sz="2500">
              <a:latin typeface="Times New Roman" panose="02020603050405020304" charset="0"/>
              <a:cs typeface="Times New Roman" panose="02020603050405020304" charset="0"/>
              <a:sym typeface="+mn-ea"/>
            </a:endParaRPr>
          </a:p>
          <a:p>
            <a:r>
              <a:rPr lang="pt-BR" altLang="en-US" sz="2500" b="1">
                <a:latin typeface="Times New Roman" panose="02020603050405020304" charset="0"/>
                <a:cs typeface="Times New Roman" panose="02020603050405020304" charset="0"/>
                <a:sym typeface="+mn-ea"/>
              </a:rPr>
              <a:t>CARACTERÍSTICAS:</a:t>
            </a:r>
            <a:endParaRPr lang="pt-BR" altLang="en-US" sz="2500" b="1">
              <a:latin typeface="Times New Roman" panose="02020603050405020304" charset="0"/>
              <a:cs typeface="Times New Roman" panose="02020603050405020304" charset="0"/>
              <a:sym typeface="+mn-ea"/>
            </a:endParaRPr>
          </a:p>
          <a:p>
            <a:endParaRPr lang="pt-BR" altLang="en-US" sz="2500" b="1">
              <a:latin typeface="Times New Roman" panose="02020603050405020304" charset="0"/>
              <a:cs typeface="Times New Roman" panose="02020603050405020304" charset="0"/>
              <a:sym typeface="+mn-ea"/>
            </a:endParaRPr>
          </a:p>
          <a:p>
            <a:pPr marL="457200" indent="-457200">
              <a:buAutoNum type="arabicPeriod"/>
            </a:pPr>
            <a:r>
              <a:rPr lang="pt-BR" altLang="en-US" sz="2500" b="1">
                <a:latin typeface="Times New Roman" panose="02020603050405020304" charset="0"/>
                <a:cs typeface="Times New Roman" panose="02020603050405020304" charset="0"/>
                <a:sym typeface="+mn-ea"/>
              </a:rPr>
              <a:t>Bilateralidade ou sinalagmático:</a:t>
            </a:r>
            <a:r>
              <a:rPr lang="pt-BR" altLang="en-US" sz="2500">
                <a:latin typeface="Times New Roman" panose="02020603050405020304" charset="0"/>
                <a:cs typeface="Times New Roman" panose="02020603050405020304" charset="0"/>
                <a:sym typeface="+mn-ea"/>
              </a:rPr>
              <a:t> </a:t>
            </a:r>
            <a:r>
              <a:rPr lang="pt-BR" altLang="en-US" sz="2500">
                <a:latin typeface="Times New Roman" panose="02020603050405020304" charset="0"/>
                <a:cs typeface="Times New Roman" panose="02020603050405020304" charset="0"/>
                <a:sym typeface="+mn-ea"/>
              </a:rPr>
              <a:t>Obrigações recíprocas</a:t>
            </a:r>
            <a:r>
              <a:rPr lang="pt-BR" altLang="en-US" sz="2500">
                <a:latin typeface="Times New Roman" panose="02020603050405020304" charset="0"/>
                <a:cs typeface="Times New Roman" panose="02020603050405020304" charset="0"/>
                <a:sym typeface="+mn-ea"/>
              </a:rPr>
              <a:t>;</a:t>
            </a:r>
            <a:endParaRPr lang="pt-BR" altLang="en-US" sz="2500">
              <a:latin typeface="Times New Roman" panose="02020603050405020304" charset="0"/>
              <a:cs typeface="Times New Roman" panose="02020603050405020304" charset="0"/>
              <a:sym typeface="+mn-ea"/>
            </a:endParaRPr>
          </a:p>
          <a:p>
            <a:pPr marL="514350" indent="-514350">
              <a:buAutoNum type="arabicPeriod"/>
            </a:pPr>
            <a:r>
              <a:rPr lang="pt-BR" altLang="en-US" sz="2500" b="1">
                <a:latin typeface="Times New Roman" panose="02020603050405020304" charset="0"/>
                <a:cs typeface="Times New Roman" panose="02020603050405020304" charset="0"/>
                <a:sym typeface="+mn-ea"/>
              </a:rPr>
              <a:t>Comutativo:</a:t>
            </a:r>
            <a:r>
              <a:rPr lang="pt-BR" altLang="en-US" sz="2500">
                <a:latin typeface="Times New Roman" panose="02020603050405020304" charset="0"/>
                <a:cs typeface="Times New Roman" panose="02020603050405020304" charset="0"/>
                <a:sym typeface="+mn-ea"/>
              </a:rPr>
              <a:t> as prestações recíprocas são equivalentes;</a:t>
            </a:r>
            <a:endParaRPr lang="pt-BR" altLang="en-US" sz="2500">
              <a:latin typeface="Times New Roman" panose="02020603050405020304" charset="0"/>
              <a:cs typeface="Times New Roman" panose="02020603050405020304" charset="0"/>
              <a:sym typeface="+mn-ea"/>
            </a:endParaRPr>
          </a:p>
          <a:p>
            <a:pPr marL="514350" indent="-514350">
              <a:buAutoNum type="arabicPeriod"/>
            </a:pPr>
            <a:r>
              <a:rPr lang="pt-BR" altLang="en-US" sz="2500" b="1">
                <a:latin typeface="Times New Roman" panose="02020603050405020304" charset="0"/>
                <a:cs typeface="Times New Roman" panose="02020603050405020304" charset="0"/>
                <a:sym typeface="+mn-ea"/>
              </a:rPr>
              <a:t>Oneroso:</a:t>
            </a:r>
            <a:r>
              <a:rPr lang="pt-BR" altLang="en-US" sz="2500">
                <a:latin typeface="Times New Roman" panose="02020603050405020304" charset="0"/>
                <a:cs typeface="Times New Roman" panose="02020603050405020304" charset="0"/>
                <a:sym typeface="+mn-ea"/>
              </a:rPr>
              <a:t> deveres/ônus a ambas as partes;</a:t>
            </a:r>
            <a:endParaRPr lang="pt-BR" altLang="en-US" sz="2500">
              <a:latin typeface="Times New Roman" panose="02020603050405020304" charset="0"/>
              <a:cs typeface="Times New Roman" panose="02020603050405020304" charset="0"/>
              <a:sym typeface="+mn-ea"/>
            </a:endParaRPr>
          </a:p>
          <a:p>
            <a:pPr marL="514350" indent="-514350">
              <a:buAutoNum type="arabicPeriod"/>
            </a:pPr>
            <a:r>
              <a:rPr lang="pt-BR" altLang="en-US" sz="2500" b="1">
                <a:latin typeface="Times New Roman" panose="02020603050405020304" charset="0"/>
                <a:cs typeface="Times New Roman" panose="02020603050405020304" charset="0"/>
                <a:sym typeface="+mn-ea"/>
              </a:rPr>
              <a:t>Consensual e não real: </a:t>
            </a:r>
            <a:r>
              <a:rPr lang="pt-BR" altLang="en-US" sz="2500">
                <a:latin typeface="Times New Roman" panose="02020603050405020304" charset="0"/>
                <a:cs typeface="Times New Roman" panose="02020603050405020304" charset="0"/>
                <a:sym typeface="+mn-ea"/>
              </a:rPr>
              <a:t>não depende de entrega de coisa, efetiva-se pela manifetação, mesmo sendo tácita;</a:t>
            </a:r>
            <a:endParaRPr lang="pt-BR" altLang="en-US" sz="2500">
              <a:latin typeface="Times New Roman" panose="02020603050405020304" charset="0"/>
              <a:cs typeface="Times New Roman" panose="02020603050405020304" charset="0"/>
              <a:sym typeface="+mn-ea"/>
            </a:endParaRPr>
          </a:p>
          <a:p>
            <a:pPr marL="0" indent="0">
              <a:buNone/>
            </a:pPr>
            <a:endParaRPr lang="pt-BR" altLang="en-US">
              <a:sym typeface="+mn-ea"/>
            </a:endParaRPr>
          </a:p>
          <a:p>
            <a:endParaRPr lang="pt-BR" altLang="en-US">
              <a:sym typeface="+mn-ea"/>
            </a:endParaRPr>
          </a:p>
          <a:p>
            <a:endParaRPr lang="pt-BR" altLang="en-US">
              <a:sym typeface="+mn-ea"/>
            </a:endParaRPr>
          </a:p>
          <a:p>
            <a:endParaRPr lang="pt-BR" altLang="en-US"/>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sz="half" idx="1"/>
          </p:nvPr>
        </p:nvSpPr>
        <p:spPr>
          <a:xfrm>
            <a:off x="609600" y="1174750"/>
            <a:ext cx="10972165" cy="4953000"/>
          </a:xfrm>
        </p:spPr>
        <p:txBody>
          <a:bodyPr/>
          <a:p>
            <a:pPr marL="0" indent="0">
              <a:buNone/>
            </a:pPr>
            <a:r>
              <a:rPr lang="pt-BR" altLang="en-US" sz="2500" b="1">
                <a:latin typeface="Times New Roman" panose="02020603050405020304" charset="0"/>
                <a:cs typeface="Times New Roman" panose="02020603050405020304" charset="0"/>
                <a:sym typeface="+mn-ea"/>
              </a:rPr>
              <a:t>5.     Consensual e não solene: </a:t>
            </a:r>
            <a:r>
              <a:rPr lang="pt-BR" altLang="en-US" sz="2500">
                <a:latin typeface="Times New Roman" panose="02020603050405020304" charset="0"/>
                <a:cs typeface="Times New Roman" panose="02020603050405020304" charset="0"/>
                <a:sym typeface="+mn-ea"/>
              </a:rPr>
              <a:t>Não há exigências de formalidades especiais (exceção dos contratos que a lei exige forma escrita);</a:t>
            </a:r>
            <a:endParaRPr lang="pt-BR" altLang="en-US" sz="2500" b="1">
              <a:latin typeface="Times New Roman" panose="02020603050405020304" charset="0"/>
              <a:cs typeface="Times New Roman" panose="02020603050405020304" charset="0"/>
              <a:sym typeface="+mn-ea"/>
            </a:endParaRPr>
          </a:p>
          <a:p>
            <a:pPr marL="0" indent="0">
              <a:buNone/>
            </a:pPr>
            <a:r>
              <a:rPr lang="pt-BR" altLang="en-US" sz="2500" b="1">
                <a:latin typeface="Times New Roman" panose="02020603050405020304" charset="0"/>
                <a:cs typeface="Times New Roman" panose="02020603050405020304" charset="0"/>
                <a:sym typeface="+mn-ea"/>
              </a:rPr>
              <a:t>6.     de trato sucessivo ou de execução continuada:</a:t>
            </a:r>
            <a:r>
              <a:rPr lang="pt-BR" altLang="en-US" sz="2500">
                <a:latin typeface="Times New Roman" panose="02020603050405020304" charset="0"/>
                <a:cs typeface="Times New Roman" panose="02020603050405020304" charset="0"/>
                <a:sym typeface="+mn-ea"/>
              </a:rPr>
              <a:t> As obrigações de trabalho e pagamento de salário se renovam mês a mês, não se exauriando em uma única prestação;</a:t>
            </a:r>
            <a:endParaRPr lang="pt-BR" altLang="en-US" sz="2500" b="1">
              <a:latin typeface="Times New Roman" panose="02020603050405020304" charset="0"/>
              <a:cs typeface="Times New Roman" panose="02020603050405020304" charset="0"/>
              <a:sym typeface="+mn-ea"/>
            </a:endParaRPr>
          </a:p>
          <a:p>
            <a:pPr marL="0" indent="0">
              <a:buNone/>
            </a:pPr>
            <a:r>
              <a:rPr lang="pt-BR" altLang="en-US" sz="2500" b="1">
                <a:latin typeface="Times New Roman" panose="02020603050405020304" charset="0"/>
                <a:cs typeface="Times New Roman" panose="02020603050405020304" charset="0"/>
                <a:sym typeface="+mn-ea"/>
              </a:rPr>
              <a:t>7.     de adesão: </a:t>
            </a:r>
            <a:r>
              <a:rPr lang="pt-BR" altLang="en-US" sz="2500">
                <a:latin typeface="Times New Roman" panose="02020603050405020304" charset="0"/>
                <a:cs typeface="Times New Roman" panose="02020603050405020304" charset="0"/>
                <a:sym typeface="+mn-ea"/>
              </a:rPr>
              <a:t>Em regra o trabalhador adere as condições previamente impostas pelo empregador;</a:t>
            </a:r>
            <a:endParaRPr lang="pt-BR" altLang="en-US" sz="2500">
              <a:latin typeface="Times New Roman" panose="02020603050405020304" charset="0"/>
              <a:cs typeface="Times New Roman" panose="02020603050405020304" charset="0"/>
              <a:sym typeface="+mn-ea"/>
            </a:endParaRPr>
          </a:p>
          <a:p>
            <a:endParaRPr lang="pt-BR" altLang="en-US" sz="2500"/>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sz="half" idx="1"/>
          </p:nvPr>
        </p:nvSpPr>
        <p:spPr>
          <a:xfrm>
            <a:off x="609600" y="1174750"/>
            <a:ext cx="10680700" cy="4953000"/>
          </a:xfrm>
        </p:spPr>
        <p:txBody>
          <a:bodyPr/>
          <a:p>
            <a:r>
              <a:rPr lang="pt-BR" altLang="en-US" sz="2500" b="1">
                <a:latin typeface="Times New Roman" panose="02020603050405020304" charset="0"/>
                <a:cs typeface="Times New Roman" panose="02020603050405020304" charset="0"/>
              </a:rPr>
              <a:t>MORFOLOGIA: Parte estrutural do contrato.</a:t>
            </a:r>
            <a:endParaRPr lang="pt-BR" altLang="en-US" sz="2500" b="1">
              <a:latin typeface="Times New Roman" panose="02020603050405020304" charset="0"/>
              <a:cs typeface="Times New Roman" panose="02020603050405020304" charset="0"/>
            </a:endParaRPr>
          </a:p>
          <a:p>
            <a:pPr marL="457200" indent="-457200">
              <a:buAutoNum type="arabicPeriod"/>
            </a:pPr>
            <a:r>
              <a:rPr lang="pt-BR" altLang="en-US" sz="2500" b="1">
                <a:latin typeface="Times New Roman" panose="02020603050405020304" charset="0"/>
                <a:cs typeface="Times New Roman" panose="02020603050405020304" charset="0"/>
              </a:rPr>
              <a:t>Forma:</a:t>
            </a:r>
            <a:endParaRPr lang="pt-BR" altLang="en-US" sz="2500" b="1">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Como regra o contrato deve ser consensual e dispensa solenidade, exceto quando a lei expressamente exigir (atletas profissionais, aprendizes, artistas, investidura em emprego público);</a:t>
            </a:r>
            <a:endParaRPr lang="pt-BR" altLang="en-US" sz="2500">
              <a:latin typeface="Times New Roman" panose="02020603050405020304" charset="0"/>
              <a:cs typeface="Times New Roman" panose="02020603050405020304" charset="0"/>
            </a:endParaRPr>
          </a:p>
          <a:p>
            <a:pPr marL="0" indent="0">
              <a:buNone/>
            </a:pPr>
            <a:r>
              <a:rPr lang="pt-BR" altLang="en-US" sz="2500" b="1">
                <a:latin typeface="Times New Roman" panose="02020603050405020304" charset="0"/>
                <a:cs typeface="Times New Roman" panose="02020603050405020304" charset="0"/>
                <a:sym typeface="+mn-ea"/>
              </a:rPr>
              <a:t>2. Prova:</a:t>
            </a:r>
            <a:endParaRPr lang="pt-BR" altLang="en-US" sz="2500" b="1">
              <a:latin typeface="Times New Roman" panose="02020603050405020304" charset="0"/>
              <a:cs typeface="Times New Roman" panose="02020603050405020304" charset="0"/>
              <a:sym typeface="+mn-ea"/>
            </a:endParaRPr>
          </a:p>
          <a:p>
            <a:pPr marL="0" indent="0">
              <a:buNone/>
            </a:pPr>
            <a:r>
              <a:rPr lang="pt-BR" altLang="en-US" sz="2500">
                <a:latin typeface="Times New Roman" panose="02020603050405020304" charset="0"/>
                <a:cs typeface="Times New Roman" panose="02020603050405020304" charset="0"/>
                <a:sym typeface="+mn-ea"/>
              </a:rPr>
              <a:t>A prova pode ser feita pela apresentação da CTPS (art. 29, CLT) e Livro de registro de Empregado (art. 40, CLT) com suas devidas anotações.</a:t>
            </a:r>
            <a:endParaRPr lang="pt-BR" altLang="en-US" sz="2500">
              <a:latin typeface="Times New Roman" panose="02020603050405020304" charset="0"/>
              <a:cs typeface="Times New Roman" panose="02020603050405020304" charset="0"/>
              <a:sym typeface="+mn-ea"/>
            </a:endParaRPr>
          </a:p>
          <a:p>
            <a:pPr marL="0" indent="0">
              <a:buNone/>
            </a:pPr>
            <a:r>
              <a:rPr lang="pt-BR" altLang="en-US" sz="2500" i="1">
                <a:latin typeface="Times New Roman" panose="02020603050405020304" charset="0"/>
                <a:cs typeface="Times New Roman" panose="02020603050405020304" charset="0"/>
              </a:rPr>
              <a:t>Juris Tantum: </a:t>
            </a:r>
            <a:r>
              <a:rPr lang="pt-BR" altLang="en-US" sz="2500">
                <a:latin typeface="Times New Roman" panose="02020603050405020304" charset="0"/>
                <a:cs typeface="Times New Roman" panose="02020603050405020304" charset="0"/>
              </a:rPr>
              <a:t>Trata-se de uma prova com presunção relativa, ou seja admite prova em contrário.</a:t>
            </a:r>
            <a:endParaRPr lang="pt-BR" altLang="en-US" sz="2500" i="1">
              <a:latin typeface="Times New Roman" panose="02020603050405020304" charset="0"/>
              <a:cs typeface="Times New Roman" panose="02020603050405020304" charset="0"/>
            </a:endParaRPr>
          </a:p>
          <a:p>
            <a:pPr marL="0" indent="0">
              <a:buNone/>
            </a:pPr>
            <a:r>
              <a:rPr lang="pt-BR" altLang="en-US" sz="2500" b="1">
                <a:latin typeface="Times New Roman" panose="02020603050405020304" charset="0"/>
                <a:cs typeface="Times New Roman" panose="02020603050405020304" charset="0"/>
                <a:sym typeface="+mn-ea"/>
              </a:rPr>
              <a:t>3. Conteúdo: </a:t>
            </a:r>
            <a:r>
              <a:rPr lang="pt-BR" altLang="en-US" sz="2500">
                <a:latin typeface="Times New Roman" panose="02020603050405020304" charset="0"/>
                <a:cs typeface="Times New Roman" panose="02020603050405020304" charset="0"/>
                <a:sym typeface="+mn-ea"/>
              </a:rPr>
              <a:t>Constitui-se de obrigações mútuas e em iguais proporções (sinalagmático e comutativo)</a:t>
            </a:r>
            <a:endParaRPr lang="pt-BR" altLang="en-US" sz="2500" b="1">
              <a:latin typeface="Times New Roman" panose="02020603050405020304" charset="0"/>
              <a:cs typeface="Times New Roman" panose="02020603050405020304" charset="0"/>
            </a:endParaRPr>
          </a:p>
          <a:p>
            <a:pPr marL="457200" indent="-457200">
              <a:buAutoNum type="arabicPeriod"/>
            </a:pPr>
            <a:endParaRPr lang="pt-BR" altLang="en-US" sz="2500"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sz="half" idx="1"/>
          </p:nvPr>
        </p:nvSpPr>
        <p:spPr>
          <a:xfrm>
            <a:off x="609600" y="1174750"/>
            <a:ext cx="10756265" cy="4953000"/>
          </a:xfrm>
        </p:spPr>
        <p:txBody>
          <a:bodyPr/>
          <a:p>
            <a:r>
              <a:rPr lang="pt-BR" altLang="en-US" sz="2500" b="1">
                <a:latin typeface="Times New Roman" panose="02020603050405020304" charset="0"/>
                <a:cs typeface="Times New Roman" panose="02020603050405020304" charset="0"/>
              </a:rPr>
              <a:t>ELEMENTOS:</a:t>
            </a:r>
            <a:endParaRPr lang="pt-BR" altLang="en-US" sz="2500" b="1">
              <a:latin typeface="Times New Roman" panose="02020603050405020304" charset="0"/>
              <a:cs typeface="Times New Roman" panose="02020603050405020304" charset="0"/>
            </a:endParaRPr>
          </a:p>
          <a:p>
            <a:pPr marL="514350" indent="-514350">
              <a:buAutoNum type="arabicPeriod"/>
            </a:pPr>
            <a:r>
              <a:rPr lang="pt-BR" altLang="en-US" sz="2500" b="1">
                <a:latin typeface="Times New Roman" panose="02020603050405020304" charset="0"/>
                <a:cs typeface="Times New Roman" panose="02020603050405020304" charset="0"/>
              </a:rPr>
              <a:t>Elementos essenciais;</a:t>
            </a:r>
            <a:endParaRPr lang="pt-BR" altLang="en-US" sz="2500" b="1">
              <a:latin typeface="Times New Roman" panose="02020603050405020304" charset="0"/>
              <a:cs typeface="Times New Roman" panose="02020603050405020304" charset="0"/>
            </a:endParaRPr>
          </a:p>
          <a:p>
            <a:pPr marL="0" indent="0">
              <a:buNone/>
            </a:pPr>
            <a:r>
              <a:rPr lang="pt-BR" altLang="en-US" sz="2500" b="1">
                <a:latin typeface="Times New Roman" panose="02020603050405020304" charset="0"/>
                <a:cs typeface="Times New Roman" panose="02020603050405020304" charset="0"/>
              </a:rPr>
              <a:t>1.1 - Elementos Essenciais Extrínsecos:</a:t>
            </a:r>
            <a:endParaRPr lang="pt-BR" altLang="en-US" sz="2500" b="1">
              <a:latin typeface="Times New Roman" panose="02020603050405020304" charset="0"/>
              <a:cs typeface="Times New Roman" panose="02020603050405020304" charset="0"/>
            </a:endParaRPr>
          </a:p>
          <a:p>
            <a:r>
              <a:rPr lang="pt-BR" altLang="en-US" sz="2500">
                <a:latin typeface="Times New Roman" panose="02020603050405020304" charset="0"/>
                <a:cs typeface="Times New Roman" panose="02020603050405020304" charset="0"/>
              </a:rPr>
              <a:t>Capacidade: aptidão em adquirir direito e obrigações;</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Menores de 16 anos é absolutamente incapaz para celebrar contrato de trabalho, salvo na condição de aprendiz a partir dos 14 anos;</a:t>
            </a:r>
            <a:endParaRPr lang="pt-BR" altLang="en-US" sz="2500">
              <a:latin typeface="Times New Roman" panose="02020603050405020304" charset="0"/>
              <a:cs typeface="Times New Roman" panose="02020603050405020304" charset="0"/>
            </a:endParaRPr>
          </a:p>
          <a:p>
            <a:r>
              <a:rPr lang="pt-BR" altLang="en-US" sz="2500">
                <a:latin typeface="Times New Roman" panose="02020603050405020304" charset="0"/>
                <a:cs typeface="Times New Roman" panose="02020603050405020304" charset="0"/>
              </a:rPr>
              <a:t>Legitimidade: além da capacidade, é necessário que não haja</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Vedação legal (ex.: aos estrangeiros com visto de turistas no Brasil, é vedada o exercício de atividade remunerada - Lei 6.815/80, art. 97)</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Exigência de habilitação legal;(ex.: vigilante, o trabalhador deve ter instrução correspondente a 4ª série do 1º grau e ter realizado curso de formação em estabelecimento com funcionamento autorizado.</a:t>
            </a:r>
            <a:endParaRPr lang="pt-BR" altLang="en-US" sz="2500">
              <a:latin typeface="Times New Roman" panose="02020603050405020304" charset="0"/>
              <a:cs typeface="Times New Roman" panose="02020603050405020304" charset="0"/>
            </a:endParaRPr>
          </a:p>
          <a:p>
            <a:pPr marL="0" indent="0">
              <a:buNone/>
            </a:pPr>
            <a:endParaRPr lang="pt-BR" altLang="en-US" sz="2500"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sz="half" idx="1"/>
          </p:nvPr>
        </p:nvSpPr>
        <p:spPr>
          <a:xfrm>
            <a:off x="609600" y="1174750"/>
            <a:ext cx="10846435" cy="4953000"/>
          </a:xfrm>
        </p:spPr>
        <p:txBody>
          <a:bodyPr/>
          <a:p>
            <a:pPr marL="0" indent="0">
              <a:buNone/>
            </a:pPr>
            <a:r>
              <a:rPr lang="pt-BR" altLang="en-US" sz="2500" b="1">
                <a:latin typeface="Times New Roman" panose="02020603050405020304" charset="0"/>
                <a:cs typeface="Times New Roman" panose="02020603050405020304" charset="0"/>
                <a:sym typeface="+mn-ea"/>
              </a:rPr>
              <a:t>2 - Elementos Essenciais Intrísecos:</a:t>
            </a:r>
            <a:endParaRPr lang="pt-BR" altLang="en-US" sz="2500" b="1">
              <a:latin typeface="Times New Roman" panose="02020603050405020304" charset="0"/>
              <a:cs typeface="Times New Roman" panose="02020603050405020304" charset="0"/>
            </a:endParaRPr>
          </a:p>
          <a:p>
            <a:r>
              <a:rPr lang="pt-BR" altLang="en-US" sz="2500">
                <a:latin typeface="Times New Roman" panose="02020603050405020304" charset="0"/>
                <a:cs typeface="Times New Roman" panose="02020603050405020304" charset="0"/>
                <a:sym typeface="+mn-ea"/>
              </a:rPr>
              <a:t>Consentimento: São vícios de consentimento o erro, dolo e a coação.</a:t>
            </a:r>
            <a:endParaRPr lang="pt-BR" altLang="en-US" sz="2500">
              <a:latin typeface="Times New Roman" panose="02020603050405020304" charset="0"/>
              <a:cs typeface="Times New Roman" panose="02020603050405020304" charset="0"/>
              <a:sym typeface="+mn-ea"/>
            </a:endParaRPr>
          </a:p>
          <a:p>
            <a:pPr marL="0" indent="0">
              <a:buNone/>
            </a:pPr>
            <a:endParaRPr lang="pt-BR" altLang="en-US" sz="2500">
              <a:latin typeface="Times New Roman" panose="02020603050405020304" charset="0"/>
              <a:cs typeface="Times New Roman" panose="02020603050405020304" charset="0"/>
              <a:sym typeface="+mn-ea"/>
            </a:endParaRPr>
          </a:p>
          <a:p>
            <a:r>
              <a:rPr lang="pt-BR" altLang="en-US" sz="2500">
                <a:latin typeface="Times New Roman" panose="02020603050405020304" charset="0"/>
                <a:cs typeface="Times New Roman" panose="02020603050405020304" charset="0"/>
                <a:sym typeface="+mn-ea"/>
              </a:rPr>
              <a:t>Idoneidade do Objeto: refere-se a licitude do obejto (legalidade e moralidade)</a:t>
            </a:r>
            <a:endParaRPr lang="pt-BR" altLang="en-US" sz="2500">
              <a:latin typeface="Times New Roman" panose="02020603050405020304" charset="0"/>
              <a:cs typeface="Times New Roman" panose="02020603050405020304" charset="0"/>
              <a:sym typeface="+mn-ea"/>
            </a:endParaRPr>
          </a:p>
          <a:p>
            <a:pPr marL="0" indent="0">
              <a:buNone/>
            </a:pPr>
            <a:r>
              <a:rPr lang="pt-BR" altLang="en-US" sz="2500">
                <a:latin typeface="Times New Roman" panose="02020603050405020304" charset="0"/>
                <a:cs typeface="Times New Roman" panose="02020603050405020304" charset="0"/>
                <a:sym typeface="+mn-ea"/>
              </a:rPr>
              <a:t>Ex.: Trabalho do apontador do jogo do bicho é nulo, pela inidoneidade do objeto.</a:t>
            </a:r>
            <a:endParaRPr lang="pt-BR" altLang="en-US" sz="2500">
              <a:latin typeface="Times New Roman" panose="02020603050405020304" charset="0"/>
              <a:cs typeface="Times New Roman" panose="02020603050405020304" charset="0"/>
              <a:sym typeface="+mn-ea"/>
            </a:endParaRPr>
          </a:p>
          <a:p>
            <a:r>
              <a:rPr lang="pt-BR" altLang="en-US" sz="2500">
                <a:latin typeface="Times New Roman" panose="02020603050405020304" charset="0"/>
                <a:cs typeface="Times New Roman" panose="02020603050405020304" charset="0"/>
                <a:sym typeface="+mn-ea"/>
              </a:rPr>
              <a:t>Forma: a ausência deste elemento não consitui, em regra, a nulidade do negócio jurídico, visto que os contratos podem ser celebrados de forma verbal ou escrita, exceto os casos previstos em lei.</a:t>
            </a:r>
            <a:endParaRPr lang="pt-BR" altLang="en-US" sz="2500">
              <a:latin typeface="Times New Roman" panose="02020603050405020304" charset="0"/>
              <a:cs typeface="Times New Roman" panose="02020603050405020304" charset="0"/>
            </a:endParaRPr>
          </a:p>
          <a:p>
            <a:endParaRPr lang="pt-BR" altLang="en-US" sz="2500"/>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sz="half" idx="1"/>
          </p:nvPr>
        </p:nvSpPr>
        <p:spPr>
          <a:xfrm>
            <a:off x="609600" y="1174750"/>
            <a:ext cx="10545445" cy="4953000"/>
          </a:xfrm>
        </p:spPr>
        <p:txBody>
          <a:bodyPr/>
          <a:p>
            <a:pPr marL="0" indent="0">
              <a:buNone/>
            </a:pPr>
            <a:r>
              <a:rPr lang="pt-BR" altLang="en-US" sz="2500" b="1">
                <a:latin typeface="Times New Roman" panose="02020603050405020304" charset="0"/>
                <a:cs typeface="Times New Roman" panose="02020603050405020304" charset="0"/>
                <a:sym typeface="+mn-ea"/>
              </a:rPr>
              <a:t>2.  Elementos acidentais;</a:t>
            </a:r>
            <a:endParaRPr lang="pt-BR" altLang="en-US" sz="2500" b="1">
              <a:latin typeface="Times New Roman" panose="02020603050405020304" charset="0"/>
              <a:cs typeface="Times New Roman" panose="02020603050405020304" charset="0"/>
              <a:sym typeface="+mn-ea"/>
            </a:endParaRPr>
          </a:p>
          <a:p>
            <a:pPr marL="0" indent="0">
              <a:buNone/>
            </a:pPr>
            <a:r>
              <a:rPr lang="pt-BR" altLang="en-US" sz="2500">
                <a:latin typeface="Times New Roman" panose="02020603050405020304" charset="0"/>
                <a:cs typeface="Times New Roman" panose="02020603050405020304" charset="0"/>
                <a:sym typeface="+mn-ea"/>
              </a:rPr>
              <a:t>Condição</a:t>
            </a:r>
            <a:endParaRPr lang="pt-BR" altLang="en-US" sz="2500">
              <a:latin typeface="Times New Roman" panose="02020603050405020304" charset="0"/>
              <a:cs typeface="Times New Roman" panose="02020603050405020304" charset="0"/>
              <a:sym typeface="+mn-ea"/>
            </a:endParaRPr>
          </a:p>
          <a:p>
            <a:pPr marL="0" indent="0">
              <a:buNone/>
            </a:pPr>
            <a:r>
              <a:rPr lang="pt-BR" altLang="en-US" sz="2500">
                <a:latin typeface="Times New Roman" panose="02020603050405020304" charset="0"/>
                <a:cs typeface="Times New Roman" panose="02020603050405020304" charset="0"/>
                <a:sym typeface="+mn-ea"/>
              </a:rPr>
              <a:t>Termo</a:t>
            </a:r>
            <a:endParaRPr lang="pt-BR" altLang="en-US" sz="2500">
              <a:latin typeface="Times New Roman" panose="02020603050405020304" charset="0"/>
              <a:cs typeface="Times New Roman" panose="02020603050405020304" charset="0"/>
              <a:sym typeface="+mn-ea"/>
            </a:endParaRPr>
          </a:p>
          <a:p>
            <a:pPr marL="0" indent="0">
              <a:buNone/>
            </a:pPr>
            <a:endParaRPr lang="pt-BR" altLang="en-US" sz="2500">
              <a:latin typeface="Times New Roman" panose="02020603050405020304" charset="0"/>
              <a:cs typeface="Times New Roman" panose="02020603050405020304" charset="0"/>
              <a:sym typeface="+mn-ea"/>
            </a:endParaRPr>
          </a:p>
          <a:p>
            <a:r>
              <a:rPr lang="pt-BR" altLang="en-US" sz="2500" b="1">
                <a:latin typeface="Times New Roman" panose="02020603050405020304" charset="0"/>
                <a:cs typeface="Times New Roman" panose="02020603050405020304" charset="0"/>
                <a:sym typeface="+mn-ea"/>
              </a:rPr>
              <a:t>NULIDADES:</a:t>
            </a:r>
            <a:endParaRPr lang="pt-BR" altLang="en-US" sz="2500" b="1">
              <a:latin typeface="Times New Roman" panose="02020603050405020304" charset="0"/>
              <a:cs typeface="Times New Roman" panose="02020603050405020304" charset="0"/>
              <a:sym typeface="+mn-ea"/>
            </a:endParaRPr>
          </a:p>
          <a:p>
            <a:pPr marL="0" indent="0">
              <a:buNone/>
            </a:pPr>
            <a:r>
              <a:rPr lang="pt-BR" altLang="en-US" sz="2500">
                <a:latin typeface="Times New Roman" panose="02020603050405020304" charset="0"/>
                <a:cs typeface="Times New Roman" panose="02020603050405020304" charset="0"/>
                <a:sym typeface="+mn-ea"/>
              </a:rPr>
              <a:t>Existência de um vício ou defeito do negócio jurídico o que impede de ter legalidade ou de produzir seus efeitos.</a:t>
            </a:r>
            <a:endParaRPr lang="pt-BR" altLang="en-US" sz="2500">
              <a:latin typeface="Times New Roman" panose="02020603050405020304" charset="0"/>
              <a:cs typeface="Times New Roman" panose="02020603050405020304" charset="0"/>
              <a:sym typeface="+mn-ea"/>
            </a:endParaRPr>
          </a:p>
          <a:p>
            <a:pPr marL="0" indent="0">
              <a:buNone/>
            </a:pPr>
            <a:endParaRPr lang="pt-BR" altLang="en-US">
              <a:latin typeface="Times New Roman" panose="02020603050405020304" charset="0"/>
              <a:cs typeface="Times New Roman" panose="02020603050405020304" charset="0"/>
              <a:sym typeface="+mn-ea"/>
            </a:endParaRPr>
          </a:p>
          <a:p>
            <a:pPr marL="0" indent="0">
              <a:buNone/>
            </a:pPr>
            <a:endParaRPr lang="pt-BR" altLang="en-US">
              <a:latin typeface="Times New Roman" panose="02020603050405020304" charset="0"/>
              <a:cs typeface="Times New Roman" panose="02020603050405020304" charset="0"/>
              <a:sym typeface="+mn-ea"/>
            </a:endParaRPr>
          </a:p>
          <a:p>
            <a:pPr marL="0" indent="0">
              <a:buNone/>
            </a:pPr>
            <a:endParaRPr lang="pt-BR" altLang="en-US" b="1">
              <a:latin typeface="Times New Roman" panose="02020603050405020304" charset="0"/>
              <a:cs typeface="Times New Roman" panose="02020603050405020304" charset="0"/>
            </a:endParaRPr>
          </a:p>
          <a:p>
            <a:endParaRPr lang="pt-BR" altLang="en-US"/>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sz="half" idx="1"/>
          </p:nvPr>
        </p:nvSpPr>
        <p:spPr>
          <a:xfrm>
            <a:off x="609600" y="1174750"/>
            <a:ext cx="10972800" cy="4953000"/>
          </a:xfrm>
        </p:spPr>
        <p:txBody>
          <a:bodyPr/>
          <a:p>
            <a:r>
              <a:rPr lang="pt-BR" altLang="en-US" sz="2500" b="1">
                <a:latin typeface="Times New Roman" panose="02020603050405020304" charset="0"/>
                <a:cs typeface="Times New Roman" panose="02020603050405020304" charset="0"/>
                <a:sym typeface="+mn-ea"/>
              </a:rPr>
              <a:t>Nulidade Absoluta:</a:t>
            </a:r>
            <a:r>
              <a:rPr lang="pt-BR" altLang="en-US" sz="2500">
                <a:latin typeface="Times New Roman" panose="02020603050405020304" charset="0"/>
                <a:cs typeface="Times New Roman" panose="02020603050405020304" charset="0"/>
                <a:sym typeface="+mn-ea"/>
              </a:rPr>
              <a:t> não observância de:</a:t>
            </a:r>
            <a:endParaRPr lang="pt-BR" altLang="en-US" sz="2500">
              <a:latin typeface="Times New Roman" panose="02020603050405020304" charset="0"/>
              <a:cs typeface="Times New Roman" panose="02020603050405020304" charset="0"/>
              <a:sym typeface="+mn-ea"/>
            </a:endParaRPr>
          </a:p>
          <a:p>
            <a:pPr marL="457200" indent="-457200">
              <a:buAutoNum type="arabicPeriod"/>
            </a:pPr>
            <a:r>
              <a:rPr lang="pt-BR" altLang="en-US" sz="2500">
                <a:latin typeface="Times New Roman" panose="02020603050405020304" charset="0"/>
                <a:cs typeface="Times New Roman" panose="02020603050405020304" charset="0"/>
                <a:sym typeface="+mn-ea"/>
              </a:rPr>
              <a:t>Capacidade das partes;</a:t>
            </a:r>
            <a:endParaRPr lang="pt-BR" altLang="en-US" sz="2500">
              <a:latin typeface="Times New Roman" panose="02020603050405020304" charset="0"/>
              <a:cs typeface="Times New Roman" panose="02020603050405020304" charset="0"/>
              <a:sym typeface="+mn-ea"/>
            </a:endParaRPr>
          </a:p>
          <a:p>
            <a:pPr marL="457200" indent="-457200">
              <a:buAutoNum type="arabicPeriod"/>
            </a:pPr>
            <a:r>
              <a:rPr lang="pt-BR" altLang="en-US" sz="2500">
                <a:latin typeface="Times New Roman" panose="02020603050405020304" charset="0"/>
                <a:cs typeface="Times New Roman" panose="02020603050405020304" charset="0"/>
                <a:sym typeface="+mn-ea"/>
              </a:rPr>
              <a:t>a idoneidade do seu objeto;</a:t>
            </a:r>
            <a:endParaRPr lang="pt-BR" altLang="en-US" sz="2500">
              <a:latin typeface="Times New Roman" panose="02020603050405020304" charset="0"/>
              <a:cs typeface="Times New Roman" panose="02020603050405020304" charset="0"/>
              <a:sym typeface="+mn-ea"/>
            </a:endParaRPr>
          </a:p>
          <a:p>
            <a:pPr marL="457200" indent="-457200">
              <a:buAutoNum type="arabicPeriod"/>
            </a:pPr>
            <a:r>
              <a:rPr lang="pt-BR" altLang="en-US" sz="2500">
                <a:latin typeface="Times New Roman" panose="02020603050405020304" charset="0"/>
                <a:cs typeface="Times New Roman" panose="02020603050405020304" charset="0"/>
                <a:sym typeface="+mn-ea"/>
              </a:rPr>
              <a:t>forma prescrita ou não defesa em lei;</a:t>
            </a:r>
            <a:endParaRPr lang="pt-BR" altLang="en-US" sz="2500">
              <a:latin typeface="Times New Roman" panose="02020603050405020304" charset="0"/>
              <a:cs typeface="Times New Roman" panose="02020603050405020304" charset="0"/>
              <a:sym typeface="+mn-ea"/>
            </a:endParaRPr>
          </a:p>
          <a:p>
            <a:pPr marL="457200" indent="-457200">
              <a:buAutoNum type="arabicPeriod"/>
            </a:pPr>
            <a:r>
              <a:rPr lang="pt-BR" altLang="en-US" sz="2500">
                <a:latin typeface="Times New Roman" panose="02020603050405020304" charset="0"/>
                <a:cs typeface="Times New Roman" panose="02020603050405020304" charset="0"/>
                <a:sym typeface="+mn-ea"/>
              </a:rPr>
              <a:t>a fraude à aplicação das normas laborais de ordem pública; e</a:t>
            </a:r>
            <a:endParaRPr lang="pt-BR" altLang="en-US" sz="2500">
              <a:latin typeface="Times New Roman" panose="02020603050405020304" charset="0"/>
              <a:cs typeface="Times New Roman" panose="02020603050405020304" charset="0"/>
              <a:sym typeface="+mn-ea"/>
            </a:endParaRPr>
          </a:p>
          <a:p>
            <a:pPr marL="457200" indent="-457200">
              <a:buAutoNum type="arabicPeriod"/>
            </a:pPr>
            <a:r>
              <a:rPr lang="pt-BR" altLang="en-US" sz="2500">
                <a:latin typeface="Times New Roman" panose="02020603050405020304" charset="0"/>
                <a:cs typeface="Times New Roman" panose="02020603050405020304" charset="0"/>
                <a:sym typeface="+mn-ea"/>
              </a:rPr>
              <a:t>quadno a lei expressamente declara a nulidade do contrato ou proíbe-lhe a pratica, sem cominação de sanção.</a:t>
            </a:r>
            <a:endParaRPr lang="pt-BR" altLang="en-US" sz="2500">
              <a:latin typeface="Times New Roman" panose="02020603050405020304" charset="0"/>
              <a:cs typeface="Times New Roman" panose="02020603050405020304" charset="0"/>
              <a:sym typeface="+mn-ea"/>
            </a:endParaRPr>
          </a:p>
          <a:p>
            <a:pPr marL="0" indent="0">
              <a:buNone/>
            </a:pPr>
            <a:endParaRPr lang="pt-BR" altLang="en-US" sz="2500" b="1">
              <a:latin typeface="Times New Roman" panose="02020603050405020304" charset="0"/>
              <a:cs typeface="Times New Roman" panose="02020603050405020304" charset="0"/>
              <a:sym typeface="+mn-ea"/>
            </a:endParaRPr>
          </a:p>
          <a:p>
            <a:pPr marL="0" indent="0">
              <a:buNone/>
            </a:pPr>
            <a:r>
              <a:rPr lang="pt-BR" altLang="en-US" sz="2500">
                <a:latin typeface="Times New Roman" panose="02020603050405020304" charset="0"/>
                <a:cs typeface="Times New Roman" panose="02020603050405020304" charset="0"/>
              </a:rPr>
              <a:t>Fraude: (artifício para dar aparência de legalidade à um ato ilegal).</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Art. 9º, CLT  Art. 9º - Serão nulos de pleno direito os atos praticados com o objetivo de desvirtuar, impedir ou fraudar a aplicação dos preceitos contidos na presente Consolidação.</a:t>
            </a:r>
            <a:endParaRPr lang="pt-BR" altLang="en-US" sz="25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sz="half" idx="1"/>
          </p:nvPr>
        </p:nvSpPr>
        <p:spPr>
          <a:xfrm>
            <a:off x="609600" y="1174750"/>
            <a:ext cx="10972800" cy="4953000"/>
          </a:xfrm>
        </p:spPr>
        <p:txBody>
          <a:bodyPr/>
          <a:p>
            <a:r>
              <a:rPr lang="pt-BR" altLang="en-US"/>
              <a:t>As nulidades absolutas podem ser declaradas </a:t>
            </a:r>
            <a:r>
              <a:rPr lang="pt-BR" altLang="en-US" i="1"/>
              <a:t>ex officio, </a:t>
            </a:r>
            <a:r>
              <a:rPr lang="pt-BR" altLang="en-US"/>
              <a:t>independente da alegação das parte ou do MP.</a:t>
            </a:r>
            <a:endParaRPr lang="pt-BR" altLang="en-US"/>
          </a:p>
          <a:p>
            <a:pPr marL="0" indent="0">
              <a:buNone/>
            </a:pPr>
            <a:r>
              <a:rPr lang="pt-BR" altLang="en-US"/>
              <a:t>Não podem ser objeto de ratificação e possuem efeitos </a:t>
            </a:r>
            <a:r>
              <a:rPr lang="pt-BR" altLang="en-US" i="1"/>
              <a:t>ex tunc, </a:t>
            </a:r>
            <a:r>
              <a:rPr lang="pt-BR" altLang="en-US"/>
              <a:t>nem convalesce pelo decurso do tempo.</a:t>
            </a:r>
            <a:endParaRPr lang="pt-BR" altLang="en-US"/>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sz="half" idx="1"/>
          </p:nvPr>
        </p:nvSpPr>
        <p:spPr>
          <a:xfrm>
            <a:off x="609600" y="1174750"/>
            <a:ext cx="10877550" cy="4953000"/>
          </a:xfrm>
        </p:spPr>
        <p:txBody>
          <a:bodyPr/>
          <a:p>
            <a:r>
              <a:rPr lang="pt-BR" altLang="en-US" sz="2500" b="1">
                <a:latin typeface="Times New Roman" panose="02020603050405020304" charset="0"/>
                <a:cs typeface="Times New Roman" panose="02020603050405020304" charset="0"/>
              </a:rPr>
              <a:t>NULIDADE RELATIVA:</a:t>
            </a:r>
            <a:endParaRPr lang="pt-BR" altLang="en-US" sz="2500" b="1">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Pode ser confirmado pelas partes, salvo direito de terceiros.</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A anulabilidade não tem efeito antes se ser assim declarada por senteça;</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a questão deve ser levantada por uma das partes.</a:t>
            </a:r>
            <a:endParaRPr lang="pt-BR" altLang="en-US" sz="2500">
              <a:latin typeface="Times New Roman" panose="02020603050405020304" charset="0"/>
              <a:cs typeface="Times New Roman" panose="02020603050405020304" charset="0"/>
            </a:endParaRPr>
          </a:p>
          <a:p>
            <a:pPr marL="457200" indent="-457200">
              <a:buAutoNum type="arabicPeriod"/>
            </a:pPr>
            <a:r>
              <a:rPr lang="pt-BR" altLang="en-US" sz="2500">
                <a:latin typeface="Times New Roman" panose="02020603050405020304" charset="0"/>
                <a:cs typeface="Times New Roman" panose="02020603050405020304" charset="0"/>
              </a:rPr>
              <a:t>Incapacidade relativa do agente:</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Empregador entre 16 e 18 anos.</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2.   Vícios de vontade:</a:t>
            </a:r>
            <a:endParaRPr lang="pt-BR" altLang="en-US" sz="2500">
              <a:latin typeface="Times New Roman" panose="02020603050405020304" charset="0"/>
              <a:cs typeface="Times New Roman" panose="02020603050405020304" charset="0"/>
            </a:endParaRPr>
          </a:p>
          <a:p>
            <a:pPr marL="0" indent="0">
              <a:buNone/>
            </a:pPr>
            <a:r>
              <a:rPr lang="pt-BR" altLang="en-US" sz="2500" b="1">
                <a:latin typeface="Times New Roman" panose="02020603050405020304" charset="0"/>
                <a:cs typeface="Times New Roman" panose="02020603050405020304" charset="0"/>
              </a:rPr>
              <a:t>Erro ou ignorância: </a:t>
            </a:r>
            <a:r>
              <a:rPr lang="pt-BR" altLang="en-US" sz="2500">
                <a:latin typeface="Times New Roman" panose="02020603050405020304" charset="0"/>
                <a:cs typeface="Times New Roman" panose="02020603050405020304" charset="0"/>
              </a:rPr>
              <a:t>Ex.: quando a habilitação profissional não existente e contratou-se por pensar existir.</a:t>
            </a:r>
            <a:endParaRPr lang="pt-BR" altLang="en-US" sz="2500" b="1">
              <a:latin typeface="Times New Roman" panose="02020603050405020304" charset="0"/>
              <a:cs typeface="Times New Roman" panose="02020603050405020304" charset="0"/>
            </a:endParaRPr>
          </a:p>
          <a:p>
            <a:pPr marL="0" indent="0">
              <a:buNone/>
            </a:pPr>
            <a:r>
              <a:rPr lang="pt-BR" altLang="en-US" sz="2500" b="1">
                <a:latin typeface="Times New Roman" panose="02020603050405020304" charset="0"/>
                <a:cs typeface="Times New Roman" panose="02020603050405020304" charset="0"/>
              </a:rPr>
              <a:t>Dolo:</a:t>
            </a:r>
            <a:r>
              <a:rPr lang="pt-BR" altLang="en-US" sz="2500">
                <a:latin typeface="Times New Roman" panose="02020603050405020304" charset="0"/>
                <a:cs typeface="Times New Roman" panose="02020603050405020304" charset="0"/>
              </a:rPr>
              <a:t> candidato a emprego apresenta credenciais falsas de suas habilidades ou competências profissionais.</a:t>
            </a:r>
            <a:endParaRPr lang="pt-BR" altLang="en-US" sz="2500">
              <a:latin typeface="Times New Roman" panose="02020603050405020304" charset="0"/>
              <a:cs typeface="Times New Roman" panose="02020603050405020304" charset="0"/>
            </a:endParaRPr>
          </a:p>
          <a:p>
            <a:pPr marL="457200" indent="-457200">
              <a:buAutoNum type="arabicPeriod"/>
            </a:pPr>
            <a:endParaRPr lang="pt-BR" altLang="en-US" sz="25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sz="half" idx="1"/>
          </p:nvPr>
        </p:nvSpPr>
        <p:spPr>
          <a:xfrm>
            <a:off x="609600" y="1174750"/>
            <a:ext cx="11088370" cy="4953000"/>
          </a:xfrm>
        </p:spPr>
        <p:txBody>
          <a:bodyPr/>
          <a:p>
            <a:pPr marL="0" indent="0">
              <a:buNone/>
            </a:pPr>
            <a:r>
              <a:rPr lang="pt-BR" altLang="en-US" sz="2500" b="1">
                <a:latin typeface="Times New Roman" panose="02020603050405020304" charset="0"/>
                <a:cs typeface="Times New Roman" panose="02020603050405020304" charset="0"/>
              </a:rPr>
              <a:t>Coação:</a:t>
            </a:r>
            <a:r>
              <a:rPr lang="pt-BR" altLang="en-US" sz="2500">
                <a:latin typeface="Times New Roman" panose="02020603050405020304" charset="0"/>
                <a:cs typeface="Times New Roman" panose="02020603050405020304" charset="0"/>
              </a:rPr>
              <a:t> Empregador ser forçado a contratar um empregado sob ameaça de danos aos seus bens ou sua família.</a:t>
            </a:r>
            <a:endParaRPr lang="pt-BR" altLang="en-US" sz="2500">
              <a:latin typeface="Times New Roman" panose="02020603050405020304" charset="0"/>
              <a:cs typeface="Times New Roman" panose="02020603050405020304" charset="0"/>
            </a:endParaRPr>
          </a:p>
          <a:p>
            <a:pPr marL="0" indent="0">
              <a:buNone/>
            </a:pPr>
            <a:endParaRPr lang="pt-BR" altLang="en-US" sz="2500">
              <a:latin typeface="Times New Roman" panose="02020603050405020304" charset="0"/>
              <a:cs typeface="Times New Roman" panose="02020603050405020304" charset="0"/>
            </a:endParaRPr>
          </a:p>
          <a:p>
            <a:pPr marL="0" indent="0">
              <a:buNone/>
            </a:pPr>
            <a:r>
              <a:rPr lang="pt-BR" altLang="en-US" sz="2500" b="1">
                <a:latin typeface="Times New Roman" panose="02020603050405020304" charset="0"/>
                <a:cs typeface="Times New Roman" panose="02020603050405020304" charset="0"/>
              </a:rPr>
              <a:t>Simulação:</a:t>
            </a:r>
            <a:r>
              <a:rPr lang="pt-BR" altLang="en-US" sz="2500">
                <a:latin typeface="Times New Roman" panose="02020603050405020304" charset="0"/>
                <a:cs typeface="Times New Roman" panose="02020603050405020304" charset="0"/>
              </a:rPr>
              <a:t> declaração enganosa; uma relação de trabalho simulada, com o objetivo de enganar terceiro.</a:t>
            </a:r>
            <a:endParaRPr lang="pt-BR" altLang="en-US" sz="2500">
              <a:latin typeface="Times New Roman" panose="02020603050405020304" charset="0"/>
              <a:cs typeface="Times New Roman" panose="02020603050405020304" charset="0"/>
            </a:endParaRPr>
          </a:p>
          <a:p>
            <a:pPr marL="0" indent="0">
              <a:buNone/>
            </a:pPr>
            <a:endParaRPr lang="pt-BR" altLang="en-US" sz="2500">
              <a:latin typeface="Times New Roman" panose="02020603050405020304" charset="0"/>
              <a:cs typeface="Times New Roman" panose="02020603050405020304" charset="0"/>
            </a:endParaRPr>
          </a:p>
          <a:p>
            <a:pPr marL="0" indent="0">
              <a:buNone/>
            </a:pPr>
            <a:r>
              <a:rPr lang="pt-BR" altLang="en-US" sz="2500" b="1">
                <a:latin typeface="Times New Roman" panose="02020603050405020304" charset="0"/>
                <a:cs typeface="Times New Roman" panose="02020603050405020304" charset="0"/>
              </a:rPr>
              <a:t>Fraude:</a:t>
            </a:r>
            <a:r>
              <a:rPr lang="pt-BR" altLang="en-US" sz="2500">
                <a:latin typeface="Times New Roman" panose="02020603050405020304" charset="0"/>
                <a:cs typeface="Times New Roman" panose="02020603050405020304" charset="0"/>
              </a:rPr>
              <a:t> Fazer ou tentar fazer atos parecerem de acordo com a lei.</a:t>
            </a:r>
            <a:endParaRPr lang="pt-BR" altLang="en-US" sz="2500">
              <a:latin typeface="Times New Roman" panose="02020603050405020304" charset="0"/>
              <a:cs typeface="Times New Roman" panose="02020603050405020304" charset="0"/>
            </a:endParaRPr>
          </a:p>
          <a:p>
            <a:pPr marL="0" indent="0">
              <a:buNone/>
            </a:pPr>
            <a:endParaRPr lang="pt-BR" altLang="en-US" sz="2500">
              <a:latin typeface="Times New Roman" panose="02020603050405020304" charset="0"/>
              <a:cs typeface="Times New Roman" panose="02020603050405020304" charset="0"/>
            </a:endParaRPr>
          </a:p>
          <a:p>
            <a:pPr marL="0" indent="0">
              <a:buNone/>
            </a:pPr>
            <a:r>
              <a:rPr lang="pt-BR" altLang="en-US" sz="2500" b="1">
                <a:latin typeface="Times New Roman" panose="02020603050405020304" charset="0"/>
                <a:cs typeface="Times New Roman" panose="02020603050405020304" charset="0"/>
              </a:rPr>
              <a:t>Lesão:</a:t>
            </a:r>
            <a:r>
              <a:rPr lang="pt-BR" altLang="en-US" sz="2500">
                <a:latin typeface="Times New Roman" panose="02020603050405020304" charset="0"/>
                <a:cs typeface="Times New Roman" panose="02020603050405020304" charset="0"/>
              </a:rPr>
              <a:t> empregado aceita realizar atividade nociva à sua saúde, sem receber os equipamentos de proteção, por estar em estado de necessidade ou por inexperiência.</a:t>
            </a:r>
            <a:endParaRPr lang="pt-BR" altLang="en-US" sz="25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latin typeface="Times New Roman" panose="02020603050405020304" charset="0"/>
              <a:cs typeface="Times New Roman" panose="02020603050405020304" charset="0"/>
            </a:endParaRPr>
          </a:p>
        </p:txBody>
      </p:sp>
      <p:sp>
        <p:nvSpPr>
          <p:cNvPr id="3" name="Espaço Reservado para Conteúdo 2"/>
          <p:cNvSpPr>
            <a:spLocks noGrp="1"/>
          </p:cNvSpPr>
          <p:nvPr>
            <p:ph idx="1"/>
          </p:nvPr>
        </p:nvSpPr>
        <p:spPr/>
        <p:txBody>
          <a:bodyPr/>
          <a:p>
            <a:pPr marL="0" indent="0" algn="ctr">
              <a:buFont typeface="Arial" panose="020B0604020202020204" pitchFamily="34" charset="0"/>
              <a:buNone/>
            </a:pPr>
            <a:r>
              <a:rPr lang="pt-BR" altLang="en-US" sz="3000">
                <a:solidFill>
                  <a:schemeClr val="tx1"/>
                </a:solidFill>
                <a:latin typeface="Times New Roman" panose="02020603050405020304" charset="0"/>
                <a:cs typeface="Times New Roman" panose="02020603050405020304" charset="0"/>
              </a:rPr>
              <a:t>Direito do Trabalho</a:t>
            </a:r>
            <a:endParaRPr lang="pt-BR" altLang="en-US" sz="3000">
              <a:solidFill>
                <a:schemeClr val="tx1"/>
              </a:solidFill>
              <a:latin typeface="Times New Roman" panose="02020603050405020304" charset="0"/>
              <a:cs typeface="Times New Roman" panose="02020603050405020304" charset="0"/>
            </a:endParaRPr>
          </a:p>
          <a:p>
            <a:pPr>
              <a:buFont typeface="Wingdings" panose="05000000000000000000" charset="0"/>
              <a:buChar char="ü"/>
            </a:pPr>
            <a:r>
              <a:rPr lang="pt-BR" altLang="en-US" sz="3000">
                <a:solidFill>
                  <a:schemeClr val="tx1"/>
                </a:solidFill>
                <a:latin typeface="Times New Roman" panose="02020603050405020304" charset="0"/>
                <a:cs typeface="Times New Roman" panose="02020603050405020304" charset="0"/>
              </a:rPr>
              <a:t>Origem da palavra</a:t>
            </a:r>
            <a:endParaRPr lang="pt-BR" altLang="en-US" sz="3000">
              <a:solidFill>
                <a:schemeClr val="tx1"/>
              </a:solidFill>
              <a:latin typeface="Times New Roman" panose="02020603050405020304" charset="0"/>
              <a:cs typeface="Times New Roman" panose="02020603050405020304" charset="0"/>
            </a:endParaRPr>
          </a:p>
          <a:p>
            <a:pPr marL="0" indent="0">
              <a:buFont typeface="Arial" panose="020B0604020202020204" pitchFamily="34" charset="0"/>
              <a:buNone/>
            </a:pPr>
            <a:endParaRPr lang="pt-BR" altLang="en-US" sz="3000">
              <a:solidFill>
                <a:schemeClr val="tx1"/>
              </a:solidFill>
              <a:latin typeface="Times New Roman" panose="02020603050405020304" charset="0"/>
              <a:cs typeface="Times New Roman" panose="02020603050405020304" charset="0"/>
            </a:endParaRPr>
          </a:p>
          <a:p>
            <a:pPr>
              <a:buFont typeface="Wingdings" panose="05000000000000000000" charset="0"/>
              <a:buChar char="ü"/>
            </a:pPr>
            <a:r>
              <a:rPr lang="pt-BR" altLang="en-US" sz="3000">
                <a:solidFill>
                  <a:schemeClr val="tx1"/>
                </a:solidFill>
                <a:latin typeface="Times New Roman" panose="02020603050405020304" charset="0"/>
                <a:cs typeface="Times New Roman" panose="02020603050405020304" charset="0"/>
              </a:rPr>
              <a:t>Evolução:</a:t>
            </a:r>
            <a:endParaRPr lang="pt-BR" altLang="en-US" sz="3000">
              <a:solidFill>
                <a:schemeClr val="tx1"/>
              </a:solidFill>
              <a:latin typeface="Times New Roman" panose="02020603050405020304" charset="0"/>
              <a:cs typeface="Times New Roman" panose="02020603050405020304" charset="0"/>
            </a:endParaRPr>
          </a:p>
          <a:p>
            <a:r>
              <a:rPr lang="pt-BR" altLang="en-US" sz="3000">
                <a:solidFill>
                  <a:schemeClr val="tx1"/>
                </a:solidFill>
                <a:latin typeface="Times New Roman" panose="02020603050405020304" charset="0"/>
                <a:cs typeface="Times New Roman" panose="02020603050405020304" charset="0"/>
              </a:rPr>
              <a:t>Trabalho Escravo</a:t>
            </a:r>
            <a:endParaRPr lang="pt-BR" altLang="en-US" sz="3000">
              <a:solidFill>
                <a:schemeClr val="tx1"/>
              </a:solidFill>
              <a:latin typeface="Times New Roman" panose="02020603050405020304" charset="0"/>
              <a:cs typeface="Times New Roman" panose="02020603050405020304" charset="0"/>
            </a:endParaRPr>
          </a:p>
          <a:p>
            <a:r>
              <a:rPr lang="pt-BR" altLang="en-US" sz="3000">
                <a:solidFill>
                  <a:schemeClr val="tx1"/>
                </a:solidFill>
                <a:latin typeface="Times New Roman" panose="02020603050405020304" charset="0"/>
                <a:cs typeface="Times New Roman" panose="02020603050405020304" charset="0"/>
              </a:rPr>
              <a:t>Servidão</a:t>
            </a:r>
            <a:endParaRPr lang="pt-BR" altLang="en-US" sz="3000">
              <a:solidFill>
                <a:schemeClr val="tx1"/>
              </a:solidFill>
              <a:latin typeface="Times New Roman" panose="02020603050405020304" charset="0"/>
              <a:cs typeface="Times New Roman" panose="02020603050405020304" charset="0"/>
            </a:endParaRPr>
          </a:p>
          <a:p>
            <a:r>
              <a:rPr lang="pt-BR" altLang="en-US" sz="3000">
                <a:solidFill>
                  <a:schemeClr val="tx1"/>
                </a:solidFill>
                <a:latin typeface="Times New Roman" panose="02020603050405020304" charset="0"/>
                <a:cs typeface="Times New Roman" panose="02020603050405020304" charset="0"/>
              </a:rPr>
              <a:t>Corporações</a:t>
            </a:r>
            <a:endParaRPr lang="pt-BR" altLang="en-US" sz="3000">
              <a:solidFill>
                <a:schemeClr val="tx1"/>
              </a:solidFill>
              <a:latin typeface="Times New Roman" panose="02020603050405020304" charset="0"/>
              <a:cs typeface="Times New Roman" panose="02020603050405020304" charset="0"/>
            </a:endParaRPr>
          </a:p>
          <a:p>
            <a:pPr marL="0" indent="0">
              <a:buFont typeface="Wingdings" panose="05000000000000000000" charset="0"/>
              <a:buNone/>
            </a:pPr>
            <a:endParaRPr lang="pt-BR" altLang="en-US" sz="3000">
              <a:solidFill>
                <a:schemeClr val="tx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sz="half" idx="1"/>
          </p:nvPr>
        </p:nvSpPr>
        <p:spPr>
          <a:xfrm>
            <a:off x="609600" y="1174750"/>
            <a:ext cx="10831830" cy="4953000"/>
          </a:xfrm>
        </p:spPr>
        <p:txBody>
          <a:bodyPr/>
          <a:p>
            <a:r>
              <a:rPr lang="pt-BR" altLang="en-US" sz="2500" b="1">
                <a:latin typeface="Times New Roman" panose="02020603050405020304" charset="0"/>
                <a:cs typeface="Times New Roman" panose="02020603050405020304" charset="0"/>
              </a:rPr>
              <a:t>CLASSIFICAÇÃO:</a:t>
            </a:r>
            <a:endParaRPr lang="pt-BR" altLang="en-US" sz="2500" b="1">
              <a:latin typeface="Times New Roman" panose="02020603050405020304" charset="0"/>
              <a:cs typeface="Times New Roman" panose="02020603050405020304" charset="0"/>
            </a:endParaRPr>
          </a:p>
          <a:p>
            <a:pPr marL="514350" indent="-514350">
              <a:buAutoNum type="arabicPeriod"/>
            </a:pPr>
            <a:r>
              <a:rPr lang="pt-BR" altLang="en-US" sz="2500" b="1">
                <a:latin typeface="Times New Roman" panose="02020603050405020304" charset="0"/>
                <a:cs typeface="Times New Roman" panose="02020603050405020304" charset="0"/>
              </a:rPr>
              <a:t>QUANTO À DURAÇÃO: </a:t>
            </a:r>
            <a:endParaRPr lang="pt-BR" altLang="en-US" sz="2500" b="1">
              <a:latin typeface="Times New Roman" panose="02020603050405020304" charset="0"/>
              <a:cs typeface="Times New Roman" panose="02020603050405020304" charset="0"/>
            </a:endParaRPr>
          </a:p>
          <a:p>
            <a:pPr marL="0" indent="0">
              <a:buNone/>
            </a:pPr>
            <a:r>
              <a:rPr lang="pt-BR" altLang="en-US" sz="2500" b="1">
                <a:latin typeface="Times New Roman" panose="02020603050405020304" charset="0"/>
                <a:cs typeface="Times New Roman" panose="02020603050405020304" charset="0"/>
              </a:rPr>
              <a:t>Contrato por tempo indeterminado: </a:t>
            </a:r>
            <a:endParaRPr lang="pt-BR" altLang="en-US" sz="2500" b="1">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Sem fixação de prévia duração.</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Constitui a regra</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Inexistindo a manifestação da vontade de uma das partes para finalização do contrato, ele não termina.</a:t>
            </a:r>
            <a:endParaRPr lang="pt-BR" altLang="en-US" sz="2500">
              <a:latin typeface="Times New Roman" panose="02020603050405020304" charset="0"/>
              <a:cs typeface="Times New Roman" panose="02020603050405020304" charset="0"/>
            </a:endParaRPr>
          </a:p>
          <a:p>
            <a:pPr marL="0" indent="0">
              <a:buNone/>
            </a:pPr>
            <a:endParaRPr lang="pt-BR" altLang="en-US" sz="2500">
              <a:latin typeface="Times New Roman" panose="02020603050405020304" charset="0"/>
              <a:cs typeface="Times New Roman" panose="02020603050405020304" charset="0"/>
            </a:endParaRPr>
          </a:p>
          <a:p>
            <a:pPr marL="0" indent="0">
              <a:buNone/>
            </a:pPr>
            <a:r>
              <a:rPr lang="pt-BR" altLang="en-US" sz="2500" b="1">
                <a:latin typeface="Times New Roman" panose="02020603050405020304" charset="0"/>
                <a:cs typeface="Times New Roman" panose="02020603050405020304" charset="0"/>
              </a:rPr>
              <a:t>Contrato por tempo determinado:</a:t>
            </a:r>
            <a:endParaRPr lang="pt-BR" altLang="en-US" sz="2500" b="1">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manifestação prévia da duração do contrato.</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No direito do trabalho, não basta a vontade das partes em pactuar com prazo determinado, a situação deve estar expressamente prevista em lei</a:t>
            </a:r>
            <a:endParaRPr lang="pt-BR" altLang="en-US" sz="25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5" name="Espaço Reservado para Conteúdo 4"/>
          <p:cNvSpPr>
            <a:spLocks noGrp="1"/>
          </p:cNvSpPr>
          <p:nvPr>
            <p:ph idx="1"/>
          </p:nvPr>
        </p:nvSpPr>
        <p:spPr/>
        <p:txBody>
          <a:bodyPr/>
          <a:p>
            <a:r>
              <a:rPr lang="pt-BR" altLang="en-US" sz="2500">
                <a:latin typeface="Times New Roman" panose="02020603050405020304" charset="0"/>
                <a:cs typeface="Times New Roman" panose="02020603050405020304" charset="0"/>
              </a:rPr>
              <a:t>Art. 443, parágrafo 1º da CLT: </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Considera-se trabalho com prazo determinado cuja vigência dependa de:</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Termo prefixado</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Execução de serviços especificados;</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Realização de certo acontecimento suscetível de previsão aproxiamda.</a:t>
            </a:r>
            <a:endParaRPr lang="pt-BR" altLang="en-US" sz="2500">
              <a:latin typeface="Times New Roman" panose="02020603050405020304" charset="0"/>
              <a:cs typeface="Times New Roman" panose="02020603050405020304" charset="0"/>
            </a:endParaRPr>
          </a:p>
          <a:p>
            <a:r>
              <a:rPr lang="pt-BR" altLang="en-US" sz="2500">
                <a:latin typeface="Times New Roman" panose="02020603050405020304" charset="0"/>
                <a:cs typeface="Times New Roman" panose="02020603050405020304" charset="0"/>
              </a:rPr>
              <a:t>Art 443, parágrado 2º da CLT:</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Será válido o contrato por prazo determinado em se tratando de:</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Serviço cuja natureza ou transitoriedade justifiquem a predeterminação do prazo;</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Atividades empresariais de caráter transitório;</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Contrato de experiência.</a:t>
            </a:r>
            <a:endParaRPr lang="pt-BR" altLang="en-US" sz="2500">
              <a:latin typeface="Times New Roman" panose="02020603050405020304" charset="0"/>
              <a:cs typeface="Times New Roman" panose="02020603050405020304" charset="0"/>
            </a:endParaRPr>
          </a:p>
          <a:p>
            <a:pPr marL="0" indent="0">
              <a:buNone/>
            </a:pPr>
            <a:r>
              <a:rPr lang="pt-BR" altLang="en-US" sz="2200">
                <a:latin typeface="Times New Roman" panose="02020603050405020304" charset="0"/>
                <a:cs typeface="Times New Roman" panose="02020603050405020304" charset="0"/>
              </a:rPr>
              <a:t>obs.: exceto o contrato de experiência que não poderá ultrapassar 90 dias, os outros casos não poderão ultrapassar 2 anos e se for renovado mais de uma vez passará a ser considerado contrato por prazo indeterminado.</a:t>
            </a:r>
            <a:endParaRPr lang="pt-BR" altLang="en-US" sz="22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sz="half" idx="1"/>
          </p:nvPr>
        </p:nvSpPr>
        <p:spPr/>
        <p:txBody>
          <a:bodyPr/>
          <a:p>
            <a:pPr marL="0" indent="0">
              <a:buNone/>
            </a:pPr>
            <a:r>
              <a:rPr lang="pt-BR" altLang="en-US" sz="2300" b="1">
                <a:latin typeface="Times New Roman" panose="02020603050405020304" charset="0"/>
                <a:cs typeface="Times New Roman" panose="02020603050405020304" charset="0"/>
              </a:rPr>
              <a:t>2.    Quanto à qualidade do trabalho</a:t>
            </a:r>
            <a:r>
              <a:rPr lang="pt-BR" altLang="en-US" sz="2300">
                <a:latin typeface="Times New Roman" panose="02020603050405020304" charset="0"/>
                <a:cs typeface="Times New Roman" panose="02020603050405020304" charset="0"/>
              </a:rPr>
              <a:t>:</a:t>
            </a:r>
            <a:endParaRPr lang="pt-BR" altLang="en-US" sz="2300">
              <a:latin typeface="Times New Roman" panose="02020603050405020304" charset="0"/>
              <a:cs typeface="Times New Roman" panose="02020603050405020304" charset="0"/>
            </a:endParaRPr>
          </a:p>
          <a:p>
            <a:pPr marL="0" indent="0">
              <a:buNone/>
            </a:pPr>
            <a:r>
              <a:rPr lang="pt-BR" altLang="en-US" sz="2300">
                <a:latin typeface="Times New Roman" panose="02020603050405020304" charset="0"/>
                <a:cs typeface="Times New Roman" panose="02020603050405020304" charset="0"/>
              </a:rPr>
              <a:t>Manual;</a:t>
            </a:r>
            <a:endParaRPr lang="pt-BR" altLang="en-US" sz="2300">
              <a:latin typeface="Times New Roman" panose="02020603050405020304" charset="0"/>
              <a:cs typeface="Times New Roman" panose="02020603050405020304" charset="0"/>
            </a:endParaRPr>
          </a:p>
          <a:p>
            <a:pPr marL="0" indent="0">
              <a:buNone/>
            </a:pPr>
            <a:r>
              <a:rPr lang="pt-BR" altLang="en-US" sz="2300">
                <a:latin typeface="Times New Roman" panose="02020603050405020304" charset="0"/>
                <a:cs typeface="Times New Roman" panose="02020603050405020304" charset="0"/>
              </a:rPr>
              <a:t>Intelectual;</a:t>
            </a:r>
            <a:endParaRPr lang="pt-BR" altLang="en-US" sz="2300">
              <a:latin typeface="Times New Roman" panose="02020603050405020304" charset="0"/>
              <a:cs typeface="Times New Roman" panose="02020603050405020304" charset="0"/>
            </a:endParaRPr>
          </a:p>
          <a:p>
            <a:pPr marL="0" indent="0">
              <a:buNone/>
            </a:pPr>
            <a:r>
              <a:rPr lang="pt-BR" altLang="en-US" sz="2300" b="1">
                <a:latin typeface="Times New Roman" panose="02020603050405020304" charset="0"/>
                <a:cs typeface="Times New Roman" panose="02020603050405020304" charset="0"/>
              </a:rPr>
              <a:t>3. Quanto à finalidade</a:t>
            </a:r>
            <a:endParaRPr lang="pt-BR" altLang="en-US" sz="2300" b="1">
              <a:latin typeface="Times New Roman" panose="02020603050405020304" charset="0"/>
              <a:cs typeface="Times New Roman" panose="02020603050405020304" charset="0"/>
            </a:endParaRPr>
          </a:p>
          <a:p>
            <a:pPr marL="0" indent="0">
              <a:buNone/>
            </a:pPr>
            <a:r>
              <a:rPr lang="pt-BR" altLang="en-US" sz="2300">
                <a:latin typeface="Times New Roman" panose="02020603050405020304" charset="0"/>
                <a:cs typeface="Times New Roman" panose="02020603050405020304" charset="0"/>
              </a:rPr>
              <a:t>Industrial</a:t>
            </a:r>
            <a:endParaRPr lang="pt-BR" altLang="en-US" sz="2300">
              <a:latin typeface="Times New Roman" panose="02020603050405020304" charset="0"/>
              <a:cs typeface="Times New Roman" panose="02020603050405020304" charset="0"/>
            </a:endParaRPr>
          </a:p>
          <a:p>
            <a:pPr marL="0" indent="0">
              <a:buNone/>
            </a:pPr>
            <a:r>
              <a:rPr lang="pt-BR" altLang="en-US" sz="2300">
                <a:latin typeface="Times New Roman" panose="02020603050405020304" charset="0"/>
                <a:cs typeface="Times New Roman" panose="02020603050405020304" charset="0"/>
              </a:rPr>
              <a:t>Comercial;</a:t>
            </a:r>
            <a:endParaRPr lang="pt-BR" altLang="en-US" sz="2300">
              <a:latin typeface="Times New Roman" panose="02020603050405020304" charset="0"/>
              <a:cs typeface="Times New Roman" panose="02020603050405020304" charset="0"/>
            </a:endParaRPr>
          </a:p>
          <a:p>
            <a:pPr marL="0" indent="0">
              <a:buNone/>
            </a:pPr>
            <a:r>
              <a:rPr lang="pt-BR" altLang="en-US" sz="2300">
                <a:latin typeface="Times New Roman" panose="02020603050405020304" charset="0"/>
                <a:cs typeface="Times New Roman" panose="02020603050405020304" charset="0"/>
              </a:rPr>
              <a:t>Agrícola;</a:t>
            </a:r>
            <a:endParaRPr lang="pt-BR" altLang="en-US" sz="2300">
              <a:latin typeface="Times New Roman" panose="02020603050405020304" charset="0"/>
              <a:cs typeface="Times New Roman" panose="02020603050405020304" charset="0"/>
            </a:endParaRPr>
          </a:p>
          <a:p>
            <a:pPr marL="0" indent="0">
              <a:buNone/>
            </a:pPr>
            <a:r>
              <a:rPr lang="pt-BR" altLang="en-US" sz="2300">
                <a:latin typeface="Times New Roman" panose="02020603050405020304" charset="0"/>
                <a:cs typeface="Times New Roman" panose="02020603050405020304" charset="0"/>
              </a:rPr>
              <a:t>Doméstico;</a:t>
            </a:r>
            <a:endParaRPr lang="pt-BR" altLang="en-US" sz="2300">
              <a:latin typeface="Times New Roman" panose="02020603050405020304" charset="0"/>
              <a:cs typeface="Times New Roman" panose="02020603050405020304" charset="0"/>
            </a:endParaRPr>
          </a:p>
          <a:p>
            <a:pPr marL="0" indent="0">
              <a:buNone/>
            </a:pPr>
            <a:r>
              <a:rPr lang="pt-BR" altLang="en-US" sz="2300">
                <a:latin typeface="Times New Roman" panose="02020603050405020304" charset="0"/>
                <a:cs typeface="Times New Roman" panose="02020603050405020304" charset="0"/>
              </a:rPr>
              <a:t>Marítimo</a:t>
            </a:r>
            <a:endParaRPr lang="pt-BR" altLang="en-US" sz="2300">
              <a:latin typeface="Times New Roman" panose="02020603050405020304" charset="0"/>
              <a:cs typeface="Times New Roman" panose="02020603050405020304" charset="0"/>
            </a:endParaRPr>
          </a:p>
          <a:p>
            <a:pPr marL="0" indent="0">
              <a:buNone/>
            </a:pPr>
            <a:r>
              <a:rPr lang="pt-BR" altLang="en-US" sz="2300" b="1">
                <a:latin typeface="Times New Roman" panose="02020603050405020304" charset="0"/>
                <a:cs typeface="Times New Roman" panose="02020603050405020304" charset="0"/>
              </a:rPr>
              <a:t>4.  Quanto aos sujeitos da relação:</a:t>
            </a:r>
            <a:endParaRPr lang="pt-BR" altLang="en-US" sz="2300" b="1">
              <a:latin typeface="Times New Roman" panose="02020603050405020304" charset="0"/>
              <a:cs typeface="Times New Roman" panose="02020603050405020304" charset="0"/>
            </a:endParaRPr>
          </a:p>
          <a:p>
            <a:pPr marL="0" indent="0">
              <a:buNone/>
            </a:pPr>
            <a:r>
              <a:rPr lang="pt-BR" altLang="en-US" sz="2300">
                <a:latin typeface="Times New Roman" panose="02020603050405020304" charset="0"/>
                <a:cs typeface="Times New Roman" panose="02020603050405020304" charset="0"/>
              </a:rPr>
              <a:t>Individual;</a:t>
            </a:r>
            <a:endParaRPr lang="pt-BR" altLang="en-US" sz="2300">
              <a:latin typeface="Times New Roman" panose="02020603050405020304" charset="0"/>
              <a:cs typeface="Times New Roman" panose="02020603050405020304" charset="0"/>
            </a:endParaRPr>
          </a:p>
          <a:p>
            <a:pPr marL="0" indent="0">
              <a:buNone/>
            </a:pPr>
            <a:r>
              <a:rPr lang="pt-BR" altLang="en-US" sz="2300">
                <a:latin typeface="Times New Roman" panose="02020603050405020304" charset="0"/>
                <a:cs typeface="Times New Roman" panose="02020603050405020304" charset="0"/>
              </a:rPr>
              <a:t>Coletivo ou de equipe</a:t>
            </a:r>
            <a:endParaRPr lang="pt-BR" altLang="en-US" sz="2300">
              <a:latin typeface="Times New Roman" panose="02020603050405020304" charset="0"/>
              <a:cs typeface="Times New Roman" panose="02020603050405020304" charset="0"/>
            </a:endParaRPr>
          </a:p>
        </p:txBody>
      </p:sp>
      <p:sp>
        <p:nvSpPr>
          <p:cNvPr id="8" name="Espaço Reservado para Conteúdo 7"/>
          <p:cNvSpPr>
            <a:spLocks noGrp="1"/>
          </p:cNvSpPr>
          <p:nvPr>
            <p:ph sz="half" idx="2"/>
          </p:nvPr>
        </p:nvSpPr>
        <p:spPr/>
        <p:txBody>
          <a:bodyPr/>
          <a:p>
            <a:pPr marL="0" indent="0">
              <a:buNone/>
            </a:pPr>
            <a:r>
              <a:rPr lang="pt-BR" altLang="en-US" sz="2300" b="1">
                <a:latin typeface="Times New Roman" panose="02020603050405020304" charset="0"/>
                <a:cs typeface="Times New Roman" panose="02020603050405020304" charset="0"/>
              </a:rPr>
              <a:t>5. Quanto ao lugar do trabalho:</a:t>
            </a:r>
            <a:endParaRPr lang="pt-BR" altLang="en-US" sz="2300" b="1">
              <a:latin typeface="Times New Roman" panose="02020603050405020304" charset="0"/>
              <a:cs typeface="Times New Roman" panose="02020603050405020304" charset="0"/>
            </a:endParaRPr>
          </a:p>
          <a:p>
            <a:pPr marL="0" indent="0">
              <a:buNone/>
            </a:pPr>
            <a:r>
              <a:rPr lang="pt-BR" altLang="en-US" sz="2300">
                <a:latin typeface="Times New Roman" panose="02020603050405020304" charset="0"/>
                <a:cs typeface="Times New Roman" panose="02020603050405020304" charset="0"/>
              </a:rPr>
              <a:t>Domicílio</a:t>
            </a:r>
            <a:endParaRPr lang="pt-BR" altLang="en-US" sz="2300">
              <a:latin typeface="Times New Roman" panose="02020603050405020304" charset="0"/>
              <a:cs typeface="Times New Roman" panose="02020603050405020304" charset="0"/>
            </a:endParaRPr>
          </a:p>
          <a:p>
            <a:pPr marL="0" indent="0">
              <a:buNone/>
            </a:pPr>
            <a:r>
              <a:rPr lang="pt-BR" altLang="en-US" sz="2300">
                <a:latin typeface="Times New Roman" panose="02020603050405020304" charset="0"/>
                <a:cs typeface="Times New Roman" panose="02020603050405020304" charset="0"/>
              </a:rPr>
              <a:t>Lugar designado pelo empregador</a:t>
            </a:r>
            <a:endParaRPr lang="pt-BR" altLang="en-US" sz="2300">
              <a:latin typeface="Times New Roman" panose="02020603050405020304" charset="0"/>
              <a:cs typeface="Times New Roman" panose="02020603050405020304" charset="0"/>
            </a:endParaRPr>
          </a:p>
          <a:p>
            <a:pPr marL="0" indent="0">
              <a:buNone/>
            </a:pPr>
            <a:endParaRPr lang="pt-BR" altLang="en-US" sz="2300">
              <a:latin typeface="Times New Roman" panose="02020603050405020304" charset="0"/>
              <a:cs typeface="Times New Roman" panose="02020603050405020304" charset="0"/>
            </a:endParaRPr>
          </a:p>
          <a:p>
            <a:pPr marL="0" indent="0">
              <a:buNone/>
            </a:pPr>
            <a:r>
              <a:rPr lang="pt-BR" altLang="en-US" sz="2300" b="1">
                <a:latin typeface="Times New Roman" panose="02020603050405020304" charset="0"/>
                <a:cs typeface="Times New Roman" panose="02020603050405020304" charset="0"/>
              </a:rPr>
              <a:t>6. Quanto ao modo de remuneração:</a:t>
            </a:r>
            <a:endParaRPr lang="pt-BR" altLang="en-US" sz="2300" b="1">
              <a:latin typeface="Times New Roman" panose="02020603050405020304" charset="0"/>
              <a:cs typeface="Times New Roman" panose="02020603050405020304" charset="0"/>
            </a:endParaRPr>
          </a:p>
          <a:p>
            <a:pPr marL="0" indent="0">
              <a:buNone/>
            </a:pPr>
            <a:r>
              <a:rPr lang="pt-BR" altLang="en-US" sz="2300">
                <a:latin typeface="Times New Roman" panose="02020603050405020304" charset="0"/>
                <a:cs typeface="Times New Roman" panose="02020603050405020304" charset="0"/>
              </a:rPr>
              <a:t>Salário Fixo</a:t>
            </a:r>
            <a:endParaRPr lang="pt-BR" altLang="en-US" sz="2300">
              <a:latin typeface="Times New Roman" panose="02020603050405020304" charset="0"/>
              <a:cs typeface="Times New Roman" panose="02020603050405020304" charset="0"/>
            </a:endParaRPr>
          </a:p>
          <a:p>
            <a:pPr marL="0" indent="0">
              <a:buNone/>
            </a:pPr>
            <a:r>
              <a:rPr lang="pt-BR" altLang="en-US" sz="2300">
                <a:latin typeface="Times New Roman" panose="02020603050405020304" charset="0"/>
                <a:cs typeface="Times New Roman" panose="02020603050405020304" charset="0"/>
              </a:rPr>
              <a:t>Salário Variável</a:t>
            </a:r>
            <a:endParaRPr lang="pt-BR" altLang="en-US" sz="2300">
              <a:latin typeface="Times New Roman" panose="02020603050405020304" charset="0"/>
              <a:cs typeface="Times New Roman" panose="02020603050405020304" charset="0"/>
            </a:endParaRPr>
          </a:p>
          <a:p>
            <a:pPr marL="0" indent="0">
              <a:buNone/>
            </a:pPr>
            <a:r>
              <a:rPr lang="pt-BR" altLang="en-US" sz="2300" b="1">
                <a:latin typeface="Times New Roman" panose="02020603050405020304" charset="0"/>
                <a:cs typeface="Times New Roman" panose="02020603050405020304" charset="0"/>
              </a:rPr>
              <a:t>7.  Quanto à forma:</a:t>
            </a:r>
            <a:endParaRPr lang="pt-BR" altLang="en-US" sz="2300" b="1">
              <a:latin typeface="Times New Roman" panose="02020603050405020304" charset="0"/>
              <a:cs typeface="Times New Roman" panose="02020603050405020304" charset="0"/>
            </a:endParaRPr>
          </a:p>
          <a:p>
            <a:pPr marL="0" indent="0">
              <a:buNone/>
            </a:pPr>
            <a:r>
              <a:rPr lang="pt-BR" altLang="en-US" sz="2300">
                <a:latin typeface="Times New Roman" panose="02020603050405020304" charset="0"/>
                <a:cs typeface="Times New Roman" panose="02020603050405020304" charset="0"/>
              </a:rPr>
              <a:t>Verbal</a:t>
            </a:r>
            <a:endParaRPr lang="pt-BR" altLang="en-US" sz="2300">
              <a:latin typeface="Times New Roman" panose="02020603050405020304" charset="0"/>
              <a:cs typeface="Times New Roman" panose="02020603050405020304" charset="0"/>
            </a:endParaRPr>
          </a:p>
          <a:p>
            <a:pPr marL="0" indent="0">
              <a:buNone/>
            </a:pPr>
            <a:r>
              <a:rPr lang="pt-BR" altLang="en-US" sz="2300">
                <a:latin typeface="Times New Roman" panose="02020603050405020304" charset="0"/>
                <a:cs typeface="Times New Roman" panose="02020603050405020304" charset="0"/>
              </a:rPr>
              <a:t>Escrito</a:t>
            </a:r>
            <a:endParaRPr lang="pt-BR" altLang="en-US" sz="23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sz="half" idx="1"/>
          </p:nvPr>
        </p:nvSpPr>
        <p:spPr>
          <a:xfrm>
            <a:off x="609600" y="1174750"/>
            <a:ext cx="10752455" cy="4953000"/>
          </a:xfrm>
        </p:spPr>
        <p:txBody>
          <a:bodyPr/>
          <a:p>
            <a:pPr marL="0" indent="0" algn="ctr">
              <a:buNone/>
            </a:pPr>
            <a:r>
              <a:rPr lang="pt-BR" altLang="en-US" sz="2500">
                <a:latin typeface="Times New Roman" panose="02020603050405020304" charset="0"/>
                <a:cs typeface="Times New Roman" panose="02020603050405020304" charset="0"/>
              </a:rPr>
              <a:t>SALÁRIO E REMUNERAÇÃO</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 Direito do Empregado</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 Natureza alimentícia: CF, art. 100 parágrafo 1º:</a:t>
            </a:r>
            <a:endParaRPr lang="pt-BR" altLang="en-US" sz="2500">
              <a:latin typeface="Times New Roman" panose="02020603050405020304" charset="0"/>
              <a:cs typeface="Times New Roman" panose="02020603050405020304" charset="0"/>
            </a:endParaRPr>
          </a:p>
          <a:p>
            <a:pPr marL="0" indent="0" algn="just">
              <a:buNone/>
            </a:pPr>
            <a:r>
              <a:rPr lang="pt-BR" altLang="en-US" sz="2500">
                <a:latin typeface="Times New Roman" panose="02020603050405020304" charset="0"/>
                <a:cs typeface="Times New Roman" panose="02020603050405020304" charset="0"/>
              </a:rPr>
              <a:t>Os débitos de natureza alimentícia compreendem aqueles decorrentes de salários, vencimentos, proventos, pensões e suas complementações, benefícios previdenciários e indenizações por morte ou por invalidez...</a:t>
            </a:r>
            <a:endParaRPr lang="pt-BR" altLang="en-US" sz="2500">
              <a:latin typeface="Times New Roman" panose="02020603050405020304" charset="0"/>
              <a:cs typeface="Times New Roman" panose="02020603050405020304" charset="0"/>
            </a:endParaRPr>
          </a:p>
          <a:p>
            <a:pPr marL="0" indent="0" algn="just">
              <a:buNone/>
            </a:pPr>
            <a:endParaRPr lang="pt-BR" altLang="en-US" sz="2500">
              <a:latin typeface="Times New Roman" panose="02020603050405020304" charset="0"/>
              <a:cs typeface="Times New Roman" panose="02020603050405020304" charset="0"/>
            </a:endParaRPr>
          </a:p>
          <a:p>
            <a:pPr marL="0" indent="0" algn="just">
              <a:buNone/>
            </a:pPr>
            <a:r>
              <a:rPr lang="pt-BR" altLang="en-US" sz="2500">
                <a:latin typeface="Times New Roman" panose="02020603050405020304" charset="0"/>
                <a:cs typeface="Times New Roman" panose="02020603050405020304" charset="0"/>
              </a:rPr>
              <a:t>Amauri Mascaro Nascimento: “Salário é a totalidade das percepções econômicas dos trabalhadores, qualquer que seja a forma ou meio de pagamento, quer retribuam o trabalho efetivo, os períodods de interrupção do contrato e os descansos computáveis na jornada de trabalho.”</a:t>
            </a:r>
            <a:endParaRPr lang="pt-BR" altLang="en-US" sz="25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sz="half" idx="1"/>
          </p:nvPr>
        </p:nvSpPr>
        <p:spPr>
          <a:xfrm>
            <a:off x="609600" y="1174750"/>
            <a:ext cx="10697845" cy="4953000"/>
          </a:xfrm>
        </p:spPr>
        <p:txBody>
          <a:bodyPr/>
          <a:p>
            <a:r>
              <a:rPr lang="pt-BR" altLang="en-US" sz="2500">
                <a:latin typeface="Times New Roman" panose="02020603050405020304" charset="0"/>
                <a:cs typeface="Times New Roman" panose="02020603050405020304" charset="0"/>
              </a:rPr>
              <a:t>Princípios de Proteção ao Salário:</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1. Princípio da irredutibilidade salarial:</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CF, art. 7º, VI e Art. 468 da CLT</a:t>
            </a:r>
            <a:endParaRPr lang="pt-BR" altLang="en-US" sz="2500">
              <a:latin typeface="Times New Roman" panose="02020603050405020304" charset="0"/>
              <a:cs typeface="Times New Roman" panose="02020603050405020304" charset="0"/>
            </a:endParaRPr>
          </a:p>
          <a:p>
            <a:pPr marL="0" indent="0">
              <a:buNone/>
            </a:pPr>
            <a:endParaRPr lang="pt-BR" altLang="en-US" sz="2500">
              <a:latin typeface="Times New Roman" panose="02020603050405020304" charset="0"/>
              <a:cs typeface="Times New Roman" panose="02020603050405020304" charset="0"/>
            </a:endParaRPr>
          </a:p>
          <a:p>
            <a:r>
              <a:rPr lang="pt-BR" altLang="en-US" sz="2500">
                <a:latin typeface="Times New Roman" panose="02020603050405020304" charset="0"/>
                <a:cs typeface="Times New Roman" panose="02020603050405020304" charset="0"/>
              </a:rPr>
              <a:t>Princípio da Inalterabilidade salarial:</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O artigo 468 da CLT impede qualquer alteração salarial </a:t>
            </a:r>
            <a:r>
              <a:rPr lang="pt-BR" altLang="en-US" sz="2500" i="1">
                <a:latin typeface="Times New Roman" panose="02020603050405020304" charset="0"/>
                <a:cs typeface="Times New Roman" panose="02020603050405020304" charset="0"/>
              </a:rPr>
              <a:t>in pejus</a:t>
            </a:r>
            <a:endParaRPr lang="pt-BR" altLang="en-US" sz="2500">
              <a:latin typeface="Times New Roman" panose="02020603050405020304" charset="0"/>
              <a:cs typeface="Times New Roman" panose="02020603050405020304" charset="0"/>
            </a:endParaRPr>
          </a:p>
          <a:p>
            <a:pPr marL="0" indent="0">
              <a:buNone/>
            </a:pPr>
            <a:endParaRPr lang="pt-BR" altLang="en-US" sz="2500">
              <a:latin typeface="Times New Roman" panose="02020603050405020304" charset="0"/>
              <a:cs typeface="Times New Roman" panose="02020603050405020304" charset="0"/>
            </a:endParaRPr>
          </a:p>
          <a:p>
            <a:r>
              <a:rPr lang="pt-BR" altLang="en-US" sz="2500">
                <a:latin typeface="Times New Roman" panose="02020603050405020304" charset="0"/>
                <a:cs typeface="Times New Roman" panose="02020603050405020304" charset="0"/>
              </a:rPr>
              <a:t>Pricípio da integralidade salarial:</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Art. 462, §§1º a 4º da CLT.</a:t>
            </a:r>
            <a:endParaRPr lang="pt-BR" altLang="en-US" sz="2500">
              <a:latin typeface="Times New Roman" panose="02020603050405020304" charset="0"/>
              <a:cs typeface="Times New Roman" panose="02020603050405020304" charset="0"/>
            </a:endParaRPr>
          </a:p>
          <a:p>
            <a:pPr marL="0" indent="0">
              <a:buNone/>
            </a:pPr>
            <a:r>
              <a:rPr lang="pt-BR" altLang="en-US" sz="2500">
                <a:latin typeface="Times New Roman" panose="02020603050405020304" charset="0"/>
                <a:cs typeface="Times New Roman" panose="02020603050405020304" charset="0"/>
              </a:rPr>
              <a:t>Proteção do salário contra desconto impróprios e abusivos.</a:t>
            </a:r>
            <a:endParaRPr lang="pt-BR" altLang="en-US" sz="25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sz="half" idx="1"/>
          </p:nvPr>
        </p:nvSpPr>
        <p:spPr>
          <a:xfrm>
            <a:off x="609600" y="1174750"/>
            <a:ext cx="10682605" cy="4953000"/>
          </a:xfrm>
        </p:spPr>
        <p:txBody>
          <a:bodyPr/>
          <a:p>
            <a:r>
              <a:rPr lang="pt-BR" altLang="en-US"/>
              <a:t>Princípio da Intangibilidade Salarial:</a:t>
            </a:r>
            <a:endParaRPr lang="pt-BR" altLang="en-US"/>
          </a:p>
          <a:p>
            <a:pPr marL="0" indent="0">
              <a:buNone/>
            </a:pPr>
            <a:r>
              <a:rPr lang="pt-BR" altLang="en-US"/>
              <a:t>Art. 449, CLT;</a:t>
            </a:r>
            <a:endParaRPr lang="pt-BR" altLang="en-US"/>
          </a:p>
          <a:p>
            <a:pPr marL="0" indent="0">
              <a:buNone/>
            </a:pPr>
            <a:endParaRPr lang="pt-BR" altLang="en-US"/>
          </a:p>
          <a:p>
            <a:r>
              <a:rPr lang="pt-BR" altLang="en-US"/>
              <a:t>Princípio da impenhorabilidade salarial</a:t>
            </a:r>
            <a:endParaRPr lang="pt-BR" altLang="en-US"/>
          </a:p>
          <a:p>
            <a:pPr marL="0" indent="0">
              <a:buNone/>
            </a:pPr>
            <a:r>
              <a:rPr lang="pt-BR" altLang="en-US"/>
              <a:t>Art. 833,IV do CPC</a:t>
            </a:r>
            <a:endParaRPr lang="pt-BR" altLang="en-US"/>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altLang="en-US">
                <a:latin typeface="Times New Roman" panose="02020603050405020304" charset="0"/>
                <a:cs typeface="Times New Roman" panose="02020603050405020304" charset="0"/>
                <a:sym typeface="+mn-ea"/>
              </a:rPr>
              <a:t>Legislação Trabalhista e Previdenciária</a:t>
            </a:r>
            <a:br>
              <a:rPr lang="pt-BR" altLang="en-US"/>
            </a:br>
            <a:endParaRPr lang="pt-BR" altLang="en-US"/>
          </a:p>
        </p:txBody>
      </p:sp>
      <p:sp>
        <p:nvSpPr>
          <p:cNvPr id="3" name="Espaço Reservado para Conteúdo 2"/>
          <p:cNvSpPr>
            <a:spLocks noGrp="1"/>
          </p:cNvSpPr>
          <p:nvPr>
            <p:ph sz="half" idx="1"/>
          </p:nvPr>
        </p:nvSpPr>
        <p:spPr/>
        <p:txBody>
          <a:bodyPr/>
          <a:p>
            <a:endParaRPr lang="pt-BR" altLang="en-US"/>
          </a:p>
        </p:txBody>
      </p:sp>
      <p:sp>
        <p:nvSpPr>
          <p:cNvPr id="4" name="Espaço Reservado para Conteúdo 3"/>
          <p:cNvSpPr>
            <a:spLocks noGrp="1"/>
          </p:cNvSpPr>
          <p:nvPr>
            <p:ph sz="half" idx="2"/>
          </p:nvPr>
        </p:nvSpPr>
        <p:spPr/>
        <p:txBody>
          <a:bodyPr/>
          <a:p>
            <a:endParaRPr lang="pt-BR" altLang="en-US"/>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altLang="en-US">
                <a:latin typeface="Times New Roman" panose="02020603050405020304" charset="0"/>
                <a:cs typeface="Times New Roman" panose="02020603050405020304" charset="0"/>
                <a:sym typeface="+mn-ea"/>
              </a:rPr>
              <a:t>Legislação Trabalhista e Previdenciária</a:t>
            </a:r>
            <a:br>
              <a:rPr lang="pt-BR" altLang="en-US"/>
            </a:br>
            <a:endParaRPr lang="pt-BR" altLang="en-US"/>
          </a:p>
        </p:txBody>
      </p:sp>
      <p:sp>
        <p:nvSpPr>
          <p:cNvPr id="3" name="Espaço Reservado para Conteúdo 2"/>
          <p:cNvSpPr>
            <a:spLocks noGrp="1"/>
          </p:cNvSpPr>
          <p:nvPr>
            <p:ph sz="half" idx="1"/>
          </p:nvPr>
        </p:nvSpPr>
        <p:spPr/>
        <p:txBody>
          <a:bodyPr/>
          <a:p>
            <a:endParaRPr lang="pt-BR" altLang="en-US"/>
          </a:p>
        </p:txBody>
      </p:sp>
      <p:sp>
        <p:nvSpPr>
          <p:cNvPr id="4" name="Espaço Reservado para Conteúdo 3"/>
          <p:cNvSpPr>
            <a:spLocks noGrp="1"/>
          </p:cNvSpPr>
          <p:nvPr>
            <p:ph sz="half" idx="2"/>
          </p:nvPr>
        </p:nvSpPr>
        <p:spPr/>
        <p:txBody>
          <a:bodyPr/>
          <a:p>
            <a:endParaRPr lang="pt-BR" altLang="en-US"/>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altLang="en-US">
                <a:latin typeface="Times New Roman" panose="02020603050405020304" charset="0"/>
                <a:cs typeface="Times New Roman" panose="02020603050405020304" charset="0"/>
                <a:sym typeface="+mn-ea"/>
              </a:rPr>
              <a:t>Legislação Trabalhista e Previdenciária</a:t>
            </a:r>
            <a:br>
              <a:rPr lang="pt-BR" altLang="en-US"/>
            </a:br>
            <a:endParaRPr lang="pt-BR" altLang="en-US"/>
          </a:p>
        </p:txBody>
      </p:sp>
      <p:sp>
        <p:nvSpPr>
          <p:cNvPr id="3" name="Espaço Reservado para Conteúdo 2"/>
          <p:cNvSpPr>
            <a:spLocks noGrp="1"/>
          </p:cNvSpPr>
          <p:nvPr>
            <p:ph sz="half" idx="1"/>
          </p:nvPr>
        </p:nvSpPr>
        <p:spPr/>
        <p:txBody>
          <a:bodyPr/>
          <a:p>
            <a:endParaRPr lang="pt-BR" altLang="en-US"/>
          </a:p>
        </p:txBody>
      </p:sp>
      <p:sp>
        <p:nvSpPr>
          <p:cNvPr id="4" name="Espaço Reservado para Conteúdo 3"/>
          <p:cNvSpPr>
            <a:spLocks noGrp="1"/>
          </p:cNvSpPr>
          <p:nvPr>
            <p:ph sz="half" idx="2"/>
          </p:nvPr>
        </p:nvSpPr>
        <p:spPr/>
        <p:txBody>
          <a:bodyPr/>
          <a:p>
            <a:endParaRPr lang="pt-BR" altLang="en-US"/>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altLang="en-US">
                <a:latin typeface="Times New Roman" panose="02020603050405020304" charset="0"/>
                <a:cs typeface="Times New Roman" panose="02020603050405020304" charset="0"/>
                <a:sym typeface="+mn-ea"/>
              </a:rPr>
              <a:t>Legislação Trabalhista e Previdenciária</a:t>
            </a:r>
            <a:br>
              <a:rPr lang="pt-BR" altLang="en-US"/>
            </a:br>
            <a:endParaRPr lang="pt-BR" altLang="en-US"/>
          </a:p>
        </p:txBody>
      </p:sp>
      <p:sp>
        <p:nvSpPr>
          <p:cNvPr id="3" name="Espaço Reservado para Conteúdo 2"/>
          <p:cNvSpPr>
            <a:spLocks noGrp="1"/>
          </p:cNvSpPr>
          <p:nvPr>
            <p:ph sz="half" idx="1"/>
          </p:nvPr>
        </p:nvSpPr>
        <p:spPr/>
        <p:txBody>
          <a:bodyPr/>
          <a:p>
            <a:endParaRPr lang="pt-BR" altLang="en-US"/>
          </a:p>
        </p:txBody>
      </p:sp>
      <p:sp>
        <p:nvSpPr>
          <p:cNvPr id="4" name="Espaço Reservado para Conteúdo 3"/>
          <p:cNvSpPr>
            <a:spLocks noGrp="1"/>
          </p:cNvSpPr>
          <p:nvPr>
            <p:ph sz="half" idx="2"/>
          </p:nvPr>
        </p:nvSpPr>
        <p:spPr/>
        <p:txBody>
          <a:bodyPr/>
          <a:p>
            <a:endParaRPr lang="pt-BR" altLang="en-US"/>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idx="1"/>
          </p:nvPr>
        </p:nvSpPr>
        <p:spPr/>
        <p:txBody>
          <a:bodyPr/>
          <a:p>
            <a:r>
              <a:rPr lang="pt-BR" altLang="en-US" sz="3000">
                <a:latin typeface="Times New Roman" panose="02020603050405020304" charset="0"/>
                <a:cs typeface="Times New Roman" panose="02020603050405020304" charset="0"/>
              </a:rPr>
              <a:t>Vólia Bomfim Cassar:</a:t>
            </a:r>
            <a:endParaRPr lang="pt-BR" altLang="en-US" sz="3000">
              <a:latin typeface="Times New Roman" panose="02020603050405020304" charset="0"/>
              <a:cs typeface="Times New Roman" panose="02020603050405020304" charset="0"/>
            </a:endParaRPr>
          </a:p>
          <a:p>
            <a:pPr marL="0" indent="0">
              <a:buNone/>
            </a:pPr>
            <a:r>
              <a:rPr lang="pt-BR" altLang="en-US" sz="3000">
                <a:latin typeface="Times New Roman" panose="02020603050405020304" charset="0"/>
                <a:cs typeface="Times New Roman" panose="02020603050405020304" charset="0"/>
              </a:rPr>
              <a:t>“extingue as corporações de oficio por serem atentatórias aos direitos do homem e do cidadão, essa lei proibia qualquer agrupamento, coalizão ou reunião pacífica, porque não interessava ao Estado que estas pessoas se reunissem devido à forma política que tais movimentos poderiam obter.”</a:t>
            </a:r>
            <a:endParaRPr lang="pt-BR" altLang="en-US" sz="3000">
              <a:latin typeface="Times New Roman" panose="02020603050405020304" charset="0"/>
              <a:cs typeface="Times New Roman" panose="02020603050405020304" charset="0"/>
            </a:endParaRPr>
          </a:p>
          <a:p>
            <a:pPr>
              <a:buFont typeface="Wingdings" panose="05000000000000000000" charset="0"/>
              <a:buChar char="ü"/>
            </a:pPr>
            <a:r>
              <a:rPr lang="pt-BR" altLang="en-US" sz="3000">
                <a:latin typeface="Times New Roman" panose="02020603050405020304" charset="0"/>
                <a:cs typeface="Times New Roman" panose="02020603050405020304" charset="0"/>
              </a:rPr>
              <a:t>Liberalismo: O Estado tem o mínimo de atuação nas relações econômicas.</a:t>
            </a:r>
            <a:endParaRPr lang="pt-BR" altLang="en-US" sz="3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idx="1"/>
          </p:nvPr>
        </p:nvSpPr>
        <p:spPr/>
        <p:txBody>
          <a:bodyPr/>
          <a:p>
            <a:pPr>
              <a:buFont typeface="Wingdings" panose="05000000000000000000" charset="0"/>
              <a:buChar char="ü"/>
            </a:pPr>
            <a:r>
              <a:rPr lang="pt-BR" altLang="en-US" sz="3000">
                <a:latin typeface="Times New Roman" panose="02020603050405020304" charset="0"/>
                <a:cs typeface="Times New Roman" panose="02020603050405020304" charset="0"/>
              </a:rPr>
              <a:t>Godinho: Quatro principais fases da evolução do Direito do Trabalho</a:t>
            </a:r>
            <a:endParaRPr lang="pt-BR" altLang="en-US" sz="3000">
              <a:latin typeface="Times New Roman" panose="02020603050405020304" charset="0"/>
              <a:cs typeface="Times New Roman" panose="02020603050405020304" charset="0"/>
            </a:endParaRPr>
          </a:p>
          <a:p>
            <a:pPr marL="514350" indent="-514350">
              <a:buAutoNum type="arabicPeriod"/>
            </a:pPr>
            <a:r>
              <a:rPr lang="pt-BR" altLang="en-US" sz="3000">
                <a:latin typeface="Times New Roman" panose="02020603050405020304" charset="0"/>
                <a:cs typeface="Times New Roman" panose="02020603050405020304" charset="0"/>
              </a:rPr>
              <a:t>Formação: 1802 a 1848</a:t>
            </a:r>
            <a:endParaRPr lang="pt-BR" altLang="en-US" sz="3000">
              <a:latin typeface="Times New Roman" panose="02020603050405020304" charset="0"/>
              <a:cs typeface="Times New Roman" panose="02020603050405020304" charset="0"/>
            </a:endParaRPr>
          </a:p>
          <a:p>
            <a:r>
              <a:rPr lang="pt-BR" altLang="en-US" sz="3000">
                <a:latin typeface="Times New Roman" panose="02020603050405020304" charset="0"/>
                <a:cs typeface="Times New Roman" panose="02020603050405020304" charset="0"/>
              </a:rPr>
              <a:t>Lei de Peel</a:t>
            </a:r>
            <a:endParaRPr lang="pt-BR" altLang="en-US" sz="3000">
              <a:latin typeface="Times New Roman" panose="02020603050405020304" charset="0"/>
              <a:cs typeface="Times New Roman" panose="02020603050405020304" charset="0"/>
            </a:endParaRPr>
          </a:p>
          <a:p>
            <a:r>
              <a:rPr lang="pt-BR" altLang="en-US" sz="3000">
                <a:latin typeface="Times New Roman" panose="02020603050405020304" charset="0"/>
                <a:cs typeface="Times New Roman" panose="02020603050405020304" charset="0"/>
              </a:rPr>
              <a:t>Roberto Owen</a:t>
            </a:r>
            <a:endParaRPr lang="pt-BR" altLang="en-US" sz="3000">
              <a:latin typeface="Times New Roman" panose="02020603050405020304" charset="0"/>
              <a:cs typeface="Times New Roman" panose="02020603050405020304" charset="0"/>
            </a:endParaRPr>
          </a:p>
          <a:p>
            <a:pPr marL="0" indent="0">
              <a:buNone/>
            </a:pPr>
            <a:endParaRPr lang="pt-BR" altLang="en-US" sz="3000">
              <a:latin typeface="Times New Roman" panose="02020603050405020304" charset="0"/>
              <a:cs typeface="Times New Roman" panose="02020603050405020304" charset="0"/>
            </a:endParaRPr>
          </a:p>
          <a:p>
            <a:pPr marL="0" indent="0">
              <a:buNone/>
            </a:pPr>
            <a:r>
              <a:rPr lang="pt-BR" altLang="en-US" sz="3000">
                <a:latin typeface="Times New Roman" panose="02020603050405020304" charset="0"/>
                <a:cs typeface="Times New Roman" panose="02020603050405020304" charset="0"/>
              </a:rPr>
              <a:t>2. Intensificação: 1848 a 1890</a:t>
            </a:r>
            <a:endParaRPr lang="pt-BR" altLang="en-US" sz="3000">
              <a:latin typeface="Times New Roman" panose="02020603050405020304" charset="0"/>
              <a:cs typeface="Times New Roman" panose="02020603050405020304" charset="0"/>
            </a:endParaRPr>
          </a:p>
          <a:p>
            <a:r>
              <a:rPr lang="pt-BR" altLang="en-US" sz="3000">
                <a:latin typeface="Times New Roman" panose="02020603050405020304" charset="0"/>
                <a:cs typeface="Times New Roman" panose="02020603050405020304" charset="0"/>
              </a:rPr>
              <a:t>“Manifesto Comunista de 1848” </a:t>
            </a:r>
            <a:endParaRPr lang="pt-BR" altLang="en-US" sz="3000">
              <a:latin typeface="Times New Roman" panose="02020603050405020304" charset="0"/>
              <a:cs typeface="Times New Roman" panose="02020603050405020304" charset="0"/>
            </a:endParaRPr>
          </a:p>
          <a:p>
            <a:r>
              <a:rPr lang="pt-BR" altLang="en-US" sz="3000">
                <a:latin typeface="Times New Roman" panose="02020603050405020304" charset="0"/>
                <a:cs typeface="Times New Roman" panose="02020603050405020304" charset="0"/>
              </a:rPr>
              <a:t>Revolução de 1848 - França</a:t>
            </a:r>
            <a:endParaRPr lang="pt-BR" altLang="en-US" sz="3000">
              <a:latin typeface="Times New Roman" panose="02020603050405020304" charset="0"/>
              <a:cs typeface="Times New Roman" panose="02020603050405020304" charset="0"/>
            </a:endParaRPr>
          </a:p>
          <a:p>
            <a:pPr marL="0" indent="0">
              <a:buNone/>
            </a:pPr>
            <a:endParaRPr lang="pt-BR" altLang="en-US" sz="2500">
              <a:latin typeface="Times New Roman" panose="02020603050405020304" charset="0"/>
              <a:cs typeface="Times New Roman" panose="02020603050405020304" charset="0"/>
            </a:endParaRPr>
          </a:p>
          <a:p>
            <a:pPr marL="0" indent="0">
              <a:buNone/>
            </a:pPr>
            <a:endParaRPr lang="pt-BR" altLang="en-US"/>
          </a:p>
          <a:p>
            <a:pPr marL="514350" indent="-514350">
              <a:buNone/>
            </a:pPr>
            <a:endParaRPr lang="pt-BR" altLang="en-US"/>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idx="1"/>
          </p:nvPr>
        </p:nvSpPr>
        <p:spPr/>
        <p:txBody>
          <a:bodyPr/>
          <a:p>
            <a:pPr marL="0" indent="0">
              <a:buNone/>
            </a:pPr>
            <a:r>
              <a:rPr lang="pt-BR" altLang="en-US" sz="3000">
                <a:latin typeface="Times New Roman" panose="02020603050405020304" charset="0"/>
                <a:cs typeface="Times New Roman" panose="02020603050405020304" charset="0"/>
                <a:sym typeface="+mn-ea"/>
              </a:rPr>
              <a:t>3. Consolidação: 1890 a 1919</a:t>
            </a:r>
            <a:endParaRPr lang="pt-BR" altLang="en-US" sz="3000">
              <a:latin typeface="Times New Roman" panose="02020603050405020304" charset="0"/>
              <a:cs typeface="Times New Roman" panose="02020603050405020304" charset="0"/>
              <a:sym typeface="+mn-ea"/>
            </a:endParaRPr>
          </a:p>
          <a:p>
            <a:pPr marL="0" indent="0">
              <a:buNone/>
            </a:pPr>
            <a:r>
              <a:rPr lang="pt-BR" altLang="en-US" sz="3000">
                <a:latin typeface="Times New Roman" panose="02020603050405020304" charset="0"/>
                <a:cs typeface="Times New Roman" panose="02020603050405020304" charset="0"/>
              </a:rPr>
              <a:t>Conferência de Berlin em 1890</a:t>
            </a:r>
            <a:endParaRPr lang="pt-BR" altLang="en-US" sz="3000">
              <a:latin typeface="Times New Roman" panose="02020603050405020304" charset="0"/>
              <a:cs typeface="Times New Roman" panose="02020603050405020304" charset="0"/>
            </a:endParaRPr>
          </a:p>
          <a:p>
            <a:pPr marL="0" indent="0">
              <a:buNone/>
            </a:pPr>
            <a:r>
              <a:rPr lang="pt-BR" altLang="en-US" sz="3000">
                <a:latin typeface="Times New Roman" panose="02020603050405020304" charset="0"/>
                <a:cs typeface="Times New Roman" panose="02020603050405020304" charset="0"/>
              </a:rPr>
              <a:t>Encíclica Católica Rerum Novarum em 1891 - Papa Leão XIII</a:t>
            </a:r>
            <a:endParaRPr lang="pt-BR" altLang="en-US" sz="3000">
              <a:latin typeface="Times New Roman" panose="02020603050405020304" charset="0"/>
              <a:cs typeface="Times New Roman" panose="02020603050405020304" charset="0"/>
            </a:endParaRPr>
          </a:p>
          <a:p>
            <a:pPr marL="0" indent="0">
              <a:buNone/>
            </a:pPr>
            <a:endParaRPr lang="pt-BR" altLang="en-US" sz="3000">
              <a:latin typeface="Times New Roman" panose="02020603050405020304" charset="0"/>
              <a:cs typeface="Times New Roman" panose="02020603050405020304" charset="0"/>
            </a:endParaRPr>
          </a:p>
          <a:p>
            <a:pPr marL="0" indent="0">
              <a:buNone/>
            </a:pPr>
            <a:r>
              <a:rPr lang="pt-BR" altLang="en-US" sz="3000">
                <a:latin typeface="Times New Roman" panose="02020603050405020304" charset="0"/>
                <a:cs typeface="Times New Roman" panose="02020603050405020304" charset="0"/>
              </a:rPr>
              <a:t>4. Autonomia: inicio em 1919 até o fim do século XX</a:t>
            </a:r>
            <a:endParaRPr lang="pt-BR" altLang="en-US" sz="3000">
              <a:latin typeface="Times New Roman" panose="02020603050405020304" charset="0"/>
              <a:cs typeface="Times New Roman" panose="02020603050405020304" charset="0"/>
            </a:endParaRPr>
          </a:p>
          <a:p>
            <a:pPr marL="0" indent="0">
              <a:buNone/>
            </a:pPr>
            <a:r>
              <a:rPr lang="pt-BR" altLang="en-US" sz="3000">
                <a:latin typeface="Times New Roman" panose="02020603050405020304" charset="0"/>
                <a:cs typeface="Times New Roman" panose="02020603050405020304" charset="0"/>
              </a:rPr>
              <a:t>Previsão da criação da OIT através do tratado de Versalles</a:t>
            </a:r>
            <a:endParaRPr lang="pt-BR" altLang="en-US" sz="3000">
              <a:latin typeface="Times New Roman" panose="02020603050405020304" charset="0"/>
              <a:cs typeface="Times New Roman" panose="02020603050405020304" charset="0"/>
            </a:endParaRPr>
          </a:p>
          <a:p>
            <a:pPr marL="0" indent="0">
              <a:buNone/>
            </a:pPr>
            <a:r>
              <a:rPr lang="pt-BR" altLang="en-US" sz="3000">
                <a:latin typeface="Times New Roman" panose="02020603050405020304" charset="0"/>
                <a:cs typeface="Times New Roman" panose="02020603050405020304" charset="0"/>
              </a:rPr>
              <a:t>Constituição do México em 1917</a:t>
            </a:r>
            <a:endParaRPr lang="pt-BR" altLang="en-US" sz="3000">
              <a:latin typeface="Times New Roman" panose="02020603050405020304" charset="0"/>
              <a:cs typeface="Times New Roman" panose="02020603050405020304" charset="0"/>
            </a:endParaRPr>
          </a:p>
          <a:p>
            <a:pPr marL="0" indent="0">
              <a:buNone/>
            </a:pPr>
            <a:r>
              <a:rPr lang="pt-BR" altLang="en-US" sz="3000">
                <a:latin typeface="Times New Roman" panose="02020603050405020304" charset="0"/>
                <a:cs typeface="Times New Roman" panose="02020603050405020304" charset="0"/>
              </a:rPr>
              <a:t>Constituição de Weimar em 1919 Alemanha</a:t>
            </a:r>
            <a:endParaRPr lang="pt-BR" altLang="en-US" sz="3000">
              <a:latin typeface="Times New Roman" panose="02020603050405020304" charset="0"/>
              <a:cs typeface="Times New Roman" panose="02020603050405020304" charset="0"/>
            </a:endParaRPr>
          </a:p>
          <a:p>
            <a:endParaRPr lang="pt-BR" altLang="en-US" sz="3000"/>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pt-BR" altLang="en-US">
                <a:latin typeface="Times New Roman" panose="02020603050405020304" charset="0"/>
                <a:cs typeface="Times New Roman" panose="02020603050405020304" charset="0"/>
                <a:sym typeface="+mn-ea"/>
              </a:rPr>
              <a:t>Legislação Trabalhista e Previdenciária</a:t>
            </a:r>
            <a:endParaRPr lang="pt-BR" altLang="en-US"/>
          </a:p>
        </p:txBody>
      </p:sp>
      <p:sp>
        <p:nvSpPr>
          <p:cNvPr id="3" name="Espaço Reservado para Conteúdo 2"/>
          <p:cNvSpPr>
            <a:spLocks noGrp="1"/>
          </p:cNvSpPr>
          <p:nvPr>
            <p:ph idx="1"/>
          </p:nvPr>
        </p:nvSpPr>
        <p:spPr/>
        <p:txBody>
          <a:bodyPr/>
          <a:p>
            <a:r>
              <a:rPr lang="pt-BR" altLang="en-US" sz="2000">
                <a:latin typeface="Times New Roman" panose="02020603050405020304" charset="0"/>
                <a:cs typeface="Times New Roman" panose="02020603050405020304" charset="0"/>
              </a:rPr>
              <a:t>Artigo 123 da Constituição do México instituía: </a:t>
            </a:r>
            <a:endParaRPr lang="pt-BR" altLang="en-US" sz="2000">
              <a:latin typeface="Times New Roman" panose="02020603050405020304" charset="0"/>
              <a:cs typeface="Times New Roman" panose="02020603050405020304" charset="0"/>
            </a:endParaRPr>
          </a:p>
          <a:p>
            <a:r>
              <a:rPr lang="pt-BR" altLang="en-US" sz="2000">
                <a:latin typeface="Times New Roman" panose="02020603050405020304" charset="0"/>
                <a:cs typeface="Times New Roman" panose="02020603050405020304" charset="0"/>
              </a:rPr>
              <a:t>a jornada diária de 8 horas; </a:t>
            </a:r>
            <a:endParaRPr lang="pt-BR" altLang="en-US" sz="2000">
              <a:latin typeface="Times New Roman" panose="02020603050405020304" charset="0"/>
              <a:cs typeface="Times New Roman" panose="02020603050405020304" charset="0"/>
            </a:endParaRPr>
          </a:p>
          <a:p>
            <a:r>
              <a:rPr lang="pt-BR" altLang="en-US" sz="2000">
                <a:latin typeface="Times New Roman" panose="02020603050405020304" charset="0"/>
                <a:cs typeface="Times New Roman" panose="02020603050405020304" charset="0"/>
              </a:rPr>
              <a:t>a jornada máxima noturna de 7 horas; </a:t>
            </a:r>
            <a:endParaRPr lang="pt-BR" altLang="en-US" sz="2000">
              <a:latin typeface="Times New Roman" panose="02020603050405020304" charset="0"/>
              <a:cs typeface="Times New Roman" panose="02020603050405020304" charset="0"/>
            </a:endParaRPr>
          </a:p>
          <a:p>
            <a:r>
              <a:rPr lang="pt-BR" altLang="en-US" sz="2000">
                <a:latin typeface="Times New Roman" panose="02020603050405020304" charset="0"/>
                <a:cs typeface="Times New Roman" panose="02020603050405020304" charset="0"/>
              </a:rPr>
              <a:t>a proibição do trabalho de menores de 12 anos; </a:t>
            </a:r>
            <a:endParaRPr lang="pt-BR" altLang="en-US" sz="2000">
              <a:latin typeface="Times New Roman" panose="02020603050405020304" charset="0"/>
              <a:cs typeface="Times New Roman" panose="02020603050405020304" charset="0"/>
            </a:endParaRPr>
          </a:p>
          <a:p>
            <a:r>
              <a:rPr lang="pt-BR" altLang="en-US" sz="2000">
                <a:latin typeface="Times New Roman" panose="02020603050405020304" charset="0"/>
                <a:cs typeface="Times New Roman" panose="02020603050405020304" charset="0"/>
              </a:rPr>
              <a:t>a limitação da jornada de menor de 16 anos para 6 horas; </a:t>
            </a:r>
            <a:endParaRPr lang="pt-BR" altLang="en-US" sz="2000">
              <a:latin typeface="Times New Roman" panose="02020603050405020304" charset="0"/>
              <a:cs typeface="Times New Roman" panose="02020603050405020304" charset="0"/>
            </a:endParaRPr>
          </a:p>
          <a:p>
            <a:r>
              <a:rPr lang="pt-BR" altLang="en-US" sz="2000">
                <a:latin typeface="Times New Roman" panose="02020603050405020304" charset="0"/>
                <a:cs typeface="Times New Roman" panose="02020603050405020304" charset="0"/>
              </a:rPr>
              <a:t>o descanso semanal; </a:t>
            </a:r>
            <a:endParaRPr lang="pt-BR" altLang="en-US" sz="2000">
              <a:latin typeface="Times New Roman" panose="02020603050405020304" charset="0"/>
              <a:cs typeface="Times New Roman" panose="02020603050405020304" charset="0"/>
            </a:endParaRPr>
          </a:p>
          <a:p>
            <a:r>
              <a:rPr lang="pt-BR" altLang="en-US" sz="2000">
                <a:latin typeface="Times New Roman" panose="02020603050405020304" charset="0"/>
                <a:cs typeface="Times New Roman" panose="02020603050405020304" charset="0"/>
              </a:rPr>
              <a:t>a proteção à maternidade; </a:t>
            </a:r>
            <a:endParaRPr lang="pt-BR" altLang="en-US" sz="2000">
              <a:latin typeface="Times New Roman" panose="02020603050405020304" charset="0"/>
              <a:cs typeface="Times New Roman" panose="02020603050405020304" charset="0"/>
            </a:endParaRPr>
          </a:p>
          <a:p>
            <a:r>
              <a:rPr lang="pt-BR" altLang="en-US" sz="2000">
                <a:latin typeface="Times New Roman" panose="02020603050405020304" charset="0"/>
                <a:cs typeface="Times New Roman" panose="02020603050405020304" charset="0"/>
              </a:rPr>
              <a:t>o direito ao salário mínimo; </a:t>
            </a:r>
            <a:endParaRPr lang="pt-BR" altLang="en-US" sz="2000">
              <a:latin typeface="Times New Roman" panose="02020603050405020304" charset="0"/>
              <a:cs typeface="Times New Roman" panose="02020603050405020304" charset="0"/>
            </a:endParaRPr>
          </a:p>
          <a:p>
            <a:r>
              <a:rPr lang="pt-BR" altLang="en-US" sz="2000">
                <a:latin typeface="Times New Roman" panose="02020603050405020304" charset="0"/>
                <a:cs typeface="Times New Roman" panose="02020603050405020304" charset="0"/>
              </a:rPr>
              <a:t>a igualdade salarial; </a:t>
            </a:r>
            <a:endParaRPr lang="pt-BR" altLang="en-US" sz="2000">
              <a:latin typeface="Times New Roman" panose="02020603050405020304" charset="0"/>
              <a:cs typeface="Times New Roman" panose="02020603050405020304" charset="0"/>
            </a:endParaRPr>
          </a:p>
          <a:p>
            <a:r>
              <a:rPr lang="pt-BR" altLang="en-US" sz="2000">
                <a:latin typeface="Times New Roman" panose="02020603050405020304" charset="0"/>
                <a:cs typeface="Times New Roman" panose="02020603050405020304" charset="0"/>
              </a:rPr>
              <a:t>a proteção contra acidentes no trabalho; </a:t>
            </a:r>
            <a:endParaRPr lang="pt-BR" altLang="en-US" sz="2000">
              <a:latin typeface="Times New Roman" panose="02020603050405020304" charset="0"/>
              <a:cs typeface="Times New Roman" panose="02020603050405020304" charset="0"/>
            </a:endParaRPr>
          </a:p>
          <a:p>
            <a:r>
              <a:rPr lang="pt-BR" altLang="en-US" sz="2000">
                <a:latin typeface="Times New Roman" panose="02020603050405020304" charset="0"/>
                <a:cs typeface="Times New Roman" panose="02020603050405020304" charset="0"/>
              </a:rPr>
              <a:t>o direito de sindicalização; </a:t>
            </a:r>
            <a:endParaRPr lang="pt-BR" altLang="en-US" sz="2000">
              <a:latin typeface="Times New Roman" panose="02020603050405020304" charset="0"/>
              <a:cs typeface="Times New Roman" panose="02020603050405020304" charset="0"/>
            </a:endParaRPr>
          </a:p>
          <a:p>
            <a:r>
              <a:rPr lang="pt-BR" altLang="en-US" sz="2000">
                <a:latin typeface="Times New Roman" panose="02020603050405020304" charset="0"/>
                <a:cs typeface="Times New Roman" panose="02020603050405020304" charset="0"/>
              </a:rPr>
              <a:t>o direito de greve, </a:t>
            </a:r>
            <a:endParaRPr lang="pt-BR" altLang="en-US" sz="2000">
              <a:latin typeface="Times New Roman" panose="02020603050405020304" charset="0"/>
              <a:cs typeface="Times New Roman" panose="02020603050405020304" charset="0"/>
            </a:endParaRPr>
          </a:p>
          <a:p>
            <a:r>
              <a:rPr lang="pt-BR" altLang="en-US" sz="2000">
                <a:latin typeface="Times New Roman" panose="02020603050405020304" charset="0"/>
                <a:cs typeface="Times New Roman" panose="02020603050405020304" charset="0"/>
              </a:rPr>
              <a:t>conciliação e arbitragem de conflitos; </a:t>
            </a:r>
            <a:endParaRPr lang="pt-BR" altLang="en-US" sz="2000">
              <a:latin typeface="Times New Roman" panose="02020603050405020304" charset="0"/>
              <a:cs typeface="Times New Roman" panose="02020603050405020304" charset="0"/>
            </a:endParaRPr>
          </a:p>
          <a:p>
            <a:r>
              <a:rPr lang="pt-BR" altLang="en-US" sz="2000">
                <a:latin typeface="Times New Roman" panose="02020603050405020304" charset="0"/>
                <a:cs typeface="Times New Roman" panose="02020603050405020304" charset="0"/>
              </a:rPr>
              <a:t>o direito à indenização de dispensa e seguros sociais.</a:t>
            </a:r>
            <a:endParaRPr lang="pt-BR" altLang="en-US" sz="2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20324</Words>
  <Application>WPS Presentation</Application>
  <PresentationFormat>宽屏</PresentationFormat>
  <Paragraphs>557</Paragraphs>
  <Slides>59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59</vt:i4>
      </vt:variant>
    </vt:vector>
  </HeadingPairs>
  <TitlesOfParts>
    <vt:vector size="67" baseType="lpstr">
      <vt:lpstr>Arial</vt:lpstr>
      <vt:lpstr>SimSun</vt:lpstr>
      <vt:lpstr>Wingdings</vt:lpstr>
      <vt:lpstr>Times New Roman</vt:lpstr>
      <vt:lpstr>Wingdings</vt:lpstr>
      <vt:lpstr>Microsoft YaHei</vt:lpstr>
      <vt:lpstr>Arial Unicode MS</vt:lpstr>
      <vt:lpstr>Gear Drives</vt:lpstr>
      <vt:lpstr>Legislação Trabalhista e Previdenciária</vt:lpstr>
      <vt:lpstr>Elene Cristina Martins de Almeida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vt:lpstr>
      <vt:lpstr>Legislação Trabalhista e Previdenciária </vt:lpstr>
      <vt:lpstr>Legislação Trabalhista e Previdenciária </vt:lpstr>
      <vt:lpstr>Legislação Trabalhista e Previdenciária </vt:lpstr>
      <vt:lpstr>Legislação Trabalhista e Previdenciária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elene</cp:lastModifiedBy>
  <cp:revision>52</cp:revision>
  <dcterms:created xsi:type="dcterms:W3CDTF">2021-02-16T12:28:00Z</dcterms:created>
  <dcterms:modified xsi:type="dcterms:W3CDTF">2021-03-05T14:30:45Z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1046-11.2.0.9926</vt:lpwstr>
  </property>
</Properties>
</file>