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1" r:id="rId4"/>
    <p:sldId id="259" r:id="rId5"/>
    <p:sldId id="273" r:id="rId6"/>
    <p:sldId id="274" r:id="rId7"/>
    <p:sldId id="275" r:id="rId8"/>
    <p:sldId id="276" r:id="rId9"/>
    <p:sldId id="277" r:id="rId10"/>
    <p:sldId id="272" r:id="rId11"/>
    <p:sldId id="269" r:id="rId12"/>
    <p:sldId id="278" r:id="rId13"/>
    <p:sldId id="27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01A-AF6C-4F12-A56F-9BCB30077B0E}" v="26" dt="2024-01-29T14:17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09" autoAdjust="0"/>
    <p:restoredTop sz="81407" autoAdjust="0"/>
  </p:normalViewPr>
  <p:slideViewPr>
    <p:cSldViewPr snapToGrid="0">
      <p:cViewPr>
        <p:scale>
          <a:sx n="75" d="100"/>
          <a:sy n="75" d="100"/>
        </p:scale>
        <p:origin x="1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39F9-62A8-4B68-51C8-81427DBF2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F416A3-64C7-CF66-7767-A01C4163E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046C-8AF1-4EF6-B193-17DC4BBE877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00F35-12B5-0695-3BE8-7C9D24225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A50CB-E677-33A1-4FF9-76D2A9492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2BB9-E756-425F-9239-F889CE4CF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C6E9-DF3B-4A07-94CD-2D5364A9654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B414-E767-4465-AAA8-B6E295420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6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0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EFD9-74D7-68E9-CA59-635F3185D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94972C9-5A72-3325-C03D-30297553E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C715909-C925-6371-1B68-8C8F1D66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AA150-A765-BE7F-B7DF-4F95020A7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96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4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4075E-919D-1AAD-5446-B31B79D5B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74A646-B1C4-9B50-C135-7AD399975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C595355-7BD1-3539-EAA5-E0E6D31F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54C08-3CBE-7292-D709-C108AA48E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DB4-DEB8-1D8E-8DBB-85971F98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55B9C8D-2435-97CA-DEA6-75182A098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05C0E4-AC2F-0791-C018-2D8B8C899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88FC6-61DF-62CB-0244-EB21F4806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2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8B59-07B2-3EFC-E304-DED53F14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02D26C0-5BC9-140F-26F9-06F999313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430B42-51D3-081C-BFBB-49B0CDD31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3FA02-5E27-E334-6B85-63D497E3D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3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7306-0DBE-BC03-D66C-838BFD0F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FD8AB9-4A8C-96C8-B516-6CCF3FA6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DBCA8D-5A78-C38E-2EC6-32490DAED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E7D538-9DB3-E404-2E74-D54153DE4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6323-4733-4F48-CDC6-D54EBB60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51E1A20-D55A-7B5A-9F82-15B6E8A28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23BCF05-EAC6-B172-FD2B-2B0BAFD5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EABF6-B1C8-2E71-6739-E49AF4B78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722-990A-210A-5348-78FBE5EB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251836-9941-F991-8F87-6D3285ECE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2E1D01-A0B9-FFA3-F01B-95F0EDDC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1B86F-C2EA-81B1-6356-483DAA33F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68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1F41-A449-26E6-374F-7EF495CC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2CDD87-EA72-40E1-20E7-41E110C83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140B39-38F8-FE55-802F-77B447C3A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9CC49A-DE33-8512-7164-EE6601CAD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9192D-7804-3713-C572-29F5CD20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4241"/>
            <a:ext cx="12186825" cy="873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DE54C-9369-C4EE-861F-88956C2A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1" y="72708"/>
            <a:ext cx="6921500" cy="96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1184-6382-668C-0E35-5D300B72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3347"/>
            <a:ext cx="564813" cy="701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AFE2-DD5B-5E1C-F8E3-F0EB3A990A54}"/>
              </a:ext>
            </a:extLst>
          </p:cNvPr>
          <p:cNvSpPr txBox="1"/>
          <p:nvPr/>
        </p:nvSpPr>
        <p:spPr>
          <a:xfrm>
            <a:off x="768014" y="202728"/>
            <a:ext cx="473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Департамент программной инженерии и искусственного интеллекта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01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64A3-5ACC-6004-716C-764DE8AE83EF}"/>
              </a:ext>
            </a:extLst>
          </p:cNvPr>
          <p:cNvSpPr txBox="1"/>
          <p:nvPr/>
        </p:nvSpPr>
        <p:spPr>
          <a:xfrm>
            <a:off x="1244600" y="2262334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>«Разработка и реализация</a:t>
            </a:r>
          </a:p>
          <a:p>
            <a:pPr algn="ctr"/>
            <a:r>
              <a:rPr lang="ru-RU" sz="3600" dirty="0">
                <a:cs typeface="Times New Roman" panose="02020603050405020304" pitchFamily="18" charset="0"/>
              </a:rPr>
              <a:t>Графического растрового </a:t>
            </a:r>
            <a:r>
              <a:rPr lang="ru-RU" sz="3600" dirty="0" smtClean="0">
                <a:cs typeface="Times New Roman" panose="02020603050405020304" pitchFamily="18" charset="0"/>
              </a:rPr>
              <a:t>редактора с функцией Генеративной заливки»</a:t>
            </a:r>
            <a:endParaRPr lang="ru-RU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A3D5D-52A4-B7FC-4541-D301F66D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5C59-9D1C-F312-3500-BC9E1D35B1DC}"/>
              </a:ext>
            </a:extLst>
          </p:cNvPr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Плюсы нашего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8BCDC-9977-830E-725B-F3730F6AC000}"/>
              </a:ext>
            </a:extLst>
          </p:cNvPr>
          <p:cNvSpPr txBox="1"/>
          <p:nvPr/>
        </p:nvSpPr>
        <p:spPr>
          <a:xfrm>
            <a:off x="233680" y="2113280"/>
            <a:ext cx="4439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Удобный интерфейс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Бесплатность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Отечественный продукт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Локализация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Открытый код</a:t>
            </a:r>
          </a:p>
        </p:txBody>
      </p:sp>
    </p:spTree>
    <p:extLst>
      <p:ext uri="{BB962C8B-B14F-4D97-AF65-F5344CB8AC3E}">
        <p14:creationId xmlns:p14="http://schemas.microsoft.com/office/powerpoint/2010/main" val="5914736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280" y="1026160"/>
            <a:ext cx="51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Что можно доработать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" y="2349599"/>
            <a:ext cx="4612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Добавить различные инструменты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Доработать дизайн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Возможность пользователям добавлять свои функции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</p:txBody>
      </p:sp>
    </p:spTree>
    <p:extLst>
      <p:ext uri="{BB962C8B-B14F-4D97-AF65-F5344CB8AC3E}">
        <p14:creationId xmlns:p14="http://schemas.microsoft.com/office/powerpoint/2010/main" val="32081080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172FB-C269-B45B-1D55-C37F0A2A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3AE46-9676-A200-984F-2B923CC6B549}"/>
              </a:ext>
            </a:extLst>
          </p:cNvPr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8FF3A-B306-3648-AA98-C386454642A5}"/>
              </a:ext>
            </a:extLst>
          </p:cNvPr>
          <p:cNvSpPr txBox="1"/>
          <p:nvPr/>
        </p:nvSpPr>
        <p:spPr>
          <a:xfrm>
            <a:off x="335280" y="102616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D8469-A02B-AA18-CB63-1F34AFF4552A}"/>
              </a:ext>
            </a:extLst>
          </p:cNvPr>
          <p:cNvSpPr txBox="1"/>
          <p:nvPr/>
        </p:nvSpPr>
        <p:spPr>
          <a:xfrm>
            <a:off x="335279" y="1835891"/>
            <a:ext cx="5890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Проект успешно выполнен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Реализация почти завершена</a:t>
            </a:r>
          </a:p>
        </p:txBody>
      </p:sp>
    </p:spTree>
    <p:extLst>
      <p:ext uri="{BB962C8B-B14F-4D97-AF65-F5344CB8AC3E}">
        <p14:creationId xmlns:p14="http://schemas.microsoft.com/office/powerpoint/2010/main" val="10318697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149" y="2966721"/>
            <a:ext cx="49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464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149" y="2966721"/>
            <a:ext cx="49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6712"/>
            <a:ext cx="12194778" cy="162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48856" y="1752117"/>
            <a:ext cx="924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Простой, удобный графический редактор со стандартными </a:t>
            </a:r>
            <a:r>
              <a:rPr lang="ru-RU" sz="2800" dirty="0" smtClean="0"/>
              <a:t>функциями</a:t>
            </a:r>
            <a:r>
              <a:rPr lang="en-US" sz="2800" dirty="0" smtClean="0"/>
              <a:t> </a:t>
            </a:r>
            <a:r>
              <a:rPr lang="ru-RU" sz="2800" dirty="0" smtClean="0"/>
              <a:t>и функцией генеративной заливки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48856" y="3119120"/>
            <a:ext cx="413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Команда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48856" y="3765451"/>
            <a:ext cx="378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Артём и Коля</a:t>
            </a:r>
          </a:p>
        </p:txBody>
      </p:sp>
    </p:spTree>
    <p:extLst>
      <p:ext uri="{BB962C8B-B14F-4D97-AF65-F5344CB8AC3E}">
        <p14:creationId xmlns:p14="http://schemas.microsoft.com/office/powerpoint/2010/main" val="25557360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DBAB-E653-74CD-A23D-22ADE167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81612-390A-C7DD-85AD-DABFEEB28C13}"/>
              </a:ext>
            </a:extLst>
          </p:cNvPr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Архитектура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396F7D-21E9-8047-09A9-DAABD851E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74" y="767042"/>
            <a:ext cx="7171360" cy="532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85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" y="1733137"/>
            <a:ext cx="8617507" cy="347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Режимы работы редактора -- REQ_ED_FR_001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выделения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Selecting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Пользователь должен иметь возможность выделять произвольные области на холсте для дальнейшей обработки через нейросеть.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бездействия (</a:t>
            </a:r>
            <a:r>
              <a:rPr lang="ru-RU" sz="1400" b="1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Inactive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отключать активные инструменты, чтобы перемещаться по холсту без внесения изменений. 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282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3EFF-DF1F-816B-1C8F-34407D49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E44FE0-995C-A3F0-5622-B9898639E3EC}"/>
              </a:ext>
            </a:extLst>
          </p:cNvPr>
          <p:cNvSpPr txBox="1"/>
          <p:nvPr/>
        </p:nvSpPr>
        <p:spPr>
          <a:xfrm>
            <a:off x="5622475" y="10651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6C9E-A9F6-B041-451E-9D81F3BD53B2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Режимы рисования -- REQ_ED_FR_005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Переключение между режимами должно происходить через меню или панель инструментов.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выбирать цвет пера через диалоговое окно выбора цвета.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настраивать толщину пера с помощью ползунка в интерфейсе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Изменения цвета и толщины пера должны немедленно применяться к последующим действиям рисования.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Работа с изображениями -- REQ_ED_FR_007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позволять пользователю открывать изображения с локального диска и масштабировать их под размер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поддерживать сохранение текущего изображения в формате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предоставлять возможность очистки холста, заливая его белым цветом.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061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AF77-DE87-28A5-D665-2CD5A3B7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518AE-CC30-0330-83FB-631428BEF94B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</a:t>
            </a:r>
            <a:r>
              <a:rPr lang="ru-RU" sz="3600" b="1" dirty="0" smtClean="0"/>
              <a:t>нейронной сети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DC39-F13A-762D-0E46-974181799D6E}"/>
              </a:ext>
            </a:extLst>
          </p:cNvPr>
          <p:cNvSpPr txBox="1"/>
          <p:nvPr/>
        </p:nvSpPr>
        <p:spPr>
          <a:xfrm>
            <a:off x="109990" y="995507"/>
            <a:ext cx="11972020" cy="48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Текстовое описание изображения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), введённое пользователем через интерфейс графического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Дополнительные параметры генерации: количество шагов диффузии, масштаб соответствия описанию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guidance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scale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должен передавать введённые данные на сервер нейронной сети через сетевой запрос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Генерация изображения по текстовому описанию – REQ_FR_004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Нейронная сеть (диффузионная модель) должна “пытаться” осуществлять генерацию изображения, соответствующего текстовому описанию.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Генерируемое изображение должно удовлетворять указанным дополнительным параметрам (количество шагов, масштаб соответствия описанию).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Нейросетевой модуль должен работать на GPU и поддерживать обработку ошибок генерации (например, недостаток памяти GPU, некорректный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021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155-9518-B29E-FA5B-9964DD25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CBE52-B55A-67F5-A0C6-96B82BF5274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</a:t>
            </a:r>
            <a:r>
              <a:rPr lang="ru-RU" sz="3600" b="1" dirty="0"/>
              <a:t>нейронной сети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AB81-227C-A4CC-0BC8-EF956D5FC980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Передача сгенерированного изображения в графический редактор – REQ_FR_005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изображение должно быть преобразовано в формат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Изображение должно быть закодировано в Base64 и отправлено в редактор посредством сетевого ответа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графического редактора должен принимать изображение, декодировать его и конвертировать в рабочий формат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Вставка и отображение сгенерированного изображения в выделенной области – REQ_FR_006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должен позволять пользователю выделять произвольную область на рабочем холсте.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нейросетью изображение должно автоматически масштабироваться и вставляться в выделенную область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“стараться” обеспечивать плавное масштабирование и высокое качество вставляемого изображения (без видимых искажений).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и мониторинг процесса генерации изображений – REQ_FR_007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нейросети должен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каждый полученный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параметры генерации, статус процесса генерации и возникающие ошибки.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вести лог всех запросов на генерацию, включая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промты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статус полученного ответа от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должно позволять оперативно отслеживать ошибки коммуникации между редактором и сервером генерации изображений.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3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8A7C-19A6-AB96-AED4-CF87E94D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7A534-FCDA-99BA-21CE-2F85FDB9B8C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</a:t>
            </a:r>
            <a:r>
              <a:rPr lang="ru-RU" sz="3600" b="1" dirty="0"/>
              <a:t>нейронной сети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42E3-7AE0-1ACE-2959-C8C09852EDD7}"/>
              </a:ext>
            </a:extLst>
          </p:cNvPr>
          <p:cNvSpPr txBox="1"/>
          <p:nvPr/>
        </p:nvSpPr>
        <p:spPr>
          <a:xfrm>
            <a:off x="109990" y="995507"/>
            <a:ext cx="11972020" cy="45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Поддержка дообучения нейронной сети – REQ_FR_008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Проект должен включать отдельный модуль (или скрипт), позволяющий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дообучать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существующую диффузионную модель.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дообучения должен поддерживать настройку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гиперпараметров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обучения, включая количество эпох, скорость обучения и размер пакета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batch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size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Модульность и интеграция компонентов – REQ_FR_009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Программное средство должно состоять из независимых модулей: 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на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Qt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/C++.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Сервер генерации изображений на Python.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Дополнительный модуль для дообучения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взаимодействовать через сетевой интерфейс (REST API), используя форматы JSON и HTTP-запросы.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иметь чёткие и документированные интерфейсы взаимодействия друг с другом.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241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EEBB-F552-D025-D505-3BFE1AB9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49195-EA1E-645D-7139-8A20274AA56F}"/>
              </a:ext>
            </a:extLst>
          </p:cNvPr>
          <p:cNvSpPr txBox="1"/>
          <p:nvPr/>
        </p:nvSpPr>
        <p:spPr>
          <a:xfrm>
            <a:off x="351833" y="813541"/>
            <a:ext cx="714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Матрица покрытия тестами функциональных требований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1C156-C351-7326-29CF-C80C1690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88" y="226030"/>
            <a:ext cx="5340918" cy="5424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07203-3FDF-D159-7F03-807D17A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5" y="2090789"/>
            <a:ext cx="5716980" cy="3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8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BA9CB47-F877-4614-BBBB-B41F86A26F5A}" vid="{B16B27EB-7092-4A76-A3C2-E6ED53B97B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</Template>
  <TotalTime>1506</TotalTime>
  <Words>711</Words>
  <Application>Microsoft Office PowerPoint</Application>
  <PresentationFormat>Широкоэкранный</PresentationFormat>
  <Paragraphs>92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Стрельцов</dc:creator>
  <cp:lastModifiedBy>Artyom Artyom</cp:lastModifiedBy>
  <cp:revision>58</cp:revision>
  <dcterms:created xsi:type="dcterms:W3CDTF">2024-01-29T08:48:40Z</dcterms:created>
  <dcterms:modified xsi:type="dcterms:W3CDTF">2025-05-14T04:08:48Z</dcterms:modified>
</cp:coreProperties>
</file>