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71" r:id="rId4"/>
    <p:sldId id="259" r:id="rId5"/>
    <p:sldId id="273" r:id="rId6"/>
    <p:sldId id="274" r:id="rId7"/>
    <p:sldId id="275" r:id="rId8"/>
    <p:sldId id="276" r:id="rId9"/>
    <p:sldId id="277" r:id="rId10"/>
    <p:sldId id="272" r:id="rId11"/>
    <p:sldId id="269" r:id="rId12"/>
    <p:sldId id="27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A1E01A-AF6C-4F12-A56F-9BCB30077B0E}" v="26" dt="2024-01-29T14:17:13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609" autoAdjust="0"/>
    <p:restoredTop sz="81407" autoAdjust="0"/>
  </p:normalViewPr>
  <p:slideViewPr>
    <p:cSldViewPr snapToGrid="0">
      <p:cViewPr varScale="1">
        <p:scale>
          <a:sx n="106" d="100"/>
          <a:sy n="106" d="100"/>
        </p:scale>
        <p:origin x="7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FED39F9-62A8-4B68-51C8-81427DBF28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CF416A3-64C7-CF66-7767-A01C4163ED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E046C-8AF1-4EF6-B193-17DC4BBE877C}" type="datetimeFigureOut">
              <a:rPr lang="ru-RU" smtClean="0"/>
              <a:t>14.05.25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A00F35-12B5-0695-3BE8-7C9D24225D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3A50CB-E677-33A1-4FF9-76D2A94928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02BB9-E756-425F-9239-F889CE4CF4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9568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AC6E9-DF3B-4A07-94CD-2D5364A96549}" type="datetimeFigureOut">
              <a:rPr lang="ru-RU" smtClean="0"/>
              <a:t>14.05.25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7B414-E767-4465-AAA8-B6E295420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869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008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9EFD9-74D7-68E9-CA59-635F3185D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94972C9-5A72-3325-C03D-30297553E1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EC715909-C925-6371-1B68-8C8F1D66E2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4AA150-A765-BE7F-B7DF-4F95020A73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796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449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4075E-919D-1AAD-5446-B31B79D5B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174A646-B1C4-9B50-C135-7AD399975E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C595355-7BD1-3539-EAA5-E0E6D31F8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954C08-3CBE-7292-D709-C108AA48EC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667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718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E0DB4-DEB8-1D8E-8DBB-85971F987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55B9C8D-2435-97CA-DEA6-75182A098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705C0E4-AC2F-0791-C018-2D8B8C899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988FC6-61DF-62CB-0244-EB21F4806F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024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489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58B59-07B2-3EFC-E304-DED53F147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02D26C0-5BC9-140F-26F9-06F9993135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4430B42-51D3-081C-BFBB-49B0CDD319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83FA02-5E27-E334-6B85-63D497E3D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533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A7306-0DBE-BC03-D66C-838BFD0FC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EFD8AB9-4A8C-96C8-B516-6CCF3FA609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0DBCA8D-5A78-C38E-2EC6-32490DAED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E7D538-9DB3-E404-2E74-D54153DE43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423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A6323-4733-4F48-CDC6-D54EBB60D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51E1A20-D55A-7B5A-9F82-15B6E8A289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23BCF05-EAC6-B172-FD2B-2B0BAFD5C0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2EABF6-B1C8-2E71-6739-E49AF4B78F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461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35722-990A-210A-5348-78FBE5EB5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4251836-9941-F991-8F87-6D3285ECED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82E1D01-A0B9-FFA3-F01B-95F0EDDCD5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D1B86F-C2EA-81B1-6356-483DAA33FE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686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F1F41-A449-26E6-374F-7EF495CCB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92CDD87-EA72-40E1-20E7-41E110C833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3140B39-38F8-FE55-802F-77B447C3A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9CC49A-DE33-8512-7164-EE6601CAD4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202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93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59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531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63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0D9192D-7804-3713-C572-29F5CD206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984241"/>
            <a:ext cx="12186825" cy="87376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00DE54C-9369-C4EE-861F-88956C2A3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1" y="72708"/>
            <a:ext cx="6921500" cy="9620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AEA1184-6382-668C-0E35-5D300B721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113347"/>
            <a:ext cx="564813" cy="7019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F6AFE2-DD5B-5E1C-F8E3-F0EB3A990A54}"/>
              </a:ext>
            </a:extLst>
          </p:cNvPr>
          <p:cNvSpPr txBox="1"/>
          <p:nvPr/>
        </p:nvSpPr>
        <p:spPr>
          <a:xfrm>
            <a:off x="768014" y="202728"/>
            <a:ext cx="4737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Департамент программной инженерии и искусственного интеллекта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96018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40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25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91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82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36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12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52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60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1C64A3-5ACC-6004-716C-764DE8AE83EF}"/>
              </a:ext>
            </a:extLst>
          </p:cNvPr>
          <p:cNvSpPr txBox="1"/>
          <p:nvPr/>
        </p:nvSpPr>
        <p:spPr>
          <a:xfrm>
            <a:off x="2601070" y="2656034"/>
            <a:ext cx="7547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>
                <a:cs typeface="Times New Roman" panose="02020603050405020304" pitchFamily="18" charset="0"/>
              </a:rPr>
              <a:t>«Разработка и реализация</a:t>
            </a:r>
          </a:p>
          <a:p>
            <a:pPr algn="ctr"/>
            <a:r>
              <a:rPr lang="ru-RU" sz="3600" dirty="0">
                <a:cs typeface="Times New Roman" panose="02020603050405020304" pitchFamily="18" charset="0"/>
              </a:rPr>
              <a:t>Графического растрового редактора»</a:t>
            </a:r>
          </a:p>
        </p:txBody>
      </p:sp>
    </p:spTree>
    <p:extLst>
      <p:ext uri="{BB962C8B-B14F-4D97-AF65-F5344CB8AC3E}">
        <p14:creationId xmlns:p14="http://schemas.microsoft.com/office/powerpoint/2010/main" val="127268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A3D5D-52A4-B7FC-4541-D301F66D4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BB5C59-9D1C-F312-3500-BC9E1D35B1DC}"/>
              </a:ext>
            </a:extLst>
          </p:cNvPr>
          <p:cNvSpPr txBox="1"/>
          <p:nvPr/>
        </p:nvSpPr>
        <p:spPr>
          <a:xfrm>
            <a:off x="233680" y="1036321"/>
            <a:ext cx="714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Плюсы нашего редактора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8BCDC-9977-830E-725B-F3730F6AC000}"/>
              </a:ext>
            </a:extLst>
          </p:cNvPr>
          <p:cNvSpPr txBox="1"/>
          <p:nvPr/>
        </p:nvSpPr>
        <p:spPr>
          <a:xfrm>
            <a:off x="233680" y="2113280"/>
            <a:ext cx="4439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2800" dirty="0"/>
              <a:t>Удобный интерфейс</a:t>
            </a:r>
          </a:p>
          <a:p>
            <a:pPr marL="285750" indent="-285750">
              <a:buFontTx/>
              <a:buChar char="-"/>
            </a:pPr>
            <a:r>
              <a:rPr lang="ru-RU" sz="2800" dirty="0"/>
              <a:t>Генеративная заливка</a:t>
            </a:r>
          </a:p>
          <a:p>
            <a:pPr marL="285750" indent="-285750">
              <a:buFontTx/>
              <a:buChar char="-"/>
            </a:pPr>
            <a:r>
              <a:rPr lang="ru-RU" sz="2800" dirty="0"/>
              <a:t>Бесплатность</a:t>
            </a:r>
          </a:p>
          <a:p>
            <a:pPr marL="285750" indent="-285750">
              <a:buFontTx/>
              <a:buChar char="-"/>
            </a:pPr>
            <a:r>
              <a:rPr lang="ru-RU" sz="2800" dirty="0"/>
              <a:t>Отечественный продукт</a:t>
            </a:r>
          </a:p>
          <a:p>
            <a:pPr marL="285750" indent="-285750">
              <a:buFontTx/>
              <a:buChar char="-"/>
            </a:pPr>
            <a:r>
              <a:rPr lang="ru-RU" sz="2800" dirty="0"/>
              <a:t>Локализация</a:t>
            </a:r>
          </a:p>
          <a:p>
            <a:pPr marL="285750" indent="-285750">
              <a:buFontTx/>
              <a:buChar char="-"/>
            </a:pPr>
            <a:r>
              <a:rPr lang="ru-RU" sz="2800" dirty="0"/>
              <a:t>Открытый код</a:t>
            </a:r>
          </a:p>
        </p:txBody>
      </p:sp>
    </p:spTree>
    <p:extLst>
      <p:ext uri="{BB962C8B-B14F-4D97-AF65-F5344CB8AC3E}">
        <p14:creationId xmlns:p14="http://schemas.microsoft.com/office/powerpoint/2010/main" val="59147364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5836" y="621166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35280" y="1026160"/>
            <a:ext cx="513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Что можно доработать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280" y="2349599"/>
            <a:ext cx="46126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2800" dirty="0"/>
              <a:t>Добавить различные инструменты</a:t>
            </a:r>
          </a:p>
          <a:p>
            <a:pPr marL="285750" indent="-285750">
              <a:buFontTx/>
              <a:buChar char="-"/>
            </a:pPr>
            <a:r>
              <a:rPr lang="ru-RU" sz="2800" dirty="0"/>
              <a:t>Доработать дизайн</a:t>
            </a:r>
          </a:p>
          <a:p>
            <a:pPr marL="285750" indent="-285750">
              <a:buFontTx/>
              <a:buChar char="-"/>
            </a:pPr>
            <a:r>
              <a:rPr lang="ru-RU" sz="2800" dirty="0"/>
              <a:t>Возможность пользователям добавлять свои функции</a:t>
            </a:r>
          </a:p>
          <a:p>
            <a:pPr marL="285750" indent="-285750">
              <a:buFontTx/>
              <a:buChar char="-"/>
            </a:pPr>
            <a:r>
              <a:rPr lang="ru-RU" sz="2800" dirty="0"/>
              <a:t>Генеративная заливка</a:t>
            </a:r>
          </a:p>
        </p:txBody>
      </p:sp>
    </p:spTree>
    <p:extLst>
      <p:ext uri="{BB962C8B-B14F-4D97-AF65-F5344CB8AC3E}">
        <p14:creationId xmlns:p14="http://schemas.microsoft.com/office/powerpoint/2010/main" val="320810807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172FB-C269-B45B-1D55-C37F0A2AD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73AE46-9676-A200-984F-2B923CC6B549}"/>
              </a:ext>
            </a:extLst>
          </p:cNvPr>
          <p:cNvSpPr txBox="1"/>
          <p:nvPr/>
        </p:nvSpPr>
        <p:spPr>
          <a:xfrm>
            <a:off x="11725836" y="621166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38FF3A-B306-3648-AA98-C386454642A5}"/>
              </a:ext>
            </a:extLst>
          </p:cNvPr>
          <p:cNvSpPr txBox="1"/>
          <p:nvPr/>
        </p:nvSpPr>
        <p:spPr>
          <a:xfrm>
            <a:off x="335280" y="1026160"/>
            <a:ext cx="513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Заключение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8D8469-A02B-AA18-CB63-1F34AFF4552A}"/>
              </a:ext>
            </a:extLst>
          </p:cNvPr>
          <p:cNvSpPr txBox="1"/>
          <p:nvPr/>
        </p:nvSpPr>
        <p:spPr>
          <a:xfrm>
            <a:off x="335279" y="1835891"/>
            <a:ext cx="58908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2800" dirty="0"/>
              <a:t>Проект успешно выполнен</a:t>
            </a:r>
          </a:p>
          <a:p>
            <a:pPr marL="285750" indent="-285750">
              <a:buFontTx/>
              <a:buChar char="-"/>
            </a:pPr>
            <a:r>
              <a:rPr lang="ru-RU" sz="2800" dirty="0"/>
              <a:t>Реализация почти завершена</a:t>
            </a:r>
          </a:p>
        </p:txBody>
      </p:sp>
    </p:spTree>
    <p:extLst>
      <p:ext uri="{BB962C8B-B14F-4D97-AF65-F5344CB8AC3E}">
        <p14:creationId xmlns:p14="http://schemas.microsoft.com/office/powerpoint/2010/main" val="103186978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0149" y="2966721"/>
            <a:ext cx="495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i="1" dirty="0"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14643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856" y="1105786"/>
            <a:ext cx="11527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cs typeface="Times New Roman" panose="02020603050405020304" pitchFamily="18" charset="0"/>
              </a:rPr>
              <a:t>Описание проекта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148856" y="1752117"/>
            <a:ext cx="6272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Простой, удобный графический редактор со стандартными функциями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148856" y="3119120"/>
            <a:ext cx="4130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Команда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148856" y="3765451"/>
            <a:ext cx="378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Артём и Коля</a:t>
            </a:r>
          </a:p>
        </p:txBody>
      </p:sp>
    </p:spTree>
    <p:extLst>
      <p:ext uri="{BB962C8B-B14F-4D97-AF65-F5344CB8AC3E}">
        <p14:creationId xmlns:p14="http://schemas.microsoft.com/office/powerpoint/2010/main" val="255573605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BDBAB-E653-74CD-A23D-22ADE1675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A81612-390A-C7DD-85AD-DABFEEB28C13}"/>
              </a:ext>
            </a:extLst>
          </p:cNvPr>
          <p:cNvSpPr txBox="1"/>
          <p:nvPr/>
        </p:nvSpPr>
        <p:spPr>
          <a:xfrm>
            <a:off x="148856" y="1105786"/>
            <a:ext cx="11527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cs typeface="Times New Roman" panose="02020603050405020304" pitchFamily="18" charset="0"/>
              </a:rPr>
              <a:t>Архитектура проекта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396F7D-21E9-8047-09A9-DAABD851E1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074" y="767042"/>
            <a:ext cx="7171360" cy="5323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708597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3680" y="1036321"/>
            <a:ext cx="714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Требования редактора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308" y="1733137"/>
            <a:ext cx="8617507" cy="347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Режимы работы редактора -- REQ_ED_FR_001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Режим рисования (</a:t>
            </a:r>
            <a:r>
              <a:rPr lang="ru-RU" sz="14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Drawing</a:t>
            </a:r>
            <a:r>
              <a:rPr lang="ru-RU" sz="1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):</a:t>
            </a:r>
            <a:r>
              <a:rPr lang="ru-RU" sz="1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 Пользователь должен иметь возможность рисовать на холсте с использованием выбранного цвета и толщины пера.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400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Инструменты рисования -- REQ_ED_FR_002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Режим выделения (</a:t>
            </a:r>
            <a:r>
              <a:rPr lang="ru-RU" sz="14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Selecting</a:t>
            </a:r>
            <a:r>
              <a:rPr lang="ru-RU" sz="1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): Пользователь должен иметь возможность выделять произвольные области на холсте для дальнейшей обработки через нейросеть.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400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Инструменты рисования -- REQ_ED_FR_003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Режим бездействия (</a:t>
            </a:r>
            <a:r>
              <a:rPr lang="ru-RU" sz="1400" b="1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Inactive</a:t>
            </a:r>
            <a:r>
              <a:rPr lang="ru-RU" sz="1400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): </a:t>
            </a:r>
            <a:r>
              <a:rPr lang="ru-RU" sz="1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Пользователь должен иметь возможность отключать активные инструменты, чтобы перемещаться по холсту без внесения изменений. 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02828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83EFF-DF1F-816B-1C8F-34407D493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E44FE0-995C-A3F0-5622-B9898639E3EC}"/>
              </a:ext>
            </a:extLst>
          </p:cNvPr>
          <p:cNvSpPr txBox="1"/>
          <p:nvPr/>
        </p:nvSpPr>
        <p:spPr>
          <a:xfrm>
            <a:off x="5622475" y="106511"/>
            <a:ext cx="714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Требования редактора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D6C9E-A9F6-B041-451E-9D81F3BD53B2}"/>
              </a:ext>
            </a:extLst>
          </p:cNvPr>
          <p:cNvSpPr txBox="1"/>
          <p:nvPr/>
        </p:nvSpPr>
        <p:spPr>
          <a:xfrm>
            <a:off x="109990" y="995507"/>
            <a:ext cx="11972020" cy="506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400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Инструменты рисования -- REQ_ED_FR_004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Режим рисования (</a:t>
            </a:r>
            <a:r>
              <a:rPr lang="ru-RU" sz="14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Drawing</a:t>
            </a:r>
            <a:r>
              <a:rPr lang="ru-RU" sz="1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):</a:t>
            </a:r>
            <a:r>
              <a:rPr lang="ru-RU" sz="1400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 </a:t>
            </a:r>
            <a:r>
              <a:rPr lang="ru-RU" sz="1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Пользователь должен иметь возможность рисовать на холсте с использованием выбранного цвета и толщины пера.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400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Режимы рисования -- REQ_ED_FR_005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Переключение между режимами должно происходить через меню или панель инструментов.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400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Инструменты рисования -- REQ_ED_FR_006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Пользователь должен иметь возможность выбирать цвет пера через диалоговое окно выбора цвета.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Пользователь должен иметь возможность настраивать толщину пера с помощью ползунка в интерфейсе редактора.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Изменения цвета и толщины пера должны немедленно применяться к последующим действиям рисования.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Работа с изображениями -- REQ_ED_FR_007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Редактор должен позволять пользователю открывать изображения с локального диска и масштабировать их под размер холста.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Редактор должен поддерживать сохранение текущего изображения в формате PNG.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Редактор должен предоставлять возможность очистки холста, заливая его белым цветом.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90615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7AF77-DE87-28A5-D665-2CD5A3B73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5518AE-CC30-0330-83FB-631428BEF94B}"/>
              </a:ext>
            </a:extLst>
          </p:cNvPr>
          <p:cNvSpPr txBox="1"/>
          <p:nvPr/>
        </p:nvSpPr>
        <p:spPr>
          <a:xfrm>
            <a:off x="5283428" y="155994"/>
            <a:ext cx="714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Требования редактора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D1DC39-F13A-762D-0E46-974181799D6E}"/>
              </a:ext>
            </a:extLst>
          </p:cNvPr>
          <p:cNvSpPr txBox="1"/>
          <p:nvPr/>
        </p:nvSpPr>
        <p:spPr>
          <a:xfrm>
            <a:off x="109990" y="995507"/>
            <a:ext cx="11972020" cy="48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Ввод и передача текстового описания (</a:t>
            </a:r>
            <a:r>
              <a:rPr lang="ru-RU" sz="1400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промта</a:t>
            </a:r>
            <a:r>
              <a:rPr lang="ru-RU" sz="1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 в нейронную сеть – REQ_FR_001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Текстовое описание изображения 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промт</a:t>
            </a: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), введённое пользователем через интерфейс графического редактора.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Ввод и передача текстового описания (</a:t>
            </a:r>
            <a:r>
              <a:rPr lang="ru-RU" sz="1400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промта</a:t>
            </a:r>
            <a:r>
              <a:rPr lang="ru-RU" sz="1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 в нейронную сеть – REQ_FR_002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Дополнительные параметры генерации: количество шагов диффузии, масштаб соответствия описанию 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guidance</a:t>
            </a: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scale</a:t>
            </a: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Ввод и передача текстового описания (</a:t>
            </a:r>
            <a:r>
              <a:rPr lang="ru-RU" sz="1400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промта</a:t>
            </a:r>
            <a:r>
              <a:rPr lang="ru-RU" sz="1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 в нейронную сеть – REQ_FR_003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Модуль должен передавать введённые данные на сервер нейронной сети через сетевой запрос в формате JSON.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Генерация изображения по текстовому описанию – REQ_FR_004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Нейронная сеть (диффузионная модель) должна “пытаться” осуществлять генерацию изображения, соответствующего текстовому описанию.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Генерируемое изображение должно удовлетворять указанным дополнительным параметрам (количество шагов, масштаб соответствия описанию).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Нейросетевой модуль должен работать на GPU и поддерживать обработку ошибок генерации (например, недостаток памяти GPU, некорректный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промт</a:t>
            </a: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90211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4B155-9518-B29E-FA5B-9964DD25D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ECBE52-B55A-67F5-A0C6-96B82BF52747}"/>
              </a:ext>
            </a:extLst>
          </p:cNvPr>
          <p:cNvSpPr txBox="1"/>
          <p:nvPr/>
        </p:nvSpPr>
        <p:spPr>
          <a:xfrm>
            <a:off x="5283428" y="155994"/>
            <a:ext cx="714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Требования редактора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B3AB81-227C-A4CC-0BC8-EF956D5FC980}"/>
              </a:ext>
            </a:extLst>
          </p:cNvPr>
          <p:cNvSpPr txBox="1"/>
          <p:nvPr/>
        </p:nvSpPr>
        <p:spPr>
          <a:xfrm>
            <a:off x="109990" y="995507"/>
            <a:ext cx="11972020" cy="506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Передача сгенерированного изображения в графический редактор – REQ_FR_005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Сгенерированное изображение должно быть преобразовано в формат PNG.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Изображение должно быть закодировано в Base64 и отправлено в редактор посредством сетевого ответа в формате JSON.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Модуль графического редактора должен принимать изображение, декодировать его и конвертировать в рабочий формат редактора.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Вставка и отображение сгенерированного изображения в выделенной области – REQ_FR_006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Графический редактор должен позволять пользователю выделять произвольную область на рабочем холсте.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Сгенерированное нейросетью изображение должно автоматически масштабироваться и вставляться в выделенную область холста.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Редактор должен “стараться” обеспечивать плавное масштабирование и высокое качество вставляемого изображения (без видимых искажений).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Логирование и мониторинг процесса генерации изображений – REQ_FR_007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Модуль нейросети должен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логировать</a:t>
            </a: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каждый полученный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промт</a:t>
            </a: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параметры генерации, статус процесса генерации и возникающие ошибки.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Редактор должен вести лог всех запросов на генерацию, включая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промты</a:t>
            </a: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и статус полученного ответа от нейросети.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Логирование должно позволять оперативно отслеживать ошибки коммуникации между редактором и сервером генерации изображений.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374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48A7C-19A6-AB96-AED4-CF87E94D7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D7A534-FCDA-99BA-21CE-2F85FDB9B8C7}"/>
              </a:ext>
            </a:extLst>
          </p:cNvPr>
          <p:cNvSpPr txBox="1"/>
          <p:nvPr/>
        </p:nvSpPr>
        <p:spPr>
          <a:xfrm>
            <a:off x="5283428" y="155994"/>
            <a:ext cx="714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Требования редактора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242E3-7AE0-1ACE-2959-C8C09852EDD7}"/>
              </a:ext>
            </a:extLst>
          </p:cNvPr>
          <p:cNvSpPr txBox="1"/>
          <p:nvPr/>
        </p:nvSpPr>
        <p:spPr>
          <a:xfrm>
            <a:off x="109990" y="995507"/>
            <a:ext cx="11972020" cy="45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Поддержка дообучения нейронной сети – REQ_FR_008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Проект должен включать отдельный модуль (или скрипт), позволяющий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дообучать</a:t>
            </a: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существующую диффузионную модель.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Модуль дообучения должен поддерживать настройку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гиперпараметров</a:t>
            </a: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обучения, включая количество эпох, скорость обучения и размер пакета 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batch</a:t>
            </a: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size</a:t>
            </a: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Модульность и интеграция компонентов – REQ_FR_009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Программное средство должно состоять из независимых модулей: 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Графический редактор на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Qt</a:t>
            </a: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/C++.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Сервер генерации изображений на Python.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Дополнительный модуль для дообучения нейросети.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Модули должны взаимодействовать через сетевой интерфейс (REST API), используя форматы JSON и HTTP-запросы.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Модули должны иметь чёткие и документированные интерфейсы взаимодействия друг с другом.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42410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3EEBB-F552-D025-D505-3BFE1AB9D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849195-EA1E-645D-7139-8A20274AA56F}"/>
              </a:ext>
            </a:extLst>
          </p:cNvPr>
          <p:cNvSpPr txBox="1"/>
          <p:nvPr/>
        </p:nvSpPr>
        <p:spPr>
          <a:xfrm>
            <a:off x="351833" y="813541"/>
            <a:ext cx="7142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Матрица покрытия тестами функциональных требований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41C156-C351-7326-29CF-C80C16903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488" y="226030"/>
            <a:ext cx="5340918" cy="54247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E07203-3FDF-D159-7F03-807D17A41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25" y="2090789"/>
            <a:ext cx="5716980" cy="38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9886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7BA9CB47-F877-4614-BBBB-B41F86A26F5A}" vid="{B16B27EB-7092-4A76-A3C2-E6ED53B97BA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Shablon</Template>
  <TotalTime>1477</TotalTime>
  <Words>775</Words>
  <Application>Microsoft Office PowerPoint</Application>
  <PresentationFormat>Широкоэкранный</PresentationFormat>
  <Paragraphs>91</Paragraphs>
  <Slides>13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Стрельцов</dc:creator>
  <cp:lastModifiedBy>Artyom Artyom</cp:lastModifiedBy>
  <cp:revision>56</cp:revision>
  <dcterms:created xsi:type="dcterms:W3CDTF">2024-01-29T08:48:40Z</dcterms:created>
  <dcterms:modified xsi:type="dcterms:W3CDTF">2025-05-14T01:15:34Z</dcterms:modified>
</cp:coreProperties>
</file>