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445" r:id="rId2"/>
    <p:sldId id="323" r:id="rId3"/>
    <p:sldId id="513" r:id="rId4"/>
    <p:sldId id="514" r:id="rId5"/>
    <p:sldId id="530" r:id="rId6"/>
    <p:sldId id="531" r:id="rId7"/>
    <p:sldId id="532" r:id="rId8"/>
    <p:sldId id="533" r:id="rId9"/>
    <p:sldId id="534" r:id="rId10"/>
    <p:sldId id="547" r:id="rId11"/>
    <p:sldId id="546" r:id="rId12"/>
    <p:sldId id="535" r:id="rId13"/>
    <p:sldId id="536" r:id="rId14"/>
    <p:sldId id="537" r:id="rId15"/>
    <p:sldId id="538" r:id="rId16"/>
    <p:sldId id="539" r:id="rId17"/>
    <p:sldId id="549" r:id="rId18"/>
    <p:sldId id="550" r:id="rId19"/>
    <p:sldId id="541" r:id="rId20"/>
    <p:sldId id="552" r:id="rId21"/>
    <p:sldId id="542" r:id="rId22"/>
    <p:sldId id="543" r:id="rId23"/>
    <p:sldId id="544" r:id="rId24"/>
    <p:sldId id="551" r:id="rId25"/>
    <p:sldId id="553" r:id="rId26"/>
    <p:sldId id="366" r:id="rId27"/>
    <p:sldId id="545" r:id="rId28"/>
    <p:sldId id="529" r:id="rId2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riana Dia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CCFF"/>
    <a:srgbClr val="CC99FF"/>
    <a:srgbClr val="FF66FF"/>
    <a:srgbClr val="FFFF99"/>
    <a:srgbClr val="006666"/>
    <a:srgbClr val="00FFFF"/>
    <a:srgbClr val="141C35"/>
    <a:srgbClr val="141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19099-5B66-4F68-BD65-C59D680BC88E}" v="322" dt="2021-09-30T17:06:03.60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1"/>
    <p:restoredTop sz="95331" autoAdjust="0"/>
  </p:normalViewPr>
  <p:slideViewPr>
    <p:cSldViewPr snapToGrid="0" snapToObjects="1">
      <p:cViewPr varScale="1">
        <p:scale>
          <a:sx n="115" d="100"/>
          <a:sy n="115" d="100"/>
        </p:scale>
        <p:origin x="59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E539C-DDF3-AC46-8B9D-2E762AE448C0}" type="datetimeFigureOut">
              <a:rPr lang="es-ES_tradnl" smtClean="0"/>
              <a:t>24/03/2022</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5C0A5-FBF0-BA4F-A7ED-D301001CE6FC}" type="slidenum">
              <a:rPr lang="es-ES_tradnl" smtClean="0"/>
              <a:t>‹Nº›</a:t>
            </a:fld>
            <a:endParaRPr lang="es-ES_tradnl"/>
          </a:p>
        </p:txBody>
      </p:sp>
    </p:spTree>
    <p:extLst>
      <p:ext uri="{BB962C8B-B14F-4D97-AF65-F5344CB8AC3E}">
        <p14:creationId xmlns:p14="http://schemas.microsoft.com/office/powerpoint/2010/main" val="178954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latin typeface="+mn-lt"/>
                <a:ea typeface="+mn-ea"/>
                <a:cs typeface="+mn-cs"/>
              </a:rPr>
              <a:t>gestión </a:t>
            </a:r>
            <a:r>
              <a:rPr lang="es-ES" sz="1200" kern="1200" dirty="0" err="1">
                <a:solidFill>
                  <a:schemeClr val="tx1"/>
                </a:solidFill>
                <a:latin typeface="+mn-lt"/>
                <a:ea typeface="+mn-ea"/>
                <a:cs typeface="+mn-cs"/>
              </a:rPr>
              <a:t>academica</a:t>
            </a:r>
            <a:r>
              <a:rPr lang="es-ES" sz="1200" kern="1200" dirty="0">
                <a:solidFill>
                  <a:schemeClr val="tx1"/>
                </a:solidFill>
                <a:latin typeface="+mn-lt"/>
                <a:ea typeface="+mn-ea"/>
                <a:cs typeface="+mn-cs"/>
              </a:rPr>
              <a:t>, </a:t>
            </a:r>
            <a:r>
              <a:rPr lang="es-ES" sz="1200" kern="1200" dirty="0" err="1">
                <a:solidFill>
                  <a:schemeClr val="tx1"/>
                </a:solidFill>
                <a:latin typeface="+mn-lt"/>
                <a:ea typeface="+mn-ea"/>
                <a:cs typeface="+mn-cs"/>
              </a:rPr>
              <a:t>administativa</a:t>
            </a:r>
            <a:r>
              <a:rPr lang="es-ES" sz="1200" kern="1200" dirty="0">
                <a:solidFill>
                  <a:schemeClr val="tx1"/>
                </a:solidFill>
                <a:latin typeface="+mn-lt"/>
                <a:ea typeface="+mn-ea"/>
                <a:cs typeface="+mn-cs"/>
              </a:rPr>
              <a:t>, logros y actividades a destacar.</a:t>
            </a:r>
            <a:endParaRPr lang="es-ES" dirty="0"/>
          </a:p>
        </p:txBody>
      </p:sp>
      <p:sp>
        <p:nvSpPr>
          <p:cNvPr id="4" name="Marcador de número de diapositiva 3"/>
          <p:cNvSpPr>
            <a:spLocks noGrp="1"/>
          </p:cNvSpPr>
          <p:nvPr>
            <p:ph type="sldNum" sz="quarter" idx="10"/>
          </p:nvPr>
        </p:nvSpPr>
        <p:spPr/>
        <p:txBody>
          <a:bodyPr/>
          <a:lstStyle/>
          <a:p>
            <a:fld id="{42F5C0A5-FBF0-BA4F-A7ED-D301001CE6FC}" type="slidenum">
              <a:rPr lang="es-ES_tradnl" smtClean="0"/>
              <a:t>1</a:t>
            </a:fld>
            <a:endParaRPr lang="es-ES_tradnl"/>
          </a:p>
        </p:txBody>
      </p:sp>
    </p:spTree>
    <p:extLst>
      <p:ext uri="{BB962C8B-B14F-4D97-AF65-F5344CB8AC3E}">
        <p14:creationId xmlns:p14="http://schemas.microsoft.com/office/powerpoint/2010/main" val="45968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latin typeface="+mn-lt"/>
                <a:ea typeface="+mn-ea"/>
                <a:cs typeface="+mn-cs"/>
              </a:rPr>
              <a:t>gestión </a:t>
            </a:r>
            <a:r>
              <a:rPr lang="es-ES" sz="1200" kern="1200" dirty="0" err="1">
                <a:solidFill>
                  <a:schemeClr val="tx1"/>
                </a:solidFill>
                <a:latin typeface="+mn-lt"/>
                <a:ea typeface="+mn-ea"/>
                <a:cs typeface="+mn-cs"/>
              </a:rPr>
              <a:t>academica</a:t>
            </a:r>
            <a:r>
              <a:rPr lang="es-ES" sz="1200" kern="1200" dirty="0">
                <a:solidFill>
                  <a:schemeClr val="tx1"/>
                </a:solidFill>
                <a:latin typeface="+mn-lt"/>
                <a:ea typeface="+mn-ea"/>
                <a:cs typeface="+mn-cs"/>
              </a:rPr>
              <a:t>, </a:t>
            </a:r>
            <a:r>
              <a:rPr lang="es-ES" sz="1200" kern="1200" dirty="0" err="1">
                <a:solidFill>
                  <a:schemeClr val="tx1"/>
                </a:solidFill>
                <a:latin typeface="+mn-lt"/>
                <a:ea typeface="+mn-ea"/>
                <a:cs typeface="+mn-cs"/>
              </a:rPr>
              <a:t>administativa</a:t>
            </a:r>
            <a:r>
              <a:rPr lang="es-ES" sz="1200" kern="1200" dirty="0">
                <a:solidFill>
                  <a:schemeClr val="tx1"/>
                </a:solidFill>
                <a:latin typeface="+mn-lt"/>
                <a:ea typeface="+mn-ea"/>
                <a:cs typeface="+mn-cs"/>
              </a:rPr>
              <a:t>, logros y actividades a destacar.</a:t>
            </a:r>
            <a:endParaRPr lang="es-ES" dirty="0"/>
          </a:p>
        </p:txBody>
      </p:sp>
      <p:sp>
        <p:nvSpPr>
          <p:cNvPr id="4" name="Marcador de número de diapositiva 3"/>
          <p:cNvSpPr>
            <a:spLocks noGrp="1"/>
          </p:cNvSpPr>
          <p:nvPr>
            <p:ph type="sldNum" sz="quarter" idx="10"/>
          </p:nvPr>
        </p:nvSpPr>
        <p:spPr/>
        <p:txBody>
          <a:bodyPr/>
          <a:lstStyle/>
          <a:p>
            <a:fld id="{42F5C0A5-FBF0-BA4F-A7ED-D301001CE6FC}" type="slidenum">
              <a:rPr lang="es-ES_tradnl" smtClean="0"/>
              <a:t>28</a:t>
            </a:fld>
            <a:endParaRPr lang="es-ES_tradnl"/>
          </a:p>
        </p:txBody>
      </p:sp>
    </p:spTree>
    <p:extLst>
      <p:ext uri="{BB962C8B-B14F-4D97-AF65-F5344CB8AC3E}">
        <p14:creationId xmlns:p14="http://schemas.microsoft.com/office/powerpoint/2010/main" val="4228724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37570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18992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86264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84397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62126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48448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Clic para editar título</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168766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59310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188006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13839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7A280E0-7F35-E648-A499-767250BB567F}" type="datetimeFigureOut">
              <a:rPr lang="es-ES_tradnl" smtClean="0"/>
              <a:t>24/03/2022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22476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280E0-7F35-E648-A499-767250BB567F}" type="datetimeFigureOut">
              <a:rPr lang="es-ES_tradnl" smtClean="0"/>
              <a:t>24/03/2022</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0117-86FD-5C4E-9449-35DCC7DD46F3}" type="slidenum">
              <a:rPr lang="es-ES_tradnl" smtClean="0"/>
              <a:t>‹Nº›</a:t>
            </a:fld>
            <a:endParaRPr lang="es-ES_tradnl"/>
          </a:p>
        </p:txBody>
      </p:sp>
    </p:spTree>
    <p:extLst>
      <p:ext uri="{BB962C8B-B14F-4D97-AF65-F5344CB8AC3E}">
        <p14:creationId xmlns:p14="http://schemas.microsoft.com/office/powerpoint/2010/main" val="422568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3.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2 Subtítulo"/>
          <p:cNvSpPr txBox="1">
            <a:spLocks/>
          </p:cNvSpPr>
          <p:nvPr/>
        </p:nvSpPr>
        <p:spPr>
          <a:xfrm>
            <a:off x="32084" y="6293799"/>
            <a:ext cx="7766121" cy="596285"/>
          </a:xfrm>
          <a:prstGeom prst="rect">
            <a:avLst/>
          </a:prstGeom>
          <a:solidFill>
            <a:schemeClr val="bg1"/>
          </a:solidFill>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1400" dirty="0" err="1">
                <a:solidFill>
                  <a:srgbClr val="7030A0"/>
                </a:solidFill>
              </a:rPr>
              <a:t>Presentación</a:t>
            </a:r>
            <a:r>
              <a:rPr lang="en-US" sz="1400" dirty="0">
                <a:solidFill>
                  <a:srgbClr val="7030A0"/>
                </a:solidFill>
              </a:rPr>
              <a:t> </a:t>
            </a:r>
            <a:r>
              <a:rPr lang="en-US" sz="1400" dirty="0" err="1">
                <a:solidFill>
                  <a:srgbClr val="7030A0"/>
                </a:solidFill>
              </a:rPr>
              <a:t>Generada</a:t>
            </a:r>
            <a:r>
              <a:rPr lang="en-US" sz="1400" dirty="0">
                <a:solidFill>
                  <a:srgbClr val="7030A0"/>
                </a:solidFill>
              </a:rPr>
              <a:t> </a:t>
            </a:r>
            <a:r>
              <a:rPr lang="en-US" sz="1400" dirty="0" err="1">
                <a:solidFill>
                  <a:srgbClr val="7030A0"/>
                </a:solidFill>
              </a:rPr>
              <a:t>Progresivamente</a:t>
            </a:r>
            <a:r>
              <a:rPr lang="en-US" sz="1400" dirty="0">
                <a:solidFill>
                  <a:srgbClr val="7030A0"/>
                </a:solidFill>
              </a:rPr>
              <a:t> a </a:t>
            </a:r>
            <a:r>
              <a:rPr lang="en-US" sz="1400" dirty="0" err="1">
                <a:solidFill>
                  <a:srgbClr val="7030A0"/>
                </a:solidFill>
              </a:rPr>
              <a:t>partir</a:t>
            </a:r>
            <a:r>
              <a:rPr lang="en-US" sz="1400" dirty="0">
                <a:solidFill>
                  <a:srgbClr val="7030A0"/>
                </a:solidFill>
              </a:rPr>
              <a:t> de la </a:t>
            </a:r>
            <a:r>
              <a:rPr lang="es-ES" sz="1400" dirty="0">
                <a:solidFill>
                  <a:srgbClr val="7030A0"/>
                </a:solidFill>
              </a:rPr>
              <a:t>versión base de Ronald Fernando Rodríguez</a:t>
            </a:r>
          </a:p>
          <a:p>
            <a:pPr algn="l"/>
            <a:r>
              <a:rPr lang="es-ES" sz="1400" dirty="0">
                <a:solidFill>
                  <a:srgbClr val="7030A0"/>
                </a:solidFill>
              </a:rPr>
              <a:t>Contribuciones de Estudiantes de Maestría y Pregrado de la PUJ</a:t>
            </a:r>
          </a:p>
        </p:txBody>
      </p:sp>
      <p:sp>
        <p:nvSpPr>
          <p:cNvPr id="5" name="Subtítulo 2"/>
          <p:cNvSpPr>
            <a:spLocks noGrp="1"/>
          </p:cNvSpPr>
          <p:nvPr>
            <p:ph type="subTitle" idx="1"/>
          </p:nvPr>
        </p:nvSpPr>
        <p:spPr>
          <a:xfrm>
            <a:off x="3384468" y="2812021"/>
            <a:ext cx="8456166" cy="2155764"/>
          </a:xfrm>
        </p:spPr>
        <p:txBody>
          <a:bodyPr>
            <a:noAutofit/>
          </a:bodyPr>
          <a:lstStyle/>
          <a:p>
            <a:r>
              <a:rPr lang="es-ES_tradnl" sz="5400" b="1" dirty="0">
                <a:solidFill>
                  <a:schemeClr val="bg1"/>
                </a:solidFill>
                <a:latin typeface="Arial" charset="0"/>
                <a:ea typeface="Arial" charset="0"/>
                <a:cs typeface="Arial" charset="0"/>
              </a:rPr>
              <a:t>Inteligencia Artificial</a:t>
            </a:r>
          </a:p>
          <a:p>
            <a:r>
              <a:rPr lang="es-ES_tradnl" sz="3600" b="1" dirty="0">
                <a:solidFill>
                  <a:srgbClr val="FFC000"/>
                </a:solidFill>
                <a:latin typeface="Arial" charset="0"/>
                <a:ea typeface="Arial" charset="0"/>
                <a:cs typeface="Arial" charset="0"/>
              </a:rPr>
              <a:t>Sistemas Basados en Reglas</a:t>
            </a:r>
          </a:p>
          <a:p>
            <a:r>
              <a:rPr lang="es-ES_tradnl" sz="3600" b="1" dirty="0">
                <a:solidFill>
                  <a:srgbClr val="FFC000"/>
                </a:solidFill>
                <a:latin typeface="Arial" charset="0"/>
                <a:ea typeface="Arial" charset="0"/>
                <a:cs typeface="Arial" charset="0"/>
              </a:rPr>
              <a:t>Sistemas Expertos</a:t>
            </a:r>
          </a:p>
          <a:p>
            <a:endParaRPr lang="es-ES_tradnl" sz="3600" b="1" dirty="0">
              <a:solidFill>
                <a:srgbClr val="FFC000"/>
              </a:solidFill>
              <a:latin typeface="Arial" charset="0"/>
              <a:ea typeface="Arial" charset="0"/>
              <a:cs typeface="Arial" charset="0"/>
            </a:endParaRPr>
          </a:p>
        </p:txBody>
      </p:sp>
      <p:sp>
        <p:nvSpPr>
          <p:cNvPr id="6" name="Subtítulo 2"/>
          <p:cNvSpPr txBox="1">
            <a:spLocks/>
          </p:cNvSpPr>
          <p:nvPr/>
        </p:nvSpPr>
        <p:spPr>
          <a:xfrm>
            <a:off x="3723788" y="5294888"/>
            <a:ext cx="8456166" cy="1002738"/>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s-ES_tradnl" b="1" dirty="0">
                <a:solidFill>
                  <a:schemeClr val="accent1">
                    <a:lumMod val="75000"/>
                  </a:schemeClr>
                </a:solidFill>
                <a:latin typeface="Arial" charset="0"/>
                <a:ea typeface="Arial" charset="0"/>
                <a:cs typeface="Arial" charset="0"/>
              </a:rPr>
              <a:t>Ing. Enrique González, PhD</a:t>
            </a:r>
          </a:p>
          <a:p>
            <a:r>
              <a:rPr lang="es-ES_tradnl" b="1" dirty="0">
                <a:solidFill>
                  <a:schemeClr val="accent1">
                    <a:lumMod val="75000"/>
                  </a:schemeClr>
                </a:solidFill>
                <a:latin typeface="Arial" charset="0"/>
                <a:ea typeface="Arial" charset="0"/>
                <a:cs typeface="Arial" charset="0"/>
              </a:rPr>
              <a:t>Departamento de Ingeniería de Sistemas</a:t>
            </a:r>
          </a:p>
        </p:txBody>
      </p:sp>
      <p:pic>
        <p:nvPicPr>
          <p:cNvPr id="8" name="Imagen 7" descr="Logo Pontificia Universidad Javeriana">
            <a:extLst>
              <a:ext uri="{FF2B5EF4-FFF2-40B4-BE49-F238E27FC236}">
                <a16:creationId xmlns:a16="http://schemas.microsoft.com/office/drawing/2014/main" id="{A0E31B6A-EF9B-5C4C-B4A1-34599FE2E7F8}"/>
              </a:ext>
            </a:extLst>
          </p:cNvPr>
          <p:cNvPicPr>
            <a:picLocks noChangeAspect="1"/>
          </p:cNvPicPr>
          <p:nvPr/>
        </p:nvPicPr>
        <p:blipFill>
          <a:blip r:embed="rId4"/>
          <a:stretch>
            <a:fillRect/>
          </a:stretch>
        </p:blipFill>
        <p:spPr>
          <a:xfrm>
            <a:off x="6968273" y="23139"/>
            <a:ext cx="4473835" cy="1883720"/>
          </a:xfrm>
          <a:prstGeom prst="rect">
            <a:avLst/>
          </a:prstGeom>
          <a:solidFill>
            <a:schemeClr val="bg1"/>
          </a:solidFill>
        </p:spPr>
      </p:pic>
    </p:spTree>
    <p:extLst>
      <p:ext uri="{BB962C8B-B14F-4D97-AF65-F5344CB8AC3E}">
        <p14:creationId xmlns:p14="http://schemas.microsoft.com/office/powerpoint/2010/main" val="328592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Aplicaciones</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988" y="1484784"/>
            <a:ext cx="8375791" cy="482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1 Marcador de pie de página"/>
          <p:cNvSpPr txBox="1">
            <a:spLocks/>
          </p:cNvSpPr>
          <p:nvPr/>
        </p:nvSpPr>
        <p:spPr bwMode="auto">
          <a:xfrm>
            <a:off x="241176" y="6554245"/>
            <a:ext cx="4258816" cy="3600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kumimoji="0" sz="1400" b="0" kern="1200">
                <a:solidFill>
                  <a:schemeClr val="tx1"/>
                </a:solidFill>
                <a:effectLst/>
                <a:latin typeface="Arial" charset="0"/>
                <a:ea typeface="+mn-ea"/>
                <a:cs typeface="+mn-cs"/>
              </a:defRPr>
            </a:lvl1pPr>
            <a:lvl2pPr marL="457200" algn="ctr" rtl="0" fontAlgn="base">
              <a:spcBef>
                <a:spcPct val="0"/>
              </a:spcBef>
              <a:spcAft>
                <a:spcPct val="0"/>
              </a:spcAft>
              <a:defRPr kumimoji="1" sz="2400" b="1" kern="1200">
                <a:solidFill>
                  <a:schemeClr val="tx1"/>
                </a:solidFill>
                <a:latin typeface="Arial Narrow" pitchFamily="34" charset="0"/>
                <a:ea typeface="+mn-ea"/>
                <a:cs typeface="+mn-cs"/>
              </a:defRPr>
            </a:lvl2pPr>
            <a:lvl3pPr marL="914400" algn="ctr" rtl="0" fontAlgn="base">
              <a:spcBef>
                <a:spcPct val="0"/>
              </a:spcBef>
              <a:spcAft>
                <a:spcPct val="0"/>
              </a:spcAft>
              <a:defRPr kumimoji="1" sz="2400" b="1" kern="1200">
                <a:solidFill>
                  <a:schemeClr val="tx1"/>
                </a:solidFill>
                <a:latin typeface="Arial Narrow" pitchFamily="34" charset="0"/>
                <a:ea typeface="+mn-ea"/>
                <a:cs typeface="+mn-cs"/>
              </a:defRPr>
            </a:lvl3pPr>
            <a:lvl4pPr marL="1371600" algn="ctr" rtl="0" fontAlgn="base">
              <a:spcBef>
                <a:spcPct val="0"/>
              </a:spcBef>
              <a:spcAft>
                <a:spcPct val="0"/>
              </a:spcAft>
              <a:defRPr kumimoji="1" sz="2400" b="1" kern="1200">
                <a:solidFill>
                  <a:schemeClr val="tx1"/>
                </a:solidFill>
                <a:latin typeface="Arial Narrow" pitchFamily="34" charset="0"/>
                <a:ea typeface="+mn-ea"/>
                <a:cs typeface="+mn-cs"/>
              </a:defRPr>
            </a:lvl4pPr>
            <a:lvl5pPr marL="1828800" algn="ctr" rtl="0" fontAlgn="base">
              <a:spcBef>
                <a:spcPct val="0"/>
              </a:spcBef>
              <a:spcAft>
                <a:spcPct val="0"/>
              </a:spcAft>
              <a:defRPr kumimoji="1" sz="2400" b="1" kern="1200">
                <a:solidFill>
                  <a:schemeClr val="tx1"/>
                </a:solidFill>
                <a:latin typeface="Arial Narrow" pitchFamily="34" charset="0"/>
                <a:ea typeface="+mn-ea"/>
                <a:cs typeface="+mn-cs"/>
              </a:defRPr>
            </a:lvl5pPr>
            <a:lvl6pPr marL="2286000" algn="l" defTabSz="914400" rtl="0" eaLnBrk="1" latinLnBrk="0" hangingPunct="1">
              <a:defRPr kumimoji="1" sz="2400" b="1" kern="1200">
                <a:solidFill>
                  <a:schemeClr val="tx1"/>
                </a:solidFill>
                <a:latin typeface="Arial Narrow" pitchFamily="34" charset="0"/>
                <a:ea typeface="+mn-ea"/>
                <a:cs typeface="+mn-cs"/>
              </a:defRPr>
            </a:lvl6pPr>
            <a:lvl7pPr marL="2743200" algn="l" defTabSz="914400" rtl="0" eaLnBrk="1" latinLnBrk="0" hangingPunct="1">
              <a:defRPr kumimoji="1" sz="2400" b="1" kern="1200">
                <a:solidFill>
                  <a:schemeClr val="tx1"/>
                </a:solidFill>
                <a:latin typeface="Arial Narrow" pitchFamily="34" charset="0"/>
                <a:ea typeface="+mn-ea"/>
                <a:cs typeface="+mn-cs"/>
              </a:defRPr>
            </a:lvl7pPr>
            <a:lvl8pPr marL="3200400" algn="l" defTabSz="914400" rtl="0" eaLnBrk="1" latinLnBrk="0" hangingPunct="1">
              <a:defRPr kumimoji="1" sz="2400" b="1" kern="1200">
                <a:solidFill>
                  <a:schemeClr val="tx1"/>
                </a:solidFill>
                <a:latin typeface="Arial Narrow" pitchFamily="34" charset="0"/>
                <a:ea typeface="+mn-ea"/>
                <a:cs typeface="+mn-cs"/>
              </a:defRPr>
            </a:lvl8pPr>
            <a:lvl9pPr marL="3657600" algn="l" defTabSz="914400" rtl="0" eaLnBrk="1" latinLnBrk="0" hangingPunct="1">
              <a:defRPr kumimoji="1" sz="2400" b="1" kern="1200">
                <a:solidFill>
                  <a:schemeClr val="tx1"/>
                </a:solidFill>
                <a:latin typeface="Arial Narrow" pitchFamily="34" charset="0"/>
                <a:ea typeface="+mn-ea"/>
                <a:cs typeface="+mn-cs"/>
              </a:defRPr>
            </a:lvl9pPr>
          </a:lstStyle>
          <a:p>
            <a:pPr algn="just">
              <a:defRPr/>
            </a:pPr>
            <a:r>
              <a:rPr lang="es-ES" sz="1100" dirty="0">
                <a:latin typeface="+mn-lt"/>
              </a:rPr>
              <a:t>* Figura extraída de </a:t>
            </a:r>
            <a:r>
              <a:rPr lang="en-US" sz="1100" dirty="0">
                <a:latin typeface="+mn-lt"/>
              </a:rPr>
              <a:t>Wagner (2017). p. 94.</a:t>
            </a:r>
            <a:endParaRPr lang="es-ES" sz="1100" dirty="0">
              <a:latin typeface="+mn-lt"/>
            </a:endParaRPr>
          </a:p>
          <a:p>
            <a:pPr algn="just">
              <a:defRPr/>
            </a:pPr>
            <a:endParaRPr lang="es-ES" sz="1100" dirty="0">
              <a:latin typeface="+mn-lt"/>
            </a:endParaRPr>
          </a:p>
        </p:txBody>
      </p:sp>
    </p:spTree>
    <p:extLst>
      <p:ext uri="{BB962C8B-B14F-4D97-AF65-F5344CB8AC3E}">
        <p14:creationId xmlns:p14="http://schemas.microsoft.com/office/powerpoint/2010/main" val="1844432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grpSp>
        <p:nvGrpSpPr>
          <p:cNvPr id="56" name="Grupo 55"/>
          <p:cNvGrpSpPr/>
          <p:nvPr/>
        </p:nvGrpSpPr>
        <p:grpSpPr>
          <a:xfrm>
            <a:off x="1508316" y="1663088"/>
            <a:ext cx="8962456" cy="2643312"/>
            <a:chOff x="1508316" y="1663088"/>
            <a:chExt cx="8962456" cy="2643312"/>
          </a:xfrm>
        </p:grpSpPr>
        <p:sp>
          <p:nvSpPr>
            <p:cNvPr id="25" name="22 Rectángulo"/>
            <p:cNvSpPr/>
            <p:nvPr/>
          </p:nvSpPr>
          <p:spPr>
            <a:xfrm>
              <a:off x="1508316" y="1663088"/>
              <a:ext cx="8962456" cy="2478872"/>
            </a:xfrm>
            <a:prstGeom prst="rect">
              <a:avLst/>
            </a:prstGeom>
          </p:spPr>
          <p:style>
            <a:lnRef idx="1">
              <a:schemeClr val="accent1"/>
            </a:lnRef>
            <a:fillRef idx="2">
              <a:schemeClr val="accent1"/>
            </a:fillRef>
            <a:effectRef idx="1">
              <a:schemeClr val="accent1"/>
            </a:effectRef>
            <a:fontRef idx="minor">
              <a:schemeClr val="dk1"/>
            </a:fontRef>
          </p:style>
        </p:sp>
        <p:sp>
          <p:nvSpPr>
            <p:cNvPr id="26" name="23 Forma libre"/>
            <p:cNvSpPr/>
            <p:nvPr/>
          </p:nvSpPr>
          <p:spPr>
            <a:xfrm>
              <a:off x="1967193" y="3737516"/>
              <a:ext cx="3040235" cy="568884"/>
            </a:xfrm>
            <a:custGeom>
              <a:avLst/>
              <a:gdLst>
                <a:gd name="connsiteX0" fmla="*/ 0 w 4267200"/>
                <a:gd name="connsiteY0" fmla="*/ 152523 h 915120"/>
                <a:gd name="connsiteX1" fmla="*/ 152523 w 4267200"/>
                <a:gd name="connsiteY1" fmla="*/ 0 h 915120"/>
                <a:gd name="connsiteX2" fmla="*/ 4114677 w 4267200"/>
                <a:gd name="connsiteY2" fmla="*/ 0 h 915120"/>
                <a:gd name="connsiteX3" fmla="*/ 4267200 w 4267200"/>
                <a:gd name="connsiteY3" fmla="*/ 152523 h 915120"/>
                <a:gd name="connsiteX4" fmla="*/ 4267200 w 4267200"/>
                <a:gd name="connsiteY4" fmla="*/ 762597 h 915120"/>
                <a:gd name="connsiteX5" fmla="*/ 4114677 w 4267200"/>
                <a:gd name="connsiteY5" fmla="*/ 915120 h 915120"/>
                <a:gd name="connsiteX6" fmla="*/ 152523 w 4267200"/>
                <a:gd name="connsiteY6" fmla="*/ 915120 h 915120"/>
                <a:gd name="connsiteX7" fmla="*/ 0 w 4267200"/>
                <a:gd name="connsiteY7" fmla="*/ 762597 h 915120"/>
                <a:gd name="connsiteX8" fmla="*/ 0 w 4267200"/>
                <a:gd name="connsiteY8"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915120">
                  <a:moveTo>
                    <a:pt x="0" y="152523"/>
                  </a:moveTo>
                  <a:cubicBezTo>
                    <a:pt x="0" y="68287"/>
                    <a:pt x="68287" y="0"/>
                    <a:pt x="152523" y="0"/>
                  </a:cubicBezTo>
                  <a:lnTo>
                    <a:pt x="4114677" y="0"/>
                  </a:lnTo>
                  <a:cubicBezTo>
                    <a:pt x="4198913" y="0"/>
                    <a:pt x="4267200" y="68287"/>
                    <a:pt x="4267200" y="152523"/>
                  </a:cubicBezTo>
                  <a:lnTo>
                    <a:pt x="4267200" y="762597"/>
                  </a:lnTo>
                  <a:cubicBezTo>
                    <a:pt x="4267200" y="846833"/>
                    <a:pt x="4198913" y="915120"/>
                    <a:pt x="4114677" y="915120"/>
                  </a:cubicBezTo>
                  <a:lnTo>
                    <a:pt x="152523" y="915120"/>
                  </a:lnTo>
                  <a:cubicBezTo>
                    <a:pt x="68287" y="915120"/>
                    <a:pt x="0" y="846833"/>
                    <a:pt x="0" y="762597"/>
                  </a:cubicBezTo>
                  <a:lnTo>
                    <a:pt x="0" y="152523"/>
                  </a:lnTo>
                  <a:close/>
                </a:path>
              </a:pathLst>
            </a:custGeom>
            <a:ln>
              <a:noFill/>
            </a:ln>
          </p:spPr>
          <p:style>
            <a:lnRef idx="3">
              <a:schemeClr val="lt1"/>
            </a:lnRef>
            <a:fillRef idx="1">
              <a:schemeClr val="accent1"/>
            </a:fillRef>
            <a:effectRef idx="1">
              <a:schemeClr val="accent1"/>
            </a:effectRef>
            <a:fontRef idx="minor">
              <a:schemeClr val="lt1"/>
            </a:fontRef>
          </p:style>
          <p:txBody>
            <a:bodyPr spcFirstLastPara="0" vert="horz" wrap="square" lIns="205962" tIns="44672" rIns="205962" bIns="44672" numCol="1" spcCol="1270" anchor="ctr" anchorCtr="0">
              <a:noAutofit/>
            </a:bodyPr>
            <a:lstStyle/>
            <a:p>
              <a:pPr lvl="0" algn="ctr" defTabSz="1377950">
                <a:lnSpc>
                  <a:spcPct val="90000"/>
                </a:lnSpc>
                <a:spcBef>
                  <a:spcPct val="0"/>
                </a:spcBef>
                <a:spcAft>
                  <a:spcPct val="35000"/>
                </a:spcAft>
              </a:pPr>
              <a:r>
                <a:rPr lang="es-ES" sz="2000" b="0" kern="1200" dirty="0"/>
                <a:t>Componentes Esenciales</a:t>
              </a:r>
            </a:p>
          </p:txBody>
        </p:sp>
      </p:grpSp>
      <p:grpSp>
        <p:nvGrpSpPr>
          <p:cNvPr id="57" name="Grupo 56"/>
          <p:cNvGrpSpPr/>
          <p:nvPr/>
        </p:nvGrpSpPr>
        <p:grpSpPr>
          <a:xfrm>
            <a:off x="1508316" y="4521436"/>
            <a:ext cx="8962456" cy="1948519"/>
            <a:chOff x="1508316" y="4521436"/>
            <a:chExt cx="8962456" cy="1948519"/>
          </a:xfrm>
        </p:grpSpPr>
        <p:sp>
          <p:nvSpPr>
            <p:cNvPr id="27" name="24 Rectángulo"/>
            <p:cNvSpPr/>
            <p:nvPr/>
          </p:nvSpPr>
          <p:spPr>
            <a:xfrm>
              <a:off x="1508316" y="4521436"/>
              <a:ext cx="8962456" cy="1650092"/>
            </a:xfrm>
            <a:prstGeom prst="rect">
              <a:avLst/>
            </a:prstGeom>
            <a:solidFill>
              <a:schemeClr val="accent6">
                <a:lumMod val="20000"/>
                <a:lumOff val="80000"/>
              </a:schemeClr>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sp>
        <p:sp>
          <p:nvSpPr>
            <p:cNvPr id="28" name="25 Forma libre"/>
            <p:cNvSpPr/>
            <p:nvPr/>
          </p:nvSpPr>
          <p:spPr>
            <a:xfrm>
              <a:off x="1967194" y="5917703"/>
              <a:ext cx="3250265" cy="552252"/>
            </a:xfrm>
            <a:custGeom>
              <a:avLst/>
              <a:gdLst>
                <a:gd name="connsiteX0" fmla="*/ 0 w 4267200"/>
                <a:gd name="connsiteY0" fmla="*/ 152523 h 915120"/>
                <a:gd name="connsiteX1" fmla="*/ 152523 w 4267200"/>
                <a:gd name="connsiteY1" fmla="*/ 0 h 915120"/>
                <a:gd name="connsiteX2" fmla="*/ 4114677 w 4267200"/>
                <a:gd name="connsiteY2" fmla="*/ 0 h 915120"/>
                <a:gd name="connsiteX3" fmla="*/ 4267200 w 4267200"/>
                <a:gd name="connsiteY3" fmla="*/ 152523 h 915120"/>
                <a:gd name="connsiteX4" fmla="*/ 4267200 w 4267200"/>
                <a:gd name="connsiteY4" fmla="*/ 762597 h 915120"/>
                <a:gd name="connsiteX5" fmla="*/ 4114677 w 4267200"/>
                <a:gd name="connsiteY5" fmla="*/ 915120 h 915120"/>
                <a:gd name="connsiteX6" fmla="*/ 152523 w 4267200"/>
                <a:gd name="connsiteY6" fmla="*/ 915120 h 915120"/>
                <a:gd name="connsiteX7" fmla="*/ 0 w 4267200"/>
                <a:gd name="connsiteY7" fmla="*/ 762597 h 915120"/>
                <a:gd name="connsiteX8" fmla="*/ 0 w 4267200"/>
                <a:gd name="connsiteY8"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915120">
                  <a:moveTo>
                    <a:pt x="0" y="152523"/>
                  </a:moveTo>
                  <a:cubicBezTo>
                    <a:pt x="0" y="68287"/>
                    <a:pt x="68287" y="0"/>
                    <a:pt x="152523" y="0"/>
                  </a:cubicBezTo>
                  <a:lnTo>
                    <a:pt x="4114677" y="0"/>
                  </a:lnTo>
                  <a:cubicBezTo>
                    <a:pt x="4198913" y="0"/>
                    <a:pt x="4267200" y="68287"/>
                    <a:pt x="4267200" y="152523"/>
                  </a:cubicBezTo>
                  <a:lnTo>
                    <a:pt x="4267200" y="762597"/>
                  </a:lnTo>
                  <a:cubicBezTo>
                    <a:pt x="4267200" y="846833"/>
                    <a:pt x="4198913" y="915120"/>
                    <a:pt x="4114677" y="915120"/>
                  </a:cubicBezTo>
                  <a:lnTo>
                    <a:pt x="152523" y="915120"/>
                  </a:lnTo>
                  <a:cubicBezTo>
                    <a:pt x="68287" y="915120"/>
                    <a:pt x="0" y="846833"/>
                    <a:pt x="0" y="762597"/>
                  </a:cubicBezTo>
                  <a:lnTo>
                    <a:pt x="0" y="152523"/>
                  </a:lnTo>
                  <a:close/>
                </a:path>
              </a:pathLst>
            </a:custGeom>
            <a:solidFill>
              <a:srgbClr val="00B050"/>
            </a:solidFill>
          </p:spPr>
          <p:style>
            <a:lnRef idx="3">
              <a:schemeClr val="lt1"/>
            </a:lnRef>
            <a:fillRef idx="1">
              <a:schemeClr val="accent4"/>
            </a:fillRef>
            <a:effectRef idx="1">
              <a:schemeClr val="accent4"/>
            </a:effectRef>
            <a:fontRef idx="minor">
              <a:schemeClr val="lt1"/>
            </a:fontRef>
          </p:style>
          <p:txBody>
            <a:bodyPr spcFirstLastPara="0" vert="horz" wrap="square" lIns="205962" tIns="44672" rIns="205962" bIns="44672" numCol="1" spcCol="1270" anchor="ctr" anchorCtr="0">
              <a:noAutofit/>
            </a:bodyPr>
            <a:lstStyle/>
            <a:p>
              <a:pPr lvl="0" algn="ctr" defTabSz="1377950">
                <a:lnSpc>
                  <a:spcPct val="90000"/>
                </a:lnSpc>
                <a:spcBef>
                  <a:spcPct val="0"/>
                </a:spcBef>
                <a:spcAft>
                  <a:spcPct val="35000"/>
                </a:spcAft>
              </a:pPr>
              <a:r>
                <a:rPr lang="es-ES" sz="2000" b="0" dirty="0"/>
                <a:t>Componentes Adicionales</a:t>
              </a:r>
              <a:endParaRPr lang="es-ES" sz="2000" b="0" kern="1200" dirty="0"/>
            </a:p>
          </p:txBody>
        </p:sp>
      </p:grpSp>
      <p:pic>
        <p:nvPicPr>
          <p:cNvPr id="50" name="Imagen 49"/>
          <p:cNvPicPr>
            <a:picLocks noChangeAspect="1"/>
          </p:cNvPicPr>
          <p:nvPr/>
        </p:nvPicPr>
        <p:blipFill>
          <a:blip r:embed="rId3"/>
          <a:stretch>
            <a:fillRect/>
          </a:stretch>
        </p:blipFill>
        <p:spPr>
          <a:xfrm>
            <a:off x="5242245" y="1844448"/>
            <a:ext cx="4508719" cy="3741036"/>
          </a:xfrm>
          <a:prstGeom prst="rect">
            <a:avLst/>
          </a:prstGeo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Componentes</a:t>
            </a:r>
          </a:p>
        </p:txBody>
      </p:sp>
      <p:sp>
        <p:nvSpPr>
          <p:cNvPr id="32" name="37 Forma libre"/>
          <p:cNvSpPr/>
          <p:nvPr/>
        </p:nvSpPr>
        <p:spPr>
          <a:xfrm>
            <a:off x="2446648" y="1831021"/>
            <a:ext cx="6769069" cy="507872"/>
          </a:xfrm>
          <a:custGeom>
            <a:avLst/>
            <a:gdLst>
              <a:gd name="connsiteX0" fmla="*/ 0 w 6096000"/>
              <a:gd name="connsiteY0" fmla="*/ 156003 h 936000"/>
              <a:gd name="connsiteX1" fmla="*/ 156003 w 6096000"/>
              <a:gd name="connsiteY1" fmla="*/ 0 h 936000"/>
              <a:gd name="connsiteX2" fmla="*/ 5939997 w 6096000"/>
              <a:gd name="connsiteY2" fmla="*/ 0 h 936000"/>
              <a:gd name="connsiteX3" fmla="*/ 6096000 w 6096000"/>
              <a:gd name="connsiteY3" fmla="*/ 156003 h 936000"/>
              <a:gd name="connsiteX4" fmla="*/ 6096000 w 6096000"/>
              <a:gd name="connsiteY4" fmla="*/ 779997 h 936000"/>
              <a:gd name="connsiteX5" fmla="*/ 5939997 w 6096000"/>
              <a:gd name="connsiteY5" fmla="*/ 936000 h 936000"/>
              <a:gd name="connsiteX6" fmla="*/ 156003 w 6096000"/>
              <a:gd name="connsiteY6" fmla="*/ 936000 h 936000"/>
              <a:gd name="connsiteX7" fmla="*/ 0 w 6096000"/>
              <a:gd name="connsiteY7" fmla="*/ 779997 h 936000"/>
              <a:gd name="connsiteX8" fmla="*/ 0 w 6096000"/>
              <a:gd name="connsiteY8" fmla="*/ 156003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936000">
                <a:moveTo>
                  <a:pt x="0" y="156003"/>
                </a:moveTo>
                <a:cubicBezTo>
                  <a:pt x="0" y="69845"/>
                  <a:pt x="69845" y="0"/>
                  <a:pt x="156003" y="0"/>
                </a:cubicBezTo>
                <a:lnTo>
                  <a:pt x="5939997" y="0"/>
                </a:lnTo>
                <a:cubicBezTo>
                  <a:pt x="6026155" y="0"/>
                  <a:pt x="6096000" y="69845"/>
                  <a:pt x="6096000" y="156003"/>
                </a:cubicBezTo>
                <a:lnTo>
                  <a:pt x="6096000" y="779997"/>
                </a:lnTo>
                <a:cubicBezTo>
                  <a:pt x="6096000" y="866155"/>
                  <a:pt x="6026155" y="936000"/>
                  <a:pt x="5939997" y="936000"/>
                </a:cubicBezTo>
                <a:lnTo>
                  <a:pt x="156003" y="936000"/>
                </a:lnTo>
                <a:cubicBezTo>
                  <a:pt x="69845" y="936000"/>
                  <a:pt x="0" y="866155"/>
                  <a:pt x="0" y="779997"/>
                </a:cubicBezTo>
                <a:lnTo>
                  <a:pt x="0" y="156003"/>
                </a:lnTo>
                <a:close/>
              </a:path>
            </a:pathLst>
          </a:custGeom>
          <a:solidFill>
            <a:srgbClr val="0070C0"/>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8092" tIns="198092" rIns="198092" bIns="198092" numCol="1" spcCol="1270" anchor="ctr" anchorCtr="0">
            <a:noAutofit/>
          </a:bodyPr>
          <a:lstStyle/>
          <a:p>
            <a:pPr lvl="0" algn="ctr" defTabSz="1778000">
              <a:lnSpc>
                <a:spcPct val="90000"/>
              </a:lnSpc>
              <a:spcBef>
                <a:spcPct val="0"/>
              </a:spcBef>
              <a:spcAft>
                <a:spcPct val="35000"/>
              </a:spcAft>
            </a:pPr>
            <a:r>
              <a:rPr lang="es-ES" sz="2000" b="0" kern="1200" dirty="0"/>
              <a:t>Interfaz con el Mundo </a:t>
            </a:r>
            <a:r>
              <a:rPr lang="es-ES" sz="2000" dirty="0"/>
              <a:t>E</a:t>
            </a:r>
            <a:r>
              <a:rPr lang="es-ES" sz="2000" b="0" kern="1200" dirty="0"/>
              <a:t>xterior</a:t>
            </a:r>
          </a:p>
        </p:txBody>
      </p:sp>
      <p:cxnSp>
        <p:nvCxnSpPr>
          <p:cNvPr id="33" name="376837 Conector recto de flecha"/>
          <p:cNvCxnSpPr/>
          <p:nvPr/>
        </p:nvCxnSpPr>
        <p:spPr bwMode="auto">
          <a:xfrm>
            <a:off x="5456820" y="3002138"/>
            <a:ext cx="568966" cy="0"/>
          </a:xfrm>
          <a:prstGeom prst="straightConnector1">
            <a:avLst/>
          </a:prstGeom>
          <a:solidFill>
            <a:srgbClr val="3366CC">
              <a:alpha val="50000"/>
            </a:srgbClr>
          </a:solidFill>
          <a:ln w="25400" cap="flat" cmpd="sng" algn="ctr">
            <a:solidFill>
              <a:schemeClr val="tx1"/>
            </a:solidFill>
            <a:prstDash val="solid"/>
            <a:round/>
            <a:headEnd type="arrow" w="sm" len="sm"/>
            <a:tailEnd type="arrow" w="sm" len="sm"/>
          </a:ln>
          <a:effectLst/>
        </p:spPr>
      </p:cxnSp>
      <p:cxnSp>
        <p:nvCxnSpPr>
          <p:cNvPr id="34" name="43 Conector recto de flecha"/>
          <p:cNvCxnSpPr/>
          <p:nvPr/>
        </p:nvCxnSpPr>
        <p:spPr bwMode="auto">
          <a:xfrm>
            <a:off x="7689068" y="2346076"/>
            <a:ext cx="0" cy="372293"/>
          </a:xfrm>
          <a:prstGeom prst="straightConnector1">
            <a:avLst/>
          </a:prstGeom>
          <a:solidFill>
            <a:srgbClr val="3366CC">
              <a:alpha val="50000"/>
            </a:srgbClr>
          </a:solidFill>
          <a:ln w="25400" cap="flat" cmpd="sng" algn="ctr">
            <a:solidFill>
              <a:schemeClr val="tx1"/>
            </a:solidFill>
            <a:prstDash val="solid"/>
            <a:round/>
            <a:headEnd type="arrow" w="sm" len="sm"/>
            <a:tailEnd type="arrow" w="sm" len="sm"/>
          </a:ln>
          <a:effectLst/>
        </p:spPr>
      </p:cxnSp>
      <p:cxnSp>
        <p:nvCxnSpPr>
          <p:cNvPr id="35" name="45 Conector recto de flecha"/>
          <p:cNvCxnSpPr/>
          <p:nvPr/>
        </p:nvCxnSpPr>
        <p:spPr bwMode="auto">
          <a:xfrm>
            <a:off x="3512604" y="2346076"/>
            <a:ext cx="0" cy="411646"/>
          </a:xfrm>
          <a:prstGeom prst="straightConnector1">
            <a:avLst/>
          </a:prstGeom>
          <a:solidFill>
            <a:srgbClr val="3366CC">
              <a:alpha val="50000"/>
            </a:srgbClr>
          </a:solidFill>
          <a:ln w="25400" cap="flat" cmpd="sng" algn="ctr">
            <a:solidFill>
              <a:schemeClr val="tx1"/>
            </a:solidFill>
            <a:prstDash val="solid"/>
            <a:round/>
            <a:headEnd type="arrow" w="sm" len="sm"/>
            <a:tailEnd type="arrow" w="sm" len="sm"/>
          </a:ln>
          <a:effectLst/>
        </p:spPr>
      </p:cxnSp>
      <p:sp>
        <p:nvSpPr>
          <p:cNvPr id="36" name="46 Forma libre"/>
          <p:cNvSpPr/>
          <p:nvPr/>
        </p:nvSpPr>
        <p:spPr>
          <a:xfrm>
            <a:off x="2360476" y="4681587"/>
            <a:ext cx="3001291" cy="930792"/>
          </a:xfrm>
          <a:custGeom>
            <a:avLst/>
            <a:gdLst>
              <a:gd name="connsiteX0" fmla="*/ 0 w 6096000"/>
              <a:gd name="connsiteY0" fmla="*/ 156003 h 936000"/>
              <a:gd name="connsiteX1" fmla="*/ 156003 w 6096000"/>
              <a:gd name="connsiteY1" fmla="*/ 0 h 936000"/>
              <a:gd name="connsiteX2" fmla="*/ 5939997 w 6096000"/>
              <a:gd name="connsiteY2" fmla="*/ 0 h 936000"/>
              <a:gd name="connsiteX3" fmla="*/ 6096000 w 6096000"/>
              <a:gd name="connsiteY3" fmla="*/ 156003 h 936000"/>
              <a:gd name="connsiteX4" fmla="*/ 6096000 w 6096000"/>
              <a:gd name="connsiteY4" fmla="*/ 779997 h 936000"/>
              <a:gd name="connsiteX5" fmla="*/ 5939997 w 6096000"/>
              <a:gd name="connsiteY5" fmla="*/ 936000 h 936000"/>
              <a:gd name="connsiteX6" fmla="*/ 156003 w 6096000"/>
              <a:gd name="connsiteY6" fmla="*/ 936000 h 936000"/>
              <a:gd name="connsiteX7" fmla="*/ 0 w 6096000"/>
              <a:gd name="connsiteY7" fmla="*/ 779997 h 936000"/>
              <a:gd name="connsiteX8" fmla="*/ 0 w 6096000"/>
              <a:gd name="connsiteY8" fmla="*/ 156003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936000">
                <a:moveTo>
                  <a:pt x="0" y="156003"/>
                </a:moveTo>
                <a:cubicBezTo>
                  <a:pt x="0" y="69845"/>
                  <a:pt x="69845" y="0"/>
                  <a:pt x="156003" y="0"/>
                </a:cubicBezTo>
                <a:lnTo>
                  <a:pt x="5939997" y="0"/>
                </a:lnTo>
                <a:cubicBezTo>
                  <a:pt x="6026155" y="0"/>
                  <a:pt x="6096000" y="69845"/>
                  <a:pt x="6096000" y="156003"/>
                </a:cubicBezTo>
                <a:lnTo>
                  <a:pt x="6096000" y="779997"/>
                </a:lnTo>
                <a:cubicBezTo>
                  <a:pt x="6096000" y="866155"/>
                  <a:pt x="6026155" y="936000"/>
                  <a:pt x="5939997" y="936000"/>
                </a:cubicBezTo>
                <a:lnTo>
                  <a:pt x="156003" y="936000"/>
                </a:lnTo>
                <a:cubicBezTo>
                  <a:pt x="69845" y="936000"/>
                  <a:pt x="0" y="866155"/>
                  <a:pt x="0" y="779997"/>
                </a:cubicBezTo>
                <a:lnTo>
                  <a:pt x="0" y="156003"/>
                </a:lnTo>
                <a:close/>
              </a:path>
            </a:pathLst>
          </a:custGeom>
          <a:solidFill>
            <a:schemeClr val="accent6">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8092" tIns="198092" rIns="198092" bIns="198092" numCol="1" spcCol="1270" anchor="ctr" anchorCtr="0">
            <a:noAutofit/>
          </a:bodyPr>
          <a:lstStyle/>
          <a:p>
            <a:pPr lvl="0" algn="ctr" defTabSz="1778000">
              <a:lnSpc>
                <a:spcPct val="90000"/>
              </a:lnSpc>
              <a:spcBef>
                <a:spcPct val="0"/>
              </a:spcBef>
              <a:spcAft>
                <a:spcPct val="35000"/>
              </a:spcAft>
            </a:pPr>
            <a:r>
              <a:rPr lang="es-ES" sz="1800" b="0" kern="1200" dirty="0"/>
              <a:t>Módulo de Adquisición de Conocimiento</a:t>
            </a:r>
          </a:p>
        </p:txBody>
      </p:sp>
      <p:sp>
        <p:nvSpPr>
          <p:cNvPr id="37" name="47 Forma libre"/>
          <p:cNvSpPr/>
          <p:nvPr/>
        </p:nvSpPr>
        <p:spPr>
          <a:xfrm>
            <a:off x="6298984" y="4644509"/>
            <a:ext cx="3073299" cy="682043"/>
          </a:xfrm>
          <a:custGeom>
            <a:avLst/>
            <a:gdLst>
              <a:gd name="connsiteX0" fmla="*/ 0 w 6096000"/>
              <a:gd name="connsiteY0" fmla="*/ 156003 h 936000"/>
              <a:gd name="connsiteX1" fmla="*/ 156003 w 6096000"/>
              <a:gd name="connsiteY1" fmla="*/ 0 h 936000"/>
              <a:gd name="connsiteX2" fmla="*/ 5939997 w 6096000"/>
              <a:gd name="connsiteY2" fmla="*/ 0 h 936000"/>
              <a:gd name="connsiteX3" fmla="*/ 6096000 w 6096000"/>
              <a:gd name="connsiteY3" fmla="*/ 156003 h 936000"/>
              <a:gd name="connsiteX4" fmla="*/ 6096000 w 6096000"/>
              <a:gd name="connsiteY4" fmla="*/ 779997 h 936000"/>
              <a:gd name="connsiteX5" fmla="*/ 5939997 w 6096000"/>
              <a:gd name="connsiteY5" fmla="*/ 936000 h 936000"/>
              <a:gd name="connsiteX6" fmla="*/ 156003 w 6096000"/>
              <a:gd name="connsiteY6" fmla="*/ 936000 h 936000"/>
              <a:gd name="connsiteX7" fmla="*/ 0 w 6096000"/>
              <a:gd name="connsiteY7" fmla="*/ 779997 h 936000"/>
              <a:gd name="connsiteX8" fmla="*/ 0 w 6096000"/>
              <a:gd name="connsiteY8" fmla="*/ 156003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936000">
                <a:moveTo>
                  <a:pt x="0" y="156003"/>
                </a:moveTo>
                <a:cubicBezTo>
                  <a:pt x="0" y="69845"/>
                  <a:pt x="69845" y="0"/>
                  <a:pt x="156003" y="0"/>
                </a:cubicBezTo>
                <a:lnTo>
                  <a:pt x="5939997" y="0"/>
                </a:lnTo>
                <a:cubicBezTo>
                  <a:pt x="6026155" y="0"/>
                  <a:pt x="6096000" y="69845"/>
                  <a:pt x="6096000" y="156003"/>
                </a:cubicBezTo>
                <a:lnTo>
                  <a:pt x="6096000" y="779997"/>
                </a:lnTo>
                <a:cubicBezTo>
                  <a:pt x="6096000" y="866155"/>
                  <a:pt x="6026155" y="936000"/>
                  <a:pt x="5939997" y="936000"/>
                </a:cubicBezTo>
                <a:lnTo>
                  <a:pt x="156003" y="936000"/>
                </a:lnTo>
                <a:cubicBezTo>
                  <a:pt x="69845" y="936000"/>
                  <a:pt x="0" y="866155"/>
                  <a:pt x="0" y="779997"/>
                </a:cubicBezTo>
                <a:lnTo>
                  <a:pt x="0" y="156003"/>
                </a:lnTo>
                <a:close/>
              </a:path>
            </a:pathLst>
          </a:custGeom>
          <a:solidFill>
            <a:schemeClr val="accent6">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8092" tIns="198092" rIns="198092" bIns="198092" numCol="1" spcCol="1270" anchor="ctr" anchorCtr="0">
            <a:noAutofit/>
          </a:bodyPr>
          <a:lstStyle/>
          <a:p>
            <a:pPr lvl="0" algn="ctr" defTabSz="1778000">
              <a:lnSpc>
                <a:spcPct val="90000"/>
              </a:lnSpc>
              <a:spcBef>
                <a:spcPct val="0"/>
              </a:spcBef>
              <a:spcAft>
                <a:spcPct val="35000"/>
              </a:spcAft>
            </a:pPr>
            <a:r>
              <a:rPr lang="es-ES" sz="1800" b="0" kern="1200" dirty="0">
                <a:solidFill>
                  <a:schemeClr val="accent6">
                    <a:lumMod val="75000"/>
                  </a:schemeClr>
                </a:solidFill>
              </a:rPr>
              <a:t>Módulo de Explicación</a:t>
            </a:r>
          </a:p>
        </p:txBody>
      </p:sp>
      <p:cxnSp>
        <p:nvCxnSpPr>
          <p:cNvPr id="38" name="49 Conector recto de flecha"/>
          <p:cNvCxnSpPr>
            <a:endCxn id="59" idx="7"/>
          </p:cNvCxnSpPr>
          <p:nvPr/>
        </p:nvCxnSpPr>
        <p:spPr bwMode="auto">
          <a:xfrm flipV="1">
            <a:off x="5361767" y="3877135"/>
            <a:ext cx="649941" cy="1096333"/>
          </a:xfrm>
          <a:prstGeom prst="straightConnector1">
            <a:avLst/>
          </a:prstGeom>
          <a:solidFill>
            <a:srgbClr val="3366CC">
              <a:alpha val="50000"/>
            </a:srgbClr>
          </a:solidFill>
          <a:ln w="25400" cap="flat" cmpd="sng" algn="ctr">
            <a:solidFill>
              <a:schemeClr val="tx1"/>
            </a:solidFill>
            <a:prstDash val="solid"/>
            <a:round/>
            <a:headEnd type="arrow" w="sm" len="sm"/>
            <a:tailEnd type="arrow" w="sm" len="sm"/>
          </a:ln>
          <a:effectLst/>
        </p:spPr>
      </p:cxnSp>
      <p:cxnSp>
        <p:nvCxnSpPr>
          <p:cNvPr id="39" name="50 Conector recto de flecha"/>
          <p:cNvCxnSpPr>
            <a:endCxn id="37" idx="1"/>
          </p:cNvCxnSpPr>
          <p:nvPr/>
        </p:nvCxnSpPr>
        <p:spPr bwMode="auto">
          <a:xfrm>
            <a:off x="4993341" y="3217175"/>
            <a:ext cx="1384292" cy="1427334"/>
          </a:xfrm>
          <a:prstGeom prst="straightConnector1">
            <a:avLst/>
          </a:prstGeom>
          <a:solidFill>
            <a:srgbClr val="3366CC">
              <a:alpha val="50000"/>
            </a:srgbClr>
          </a:solidFill>
          <a:ln w="25400" cap="flat" cmpd="sng" algn="ctr">
            <a:solidFill>
              <a:schemeClr val="tx1"/>
            </a:solidFill>
            <a:prstDash val="solid"/>
            <a:round/>
            <a:headEnd type="none" w="sm" len="sm"/>
            <a:tailEnd type="arrow" w="sm" len="sm"/>
          </a:ln>
          <a:effectLst/>
        </p:spPr>
      </p:cxnSp>
      <p:cxnSp>
        <p:nvCxnSpPr>
          <p:cNvPr id="40" name="59 Conector recto de flecha"/>
          <p:cNvCxnSpPr/>
          <p:nvPr/>
        </p:nvCxnSpPr>
        <p:spPr bwMode="auto">
          <a:xfrm>
            <a:off x="8841269" y="3976212"/>
            <a:ext cx="0" cy="668297"/>
          </a:xfrm>
          <a:prstGeom prst="straightConnector1">
            <a:avLst/>
          </a:prstGeom>
          <a:solidFill>
            <a:srgbClr val="3366CC">
              <a:alpha val="50000"/>
            </a:srgbClr>
          </a:solidFill>
          <a:ln w="25400" cap="flat" cmpd="sng" algn="ctr">
            <a:solidFill>
              <a:schemeClr val="tx1"/>
            </a:solidFill>
            <a:prstDash val="solid"/>
            <a:round/>
            <a:headEnd type="none" w="sm" len="sm"/>
            <a:tailEnd type="arrow" w="sm" len="sm"/>
          </a:ln>
          <a:effectLst/>
        </p:spPr>
      </p:cxnSp>
      <p:sp>
        <p:nvSpPr>
          <p:cNvPr id="43" name="26 Forma libre"/>
          <p:cNvSpPr/>
          <p:nvPr/>
        </p:nvSpPr>
        <p:spPr>
          <a:xfrm>
            <a:off x="6011708" y="2715518"/>
            <a:ext cx="2537123" cy="594450"/>
          </a:xfrm>
          <a:custGeom>
            <a:avLst/>
            <a:gdLst>
              <a:gd name="connsiteX0" fmla="*/ 0 w 6096000"/>
              <a:gd name="connsiteY0" fmla="*/ 156003 h 936000"/>
              <a:gd name="connsiteX1" fmla="*/ 156003 w 6096000"/>
              <a:gd name="connsiteY1" fmla="*/ 0 h 936000"/>
              <a:gd name="connsiteX2" fmla="*/ 5939997 w 6096000"/>
              <a:gd name="connsiteY2" fmla="*/ 0 h 936000"/>
              <a:gd name="connsiteX3" fmla="*/ 6096000 w 6096000"/>
              <a:gd name="connsiteY3" fmla="*/ 156003 h 936000"/>
              <a:gd name="connsiteX4" fmla="*/ 6096000 w 6096000"/>
              <a:gd name="connsiteY4" fmla="*/ 779997 h 936000"/>
              <a:gd name="connsiteX5" fmla="*/ 5939997 w 6096000"/>
              <a:gd name="connsiteY5" fmla="*/ 936000 h 936000"/>
              <a:gd name="connsiteX6" fmla="*/ 156003 w 6096000"/>
              <a:gd name="connsiteY6" fmla="*/ 936000 h 936000"/>
              <a:gd name="connsiteX7" fmla="*/ 0 w 6096000"/>
              <a:gd name="connsiteY7" fmla="*/ 779997 h 936000"/>
              <a:gd name="connsiteX8" fmla="*/ 0 w 6096000"/>
              <a:gd name="connsiteY8" fmla="*/ 156003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936000">
                <a:moveTo>
                  <a:pt x="0" y="156003"/>
                </a:moveTo>
                <a:cubicBezTo>
                  <a:pt x="0" y="69845"/>
                  <a:pt x="69845" y="0"/>
                  <a:pt x="156003" y="0"/>
                </a:cubicBezTo>
                <a:lnTo>
                  <a:pt x="5939997" y="0"/>
                </a:lnTo>
                <a:cubicBezTo>
                  <a:pt x="6026155" y="0"/>
                  <a:pt x="6096000" y="69845"/>
                  <a:pt x="6096000" y="156003"/>
                </a:cubicBezTo>
                <a:lnTo>
                  <a:pt x="6096000" y="779997"/>
                </a:lnTo>
                <a:cubicBezTo>
                  <a:pt x="6096000" y="866155"/>
                  <a:pt x="6026155" y="936000"/>
                  <a:pt x="5939997" y="936000"/>
                </a:cubicBezTo>
                <a:lnTo>
                  <a:pt x="156003" y="936000"/>
                </a:lnTo>
                <a:cubicBezTo>
                  <a:pt x="69845" y="936000"/>
                  <a:pt x="0" y="866155"/>
                  <a:pt x="0" y="779997"/>
                </a:cubicBezTo>
                <a:lnTo>
                  <a:pt x="0" y="156003"/>
                </a:lnTo>
                <a:close/>
              </a:path>
            </a:pathLst>
          </a:custGeom>
          <a:solidFill>
            <a:schemeClr val="accent1">
              <a:lumMod val="75000"/>
            </a:schemeClr>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8092" tIns="198092" rIns="198092" bIns="198092" numCol="1" spcCol="1270" anchor="t" anchorCtr="0">
            <a:noAutofit/>
          </a:bodyPr>
          <a:lstStyle/>
          <a:p>
            <a:pPr lvl="0" algn="ctr" defTabSz="1778000">
              <a:lnSpc>
                <a:spcPct val="50000"/>
              </a:lnSpc>
              <a:spcBef>
                <a:spcPct val="0"/>
              </a:spcBef>
              <a:spcAft>
                <a:spcPts val="0"/>
              </a:spcAft>
            </a:pPr>
            <a:r>
              <a:rPr lang="es-ES" sz="2000" b="0" kern="1200" dirty="0"/>
              <a:t>Base de Hechos</a:t>
            </a:r>
          </a:p>
          <a:p>
            <a:pPr lvl="0" algn="ctr" defTabSz="1778000">
              <a:lnSpc>
                <a:spcPct val="50000"/>
              </a:lnSpc>
              <a:spcBef>
                <a:spcPct val="0"/>
              </a:spcBef>
              <a:spcAft>
                <a:spcPts val="0"/>
              </a:spcAft>
            </a:pPr>
            <a:r>
              <a:rPr lang="es-ES" sz="1100" b="0" dirty="0"/>
              <a:t>Memoria de Trabajo</a:t>
            </a:r>
            <a:r>
              <a:rPr lang="es-ES" sz="2000" b="0" kern="1200" dirty="0"/>
              <a:t> </a:t>
            </a:r>
          </a:p>
        </p:txBody>
      </p:sp>
      <p:cxnSp>
        <p:nvCxnSpPr>
          <p:cNvPr id="44" name="29 Conector recto de flecha"/>
          <p:cNvCxnSpPr>
            <a:endCxn id="30" idx="4"/>
          </p:cNvCxnSpPr>
          <p:nvPr/>
        </p:nvCxnSpPr>
        <p:spPr bwMode="auto">
          <a:xfrm flipH="1" flipV="1">
            <a:off x="5456820" y="3165554"/>
            <a:ext cx="568966" cy="546436"/>
          </a:xfrm>
          <a:prstGeom prst="straightConnector1">
            <a:avLst/>
          </a:prstGeom>
          <a:solidFill>
            <a:srgbClr val="3366CC">
              <a:alpha val="50000"/>
            </a:srgbClr>
          </a:solidFill>
          <a:ln w="25400" cap="flat" cmpd="sng" algn="ctr">
            <a:solidFill>
              <a:schemeClr val="tx1"/>
            </a:solidFill>
            <a:prstDash val="solid"/>
            <a:round/>
            <a:headEnd type="arrow" w="sm" len="sm"/>
            <a:tailEnd type="arrow" w="sm" len="sm"/>
          </a:ln>
          <a:effectLst/>
        </p:spPr>
      </p:cxnSp>
      <p:pic>
        <p:nvPicPr>
          <p:cNvPr id="49" name="Imagen 48"/>
          <p:cNvPicPr>
            <a:picLocks noChangeAspect="1"/>
          </p:cNvPicPr>
          <p:nvPr/>
        </p:nvPicPr>
        <p:blipFill>
          <a:blip r:embed="rId4"/>
          <a:stretch>
            <a:fillRect/>
          </a:stretch>
        </p:blipFill>
        <p:spPr>
          <a:xfrm>
            <a:off x="9076086" y="2084376"/>
            <a:ext cx="615273" cy="3017782"/>
          </a:xfrm>
          <a:prstGeom prst="rect">
            <a:avLst/>
          </a:prstGeom>
        </p:spPr>
      </p:pic>
      <p:sp>
        <p:nvSpPr>
          <p:cNvPr id="30" name="36 Forma libre"/>
          <p:cNvSpPr/>
          <p:nvPr/>
        </p:nvSpPr>
        <p:spPr>
          <a:xfrm>
            <a:off x="2471734" y="2757012"/>
            <a:ext cx="2985086" cy="490252"/>
          </a:xfrm>
          <a:custGeom>
            <a:avLst/>
            <a:gdLst>
              <a:gd name="connsiteX0" fmla="*/ 0 w 6096000"/>
              <a:gd name="connsiteY0" fmla="*/ 156003 h 936000"/>
              <a:gd name="connsiteX1" fmla="*/ 156003 w 6096000"/>
              <a:gd name="connsiteY1" fmla="*/ 0 h 936000"/>
              <a:gd name="connsiteX2" fmla="*/ 5939997 w 6096000"/>
              <a:gd name="connsiteY2" fmla="*/ 0 h 936000"/>
              <a:gd name="connsiteX3" fmla="*/ 6096000 w 6096000"/>
              <a:gd name="connsiteY3" fmla="*/ 156003 h 936000"/>
              <a:gd name="connsiteX4" fmla="*/ 6096000 w 6096000"/>
              <a:gd name="connsiteY4" fmla="*/ 779997 h 936000"/>
              <a:gd name="connsiteX5" fmla="*/ 5939997 w 6096000"/>
              <a:gd name="connsiteY5" fmla="*/ 936000 h 936000"/>
              <a:gd name="connsiteX6" fmla="*/ 156003 w 6096000"/>
              <a:gd name="connsiteY6" fmla="*/ 936000 h 936000"/>
              <a:gd name="connsiteX7" fmla="*/ 0 w 6096000"/>
              <a:gd name="connsiteY7" fmla="*/ 779997 h 936000"/>
              <a:gd name="connsiteX8" fmla="*/ 0 w 6096000"/>
              <a:gd name="connsiteY8" fmla="*/ 156003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936000">
                <a:moveTo>
                  <a:pt x="0" y="156003"/>
                </a:moveTo>
                <a:cubicBezTo>
                  <a:pt x="0" y="69845"/>
                  <a:pt x="69845" y="0"/>
                  <a:pt x="156003" y="0"/>
                </a:cubicBezTo>
                <a:lnTo>
                  <a:pt x="5939997" y="0"/>
                </a:lnTo>
                <a:cubicBezTo>
                  <a:pt x="6026155" y="0"/>
                  <a:pt x="6096000" y="69845"/>
                  <a:pt x="6096000" y="156003"/>
                </a:cubicBezTo>
                <a:lnTo>
                  <a:pt x="6096000" y="779997"/>
                </a:lnTo>
                <a:cubicBezTo>
                  <a:pt x="6096000" y="866155"/>
                  <a:pt x="6026155" y="936000"/>
                  <a:pt x="5939997" y="936000"/>
                </a:cubicBezTo>
                <a:lnTo>
                  <a:pt x="156003" y="936000"/>
                </a:lnTo>
                <a:cubicBezTo>
                  <a:pt x="69845" y="936000"/>
                  <a:pt x="0" y="866155"/>
                  <a:pt x="0" y="779997"/>
                </a:cubicBezTo>
                <a:lnTo>
                  <a:pt x="0" y="156003"/>
                </a:lnTo>
                <a:close/>
              </a:path>
            </a:pathLst>
          </a:custGeom>
          <a:solidFill>
            <a:srgbClr val="7030A0"/>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8092" tIns="198092" rIns="198092" bIns="198092" numCol="1" spcCol="1270" anchor="ctr" anchorCtr="0">
            <a:noAutofit/>
          </a:bodyPr>
          <a:lstStyle/>
          <a:p>
            <a:pPr lvl="0" algn="ctr" defTabSz="1778000">
              <a:lnSpc>
                <a:spcPct val="90000"/>
              </a:lnSpc>
              <a:spcBef>
                <a:spcPct val="0"/>
              </a:spcBef>
              <a:spcAft>
                <a:spcPct val="35000"/>
              </a:spcAft>
            </a:pPr>
            <a:r>
              <a:rPr lang="es-ES" sz="2000" b="0" kern="1200" dirty="0"/>
              <a:t>Motor de Inferencia</a:t>
            </a:r>
          </a:p>
        </p:txBody>
      </p:sp>
      <p:sp>
        <p:nvSpPr>
          <p:cNvPr id="59" name="26 Forma libre"/>
          <p:cNvSpPr/>
          <p:nvPr/>
        </p:nvSpPr>
        <p:spPr>
          <a:xfrm>
            <a:off x="6011708" y="3381762"/>
            <a:ext cx="3064378" cy="594450"/>
          </a:xfrm>
          <a:custGeom>
            <a:avLst/>
            <a:gdLst>
              <a:gd name="connsiteX0" fmla="*/ 0 w 6096000"/>
              <a:gd name="connsiteY0" fmla="*/ 156003 h 936000"/>
              <a:gd name="connsiteX1" fmla="*/ 156003 w 6096000"/>
              <a:gd name="connsiteY1" fmla="*/ 0 h 936000"/>
              <a:gd name="connsiteX2" fmla="*/ 5939997 w 6096000"/>
              <a:gd name="connsiteY2" fmla="*/ 0 h 936000"/>
              <a:gd name="connsiteX3" fmla="*/ 6096000 w 6096000"/>
              <a:gd name="connsiteY3" fmla="*/ 156003 h 936000"/>
              <a:gd name="connsiteX4" fmla="*/ 6096000 w 6096000"/>
              <a:gd name="connsiteY4" fmla="*/ 779997 h 936000"/>
              <a:gd name="connsiteX5" fmla="*/ 5939997 w 6096000"/>
              <a:gd name="connsiteY5" fmla="*/ 936000 h 936000"/>
              <a:gd name="connsiteX6" fmla="*/ 156003 w 6096000"/>
              <a:gd name="connsiteY6" fmla="*/ 936000 h 936000"/>
              <a:gd name="connsiteX7" fmla="*/ 0 w 6096000"/>
              <a:gd name="connsiteY7" fmla="*/ 779997 h 936000"/>
              <a:gd name="connsiteX8" fmla="*/ 0 w 6096000"/>
              <a:gd name="connsiteY8" fmla="*/ 156003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936000">
                <a:moveTo>
                  <a:pt x="0" y="156003"/>
                </a:moveTo>
                <a:cubicBezTo>
                  <a:pt x="0" y="69845"/>
                  <a:pt x="69845" y="0"/>
                  <a:pt x="156003" y="0"/>
                </a:cubicBezTo>
                <a:lnTo>
                  <a:pt x="5939997" y="0"/>
                </a:lnTo>
                <a:cubicBezTo>
                  <a:pt x="6026155" y="0"/>
                  <a:pt x="6096000" y="69845"/>
                  <a:pt x="6096000" y="156003"/>
                </a:cubicBezTo>
                <a:lnTo>
                  <a:pt x="6096000" y="779997"/>
                </a:lnTo>
                <a:cubicBezTo>
                  <a:pt x="6096000" y="866155"/>
                  <a:pt x="6026155" y="936000"/>
                  <a:pt x="5939997" y="936000"/>
                </a:cubicBezTo>
                <a:lnTo>
                  <a:pt x="156003" y="936000"/>
                </a:lnTo>
                <a:cubicBezTo>
                  <a:pt x="69845" y="936000"/>
                  <a:pt x="0" y="866155"/>
                  <a:pt x="0" y="779997"/>
                </a:cubicBezTo>
                <a:lnTo>
                  <a:pt x="0" y="156003"/>
                </a:lnTo>
                <a:close/>
              </a:path>
            </a:pathLst>
          </a:custGeom>
          <a:solidFill>
            <a:srgbClr val="FF99FF"/>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8092" tIns="198092" rIns="198092" bIns="198092" numCol="1" spcCol="1270" anchor="t" anchorCtr="0">
            <a:noAutofit/>
          </a:bodyPr>
          <a:lstStyle/>
          <a:p>
            <a:pPr lvl="0" algn="ctr" defTabSz="1778000">
              <a:lnSpc>
                <a:spcPct val="50000"/>
              </a:lnSpc>
              <a:spcBef>
                <a:spcPct val="0"/>
              </a:spcBef>
              <a:spcAft>
                <a:spcPts val="0"/>
              </a:spcAft>
            </a:pPr>
            <a:r>
              <a:rPr lang="es-ES" sz="2000" b="0" kern="1200" dirty="0">
                <a:solidFill>
                  <a:srgbClr val="7030A0"/>
                </a:solidFill>
              </a:rPr>
              <a:t>Base de Conocimiento</a:t>
            </a:r>
          </a:p>
          <a:p>
            <a:pPr lvl="0" algn="ctr" defTabSz="1778000">
              <a:lnSpc>
                <a:spcPct val="50000"/>
              </a:lnSpc>
              <a:spcBef>
                <a:spcPct val="0"/>
              </a:spcBef>
              <a:spcAft>
                <a:spcPts val="0"/>
              </a:spcAft>
            </a:pPr>
            <a:r>
              <a:rPr lang="es-ES" sz="1100" b="0" dirty="0">
                <a:solidFill>
                  <a:srgbClr val="7030A0"/>
                </a:solidFill>
              </a:rPr>
              <a:t>Reglas</a:t>
            </a:r>
            <a:r>
              <a:rPr lang="es-ES" sz="2000" b="0" kern="1200" dirty="0">
                <a:solidFill>
                  <a:srgbClr val="7030A0"/>
                </a:solidFill>
              </a:rPr>
              <a:t> </a:t>
            </a:r>
          </a:p>
        </p:txBody>
      </p:sp>
    </p:spTree>
    <p:extLst>
      <p:ext uri="{BB962C8B-B14F-4D97-AF65-F5344CB8AC3E}">
        <p14:creationId xmlns:p14="http://schemas.microsoft.com/office/powerpoint/2010/main" val="199394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37" grpId="0" animBg="1"/>
      <p:bldP spid="43" grpId="0" animBg="1"/>
      <p:bldP spid="30" grpId="0" animBg="1"/>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Fundamentos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Representación del Conocimiento</a:t>
            </a:r>
          </a:p>
          <a:p>
            <a:pPr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r>
              <a:rPr kumimoji="0" lang="es-ES" altLang="es-CO" sz="2000" dirty="0">
                <a:solidFill>
                  <a:schemeClr val="accent2">
                    <a:lumMod val="75000"/>
                  </a:schemeClr>
                </a:solidFill>
              </a:rPr>
              <a:t>Hechos</a:t>
            </a:r>
            <a:endParaRPr kumimoji="0" lang="es-ES" altLang="es-CO" sz="1800" b="0" dirty="0">
              <a:solidFill>
                <a:schemeClr val="accent1">
                  <a:lumMod val="50000"/>
                </a:schemeClr>
              </a:solidFill>
            </a:endParaRP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representan de forma explícita afirmaciones, relaciones estáticas, relaciones transitorias y atributos de un objeto. </a:t>
            </a: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Se puede expresar con lógica de primer orden, usando símbolos</a:t>
            </a:r>
          </a:p>
          <a:p>
            <a:pPr eaLnBrk="1" hangingPunct="1">
              <a:spcBef>
                <a:spcPct val="20000"/>
              </a:spcBef>
              <a:buClr>
                <a:schemeClr val="hlink"/>
              </a:buClr>
              <a:buSzPct val="55000"/>
              <a:buFont typeface="Wingdings" pitchFamily="2" charset="2"/>
              <a:buChar char="n"/>
            </a:pPr>
            <a:endParaRPr kumimoji="0" lang="es-ES" altLang="es-CO" sz="2000" dirty="0">
              <a:solidFill>
                <a:schemeClr val="accent2">
                  <a:lumMod val="75000"/>
                </a:schemeClr>
              </a:solidFill>
            </a:endParaRPr>
          </a:p>
          <a:p>
            <a:pPr eaLnBrk="1" hangingPunct="1">
              <a:spcBef>
                <a:spcPct val="20000"/>
              </a:spcBef>
              <a:buClr>
                <a:schemeClr val="hlink"/>
              </a:buClr>
              <a:buSzPct val="55000"/>
              <a:buFont typeface="Wingdings" pitchFamily="2" charset="2"/>
              <a:buChar char="n"/>
            </a:pPr>
            <a:endParaRPr kumimoji="0" lang="es-ES" altLang="es-CO" sz="2000" dirty="0">
              <a:solidFill>
                <a:schemeClr val="accent2">
                  <a:lumMod val="75000"/>
                </a:schemeClr>
              </a:solidFill>
            </a:endParaRPr>
          </a:p>
          <a:p>
            <a:pPr eaLnBrk="1" hangingPunct="1">
              <a:spcBef>
                <a:spcPct val="20000"/>
              </a:spcBef>
              <a:buClr>
                <a:schemeClr val="hlink"/>
              </a:buClr>
              <a:buSzPct val="55000"/>
              <a:buFont typeface="Wingdings" pitchFamily="2" charset="2"/>
              <a:buChar char="n"/>
            </a:pPr>
            <a:endParaRPr kumimoji="0" lang="es-ES" altLang="es-CO" sz="2000" dirty="0">
              <a:solidFill>
                <a:schemeClr val="accent2">
                  <a:lumMod val="75000"/>
                </a:schemeClr>
              </a:solidFill>
            </a:endParaRPr>
          </a:p>
          <a:p>
            <a:pPr eaLnBrk="1" hangingPunct="1">
              <a:spcBef>
                <a:spcPct val="20000"/>
              </a:spcBef>
              <a:buClr>
                <a:schemeClr val="hlink"/>
              </a:buClr>
              <a:buSzPct val="55000"/>
              <a:buFont typeface="Wingdings" pitchFamily="2" charset="2"/>
              <a:buChar char="n"/>
            </a:pPr>
            <a:r>
              <a:rPr kumimoji="0" lang="es-ES" altLang="es-CO" sz="2000" dirty="0">
                <a:solidFill>
                  <a:schemeClr val="accent2">
                    <a:lumMod val="75000"/>
                  </a:schemeClr>
                </a:solidFill>
              </a:rPr>
              <a:t>Reglas</a:t>
            </a:r>
            <a:endParaRPr kumimoji="0" lang="es-ES" altLang="es-CO" sz="1800" b="0" dirty="0">
              <a:solidFill>
                <a:schemeClr val="accent1">
                  <a:lumMod val="50000"/>
                </a:schemeClr>
              </a:solidFill>
            </a:endParaRP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Soportan la inferencia a partir del uso de operadores lógicos</a:t>
            </a:r>
          </a:p>
          <a:p>
            <a:pPr lvl="1"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lvl="1"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lvl="1"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lvl="1"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p:txBody>
      </p:sp>
      <p:pic>
        <p:nvPicPr>
          <p:cNvPr id="2" name="Imagen 1"/>
          <p:cNvPicPr>
            <a:picLocks noChangeAspect="1"/>
          </p:cNvPicPr>
          <p:nvPr/>
        </p:nvPicPr>
        <p:blipFill>
          <a:blip r:embed="rId3"/>
          <a:stretch>
            <a:fillRect/>
          </a:stretch>
        </p:blipFill>
        <p:spPr>
          <a:xfrm>
            <a:off x="3295988" y="3464725"/>
            <a:ext cx="4468391" cy="745625"/>
          </a:xfrm>
          <a:prstGeom prst="rect">
            <a:avLst/>
          </a:prstGeom>
        </p:spPr>
      </p:pic>
      <p:pic>
        <p:nvPicPr>
          <p:cNvPr id="7" name="Imagen 6"/>
          <p:cNvPicPr>
            <a:picLocks noChangeAspect="1"/>
          </p:cNvPicPr>
          <p:nvPr/>
        </p:nvPicPr>
        <p:blipFill>
          <a:blip r:embed="rId4"/>
          <a:stretch>
            <a:fillRect/>
          </a:stretch>
        </p:blipFill>
        <p:spPr>
          <a:xfrm>
            <a:off x="3144253" y="5153783"/>
            <a:ext cx="2580176" cy="1199462"/>
          </a:xfrm>
          <a:prstGeom prst="rect">
            <a:avLst/>
          </a:prstGeom>
        </p:spPr>
      </p:pic>
      <p:pic>
        <p:nvPicPr>
          <p:cNvPr id="8" name="Imagen 7"/>
          <p:cNvPicPr>
            <a:picLocks noChangeAspect="1"/>
          </p:cNvPicPr>
          <p:nvPr/>
        </p:nvPicPr>
        <p:blipFill>
          <a:blip r:embed="rId5"/>
          <a:stretch>
            <a:fillRect/>
          </a:stretch>
        </p:blipFill>
        <p:spPr>
          <a:xfrm>
            <a:off x="5700973" y="5161863"/>
            <a:ext cx="2644147" cy="1199462"/>
          </a:xfrm>
          <a:prstGeom prst="rect">
            <a:avLst/>
          </a:prstGeom>
        </p:spPr>
      </p:pic>
    </p:spTree>
    <p:extLst>
      <p:ext uri="{BB962C8B-B14F-4D97-AF65-F5344CB8AC3E}">
        <p14:creationId xmlns:p14="http://schemas.microsoft.com/office/powerpoint/2010/main" val="133408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Fundamentos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Representación del Conocimiento – </a:t>
            </a:r>
            <a:r>
              <a:rPr lang="es-ES" altLang="es-CO" sz="2800" b="0" dirty="0">
                <a:solidFill>
                  <a:schemeClr val="accent2">
                    <a:lumMod val="75000"/>
                  </a:schemeClr>
                </a:solidFill>
                <a:effectLst>
                  <a:outerShdw blurRad="38100" dist="38100" dir="2700000" algn="tl">
                    <a:srgbClr val="000000">
                      <a:alpha val="43137"/>
                    </a:srgbClr>
                  </a:outerShdw>
                </a:effectLst>
              </a:rPr>
              <a:t>Redes Semánticas</a:t>
            </a:r>
            <a:endParaRPr kumimoji="0" lang="es-ES" altLang="es-CO" sz="1800" b="0" dirty="0">
              <a:solidFill>
                <a:schemeClr val="accent2">
                  <a:lumMod val="75000"/>
                </a:schemeClr>
              </a:solidFill>
            </a:endParaRPr>
          </a:p>
          <a:p>
            <a:pPr lvl="1"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p:txBody>
      </p:sp>
      <p:sp>
        <p:nvSpPr>
          <p:cNvPr id="9" name="1 Marcador de pie de página"/>
          <p:cNvSpPr>
            <a:spLocks noGrp="1"/>
          </p:cNvSpPr>
          <p:nvPr>
            <p:ph type="ftr" sz="quarter" idx="11"/>
          </p:nvPr>
        </p:nvSpPr>
        <p:spPr>
          <a:xfrm>
            <a:off x="112033" y="6489339"/>
            <a:ext cx="4042792" cy="360041"/>
          </a:xfrm>
        </p:spPr>
        <p:txBody>
          <a:bodyPr/>
          <a:lstStyle/>
          <a:p>
            <a:pPr algn="just">
              <a:defRPr/>
            </a:pPr>
            <a:r>
              <a:rPr lang="es-ES" sz="1100" dirty="0">
                <a:latin typeface="+mn-lt"/>
              </a:rPr>
              <a:t>* Figura adaptada de </a:t>
            </a:r>
            <a:r>
              <a:rPr lang="en-US" sz="1100" dirty="0" err="1">
                <a:latin typeface="+mn-lt"/>
              </a:rPr>
              <a:t>Hopgood</a:t>
            </a:r>
            <a:r>
              <a:rPr lang="en-US" sz="1100" dirty="0">
                <a:latin typeface="+mn-lt"/>
              </a:rPr>
              <a:t> (2001). p.6</a:t>
            </a:r>
            <a:endParaRPr lang="es-ES" sz="1100" dirty="0">
              <a:latin typeface="+mn-lt"/>
            </a:endParaRPr>
          </a:p>
        </p:txBody>
      </p:sp>
      <p:sp>
        <p:nvSpPr>
          <p:cNvPr id="7" name="9 CuadroTexto"/>
          <p:cNvSpPr txBox="1"/>
          <p:nvPr/>
        </p:nvSpPr>
        <p:spPr>
          <a:xfrm>
            <a:off x="5155105" y="3314857"/>
            <a:ext cx="697115" cy="369332"/>
          </a:xfrm>
          <a:prstGeom prst="rect">
            <a:avLst/>
          </a:prstGeom>
          <a:noFill/>
          <a:ln>
            <a:solidFill>
              <a:schemeClr val="tx1"/>
            </a:solidFill>
          </a:ln>
        </p:spPr>
        <p:txBody>
          <a:bodyPr wrap="none" rtlCol="0">
            <a:spAutoFit/>
          </a:bodyPr>
          <a:lstStyle/>
          <a:p>
            <a:pPr algn="ctr"/>
            <a:r>
              <a:rPr lang="es-ES" dirty="0">
                <a:solidFill>
                  <a:srgbClr val="002060"/>
                </a:solidFill>
              </a:rPr>
              <a:t>C</a:t>
            </a:r>
            <a:r>
              <a:rPr lang="es-ES" sz="1800" dirty="0">
                <a:solidFill>
                  <a:srgbClr val="002060"/>
                </a:solidFill>
                <a:latin typeface="+mn-lt"/>
              </a:rPr>
              <a:t>arro</a:t>
            </a:r>
          </a:p>
        </p:txBody>
      </p:sp>
      <p:cxnSp>
        <p:nvCxnSpPr>
          <p:cNvPr id="8" name="11 Conector recto"/>
          <p:cNvCxnSpPr>
            <a:stCxn id="7" idx="1"/>
            <a:endCxn id="14" idx="3"/>
          </p:cNvCxnSpPr>
          <p:nvPr/>
        </p:nvCxnSpPr>
        <p:spPr bwMode="auto">
          <a:xfrm flipH="1" flipV="1">
            <a:off x="3000922" y="2725175"/>
            <a:ext cx="2154183" cy="774348"/>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10" name="12 Forma libre"/>
          <p:cNvSpPr/>
          <p:nvPr/>
        </p:nvSpPr>
        <p:spPr>
          <a:xfrm>
            <a:off x="4422621" y="2275065"/>
            <a:ext cx="324713" cy="382223"/>
          </a:xfrm>
          <a:custGeom>
            <a:avLst/>
            <a:gdLst>
              <a:gd name="connsiteX0" fmla="*/ 0 w 324713"/>
              <a:gd name="connsiteY0" fmla="*/ 382223 h 382223"/>
              <a:gd name="connsiteX1" fmla="*/ 127000 w 324713"/>
              <a:gd name="connsiteY1" fmla="*/ 140923 h 382223"/>
              <a:gd name="connsiteX2" fmla="*/ 317500 w 324713"/>
              <a:gd name="connsiteY2" fmla="*/ 1223 h 382223"/>
              <a:gd name="connsiteX3" fmla="*/ 279400 w 324713"/>
              <a:gd name="connsiteY3" fmla="*/ 217123 h 382223"/>
              <a:gd name="connsiteX4" fmla="*/ 228600 w 324713"/>
              <a:gd name="connsiteY4" fmla="*/ 204423 h 382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13" h="382223">
                <a:moveTo>
                  <a:pt x="0" y="382223"/>
                </a:moveTo>
                <a:cubicBezTo>
                  <a:pt x="37041" y="293323"/>
                  <a:pt x="74083" y="204423"/>
                  <a:pt x="127000" y="140923"/>
                </a:cubicBezTo>
                <a:cubicBezTo>
                  <a:pt x="179917" y="77423"/>
                  <a:pt x="292100" y="-11477"/>
                  <a:pt x="317500" y="1223"/>
                </a:cubicBezTo>
                <a:cubicBezTo>
                  <a:pt x="342900" y="13923"/>
                  <a:pt x="294217" y="183256"/>
                  <a:pt x="279400" y="217123"/>
                </a:cubicBezTo>
                <a:cubicBezTo>
                  <a:pt x="264583" y="250990"/>
                  <a:pt x="249767" y="217123"/>
                  <a:pt x="228600" y="204423"/>
                </a:cubicBezTo>
              </a:path>
            </a:pathLst>
          </a:custGeom>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cxnSp>
        <p:nvCxnSpPr>
          <p:cNvPr id="12" name="15 Conector recto"/>
          <p:cNvCxnSpPr>
            <a:stCxn id="7" idx="0"/>
            <a:endCxn id="13" idx="2"/>
          </p:cNvCxnSpPr>
          <p:nvPr/>
        </p:nvCxnSpPr>
        <p:spPr bwMode="auto">
          <a:xfrm flipV="1">
            <a:off x="5503663" y="2482460"/>
            <a:ext cx="3356" cy="832397"/>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13" name="18 CuadroTexto"/>
          <p:cNvSpPr txBox="1"/>
          <p:nvPr/>
        </p:nvSpPr>
        <p:spPr>
          <a:xfrm>
            <a:off x="5012460" y="2113128"/>
            <a:ext cx="989117"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Vehículo</a:t>
            </a:r>
          </a:p>
        </p:txBody>
      </p:sp>
      <p:sp>
        <p:nvSpPr>
          <p:cNvPr id="14" name="19 CuadroTexto"/>
          <p:cNvSpPr txBox="1"/>
          <p:nvPr/>
        </p:nvSpPr>
        <p:spPr>
          <a:xfrm>
            <a:off x="2699236" y="2540509"/>
            <a:ext cx="301686"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4</a:t>
            </a:r>
          </a:p>
        </p:txBody>
      </p:sp>
      <p:sp>
        <p:nvSpPr>
          <p:cNvPr id="15" name="23 CuadroTexto"/>
          <p:cNvSpPr txBox="1"/>
          <p:nvPr/>
        </p:nvSpPr>
        <p:spPr>
          <a:xfrm>
            <a:off x="2382381" y="3914313"/>
            <a:ext cx="854721"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0 km/h</a:t>
            </a:r>
          </a:p>
        </p:txBody>
      </p:sp>
      <p:cxnSp>
        <p:nvCxnSpPr>
          <p:cNvPr id="16" name="24 Conector recto"/>
          <p:cNvCxnSpPr>
            <a:stCxn id="7" idx="1"/>
            <a:endCxn id="15" idx="3"/>
          </p:cNvCxnSpPr>
          <p:nvPr/>
        </p:nvCxnSpPr>
        <p:spPr bwMode="auto">
          <a:xfrm flipH="1">
            <a:off x="3237102" y="3499523"/>
            <a:ext cx="1918003" cy="599456"/>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17" name="27 CuadroTexto"/>
          <p:cNvSpPr txBox="1"/>
          <p:nvPr/>
        </p:nvSpPr>
        <p:spPr>
          <a:xfrm rot="20478845">
            <a:off x="3641303" y="3520584"/>
            <a:ext cx="1118832" cy="523220"/>
          </a:xfrm>
          <a:prstGeom prst="rect">
            <a:avLst/>
          </a:prstGeom>
          <a:noFill/>
        </p:spPr>
        <p:txBody>
          <a:bodyPr wrap="none" rtlCol="0">
            <a:spAutoFit/>
          </a:bodyPr>
          <a:lstStyle/>
          <a:p>
            <a:pPr algn="ctr"/>
            <a:r>
              <a:rPr lang="es-ES" sz="1400" b="0" i="1" dirty="0">
                <a:solidFill>
                  <a:srgbClr val="FF0000"/>
                </a:solidFill>
                <a:latin typeface="+mn-lt"/>
              </a:rPr>
              <a:t>Velocidad</a:t>
            </a:r>
          </a:p>
          <a:p>
            <a:pPr algn="ctr"/>
            <a:r>
              <a:rPr lang="es-ES" sz="1400" b="0" i="1" dirty="0">
                <a:solidFill>
                  <a:srgbClr val="FF0000"/>
                </a:solidFill>
                <a:latin typeface="+mn-lt"/>
              </a:rPr>
              <a:t>(por defecto)</a:t>
            </a:r>
          </a:p>
        </p:txBody>
      </p:sp>
      <p:sp>
        <p:nvSpPr>
          <p:cNvPr id="18" name="28 CuadroTexto"/>
          <p:cNvSpPr txBox="1"/>
          <p:nvPr/>
        </p:nvSpPr>
        <p:spPr>
          <a:xfrm rot="1137103">
            <a:off x="3320723" y="2858045"/>
            <a:ext cx="1520609" cy="523220"/>
          </a:xfrm>
          <a:prstGeom prst="rect">
            <a:avLst/>
          </a:prstGeom>
          <a:noFill/>
        </p:spPr>
        <p:txBody>
          <a:bodyPr wrap="none" rtlCol="0">
            <a:spAutoFit/>
          </a:bodyPr>
          <a:lstStyle/>
          <a:p>
            <a:pPr algn="ctr"/>
            <a:r>
              <a:rPr lang="es-ES" sz="1400" b="0" i="1" dirty="0">
                <a:solidFill>
                  <a:srgbClr val="FF0000"/>
                </a:solidFill>
                <a:latin typeface="+mn-lt"/>
              </a:rPr>
              <a:t>Número de llantas</a:t>
            </a:r>
          </a:p>
          <a:p>
            <a:pPr algn="ctr"/>
            <a:r>
              <a:rPr lang="es-ES" sz="1400" i="1" dirty="0">
                <a:solidFill>
                  <a:srgbClr val="FF0000"/>
                </a:solidFill>
              </a:rPr>
              <a:t>(por defecto)</a:t>
            </a:r>
            <a:endParaRPr lang="es-ES" sz="1400" b="0" i="1" dirty="0">
              <a:solidFill>
                <a:srgbClr val="FF0000"/>
              </a:solidFill>
              <a:latin typeface="+mn-lt"/>
            </a:endParaRPr>
          </a:p>
        </p:txBody>
      </p:sp>
      <p:sp>
        <p:nvSpPr>
          <p:cNvPr id="19" name="29 CuadroTexto"/>
          <p:cNvSpPr txBox="1"/>
          <p:nvPr/>
        </p:nvSpPr>
        <p:spPr>
          <a:xfrm>
            <a:off x="5020764" y="4295028"/>
            <a:ext cx="972510"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mi carro</a:t>
            </a:r>
          </a:p>
        </p:txBody>
      </p:sp>
      <p:cxnSp>
        <p:nvCxnSpPr>
          <p:cNvPr id="20" name="30 Conector recto"/>
          <p:cNvCxnSpPr>
            <a:stCxn id="19" idx="0"/>
            <a:endCxn id="7" idx="2"/>
          </p:cNvCxnSpPr>
          <p:nvPr/>
        </p:nvCxnSpPr>
        <p:spPr bwMode="auto">
          <a:xfrm flipH="1" flipV="1">
            <a:off x="5503663" y="3684189"/>
            <a:ext cx="3356" cy="610839"/>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1" name="34 CuadroTexto"/>
          <p:cNvSpPr txBox="1"/>
          <p:nvPr/>
        </p:nvSpPr>
        <p:spPr>
          <a:xfrm>
            <a:off x="3607662" y="5320781"/>
            <a:ext cx="603114"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Rojo</a:t>
            </a:r>
          </a:p>
        </p:txBody>
      </p:sp>
      <p:sp>
        <p:nvSpPr>
          <p:cNvPr id="22" name="35 CuadroTexto"/>
          <p:cNvSpPr txBox="1"/>
          <p:nvPr/>
        </p:nvSpPr>
        <p:spPr>
          <a:xfrm>
            <a:off x="5853843" y="5331904"/>
            <a:ext cx="902491" cy="369332"/>
          </a:xfrm>
          <a:prstGeom prst="rect">
            <a:avLst/>
          </a:prstGeom>
          <a:noFill/>
          <a:ln>
            <a:solidFill>
              <a:schemeClr val="tx1"/>
            </a:solidFill>
          </a:ln>
        </p:spPr>
        <p:txBody>
          <a:bodyPr wrap="none" rtlCol="0">
            <a:spAutoFit/>
          </a:bodyPr>
          <a:lstStyle/>
          <a:p>
            <a:pPr algn="ctr"/>
            <a:r>
              <a:rPr lang="es-ES" dirty="0">
                <a:solidFill>
                  <a:srgbClr val="002060"/>
                </a:solidFill>
              </a:rPr>
              <a:t>mi calle</a:t>
            </a:r>
            <a:endParaRPr lang="es-ES" sz="1800" dirty="0">
              <a:solidFill>
                <a:srgbClr val="002060"/>
              </a:solidFill>
              <a:latin typeface="+mn-lt"/>
            </a:endParaRPr>
          </a:p>
        </p:txBody>
      </p:sp>
      <p:cxnSp>
        <p:nvCxnSpPr>
          <p:cNvPr id="23" name="36 Conector recto"/>
          <p:cNvCxnSpPr>
            <a:stCxn id="19" idx="2"/>
            <a:endCxn id="21" idx="0"/>
          </p:cNvCxnSpPr>
          <p:nvPr/>
        </p:nvCxnSpPr>
        <p:spPr bwMode="auto">
          <a:xfrm flipH="1">
            <a:off x="3909219" y="4664360"/>
            <a:ext cx="1597800" cy="656421"/>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cxnSp>
        <p:nvCxnSpPr>
          <p:cNvPr id="24" name="39 Conector recto"/>
          <p:cNvCxnSpPr>
            <a:stCxn id="19" idx="2"/>
            <a:endCxn id="22" idx="0"/>
          </p:cNvCxnSpPr>
          <p:nvPr/>
        </p:nvCxnSpPr>
        <p:spPr bwMode="auto">
          <a:xfrm>
            <a:off x="5507019" y="4664360"/>
            <a:ext cx="798070" cy="667544"/>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5" name="44 CuadroTexto"/>
          <p:cNvSpPr txBox="1"/>
          <p:nvPr/>
        </p:nvSpPr>
        <p:spPr>
          <a:xfrm>
            <a:off x="5978670" y="6282915"/>
            <a:ext cx="639919"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Calle</a:t>
            </a:r>
          </a:p>
        </p:txBody>
      </p:sp>
      <p:cxnSp>
        <p:nvCxnSpPr>
          <p:cNvPr id="26" name="45 Conector recto"/>
          <p:cNvCxnSpPr>
            <a:stCxn id="22" idx="2"/>
            <a:endCxn id="25" idx="0"/>
          </p:cNvCxnSpPr>
          <p:nvPr/>
        </p:nvCxnSpPr>
        <p:spPr bwMode="auto">
          <a:xfrm flipH="1">
            <a:off x="6298630" y="5701236"/>
            <a:ext cx="6459" cy="581679"/>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7" name="51 CuadroTexto"/>
          <p:cNvSpPr txBox="1"/>
          <p:nvPr/>
        </p:nvSpPr>
        <p:spPr>
          <a:xfrm rot="20224757">
            <a:off x="4293291" y="4754981"/>
            <a:ext cx="564578" cy="307777"/>
          </a:xfrm>
          <a:prstGeom prst="rect">
            <a:avLst/>
          </a:prstGeom>
          <a:noFill/>
        </p:spPr>
        <p:txBody>
          <a:bodyPr wrap="none" rtlCol="0">
            <a:spAutoFit/>
          </a:bodyPr>
          <a:lstStyle/>
          <a:p>
            <a:pPr algn="ctr"/>
            <a:r>
              <a:rPr lang="es-ES" sz="1400" b="0" i="1" dirty="0">
                <a:solidFill>
                  <a:srgbClr val="FF0000"/>
                </a:solidFill>
                <a:latin typeface="+mn-lt"/>
              </a:rPr>
              <a:t>Color</a:t>
            </a:r>
          </a:p>
        </p:txBody>
      </p:sp>
      <p:sp>
        <p:nvSpPr>
          <p:cNvPr id="28" name="53 CuadroTexto"/>
          <p:cNvSpPr txBox="1"/>
          <p:nvPr/>
        </p:nvSpPr>
        <p:spPr>
          <a:xfrm rot="2307779">
            <a:off x="5650804" y="4787590"/>
            <a:ext cx="710836" cy="307777"/>
          </a:xfrm>
          <a:prstGeom prst="rect">
            <a:avLst/>
          </a:prstGeom>
          <a:noFill/>
        </p:spPr>
        <p:txBody>
          <a:bodyPr wrap="none" rtlCol="0">
            <a:spAutoFit/>
          </a:bodyPr>
          <a:lstStyle/>
          <a:p>
            <a:pPr algn="ctr"/>
            <a:r>
              <a:rPr lang="es-ES" sz="1400" b="0" i="1" dirty="0">
                <a:solidFill>
                  <a:srgbClr val="FF0000"/>
                </a:solidFill>
                <a:latin typeface="+mn-lt"/>
              </a:rPr>
              <a:t>Está en</a:t>
            </a:r>
          </a:p>
        </p:txBody>
      </p:sp>
      <p:sp>
        <p:nvSpPr>
          <p:cNvPr id="30" name="56 CuadroTexto"/>
          <p:cNvSpPr txBox="1"/>
          <p:nvPr/>
        </p:nvSpPr>
        <p:spPr>
          <a:xfrm>
            <a:off x="8090974" y="6285941"/>
            <a:ext cx="479619"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Vía</a:t>
            </a:r>
          </a:p>
        </p:txBody>
      </p:sp>
      <p:cxnSp>
        <p:nvCxnSpPr>
          <p:cNvPr id="32" name="57 Conector recto"/>
          <p:cNvCxnSpPr>
            <a:stCxn id="25" idx="3"/>
            <a:endCxn id="30" idx="1"/>
          </p:cNvCxnSpPr>
          <p:nvPr/>
        </p:nvCxnSpPr>
        <p:spPr bwMode="auto">
          <a:xfrm>
            <a:off x="6618589" y="6467581"/>
            <a:ext cx="1472385" cy="3026"/>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34" name="61 CuadroTexto"/>
          <p:cNvSpPr txBox="1"/>
          <p:nvPr/>
        </p:nvSpPr>
        <p:spPr>
          <a:xfrm>
            <a:off x="7663857" y="4059842"/>
            <a:ext cx="1046057" cy="369332"/>
          </a:xfrm>
          <a:prstGeom prst="rect">
            <a:avLst/>
          </a:prstGeom>
          <a:noFill/>
          <a:ln>
            <a:solidFill>
              <a:schemeClr val="tx1"/>
            </a:solidFill>
          </a:ln>
        </p:spPr>
        <p:txBody>
          <a:bodyPr wrap="none" rtlCol="0">
            <a:spAutoFit/>
          </a:bodyPr>
          <a:lstStyle/>
          <a:p>
            <a:pPr algn="ctr"/>
            <a:r>
              <a:rPr lang="es-ES" dirty="0">
                <a:solidFill>
                  <a:srgbClr val="002060"/>
                </a:solidFill>
              </a:rPr>
              <a:t>m</a:t>
            </a:r>
            <a:r>
              <a:rPr lang="es-ES" sz="1800" dirty="0">
                <a:solidFill>
                  <a:srgbClr val="002060"/>
                </a:solidFill>
                <a:latin typeface="+mn-lt"/>
              </a:rPr>
              <a:t>i garaje</a:t>
            </a:r>
          </a:p>
        </p:txBody>
      </p:sp>
      <p:cxnSp>
        <p:nvCxnSpPr>
          <p:cNvPr id="35" name="62 Conector recto"/>
          <p:cNvCxnSpPr>
            <a:stCxn id="7" idx="3"/>
            <a:endCxn id="36" idx="1"/>
          </p:cNvCxnSpPr>
          <p:nvPr/>
        </p:nvCxnSpPr>
        <p:spPr bwMode="auto">
          <a:xfrm flipV="1">
            <a:off x="5852220" y="3356505"/>
            <a:ext cx="1936127" cy="143018"/>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36" name="68 CuadroTexto"/>
          <p:cNvSpPr txBox="1"/>
          <p:nvPr/>
        </p:nvSpPr>
        <p:spPr>
          <a:xfrm>
            <a:off x="7788347" y="3171839"/>
            <a:ext cx="797078"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Garaje</a:t>
            </a:r>
          </a:p>
        </p:txBody>
      </p:sp>
      <p:cxnSp>
        <p:nvCxnSpPr>
          <p:cNvPr id="37" name="70 Conector recto"/>
          <p:cNvCxnSpPr>
            <a:stCxn id="34" idx="0"/>
            <a:endCxn id="36" idx="2"/>
          </p:cNvCxnSpPr>
          <p:nvPr/>
        </p:nvCxnSpPr>
        <p:spPr bwMode="auto">
          <a:xfrm flipV="1">
            <a:off x="8186886" y="3541171"/>
            <a:ext cx="0" cy="518671"/>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38" name="76 CuadroTexto"/>
          <p:cNvSpPr txBox="1"/>
          <p:nvPr/>
        </p:nvSpPr>
        <p:spPr>
          <a:xfrm>
            <a:off x="7481889" y="2159294"/>
            <a:ext cx="1410001"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Construcción</a:t>
            </a:r>
          </a:p>
        </p:txBody>
      </p:sp>
      <p:cxnSp>
        <p:nvCxnSpPr>
          <p:cNvPr id="39" name="77 Conector recto"/>
          <p:cNvCxnSpPr>
            <a:stCxn id="36" idx="0"/>
            <a:endCxn id="38" idx="2"/>
          </p:cNvCxnSpPr>
          <p:nvPr/>
        </p:nvCxnSpPr>
        <p:spPr bwMode="auto">
          <a:xfrm flipV="1">
            <a:off x="8186886" y="2528626"/>
            <a:ext cx="4" cy="643213"/>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42" name="82 CuadroTexto"/>
          <p:cNvSpPr txBox="1"/>
          <p:nvPr/>
        </p:nvSpPr>
        <p:spPr>
          <a:xfrm rot="21321796">
            <a:off x="6142390" y="3175095"/>
            <a:ext cx="1135247" cy="523220"/>
          </a:xfrm>
          <a:prstGeom prst="rect">
            <a:avLst/>
          </a:prstGeom>
          <a:noFill/>
        </p:spPr>
        <p:txBody>
          <a:bodyPr wrap="none" rtlCol="0">
            <a:spAutoFit/>
          </a:bodyPr>
          <a:lstStyle/>
          <a:p>
            <a:pPr algn="ctr"/>
            <a:r>
              <a:rPr lang="es-ES" sz="1400" b="0" i="1" dirty="0">
                <a:solidFill>
                  <a:srgbClr val="FF0000"/>
                </a:solidFill>
                <a:latin typeface="+mn-lt"/>
              </a:rPr>
              <a:t>Se guarda en</a:t>
            </a:r>
          </a:p>
          <a:p>
            <a:pPr algn="ctr"/>
            <a:r>
              <a:rPr lang="es-ES" sz="1400" b="0" i="1" dirty="0">
                <a:solidFill>
                  <a:srgbClr val="FF0000"/>
                </a:solidFill>
                <a:latin typeface="+mn-lt"/>
              </a:rPr>
              <a:t>(por defecto)</a:t>
            </a:r>
          </a:p>
        </p:txBody>
      </p:sp>
      <p:sp>
        <p:nvSpPr>
          <p:cNvPr id="43" name="83 CuadroTexto"/>
          <p:cNvSpPr txBox="1"/>
          <p:nvPr/>
        </p:nvSpPr>
        <p:spPr>
          <a:xfrm>
            <a:off x="7749105" y="5136115"/>
            <a:ext cx="875561"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Ladrillo</a:t>
            </a:r>
          </a:p>
        </p:txBody>
      </p:sp>
      <p:cxnSp>
        <p:nvCxnSpPr>
          <p:cNvPr id="44" name="84 Conector recto"/>
          <p:cNvCxnSpPr>
            <a:stCxn id="34" idx="2"/>
            <a:endCxn id="43" idx="0"/>
          </p:cNvCxnSpPr>
          <p:nvPr/>
        </p:nvCxnSpPr>
        <p:spPr bwMode="auto">
          <a:xfrm>
            <a:off x="8186886" y="4429174"/>
            <a:ext cx="0" cy="706941"/>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45" name="88 CuadroTexto"/>
          <p:cNvSpPr txBox="1"/>
          <p:nvPr/>
        </p:nvSpPr>
        <p:spPr>
          <a:xfrm>
            <a:off x="7799921" y="4596978"/>
            <a:ext cx="812722" cy="307777"/>
          </a:xfrm>
          <a:prstGeom prst="rect">
            <a:avLst/>
          </a:prstGeom>
          <a:noFill/>
        </p:spPr>
        <p:txBody>
          <a:bodyPr wrap="none" rtlCol="0">
            <a:spAutoFit/>
          </a:bodyPr>
          <a:lstStyle/>
          <a:p>
            <a:pPr algn="ctr"/>
            <a:r>
              <a:rPr lang="es-ES" sz="1400" b="0" i="1" dirty="0">
                <a:solidFill>
                  <a:srgbClr val="FF0000"/>
                </a:solidFill>
                <a:latin typeface="+mn-lt"/>
              </a:rPr>
              <a:t>Material</a:t>
            </a:r>
          </a:p>
        </p:txBody>
      </p:sp>
      <p:cxnSp>
        <p:nvCxnSpPr>
          <p:cNvPr id="56" name="62 Conector recto"/>
          <p:cNvCxnSpPr>
            <a:stCxn id="19" idx="3"/>
            <a:endCxn id="34" idx="1"/>
          </p:cNvCxnSpPr>
          <p:nvPr/>
        </p:nvCxnSpPr>
        <p:spPr bwMode="auto">
          <a:xfrm flipV="1">
            <a:off x="5993274" y="4244508"/>
            <a:ext cx="1670583" cy="235186"/>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57" name="82 CuadroTexto"/>
          <p:cNvSpPr txBox="1"/>
          <p:nvPr/>
        </p:nvSpPr>
        <p:spPr>
          <a:xfrm rot="21172036">
            <a:off x="6247043" y="4295777"/>
            <a:ext cx="1135247" cy="307777"/>
          </a:xfrm>
          <a:prstGeom prst="rect">
            <a:avLst/>
          </a:prstGeom>
          <a:noFill/>
        </p:spPr>
        <p:txBody>
          <a:bodyPr wrap="square" rtlCol="0">
            <a:spAutoFit/>
          </a:bodyPr>
          <a:lstStyle/>
          <a:p>
            <a:pPr algn="ctr"/>
            <a:r>
              <a:rPr lang="es-ES" sz="1400" b="0" i="1" dirty="0">
                <a:solidFill>
                  <a:srgbClr val="FF0000"/>
                </a:solidFill>
                <a:latin typeface="+mn-lt"/>
              </a:rPr>
              <a:t>Se guarda en</a:t>
            </a:r>
          </a:p>
        </p:txBody>
      </p:sp>
      <p:sp>
        <p:nvSpPr>
          <p:cNvPr id="60" name="56 CuadroTexto"/>
          <p:cNvSpPr txBox="1"/>
          <p:nvPr/>
        </p:nvSpPr>
        <p:spPr>
          <a:xfrm>
            <a:off x="9819658" y="6285941"/>
            <a:ext cx="937950" cy="369332"/>
          </a:xfrm>
          <a:prstGeom prst="rect">
            <a:avLst/>
          </a:prstGeom>
          <a:noFill/>
          <a:ln>
            <a:solidFill>
              <a:schemeClr val="tx1"/>
            </a:solidFill>
          </a:ln>
        </p:spPr>
        <p:txBody>
          <a:bodyPr wrap="none" rtlCol="0">
            <a:spAutoFit/>
          </a:bodyPr>
          <a:lstStyle/>
          <a:p>
            <a:pPr algn="ctr"/>
            <a:r>
              <a:rPr lang="es-ES" sz="1800" dirty="0">
                <a:solidFill>
                  <a:srgbClr val="002060"/>
                </a:solidFill>
                <a:latin typeface="+mn-lt"/>
              </a:rPr>
              <a:t>Avenida</a:t>
            </a:r>
          </a:p>
        </p:txBody>
      </p:sp>
      <p:cxnSp>
        <p:nvCxnSpPr>
          <p:cNvPr id="61" name="57 Conector recto"/>
          <p:cNvCxnSpPr>
            <a:endCxn id="60" idx="1"/>
          </p:cNvCxnSpPr>
          <p:nvPr/>
        </p:nvCxnSpPr>
        <p:spPr bwMode="auto">
          <a:xfrm>
            <a:off x="8576438" y="6467581"/>
            <a:ext cx="1243220" cy="3026"/>
          </a:xfrm>
          <a:prstGeom prst="line">
            <a:avLst/>
          </a:prstGeom>
          <a:solidFill>
            <a:srgbClr val="3366CC">
              <a:alpha val="50000"/>
            </a:srgbClr>
          </a:solidFill>
          <a:ln w="9525" cap="flat" cmpd="sng" algn="ctr">
            <a:solidFill>
              <a:schemeClr val="tx1"/>
            </a:solidFill>
            <a:prstDash val="solid"/>
            <a:round/>
            <a:headEnd type="triangle" w="med" len="med"/>
            <a:tailEnd type="none" w="med" len="med"/>
          </a:ln>
          <a:effectLst/>
        </p:spPr>
      </p:cxnSp>
      <p:sp>
        <p:nvSpPr>
          <p:cNvPr id="11" name="13 CuadroTexto"/>
          <p:cNvSpPr txBox="1"/>
          <p:nvPr/>
        </p:nvSpPr>
        <p:spPr>
          <a:xfrm>
            <a:off x="5222326" y="2790236"/>
            <a:ext cx="569387" cy="307777"/>
          </a:xfrm>
          <a:prstGeom prst="rect">
            <a:avLst/>
          </a:prstGeom>
          <a:noFill/>
        </p:spPr>
        <p:txBody>
          <a:bodyPr wrap="none" rtlCol="0">
            <a:spAutoFit/>
          </a:bodyPr>
          <a:lstStyle/>
          <a:p>
            <a:pPr algn="ctr"/>
            <a:r>
              <a:rPr lang="es-ES" sz="1400" b="0" i="1" dirty="0">
                <a:solidFill>
                  <a:srgbClr val="FF00FF"/>
                </a:solidFill>
                <a:latin typeface="+mn-lt"/>
              </a:rPr>
              <a:t>Es un</a:t>
            </a:r>
          </a:p>
        </p:txBody>
      </p:sp>
      <p:sp>
        <p:nvSpPr>
          <p:cNvPr id="29" name="55 CuadroTexto"/>
          <p:cNvSpPr txBox="1"/>
          <p:nvPr/>
        </p:nvSpPr>
        <p:spPr>
          <a:xfrm>
            <a:off x="5858505" y="5832624"/>
            <a:ext cx="1063496" cy="307777"/>
          </a:xfrm>
          <a:prstGeom prst="rect">
            <a:avLst/>
          </a:prstGeom>
          <a:noFill/>
        </p:spPr>
        <p:txBody>
          <a:bodyPr wrap="none" rtlCol="0">
            <a:spAutoFit/>
          </a:bodyPr>
          <a:lstStyle/>
          <a:p>
            <a:pPr algn="ctr"/>
            <a:r>
              <a:rPr lang="es-ES" sz="1400" b="0" i="1" dirty="0">
                <a:solidFill>
                  <a:srgbClr val="FF66FF"/>
                </a:solidFill>
                <a:latin typeface="+mn-lt"/>
              </a:rPr>
              <a:t>Instancia de</a:t>
            </a:r>
          </a:p>
        </p:txBody>
      </p:sp>
      <p:sp>
        <p:nvSpPr>
          <p:cNvPr id="33" name="60 CuadroTexto"/>
          <p:cNvSpPr txBox="1"/>
          <p:nvPr/>
        </p:nvSpPr>
        <p:spPr>
          <a:xfrm>
            <a:off x="6857030" y="6204805"/>
            <a:ext cx="662361" cy="307777"/>
          </a:xfrm>
          <a:prstGeom prst="rect">
            <a:avLst/>
          </a:prstGeom>
          <a:noFill/>
        </p:spPr>
        <p:txBody>
          <a:bodyPr wrap="none" rtlCol="0">
            <a:spAutoFit/>
          </a:bodyPr>
          <a:lstStyle/>
          <a:p>
            <a:pPr algn="ctr"/>
            <a:r>
              <a:rPr lang="es-ES" sz="1400" b="0" i="1" dirty="0">
                <a:solidFill>
                  <a:srgbClr val="FF00FF"/>
                </a:solidFill>
                <a:latin typeface="+mn-lt"/>
              </a:rPr>
              <a:t>Es una</a:t>
            </a:r>
          </a:p>
        </p:txBody>
      </p:sp>
      <p:sp>
        <p:nvSpPr>
          <p:cNvPr id="40" name="80 CuadroTexto"/>
          <p:cNvSpPr txBox="1"/>
          <p:nvPr/>
        </p:nvSpPr>
        <p:spPr>
          <a:xfrm>
            <a:off x="7855706" y="2756497"/>
            <a:ext cx="662361" cy="307777"/>
          </a:xfrm>
          <a:prstGeom prst="rect">
            <a:avLst/>
          </a:prstGeom>
          <a:noFill/>
        </p:spPr>
        <p:txBody>
          <a:bodyPr wrap="none" rtlCol="0">
            <a:spAutoFit/>
          </a:bodyPr>
          <a:lstStyle/>
          <a:p>
            <a:pPr algn="ctr"/>
            <a:r>
              <a:rPr lang="es-ES" sz="1400" b="0" i="1" dirty="0">
                <a:solidFill>
                  <a:srgbClr val="FF00FF"/>
                </a:solidFill>
                <a:latin typeface="+mn-lt"/>
              </a:rPr>
              <a:t>Es una</a:t>
            </a:r>
          </a:p>
        </p:txBody>
      </p:sp>
      <p:sp>
        <p:nvSpPr>
          <p:cNvPr id="41" name="81 CuadroTexto"/>
          <p:cNvSpPr txBox="1"/>
          <p:nvPr/>
        </p:nvSpPr>
        <p:spPr>
          <a:xfrm>
            <a:off x="7655137" y="3646617"/>
            <a:ext cx="1063496" cy="307777"/>
          </a:xfrm>
          <a:prstGeom prst="rect">
            <a:avLst/>
          </a:prstGeom>
          <a:noFill/>
        </p:spPr>
        <p:txBody>
          <a:bodyPr wrap="none" rtlCol="0">
            <a:spAutoFit/>
          </a:bodyPr>
          <a:lstStyle/>
          <a:p>
            <a:pPr algn="ctr"/>
            <a:r>
              <a:rPr lang="es-ES" sz="1400" b="0" i="1" dirty="0">
                <a:solidFill>
                  <a:srgbClr val="FF00FF"/>
                </a:solidFill>
                <a:latin typeface="+mn-lt"/>
              </a:rPr>
              <a:t>Instancia de</a:t>
            </a:r>
          </a:p>
        </p:txBody>
      </p:sp>
      <p:sp>
        <p:nvSpPr>
          <p:cNvPr id="52" name="55 CuadroTexto"/>
          <p:cNvSpPr txBox="1"/>
          <p:nvPr/>
        </p:nvSpPr>
        <p:spPr>
          <a:xfrm>
            <a:off x="4962423" y="3896383"/>
            <a:ext cx="1063496" cy="307777"/>
          </a:xfrm>
          <a:prstGeom prst="rect">
            <a:avLst/>
          </a:prstGeom>
          <a:noFill/>
        </p:spPr>
        <p:txBody>
          <a:bodyPr wrap="none" rtlCol="0">
            <a:spAutoFit/>
          </a:bodyPr>
          <a:lstStyle/>
          <a:p>
            <a:pPr algn="ctr"/>
            <a:r>
              <a:rPr lang="es-ES" sz="1400" b="0" i="1" dirty="0">
                <a:solidFill>
                  <a:srgbClr val="FF66FF"/>
                </a:solidFill>
                <a:latin typeface="+mn-lt"/>
              </a:rPr>
              <a:t>Instancia de</a:t>
            </a:r>
          </a:p>
        </p:txBody>
      </p:sp>
      <p:sp>
        <p:nvSpPr>
          <p:cNvPr id="62" name="60 CuadroTexto"/>
          <p:cNvSpPr txBox="1"/>
          <p:nvPr/>
        </p:nvSpPr>
        <p:spPr>
          <a:xfrm>
            <a:off x="8814879" y="6204805"/>
            <a:ext cx="662361" cy="307777"/>
          </a:xfrm>
          <a:prstGeom prst="rect">
            <a:avLst/>
          </a:prstGeom>
          <a:noFill/>
        </p:spPr>
        <p:txBody>
          <a:bodyPr wrap="none" rtlCol="0">
            <a:spAutoFit/>
          </a:bodyPr>
          <a:lstStyle/>
          <a:p>
            <a:pPr algn="ctr"/>
            <a:r>
              <a:rPr lang="es-ES" sz="1400" b="0" i="1" dirty="0">
                <a:solidFill>
                  <a:srgbClr val="FF00FF"/>
                </a:solidFill>
                <a:latin typeface="+mn-lt"/>
              </a:rPr>
              <a:t>Es una</a:t>
            </a:r>
          </a:p>
        </p:txBody>
      </p:sp>
    </p:spTree>
    <p:extLst>
      <p:ext uri="{BB962C8B-B14F-4D97-AF65-F5344CB8AC3E}">
        <p14:creationId xmlns:p14="http://schemas.microsoft.com/office/powerpoint/2010/main" val="127533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par>
                                <p:cTn id="98" presetID="10" presetClass="entr" presetSubtype="0" fill="hold" nodeType="with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fade">
                                      <p:cBhvr>
                                        <p:cTn id="100" dur="500"/>
                                        <p:tgtEl>
                                          <p:spTgt spid="6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par>
                                <p:cTn id="109" presetID="10" presetClass="entr" presetSubtype="0" fill="hold"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500"/>
                                        <p:tgtEl>
                                          <p:spTgt spid="3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500"/>
                                        <p:tgtEl>
                                          <p:spTgt spid="4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fade">
                                      <p:cBhvr>
                                        <p:cTn id="125" dur="500"/>
                                        <p:tgtEl>
                                          <p:spTgt spid="34"/>
                                        </p:tgtEl>
                                      </p:cBhvr>
                                    </p:animEffect>
                                  </p:childTnLst>
                                </p:cTn>
                              </p:par>
                              <p:par>
                                <p:cTn id="126" presetID="10" presetClass="entr" presetSubtype="0" fill="hold" nodeType="with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fade">
                                      <p:cBhvr>
                                        <p:cTn id="131" dur="500"/>
                                        <p:tgtEl>
                                          <p:spTgt spid="45"/>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3"/>
                                        </p:tgtEl>
                                        <p:attrNameLst>
                                          <p:attrName>style.visibility</p:attrName>
                                        </p:attrNameLst>
                                      </p:cBhvr>
                                      <p:to>
                                        <p:strVal val="visible"/>
                                      </p:to>
                                    </p:set>
                                    <p:animEffect transition="in" filter="fade">
                                      <p:cBhvr>
                                        <p:cTn id="134" dur="500"/>
                                        <p:tgtEl>
                                          <p:spTgt spid="43"/>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57"/>
                                        </p:tgtEl>
                                        <p:attrNameLst>
                                          <p:attrName>style.visibility</p:attrName>
                                        </p:attrNameLst>
                                      </p:cBhvr>
                                      <p:to>
                                        <p:strVal val="visible"/>
                                      </p:to>
                                    </p:set>
                                    <p:animEffect transition="in" filter="fade">
                                      <p:cBhvr>
                                        <p:cTn id="139" dur="500"/>
                                        <p:tgtEl>
                                          <p:spTgt spid="57"/>
                                        </p:tgtEl>
                                      </p:cBhvr>
                                    </p:animEffect>
                                  </p:childTnLst>
                                </p:cTn>
                              </p:par>
                              <p:par>
                                <p:cTn id="140" presetID="10" presetClass="entr" presetSubtype="0" fill="hold" nodeType="with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fade">
                                      <p:cBhvr>
                                        <p:cTn id="14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7" grpId="0"/>
      <p:bldP spid="18" grpId="0"/>
      <p:bldP spid="19" grpId="0" animBg="1"/>
      <p:bldP spid="21" grpId="0" animBg="1"/>
      <p:bldP spid="22" grpId="0" animBg="1"/>
      <p:bldP spid="25" grpId="0" animBg="1"/>
      <p:bldP spid="27" grpId="0"/>
      <p:bldP spid="28" grpId="0"/>
      <p:bldP spid="30" grpId="0" animBg="1"/>
      <p:bldP spid="34" grpId="0" animBg="1"/>
      <p:bldP spid="36" grpId="0" animBg="1"/>
      <p:bldP spid="38" grpId="0" animBg="1"/>
      <p:bldP spid="42" grpId="0"/>
      <p:bldP spid="43" grpId="0" animBg="1"/>
      <p:bldP spid="45" grpId="0"/>
      <p:bldP spid="57" grpId="0"/>
      <p:bldP spid="60" grpId="0" animBg="1"/>
      <p:bldP spid="11" grpId="0"/>
      <p:bldP spid="29" grpId="0"/>
      <p:bldP spid="33" grpId="0"/>
      <p:bldP spid="40" grpId="0"/>
      <p:bldP spid="41" grpId="0"/>
      <p:bldP spid="52" grpId="0"/>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Fundamentos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Representación del Conocimiento – </a:t>
            </a:r>
            <a:r>
              <a:rPr lang="es-ES" altLang="es-CO" sz="2800" b="0" dirty="0">
                <a:solidFill>
                  <a:schemeClr val="accent2">
                    <a:lumMod val="75000"/>
                  </a:schemeClr>
                </a:solidFill>
                <a:effectLst>
                  <a:outerShdw blurRad="38100" dist="38100" dir="2700000" algn="tl">
                    <a:srgbClr val="000000">
                      <a:alpha val="43137"/>
                    </a:srgbClr>
                  </a:outerShdw>
                </a:effectLst>
              </a:rPr>
              <a:t>Red de Inferencia</a:t>
            </a:r>
            <a:endParaRPr kumimoji="0" lang="es-ES" altLang="es-CO" sz="1800" b="0" dirty="0">
              <a:solidFill>
                <a:schemeClr val="accent2">
                  <a:lumMod val="75000"/>
                </a:schemeClr>
              </a:solidFill>
            </a:endParaRPr>
          </a:p>
        </p:txBody>
      </p:sp>
      <p:sp>
        <p:nvSpPr>
          <p:cNvPr id="7" name="1 Marcador de pie de página"/>
          <p:cNvSpPr>
            <a:spLocks noGrp="1"/>
          </p:cNvSpPr>
          <p:nvPr>
            <p:ph type="ftr" sz="quarter" idx="11"/>
          </p:nvPr>
        </p:nvSpPr>
        <p:spPr>
          <a:xfrm>
            <a:off x="9382483" y="6517772"/>
            <a:ext cx="4042792" cy="360041"/>
          </a:xfrm>
        </p:spPr>
        <p:txBody>
          <a:bodyPr/>
          <a:lstStyle/>
          <a:p>
            <a:pPr algn="just">
              <a:defRPr/>
            </a:pPr>
            <a:r>
              <a:rPr lang="es-ES" sz="1100" dirty="0">
                <a:latin typeface="+mn-lt"/>
              </a:rPr>
              <a:t>* Figura adaptada de </a:t>
            </a:r>
            <a:r>
              <a:rPr lang="en-US" sz="1100" dirty="0" err="1">
                <a:latin typeface="+mn-lt"/>
              </a:rPr>
              <a:t>Hopgood</a:t>
            </a:r>
            <a:r>
              <a:rPr lang="en-US" sz="1100" dirty="0">
                <a:latin typeface="+mn-lt"/>
              </a:rPr>
              <a:t> (2001). p.7</a:t>
            </a:r>
            <a:endParaRPr lang="es-ES" sz="1100" dirty="0">
              <a:latin typeface="+mn-lt"/>
            </a:endParaRPr>
          </a:p>
        </p:txBody>
      </p:sp>
      <p:cxnSp>
        <p:nvCxnSpPr>
          <p:cNvPr id="9" name="8 Conector recto"/>
          <p:cNvCxnSpPr>
            <a:endCxn id="11" idx="2"/>
          </p:cNvCxnSpPr>
          <p:nvPr/>
        </p:nvCxnSpPr>
        <p:spPr bwMode="auto">
          <a:xfrm flipV="1">
            <a:off x="2823429" y="2581074"/>
            <a:ext cx="2593944" cy="581814"/>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10" name="9 Forma libre"/>
          <p:cNvSpPr/>
          <p:nvPr/>
        </p:nvSpPr>
        <p:spPr>
          <a:xfrm>
            <a:off x="4332974" y="2373679"/>
            <a:ext cx="324713" cy="382223"/>
          </a:xfrm>
          <a:custGeom>
            <a:avLst/>
            <a:gdLst>
              <a:gd name="connsiteX0" fmla="*/ 0 w 324713"/>
              <a:gd name="connsiteY0" fmla="*/ 382223 h 382223"/>
              <a:gd name="connsiteX1" fmla="*/ 127000 w 324713"/>
              <a:gd name="connsiteY1" fmla="*/ 140923 h 382223"/>
              <a:gd name="connsiteX2" fmla="*/ 317500 w 324713"/>
              <a:gd name="connsiteY2" fmla="*/ 1223 h 382223"/>
              <a:gd name="connsiteX3" fmla="*/ 279400 w 324713"/>
              <a:gd name="connsiteY3" fmla="*/ 217123 h 382223"/>
              <a:gd name="connsiteX4" fmla="*/ 228600 w 324713"/>
              <a:gd name="connsiteY4" fmla="*/ 204423 h 382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13" h="382223">
                <a:moveTo>
                  <a:pt x="0" y="382223"/>
                </a:moveTo>
                <a:cubicBezTo>
                  <a:pt x="37041" y="293323"/>
                  <a:pt x="74083" y="204423"/>
                  <a:pt x="127000" y="140923"/>
                </a:cubicBezTo>
                <a:cubicBezTo>
                  <a:pt x="179917" y="77423"/>
                  <a:pt x="292100" y="-11477"/>
                  <a:pt x="317500" y="1223"/>
                </a:cubicBezTo>
                <a:cubicBezTo>
                  <a:pt x="342900" y="13923"/>
                  <a:pt x="294217" y="183256"/>
                  <a:pt x="279400" y="217123"/>
                </a:cubicBezTo>
                <a:cubicBezTo>
                  <a:pt x="264583" y="250990"/>
                  <a:pt x="249767" y="217123"/>
                  <a:pt x="228600" y="204423"/>
                </a:cubicBezTo>
              </a:path>
            </a:pathLst>
          </a:custGeom>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1" name="12 CuadroTexto"/>
          <p:cNvSpPr txBox="1"/>
          <p:nvPr/>
        </p:nvSpPr>
        <p:spPr>
          <a:xfrm>
            <a:off x="4910760" y="2211742"/>
            <a:ext cx="1013226" cy="369332"/>
          </a:xfrm>
          <a:prstGeom prst="rect">
            <a:avLst/>
          </a:prstGeom>
          <a:noFill/>
          <a:ln>
            <a:noFill/>
          </a:ln>
        </p:spPr>
        <p:txBody>
          <a:bodyPr wrap="none" rtlCol="0">
            <a:spAutoFit/>
          </a:bodyPr>
          <a:lstStyle/>
          <a:p>
            <a:pPr algn="ctr"/>
            <a:r>
              <a:rPr lang="es-ES" sz="1800" dirty="0">
                <a:solidFill>
                  <a:srgbClr val="002060"/>
                </a:solidFill>
                <a:latin typeface="+mn-lt"/>
              </a:rPr>
              <a:t>Felicidad</a:t>
            </a:r>
          </a:p>
        </p:txBody>
      </p:sp>
      <p:sp>
        <p:nvSpPr>
          <p:cNvPr id="12" name="13 CuadroTexto"/>
          <p:cNvSpPr txBox="1"/>
          <p:nvPr/>
        </p:nvSpPr>
        <p:spPr>
          <a:xfrm>
            <a:off x="1944416" y="3175215"/>
            <a:ext cx="1338123" cy="646331"/>
          </a:xfrm>
          <a:prstGeom prst="rect">
            <a:avLst/>
          </a:prstGeom>
          <a:noFill/>
          <a:ln>
            <a:noFill/>
          </a:ln>
        </p:spPr>
        <p:txBody>
          <a:bodyPr wrap="none" rtlCol="0">
            <a:spAutoFit/>
          </a:bodyPr>
          <a:lstStyle/>
          <a:p>
            <a:pPr algn="ctr"/>
            <a:r>
              <a:rPr lang="es-ES" sz="1800" dirty="0">
                <a:solidFill>
                  <a:srgbClr val="002060"/>
                </a:solidFill>
                <a:latin typeface="+mn-lt"/>
              </a:rPr>
              <a:t>Satisfacción </a:t>
            </a:r>
          </a:p>
          <a:p>
            <a:pPr algn="ctr"/>
            <a:r>
              <a:rPr lang="es-ES" dirty="0">
                <a:solidFill>
                  <a:srgbClr val="002060"/>
                </a:solidFill>
              </a:rPr>
              <a:t>Personal</a:t>
            </a:r>
            <a:endParaRPr lang="es-ES" sz="1800" dirty="0">
              <a:solidFill>
                <a:srgbClr val="002060"/>
              </a:solidFill>
              <a:latin typeface="+mn-lt"/>
            </a:endParaRPr>
          </a:p>
        </p:txBody>
      </p:sp>
      <p:sp>
        <p:nvSpPr>
          <p:cNvPr id="13" name="14 CuadroTexto"/>
          <p:cNvSpPr txBox="1"/>
          <p:nvPr/>
        </p:nvSpPr>
        <p:spPr>
          <a:xfrm>
            <a:off x="1439490" y="4459013"/>
            <a:ext cx="1706108" cy="369332"/>
          </a:xfrm>
          <a:prstGeom prst="rect">
            <a:avLst/>
          </a:prstGeom>
          <a:noFill/>
          <a:ln>
            <a:noFill/>
          </a:ln>
        </p:spPr>
        <p:txBody>
          <a:bodyPr wrap="none" rtlCol="0">
            <a:spAutoFit/>
          </a:bodyPr>
          <a:lstStyle/>
          <a:p>
            <a:pPr algn="ctr"/>
            <a:r>
              <a:rPr lang="es-ES" sz="1800" dirty="0">
                <a:solidFill>
                  <a:srgbClr val="002060"/>
                </a:solidFill>
                <a:latin typeface="+mn-lt"/>
              </a:rPr>
              <a:t>Relación Estable</a:t>
            </a:r>
          </a:p>
        </p:txBody>
      </p:sp>
      <p:sp>
        <p:nvSpPr>
          <p:cNvPr id="14" name="18 CuadroTexto"/>
          <p:cNvSpPr txBox="1"/>
          <p:nvPr/>
        </p:nvSpPr>
        <p:spPr>
          <a:xfrm>
            <a:off x="4727966" y="4558518"/>
            <a:ext cx="2029082" cy="369332"/>
          </a:xfrm>
          <a:prstGeom prst="rect">
            <a:avLst/>
          </a:prstGeom>
          <a:noFill/>
          <a:ln>
            <a:noFill/>
          </a:ln>
        </p:spPr>
        <p:txBody>
          <a:bodyPr wrap="none" rtlCol="0">
            <a:spAutoFit/>
          </a:bodyPr>
          <a:lstStyle/>
          <a:p>
            <a:pPr algn="ctr"/>
            <a:r>
              <a:rPr lang="es-ES" sz="1800" dirty="0">
                <a:solidFill>
                  <a:srgbClr val="002060"/>
                </a:solidFill>
                <a:latin typeface="+mn-lt"/>
              </a:rPr>
              <a:t>Satisfacción Laboral</a:t>
            </a:r>
          </a:p>
        </p:txBody>
      </p:sp>
      <p:sp>
        <p:nvSpPr>
          <p:cNvPr id="15" name="20 CuadroTexto"/>
          <p:cNvSpPr txBox="1"/>
          <p:nvPr/>
        </p:nvSpPr>
        <p:spPr>
          <a:xfrm>
            <a:off x="3857132" y="5468307"/>
            <a:ext cx="1242391" cy="369332"/>
          </a:xfrm>
          <a:prstGeom prst="rect">
            <a:avLst/>
          </a:prstGeom>
          <a:noFill/>
          <a:ln>
            <a:noFill/>
          </a:ln>
        </p:spPr>
        <p:txBody>
          <a:bodyPr wrap="none" rtlCol="0">
            <a:spAutoFit/>
          </a:bodyPr>
          <a:lstStyle/>
          <a:p>
            <a:pPr algn="ctr"/>
            <a:r>
              <a:rPr lang="es-ES" sz="1800" dirty="0">
                <a:solidFill>
                  <a:srgbClr val="002060"/>
                </a:solidFill>
                <a:latin typeface="+mn-lt"/>
              </a:rPr>
              <a:t>Flexibilidad</a:t>
            </a:r>
          </a:p>
        </p:txBody>
      </p:sp>
      <p:cxnSp>
        <p:nvCxnSpPr>
          <p:cNvPr id="16" name="22 Conector recto"/>
          <p:cNvCxnSpPr>
            <a:stCxn id="15" idx="0"/>
            <a:endCxn id="14" idx="2"/>
          </p:cNvCxnSpPr>
          <p:nvPr/>
        </p:nvCxnSpPr>
        <p:spPr bwMode="auto">
          <a:xfrm flipV="1">
            <a:off x="4478328" y="4927850"/>
            <a:ext cx="1264179" cy="540457"/>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cxnSp>
        <p:nvCxnSpPr>
          <p:cNvPr id="17" name="23 Conector recto"/>
          <p:cNvCxnSpPr>
            <a:endCxn id="14" idx="2"/>
          </p:cNvCxnSpPr>
          <p:nvPr/>
        </p:nvCxnSpPr>
        <p:spPr bwMode="auto">
          <a:xfrm flipH="1" flipV="1">
            <a:off x="5742507" y="4927850"/>
            <a:ext cx="1604606" cy="1030294"/>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18" name="24 CuadroTexto"/>
          <p:cNvSpPr txBox="1"/>
          <p:nvPr/>
        </p:nvSpPr>
        <p:spPr>
          <a:xfrm>
            <a:off x="4750472" y="5992783"/>
            <a:ext cx="1711494" cy="369332"/>
          </a:xfrm>
          <a:prstGeom prst="rect">
            <a:avLst/>
          </a:prstGeom>
          <a:noFill/>
          <a:ln>
            <a:noFill/>
          </a:ln>
        </p:spPr>
        <p:txBody>
          <a:bodyPr wrap="none" rtlCol="0">
            <a:spAutoFit/>
          </a:bodyPr>
          <a:lstStyle/>
          <a:p>
            <a:pPr algn="ctr"/>
            <a:r>
              <a:rPr lang="es-ES" sz="1800" dirty="0">
                <a:solidFill>
                  <a:srgbClr val="002060"/>
                </a:solidFill>
                <a:latin typeface="+mn-lt"/>
              </a:rPr>
              <a:t>Responsabilidad</a:t>
            </a:r>
          </a:p>
        </p:txBody>
      </p:sp>
      <p:cxnSp>
        <p:nvCxnSpPr>
          <p:cNvPr id="19" name="25 Conector recto"/>
          <p:cNvCxnSpPr/>
          <p:nvPr/>
        </p:nvCxnSpPr>
        <p:spPr bwMode="auto">
          <a:xfrm flipV="1">
            <a:off x="5742507" y="4897475"/>
            <a:ext cx="1" cy="1064933"/>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0" name="29 CuadroTexto"/>
          <p:cNvSpPr txBox="1"/>
          <p:nvPr/>
        </p:nvSpPr>
        <p:spPr>
          <a:xfrm>
            <a:off x="7022689" y="5992783"/>
            <a:ext cx="743345" cy="369332"/>
          </a:xfrm>
          <a:prstGeom prst="rect">
            <a:avLst/>
          </a:prstGeom>
          <a:noFill/>
          <a:ln>
            <a:noFill/>
          </a:ln>
        </p:spPr>
        <p:txBody>
          <a:bodyPr wrap="none" rtlCol="0">
            <a:spAutoFit/>
          </a:bodyPr>
          <a:lstStyle/>
          <a:p>
            <a:pPr algn="ctr"/>
            <a:r>
              <a:rPr lang="es-ES" sz="1800" dirty="0">
                <a:solidFill>
                  <a:srgbClr val="002060"/>
                </a:solidFill>
                <a:latin typeface="+mn-lt"/>
              </a:rPr>
              <a:t>Estrés</a:t>
            </a:r>
          </a:p>
        </p:txBody>
      </p:sp>
      <p:sp>
        <p:nvSpPr>
          <p:cNvPr id="21" name="31 CuadroTexto"/>
          <p:cNvSpPr txBox="1"/>
          <p:nvPr/>
        </p:nvSpPr>
        <p:spPr>
          <a:xfrm rot="1935663">
            <a:off x="6439055" y="5151558"/>
            <a:ext cx="417101" cy="307777"/>
          </a:xfrm>
          <a:prstGeom prst="rect">
            <a:avLst/>
          </a:prstGeom>
          <a:noFill/>
        </p:spPr>
        <p:txBody>
          <a:bodyPr wrap="none" rtlCol="0">
            <a:spAutoFit/>
          </a:bodyPr>
          <a:lstStyle/>
          <a:p>
            <a:pPr algn="ctr"/>
            <a:r>
              <a:rPr lang="es-ES" sz="1400" i="1" dirty="0">
                <a:solidFill>
                  <a:srgbClr val="FF0000"/>
                </a:solidFill>
                <a:latin typeface="+mn-lt"/>
              </a:rPr>
              <a:t>NO</a:t>
            </a:r>
          </a:p>
        </p:txBody>
      </p:sp>
      <p:sp>
        <p:nvSpPr>
          <p:cNvPr id="22" name="32 CuadroTexto"/>
          <p:cNvSpPr txBox="1"/>
          <p:nvPr/>
        </p:nvSpPr>
        <p:spPr>
          <a:xfrm>
            <a:off x="8851035" y="4403345"/>
            <a:ext cx="1307730" cy="369332"/>
          </a:xfrm>
          <a:prstGeom prst="rect">
            <a:avLst/>
          </a:prstGeom>
          <a:noFill/>
          <a:ln>
            <a:noFill/>
          </a:ln>
        </p:spPr>
        <p:txBody>
          <a:bodyPr wrap="none" rtlCol="0">
            <a:spAutoFit/>
          </a:bodyPr>
          <a:lstStyle/>
          <a:p>
            <a:pPr algn="ctr"/>
            <a:r>
              <a:rPr lang="es-ES" sz="1800" dirty="0">
                <a:solidFill>
                  <a:srgbClr val="002060"/>
                </a:solidFill>
                <a:latin typeface="+mn-lt"/>
              </a:rPr>
              <a:t>Salario Alto </a:t>
            </a:r>
          </a:p>
        </p:txBody>
      </p:sp>
      <p:cxnSp>
        <p:nvCxnSpPr>
          <p:cNvPr id="23" name="33 Conector recto"/>
          <p:cNvCxnSpPr>
            <a:stCxn id="14" idx="0"/>
          </p:cNvCxnSpPr>
          <p:nvPr/>
        </p:nvCxnSpPr>
        <p:spPr bwMode="auto">
          <a:xfrm flipV="1">
            <a:off x="5742507" y="3736636"/>
            <a:ext cx="2244212" cy="821882"/>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5" name="44 Arco"/>
          <p:cNvSpPr/>
          <p:nvPr/>
        </p:nvSpPr>
        <p:spPr bwMode="auto">
          <a:xfrm rot="16200000" flipH="1">
            <a:off x="5176732" y="2252370"/>
            <a:ext cx="383552" cy="956265"/>
          </a:xfrm>
          <a:prstGeom prst="arc">
            <a:avLst>
              <a:gd name="adj1" fmla="val 16805893"/>
              <a:gd name="adj2" fmla="val 4804115"/>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cxnSp>
        <p:nvCxnSpPr>
          <p:cNvPr id="27" name="46 Conector recto"/>
          <p:cNvCxnSpPr>
            <a:endCxn id="11" idx="2"/>
          </p:cNvCxnSpPr>
          <p:nvPr/>
        </p:nvCxnSpPr>
        <p:spPr bwMode="auto">
          <a:xfrm flipH="1" flipV="1">
            <a:off x="5417373" y="2581074"/>
            <a:ext cx="2184870" cy="594142"/>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8" name="50 CuadroTexto"/>
          <p:cNvSpPr txBox="1"/>
          <p:nvPr/>
        </p:nvSpPr>
        <p:spPr>
          <a:xfrm>
            <a:off x="7296711" y="3090305"/>
            <a:ext cx="1285224" cy="646331"/>
          </a:xfrm>
          <a:prstGeom prst="rect">
            <a:avLst/>
          </a:prstGeom>
          <a:noFill/>
          <a:ln>
            <a:noFill/>
          </a:ln>
        </p:spPr>
        <p:txBody>
          <a:bodyPr wrap="none" rtlCol="0">
            <a:spAutoFit/>
          </a:bodyPr>
          <a:lstStyle/>
          <a:p>
            <a:pPr algn="ctr"/>
            <a:r>
              <a:rPr lang="es-ES" sz="1800" dirty="0">
                <a:solidFill>
                  <a:srgbClr val="002060"/>
                </a:solidFill>
                <a:latin typeface="+mn-lt"/>
              </a:rPr>
              <a:t>Satisfacción</a:t>
            </a:r>
          </a:p>
          <a:p>
            <a:pPr algn="ctr"/>
            <a:r>
              <a:rPr lang="es-ES" sz="1800" dirty="0">
                <a:solidFill>
                  <a:srgbClr val="002060"/>
                </a:solidFill>
                <a:latin typeface="+mn-lt"/>
              </a:rPr>
              <a:t>Profesional</a:t>
            </a:r>
          </a:p>
        </p:txBody>
      </p:sp>
      <p:cxnSp>
        <p:nvCxnSpPr>
          <p:cNvPr id="29" name="52 Conector recto"/>
          <p:cNvCxnSpPr>
            <a:stCxn id="13" idx="0"/>
            <a:endCxn id="12" idx="2"/>
          </p:cNvCxnSpPr>
          <p:nvPr/>
        </p:nvCxnSpPr>
        <p:spPr bwMode="auto">
          <a:xfrm flipV="1">
            <a:off x="2292544" y="3821546"/>
            <a:ext cx="320934" cy="637467"/>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cxnSp>
        <p:nvCxnSpPr>
          <p:cNvPr id="30" name="58 Conector recto"/>
          <p:cNvCxnSpPr>
            <a:stCxn id="22" idx="0"/>
            <a:endCxn id="28" idx="2"/>
          </p:cNvCxnSpPr>
          <p:nvPr/>
        </p:nvCxnSpPr>
        <p:spPr bwMode="auto">
          <a:xfrm flipH="1" flipV="1">
            <a:off x="7939323" y="3736636"/>
            <a:ext cx="1565577" cy="666709"/>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32" name="64 Arco"/>
          <p:cNvSpPr/>
          <p:nvPr/>
        </p:nvSpPr>
        <p:spPr bwMode="auto">
          <a:xfrm rot="16200000" flipH="1">
            <a:off x="7820866" y="3417358"/>
            <a:ext cx="383552" cy="956265"/>
          </a:xfrm>
          <a:prstGeom prst="arc">
            <a:avLst>
              <a:gd name="adj1" fmla="val 16805893"/>
              <a:gd name="adj2" fmla="val 4804115"/>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4" name="76 Arco"/>
          <p:cNvSpPr/>
          <p:nvPr/>
        </p:nvSpPr>
        <p:spPr bwMode="auto">
          <a:xfrm rot="16200000" flipH="1">
            <a:off x="5527272" y="4761997"/>
            <a:ext cx="383552" cy="956265"/>
          </a:xfrm>
          <a:prstGeom prst="arc">
            <a:avLst>
              <a:gd name="adj1" fmla="val 16805893"/>
              <a:gd name="adj2" fmla="val 4804115"/>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6" name="78 CuadroTexto"/>
          <p:cNvSpPr txBox="1"/>
          <p:nvPr/>
        </p:nvSpPr>
        <p:spPr>
          <a:xfrm>
            <a:off x="8836587" y="5305446"/>
            <a:ext cx="1954574" cy="369332"/>
          </a:xfrm>
          <a:prstGeom prst="rect">
            <a:avLst/>
          </a:prstGeom>
          <a:noFill/>
          <a:ln>
            <a:noFill/>
          </a:ln>
        </p:spPr>
        <p:txBody>
          <a:bodyPr wrap="none" rtlCol="0">
            <a:spAutoFit/>
          </a:bodyPr>
          <a:lstStyle/>
          <a:p>
            <a:pPr algn="ctr"/>
            <a:r>
              <a:rPr lang="es-ES" sz="1800" dirty="0">
                <a:solidFill>
                  <a:srgbClr val="002060"/>
                </a:solidFill>
                <a:latin typeface="+mn-lt"/>
              </a:rPr>
              <a:t>Trabaja para ACME</a:t>
            </a:r>
          </a:p>
        </p:txBody>
      </p:sp>
      <p:cxnSp>
        <p:nvCxnSpPr>
          <p:cNvPr id="37" name="81 Conector recto"/>
          <p:cNvCxnSpPr>
            <a:stCxn id="36" idx="0"/>
            <a:endCxn id="22" idx="2"/>
          </p:cNvCxnSpPr>
          <p:nvPr/>
        </p:nvCxnSpPr>
        <p:spPr bwMode="auto">
          <a:xfrm flipH="1" flipV="1">
            <a:off x="9504900" y="4772677"/>
            <a:ext cx="308974" cy="532769"/>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6" name="26 CuadroTexto"/>
          <p:cNvSpPr txBox="1"/>
          <p:nvPr/>
        </p:nvSpPr>
        <p:spPr>
          <a:xfrm>
            <a:off x="5215260" y="2577490"/>
            <a:ext cx="306494" cy="307777"/>
          </a:xfrm>
          <a:prstGeom prst="rect">
            <a:avLst/>
          </a:prstGeom>
          <a:noFill/>
        </p:spPr>
        <p:txBody>
          <a:bodyPr wrap="none" rtlCol="0">
            <a:spAutoFit/>
          </a:bodyPr>
          <a:lstStyle/>
          <a:p>
            <a:pPr algn="ctr"/>
            <a:r>
              <a:rPr lang="es-ES" sz="1400" i="1" dirty="0">
                <a:solidFill>
                  <a:srgbClr val="FF0000"/>
                </a:solidFill>
                <a:latin typeface="+mn-lt"/>
              </a:rPr>
              <a:t>&amp;</a:t>
            </a:r>
          </a:p>
        </p:txBody>
      </p:sp>
      <p:sp>
        <p:nvSpPr>
          <p:cNvPr id="33" name="65 CuadroTexto"/>
          <p:cNvSpPr txBox="1"/>
          <p:nvPr/>
        </p:nvSpPr>
        <p:spPr>
          <a:xfrm>
            <a:off x="7861798" y="3742478"/>
            <a:ext cx="301686" cy="307777"/>
          </a:xfrm>
          <a:prstGeom prst="rect">
            <a:avLst/>
          </a:prstGeom>
          <a:noFill/>
        </p:spPr>
        <p:txBody>
          <a:bodyPr wrap="none" rtlCol="0">
            <a:spAutoFit/>
          </a:bodyPr>
          <a:lstStyle/>
          <a:p>
            <a:pPr algn="ctr"/>
            <a:r>
              <a:rPr lang="es-ES" sz="1400" i="1" dirty="0">
                <a:solidFill>
                  <a:srgbClr val="FF0000"/>
                </a:solidFill>
                <a:latin typeface="+mn-lt"/>
              </a:rPr>
              <a:t>O</a:t>
            </a:r>
          </a:p>
        </p:txBody>
      </p:sp>
      <p:sp>
        <p:nvSpPr>
          <p:cNvPr id="35" name="77 CuadroTexto"/>
          <p:cNvSpPr txBox="1"/>
          <p:nvPr/>
        </p:nvSpPr>
        <p:spPr>
          <a:xfrm>
            <a:off x="5565800" y="5087117"/>
            <a:ext cx="306494" cy="307777"/>
          </a:xfrm>
          <a:prstGeom prst="rect">
            <a:avLst/>
          </a:prstGeom>
          <a:noFill/>
        </p:spPr>
        <p:txBody>
          <a:bodyPr wrap="none" rtlCol="0">
            <a:spAutoFit/>
          </a:bodyPr>
          <a:lstStyle/>
          <a:p>
            <a:pPr algn="ctr"/>
            <a:r>
              <a:rPr lang="es-ES" sz="1400" i="1" dirty="0">
                <a:solidFill>
                  <a:srgbClr val="FF0000"/>
                </a:solidFill>
                <a:latin typeface="+mn-lt"/>
              </a:rPr>
              <a:t>&amp;</a:t>
            </a:r>
          </a:p>
        </p:txBody>
      </p:sp>
    </p:spTree>
    <p:extLst>
      <p:ext uri="{BB962C8B-B14F-4D97-AF65-F5344CB8AC3E}">
        <p14:creationId xmlns:p14="http://schemas.microsoft.com/office/powerpoint/2010/main" val="367294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8" grpId="0"/>
      <p:bldP spid="20" grpId="0"/>
      <p:bldP spid="21" grpId="0"/>
      <p:bldP spid="22" grpId="0"/>
      <p:bldP spid="25" grpId="0" animBg="1"/>
      <p:bldP spid="28" grpId="0"/>
      <p:bldP spid="32" grpId="0" animBg="1"/>
      <p:bldP spid="34" grpId="0" animBg="1"/>
      <p:bldP spid="36" grpId="0"/>
      <p:bldP spid="26" grpId="0"/>
      <p:bldP spid="33"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Fundamentos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Métodos de Inferencia</a:t>
            </a:r>
          </a:p>
          <a:p>
            <a:pPr marL="0" indent="0" eaLnBrk="1" hangingPunct="1">
              <a:spcBef>
                <a:spcPct val="20000"/>
              </a:spcBef>
              <a:buClr>
                <a:schemeClr val="hlink"/>
              </a:buClr>
              <a:buSzPct val="55000"/>
            </a:pPr>
            <a:endParaRPr kumimoji="0" lang="es-ES" altLang="es-CO" sz="1800" b="0" dirty="0">
              <a:solidFill>
                <a:schemeClr val="accent2">
                  <a:lumMod val="75000"/>
                </a:schemeClr>
              </a:solidFill>
            </a:endParaRPr>
          </a:p>
        </p:txBody>
      </p:sp>
      <p:sp>
        <p:nvSpPr>
          <p:cNvPr id="6" name="CuadroTexto 3"/>
          <p:cNvSpPr txBox="1"/>
          <p:nvPr/>
        </p:nvSpPr>
        <p:spPr>
          <a:xfrm>
            <a:off x="620173" y="2309610"/>
            <a:ext cx="11358446" cy="3847207"/>
          </a:xfrm>
          <a:prstGeom prst="rect">
            <a:avLst/>
          </a:prstGeom>
          <a:noFill/>
        </p:spPr>
        <p:txBody>
          <a:bodyPr wrap="square" rtlCol="0">
            <a:spAutoFit/>
          </a:bodyPr>
          <a:lstStyle/>
          <a:p>
            <a:pPr marL="342900" indent="-342900" algn="l">
              <a:buFont typeface="Arial" pitchFamily="34" charset="0"/>
              <a:buChar char="•"/>
            </a:pPr>
            <a:r>
              <a:rPr kumimoji="1" lang="es-CO" sz="2800" dirty="0">
                <a:solidFill>
                  <a:schemeClr val="accent2">
                    <a:lumMod val="75000"/>
                  </a:schemeClr>
                </a:solidFill>
                <a:effectLst>
                  <a:outerShdw blurRad="38100" dist="38100" dir="2700000" algn="tl">
                    <a:srgbClr val="000000">
                      <a:alpha val="43137"/>
                    </a:srgbClr>
                  </a:outerShdw>
                </a:effectLst>
                <a:latin typeface="Arial Narrow" pitchFamily="34" charset="0"/>
              </a:rPr>
              <a:t>Deducción:</a:t>
            </a:r>
            <a:r>
              <a:rPr lang="es-CO" sz="2800" dirty="0">
                <a:latin typeface="Arial Narrow" panose="020B0606020202030204" pitchFamily="34" charset="0"/>
              </a:rPr>
              <a:t>  </a:t>
            </a:r>
            <a:r>
              <a:rPr lang="es-CO" sz="2800" b="0" dirty="0">
                <a:latin typeface="Arial Narrow" panose="020B0606020202030204" pitchFamily="34" charset="0"/>
              </a:rPr>
              <a:t>Inferir a partir de una causa y una regla</a:t>
            </a:r>
          </a:p>
          <a:p>
            <a:pPr algn="ctr"/>
            <a:r>
              <a:rPr lang="es-CO" sz="2800" i="1" dirty="0">
                <a:solidFill>
                  <a:srgbClr val="00B050"/>
                </a:solidFill>
                <a:latin typeface="+mn-lt"/>
              </a:rPr>
              <a:t>Causa</a:t>
            </a:r>
            <a:r>
              <a:rPr lang="es-CO" sz="2800" i="1" dirty="0">
                <a:latin typeface="+mn-lt"/>
              </a:rPr>
              <a:t> + </a:t>
            </a:r>
            <a:r>
              <a:rPr lang="es-CO" sz="2800" i="1" dirty="0">
                <a:solidFill>
                  <a:srgbClr val="0070C0"/>
                </a:solidFill>
                <a:latin typeface="+mn-lt"/>
              </a:rPr>
              <a:t>Regla  </a:t>
            </a:r>
            <a:r>
              <a:rPr lang="es-CO" sz="2800" i="1" dirty="0">
                <a:latin typeface="Times New Roman" panose="02020603050405020304" pitchFamily="18" charset="0"/>
                <a:cs typeface="Times New Roman" panose="02020603050405020304" pitchFamily="18" charset="0"/>
              </a:rPr>
              <a:t>→</a:t>
            </a:r>
            <a:r>
              <a:rPr lang="es-CO" sz="2800" i="1" dirty="0">
                <a:solidFill>
                  <a:srgbClr val="0070C0"/>
                </a:solidFill>
                <a:latin typeface="+mn-lt"/>
              </a:rPr>
              <a:t>  </a:t>
            </a:r>
            <a:r>
              <a:rPr lang="es-CO" sz="2800" i="1" dirty="0">
                <a:solidFill>
                  <a:srgbClr val="FF0000"/>
                </a:solidFill>
                <a:latin typeface="+mn-lt"/>
              </a:rPr>
              <a:t>Efecto</a:t>
            </a:r>
          </a:p>
          <a:p>
            <a:endParaRPr lang="es-CO" sz="1000" i="1" dirty="0">
              <a:solidFill>
                <a:srgbClr val="FF0000"/>
              </a:solidFill>
              <a:latin typeface="+mn-lt"/>
            </a:endParaRPr>
          </a:p>
          <a:p>
            <a:pPr marL="342900" indent="-342900" algn="l">
              <a:buFont typeface="Arial" pitchFamily="34" charset="0"/>
              <a:buChar char="•"/>
            </a:pPr>
            <a:endParaRPr lang="es-CO" sz="2800" dirty="0">
              <a:solidFill>
                <a:srgbClr val="7030A0"/>
              </a:solidFill>
              <a:latin typeface="+mn-lt"/>
            </a:endParaRPr>
          </a:p>
          <a:p>
            <a:pPr marL="342900" indent="-342900" algn="l">
              <a:buFont typeface="Arial" pitchFamily="34" charset="0"/>
              <a:buChar char="•"/>
            </a:pPr>
            <a:r>
              <a:rPr kumimoji="1" lang="es-CO" sz="2800" dirty="0">
                <a:solidFill>
                  <a:schemeClr val="accent2">
                    <a:lumMod val="75000"/>
                  </a:schemeClr>
                </a:solidFill>
                <a:effectLst>
                  <a:outerShdw blurRad="38100" dist="38100" dir="2700000" algn="tl">
                    <a:srgbClr val="000000">
                      <a:alpha val="43137"/>
                    </a:srgbClr>
                  </a:outerShdw>
                </a:effectLst>
                <a:latin typeface="Arial Narrow" pitchFamily="34" charset="0"/>
              </a:rPr>
              <a:t>Abducción:</a:t>
            </a:r>
            <a:r>
              <a:rPr lang="es-CO" sz="2800" dirty="0">
                <a:latin typeface="Arial Narrow" panose="020B0606020202030204" pitchFamily="34" charset="0"/>
              </a:rPr>
              <a:t> </a:t>
            </a:r>
            <a:r>
              <a:rPr lang="es-ES" sz="2800" b="0" dirty="0">
                <a:latin typeface="Arial Narrow" panose="020B0606020202030204" pitchFamily="34" charset="0"/>
              </a:rPr>
              <a:t>Busca la certeza de una causa dado un efecto</a:t>
            </a:r>
            <a:r>
              <a:rPr lang="es-CO" sz="2800" b="0" dirty="0">
                <a:latin typeface="Arial Narrow" panose="020B0606020202030204" pitchFamily="34" charset="0"/>
              </a:rPr>
              <a:t>.</a:t>
            </a:r>
          </a:p>
          <a:p>
            <a:pPr algn="ctr"/>
            <a:r>
              <a:rPr lang="es-CO" sz="2800" i="1" dirty="0">
                <a:solidFill>
                  <a:srgbClr val="FF0000"/>
                </a:solidFill>
                <a:latin typeface="+mn-lt"/>
              </a:rPr>
              <a:t>Efecto</a:t>
            </a:r>
            <a:r>
              <a:rPr lang="es-CO" sz="2800" i="1" dirty="0">
                <a:latin typeface="+mn-lt"/>
              </a:rPr>
              <a:t> + </a:t>
            </a:r>
            <a:r>
              <a:rPr lang="es-CO" sz="2800" i="1" dirty="0">
                <a:solidFill>
                  <a:srgbClr val="0070C0"/>
                </a:solidFill>
                <a:latin typeface="+mn-lt"/>
              </a:rPr>
              <a:t>Regla  </a:t>
            </a:r>
            <a:r>
              <a:rPr lang="es-CO" sz="2800" i="1" dirty="0">
                <a:latin typeface="Times New Roman" panose="02020603050405020304" pitchFamily="18" charset="0"/>
                <a:cs typeface="Times New Roman" panose="02020603050405020304" pitchFamily="18" charset="0"/>
              </a:rPr>
              <a:t>→</a:t>
            </a:r>
            <a:r>
              <a:rPr lang="es-CO" sz="2800" i="1" dirty="0">
                <a:solidFill>
                  <a:srgbClr val="0070C0"/>
                </a:solidFill>
                <a:latin typeface="+mn-lt"/>
              </a:rPr>
              <a:t>  Causa</a:t>
            </a:r>
          </a:p>
          <a:p>
            <a:endParaRPr lang="es-CO" sz="1000" i="1" dirty="0">
              <a:solidFill>
                <a:srgbClr val="0070C0"/>
              </a:solidFill>
              <a:latin typeface="+mn-lt"/>
            </a:endParaRPr>
          </a:p>
          <a:p>
            <a:pPr marL="342900" indent="-342900" algn="l">
              <a:buFont typeface="Arial" pitchFamily="34" charset="0"/>
              <a:buChar char="•"/>
            </a:pPr>
            <a:endParaRPr lang="es-CO" sz="2800" dirty="0">
              <a:solidFill>
                <a:srgbClr val="7030A0"/>
              </a:solidFill>
              <a:latin typeface="+mn-lt"/>
            </a:endParaRPr>
          </a:p>
          <a:p>
            <a:pPr marL="342900" indent="-342900" algn="l">
              <a:buFont typeface="Arial" pitchFamily="34" charset="0"/>
              <a:buChar char="•"/>
            </a:pPr>
            <a:r>
              <a:rPr kumimoji="1" lang="es-CO" sz="2800" dirty="0">
                <a:solidFill>
                  <a:schemeClr val="accent2">
                    <a:lumMod val="75000"/>
                  </a:schemeClr>
                </a:solidFill>
                <a:effectLst>
                  <a:outerShdw blurRad="38100" dist="38100" dir="2700000" algn="tl">
                    <a:srgbClr val="000000">
                      <a:alpha val="43137"/>
                    </a:srgbClr>
                  </a:outerShdw>
                </a:effectLst>
                <a:latin typeface="Arial Narrow" panose="020B0606020202030204" pitchFamily="34" charset="0"/>
              </a:rPr>
              <a:t>Inducción:</a:t>
            </a:r>
            <a:r>
              <a:rPr lang="es-CO" sz="2800" dirty="0">
                <a:latin typeface="Arial Narrow" panose="020B0606020202030204" pitchFamily="34" charset="0"/>
              </a:rPr>
              <a:t>  </a:t>
            </a:r>
            <a:r>
              <a:rPr lang="es-CO" sz="2800" b="0" dirty="0">
                <a:latin typeface="Arial Narrow" panose="020B0606020202030204" pitchFamily="34" charset="0"/>
              </a:rPr>
              <a:t>Inferir una regla de un conjunto de ejemplos de causa y efecto.</a:t>
            </a:r>
          </a:p>
          <a:p>
            <a:pPr algn="ctr"/>
            <a:r>
              <a:rPr lang="es-CO" sz="2800" i="1" dirty="0">
                <a:solidFill>
                  <a:srgbClr val="00B050"/>
                </a:solidFill>
                <a:latin typeface="+mn-lt"/>
              </a:rPr>
              <a:t>Causa </a:t>
            </a:r>
            <a:r>
              <a:rPr lang="es-CO" sz="2800" i="1" dirty="0">
                <a:latin typeface="+mn-lt"/>
              </a:rPr>
              <a:t>+ </a:t>
            </a:r>
            <a:r>
              <a:rPr lang="es-CO" sz="2800" i="1" dirty="0">
                <a:solidFill>
                  <a:srgbClr val="FF0000"/>
                </a:solidFill>
                <a:latin typeface="+mn-lt"/>
              </a:rPr>
              <a:t>Efecto </a:t>
            </a:r>
            <a:r>
              <a:rPr lang="es-CO" sz="2800" i="1" dirty="0">
                <a:latin typeface="+mn-lt"/>
              </a:rPr>
              <a:t> </a:t>
            </a:r>
            <a:r>
              <a:rPr lang="es-CO" sz="2800" i="1" dirty="0">
                <a:latin typeface="Times New Roman" panose="02020603050405020304" pitchFamily="18" charset="0"/>
                <a:cs typeface="Times New Roman" panose="02020603050405020304" pitchFamily="18" charset="0"/>
              </a:rPr>
              <a:t>→ </a:t>
            </a:r>
            <a:r>
              <a:rPr lang="es-CO" sz="2800" i="1" dirty="0">
                <a:latin typeface="+mn-lt"/>
              </a:rPr>
              <a:t> </a:t>
            </a:r>
            <a:r>
              <a:rPr lang="es-CO" sz="2800" i="1" dirty="0">
                <a:solidFill>
                  <a:srgbClr val="0070C0"/>
                </a:solidFill>
              </a:rPr>
              <a:t>Regla</a:t>
            </a:r>
            <a:endParaRPr lang="es-CO" sz="2800" i="1" dirty="0">
              <a:latin typeface="+mn-lt"/>
            </a:endParaRPr>
          </a:p>
        </p:txBody>
      </p:sp>
    </p:spTree>
    <p:extLst>
      <p:ext uri="{BB962C8B-B14F-4D97-AF65-F5344CB8AC3E}">
        <p14:creationId xmlns:p14="http://schemas.microsoft.com/office/powerpoint/2010/main" val="7417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Fundamentos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Métodos de Inferencia - </a:t>
            </a:r>
            <a:r>
              <a:rPr lang="es-ES" altLang="es-CO" sz="2800" b="0" dirty="0">
                <a:solidFill>
                  <a:schemeClr val="accent2">
                    <a:lumMod val="75000"/>
                  </a:schemeClr>
                </a:solidFill>
                <a:effectLst>
                  <a:outerShdw blurRad="38100" dist="38100" dir="2700000" algn="tl">
                    <a:srgbClr val="000000">
                      <a:alpha val="43137"/>
                    </a:srgbClr>
                  </a:outerShdw>
                </a:effectLst>
              </a:rPr>
              <a:t>Forward </a:t>
            </a:r>
            <a:r>
              <a:rPr lang="es-ES" altLang="es-CO" sz="2800" b="0" dirty="0" err="1">
                <a:solidFill>
                  <a:schemeClr val="accent2">
                    <a:lumMod val="75000"/>
                  </a:schemeClr>
                </a:solidFill>
                <a:effectLst>
                  <a:outerShdw blurRad="38100" dist="38100" dir="2700000" algn="tl">
                    <a:srgbClr val="000000">
                      <a:alpha val="43137"/>
                    </a:srgbClr>
                  </a:outerShdw>
                </a:effectLst>
              </a:rPr>
              <a:t>Chaining</a:t>
            </a:r>
            <a:endParaRPr lang="es-ES" altLang="es-CO" sz="2800" b="0" dirty="0">
              <a:solidFill>
                <a:schemeClr val="accent2">
                  <a:lumMod val="75000"/>
                </a:schemeClr>
              </a:solidFill>
              <a:effectLst>
                <a:outerShdw blurRad="38100" dist="38100" dir="2700000" algn="tl">
                  <a:srgbClr val="000000">
                    <a:alpha val="43137"/>
                  </a:srgbClr>
                </a:outerShdw>
              </a:effectLst>
            </a:endParaRPr>
          </a:p>
          <a:p>
            <a:pPr marL="0" indent="0" eaLnBrk="1" hangingPunct="1">
              <a:spcBef>
                <a:spcPct val="20000"/>
              </a:spcBef>
              <a:buClr>
                <a:schemeClr val="hlink"/>
              </a:buClr>
              <a:buSzPct val="55000"/>
            </a:pPr>
            <a:endParaRPr kumimoji="0" lang="es-ES" altLang="es-CO" sz="1800" b="0" dirty="0">
              <a:solidFill>
                <a:schemeClr val="accent2">
                  <a:lumMod val="75000"/>
                </a:schemeClr>
              </a:solidFill>
            </a:endParaRPr>
          </a:p>
        </p:txBody>
      </p:sp>
      <p:sp>
        <p:nvSpPr>
          <p:cNvPr id="7" name="1 Marcador de pie de página"/>
          <p:cNvSpPr txBox="1">
            <a:spLocks/>
          </p:cNvSpPr>
          <p:nvPr/>
        </p:nvSpPr>
        <p:spPr bwMode="auto">
          <a:xfrm>
            <a:off x="9619747" y="6561467"/>
            <a:ext cx="3672408" cy="3600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kumimoji="0" sz="1400" b="0" kern="1200">
                <a:solidFill>
                  <a:schemeClr val="tx1"/>
                </a:solidFill>
                <a:effectLst/>
                <a:latin typeface="Arial" charset="0"/>
                <a:ea typeface="+mn-ea"/>
                <a:cs typeface="+mn-cs"/>
              </a:defRPr>
            </a:lvl1pPr>
            <a:lvl2pPr marL="457200" algn="ctr" rtl="0" fontAlgn="base">
              <a:spcBef>
                <a:spcPct val="0"/>
              </a:spcBef>
              <a:spcAft>
                <a:spcPct val="0"/>
              </a:spcAft>
              <a:defRPr kumimoji="1" sz="2400" b="1" kern="1200">
                <a:solidFill>
                  <a:schemeClr val="tx1"/>
                </a:solidFill>
                <a:latin typeface="Arial Narrow" pitchFamily="34" charset="0"/>
                <a:ea typeface="+mn-ea"/>
                <a:cs typeface="+mn-cs"/>
              </a:defRPr>
            </a:lvl2pPr>
            <a:lvl3pPr marL="914400" algn="ctr" rtl="0" fontAlgn="base">
              <a:spcBef>
                <a:spcPct val="0"/>
              </a:spcBef>
              <a:spcAft>
                <a:spcPct val="0"/>
              </a:spcAft>
              <a:defRPr kumimoji="1" sz="2400" b="1" kern="1200">
                <a:solidFill>
                  <a:schemeClr val="tx1"/>
                </a:solidFill>
                <a:latin typeface="Arial Narrow" pitchFamily="34" charset="0"/>
                <a:ea typeface="+mn-ea"/>
                <a:cs typeface="+mn-cs"/>
              </a:defRPr>
            </a:lvl3pPr>
            <a:lvl4pPr marL="1371600" algn="ctr" rtl="0" fontAlgn="base">
              <a:spcBef>
                <a:spcPct val="0"/>
              </a:spcBef>
              <a:spcAft>
                <a:spcPct val="0"/>
              </a:spcAft>
              <a:defRPr kumimoji="1" sz="2400" b="1" kern="1200">
                <a:solidFill>
                  <a:schemeClr val="tx1"/>
                </a:solidFill>
                <a:latin typeface="Arial Narrow" pitchFamily="34" charset="0"/>
                <a:ea typeface="+mn-ea"/>
                <a:cs typeface="+mn-cs"/>
              </a:defRPr>
            </a:lvl4pPr>
            <a:lvl5pPr marL="1828800" algn="ctr" rtl="0" fontAlgn="base">
              <a:spcBef>
                <a:spcPct val="0"/>
              </a:spcBef>
              <a:spcAft>
                <a:spcPct val="0"/>
              </a:spcAft>
              <a:defRPr kumimoji="1" sz="2400" b="1" kern="1200">
                <a:solidFill>
                  <a:schemeClr val="tx1"/>
                </a:solidFill>
                <a:latin typeface="Arial Narrow" pitchFamily="34" charset="0"/>
                <a:ea typeface="+mn-ea"/>
                <a:cs typeface="+mn-cs"/>
              </a:defRPr>
            </a:lvl5pPr>
            <a:lvl6pPr marL="2286000" algn="l" defTabSz="914400" rtl="0" eaLnBrk="1" latinLnBrk="0" hangingPunct="1">
              <a:defRPr kumimoji="1" sz="2400" b="1" kern="1200">
                <a:solidFill>
                  <a:schemeClr val="tx1"/>
                </a:solidFill>
                <a:latin typeface="Arial Narrow" pitchFamily="34" charset="0"/>
                <a:ea typeface="+mn-ea"/>
                <a:cs typeface="+mn-cs"/>
              </a:defRPr>
            </a:lvl6pPr>
            <a:lvl7pPr marL="2743200" algn="l" defTabSz="914400" rtl="0" eaLnBrk="1" latinLnBrk="0" hangingPunct="1">
              <a:defRPr kumimoji="1" sz="2400" b="1" kern="1200">
                <a:solidFill>
                  <a:schemeClr val="tx1"/>
                </a:solidFill>
                <a:latin typeface="Arial Narrow" pitchFamily="34" charset="0"/>
                <a:ea typeface="+mn-ea"/>
                <a:cs typeface="+mn-cs"/>
              </a:defRPr>
            </a:lvl7pPr>
            <a:lvl8pPr marL="3200400" algn="l" defTabSz="914400" rtl="0" eaLnBrk="1" latinLnBrk="0" hangingPunct="1">
              <a:defRPr kumimoji="1" sz="2400" b="1" kern="1200">
                <a:solidFill>
                  <a:schemeClr val="tx1"/>
                </a:solidFill>
                <a:latin typeface="Arial Narrow" pitchFamily="34" charset="0"/>
                <a:ea typeface="+mn-ea"/>
                <a:cs typeface="+mn-cs"/>
              </a:defRPr>
            </a:lvl8pPr>
            <a:lvl9pPr marL="3657600" algn="l" defTabSz="914400" rtl="0" eaLnBrk="1" latinLnBrk="0" hangingPunct="1">
              <a:defRPr kumimoji="1" sz="2400" b="1" kern="1200">
                <a:solidFill>
                  <a:schemeClr val="tx1"/>
                </a:solidFill>
                <a:latin typeface="Arial Narrow" pitchFamily="34" charset="0"/>
                <a:ea typeface="+mn-ea"/>
                <a:cs typeface="+mn-cs"/>
              </a:defRPr>
            </a:lvl9pPr>
          </a:lstStyle>
          <a:p>
            <a:pPr algn="just">
              <a:defRPr/>
            </a:pPr>
            <a:r>
              <a:rPr lang="es-ES" sz="1100" dirty="0">
                <a:latin typeface="+mn-lt"/>
              </a:rPr>
              <a:t>Figura extraída de </a:t>
            </a:r>
            <a:r>
              <a:rPr lang="en-US" sz="1100" dirty="0">
                <a:latin typeface="+mn-lt"/>
              </a:rPr>
              <a:t>Bonnet (1988), p. 28.</a:t>
            </a:r>
            <a:endParaRPr lang="es-ES" sz="1100" dirty="0">
              <a:latin typeface="+mn-lt"/>
            </a:endParaRPr>
          </a:p>
        </p:txBody>
      </p:sp>
      <p:sp>
        <p:nvSpPr>
          <p:cNvPr id="9" name="16 CuadroTexto"/>
          <p:cNvSpPr txBox="1"/>
          <p:nvPr/>
        </p:nvSpPr>
        <p:spPr>
          <a:xfrm>
            <a:off x="3707118" y="3055987"/>
            <a:ext cx="628314" cy="369332"/>
          </a:xfrm>
          <a:prstGeom prst="rect">
            <a:avLst/>
          </a:prstGeom>
          <a:noFill/>
        </p:spPr>
        <p:txBody>
          <a:bodyPr wrap="none" rtlCol="0">
            <a:spAutoFit/>
          </a:bodyPr>
          <a:lstStyle/>
          <a:p>
            <a:r>
              <a:rPr lang="es-ES" b="1" dirty="0">
                <a:solidFill>
                  <a:srgbClr val="002060"/>
                </a:solidFill>
                <a:latin typeface="+mn-lt"/>
              </a:rPr>
              <a:t>(A,L)</a:t>
            </a:r>
          </a:p>
        </p:txBody>
      </p:sp>
      <p:sp>
        <p:nvSpPr>
          <p:cNvPr id="10" name="17 CuadroTexto"/>
          <p:cNvSpPr txBox="1"/>
          <p:nvPr/>
        </p:nvSpPr>
        <p:spPr>
          <a:xfrm>
            <a:off x="5527439" y="2412234"/>
            <a:ext cx="893001" cy="369332"/>
          </a:xfrm>
          <a:prstGeom prst="rect">
            <a:avLst/>
          </a:prstGeom>
          <a:noFill/>
        </p:spPr>
        <p:txBody>
          <a:bodyPr wrap="none" rtlCol="0">
            <a:spAutoFit/>
          </a:bodyPr>
          <a:lstStyle/>
          <a:p>
            <a:r>
              <a:rPr lang="es-ES" b="1" dirty="0">
                <a:solidFill>
                  <a:srgbClr val="002060"/>
                </a:solidFill>
                <a:latin typeface="+mn-lt"/>
              </a:rPr>
              <a:t>(A,L,M)</a:t>
            </a:r>
          </a:p>
        </p:txBody>
      </p:sp>
      <p:sp>
        <p:nvSpPr>
          <p:cNvPr id="11" name="24 CuadroTexto"/>
          <p:cNvSpPr txBox="1"/>
          <p:nvPr/>
        </p:nvSpPr>
        <p:spPr>
          <a:xfrm flipH="1">
            <a:off x="4786058" y="2550503"/>
            <a:ext cx="462226" cy="369332"/>
          </a:xfrm>
          <a:prstGeom prst="rect">
            <a:avLst/>
          </a:prstGeom>
          <a:noFill/>
        </p:spPr>
        <p:txBody>
          <a:bodyPr wrap="square" rtlCol="0">
            <a:spAutoFit/>
          </a:bodyPr>
          <a:lstStyle/>
          <a:p>
            <a:r>
              <a:rPr lang="es-ES" sz="1800" b="1" dirty="0">
                <a:solidFill>
                  <a:srgbClr val="FF0000"/>
                </a:solidFill>
              </a:rPr>
              <a:t>R2</a:t>
            </a:r>
          </a:p>
        </p:txBody>
      </p:sp>
      <p:cxnSp>
        <p:nvCxnSpPr>
          <p:cNvPr id="12" name="26 Conector recto"/>
          <p:cNvCxnSpPr>
            <a:stCxn id="9" idx="3"/>
            <a:endCxn id="10" idx="1"/>
          </p:cNvCxnSpPr>
          <p:nvPr/>
        </p:nvCxnSpPr>
        <p:spPr bwMode="auto">
          <a:xfrm flipV="1">
            <a:off x="4335432" y="2596900"/>
            <a:ext cx="1192007" cy="643753"/>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13" name="28 Forma libre"/>
          <p:cNvSpPr/>
          <p:nvPr/>
        </p:nvSpPr>
        <p:spPr>
          <a:xfrm>
            <a:off x="6046389" y="2250775"/>
            <a:ext cx="324713" cy="382223"/>
          </a:xfrm>
          <a:custGeom>
            <a:avLst/>
            <a:gdLst>
              <a:gd name="connsiteX0" fmla="*/ 0 w 324713"/>
              <a:gd name="connsiteY0" fmla="*/ 382223 h 382223"/>
              <a:gd name="connsiteX1" fmla="*/ 127000 w 324713"/>
              <a:gd name="connsiteY1" fmla="*/ 140923 h 382223"/>
              <a:gd name="connsiteX2" fmla="*/ 317500 w 324713"/>
              <a:gd name="connsiteY2" fmla="*/ 1223 h 382223"/>
              <a:gd name="connsiteX3" fmla="*/ 279400 w 324713"/>
              <a:gd name="connsiteY3" fmla="*/ 217123 h 382223"/>
              <a:gd name="connsiteX4" fmla="*/ 228600 w 324713"/>
              <a:gd name="connsiteY4" fmla="*/ 204423 h 382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13" h="382223">
                <a:moveTo>
                  <a:pt x="0" y="382223"/>
                </a:moveTo>
                <a:cubicBezTo>
                  <a:pt x="37041" y="293323"/>
                  <a:pt x="74083" y="204423"/>
                  <a:pt x="127000" y="140923"/>
                </a:cubicBezTo>
                <a:cubicBezTo>
                  <a:pt x="179917" y="77423"/>
                  <a:pt x="292100" y="-11477"/>
                  <a:pt x="317500" y="1223"/>
                </a:cubicBezTo>
                <a:cubicBezTo>
                  <a:pt x="342900" y="13923"/>
                  <a:pt x="294217" y="183256"/>
                  <a:pt x="279400" y="217123"/>
                </a:cubicBezTo>
                <a:cubicBezTo>
                  <a:pt x="264583" y="250990"/>
                  <a:pt x="249767" y="217123"/>
                  <a:pt x="228600" y="204423"/>
                </a:cubicBezTo>
              </a:path>
            </a:pathLst>
          </a:custGeom>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4" name="41 CuadroTexto"/>
          <p:cNvSpPr txBox="1"/>
          <p:nvPr/>
        </p:nvSpPr>
        <p:spPr>
          <a:xfrm flipH="1">
            <a:off x="10551111" y="4732267"/>
            <a:ext cx="462226" cy="369332"/>
          </a:xfrm>
          <a:prstGeom prst="rect">
            <a:avLst/>
          </a:prstGeom>
          <a:noFill/>
        </p:spPr>
        <p:txBody>
          <a:bodyPr wrap="square" rtlCol="0">
            <a:spAutoFit/>
          </a:bodyPr>
          <a:lstStyle/>
          <a:p>
            <a:r>
              <a:rPr lang="es-ES" sz="1800" b="1" dirty="0">
                <a:solidFill>
                  <a:srgbClr val="FF0000"/>
                </a:solidFill>
              </a:rPr>
              <a:t>R5</a:t>
            </a:r>
          </a:p>
        </p:txBody>
      </p:sp>
      <p:sp>
        <p:nvSpPr>
          <p:cNvPr id="15" name="46 CuadroTexto"/>
          <p:cNvSpPr txBox="1"/>
          <p:nvPr/>
        </p:nvSpPr>
        <p:spPr>
          <a:xfrm flipH="1">
            <a:off x="9682469" y="2984662"/>
            <a:ext cx="462226" cy="369332"/>
          </a:xfrm>
          <a:prstGeom prst="rect">
            <a:avLst/>
          </a:prstGeom>
          <a:noFill/>
        </p:spPr>
        <p:txBody>
          <a:bodyPr wrap="square" rtlCol="0">
            <a:spAutoFit/>
          </a:bodyPr>
          <a:lstStyle/>
          <a:p>
            <a:r>
              <a:rPr lang="es-ES" sz="1800" b="1" dirty="0">
                <a:solidFill>
                  <a:srgbClr val="FF0000"/>
                </a:solidFill>
              </a:rPr>
              <a:t>R3</a:t>
            </a:r>
          </a:p>
        </p:txBody>
      </p:sp>
      <p:sp>
        <p:nvSpPr>
          <p:cNvPr id="16" name="47 CuadroTexto"/>
          <p:cNvSpPr txBox="1"/>
          <p:nvPr/>
        </p:nvSpPr>
        <p:spPr>
          <a:xfrm>
            <a:off x="5778411" y="3009025"/>
            <a:ext cx="1706557" cy="307777"/>
          </a:xfrm>
          <a:prstGeom prst="rect">
            <a:avLst/>
          </a:prstGeom>
          <a:noFill/>
        </p:spPr>
        <p:txBody>
          <a:bodyPr wrap="none" rtlCol="0">
            <a:spAutoFit/>
          </a:bodyPr>
          <a:lstStyle/>
          <a:p>
            <a:r>
              <a:rPr lang="es-ES" sz="1400" b="0" i="1" dirty="0">
                <a:solidFill>
                  <a:srgbClr val="002060"/>
                </a:solidFill>
                <a:latin typeface="+mn-lt"/>
              </a:rPr>
              <a:t>Primera Iteración</a:t>
            </a:r>
          </a:p>
        </p:txBody>
      </p:sp>
      <p:sp>
        <p:nvSpPr>
          <p:cNvPr id="17" name="51 CuadroTexto"/>
          <p:cNvSpPr txBox="1"/>
          <p:nvPr/>
        </p:nvSpPr>
        <p:spPr>
          <a:xfrm>
            <a:off x="728913" y="3091068"/>
            <a:ext cx="2610086" cy="2585323"/>
          </a:xfrm>
          <a:prstGeom prst="rect">
            <a:avLst/>
          </a:prstGeom>
          <a:noFill/>
        </p:spPr>
        <p:txBody>
          <a:bodyPr wrap="square" rtlCol="0">
            <a:spAutoFit/>
          </a:bodyPr>
          <a:lstStyle/>
          <a:p>
            <a:pPr algn="l"/>
            <a:r>
              <a:rPr lang="es-ES" sz="1800" b="1" dirty="0"/>
              <a:t>R5 Si Z </a:t>
            </a:r>
            <a:r>
              <a:rPr lang="es-ES" sz="1800" b="1" dirty="0">
                <a:solidFill>
                  <a:srgbClr val="FF0000"/>
                </a:solidFill>
              </a:rPr>
              <a:t>&amp;</a:t>
            </a:r>
            <a:r>
              <a:rPr lang="es-ES" sz="1800" b="1" dirty="0"/>
              <a:t> L </a:t>
            </a:r>
            <a:r>
              <a:rPr lang="es-ES" sz="1800" b="1" dirty="0">
                <a:solidFill>
                  <a:srgbClr val="FF0000"/>
                </a:solidFill>
              </a:rPr>
              <a:t>=&gt;</a:t>
            </a:r>
            <a:r>
              <a:rPr lang="es-ES" sz="1800" b="1" dirty="0"/>
              <a:t> S</a:t>
            </a:r>
          </a:p>
          <a:p>
            <a:pPr algn="l"/>
            <a:r>
              <a:rPr lang="es-ES" sz="1800" b="1" dirty="0"/>
              <a:t>R1 Si A </a:t>
            </a:r>
            <a:r>
              <a:rPr lang="es-ES" sz="1800" b="1" dirty="0">
                <a:solidFill>
                  <a:srgbClr val="FF0000"/>
                </a:solidFill>
              </a:rPr>
              <a:t>&amp;</a:t>
            </a:r>
            <a:r>
              <a:rPr lang="es-ES" sz="1800" b="1" dirty="0"/>
              <a:t> N </a:t>
            </a:r>
            <a:r>
              <a:rPr lang="es-ES" sz="1800" b="1" dirty="0">
                <a:solidFill>
                  <a:srgbClr val="FF0000"/>
                </a:solidFill>
              </a:rPr>
              <a:t>=&gt;</a:t>
            </a:r>
            <a:r>
              <a:rPr lang="es-ES" sz="1800" b="1" dirty="0"/>
              <a:t> E</a:t>
            </a:r>
          </a:p>
          <a:p>
            <a:pPr algn="l"/>
            <a:r>
              <a:rPr lang="es-ES" sz="1800" b="1" dirty="0"/>
              <a:t>R3 Si D </a:t>
            </a:r>
            <a:r>
              <a:rPr lang="es-ES" sz="1800" b="1" dirty="0">
                <a:solidFill>
                  <a:srgbClr val="FF0000"/>
                </a:solidFill>
              </a:rPr>
              <a:t>O</a:t>
            </a:r>
            <a:r>
              <a:rPr lang="es-ES" sz="1800" b="1" dirty="0"/>
              <a:t> M </a:t>
            </a:r>
            <a:r>
              <a:rPr lang="es-ES" sz="1800" b="1" dirty="0">
                <a:solidFill>
                  <a:srgbClr val="FF0000"/>
                </a:solidFill>
              </a:rPr>
              <a:t>=&gt;</a:t>
            </a:r>
            <a:r>
              <a:rPr lang="es-ES" sz="1800" b="1" dirty="0"/>
              <a:t> Z</a:t>
            </a:r>
          </a:p>
          <a:p>
            <a:pPr algn="l"/>
            <a:r>
              <a:rPr lang="es-ES" sz="1800" b="1" dirty="0"/>
              <a:t>R2 Si A </a:t>
            </a:r>
            <a:r>
              <a:rPr lang="es-ES" sz="1800" b="1" dirty="0">
                <a:solidFill>
                  <a:srgbClr val="FF0000"/>
                </a:solidFill>
              </a:rPr>
              <a:t>=&gt;</a:t>
            </a:r>
            <a:r>
              <a:rPr lang="es-ES" sz="1800" b="1" dirty="0"/>
              <a:t> M</a:t>
            </a:r>
          </a:p>
          <a:p>
            <a:pPr algn="l"/>
            <a:r>
              <a:rPr lang="es-ES" sz="1800" b="1" dirty="0"/>
              <a:t>R4 Si Q </a:t>
            </a:r>
            <a:r>
              <a:rPr lang="es-ES" sz="1800" b="1" dirty="0">
                <a:solidFill>
                  <a:srgbClr val="FF0000"/>
                </a:solidFill>
              </a:rPr>
              <a:t>&amp; ¬</a:t>
            </a:r>
            <a:r>
              <a:rPr lang="es-ES" sz="1800" b="1" dirty="0">
                <a:solidFill>
                  <a:srgbClr val="002060"/>
                </a:solidFill>
              </a:rPr>
              <a:t> W </a:t>
            </a:r>
            <a:r>
              <a:rPr lang="es-ES" sz="1800" b="1" dirty="0">
                <a:solidFill>
                  <a:srgbClr val="FF0000"/>
                </a:solidFill>
              </a:rPr>
              <a:t>&amp; ¬</a:t>
            </a:r>
            <a:r>
              <a:rPr lang="es-ES" sz="1800" b="1" dirty="0">
                <a:solidFill>
                  <a:srgbClr val="002060"/>
                </a:solidFill>
              </a:rPr>
              <a:t> </a:t>
            </a:r>
            <a:r>
              <a:rPr lang="es-ES" sz="1800" b="1" dirty="0"/>
              <a:t>Z </a:t>
            </a:r>
            <a:r>
              <a:rPr lang="es-ES" sz="1800" b="1" dirty="0">
                <a:solidFill>
                  <a:srgbClr val="FF0000"/>
                </a:solidFill>
              </a:rPr>
              <a:t>=&gt;</a:t>
            </a:r>
            <a:r>
              <a:rPr lang="es-ES" sz="1800" b="1" dirty="0"/>
              <a:t> N</a:t>
            </a:r>
          </a:p>
          <a:p>
            <a:pPr algn="l"/>
            <a:r>
              <a:rPr lang="es-ES" sz="1800" b="1" dirty="0"/>
              <a:t>R6 Si L </a:t>
            </a:r>
            <a:r>
              <a:rPr lang="es-ES" sz="1800" b="1" dirty="0">
                <a:solidFill>
                  <a:srgbClr val="FF0000"/>
                </a:solidFill>
              </a:rPr>
              <a:t>&amp;</a:t>
            </a:r>
            <a:r>
              <a:rPr lang="es-ES" sz="1800" b="1" dirty="0"/>
              <a:t> M </a:t>
            </a:r>
            <a:r>
              <a:rPr lang="es-ES" sz="1800" b="1" dirty="0">
                <a:solidFill>
                  <a:srgbClr val="FF0000"/>
                </a:solidFill>
              </a:rPr>
              <a:t>=&gt;</a:t>
            </a:r>
            <a:r>
              <a:rPr lang="es-ES" sz="1800" b="1" dirty="0"/>
              <a:t> E</a:t>
            </a:r>
          </a:p>
          <a:p>
            <a:pPr algn="l"/>
            <a:r>
              <a:rPr lang="es-ES" sz="1800" b="1" dirty="0"/>
              <a:t>R7 Si B </a:t>
            </a:r>
            <a:r>
              <a:rPr lang="es-ES" sz="1800" b="1" dirty="0">
                <a:solidFill>
                  <a:srgbClr val="FF0000"/>
                </a:solidFill>
              </a:rPr>
              <a:t>&amp;</a:t>
            </a:r>
            <a:r>
              <a:rPr lang="es-ES" sz="1800" b="1" dirty="0"/>
              <a:t> C </a:t>
            </a:r>
            <a:r>
              <a:rPr lang="es-ES" sz="1800" b="1" dirty="0">
                <a:solidFill>
                  <a:srgbClr val="FF0000"/>
                </a:solidFill>
              </a:rPr>
              <a:t>=&gt;</a:t>
            </a:r>
            <a:r>
              <a:rPr lang="es-ES" sz="1800" b="1" dirty="0"/>
              <a:t> Q</a:t>
            </a:r>
          </a:p>
          <a:p>
            <a:pPr algn="l"/>
            <a:endParaRPr lang="es-ES" sz="1800" b="1" dirty="0"/>
          </a:p>
          <a:p>
            <a:pPr algn="l"/>
            <a:r>
              <a:rPr lang="es-ES" sz="1800" b="1" dirty="0"/>
              <a:t>Hechos conocidos: (A,L)</a:t>
            </a:r>
          </a:p>
        </p:txBody>
      </p:sp>
      <p:sp>
        <p:nvSpPr>
          <p:cNvPr id="18" name="56 CuadroTexto"/>
          <p:cNvSpPr txBox="1"/>
          <p:nvPr/>
        </p:nvSpPr>
        <p:spPr>
          <a:xfrm>
            <a:off x="8716156" y="2415982"/>
            <a:ext cx="1064522" cy="369332"/>
          </a:xfrm>
          <a:prstGeom prst="rect">
            <a:avLst/>
          </a:prstGeom>
          <a:noFill/>
        </p:spPr>
        <p:txBody>
          <a:bodyPr wrap="none" rtlCol="0">
            <a:spAutoFit/>
          </a:bodyPr>
          <a:lstStyle/>
          <a:p>
            <a:r>
              <a:rPr lang="es-ES" b="1" dirty="0">
                <a:solidFill>
                  <a:srgbClr val="002060"/>
                </a:solidFill>
                <a:latin typeface="+mn-lt"/>
              </a:rPr>
              <a:t>(A,L,M,E)</a:t>
            </a:r>
          </a:p>
        </p:txBody>
      </p:sp>
      <p:sp>
        <p:nvSpPr>
          <p:cNvPr id="19" name="58 Arco"/>
          <p:cNvSpPr/>
          <p:nvPr/>
        </p:nvSpPr>
        <p:spPr bwMode="auto">
          <a:xfrm rot="14753590" flipH="1">
            <a:off x="9370384" y="1365112"/>
            <a:ext cx="805477" cy="3312028"/>
          </a:xfrm>
          <a:prstGeom prst="arc">
            <a:avLst>
              <a:gd name="adj1" fmla="val 16414276"/>
              <a:gd name="adj2" fmla="val 5611842"/>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cxnSp>
        <p:nvCxnSpPr>
          <p:cNvPr id="20" name="59 Conector recto"/>
          <p:cNvCxnSpPr>
            <a:stCxn id="10" idx="3"/>
            <a:endCxn id="18" idx="1"/>
          </p:cNvCxnSpPr>
          <p:nvPr/>
        </p:nvCxnSpPr>
        <p:spPr bwMode="auto">
          <a:xfrm>
            <a:off x="6420440" y="2596900"/>
            <a:ext cx="2295716" cy="3748"/>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1" name="63 CuadroTexto"/>
          <p:cNvSpPr txBox="1"/>
          <p:nvPr/>
        </p:nvSpPr>
        <p:spPr>
          <a:xfrm>
            <a:off x="7251862" y="3911233"/>
            <a:ext cx="1787221" cy="307777"/>
          </a:xfrm>
          <a:prstGeom prst="rect">
            <a:avLst/>
          </a:prstGeom>
          <a:noFill/>
        </p:spPr>
        <p:txBody>
          <a:bodyPr wrap="none" rtlCol="0">
            <a:spAutoFit/>
          </a:bodyPr>
          <a:lstStyle/>
          <a:p>
            <a:r>
              <a:rPr lang="es-ES" sz="1400" b="0" i="1" dirty="0">
                <a:solidFill>
                  <a:srgbClr val="002060"/>
                </a:solidFill>
                <a:latin typeface="+mn-lt"/>
              </a:rPr>
              <a:t>Segunda Iteración</a:t>
            </a:r>
          </a:p>
        </p:txBody>
      </p:sp>
      <p:cxnSp>
        <p:nvCxnSpPr>
          <p:cNvPr id="22" name="64 Conector recto"/>
          <p:cNvCxnSpPr>
            <a:stCxn id="25" idx="2"/>
            <a:endCxn id="27" idx="0"/>
          </p:cNvCxnSpPr>
          <p:nvPr/>
        </p:nvCxnSpPr>
        <p:spPr bwMode="auto">
          <a:xfrm>
            <a:off x="9734508" y="4280565"/>
            <a:ext cx="177737" cy="1394125"/>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3" name="68 Arco"/>
          <p:cNvSpPr/>
          <p:nvPr/>
        </p:nvSpPr>
        <p:spPr bwMode="auto">
          <a:xfrm rot="15535984" flipH="1">
            <a:off x="9683101" y="2781943"/>
            <a:ext cx="805477" cy="3312028"/>
          </a:xfrm>
          <a:prstGeom prst="arc">
            <a:avLst>
              <a:gd name="adj1" fmla="val 16414276"/>
              <a:gd name="adj2" fmla="val 5434541"/>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24" name="69 CuadroTexto"/>
          <p:cNvSpPr txBox="1"/>
          <p:nvPr/>
        </p:nvSpPr>
        <p:spPr>
          <a:xfrm>
            <a:off x="7341198" y="4997199"/>
            <a:ext cx="1690656" cy="307777"/>
          </a:xfrm>
          <a:prstGeom prst="rect">
            <a:avLst/>
          </a:prstGeom>
          <a:noFill/>
        </p:spPr>
        <p:txBody>
          <a:bodyPr wrap="none" rtlCol="0">
            <a:spAutoFit/>
          </a:bodyPr>
          <a:lstStyle/>
          <a:p>
            <a:r>
              <a:rPr lang="es-ES" sz="1400" b="0" i="1" dirty="0">
                <a:solidFill>
                  <a:srgbClr val="002060"/>
                </a:solidFill>
                <a:latin typeface="+mn-lt"/>
              </a:rPr>
              <a:t>Tercera Iteración</a:t>
            </a:r>
          </a:p>
        </p:txBody>
      </p:sp>
      <p:sp>
        <p:nvSpPr>
          <p:cNvPr id="25" name="71 CuadroTexto"/>
          <p:cNvSpPr txBox="1"/>
          <p:nvPr/>
        </p:nvSpPr>
        <p:spPr>
          <a:xfrm>
            <a:off x="9117288" y="3911233"/>
            <a:ext cx="1234440" cy="369332"/>
          </a:xfrm>
          <a:prstGeom prst="rect">
            <a:avLst/>
          </a:prstGeom>
          <a:noFill/>
        </p:spPr>
        <p:txBody>
          <a:bodyPr wrap="none" rtlCol="0">
            <a:spAutoFit/>
          </a:bodyPr>
          <a:lstStyle/>
          <a:p>
            <a:r>
              <a:rPr lang="es-ES" b="1" dirty="0">
                <a:solidFill>
                  <a:srgbClr val="002060"/>
                </a:solidFill>
                <a:latin typeface="+mn-lt"/>
              </a:rPr>
              <a:t>(A,L,M,E,Z)</a:t>
            </a:r>
          </a:p>
        </p:txBody>
      </p:sp>
      <p:cxnSp>
        <p:nvCxnSpPr>
          <p:cNvPr id="26" name="73 Conector recto"/>
          <p:cNvCxnSpPr>
            <a:stCxn id="18" idx="2"/>
            <a:endCxn id="25" idx="0"/>
          </p:cNvCxnSpPr>
          <p:nvPr/>
        </p:nvCxnSpPr>
        <p:spPr bwMode="auto">
          <a:xfrm>
            <a:off x="9248417" y="2785314"/>
            <a:ext cx="486091" cy="1125919"/>
          </a:xfrm>
          <a:prstGeom prst="line">
            <a:avLst/>
          </a:prstGeom>
          <a:solidFill>
            <a:srgbClr val="3366CC">
              <a:alpha val="50000"/>
            </a:srgbClr>
          </a:solidFill>
          <a:ln w="9525" cap="flat" cmpd="sng" algn="ctr">
            <a:solidFill>
              <a:schemeClr val="tx1"/>
            </a:solidFill>
            <a:prstDash val="solid"/>
            <a:round/>
            <a:headEnd type="none" w="med" len="med"/>
            <a:tailEnd type="triangle" w="med" len="lg"/>
          </a:ln>
          <a:effectLst/>
        </p:spPr>
      </p:cxnSp>
      <p:sp>
        <p:nvSpPr>
          <p:cNvPr id="27" name="74 CuadroTexto"/>
          <p:cNvSpPr txBox="1"/>
          <p:nvPr/>
        </p:nvSpPr>
        <p:spPr>
          <a:xfrm>
            <a:off x="9210867" y="5674690"/>
            <a:ext cx="1402756" cy="369332"/>
          </a:xfrm>
          <a:prstGeom prst="rect">
            <a:avLst/>
          </a:prstGeom>
          <a:noFill/>
        </p:spPr>
        <p:txBody>
          <a:bodyPr wrap="none" rtlCol="0">
            <a:spAutoFit/>
          </a:bodyPr>
          <a:lstStyle/>
          <a:p>
            <a:r>
              <a:rPr lang="es-ES" b="1" dirty="0">
                <a:solidFill>
                  <a:srgbClr val="002060"/>
                </a:solidFill>
                <a:latin typeface="+mn-lt"/>
              </a:rPr>
              <a:t>(A,L,M,E,Z,S)</a:t>
            </a:r>
          </a:p>
        </p:txBody>
      </p:sp>
      <p:sp>
        <p:nvSpPr>
          <p:cNvPr id="28" name="77 CuadroTexto"/>
          <p:cNvSpPr txBox="1"/>
          <p:nvPr/>
        </p:nvSpPr>
        <p:spPr>
          <a:xfrm flipH="1">
            <a:off x="7110085" y="2153368"/>
            <a:ext cx="462226" cy="369332"/>
          </a:xfrm>
          <a:prstGeom prst="rect">
            <a:avLst/>
          </a:prstGeom>
          <a:noFill/>
        </p:spPr>
        <p:txBody>
          <a:bodyPr wrap="square" rtlCol="0">
            <a:spAutoFit/>
          </a:bodyPr>
          <a:lstStyle/>
          <a:p>
            <a:r>
              <a:rPr lang="es-ES" sz="1800" b="1" dirty="0">
                <a:solidFill>
                  <a:srgbClr val="FF0000"/>
                </a:solidFill>
              </a:rPr>
              <a:t>R6</a:t>
            </a:r>
          </a:p>
        </p:txBody>
      </p:sp>
      <p:sp>
        <p:nvSpPr>
          <p:cNvPr id="29" name="1 Rectángulo"/>
          <p:cNvSpPr/>
          <p:nvPr/>
        </p:nvSpPr>
        <p:spPr bwMode="auto">
          <a:xfrm>
            <a:off x="784568" y="3949515"/>
            <a:ext cx="1249388" cy="27413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0" name="25 Rectángulo"/>
          <p:cNvSpPr/>
          <p:nvPr/>
        </p:nvSpPr>
        <p:spPr bwMode="auto">
          <a:xfrm>
            <a:off x="802582" y="4522606"/>
            <a:ext cx="1618517" cy="27413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2" name="27 Rectángulo"/>
          <p:cNvSpPr/>
          <p:nvPr/>
        </p:nvSpPr>
        <p:spPr bwMode="auto">
          <a:xfrm>
            <a:off x="784568" y="3688793"/>
            <a:ext cx="1618517" cy="27413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3" name="29 Rectángulo"/>
          <p:cNvSpPr/>
          <p:nvPr/>
        </p:nvSpPr>
        <p:spPr bwMode="auto">
          <a:xfrm>
            <a:off x="784567" y="3127048"/>
            <a:ext cx="1618517" cy="27413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45602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xit" presetSubtype="0" fill="hold" grpId="1" nodeType="with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xit" presetSubtype="0" fill="hold" grpId="1" nodeType="withEffect">
                                  <p:stCondLst>
                                    <p:cond delay="0"/>
                                  </p:stCondLst>
                                  <p:childTnLst>
                                    <p:animEffect transition="out" filter="fade">
                                      <p:cBhvr>
                                        <p:cTn id="60" dur="500"/>
                                        <p:tgtEl>
                                          <p:spTgt spid="30"/>
                                        </p:tgtEl>
                                      </p:cBhvr>
                                    </p:animEffect>
                                    <p:set>
                                      <p:cBhvr>
                                        <p:cTn id="61" dur="1" fill="hold">
                                          <p:stCondLst>
                                            <p:cond delay="499"/>
                                          </p:stCondLst>
                                        </p:cTn>
                                        <p:tgtEl>
                                          <p:spTgt spid="30"/>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par>
                                <p:cTn id="86" presetID="10" presetClass="exit" presetSubtype="0" fill="hold" grpId="1" nodeType="withEffect">
                                  <p:stCondLst>
                                    <p:cond delay="0"/>
                                  </p:stCondLst>
                                  <p:childTnLst>
                                    <p:animEffect transition="out" filter="fade">
                                      <p:cBhvr>
                                        <p:cTn id="87" dur="500"/>
                                        <p:tgtEl>
                                          <p:spTgt spid="32"/>
                                        </p:tgtEl>
                                      </p:cBhvr>
                                    </p:animEffect>
                                    <p:set>
                                      <p:cBhvr>
                                        <p:cTn id="88" dur="1" fill="hold">
                                          <p:stCondLst>
                                            <p:cond delay="499"/>
                                          </p:stCondLst>
                                        </p:cTn>
                                        <p:tgtEl>
                                          <p:spTgt spid="32"/>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fade">
                                      <p:cBhvr>
                                        <p:cTn id="94" dur="500"/>
                                        <p:tgtEl>
                                          <p:spTgt spid="1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P spid="15" grpId="0"/>
      <p:bldP spid="16" grpId="0"/>
      <p:bldP spid="18" grpId="0"/>
      <p:bldP spid="19" grpId="0" animBg="1"/>
      <p:bldP spid="21" grpId="0"/>
      <p:bldP spid="23" grpId="0" animBg="1"/>
      <p:bldP spid="24" grpId="0"/>
      <p:bldP spid="25" grpId="0"/>
      <p:bldP spid="27" grpId="0"/>
      <p:bldP spid="28" grpId="0"/>
      <p:bldP spid="29" grpId="0" animBg="1"/>
      <p:bldP spid="29" grpId="1" animBg="1"/>
      <p:bldP spid="30" grpId="0" animBg="1"/>
      <p:bldP spid="30" grpId="1" animBg="1"/>
      <p:bldP spid="32" grpId="0" animBg="1"/>
      <p:bldP spid="32" grpId="1"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Fundamentos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Métodos de Inferencia - </a:t>
            </a:r>
            <a:r>
              <a:rPr lang="es-ES" altLang="es-CO" sz="2800" b="0" dirty="0" err="1">
                <a:solidFill>
                  <a:schemeClr val="accent2">
                    <a:lumMod val="75000"/>
                  </a:schemeClr>
                </a:solidFill>
                <a:effectLst>
                  <a:outerShdw blurRad="38100" dist="38100" dir="2700000" algn="tl">
                    <a:srgbClr val="000000">
                      <a:alpha val="43137"/>
                    </a:srgbClr>
                  </a:outerShdw>
                </a:effectLst>
              </a:rPr>
              <a:t>Backward</a:t>
            </a:r>
            <a:r>
              <a:rPr lang="es-ES" altLang="es-CO" sz="2800" b="0" dirty="0">
                <a:solidFill>
                  <a:schemeClr val="accent2">
                    <a:lumMod val="75000"/>
                  </a:schemeClr>
                </a:solidFill>
                <a:effectLst>
                  <a:outerShdw blurRad="38100" dist="38100" dir="2700000" algn="tl">
                    <a:srgbClr val="000000">
                      <a:alpha val="43137"/>
                    </a:srgbClr>
                  </a:outerShdw>
                </a:effectLst>
              </a:rPr>
              <a:t> </a:t>
            </a:r>
            <a:r>
              <a:rPr lang="es-ES" altLang="es-CO" sz="2800" b="0" dirty="0" err="1">
                <a:solidFill>
                  <a:schemeClr val="accent2">
                    <a:lumMod val="75000"/>
                  </a:schemeClr>
                </a:solidFill>
                <a:effectLst>
                  <a:outerShdw blurRad="38100" dist="38100" dir="2700000" algn="tl">
                    <a:srgbClr val="000000">
                      <a:alpha val="43137"/>
                    </a:srgbClr>
                  </a:outerShdw>
                </a:effectLst>
              </a:rPr>
              <a:t>Chaining</a:t>
            </a:r>
            <a:endParaRPr lang="es-ES" altLang="es-CO" sz="2800" b="0" dirty="0">
              <a:solidFill>
                <a:schemeClr val="accent2">
                  <a:lumMod val="75000"/>
                </a:schemeClr>
              </a:solidFill>
              <a:effectLst>
                <a:outerShdw blurRad="38100" dist="38100" dir="2700000" algn="tl">
                  <a:srgbClr val="000000">
                    <a:alpha val="43137"/>
                  </a:srgbClr>
                </a:outerShdw>
              </a:effectLst>
            </a:endParaRPr>
          </a:p>
          <a:p>
            <a:pPr marL="0" indent="0" eaLnBrk="1" hangingPunct="1">
              <a:spcBef>
                <a:spcPct val="20000"/>
              </a:spcBef>
              <a:buClr>
                <a:schemeClr val="hlink"/>
              </a:buClr>
              <a:buSzPct val="55000"/>
            </a:pPr>
            <a:endParaRPr kumimoji="0" lang="es-ES" altLang="es-CO" sz="1800" b="0" dirty="0">
              <a:solidFill>
                <a:schemeClr val="accent2">
                  <a:lumMod val="75000"/>
                </a:schemeClr>
              </a:solidFill>
            </a:endParaRPr>
          </a:p>
        </p:txBody>
      </p:sp>
      <p:sp>
        <p:nvSpPr>
          <p:cNvPr id="7" name="1 Marcador de pie de página"/>
          <p:cNvSpPr txBox="1">
            <a:spLocks/>
          </p:cNvSpPr>
          <p:nvPr/>
        </p:nvSpPr>
        <p:spPr bwMode="auto">
          <a:xfrm>
            <a:off x="9619747" y="6561467"/>
            <a:ext cx="3672408" cy="3600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kumimoji="0" sz="1400" b="0" kern="1200">
                <a:solidFill>
                  <a:schemeClr val="tx1"/>
                </a:solidFill>
                <a:effectLst/>
                <a:latin typeface="Arial" charset="0"/>
                <a:ea typeface="+mn-ea"/>
                <a:cs typeface="+mn-cs"/>
              </a:defRPr>
            </a:lvl1pPr>
            <a:lvl2pPr marL="457200" algn="ctr" rtl="0" fontAlgn="base">
              <a:spcBef>
                <a:spcPct val="0"/>
              </a:spcBef>
              <a:spcAft>
                <a:spcPct val="0"/>
              </a:spcAft>
              <a:defRPr kumimoji="1" sz="2400" b="1" kern="1200">
                <a:solidFill>
                  <a:schemeClr val="tx1"/>
                </a:solidFill>
                <a:latin typeface="Arial Narrow" pitchFamily="34" charset="0"/>
                <a:ea typeface="+mn-ea"/>
                <a:cs typeface="+mn-cs"/>
              </a:defRPr>
            </a:lvl2pPr>
            <a:lvl3pPr marL="914400" algn="ctr" rtl="0" fontAlgn="base">
              <a:spcBef>
                <a:spcPct val="0"/>
              </a:spcBef>
              <a:spcAft>
                <a:spcPct val="0"/>
              </a:spcAft>
              <a:defRPr kumimoji="1" sz="2400" b="1" kern="1200">
                <a:solidFill>
                  <a:schemeClr val="tx1"/>
                </a:solidFill>
                <a:latin typeface="Arial Narrow" pitchFamily="34" charset="0"/>
                <a:ea typeface="+mn-ea"/>
                <a:cs typeface="+mn-cs"/>
              </a:defRPr>
            </a:lvl3pPr>
            <a:lvl4pPr marL="1371600" algn="ctr" rtl="0" fontAlgn="base">
              <a:spcBef>
                <a:spcPct val="0"/>
              </a:spcBef>
              <a:spcAft>
                <a:spcPct val="0"/>
              </a:spcAft>
              <a:defRPr kumimoji="1" sz="2400" b="1" kern="1200">
                <a:solidFill>
                  <a:schemeClr val="tx1"/>
                </a:solidFill>
                <a:latin typeface="Arial Narrow" pitchFamily="34" charset="0"/>
                <a:ea typeface="+mn-ea"/>
                <a:cs typeface="+mn-cs"/>
              </a:defRPr>
            </a:lvl4pPr>
            <a:lvl5pPr marL="1828800" algn="ctr" rtl="0" fontAlgn="base">
              <a:spcBef>
                <a:spcPct val="0"/>
              </a:spcBef>
              <a:spcAft>
                <a:spcPct val="0"/>
              </a:spcAft>
              <a:defRPr kumimoji="1" sz="2400" b="1" kern="1200">
                <a:solidFill>
                  <a:schemeClr val="tx1"/>
                </a:solidFill>
                <a:latin typeface="Arial Narrow" pitchFamily="34" charset="0"/>
                <a:ea typeface="+mn-ea"/>
                <a:cs typeface="+mn-cs"/>
              </a:defRPr>
            </a:lvl5pPr>
            <a:lvl6pPr marL="2286000" algn="l" defTabSz="914400" rtl="0" eaLnBrk="1" latinLnBrk="0" hangingPunct="1">
              <a:defRPr kumimoji="1" sz="2400" b="1" kern="1200">
                <a:solidFill>
                  <a:schemeClr val="tx1"/>
                </a:solidFill>
                <a:latin typeface="Arial Narrow" pitchFamily="34" charset="0"/>
                <a:ea typeface="+mn-ea"/>
                <a:cs typeface="+mn-cs"/>
              </a:defRPr>
            </a:lvl6pPr>
            <a:lvl7pPr marL="2743200" algn="l" defTabSz="914400" rtl="0" eaLnBrk="1" latinLnBrk="0" hangingPunct="1">
              <a:defRPr kumimoji="1" sz="2400" b="1" kern="1200">
                <a:solidFill>
                  <a:schemeClr val="tx1"/>
                </a:solidFill>
                <a:latin typeface="Arial Narrow" pitchFamily="34" charset="0"/>
                <a:ea typeface="+mn-ea"/>
                <a:cs typeface="+mn-cs"/>
              </a:defRPr>
            </a:lvl7pPr>
            <a:lvl8pPr marL="3200400" algn="l" defTabSz="914400" rtl="0" eaLnBrk="1" latinLnBrk="0" hangingPunct="1">
              <a:defRPr kumimoji="1" sz="2400" b="1" kern="1200">
                <a:solidFill>
                  <a:schemeClr val="tx1"/>
                </a:solidFill>
                <a:latin typeface="Arial Narrow" pitchFamily="34" charset="0"/>
                <a:ea typeface="+mn-ea"/>
                <a:cs typeface="+mn-cs"/>
              </a:defRPr>
            </a:lvl8pPr>
            <a:lvl9pPr marL="3657600" algn="l" defTabSz="914400" rtl="0" eaLnBrk="1" latinLnBrk="0" hangingPunct="1">
              <a:defRPr kumimoji="1" sz="2400" b="1" kern="1200">
                <a:solidFill>
                  <a:schemeClr val="tx1"/>
                </a:solidFill>
                <a:latin typeface="Arial Narrow" pitchFamily="34" charset="0"/>
                <a:ea typeface="+mn-ea"/>
                <a:cs typeface="+mn-cs"/>
              </a:defRPr>
            </a:lvl9pPr>
          </a:lstStyle>
          <a:p>
            <a:pPr algn="just">
              <a:defRPr/>
            </a:pPr>
            <a:r>
              <a:rPr lang="es-ES" sz="1100" dirty="0">
                <a:latin typeface="+mn-lt"/>
              </a:rPr>
              <a:t>Figura extraída de </a:t>
            </a:r>
            <a:r>
              <a:rPr lang="en-US" sz="1100" dirty="0">
                <a:latin typeface="+mn-lt"/>
              </a:rPr>
              <a:t>Bonnet (1988), p. 27.</a:t>
            </a:r>
            <a:endParaRPr lang="es-ES" sz="1100" dirty="0">
              <a:latin typeface="+mn-lt"/>
            </a:endParaRPr>
          </a:p>
        </p:txBody>
      </p:sp>
      <p:sp>
        <p:nvSpPr>
          <p:cNvPr id="8" name="7 CuadroTexto"/>
          <p:cNvSpPr txBox="1"/>
          <p:nvPr/>
        </p:nvSpPr>
        <p:spPr>
          <a:xfrm>
            <a:off x="4941285" y="2143166"/>
            <a:ext cx="314510" cy="369332"/>
          </a:xfrm>
          <a:prstGeom prst="rect">
            <a:avLst/>
          </a:prstGeom>
          <a:noFill/>
        </p:spPr>
        <p:txBody>
          <a:bodyPr wrap="none" rtlCol="0">
            <a:spAutoFit/>
          </a:bodyPr>
          <a:lstStyle/>
          <a:p>
            <a:r>
              <a:rPr lang="es-ES" b="1" dirty="0">
                <a:solidFill>
                  <a:srgbClr val="002060"/>
                </a:solidFill>
                <a:latin typeface="+mn-lt"/>
              </a:rPr>
              <a:t>B</a:t>
            </a:r>
          </a:p>
        </p:txBody>
      </p:sp>
      <p:sp>
        <p:nvSpPr>
          <p:cNvPr id="9" name="8 CuadroTexto"/>
          <p:cNvSpPr txBox="1"/>
          <p:nvPr/>
        </p:nvSpPr>
        <p:spPr>
          <a:xfrm>
            <a:off x="4938079" y="3132279"/>
            <a:ext cx="308098" cy="369332"/>
          </a:xfrm>
          <a:prstGeom prst="rect">
            <a:avLst/>
          </a:prstGeom>
          <a:noFill/>
        </p:spPr>
        <p:txBody>
          <a:bodyPr wrap="none" rtlCol="0">
            <a:spAutoFit/>
          </a:bodyPr>
          <a:lstStyle/>
          <a:p>
            <a:r>
              <a:rPr lang="es-ES" b="1" dirty="0">
                <a:solidFill>
                  <a:srgbClr val="002060"/>
                </a:solidFill>
                <a:latin typeface="+mn-lt"/>
              </a:rPr>
              <a:t>C</a:t>
            </a:r>
          </a:p>
        </p:txBody>
      </p:sp>
      <p:sp>
        <p:nvSpPr>
          <p:cNvPr id="10" name="9 CuadroTexto"/>
          <p:cNvSpPr txBox="1"/>
          <p:nvPr/>
        </p:nvSpPr>
        <p:spPr>
          <a:xfrm>
            <a:off x="6701674" y="2616887"/>
            <a:ext cx="340158" cy="369332"/>
          </a:xfrm>
          <a:prstGeom prst="rect">
            <a:avLst/>
          </a:prstGeom>
          <a:noFill/>
        </p:spPr>
        <p:txBody>
          <a:bodyPr wrap="none" rtlCol="0">
            <a:spAutoFit/>
          </a:bodyPr>
          <a:lstStyle/>
          <a:p>
            <a:r>
              <a:rPr lang="es-ES" b="1" dirty="0">
                <a:solidFill>
                  <a:srgbClr val="002060"/>
                </a:solidFill>
                <a:latin typeface="+mn-lt"/>
              </a:rPr>
              <a:t>Q</a:t>
            </a:r>
          </a:p>
        </p:txBody>
      </p:sp>
      <p:sp>
        <p:nvSpPr>
          <p:cNvPr id="11" name="10 CuadroTexto"/>
          <p:cNvSpPr txBox="1"/>
          <p:nvPr/>
        </p:nvSpPr>
        <p:spPr>
          <a:xfrm>
            <a:off x="8984902" y="2137758"/>
            <a:ext cx="324128" cy="369332"/>
          </a:xfrm>
          <a:prstGeom prst="rect">
            <a:avLst/>
          </a:prstGeom>
          <a:noFill/>
        </p:spPr>
        <p:txBody>
          <a:bodyPr wrap="none" rtlCol="0">
            <a:spAutoFit/>
          </a:bodyPr>
          <a:lstStyle/>
          <a:p>
            <a:r>
              <a:rPr lang="es-ES" b="1" dirty="0">
                <a:solidFill>
                  <a:srgbClr val="002060"/>
                </a:solidFill>
                <a:latin typeface="+mn-lt"/>
              </a:rPr>
              <a:t>A</a:t>
            </a:r>
          </a:p>
        </p:txBody>
      </p:sp>
      <p:sp>
        <p:nvSpPr>
          <p:cNvPr id="12" name="12 CuadroTexto"/>
          <p:cNvSpPr txBox="1"/>
          <p:nvPr/>
        </p:nvSpPr>
        <p:spPr>
          <a:xfrm>
            <a:off x="10952547" y="3477510"/>
            <a:ext cx="296876" cy="369332"/>
          </a:xfrm>
          <a:prstGeom prst="rect">
            <a:avLst/>
          </a:prstGeom>
          <a:noFill/>
        </p:spPr>
        <p:txBody>
          <a:bodyPr wrap="none" rtlCol="0">
            <a:spAutoFit/>
          </a:bodyPr>
          <a:lstStyle/>
          <a:p>
            <a:r>
              <a:rPr lang="es-ES" b="1" dirty="0">
                <a:solidFill>
                  <a:srgbClr val="7030A0"/>
                </a:solidFill>
                <a:latin typeface="+mn-lt"/>
              </a:rPr>
              <a:t>E</a:t>
            </a:r>
          </a:p>
        </p:txBody>
      </p:sp>
      <p:sp>
        <p:nvSpPr>
          <p:cNvPr id="13" name="13 CuadroTexto"/>
          <p:cNvSpPr txBox="1"/>
          <p:nvPr/>
        </p:nvSpPr>
        <p:spPr>
          <a:xfrm>
            <a:off x="8301958" y="3477511"/>
            <a:ext cx="333746" cy="369332"/>
          </a:xfrm>
          <a:prstGeom prst="rect">
            <a:avLst/>
          </a:prstGeom>
          <a:noFill/>
        </p:spPr>
        <p:txBody>
          <a:bodyPr wrap="none" rtlCol="0">
            <a:spAutoFit/>
          </a:bodyPr>
          <a:lstStyle/>
          <a:p>
            <a:r>
              <a:rPr lang="es-ES" b="1" dirty="0">
                <a:solidFill>
                  <a:srgbClr val="002060"/>
                </a:solidFill>
                <a:latin typeface="+mn-lt"/>
              </a:rPr>
              <a:t>N</a:t>
            </a:r>
          </a:p>
        </p:txBody>
      </p:sp>
      <p:sp>
        <p:nvSpPr>
          <p:cNvPr id="14" name="16 CuadroTexto"/>
          <p:cNvSpPr txBox="1"/>
          <p:nvPr/>
        </p:nvSpPr>
        <p:spPr>
          <a:xfrm flipH="1">
            <a:off x="5595120" y="2628223"/>
            <a:ext cx="462226" cy="369332"/>
          </a:xfrm>
          <a:prstGeom prst="rect">
            <a:avLst/>
          </a:prstGeom>
          <a:noFill/>
        </p:spPr>
        <p:txBody>
          <a:bodyPr wrap="square" rtlCol="0">
            <a:spAutoFit/>
          </a:bodyPr>
          <a:lstStyle/>
          <a:p>
            <a:r>
              <a:rPr lang="es-ES" sz="1800" b="1" dirty="0">
                <a:solidFill>
                  <a:srgbClr val="FF0000"/>
                </a:solidFill>
              </a:rPr>
              <a:t>R7</a:t>
            </a:r>
          </a:p>
        </p:txBody>
      </p:sp>
      <p:cxnSp>
        <p:nvCxnSpPr>
          <p:cNvPr id="15" name="17 Conector recto"/>
          <p:cNvCxnSpPr>
            <a:stCxn id="8" idx="3"/>
            <a:endCxn id="10" idx="1"/>
          </p:cNvCxnSpPr>
          <p:nvPr/>
        </p:nvCxnSpPr>
        <p:spPr bwMode="auto">
          <a:xfrm>
            <a:off x="5255795" y="2327832"/>
            <a:ext cx="1445879" cy="473721"/>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16" name="19 Conector recto"/>
          <p:cNvCxnSpPr>
            <a:stCxn id="9" idx="3"/>
            <a:endCxn id="10" idx="1"/>
          </p:cNvCxnSpPr>
          <p:nvPr/>
        </p:nvCxnSpPr>
        <p:spPr bwMode="auto">
          <a:xfrm flipV="1">
            <a:off x="5246177" y="2801553"/>
            <a:ext cx="1455497" cy="515392"/>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sp>
        <p:nvSpPr>
          <p:cNvPr id="17" name="21 Arco"/>
          <p:cNvSpPr/>
          <p:nvPr/>
        </p:nvSpPr>
        <p:spPr bwMode="auto">
          <a:xfrm flipH="1">
            <a:off x="5981325" y="2581615"/>
            <a:ext cx="383552" cy="590222"/>
          </a:xfrm>
          <a:prstGeom prst="arc">
            <a:avLst>
              <a:gd name="adj1" fmla="val 18322449"/>
              <a:gd name="adj2" fmla="val 2912936"/>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8" name="22 Forma libre"/>
          <p:cNvSpPr/>
          <p:nvPr/>
        </p:nvSpPr>
        <p:spPr>
          <a:xfrm>
            <a:off x="6116185" y="2162284"/>
            <a:ext cx="324713" cy="382223"/>
          </a:xfrm>
          <a:custGeom>
            <a:avLst/>
            <a:gdLst>
              <a:gd name="connsiteX0" fmla="*/ 0 w 324713"/>
              <a:gd name="connsiteY0" fmla="*/ 382223 h 382223"/>
              <a:gd name="connsiteX1" fmla="*/ 127000 w 324713"/>
              <a:gd name="connsiteY1" fmla="*/ 140923 h 382223"/>
              <a:gd name="connsiteX2" fmla="*/ 317500 w 324713"/>
              <a:gd name="connsiteY2" fmla="*/ 1223 h 382223"/>
              <a:gd name="connsiteX3" fmla="*/ 279400 w 324713"/>
              <a:gd name="connsiteY3" fmla="*/ 217123 h 382223"/>
              <a:gd name="connsiteX4" fmla="*/ 228600 w 324713"/>
              <a:gd name="connsiteY4" fmla="*/ 204423 h 382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13" h="382223">
                <a:moveTo>
                  <a:pt x="0" y="382223"/>
                </a:moveTo>
                <a:cubicBezTo>
                  <a:pt x="37041" y="293323"/>
                  <a:pt x="74083" y="204423"/>
                  <a:pt x="127000" y="140923"/>
                </a:cubicBezTo>
                <a:cubicBezTo>
                  <a:pt x="179917" y="77423"/>
                  <a:pt x="292100" y="-11477"/>
                  <a:pt x="317500" y="1223"/>
                </a:cubicBezTo>
                <a:cubicBezTo>
                  <a:pt x="342900" y="13923"/>
                  <a:pt x="294217" y="183256"/>
                  <a:pt x="279400" y="217123"/>
                </a:cubicBezTo>
                <a:cubicBezTo>
                  <a:pt x="264583" y="250990"/>
                  <a:pt x="249767" y="217123"/>
                  <a:pt x="228600" y="204423"/>
                </a:cubicBezTo>
              </a:path>
            </a:pathLst>
          </a:custGeom>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9" name="23 CuadroTexto"/>
          <p:cNvSpPr txBox="1"/>
          <p:nvPr/>
        </p:nvSpPr>
        <p:spPr>
          <a:xfrm>
            <a:off x="6447916" y="3477511"/>
            <a:ext cx="558166" cy="369332"/>
          </a:xfrm>
          <a:prstGeom prst="rect">
            <a:avLst/>
          </a:prstGeom>
          <a:noFill/>
        </p:spPr>
        <p:txBody>
          <a:bodyPr wrap="none" rtlCol="0">
            <a:spAutoFit/>
          </a:bodyPr>
          <a:lstStyle/>
          <a:p>
            <a:r>
              <a:rPr lang="es-ES" b="1" dirty="0">
                <a:solidFill>
                  <a:srgbClr val="002060"/>
                </a:solidFill>
                <a:latin typeface="+mn-lt"/>
              </a:rPr>
              <a:t>¬ W</a:t>
            </a:r>
          </a:p>
        </p:txBody>
      </p:sp>
      <p:sp>
        <p:nvSpPr>
          <p:cNvPr id="20" name="26 CuadroTexto"/>
          <p:cNvSpPr txBox="1"/>
          <p:nvPr/>
        </p:nvSpPr>
        <p:spPr>
          <a:xfrm>
            <a:off x="6497841" y="4193175"/>
            <a:ext cx="460382" cy="369332"/>
          </a:xfrm>
          <a:prstGeom prst="rect">
            <a:avLst/>
          </a:prstGeom>
          <a:noFill/>
        </p:spPr>
        <p:txBody>
          <a:bodyPr wrap="none" rtlCol="0">
            <a:spAutoFit/>
          </a:bodyPr>
          <a:lstStyle/>
          <a:p>
            <a:r>
              <a:rPr lang="es-ES" b="1" dirty="0">
                <a:solidFill>
                  <a:srgbClr val="002060"/>
                </a:solidFill>
                <a:latin typeface="+mn-lt"/>
              </a:rPr>
              <a:t>¬ Z</a:t>
            </a:r>
          </a:p>
        </p:txBody>
      </p:sp>
      <p:cxnSp>
        <p:nvCxnSpPr>
          <p:cNvPr id="21" name="27 Conector recto"/>
          <p:cNvCxnSpPr>
            <a:stCxn id="13" idx="1"/>
            <a:endCxn id="10" idx="3"/>
          </p:cNvCxnSpPr>
          <p:nvPr/>
        </p:nvCxnSpPr>
        <p:spPr bwMode="auto">
          <a:xfrm flipH="1" flipV="1">
            <a:off x="7041832" y="2801553"/>
            <a:ext cx="1260126" cy="860624"/>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22" name="30 Conector recto"/>
          <p:cNvCxnSpPr>
            <a:stCxn id="13" idx="1"/>
            <a:endCxn id="19" idx="3"/>
          </p:cNvCxnSpPr>
          <p:nvPr/>
        </p:nvCxnSpPr>
        <p:spPr bwMode="auto">
          <a:xfrm flipH="1">
            <a:off x="7006082" y="3662177"/>
            <a:ext cx="1295876" cy="0"/>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23" name="33 Conector recto"/>
          <p:cNvCxnSpPr>
            <a:stCxn id="13" idx="1"/>
            <a:endCxn id="20" idx="3"/>
          </p:cNvCxnSpPr>
          <p:nvPr/>
        </p:nvCxnSpPr>
        <p:spPr bwMode="auto">
          <a:xfrm flipH="1">
            <a:off x="6958223" y="3662177"/>
            <a:ext cx="1343735" cy="715664"/>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sp>
        <p:nvSpPr>
          <p:cNvPr id="24" name="40 CuadroTexto"/>
          <p:cNvSpPr txBox="1"/>
          <p:nvPr/>
        </p:nvSpPr>
        <p:spPr>
          <a:xfrm flipH="1">
            <a:off x="7467328" y="3348303"/>
            <a:ext cx="462226" cy="369332"/>
          </a:xfrm>
          <a:prstGeom prst="rect">
            <a:avLst/>
          </a:prstGeom>
          <a:noFill/>
        </p:spPr>
        <p:txBody>
          <a:bodyPr wrap="square" rtlCol="0">
            <a:spAutoFit/>
          </a:bodyPr>
          <a:lstStyle/>
          <a:p>
            <a:r>
              <a:rPr lang="es-ES" sz="1800" b="1" dirty="0">
                <a:solidFill>
                  <a:srgbClr val="FF0000"/>
                </a:solidFill>
              </a:rPr>
              <a:t>R4</a:t>
            </a:r>
          </a:p>
        </p:txBody>
      </p:sp>
      <p:sp>
        <p:nvSpPr>
          <p:cNvPr id="25" name="41 Arco"/>
          <p:cNvSpPr/>
          <p:nvPr/>
        </p:nvSpPr>
        <p:spPr bwMode="auto">
          <a:xfrm flipH="1">
            <a:off x="7925541" y="3420311"/>
            <a:ext cx="383552" cy="590222"/>
          </a:xfrm>
          <a:prstGeom prst="arc">
            <a:avLst>
              <a:gd name="adj1" fmla="val 18322449"/>
              <a:gd name="adj2" fmla="val 2912936"/>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cxnSp>
        <p:nvCxnSpPr>
          <p:cNvPr id="26" name="42 Conector recto"/>
          <p:cNvCxnSpPr>
            <a:stCxn id="12" idx="1"/>
            <a:endCxn id="11" idx="3"/>
          </p:cNvCxnSpPr>
          <p:nvPr/>
        </p:nvCxnSpPr>
        <p:spPr bwMode="auto">
          <a:xfrm flipH="1" flipV="1">
            <a:off x="9309030" y="2322424"/>
            <a:ext cx="1643517" cy="1339752"/>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27" name="43 Conector recto"/>
          <p:cNvCxnSpPr>
            <a:stCxn id="12" idx="1"/>
            <a:endCxn id="13" idx="3"/>
          </p:cNvCxnSpPr>
          <p:nvPr/>
        </p:nvCxnSpPr>
        <p:spPr bwMode="auto">
          <a:xfrm flipH="1">
            <a:off x="8635704" y="3662176"/>
            <a:ext cx="2316843" cy="1"/>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sp>
        <p:nvSpPr>
          <p:cNvPr id="28" name="85 CuadroTexto"/>
          <p:cNvSpPr txBox="1"/>
          <p:nvPr/>
        </p:nvSpPr>
        <p:spPr>
          <a:xfrm>
            <a:off x="10952547" y="3880527"/>
            <a:ext cx="698140" cy="369332"/>
          </a:xfrm>
          <a:prstGeom prst="rect">
            <a:avLst/>
          </a:prstGeom>
          <a:noFill/>
        </p:spPr>
        <p:txBody>
          <a:bodyPr wrap="none" rtlCol="0">
            <a:spAutoFit/>
          </a:bodyPr>
          <a:lstStyle/>
          <a:p>
            <a:r>
              <a:rPr lang="es-ES" b="1" i="1" dirty="0">
                <a:solidFill>
                  <a:srgbClr val="7030A0"/>
                </a:solidFill>
                <a:latin typeface="+mn-lt"/>
              </a:rPr>
              <a:t>Meta</a:t>
            </a:r>
          </a:p>
        </p:txBody>
      </p:sp>
      <p:sp>
        <p:nvSpPr>
          <p:cNvPr id="29" name="87 Arco"/>
          <p:cNvSpPr/>
          <p:nvPr/>
        </p:nvSpPr>
        <p:spPr bwMode="auto">
          <a:xfrm rot="1354424" flipH="1">
            <a:off x="10123628" y="3208129"/>
            <a:ext cx="383552" cy="590222"/>
          </a:xfrm>
          <a:prstGeom prst="arc">
            <a:avLst>
              <a:gd name="adj1" fmla="val 17421500"/>
              <a:gd name="adj2" fmla="val 3581376"/>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0" name="88 CuadroTexto"/>
          <p:cNvSpPr txBox="1"/>
          <p:nvPr/>
        </p:nvSpPr>
        <p:spPr>
          <a:xfrm flipH="1">
            <a:off x="9789107" y="3042006"/>
            <a:ext cx="462226" cy="369332"/>
          </a:xfrm>
          <a:prstGeom prst="rect">
            <a:avLst/>
          </a:prstGeom>
          <a:noFill/>
        </p:spPr>
        <p:txBody>
          <a:bodyPr wrap="square" rtlCol="0">
            <a:spAutoFit/>
          </a:bodyPr>
          <a:lstStyle/>
          <a:p>
            <a:r>
              <a:rPr lang="es-ES" sz="1800" b="1" dirty="0">
                <a:solidFill>
                  <a:srgbClr val="FF0000"/>
                </a:solidFill>
              </a:rPr>
              <a:t>R1</a:t>
            </a:r>
          </a:p>
        </p:txBody>
      </p:sp>
      <p:sp>
        <p:nvSpPr>
          <p:cNvPr id="32" name="89 CuadroTexto"/>
          <p:cNvSpPr txBox="1"/>
          <p:nvPr/>
        </p:nvSpPr>
        <p:spPr>
          <a:xfrm>
            <a:off x="8237085" y="2445534"/>
            <a:ext cx="960904" cy="307777"/>
          </a:xfrm>
          <a:prstGeom prst="rect">
            <a:avLst/>
          </a:prstGeom>
          <a:noFill/>
        </p:spPr>
        <p:txBody>
          <a:bodyPr wrap="none" rtlCol="0">
            <a:spAutoFit/>
          </a:bodyPr>
          <a:lstStyle/>
          <a:p>
            <a:r>
              <a:rPr lang="es-ES" sz="1400" b="1" i="1" dirty="0">
                <a:solidFill>
                  <a:srgbClr val="00B050"/>
                </a:solidFill>
                <a:latin typeface="+mn-lt"/>
              </a:rPr>
              <a:t>Verdadero</a:t>
            </a:r>
          </a:p>
        </p:txBody>
      </p:sp>
      <p:sp>
        <p:nvSpPr>
          <p:cNvPr id="33" name="92 CuadroTexto"/>
          <p:cNvSpPr txBox="1"/>
          <p:nvPr/>
        </p:nvSpPr>
        <p:spPr>
          <a:xfrm>
            <a:off x="3561517" y="2565299"/>
            <a:ext cx="1649811" cy="523220"/>
          </a:xfrm>
          <a:prstGeom prst="rect">
            <a:avLst/>
          </a:prstGeom>
          <a:noFill/>
        </p:spPr>
        <p:txBody>
          <a:bodyPr wrap="none" rtlCol="0">
            <a:spAutoFit/>
          </a:bodyPr>
          <a:lstStyle/>
          <a:p>
            <a:r>
              <a:rPr lang="es-ES" sz="1400" b="1" i="1" dirty="0">
                <a:solidFill>
                  <a:srgbClr val="FF00FF"/>
                </a:solidFill>
                <a:latin typeface="+mn-lt"/>
              </a:rPr>
              <a:t>No puede deducirse</a:t>
            </a:r>
          </a:p>
          <a:p>
            <a:pPr algn="ctr"/>
            <a:r>
              <a:rPr lang="es-ES" sz="1400" b="1" i="1" dirty="0">
                <a:solidFill>
                  <a:srgbClr val="FF00FF"/>
                </a:solidFill>
              </a:rPr>
              <a:t>BACKTRACKING</a:t>
            </a:r>
            <a:endParaRPr lang="es-ES" sz="1400" b="1" i="1" dirty="0">
              <a:solidFill>
                <a:srgbClr val="FF00FF"/>
              </a:solidFill>
              <a:latin typeface="+mn-lt"/>
            </a:endParaRPr>
          </a:p>
        </p:txBody>
      </p:sp>
      <p:sp>
        <p:nvSpPr>
          <p:cNvPr id="34" name="46 CuadroTexto"/>
          <p:cNvSpPr txBox="1"/>
          <p:nvPr/>
        </p:nvSpPr>
        <p:spPr>
          <a:xfrm>
            <a:off x="1068241" y="3088284"/>
            <a:ext cx="2610086" cy="2862322"/>
          </a:xfrm>
          <a:prstGeom prst="rect">
            <a:avLst/>
          </a:prstGeom>
          <a:noFill/>
        </p:spPr>
        <p:txBody>
          <a:bodyPr wrap="square" rtlCol="0">
            <a:spAutoFit/>
          </a:bodyPr>
          <a:lstStyle/>
          <a:p>
            <a:pPr algn="l"/>
            <a:r>
              <a:rPr lang="es-ES" sz="1800" b="1" dirty="0"/>
              <a:t>R5 Si Z </a:t>
            </a:r>
            <a:r>
              <a:rPr lang="es-ES" sz="1800" b="1" dirty="0">
                <a:solidFill>
                  <a:srgbClr val="FF0000"/>
                </a:solidFill>
              </a:rPr>
              <a:t>&amp;</a:t>
            </a:r>
            <a:r>
              <a:rPr lang="es-ES" sz="1800" b="1" dirty="0"/>
              <a:t> L </a:t>
            </a:r>
            <a:r>
              <a:rPr lang="es-ES" sz="1800" b="1" dirty="0">
                <a:solidFill>
                  <a:srgbClr val="FF0000"/>
                </a:solidFill>
              </a:rPr>
              <a:t>=&gt;</a:t>
            </a:r>
            <a:r>
              <a:rPr lang="es-ES" sz="1800" b="1" dirty="0"/>
              <a:t> S</a:t>
            </a:r>
          </a:p>
          <a:p>
            <a:pPr algn="l"/>
            <a:r>
              <a:rPr lang="es-ES" sz="1800" b="1" dirty="0"/>
              <a:t>R1 Si A </a:t>
            </a:r>
            <a:r>
              <a:rPr lang="es-ES" sz="1800" b="1" dirty="0">
                <a:solidFill>
                  <a:srgbClr val="FF0000"/>
                </a:solidFill>
              </a:rPr>
              <a:t>&amp;</a:t>
            </a:r>
            <a:r>
              <a:rPr lang="es-ES" sz="1800" b="1" dirty="0"/>
              <a:t> N </a:t>
            </a:r>
            <a:r>
              <a:rPr lang="es-ES" sz="1800" b="1" dirty="0">
                <a:solidFill>
                  <a:srgbClr val="FF0000"/>
                </a:solidFill>
              </a:rPr>
              <a:t>=&gt;</a:t>
            </a:r>
            <a:r>
              <a:rPr lang="es-ES" sz="1800" b="1" dirty="0"/>
              <a:t> E</a:t>
            </a:r>
          </a:p>
          <a:p>
            <a:pPr algn="l"/>
            <a:r>
              <a:rPr lang="es-ES" sz="1800" b="1" dirty="0"/>
              <a:t>R3 Si D </a:t>
            </a:r>
            <a:r>
              <a:rPr lang="es-ES" sz="1800" b="1" dirty="0">
                <a:solidFill>
                  <a:srgbClr val="FF0000"/>
                </a:solidFill>
              </a:rPr>
              <a:t>O</a:t>
            </a:r>
            <a:r>
              <a:rPr lang="es-ES" sz="1800" b="1" dirty="0"/>
              <a:t> M </a:t>
            </a:r>
            <a:r>
              <a:rPr lang="es-ES" sz="1800" b="1" dirty="0">
                <a:solidFill>
                  <a:srgbClr val="FF0000"/>
                </a:solidFill>
              </a:rPr>
              <a:t>=&gt;</a:t>
            </a:r>
            <a:r>
              <a:rPr lang="es-ES" sz="1800" b="1" dirty="0"/>
              <a:t> Z</a:t>
            </a:r>
          </a:p>
          <a:p>
            <a:pPr algn="l"/>
            <a:r>
              <a:rPr lang="es-ES" sz="1800" b="1" dirty="0"/>
              <a:t>R2 Si A </a:t>
            </a:r>
            <a:r>
              <a:rPr lang="es-ES" sz="1800" b="1" dirty="0">
                <a:solidFill>
                  <a:srgbClr val="FF0000"/>
                </a:solidFill>
              </a:rPr>
              <a:t>=&gt;</a:t>
            </a:r>
            <a:r>
              <a:rPr lang="es-ES" sz="1800" b="1" dirty="0"/>
              <a:t> M</a:t>
            </a:r>
          </a:p>
          <a:p>
            <a:pPr algn="l"/>
            <a:r>
              <a:rPr lang="es-ES" sz="1800" b="1" dirty="0"/>
              <a:t>R4 Si Q </a:t>
            </a:r>
            <a:r>
              <a:rPr lang="es-ES" sz="1800" b="1" dirty="0">
                <a:solidFill>
                  <a:srgbClr val="FF0000"/>
                </a:solidFill>
              </a:rPr>
              <a:t>&amp; ¬</a:t>
            </a:r>
            <a:r>
              <a:rPr lang="es-ES" sz="1800" b="1" dirty="0">
                <a:solidFill>
                  <a:srgbClr val="002060"/>
                </a:solidFill>
              </a:rPr>
              <a:t> W </a:t>
            </a:r>
            <a:r>
              <a:rPr lang="es-ES" sz="1800" b="1" dirty="0">
                <a:solidFill>
                  <a:srgbClr val="FF0000"/>
                </a:solidFill>
              </a:rPr>
              <a:t>&amp; ¬</a:t>
            </a:r>
            <a:r>
              <a:rPr lang="es-ES" sz="1800" b="1" dirty="0">
                <a:solidFill>
                  <a:srgbClr val="002060"/>
                </a:solidFill>
              </a:rPr>
              <a:t> </a:t>
            </a:r>
            <a:r>
              <a:rPr lang="es-ES" sz="1800" b="1" dirty="0"/>
              <a:t>Z </a:t>
            </a:r>
            <a:r>
              <a:rPr lang="es-ES" sz="1800" b="1" dirty="0">
                <a:solidFill>
                  <a:srgbClr val="FF0000"/>
                </a:solidFill>
              </a:rPr>
              <a:t>=&gt;</a:t>
            </a:r>
            <a:r>
              <a:rPr lang="es-ES" sz="1800" b="1" dirty="0"/>
              <a:t> N</a:t>
            </a:r>
          </a:p>
          <a:p>
            <a:pPr algn="l"/>
            <a:r>
              <a:rPr lang="es-ES" sz="1800" b="1" dirty="0"/>
              <a:t>R6 Si L </a:t>
            </a:r>
            <a:r>
              <a:rPr lang="es-ES" sz="1800" b="1" dirty="0">
                <a:solidFill>
                  <a:srgbClr val="FF0000"/>
                </a:solidFill>
              </a:rPr>
              <a:t>&amp;</a:t>
            </a:r>
            <a:r>
              <a:rPr lang="es-ES" sz="1800" b="1" dirty="0"/>
              <a:t> M </a:t>
            </a:r>
            <a:r>
              <a:rPr lang="es-ES" sz="1800" b="1" dirty="0">
                <a:solidFill>
                  <a:srgbClr val="FF0000"/>
                </a:solidFill>
              </a:rPr>
              <a:t>=&gt;</a:t>
            </a:r>
            <a:r>
              <a:rPr lang="es-ES" sz="1800" b="1" dirty="0"/>
              <a:t> E</a:t>
            </a:r>
          </a:p>
          <a:p>
            <a:pPr algn="l"/>
            <a:r>
              <a:rPr lang="es-ES" sz="1800" b="1" dirty="0"/>
              <a:t>R7 Si B </a:t>
            </a:r>
            <a:r>
              <a:rPr lang="es-ES" sz="1800" b="1" dirty="0">
                <a:solidFill>
                  <a:srgbClr val="FF0000"/>
                </a:solidFill>
              </a:rPr>
              <a:t>&amp;</a:t>
            </a:r>
            <a:r>
              <a:rPr lang="es-ES" sz="1800" b="1" dirty="0"/>
              <a:t> C </a:t>
            </a:r>
            <a:r>
              <a:rPr lang="es-ES" sz="1800" b="1" dirty="0">
                <a:solidFill>
                  <a:srgbClr val="FF0000"/>
                </a:solidFill>
              </a:rPr>
              <a:t>=&gt;</a:t>
            </a:r>
            <a:r>
              <a:rPr lang="es-ES" sz="1800" b="1" dirty="0"/>
              <a:t> Q</a:t>
            </a:r>
          </a:p>
          <a:p>
            <a:pPr algn="l"/>
            <a:endParaRPr lang="es-ES" sz="1800" b="1" dirty="0"/>
          </a:p>
          <a:p>
            <a:pPr algn="l"/>
            <a:r>
              <a:rPr lang="es-ES" sz="1800" b="1" dirty="0"/>
              <a:t>Hechos conocidos: (A,L)</a:t>
            </a:r>
          </a:p>
          <a:p>
            <a:pPr algn="l"/>
            <a:r>
              <a:rPr lang="es-ES" sz="1800" b="1" dirty="0">
                <a:solidFill>
                  <a:srgbClr val="7030A0"/>
                </a:solidFill>
              </a:rPr>
              <a:t>Meta establecida: E</a:t>
            </a:r>
          </a:p>
        </p:txBody>
      </p:sp>
      <p:sp>
        <p:nvSpPr>
          <p:cNvPr id="35" name="45 Rectángulo"/>
          <p:cNvSpPr/>
          <p:nvPr/>
        </p:nvSpPr>
        <p:spPr bwMode="auto">
          <a:xfrm>
            <a:off x="1123896" y="3422488"/>
            <a:ext cx="1664128" cy="274134"/>
          </a:xfrm>
          <a:prstGeom prst="rect">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6" name="47 Rectángulo"/>
          <p:cNvSpPr/>
          <p:nvPr/>
        </p:nvSpPr>
        <p:spPr bwMode="auto">
          <a:xfrm>
            <a:off x="1141803" y="4249675"/>
            <a:ext cx="2419713" cy="27413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7" name="48 Rectángulo"/>
          <p:cNvSpPr/>
          <p:nvPr/>
        </p:nvSpPr>
        <p:spPr bwMode="auto">
          <a:xfrm>
            <a:off x="1155152" y="4796755"/>
            <a:ext cx="1632872" cy="27413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31619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32" presetClass="emph" presetSubtype="0" fill="hold" grpId="1" nodeType="clickEffect">
                                  <p:stCondLst>
                                    <p:cond delay="0"/>
                                  </p:stCondLst>
                                  <p:childTnLst>
                                    <p:animRot by="120000">
                                      <p:cBhvr>
                                        <p:cTn id="39" dur="100" fill="hold">
                                          <p:stCondLst>
                                            <p:cond delay="0"/>
                                          </p:stCondLst>
                                        </p:cTn>
                                        <p:tgtEl>
                                          <p:spTgt spid="13"/>
                                        </p:tgtEl>
                                        <p:attrNameLst>
                                          <p:attrName>r</p:attrName>
                                        </p:attrNameLst>
                                      </p:cBhvr>
                                    </p:animRot>
                                    <p:animRot by="-240000">
                                      <p:cBhvr>
                                        <p:cTn id="40" dur="200" fill="hold">
                                          <p:stCondLst>
                                            <p:cond delay="200"/>
                                          </p:stCondLst>
                                        </p:cTn>
                                        <p:tgtEl>
                                          <p:spTgt spid="13"/>
                                        </p:tgtEl>
                                        <p:attrNameLst>
                                          <p:attrName>r</p:attrName>
                                        </p:attrNameLst>
                                      </p:cBhvr>
                                    </p:animRot>
                                    <p:animRot by="240000">
                                      <p:cBhvr>
                                        <p:cTn id="41" dur="200" fill="hold">
                                          <p:stCondLst>
                                            <p:cond delay="400"/>
                                          </p:stCondLst>
                                        </p:cTn>
                                        <p:tgtEl>
                                          <p:spTgt spid="13"/>
                                        </p:tgtEl>
                                        <p:attrNameLst>
                                          <p:attrName>r</p:attrName>
                                        </p:attrNameLst>
                                      </p:cBhvr>
                                    </p:animRot>
                                    <p:animRot by="-240000">
                                      <p:cBhvr>
                                        <p:cTn id="42" dur="200" fill="hold">
                                          <p:stCondLst>
                                            <p:cond delay="600"/>
                                          </p:stCondLst>
                                        </p:cTn>
                                        <p:tgtEl>
                                          <p:spTgt spid="13"/>
                                        </p:tgtEl>
                                        <p:attrNameLst>
                                          <p:attrName>r</p:attrName>
                                        </p:attrNameLst>
                                      </p:cBhvr>
                                    </p:animRot>
                                    <p:animRot by="120000">
                                      <p:cBhvr>
                                        <p:cTn id="43" dur="200" fill="hold">
                                          <p:stCondLst>
                                            <p:cond delay="800"/>
                                          </p:stCondLst>
                                        </p:cTn>
                                        <p:tgtEl>
                                          <p:spTgt spid="13"/>
                                        </p:tgtEl>
                                        <p:attrNameLst>
                                          <p:attrName>r</p:attrName>
                                        </p:attrNameLst>
                                      </p:cBhvr>
                                    </p:animRot>
                                  </p:childTnLst>
                                </p:cTn>
                              </p:par>
                              <p:par>
                                <p:cTn id="44" presetID="32" presetClass="emph" presetSubtype="0" fill="hold" nodeType="withEffect">
                                  <p:stCondLst>
                                    <p:cond delay="0"/>
                                  </p:stCondLst>
                                  <p:childTnLst>
                                    <p:animRot by="120000">
                                      <p:cBhvr>
                                        <p:cTn id="45" dur="100" fill="hold">
                                          <p:stCondLst>
                                            <p:cond delay="0"/>
                                          </p:stCondLst>
                                        </p:cTn>
                                        <p:tgtEl>
                                          <p:spTgt spid="26"/>
                                        </p:tgtEl>
                                        <p:attrNameLst>
                                          <p:attrName>r</p:attrName>
                                        </p:attrNameLst>
                                      </p:cBhvr>
                                    </p:animRot>
                                    <p:animRot by="-240000">
                                      <p:cBhvr>
                                        <p:cTn id="46" dur="200" fill="hold">
                                          <p:stCondLst>
                                            <p:cond delay="200"/>
                                          </p:stCondLst>
                                        </p:cTn>
                                        <p:tgtEl>
                                          <p:spTgt spid="26"/>
                                        </p:tgtEl>
                                        <p:attrNameLst>
                                          <p:attrName>r</p:attrName>
                                        </p:attrNameLst>
                                      </p:cBhvr>
                                    </p:animRot>
                                    <p:animRot by="240000">
                                      <p:cBhvr>
                                        <p:cTn id="47" dur="200" fill="hold">
                                          <p:stCondLst>
                                            <p:cond delay="400"/>
                                          </p:stCondLst>
                                        </p:cTn>
                                        <p:tgtEl>
                                          <p:spTgt spid="26"/>
                                        </p:tgtEl>
                                        <p:attrNameLst>
                                          <p:attrName>r</p:attrName>
                                        </p:attrNameLst>
                                      </p:cBhvr>
                                    </p:animRot>
                                    <p:animRot by="-240000">
                                      <p:cBhvr>
                                        <p:cTn id="48" dur="200" fill="hold">
                                          <p:stCondLst>
                                            <p:cond delay="600"/>
                                          </p:stCondLst>
                                        </p:cTn>
                                        <p:tgtEl>
                                          <p:spTgt spid="26"/>
                                        </p:tgtEl>
                                        <p:attrNameLst>
                                          <p:attrName>r</p:attrName>
                                        </p:attrNameLst>
                                      </p:cBhvr>
                                    </p:animRot>
                                    <p:animRot by="120000">
                                      <p:cBhvr>
                                        <p:cTn id="49" dur="200" fill="hold">
                                          <p:stCondLst>
                                            <p:cond delay="800"/>
                                          </p:stCondLst>
                                        </p:cTn>
                                        <p:tgtEl>
                                          <p:spTgt spid="26"/>
                                        </p:tgtEl>
                                        <p:attrNameLst>
                                          <p:attrName>r</p:attrName>
                                        </p:attrNameLst>
                                      </p:cBhvr>
                                    </p:animRot>
                                  </p:childTnLst>
                                </p:cTn>
                              </p:par>
                              <p:par>
                                <p:cTn id="50" presetID="32" presetClass="emph" presetSubtype="0" fill="hold" grpId="1" nodeType="withEffect">
                                  <p:stCondLst>
                                    <p:cond delay="0"/>
                                  </p:stCondLst>
                                  <p:childTnLst>
                                    <p:animRot by="120000">
                                      <p:cBhvr>
                                        <p:cTn id="51" dur="100" fill="hold">
                                          <p:stCondLst>
                                            <p:cond delay="0"/>
                                          </p:stCondLst>
                                        </p:cTn>
                                        <p:tgtEl>
                                          <p:spTgt spid="11"/>
                                        </p:tgtEl>
                                        <p:attrNameLst>
                                          <p:attrName>r</p:attrName>
                                        </p:attrNameLst>
                                      </p:cBhvr>
                                    </p:animRot>
                                    <p:animRot by="-240000">
                                      <p:cBhvr>
                                        <p:cTn id="52" dur="200" fill="hold">
                                          <p:stCondLst>
                                            <p:cond delay="200"/>
                                          </p:stCondLst>
                                        </p:cTn>
                                        <p:tgtEl>
                                          <p:spTgt spid="11"/>
                                        </p:tgtEl>
                                        <p:attrNameLst>
                                          <p:attrName>r</p:attrName>
                                        </p:attrNameLst>
                                      </p:cBhvr>
                                    </p:animRot>
                                    <p:animRot by="240000">
                                      <p:cBhvr>
                                        <p:cTn id="53" dur="200" fill="hold">
                                          <p:stCondLst>
                                            <p:cond delay="400"/>
                                          </p:stCondLst>
                                        </p:cTn>
                                        <p:tgtEl>
                                          <p:spTgt spid="11"/>
                                        </p:tgtEl>
                                        <p:attrNameLst>
                                          <p:attrName>r</p:attrName>
                                        </p:attrNameLst>
                                      </p:cBhvr>
                                    </p:animRot>
                                    <p:animRot by="-240000">
                                      <p:cBhvr>
                                        <p:cTn id="54" dur="200" fill="hold">
                                          <p:stCondLst>
                                            <p:cond delay="600"/>
                                          </p:stCondLst>
                                        </p:cTn>
                                        <p:tgtEl>
                                          <p:spTgt spid="11"/>
                                        </p:tgtEl>
                                        <p:attrNameLst>
                                          <p:attrName>r</p:attrName>
                                        </p:attrNameLst>
                                      </p:cBhvr>
                                    </p:animRot>
                                    <p:animRot by="120000">
                                      <p:cBhvr>
                                        <p:cTn id="55" dur="200" fill="hold">
                                          <p:stCondLst>
                                            <p:cond delay="800"/>
                                          </p:stCondLst>
                                        </p:cTn>
                                        <p:tgtEl>
                                          <p:spTgt spid="11"/>
                                        </p:tgtEl>
                                        <p:attrNameLst>
                                          <p:attrName>r</p:attrName>
                                        </p:attrNameLst>
                                      </p:cBhvr>
                                    </p:animRo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32" presetClass="emph" presetSubtype="0" fill="hold" grpId="2" nodeType="clickEffect">
                                  <p:stCondLst>
                                    <p:cond delay="0"/>
                                  </p:stCondLst>
                                  <p:childTnLst>
                                    <p:animRot by="120000">
                                      <p:cBhvr>
                                        <p:cTn id="63" dur="100" fill="hold">
                                          <p:stCondLst>
                                            <p:cond delay="0"/>
                                          </p:stCondLst>
                                        </p:cTn>
                                        <p:tgtEl>
                                          <p:spTgt spid="13"/>
                                        </p:tgtEl>
                                        <p:attrNameLst>
                                          <p:attrName>r</p:attrName>
                                        </p:attrNameLst>
                                      </p:cBhvr>
                                    </p:animRot>
                                    <p:animRot by="-240000">
                                      <p:cBhvr>
                                        <p:cTn id="64" dur="200" fill="hold">
                                          <p:stCondLst>
                                            <p:cond delay="200"/>
                                          </p:stCondLst>
                                        </p:cTn>
                                        <p:tgtEl>
                                          <p:spTgt spid="13"/>
                                        </p:tgtEl>
                                        <p:attrNameLst>
                                          <p:attrName>r</p:attrName>
                                        </p:attrNameLst>
                                      </p:cBhvr>
                                    </p:animRot>
                                    <p:animRot by="240000">
                                      <p:cBhvr>
                                        <p:cTn id="65" dur="200" fill="hold">
                                          <p:stCondLst>
                                            <p:cond delay="400"/>
                                          </p:stCondLst>
                                        </p:cTn>
                                        <p:tgtEl>
                                          <p:spTgt spid="13"/>
                                        </p:tgtEl>
                                        <p:attrNameLst>
                                          <p:attrName>r</p:attrName>
                                        </p:attrNameLst>
                                      </p:cBhvr>
                                    </p:animRot>
                                    <p:animRot by="-240000">
                                      <p:cBhvr>
                                        <p:cTn id="66" dur="200" fill="hold">
                                          <p:stCondLst>
                                            <p:cond delay="600"/>
                                          </p:stCondLst>
                                        </p:cTn>
                                        <p:tgtEl>
                                          <p:spTgt spid="13"/>
                                        </p:tgtEl>
                                        <p:attrNameLst>
                                          <p:attrName>r</p:attrName>
                                        </p:attrNameLst>
                                      </p:cBhvr>
                                    </p:animRot>
                                    <p:animRot by="120000">
                                      <p:cBhvr>
                                        <p:cTn id="67" dur="200" fill="hold">
                                          <p:stCondLst>
                                            <p:cond delay="800"/>
                                          </p:stCondLst>
                                        </p:cTn>
                                        <p:tgtEl>
                                          <p:spTgt spid="13"/>
                                        </p:tgtEl>
                                        <p:attrNameLst>
                                          <p:attrName>r</p:attrName>
                                        </p:attrNameLst>
                                      </p:cBhvr>
                                    </p:animRot>
                                  </p:childTnLst>
                                </p:cTn>
                              </p:par>
                              <p:par>
                                <p:cTn id="68" presetID="32" presetClass="emph" presetSubtype="0" fill="hold" nodeType="withEffect">
                                  <p:stCondLst>
                                    <p:cond delay="0"/>
                                  </p:stCondLst>
                                  <p:childTnLst>
                                    <p:animRot by="120000">
                                      <p:cBhvr>
                                        <p:cTn id="69" dur="100" fill="hold">
                                          <p:stCondLst>
                                            <p:cond delay="0"/>
                                          </p:stCondLst>
                                        </p:cTn>
                                        <p:tgtEl>
                                          <p:spTgt spid="27"/>
                                        </p:tgtEl>
                                        <p:attrNameLst>
                                          <p:attrName>r</p:attrName>
                                        </p:attrNameLst>
                                      </p:cBhvr>
                                    </p:animRot>
                                    <p:animRot by="-240000">
                                      <p:cBhvr>
                                        <p:cTn id="70" dur="200" fill="hold">
                                          <p:stCondLst>
                                            <p:cond delay="200"/>
                                          </p:stCondLst>
                                        </p:cTn>
                                        <p:tgtEl>
                                          <p:spTgt spid="27"/>
                                        </p:tgtEl>
                                        <p:attrNameLst>
                                          <p:attrName>r</p:attrName>
                                        </p:attrNameLst>
                                      </p:cBhvr>
                                    </p:animRot>
                                    <p:animRot by="240000">
                                      <p:cBhvr>
                                        <p:cTn id="71" dur="200" fill="hold">
                                          <p:stCondLst>
                                            <p:cond delay="400"/>
                                          </p:stCondLst>
                                        </p:cTn>
                                        <p:tgtEl>
                                          <p:spTgt spid="27"/>
                                        </p:tgtEl>
                                        <p:attrNameLst>
                                          <p:attrName>r</p:attrName>
                                        </p:attrNameLst>
                                      </p:cBhvr>
                                    </p:animRot>
                                    <p:animRot by="-240000">
                                      <p:cBhvr>
                                        <p:cTn id="72" dur="200" fill="hold">
                                          <p:stCondLst>
                                            <p:cond delay="600"/>
                                          </p:stCondLst>
                                        </p:cTn>
                                        <p:tgtEl>
                                          <p:spTgt spid="27"/>
                                        </p:tgtEl>
                                        <p:attrNameLst>
                                          <p:attrName>r</p:attrName>
                                        </p:attrNameLst>
                                      </p:cBhvr>
                                    </p:animRot>
                                    <p:animRot by="120000">
                                      <p:cBhvr>
                                        <p:cTn id="73" dur="200" fill="hold">
                                          <p:stCondLst>
                                            <p:cond delay="800"/>
                                          </p:stCondLst>
                                        </p:cTn>
                                        <p:tgtEl>
                                          <p:spTgt spid="27"/>
                                        </p:tgtEl>
                                        <p:attrNameLst>
                                          <p:attrName>r</p:attrName>
                                        </p:attrNameLst>
                                      </p:cBhvr>
                                    </p:animRo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par>
                                <p:cTn id="82" presetID="10" presetClass="entr" presetSubtype="0" fill="hold"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500"/>
                                        <p:tgtEl>
                                          <p:spTgt spid="2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500"/>
                                        <p:tgtEl>
                                          <p:spTgt spid="10"/>
                                        </p:tgtEl>
                                      </p:cBhvr>
                                    </p:animEffect>
                                  </p:childTnLst>
                                </p:cTn>
                              </p:par>
                              <p:par>
                                <p:cTn id="100" presetID="10" presetClass="exit" presetSubtype="0" fill="hold" grpId="1" nodeType="withEffect">
                                  <p:stCondLst>
                                    <p:cond delay="0"/>
                                  </p:stCondLst>
                                  <p:childTnLst>
                                    <p:animEffect transition="out" filter="fade">
                                      <p:cBhvr>
                                        <p:cTn id="101" dur="500"/>
                                        <p:tgtEl>
                                          <p:spTgt spid="35"/>
                                        </p:tgtEl>
                                      </p:cBhvr>
                                    </p:animEffect>
                                    <p:set>
                                      <p:cBhvr>
                                        <p:cTn id="102" dur="1" fill="hold">
                                          <p:stCondLst>
                                            <p:cond delay="499"/>
                                          </p:stCondLst>
                                        </p:cTn>
                                        <p:tgtEl>
                                          <p:spTgt spid="35"/>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childTnLst>
                          </p:cTn>
                        </p:par>
                      </p:childTnLst>
                    </p:cTn>
                  </p:par>
                  <p:par>
                    <p:cTn id="106" fill="hold">
                      <p:stCondLst>
                        <p:cond delay="indefinite"/>
                      </p:stCondLst>
                      <p:childTnLst>
                        <p:par>
                          <p:cTn id="107" fill="hold">
                            <p:stCondLst>
                              <p:cond delay="0"/>
                            </p:stCondLst>
                            <p:childTnLst>
                              <p:par>
                                <p:cTn id="108" presetID="32" presetClass="emph" presetSubtype="0" fill="hold" nodeType="clickEffect">
                                  <p:stCondLst>
                                    <p:cond delay="0"/>
                                  </p:stCondLst>
                                  <p:childTnLst>
                                    <p:animRot by="120000">
                                      <p:cBhvr>
                                        <p:cTn id="109" dur="100" fill="hold">
                                          <p:stCondLst>
                                            <p:cond delay="0"/>
                                          </p:stCondLst>
                                        </p:cTn>
                                        <p:tgtEl>
                                          <p:spTgt spid="21"/>
                                        </p:tgtEl>
                                        <p:attrNameLst>
                                          <p:attrName>r</p:attrName>
                                        </p:attrNameLst>
                                      </p:cBhvr>
                                    </p:animRot>
                                    <p:animRot by="-240000">
                                      <p:cBhvr>
                                        <p:cTn id="110" dur="200" fill="hold">
                                          <p:stCondLst>
                                            <p:cond delay="200"/>
                                          </p:stCondLst>
                                        </p:cTn>
                                        <p:tgtEl>
                                          <p:spTgt spid="21"/>
                                        </p:tgtEl>
                                        <p:attrNameLst>
                                          <p:attrName>r</p:attrName>
                                        </p:attrNameLst>
                                      </p:cBhvr>
                                    </p:animRot>
                                    <p:animRot by="240000">
                                      <p:cBhvr>
                                        <p:cTn id="111" dur="200" fill="hold">
                                          <p:stCondLst>
                                            <p:cond delay="400"/>
                                          </p:stCondLst>
                                        </p:cTn>
                                        <p:tgtEl>
                                          <p:spTgt spid="21"/>
                                        </p:tgtEl>
                                        <p:attrNameLst>
                                          <p:attrName>r</p:attrName>
                                        </p:attrNameLst>
                                      </p:cBhvr>
                                    </p:animRot>
                                    <p:animRot by="-240000">
                                      <p:cBhvr>
                                        <p:cTn id="112" dur="200" fill="hold">
                                          <p:stCondLst>
                                            <p:cond delay="600"/>
                                          </p:stCondLst>
                                        </p:cTn>
                                        <p:tgtEl>
                                          <p:spTgt spid="21"/>
                                        </p:tgtEl>
                                        <p:attrNameLst>
                                          <p:attrName>r</p:attrName>
                                        </p:attrNameLst>
                                      </p:cBhvr>
                                    </p:animRot>
                                    <p:animRot by="120000">
                                      <p:cBhvr>
                                        <p:cTn id="113" dur="200" fill="hold">
                                          <p:stCondLst>
                                            <p:cond delay="800"/>
                                          </p:stCondLst>
                                        </p:cTn>
                                        <p:tgtEl>
                                          <p:spTgt spid="21"/>
                                        </p:tgtEl>
                                        <p:attrNameLst>
                                          <p:attrName>r</p:attrName>
                                        </p:attrNameLst>
                                      </p:cBhvr>
                                    </p:animRot>
                                  </p:childTnLst>
                                </p:cTn>
                              </p:par>
                              <p:par>
                                <p:cTn id="114" presetID="32" presetClass="emph" presetSubtype="0" fill="hold" grpId="1" nodeType="withEffect">
                                  <p:stCondLst>
                                    <p:cond delay="0"/>
                                  </p:stCondLst>
                                  <p:childTnLst>
                                    <p:animRot by="120000">
                                      <p:cBhvr>
                                        <p:cTn id="115" dur="100" fill="hold">
                                          <p:stCondLst>
                                            <p:cond delay="0"/>
                                          </p:stCondLst>
                                        </p:cTn>
                                        <p:tgtEl>
                                          <p:spTgt spid="10"/>
                                        </p:tgtEl>
                                        <p:attrNameLst>
                                          <p:attrName>r</p:attrName>
                                        </p:attrNameLst>
                                      </p:cBhvr>
                                    </p:animRot>
                                    <p:animRot by="-240000">
                                      <p:cBhvr>
                                        <p:cTn id="116" dur="200" fill="hold">
                                          <p:stCondLst>
                                            <p:cond delay="200"/>
                                          </p:stCondLst>
                                        </p:cTn>
                                        <p:tgtEl>
                                          <p:spTgt spid="10"/>
                                        </p:tgtEl>
                                        <p:attrNameLst>
                                          <p:attrName>r</p:attrName>
                                        </p:attrNameLst>
                                      </p:cBhvr>
                                    </p:animRot>
                                    <p:animRot by="240000">
                                      <p:cBhvr>
                                        <p:cTn id="117" dur="200" fill="hold">
                                          <p:stCondLst>
                                            <p:cond delay="400"/>
                                          </p:stCondLst>
                                        </p:cTn>
                                        <p:tgtEl>
                                          <p:spTgt spid="10"/>
                                        </p:tgtEl>
                                        <p:attrNameLst>
                                          <p:attrName>r</p:attrName>
                                        </p:attrNameLst>
                                      </p:cBhvr>
                                    </p:animRot>
                                    <p:animRot by="-240000">
                                      <p:cBhvr>
                                        <p:cTn id="118" dur="200" fill="hold">
                                          <p:stCondLst>
                                            <p:cond delay="600"/>
                                          </p:stCondLst>
                                        </p:cTn>
                                        <p:tgtEl>
                                          <p:spTgt spid="10"/>
                                        </p:tgtEl>
                                        <p:attrNameLst>
                                          <p:attrName>r</p:attrName>
                                        </p:attrNameLst>
                                      </p:cBhvr>
                                    </p:animRot>
                                    <p:animRot by="120000">
                                      <p:cBhvr>
                                        <p:cTn id="119" dur="200" fill="hold">
                                          <p:stCondLst>
                                            <p:cond delay="800"/>
                                          </p:stCondLst>
                                        </p:cTn>
                                        <p:tgtEl>
                                          <p:spTgt spid="10"/>
                                        </p:tgtEl>
                                        <p:attrNameLst>
                                          <p:attrName>r</p:attrName>
                                        </p:attrNameLst>
                                      </p:cBhvr>
                                    </p:animRo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par>
                                <p:cTn id="125" presetID="10" presetClass="exit" presetSubtype="0" fill="hold" grpId="1" nodeType="withEffect">
                                  <p:stCondLst>
                                    <p:cond delay="0"/>
                                  </p:stCondLst>
                                  <p:childTnLst>
                                    <p:animEffect transition="out" filter="fade">
                                      <p:cBhvr>
                                        <p:cTn id="126" dur="500"/>
                                        <p:tgtEl>
                                          <p:spTgt spid="36"/>
                                        </p:tgtEl>
                                      </p:cBhvr>
                                    </p:animEffect>
                                    <p:set>
                                      <p:cBhvr>
                                        <p:cTn id="127" dur="1" fill="hold">
                                          <p:stCondLst>
                                            <p:cond delay="499"/>
                                          </p:stCondLst>
                                        </p:cTn>
                                        <p:tgtEl>
                                          <p:spTgt spid="36"/>
                                        </p:tgtEl>
                                        <p:attrNameLst>
                                          <p:attrName>style.visibility</p:attrName>
                                        </p:attrNameLst>
                                      </p:cBhvr>
                                      <p:to>
                                        <p:strVal val="hidden"/>
                                      </p:to>
                                    </p:set>
                                  </p:childTnLst>
                                </p:cTn>
                              </p:par>
                              <p:par>
                                <p:cTn id="128" presetID="10" presetClass="entr" presetSubtype="0" fill="hold" grpId="0" nodeType="withEffect">
                                  <p:stCondLst>
                                    <p:cond delay="0"/>
                                  </p:stCondLst>
                                  <p:childTnLst>
                                    <p:set>
                                      <p:cBhvr>
                                        <p:cTn id="129" dur="1" fill="hold">
                                          <p:stCondLst>
                                            <p:cond delay="0"/>
                                          </p:stCondLst>
                                        </p:cTn>
                                        <p:tgtEl>
                                          <p:spTgt spid="14"/>
                                        </p:tgtEl>
                                        <p:attrNameLst>
                                          <p:attrName>style.visibility</p:attrName>
                                        </p:attrNameLst>
                                      </p:cBhvr>
                                      <p:to>
                                        <p:strVal val="visible"/>
                                      </p:to>
                                    </p:set>
                                    <p:animEffect transition="in" filter="fade">
                                      <p:cBhvr>
                                        <p:cTn id="130" dur="500"/>
                                        <p:tgtEl>
                                          <p:spTgt spid="1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Effect transition="in" filter="fade">
                                      <p:cBhvr>
                                        <p:cTn id="133" dur="500"/>
                                        <p:tgtEl>
                                          <p:spTgt spid="17"/>
                                        </p:tgtEl>
                                      </p:cBhvr>
                                    </p:animEffect>
                                  </p:childTnLst>
                                </p:cTn>
                              </p:par>
                              <p:par>
                                <p:cTn id="134" presetID="10" presetClass="entr" presetSubtype="0" fill="hold" nodeType="withEffect">
                                  <p:stCondLst>
                                    <p:cond delay="0"/>
                                  </p:stCondLst>
                                  <p:childTnLst>
                                    <p:set>
                                      <p:cBhvr>
                                        <p:cTn id="135" dur="1" fill="hold">
                                          <p:stCondLst>
                                            <p:cond delay="0"/>
                                          </p:stCondLst>
                                        </p:cTn>
                                        <p:tgtEl>
                                          <p:spTgt spid="15"/>
                                        </p:tgtEl>
                                        <p:attrNameLst>
                                          <p:attrName>style.visibility</p:attrName>
                                        </p:attrNameLst>
                                      </p:cBhvr>
                                      <p:to>
                                        <p:strVal val="visible"/>
                                      </p:to>
                                    </p:set>
                                    <p:animEffect transition="in" filter="fade">
                                      <p:cBhvr>
                                        <p:cTn id="136" dur="500"/>
                                        <p:tgtEl>
                                          <p:spTgt spid="15"/>
                                        </p:tgtEl>
                                      </p:cBhvr>
                                    </p:animEffect>
                                  </p:childTnLst>
                                </p:cTn>
                              </p:par>
                              <p:par>
                                <p:cTn id="137" presetID="10" presetClass="entr" presetSubtype="0" fill="hold" nodeType="with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fade">
                                      <p:cBhvr>
                                        <p:cTn id="139" dur="500"/>
                                        <p:tgtEl>
                                          <p:spTgt spid="1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9"/>
                                        </p:tgtEl>
                                        <p:attrNameLst>
                                          <p:attrName>style.visibility</p:attrName>
                                        </p:attrNameLst>
                                      </p:cBhvr>
                                      <p:to>
                                        <p:strVal val="visible"/>
                                      </p:to>
                                    </p:set>
                                    <p:animEffect transition="in" filter="fade">
                                      <p:cBhvr>
                                        <p:cTn id="142" dur="500"/>
                                        <p:tgtEl>
                                          <p:spTgt spid="9"/>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8"/>
                                        </p:tgtEl>
                                        <p:attrNameLst>
                                          <p:attrName>style.visibility</p:attrName>
                                        </p:attrNameLst>
                                      </p:cBhvr>
                                      <p:to>
                                        <p:strVal val="visible"/>
                                      </p:to>
                                    </p:set>
                                    <p:animEffect transition="in" filter="fade">
                                      <p:cBhvr>
                                        <p:cTn id="145" dur="500"/>
                                        <p:tgtEl>
                                          <p:spTgt spid="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3"/>
                                        </p:tgtEl>
                                        <p:attrNameLst>
                                          <p:attrName>style.visibility</p:attrName>
                                        </p:attrNameLst>
                                      </p:cBhvr>
                                      <p:to>
                                        <p:strVal val="visible"/>
                                      </p:to>
                                    </p:set>
                                    <p:animEffect transition="in" filter="fade">
                                      <p:cBhvr>
                                        <p:cTn id="1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0" grpId="1"/>
      <p:bldP spid="11" grpId="0"/>
      <p:bldP spid="11" grpId="1"/>
      <p:bldP spid="12" grpId="0"/>
      <p:bldP spid="13" grpId="0"/>
      <p:bldP spid="13" grpId="1"/>
      <p:bldP spid="13" grpId="2"/>
      <p:bldP spid="14" grpId="0"/>
      <p:bldP spid="17" grpId="0" animBg="1"/>
      <p:bldP spid="19" grpId="0"/>
      <p:bldP spid="20" grpId="0"/>
      <p:bldP spid="24" grpId="0"/>
      <p:bldP spid="25" grpId="0" animBg="1"/>
      <p:bldP spid="28" grpId="0"/>
      <p:bldP spid="29" grpId="0" animBg="1"/>
      <p:bldP spid="30" grpId="0"/>
      <p:bldP spid="32" grpId="0"/>
      <p:bldP spid="33" grpId="0"/>
      <p:bldP spid="35" grpId="0" animBg="1"/>
      <p:bldP spid="35" grpId="1" animBg="1"/>
      <p:bldP spid="36" grpId="0" animBg="1"/>
      <p:bldP spid="36" grpId="1"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Fundamentos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Métodos de Inferencia - </a:t>
            </a:r>
            <a:r>
              <a:rPr lang="es-ES" altLang="es-CO" sz="2800" b="0" dirty="0" err="1">
                <a:solidFill>
                  <a:schemeClr val="accent2">
                    <a:lumMod val="75000"/>
                  </a:schemeClr>
                </a:solidFill>
                <a:effectLst>
                  <a:outerShdw blurRad="38100" dist="38100" dir="2700000" algn="tl">
                    <a:srgbClr val="000000">
                      <a:alpha val="43137"/>
                    </a:srgbClr>
                  </a:outerShdw>
                </a:effectLst>
              </a:rPr>
              <a:t>Backward</a:t>
            </a:r>
            <a:r>
              <a:rPr lang="es-ES" altLang="es-CO" sz="2800" b="0" dirty="0">
                <a:solidFill>
                  <a:schemeClr val="accent2">
                    <a:lumMod val="75000"/>
                  </a:schemeClr>
                </a:solidFill>
                <a:effectLst>
                  <a:outerShdw blurRad="38100" dist="38100" dir="2700000" algn="tl">
                    <a:srgbClr val="000000">
                      <a:alpha val="43137"/>
                    </a:srgbClr>
                  </a:outerShdw>
                </a:effectLst>
              </a:rPr>
              <a:t> </a:t>
            </a:r>
            <a:r>
              <a:rPr lang="es-ES" altLang="es-CO" sz="2800" b="0" dirty="0" err="1">
                <a:solidFill>
                  <a:schemeClr val="accent2">
                    <a:lumMod val="75000"/>
                  </a:schemeClr>
                </a:solidFill>
                <a:effectLst>
                  <a:outerShdw blurRad="38100" dist="38100" dir="2700000" algn="tl">
                    <a:srgbClr val="000000">
                      <a:alpha val="43137"/>
                    </a:srgbClr>
                  </a:outerShdw>
                </a:effectLst>
              </a:rPr>
              <a:t>Chaining</a:t>
            </a:r>
            <a:endParaRPr lang="es-ES" altLang="es-CO" sz="2800" b="0" dirty="0">
              <a:solidFill>
                <a:schemeClr val="accent2">
                  <a:lumMod val="75000"/>
                </a:schemeClr>
              </a:solidFill>
              <a:effectLst>
                <a:outerShdw blurRad="38100" dist="38100" dir="2700000" algn="tl">
                  <a:srgbClr val="000000">
                    <a:alpha val="43137"/>
                  </a:srgbClr>
                </a:outerShdw>
              </a:effectLst>
            </a:endParaRPr>
          </a:p>
          <a:p>
            <a:pPr marL="0" indent="0" eaLnBrk="1" hangingPunct="1">
              <a:spcBef>
                <a:spcPct val="20000"/>
              </a:spcBef>
              <a:buClr>
                <a:schemeClr val="hlink"/>
              </a:buClr>
              <a:buSzPct val="55000"/>
            </a:pPr>
            <a:endParaRPr kumimoji="0" lang="es-ES" altLang="es-CO" sz="1800" b="0" dirty="0">
              <a:solidFill>
                <a:schemeClr val="accent2">
                  <a:lumMod val="75000"/>
                </a:schemeClr>
              </a:solidFill>
            </a:endParaRPr>
          </a:p>
        </p:txBody>
      </p:sp>
      <p:sp>
        <p:nvSpPr>
          <p:cNvPr id="7" name="1 Marcador de pie de página"/>
          <p:cNvSpPr txBox="1">
            <a:spLocks/>
          </p:cNvSpPr>
          <p:nvPr/>
        </p:nvSpPr>
        <p:spPr bwMode="auto">
          <a:xfrm>
            <a:off x="9619747" y="6561467"/>
            <a:ext cx="3672408" cy="3600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kumimoji="0" sz="1400" b="0" kern="1200">
                <a:solidFill>
                  <a:schemeClr val="tx1"/>
                </a:solidFill>
                <a:effectLst/>
                <a:latin typeface="Arial" charset="0"/>
                <a:ea typeface="+mn-ea"/>
                <a:cs typeface="+mn-cs"/>
              </a:defRPr>
            </a:lvl1pPr>
            <a:lvl2pPr marL="457200" algn="ctr" rtl="0" fontAlgn="base">
              <a:spcBef>
                <a:spcPct val="0"/>
              </a:spcBef>
              <a:spcAft>
                <a:spcPct val="0"/>
              </a:spcAft>
              <a:defRPr kumimoji="1" sz="2400" b="1" kern="1200">
                <a:solidFill>
                  <a:schemeClr val="tx1"/>
                </a:solidFill>
                <a:latin typeface="Arial Narrow" pitchFamily="34" charset="0"/>
                <a:ea typeface="+mn-ea"/>
                <a:cs typeface="+mn-cs"/>
              </a:defRPr>
            </a:lvl2pPr>
            <a:lvl3pPr marL="914400" algn="ctr" rtl="0" fontAlgn="base">
              <a:spcBef>
                <a:spcPct val="0"/>
              </a:spcBef>
              <a:spcAft>
                <a:spcPct val="0"/>
              </a:spcAft>
              <a:defRPr kumimoji="1" sz="2400" b="1" kern="1200">
                <a:solidFill>
                  <a:schemeClr val="tx1"/>
                </a:solidFill>
                <a:latin typeface="Arial Narrow" pitchFamily="34" charset="0"/>
                <a:ea typeface="+mn-ea"/>
                <a:cs typeface="+mn-cs"/>
              </a:defRPr>
            </a:lvl3pPr>
            <a:lvl4pPr marL="1371600" algn="ctr" rtl="0" fontAlgn="base">
              <a:spcBef>
                <a:spcPct val="0"/>
              </a:spcBef>
              <a:spcAft>
                <a:spcPct val="0"/>
              </a:spcAft>
              <a:defRPr kumimoji="1" sz="2400" b="1" kern="1200">
                <a:solidFill>
                  <a:schemeClr val="tx1"/>
                </a:solidFill>
                <a:latin typeface="Arial Narrow" pitchFamily="34" charset="0"/>
                <a:ea typeface="+mn-ea"/>
                <a:cs typeface="+mn-cs"/>
              </a:defRPr>
            </a:lvl4pPr>
            <a:lvl5pPr marL="1828800" algn="ctr" rtl="0" fontAlgn="base">
              <a:spcBef>
                <a:spcPct val="0"/>
              </a:spcBef>
              <a:spcAft>
                <a:spcPct val="0"/>
              </a:spcAft>
              <a:defRPr kumimoji="1" sz="2400" b="1" kern="1200">
                <a:solidFill>
                  <a:schemeClr val="tx1"/>
                </a:solidFill>
                <a:latin typeface="Arial Narrow" pitchFamily="34" charset="0"/>
                <a:ea typeface="+mn-ea"/>
                <a:cs typeface="+mn-cs"/>
              </a:defRPr>
            </a:lvl5pPr>
            <a:lvl6pPr marL="2286000" algn="l" defTabSz="914400" rtl="0" eaLnBrk="1" latinLnBrk="0" hangingPunct="1">
              <a:defRPr kumimoji="1" sz="2400" b="1" kern="1200">
                <a:solidFill>
                  <a:schemeClr val="tx1"/>
                </a:solidFill>
                <a:latin typeface="Arial Narrow" pitchFamily="34" charset="0"/>
                <a:ea typeface="+mn-ea"/>
                <a:cs typeface="+mn-cs"/>
              </a:defRPr>
            </a:lvl6pPr>
            <a:lvl7pPr marL="2743200" algn="l" defTabSz="914400" rtl="0" eaLnBrk="1" latinLnBrk="0" hangingPunct="1">
              <a:defRPr kumimoji="1" sz="2400" b="1" kern="1200">
                <a:solidFill>
                  <a:schemeClr val="tx1"/>
                </a:solidFill>
                <a:latin typeface="Arial Narrow" pitchFamily="34" charset="0"/>
                <a:ea typeface="+mn-ea"/>
                <a:cs typeface="+mn-cs"/>
              </a:defRPr>
            </a:lvl7pPr>
            <a:lvl8pPr marL="3200400" algn="l" defTabSz="914400" rtl="0" eaLnBrk="1" latinLnBrk="0" hangingPunct="1">
              <a:defRPr kumimoji="1" sz="2400" b="1" kern="1200">
                <a:solidFill>
                  <a:schemeClr val="tx1"/>
                </a:solidFill>
                <a:latin typeface="Arial Narrow" pitchFamily="34" charset="0"/>
                <a:ea typeface="+mn-ea"/>
                <a:cs typeface="+mn-cs"/>
              </a:defRPr>
            </a:lvl8pPr>
            <a:lvl9pPr marL="3657600" algn="l" defTabSz="914400" rtl="0" eaLnBrk="1" latinLnBrk="0" hangingPunct="1">
              <a:defRPr kumimoji="1" sz="2400" b="1" kern="1200">
                <a:solidFill>
                  <a:schemeClr val="tx1"/>
                </a:solidFill>
                <a:latin typeface="Arial Narrow" pitchFamily="34" charset="0"/>
                <a:ea typeface="+mn-ea"/>
                <a:cs typeface="+mn-cs"/>
              </a:defRPr>
            </a:lvl9pPr>
          </a:lstStyle>
          <a:p>
            <a:pPr algn="just">
              <a:defRPr/>
            </a:pPr>
            <a:r>
              <a:rPr lang="es-ES" sz="1100" dirty="0">
                <a:latin typeface="+mn-lt"/>
              </a:rPr>
              <a:t>Figura extraída de </a:t>
            </a:r>
            <a:r>
              <a:rPr lang="en-US" sz="1100" dirty="0">
                <a:latin typeface="+mn-lt"/>
              </a:rPr>
              <a:t>Bonnet (1988), p. 27.</a:t>
            </a:r>
            <a:endParaRPr lang="es-ES" sz="1100" dirty="0">
              <a:latin typeface="+mn-lt"/>
            </a:endParaRPr>
          </a:p>
        </p:txBody>
      </p:sp>
      <p:sp>
        <p:nvSpPr>
          <p:cNvPr id="8" name="7 CuadroTexto"/>
          <p:cNvSpPr txBox="1"/>
          <p:nvPr/>
        </p:nvSpPr>
        <p:spPr>
          <a:xfrm>
            <a:off x="4941285" y="2143166"/>
            <a:ext cx="314510" cy="369332"/>
          </a:xfrm>
          <a:prstGeom prst="rect">
            <a:avLst/>
          </a:prstGeom>
          <a:noFill/>
        </p:spPr>
        <p:txBody>
          <a:bodyPr wrap="none" rtlCol="0">
            <a:spAutoFit/>
          </a:bodyPr>
          <a:lstStyle/>
          <a:p>
            <a:r>
              <a:rPr lang="es-ES" b="1" dirty="0">
                <a:solidFill>
                  <a:srgbClr val="002060"/>
                </a:solidFill>
                <a:latin typeface="+mn-lt"/>
              </a:rPr>
              <a:t>B</a:t>
            </a:r>
          </a:p>
        </p:txBody>
      </p:sp>
      <p:sp>
        <p:nvSpPr>
          <p:cNvPr id="9" name="8 CuadroTexto"/>
          <p:cNvSpPr txBox="1"/>
          <p:nvPr/>
        </p:nvSpPr>
        <p:spPr>
          <a:xfrm>
            <a:off x="4938079" y="3132279"/>
            <a:ext cx="308098" cy="369332"/>
          </a:xfrm>
          <a:prstGeom prst="rect">
            <a:avLst/>
          </a:prstGeom>
          <a:noFill/>
        </p:spPr>
        <p:txBody>
          <a:bodyPr wrap="none" rtlCol="0">
            <a:spAutoFit/>
          </a:bodyPr>
          <a:lstStyle/>
          <a:p>
            <a:r>
              <a:rPr lang="es-ES" b="1" dirty="0">
                <a:solidFill>
                  <a:srgbClr val="002060"/>
                </a:solidFill>
                <a:latin typeface="+mn-lt"/>
              </a:rPr>
              <a:t>C</a:t>
            </a:r>
          </a:p>
        </p:txBody>
      </p:sp>
      <p:sp>
        <p:nvSpPr>
          <p:cNvPr id="10" name="9 CuadroTexto"/>
          <p:cNvSpPr txBox="1"/>
          <p:nvPr/>
        </p:nvSpPr>
        <p:spPr>
          <a:xfrm>
            <a:off x="6701674" y="2616887"/>
            <a:ext cx="340158" cy="369332"/>
          </a:xfrm>
          <a:prstGeom prst="rect">
            <a:avLst/>
          </a:prstGeom>
          <a:noFill/>
        </p:spPr>
        <p:txBody>
          <a:bodyPr wrap="none" rtlCol="0">
            <a:spAutoFit/>
          </a:bodyPr>
          <a:lstStyle/>
          <a:p>
            <a:r>
              <a:rPr lang="es-ES" b="1" dirty="0">
                <a:solidFill>
                  <a:srgbClr val="002060"/>
                </a:solidFill>
                <a:latin typeface="+mn-lt"/>
              </a:rPr>
              <a:t>Q</a:t>
            </a:r>
          </a:p>
        </p:txBody>
      </p:sp>
      <p:sp>
        <p:nvSpPr>
          <p:cNvPr id="11" name="10 CuadroTexto"/>
          <p:cNvSpPr txBox="1"/>
          <p:nvPr/>
        </p:nvSpPr>
        <p:spPr>
          <a:xfrm>
            <a:off x="8984902" y="2137758"/>
            <a:ext cx="324128" cy="369332"/>
          </a:xfrm>
          <a:prstGeom prst="rect">
            <a:avLst/>
          </a:prstGeom>
          <a:noFill/>
        </p:spPr>
        <p:txBody>
          <a:bodyPr wrap="none" rtlCol="0">
            <a:spAutoFit/>
          </a:bodyPr>
          <a:lstStyle/>
          <a:p>
            <a:r>
              <a:rPr lang="es-ES" b="1" dirty="0">
                <a:solidFill>
                  <a:srgbClr val="002060"/>
                </a:solidFill>
                <a:latin typeface="+mn-lt"/>
              </a:rPr>
              <a:t>A</a:t>
            </a:r>
          </a:p>
        </p:txBody>
      </p:sp>
      <p:sp>
        <p:nvSpPr>
          <p:cNvPr id="12" name="12 CuadroTexto"/>
          <p:cNvSpPr txBox="1"/>
          <p:nvPr/>
        </p:nvSpPr>
        <p:spPr>
          <a:xfrm>
            <a:off x="10952547" y="3477510"/>
            <a:ext cx="296876" cy="369332"/>
          </a:xfrm>
          <a:prstGeom prst="rect">
            <a:avLst/>
          </a:prstGeom>
          <a:noFill/>
        </p:spPr>
        <p:txBody>
          <a:bodyPr wrap="none" rtlCol="0">
            <a:spAutoFit/>
          </a:bodyPr>
          <a:lstStyle/>
          <a:p>
            <a:r>
              <a:rPr lang="es-ES" b="1" dirty="0">
                <a:solidFill>
                  <a:srgbClr val="7030A0"/>
                </a:solidFill>
                <a:latin typeface="+mn-lt"/>
              </a:rPr>
              <a:t>E</a:t>
            </a:r>
          </a:p>
        </p:txBody>
      </p:sp>
      <p:sp>
        <p:nvSpPr>
          <p:cNvPr id="13" name="13 CuadroTexto"/>
          <p:cNvSpPr txBox="1"/>
          <p:nvPr/>
        </p:nvSpPr>
        <p:spPr>
          <a:xfrm>
            <a:off x="8301958" y="3477511"/>
            <a:ext cx="333746" cy="369332"/>
          </a:xfrm>
          <a:prstGeom prst="rect">
            <a:avLst/>
          </a:prstGeom>
          <a:noFill/>
        </p:spPr>
        <p:txBody>
          <a:bodyPr wrap="none" rtlCol="0">
            <a:spAutoFit/>
          </a:bodyPr>
          <a:lstStyle/>
          <a:p>
            <a:r>
              <a:rPr lang="es-ES" b="1" dirty="0">
                <a:solidFill>
                  <a:srgbClr val="002060"/>
                </a:solidFill>
                <a:latin typeface="+mn-lt"/>
              </a:rPr>
              <a:t>N</a:t>
            </a:r>
          </a:p>
        </p:txBody>
      </p:sp>
      <p:sp>
        <p:nvSpPr>
          <p:cNvPr id="14" name="16 CuadroTexto"/>
          <p:cNvSpPr txBox="1"/>
          <p:nvPr/>
        </p:nvSpPr>
        <p:spPr>
          <a:xfrm flipH="1">
            <a:off x="5595120" y="2628223"/>
            <a:ext cx="462226" cy="369332"/>
          </a:xfrm>
          <a:prstGeom prst="rect">
            <a:avLst/>
          </a:prstGeom>
          <a:noFill/>
        </p:spPr>
        <p:txBody>
          <a:bodyPr wrap="square" rtlCol="0">
            <a:spAutoFit/>
          </a:bodyPr>
          <a:lstStyle/>
          <a:p>
            <a:r>
              <a:rPr lang="es-ES" sz="1800" b="1" dirty="0">
                <a:solidFill>
                  <a:srgbClr val="FF0000"/>
                </a:solidFill>
              </a:rPr>
              <a:t>R7</a:t>
            </a:r>
          </a:p>
        </p:txBody>
      </p:sp>
      <p:cxnSp>
        <p:nvCxnSpPr>
          <p:cNvPr id="15" name="17 Conector recto"/>
          <p:cNvCxnSpPr>
            <a:stCxn id="8" idx="3"/>
            <a:endCxn id="10" idx="1"/>
          </p:cNvCxnSpPr>
          <p:nvPr/>
        </p:nvCxnSpPr>
        <p:spPr bwMode="auto">
          <a:xfrm>
            <a:off x="5255795" y="2327832"/>
            <a:ext cx="1445879" cy="473721"/>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16" name="19 Conector recto"/>
          <p:cNvCxnSpPr>
            <a:stCxn id="9" idx="3"/>
            <a:endCxn id="10" idx="1"/>
          </p:cNvCxnSpPr>
          <p:nvPr/>
        </p:nvCxnSpPr>
        <p:spPr bwMode="auto">
          <a:xfrm flipV="1">
            <a:off x="5246177" y="2801553"/>
            <a:ext cx="1455497" cy="515392"/>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sp>
        <p:nvSpPr>
          <p:cNvPr id="17" name="21 Arco"/>
          <p:cNvSpPr/>
          <p:nvPr/>
        </p:nvSpPr>
        <p:spPr bwMode="auto">
          <a:xfrm flipH="1">
            <a:off x="5981325" y="2581615"/>
            <a:ext cx="383552" cy="590222"/>
          </a:xfrm>
          <a:prstGeom prst="arc">
            <a:avLst>
              <a:gd name="adj1" fmla="val 18322449"/>
              <a:gd name="adj2" fmla="val 2912936"/>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8" name="22 Forma libre"/>
          <p:cNvSpPr/>
          <p:nvPr/>
        </p:nvSpPr>
        <p:spPr>
          <a:xfrm>
            <a:off x="6116185" y="2162284"/>
            <a:ext cx="324713" cy="382223"/>
          </a:xfrm>
          <a:custGeom>
            <a:avLst/>
            <a:gdLst>
              <a:gd name="connsiteX0" fmla="*/ 0 w 324713"/>
              <a:gd name="connsiteY0" fmla="*/ 382223 h 382223"/>
              <a:gd name="connsiteX1" fmla="*/ 127000 w 324713"/>
              <a:gd name="connsiteY1" fmla="*/ 140923 h 382223"/>
              <a:gd name="connsiteX2" fmla="*/ 317500 w 324713"/>
              <a:gd name="connsiteY2" fmla="*/ 1223 h 382223"/>
              <a:gd name="connsiteX3" fmla="*/ 279400 w 324713"/>
              <a:gd name="connsiteY3" fmla="*/ 217123 h 382223"/>
              <a:gd name="connsiteX4" fmla="*/ 228600 w 324713"/>
              <a:gd name="connsiteY4" fmla="*/ 204423 h 382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13" h="382223">
                <a:moveTo>
                  <a:pt x="0" y="382223"/>
                </a:moveTo>
                <a:cubicBezTo>
                  <a:pt x="37041" y="293323"/>
                  <a:pt x="74083" y="204423"/>
                  <a:pt x="127000" y="140923"/>
                </a:cubicBezTo>
                <a:cubicBezTo>
                  <a:pt x="179917" y="77423"/>
                  <a:pt x="292100" y="-11477"/>
                  <a:pt x="317500" y="1223"/>
                </a:cubicBezTo>
                <a:cubicBezTo>
                  <a:pt x="342900" y="13923"/>
                  <a:pt x="294217" y="183256"/>
                  <a:pt x="279400" y="217123"/>
                </a:cubicBezTo>
                <a:cubicBezTo>
                  <a:pt x="264583" y="250990"/>
                  <a:pt x="249767" y="217123"/>
                  <a:pt x="228600" y="204423"/>
                </a:cubicBezTo>
              </a:path>
            </a:pathLst>
          </a:custGeom>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9" name="23 CuadroTexto"/>
          <p:cNvSpPr txBox="1"/>
          <p:nvPr/>
        </p:nvSpPr>
        <p:spPr>
          <a:xfrm>
            <a:off x="6447916" y="3477511"/>
            <a:ext cx="558166" cy="369332"/>
          </a:xfrm>
          <a:prstGeom prst="rect">
            <a:avLst/>
          </a:prstGeom>
          <a:noFill/>
        </p:spPr>
        <p:txBody>
          <a:bodyPr wrap="none" rtlCol="0">
            <a:spAutoFit/>
          </a:bodyPr>
          <a:lstStyle/>
          <a:p>
            <a:r>
              <a:rPr lang="es-ES" b="1" dirty="0">
                <a:solidFill>
                  <a:srgbClr val="002060"/>
                </a:solidFill>
                <a:latin typeface="+mn-lt"/>
              </a:rPr>
              <a:t>¬ W</a:t>
            </a:r>
          </a:p>
        </p:txBody>
      </p:sp>
      <p:sp>
        <p:nvSpPr>
          <p:cNvPr id="20" name="26 CuadroTexto"/>
          <p:cNvSpPr txBox="1"/>
          <p:nvPr/>
        </p:nvSpPr>
        <p:spPr>
          <a:xfrm>
            <a:off x="6497841" y="4193175"/>
            <a:ext cx="460382" cy="369332"/>
          </a:xfrm>
          <a:prstGeom prst="rect">
            <a:avLst/>
          </a:prstGeom>
          <a:noFill/>
        </p:spPr>
        <p:txBody>
          <a:bodyPr wrap="none" rtlCol="0">
            <a:spAutoFit/>
          </a:bodyPr>
          <a:lstStyle/>
          <a:p>
            <a:r>
              <a:rPr lang="es-ES" b="1" dirty="0">
                <a:solidFill>
                  <a:srgbClr val="002060"/>
                </a:solidFill>
                <a:latin typeface="+mn-lt"/>
              </a:rPr>
              <a:t>¬ Z</a:t>
            </a:r>
          </a:p>
        </p:txBody>
      </p:sp>
      <p:cxnSp>
        <p:nvCxnSpPr>
          <p:cNvPr id="21" name="27 Conector recto"/>
          <p:cNvCxnSpPr>
            <a:stCxn id="13" idx="1"/>
            <a:endCxn id="10" idx="3"/>
          </p:cNvCxnSpPr>
          <p:nvPr/>
        </p:nvCxnSpPr>
        <p:spPr bwMode="auto">
          <a:xfrm flipH="1" flipV="1">
            <a:off x="7041832" y="2801553"/>
            <a:ext cx="1260126" cy="860624"/>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22" name="30 Conector recto"/>
          <p:cNvCxnSpPr>
            <a:stCxn id="13" idx="1"/>
            <a:endCxn id="19" idx="3"/>
          </p:cNvCxnSpPr>
          <p:nvPr/>
        </p:nvCxnSpPr>
        <p:spPr bwMode="auto">
          <a:xfrm flipH="1">
            <a:off x="7006082" y="3662177"/>
            <a:ext cx="1295876" cy="0"/>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23" name="33 Conector recto"/>
          <p:cNvCxnSpPr>
            <a:stCxn id="13" idx="1"/>
            <a:endCxn id="20" idx="3"/>
          </p:cNvCxnSpPr>
          <p:nvPr/>
        </p:nvCxnSpPr>
        <p:spPr bwMode="auto">
          <a:xfrm flipH="1">
            <a:off x="6958223" y="3662177"/>
            <a:ext cx="1343735" cy="715664"/>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sp>
        <p:nvSpPr>
          <p:cNvPr id="24" name="40 CuadroTexto"/>
          <p:cNvSpPr txBox="1"/>
          <p:nvPr/>
        </p:nvSpPr>
        <p:spPr>
          <a:xfrm flipH="1">
            <a:off x="7467328" y="3348303"/>
            <a:ext cx="462226" cy="369332"/>
          </a:xfrm>
          <a:prstGeom prst="rect">
            <a:avLst/>
          </a:prstGeom>
          <a:noFill/>
        </p:spPr>
        <p:txBody>
          <a:bodyPr wrap="square" rtlCol="0">
            <a:spAutoFit/>
          </a:bodyPr>
          <a:lstStyle/>
          <a:p>
            <a:r>
              <a:rPr lang="es-ES" sz="1800" b="1" dirty="0">
                <a:solidFill>
                  <a:srgbClr val="FF0000"/>
                </a:solidFill>
              </a:rPr>
              <a:t>R4</a:t>
            </a:r>
          </a:p>
        </p:txBody>
      </p:sp>
      <p:sp>
        <p:nvSpPr>
          <p:cNvPr id="25" name="41 Arco"/>
          <p:cNvSpPr/>
          <p:nvPr/>
        </p:nvSpPr>
        <p:spPr bwMode="auto">
          <a:xfrm flipH="1">
            <a:off x="7925541" y="3420311"/>
            <a:ext cx="383552" cy="590222"/>
          </a:xfrm>
          <a:prstGeom prst="arc">
            <a:avLst>
              <a:gd name="adj1" fmla="val 18322449"/>
              <a:gd name="adj2" fmla="val 2912936"/>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cxnSp>
        <p:nvCxnSpPr>
          <p:cNvPr id="26" name="42 Conector recto"/>
          <p:cNvCxnSpPr>
            <a:stCxn id="12" idx="1"/>
            <a:endCxn id="11" idx="3"/>
          </p:cNvCxnSpPr>
          <p:nvPr/>
        </p:nvCxnSpPr>
        <p:spPr bwMode="auto">
          <a:xfrm flipH="1" flipV="1">
            <a:off x="9309030" y="2322424"/>
            <a:ext cx="1643517" cy="1339752"/>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27" name="43 Conector recto"/>
          <p:cNvCxnSpPr>
            <a:stCxn id="12" idx="1"/>
            <a:endCxn id="13" idx="3"/>
          </p:cNvCxnSpPr>
          <p:nvPr/>
        </p:nvCxnSpPr>
        <p:spPr bwMode="auto">
          <a:xfrm flipH="1">
            <a:off x="8635704" y="3662176"/>
            <a:ext cx="2316843" cy="1"/>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sp>
        <p:nvSpPr>
          <p:cNvPr id="28" name="85 CuadroTexto"/>
          <p:cNvSpPr txBox="1"/>
          <p:nvPr/>
        </p:nvSpPr>
        <p:spPr>
          <a:xfrm>
            <a:off x="10952547" y="3880527"/>
            <a:ext cx="698140" cy="369332"/>
          </a:xfrm>
          <a:prstGeom prst="rect">
            <a:avLst/>
          </a:prstGeom>
          <a:noFill/>
        </p:spPr>
        <p:txBody>
          <a:bodyPr wrap="none" rtlCol="0">
            <a:spAutoFit/>
          </a:bodyPr>
          <a:lstStyle/>
          <a:p>
            <a:r>
              <a:rPr lang="es-ES" b="1" i="1" dirty="0">
                <a:solidFill>
                  <a:srgbClr val="7030A0"/>
                </a:solidFill>
                <a:latin typeface="+mn-lt"/>
              </a:rPr>
              <a:t>Meta</a:t>
            </a:r>
          </a:p>
        </p:txBody>
      </p:sp>
      <p:sp>
        <p:nvSpPr>
          <p:cNvPr id="29" name="87 Arco"/>
          <p:cNvSpPr/>
          <p:nvPr/>
        </p:nvSpPr>
        <p:spPr bwMode="auto">
          <a:xfrm rot="1354424" flipH="1">
            <a:off x="10123628" y="3208129"/>
            <a:ext cx="383552" cy="590222"/>
          </a:xfrm>
          <a:prstGeom prst="arc">
            <a:avLst>
              <a:gd name="adj1" fmla="val 17421500"/>
              <a:gd name="adj2" fmla="val 3581376"/>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0" name="88 CuadroTexto"/>
          <p:cNvSpPr txBox="1"/>
          <p:nvPr/>
        </p:nvSpPr>
        <p:spPr>
          <a:xfrm flipH="1">
            <a:off x="9789107" y="3042006"/>
            <a:ext cx="462226" cy="369332"/>
          </a:xfrm>
          <a:prstGeom prst="rect">
            <a:avLst/>
          </a:prstGeom>
          <a:noFill/>
        </p:spPr>
        <p:txBody>
          <a:bodyPr wrap="square" rtlCol="0">
            <a:spAutoFit/>
          </a:bodyPr>
          <a:lstStyle/>
          <a:p>
            <a:r>
              <a:rPr lang="es-ES" sz="1800" b="1" dirty="0">
                <a:solidFill>
                  <a:srgbClr val="FF0000"/>
                </a:solidFill>
              </a:rPr>
              <a:t>R1</a:t>
            </a:r>
          </a:p>
        </p:txBody>
      </p:sp>
      <p:sp>
        <p:nvSpPr>
          <p:cNvPr id="32" name="89 CuadroTexto"/>
          <p:cNvSpPr txBox="1"/>
          <p:nvPr/>
        </p:nvSpPr>
        <p:spPr>
          <a:xfrm>
            <a:off x="8237085" y="2445534"/>
            <a:ext cx="960904" cy="307777"/>
          </a:xfrm>
          <a:prstGeom prst="rect">
            <a:avLst/>
          </a:prstGeom>
          <a:noFill/>
        </p:spPr>
        <p:txBody>
          <a:bodyPr wrap="none" rtlCol="0">
            <a:spAutoFit/>
          </a:bodyPr>
          <a:lstStyle/>
          <a:p>
            <a:r>
              <a:rPr lang="es-ES" sz="1400" b="1" i="1" dirty="0">
                <a:solidFill>
                  <a:srgbClr val="002060"/>
                </a:solidFill>
                <a:latin typeface="+mn-lt"/>
              </a:rPr>
              <a:t>Verdadero</a:t>
            </a:r>
          </a:p>
        </p:txBody>
      </p:sp>
      <p:sp>
        <p:nvSpPr>
          <p:cNvPr id="33" name="92 CuadroTexto"/>
          <p:cNvSpPr txBox="1"/>
          <p:nvPr/>
        </p:nvSpPr>
        <p:spPr>
          <a:xfrm>
            <a:off x="3561517" y="2565299"/>
            <a:ext cx="1649811" cy="523220"/>
          </a:xfrm>
          <a:prstGeom prst="rect">
            <a:avLst/>
          </a:prstGeom>
          <a:noFill/>
        </p:spPr>
        <p:txBody>
          <a:bodyPr wrap="none" rtlCol="0">
            <a:spAutoFit/>
          </a:bodyPr>
          <a:lstStyle/>
          <a:p>
            <a:r>
              <a:rPr lang="es-ES" sz="1400" b="1" i="1" dirty="0">
                <a:solidFill>
                  <a:srgbClr val="FF00FF"/>
                </a:solidFill>
                <a:latin typeface="+mn-lt"/>
              </a:rPr>
              <a:t>No puede deducirse</a:t>
            </a:r>
          </a:p>
          <a:p>
            <a:pPr algn="ctr"/>
            <a:r>
              <a:rPr lang="es-ES" sz="1400" b="1" i="1" dirty="0">
                <a:solidFill>
                  <a:srgbClr val="FF00FF"/>
                </a:solidFill>
              </a:rPr>
              <a:t>BACKTRACKING</a:t>
            </a:r>
            <a:endParaRPr lang="es-ES" sz="1400" b="1" i="1" dirty="0">
              <a:solidFill>
                <a:srgbClr val="FF00FF"/>
              </a:solidFill>
              <a:latin typeface="+mn-lt"/>
            </a:endParaRPr>
          </a:p>
        </p:txBody>
      </p:sp>
      <p:sp>
        <p:nvSpPr>
          <p:cNvPr id="34" name="46 CuadroTexto"/>
          <p:cNvSpPr txBox="1"/>
          <p:nvPr/>
        </p:nvSpPr>
        <p:spPr>
          <a:xfrm>
            <a:off x="1068241" y="3088284"/>
            <a:ext cx="2610086" cy="2862322"/>
          </a:xfrm>
          <a:prstGeom prst="rect">
            <a:avLst/>
          </a:prstGeom>
          <a:noFill/>
        </p:spPr>
        <p:txBody>
          <a:bodyPr wrap="square" rtlCol="0">
            <a:spAutoFit/>
          </a:bodyPr>
          <a:lstStyle/>
          <a:p>
            <a:pPr algn="l"/>
            <a:r>
              <a:rPr lang="es-ES" sz="1800" b="1" dirty="0"/>
              <a:t>R5 Si Z </a:t>
            </a:r>
            <a:r>
              <a:rPr lang="es-ES" sz="1800" b="1" dirty="0">
                <a:solidFill>
                  <a:srgbClr val="FF0000"/>
                </a:solidFill>
              </a:rPr>
              <a:t>&amp;</a:t>
            </a:r>
            <a:r>
              <a:rPr lang="es-ES" sz="1800" b="1" dirty="0"/>
              <a:t> L </a:t>
            </a:r>
            <a:r>
              <a:rPr lang="es-ES" sz="1800" b="1" dirty="0">
                <a:solidFill>
                  <a:srgbClr val="FF0000"/>
                </a:solidFill>
              </a:rPr>
              <a:t>=&gt;</a:t>
            </a:r>
            <a:r>
              <a:rPr lang="es-ES" sz="1800" b="1" dirty="0"/>
              <a:t> S</a:t>
            </a:r>
          </a:p>
          <a:p>
            <a:pPr algn="l"/>
            <a:r>
              <a:rPr lang="es-ES" sz="1800" b="1" dirty="0"/>
              <a:t>R1 Si A </a:t>
            </a:r>
            <a:r>
              <a:rPr lang="es-ES" sz="1800" b="1" dirty="0">
                <a:solidFill>
                  <a:srgbClr val="FF0000"/>
                </a:solidFill>
              </a:rPr>
              <a:t>&amp;</a:t>
            </a:r>
            <a:r>
              <a:rPr lang="es-ES" sz="1800" b="1" dirty="0"/>
              <a:t> N </a:t>
            </a:r>
            <a:r>
              <a:rPr lang="es-ES" sz="1800" b="1" dirty="0">
                <a:solidFill>
                  <a:srgbClr val="FF0000"/>
                </a:solidFill>
              </a:rPr>
              <a:t>=&gt;</a:t>
            </a:r>
            <a:r>
              <a:rPr lang="es-ES" sz="1800" b="1" dirty="0"/>
              <a:t> E</a:t>
            </a:r>
          </a:p>
          <a:p>
            <a:pPr algn="l"/>
            <a:r>
              <a:rPr lang="es-ES" sz="1800" b="1" dirty="0"/>
              <a:t>R3 Si D </a:t>
            </a:r>
            <a:r>
              <a:rPr lang="es-ES" sz="1800" b="1" dirty="0">
                <a:solidFill>
                  <a:srgbClr val="FF0000"/>
                </a:solidFill>
              </a:rPr>
              <a:t>O</a:t>
            </a:r>
            <a:r>
              <a:rPr lang="es-ES" sz="1800" b="1" dirty="0"/>
              <a:t> M </a:t>
            </a:r>
            <a:r>
              <a:rPr lang="es-ES" sz="1800" b="1" dirty="0">
                <a:solidFill>
                  <a:srgbClr val="FF0000"/>
                </a:solidFill>
              </a:rPr>
              <a:t>=&gt;</a:t>
            </a:r>
            <a:r>
              <a:rPr lang="es-ES" sz="1800" b="1" dirty="0"/>
              <a:t> Z</a:t>
            </a:r>
          </a:p>
          <a:p>
            <a:pPr algn="l"/>
            <a:r>
              <a:rPr lang="es-ES" sz="1800" b="1" dirty="0"/>
              <a:t>R2 Si A </a:t>
            </a:r>
            <a:r>
              <a:rPr lang="es-ES" sz="1800" b="1" dirty="0">
                <a:solidFill>
                  <a:srgbClr val="FF0000"/>
                </a:solidFill>
              </a:rPr>
              <a:t>=&gt;</a:t>
            </a:r>
            <a:r>
              <a:rPr lang="es-ES" sz="1800" b="1" dirty="0"/>
              <a:t> M</a:t>
            </a:r>
          </a:p>
          <a:p>
            <a:pPr algn="l"/>
            <a:r>
              <a:rPr lang="es-ES" sz="1800" b="1" dirty="0"/>
              <a:t>R4 Si Q </a:t>
            </a:r>
            <a:r>
              <a:rPr lang="es-ES" sz="1800" b="1" dirty="0">
                <a:solidFill>
                  <a:srgbClr val="FF0000"/>
                </a:solidFill>
              </a:rPr>
              <a:t>&amp; ¬</a:t>
            </a:r>
            <a:r>
              <a:rPr lang="es-ES" sz="1800" b="1" dirty="0">
                <a:solidFill>
                  <a:srgbClr val="002060"/>
                </a:solidFill>
              </a:rPr>
              <a:t> W </a:t>
            </a:r>
            <a:r>
              <a:rPr lang="es-ES" sz="1800" b="1" dirty="0">
                <a:solidFill>
                  <a:srgbClr val="FF0000"/>
                </a:solidFill>
              </a:rPr>
              <a:t>&amp; ¬</a:t>
            </a:r>
            <a:r>
              <a:rPr lang="es-ES" sz="1800" b="1" dirty="0">
                <a:solidFill>
                  <a:srgbClr val="002060"/>
                </a:solidFill>
              </a:rPr>
              <a:t> </a:t>
            </a:r>
            <a:r>
              <a:rPr lang="es-ES" sz="1800" b="1" dirty="0"/>
              <a:t>Z </a:t>
            </a:r>
            <a:r>
              <a:rPr lang="es-ES" sz="1800" b="1" dirty="0">
                <a:solidFill>
                  <a:srgbClr val="FF0000"/>
                </a:solidFill>
              </a:rPr>
              <a:t>=&gt;</a:t>
            </a:r>
            <a:r>
              <a:rPr lang="es-ES" sz="1800" b="1" dirty="0"/>
              <a:t> N</a:t>
            </a:r>
          </a:p>
          <a:p>
            <a:pPr algn="l"/>
            <a:r>
              <a:rPr lang="es-ES" sz="1800" b="1" dirty="0"/>
              <a:t>R6 Si L </a:t>
            </a:r>
            <a:r>
              <a:rPr lang="es-ES" sz="1800" b="1" dirty="0">
                <a:solidFill>
                  <a:srgbClr val="FF0000"/>
                </a:solidFill>
              </a:rPr>
              <a:t>&amp;</a:t>
            </a:r>
            <a:r>
              <a:rPr lang="es-ES" sz="1800" b="1" dirty="0"/>
              <a:t> M </a:t>
            </a:r>
            <a:r>
              <a:rPr lang="es-ES" sz="1800" b="1" dirty="0">
                <a:solidFill>
                  <a:srgbClr val="FF0000"/>
                </a:solidFill>
              </a:rPr>
              <a:t>=&gt;</a:t>
            </a:r>
            <a:r>
              <a:rPr lang="es-ES" sz="1800" b="1" dirty="0"/>
              <a:t> E</a:t>
            </a:r>
          </a:p>
          <a:p>
            <a:pPr algn="l"/>
            <a:r>
              <a:rPr lang="es-ES" sz="1800" b="1" dirty="0"/>
              <a:t>R7 Si B </a:t>
            </a:r>
            <a:r>
              <a:rPr lang="es-ES" sz="1800" b="1" dirty="0">
                <a:solidFill>
                  <a:srgbClr val="FF0000"/>
                </a:solidFill>
              </a:rPr>
              <a:t>&amp;</a:t>
            </a:r>
            <a:r>
              <a:rPr lang="es-ES" sz="1800" b="1" dirty="0"/>
              <a:t> C </a:t>
            </a:r>
            <a:r>
              <a:rPr lang="es-ES" sz="1800" b="1" dirty="0">
                <a:solidFill>
                  <a:srgbClr val="FF0000"/>
                </a:solidFill>
              </a:rPr>
              <a:t>=&gt;</a:t>
            </a:r>
            <a:r>
              <a:rPr lang="es-ES" sz="1800" b="1" dirty="0"/>
              <a:t> Q</a:t>
            </a:r>
          </a:p>
          <a:p>
            <a:pPr algn="l"/>
            <a:endParaRPr lang="es-ES" sz="1800" b="1" dirty="0"/>
          </a:p>
          <a:p>
            <a:pPr algn="l"/>
            <a:r>
              <a:rPr lang="es-ES" sz="1800" b="1" dirty="0"/>
              <a:t>Hechos conocidos: (A,L)</a:t>
            </a:r>
          </a:p>
          <a:p>
            <a:pPr algn="l"/>
            <a:r>
              <a:rPr lang="es-ES" sz="1800" b="1" dirty="0">
                <a:solidFill>
                  <a:srgbClr val="7030A0"/>
                </a:solidFill>
              </a:rPr>
              <a:t>Meta establecida: E</a:t>
            </a:r>
          </a:p>
        </p:txBody>
      </p:sp>
      <p:sp>
        <p:nvSpPr>
          <p:cNvPr id="38" name="11 CuadroTexto"/>
          <p:cNvSpPr txBox="1"/>
          <p:nvPr/>
        </p:nvSpPr>
        <p:spPr>
          <a:xfrm>
            <a:off x="8840841" y="5279874"/>
            <a:ext cx="386644" cy="369332"/>
          </a:xfrm>
          <a:prstGeom prst="rect">
            <a:avLst/>
          </a:prstGeom>
          <a:noFill/>
        </p:spPr>
        <p:txBody>
          <a:bodyPr wrap="none" rtlCol="0">
            <a:spAutoFit/>
          </a:bodyPr>
          <a:lstStyle/>
          <a:p>
            <a:r>
              <a:rPr lang="es-ES" b="1" dirty="0">
                <a:solidFill>
                  <a:srgbClr val="002060"/>
                </a:solidFill>
                <a:latin typeface="+mn-lt"/>
              </a:rPr>
              <a:t>M</a:t>
            </a:r>
          </a:p>
        </p:txBody>
      </p:sp>
      <p:sp>
        <p:nvSpPr>
          <p:cNvPr id="39" name="14 CuadroTexto"/>
          <p:cNvSpPr txBox="1"/>
          <p:nvPr/>
        </p:nvSpPr>
        <p:spPr>
          <a:xfrm>
            <a:off x="8282852" y="4451074"/>
            <a:ext cx="282450" cy="369332"/>
          </a:xfrm>
          <a:prstGeom prst="rect">
            <a:avLst/>
          </a:prstGeom>
          <a:noFill/>
        </p:spPr>
        <p:txBody>
          <a:bodyPr wrap="none" rtlCol="0">
            <a:spAutoFit/>
          </a:bodyPr>
          <a:lstStyle/>
          <a:p>
            <a:r>
              <a:rPr lang="es-ES" b="1" dirty="0">
                <a:solidFill>
                  <a:srgbClr val="002060"/>
                </a:solidFill>
                <a:latin typeface="+mn-lt"/>
              </a:rPr>
              <a:t>L</a:t>
            </a:r>
          </a:p>
        </p:txBody>
      </p:sp>
      <p:sp>
        <p:nvSpPr>
          <p:cNvPr id="40" name="15 CuadroTexto"/>
          <p:cNvSpPr txBox="1"/>
          <p:nvPr/>
        </p:nvSpPr>
        <p:spPr>
          <a:xfrm>
            <a:off x="7620778" y="5278261"/>
            <a:ext cx="324128" cy="369332"/>
          </a:xfrm>
          <a:prstGeom prst="rect">
            <a:avLst/>
          </a:prstGeom>
          <a:noFill/>
        </p:spPr>
        <p:txBody>
          <a:bodyPr wrap="none" rtlCol="0">
            <a:spAutoFit/>
          </a:bodyPr>
          <a:lstStyle/>
          <a:p>
            <a:r>
              <a:rPr lang="es-ES" b="1" dirty="0">
                <a:solidFill>
                  <a:srgbClr val="002060"/>
                </a:solidFill>
                <a:latin typeface="+mn-lt"/>
              </a:rPr>
              <a:t>A</a:t>
            </a:r>
          </a:p>
        </p:txBody>
      </p:sp>
      <p:cxnSp>
        <p:nvCxnSpPr>
          <p:cNvPr id="41" name="44 Conector recto"/>
          <p:cNvCxnSpPr>
            <a:endCxn id="39" idx="3"/>
          </p:cNvCxnSpPr>
          <p:nvPr/>
        </p:nvCxnSpPr>
        <p:spPr bwMode="auto">
          <a:xfrm flipH="1">
            <a:off x="8565302" y="3670552"/>
            <a:ext cx="2387765" cy="965188"/>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42" name="73 Conector recto"/>
          <p:cNvCxnSpPr>
            <a:endCxn id="38" idx="3"/>
          </p:cNvCxnSpPr>
          <p:nvPr/>
        </p:nvCxnSpPr>
        <p:spPr bwMode="auto">
          <a:xfrm flipH="1">
            <a:off x="9227485" y="3670552"/>
            <a:ext cx="1725582" cy="1793988"/>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cxnSp>
        <p:nvCxnSpPr>
          <p:cNvPr id="43" name="77 Conector recto"/>
          <p:cNvCxnSpPr>
            <a:stCxn id="38" idx="1"/>
            <a:endCxn id="40" idx="3"/>
          </p:cNvCxnSpPr>
          <p:nvPr/>
        </p:nvCxnSpPr>
        <p:spPr bwMode="auto">
          <a:xfrm flipH="1" flipV="1">
            <a:off x="7944906" y="5462927"/>
            <a:ext cx="895935" cy="1613"/>
          </a:xfrm>
          <a:prstGeom prst="line">
            <a:avLst/>
          </a:prstGeom>
          <a:solidFill>
            <a:srgbClr val="3366CC">
              <a:alpha val="50000"/>
            </a:srgbClr>
          </a:solidFill>
          <a:ln w="9525" cap="flat" cmpd="sng" algn="ctr">
            <a:solidFill>
              <a:schemeClr val="tx1"/>
            </a:solidFill>
            <a:prstDash val="solid"/>
            <a:round/>
            <a:headEnd type="none" w="med" len="med"/>
            <a:tailEnd type="none" w="med" len="med"/>
          </a:ln>
          <a:effectLst/>
        </p:spPr>
      </p:cxnSp>
      <p:sp>
        <p:nvSpPr>
          <p:cNvPr id="44" name="80 CuadroTexto"/>
          <p:cNvSpPr txBox="1"/>
          <p:nvPr/>
        </p:nvSpPr>
        <p:spPr>
          <a:xfrm flipH="1">
            <a:off x="8131447" y="5180437"/>
            <a:ext cx="462226" cy="369332"/>
          </a:xfrm>
          <a:prstGeom prst="rect">
            <a:avLst/>
          </a:prstGeom>
          <a:noFill/>
        </p:spPr>
        <p:txBody>
          <a:bodyPr wrap="square" rtlCol="0">
            <a:spAutoFit/>
          </a:bodyPr>
          <a:lstStyle/>
          <a:p>
            <a:r>
              <a:rPr lang="es-ES" sz="1800" b="1" dirty="0">
                <a:solidFill>
                  <a:srgbClr val="FF0000"/>
                </a:solidFill>
              </a:rPr>
              <a:t>R2</a:t>
            </a:r>
          </a:p>
        </p:txBody>
      </p:sp>
      <p:sp>
        <p:nvSpPr>
          <p:cNvPr id="45" name="82 Arco"/>
          <p:cNvSpPr/>
          <p:nvPr/>
        </p:nvSpPr>
        <p:spPr bwMode="auto">
          <a:xfrm rot="19598820" flipH="1">
            <a:off x="10099650" y="3918009"/>
            <a:ext cx="383552" cy="590222"/>
          </a:xfrm>
          <a:prstGeom prst="arc">
            <a:avLst>
              <a:gd name="adj1" fmla="val 18322449"/>
              <a:gd name="adj2" fmla="val 2912936"/>
            </a:avLst>
          </a:prstGeom>
          <a:solidFill>
            <a:srgbClr val="3366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46" name="84 CuadroTexto"/>
          <p:cNvSpPr txBox="1"/>
          <p:nvPr/>
        </p:nvSpPr>
        <p:spPr>
          <a:xfrm flipH="1">
            <a:off x="9700837" y="4247093"/>
            <a:ext cx="462226" cy="369332"/>
          </a:xfrm>
          <a:prstGeom prst="rect">
            <a:avLst/>
          </a:prstGeom>
          <a:noFill/>
        </p:spPr>
        <p:txBody>
          <a:bodyPr wrap="square" rtlCol="0">
            <a:spAutoFit/>
          </a:bodyPr>
          <a:lstStyle/>
          <a:p>
            <a:r>
              <a:rPr lang="es-ES" sz="1800" b="1" dirty="0">
                <a:solidFill>
                  <a:srgbClr val="FF0000"/>
                </a:solidFill>
              </a:rPr>
              <a:t>R6</a:t>
            </a:r>
          </a:p>
        </p:txBody>
      </p:sp>
      <p:sp>
        <p:nvSpPr>
          <p:cNvPr id="48" name="90 CuadroTexto"/>
          <p:cNvSpPr txBox="1"/>
          <p:nvPr/>
        </p:nvSpPr>
        <p:spPr>
          <a:xfrm>
            <a:off x="6780361" y="5586037"/>
            <a:ext cx="960904" cy="307777"/>
          </a:xfrm>
          <a:prstGeom prst="rect">
            <a:avLst/>
          </a:prstGeom>
          <a:noFill/>
        </p:spPr>
        <p:txBody>
          <a:bodyPr wrap="none" rtlCol="0">
            <a:spAutoFit/>
          </a:bodyPr>
          <a:lstStyle/>
          <a:p>
            <a:r>
              <a:rPr lang="es-ES" sz="1400" b="1" i="1" dirty="0">
                <a:solidFill>
                  <a:srgbClr val="00B050"/>
                </a:solidFill>
                <a:latin typeface="+mn-lt"/>
              </a:rPr>
              <a:t>Verdadero</a:t>
            </a:r>
          </a:p>
        </p:txBody>
      </p:sp>
      <p:sp>
        <p:nvSpPr>
          <p:cNvPr id="49" name="91 CuadroTexto"/>
          <p:cNvSpPr txBox="1"/>
          <p:nvPr/>
        </p:nvSpPr>
        <p:spPr>
          <a:xfrm>
            <a:off x="7759397" y="4822680"/>
            <a:ext cx="960904" cy="307777"/>
          </a:xfrm>
          <a:prstGeom prst="rect">
            <a:avLst/>
          </a:prstGeom>
          <a:noFill/>
        </p:spPr>
        <p:txBody>
          <a:bodyPr wrap="none" rtlCol="0">
            <a:spAutoFit/>
          </a:bodyPr>
          <a:lstStyle/>
          <a:p>
            <a:r>
              <a:rPr lang="es-ES" sz="1400" b="1" i="1" dirty="0">
                <a:solidFill>
                  <a:srgbClr val="00B050"/>
                </a:solidFill>
                <a:latin typeface="+mn-lt"/>
              </a:rPr>
              <a:t>Verdadero</a:t>
            </a:r>
          </a:p>
        </p:txBody>
      </p:sp>
      <p:sp>
        <p:nvSpPr>
          <p:cNvPr id="51" name="49 Rectángulo"/>
          <p:cNvSpPr/>
          <p:nvPr/>
        </p:nvSpPr>
        <p:spPr bwMode="auto">
          <a:xfrm>
            <a:off x="1084283" y="3978951"/>
            <a:ext cx="1340780" cy="27413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52" name="49 Rectángulo"/>
          <p:cNvSpPr/>
          <p:nvPr/>
        </p:nvSpPr>
        <p:spPr bwMode="auto">
          <a:xfrm>
            <a:off x="1084282" y="4499402"/>
            <a:ext cx="1723085" cy="274134"/>
          </a:xfrm>
          <a:prstGeom prst="rect">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47" name="90 CuadroTexto"/>
          <p:cNvSpPr txBox="1"/>
          <p:nvPr/>
        </p:nvSpPr>
        <p:spPr>
          <a:xfrm>
            <a:off x="11106941" y="3257449"/>
            <a:ext cx="960904" cy="307777"/>
          </a:xfrm>
          <a:prstGeom prst="rect">
            <a:avLst/>
          </a:prstGeom>
          <a:noFill/>
        </p:spPr>
        <p:txBody>
          <a:bodyPr wrap="none" rtlCol="0">
            <a:spAutoFit/>
          </a:bodyPr>
          <a:lstStyle/>
          <a:p>
            <a:r>
              <a:rPr lang="es-ES" sz="1400" b="1" i="1" dirty="0">
                <a:solidFill>
                  <a:srgbClr val="00B050"/>
                </a:solidFill>
                <a:latin typeface="+mn-lt"/>
              </a:rPr>
              <a:t>Verdadero</a:t>
            </a:r>
          </a:p>
        </p:txBody>
      </p:sp>
    </p:spTree>
    <p:extLst>
      <p:ext uri="{BB962C8B-B14F-4D97-AF65-F5344CB8AC3E}">
        <p14:creationId xmlns:p14="http://schemas.microsoft.com/office/powerpoint/2010/main" val="297475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41"/>
                                        </p:tgtEl>
                                        <p:attrNameLst>
                                          <p:attrName>r</p:attrName>
                                        </p:attrNameLst>
                                      </p:cBhvr>
                                    </p:animRot>
                                    <p:animRot by="-240000">
                                      <p:cBhvr>
                                        <p:cTn id="32" dur="200" fill="hold">
                                          <p:stCondLst>
                                            <p:cond delay="200"/>
                                          </p:stCondLst>
                                        </p:cTn>
                                        <p:tgtEl>
                                          <p:spTgt spid="41"/>
                                        </p:tgtEl>
                                        <p:attrNameLst>
                                          <p:attrName>r</p:attrName>
                                        </p:attrNameLst>
                                      </p:cBhvr>
                                    </p:animRot>
                                    <p:animRot by="240000">
                                      <p:cBhvr>
                                        <p:cTn id="33" dur="200" fill="hold">
                                          <p:stCondLst>
                                            <p:cond delay="400"/>
                                          </p:stCondLst>
                                        </p:cTn>
                                        <p:tgtEl>
                                          <p:spTgt spid="41"/>
                                        </p:tgtEl>
                                        <p:attrNameLst>
                                          <p:attrName>r</p:attrName>
                                        </p:attrNameLst>
                                      </p:cBhvr>
                                    </p:animRot>
                                    <p:animRot by="-240000">
                                      <p:cBhvr>
                                        <p:cTn id="34" dur="200" fill="hold">
                                          <p:stCondLst>
                                            <p:cond delay="600"/>
                                          </p:stCondLst>
                                        </p:cTn>
                                        <p:tgtEl>
                                          <p:spTgt spid="41"/>
                                        </p:tgtEl>
                                        <p:attrNameLst>
                                          <p:attrName>r</p:attrName>
                                        </p:attrNameLst>
                                      </p:cBhvr>
                                    </p:animRot>
                                    <p:animRot by="120000">
                                      <p:cBhvr>
                                        <p:cTn id="35" dur="200" fill="hold">
                                          <p:stCondLst>
                                            <p:cond delay="800"/>
                                          </p:stCondLst>
                                        </p:cTn>
                                        <p:tgtEl>
                                          <p:spTgt spid="41"/>
                                        </p:tgtEl>
                                        <p:attrNameLst>
                                          <p:attrName>r</p:attrName>
                                        </p:attrNameLst>
                                      </p:cBhvr>
                                    </p:animRot>
                                  </p:childTnLst>
                                </p:cTn>
                              </p:par>
                              <p:par>
                                <p:cTn id="36" presetID="32" presetClass="emph" presetSubtype="0" fill="hold" grpId="1" nodeType="withEffect">
                                  <p:stCondLst>
                                    <p:cond delay="0"/>
                                  </p:stCondLst>
                                  <p:childTnLst>
                                    <p:animRot by="120000">
                                      <p:cBhvr>
                                        <p:cTn id="37" dur="100" fill="hold">
                                          <p:stCondLst>
                                            <p:cond delay="0"/>
                                          </p:stCondLst>
                                        </p:cTn>
                                        <p:tgtEl>
                                          <p:spTgt spid="39"/>
                                        </p:tgtEl>
                                        <p:attrNameLst>
                                          <p:attrName>r</p:attrName>
                                        </p:attrNameLst>
                                      </p:cBhvr>
                                    </p:animRot>
                                    <p:animRot by="-240000">
                                      <p:cBhvr>
                                        <p:cTn id="38" dur="200" fill="hold">
                                          <p:stCondLst>
                                            <p:cond delay="200"/>
                                          </p:stCondLst>
                                        </p:cTn>
                                        <p:tgtEl>
                                          <p:spTgt spid="39"/>
                                        </p:tgtEl>
                                        <p:attrNameLst>
                                          <p:attrName>r</p:attrName>
                                        </p:attrNameLst>
                                      </p:cBhvr>
                                    </p:animRot>
                                    <p:animRot by="240000">
                                      <p:cBhvr>
                                        <p:cTn id="39" dur="200" fill="hold">
                                          <p:stCondLst>
                                            <p:cond delay="400"/>
                                          </p:stCondLst>
                                        </p:cTn>
                                        <p:tgtEl>
                                          <p:spTgt spid="39"/>
                                        </p:tgtEl>
                                        <p:attrNameLst>
                                          <p:attrName>r</p:attrName>
                                        </p:attrNameLst>
                                      </p:cBhvr>
                                    </p:animRot>
                                    <p:animRot by="-240000">
                                      <p:cBhvr>
                                        <p:cTn id="40" dur="200" fill="hold">
                                          <p:stCondLst>
                                            <p:cond delay="600"/>
                                          </p:stCondLst>
                                        </p:cTn>
                                        <p:tgtEl>
                                          <p:spTgt spid="39"/>
                                        </p:tgtEl>
                                        <p:attrNameLst>
                                          <p:attrName>r</p:attrName>
                                        </p:attrNameLst>
                                      </p:cBhvr>
                                    </p:animRot>
                                    <p:animRot by="120000">
                                      <p:cBhvr>
                                        <p:cTn id="41" dur="200" fill="hold">
                                          <p:stCondLst>
                                            <p:cond delay="800"/>
                                          </p:stCondLst>
                                        </p:cTn>
                                        <p:tgtEl>
                                          <p:spTgt spid="39"/>
                                        </p:tgtEl>
                                        <p:attrNameLst>
                                          <p:attrName>r</p:attrName>
                                        </p:attrNameLst>
                                      </p:cBhvr>
                                    </p:animRo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32" presetClass="emph" presetSubtype="0" fill="hold" grpId="1" nodeType="clickEffect">
                                  <p:stCondLst>
                                    <p:cond delay="0"/>
                                  </p:stCondLst>
                                  <p:childTnLst>
                                    <p:animRot by="120000">
                                      <p:cBhvr>
                                        <p:cTn id="49" dur="100" fill="hold">
                                          <p:stCondLst>
                                            <p:cond delay="0"/>
                                          </p:stCondLst>
                                        </p:cTn>
                                        <p:tgtEl>
                                          <p:spTgt spid="38"/>
                                        </p:tgtEl>
                                        <p:attrNameLst>
                                          <p:attrName>r</p:attrName>
                                        </p:attrNameLst>
                                      </p:cBhvr>
                                    </p:animRot>
                                    <p:animRot by="-240000">
                                      <p:cBhvr>
                                        <p:cTn id="50" dur="200" fill="hold">
                                          <p:stCondLst>
                                            <p:cond delay="200"/>
                                          </p:stCondLst>
                                        </p:cTn>
                                        <p:tgtEl>
                                          <p:spTgt spid="38"/>
                                        </p:tgtEl>
                                        <p:attrNameLst>
                                          <p:attrName>r</p:attrName>
                                        </p:attrNameLst>
                                      </p:cBhvr>
                                    </p:animRot>
                                    <p:animRot by="240000">
                                      <p:cBhvr>
                                        <p:cTn id="51" dur="200" fill="hold">
                                          <p:stCondLst>
                                            <p:cond delay="400"/>
                                          </p:stCondLst>
                                        </p:cTn>
                                        <p:tgtEl>
                                          <p:spTgt spid="38"/>
                                        </p:tgtEl>
                                        <p:attrNameLst>
                                          <p:attrName>r</p:attrName>
                                        </p:attrNameLst>
                                      </p:cBhvr>
                                    </p:animRot>
                                    <p:animRot by="-240000">
                                      <p:cBhvr>
                                        <p:cTn id="52" dur="200" fill="hold">
                                          <p:stCondLst>
                                            <p:cond delay="600"/>
                                          </p:stCondLst>
                                        </p:cTn>
                                        <p:tgtEl>
                                          <p:spTgt spid="38"/>
                                        </p:tgtEl>
                                        <p:attrNameLst>
                                          <p:attrName>r</p:attrName>
                                        </p:attrNameLst>
                                      </p:cBhvr>
                                    </p:animRot>
                                    <p:animRot by="120000">
                                      <p:cBhvr>
                                        <p:cTn id="53" dur="200" fill="hold">
                                          <p:stCondLst>
                                            <p:cond delay="800"/>
                                          </p:stCondLst>
                                        </p:cTn>
                                        <p:tgtEl>
                                          <p:spTgt spid="38"/>
                                        </p:tgtEl>
                                        <p:attrNameLst>
                                          <p:attrName>r</p:attrName>
                                        </p:attrNameLst>
                                      </p:cBhvr>
                                    </p:animRot>
                                  </p:childTnLst>
                                </p:cTn>
                              </p:par>
                              <p:par>
                                <p:cTn id="54" presetID="32" presetClass="emph" presetSubtype="0" fill="hold" nodeType="withEffect">
                                  <p:stCondLst>
                                    <p:cond delay="0"/>
                                  </p:stCondLst>
                                  <p:childTnLst>
                                    <p:animRot by="120000">
                                      <p:cBhvr>
                                        <p:cTn id="55" dur="100" fill="hold">
                                          <p:stCondLst>
                                            <p:cond delay="0"/>
                                          </p:stCondLst>
                                        </p:cTn>
                                        <p:tgtEl>
                                          <p:spTgt spid="42"/>
                                        </p:tgtEl>
                                        <p:attrNameLst>
                                          <p:attrName>r</p:attrName>
                                        </p:attrNameLst>
                                      </p:cBhvr>
                                    </p:animRot>
                                    <p:animRot by="-240000">
                                      <p:cBhvr>
                                        <p:cTn id="56" dur="200" fill="hold">
                                          <p:stCondLst>
                                            <p:cond delay="200"/>
                                          </p:stCondLst>
                                        </p:cTn>
                                        <p:tgtEl>
                                          <p:spTgt spid="42"/>
                                        </p:tgtEl>
                                        <p:attrNameLst>
                                          <p:attrName>r</p:attrName>
                                        </p:attrNameLst>
                                      </p:cBhvr>
                                    </p:animRot>
                                    <p:animRot by="240000">
                                      <p:cBhvr>
                                        <p:cTn id="57" dur="200" fill="hold">
                                          <p:stCondLst>
                                            <p:cond delay="400"/>
                                          </p:stCondLst>
                                        </p:cTn>
                                        <p:tgtEl>
                                          <p:spTgt spid="42"/>
                                        </p:tgtEl>
                                        <p:attrNameLst>
                                          <p:attrName>r</p:attrName>
                                        </p:attrNameLst>
                                      </p:cBhvr>
                                    </p:animRot>
                                    <p:animRot by="-240000">
                                      <p:cBhvr>
                                        <p:cTn id="58" dur="200" fill="hold">
                                          <p:stCondLst>
                                            <p:cond delay="600"/>
                                          </p:stCondLst>
                                        </p:cTn>
                                        <p:tgtEl>
                                          <p:spTgt spid="42"/>
                                        </p:tgtEl>
                                        <p:attrNameLst>
                                          <p:attrName>r</p:attrName>
                                        </p:attrNameLst>
                                      </p:cBhvr>
                                    </p:animRot>
                                    <p:animRot by="120000">
                                      <p:cBhvr>
                                        <p:cTn id="59" dur="200" fill="hold">
                                          <p:stCondLst>
                                            <p:cond delay="800"/>
                                          </p:stCondLst>
                                        </p:cTn>
                                        <p:tgtEl>
                                          <p:spTgt spid="42"/>
                                        </p:tgtEl>
                                        <p:attrNameLst>
                                          <p:attrName>r</p:attrName>
                                        </p:attrNameLst>
                                      </p:cBhvr>
                                    </p:animRo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par>
                                <p:cTn id="65" presetID="10"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par>
                                <p:cTn id="78" presetID="26" presetClass="emph" presetSubtype="0" fill="hold" grpId="1" nodeType="withEffect">
                                  <p:stCondLst>
                                    <p:cond delay="0"/>
                                  </p:stCondLst>
                                  <p:childTnLst>
                                    <p:animEffect transition="out" filter="fade">
                                      <p:cBhvr>
                                        <p:cTn id="79" dur="500" tmFilter="0, 0; .2, .5; .8, .5; 1, 0"/>
                                        <p:tgtEl>
                                          <p:spTgt spid="45"/>
                                        </p:tgtEl>
                                      </p:cBhvr>
                                    </p:animEffect>
                                    <p:animScale>
                                      <p:cBhvr>
                                        <p:cTn id="80" dur="250" autoRev="1" fill="hold"/>
                                        <p:tgtEl>
                                          <p:spTgt spid="45"/>
                                        </p:tgtEl>
                                      </p:cBhvr>
                                      <p:by x="105000" y="105000"/>
                                    </p:animScale>
                                  </p:childTnLst>
                                </p:cTn>
                              </p:par>
                              <p:par>
                                <p:cTn id="81" presetID="26" presetClass="emph" presetSubtype="0" fill="hold" nodeType="withEffect">
                                  <p:stCondLst>
                                    <p:cond delay="0"/>
                                  </p:stCondLst>
                                  <p:childTnLst>
                                    <p:animEffect transition="out" filter="fade">
                                      <p:cBhvr>
                                        <p:cTn id="82" dur="500" tmFilter="0, 0; .2, .5; .8, .5; 1, 0"/>
                                        <p:tgtEl>
                                          <p:spTgt spid="41"/>
                                        </p:tgtEl>
                                      </p:cBhvr>
                                    </p:animEffect>
                                    <p:animScale>
                                      <p:cBhvr>
                                        <p:cTn id="83" dur="250" autoRev="1" fill="hold"/>
                                        <p:tgtEl>
                                          <p:spTgt spid="41"/>
                                        </p:tgtEl>
                                      </p:cBhvr>
                                      <p:by x="105000" y="105000"/>
                                    </p:animScale>
                                  </p:childTnLst>
                                </p:cTn>
                              </p:par>
                              <p:par>
                                <p:cTn id="84" presetID="26" presetClass="emph" presetSubtype="0" fill="hold" nodeType="withEffect">
                                  <p:stCondLst>
                                    <p:cond delay="0"/>
                                  </p:stCondLst>
                                  <p:childTnLst>
                                    <p:animEffect transition="out" filter="fade">
                                      <p:cBhvr>
                                        <p:cTn id="85" dur="500" tmFilter="0, 0; .2, .5; .8, .5; 1, 0"/>
                                        <p:tgtEl>
                                          <p:spTgt spid="42"/>
                                        </p:tgtEl>
                                      </p:cBhvr>
                                    </p:animEffect>
                                    <p:animScale>
                                      <p:cBhvr>
                                        <p:cTn id="86" dur="250" autoRev="1" fill="hold"/>
                                        <p:tgtEl>
                                          <p:spTgt spid="42"/>
                                        </p:tgtEl>
                                      </p:cBhvr>
                                      <p:by x="105000" y="105000"/>
                                    </p:animScale>
                                  </p:childTnLst>
                                </p:cTn>
                              </p:par>
                              <p:par>
                                <p:cTn id="87" presetID="26" presetClass="emph" presetSubtype="0" fill="hold" grpId="2" nodeType="withEffect">
                                  <p:stCondLst>
                                    <p:cond delay="0"/>
                                  </p:stCondLst>
                                  <p:childTnLst>
                                    <p:animEffect transition="out" filter="fade">
                                      <p:cBhvr>
                                        <p:cTn id="88" dur="500" tmFilter="0, 0; .2, .5; .8, .5; 1, 0"/>
                                        <p:tgtEl>
                                          <p:spTgt spid="38"/>
                                        </p:tgtEl>
                                      </p:cBhvr>
                                    </p:animEffect>
                                    <p:animScale>
                                      <p:cBhvr>
                                        <p:cTn id="89" dur="250" autoRev="1" fill="hold"/>
                                        <p:tgtEl>
                                          <p:spTgt spid="38"/>
                                        </p:tgtEl>
                                      </p:cBhvr>
                                      <p:by x="105000" y="105000"/>
                                    </p:animScale>
                                  </p:childTnLst>
                                </p:cTn>
                              </p:par>
                              <p:par>
                                <p:cTn id="90" presetID="26" presetClass="emph" presetSubtype="0" fill="hold" nodeType="withEffect">
                                  <p:stCondLst>
                                    <p:cond delay="0"/>
                                  </p:stCondLst>
                                  <p:childTnLst>
                                    <p:animEffect transition="out" filter="fade">
                                      <p:cBhvr>
                                        <p:cTn id="91" dur="500" tmFilter="0, 0; .2, .5; .8, .5; 1, 0"/>
                                        <p:tgtEl>
                                          <p:spTgt spid="43"/>
                                        </p:tgtEl>
                                      </p:cBhvr>
                                    </p:animEffect>
                                    <p:animScale>
                                      <p:cBhvr>
                                        <p:cTn id="92" dur="250" autoRev="1" fill="hold"/>
                                        <p:tgtEl>
                                          <p:spTgt spid="43"/>
                                        </p:tgtEl>
                                      </p:cBhvr>
                                      <p:by x="105000" y="105000"/>
                                    </p:animScale>
                                  </p:childTnLst>
                                </p:cTn>
                              </p:par>
                              <p:par>
                                <p:cTn id="93" presetID="26" presetClass="emph" presetSubtype="0" fill="hold" grpId="1" nodeType="withEffect">
                                  <p:stCondLst>
                                    <p:cond delay="0"/>
                                  </p:stCondLst>
                                  <p:childTnLst>
                                    <p:animEffect transition="out" filter="fade">
                                      <p:cBhvr>
                                        <p:cTn id="94" dur="500" tmFilter="0, 0; .2, .5; .8, .5; 1, 0"/>
                                        <p:tgtEl>
                                          <p:spTgt spid="44"/>
                                        </p:tgtEl>
                                      </p:cBhvr>
                                    </p:animEffect>
                                    <p:animScale>
                                      <p:cBhvr>
                                        <p:cTn id="95" dur="250" autoRev="1" fill="hold"/>
                                        <p:tgtEl>
                                          <p:spTgt spid="44"/>
                                        </p:tgtEl>
                                      </p:cBhvr>
                                      <p:by x="105000" y="105000"/>
                                    </p:animScale>
                                  </p:childTnLst>
                                </p:cTn>
                              </p:par>
                              <p:par>
                                <p:cTn id="96" presetID="26" presetClass="emph" presetSubtype="0" fill="hold" grpId="1" nodeType="withEffect">
                                  <p:stCondLst>
                                    <p:cond delay="0"/>
                                  </p:stCondLst>
                                  <p:childTnLst>
                                    <p:animEffect transition="out" filter="fade">
                                      <p:cBhvr>
                                        <p:cTn id="97" dur="500" tmFilter="0, 0; .2, .5; .8, .5; 1, 0"/>
                                        <p:tgtEl>
                                          <p:spTgt spid="40"/>
                                        </p:tgtEl>
                                      </p:cBhvr>
                                    </p:animEffect>
                                    <p:animScale>
                                      <p:cBhvr>
                                        <p:cTn id="98" dur="250" autoRev="1" fill="hold"/>
                                        <p:tgtEl>
                                          <p:spTgt spid="40"/>
                                        </p:tgtEl>
                                      </p:cBhvr>
                                      <p:by x="105000" y="105000"/>
                                    </p:animScale>
                                  </p:childTnLst>
                                </p:cTn>
                              </p:par>
                              <p:par>
                                <p:cTn id="99" presetID="26" presetClass="emph" presetSubtype="0" fill="hold" grpId="1" nodeType="withEffect">
                                  <p:stCondLst>
                                    <p:cond delay="0"/>
                                  </p:stCondLst>
                                  <p:childTnLst>
                                    <p:animEffect transition="out" filter="fade">
                                      <p:cBhvr>
                                        <p:cTn id="100" dur="500" tmFilter="0, 0; .2, .5; .8, .5; 1, 0"/>
                                        <p:tgtEl>
                                          <p:spTgt spid="48"/>
                                        </p:tgtEl>
                                      </p:cBhvr>
                                    </p:animEffect>
                                    <p:animScale>
                                      <p:cBhvr>
                                        <p:cTn id="101" dur="250" autoRev="1" fill="hold"/>
                                        <p:tgtEl>
                                          <p:spTgt spid="48"/>
                                        </p:tgtEl>
                                      </p:cBhvr>
                                      <p:by x="105000" y="105000"/>
                                    </p:animScale>
                                  </p:childTnLst>
                                </p:cTn>
                              </p:par>
                              <p:par>
                                <p:cTn id="102" presetID="26" presetClass="emph" presetSubtype="0" fill="hold" grpId="1" nodeType="withEffect">
                                  <p:stCondLst>
                                    <p:cond delay="0"/>
                                  </p:stCondLst>
                                  <p:childTnLst>
                                    <p:animEffect transition="out" filter="fade">
                                      <p:cBhvr>
                                        <p:cTn id="103" dur="500" tmFilter="0, 0; .2, .5; .8, .5; 1, 0"/>
                                        <p:tgtEl>
                                          <p:spTgt spid="49"/>
                                        </p:tgtEl>
                                      </p:cBhvr>
                                    </p:animEffect>
                                    <p:animScale>
                                      <p:cBhvr>
                                        <p:cTn id="104" dur="250" autoRev="1" fill="hold"/>
                                        <p:tgtEl>
                                          <p:spTgt spid="49"/>
                                        </p:tgtEl>
                                      </p:cBhvr>
                                      <p:by x="105000" y="105000"/>
                                    </p:animScale>
                                  </p:childTnLst>
                                </p:cTn>
                              </p:par>
                              <p:par>
                                <p:cTn id="105" presetID="26" presetClass="emph" presetSubtype="0" fill="hold" grpId="2" nodeType="withEffect">
                                  <p:stCondLst>
                                    <p:cond delay="0"/>
                                  </p:stCondLst>
                                  <p:childTnLst>
                                    <p:animEffect transition="out" filter="fade">
                                      <p:cBhvr>
                                        <p:cTn id="106" dur="500" tmFilter="0, 0; .2, .5; .8, .5; 1, 0"/>
                                        <p:tgtEl>
                                          <p:spTgt spid="39"/>
                                        </p:tgtEl>
                                      </p:cBhvr>
                                    </p:animEffect>
                                    <p:animScale>
                                      <p:cBhvr>
                                        <p:cTn id="107" dur="250" autoRev="1" fill="hold"/>
                                        <p:tgtEl>
                                          <p:spTgt spid="39"/>
                                        </p:tgtEl>
                                      </p:cBhvr>
                                      <p:by x="105000" y="105000"/>
                                    </p:animScale>
                                  </p:childTnLst>
                                </p:cTn>
                              </p:par>
                              <p:par>
                                <p:cTn id="108" presetID="26" presetClass="emph" presetSubtype="0" fill="hold" grpId="1" nodeType="withEffect">
                                  <p:stCondLst>
                                    <p:cond delay="0"/>
                                  </p:stCondLst>
                                  <p:childTnLst>
                                    <p:animEffect transition="out" filter="fade">
                                      <p:cBhvr>
                                        <p:cTn id="109" dur="500" tmFilter="0, 0; .2, .5; .8, .5; 1, 0"/>
                                        <p:tgtEl>
                                          <p:spTgt spid="46"/>
                                        </p:tgtEl>
                                      </p:cBhvr>
                                    </p:animEffect>
                                    <p:animScale>
                                      <p:cBhvr>
                                        <p:cTn id="110" dur="250" autoRev="1" fill="hold"/>
                                        <p:tgtEl>
                                          <p:spTgt spid="46"/>
                                        </p:tgtEl>
                                      </p:cBhvr>
                                      <p:by x="105000" y="105000"/>
                                    </p:animScale>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par>
                                <p:cTn id="115" presetID="26" presetClass="emph" presetSubtype="0" fill="hold" grpId="1" nodeType="withEffect">
                                  <p:stCondLst>
                                    <p:cond delay="0"/>
                                  </p:stCondLst>
                                  <p:childTnLst>
                                    <p:animEffect transition="out" filter="fade">
                                      <p:cBhvr>
                                        <p:cTn id="116" dur="500" tmFilter="0, 0; .2, .5; .8, .5; 1, 0"/>
                                        <p:tgtEl>
                                          <p:spTgt spid="47"/>
                                        </p:tgtEl>
                                      </p:cBhvr>
                                    </p:animEffect>
                                    <p:animScale>
                                      <p:cBhvr>
                                        <p:cTn id="117"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39" grpId="0"/>
      <p:bldP spid="39" grpId="1"/>
      <p:bldP spid="39" grpId="2"/>
      <p:bldP spid="40" grpId="0"/>
      <p:bldP spid="40" grpId="1"/>
      <p:bldP spid="44" grpId="0"/>
      <p:bldP spid="44" grpId="1"/>
      <p:bldP spid="45" grpId="0" animBg="1"/>
      <p:bldP spid="45" grpId="1" animBg="1"/>
      <p:bldP spid="46" grpId="0"/>
      <p:bldP spid="46" grpId="1"/>
      <p:bldP spid="48" grpId="0"/>
      <p:bldP spid="48" grpId="1"/>
      <p:bldP spid="49" grpId="0"/>
      <p:bldP spid="49" grpId="1"/>
      <p:bldP spid="51" grpId="0" animBg="1"/>
      <p:bldP spid="52" grpId="0" animBg="1"/>
      <p:bldP spid="47" grpId="0"/>
      <p:bldP spid="4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Fundamentos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Algoritmo RETE</a:t>
            </a: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endParaRPr kumimoji="0" lang="es-ES" altLang="es-CO" sz="2000" dirty="0">
              <a:solidFill>
                <a:schemeClr val="accent2">
                  <a:lumMod val="75000"/>
                </a:schemeClr>
              </a:solidFill>
            </a:endParaRPr>
          </a:p>
          <a:p>
            <a:pPr eaLnBrk="1" hangingPunct="1">
              <a:spcBef>
                <a:spcPct val="20000"/>
              </a:spcBef>
              <a:buClr>
                <a:schemeClr val="hlink"/>
              </a:buClr>
              <a:buSzPct val="55000"/>
              <a:buFont typeface="Wingdings" pitchFamily="2" charset="2"/>
              <a:buChar char="n"/>
            </a:pPr>
            <a:r>
              <a:rPr kumimoji="0" lang="es-ES" altLang="es-CO" sz="2000" dirty="0">
                <a:solidFill>
                  <a:schemeClr val="accent2">
                    <a:lumMod val="75000"/>
                  </a:schemeClr>
                </a:solidFill>
              </a:rPr>
              <a:t>Problemática</a:t>
            </a: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En cada ciclo se evalúan todas las reglas para identificar el </a:t>
            </a:r>
            <a:r>
              <a:rPr kumimoji="0" lang="es-ES" altLang="es-CO" sz="1800" b="0" i="1" dirty="0" err="1">
                <a:solidFill>
                  <a:schemeClr val="accent1">
                    <a:lumMod val="50000"/>
                  </a:schemeClr>
                </a:solidFill>
              </a:rPr>
              <a:t>Conflict</a:t>
            </a:r>
            <a:r>
              <a:rPr kumimoji="0" lang="es-ES" altLang="es-CO" sz="1800" b="0" i="1" dirty="0">
                <a:solidFill>
                  <a:schemeClr val="accent1">
                    <a:lumMod val="50000"/>
                  </a:schemeClr>
                </a:solidFill>
              </a:rPr>
              <a:t> Set</a:t>
            </a: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Al disparar una nueva regla solo algunas reglas son potencialmente afectadas</a:t>
            </a:r>
          </a:p>
          <a:p>
            <a:pPr lvl="2" eaLnBrk="1" hangingPunct="1">
              <a:spcBef>
                <a:spcPct val="20000"/>
              </a:spcBef>
              <a:buClr>
                <a:schemeClr val="hlink"/>
              </a:buClr>
              <a:buSzPct val="55000"/>
              <a:buFont typeface="Wingdings" pitchFamily="2" charset="2"/>
              <a:buChar char="n"/>
            </a:pPr>
            <a:r>
              <a:rPr kumimoji="0" lang="es-ES" altLang="es-CO" sz="1800" b="0" dirty="0">
                <a:solidFill>
                  <a:srgbClr val="7030A0"/>
                </a:solidFill>
              </a:rPr>
              <a:t>Evaluar solo las reglas que incluyen variables que fueron modificadas por el último disparo de una regla !!</a:t>
            </a:r>
          </a:p>
          <a:p>
            <a:pPr lvl="2"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r>
              <a:rPr kumimoji="0" lang="es-ES" altLang="es-CO" sz="2000" dirty="0">
                <a:solidFill>
                  <a:schemeClr val="accent2">
                    <a:lumMod val="75000"/>
                  </a:schemeClr>
                </a:solidFill>
              </a:rPr>
              <a:t>Objetivo</a:t>
            </a: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Evitar examinar todas las reglas de la base de conocimiento cada vez que hay un nuevo hecho.</a:t>
            </a: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Reducir o eliminar ciertos tipos de redundancia mediante el uso de intercambio de nodo.</a:t>
            </a:r>
          </a:p>
          <a:p>
            <a:pPr lvl="1"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r>
              <a:rPr kumimoji="0" lang="es-ES" altLang="es-CO" sz="2000" dirty="0" err="1">
                <a:solidFill>
                  <a:schemeClr val="accent2">
                    <a:lumMod val="75000"/>
                  </a:schemeClr>
                </a:solidFill>
              </a:rPr>
              <a:t>Preprocesamiento</a:t>
            </a:r>
            <a:endParaRPr kumimoji="0" lang="es-ES" altLang="es-CO" sz="2000" dirty="0">
              <a:solidFill>
                <a:schemeClr val="accent2">
                  <a:lumMod val="75000"/>
                </a:schemeClr>
              </a:solidFill>
            </a:endParaRP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Se almacena coincidencias parciales al realizar uniones entre los diferentes tipos de datos.</a:t>
            </a:r>
          </a:p>
          <a:p>
            <a:pPr lvl="2"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Indexación de las variables involucradas en el SI de cada regla</a:t>
            </a:r>
          </a:p>
          <a:p>
            <a:pPr lvl="2"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Evaluar solo las relacionadas con los nuevos hechos</a:t>
            </a:r>
          </a:p>
          <a:p>
            <a:pPr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p:txBody>
      </p:sp>
    </p:spTree>
    <p:extLst>
      <p:ext uri="{BB962C8B-B14F-4D97-AF65-F5344CB8AC3E}">
        <p14:creationId xmlns:p14="http://schemas.microsoft.com/office/powerpoint/2010/main" val="270400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Agenda – Sistemas Expertos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1 – Sistemas Basados en Reglas</a:t>
            </a: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Introducción</a:t>
            </a: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Estructura y Operación</a:t>
            </a:r>
          </a:p>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2 – Sistemas Expertos</a:t>
            </a: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Aplicaciones</a:t>
            </a: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Componentes</a:t>
            </a: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Fundamentos</a:t>
            </a: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Metodología</a:t>
            </a:r>
          </a:p>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3 - Conclusiones</a:t>
            </a:r>
          </a:p>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4 - Taller</a:t>
            </a:r>
          </a:p>
          <a:p>
            <a:pPr marL="0" indent="0" eaLnBrk="1" hangingPunct="1">
              <a:spcBef>
                <a:spcPct val="20000"/>
              </a:spcBef>
              <a:buClr>
                <a:schemeClr val="hlink"/>
              </a:buClr>
              <a:buSzPct val="55000"/>
            </a:pPr>
            <a:endParaRPr kumimoji="0" lang="es-ES" altLang="es-CO" sz="1800" b="0" dirty="0">
              <a:solidFill>
                <a:schemeClr val="accent1">
                  <a:lumMod val="50000"/>
                </a:schemeClr>
              </a:solidFill>
            </a:endParaRPr>
          </a:p>
        </p:txBody>
      </p:sp>
    </p:spTree>
    <p:extLst>
      <p:ext uri="{BB962C8B-B14F-4D97-AF65-F5344CB8AC3E}">
        <p14:creationId xmlns:p14="http://schemas.microsoft.com/office/powerpoint/2010/main" val="3567719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Fundamentos</a:t>
            </a:r>
          </a:p>
        </p:txBody>
      </p:sp>
      <p:pic>
        <p:nvPicPr>
          <p:cNvPr id="3" name="Picture 2">
            <a:extLst>
              <a:ext uri="{FF2B5EF4-FFF2-40B4-BE49-F238E27FC236}">
                <a16:creationId xmlns:a16="http://schemas.microsoft.com/office/drawing/2014/main" id="{2DB6CF62-0AC7-4F3D-B67E-4B513438AA97}"/>
              </a:ext>
            </a:extLst>
          </p:cNvPr>
          <p:cNvPicPr>
            <a:picLocks noChangeAspect="1"/>
          </p:cNvPicPr>
          <p:nvPr/>
        </p:nvPicPr>
        <p:blipFill>
          <a:blip r:embed="rId3"/>
          <a:stretch>
            <a:fillRect/>
          </a:stretch>
        </p:blipFill>
        <p:spPr>
          <a:xfrm>
            <a:off x="2290195" y="1538030"/>
            <a:ext cx="6736360" cy="5281988"/>
          </a:xfrm>
          <a:prstGeom prst="rect">
            <a:avLst/>
          </a:prstGeom>
          <a:ln>
            <a:solidFill>
              <a:schemeClr val="accent1"/>
            </a:solidFill>
          </a:ln>
        </p:spPr>
      </p:pic>
      <p:sp>
        <p:nvSpPr>
          <p:cNvPr id="7" name="1 Marcador de pie de página">
            <a:extLst>
              <a:ext uri="{FF2B5EF4-FFF2-40B4-BE49-F238E27FC236}">
                <a16:creationId xmlns:a16="http://schemas.microsoft.com/office/drawing/2014/main" id="{34761ABB-8161-4901-809D-CA09181D460A}"/>
              </a:ext>
            </a:extLst>
          </p:cNvPr>
          <p:cNvSpPr txBox="1">
            <a:spLocks/>
          </p:cNvSpPr>
          <p:nvPr/>
        </p:nvSpPr>
        <p:spPr bwMode="auto">
          <a:xfrm>
            <a:off x="9217075" y="6381446"/>
            <a:ext cx="3672408" cy="3600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kumimoji="0" sz="1400" b="0" kern="1200">
                <a:solidFill>
                  <a:schemeClr val="tx1"/>
                </a:solidFill>
                <a:effectLst/>
                <a:latin typeface="Arial" charset="0"/>
                <a:ea typeface="+mn-ea"/>
                <a:cs typeface="+mn-cs"/>
              </a:defRPr>
            </a:lvl1pPr>
            <a:lvl2pPr marL="457200" algn="ctr" rtl="0" fontAlgn="base">
              <a:spcBef>
                <a:spcPct val="0"/>
              </a:spcBef>
              <a:spcAft>
                <a:spcPct val="0"/>
              </a:spcAft>
              <a:defRPr kumimoji="1" sz="2400" b="1" kern="1200">
                <a:solidFill>
                  <a:schemeClr val="tx1"/>
                </a:solidFill>
                <a:latin typeface="Arial Narrow" pitchFamily="34" charset="0"/>
                <a:ea typeface="+mn-ea"/>
                <a:cs typeface="+mn-cs"/>
              </a:defRPr>
            </a:lvl2pPr>
            <a:lvl3pPr marL="914400" algn="ctr" rtl="0" fontAlgn="base">
              <a:spcBef>
                <a:spcPct val="0"/>
              </a:spcBef>
              <a:spcAft>
                <a:spcPct val="0"/>
              </a:spcAft>
              <a:defRPr kumimoji="1" sz="2400" b="1" kern="1200">
                <a:solidFill>
                  <a:schemeClr val="tx1"/>
                </a:solidFill>
                <a:latin typeface="Arial Narrow" pitchFamily="34" charset="0"/>
                <a:ea typeface="+mn-ea"/>
                <a:cs typeface="+mn-cs"/>
              </a:defRPr>
            </a:lvl3pPr>
            <a:lvl4pPr marL="1371600" algn="ctr" rtl="0" fontAlgn="base">
              <a:spcBef>
                <a:spcPct val="0"/>
              </a:spcBef>
              <a:spcAft>
                <a:spcPct val="0"/>
              </a:spcAft>
              <a:defRPr kumimoji="1" sz="2400" b="1" kern="1200">
                <a:solidFill>
                  <a:schemeClr val="tx1"/>
                </a:solidFill>
                <a:latin typeface="Arial Narrow" pitchFamily="34" charset="0"/>
                <a:ea typeface="+mn-ea"/>
                <a:cs typeface="+mn-cs"/>
              </a:defRPr>
            </a:lvl4pPr>
            <a:lvl5pPr marL="1828800" algn="ctr" rtl="0" fontAlgn="base">
              <a:spcBef>
                <a:spcPct val="0"/>
              </a:spcBef>
              <a:spcAft>
                <a:spcPct val="0"/>
              </a:spcAft>
              <a:defRPr kumimoji="1" sz="2400" b="1" kern="1200">
                <a:solidFill>
                  <a:schemeClr val="tx1"/>
                </a:solidFill>
                <a:latin typeface="Arial Narrow" pitchFamily="34" charset="0"/>
                <a:ea typeface="+mn-ea"/>
                <a:cs typeface="+mn-cs"/>
              </a:defRPr>
            </a:lvl5pPr>
            <a:lvl6pPr marL="2286000" algn="l" defTabSz="914400" rtl="0" eaLnBrk="1" latinLnBrk="0" hangingPunct="1">
              <a:defRPr kumimoji="1" sz="2400" b="1" kern="1200">
                <a:solidFill>
                  <a:schemeClr val="tx1"/>
                </a:solidFill>
                <a:latin typeface="Arial Narrow" pitchFamily="34" charset="0"/>
                <a:ea typeface="+mn-ea"/>
                <a:cs typeface="+mn-cs"/>
              </a:defRPr>
            </a:lvl6pPr>
            <a:lvl7pPr marL="2743200" algn="l" defTabSz="914400" rtl="0" eaLnBrk="1" latinLnBrk="0" hangingPunct="1">
              <a:defRPr kumimoji="1" sz="2400" b="1" kern="1200">
                <a:solidFill>
                  <a:schemeClr val="tx1"/>
                </a:solidFill>
                <a:latin typeface="Arial Narrow" pitchFamily="34" charset="0"/>
                <a:ea typeface="+mn-ea"/>
                <a:cs typeface="+mn-cs"/>
              </a:defRPr>
            </a:lvl7pPr>
            <a:lvl8pPr marL="3200400" algn="l" defTabSz="914400" rtl="0" eaLnBrk="1" latinLnBrk="0" hangingPunct="1">
              <a:defRPr kumimoji="1" sz="2400" b="1" kern="1200">
                <a:solidFill>
                  <a:schemeClr val="tx1"/>
                </a:solidFill>
                <a:latin typeface="Arial Narrow" pitchFamily="34" charset="0"/>
                <a:ea typeface="+mn-ea"/>
                <a:cs typeface="+mn-cs"/>
              </a:defRPr>
            </a:lvl8pPr>
            <a:lvl9pPr marL="3657600" algn="l" defTabSz="914400" rtl="0" eaLnBrk="1" latinLnBrk="0" hangingPunct="1">
              <a:defRPr kumimoji="1" sz="2400" b="1" kern="1200">
                <a:solidFill>
                  <a:schemeClr val="tx1"/>
                </a:solidFill>
                <a:latin typeface="Arial Narrow" pitchFamily="34" charset="0"/>
                <a:ea typeface="+mn-ea"/>
                <a:cs typeface="+mn-cs"/>
              </a:defRPr>
            </a:lvl9pPr>
          </a:lstStyle>
          <a:p>
            <a:pPr algn="just">
              <a:defRPr/>
            </a:pPr>
            <a:r>
              <a:rPr lang="es-ES" sz="1100" dirty="0">
                <a:latin typeface="+mn-lt"/>
              </a:rPr>
              <a:t>Figura extraída de </a:t>
            </a:r>
            <a:r>
              <a:rPr lang="en-US" sz="1100" dirty="0" err="1">
                <a:latin typeface="+mn-lt"/>
              </a:rPr>
              <a:t>Gevarter</a:t>
            </a:r>
            <a:r>
              <a:rPr lang="en-US" sz="1100" dirty="0">
                <a:latin typeface="+mn-lt"/>
              </a:rPr>
              <a:t> (1984), p. 244.</a:t>
            </a:r>
            <a:endParaRPr lang="es-ES" sz="1100" dirty="0">
              <a:latin typeface="+mn-lt"/>
            </a:endParaRPr>
          </a:p>
        </p:txBody>
      </p:sp>
      <p:sp>
        <p:nvSpPr>
          <p:cNvPr id="6" name="Rectangle 5">
            <a:extLst>
              <a:ext uri="{FF2B5EF4-FFF2-40B4-BE49-F238E27FC236}">
                <a16:creationId xmlns:a16="http://schemas.microsoft.com/office/drawing/2014/main" id="{001CCB90-7147-4F62-8104-508E616D08A5}"/>
              </a:ext>
            </a:extLst>
          </p:cNvPr>
          <p:cNvSpPr/>
          <p:nvPr/>
        </p:nvSpPr>
        <p:spPr>
          <a:xfrm>
            <a:off x="5519956" y="1669409"/>
            <a:ext cx="813732" cy="169457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14AD5B7-6804-4101-A1A0-A5EED7224068}"/>
              </a:ext>
            </a:extLst>
          </p:cNvPr>
          <p:cNvSpPr/>
          <p:nvPr/>
        </p:nvSpPr>
        <p:spPr>
          <a:xfrm>
            <a:off x="6333687" y="1669409"/>
            <a:ext cx="2692867" cy="169457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95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Metodología</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Ingeniería del Conocimiento</a:t>
            </a:r>
            <a:endParaRPr kumimoji="0" lang="es-ES" altLang="es-CO" sz="1800" b="0" dirty="0">
              <a:solidFill>
                <a:schemeClr val="accent2">
                  <a:lumMod val="75000"/>
                </a:schemeClr>
              </a:solidFill>
            </a:endParaRPr>
          </a:p>
        </p:txBody>
      </p:sp>
      <p:pic>
        <p:nvPicPr>
          <p:cNvPr id="6" name="Imagen 5"/>
          <p:cNvPicPr>
            <a:picLocks noChangeAspect="1"/>
          </p:cNvPicPr>
          <p:nvPr/>
        </p:nvPicPr>
        <p:blipFill>
          <a:blip r:embed="rId3"/>
          <a:stretch>
            <a:fillRect/>
          </a:stretch>
        </p:blipFill>
        <p:spPr>
          <a:xfrm>
            <a:off x="2861161" y="2071546"/>
            <a:ext cx="6370872" cy="4669941"/>
          </a:xfrm>
          <a:prstGeom prst="rect">
            <a:avLst/>
          </a:prstGeom>
        </p:spPr>
      </p:pic>
      <p:pic>
        <p:nvPicPr>
          <p:cNvPr id="2" name="Imagen 1"/>
          <p:cNvPicPr>
            <a:picLocks noChangeAspect="1"/>
          </p:cNvPicPr>
          <p:nvPr/>
        </p:nvPicPr>
        <p:blipFill>
          <a:blip r:embed="rId4"/>
          <a:stretch>
            <a:fillRect/>
          </a:stretch>
        </p:blipFill>
        <p:spPr>
          <a:xfrm>
            <a:off x="5539683" y="4406516"/>
            <a:ext cx="1121761" cy="1024217"/>
          </a:xfrm>
          <a:prstGeom prst="rect">
            <a:avLst/>
          </a:prstGeom>
        </p:spPr>
      </p:pic>
      <p:sp>
        <p:nvSpPr>
          <p:cNvPr id="8" name="3 Elipse"/>
          <p:cNvSpPr/>
          <p:nvPr/>
        </p:nvSpPr>
        <p:spPr bwMode="auto">
          <a:xfrm>
            <a:off x="3712033" y="2942319"/>
            <a:ext cx="1683271" cy="978495"/>
          </a:xfrm>
          <a:prstGeom prst="ellipse">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0" name="1 Marcador de pie de página"/>
          <p:cNvSpPr txBox="1">
            <a:spLocks/>
          </p:cNvSpPr>
          <p:nvPr/>
        </p:nvSpPr>
        <p:spPr bwMode="auto">
          <a:xfrm>
            <a:off x="9417260" y="6381446"/>
            <a:ext cx="4258816" cy="3600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kumimoji="0" sz="1400" b="0" kern="1200">
                <a:solidFill>
                  <a:schemeClr val="tx1"/>
                </a:solidFill>
                <a:effectLst/>
                <a:latin typeface="Arial" charset="0"/>
                <a:ea typeface="+mn-ea"/>
                <a:cs typeface="+mn-cs"/>
              </a:defRPr>
            </a:lvl1pPr>
            <a:lvl2pPr marL="457200" algn="ctr" rtl="0" fontAlgn="base">
              <a:spcBef>
                <a:spcPct val="0"/>
              </a:spcBef>
              <a:spcAft>
                <a:spcPct val="0"/>
              </a:spcAft>
              <a:defRPr kumimoji="1" sz="2400" b="1" kern="1200">
                <a:solidFill>
                  <a:schemeClr val="tx1"/>
                </a:solidFill>
                <a:latin typeface="Arial Narrow" pitchFamily="34" charset="0"/>
                <a:ea typeface="+mn-ea"/>
                <a:cs typeface="+mn-cs"/>
              </a:defRPr>
            </a:lvl2pPr>
            <a:lvl3pPr marL="914400" algn="ctr" rtl="0" fontAlgn="base">
              <a:spcBef>
                <a:spcPct val="0"/>
              </a:spcBef>
              <a:spcAft>
                <a:spcPct val="0"/>
              </a:spcAft>
              <a:defRPr kumimoji="1" sz="2400" b="1" kern="1200">
                <a:solidFill>
                  <a:schemeClr val="tx1"/>
                </a:solidFill>
                <a:latin typeface="Arial Narrow" pitchFamily="34" charset="0"/>
                <a:ea typeface="+mn-ea"/>
                <a:cs typeface="+mn-cs"/>
              </a:defRPr>
            </a:lvl3pPr>
            <a:lvl4pPr marL="1371600" algn="ctr" rtl="0" fontAlgn="base">
              <a:spcBef>
                <a:spcPct val="0"/>
              </a:spcBef>
              <a:spcAft>
                <a:spcPct val="0"/>
              </a:spcAft>
              <a:defRPr kumimoji="1" sz="2400" b="1" kern="1200">
                <a:solidFill>
                  <a:schemeClr val="tx1"/>
                </a:solidFill>
                <a:latin typeface="Arial Narrow" pitchFamily="34" charset="0"/>
                <a:ea typeface="+mn-ea"/>
                <a:cs typeface="+mn-cs"/>
              </a:defRPr>
            </a:lvl4pPr>
            <a:lvl5pPr marL="1828800" algn="ctr" rtl="0" fontAlgn="base">
              <a:spcBef>
                <a:spcPct val="0"/>
              </a:spcBef>
              <a:spcAft>
                <a:spcPct val="0"/>
              </a:spcAft>
              <a:defRPr kumimoji="1" sz="2400" b="1" kern="1200">
                <a:solidFill>
                  <a:schemeClr val="tx1"/>
                </a:solidFill>
                <a:latin typeface="Arial Narrow" pitchFamily="34" charset="0"/>
                <a:ea typeface="+mn-ea"/>
                <a:cs typeface="+mn-cs"/>
              </a:defRPr>
            </a:lvl5pPr>
            <a:lvl6pPr marL="2286000" algn="l" defTabSz="914400" rtl="0" eaLnBrk="1" latinLnBrk="0" hangingPunct="1">
              <a:defRPr kumimoji="1" sz="2400" b="1" kern="1200">
                <a:solidFill>
                  <a:schemeClr val="tx1"/>
                </a:solidFill>
                <a:latin typeface="Arial Narrow" pitchFamily="34" charset="0"/>
                <a:ea typeface="+mn-ea"/>
                <a:cs typeface="+mn-cs"/>
              </a:defRPr>
            </a:lvl6pPr>
            <a:lvl7pPr marL="2743200" algn="l" defTabSz="914400" rtl="0" eaLnBrk="1" latinLnBrk="0" hangingPunct="1">
              <a:defRPr kumimoji="1" sz="2400" b="1" kern="1200">
                <a:solidFill>
                  <a:schemeClr val="tx1"/>
                </a:solidFill>
                <a:latin typeface="Arial Narrow" pitchFamily="34" charset="0"/>
                <a:ea typeface="+mn-ea"/>
                <a:cs typeface="+mn-cs"/>
              </a:defRPr>
            </a:lvl7pPr>
            <a:lvl8pPr marL="3200400" algn="l" defTabSz="914400" rtl="0" eaLnBrk="1" latinLnBrk="0" hangingPunct="1">
              <a:defRPr kumimoji="1" sz="2400" b="1" kern="1200">
                <a:solidFill>
                  <a:schemeClr val="tx1"/>
                </a:solidFill>
                <a:latin typeface="Arial Narrow" pitchFamily="34" charset="0"/>
                <a:ea typeface="+mn-ea"/>
                <a:cs typeface="+mn-cs"/>
              </a:defRPr>
            </a:lvl8pPr>
            <a:lvl9pPr marL="3657600" algn="l" defTabSz="914400" rtl="0" eaLnBrk="1" latinLnBrk="0" hangingPunct="1">
              <a:defRPr kumimoji="1" sz="2400" b="1" kern="1200">
                <a:solidFill>
                  <a:schemeClr val="tx1"/>
                </a:solidFill>
                <a:latin typeface="Arial Narrow" pitchFamily="34" charset="0"/>
                <a:ea typeface="+mn-ea"/>
                <a:cs typeface="+mn-cs"/>
              </a:defRPr>
            </a:lvl9pPr>
          </a:lstStyle>
          <a:p>
            <a:pPr algn="just">
              <a:defRPr/>
            </a:pPr>
            <a:r>
              <a:rPr lang="es-ES" sz="1100" dirty="0">
                <a:latin typeface="+mn-lt"/>
              </a:rPr>
              <a:t>* Figura extraída de </a:t>
            </a:r>
            <a:r>
              <a:rPr lang="en-US" sz="1100" dirty="0" err="1">
                <a:latin typeface="+mn-lt"/>
              </a:rPr>
              <a:t>Akerkar</a:t>
            </a:r>
            <a:r>
              <a:rPr lang="en-US" sz="1100" dirty="0">
                <a:latin typeface="+mn-lt"/>
              </a:rPr>
              <a:t> (2010). p. 58.</a:t>
            </a:r>
            <a:endParaRPr lang="es-ES" sz="1100" dirty="0">
              <a:latin typeface="+mn-lt"/>
            </a:endParaRPr>
          </a:p>
          <a:p>
            <a:pPr algn="just">
              <a:defRPr/>
            </a:pPr>
            <a:endParaRPr lang="es-ES" sz="1100" dirty="0">
              <a:latin typeface="+mn-lt"/>
            </a:endParaRPr>
          </a:p>
        </p:txBody>
      </p:sp>
      <p:sp>
        <p:nvSpPr>
          <p:cNvPr id="9" name="3 Elipse"/>
          <p:cNvSpPr/>
          <p:nvPr/>
        </p:nvSpPr>
        <p:spPr bwMode="auto">
          <a:xfrm>
            <a:off x="6923467" y="4918624"/>
            <a:ext cx="1683271" cy="978495"/>
          </a:xfrm>
          <a:prstGeom prst="ellipse">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a:ln>
                <a:noFill/>
              </a:ln>
              <a:solidFill>
                <a:schemeClr val="tx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349342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Metodología</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Ingeniería del Conocimiento - </a:t>
            </a:r>
            <a:r>
              <a:rPr lang="es-ES" altLang="es-CO" sz="2800" b="0" dirty="0">
                <a:solidFill>
                  <a:schemeClr val="accent2">
                    <a:lumMod val="75000"/>
                  </a:schemeClr>
                </a:solidFill>
                <a:effectLst>
                  <a:outerShdw blurRad="38100" dist="38100" dir="2700000" algn="tl">
                    <a:srgbClr val="000000">
                      <a:alpha val="43137"/>
                    </a:srgbClr>
                  </a:outerShdw>
                </a:effectLst>
              </a:rPr>
              <a:t>Adquisición de Conocimiento</a:t>
            </a:r>
            <a:endParaRPr kumimoji="0" lang="es-ES" altLang="es-CO" sz="1800" b="0" dirty="0">
              <a:solidFill>
                <a:schemeClr val="accent2">
                  <a:lumMod val="75000"/>
                </a:schemeClr>
              </a:solidFill>
            </a:endParaRPr>
          </a:p>
        </p:txBody>
      </p:sp>
      <p:sp>
        <p:nvSpPr>
          <p:cNvPr id="10" name="1 Marcador de pie de página"/>
          <p:cNvSpPr txBox="1">
            <a:spLocks/>
          </p:cNvSpPr>
          <p:nvPr/>
        </p:nvSpPr>
        <p:spPr bwMode="auto">
          <a:xfrm>
            <a:off x="9166459" y="6561347"/>
            <a:ext cx="4258816" cy="3600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kumimoji="0" sz="1400" b="0" kern="1200">
                <a:solidFill>
                  <a:schemeClr val="tx1"/>
                </a:solidFill>
                <a:effectLst/>
                <a:latin typeface="Arial" charset="0"/>
                <a:ea typeface="+mn-ea"/>
                <a:cs typeface="+mn-cs"/>
              </a:defRPr>
            </a:lvl1pPr>
            <a:lvl2pPr marL="457200" algn="ctr" rtl="0" fontAlgn="base">
              <a:spcBef>
                <a:spcPct val="0"/>
              </a:spcBef>
              <a:spcAft>
                <a:spcPct val="0"/>
              </a:spcAft>
              <a:defRPr kumimoji="1" sz="2400" b="1" kern="1200">
                <a:solidFill>
                  <a:schemeClr val="tx1"/>
                </a:solidFill>
                <a:latin typeface="Arial Narrow" pitchFamily="34" charset="0"/>
                <a:ea typeface="+mn-ea"/>
                <a:cs typeface="+mn-cs"/>
              </a:defRPr>
            </a:lvl2pPr>
            <a:lvl3pPr marL="914400" algn="ctr" rtl="0" fontAlgn="base">
              <a:spcBef>
                <a:spcPct val="0"/>
              </a:spcBef>
              <a:spcAft>
                <a:spcPct val="0"/>
              </a:spcAft>
              <a:defRPr kumimoji="1" sz="2400" b="1" kern="1200">
                <a:solidFill>
                  <a:schemeClr val="tx1"/>
                </a:solidFill>
                <a:latin typeface="Arial Narrow" pitchFamily="34" charset="0"/>
                <a:ea typeface="+mn-ea"/>
                <a:cs typeface="+mn-cs"/>
              </a:defRPr>
            </a:lvl3pPr>
            <a:lvl4pPr marL="1371600" algn="ctr" rtl="0" fontAlgn="base">
              <a:spcBef>
                <a:spcPct val="0"/>
              </a:spcBef>
              <a:spcAft>
                <a:spcPct val="0"/>
              </a:spcAft>
              <a:defRPr kumimoji="1" sz="2400" b="1" kern="1200">
                <a:solidFill>
                  <a:schemeClr val="tx1"/>
                </a:solidFill>
                <a:latin typeface="Arial Narrow" pitchFamily="34" charset="0"/>
                <a:ea typeface="+mn-ea"/>
                <a:cs typeface="+mn-cs"/>
              </a:defRPr>
            </a:lvl4pPr>
            <a:lvl5pPr marL="1828800" algn="ctr" rtl="0" fontAlgn="base">
              <a:spcBef>
                <a:spcPct val="0"/>
              </a:spcBef>
              <a:spcAft>
                <a:spcPct val="0"/>
              </a:spcAft>
              <a:defRPr kumimoji="1" sz="2400" b="1" kern="1200">
                <a:solidFill>
                  <a:schemeClr val="tx1"/>
                </a:solidFill>
                <a:latin typeface="Arial Narrow" pitchFamily="34" charset="0"/>
                <a:ea typeface="+mn-ea"/>
                <a:cs typeface="+mn-cs"/>
              </a:defRPr>
            </a:lvl5pPr>
            <a:lvl6pPr marL="2286000" algn="l" defTabSz="914400" rtl="0" eaLnBrk="1" latinLnBrk="0" hangingPunct="1">
              <a:defRPr kumimoji="1" sz="2400" b="1" kern="1200">
                <a:solidFill>
                  <a:schemeClr val="tx1"/>
                </a:solidFill>
                <a:latin typeface="Arial Narrow" pitchFamily="34" charset="0"/>
                <a:ea typeface="+mn-ea"/>
                <a:cs typeface="+mn-cs"/>
              </a:defRPr>
            </a:lvl6pPr>
            <a:lvl7pPr marL="2743200" algn="l" defTabSz="914400" rtl="0" eaLnBrk="1" latinLnBrk="0" hangingPunct="1">
              <a:defRPr kumimoji="1" sz="2400" b="1" kern="1200">
                <a:solidFill>
                  <a:schemeClr val="tx1"/>
                </a:solidFill>
                <a:latin typeface="Arial Narrow" pitchFamily="34" charset="0"/>
                <a:ea typeface="+mn-ea"/>
                <a:cs typeface="+mn-cs"/>
              </a:defRPr>
            </a:lvl7pPr>
            <a:lvl8pPr marL="3200400" algn="l" defTabSz="914400" rtl="0" eaLnBrk="1" latinLnBrk="0" hangingPunct="1">
              <a:defRPr kumimoji="1" sz="2400" b="1" kern="1200">
                <a:solidFill>
                  <a:schemeClr val="tx1"/>
                </a:solidFill>
                <a:latin typeface="Arial Narrow" pitchFamily="34" charset="0"/>
                <a:ea typeface="+mn-ea"/>
                <a:cs typeface="+mn-cs"/>
              </a:defRPr>
            </a:lvl8pPr>
            <a:lvl9pPr marL="3657600" algn="l" defTabSz="914400" rtl="0" eaLnBrk="1" latinLnBrk="0" hangingPunct="1">
              <a:defRPr kumimoji="1" sz="2400" b="1" kern="1200">
                <a:solidFill>
                  <a:schemeClr val="tx1"/>
                </a:solidFill>
                <a:latin typeface="Arial Narrow" pitchFamily="34" charset="0"/>
                <a:ea typeface="+mn-ea"/>
                <a:cs typeface="+mn-cs"/>
              </a:defRPr>
            </a:lvl9pPr>
          </a:lstStyle>
          <a:p>
            <a:pPr algn="just">
              <a:defRPr/>
            </a:pPr>
            <a:r>
              <a:rPr lang="es-ES" sz="1100" dirty="0">
                <a:latin typeface="+mn-lt"/>
              </a:rPr>
              <a:t>* Figura extraída de </a:t>
            </a:r>
            <a:r>
              <a:rPr lang="en-US" sz="1100" dirty="0" err="1">
                <a:latin typeface="+mn-lt"/>
              </a:rPr>
              <a:t>Akerkar</a:t>
            </a:r>
            <a:r>
              <a:rPr lang="en-US" sz="1100" dirty="0">
                <a:latin typeface="+mn-lt"/>
              </a:rPr>
              <a:t> (2010). p. 59.</a:t>
            </a:r>
            <a:endParaRPr lang="es-ES" sz="1100" dirty="0">
              <a:latin typeface="+mn-lt"/>
            </a:endParaRPr>
          </a:p>
          <a:p>
            <a:pPr algn="just">
              <a:defRPr/>
            </a:pPr>
            <a:endParaRPr lang="es-ES" sz="1100" dirty="0">
              <a:latin typeface="+mn-lt"/>
            </a:endParaRPr>
          </a:p>
        </p:txBody>
      </p:sp>
      <p:sp>
        <p:nvSpPr>
          <p:cNvPr id="8" name="6 Rectángulo"/>
          <p:cNvSpPr/>
          <p:nvPr/>
        </p:nvSpPr>
        <p:spPr bwMode="auto">
          <a:xfrm>
            <a:off x="2194474" y="2357898"/>
            <a:ext cx="1991083" cy="1584176"/>
          </a:xfrm>
          <a:prstGeom prst="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9" name="7 Rectángulo"/>
          <p:cNvSpPr/>
          <p:nvPr/>
        </p:nvSpPr>
        <p:spPr bwMode="auto">
          <a:xfrm>
            <a:off x="2211572" y="5592240"/>
            <a:ext cx="1979231" cy="1183754"/>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s-ES" sz="1800" b="0" i="1" dirty="0">
              <a:solidFill>
                <a:schemeClr val="tx1"/>
              </a:solidFill>
              <a:latin typeface="Arial Narrow" pitchFamily="34" charset="0"/>
            </a:endParaRPr>
          </a:p>
        </p:txBody>
      </p:sp>
      <p:sp>
        <p:nvSpPr>
          <p:cNvPr id="11" name="4 Rectángulo"/>
          <p:cNvSpPr/>
          <p:nvPr/>
        </p:nvSpPr>
        <p:spPr>
          <a:xfrm>
            <a:off x="2707186" y="2080899"/>
            <a:ext cx="1018997" cy="276999"/>
          </a:xfrm>
          <a:prstGeom prst="rect">
            <a:avLst/>
          </a:prstGeom>
          <a:noFill/>
          <a:ln>
            <a:noFill/>
          </a:ln>
        </p:spPr>
        <p:txBody>
          <a:bodyPr wrap="none" rtlCol="0">
            <a:spAutoFit/>
          </a:bodyPr>
          <a:lstStyle/>
          <a:p>
            <a:pPr algn="ctr"/>
            <a:r>
              <a:rPr lang="es-ES" sz="1200" b="0" i="1" dirty="0">
                <a:solidFill>
                  <a:srgbClr val="002060"/>
                </a:solidFill>
                <a:latin typeface="+mn-lt"/>
              </a:rPr>
              <a:t>Identificación</a:t>
            </a:r>
          </a:p>
        </p:txBody>
      </p:sp>
      <p:sp>
        <p:nvSpPr>
          <p:cNvPr id="12" name="9 Redondear rectángulo de esquina diagonal"/>
          <p:cNvSpPr/>
          <p:nvPr/>
        </p:nvSpPr>
        <p:spPr bwMode="auto">
          <a:xfrm>
            <a:off x="4736221" y="2246173"/>
            <a:ext cx="2196244" cy="3245895"/>
          </a:xfrm>
          <a:prstGeom prst="round2Diag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2700000" scaled="1"/>
            <a:tileRect/>
          </a:gra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ES"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3" name="10 Rectángulo"/>
          <p:cNvSpPr/>
          <p:nvPr/>
        </p:nvSpPr>
        <p:spPr bwMode="auto">
          <a:xfrm>
            <a:off x="9272725" y="4536334"/>
            <a:ext cx="1224136" cy="52920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s-ES" sz="1800" b="0" i="1" u="none" strike="noStrike" cap="none" normalizeH="0" baseline="0" dirty="0">
                <a:ln>
                  <a:noFill/>
                </a:ln>
                <a:solidFill>
                  <a:schemeClr val="tx1"/>
                </a:solidFill>
                <a:latin typeface="Arial Narrow" pitchFamily="34" charset="0"/>
              </a:rPr>
              <a:t>Usuario</a:t>
            </a:r>
          </a:p>
        </p:txBody>
      </p:sp>
      <p:sp>
        <p:nvSpPr>
          <p:cNvPr id="14" name="11 Rectángulo"/>
          <p:cNvSpPr/>
          <p:nvPr/>
        </p:nvSpPr>
        <p:spPr bwMode="auto">
          <a:xfrm>
            <a:off x="7472525" y="4929670"/>
            <a:ext cx="1368152" cy="70738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s-ES" sz="1800" b="0" i="1" dirty="0">
                <a:solidFill>
                  <a:schemeClr val="tx1"/>
                </a:solidFill>
                <a:latin typeface="Arial Narrow" pitchFamily="34" charset="0"/>
              </a:rPr>
              <a:t>Base de </a:t>
            </a:r>
          </a:p>
          <a:p>
            <a:pPr algn="ctr"/>
            <a:r>
              <a:rPr lang="es-ES" sz="1800" b="0" i="1" dirty="0">
                <a:solidFill>
                  <a:schemeClr val="tx1"/>
                </a:solidFill>
                <a:latin typeface="Arial Narrow" pitchFamily="34" charset="0"/>
              </a:rPr>
              <a:t>Conocimiento</a:t>
            </a:r>
          </a:p>
        </p:txBody>
      </p:sp>
      <p:sp>
        <p:nvSpPr>
          <p:cNvPr id="15" name="12 Rectángulo"/>
          <p:cNvSpPr/>
          <p:nvPr/>
        </p:nvSpPr>
        <p:spPr bwMode="auto">
          <a:xfrm>
            <a:off x="7472525" y="2796296"/>
            <a:ext cx="1368152" cy="70738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s-ES" sz="1800" b="0" i="1" dirty="0">
                <a:solidFill>
                  <a:schemeClr val="tx1"/>
                </a:solidFill>
                <a:latin typeface="Arial Narrow" pitchFamily="34" charset="0"/>
              </a:rPr>
              <a:t>Ingeniero de </a:t>
            </a:r>
          </a:p>
          <a:p>
            <a:pPr algn="ctr"/>
            <a:r>
              <a:rPr lang="es-ES" sz="1800" b="0" i="1" dirty="0">
                <a:solidFill>
                  <a:schemeClr val="tx1"/>
                </a:solidFill>
                <a:latin typeface="Arial Narrow" pitchFamily="34" charset="0"/>
              </a:rPr>
              <a:t>Conocimiento</a:t>
            </a:r>
          </a:p>
        </p:txBody>
      </p:sp>
      <p:sp>
        <p:nvSpPr>
          <p:cNvPr id="16" name="13 Rectángulo"/>
          <p:cNvSpPr/>
          <p:nvPr/>
        </p:nvSpPr>
        <p:spPr bwMode="auto">
          <a:xfrm>
            <a:off x="2402958" y="3009832"/>
            <a:ext cx="1613183" cy="78607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s-ES" sz="1800" b="0" i="1" u="none" strike="noStrike" cap="none" normalizeH="0" baseline="0" dirty="0">
                <a:ln>
                  <a:noFill/>
                </a:ln>
                <a:solidFill>
                  <a:schemeClr val="tx1"/>
                </a:solidFill>
                <a:latin typeface="Arial Narrow" pitchFamily="34" charset="0"/>
              </a:rPr>
              <a:t>Otras Fuentes</a:t>
            </a:r>
            <a:r>
              <a:rPr kumimoji="1" lang="es-ES" sz="1800" b="0" i="1" u="none" strike="noStrike" cap="none" normalizeH="0" dirty="0">
                <a:ln>
                  <a:noFill/>
                </a:ln>
                <a:solidFill>
                  <a:schemeClr val="tx1"/>
                </a:solidFill>
                <a:latin typeface="Arial Narrow"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1" lang="es-ES" sz="1800" b="0" i="1" u="none" strike="noStrike" cap="none" normalizeH="0" dirty="0">
                <a:ln>
                  <a:noFill/>
                </a:ln>
                <a:solidFill>
                  <a:schemeClr val="tx1"/>
                </a:solidFill>
                <a:latin typeface="Arial Narrow" pitchFamily="34" charset="0"/>
              </a:rPr>
              <a:t>de Conocimiento</a:t>
            </a:r>
            <a:endParaRPr kumimoji="1" lang="es-ES" sz="1800" b="0" i="1" u="none" strike="noStrike" cap="none" normalizeH="0" baseline="0" dirty="0">
              <a:ln>
                <a:noFill/>
              </a:ln>
              <a:solidFill>
                <a:schemeClr val="tx1"/>
              </a:solidFill>
              <a:latin typeface="Arial Narrow" pitchFamily="34" charset="0"/>
            </a:endParaRPr>
          </a:p>
        </p:txBody>
      </p:sp>
      <p:sp>
        <p:nvSpPr>
          <p:cNvPr id="17" name="14 Rectángulo"/>
          <p:cNvSpPr/>
          <p:nvPr/>
        </p:nvSpPr>
        <p:spPr bwMode="auto">
          <a:xfrm>
            <a:off x="2402958" y="2498935"/>
            <a:ext cx="1613183" cy="39303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s-ES" sz="1800" b="0" i="1" u="none" strike="noStrike" cap="none" normalizeH="0" baseline="0" dirty="0">
                <a:ln>
                  <a:noFill/>
                </a:ln>
                <a:solidFill>
                  <a:schemeClr val="tx1"/>
                </a:solidFill>
                <a:latin typeface="Arial Narrow" pitchFamily="34" charset="0"/>
              </a:rPr>
              <a:t>Expertos</a:t>
            </a:r>
          </a:p>
        </p:txBody>
      </p:sp>
      <p:sp>
        <p:nvSpPr>
          <p:cNvPr id="18" name="15 Rectángulo"/>
          <p:cNvSpPr/>
          <p:nvPr/>
        </p:nvSpPr>
        <p:spPr bwMode="auto">
          <a:xfrm>
            <a:off x="2408204" y="5699897"/>
            <a:ext cx="1613183" cy="39303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s-ES" sz="1800" b="0" i="1" u="none" strike="noStrike" cap="none" normalizeH="0" baseline="0" dirty="0">
                <a:ln>
                  <a:noFill/>
                </a:ln>
                <a:solidFill>
                  <a:schemeClr val="tx1"/>
                </a:solidFill>
                <a:latin typeface="Arial Narrow" pitchFamily="34" charset="0"/>
              </a:rPr>
              <a:t>Base de Datos</a:t>
            </a:r>
          </a:p>
        </p:txBody>
      </p:sp>
      <p:sp>
        <p:nvSpPr>
          <p:cNvPr id="19" name="2 Rectángulo"/>
          <p:cNvSpPr/>
          <p:nvPr/>
        </p:nvSpPr>
        <p:spPr>
          <a:xfrm>
            <a:off x="2408204" y="6131945"/>
            <a:ext cx="1562882" cy="646331"/>
          </a:xfrm>
          <a:prstGeom prst="rect">
            <a:avLst/>
          </a:prstGeom>
        </p:spPr>
        <p:txBody>
          <a:bodyPr wrap="square">
            <a:spAutoFit/>
          </a:bodyPr>
          <a:lstStyle/>
          <a:p>
            <a:pPr algn="ctr"/>
            <a:r>
              <a:rPr lang="es-ES" sz="1800" b="0" i="1" dirty="0"/>
              <a:t>Casos y </a:t>
            </a:r>
          </a:p>
          <a:p>
            <a:pPr algn="ctr"/>
            <a:r>
              <a:rPr lang="es-ES" sz="1800" b="0" i="1" dirty="0"/>
              <a:t>Documentos</a:t>
            </a:r>
          </a:p>
        </p:txBody>
      </p:sp>
      <p:sp>
        <p:nvSpPr>
          <p:cNvPr id="20" name="16 Rectángulo"/>
          <p:cNvSpPr/>
          <p:nvPr/>
        </p:nvSpPr>
        <p:spPr>
          <a:xfrm>
            <a:off x="4862235" y="2262608"/>
            <a:ext cx="1944216" cy="923330"/>
          </a:xfrm>
          <a:prstGeom prst="rect">
            <a:avLst/>
          </a:prstGeom>
        </p:spPr>
        <p:txBody>
          <a:bodyPr wrap="square">
            <a:spAutoFit/>
          </a:bodyPr>
          <a:lstStyle/>
          <a:p>
            <a:pPr algn="ctr"/>
            <a:r>
              <a:rPr lang="es-ES" sz="1800" i="1" dirty="0"/>
              <a:t>Técnicas de Adquisición de Conocimiento</a:t>
            </a:r>
          </a:p>
        </p:txBody>
      </p:sp>
      <p:cxnSp>
        <p:nvCxnSpPr>
          <p:cNvPr id="21" name="17 Conector recto de flecha"/>
          <p:cNvCxnSpPr>
            <a:stCxn id="8" idx="3"/>
            <a:endCxn id="15" idx="1"/>
          </p:cNvCxnSpPr>
          <p:nvPr/>
        </p:nvCxnSpPr>
        <p:spPr bwMode="auto">
          <a:xfrm>
            <a:off x="4185557" y="3149986"/>
            <a:ext cx="3286968" cy="0"/>
          </a:xfrm>
          <a:prstGeom prst="straightConnector1">
            <a:avLst/>
          </a:prstGeom>
          <a:solidFill>
            <a:srgbClr val="3366CC">
              <a:alpha val="50000"/>
            </a:srgbClr>
          </a:solidFill>
          <a:ln w="28575" cap="flat" cmpd="sng" algn="ctr">
            <a:solidFill>
              <a:schemeClr val="accent6">
                <a:lumMod val="75000"/>
              </a:schemeClr>
            </a:solidFill>
            <a:prstDash val="solid"/>
            <a:round/>
            <a:headEnd type="none" w="med" len="med"/>
            <a:tailEnd type="triangle" w="med" len="lg"/>
          </a:ln>
          <a:effectLst/>
        </p:spPr>
      </p:cxnSp>
      <p:cxnSp>
        <p:nvCxnSpPr>
          <p:cNvPr id="22" name="27 Conector angular"/>
          <p:cNvCxnSpPr>
            <a:stCxn id="9" idx="3"/>
            <a:endCxn id="14" idx="2"/>
          </p:cNvCxnSpPr>
          <p:nvPr/>
        </p:nvCxnSpPr>
        <p:spPr bwMode="auto">
          <a:xfrm flipV="1">
            <a:off x="4190803" y="5637050"/>
            <a:ext cx="3965798" cy="547067"/>
          </a:xfrm>
          <a:prstGeom prst="bentConnector2">
            <a:avLst/>
          </a:prstGeom>
          <a:solidFill>
            <a:srgbClr val="3366CC">
              <a:alpha val="50000"/>
            </a:srgbClr>
          </a:solidFill>
          <a:ln w="28575" cap="flat" cmpd="sng" algn="ctr">
            <a:solidFill>
              <a:schemeClr val="accent6">
                <a:lumMod val="75000"/>
              </a:schemeClr>
            </a:solidFill>
            <a:prstDash val="solid"/>
            <a:round/>
            <a:headEnd type="none" w="med" len="med"/>
            <a:tailEnd type="triangle" w="med" len="lg"/>
          </a:ln>
          <a:effectLst/>
        </p:spPr>
      </p:cxnSp>
      <p:cxnSp>
        <p:nvCxnSpPr>
          <p:cNvPr id="23" name="28 Conector recto de flecha"/>
          <p:cNvCxnSpPr>
            <a:stCxn id="8" idx="2"/>
            <a:endCxn id="9" idx="0"/>
          </p:cNvCxnSpPr>
          <p:nvPr/>
        </p:nvCxnSpPr>
        <p:spPr bwMode="auto">
          <a:xfrm>
            <a:off x="3190016" y="3942074"/>
            <a:ext cx="11172" cy="1650166"/>
          </a:xfrm>
          <a:prstGeom prst="straightConnector1">
            <a:avLst/>
          </a:prstGeom>
          <a:solidFill>
            <a:srgbClr val="3366CC">
              <a:alpha val="50000"/>
            </a:srgbClr>
          </a:solidFill>
          <a:ln w="28575" cap="flat" cmpd="sng" algn="ctr">
            <a:solidFill>
              <a:schemeClr val="accent6">
                <a:lumMod val="75000"/>
              </a:schemeClr>
            </a:solidFill>
            <a:prstDash val="solid"/>
            <a:round/>
            <a:headEnd type="triangle" w="med" len="lg"/>
            <a:tailEnd type="triangle" w="med" len="lg"/>
          </a:ln>
          <a:effectLst/>
        </p:spPr>
      </p:cxnSp>
      <p:cxnSp>
        <p:nvCxnSpPr>
          <p:cNvPr id="24" name="35 Conector recto de flecha"/>
          <p:cNvCxnSpPr>
            <a:stCxn id="14" idx="0"/>
            <a:endCxn id="15" idx="2"/>
          </p:cNvCxnSpPr>
          <p:nvPr/>
        </p:nvCxnSpPr>
        <p:spPr bwMode="auto">
          <a:xfrm flipV="1">
            <a:off x="8156601" y="3503676"/>
            <a:ext cx="0" cy="1425994"/>
          </a:xfrm>
          <a:prstGeom prst="straightConnector1">
            <a:avLst/>
          </a:prstGeom>
          <a:solidFill>
            <a:srgbClr val="3366CC">
              <a:alpha val="50000"/>
            </a:srgbClr>
          </a:solidFill>
          <a:ln w="28575" cap="flat" cmpd="sng" algn="ctr">
            <a:solidFill>
              <a:schemeClr val="accent6">
                <a:lumMod val="75000"/>
              </a:schemeClr>
            </a:solidFill>
            <a:prstDash val="solid"/>
            <a:round/>
            <a:headEnd type="triangle" w="med" len="lg"/>
            <a:tailEnd type="triangle" w="med" len="lg"/>
          </a:ln>
          <a:effectLst/>
        </p:spPr>
      </p:cxnSp>
      <p:cxnSp>
        <p:nvCxnSpPr>
          <p:cNvPr id="25" name="38 Conector angular"/>
          <p:cNvCxnSpPr>
            <a:stCxn id="13" idx="0"/>
            <a:endCxn id="15" idx="3"/>
          </p:cNvCxnSpPr>
          <p:nvPr/>
        </p:nvCxnSpPr>
        <p:spPr bwMode="auto">
          <a:xfrm rot="16200000" flipV="1">
            <a:off x="8669561" y="3321102"/>
            <a:ext cx="1386348" cy="1044116"/>
          </a:xfrm>
          <a:prstGeom prst="bentConnector2">
            <a:avLst/>
          </a:prstGeom>
          <a:solidFill>
            <a:srgbClr val="3366CC">
              <a:alpha val="50000"/>
            </a:srgbClr>
          </a:solidFill>
          <a:ln w="28575" cap="flat" cmpd="sng" algn="ctr">
            <a:solidFill>
              <a:schemeClr val="accent6">
                <a:lumMod val="75000"/>
              </a:schemeClr>
            </a:solidFill>
            <a:prstDash val="solid"/>
            <a:round/>
            <a:headEnd type="triangle" w="med" len="lg"/>
            <a:tailEnd type="triangle" w="med" len="lg"/>
          </a:ln>
          <a:effectLst/>
        </p:spPr>
      </p:cxnSp>
      <p:sp>
        <p:nvSpPr>
          <p:cNvPr id="26" name="46 Rectángulo"/>
          <p:cNvSpPr/>
          <p:nvPr/>
        </p:nvSpPr>
        <p:spPr>
          <a:xfrm>
            <a:off x="4463512" y="5854872"/>
            <a:ext cx="3081021" cy="584775"/>
          </a:xfrm>
          <a:prstGeom prst="rect">
            <a:avLst/>
          </a:prstGeom>
        </p:spPr>
        <p:txBody>
          <a:bodyPr wrap="square">
            <a:spAutoFit/>
          </a:bodyPr>
          <a:lstStyle/>
          <a:p>
            <a:pPr algn="ctr"/>
            <a:r>
              <a:rPr lang="es-ES" sz="1600" b="0" i="1" dirty="0"/>
              <a:t>Creación Automática a partir de </a:t>
            </a:r>
            <a:r>
              <a:rPr lang="es-ES" sz="1600" i="1" dirty="0"/>
              <a:t>C</a:t>
            </a:r>
            <a:r>
              <a:rPr lang="es-ES" sz="1600" b="0" i="1" dirty="0"/>
              <a:t>asos</a:t>
            </a:r>
          </a:p>
        </p:txBody>
      </p:sp>
      <p:sp>
        <p:nvSpPr>
          <p:cNvPr id="27" name="47 Rectángulo"/>
          <p:cNvSpPr/>
          <p:nvPr/>
        </p:nvSpPr>
        <p:spPr>
          <a:xfrm>
            <a:off x="8106689" y="5822601"/>
            <a:ext cx="792088" cy="307777"/>
          </a:xfrm>
          <a:prstGeom prst="rect">
            <a:avLst/>
          </a:prstGeom>
        </p:spPr>
        <p:txBody>
          <a:bodyPr wrap="square">
            <a:spAutoFit/>
          </a:bodyPr>
          <a:lstStyle/>
          <a:p>
            <a:pPr algn="ctr"/>
            <a:r>
              <a:rPr lang="es-ES" sz="1400" b="0" i="1" dirty="0"/>
              <a:t>Pruebas</a:t>
            </a:r>
          </a:p>
        </p:txBody>
      </p:sp>
      <p:sp>
        <p:nvSpPr>
          <p:cNvPr id="29" name="52 Rectángulo"/>
          <p:cNvSpPr/>
          <p:nvPr/>
        </p:nvSpPr>
        <p:spPr>
          <a:xfrm>
            <a:off x="9399074" y="5065542"/>
            <a:ext cx="1048428" cy="276999"/>
          </a:xfrm>
          <a:prstGeom prst="rect">
            <a:avLst/>
          </a:prstGeom>
          <a:noFill/>
          <a:ln>
            <a:noFill/>
          </a:ln>
        </p:spPr>
        <p:txBody>
          <a:bodyPr wrap="none" rtlCol="0">
            <a:spAutoFit/>
          </a:bodyPr>
          <a:lstStyle/>
          <a:p>
            <a:pPr algn="ctr"/>
            <a:r>
              <a:rPr lang="es-ES" sz="1200" b="0" i="1" dirty="0">
                <a:solidFill>
                  <a:srgbClr val="002060"/>
                </a:solidFill>
                <a:latin typeface="+mn-lt"/>
              </a:rPr>
              <a:t>Formalización</a:t>
            </a:r>
          </a:p>
        </p:txBody>
      </p:sp>
      <p:sp>
        <p:nvSpPr>
          <p:cNvPr id="30" name="53 Rectángulo"/>
          <p:cNvSpPr/>
          <p:nvPr/>
        </p:nvSpPr>
        <p:spPr>
          <a:xfrm rot="16200000">
            <a:off x="2335296" y="4380734"/>
            <a:ext cx="1484004" cy="738664"/>
          </a:xfrm>
          <a:prstGeom prst="rect">
            <a:avLst/>
          </a:prstGeom>
        </p:spPr>
        <p:txBody>
          <a:bodyPr wrap="square">
            <a:spAutoFit/>
          </a:bodyPr>
          <a:lstStyle/>
          <a:p>
            <a:pPr algn="ctr"/>
            <a:r>
              <a:rPr lang="es-ES" sz="1400" b="0" i="1" dirty="0"/>
              <a:t>Descubrimiento de  Conocimiento</a:t>
            </a:r>
          </a:p>
          <a:p>
            <a:pPr algn="ctr"/>
            <a:r>
              <a:rPr lang="es-ES" sz="1400" b="0" i="1" dirty="0"/>
              <a:t> y Verificación</a:t>
            </a:r>
          </a:p>
        </p:txBody>
      </p:sp>
      <p:sp>
        <p:nvSpPr>
          <p:cNvPr id="32" name="54 Rectángulo"/>
          <p:cNvSpPr/>
          <p:nvPr/>
        </p:nvSpPr>
        <p:spPr>
          <a:xfrm>
            <a:off x="7438617" y="3940225"/>
            <a:ext cx="1423008" cy="523220"/>
          </a:xfrm>
          <a:prstGeom prst="rect">
            <a:avLst/>
          </a:prstGeom>
          <a:solidFill>
            <a:schemeClr val="bg1"/>
          </a:solidFill>
        </p:spPr>
        <p:txBody>
          <a:bodyPr wrap="square">
            <a:spAutoFit/>
          </a:bodyPr>
          <a:lstStyle/>
          <a:p>
            <a:pPr algn="ctr"/>
            <a:r>
              <a:rPr lang="es-ES" sz="1400" b="0" i="1" dirty="0"/>
              <a:t>Representación de conocimiento</a:t>
            </a:r>
          </a:p>
        </p:txBody>
      </p:sp>
      <p:sp>
        <p:nvSpPr>
          <p:cNvPr id="33" name="56 Rectángulo"/>
          <p:cNvSpPr/>
          <p:nvPr/>
        </p:nvSpPr>
        <p:spPr>
          <a:xfrm>
            <a:off x="6613252" y="2004431"/>
            <a:ext cx="1308756" cy="276999"/>
          </a:xfrm>
          <a:prstGeom prst="rect">
            <a:avLst/>
          </a:prstGeom>
          <a:noFill/>
          <a:ln>
            <a:noFill/>
          </a:ln>
        </p:spPr>
        <p:txBody>
          <a:bodyPr wrap="none" rtlCol="0">
            <a:spAutoFit/>
          </a:bodyPr>
          <a:lstStyle/>
          <a:p>
            <a:pPr algn="ctr"/>
            <a:r>
              <a:rPr lang="es-ES" sz="1200" b="0" i="1" dirty="0">
                <a:solidFill>
                  <a:srgbClr val="002060"/>
                </a:solidFill>
                <a:latin typeface="+mn-lt"/>
              </a:rPr>
              <a:t>Conceptualización</a:t>
            </a:r>
          </a:p>
        </p:txBody>
      </p:sp>
      <p:sp>
        <p:nvSpPr>
          <p:cNvPr id="34" name="57 Rectángulo"/>
          <p:cNvSpPr/>
          <p:nvPr/>
        </p:nvSpPr>
        <p:spPr>
          <a:xfrm>
            <a:off x="8467498" y="2510052"/>
            <a:ext cx="1018997" cy="276999"/>
          </a:xfrm>
          <a:prstGeom prst="rect">
            <a:avLst/>
          </a:prstGeom>
          <a:noFill/>
          <a:ln>
            <a:noFill/>
          </a:ln>
        </p:spPr>
        <p:txBody>
          <a:bodyPr wrap="none" rtlCol="0">
            <a:spAutoFit/>
          </a:bodyPr>
          <a:lstStyle/>
          <a:p>
            <a:pPr algn="ctr"/>
            <a:r>
              <a:rPr lang="es-ES" sz="1200" b="0" i="1" dirty="0">
                <a:solidFill>
                  <a:srgbClr val="002060"/>
                </a:solidFill>
                <a:latin typeface="+mn-lt"/>
              </a:rPr>
              <a:t>Identificación</a:t>
            </a:r>
          </a:p>
        </p:txBody>
      </p:sp>
      <p:sp>
        <p:nvSpPr>
          <p:cNvPr id="35" name="60 Rectángulo"/>
          <p:cNvSpPr/>
          <p:nvPr/>
        </p:nvSpPr>
        <p:spPr>
          <a:xfrm>
            <a:off x="4744561" y="3240270"/>
            <a:ext cx="2162336" cy="2062103"/>
          </a:xfrm>
          <a:prstGeom prst="rect">
            <a:avLst/>
          </a:prstGeom>
        </p:spPr>
        <p:txBody>
          <a:bodyPr wrap="square">
            <a:spAutoFit/>
          </a:bodyPr>
          <a:lstStyle/>
          <a:p>
            <a:pPr marL="285750" indent="-285750">
              <a:buFont typeface="Arial" pitchFamily="34" charset="0"/>
              <a:buChar char="•"/>
            </a:pPr>
            <a:r>
              <a:rPr lang="es-ES" sz="1600" b="0" i="1" dirty="0"/>
              <a:t>Revisión de literatura</a:t>
            </a:r>
          </a:p>
          <a:p>
            <a:pPr marL="285750" indent="-285750">
              <a:buFont typeface="Arial" pitchFamily="34" charset="0"/>
              <a:buChar char="•"/>
            </a:pPr>
            <a:r>
              <a:rPr lang="es-ES" sz="1600" b="0" i="1" dirty="0"/>
              <a:t>Análisis de protocolos</a:t>
            </a:r>
          </a:p>
          <a:p>
            <a:pPr marL="285750" indent="-285750">
              <a:buFont typeface="Arial" pitchFamily="34" charset="0"/>
              <a:buChar char="•"/>
            </a:pPr>
            <a:r>
              <a:rPr lang="es-ES" sz="1600" b="0" i="1" dirty="0"/>
              <a:t>Técnicas basadas en diagramas</a:t>
            </a:r>
          </a:p>
          <a:p>
            <a:pPr marL="285750" indent="-285750">
              <a:buFont typeface="Arial" pitchFamily="34" charset="0"/>
              <a:buChar char="•"/>
            </a:pPr>
            <a:r>
              <a:rPr lang="es-ES" sz="1600" b="0" i="1" dirty="0"/>
              <a:t>Organización de conceptos</a:t>
            </a:r>
          </a:p>
        </p:txBody>
      </p:sp>
      <p:sp>
        <p:nvSpPr>
          <p:cNvPr id="36" name="61 Rectángulo"/>
          <p:cNvSpPr/>
          <p:nvPr/>
        </p:nvSpPr>
        <p:spPr>
          <a:xfrm>
            <a:off x="9145030" y="3312010"/>
            <a:ext cx="1414186" cy="954107"/>
          </a:xfrm>
          <a:prstGeom prst="rect">
            <a:avLst/>
          </a:prstGeom>
          <a:solidFill>
            <a:schemeClr val="bg1"/>
          </a:solidFill>
        </p:spPr>
        <p:txBody>
          <a:bodyPr wrap="square">
            <a:spAutoFit/>
          </a:bodyPr>
          <a:lstStyle/>
          <a:p>
            <a:pPr algn="ctr"/>
            <a:r>
              <a:rPr lang="es-ES" sz="1400" b="0" i="1" dirty="0"/>
              <a:t>Requerimientos de Sistemas Basados en Conocimiento</a:t>
            </a:r>
          </a:p>
        </p:txBody>
      </p:sp>
    </p:spTree>
    <p:extLst>
      <p:ext uri="{BB962C8B-B14F-4D97-AF65-F5344CB8AC3E}">
        <p14:creationId xmlns:p14="http://schemas.microsoft.com/office/powerpoint/2010/main" val="212112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par>
                                <p:cTn id="76" presetID="10" presetClass="entr" presetSubtype="0"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par>
                                <p:cTn id="87" presetID="10" presetClass="entr" presetSubtype="0"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animBg="1"/>
      <p:bldP spid="13" grpId="0" animBg="1"/>
      <p:bldP spid="14" grpId="0" animBg="1"/>
      <p:bldP spid="16" grpId="0" animBg="1"/>
      <p:bldP spid="17" grpId="0" animBg="1"/>
      <p:bldP spid="18" grpId="0" animBg="1"/>
      <p:bldP spid="19" grpId="0"/>
      <p:bldP spid="20" grpId="0"/>
      <p:bldP spid="26" grpId="0"/>
      <p:bldP spid="27" grpId="0"/>
      <p:bldP spid="29" grpId="0"/>
      <p:bldP spid="30" grpId="0"/>
      <p:bldP spid="32" grpId="0" animBg="1"/>
      <p:bldP spid="33" grpId="0"/>
      <p:bldP spid="34" grpId="0"/>
      <p:bldP spid="35" grpId="0"/>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Conclusiones – Sistemas Expertos</a:t>
            </a:r>
          </a:p>
        </p:txBody>
      </p:sp>
      <p:sp>
        <p:nvSpPr>
          <p:cNvPr id="7" name="Rectangle 4"/>
          <p:cNvSpPr>
            <a:spLocks noChangeArrowheads="1"/>
          </p:cNvSpPr>
          <p:nvPr/>
        </p:nvSpPr>
        <p:spPr bwMode="auto">
          <a:xfrm>
            <a:off x="1224147" y="1440156"/>
            <a:ext cx="4020206"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Aspectos a Tener en Cuenta</a:t>
            </a: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endParaRPr kumimoji="0" lang="es-ES" altLang="es-CO" sz="2000" dirty="0">
              <a:solidFill>
                <a:schemeClr val="accent2">
                  <a:lumMod val="75000"/>
                </a:schemeClr>
              </a:solidFill>
            </a:endParaRP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El conocimiento cambia continuamente.</a:t>
            </a:r>
          </a:p>
          <a:p>
            <a:pPr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No siempre se tendrá la actitud para trasmitir el conocimiento.</a:t>
            </a: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El conocimiento puede ser subconsciente y difícil de explicar.</a:t>
            </a:r>
          </a:p>
          <a:p>
            <a:pPr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Un experto no siempre está en lo correcto. </a:t>
            </a:r>
          </a:p>
          <a:p>
            <a:pPr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Un experto no tiene el conocimiento sobre todo.</a:t>
            </a:r>
          </a:p>
          <a:p>
            <a:pPr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p:txBody>
      </p:sp>
      <p:pic>
        <p:nvPicPr>
          <p:cNvPr id="2" name="Imagen 1"/>
          <p:cNvPicPr>
            <a:picLocks noChangeAspect="1"/>
          </p:cNvPicPr>
          <p:nvPr/>
        </p:nvPicPr>
        <p:blipFill>
          <a:blip r:embed="rId3"/>
          <a:stretch>
            <a:fillRect/>
          </a:stretch>
        </p:blipFill>
        <p:spPr>
          <a:xfrm>
            <a:off x="5678905" y="2385069"/>
            <a:ext cx="6164206" cy="3683546"/>
          </a:xfrm>
          <a:prstGeom prst="rect">
            <a:avLst/>
          </a:prstGeom>
        </p:spPr>
      </p:pic>
    </p:spTree>
    <p:extLst>
      <p:ext uri="{BB962C8B-B14F-4D97-AF65-F5344CB8AC3E}">
        <p14:creationId xmlns:p14="http://schemas.microsoft.com/office/powerpoint/2010/main" val="259357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r>
              <a:rPr lang="es-ES_tradnl" sz="3000" b="1" dirty="0">
                <a:solidFill>
                  <a:schemeClr val="bg1"/>
                </a:solidFill>
                <a:latin typeface="Arial" charset="0"/>
                <a:ea typeface="Arial" charset="0"/>
                <a:cs typeface="Arial" charset="0"/>
              </a:rPr>
              <a:t>Tarea</a:t>
            </a:r>
          </a:p>
        </p:txBody>
      </p:sp>
      <p:sp>
        <p:nvSpPr>
          <p:cNvPr id="3" name="TextBox 2">
            <a:extLst>
              <a:ext uri="{FF2B5EF4-FFF2-40B4-BE49-F238E27FC236}">
                <a16:creationId xmlns:a16="http://schemas.microsoft.com/office/drawing/2014/main" id="{738D317F-6FAC-4ACD-921F-3C5773780496}"/>
              </a:ext>
            </a:extLst>
          </p:cNvPr>
          <p:cNvSpPr txBox="1"/>
          <p:nvPr/>
        </p:nvSpPr>
        <p:spPr>
          <a:xfrm>
            <a:off x="587229" y="1929468"/>
            <a:ext cx="10905688" cy="1200329"/>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Leer el articulo de </a:t>
            </a:r>
            <a:r>
              <a:rPr lang="es-ES" dirty="0" err="1">
                <a:latin typeface="Arial" panose="020B0604020202020204" pitchFamily="34" charset="0"/>
                <a:cs typeface="Arial" panose="020B0604020202020204" pitchFamily="34" charset="0"/>
              </a:rPr>
              <a:t>Gevarter</a:t>
            </a:r>
            <a:r>
              <a:rPr lang="es-ES" dirty="0">
                <a:latin typeface="Arial" panose="020B0604020202020204" pitchFamily="34" charset="0"/>
                <a:cs typeface="Arial" panose="020B0604020202020204" pitchFamily="34" charset="0"/>
              </a:rPr>
              <a:t> (1984) colgado en </a:t>
            </a:r>
            <a:r>
              <a:rPr lang="es-ES" dirty="0" err="1">
                <a:latin typeface="Arial" panose="020B0604020202020204" pitchFamily="34" charset="0"/>
                <a:cs typeface="Arial" panose="020B0604020202020204" pitchFamily="34" charset="0"/>
              </a:rPr>
              <a:t>brightspace</a:t>
            </a:r>
            <a:r>
              <a:rPr lang="es-ES" dirty="0">
                <a:latin typeface="Arial" panose="020B0604020202020204" pitchFamily="34" charset="0"/>
                <a:cs typeface="Arial" panose="020B0604020202020204" pitchFamily="34" charset="0"/>
              </a:rPr>
              <a:t>.</a:t>
            </a: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Reflexionar sobre las características de los sistemas expertos que eran estado del arte en 1984 según Buchanan (</a:t>
            </a:r>
            <a:r>
              <a:rPr lang="es-ES" dirty="0" err="1">
                <a:latin typeface="Arial" panose="020B0604020202020204" pitchFamily="34" charset="0"/>
                <a:cs typeface="Arial" panose="020B0604020202020204" pitchFamily="34" charset="0"/>
              </a:rPr>
              <a:t>pag</a:t>
            </a:r>
            <a:r>
              <a:rPr lang="es-ES" dirty="0">
                <a:latin typeface="Arial" panose="020B0604020202020204" pitchFamily="34" charset="0"/>
                <a:cs typeface="Arial" panose="020B0604020202020204" pitchFamily="34" charset="0"/>
              </a:rPr>
              <a:t> 249 del articulo, 11 del </a:t>
            </a:r>
            <a:r>
              <a:rPr lang="es-ES" dirty="0" err="1">
                <a:latin typeface="Arial" panose="020B0604020202020204" pitchFamily="34" charset="0"/>
                <a:cs typeface="Arial" panose="020B0604020202020204" pitchFamily="34" charset="0"/>
              </a:rPr>
              <a:t>Pdf</a:t>
            </a:r>
            <a:r>
              <a:rPr lang="es-ES" dirty="0">
                <a:latin typeface="Arial" panose="020B0604020202020204" pitchFamily="34" charset="0"/>
                <a:cs typeface="Arial" panose="020B0604020202020204" pitchFamily="34" charset="0"/>
              </a:rPr>
              <a:t>), y como han cambiado esas condiciones en la actualidad.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3995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r>
              <a:rPr lang="es-ES_tradnl" sz="3000" b="1" dirty="0">
                <a:solidFill>
                  <a:schemeClr val="bg1"/>
                </a:solidFill>
                <a:latin typeface="Arial" charset="0"/>
                <a:ea typeface="Arial" charset="0"/>
                <a:cs typeface="Arial" charset="0"/>
              </a:rPr>
              <a:t>Taller No. </a:t>
            </a:r>
            <a:r>
              <a:rPr lang="es-ES_tradnl" sz="3000" b="1" dirty="0" smtClean="0">
                <a:solidFill>
                  <a:schemeClr val="bg1"/>
                </a:solidFill>
                <a:latin typeface="Arial" charset="0"/>
                <a:ea typeface="Arial" charset="0"/>
                <a:cs typeface="Arial" charset="0"/>
              </a:rPr>
              <a:t>8</a:t>
            </a:r>
            <a:endParaRPr lang="es-ES_tradnl" sz="3000" b="1" dirty="0">
              <a:solidFill>
                <a:schemeClr val="bg1"/>
              </a:solidFill>
              <a:latin typeface="Arial" charset="0"/>
              <a:ea typeface="Arial" charset="0"/>
              <a:cs typeface="Arial" charset="0"/>
            </a:endParaRPr>
          </a:p>
        </p:txBody>
      </p:sp>
      <p:sp>
        <p:nvSpPr>
          <p:cNvPr id="3" name="TextBox 2">
            <a:extLst>
              <a:ext uri="{FF2B5EF4-FFF2-40B4-BE49-F238E27FC236}">
                <a16:creationId xmlns:a16="http://schemas.microsoft.com/office/drawing/2014/main" id="{738D317F-6FAC-4ACD-921F-3C5773780496}"/>
              </a:ext>
            </a:extLst>
          </p:cNvPr>
          <p:cNvSpPr txBox="1"/>
          <p:nvPr/>
        </p:nvSpPr>
        <p:spPr>
          <a:xfrm>
            <a:off x="587229" y="1929468"/>
            <a:ext cx="10905688" cy="286232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Para la realización de este taller por favor seguir el ejemplo dado en las diapositivas de clase.</a:t>
            </a: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La tarea consiste en implementar un programa sencillo que permita realizar la inferencia hacia adelante en un sistema basado en reglas. Para facilitar la construcción del programa, no se requiere el manejo de variables; los hechos se manejan en forma atómica. El programa debe realizarse en Python o Java.</a:t>
            </a: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Para enviar el taller,  por favor preparar un archivo ZIP, que incluya la versión final completa con código comentado y pantallazos demostrativos de la operación.</a:t>
            </a: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En el comentario de la entrega, por favor poner los nombres completos de los integrantes del grupo.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583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Bibliografía</a:t>
            </a:r>
          </a:p>
        </p:txBody>
      </p:sp>
      <p:sp>
        <p:nvSpPr>
          <p:cNvPr id="5" name="1 Marcador de contenido"/>
          <p:cNvSpPr txBox="1">
            <a:spLocks/>
          </p:cNvSpPr>
          <p:nvPr/>
        </p:nvSpPr>
        <p:spPr>
          <a:xfrm>
            <a:off x="815413" y="1629720"/>
            <a:ext cx="10972800" cy="5289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 sz="1800" dirty="0" err="1"/>
              <a:t>Akerkar</a:t>
            </a:r>
            <a:r>
              <a:rPr lang="es-ES" sz="1800" dirty="0"/>
              <a:t>, R. &amp; </a:t>
            </a:r>
            <a:r>
              <a:rPr lang="es-ES" sz="1800" dirty="0" err="1"/>
              <a:t>Sajja</a:t>
            </a:r>
            <a:r>
              <a:rPr lang="es-ES" sz="1800" dirty="0"/>
              <a:t>, P. (2010). </a:t>
            </a:r>
            <a:r>
              <a:rPr lang="es-ES" sz="1800" dirty="0" err="1"/>
              <a:t>Knowledge-based</a:t>
            </a:r>
            <a:r>
              <a:rPr lang="es-ES" sz="1800" dirty="0"/>
              <a:t> </a:t>
            </a:r>
            <a:r>
              <a:rPr lang="es-ES" sz="1800" dirty="0" err="1"/>
              <a:t>systems</a:t>
            </a:r>
            <a:r>
              <a:rPr lang="es-ES" sz="1800" dirty="0"/>
              <a:t>. </a:t>
            </a:r>
            <a:r>
              <a:rPr lang="es-ES" sz="1800" dirty="0" err="1"/>
              <a:t>Sudbury</a:t>
            </a:r>
            <a:r>
              <a:rPr lang="es-ES" sz="1800" dirty="0"/>
              <a:t>, </a:t>
            </a:r>
            <a:r>
              <a:rPr lang="es-ES" sz="1800" dirty="0" err="1"/>
              <a:t>Mass</a:t>
            </a:r>
            <a:r>
              <a:rPr lang="es-ES" sz="1800" dirty="0"/>
              <a:t>: Jones and Bartlett.</a:t>
            </a:r>
          </a:p>
          <a:p>
            <a:r>
              <a:rPr lang="es-ES" sz="1800" dirty="0"/>
              <a:t>Bonnet, A., </a:t>
            </a:r>
            <a:r>
              <a:rPr lang="es-ES" sz="1800" dirty="0" err="1"/>
              <a:t>Haton</a:t>
            </a:r>
            <a:r>
              <a:rPr lang="es-ES" sz="1800" dirty="0"/>
              <a:t>. &amp; </a:t>
            </a:r>
            <a:r>
              <a:rPr lang="es-ES" sz="1800" dirty="0" err="1"/>
              <a:t>Truong</a:t>
            </a:r>
            <a:r>
              <a:rPr lang="es-ES" sz="1800" dirty="0"/>
              <a:t>. (1988). </a:t>
            </a:r>
            <a:r>
              <a:rPr lang="es-ES" sz="1800" dirty="0" err="1"/>
              <a:t>Expert</a:t>
            </a:r>
            <a:r>
              <a:rPr lang="es-ES" sz="1800" dirty="0"/>
              <a:t> </a:t>
            </a:r>
            <a:r>
              <a:rPr lang="es-ES" sz="1800" dirty="0" err="1"/>
              <a:t>systems</a:t>
            </a:r>
            <a:r>
              <a:rPr lang="es-ES" sz="1800" dirty="0"/>
              <a:t> : </a:t>
            </a:r>
            <a:r>
              <a:rPr lang="es-ES" sz="1800" dirty="0" err="1"/>
              <a:t>principles</a:t>
            </a:r>
            <a:r>
              <a:rPr lang="es-ES" sz="1800" dirty="0"/>
              <a:t> and </a:t>
            </a:r>
            <a:r>
              <a:rPr lang="es-ES" sz="1800" dirty="0" err="1"/>
              <a:t>practice</a:t>
            </a:r>
            <a:r>
              <a:rPr lang="es-ES" sz="1800" dirty="0"/>
              <a:t>. New York: Prentice Hall.</a:t>
            </a:r>
          </a:p>
          <a:p>
            <a:r>
              <a:rPr lang="es-ES" sz="1800" dirty="0" err="1"/>
              <a:t>Bratko</a:t>
            </a:r>
            <a:r>
              <a:rPr lang="es-ES" sz="1800" dirty="0"/>
              <a:t>, I. (1990). </a:t>
            </a:r>
            <a:r>
              <a:rPr lang="es-ES" sz="1800" dirty="0" err="1"/>
              <a:t>Prolog</a:t>
            </a:r>
            <a:r>
              <a:rPr lang="es-ES" sz="1800" dirty="0"/>
              <a:t> </a:t>
            </a:r>
            <a:r>
              <a:rPr lang="es-ES" sz="1800" dirty="0" err="1"/>
              <a:t>programming</a:t>
            </a:r>
            <a:r>
              <a:rPr lang="es-ES" sz="1800" dirty="0"/>
              <a:t> </a:t>
            </a:r>
            <a:r>
              <a:rPr lang="es-ES" sz="1800" dirty="0" err="1"/>
              <a:t>for</a:t>
            </a:r>
            <a:r>
              <a:rPr lang="es-ES" sz="1800" dirty="0"/>
              <a:t> artificial </a:t>
            </a:r>
            <a:r>
              <a:rPr lang="es-ES" sz="1800" dirty="0" err="1"/>
              <a:t>intelligence</a:t>
            </a:r>
            <a:r>
              <a:rPr lang="es-ES" sz="1800" dirty="0"/>
              <a:t>. </a:t>
            </a:r>
            <a:r>
              <a:rPr lang="es-ES" sz="1800" dirty="0" err="1"/>
              <a:t>Wokingham</a:t>
            </a:r>
            <a:r>
              <a:rPr lang="es-ES" sz="1800" dirty="0"/>
              <a:t>, </a:t>
            </a:r>
            <a:r>
              <a:rPr lang="es-ES" sz="1800" dirty="0" err="1"/>
              <a:t>England</a:t>
            </a:r>
            <a:r>
              <a:rPr lang="es-ES" sz="1800" dirty="0"/>
              <a:t> Reading, </a:t>
            </a:r>
            <a:r>
              <a:rPr lang="es-ES" sz="1800" dirty="0" err="1"/>
              <a:t>Mass</a:t>
            </a:r>
            <a:r>
              <a:rPr lang="es-ES" sz="1800" dirty="0"/>
              <a:t>: Addison-Wesley Pub. Co.</a:t>
            </a:r>
          </a:p>
          <a:p>
            <a:r>
              <a:rPr lang="es-ES" sz="1800" dirty="0"/>
              <a:t>Castillo, E. &amp; </a:t>
            </a:r>
            <a:r>
              <a:rPr lang="es-ES" sz="1800" dirty="0" err="1"/>
              <a:t>Álvarez</a:t>
            </a:r>
            <a:r>
              <a:rPr lang="es-ES" sz="1800" dirty="0"/>
              <a:t>, E. (1989). Sistemas expertos : aprendizaje e incertidumbre. Madrid: Paraninfo.</a:t>
            </a:r>
          </a:p>
          <a:p>
            <a:r>
              <a:rPr lang="es-ES" sz="1800" dirty="0"/>
              <a:t>Forsyth, R. (1989). </a:t>
            </a:r>
            <a:r>
              <a:rPr lang="es-ES" sz="1800" dirty="0" err="1"/>
              <a:t>Expert</a:t>
            </a:r>
            <a:r>
              <a:rPr lang="es-ES" sz="1800" dirty="0"/>
              <a:t> </a:t>
            </a:r>
            <a:r>
              <a:rPr lang="es-ES" sz="1800" dirty="0" err="1"/>
              <a:t>systems</a:t>
            </a:r>
            <a:r>
              <a:rPr lang="es-ES" sz="1800" dirty="0"/>
              <a:t> : </a:t>
            </a:r>
            <a:r>
              <a:rPr lang="es-ES" sz="1800" dirty="0" err="1"/>
              <a:t>principles</a:t>
            </a:r>
            <a:r>
              <a:rPr lang="es-ES" sz="1800" dirty="0"/>
              <a:t> and case </a:t>
            </a:r>
            <a:r>
              <a:rPr lang="es-ES" sz="1800" dirty="0" err="1"/>
              <a:t>studies</a:t>
            </a:r>
            <a:r>
              <a:rPr lang="es-ES" sz="1800" dirty="0"/>
              <a:t>. London New York: Chapman and Hall.</a:t>
            </a:r>
          </a:p>
          <a:p>
            <a:r>
              <a:rPr lang="es-ES" sz="1800" dirty="0" err="1"/>
              <a:t>Hopgood</a:t>
            </a:r>
            <a:r>
              <a:rPr lang="es-ES" sz="1800" dirty="0"/>
              <a:t>, A. (2001). </a:t>
            </a:r>
            <a:r>
              <a:rPr lang="es-ES" sz="1800" dirty="0" err="1"/>
              <a:t>Intelligent</a:t>
            </a:r>
            <a:r>
              <a:rPr lang="es-ES" sz="1800" dirty="0"/>
              <a:t> </a:t>
            </a:r>
            <a:r>
              <a:rPr lang="es-ES" sz="1800" dirty="0" err="1"/>
              <a:t>systems</a:t>
            </a:r>
            <a:r>
              <a:rPr lang="es-ES" sz="1800" dirty="0"/>
              <a:t> </a:t>
            </a:r>
            <a:r>
              <a:rPr lang="es-ES" sz="1800" dirty="0" err="1"/>
              <a:t>for</a:t>
            </a:r>
            <a:r>
              <a:rPr lang="es-ES" sz="1800" dirty="0"/>
              <a:t> </a:t>
            </a:r>
            <a:r>
              <a:rPr lang="es-ES" sz="1800" dirty="0" err="1"/>
              <a:t>engineers</a:t>
            </a:r>
            <a:r>
              <a:rPr lang="es-ES" sz="1800" dirty="0"/>
              <a:t> and </a:t>
            </a:r>
            <a:r>
              <a:rPr lang="es-ES" sz="1800" dirty="0" err="1"/>
              <a:t>scientists</a:t>
            </a:r>
            <a:r>
              <a:rPr lang="es-ES" sz="1800" dirty="0"/>
              <a:t>. Boca </a:t>
            </a:r>
            <a:r>
              <a:rPr lang="es-ES" sz="1800" dirty="0" err="1"/>
              <a:t>Raton</a:t>
            </a:r>
            <a:r>
              <a:rPr lang="es-ES" sz="1800" dirty="0"/>
              <a:t>, </a:t>
            </a:r>
            <a:r>
              <a:rPr lang="es-ES" sz="1800" dirty="0" err="1"/>
              <a:t>Fla</a:t>
            </a:r>
            <a:r>
              <a:rPr lang="es-ES" sz="1800" dirty="0"/>
              <a:t>: CRC </a:t>
            </a:r>
            <a:r>
              <a:rPr lang="es-ES" sz="1800" dirty="0" err="1"/>
              <a:t>Press</a:t>
            </a:r>
            <a:r>
              <a:rPr lang="es-ES" sz="1800" dirty="0"/>
              <a:t>.</a:t>
            </a:r>
          </a:p>
          <a:p>
            <a:r>
              <a:rPr lang="es-ES" sz="1800" dirty="0" err="1"/>
              <a:t>Garcia</a:t>
            </a:r>
            <a:r>
              <a:rPr lang="es-ES" sz="1800" dirty="0"/>
              <a:t> S. (2016).  Sistemas basados en reglas. Exposición de Clase – Sistemas Inteligentes, PUJ.</a:t>
            </a:r>
          </a:p>
          <a:p>
            <a:r>
              <a:rPr lang="es-ES" sz="1800" dirty="0" err="1"/>
              <a:t>Shortliffe</a:t>
            </a:r>
            <a:r>
              <a:rPr lang="es-ES" sz="1800" dirty="0"/>
              <a:t>, E. (1976). </a:t>
            </a:r>
            <a:r>
              <a:rPr lang="es-ES" sz="1800" dirty="0" err="1"/>
              <a:t>Computer-based</a:t>
            </a:r>
            <a:r>
              <a:rPr lang="es-ES" sz="1800" dirty="0"/>
              <a:t> medical </a:t>
            </a:r>
            <a:r>
              <a:rPr lang="es-ES" sz="1800" dirty="0" err="1"/>
              <a:t>consultations</a:t>
            </a:r>
            <a:r>
              <a:rPr lang="es-ES" sz="1800" dirty="0"/>
              <a:t>, MYCIN. New York: Elsevier.</a:t>
            </a:r>
          </a:p>
          <a:p>
            <a:r>
              <a:rPr lang="es-ES" sz="1800" dirty="0" err="1"/>
              <a:t>Gevarter</a:t>
            </a:r>
            <a:r>
              <a:rPr lang="es-ES" sz="1800" dirty="0"/>
              <a:t>, W. (1984). Expert </a:t>
            </a:r>
            <a:r>
              <a:rPr lang="es-ES" sz="1800" dirty="0" err="1"/>
              <a:t>Systems</a:t>
            </a:r>
            <a:r>
              <a:rPr lang="es-ES" sz="1800" dirty="0"/>
              <a:t>: Artificial </a:t>
            </a:r>
            <a:r>
              <a:rPr lang="es-ES" sz="1800" dirty="0" err="1"/>
              <a:t>Intelligence</a:t>
            </a:r>
            <a:r>
              <a:rPr lang="es-ES" sz="1800" dirty="0"/>
              <a:t> </a:t>
            </a:r>
            <a:r>
              <a:rPr lang="es-ES" sz="1800" dirty="0" err="1"/>
              <a:t>Applied</a:t>
            </a:r>
            <a:r>
              <a:rPr lang="es-ES" sz="1800" dirty="0"/>
              <a:t>. </a:t>
            </a:r>
            <a:r>
              <a:rPr lang="es-ES" sz="1800" dirty="0" err="1"/>
              <a:t>Telematics</a:t>
            </a:r>
            <a:r>
              <a:rPr lang="es-ES" sz="1800" dirty="0"/>
              <a:t> &amp; </a:t>
            </a:r>
            <a:r>
              <a:rPr lang="es-ES" sz="1800" dirty="0" err="1"/>
              <a:t>Informatics</a:t>
            </a:r>
            <a:r>
              <a:rPr lang="es-ES" sz="1800" dirty="0"/>
              <a:t>. </a:t>
            </a:r>
            <a:r>
              <a:rPr lang="es-ES" sz="1800" dirty="0" err="1"/>
              <a:t>Vol</a:t>
            </a:r>
            <a:r>
              <a:rPr lang="es-ES" sz="1800" dirty="0"/>
              <a:t> 1(3). Pp. 239-251.</a:t>
            </a:r>
          </a:p>
          <a:p>
            <a:endParaRPr lang="es-ES" sz="1800" dirty="0"/>
          </a:p>
          <a:p>
            <a:endParaRPr lang="es-ES" sz="1800" dirty="0"/>
          </a:p>
          <a:p>
            <a:endParaRPr lang="es-ES" sz="1800" dirty="0"/>
          </a:p>
        </p:txBody>
      </p:sp>
    </p:spTree>
    <p:extLst>
      <p:ext uri="{BB962C8B-B14F-4D97-AF65-F5344CB8AC3E}">
        <p14:creationId xmlns:p14="http://schemas.microsoft.com/office/powerpoint/2010/main" val="2531492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Bibliografía</a:t>
            </a:r>
          </a:p>
        </p:txBody>
      </p:sp>
      <p:sp>
        <p:nvSpPr>
          <p:cNvPr id="5" name="1 Marcador de contenido"/>
          <p:cNvSpPr txBox="1">
            <a:spLocks/>
          </p:cNvSpPr>
          <p:nvPr/>
        </p:nvSpPr>
        <p:spPr>
          <a:xfrm>
            <a:off x="815413" y="1629720"/>
            <a:ext cx="10972800" cy="5289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 sz="1800" dirty="0" err="1"/>
              <a:t>Newell</a:t>
            </a:r>
            <a:r>
              <a:rPr lang="es-ES" sz="1800" dirty="0"/>
              <a:t>, A. y </a:t>
            </a:r>
            <a:r>
              <a:rPr lang="es-ES" sz="1800" dirty="0" err="1"/>
              <a:t>Simon</a:t>
            </a:r>
            <a:r>
              <a:rPr lang="es-ES" sz="1800" dirty="0"/>
              <a:t>, H.A. (1961). GPS, A </a:t>
            </a:r>
            <a:r>
              <a:rPr lang="es-ES" sz="1800" dirty="0" err="1"/>
              <a:t>Program</a:t>
            </a:r>
            <a:r>
              <a:rPr lang="es-ES" sz="1800" dirty="0"/>
              <a:t> </a:t>
            </a:r>
            <a:r>
              <a:rPr lang="es-ES" sz="1800" dirty="0" err="1"/>
              <a:t>that</a:t>
            </a:r>
            <a:r>
              <a:rPr lang="es-ES" sz="1800" dirty="0"/>
              <a:t> </a:t>
            </a:r>
            <a:r>
              <a:rPr lang="es-ES" sz="1800" dirty="0" err="1"/>
              <a:t>Simulates</a:t>
            </a:r>
            <a:r>
              <a:rPr lang="es-ES" sz="1800" dirty="0"/>
              <a:t> Human </a:t>
            </a:r>
            <a:r>
              <a:rPr lang="es-ES" sz="1800" dirty="0" err="1"/>
              <a:t>Thought</a:t>
            </a:r>
            <a:r>
              <a:rPr lang="es-ES" sz="1800" dirty="0"/>
              <a:t>. Carnegie </a:t>
            </a:r>
            <a:r>
              <a:rPr lang="es-ES" sz="1800" dirty="0" err="1"/>
              <a:t>Mellon</a:t>
            </a:r>
            <a:r>
              <a:rPr lang="es-ES" sz="1800" dirty="0"/>
              <a:t> </a:t>
            </a:r>
            <a:r>
              <a:rPr lang="es-ES" sz="1800" dirty="0" err="1"/>
              <a:t>University</a:t>
            </a:r>
            <a:r>
              <a:rPr lang="es-ES" sz="1800" dirty="0"/>
              <a:t>. Digital </a:t>
            </a:r>
            <a:r>
              <a:rPr lang="es-ES" sz="1800" dirty="0" err="1"/>
              <a:t>Collections</a:t>
            </a:r>
            <a:r>
              <a:rPr lang="es-ES" sz="1800" dirty="0"/>
              <a:t>. Disponible en http://digitalcollections.library.cmu.edu/awweb/awarchive?type=file&amp;item=33607.</a:t>
            </a:r>
          </a:p>
          <a:p>
            <a:r>
              <a:rPr lang="es-ES" sz="1800" dirty="0"/>
              <a:t>Edward A. </a:t>
            </a:r>
            <a:r>
              <a:rPr lang="es-ES" sz="1800" dirty="0" err="1"/>
              <a:t>Feigenbaum</a:t>
            </a:r>
            <a:r>
              <a:rPr lang="es-ES" sz="1800" dirty="0"/>
              <a:t>, Bruce G. </a:t>
            </a:r>
            <a:r>
              <a:rPr lang="es-ES" sz="1800" dirty="0" err="1"/>
              <a:t>Buchanan,DENDRAL</a:t>
            </a:r>
            <a:r>
              <a:rPr lang="es-ES" sz="1800" dirty="0"/>
              <a:t> and Meta-DENDRAL: </a:t>
            </a:r>
            <a:r>
              <a:rPr lang="es-ES" sz="1800" dirty="0" err="1"/>
              <a:t>roots</a:t>
            </a:r>
            <a:r>
              <a:rPr lang="es-ES" sz="1800" dirty="0"/>
              <a:t> of </a:t>
            </a:r>
            <a:r>
              <a:rPr lang="es-ES" sz="1800" dirty="0" err="1"/>
              <a:t>knowledge</a:t>
            </a:r>
            <a:r>
              <a:rPr lang="es-ES" sz="1800" dirty="0"/>
              <a:t> </a:t>
            </a:r>
            <a:r>
              <a:rPr lang="es-ES" sz="1800" dirty="0" err="1"/>
              <a:t>systems</a:t>
            </a:r>
            <a:r>
              <a:rPr lang="es-ES" sz="1800" dirty="0"/>
              <a:t> and </a:t>
            </a:r>
            <a:r>
              <a:rPr lang="es-ES" sz="1800" dirty="0" err="1"/>
              <a:t>expert</a:t>
            </a:r>
            <a:r>
              <a:rPr lang="es-ES" sz="1800" dirty="0"/>
              <a:t> </a:t>
            </a:r>
            <a:r>
              <a:rPr lang="es-ES" sz="1800" dirty="0" err="1"/>
              <a:t>system</a:t>
            </a:r>
            <a:r>
              <a:rPr lang="es-ES" sz="1800" dirty="0"/>
              <a:t> </a:t>
            </a:r>
            <a:r>
              <a:rPr lang="es-ES" sz="1800" dirty="0" err="1"/>
              <a:t>applications,Artificial</a:t>
            </a:r>
            <a:r>
              <a:rPr lang="es-ES" sz="1800" dirty="0"/>
              <a:t> </a:t>
            </a:r>
            <a:r>
              <a:rPr lang="es-ES" sz="1800" dirty="0" err="1"/>
              <a:t>Intelligence,Volume</a:t>
            </a:r>
            <a:r>
              <a:rPr lang="es-ES" sz="1800" dirty="0"/>
              <a:t> 59, </a:t>
            </a:r>
            <a:r>
              <a:rPr lang="es-ES" sz="1800" dirty="0" err="1"/>
              <a:t>Issues</a:t>
            </a:r>
            <a:r>
              <a:rPr lang="es-ES" sz="1800" dirty="0"/>
              <a:t> 1–2,1993,Pages 233-240,ISSN 0004-3702, https://doi.org/10.1016/0004-3702(93)90191-D. Disponible en http://www.sciencedirect.com/science/article/pii/000437029390191D</a:t>
            </a:r>
          </a:p>
          <a:p>
            <a:r>
              <a:rPr lang="es-ES" sz="1800" dirty="0"/>
              <a:t>William P. </a:t>
            </a:r>
            <a:r>
              <a:rPr lang="es-ES" sz="1800" dirty="0" err="1"/>
              <a:t>Wagner,Trends</a:t>
            </a:r>
            <a:r>
              <a:rPr lang="es-ES" sz="1800" dirty="0"/>
              <a:t> in </a:t>
            </a:r>
            <a:r>
              <a:rPr lang="es-ES" sz="1800" dirty="0" err="1"/>
              <a:t>expert</a:t>
            </a:r>
            <a:r>
              <a:rPr lang="es-ES" sz="1800" dirty="0"/>
              <a:t> </a:t>
            </a:r>
            <a:r>
              <a:rPr lang="es-ES" sz="1800" dirty="0" err="1"/>
              <a:t>system</a:t>
            </a:r>
            <a:r>
              <a:rPr lang="es-ES" sz="1800" dirty="0"/>
              <a:t> </a:t>
            </a:r>
            <a:r>
              <a:rPr lang="es-ES" sz="1800" dirty="0" err="1"/>
              <a:t>development</a:t>
            </a:r>
            <a:r>
              <a:rPr lang="es-ES" sz="1800" dirty="0"/>
              <a:t>: A longitudinal </a:t>
            </a:r>
            <a:r>
              <a:rPr lang="es-ES" sz="1800" dirty="0" err="1"/>
              <a:t>content</a:t>
            </a:r>
            <a:r>
              <a:rPr lang="es-ES" sz="1800" dirty="0"/>
              <a:t> </a:t>
            </a:r>
            <a:r>
              <a:rPr lang="es-ES" sz="1800" dirty="0" err="1"/>
              <a:t>analysis</a:t>
            </a:r>
            <a:r>
              <a:rPr lang="es-ES" sz="1800" dirty="0"/>
              <a:t> of </a:t>
            </a:r>
            <a:r>
              <a:rPr lang="es-ES" sz="1800" dirty="0" err="1"/>
              <a:t>over</a:t>
            </a:r>
            <a:r>
              <a:rPr lang="es-ES" sz="1800" dirty="0"/>
              <a:t> </a:t>
            </a:r>
            <a:r>
              <a:rPr lang="es-ES" sz="1800" dirty="0" err="1"/>
              <a:t>thirty</a:t>
            </a:r>
            <a:r>
              <a:rPr lang="es-ES" sz="1800" dirty="0"/>
              <a:t> </a:t>
            </a:r>
            <a:r>
              <a:rPr lang="es-ES" sz="1800" dirty="0" err="1"/>
              <a:t>years</a:t>
            </a:r>
            <a:r>
              <a:rPr lang="es-ES" sz="1800" dirty="0"/>
              <a:t> of </a:t>
            </a:r>
            <a:r>
              <a:rPr lang="es-ES" sz="1800" dirty="0" err="1"/>
              <a:t>expert</a:t>
            </a:r>
            <a:r>
              <a:rPr lang="es-ES" sz="1800" dirty="0"/>
              <a:t> </a:t>
            </a:r>
            <a:r>
              <a:rPr lang="es-ES" sz="1800" dirty="0" err="1"/>
              <a:t>system</a:t>
            </a:r>
            <a:r>
              <a:rPr lang="es-ES" sz="1800" dirty="0"/>
              <a:t> case </a:t>
            </a:r>
            <a:r>
              <a:rPr lang="es-ES" sz="1800" dirty="0" err="1"/>
              <a:t>studies</a:t>
            </a:r>
            <a:r>
              <a:rPr lang="es-ES" sz="1800" dirty="0"/>
              <a:t>, </a:t>
            </a:r>
            <a:br>
              <a:rPr lang="es-ES" sz="1800" dirty="0"/>
            </a:br>
            <a:r>
              <a:rPr lang="es-ES" sz="1800" dirty="0" err="1"/>
              <a:t>Expert</a:t>
            </a:r>
            <a:r>
              <a:rPr lang="es-ES" sz="1800" dirty="0"/>
              <a:t> </a:t>
            </a:r>
            <a:r>
              <a:rPr lang="es-ES" sz="1800" dirty="0" err="1"/>
              <a:t>Systems</a:t>
            </a:r>
            <a:r>
              <a:rPr lang="es-ES" sz="1800" dirty="0"/>
              <a:t> </a:t>
            </a:r>
            <a:r>
              <a:rPr lang="es-ES" sz="1800" dirty="0" err="1"/>
              <a:t>with</a:t>
            </a:r>
            <a:r>
              <a:rPr lang="es-ES" sz="1800" dirty="0"/>
              <a:t> </a:t>
            </a:r>
            <a:r>
              <a:rPr lang="es-ES" sz="1800" dirty="0" err="1"/>
              <a:t>Applications</a:t>
            </a:r>
            <a:r>
              <a:rPr lang="es-ES" sz="1800" dirty="0"/>
              <a:t>, </a:t>
            </a:r>
            <a:r>
              <a:rPr lang="es-ES" sz="1800" dirty="0" err="1"/>
              <a:t>Volume</a:t>
            </a:r>
            <a:r>
              <a:rPr lang="es-ES" sz="1800" dirty="0"/>
              <a:t> 76,2017,Páginas 85-96,ISSN 0957-4174,https://doi.org/10.1016/j.eswa.2017.01.028. </a:t>
            </a:r>
            <a:br>
              <a:rPr lang="es-ES" sz="1800" dirty="0"/>
            </a:br>
            <a:r>
              <a:rPr lang="es-ES" sz="1800" dirty="0"/>
              <a:t>Disponible en http://www.sciencedirect.com/science/article/pii/S0957417417300386</a:t>
            </a:r>
          </a:p>
          <a:p>
            <a:r>
              <a:rPr lang="es-ES" sz="1800" dirty="0"/>
              <a:t>Van Melle. W, MYCIN: a </a:t>
            </a:r>
            <a:r>
              <a:rPr lang="es-ES" sz="1800" dirty="0" err="1"/>
              <a:t>knowledge-based</a:t>
            </a:r>
            <a:r>
              <a:rPr lang="es-ES" sz="1800" dirty="0"/>
              <a:t> </a:t>
            </a:r>
            <a:r>
              <a:rPr lang="es-ES" sz="1800" dirty="0" err="1"/>
              <a:t>consultation</a:t>
            </a:r>
            <a:r>
              <a:rPr lang="es-ES" sz="1800" dirty="0"/>
              <a:t> </a:t>
            </a:r>
            <a:r>
              <a:rPr lang="es-ES" sz="1800" dirty="0" err="1"/>
              <a:t>program</a:t>
            </a:r>
            <a:r>
              <a:rPr lang="es-ES" sz="1800" dirty="0"/>
              <a:t> </a:t>
            </a:r>
            <a:r>
              <a:rPr lang="es-ES" sz="1800" dirty="0" err="1"/>
              <a:t>for</a:t>
            </a:r>
            <a:r>
              <a:rPr lang="es-ES" sz="1800" dirty="0"/>
              <a:t> </a:t>
            </a:r>
            <a:r>
              <a:rPr lang="es-ES" sz="1800" dirty="0" err="1"/>
              <a:t>infectious</a:t>
            </a:r>
            <a:r>
              <a:rPr lang="es-ES" sz="1800" dirty="0"/>
              <a:t> </a:t>
            </a:r>
            <a:r>
              <a:rPr lang="es-ES" sz="1800" dirty="0" err="1"/>
              <a:t>disease</a:t>
            </a:r>
            <a:r>
              <a:rPr lang="es-ES" sz="1800" dirty="0"/>
              <a:t> diagnosis, International </a:t>
            </a:r>
            <a:r>
              <a:rPr lang="es-ES" sz="1800" dirty="0" err="1"/>
              <a:t>Journal</a:t>
            </a:r>
            <a:r>
              <a:rPr lang="es-ES" sz="1800" dirty="0"/>
              <a:t> of </a:t>
            </a:r>
            <a:r>
              <a:rPr lang="es-ES" sz="1800" dirty="0" err="1"/>
              <a:t>Man</a:t>
            </a:r>
            <a:r>
              <a:rPr lang="es-ES" sz="1800" dirty="0"/>
              <a:t>-Machine </a:t>
            </a:r>
            <a:r>
              <a:rPr lang="es-ES" sz="1800" dirty="0" err="1"/>
              <a:t>Studies</a:t>
            </a:r>
            <a:r>
              <a:rPr lang="es-ES" sz="1800" dirty="0"/>
              <a:t>, </a:t>
            </a:r>
            <a:r>
              <a:rPr lang="es-ES" sz="1800" dirty="0" err="1"/>
              <a:t>Volume</a:t>
            </a:r>
            <a:r>
              <a:rPr lang="es-ES" sz="1800" dirty="0"/>
              <a:t> 10, </a:t>
            </a:r>
            <a:r>
              <a:rPr lang="es-ES" sz="1800" dirty="0" err="1"/>
              <a:t>Issue</a:t>
            </a:r>
            <a:r>
              <a:rPr lang="es-ES" sz="1800" dirty="0"/>
              <a:t> 3, 1978, </a:t>
            </a:r>
            <a:r>
              <a:rPr lang="es-ES" sz="1800" dirty="0" err="1"/>
              <a:t>Pages</a:t>
            </a:r>
            <a:r>
              <a:rPr lang="es-ES" sz="1800" dirty="0"/>
              <a:t> 313-322, ISSN 0020-7373, https://doi.org/10.1016/S0020-7373(78)80049-2. Disponible en (http://www.sciencedirect.com/science/article/pii/S0020737378800492)</a:t>
            </a:r>
          </a:p>
          <a:p>
            <a:endParaRPr lang="es-ES" sz="1800" dirty="0"/>
          </a:p>
          <a:p>
            <a:endParaRPr lang="es-ES" sz="1800" dirty="0"/>
          </a:p>
          <a:p>
            <a:endParaRPr lang="es-ES" sz="1800" dirty="0"/>
          </a:p>
        </p:txBody>
      </p:sp>
    </p:spTree>
    <p:extLst>
      <p:ext uri="{BB962C8B-B14F-4D97-AF65-F5344CB8AC3E}">
        <p14:creationId xmlns:p14="http://schemas.microsoft.com/office/powerpoint/2010/main" val="34462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ubtítulo 2"/>
          <p:cNvSpPr>
            <a:spLocks noGrp="1"/>
          </p:cNvSpPr>
          <p:nvPr>
            <p:ph type="subTitle" idx="1"/>
          </p:nvPr>
        </p:nvSpPr>
        <p:spPr>
          <a:xfrm>
            <a:off x="3384468" y="2812021"/>
            <a:ext cx="8456166" cy="2155764"/>
          </a:xfrm>
        </p:spPr>
        <p:txBody>
          <a:bodyPr>
            <a:noAutofit/>
          </a:bodyPr>
          <a:lstStyle/>
          <a:p>
            <a:r>
              <a:rPr lang="es-ES_tradnl" sz="5400" b="1" dirty="0">
                <a:solidFill>
                  <a:schemeClr val="bg1"/>
                </a:solidFill>
                <a:latin typeface="Arial" charset="0"/>
                <a:ea typeface="Arial" charset="0"/>
                <a:cs typeface="Arial" charset="0"/>
              </a:rPr>
              <a:t>Inteligencia Artificial</a:t>
            </a:r>
          </a:p>
          <a:p>
            <a:r>
              <a:rPr lang="es-ES" sz="3600" b="1" dirty="0">
                <a:solidFill>
                  <a:srgbClr val="FFC000"/>
                </a:solidFill>
                <a:latin typeface="Arial" charset="0"/>
                <a:ea typeface="Arial" charset="0"/>
                <a:cs typeface="Arial" charset="0"/>
              </a:rPr>
              <a:t>Sistemas Basados en Reglas</a:t>
            </a:r>
          </a:p>
          <a:p>
            <a:r>
              <a:rPr lang="es-ES" sz="3600" b="1" dirty="0">
                <a:solidFill>
                  <a:srgbClr val="FFC000"/>
                </a:solidFill>
                <a:latin typeface="Arial" charset="0"/>
                <a:ea typeface="Arial" charset="0"/>
                <a:cs typeface="Arial" charset="0"/>
              </a:rPr>
              <a:t>Sistemas Expertos</a:t>
            </a:r>
          </a:p>
          <a:p>
            <a:endParaRPr lang="es-ES_tradnl" sz="3600" b="1" dirty="0">
              <a:solidFill>
                <a:srgbClr val="FFC000"/>
              </a:solidFill>
              <a:latin typeface="Arial" charset="0"/>
              <a:ea typeface="Arial" charset="0"/>
              <a:cs typeface="Arial" charset="0"/>
            </a:endParaRPr>
          </a:p>
        </p:txBody>
      </p:sp>
      <p:sp>
        <p:nvSpPr>
          <p:cNvPr id="6" name="Subtítulo 2"/>
          <p:cNvSpPr txBox="1">
            <a:spLocks/>
          </p:cNvSpPr>
          <p:nvPr/>
        </p:nvSpPr>
        <p:spPr>
          <a:xfrm>
            <a:off x="3723788" y="5379468"/>
            <a:ext cx="8456166" cy="1287143"/>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s-ES_tradnl" b="1" dirty="0">
                <a:solidFill>
                  <a:schemeClr val="accent1">
                    <a:lumMod val="75000"/>
                  </a:schemeClr>
                </a:solidFill>
                <a:latin typeface="Arial" charset="0"/>
                <a:ea typeface="Arial" charset="0"/>
                <a:cs typeface="Arial" charset="0"/>
              </a:rPr>
              <a:t>Ing. Enrique González, PhD</a:t>
            </a:r>
          </a:p>
          <a:p>
            <a:r>
              <a:rPr lang="es-ES_tradnl" sz="1600" b="1" dirty="0">
                <a:solidFill>
                  <a:srgbClr val="0070C0"/>
                </a:solidFill>
                <a:latin typeface="Arial" charset="0"/>
                <a:ea typeface="Arial" charset="0"/>
                <a:cs typeface="Arial" charset="0"/>
              </a:rPr>
              <a:t>egonzal@javeriana.edu.co</a:t>
            </a:r>
          </a:p>
          <a:p>
            <a:r>
              <a:rPr lang="es-ES_tradnl" b="1" dirty="0">
                <a:solidFill>
                  <a:schemeClr val="accent1">
                    <a:lumMod val="75000"/>
                  </a:schemeClr>
                </a:solidFill>
                <a:latin typeface="Arial" charset="0"/>
                <a:ea typeface="Arial" charset="0"/>
                <a:cs typeface="Arial" charset="0"/>
              </a:rPr>
              <a:t>Departamento de Ingeniería de Sistemas</a:t>
            </a:r>
          </a:p>
        </p:txBody>
      </p:sp>
      <p:pic>
        <p:nvPicPr>
          <p:cNvPr id="8" name="Imagen 7" descr="Logo Pontificia Universidad Javeriana">
            <a:extLst>
              <a:ext uri="{FF2B5EF4-FFF2-40B4-BE49-F238E27FC236}">
                <a16:creationId xmlns:a16="http://schemas.microsoft.com/office/drawing/2014/main" id="{A0E31B6A-EF9B-5C4C-B4A1-34599FE2E7F8}"/>
              </a:ext>
            </a:extLst>
          </p:cNvPr>
          <p:cNvPicPr>
            <a:picLocks noChangeAspect="1"/>
          </p:cNvPicPr>
          <p:nvPr/>
        </p:nvPicPr>
        <p:blipFill>
          <a:blip r:embed="rId4"/>
          <a:stretch>
            <a:fillRect/>
          </a:stretch>
        </p:blipFill>
        <p:spPr>
          <a:xfrm>
            <a:off x="6968273" y="23139"/>
            <a:ext cx="4473835" cy="1883720"/>
          </a:xfrm>
          <a:prstGeom prst="rect">
            <a:avLst/>
          </a:prstGeom>
          <a:solidFill>
            <a:schemeClr val="bg1"/>
          </a:solidFill>
        </p:spPr>
      </p:pic>
      <p:sp>
        <p:nvSpPr>
          <p:cNvPr id="7" name="2 Subtítulo"/>
          <p:cNvSpPr txBox="1">
            <a:spLocks/>
          </p:cNvSpPr>
          <p:nvPr/>
        </p:nvSpPr>
        <p:spPr>
          <a:xfrm>
            <a:off x="32085" y="6259865"/>
            <a:ext cx="4828674" cy="596285"/>
          </a:xfrm>
          <a:prstGeom prst="rect">
            <a:avLst/>
          </a:prstGeom>
          <a:solidFill>
            <a:schemeClr val="bg1"/>
          </a:solidFill>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s-ES" sz="1400" dirty="0">
                <a:solidFill>
                  <a:srgbClr val="7030A0"/>
                </a:solidFill>
              </a:rPr>
              <a:t>Versión base de Ronald Fernando Rodríguez</a:t>
            </a:r>
          </a:p>
          <a:p>
            <a:pPr algn="l"/>
            <a:r>
              <a:rPr lang="es-ES" sz="1400" dirty="0">
                <a:solidFill>
                  <a:srgbClr val="7030A0"/>
                </a:solidFill>
              </a:rPr>
              <a:t>Contribuciones de Estudiantes de Maestría y Pregrado de la PUJ</a:t>
            </a:r>
          </a:p>
        </p:txBody>
      </p:sp>
    </p:spTree>
    <p:extLst>
      <p:ext uri="{BB962C8B-B14F-4D97-AF65-F5344CB8AC3E}">
        <p14:creationId xmlns:p14="http://schemas.microsoft.com/office/powerpoint/2010/main" val="3932890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2" y="583285"/>
            <a:ext cx="7172696" cy="553998"/>
          </a:xfrm>
          <a:prstGeom prst="rect">
            <a:avLst/>
          </a:prstGeom>
        </p:spPr>
        <p:txBody>
          <a:bodyPr wrap="square">
            <a:spAutoFit/>
          </a:bodyPr>
          <a:lstStyle/>
          <a:p>
            <a:pPr algn="ctr"/>
            <a:r>
              <a:rPr lang="es-ES_tradnl" sz="3000" b="1" dirty="0" err="1">
                <a:solidFill>
                  <a:schemeClr val="bg1"/>
                </a:solidFill>
                <a:latin typeface="Arial" charset="0"/>
                <a:ea typeface="Arial" charset="0"/>
                <a:cs typeface="Arial" charset="0"/>
              </a:rPr>
              <a:t>Intro</a:t>
            </a:r>
            <a:r>
              <a:rPr lang="es-ES_tradnl" sz="3000" b="1" dirty="0">
                <a:solidFill>
                  <a:schemeClr val="bg1"/>
                </a:solidFill>
                <a:latin typeface="Arial" charset="0"/>
                <a:ea typeface="Arial" charset="0"/>
                <a:cs typeface="Arial" charset="0"/>
              </a:rPr>
              <a:t> – Sistemas Basados en Reglas</a:t>
            </a:r>
          </a:p>
        </p:txBody>
      </p:sp>
      <p:pic>
        <p:nvPicPr>
          <p:cNvPr id="3" name="Imagen 2"/>
          <p:cNvPicPr>
            <a:picLocks noChangeAspect="1"/>
          </p:cNvPicPr>
          <p:nvPr/>
        </p:nvPicPr>
        <p:blipFill>
          <a:blip r:embed="rId3"/>
          <a:stretch>
            <a:fillRect/>
          </a:stretch>
        </p:blipFill>
        <p:spPr>
          <a:xfrm>
            <a:off x="2136305" y="2216468"/>
            <a:ext cx="7919390" cy="3907875"/>
          </a:xfrm>
          <a:prstGeom prst="rect">
            <a:avLst/>
          </a:prstGeom>
        </p:spPr>
      </p:pic>
      <p:pic>
        <p:nvPicPr>
          <p:cNvPr id="2" name="Imagen 1"/>
          <p:cNvPicPr>
            <a:picLocks noChangeAspect="1"/>
          </p:cNvPicPr>
          <p:nvPr/>
        </p:nvPicPr>
        <p:blipFill>
          <a:blip r:embed="rId4"/>
          <a:stretch>
            <a:fillRect/>
          </a:stretch>
        </p:blipFill>
        <p:spPr>
          <a:xfrm>
            <a:off x="3230636" y="2919584"/>
            <a:ext cx="3414056" cy="1896020"/>
          </a:xfrm>
          <a:prstGeom prst="rect">
            <a:avLst/>
          </a:prstGeom>
        </p:spPr>
      </p:pic>
    </p:spTree>
    <p:extLst>
      <p:ext uri="{BB962C8B-B14F-4D97-AF65-F5344CB8AC3E}">
        <p14:creationId xmlns:p14="http://schemas.microsoft.com/office/powerpoint/2010/main" val="123798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err="1">
                <a:solidFill>
                  <a:schemeClr val="bg1"/>
                </a:solidFill>
                <a:latin typeface="Arial" charset="0"/>
                <a:ea typeface="Arial" charset="0"/>
                <a:cs typeface="Arial" charset="0"/>
              </a:rPr>
              <a:t>Intro</a:t>
            </a:r>
            <a:r>
              <a:rPr lang="es-ES_tradnl" sz="3000" b="1" dirty="0">
                <a:solidFill>
                  <a:schemeClr val="bg1"/>
                </a:solidFill>
                <a:latin typeface="Arial" charset="0"/>
                <a:ea typeface="Arial" charset="0"/>
                <a:cs typeface="Arial" charset="0"/>
              </a:rPr>
              <a:t> – Sistemas Basados en Reglas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Antecedentes Históricos</a:t>
            </a:r>
          </a:p>
          <a:p>
            <a:pPr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r>
              <a:rPr kumimoji="0" lang="es-ES" altLang="es-CO" sz="2000" dirty="0">
                <a:solidFill>
                  <a:schemeClr val="accent2">
                    <a:lumMod val="75000"/>
                  </a:schemeClr>
                </a:solidFill>
              </a:rPr>
              <a:t>GPS</a:t>
            </a:r>
            <a:r>
              <a:rPr kumimoji="0" lang="es-ES" altLang="es-CO" sz="1800" b="0" dirty="0">
                <a:solidFill>
                  <a:schemeClr val="accent1">
                    <a:lumMod val="50000"/>
                  </a:schemeClr>
                </a:solidFill>
              </a:rPr>
              <a:t> – 1957 (</a:t>
            </a:r>
            <a:r>
              <a:rPr kumimoji="0" lang="es-ES" altLang="es-CO" sz="1800" b="0" dirty="0" err="1">
                <a:solidFill>
                  <a:schemeClr val="accent1">
                    <a:lumMod val="50000"/>
                  </a:schemeClr>
                </a:solidFill>
              </a:rPr>
              <a:t>Newell</a:t>
            </a:r>
            <a:r>
              <a:rPr kumimoji="0" lang="es-ES" altLang="es-CO" sz="1800" b="0" dirty="0">
                <a:solidFill>
                  <a:schemeClr val="accent1">
                    <a:lumMod val="50000"/>
                  </a:schemeClr>
                </a:solidFill>
              </a:rPr>
              <a:t> &amp; </a:t>
            </a:r>
            <a:r>
              <a:rPr kumimoji="0" lang="es-ES" altLang="es-CO" sz="1800" b="0" dirty="0" err="1">
                <a:solidFill>
                  <a:schemeClr val="accent1">
                    <a:lumMod val="50000"/>
                  </a:schemeClr>
                </a:solidFill>
              </a:rPr>
              <a:t>Simon</a:t>
            </a:r>
            <a:r>
              <a:rPr kumimoji="0" lang="es-ES" altLang="es-CO" sz="1800" b="0" dirty="0">
                <a:solidFill>
                  <a:schemeClr val="accent1">
                    <a:lumMod val="50000"/>
                  </a:schemeClr>
                </a:solidFill>
              </a:rPr>
              <a:t> H, 1988)</a:t>
            </a:r>
          </a:p>
          <a:p>
            <a:pPr lvl="1" eaLnBrk="1" hangingPunct="1">
              <a:spcBef>
                <a:spcPct val="20000"/>
              </a:spcBef>
              <a:buClr>
                <a:schemeClr val="hlink"/>
              </a:buClr>
              <a:buSzPct val="55000"/>
              <a:buFont typeface="Wingdings" pitchFamily="2" charset="2"/>
              <a:buChar char="n"/>
            </a:pPr>
            <a:r>
              <a:rPr kumimoji="0" lang="es-ES" altLang="es-CO" sz="1800" b="0" dirty="0" err="1">
                <a:solidFill>
                  <a:schemeClr val="accent1">
                    <a:lumMod val="50000"/>
                  </a:schemeClr>
                </a:solidFill>
              </a:rPr>
              <a:t>Cripto</a:t>
            </a:r>
            <a:r>
              <a:rPr kumimoji="0" lang="es-ES" altLang="es-CO" sz="1800" b="0" dirty="0">
                <a:solidFill>
                  <a:schemeClr val="accent1">
                    <a:lumMod val="50000"/>
                  </a:schemeClr>
                </a:solidFill>
              </a:rPr>
              <a:t>-aritmética, torres de Hanói y similares.</a:t>
            </a:r>
          </a:p>
          <a:p>
            <a:pPr lvl="1"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r>
              <a:rPr kumimoji="0" lang="es-ES" altLang="es-CO" sz="2000" dirty="0">
                <a:solidFill>
                  <a:schemeClr val="accent2">
                    <a:lumMod val="75000"/>
                  </a:schemeClr>
                </a:solidFill>
              </a:rPr>
              <a:t>DENDRAL</a:t>
            </a:r>
            <a:r>
              <a:rPr kumimoji="0" lang="es-ES" altLang="es-CO" sz="1800" b="0" dirty="0">
                <a:solidFill>
                  <a:schemeClr val="accent1">
                    <a:lumMod val="50000"/>
                  </a:schemeClr>
                </a:solidFill>
              </a:rPr>
              <a:t> – 1965 (</a:t>
            </a:r>
            <a:r>
              <a:rPr kumimoji="0" lang="es-ES" altLang="es-CO" sz="1800" b="0" dirty="0" err="1">
                <a:solidFill>
                  <a:schemeClr val="accent1">
                    <a:lumMod val="50000"/>
                  </a:schemeClr>
                </a:solidFill>
              </a:rPr>
              <a:t>Feigenbaum</a:t>
            </a:r>
            <a:r>
              <a:rPr kumimoji="0" lang="es-ES" altLang="es-CO" sz="1800" b="0" dirty="0">
                <a:solidFill>
                  <a:schemeClr val="accent1">
                    <a:lumMod val="50000"/>
                  </a:schemeClr>
                </a:solidFill>
              </a:rPr>
              <a:t> &amp; Buchanan,1993)</a:t>
            </a: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Estructuras químicas moleculares.</a:t>
            </a:r>
          </a:p>
          <a:p>
            <a:pPr lvl="1"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r>
              <a:rPr kumimoji="0" lang="es-ES" altLang="es-CO" sz="2000" dirty="0">
                <a:solidFill>
                  <a:schemeClr val="accent2">
                    <a:lumMod val="75000"/>
                  </a:schemeClr>
                </a:solidFill>
              </a:rPr>
              <a:t>MYCIN</a:t>
            </a:r>
            <a:r>
              <a:rPr kumimoji="0" lang="es-ES" altLang="es-CO" sz="1800" b="0" dirty="0">
                <a:solidFill>
                  <a:schemeClr val="accent1">
                    <a:lumMod val="50000"/>
                  </a:schemeClr>
                </a:solidFill>
              </a:rPr>
              <a:t> – 1972 (Shortlifee,1976)</a:t>
            </a: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Diagnóstico de enfermedades infecciosas en la sangre.</a:t>
            </a: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Utilización de conocimiento impreciso.</a:t>
            </a:r>
          </a:p>
          <a:p>
            <a:pPr lvl="1" eaLnBrk="1" hangingPunct="1">
              <a:spcBef>
                <a:spcPct val="20000"/>
              </a:spcBef>
              <a:buClr>
                <a:schemeClr val="hlink"/>
              </a:buClr>
              <a:buSzPct val="55000"/>
              <a:buFont typeface="Wingdings" pitchFamily="2" charset="2"/>
              <a:buChar char="n"/>
            </a:pPr>
            <a:r>
              <a:rPr kumimoji="0" lang="es-ES" altLang="es-CO" sz="1800" b="0" dirty="0">
                <a:solidFill>
                  <a:schemeClr val="accent1">
                    <a:lumMod val="50000"/>
                  </a:schemeClr>
                </a:solidFill>
              </a:rPr>
              <a:t>Explicación de procesos de razonamiento.</a:t>
            </a:r>
          </a:p>
        </p:txBody>
      </p:sp>
    </p:spTree>
    <p:extLst>
      <p:ext uri="{BB962C8B-B14F-4D97-AF65-F5344CB8AC3E}">
        <p14:creationId xmlns:p14="http://schemas.microsoft.com/office/powerpoint/2010/main" val="73103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err="1">
                <a:solidFill>
                  <a:schemeClr val="bg1"/>
                </a:solidFill>
                <a:latin typeface="Arial" charset="0"/>
                <a:ea typeface="Arial" charset="0"/>
                <a:cs typeface="Arial" charset="0"/>
              </a:rPr>
              <a:t>Intro</a:t>
            </a:r>
            <a:r>
              <a:rPr lang="es-ES_tradnl" sz="3000" b="1" dirty="0">
                <a:solidFill>
                  <a:schemeClr val="bg1"/>
                </a:solidFill>
                <a:latin typeface="Arial" charset="0"/>
                <a:ea typeface="Arial" charset="0"/>
                <a:cs typeface="Arial" charset="0"/>
              </a:rPr>
              <a:t> – Sistemas Basados en Reglas</a:t>
            </a:r>
          </a:p>
        </p:txBody>
      </p:sp>
      <p:sp>
        <p:nvSpPr>
          <p:cNvPr id="5" name="Rectangle 4"/>
          <p:cNvSpPr>
            <a:spLocks noChangeArrowheads="1"/>
          </p:cNvSpPr>
          <p:nvPr/>
        </p:nvSpPr>
        <p:spPr bwMode="auto">
          <a:xfrm>
            <a:off x="1224147" y="1440156"/>
            <a:ext cx="10544300" cy="54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sz="2800" b="0" dirty="0">
                <a:solidFill>
                  <a:schemeClr val="accent4">
                    <a:lumMod val="75000"/>
                  </a:schemeClr>
                </a:solidFill>
                <a:effectLst>
                  <a:outerShdw blurRad="38100" dist="38100" dir="2700000" algn="tl">
                    <a:srgbClr val="000000">
                      <a:alpha val="43137"/>
                    </a:srgbClr>
                  </a:outerShdw>
                </a:effectLst>
              </a:rPr>
              <a:t>Reglas Tipo </a:t>
            </a:r>
            <a:r>
              <a:rPr lang="es-ES" altLang="es-CO" sz="2800" b="0" dirty="0">
                <a:solidFill>
                  <a:srgbClr val="0070C0"/>
                </a:solidFill>
                <a:effectLst>
                  <a:outerShdw blurRad="38100" dist="38100" dir="2700000" algn="tl">
                    <a:srgbClr val="000000">
                      <a:alpha val="43137"/>
                    </a:srgbClr>
                  </a:outerShdw>
                </a:effectLst>
              </a:rPr>
              <a:t>SI-ENT</a:t>
            </a:r>
          </a:p>
          <a:p>
            <a:pPr eaLnBrk="1" hangingPunct="1">
              <a:spcBef>
                <a:spcPct val="20000"/>
              </a:spcBef>
              <a:buClr>
                <a:schemeClr val="hlink"/>
              </a:buClr>
              <a:buSzPct val="55000"/>
              <a:buFont typeface="Wingdings" pitchFamily="2" charset="2"/>
              <a:buChar char="n"/>
            </a:pPr>
            <a:endParaRPr kumimoji="0" lang="es-ES" altLang="es-CO" sz="1800" b="0" dirty="0">
              <a:solidFill>
                <a:schemeClr val="accent1">
                  <a:lumMod val="50000"/>
                </a:schemeClr>
              </a:solidFill>
            </a:endParaRPr>
          </a:p>
          <a:p>
            <a:pPr eaLnBrk="1" hangingPunct="1">
              <a:spcBef>
                <a:spcPct val="20000"/>
              </a:spcBef>
              <a:buClr>
                <a:schemeClr val="hlink"/>
              </a:buClr>
              <a:buSzPct val="55000"/>
              <a:buFont typeface="Wingdings" pitchFamily="2" charset="2"/>
              <a:buChar char="n"/>
            </a:pPr>
            <a:r>
              <a:rPr kumimoji="0" lang="es-ES" altLang="es-CO" sz="2000" dirty="0">
                <a:solidFill>
                  <a:schemeClr val="accent2">
                    <a:lumMod val="75000"/>
                  </a:schemeClr>
                </a:solidFill>
              </a:rPr>
              <a:t>Base de Conocimiento está representada por un conjunto de Reglas</a:t>
            </a:r>
          </a:p>
        </p:txBody>
      </p:sp>
      <p:pic>
        <p:nvPicPr>
          <p:cNvPr id="3" name="Imagen 2"/>
          <p:cNvPicPr>
            <a:picLocks noChangeAspect="1"/>
          </p:cNvPicPr>
          <p:nvPr/>
        </p:nvPicPr>
        <p:blipFill>
          <a:blip r:embed="rId3"/>
          <a:stretch>
            <a:fillRect/>
          </a:stretch>
        </p:blipFill>
        <p:spPr>
          <a:xfrm>
            <a:off x="2367973" y="2775533"/>
            <a:ext cx="7456054" cy="1627773"/>
          </a:xfrm>
          <a:prstGeom prst="rect">
            <a:avLst/>
          </a:prstGeom>
        </p:spPr>
      </p:pic>
      <p:pic>
        <p:nvPicPr>
          <p:cNvPr id="6" name="Imagen 5"/>
          <p:cNvPicPr>
            <a:picLocks noChangeAspect="1"/>
          </p:cNvPicPr>
          <p:nvPr/>
        </p:nvPicPr>
        <p:blipFill>
          <a:blip r:embed="rId4"/>
          <a:stretch>
            <a:fillRect/>
          </a:stretch>
        </p:blipFill>
        <p:spPr>
          <a:xfrm>
            <a:off x="3556618" y="4587666"/>
            <a:ext cx="4962574" cy="2091109"/>
          </a:xfrm>
          <a:prstGeom prst="rect">
            <a:avLst/>
          </a:prstGeom>
        </p:spPr>
      </p:pic>
    </p:spTree>
    <p:extLst>
      <p:ext uri="{BB962C8B-B14F-4D97-AF65-F5344CB8AC3E}">
        <p14:creationId xmlns:p14="http://schemas.microsoft.com/office/powerpoint/2010/main" val="140232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SBR – Estructura y Operación</a:t>
            </a:r>
          </a:p>
        </p:txBody>
      </p:sp>
      <p:sp>
        <p:nvSpPr>
          <p:cNvPr id="6" name="Rectángulo 5"/>
          <p:cNvSpPr/>
          <p:nvPr/>
        </p:nvSpPr>
        <p:spPr bwMode="auto">
          <a:xfrm>
            <a:off x="6630525" y="1781501"/>
            <a:ext cx="3744416" cy="4437415"/>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grpSp>
        <p:nvGrpSpPr>
          <p:cNvPr id="7" name="Grupo 6"/>
          <p:cNvGrpSpPr/>
          <p:nvPr/>
        </p:nvGrpSpPr>
        <p:grpSpPr>
          <a:xfrm>
            <a:off x="1880887" y="1971792"/>
            <a:ext cx="4012864" cy="2161479"/>
            <a:chOff x="930935" y="1497814"/>
            <a:chExt cx="2776970" cy="1757126"/>
          </a:xfrm>
        </p:grpSpPr>
        <p:sp>
          <p:nvSpPr>
            <p:cNvPr id="8" name="Rectángulo 7"/>
            <p:cNvSpPr/>
            <p:nvPr/>
          </p:nvSpPr>
          <p:spPr bwMode="auto">
            <a:xfrm>
              <a:off x="930935" y="1497814"/>
              <a:ext cx="2776970" cy="1757126"/>
            </a:xfrm>
            <a:prstGeom prst="rect">
              <a:avLst/>
            </a:prstGeom>
            <a:solidFill>
              <a:schemeClr val="accent3">
                <a:lumMod val="40000"/>
                <a:lumOff val="6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9" name="Rectángulo 8"/>
            <p:cNvSpPr/>
            <p:nvPr/>
          </p:nvSpPr>
          <p:spPr>
            <a:xfrm>
              <a:off x="1970932" y="1518734"/>
              <a:ext cx="722380" cy="375300"/>
            </a:xfrm>
            <a:prstGeom prst="rect">
              <a:avLst/>
            </a:prstGeom>
          </p:spPr>
          <p:txBody>
            <a:bodyPr wrap="none">
              <a:spAutoFit/>
            </a:bodyPr>
            <a:lstStyle/>
            <a:p>
              <a:r>
                <a:rPr kumimoji="0" lang="es-ES" b="0" kern="0" dirty="0">
                  <a:solidFill>
                    <a:srgbClr val="0070C0"/>
                  </a:solidFill>
                </a:rPr>
                <a:t>Hechos</a:t>
              </a:r>
            </a:p>
          </p:txBody>
        </p:sp>
      </p:grpSp>
      <p:grpSp>
        <p:nvGrpSpPr>
          <p:cNvPr id="10" name="Grupo 9"/>
          <p:cNvGrpSpPr/>
          <p:nvPr/>
        </p:nvGrpSpPr>
        <p:grpSpPr>
          <a:xfrm>
            <a:off x="2349674" y="4255016"/>
            <a:ext cx="3064998" cy="1757126"/>
            <a:chOff x="930936" y="3685137"/>
            <a:chExt cx="2822148" cy="1757126"/>
          </a:xfrm>
        </p:grpSpPr>
        <p:sp>
          <p:nvSpPr>
            <p:cNvPr id="11" name="Rectángulo 10"/>
            <p:cNvSpPr/>
            <p:nvPr/>
          </p:nvSpPr>
          <p:spPr bwMode="auto">
            <a:xfrm>
              <a:off x="930936" y="3685137"/>
              <a:ext cx="2822148" cy="175712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2" name="Rectángulo 11"/>
            <p:cNvSpPr/>
            <p:nvPr/>
          </p:nvSpPr>
          <p:spPr>
            <a:xfrm>
              <a:off x="1904438" y="3702200"/>
              <a:ext cx="896222" cy="461665"/>
            </a:xfrm>
            <a:prstGeom prst="rect">
              <a:avLst/>
            </a:prstGeom>
          </p:spPr>
          <p:txBody>
            <a:bodyPr wrap="none">
              <a:spAutoFit/>
            </a:bodyPr>
            <a:lstStyle/>
            <a:p>
              <a:pPr algn="just"/>
              <a:r>
                <a:rPr kumimoji="0" lang="es-ES" b="0" kern="0" dirty="0">
                  <a:solidFill>
                    <a:schemeClr val="accent5">
                      <a:lumMod val="50000"/>
                    </a:schemeClr>
                  </a:solidFill>
                </a:rPr>
                <a:t>Reglas</a:t>
              </a:r>
            </a:p>
          </p:txBody>
        </p:sp>
      </p:grpSp>
      <p:cxnSp>
        <p:nvCxnSpPr>
          <p:cNvPr id="13" name="Conector recto de flecha 12"/>
          <p:cNvCxnSpPr/>
          <p:nvPr/>
        </p:nvCxnSpPr>
        <p:spPr bwMode="auto">
          <a:xfrm>
            <a:off x="5414672" y="5548350"/>
            <a:ext cx="1215853" cy="7185"/>
          </a:xfrm>
          <a:prstGeom prst="straightConnector1">
            <a:avLst/>
          </a:prstGeom>
          <a:solidFill>
            <a:srgbClr val="3366CC">
              <a:alpha val="50000"/>
            </a:srgbClr>
          </a:solidFill>
          <a:ln w="38100" cap="flat" cmpd="sng" algn="ctr">
            <a:solidFill>
              <a:srgbClr val="C00000"/>
            </a:solidFill>
            <a:prstDash val="solid"/>
            <a:round/>
            <a:headEnd type="none" w="med" len="med"/>
            <a:tailEnd type="triangle" w="med" len="lg"/>
          </a:ln>
          <a:effectLst/>
        </p:spPr>
      </p:cxnSp>
      <p:cxnSp>
        <p:nvCxnSpPr>
          <p:cNvPr id="14" name="Conector angular 13"/>
          <p:cNvCxnSpPr>
            <a:stCxn id="8" idx="3"/>
            <a:endCxn id="6" idx="1"/>
          </p:cNvCxnSpPr>
          <p:nvPr/>
        </p:nvCxnSpPr>
        <p:spPr bwMode="auto">
          <a:xfrm>
            <a:off x="5893751" y="3052532"/>
            <a:ext cx="736774" cy="947677"/>
          </a:xfrm>
          <a:prstGeom prst="bentConnector3">
            <a:avLst>
              <a:gd name="adj1" fmla="val 50000"/>
            </a:avLst>
          </a:prstGeom>
          <a:solidFill>
            <a:srgbClr val="3366CC">
              <a:alpha val="50000"/>
            </a:srgbClr>
          </a:solidFill>
          <a:ln w="38100" cap="flat" cmpd="sng" algn="ctr">
            <a:solidFill>
              <a:srgbClr val="C00000"/>
            </a:solidFill>
            <a:prstDash val="solid"/>
            <a:round/>
            <a:headEnd type="none" w="med" len="med"/>
            <a:tailEnd type="triangle" w="med" len="lg"/>
          </a:ln>
          <a:effectLst/>
        </p:spPr>
      </p:cxnSp>
      <p:sp>
        <p:nvSpPr>
          <p:cNvPr id="15" name="Rectángulo 14"/>
          <p:cNvSpPr/>
          <p:nvPr/>
        </p:nvSpPr>
        <p:spPr>
          <a:xfrm>
            <a:off x="7372895" y="1781502"/>
            <a:ext cx="2366353" cy="461665"/>
          </a:xfrm>
          <a:prstGeom prst="rect">
            <a:avLst/>
          </a:prstGeom>
        </p:spPr>
        <p:txBody>
          <a:bodyPr wrap="none">
            <a:spAutoFit/>
          </a:bodyPr>
          <a:lstStyle/>
          <a:p>
            <a:pPr algn="just"/>
            <a:r>
              <a:rPr kumimoji="0" lang="es-ES" b="0" kern="0" dirty="0">
                <a:solidFill>
                  <a:schemeClr val="bg1"/>
                </a:solidFill>
              </a:rPr>
              <a:t>Motor de Inferencia</a:t>
            </a:r>
          </a:p>
        </p:txBody>
      </p:sp>
      <p:cxnSp>
        <p:nvCxnSpPr>
          <p:cNvPr id="16" name="Conector recto de flecha 15"/>
          <p:cNvCxnSpPr/>
          <p:nvPr/>
        </p:nvCxnSpPr>
        <p:spPr bwMode="auto">
          <a:xfrm flipH="1" flipV="1">
            <a:off x="5889021" y="2599925"/>
            <a:ext cx="741504" cy="3282"/>
          </a:xfrm>
          <a:prstGeom prst="straightConnector1">
            <a:avLst/>
          </a:prstGeom>
          <a:solidFill>
            <a:srgbClr val="3366CC">
              <a:alpha val="50000"/>
            </a:srgbClr>
          </a:solidFill>
          <a:ln w="38100" cap="flat" cmpd="sng" algn="ctr">
            <a:solidFill>
              <a:srgbClr val="C00000"/>
            </a:solidFill>
            <a:prstDash val="sysDash"/>
            <a:round/>
            <a:headEnd type="none" w="med" len="med"/>
            <a:tailEnd type="triangle" w="med" len="lg"/>
          </a:ln>
          <a:effectLst/>
        </p:spPr>
      </p:cxnSp>
    </p:spTree>
    <p:extLst>
      <p:ext uri="{BB962C8B-B14F-4D97-AF65-F5344CB8AC3E}">
        <p14:creationId xmlns:p14="http://schemas.microsoft.com/office/powerpoint/2010/main" val="17961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24" name="Rectángulo 23"/>
          <p:cNvSpPr/>
          <p:nvPr/>
        </p:nvSpPr>
        <p:spPr>
          <a:xfrm>
            <a:off x="9125535" y="2884500"/>
            <a:ext cx="3066465" cy="145804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SBR – Estructura y Operación</a:t>
            </a:r>
          </a:p>
        </p:txBody>
      </p:sp>
      <p:sp>
        <p:nvSpPr>
          <p:cNvPr id="6" name="Rectángulo 5"/>
          <p:cNvSpPr/>
          <p:nvPr/>
        </p:nvSpPr>
        <p:spPr bwMode="auto">
          <a:xfrm>
            <a:off x="5170694" y="1809939"/>
            <a:ext cx="3744416" cy="4437415"/>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grpSp>
        <p:nvGrpSpPr>
          <p:cNvPr id="7" name="Grupo 6"/>
          <p:cNvGrpSpPr/>
          <p:nvPr/>
        </p:nvGrpSpPr>
        <p:grpSpPr>
          <a:xfrm>
            <a:off x="421056" y="2000230"/>
            <a:ext cx="4012864" cy="2161479"/>
            <a:chOff x="930935" y="1497814"/>
            <a:chExt cx="2776970" cy="1757126"/>
          </a:xfrm>
        </p:grpSpPr>
        <p:sp>
          <p:nvSpPr>
            <p:cNvPr id="8" name="Rectángulo 7"/>
            <p:cNvSpPr/>
            <p:nvPr/>
          </p:nvSpPr>
          <p:spPr bwMode="auto">
            <a:xfrm>
              <a:off x="930935" y="1497814"/>
              <a:ext cx="2776970" cy="1757126"/>
            </a:xfrm>
            <a:prstGeom prst="rect">
              <a:avLst/>
            </a:prstGeom>
            <a:solidFill>
              <a:schemeClr val="accent3">
                <a:lumMod val="40000"/>
                <a:lumOff val="6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9" name="Rectángulo 8"/>
            <p:cNvSpPr/>
            <p:nvPr/>
          </p:nvSpPr>
          <p:spPr>
            <a:xfrm>
              <a:off x="1970932" y="1518734"/>
              <a:ext cx="722380" cy="375300"/>
            </a:xfrm>
            <a:prstGeom prst="rect">
              <a:avLst/>
            </a:prstGeom>
          </p:spPr>
          <p:txBody>
            <a:bodyPr wrap="none">
              <a:spAutoFit/>
            </a:bodyPr>
            <a:lstStyle/>
            <a:p>
              <a:r>
                <a:rPr kumimoji="0" lang="es-ES" b="0" kern="0" dirty="0">
                  <a:solidFill>
                    <a:srgbClr val="0070C0"/>
                  </a:solidFill>
                </a:rPr>
                <a:t>Hechos</a:t>
              </a:r>
            </a:p>
          </p:txBody>
        </p:sp>
      </p:grpSp>
      <p:grpSp>
        <p:nvGrpSpPr>
          <p:cNvPr id="10" name="Grupo 9"/>
          <p:cNvGrpSpPr/>
          <p:nvPr/>
        </p:nvGrpSpPr>
        <p:grpSpPr>
          <a:xfrm>
            <a:off x="889843" y="4283454"/>
            <a:ext cx="3064998" cy="1757126"/>
            <a:chOff x="930936" y="3685137"/>
            <a:chExt cx="2822148" cy="1757126"/>
          </a:xfrm>
        </p:grpSpPr>
        <p:sp>
          <p:nvSpPr>
            <p:cNvPr id="11" name="Rectángulo 10"/>
            <p:cNvSpPr/>
            <p:nvPr/>
          </p:nvSpPr>
          <p:spPr bwMode="auto">
            <a:xfrm>
              <a:off x="930936" y="3685137"/>
              <a:ext cx="2822148" cy="175712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2" name="Rectángulo 11"/>
            <p:cNvSpPr/>
            <p:nvPr/>
          </p:nvSpPr>
          <p:spPr>
            <a:xfrm>
              <a:off x="1904438" y="3702200"/>
              <a:ext cx="896222" cy="461665"/>
            </a:xfrm>
            <a:prstGeom prst="rect">
              <a:avLst/>
            </a:prstGeom>
          </p:spPr>
          <p:txBody>
            <a:bodyPr wrap="none">
              <a:spAutoFit/>
            </a:bodyPr>
            <a:lstStyle/>
            <a:p>
              <a:pPr algn="just"/>
              <a:r>
                <a:rPr kumimoji="0" lang="es-ES" b="0" kern="0" dirty="0">
                  <a:solidFill>
                    <a:schemeClr val="accent5">
                      <a:lumMod val="50000"/>
                    </a:schemeClr>
                  </a:solidFill>
                </a:rPr>
                <a:t>Reglas</a:t>
              </a:r>
            </a:p>
          </p:txBody>
        </p:sp>
      </p:grpSp>
      <p:cxnSp>
        <p:nvCxnSpPr>
          <p:cNvPr id="13" name="Conector recto de flecha 12"/>
          <p:cNvCxnSpPr/>
          <p:nvPr/>
        </p:nvCxnSpPr>
        <p:spPr bwMode="auto">
          <a:xfrm>
            <a:off x="3954841" y="5576788"/>
            <a:ext cx="1215853" cy="7185"/>
          </a:xfrm>
          <a:prstGeom prst="straightConnector1">
            <a:avLst/>
          </a:prstGeom>
          <a:solidFill>
            <a:srgbClr val="3366CC">
              <a:alpha val="50000"/>
            </a:srgbClr>
          </a:solidFill>
          <a:ln w="38100" cap="flat" cmpd="sng" algn="ctr">
            <a:solidFill>
              <a:srgbClr val="C00000"/>
            </a:solidFill>
            <a:prstDash val="solid"/>
            <a:round/>
            <a:headEnd type="none" w="med" len="med"/>
            <a:tailEnd type="triangle" w="med" len="lg"/>
          </a:ln>
          <a:effectLst/>
        </p:spPr>
      </p:cxnSp>
      <p:cxnSp>
        <p:nvCxnSpPr>
          <p:cNvPr id="14" name="Conector angular 13"/>
          <p:cNvCxnSpPr>
            <a:stCxn id="8" idx="3"/>
            <a:endCxn id="6" idx="1"/>
          </p:cNvCxnSpPr>
          <p:nvPr/>
        </p:nvCxnSpPr>
        <p:spPr bwMode="auto">
          <a:xfrm>
            <a:off x="4433920" y="3080970"/>
            <a:ext cx="736774" cy="947677"/>
          </a:xfrm>
          <a:prstGeom prst="bentConnector3">
            <a:avLst>
              <a:gd name="adj1" fmla="val 50000"/>
            </a:avLst>
          </a:prstGeom>
          <a:solidFill>
            <a:srgbClr val="3366CC">
              <a:alpha val="50000"/>
            </a:srgbClr>
          </a:solidFill>
          <a:ln w="38100" cap="flat" cmpd="sng" algn="ctr">
            <a:solidFill>
              <a:srgbClr val="C00000"/>
            </a:solidFill>
            <a:prstDash val="solid"/>
            <a:round/>
            <a:headEnd type="none" w="med" len="med"/>
            <a:tailEnd type="triangle" w="med" len="lg"/>
          </a:ln>
          <a:effectLst/>
        </p:spPr>
      </p:cxnSp>
      <p:sp>
        <p:nvSpPr>
          <p:cNvPr id="15" name="Rectángulo 14"/>
          <p:cNvSpPr/>
          <p:nvPr/>
        </p:nvSpPr>
        <p:spPr>
          <a:xfrm>
            <a:off x="5913064" y="1809940"/>
            <a:ext cx="2366353" cy="461665"/>
          </a:xfrm>
          <a:prstGeom prst="rect">
            <a:avLst/>
          </a:prstGeom>
        </p:spPr>
        <p:txBody>
          <a:bodyPr wrap="none">
            <a:spAutoFit/>
          </a:bodyPr>
          <a:lstStyle/>
          <a:p>
            <a:pPr algn="just"/>
            <a:r>
              <a:rPr kumimoji="0" lang="es-ES" b="0" kern="0" dirty="0">
                <a:solidFill>
                  <a:schemeClr val="bg1"/>
                </a:solidFill>
              </a:rPr>
              <a:t>Motor de Inferencia</a:t>
            </a:r>
          </a:p>
        </p:txBody>
      </p:sp>
      <p:cxnSp>
        <p:nvCxnSpPr>
          <p:cNvPr id="16" name="Conector recto de flecha 15"/>
          <p:cNvCxnSpPr/>
          <p:nvPr/>
        </p:nvCxnSpPr>
        <p:spPr bwMode="auto">
          <a:xfrm flipH="1" flipV="1">
            <a:off x="4429190" y="2628363"/>
            <a:ext cx="741504" cy="3282"/>
          </a:xfrm>
          <a:prstGeom prst="straightConnector1">
            <a:avLst/>
          </a:prstGeom>
          <a:solidFill>
            <a:srgbClr val="3366CC">
              <a:alpha val="50000"/>
            </a:srgbClr>
          </a:solidFill>
          <a:ln w="38100" cap="flat" cmpd="sng" algn="ctr">
            <a:solidFill>
              <a:srgbClr val="C00000"/>
            </a:solidFill>
            <a:prstDash val="sysDash"/>
            <a:round/>
            <a:headEnd type="none" w="med" len="med"/>
            <a:tailEnd type="triangle" w="med" len="lg"/>
          </a:ln>
          <a:effectLst/>
        </p:spPr>
      </p:cxnSp>
      <p:sp>
        <p:nvSpPr>
          <p:cNvPr id="46" name="Rectángulo 45"/>
          <p:cNvSpPr/>
          <p:nvPr/>
        </p:nvSpPr>
        <p:spPr>
          <a:xfrm>
            <a:off x="9125535" y="3444247"/>
            <a:ext cx="3137397" cy="338554"/>
          </a:xfrm>
          <a:prstGeom prst="rect">
            <a:avLst/>
          </a:prstGeom>
        </p:spPr>
        <p:txBody>
          <a:bodyPr wrap="none">
            <a:spAutoFit/>
          </a:bodyPr>
          <a:lstStyle/>
          <a:p>
            <a:pPr algn="l"/>
            <a:r>
              <a:rPr kumimoji="0" lang="es-ES" sz="1600" b="0" kern="0" dirty="0">
                <a:latin typeface="+mn-lt"/>
              </a:rPr>
              <a:t>X3 - Paciente P tiene manchas rojas</a:t>
            </a:r>
            <a:endParaRPr lang="es-CO" sz="1600" dirty="0">
              <a:latin typeface="+mn-lt"/>
            </a:endParaRPr>
          </a:p>
        </p:txBody>
      </p:sp>
      <p:sp>
        <p:nvSpPr>
          <p:cNvPr id="47" name="Rectángulo 46"/>
          <p:cNvSpPr/>
          <p:nvPr/>
        </p:nvSpPr>
        <p:spPr>
          <a:xfrm>
            <a:off x="9125535" y="2884500"/>
            <a:ext cx="2021707" cy="338554"/>
          </a:xfrm>
          <a:prstGeom prst="rect">
            <a:avLst/>
          </a:prstGeom>
        </p:spPr>
        <p:txBody>
          <a:bodyPr wrap="none">
            <a:spAutoFit/>
          </a:bodyPr>
          <a:lstStyle/>
          <a:p>
            <a:pPr algn="l"/>
            <a:r>
              <a:rPr kumimoji="0" lang="es-ES" sz="1600" b="0" kern="0" dirty="0">
                <a:latin typeface="+mn-lt"/>
              </a:rPr>
              <a:t>X1 - Paciente </a:t>
            </a:r>
            <a:r>
              <a:rPr lang="es-ES" sz="1600" kern="0" dirty="0"/>
              <a:t>P</a:t>
            </a:r>
            <a:r>
              <a:rPr kumimoji="0" lang="es-ES" sz="1600" b="0" kern="0" dirty="0">
                <a:latin typeface="+mn-lt"/>
              </a:rPr>
              <a:t> menor</a:t>
            </a:r>
            <a:endParaRPr lang="es-CO" sz="1600" dirty="0">
              <a:latin typeface="+mn-lt"/>
            </a:endParaRPr>
          </a:p>
        </p:txBody>
      </p:sp>
      <p:sp>
        <p:nvSpPr>
          <p:cNvPr id="48" name="Rectángulo 47"/>
          <p:cNvSpPr/>
          <p:nvPr/>
        </p:nvSpPr>
        <p:spPr>
          <a:xfrm>
            <a:off x="9125535" y="3164373"/>
            <a:ext cx="2435282" cy="338554"/>
          </a:xfrm>
          <a:prstGeom prst="rect">
            <a:avLst/>
          </a:prstGeom>
        </p:spPr>
        <p:txBody>
          <a:bodyPr wrap="none">
            <a:spAutoFit/>
          </a:bodyPr>
          <a:lstStyle/>
          <a:p>
            <a:pPr algn="l"/>
            <a:r>
              <a:rPr kumimoji="0" lang="es-ES" sz="1600" b="0" kern="0" dirty="0">
                <a:latin typeface="+mn-lt"/>
              </a:rPr>
              <a:t>X2 - Paciente </a:t>
            </a:r>
            <a:r>
              <a:rPr lang="es-ES" sz="1600" kern="0" dirty="0"/>
              <a:t>P</a:t>
            </a:r>
            <a:r>
              <a:rPr kumimoji="0" lang="es-ES" sz="1600" b="0" kern="0" dirty="0">
                <a:latin typeface="+mn-lt"/>
              </a:rPr>
              <a:t> tiene fiebre</a:t>
            </a:r>
            <a:endParaRPr lang="es-CO" sz="1600" dirty="0">
              <a:latin typeface="+mn-lt"/>
            </a:endParaRPr>
          </a:p>
        </p:txBody>
      </p:sp>
      <p:sp>
        <p:nvSpPr>
          <p:cNvPr id="49" name="Rectángulo 48"/>
          <p:cNvSpPr/>
          <p:nvPr/>
        </p:nvSpPr>
        <p:spPr>
          <a:xfrm>
            <a:off x="9125535" y="3724122"/>
            <a:ext cx="2911374" cy="338554"/>
          </a:xfrm>
          <a:prstGeom prst="rect">
            <a:avLst/>
          </a:prstGeom>
        </p:spPr>
        <p:txBody>
          <a:bodyPr wrap="none">
            <a:spAutoFit/>
          </a:bodyPr>
          <a:lstStyle/>
          <a:p>
            <a:pPr algn="l"/>
            <a:r>
              <a:rPr kumimoji="0" lang="es-ES" sz="1600" b="0" kern="0" dirty="0">
                <a:latin typeface="+mn-lt"/>
              </a:rPr>
              <a:t>X4 - Paciente P menor con fiebre</a:t>
            </a:r>
            <a:endParaRPr lang="es-CO" sz="1600" dirty="0">
              <a:latin typeface="+mn-lt"/>
            </a:endParaRPr>
          </a:p>
        </p:txBody>
      </p:sp>
      <p:sp>
        <p:nvSpPr>
          <p:cNvPr id="50" name="Rectángulo 49"/>
          <p:cNvSpPr/>
          <p:nvPr/>
        </p:nvSpPr>
        <p:spPr>
          <a:xfrm>
            <a:off x="9125535" y="4003995"/>
            <a:ext cx="2584362" cy="338554"/>
          </a:xfrm>
          <a:prstGeom prst="rect">
            <a:avLst/>
          </a:prstGeom>
        </p:spPr>
        <p:txBody>
          <a:bodyPr wrap="none">
            <a:spAutoFit/>
          </a:bodyPr>
          <a:lstStyle/>
          <a:p>
            <a:pPr algn="l"/>
            <a:r>
              <a:rPr kumimoji="0" lang="es-ES" sz="1600" b="0" kern="0" dirty="0">
                <a:latin typeface="+mn-lt"/>
              </a:rPr>
              <a:t>X5 - Paciente P tiene varicela</a:t>
            </a:r>
          </a:p>
        </p:txBody>
      </p:sp>
      <p:pic>
        <p:nvPicPr>
          <p:cNvPr id="2" name="Imagen 1"/>
          <p:cNvPicPr>
            <a:picLocks noChangeAspect="1"/>
          </p:cNvPicPr>
          <p:nvPr/>
        </p:nvPicPr>
        <p:blipFill>
          <a:blip r:embed="rId3"/>
          <a:stretch>
            <a:fillRect/>
          </a:stretch>
        </p:blipFill>
        <p:spPr>
          <a:xfrm>
            <a:off x="1098594" y="4701779"/>
            <a:ext cx="2615411" cy="487722"/>
          </a:xfrm>
          <a:prstGeom prst="rect">
            <a:avLst/>
          </a:prstGeom>
        </p:spPr>
      </p:pic>
      <p:pic>
        <p:nvPicPr>
          <p:cNvPr id="5" name="Imagen 4"/>
          <p:cNvPicPr>
            <a:picLocks noChangeAspect="1"/>
          </p:cNvPicPr>
          <p:nvPr/>
        </p:nvPicPr>
        <p:blipFill>
          <a:blip r:embed="rId4"/>
          <a:stretch>
            <a:fillRect/>
          </a:stretch>
        </p:blipFill>
        <p:spPr>
          <a:xfrm>
            <a:off x="1107738" y="5076520"/>
            <a:ext cx="2597121" cy="871804"/>
          </a:xfrm>
          <a:prstGeom prst="rect">
            <a:avLst/>
          </a:prstGeom>
        </p:spPr>
      </p:pic>
      <p:pic>
        <p:nvPicPr>
          <p:cNvPr id="51" name="Imagen 50"/>
          <p:cNvPicPr>
            <a:picLocks noChangeAspect="1"/>
          </p:cNvPicPr>
          <p:nvPr/>
        </p:nvPicPr>
        <p:blipFill>
          <a:blip r:embed="rId5"/>
          <a:stretch>
            <a:fillRect/>
          </a:stretch>
        </p:blipFill>
        <p:spPr>
          <a:xfrm>
            <a:off x="689362" y="2363950"/>
            <a:ext cx="3340898" cy="1042506"/>
          </a:xfrm>
          <a:prstGeom prst="rect">
            <a:avLst/>
          </a:prstGeom>
        </p:spPr>
      </p:pic>
    </p:spTree>
    <p:extLst>
      <p:ext uri="{BB962C8B-B14F-4D97-AF65-F5344CB8AC3E}">
        <p14:creationId xmlns:p14="http://schemas.microsoft.com/office/powerpoint/2010/main" val="407145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6" grpId="0"/>
      <p:bldP spid="47" grpId="0"/>
      <p:bldP spid="48" grpId="0"/>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2" name="Rectángulo 31"/>
          <p:cNvSpPr/>
          <p:nvPr/>
        </p:nvSpPr>
        <p:spPr>
          <a:xfrm>
            <a:off x="9125535" y="2884500"/>
            <a:ext cx="3066465" cy="145804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SBR – Estructura y Operación</a:t>
            </a:r>
          </a:p>
        </p:txBody>
      </p:sp>
      <p:sp>
        <p:nvSpPr>
          <p:cNvPr id="6" name="Rectángulo 5"/>
          <p:cNvSpPr/>
          <p:nvPr/>
        </p:nvSpPr>
        <p:spPr bwMode="auto">
          <a:xfrm>
            <a:off x="5170694" y="1809939"/>
            <a:ext cx="3744416" cy="4437415"/>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grpSp>
        <p:nvGrpSpPr>
          <p:cNvPr id="7" name="Grupo 6"/>
          <p:cNvGrpSpPr/>
          <p:nvPr/>
        </p:nvGrpSpPr>
        <p:grpSpPr>
          <a:xfrm>
            <a:off x="421056" y="2000230"/>
            <a:ext cx="4012864" cy="2161479"/>
            <a:chOff x="930935" y="1497814"/>
            <a:chExt cx="2776970" cy="1757126"/>
          </a:xfrm>
        </p:grpSpPr>
        <p:sp>
          <p:nvSpPr>
            <p:cNvPr id="8" name="Rectángulo 7"/>
            <p:cNvSpPr/>
            <p:nvPr/>
          </p:nvSpPr>
          <p:spPr bwMode="auto">
            <a:xfrm>
              <a:off x="930935" y="1497814"/>
              <a:ext cx="2776970" cy="1757126"/>
            </a:xfrm>
            <a:prstGeom prst="rect">
              <a:avLst/>
            </a:prstGeom>
            <a:solidFill>
              <a:schemeClr val="accent3">
                <a:lumMod val="40000"/>
                <a:lumOff val="6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9" name="Rectángulo 8"/>
            <p:cNvSpPr/>
            <p:nvPr/>
          </p:nvSpPr>
          <p:spPr>
            <a:xfrm>
              <a:off x="1970932" y="1518734"/>
              <a:ext cx="722380" cy="375300"/>
            </a:xfrm>
            <a:prstGeom prst="rect">
              <a:avLst/>
            </a:prstGeom>
          </p:spPr>
          <p:txBody>
            <a:bodyPr wrap="none">
              <a:spAutoFit/>
            </a:bodyPr>
            <a:lstStyle/>
            <a:p>
              <a:r>
                <a:rPr kumimoji="0" lang="es-ES" b="0" kern="0" dirty="0">
                  <a:solidFill>
                    <a:srgbClr val="0070C0"/>
                  </a:solidFill>
                </a:rPr>
                <a:t>Hechos</a:t>
              </a:r>
            </a:p>
          </p:txBody>
        </p:sp>
      </p:grpSp>
      <p:grpSp>
        <p:nvGrpSpPr>
          <p:cNvPr id="10" name="Grupo 9"/>
          <p:cNvGrpSpPr/>
          <p:nvPr/>
        </p:nvGrpSpPr>
        <p:grpSpPr>
          <a:xfrm>
            <a:off x="889843" y="4283454"/>
            <a:ext cx="3064998" cy="1757126"/>
            <a:chOff x="930936" y="3685137"/>
            <a:chExt cx="2822148" cy="1757126"/>
          </a:xfrm>
        </p:grpSpPr>
        <p:sp>
          <p:nvSpPr>
            <p:cNvPr id="11" name="Rectángulo 10"/>
            <p:cNvSpPr/>
            <p:nvPr/>
          </p:nvSpPr>
          <p:spPr bwMode="auto">
            <a:xfrm>
              <a:off x="930936" y="3685137"/>
              <a:ext cx="2822148" cy="175712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s-CO" sz="2400" b="1"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12" name="Rectángulo 11"/>
            <p:cNvSpPr/>
            <p:nvPr/>
          </p:nvSpPr>
          <p:spPr>
            <a:xfrm>
              <a:off x="1904438" y="3702200"/>
              <a:ext cx="896222" cy="461665"/>
            </a:xfrm>
            <a:prstGeom prst="rect">
              <a:avLst/>
            </a:prstGeom>
          </p:spPr>
          <p:txBody>
            <a:bodyPr wrap="none">
              <a:spAutoFit/>
            </a:bodyPr>
            <a:lstStyle/>
            <a:p>
              <a:pPr algn="just"/>
              <a:r>
                <a:rPr kumimoji="0" lang="es-ES" b="0" kern="0" dirty="0">
                  <a:solidFill>
                    <a:schemeClr val="accent5">
                      <a:lumMod val="50000"/>
                    </a:schemeClr>
                  </a:solidFill>
                </a:rPr>
                <a:t>Reglas</a:t>
              </a:r>
            </a:p>
          </p:txBody>
        </p:sp>
      </p:grpSp>
      <p:cxnSp>
        <p:nvCxnSpPr>
          <p:cNvPr id="13" name="Conector recto de flecha 12"/>
          <p:cNvCxnSpPr/>
          <p:nvPr/>
        </p:nvCxnSpPr>
        <p:spPr bwMode="auto">
          <a:xfrm>
            <a:off x="3954841" y="5576788"/>
            <a:ext cx="1215853" cy="7185"/>
          </a:xfrm>
          <a:prstGeom prst="straightConnector1">
            <a:avLst/>
          </a:prstGeom>
          <a:solidFill>
            <a:srgbClr val="3366CC">
              <a:alpha val="50000"/>
            </a:srgbClr>
          </a:solidFill>
          <a:ln w="38100" cap="flat" cmpd="sng" algn="ctr">
            <a:solidFill>
              <a:srgbClr val="C00000"/>
            </a:solidFill>
            <a:prstDash val="solid"/>
            <a:round/>
            <a:headEnd type="none" w="med" len="med"/>
            <a:tailEnd type="triangle" w="med" len="lg"/>
          </a:ln>
          <a:effectLst/>
        </p:spPr>
      </p:cxnSp>
      <p:cxnSp>
        <p:nvCxnSpPr>
          <p:cNvPr id="14" name="Conector angular 13"/>
          <p:cNvCxnSpPr>
            <a:stCxn id="8" idx="3"/>
            <a:endCxn id="6" idx="1"/>
          </p:cNvCxnSpPr>
          <p:nvPr/>
        </p:nvCxnSpPr>
        <p:spPr bwMode="auto">
          <a:xfrm>
            <a:off x="4433920" y="3080970"/>
            <a:ext cx="736774" cy="947677"/>
          </a:xfrm>
          <a:prstGeom prst="bentConnector3">
            <a:avLst>
              <a:gd name="adj1" fmla="val 50000"/>
            </a:avLst>
          </a:prstGeom>
          <a:solidFill>
            <a:srgbClr val="3366CC">
              <a:alpha val="50000"/>
            </a:srgbClr>
          </a:solidFill>
          <a:ln w="38100" cap="flat" cmpd="sng" algn="ctr">
            <a:solidFill>
              <a:srgbClr val="C00000"/>
            </a:solidFill>
            <a:prstDash val="solid"/>
            <a:round/>
            <a:headEnd type="none" w="med" len="med"/>
            <a:tailEnd type="triangle" w="med" len="lg"/>
          </a:ln>
          <a:effectLst/>
        </p:spPr>
      </p:cxnSp>
      <p:sp>
        <p:nvSpPr>
          <p:cNvPr id="15" name="Rectángulo 14"/>
          <p:cNvSpPr/>
          <p:nvPr/>
        </p:nvSpPr>
        <p:spPr>
          <a:xfrm>
            <a:off x="5913064" y="1809940"/>
            <a:ext cx="2366353" cy="461665"/>
          </a:xfrm>
          <a:prstGeom prst="rect">
            <a:avLst/>
          </a:prstGeom>
        </p:spPr>
        <p:txBody>
          <a:bodyPr wrap="none">
            <a:spAutoFit/>
          </a:bodyPr>
          <a:lstStyle/>
          <a:p>
            <a:pPr algn="just"/>
            <a:r>
              <a:rPr kumimoji="0" lang="es-ES" b="0" kern="0" dirty="0">
                <a:solidFill>
                  <a:schemeClr val="bg1"/>
                </a:solidFill>
              </a:rPr>
              <a:t>Motor de Inferencia</a:t>
            </a:r>
          </a:p>
        </p:txBody>
      </p:sp>
      <p:cxnSp>
        <p:nvCxnSpPr>
          <p:cNvPr id="16" name="Conector recto de flecha 15"/>
          <p:cNvCxnSpPr/>
          <p:nvPr/>
        </p:nvCxnSpPr>
        <p:spPr bwMode="auto">
          <a:xfrm flipH="1" flipV="1">
            <a:off x="4429190" y="2628363"/>
            <a:ext cx="741504" cy="3282"/>
          </a:xfrm>
          <a:prstGeom prst="straightConnector1">
            <a:avLst/>
          </a:prstGeom>
          <a:solidFill>
            <a:srgbClr val="3366CC">
              <a:alpha val="50000"/>
            </a:srgbClr>
          </a:solidFill>
          <a:ln w="38100" cap="flat" cmpd="sng" algn="ctr">
            <a:solidFill>
              <a:srgbClr val="C00000"/>
            </a:solidFill>
            <a:prstDash val="sysDash"/>
            <a:round/>
            <a:headEnd type="none" w="med" len="med"/>
            <a:tailEnd type="triangle" w="med" len="lg"/>
          </a:ln>
          <a:effectLst/>
        </p:spPr>
      </p:cxnSp>
      <p:pic>
        <p:nvPicPr>
          <p:cNvPr id="2" name="Imagen 1"/>
          <p:cNvPicPr>
            <a:picLocks noChangeAspect="1"/>
          </p:cNvPicPr>
          <p:nvPr/>
        </p:nvPicPr>
        <p:blipFill>
          <a:blip r:embed="rId3"/>
          <a:stretch>
            <a:fillRect/>
          </a:stretch>
        </p:blipFill>
        <p:spPr>
          <a:xfrm>
            <a:off x="1098594" y="4701779"/>
            <a:ext cx="2615411" cy="487722"/>
          </a:xfrm>
          <a:prstGeom prst="rect">
            <a:avLst/>
          </a:prstGeom>
        </p:spPr>
      </p:pic>
      <p:pic>
        <p:nvPicPr>
          <p:cNvPr id="5" name="Imagen 4"/>
          <p:cNvPicPr>
            <a:picLocks noChangeAspect="1"/>
          </p:cNvPicPr>
          <p:nvPr/>
        </p:nvPicPr>
        <p:blipFill>
          <a:blip r:embed="rId4"/>
          <a:stretch>
            <a:fillRect/>
          </a:stretch>
        </p:blipFill>
        <p:spPr>
          <a:xfrm>
            <a:off x="1107738" y="5076520"/>
            <a:ext cx="2597121" cy="871804"/>
          </a:xfrm>
          <a:prstGeom prst="rect">
            <a:avLst/>
          </a:prstGeom>
        </p:spPr>
      </p:pic>
      <p:pic>
        <p:nvPicPr>
          <p:cNvPr id="51" name="Imagen 50"/>
          <p:cNvPicPr>
            <a:picLocks noChangeAspect="1"/>
          </p:cNvPicPr>
          <p:nvPr/>
        </p:nvPicPr>
        <p:blipFill>
          <a:blip r:embed="rId5"/>
          <a:stretch>
            <a:fillRect/>
          </a:stretch>
        </p:blipFill>
        <p:spPr>
          <a:xfrm>
            <a:off x="689362" y="2363950"/>
            <a:ext cx="3340898" cy="1042506"/>
          </a:xfrm>
          <a:prstGeom prst="rect">
            <a:avLst/>
          </a:prstGeom>
        </p:spPr>
      </p:pic>
      <p:sp>
        <p:nvSpPr>
          <p:cNvPr id="23" name="Rectángulo 22"/>
          <p:cNvSpPr/>
          <p:nvPr/>
        </p:nvSpPr>
        <p:spPr>
          <a:xfrm>
            <a:off x="9125535" y="3444247"/>
            <a:ext cx="3137397" cy="338554"/>
          </a:xfrm>
          <a:prstGeom prst="rect">
            <a:avLst/>
          </a:prstGeom>
        </p:spPr>
        <p:txBody>
          <a:bodyPr wrap="none">
            <a:spAutoFit/>
          </a:bodyPr>
          <a:lstStyle/>
          <a:p>
            <a:pPr algn="l"/>
            <a:r>
              <a:rPr kumimoji="0" lang="es-ES" sz="1600" b="0" kern="0" dirty="0">
                <a:latin typeface="+mn-lt"/>
              </a:rPr>
              <a:t>X3 - Paciente P tiene manchas rojas</a:t>
            </a:r>
            <a:endParaRPr lang="es-CO" sz="1600" dirty="0">
              <a:latin typeface="+mn-lt"/>
            </a:endParaRPr>
          </a:p>
        </p:txBody>
      </p:sp>
      <p:sp>
        <p:nvSpPr>
          <p:cNvPr id="24" name="Rectángulo 23"/>
          <p:cNvSpPr/>
          <p:nvPr/>
        </p:nvSpPr>
        <p:spPr>
          <a:xfrm>
            <a:off x="9125535" y="2884500"/>
            <a:ext cx="2021707" cy="338554"/>
          </a:xfrm>
          <a:prstGeom prst="rect">
            <a:avLst/>
          </a:prstGeom>
        </p:spPr>
        <p:txBody>
          <a:bodyPr wrap="none">
            <a:spAutoFit/>
          </a:bodyPr>
          <a:lstStyle/>
          <a:p>
            <a:pPr algn="l"/>
            <a:r>
              <a:rPr kumimoji="0" lang="es-ES" sz="1600" b="0" kern="0" dirty="0">
                <a:latin typeface="+mn-lt"/>
              </a:rPr>
              <a:t>X1 - Paciente P menor</a:t>
            </a:r>
            <a:endParaRPr lang="es-CO" sz="1600" dirty="0">
              <a:latin typeface="+mn-lt"/>
            </a:endParaRPr>
          </a:p>
        </p:txBody>
      </p:sp>
      <p:sp>
        <p:nvSpPr>
          <p:cNvPr id="25" name="Rectángulo 24"/>
          <p:cNvSpPr/>
          <p:nvPr/>
        </p:nvSpPr>
        <p:spPr>
          <a:xfrm>
            <a:off x="9125535" y="3164373"/>
            <a:ext cx="2435282" cy="338554"/>
          </a:xfrm>
          <a:prstGeom prst="rect">
            <a:avLst/>
          </a:prstGeom>
        </p:spPr>
        <p:txBody>
          <a:bodyPr wrap="none">
            <a:spAutoFit/>
          </a:bodyPr>
          <a:lstStyle/>
          <a:p>
            <a:pPr algn="l"/>
            <a:r>
              <a:rPr kumimoji="0" lang="es-ES" sz="1600" b="0" kern="0" dirty="0">
                <a:latin typeface="+mn-lt"/>
              </a:rPr>
              <a:t>X2 - Paciente P tiene fiebre</a:t>
            </a:r>
            <a:endParaRPr lang="es-CO" sz="1600" dirty="0">
              <a:latin typeface="+mn-lt"/>
            </a:endParaRPr>
          </a:p>
        </p:txBody>
      </p:sp>
      <p:sp>
        <p:nvSpPr>
          <p:cNvPr id="26" name="Rectángulo 25"/>
          <p:cNvSpPr/>
          <p:nvPr/>
        </p:nvSpPr>
        <p:spPr>
          <a:xfrm>
            <a:off x="9125535" y="3724122"/>
            <a:ext cx="2911374" cy="338554"/>
          </a:xfrm>
          <a:prstGeom prst="rect">
            <a:avLst/>
          </a:prstGeom>
        </p:spPr>
        <p:txBody>
          <a:bodyPr wrap="none">
            <a:spAutoFit/>
          </a:bodyPr>
          <a:lstStyle/>
          <a:p>
            <a:pPr algn="l"/>
            <a:r>
              <a:rPr kumimoji="0" lang="es-ES" sz="1600" b="0" kern="0" dirty="0">
                <a:latin typeface="+mn-lt"/>
              </a:rPr>
              <a:t>X4 - Paciente P menor con fiebre</a:t>
            </a:r>
            <a:endParaRPr lang="es-CO" sz="1600" dirty="0">
              <a:latin typeface="+mn-lt"/>
            </a:endParaRPr>
          </a:p>
        </p:txBody>
      </p:sp>
      <p:sp>
        <p:nvSpPr>
          <p:cNvPr id="27" name="Rectángulo 26"/>
          <p:cNvSpPr/>
          <p:nvPr/>
        </p:nvSpPr>
        <p:spPr>
          <a:xfrm>
            <a:off x="9125535" y="4003995"/>
            <a:ext cx="2584362" cy="338554"/>
          </a:xfrm>
          <a:prstGeom prst="rect">
            <a:avLst/>
          </a:prstGeom>
        </p:spPr>
        <p:txBody>
          <a:bodyPr wrap="none">
            <a:spAutoFit/>
          </a:bodyPr>
          <a:lstStyle/>
          <a:p>
            <a:pPr algn="l"/>
            <a:r>
              <a:rPr kumimoji="0" lang="es-ES" sz="1600" b="0" kern="0" dirty="0">
                <a:latin typeface="+mn-lt"/>
              </a:rPr>
              <a:t>X5 - Paciente P tiene varicela</a:t>
            </a:r>
          </a:p>
        </p:txBody>
      </p:sp>
      <p:pic>
        <p:nvPicPr>
          <p:cNvPr id="17" name="Imagen 16"/>
          <p:cNvPicPr>
            <a:picLocks noChangeAspect="1"/>
          </p:cNvPicPr>
          <p:nvPr/>
        </p:nvPicPr>
        <p:blipFill>
          <a:blip r:embed="rId6"/>
          <a:stretch>
            <a:fillRect/>
          </a:stretch>
        </p:blipFill>
        <p:spPr>
          <a:xfrm>
            <a:off x="5254748" y="4644826"/>
            <a:ext cx="877900" cy="1201016"/>
          </a:xfrm>
          <a:prstGeom prst="rect">
            <a:avLst/>
          </a:prstGeom>
        </p:spPr>
      </p:pic>
      <p:pic>
        <p:nvPicPr>
          <p:cNvPr id="18" name="Imagen 17"/>
          <p:cNvPicPr>
            <a:picLocks noChangeAspect="1"/>
          </p:cNvPicPr>
          <p:nvPr/>
        </p:nvPicPr>
        <p:blipFill>
          <a:blip r:embed="rId7"/>
          <a:stretch>
            <a:fillRect/>
          </a:stretch>
        </p:blipFill>
        <p:spPr>
          <a:xfrm>
            <a:off x="6282950" y="4494416"/>
            <a:ext cx="2267909" cy="1548518"/>
          </a:xfrm>
          <a:prstGeom prst="rect">
            <a:avLst/>
          </a:prstGeom>
        </p:spPr>
      </p:pic>
      <p:pic>
        <p:nvPicPr>
          <p:cNvPr id="19" name="Imagen 18"/>
          <p:cNvPicPr>
            <a:picLocks noChangeAspect="1"/>
          </p:cNvPicPr>
          <p:nvPr/>
        </p:nvPicPr>
        <p:blipFill>
          <a:blip r:embed="rId8"/>
          <a:stretch>
            <a:fillRect/>
          </a:stretch>
        </p:blipFill>
        <p:spPr>
          <a:xfrm>
            <a:off x="6403583" y="4924252"/>
            <a:ext cx="1682642" cy="475529"/>
          </a:xfrm>
          <a:prstGeom prst="rect">
            <a:avLst/>
          </a:prstGeom>
        </p:spPr>
      </p:pic>
      <p:pic>
        <p:nvPicPr>
          <p:cNvPr id="20" name="Imagen 19"/>
          <p:cNvPicPr>
            <a:picLocks noChangeAspect="1"/>
          </p:cNvPicPr>
          <p:nvPr/>
        </p:nvPicPr>
        <p:blipFill>
          <a:blip r:embed="rId9"/>
          <a:stretch>
            <a:fillRect/>
          </a:stretch>
        </p:blipFill>
        <p:spPr>
          <a:xfrm>
            <a:off x="6282950" y="2255563"/>
            <a:ext cx="2261812" cy="2286198"/>
          </a:xfrm>
          <a:prstGeom prst="rect">
            <a:avLst/>
          </a:prstGeom>
        </p:spPr>
      </p:pic>
      <p:pic>
        <p:nvPicPr>
          <p:cNvPr id="21" name="Imagen 20"/>
          <p:cNvPicPr>
            <a:picLocks noChangeAspect="1"/>
          </p:cNvPicPr>
          <p:nvPr/>
        </p:nvPicPr>
        <p:blipFill>
          <a:blip r:embed="rId10"/>
          <a:stretch>
            <a:fillRect/>
          </a:stretch>
        </p:blipFill>
        <p:spPr>
          <a:xfrm>
            <a:off x="6609225" y="2868264"/>
            <a:ext cx="1804572" cy="1060796"/>
          </a:xfrm>
          <a:prstGeom prst="rect">
            <a:avLst/>
          </a:prstGeom>
        </p:spPr>
      </p:pic>
      <p:pic>
        <p:nvPicPr>
          <p:cNvPr id="22" name="Imagen 21"/>
          <p:cNvPicPr>
            <a:picLocks noChangeAspect="1"/>
          </p:cNvPicPr>
          <p:nvPr/>
        </p:nvPicPr>
        <p:blipFill>
          <a:blip r:embed="rId11"/>
          <a:stretch>
            <a:fillRect/>
          </a:stretch>
        </p:blipFill>
        <p:spPr>
          <a:xfrm>
            <a:off x="695734" y="3262323"/>
            <a:ext cx="3036071" cy="432854"/>
          </a:xfrm>
          <a:prstGeom prst="rect">
            <a:avLst/>
          </a:prstGeom>
        </p:spPr>
      </p:pic>
      <p:pic>
        <p:nvPicPr>
          <p:cNvPr id="28" name="Imagen 27"/>
          <p:cNvPicPr>
            <a:picLocks noChangeAspect="1"/>
          </p:cNvPicPr>
          <p:nvPr/>
        </p:nvPicPr>
        <p:blipFill>
          <a:blip r:embed="rId12"/>
          <a:stretch>
            <a:fillRect/>
          </a:stretch>
        </p:blipFill>
        <p:spPr>
          <a:xfrm>
            <a:off x="5265235" y="5720878"/>
            <a:ext cx="865707" cy="432854"/>
          </a:xfrm>
          <a:prstGeom prst="rect">
            <a:avLst/>
          </a:prstGeom>
        </p:spPr>
      </p:pic>
      <p:pic>
        <p:nvPicPr>
          <p:cNvPr id="29" name="Imagen 28"/>
          <p:cNvPicPr>
            <a:picLocks noChangeAspect="1"/>
          </p:cNvPicPr>
          <p:nvPr/>
        </p:nvPicPr>
        <p:blipFill>
          <a:blip r:embed="rId13"/>
          <a:stretch>
            <a:fillRect/>
          </a:stretch>
        </p:blipFill>
        <p:spPr>
          <a:xfrm>
            <a:off x="6392688" y="5472878"/>
            <a:ext cx="1908213" cy="499915"/>
          </a:xfrm>
          <a:prstGeom prst="rect">
            <a:avLst/>
          </a:prstGeom>
        </p:spPr>
      </p:pic>
      <p:pic>
        <p:nvPicPr>
          <p:cNvPr id="33" name="Imagen 32"/>
          <p:cNvPicPr>
            <a:picLocks noChangeAspect="1"/>
          </p:cNvPicPr>
          <p:nvPr/>
        </p:nvPicPr>
        <p:blipFill>
          <a:blip r:embed="rId14"/>
          <a:stretch>
            <a:fillRect/>
          </a:stretch>
        </p:blipFill>
        <p:spPr>
          <a:xfrm>
            <a:off x="6291376" y="2255562"/>
            <a:ext cx="2261812" cy="1963082"/>
          </a:xfrm>
          <a:prstGeom prst="rect">
            <a:avLst/>
          </a:prstGeom>
        </p:spPr>
      </p:pic>
      <p:pic>
        <p:nvPicPr>
          <p:cNvPr id="30" name="Imagen 29"/>
          <p:cNvPicPr>
            <a:picLocks noChangeAspect="1"/>
          </p:cNvPicPr>
          <p:nvPr/>
        </p:nvPicPr>
        <p:blipFill>
          <a:blip r:embed="rId15"/>
          <a:stretch>
            <a:fillRect/>
          </a:stretch>
        </p:blipFill>
        <p:spPr>
          <a:xfrm>
            <a:off x="6511680" y="2706836"/>
            <a:ext cx="1999661" cy="1560711"/>
          </a:xfrm>
          <a:prstGeom prst="rect">
            <a:avLst/>
          </a:prstGeom>
        </p:spPr>
      </p:pic>
      <p:pic>
        <p:nvPicPr>
          <p:cNvPr id="34" name="Imagen 33"/>
          <p:cNvPicPr>
            <a:picLocks noChangeAspect="1"/>
          </p:cNvPicPr>
          <p:nvPr/>
        </p:nvPicPr>
        <p:blipFill>
          <a:blip r:embed="rId16"/>
          <a:stretch>
            <a:fillRect/>
          </a:stretch>
        </p:blipFill>
        <p:spPr>
          <a:xfrm>
            <a:off x="695394" y="3564770"/>
            <a:ext cx="2688569" cy="432854"/>
          </a:xfrm>
          <a:prstGeom prst="rect">
            <a:avLst/>
          </a:prstGeom>
        </p:spPr>
      </p:pic>
      <p:sp>
        <p:nvSpPr>
          <p:cNvPr id="3" name="CuadroTexto 2"/>
          <p:cNvSpPr txBox="1"/>
          <p:nvPr/>
        </p:nvSpPr>
        <p:spPr>
          <a:xfrm>
            <a:off x="5243005" y="4387872"/>
            <a:ext cx="896271" cy="307777"/>
          </a:xfrm>
          <a:prstGeom prst="rect">
            <a:avLst/>
          </a:prstGeom>
          <a:solidFill>
            <a:schemeClr val="accent6">
              <a:lumMod val="40000"/>
              <a:lumOff val="60000"/>
            </a:schemeClr>
          </a:solidFill>
        </p:spPr>
        <p:txBody>
          <a:bodyPr wrap="none" rtlCol="0">
            <a:spAutoFit/>
          </a:bodyPr>
          <a:lstStyle/>
          <a:p>
            <a:r>
              <a:rPr lang="es-CO" sz="1400" dirty="0">
                <a:solidFill>
                  <a:srgbClr val="00B050"/>
                </a:solidFill>
              </a:rPr>
              <a:t>P=Juanito</a:t>
            </a:r>
          </a:p>
        </p:txBody>
      </p:sp>
    </p:spTree>
    <p:extLst>
      <p:ext uri="{BB962C8B-B14F-4D97-AF65-F5344CB8AC3E}">
        <p14:creationId xmlns:p14="http://schemas.microsoft.com/office/powerpoint/2010/main" val="106707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par>
                          <p:cTn id="47" fill="hold">
                            <p:stCondLst>
                              <p:cond delay="0"/>
                            </p:stCondLst>
                            <p:childTnLst>
                              <p:par>
                                <p:cTn id="48" presetID="10" presetClass="entr" presetSubtype="0" fill="hold"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1128" cy="6863135"/>
          </a:xfrm>
        </p:spPr>
      </p:pic>
      <p:sp>
        <p:nvSpPr>
          <p:cNvPr id="31" name="Rectángulo 30"/>
          <p:cNvSpPr/>
          <p:nvPr/>
        </p:nvSpPr>
        <p:spPr>
          <a:xfrm>
            <a:off x="1341913" y="583285"/>
            <a:ext cx="7160820" cy="553998"/>
          </a:xfrm>
          <a:prstGeom prst="rect">
            <a:avLst/>
          </a:prstGeom>
        </p:spPr>
        <p:txBody>
          <a:bodyPr wrap="square">
            <a:spAutoFit/>
          </a:bodyPr>
          <a:lstStyle/>
          <a:p>
            <a:pPr algn="ctr"/>
            <a:r>
              <a:rPr lang="es-ES_tradnl" sz="3000" b="1" dirty="0">
                <a:solidFill>
                  <a:schemeClr val="bg1"/>
                </a:solidFill>
                <a:latin typeface="Arial" charset="0"/>
                <a:ea typeface="Arial" charset="0"/>
                <a:cs typeface="Arial" charset="0"/>
              </a:rPr>
              <a:t>Sistemas Expertos - Aplicaciones</a:t>
            </a:r>
          </a:p>
        </p:txBody>
      </p:sp>
      <p:pic>
        <p:nvPicPr>
          <p:cNvPr id="17" name="Imagen 16"/>
          <p:cNvPicPr>
            <a:picLocks noChangeAspect="1"/>
          </p:cNvPicPr>
          <p:nvPr/>
        </p:nvPicPr>
        <p:blipFill>
          <a:blip r:embed="rId3"/>
          <a:stretch>
            <a:fillRect/>
          </a:stretch>
        </p:blipFill>
        <p:spPr>
          <a:xfrm>
            <a:off x="1974557" y="1502040"/>
            <a:ext cx="8131969" cy="4972463"/>
          </a:xfrm>
          <a:prstGeom prst="rect">
            <a:avLst/>
          </a:prstGeom>
        </p:spPr>
      </p:pic>
      <p:sp>
        <p:nvSpPr>
          <p:cNvPr id="18" name="1 Marcador de pie de página"/>
          <p:cNvSpPr txBox="1">
            <a:spLocks/>
          </p:cNvSpPr>
          <p:nvPr/>
        </p:nvSpPr>
        <p:spPr bwMode="auto">
          <a:xfrm>
            <a:off x="241176" y="6554245"/>
            <a:ext cx="4258816" cy="3600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kumimoji="0" sz="1400" b="0" kern="1200">
                <a:solidFill>
                  <a:schemeClr val="tx1"/>
                </a:solidFill>
                <a:effectLst/>
                <a:latin typeface="Arial" charset="0"/>
                <a:ea typeface="+mn-ea"/>
                <a:cs typeface="+mn-cs"/>
              </a:defRPr>
            </a:lvl1pPr>
            <a:lvl2pPr marL="457200" algn="ctr" rtl="0" fontAlgn="base">
              <a:spcBef>
                <a:spcPct val="0"/>
              </a:spcBef>
              <a:spcAft>
                <a:spcPct val="0"/>
              </a:spcAft>
              <a:defRPr kumimoji="1" sz="2400" b="1" kern="1200">
                <a:solidFill>
                  <a:schemeClr val="tx1"/>
                </a:solidFill>
                <a:latin typeface="Arial Narrow" pitchFamily="34" charset="0"/>
                <a:ea typeface="+mn-ea"/>
                <a:cs typeface="+mn-cs"/>
              </a:defRPr>
            </a:lvl2pPr>
            <a:lvl3pPr marL="914400" algn="ctr" rtl="0" fontAlgn="base">
              <a:spcBef>
                <a:spcPct val="0"/>
              </a:spcBef>
              <a:spcAft>
                <a:spcPct val="0"/>
              </a:spcAft>
              <a:defRPr kumimoji="1" sz="2400" b="1" kern="1200">
                <a:solidFill>
                  <a:schemeClr val="tx1"/>
                </a:solidFill>
                <a:latin typeface="Arial Narrow" pitchFamily="34" charset="0"/>
                <a:ea typeface="+mn-ea"/>
                <a:cs typeface="+mn-cs"/>
              </a:defRPr>
            </a:lvl3pPr>
            <a:lvl4pPr marL="1371600" algn="ctr" rtl="0" fontAlgn="base">
              <a:spcBef>
                <a:spcPct val="0"/>
              </a:spcBef>
              <a:spcAft>
                <a:spcPct val="0"/>
              </a:spcAft>
              <a:defRPr kumimoji="1" sz="2400" b="1" kern="1200">
                <a:solidFill>
                  <a:schemeClr val="tx1"/>
                </a:solidFill>
                <a:latin typeface="Arial Narrow" pitchFamily="34" charset="0"/>
                <a:ea typeface="+mn-ea"/>
                <a:cs typeface="+mn-cs"/>
              </a:defRPr>
            </a:lvl4pPr>
            <a:lvl5pPr marL="1828800" algn="ctr" rtl="0" fontAlgn="base">
              <a:spcBef>
                <a:spcPct val="0"/>
              </a:spcBef>
              <a:spcAft>
                <a:spcPct val="0"/>
              </a:spcAft>
              <a:defRPr kumimoji="1" sz="2400" b="1" kern="1200">
                <a:solidFill>
                  <a:schemeClr val="tx1"/>
                </a:solidFill>
                <a:latin typeface="Arial Narrow" pitchFamily="34" charset="0"/>
                <a:ea typeface="+mn-ea"/>
                <a:cs typeface="+mn-cs"/>
              </a:defRPr>
            </a:lvl5pPr>
            <a:lvl6pPr marL="2286000" algn="l" defTabSz="914400" rtl="0" eaLnBrk="1" latinLnBrk="0" hangingPunct="1">
              <a:defRPr kumimoji="1" sz="2400" b="1" kern="1200">
                <a:solidFill>
                  <a:schemeClr val="tx1"/>
                </a:solidFill>
                <a:latin typeface="Arial Narrow" pitchFamily="34" charset="0"/>
                <a:ea typeface="+mn-ea"/>
                <a:cs typeface="+mn-cs"/>
              </a:defRPr>
            </a:lvl6pPr>
            <a:lvl7pPr marL="2743200" algn="l" defTabSz="914400" rtl="0" eaLnBrk="1" latinLnBrk="0" hangingPunct="1">
              <a:defRPr kumimoji="1" sz="2400" b="1" kern="1200">
                <a:solidFill>
                  <a:schemeClr val="tx1"/>
                </a:solidFill>
                <a:latin typeface="Arial Narrow" pitchFamily="34" charset="0"/>
                <a:ea typeface="+mn-ea"/>
                <a:cs typeface="+mn-cs"/>
              </a:defRPr>
            </a:lvl7pPr>
            <a:lvl8pPr marL="3200400" algn="l" defTabSz="914400" rtl="0" eaLnBrk="1" latinLnBrk="0" hangingPunct="1">
              <a:defRPr kumimoji="1" sz="2400" b="1" kern="1200">
                <a:solidFill>
                  <a:schemeClr val="tx1"/>
                </a:solidFill>
                <a:latin typeface="Arial Narrow" pitchFamily="34" charset="0"/>
                <a:ea typeface="+mn-ea"/>
                <a:cs typeface="+mn-cs"/>
              </a:defRPr>
            </a:lvl8pPr>
            <a:lvl9pPr marL="3657600" algn="l" defTabSz="914400" rtl="0" eaLnBrk="1" latinLnBrk="0" hangingPunct="1">
              <a:defRPr kumimoji="1" sz="2400" b="1" kern="1200">
                <a:solidFill>
                  <a:schemeClr val="tx1"/>
                </a:solidFill>
                <a:latin typeface="Arial Narrow" pitchFamily="34" charset="0"/>
                <a:ea typeface="+mn-ea"/>
                <a:cs typeface="+mn-cs"/>
              </a:defRPr>
            </a:lvl9pPr>
          </a:lstStyle>
          <a:p>
            <a:pPr algn="just">
              <a:defRPr/>
            </a:pPr>
            <a:r>
              <a:rPr lang="es-ES" sz="1100" dirty="0">
                <a:latin typeface="+mn-lt"/>
              </a:rPr>
              <a:t>* Figura extraída de </a:t>
            </a:r>
            <a:r>
              <a:rPr lang="en-US" sz="1100" dirty="0">
                <a:latin typeface="+mn-lt"/>
              </a:rPr>
              <a:t>Wagner (2017). p. 92.</a:t>
            </a:r>
            <a:endParaRPr lang="es-ES" sz="1100" dirty="0">
              <a:latin typeface="+mn-lt"/>
            </a:endParaRPr>
          </a:p>
          <a:p>
            <a:pPr algn="just">
              <a:defRPr/>
            </a:pPr>
            <a:endParaRPr lang="es-ES" sz="1100" dirty="0">
              <a:latin typeface="+mn-lt"/>
            </a:endParaRPr>
          </a:p>
        </p:txBody>
      </p:sp>
    </p:spTree>
    <p:extLst>
      <p:ext uri="{BB962C8B-B14F-4D97-AF65-F5344CB8AC3E}">
        <p14:creationId xmlns:p14="http://schemas.microsoft.com/office/powerpoint/2010/main" val="555685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9726</TotalTime>
  <Words>1753</Words>
  <Application>Microsoft Office PowerPoint</Application>
  <PresentationFormat>Panorámica</PresentationFormat>
  <Paragraphs>341</Paragraphs>
  <Slides>28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vt:lpstr>
      <vt:lpstr>Arial Narrow</vt:lpstr>
      <vt:lpstr>Calibri</vt:lpstr>
      <vt:lpstr>Calibri Light</vt:lpstr>
      <vt:lpstr>Times New Roman</vt:lpstr>
      <vt:lpstr>Wingdings</vt:lpstr>
      <vt:lpstr>Wingdings 2</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wilperiodista86@gmail.com</dc:creator>
  <cp:lastModifiedBy>Aulas Ingeniería</cp:lastModifiedBy>
  <cp:revision>426</cp:revision>
  <dcterms:created xsi:type="dcterms:W3CDTF">2017-03-01T15:55:36Z</dcterms:created>
  <dcterms:modified xsi:type="dcterms:W3CDTF">2022-03-25T00:20:03Z</dcterms:modified>
</cp:coreProperties>
</file>