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45" r:id="rId2"/>
    <p:sldId id="323" r:id="rId3"/>
    <p:sldId id="477" r:id="rId4"/>
    <p:sldId id="547" r:id="rId5"/>
    <p:sldId id="548" r:id="rId6"/>
    <p:sldId id="584" r:id="rId7"/>
    <p:sldId id="585" r:id="rId8"/>
    <p:sldId id="551" r:id="rId9"/>
    <p:sldId id="589" r:id="rId10"/>
    <p:sldId id="572" r:id="rId11"/>
    <p:sldId id="553" r:id="rId12"/>
    <p:sldId id="554" r:id="rId13"/>
    <p:sldId id="555" r:id="rId14"/>
    <p:sldId id="556" r:id="rId15"/>
    <p:sldId id="558" r:id="rId16"/>
    <p:sldId id="557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71" r:id="rId27"/>
    <p:sldId id="568" r:id="rId28"/>
    <p:sldId id="575" r:id="rId29"/>
    <p:sldId id="574" r:id="rId30"/>
    <p:sldId id="577" r:id="rId31"/>
    <p:sldId id="573" r:id="rId32"/>
    <p:sldId id="569" r:id="rId33"/>
    <p:sldId id="570" r:id="rId34"/>
    <p:sldId id="578" r:id="rId35"/>
    <p:sldId id="546" r:id="rId36"/>
    <p:sldId id="366" r:id="rId37"/>
    <p:sldId id="512" r:id="rId3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9966"/>
    <a:srgbClr val="FF66FF"/>
    <a:srgbClr val="FFCCFF"/>
    <a:srgbClr val="00FFFF"/>
    <a:srgbClr val="FFFF99"/>
    <a:srgbClr val="CC99FF"/>
    <a:srgbClr val="006666"/>
    <a:srgbClr val="141C35"/>
    <a:srgbClr val="14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6AD625-EBCC-4A29-BDBC-994B52C25DF5}" v="21" dt="2022-03-04T14:03:13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1"/>
    <p:restoredTop sz="95331" autoAdjust="0"/>
  </p:normalViewPr>
  <p:slideViewPr>
    <p:cSldViewPr snapToGrid="0" snapToObjects="1">
      <p:cViewPr varScale="1">
        <p:scale>
          <a:sx n="112" d="100"/>
          <a:sy n="112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 Camilo Montes" userId="c19b4392de3998a8" providerId="LiveId" clId="{416AD625-EBCC-4A29-BDBC-994B52C25DF5}"/>
    <pc:docChg chg="custSel delSld modSld sldOrd">
      <pc:chgData name="Abraham Camilo Montes" userId="c19b4392de3998a8" providerId="LiveId" clId="{416AD625-EBCC-4A29-BDBC-994B52C25DF5}" dt="2022-03-04T14:03:13.006" v="50"/>
      <pc:docMkLst>
        <pc:docMk/>
      </pc:docMkLst>
      <pc:sldChg chg="addSp delSp mod">
        <pc:chgData name="Abraham Camilo Montes" userId="c19b4392de3998a8" providerId="LiveId" clId="{416AD625-EBCC-4A29-BDBC-994B52C25DF5}" dt="2022-03-04T14:01:02.097" v="26" actId="478"/>
        <pc:sldMkLst>
          <pc:docMk/>
          <pc:sldMk cId="336575460" sldId="551"/>
        </pc:sldMkLst>
        <pc:inkChg chg="add del">
          <ac:chgData name="Abraham Camilo Montes" userId="c19b4392de3998a8" providerId="LiveId" clId="{416AD625-EBCC-4A29-BDBC-994B52C25DF5}" dt="2022-03-04T14:01:02.097" v="26" actId="478"/>
          <ac:inkMkLst>
            <pc:docMk/>
            <pc:sldMk cId="336575460" sldId="551"/>
            <ac:inkMk id="2" creationId="{3F27D4B6-B3A2-4973-9DA0-0A987D1A73D9}"/>
          </ac:inkMkLst>
        </pc:inkChg>
      </pc:sldChg>
      <pc:sldChg chg="ord">
        <pc:chgData name="Abraham Camilo Montes" userId="c19b4392de3998a8" providerId="LiveId" clId="{416AD625-EBCC-4A29-BDBC-994B52C25DF5}" dt="2022-03-04T00:02:12.689" v="21"/>
        <pc:sldMkLst>
          <pc:docMk/>
          <pc:sldMk cId="3477778107" sldId="557"/>
        </pc:sldMkLst>
      </pc:sldChg>
      <pc:sldChg chg="ord">
        <pc:chgData name="Abraham Camilo Montes" userId="c19b4392de3998a8" providerId="LiveId" clId="{416AD625-EBCC-4A29-BDBC-994B52C25DF5}" dt="2022-03-04T00:02:15.859" v="23"/>
        <pc:sldMkLst>
          <pc:docMk/>
          <pc:sldMk cId="3930614560" sldId="558"/>
        </pc:sldMkLst>
      </pc:sldChg>
      <pc:sldChg chg="ord">
        <pc:chgData name="Abraham Camilo Montes" userId="c19b4392de3998a8" providerId="LiveId" clId="{416AD625-EBCC-4A29-BDBC-994B52C25DF5}" dt="2022-03-04T00:02:20.861" v="25"/>
        <pc:sldMkLst>
          <pc:docMk/>
          <pc:sldMk cId="1582308633" sldId="559"/>
        </pc:sldMkLst>
      </pc:sldChg>
      <pc:sldChg chg="ord">
        <pc:chgData name="Abraham Camilo Montes" userId="c19b4392de3998a8" providerId="LiveId" clId="{416AD625-EBCC-4A29-BDBC-994B52C25DF5}" dt="2022-03-04T00:01:59.986" v="19"/>
        <pc:sldMkLst>
          <pc:docMk/>
          <pc:sldMk cId="1123373604" sldId="560"/>
        </pc:sldMkLst>
      </pc:sldChg>
      <pc:sldChg chg="ord">
        <pc:chgData name="Abraham Camilo Montes" userId="c19b4392de3998a8" providerId="LiveId" clId="{416AD625-EBCC-4A29-BDBC-994B52C25DF5}" dt="2022-03-04T00:01:59.986" v="19"/>
        <pc:sldMkLst>
          <pc:docMk/>
          <pc:sldMk cId="1364357913" sldId="561"/>
        </pc:sldMkLst>
      </pc:sldChg>
      <pc:sldChg chg="ord">
        <pc:chgData name="Abraham Camilo Montes" userId="c19b4392de3998a8" providerId="LiveId" clId="{416AD625-EBCC-4A29-BDBC-994B52C25DF5}" dt="2022-03-04T00:01:59.986" v="19"/>
        <pc:sldMkLst>
          <pc:docMk/>
          <pc:sldMk cId="2283820980" sldId="562"/>
        </pc:sldMkLst>
      </pc:sldChg>
      <pc:sldChg chg="modSp">
        <pc:chgData name="Abraham Camilo Montes" userId="c19b4392de3998a8" providerId="LiveId" clId="{416AD625-EBCC-4A29-BDBC-994B52C25DF5}" dt="2022-03-03T19:09:39.827" v="9"/>
        <pc:sldMkLst>
          <pc:docMk/>
          <pc:sldMk cId="2036314633" sldId="563"/>
        </pc:sldMkLst>
        <pc:spChg chg="mod">
          <ac:chgData name="Abraham Camilo Montes" userId="c19b4392de3998a8" providerId="LiveId" clId="{416AD625-EBCC-4A29-BDBC-994B52C25DF5}" dt="2022-03-03T19:09:39.827" v="9"/>
          <ac:spMkLst>
            <pc:docMk/>
            <pc:sldMk cId="2036314633" sldId="563"/>
            <ac:spMk id="7" creationId="{00000000-0000-0000-0000-000000000000}"/>
          </ac:spMkLst>
        </pc:spChg>
      </pc:sldChg>
      <pc:sldChg chg="modSp mod">
        <pc:chgData name="Abraham Camilo Montes" userId="c19b4392de3998a8" providerId="LiveId" clId="{416AD625-EBCC-4A29-BDBC-994B52C25DF5}" dt="2022-03-03T19:12:28.318" v="14" actId="20577"/>
        <pc:sldMkLst>
          <pc:docMk/>
          <pc:sldMk cId="3405397692" sldId="569"/>
        </pc:sldMkLst>
        <pc:spChg chg="mod">
          <ac:chgData name="Abraham Camilo Montes" userId="c19b4392de3998a8" providerId="LiveId" clId="{416AD625-EBCC-4A29-BDBC-994B52C25DF5}" dt="2022-03-03T19:12:28.318" v="14" actId="20577"/>
          <ac:spMkLst>
            <pc:docMk/>
            <pc:sldMk cId="3405397692" sldId="569"/>
            <ac:spMk id="20" creationId="{C52B4389-D661-2841-8DF2-3D968B43730E}"/>
          </ac:spMkLst>
        </pc:spChg>
      </pc:sldChg>
      <pc:sldChg chg="modSp mod">
        <pc:chgData name="Abraham Camilo Montes" userId="c19b4392de3998a8" providerId="LiveId" clId="{416AD625-EBCC-4A29-BDBC-994B52C25DF5}" dt="2022-03-04T14:03:13.006" v="50"/>
        <pc:sldMkLst>
          <pc:docMk/>
          <pc:sldMk cId="3490920036" sldId="570"/>
        </pc:sldMkLst>
        <pc:spChg chg="mod">
          <ac:chgData name="Abraham Camilo Montes" userId="c19b4392de3998a8" providerId="LiveId" clId="{416AD625-EBCC-4A29-BDBC-994B52C25DF5}" dt="2022-03-04T14:02:49.114" v="45" actId="20577"/>
          <ac:spMkLst>
            <pc:docMk/>
            <pc:sldMk cId="3490920036" sldId="570"/>
            <ac:spMk id="23" creationId="{9F483941-F1A3-D043-A10F-3183899C0B8C}"/>
          </ac:spMkLst>
        </pc:spChg>
        <pc:spChg chg="mod">
          <ac:chgData name="Abraham Camilo Montes" userId="c19b4392de3998a8" providerId="LiveId" clId="{416AD625-EBCC-4A29-BDBC-994B52C25DF5}" dt="2022-03-04T14:02:57.544" v="46" actId="20577"/>
          <ac:spMkLst>
            <pc:docMk/>
            <pc:sldMk cId="3490920036" sldId="570"/>
            <ac:spMk id="26" creationId="{DB86F69A-C3E9-C247-98BF-461BCCE9EE3E}"/>
          </ac:spMkLst>
        </pc:spChg>
        <pc:spChg chg="mod">
          <ac:chgData name="Abraham Camilo Montes" userId="c19b4392de3998a8" providerId="LiveId" clId="{416AD625-EBCC-4A29-BDBC-994B52C25DF5}" dt="2022-03-04T14:02:59.816" v="47" actId="20577"/>
          <ac:spMkLst>
            <pc:docMk/>
            <pc:sldMk cId="3490920036" sldId="570"/>
            <ac:spMk id="27" creationId="{E112B701-1218-CE47-9509-3C95CD477263}"/>
          </ac:spMkLst>
        </pc:spChg>
        <pc:spChg chg="mod">
          <ac:chgData name="Abraham Camilo Montes" userId="c19b4392de3998a8" providerId="LiveId" clId="{416AD625-EBCC-4A29-BDBC-994B52C25DF5}" dt="2022-03-04T14:02:45.689" v="43" actId="20577"/>
          <ac:spMkLst>
            <pc:docMk/>
            <pc:sldMk cId="3490920036" sldId="570"/>
            <ac:spMk id="41" creationId="{83EA31AB-923F-6941-90E4-AF3BB514679D}"/>
          </ac:spMkLst>
        </pc:spChg>
        <pc:spChg chg="mod">
          <ac:chgData name="Abraham Camilo Montes" userId="c19b4392de3998a8" providerId="LiveId" clId="{416AD625-EBCC-4A29-BDBC-994B52C25DF5}" dt="2022-03-04T14:03:13.006" v="50"/>
          <ac:spMkLst>
            <pc:docMk/>
            <pc:sldMk cId="3490920036" sldId="570"/>
            <ac:spMk id="57" creationId="{CF97ABD6-0BCA-0746-8B9F-DA92FF1A0365}"/>
          </ac:spMkLst>
        </pc:spChg>
        <pc:spChg chg="mod">
          <ac:chgData name="Abraham Camilo Montes" userId="c19b4392de3998a8" providerId="LiveId" clId="{416AD625-EBCC-4A29-BDBC-994B52C25DF5}" dt="2022-03-03T19:12:31.025" v="15" actId="20577"/>
          <ac:spMkLst>
            <pc:docMk/>
            <pc:sldMk cId="3490920036" sldId="570"/>
            <ac:spMk id="59" creationId="{C52B4389-D661-2841-8DF2-3D968B43730E}"/>
          </ac:spMkLst>
        </pc:spChg>
      </pc:sldChg>
      <pc:sldChg chg="addSp delSp mod">
        <pc:chgData name="Abraham Camilo Montes" userId="c19b4392de3998a8" providerId="LiveId" clId="{416AD625-EBCC-4A29-BDBC-994B52C25DF5}" dt="2022-03-04T14:01:07.576" v="28" actId="478"/>
        <pc:sldMkLst>
          <pc:docMk/>
          <pc:sldMk cId="322267704" sldId="572"/>
        </pc:sldMkLst>
        <pc:inkChg chg="add del">
          <ac:chgData name="Abraham Camilo Montes" userId="c19b4392de3998a8" providerId="LiveId" clId="{416AD625-EBCC-4A29-BDBC-994B52C25DF5}" dt="2022-03-04T14:01:07.576" v="28" actId="478"/>
          <ac:inkMkLst>
            <pc:docMk/>
            <pc:sldMk cId="322267704" sldId="572"/>
            <ac:inkMk id="5" creationId="{D7E9C02C-A7FF-43C8-807F-7A85ADD350F7}"/>
          </ac:inkMkLst>
        </pc:inkChg>
      </pc:sldChg>
      <pc:sldChg chg="modSp mod">
        <pc:chgData name="Abraham Camilo Montes" userId="c19b4392de3998a8" providerId="LiveId" clId="{416AD625-EBCC-4A29-BDBC-994B52C25DF5}" dt="2022-03-03T19:12:26.350" v="13" actId="20577"/>
        <pc:sldMkLst>
          <pc:docMk/>
          <pc:sldMk cId="3919813156" sldId="573"/>
        </pc:sldMkLst>
        <pc:spChg chg="mod">
          <ac:chgData name="Abraham Camilo Montes" userId="c19b4392de3998a8" providerId="LiveId" clId="{416AD625-EBCC-4A29-BDBC-994B52C25DF5}" dt="2022-03-03T19:12:26.350" v="13" actId="20577"/>
          <ac:spMkLst>
            <pc:docMk/>
            <pc:sldMk cId="3919813156" sldId="573"/>
            <ac:spMk id="10" creationId="{C52B4389-D661-2841-8DF2-3D968B43730E}"/>
          </ac:spMkLst>
        </pc:spChg>
      </pc:sldChg>
      <pc:sldChg chg="modSp mod">
        <pc:chgData name="Abraham Camilo Montes" userId="c19b4392de3998a8" providerId="LiveId" clId="{416AD625-EBCC-4A29-BDBC-994B52C25DF5}" dt="2022-03-04T14:01:48.264" v="42" actId="20577"/>
        <pc:sldMkLst>
          <pc:docMk/>
          <pc:sldMk cId="1824394707" sldId="578"/>
        </pc:sldMkLst>
        <pc:spChg chg="mod">
          <ac:chgData name="Abraham Camilo Montes" userId="c19b4392de3998a8" providerId="LiveId" clId="{416AD625-EBCC-4A29-BDBC-994B52C25DF5}" dt="2022-03-04T14:01:48.264" v="42" actId="20577"/>
          <ac:spMkLst>
            <pc:docMk/>
            <pc:sldMk cId="1824394707" sldId="578"/>
            <ac:spMk id="31" creationId="{00000000-0000-0000-0000-000000000000}"/>
          </ac:spMkLst>
        </pc:spChg>
      </pc:sldChg>
      <pc:sldChg chg="del">
        <pc:chgData name="Abraham Camilo Montes" userId="c19b4392de3998a8" providerId="LiveId" clId="{416AD625-EBCC-4A29-BDBC-994B52C25DF5}" dt="2022-03-04T14:01:37.267" v="33" actId="47"/>
        <pc:sldMkLst>
          <pc:docMk/>
          <pc:sldMk cId="3851438889" sldId="579"/>
        </pc:sldMkLst>
      </pc:sldChg>
      <pc:sldChg chg="del">
        <pc:chgData name="Abraham Camilo Montes" userId="c19b4392de3998a8" providerId="LiveId" clId="{416AD625-EBCC-4A29-BDBC-994B52C25DF5}" dt="2022-03-04T14:01:37.267" v="33" actId="47"/>
        <pc:sldMkLst>
          <pc:docMk/>
          <pc:sldMk cId="950671010" sldId="580"/>
        </pc:sldMkLst>
      </pc:sldChg>
      <pc:sldChg chg="del">
        <pc:chgData name="Abraham Camilo Montes" userId="c19b4392de3998a8" providerId="LiveId" clId="{416AD625-EBCC-4A29-BDBC-994B52C25DF5}" dt="2022-03-04T14:01:30.386" v="32" actId="47"/>
        <pc:sldMkLst>
          <pc:docMk/>
          <pc:sldMk cId="386373524" sldId="581"/>
        </pc:sldMkLst>
      </pc:sldChg>
      <pc:sldChg chg="del">
        <pc:chgData name="Abraham Camilo Montes" userId="c19b4392de3998a8" providerId="LiveId" clId="{416AD625-EBCC-4A29-BDBC-994B52C25DF5}" dt="2022-03-04T14:01:28.321" v="31" actId="47"/>
        <pc:sldMkLst>
          <pc:docMk/>
          <pc:sldMk cId="2358049122" sldId="582"/>
        </pc:sldMkLst>
      </pc:sldChg>
      <pc:sldChg chg="del">
        <pc:chgData name="Abraham Camilo Montes" userId="c19b4392de3998a8" providerId="LiveId" clId="{416AD625-EBCC-4A29-BDBC-994B52C25DF5}" dt="2022-03-04T14:01:25.849" v="30" actId="47"/>
        <pc:sldMkLst>
          <pc:docMk/>
          <pc:sldMk cId="1067306001" sldId="583"/>
        </pc:sldMkLst>
      </pc:sldChg>
      <pc:sldChg chg="del">
        <pc:chgData name="Abraham Camilo Montes" userId="c19b4392de3998a8" providerId="LiveId" clId="{416AD625-EBCC-4A29-BDBC-994B52C25DF5}" dt="2022-03-04T14:01:20.740" v="29" actId="47"/>
        <pc:sldMkLst>
          <pc:docMk/>
          <pc:sldMk cId="2669431974" sldId="586"/>
        </pc:sldMkLst>
      </pc:sldChg>
      <pc:sldChg chg="del">
        <pc:chgData name="Abraham Camilo Montes" userId="c19b4392de3998a8" providerId="LiveId" clId="{416AD625-EBCC-4A29-BDBC-994B52C25DF5}" dt="2022-03-04T14:01:20.740" v="29" actId="47"/>
        <pc:sldMkLst>
          <pc:docMk/>
          <pc:sldMk cId="4283112059" sldId="587"/>
        </pc:sldMkLst>
      </pc:sldChg>
      <pc:sldChg chg="del">
        <pc:chgData name="Abraham Camilo Montes" userId="c19b4392de3998a8" providerId="LiveId" clId="{416AD625-EBCC-4A29-BDBC-994B52C25DF5}" dt="2022-03-04T14:01:20.740" v="29" actId="47"/>
        <pc:sldMkLst>
          <pc:docMk/>
          <pc:sldMk cId="3141344527" sldId="588"/>
        </pc:sldMkLst>
      </pc:sldChg>
      <pc:sldChg chg="addSp delSp mod">
        <pc:chgData name="Abraham Camilo Montes" userId="c19b4392de3998a8" providerId="LiveId" clId="{416AD625-EBCC-4A29-BDBC-994B52C25DF5}" dt="2022-03-04T14:01:04.504" v="27" actId="478"/>
        <pc:sldMkLst>
          <pc:docMk/>
          <pc:sldMk cId="3562479051" sldId="589"/>
        </pc:sldMkLst>
        <pc:inkChg chg="add del">
          <ac:chgData name="Abraham Camilo Montes" userId="c19b4392de3998a8" providerId="LiveId" clId="{416AD625-EBCC-4A29-BDBC-994B52C25DF5}" dt="2022-03-04T14:01:04.504" v="27" actId="478"/>
          <ac:inkMkLst>
            <pc:docMk/>
            <pc:sldMk cId="3562479051" sldId="589"/>
            <ac:inkMk id="2" creationId="{FF8DD249-C5E5-4255-9ABC-A675F55DEA37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04/03/2022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68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37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183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04/03/2022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04/03/2022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04/03/2022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04/03/2022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04/03/2022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04/03/2022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04/03/2022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04/03/2022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04/03/2022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04/03/2022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04/03/2022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04/03/2022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egonzal@javeriana.edu.co" TargetMode="External"/><Relationship Id="rId4" Type="http://schemas.openxmlformats.org/officeDocument/2006/relationships/hyperlink" Target="mailto:rueda-andrea@javeriana.edu.c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Representación del Conocimiento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Lógica e Inferencia</a:t>
            </a: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110086" y="6277014"/>
            <a:ext cx="6696744" cy="648072"/>
          </a:xfrm>
          <a:prstGeom prst="rect">
            <a:avLst/>
          </a:prstGeom>
          <a:solidFill>
            <a:schemeClr val="bg1"/>
          </a:solidFill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1400" dirty="0">
              <a:solidFill>
                <a:srgbClr val="7030A0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231090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</a:t>
            </a:r>
            <a:b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</a:t>
            </a: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Abraham Montes, </a:t>
            </a:r>
            <a:r>
              <a:rPr lang="es-ES_tradnl" b="1" dirty="0" err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MSc</a:t>
            </a:r>
            <a:endParaRPr lang="es-ES_tradnl" b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8" name="Imagen 7" descr="Logo Pontificia Universidad Javeriana">
            <a:extLst>
              <a:ext uri="{FF2B5EF4-FFF2-40B4-BE49-F238E27FC236}">
                <a16:creationId xmlns:a16="http://schemas.microsoft.com/office/drawing/2014/main" id="{034C0FFF-3320-014B-8962-C498FBC33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859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Lógica de Primer Orden - Inferencia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B0B5BD2-DE8B-AE4D-9828-470AD2194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995" y="3701203"/>
            <a:ext cx="3743739" cy="144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Modus Ponens</a:t>
            </a:r>
            <a:endParaRPr kumimoji="0" lang="es-CO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𝝰 ⇒ 𝝱 ,  𝝰</a:t>
            </a: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𝝱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75136" y="3697353"/>
            <a:ext cx="4763613" cy="1693797"/>
            <a:chOff x="475136" y="3697353"/>
            <a:chExt cx="4763613" cy="1693797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475136" y="3697353"/>
              <a:ext cx="4763613" cy="1693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marL="0" indent="0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r>
                <a:rPr lang="es-CO" altLang="es-CO" b="0" dirty="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Representación de Reglas de Inferencia</a:t>
              </a:r>
            </a:p>
            <a:p>
              <a:pPr marL="0" indent="0" algn="ctr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b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  <a:t>Premisa, lo que se conoce</a:t>
              </a:r>
            </a:p>
            <a:p>
              <a:pPr marL="0" indent="0" algn="ctr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  <a:t>Conclusión, lo que se infiere</a:t>
              </a:r>
            </a:p>
          </p:txBody>
        </p:sp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8E652D79-7C1F-2644-8D07-09D81C1696C8}"/>
                </a:ext>
              </a:extLst>
            </p:cNvPr>
            <p:cNvCxnSpPr/>
            <p:nvPr/>
          </p:nvCxnSpPr>
          <p:spPr>
            <a:xfrm>
              <a:off x="1314036" y="4899991"/>
              <a:ext cx="304137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FA3502B-831B-6842-907B-B504513B0EEA}"/>
              </a:ext>
            </a:extLst>
          </p:cNvPr>
          <p:cNvCxnSpPr>
            <a:cxnSpLocks/>
          </p:cNvCxnSpPr>
          <p:nvPr/>
        </p:nvCxnSpPr>
        <p:spPr>
          <a:xfrm>
            <a:off x="7777368" y="4575313"/>
            <a:ext cx="151406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4">
            <a:extLst>
              <a:ext uri="{FF2B5EF4-FFF2-40B4-BE49-F238E27FC236}">
                <a16:creationId xmlns:a16="http://schemas.microsoft.com/office/drawing/2014/main" id="{2418C7F5-9CD3-9943-80C4-A978F309C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136" y="5218042"/>
            <a:ext cx="6917635" cy="144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“Si está lloviendo, entonces Harry está adentro”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“Está lloviendo”</a:t>
            </a: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“Harry está adentro”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808515E-C4F5-7E45-8DBE-CD77ECB3468A}"/>
              </a:ext>
            </a:extLst>
          </p:cNvPr>
          <p:cNvCxnSpPr>
            <a:cxnSpLocks/>
          </p:cNvCxnSpPr>
          <p:nvPr/>
        </p:nvCxnSpPr>
        <p:spPr>
          <a:xfrm>
            <a:off x="5983357" y="5966791"/>
            <a:ext cx="51285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224146" y="1430217"/>
            <a:ext cx="10814193" cy="172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Reglas para generar nueva información a partir del conocimiento existente.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Para qué?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	Derivar una prueba, una secuencia de conclusiones que conducen al resultado deseado.</a:t>
            </a:r>
          </a:p>
        </p:txBody>
      </p:sp>
    </p:spTree>
    <p:extLst>
      <p:ext uri="{BB962C8B-B14F-4D97-AF65-F5344CB8AC3E}">
        <p14:creationId xmlns:p14="http://schemas.microsoft.com/office/powerpoint/2010/main" val="32226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Lógica de Primer Orden - Inferencia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B0B5BD2-DE8B-AE4D-9828-470AD2194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995" y="3701203"/>
            <a:ext cx="3743739" cy="144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Eliminación de Conjunción</a:t>
            </a: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𝝰 ∧ 𝝱               𝝰 ∧ 𝝱</a:t>
            </a: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𝝰                      𝝱     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76E4506-B4CA-2949-B313-24C5BF03B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136" y="5033755"/>
            <a:ext cx="6917635" cy="144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“Harry es amigo de Hermione y Ron”</a:t>
            </a: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“Harry es amigo de Hermione”</a:t>
            </a: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1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“Harry es amigo de Hermione y Ron”</a:t>
            </a: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“Harry es amigo de Ron”</a:t>
            </a: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FA3502B-831B-6842-907B-B504513B0EEA}"/>
              </a:ext>
            </a:extLst>
          </p:cNvPr>
          <p:cNvCxnSpPr>
            <a:cxnSpLocks/>
          </p:cNvCxnSpPr>
          <p:nvPr/>
        </p:nvCxnSpPr>
        <p:spPr>
          <a:xfrm>
            <a:off x="7123872" y="4575313"/>
            <a:ext cx="110324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750BFEF-B4F6-C141-B5DF-9CD0F18EAD1C}"/>
              </a:ext>
            </a:extLst>
          </p:cNvPr>
          <p:cNvCxnSpPr>
            <a:cxnSpLocks/>
          </p:cNvCxnSpPr>
          <p:nvPr/>
        </p:nvCxnSpPr>
        <p:spPr>
          <a:xfrm>
            <a:off x="6420678" y="5471491"/>
            <a:ext cx="410486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224146" y="1430217"/>
            <a:ext cx="10814193" cy="172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Reglas para generar nueva información a partir del conocimiento existente.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Para qué?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	Derivar una prueba, una secuencia de conclusiones que conducen al resultado deseado.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475136" y="3697353"/>
            <a:ext cx="4763613" cy="1693797"/>
            <a:chOff x="475136" y="3697353"/>
            <a:chExt cx="4763613" cy="1693797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475136" y="3697353"/>
              <a:ext cx="4763613" cy="1693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marL="0" indent="0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r>
                <a:rPr lang="es-CO" altLang="es-CO" b="0" dirty="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Reglas de Simplificación</a:t>
              </a:r>
            </a:p>
            <a:p>
              <a:pPr marL="0" indent="0" algn="ctr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b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  <a:t>Cláusula Inicial</a:t>
              </a:r>
            </a:p>
            <a:p>
              <a:pPr marL="0" indent="0" algn="ctr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  <a:t>Cláusula Simplificada</a:t>
              </a:r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8E652D79-7C1F-2644-8D07-09D81C1696C8}"/>
                </a:ext>
              </a:extLst>
            </p:cNvPr>
            <p:cNvCxnSpPr/>
            <p:nvPr/>
          </p:nvCxnSpPr>
          <p:spPr>
            <a:xfrm>
              <a:off x="1314036" y="4899991"/>
              <a:ext cx="304137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FA3502B-831B-6842-907B-B504513B0EEA}"/>
              </a:ext>
            </a:extLst>
          </p:cNvPr>
          <p:cNvCxnSpPr>
            <a:cxnSpLocks/>
          </p:cNvCxnSpPr>
          <p:nvPr/>
        </p:nvCxnSpPr>
        <p:spPr>
          <a:xfrm>
            <a:off x="8705022" y="4575313"/>
            <a:ext cx="110324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750BFEF-B4F6-C141-B5DF-9CD0F18EAD1C}"/>
              </a:ext>
            </a:extLst>
          </p:cNvPr>
          <p:cNvCxnSpPr>
            <a:cxnSpLocks/>
          </p:cNvCxnSpPr>
          <p:nvPr/>
        </p:nvCxnSpPr>
        <p:spPr>
          <a:xfrm>
            <a:off x="6420678" y="6455883"/>
            <a:ext cx="410486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3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Lógica de Primer Orden - Inferencia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B0B5BD2-DE8B-AE4D-9828-470AD2194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995" y="3701203"/>
            <a:ext cx="3743739" cy="144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Eliminación de Doble Negación</a:t>
            </a:r>
            <a:endParaRPr kumimoji="0" lang="es-CO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¬(¬𝝰)</a:t>
            </a: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𝝰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76E4506-B4CA-2949-B313-24C5BF03B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136" y="5138530"/>
            <a:ext cx="6917635" cy="144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“No es cierto que Harry no pasó el examen”</a:t>
            </a: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“Harry pasó el examen”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FA3502B-831B-6842-907B-B504513B0EEA}"/>
              </a:ext>
            </a:extLst>
          </p:cNvPr>
          <p:cNvCxnSpPr>
            <a:cxnSpLocks/>
          </p:cNvCxnSpPr>
          <p:nvPr/>
        </p:nvCxnSpPr>
        <p:spPr>
          <a:xfrm>
            <a:off x="7981122" y="4575313"/>
            <a:ext cx="110324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750BFEF-B4F6-C141-B5DF-9CD0F18EAD1C}"/>
              </a:ext>
            </a:extLst>
          </p:cNvPr>
          <p:cNvCxnSpPr>
            <a:cxnSpLocks/>
          </p:cNvCxnSpPr>
          <p:nvPr/>
        </p:nvCxnSpPr>
        <p:spPr>
          <a:xfrm>
            <a:off x="6096000" y="5966791"/>
            <a:ext cx="47972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224146" y="1430217"/>
            <a:ext cx="10814193" cy="172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Reglas para generar nueva información a partir del conocimiento existente.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Para qué?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	Derivar una prueba, una secuencia de conclusiones que conducen al resultado deseado.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475136" y="3697353"/>
            <a:ext cx="4763613" cy="1693797"/>
            <a:chOff x="475136" y="3697353"/>
            <a:chExt cx="4763613" cy="1693797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475136" y="3697353"/>
              <a:ext cx="4763613" cy="1693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marL="0" indent="0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r>
                <a:rPr lang="es-CO" altLang="es-CO" b="0" dirty="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Reglas de Simplificación</a:t>
              </a:r>
            </a:p>
            <a:p>
              <a:pPr marL="0" indent="0" algn="ctr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b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  <a:t>Cláusula Inicial</a:t>
              </a:r>
            </a:p>
            <a:p>
              <a:pPr marL="0" indent="0" algn="ctr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  <a:t>Cláusula Simplificada</a:t>
              </a:r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8E652D79-7C1F-2644-8D07-09D81C1696C8}"/>
                </a:ext>
              </a:extLst>
            </p:cNvPr>
            <p:cNvCxnSpPr/>
            <p:nvPr/>
          </p:nvCxnSpPr>
          <p:spPr>
            <a:xfrm>
              <a:off x="1314036" y="4899991"/>
              <a:ext cx="304137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5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Lógica de Primer Orden - Inferencia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B0B5BD2-DE8B-AE4D-9828-470AD2194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995" y="3701203"/>
            <a:ext cx="3743739" cy="144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Eliminación de Implicación</a:t>
            </a:r>
            <a:endParaRPr kumimoji="0" lang="es-CO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𝝰 ⇒ 𝝱</a:t>
            </a: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¬𝝰 ∨ 𝝱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76E4506-B4CA-2949-B313-24C5BF03B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136" y="5138530"/>
            <a:ext cx="6917635" cy="144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“Si está lloviendo, entonces Harry está adentro”</a:t>
            </a: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“No está lloviendo o Harry está adentro”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FA3502B-831B-6842-907B-B504513B0EEA}"/>
              </a:ext>
            </a:extLst>
          </p:cNvPr>
          <p:cNvCxnSpPr>
            <a:cxnSpLocks/>
          </p:cNvCxnSpPr>
          <p:nvPr/>
        </p:nvCxnSpPr>
        <p:spPr>
          <a:xfrm>
            <a:off x="7981122" y="4575313"/>
            <a:ext cx="110324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750BFEF-B4F6-C141-B5DF-9CD0F18EAD1C}"/>
              </a:ext>
            </a:extLst>
          </p:cNvPr>
          <p:cNvCxnSpPr>
            <a:cxnSpLocks/>
          </p:cNvCxnSpPr>
          <p:nvPr/>
        </p:nvCxnSpPr>
        <p:spPr>
          <a:xfrm>
            <a:off x="5764696" y="5966791"/>
            <a:ext cx="5486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224146" y="1430217"/>
            <a:ext cx="10814193" cy="172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Reglas para generar nueva información a partir del conocimiento existente.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Para qué?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	Derivar una prueba, una secuencia de conclusiones que conducen al resultado deseado.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475136" y="3697353"/>
            <a:ext cx="4763613" cy="1693797"/>
            <a:chOff x="475136" y="3697353"/>
            <a:chExt cx="4763613" cy="1693797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475136" y="3697353"/>
              <a:ext cx="4763613" cy="1693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marL="0" indent="0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r>
                <a:rPr lang="es-CO" altLang="es-CO" b="0" dirty="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Reglas de Simplificación</a:t>
              </a:r>
            </a:p>
            <a:p>
              <a:pPr marL="0" indent="0" algn="ctr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b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  <a:t>Cláusula Inicial</a:t>
              </a:r>
            </a:p>
            <a:p>
              <a:pPr marL="0" indent="0" algn="ctr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  <a:t>Cláusula Simplificada</a:t>
              </a:r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8E652D79-7C1F-2644-8D07-09D81C1696C8}"/>
                </a:ext>
              </a:extLst>
            </p:cNvPr>
            <p:cNvCxnSpPr/>
            <p:nvPr/>
          </p:nvCxnSpPr>
          <p:spPr>
            <a:xfrm>
              <a:off x="1314036" y="4899991"/>
              <a:ext cx="304137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75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Lógica de Primer Orden - Inferencia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B0B5BD2-DE8B-AE4D-9828-470AD2194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995" y="3701203"/>
            <a:ext cx="3743739" cy="144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Eliminación de </a:t>
            </a:r>
            <a:r>
              <a:rPr lang="es-CO" altLang="es-CO" b="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Bicondicional</a:t>
            </a:r>
            <a:endParaRPr kumimoji="0" lang="es-CO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𝝰 ⇔ 𝝱</a:t>
            </a: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(𝝰 ⇒ 𝝱) ∧ (𝝱 ⇒ 𝝰)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76E4506-B4CA-2949-B313-24C5BF03B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136" y="5138530"/>
            <a:ext cx="6917635" cy="168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“Está lloviendo si y sólo si Harry está adentro”</a:t>
            </a: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“Si está lloviendo, entonces Harry está adentro” y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“Si Harry está adentro, entonces está lloviendo”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FA3502B-831B-6842-907B-B504513B0EEA}"/>
              </a:ext>
            </a:extLst>
          </p:cNvPr>
          <p:cNvCxnSpPr>
            <a:cxnSpLocks/>
          </p:cNvCxnSpPr>
          <p:nvPr/>
        </p:nvCxnSpPr>
        <p:spPr>
          <a:xfrm>
            <a:off x="7374835" y="4575313"/>
            <a:ext cx="22263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750BFEF-B4F6-C141-B5DF-9CD0F18EAD1C}"/>
              </a:ext>
            </a:extLst>
          </p:cNvPr>
          <p:cNvCxnSpPr>
            <a:cxnSpLocks/>
          </p:cNvCxnSpPr>
          <p:nvPr/>
        </p:nvCxnSpPr>
        <p:spPr>
          <a:xfrm>
            <a:off x="5764696" y="5966791"/>
            <a:ext cx="5486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224146" y="1430217"/>
            <a:ext cx="10814193" cy="172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Reglas para generar nueva información a partir del conocimiento existente.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Para qué?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	Derivar una prueba, una secuencia de conclusiones que conducen al resultado deseado.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475136" y="3697353"/>
            <a:ext cx="4763613" cy="1693797"/>
            <a:chOff x="475136" y="3697353"/>
            <a:chExt cx="4763613" cy="1693797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475136" y="3697353"/>
              <a:ext cx="4763613" cy="1693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marL="0" indent="0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r>
                <a:rPr lang="es-CO" altLang="es-CO" b="0" dirty="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Reglas de Simplificación</a:t>
              </a:r>
            </a:p>
            <a:p>
              <a:pPr marL="0" indent="0" algn="ctr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b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  <a:t>Cláusula Inicial</a:t>
              </a:r>
            </a:p>
            <a:p>
              <a:pPr marL="0" indent="0" algn="ctr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  <a:t>Cláusula Simplificada</a:t>
              </a:r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8E652D79-7C1F-2644-8D07-09D81C1696C8}"/>
                </a:ext>
              </a:extLst>
            </p:cNvPr>
            <p:cNvCxnSpPr/>
            <p:nvPr/>
          </p:nvCxnSpPr>
          <p:spPr>
            <a:xfrm>
              <a:off x="1314036" y="4899991"/>
              <a:ext cx="304137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0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Lógica de Primer Orden - Inferencia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B0B5BD2-DE8B-AE4D-9828-470AD2194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3701203"/>
            <a:ext cx="4467225" cy="144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Leyes de Morgan - Disyunción</a:t>
            </a:r>
            <a:endParaRPr kumimoji="0" lang="es-CO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¬(𝝰 ∨ 𝝱)</a:t>
            </a: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¬𝝰 ∧ ¬𝝱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76E4506-B4CA-2949-B313-24C5BF03B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136" y="5138529"/>
            <a:ext cx="6917635" cy="161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“No es cierto que Harry o Ron pasaron el examen”</a:t>
            </a: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“Harry no pasó el examen” y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“Ron no pasó el examen”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FA3502B-831B-6842-907B-B504513B0EEA}"/>
              </a:ext>
            </a:extLst>
          </p:cNvPr>
          <p:cNvCxnSpPr>
            <a:cxnSpLocks/>
          </p:cNvCxnSpPr>
          <p:nvPr/>
        </p:nvCxnSpPr>
        <p:spPr>
          <a:xfrm>
            <a:off x="7981122" y="4575313"/>
            <a:ext cx="110324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750BFEF-B4F6-C141-B5DF-9CD0F18EAD1C}"/>
              </a:ext>
            </a:extLst>
          </p:cNvPr>
          <p:cNvCxnSpPr>
            <a:cxnSpLocks/>
          </p:cNvCxnSpPr>
          <p:nvPr/>
        </p:nvCxnSpPr>
        <p:spPr>
          <a:xfrm>
            <a:off x="5764696" y="5966791"/>
            <a:ext cx="5486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224146" y="1430217"/>
            <a:ext cx="10814193" cy="172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Reglas para generar nueva información a partir del conocimiento existente.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Para qué?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	Derivar una prueba, una secuencia de conclusiones que conducen al resultado deseado.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475136" y="3697353"/>
            <a:ext cx="4763613" cy="1693797"/>
            <a:chOff x="475136" y="3697353"/>
            <a:chExt cx="4763613" cy="1693797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475136" y="3697353"/>
              <a:ext cx="4763613" cy="1693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marL="0" indent="0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r>
                <a:rPr lang="es-CO" altLang="es-CO" b="0" dirty="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Reglas de Simplificación</a:t>
              </a:r>
            </a:p>
            <a:p>
              <a:pPr marL="0" indent="0" algn="ctr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b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  <a:t>Cláusula Inicial</a:t>
              </a:r>
            </a:p>
            <a:p>
              <a:pPr marL="0" indent="0" algn="ctr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  <a:t>Cláusula Simplificada</a:t>
              </a:r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8E652D79-7C1F-2644-8D07-09D81C1696C8}"/>
                </a:ext>
              </a:extLst>
            </p:cNvPr>
            <p:cNvCxnSpPr/>
            <p:nvPr/>
          </p:nvCxnSpPr>
          <p:spPr>
            <a:xfrm>
              <a:off x="1314036" y="4899991"/>
              <a:ext cx="304137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61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Lógica de Primer Orden - Inferencia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B0B5BD2-DE8B-AE4D-9828-470AD2194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3701203"/>
            <a:ext cx="4295775" cy="144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Leyes de Morgan - Conjunción</a:t>
            </a:r>
            <a:endParaRPr kumimoji="0" lang="es-CO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¬(𝝰 ∧ 𝝱)</a:t>
            </a: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¬𝝰 ∨ ¬𝝱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76E4506-B4CA-2949-B313-24C5BF03B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136" y="5138529"/>
            <a:ext cx="6917635" cy="161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“No es cierto que Harry y Ron pasaron el examen”</a:t>
            </a: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“Harry no pasó el examen” o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“Ron no pasó el examen”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FA3502B-831B-6842-907B-B504513B0EEA}"/>
              </a:ext>
            </a:extLst>
          </p:cNvPr>
          <p:cNvCxnSpPr>
            <a:cxnSpLocks/>
          </p:cNvCxnSpPr>
          <p:nvPr/>
        </p:nvCxnSpPr>
        <p:spPr>
          <a:xfrm>
            <a:off x="7981122" y="4575313"/>
            <a:ext cx="110324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750BFEF-B4F6-C141-B5DF-9CD0F18EAD1C}"/>
              </a:ext>
            </a:extLst>
          </p:cNvPr>
          <p:cNvCxnSpPr>
            <a:cxnSpLocks/>
          </p:cNvCxnSpPr>
          <p:nvPr/>
        </p:nvCxnSpPr>
        <p:spPr>
          <a:xfrm>
            <a:off x="5764696" y="5966791"/>
            <a:ext cx="5486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224146" y="1430217"/>
            <a:ext cx="10814193" cy="172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Reglas para generar nueva información a partir del conocimiento existente.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Para qué?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	Derivar una prueba, una secuencia de conclusiones que conducen al resultado deseado.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475136" y="3697353"/>
            <a:ext cx="4763613" cy="1693797"/>
            <a:chOff x="475136" y="3697353"/>
            <a:chExt cx="4763613" cy="1693797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475136" y="3697353"/>
              <a:ext cx="4763613" cy="1693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marL="0" indent="0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r>
                <a:rPr lang="es-CO" altLang="es-CO" b="0" dirty="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Reglas de Simplificación</a:t>
              </a:r>
            </a:p>
            <a:p>
              <a:pPr marL="0" indent="0" algn="ctr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b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  <a:t>Cláusula Inicial</a:t>
              </a:r>
            </a:p>
            <a:p>
              <a:pPr marL="0" indent="0" algn="ctr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  <a:t>Cláusula Simplificada</a:t>
              </a:r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8E652D79-7C1F-2644-8D07-09D81C1696C8}"/>
                </a:ext>
              </a:extLst>
            </p:cNvPr>
            <p:cNvCxnSpPr/>
            <p:nvPr/>
          </p:nvCxnSpPr>
          <p:spPr>
            <a:xfrm>
              <a:off x="1314036" y="4899991"/>
              <a:ext cx="304137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777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Lógica de Primer Orden - Inferencia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B0B5BD2-DE8B-AE4D-9828-470AD2194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995" y="3701203"/>
            <a:ext cx="3743739" cy="144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Propiedad Distributiva</a:t>
            </a:r>
            <a:endParaRPr kumimoji="0" lang="es-CO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(𝝰 ∧ (𝝱 ∨ 𝝲))</a:t>
            </a: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(𝝰 ∧ 𝝱) ∨ (𝝰 ∧ 𝝲)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76E4506-B4CA-2949-B313-24C5BF03B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136" y="4939750"/>
            <a:ext cx="6917635" cy="144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(𝝰 ∨ (𝝱 ∧ 𝝲))</a:t>
            </a:r>
          </a:p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(𝝰 ∨ 𝝱) ∧ (𝝰 ∨ 𝝲)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FA3502B-831B-6842-907B-B504513B0EEA}"/>
              </a:ext>
            </a:extLst>
          </p:cNvPr>
          <p:cNvCxnSpPr>
            <a:cxnSpLocks/>
          </p:cNvCxnSpPr>
          <p:nvPr/>
        </p:nvCxnSpPr>
        <p:spPr>
          <a:xfrm>
            <a:off x="7494104" y="4575313"/>
            <a:ext cx="203752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750BFEF-B4F6-C141-B5DF-9CD0F18EAD1C}"/>
              </a:ext>
            </a:extLst>
          </p:cNvPr>
          <p:cNvCxnSpPr>
            <a:cxnSpLocks/>
          </p:cNvCxnSpPr>
          <p:nvPr/>
        </p:nvCxnSpPr>
        <p:spPr>
          <a:xfrm>
            <a:off x="7494104" y="5777950"/>
            <a:ext cx="203752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224146" y="1430217"/>
            <a:ext cx="10814193" cy="172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Reglas para generar nueva información a partir del conocimiento existente.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Para qué?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	Derivar una prueba, una secuencia de conclusiones que conducen al resultado deseado.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475136" y="3697353"/>
            <a:ext cx="4763613" cy="1693797"/>
            <a:chOff x="475136" y="3697353"/>
            <a:chExt cx="4763613" cy="1693797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475136" y="3697353"/>
              <a:ext cx="4763613" cy="1693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marL="0" indent="0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r>
                <a:rPr lang="es-CO" altLang="es-CO" b="0" dirty="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Reglas de Simplificación</a:t>
              </a:r>
            </a:p>
            <a:p>
              <a:pPr marL="0" indent="0" algn="ctr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b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  <a:t>Cláusula Inicial</a:t>
              </a:r>
            </a:p>
            <a:p>
              <a:pPr marL="0" indent="0" algn="ctr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</a:pPr>
              <a:r>
                <a:rPr kumimoji="0" lang="es-ES" altLang="es-CO" sz="2200" b="0" dirty="0">
                  <a:solidFill>
                    <a:schemeClr val="accent1">
                      <a:lumMod val="50000"/>
                    </a:schemeClr>
                  </a:solidFill>
                </a:rPr>
                <a:t>Cláusula Simplificada</a:t>
              </a:r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8E652D79-7C1F-2644-8D07-09D81C1696C8}"/>
                </a:ext>
              </a:extLst>
            </p:cNvPr>
            <p:cNvCxnSpPr/>
            <p:nvPr/>
          </p:nvCxnSpPr>
          <p:spPr>
            <a:xfrm>
              <a:off x="1314036" y="4899991"/>
              <a:ext cx="304137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230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Lógica de Primer Orden - Inferencia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30217"/>
            <a:ext cx="8009305" cy="484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 Inferencia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Marco era un hombre: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Hombre(Marco)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César fue un gobernante: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Gobernante(Cesar)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Todo el mundo es leal a alguien: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∀x ∃y Leal(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x,y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Marco intentó asesinar a Cesar: 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IntentaAsesinar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Marco,Cesar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La gente sólo intenta asesinar a los gobernantes a los que no es leal.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∀x ∃y Hombre(x) ∧ Gobernante(y) ∧ 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IntentaAsesinar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x,y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) ⇒ ¬Leal(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x,y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E7A5B09-E82A-FB4E-BC96-AB4A8B41D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324" y="2763008"/>
            <a:ext cx="3765275" cy="66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2800" b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¿Era Marco leal a César?</a:t>
            </a:r>
            <a:endParaRPr kumimoji="0" lang="es-CO" altLang="es-CO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3656149" y="5240050"/>
            <a:ext cx="4370069" cy="241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Hombre(Marco)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Gobernante(Cesar)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∀x ∃y Leal(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x,y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IntentaAsesinar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Marco,Cesar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∀x ∃y Hombre(x) ∧ Gobernante(y) ∧ 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IntentaAsesinar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x,y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) ⇒ ¬Leal(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x,y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337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Lógica de Primer Orden - Inferencia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30217"/>
            <a:ext cx="8009305" cy="151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 Inferencia hacia Adelante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00000"/>
              <a:buFontTx/>
              <a:buChar char="-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Llegar a una conclusión verificando el antecedente de una regla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00000"/>
              <a:buFontTx/>
              <a:buChar char="-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El antecedente es verdadero si es soportado por las demás sentencias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8C5D22F-250F-D24E-8F34-6E155F4F2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3451" y="2170320"/>
            <a:ext cx="235557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s-CO" sz="1800" b="1" kern="0" dirty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Leal(</a:t>
            </a:r>
            <a:r>
              <a:rPr lang="es-CO" sz="1800" b="1" kern="0" dirty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M</a:t>
            </a:r>
            <a:r>
              <a:rPr kumimoji="0" lang="es-CO" sz="1800" b="1" kern="0" dirty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arco,Cesar)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812661-0EE9-BE4C-8657-0CF102F3D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553" y="5679780"/>
            <a:ext cx="205193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CO" sz="1800" kern="0" dirty="0">
                <a:solidFill>
                  <a:srgbClr val="3366CC"/>
                </a:solidFill>
                <a:sym typeface="Symbol" pitchFamily="18" charset="2"/>
              </a:rPr>
              <a:t>H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ombre(Marco)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CAA7CB-AB97-4B46-9087-7FB965319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440" y="5036239"/>
            <a:ext cx="2355576" cy="34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CO" sz="1800" kern="0" dirty="0">
                <a:solidFill>
                  <a:srgbClr val="3366CC"/>
                </a:solidFill>
                <a:sym typeface="Symbol" pitchFamily="18" charset="2"/>
              </a:rPr>
              <a:t>G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obernante(Cesar)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0B30FAE-8B3A-1344-942D-B1E556885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6956" y="4390643"/>
            <a:ext cx="3528392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CO" sz="1800" kern="0" dirty="0">
                <a:solidFill>
                  <a:srgbClr val="3366CC"/>
                </a:solidFill>
                <a:sym typeface="Symbol" pitchFamily="18" charset="2"/>
              </a:rPr>
              <a:t>I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ntentaAsesinar(</a:t>
            </a:r>
            <a:r>
              <a:rPr lang="es-CO" sz="1800" kern="0" dirty="0">
                <a:solidFill>
                  <a:srgbClr val="3366CC"/>
                </a:solidFill>
                <a:sym typeface="Symbol" pitchFamily="18" charset="2"/>
              </a:rPr>
              <a:t>M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arco,Cesar)</a:t>
            </a:r>
            <a:endParaRPr kumimoji="0" lang="es-CO" sz="1800" b="0" kern="0" dirty="0">
              <a:solidFill>
                <a:srgbClr val="006600"/>
              </a:solidFill>
              <a:sym typeface="Symbol" pitchFamily="18" charset="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DD68649-FA48-C04F-9FFC-959FDDC4E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165" y="5308611"/>
            <a:ext cx="540061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(2)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58D1A13-CF52-7D43-A25D-829EC30BE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8062" y="4711462"/>
            <a:ext cx="540061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(4)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3746ED7-45FB-B84F-8E8D-FDDF38C2C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630" y="3213930"/>
            <a:ext cx="7920880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CO" sz="1800" kern="0" dirty="0">
                <a:solidFill>
                  <a:srgbClr val="3366CC"/>
                </a:solidFill>
                <a:sym typeface="Symbol" pitchFamily="18" charset="2"/>
              </a:rPr>
              <a:t>H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ombre(x)  </a:t>
            </a:r>
            <a:r>
              <a:rPr lang="es-CO" sz="1800" kern="0" dirty="0">
                <a:solidFill>
                  <a:srgbClr val="3366CC"/>
                </a:solidFill>
                <a:sym typeface="Symbol" pitchFamily="18" charset="2"/>
              </a:rPr>
              <a:t>G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obernante(y)  </a:t>
            </a:r>
            <a:r>
              <a:rPr lang="es-CO" sz="1800" kern="0" dirty="0" err="1">
                <a:solidFill>
                  <a:srgbClr val="3366CC"/>
                </a:solidFill>
                <a:sym typeface="Symbol" pitchFamily="18" charset="2"/>
              </a:rPr>
              <a:t>I</a:t>
            </a:r>
            <a:r>
              <a:rPr kumimoji="0" lang="es-CO" sz="1800" b="0" kern="0" dirty="0" err="1">
                <a:solidFill>
                  <a:srgbClr val="3366CC"/>
                </a:solidFill>
                <a:sym typeface="Symbol" pitchFamily="18" charset="2"/>
              </a:rPr>
              <a:t>ntentaAsesinar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(</a:t>
            </a:r>
            <a:r>
              <a:rPr kumimoji="0" lang="es-CO" sz="1800" b="0" kern="0" dirty="0" err="1">
                <a:solidFill>
                  <a:srgbClr val="3366CC"/>
                </a:solidFill>
                <a:sym typeface="Symbol" pitchFamily="18" charset="2"/>
              </a:rPr>
              <a:t>x,</a:t>
            </a:r>
            <a:r>
              <a:rPr lang="es-CO" sz="1800" kern="0" dirty="0" err="1">
                <a:solidFill>
                  <a:srgbClr val="3366CC"/>
                </a:solidFill>
                <a:sym typeface="Symbol" pitchFamily="18" charset="2"/>
              </a:rPr>
              <a:t>y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)  </a:t>
            </a:r>
            <a:r>
              <a:rPr kumimoji="0" lang="es-CO" sz="2400" b="0" kern="0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  </a:t>
            </a:r>
            <a:r>
              <a:rPr lang="es-CO" sz="1800" kern="0" dirty="0">
                <a:solidFill>
                  <a:srgbClr val="3366CC"/>
                </a:solidFill>
                <a:sym typeface="Symbol" pitchFamily="18" charset="2"/>
              </a:rPr>
              <a:t>L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eal(</a:t>
            </a:r>
            <a:r>
              <a:rPr kumimoji="0" lang="es-CO" sz="1800" b="0" kern="0" dirty="0" err="1">
                <a:solidFill>
                  <a:srgbClr val="3366CC"/>
                </a:solidFill>
                <a:sym typeface="Symbol" pitchFamily="18" charset="2"/>
              </a:rPr>
              <a:t>x,y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)</a:t>
            </a:r>
            <a:endParaRPr kumimoji="0" lang="es-CO" sz="1800" b="0" kern="0" dirty="0">
              <a:solidFill>
                <a:srgbClr val="006600"/>
              </a:solidFill>
              <a:sym typeface="Symbol" pitchFamily="18" charset="2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13EE1EB-FFBB-A24C-BA56-57B40D1D5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299" y="3298290"/>
            <a:ext cx="542977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(5)</a:t>
            </a:r>
          </a:p>
        </p:txBody>
      </p:sp>
      <p:sp>
        <p:nvSpPr>
          <p:cNvPr id="15" name="Flecha derecha 14">
            <a:extLst>
              <a:ext uri="{FF2B5EF4-FFF2-40B4-BE49-F238E27FC236}">
                <a16:creationId xmlns:a16="http://schemas.microsoft.com/office/drawing/2014/main" id="{E78CB0AB-041F-5241-88D8-DC071EE898BF}"/>
              </a:ext>
            </a:extLst>
          </p:cNvPr>
          <p:cNvSpPr/>
          <p:nvPr/>
        </p:nvSpPr>
        <p:spPr bwMode="auto">
          <a:xfrm rot="16200000">
            <a:off x="3858168" y="4612270"/>
            <a:ext cx="1936634" cy="198385"/>
          </a:xfrm>
          <a:prstGeom prst="rightArrow">
            <a:avLst/>
          </a:prstGeom>
          <a:solidFill>
            <a:srgbClr val="CC66FF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4487E24-232C-C840-BA71-896E64C14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954" y="4528537"/>
            <a:ext cx="123401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CO" sz="1800" kern="0" dirty="0">
                <a:solidFill>
                  <a:srgbClr val="006600"/>
                </a:solidFill>
                <a:sym typeface="Symbol" pitchFamily="18" charset="2"/>
              </a:rPr>
              <a:t>x</a:t>
            </a: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=</a:t>
            </a:r>
            <a:r>
              <a:rPr lang="es-CO" sz="1800" kern="0" dirty="0">
                <a:solidFill>
                  <a:srgbClr val="006600"/>
                </a:solidFill>
                <a:sym typeface="Symbol" pitchFamily="18" charset="2"/>
              </a:rPr>
              <a:t>M</a:t>
            </a: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arco </a:t>
            </a:r>
          </a:p>
        </p:txBody>
      </p:sp>
      <p:sp>
        <p:nvSpPr>
          <p:cNvPr id="17" name="Flecha derecha 16">
            <a:extLst>
              <a:ext uri="{FF2B5EF4-FFF2-40B4-BE49-F238E27FC236}">
                <a16:creationId xmlns:a16="http://schemas.microsoft.com/office/drawing/2014/main" id="{3B577C1B-8CB3-AD4E-8FE7-5935C847BDCD}"/>
              </a:ext>
            </a:extLst>
          </p:cNvPr>
          <p:cNvSpPr/>
          <p:nvPr/>
        </p:nvSpPr>
        <p:spPr bwMode="auto">
          <a:xfrm rot="16200000">
            <a:off x="5790893" y="4251157"/>
            <a:ext cx="1315226" cy="194115"/>
          </a:xfrm>
          <a:prstGeom prst="rightArrow">
            <a:avLst/>
          </a:prstGeom>
          <a:solidFill>
            <a:srgbClr val="CC66FF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DB21D81A-E465-BD44-B257-3C495304F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638" y="4131689"/>
            <a:ext cx="113695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CO" sz="1800" kern="0" dirty="0">
                <a:solidFill>
                  <a:srgbClr val="006600"/>
                </a:solidFill>
                <a:sym typeface="Symbol" pitchFamily="18" charset="2"/>
              </a:rPr>
              <a:t>y</a:t>
            </a: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=</a:t>
            </a:r>
            <a:r>
              <a:rPr lang="es-CO" sz="1800" kern="0" dirty="0">
                <a:solidFill>
                  <a:srgbClr val="006600"/>
                </a:solidFill>
                <a:sym typeface="Symbol" pitchFamily="18" charset="2"/>
              </a:rPr>
              <a:t>C</a:t>
            </a: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esar 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7168CEFC-4509-6246-9BEF-376307940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424" y="5980927"/>
            <a:ext cx="540061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(1)</a:t>
            </a:r>
          </a:p>
        </p:txBody>
      </p:sp>
      <p:sp>
        <p:nvSpPr>
          <p:cNvPr id="20" name="Flecha derecha 19">
            <a:extLst>
              <a:ext uri="{FF2B5EF4-FFF2-40B4-BE49-F238E27FC236}">
                <a16:creationId xmlns:a16="http://schemas.microsoft.com/office/drawing/2014/main" id="{B5662FC4-A260-A146-9C63-AB5B59874FCE}"/>
              </a:ext>
            </a:extLst>
          </p:cNvPr>
          <p:cNvSpPr/>
          <p:nvPr/>
        </p:nvSpPr>
        <p:spPr bwMode="auto">
          <a:xfrm rot="16200000">
            <a:off x="9531219" y="2816618"/>
            <a:ext cx="700040" cy="214606"/>
          </a:xfrm>
          <a:prstGeom prst="rightArrow">
            <a:avLst/>
          </a:prstGeom>
          <a:solidFill>
            <a:srgbClr val="CC66FF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4B5EE6EB-AA84-E942-B313-DA168D0AF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6531" y="2624091"/>
            <a:ext cx="123401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CO" sz="1800" kern="0" dirty="0">
                <a:solidFill>
                  <a:srgbClr val="006600"/>
                </a:solidFill>
                <a:sym typeface="Symbol" pitchFamily="18" charset="2"/>
              </a:rPr>
              <a:t>x</a:t>
            </a: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=Marco 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85A7E2C-4377-D547-8CA8-DC8A5F21E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1705" y="2912123"/>
            <a:ext cx="113695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CO" sz="1800" kern="0" dirty="0">
                <a:solidFill>
                  <a:srgbClr val="006600"/>
                </a:solidFill>
                <a:sym typeface="Symbol" pitchFamily="18" charset="2"/>
              </a:rPr>
              <a:t>y</a:t>
            </a: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=</a:t>
            </a:r>
            <a:r>
              <a:rPr lang="es-CO" sz="1800" kern="0" dirty="0">
                <a:solidFill>
                  <a:srgbClr val="006600"/>
                </a:solidFill>
                <a:sym typeface="Symbol" pitchFamily="18" charset="2"/>
              </a:rPr>
              <a:t>C</a:t>
            </a: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esar </a:t>
            </a:r>
          </a:p>
        </p:txBody>
      </p:sp>
      <p:sp>
        <p:nvSpPr>
          <p:cNvPr id="23" name="Flecha derecha 22">
            <a:extLst>
              <a:ext uri="{FF2B5EF4-FFF2-40B4-BE49-F238E27FC236}">
                <a16:creationId xmlns:a16="http://schemas.microsoft.com/office/drawing/2014/main" id="{9C4CF472-7DB1-6847-AA09-8DA7CFFD5110}"/>
              </a:ext>
            </a:extLst>
          </p:cNvPr>
          <p:cNvSpPr/>
          <p:nvPr/>
        </p:nvSpPr>
        <p:spPr bwMode="auto">
          <a:xfrm rot="16200000">
            <a:off x="8343799" y="3932403"/>
            <a:ext cx="700040" cy="214606"/>
          </a:xfrm>
          <a:prstGeom prst="rightArrow">
            <a:avLst/>
          </a:prstGeom>
          <a:solidFill>
            <a:srgbClr val="CC66FF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13CAB87A-74BB-1141-9003-55A1817D5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9111" y="3739876"/>
            <a:ext cx="123401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CO" sz="1800" kern="0" dirty="0">
                <a:solidFill>
                  <a:srgbClr val="006600"/>
                </a:solidFill>
                <a:sym typeface="Symbol" pitchFamily="18" charset="2"/>
              </a:rPr>
              <a:t>x</a:t>
            </a: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=</a:t>
            </a:r>
            <a:r>
              <a:rPr lang="es-CO" sz="1800" kern="0" dirty="0">
                <a:solidFill>
                  <a:srgbClr val="006600"/>
                </a:solidFill>
                <a:sym typeface="Symbol" pitchFamily="18" charset="2"/>
              </a:rPr>
              <a:t>M</a:t>
            </a: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arco 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C151A1B2-FBFE-F743-886A-E82932D84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4285" y="4027908"/>
            <a:ext cx="113695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CO" sz="1800" kern="0" dirty="0">
                <a:solidFill>
                  <a:srgbClr val="006600"/>
                </a:solidFill>
                <a:sym typeface="Symbol" pitchFamily="18" charset="2"/>
              </a:rPr>
              <a:t>y</a:t>
            </a: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=</a:t>
            </a:r>
            <a:r>
              <a:rPr lang="es-CO" sz="1800" kern="0" dirty="0">
                <a:solidFill>
                  <a:srgbClr val="006600"/>
                </a:solidFill>
                <a:sym typeface="Symbol" pitchFamily="18" charset="2"/>
              </a:rPr>
              <a:t>C</a:t>
            </a: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esar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1" y="3311595"/>
            <a:ext cx="2817676" cy="1610101"/>
          </a:xfrm>
          <a:prstGeom prst="rect">
            <a:avLst/>
          </a:prstGeom>
        </p:spPr>
      </p:pic>
      <p:sp>
        <p:nvSpPr>
          <p:cNvPr id="27" name="Rectangle 4">
            <a:extLst>
              <a:ext uri="{FF2B5EF4-FFF2-40B4-BE49-F238E27FC236}">
                <a16:creationId xmlns:a16="http://schemas.microsoft.com/office/drawing/2014/main" id="{8E7A5B09-E82A-FB4E-BC96-AB4A8B41D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298" y="1585818"/>
            <a:ext cx="3765275" cy="66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2000" b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no era leal a César</a:t>
            </a:r>
            <a:endParaRPr kumimoji="0" lang="es-CO" altLang="es-CO" sz="18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8471" y="4369495"/>
            <a:ext cx="2786323" cy="4978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435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Agenda – Lógica e inferencia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32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– Lógica de primer orden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Representación del conocimiento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Inferencia hacia adelante y hacia atrás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32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– Inferencia por Resolución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Demostración por refutación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Forma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Clausal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Conjuntiva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Unificación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32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– Proyecto 2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Demostrador de teoremas por resolución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1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>
            <a:extLst>
              <a:ext uri="{FF2B5EF4-FFF2-40B4-BE49-F238E27FC236}">
                <a16:creationId xmlns:a16="http://schemas.microsoft.com/office/drawing/2014/main" id="{D0A93971-B67F-5F47-BDD8-F49616D15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657" y="2759585"/>
            <a:ext cx="7920880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CO" sz="1800" kern="0" dirty="0">
                <a:solidFill>
                  <a:schemeClr val="bg1"/>
                </a:solidFill>
                <a:sym typeface="Symbol" pitchFamily="18" charset="2"/>
              </a:rPr>
              <a:t>H</a:t>
            </a:r>
            <a:r>
              <a:rPr kumimoji="0" lang="es-CO" sz="1800" b="0" kern="0" dirty="0">
                <a:solidFill>
                  <a:schemeClr val="bg1"/>
                </a:solidFill>
                <a:sym typeface="Symbol" pitchFamily="18" charset="2"/>
              </a:rPr>
              <a:t>ombre(x)  </a:t>
            </a:r>
            <a:r>
              <a:rPr lang="es-CO" sz="1800" kern="0" dirty="0">
                <a:solidFill>
                  <a:schemeClr val="bg1"/>
                </a:solidFill>
                <a:sym typeface="Symbol" pitchFamily="18" charset="2"/>
              </a:rPr>
              <a:t>G</a:t>
            </a:r>
            <a:r>
              <a:rPr kumimoji="0" lang="es-CO" sz="1800" b="0" kern="0" dirty="0">
                <a:solidFill>
                  <a:schemeClr val="bg1"/>
                </a:solidFill>
                <a:sym typeface="Symbol" pitchFamily="18" charset="2"/>
              </a:rPr>
              <a:t>obernante(y)  </a:t>
            </a:r>
            <a:r>
              <a:rPr lang="es-CO" sz="1800" kern="0" dirty="0">
                <a:solidFill>
                  <a:schemeClr val="bg1"/>
                </a:solidFill>
                <a:sym typeface="Symbol" pitchFamily="18" charset="2"/>
              </a:rPr>
              <a:t>I</a:t>
            </a:r>
            <a:r>
              <a:rPr kumimoji="0" lang="es-CO" sz="1800" b="0" kern="0" dirty="0">
                <a:solidFill>
                  <a:schemeClr val="bg1"/>
                </a:solidFill>
                <a:sym typeface="Symbol" pitchFamily="18" charset="2"/>
              </a:rPr>
              <a:t>ntentaAsesinar(x,</a:t>
            </a:r>
            <a:r>
              <a:rPr lang="es-CO" sz="1800" kern="0" dirty="0">
                <a:solidFill>
                  <a:schemeClr val="bg1"/>
                </a:solidFill>
                <a:sym typeface="Symbol" pitchFamily="18" charset="2"/>
              </a:rPr>
              <a:t>y</a:t>
            </a:r>
            <a:r>
              <a:rPr kumimoji="0" lang="es-CO" sz="1800" b="0" kern="0" dirty="0">
                <a:solidFill>
                  <a:schemeClr val="bg1"/>
                </a:solidFill>
                <a:sym typeface="Symbol" pitchFamily="18" charset="2"/>
              </a:rPr>
              <a:t>)  </a:t>
            </a:r>
            <a:r>
              <a:rPr kumimoji="0" lang="es-CO" sz="2400" b="0" kern="0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  </a:t>
            </a:r>
            <a:r>
              <a:rPr kumimoji="0" lang="es-CO" sz="1800" b="0" kern="0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s-CO" sz="1800" kern="0" dirty="0">
                <a:solidFill>
                  <a:srgbClr val="FF0000"/>
                </a:solidFill>
                <a:sym typeface="Symbol" pitchFamily="18" charset="2"/>
              </a:rPr>
              <a:t>L</a:t>
            </a:r>
            <a:r>
              <a:rPr kumimoji="0" lang="es-CO" sz="1800" b="0" kern="0" dirty="0">
                <a:solidFill>
                  <a:srgbClr val="FF0000"/>
                </a:solidFill>
                <a:sym typeface="Symbol" pitchFamily="18" charset="2"/>
              </a:rPr>
              <a:t>eal(x,y)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Lógica de Primer Orden - Inferencia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30217"/>
            <a:ext cx="8009305" cy="484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 Inferencia Hacia Atrás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00000"/>
              <a:buFontTx/>
              <a:buChar char="-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Comprobar que el consecuente de una regla es verdadero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00000"/>
              <a:buFontTx/>
              <a:buChar char="-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Verificando que el precedente es verdadero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4E4CEDCB-7A82-E744-A723-F2C92AE25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3550" y="1710964"/>
            <a:ext cx="235557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s-CO" sz="1800" b="1" kern="0" dirty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Leal(</a:t>
            </a:r>
            <a:r>
              <a:rPr lang="es-CO" sz="1800" b="1" kern="0" dirty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M</a:t>
            </a:r>
            <a:r>
              <a:rPr kumimoji="0" lang="es-CO" sz="1800" b="1" kern="0" dirty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arco,Cesar)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B8BD4B85-043C-E24E-8D70-365CD2222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966" y="6090648"/>
            <a:ext cx="205193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CO" sz="1800" kern="0" dirty="0">
                <a:solidFill>
                  <a:srgbClr val="3366CC"/>
                </a:solidFill>
                <a:sym typeface="Symbol" pitchFamily="18" charset="2"/>
              </a:rPr>
              <a:t>H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ombre(Marco) 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AACF437C-3EBA-374D-BE53-6E913BE91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53" y="5447107"/>
            <a:ext cx="2355576" cy="34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CO" sz="1800" kern="0" dirty="0">
                <a:solidFill>
                  <a:srgbClr val="3366CC"/>
                </a:solidFill>
                <a:sym typeface="Symbol" pitchFamily="18" charset="2"/>
              </a:rPr>
              <a:t>G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obernante(Cesar) 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9F815610-6139-144F-85F6-A98AAEB31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708" y="4801511"/>
            <a:ext cx="3528392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CO" sz="1800" kern="0" dirty="0">
                <a:solidFill>
                  <a:srgbClr val="3366CC"/>
                </a:solidFill>
                <a:sym typeface="Symbol" pitchFamily="18" charset="2"/>
              </a:rPr>
              <a:t>I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ntentaAsesinar(</a:t>
            </a:r>
            <a:r>
              <a:rPr lang="es-CO" sz="1800" kern="0" dirty="0">
                <a:solidFill>
                  <a:srgbClr val="3366CC"/>
                </a:solidFill>
                <a:sym typeface="Symbol" pitchFamily="18" charset="2"/>
              </a:rPr>
              <a:t>M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arco,Cesar)</a:t>
            </a:r>
            <a:endParaRPr kumimoji="0" lang="es-CO" sz="1800" b="0" kern="0" dirty="0">
              <a:solidFill>
                <a:srgbClr val="006600"/>
              </a:solidFill>
              <a:sym typeface="Symbol" pitchFamily="18" charset="2"/>
            </a:endParaRP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FD2A75ED-9489-FC46-80D5-998ACC480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3578" y="5719479"/>
            <a:ext cx="540061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(2)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CD786296-0D25-CE47-B0A3-0F7ECC214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1814" y="5122330"/>
            <a:ext cx="540061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(4)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D0A93971-B67F-5F47-BDD8-F49616D15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657" y="2760702"/>
            <a:ext cx="7920880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CO" sz="1800" kern="0" dirty="0">
                <a:solidFill>
                  <a:srgbClr val="3366CC"/>
                </a:solidFill>
                <a:sym typeface="Symbol" pitchFamily="18" charset="2"/>
              </a:rPr>
              <a:t>H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ombre(x)  </a:t>
            </a:r>
            <a:r>
              <a:rPr lang="es-CO" sz="1800" kern="0" dirty="0">
                <a:solidFill>
                  <a:srgbClr val="3366CC"/>
                </a:solidFill>
                <a:sym typeface="Symbol" pitchFamily="18" charset="2"/>
              </a:rPr>
              <a:t>G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obernante(y)  </a:t>
            </a:r>
            <a:r>
              <a:rPr lang="es-CO" sz="1800" kern="0" dirty="0">
                <a:solidFill>
                  <a:srgbClr val="3366CC"/>
                </a:solidFill>
                <a:sym typeface="Symbol" pitchFamily="18" charset="2"/>
              </a:rPr>
              <a:t>I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ntentaAsesinar(x,</a:t>
            </a:r>
            <a:r>
              <a:rPr lang="es-CO" sz="1800" kern="0" dirty="0">
                <a:solidFill>
                  <a:srgbClr val="3366CC"/>
                </a:solidFill>
                <a:sym typeface="Symbol" pitchFamily="18" charset="2"/>
              </a:rPr>
              <a:t>y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)  </a:t>
            </a:r>
            <a:r>
              <a:rPr kumimoji="0" lang="es-CO" sz="2400" b="0" kern="0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  </a:t>
            </a:r>
            <a:r>
              <a:rPr lang="es-CO" sz="1800" kern="0" dirty="0">
                <a:solidFill>
                  <a:srgbClr val="3366CC"/>
                </a:solidFill>
                <a:sym typeface="Symbol" pitchFamily="18" charset="2"/>
              </a:rPr>
              <a:t>L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eal(x,y)</a:t>
            </a:r>
            <a:endParaRPr kumimoji="0" lang="es-CO" sz="1800" b="0" kern="0" dirty="0">
              <a:solidFill>
                <a:srgbClr val="006600"/>
              </a:solidFill>
              <a:sym typeface="Symbol" pitchFamily="18" charset="2"/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59955AF5-EF0D-584B-98EB-0AA3F2014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8326" y="2803186"/>
            <a:ext cx="542977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(5)</a:t>
            </a:r>
          </a:p>
        </p:txBody>
      </p:sp>
      <p:sp>
        <p:nvSpPr>
          <p:cNvPr id="35" name="Flecha derecha 34">
            <a:extLst>
              <a:ext uri="{FF2B5EF4-FFF2-40B4-BE49-F238E27FC236}">
                <a16:creationId xmlns:a16="http://schemas.microsoft.com/office/drawing/2014/main" id="{E2459A69-DAA4-7E4F-9F27-FEF2CE6128CF}"/>
              </a:ext>
            </a:extLst>
          </p:cNvPr>
          <p:cNvSpPr/>
          <p:nvPr/>
        </p:nvSpPr>
        <p:spPr bwMode="auto">
          <a:xfrm rot="5400000">
            <a:off x="3615240" y="5023138"/>
            <a:ext cx="1936634" cy="198385"/>
          </a:xfrm>
          <a:prstGeom prst="rightArrow">
            <a:avLst/>
          </a:prstGeom>
          <a:solidFill>
            <a:srgbClr val="FF00FF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6" name="Flecha derecha 35">
            <a:extLst>
              <a:ext uri="{FF2B5EF4-FFF2-40B4-BE49-F238E27FC236}">
                <a16:creationId xmlns:a16="http://schemas.microsoft.com/office/drawing/2014/main" id="{71E9C950-2D6F-714E-9898-339DDA8A1DE0}"/>
              </a:ext>
            </a:extLst>
          </p:cNvPr>
          <p:cNvSpPr/>
          <p:nvPr/>
        </p:nvSpPr>
        <p:spPr bwMode="auto">
          <a:xfrm rot="5400000">
            <a:off x="5724009" y="4662025"/>
            <a:ext cx="1315226" cy="194115"/>
          </a:xfrm>
          <a:prstGeom prst="rightArrow">
            <a:avLst/>
          </a:prstGeom>
          <a:solidFill>
            <a:srgbClr val="FF00FF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3CD53FF8-37A2-3643-9DE7-FE0268F0A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837" y="6391795"/>
            <a:ext cx="540061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(1)</a:t>
            </a:r>
          </a:p>
        </p:txBody>
      </p:sp>
      <p:sp>
        <p:nvSpPr>
          <p:cNvPr id="38" name="Flecha derecha 37">
            <a:extLst>
              <a:ext uri="{FF2B5EF4-FFF2-40B4-BE49-F238E27FC236}">
                <a16:creationId xmlns:a16="http://schemas.microsoft.com/office/drawing/2014/main" id="{22D4EC0F-E8F3-EF43-B884-1410FBA262EC}"/>
              </a:ext>
            </a:extLst>
          </p:cNvPr>
          <p:cNvSpPr/>
          <p:nvPr/>
        </p:nvSpPr>
        <p:spPr bwMode="auto">
          <a:xfrm rot="5400000">
            <a:off x="9444015" y="2328766"/>
            <a:ext cx="700040" cy="214606"/>
          </a:xfrm>
          <a:prstGeom prst="rightArrow">
            <a:avLst/>
          </a:prstGeom>
          <a:solidFill>
            <a:srgbClr val="FFFF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07581100-F85D-CC41-B230-84108A934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0752" y="2039739"/>
            <a:ext cx="123401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CO" sz="1800" kern="0" dirty="0">
                <a:solidFill>
                  <a:srgbClr val="006600"/>
                </a:solidFill>
                <a:sym typeface="Symbol" pitchFamily="18" charset="2"/>
              </a:rPr>
              <a:t>x</a:t>
            </a: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=</a:t>
            </a:r>
            <a:r>
              <a:rPr lang="es-CO" sz="1800" kern="0" dirty="0">
                <a:solidFill>
                  <a:srgbClr val="006600"/>
                </a:solidFill>
                <a:sym typeface="Symbol" pitchFamily="18" charset="2"/>
              </a:rPr>
              <a:t>M</a:t>
            </a: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arco </a:t>
            </a: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A379A181-D356-3C49-A660-B3A367F95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5926" y="2327771"/>
            <a:ext cx="113695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CO" sz="1800" kern="0" dirty="0">
                <a:solidFill>
                  <a:srgbClr val="006600"/>
                </a:solidFill>
                <a:sym typeface="Symbol" pitchFamily="18" charset="2"/>
              </a:rPr>
              <a:t>y</a:t>
            </a: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=</a:t>
            </a:r>
            <a:r>
              <a:rPr lang="es-CO" sz="1800" kern="0" dirty="0">
                <a:solidFill>
                  <a:srgbClr val="006600"/>
                </a:solidFill>
                <a:sym typeface="Symbol" pitchFamily="18" charset="2"/>
              </a:rPr>
              <a:t>C</a:t>
            </a:r>
            <a:r>
              <a:rPr kumimoji="0" lang="es-CO" sz="1800" b="0" kern="0" dirty="0">
                <a:solidFill>
                  <a:srgbClr val="006600"/>
                </a:solidFill>
                <a:sym typeface="Symbol" pitchFamily="18" charset="2"/>
              </a:rPr>
              <a:t>esar </a:t>
            </a:r>
          </a:p>
        </p:txBody>
      </p:sp>
      <p:sp>
        <p:nvSpPr>
          <p:cNvPr id="41" name="Flecha derecha 40">
            <a:extLst>
              <a:ext uri="{FF2B5EF4-FFF2-40B4-BE49-F238E27FC236}">
                <a16:creationId xmlns:a16="http://schemas.microsoft.com/office/drawing/2014/main" id="{626F112B-C039-BC45-B4A2-663707EB02CE}"/>
              </a:ext>
            </a:extLst>
          </p:cNvPr>
          <p:cNvSpPr/>
          <p:nvPr/>
        </p:nvSpPr>
        <p:spPr bwMode="auto">
          <a:xfrm rot="5400000">
            <a:off x="8987551" y="4343271"/>
            <a:ext cx="700040" cy="214606"/>
          </a:xfrm>
          <a:prstGeom prst="rightArrow">
            <a:avLst/>
          </a:prstGeom>
          <a:solidFill>
            <a:srgbClr val="FF00FF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0C668A4D-7BA9-044B-9BA6-D4ADF8212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7207" y="3738218"/>
            <a:ext cx="7920880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CO" sz="1800" kern="0" dirty="0">
                <a:solidFill>
                  <a:srgbClr val="FF0000"/>
                </a:solidFill>
                <a:sym typeface="Symbol" pitchFamily="18" charset="2"/>
              </a:rPr>
              <a:t>H</a:t>
            </a:r>
            <a:r>
              <a:rPr kumimoji="0" lang="es-CO" sz="1800" b="0" kern="0" dirty="0">
                <a:solidFill>
                  <a:srgbClr val="FF0000"/>
                </a:solidFill>
                <a:sym typeface="Symbol" pitchFamily="18" charset="2"/>
              </a:rPr>
              <a:t>ombre(Marco)  </a:t>
            </a:r>
            <a:r>
              <a:rPr lang="es-CO" sz="1800" kern="0" dirty="0">
                <a:solidFill>
                  <a:srgbClr val="FF0000"/>
                </a:solidFill>
                <a:sym typeface="Symbol" pitchFamily="18" charset="2"/>
              </a:rPr>
              <a:t>G</a:t>
            </a:r>
            <a:r>
              <a:rPr kumimoji="0" lang="es-CO" sz="1800" b="0" kern="0" dirty="0">
                <a:solidFill>
                  <a:srgbClr val="FF0000"/>
                </a:solidFill>
                <a:sym typeface="Symbol" pitchFamily="18" charset="2"/>
              </a:rPr>
              <a:t>obernante(Cesar)  </a:t>
            </a:r>
            <a:r>
              <a:rPr lang="es-CO" sz="1800" kern="0" dirty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kumimoji="0" lang="es-CO" sz="1800" b="0" kern="0" dirty="0">
                <a:solidFill>
                  <a:srgbClr val="FF0000"/>
                </a:solidFill>
                <a:sym typeface="Symbol" pitchFamily="18" charset="2"/>
              </a:rPr>
              <a:t>ntentaAsesinar(</a:t>
            </a:r>
            <a:r>
              <a:rPr lang="es-CO" sz="1800" kern="0" dirty="0">
                <a:solidFill>
                  <a:srgbClr val="FF0000"/>
                </a:solidFill>
                <a:sym typeface="Symbol" pitchFamily="18" charset="2"/>
              </a:rPr>
              <a:t>M</a:t>
            </a:r>
            <a:r>
              <a:rPr kumimoji="0" lang="es-CO" sz="1800" b="0" kern="0" dirty="0">
                <a:solidFill>
                  <a:srgbClr val="FF0000"/>
                </a:solidFill>
                <a:sym typeface="Symbol" pitchFamily="18" charset="2"/>
              </a:rPr>
              <a:t>arco,Cesar)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8E7A5B09-E82A-FB4E-BC96-AB4A8B41D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352" y="1272304"/>
            <a:ext cx="3765275" cy="66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2000" b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no era leal a César</a:t>
            </a:r>
            <a:endParaRPr kumimoji="0" lang="es-CO" altLang="es-CO" sz="18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1" y="3311595"/>
            <a:ext cx="2817676" cy="1610101"/>
          </a:xfrm>
          <a:prstGeom prst="rect">
            <a:avLst/>
          </a:prstGeom>
        </p:spPr>
      </p:pic>
      <p:sp>
        <p:nvSpPr>
          <p:cNvPr id="44" name="Rectángulo 43"/>
          <p:cNvSpPr/>
          <p:nvPr/>
        </p:nvSpPr>
        <p:spPr>
          <a:xfrm>
            <a:off x="68471" y="4369495"/>
            <a:ext cx="2786323" cy="4978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D0A93971-B67F-5F47-BDD8-F49616D15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2803186"/>
            <a:ext cx="9124950" cy="4766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CO" sz="1800" kern="0" dirty="0">
                <a:solidFill>
                  <a:srgbClr val="3366CC"/>
                </a:solidFill>
                <a:sym typeface="Symbol" pitchFamily="18" charset="2"/>
              </a:rPr>
              <a:t>H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ombre(Marco)  </a:t>
            </a:r>
            <a:r>
              <a:rPr lang="es-CO" sz="1800" kern="0" dirty="0">
                <a:solidFill>
                  <a:srgbClr val="3366CC"/>
                </a:solidFill>
                <a:sym typeface="Symbol" pitchFamily="18" charset="2"/>
              </a:rPr>
              <a:t>G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obernante(Cesar)  </a:t>
            </a:r>
            <a:r>
              <a:rPr lang="es-CO" sz="1800" kern="0" dirty="0" err="1">
                <a:solidFill>
                  <a:srgbClr val="3366CC"/>
                </a:solidFill>
                <a:sym typeface="Symbol" pitchFamily="18" charset="2"/>
              </a:rPr>
              <a:t>I</a:t>
            </a:r>
            <a:r>
              <a:rPr kumimoji="0" lang="es-CO" sz="1800" b="0" kern="0" dirty="0" err="1">
                <a:solidFill>
                  <a:srgbClr val="3366CC"/>
                </a:solidFill>
                <a:sym typeface="Symbol" pitchFamily="18" charset="2"/>
              </a:rPr>
              <a:t>ntentaAsesinar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(</a:t>
            </a:r>
            <a:r>
              <a:rPr kumimoji="0" lang="es-CO" sz="1800" b="0" kern="0" dirty="0" err="1">
                <a:solidFill>
                  <a:srgbClr val="3366CC"/>
                </a:solidFill>
                <a:sym typeface="Symbol" pitchFamily="18" charset="2"/>
              </a:rPr>
              <a:t>Marco,</a:t>
            </a:r>
            <a:r>
              <a:rPr lang="es-CO" sz="1800" kern="0" dirty="0" err="1">
                <a:solidFill>
                  <a:srgbClr val="3366CC"/>
                </a:solidFill>
                <a:sym typeface="Symbol" pitchFamily="18" charset="2"/>
              </a:rPr>
              <a:t>Cesar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)  </a:t>
            </a:r>
            <a:r>
              <a:rPr kumimoji="0" lang="es-CO" sz="2400" b="0" kern="0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  </a:t>
            </a:r>
            <a:r>
              <a:rPr lang="es-CO" sz="1800" kern="0" dirty="0">
                <a:solidFill>
                  <a:srgbClr val="3366CC"/>
                </a:solidFill>
                <a:sym typeface="Symbol" pitchFamily="18" charset="2"/>
              </a:rPr>
              <a:t>L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eal(</a:t>
            </a:r>
            <a:r>
              <a:rPr kumimoji="0" lang="es-CO" sz="1800" b="0" kern="0" dirty="0" err="1">
                <a:solidFill>
                  <a:srgbClr val="3366CC"/>
                </a:solidFill>
                <a:sym typeface="Symbol" pitchFamily="18" charset="2"/>
              </a:rPr>
              <a:t>Marco,Cesar</a:t>
            </a:r>
            <a:r>
              <a:rPr kumimoji="0" lang="es-CO" sz="1800" b="0" kern="0" dirty="0">
                <a:solidFill>
                  <a:srgbClr val="3366CC"/>
                </a:solidFill>
                <a:sym typeface="Symbol" pitchFamily="18" charset="2"/>
              </a:rPr>
              <a:t>)</a:t>
            </a:r>
            <a:endParaRPr kumimoji="0" lang="es-CO" sz="1800" b="0" kern="0" dirty="0">
              <a:solidFill>
                <a:srgbClr val="006600"/>
              </a:solidFill>
              <a:sym typeface="Symbol" pitchFamily="18" charset="2"/>
            </a:endParaRPr>
          </a:p>
        </p:txBody>
      </p:sp>
      <p:sp>
        <p:nvSpPr>
          <p:cNvPr id="43" name="Flecha derecha 42">
            <a:extLst>
              <a:ext uri="{FF2B5EF4-FFF2-40B4-BE49-F238E27FC236}">
                <a16:creationId xmlns:a16="http://schemas.microsoft.com/office/drawing/2014/main" id="{578C4ACB-ABD1-6442-9C4D-27D603C08C03}"/>
              </a:ext>
            </a:extLst>
          </p:cNvPr>
          <p:cNvSpPr/>
          <p:nvPr/>
        </p:nvSpPr>
        <p:spPr bwMode="auto">
          <a:xfrm rot="5400000">
            <a:off x="7072462" y="3373988"/>
            <a:ext cx="488926" cy="239534"/>
          </a:xfrm>
          <a:prstGeom prst="rightArrow">
            <a:avLst/>
          </a:prstGeom>
          <a:solidFill>
            <a:srgbClr val="FFFF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1884597" y="4616884"/>
            <a:ext cx="935542" cy="2036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2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5" grpId="0" animBg="1"/>
      <p:bldP spid="36" grpId="0" animBg="1"/>
      <p:bldP spid="37" grpId="0"/>
      <p:bldP spid="38" grpId="0" animBg="1"/>
      <p:bldP spid="39" grpId="0"/>
      <p:bldP spid="40" grpId="0"/>
      <p:bldP spid="41" grpId="0" animBg="1"/>
      <p:bldP spid="42" grpId="0"/>
      <p:bldP spid="44" grpId="0" animBg="1"/>
      <p:bldP spid="45" grpId="0" animBg="1"/>
      <p:bldP spid="43" grpId="0" animBg="1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1199" cy="6868800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6" y="1440157"/>
            <a:ext cx="9329554" cy="1684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Demostración por Refutación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Prueba por contradicción: para demostrar que la base de conocimiento (KB) implica una sentencia 𝝰 dada, se demuestra que (KB ∧ ¬𝝰) no puede satisfacerse.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Al aplicar sucesivamente la regla de resolución unitaria se llega a una cláusula vacía.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24145" y="3198329"/>
            <a:ext cx="10967855" cy="325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Normal Conjuntiva - Forma </a:t>
            </a:r>
            <a:r>
              <a:rPr lang="es-CO" altLang="es-CO" b="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Clausal</a:t>
            </a: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Conjuntiva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Cada sentencia en lógica proposicional es lógicamente equivalente a una conjunción de cláusulas.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sz="800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Resolución Unitaria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Regla de resolución unitaria: siendo </a:t>
            </a:r>
            <a:r>
              <a:rPr kumimoji="0" lang="es-ES" altLang="es-CO" sz="2200" b="0" i="1" dirty="0" err="1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kumimoji="0" lang="es-ES" altLang="es-CO" sz="2200" b="0" i="1" baseline="-250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y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literales complementarios (</a:t>
            </a:r>
            <a:r>
              <a:rPr kumimoji="0" lang="es-ES" altLang="es-CO" sz="2200" b="0" i="1" dirty="0" err="1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kumimoji="0" lang="es-ES" altLang="es-CO" sz="2200" b="0" i="1" baseline="-250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= ¬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8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kumimoji="0" lang="es-ES" altLang="es-CO" sz="2200" b="0" i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⋀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… 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⋀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kumimoji="0" lang="es-ES" altLang="es-CO" sz="2200" b="0" i="1" baseline="-25000" dirty="0">
                <a:solidFill>
                  <a:schemeClr val="accent1">
                    <a:lumMod val="50000"/>
                  </a:schemeClr>
                </a:solidFill>
              </a:rPr>
              <a:t>i-1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⋀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¬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b 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⋀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kumimoji="0" lang="es-ES" altLang="es-CO" sz="2200" b="0" i="1" baseline="-25000" dirty="0">
                <a:solidFill>
                  <a:schemeClr val="accent1">
                    <a:lumMod val="50000"/>
                  </a:schemeClr>
                </a:solidFill>
              </a:rPr>
              <a:t>i+1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⋀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… 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⋀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2200" b="0" i="1" dirty="0" err="1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kumimoji="0" lang="es-ES" altLang="es-CO" sz="2200" b="0" i="1" baseline="-25000" dirty="0" err="1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), 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b 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kumimoji="0" lang="es-ES" altLang="es-CO" sz="2200" b="0" i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⋀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… 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⋀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kumimoji="0" lang="es-ES" altLang="es-CO" sz="2200" b="0" i="1" baseline="-25000" dirty="0">
                <a:solidFill>
                  <a:schemeClr val="accent1">
                    <a:lumMod val="50000"/>
                  </a:schemeClr>
                </a:solidFill>
              </a:rPr>
              <a:t>i-1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⋀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kumimoji="0" lang="es-ES" altLang="es-CO" sz="2200" b="0" i="1" baseline="-25000" dirty="0">
                <a:solidFill>
                  <a:schemeClr val="accent1">
                    <a:lumMod val="50000"/>
                  </a:schemeClr>
                </a:solidFill>
              </a:rPr>
              <a:t>i+1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⋀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… 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⋀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2200" b="0" i="1" dirty="0" err="1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kumimoji="0" lang="es-ES" altLang="es-CO" sz="2200" b="0" i="1" baseline="-25000" dirty="0" err="1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                 </a:t>
            </a:r>
            <a:r>
              <a:rPr kumimoji="0" lang="es-ES" altLang="es-CO" sz="2200" b="0" dirty="0">
                <a:solidFill>
                  <a:schemeClr val="accent2">
                    <a:lumMod val="75000"/>
                  </a:schemeClr>
                </a:solidFill>
              </a:rPr>
              <a:t>se eliminan tanto </a:t>
            </a:r>
            <a:r>
              <a:rPr kumimoji="0" lang="es-ES" altLang="es-CO" sz="2200" b="0" i="1" dirty="0" err="1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kumimoji="0" lang="es-ES" altLang="es-CO" sz="2200" b="0" i="1" baseline="-250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kumimoji="0" lang="es-ES" altLang="es-CO" sz="2200" b="0" dirty="0">
                <a:solidFill>
                  <a:schemeClr val="accent2">
                    <a:lumMod val="75000"/>
                  </a:schemeClr>
                </a:solidFill>
              </a:rPr>
              <a:t> = ¬</a:t>
            </a:r>
            <a:r>
              <a:rPr kumimoji="0" lang="es-ES" altLang="es-CO" sz="2200" b="0" i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kumimoji="0" lang="es-ES" altLang="es-CO" sz="2200" b="0" dirty="0">
                <a:solidFill>
                  <a:schemeClr val="accent2">
                    <a:lumMod val="75000"/>
                  </a:schemeClr>
                </a:solidFill>
              </a:rPr>
              <a:t>  como  </a:t>
            </a:r>
            <a:r>
              <a:rPr kumimoji="0" lang="es-ES" altLang="es-CO" sz="2200" b="0" i="1" dirty="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1000" b="0" i="1" baseline="-25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                   (frío 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∨ calor), ¬calor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                             frío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endParaRPr kumimoji="0" lang="es-ES" altLang="es-CO" sz="2200" b="0" i="1" baseline="-25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200" b="0" i="1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9F567CB-4E3D-4240-A37C-62D1AB048232}"/>
              </a:ext>
            </a:extLst>
          </p:cNvPr>
          <p:cNvCxnSpPr>
            <a:cxnSpLocks/>
          </p:cNvCxnSpPr>
          <p:nvPr/>
        </p:nvCxnSpPr>
        <p:spPr>
          <a:xfrm>
            <a:off x="1224146" y="5628444"/>
            <a:ext cx="423367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9F567CB-4E3D-4240-A37C-62D1AB048232}"/>
              </a:ext>
            </a:extLst>
          </p:cNvPr>
          <p:cNvCxnSpPr>
            <a:cxnSpLocks/>
          </p:cNvCxnSpPr>
          <p:nvPr/>
        </p:nvCxnSpPr>
        <p:spPr>
          <a:xfrm>
            <a:off x="2438400" y="6542844"/>
            <a:ext cx="21431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31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5"/>
            <a:ext cx="12211199" cy="6868800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6" y="1440156"/>
            <a:ext cx="8993279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Convertir a Forma Normal Conjuntiva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Eliminar ⇔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reemplazando        𝝰 ⇔ 𝝱 	por 	(𝝰 ⇒ 𝝱) ∧ (𝝱 ⇒ 𝝰)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Eliminar ⇒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reemplazando        𝝰 ⇒ 𝝱 	por 	¬𝝰 ∨ 𝝱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Negaciones sólo en literales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reemplazando        ¬(¬𝝰)	por	𝝰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		         ¬(𝝰 ∧ 𝝱)	por	(¬𝝰 ∨ ¬𝝱)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		         ¬(𝝰 ∨ 𝝱)	por	(¬𝝰 ∧ ¬𝝱)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		         ¬∀x P(x)	por	∃x ¬P(x)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		         ¬∃x P(x)	por	∀x ¬P(x)</a:t>
            </a:r>
          </a:p>
        </p:txBody>
      </p:sp>
      <p:sp>
        <p:nvSpPr>
          <p:cNvPr id="6" name="28 CuadroTexto">
            <a:extLst>
              <a:ext uri="{FF2B5EF4-FFF2-40B4-BE49-F238E27FC236}">
                <a16:creationId xmlns:a16="http://schemas.microsoft.com/office/drawing/2014/main" id="{159904AB-6260-4547-B102-6E2F66D88006}"/>
              </a:ext>
            </a:extLst>
          </p:cNvPr>
          <p:cNvSpPr txBox="1"/>
          <p:nvPr/>
        </p:nvSpPr>
        <p:spPr>
          <a:xfrm>
            <a:off x="8622450" y="1901915"/>
            <a:ext cx="3057090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EnCasa(Jill) ⇔ EnCasa(Novio(Jack,Jill))</a:t>
            </a:r>
          </a:p>
        </p:txBody>
      </p:sp>
      <p:sp>
        <p:nvSpPr>
          <p:cNvPr id="7" name="2 CuadroTexto">
            <a:extLst>
              <a:ext uri="{FF2B5EF4-FFF2-40B4-BE49-F238E27FC236}">
                <a16:creationId xmlns:a16="http://schemas.microsoft.com/office/drawing/2014/main" id="{6CAF1817-B6D8-1C4F-8EBF-7E5597C70A20}"/>
              </a:ext>
            </a:extLst>
          </p:cNvPr>
          <p:cNvSpPr txBox="1"/>
          <p:nvPr/>
        </p:nvSpPr>
        <p:spPr>
          <a:xfrm>
            <a:off x="8622450" y="2209692"/>
            <a:ext cx="3057091" cy="523220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EnCasa(Jill) ⇒ EnCasa(Novio(Jack,Jill)) ∧ EnCasa(Novio(Jack,Jill)) ⇒ EnCasa(Jill)</a:t>
            </a:r>
            <a:endParaRPr lang="es-CO" sz="1400" dirty="0"/>
          </a:p>
        </p:txBody>
      </p:sp>
      <p:sp>
        <p:nvSpPr>
          <p:cNvPr id="8" name="28 CuadroTexto">
            <a:extLst>
              <a:ext uri="{FF2B5EF4-FFF2-40B4-BE49-F238E27FC236}">
                <a16:creationId xmlns:a16="http://schemas.microsoft.com/office/drawing/2014/main" id="{711007AA-5630-2A40-9242-591300446B1F}"/>
              </a:ext>
            </a:extLst>
          </p:cNvPr>
          <p:cNvSpPr txBox="1"/>
          <p:nvPr/>
        </p:nvSpPr>
        <p:spPr>
          <a:xfrm>
            <a:off x="8622450" y="3040689"/>
            <a:ext cx="3057090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EnCasa(Jill) ⇒ EnCasa(Novio(Jack,Jill))</a:t>
            </a:r>
          </a:p>
        </p:txBody>
      </p:sp>
      <p:sp>
        <p:nvSpPr>
          <p:cNvPr id="9" name="2 CuadroTexto">
            <a:extLst>
              <a:ext uri="{FF2B5EF4-FFF2-40B4-BE49-F238E27FC236}">
                <a16:creationId xmlns:a16="http://schemas.microsoft.com/office/drawing/2014/main" id="{EBCFAC0B-4CDB-7D40-A5CB-1252756866F6}"/>
              </a:ext>
            </a:extLst>
          </p:cNvPr>
          <p:cNvSpPr txBox="1"/>
          <p:nvPr/>
        </p:nvSpPr>
        <p:spPr>
          <a:xfrm>
            <a:off x="8622450" y="3348466"/>
            <a:ext cx="3057091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¬EnCasa(Jill) ∨ EnCasa(Novio(Jack,Jill))</a:t>
            </a:r>
            <a:endParaRPr lang="es-CO" sz="1400" dirty="0"/>
          </a:p>
        </p:txBody>
      </p:sp>
      <p:sp>
        <p:nvSpPr>
          <p:cNvPr id="10" name="28 CuadroTexto">
            <a:extLst>
              <a:ext uri="{FF2B5EF4-FFF2-40B4-BE49-F238E27FC236}">
                <a16:creationId xmlns:a16="http://schemas.microsoft.com/office/drawing/2014/main" id="{58E36596-CADE-9E4E-B282-B4B4089FB22A}"/>
              </a:ext>
            </a:extLst>
          </p:cNvPr>
          <p:cNvSpPr txBox="1"/>
          <p:nvPr/>
        </p:nvSpPr>
        <p:spPr>
          <a:xfrm>
            <a:off x="8622449" y="5431900"/>
            <a:ext cx="3057090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¬∃x Gusta(x,Brocoli)</a:t>
            </a:r>
          </a:p>
        </p:txBody>
      </p:sp>
      <p:sp>
        <p:nvSpPr>
          <p:cNvPr id="11" name="2 CuadroTexto">
            <a:extLst>
              <a:ext uri="{FF2B5EF4-FFF2-40B4-BE49-F238E27FC236}">
                <a16:creationId xmlns:a16="http://schemas.microsoft.com/office/drawing/2014/main" id="{7097946E-E55C-2348-8AEC-016BC9B8B4A1}"/>
              </a:ext>
            </a:extLst>
          </p:cNvPr>
          <p:cNvSpPr txBox="1"/>
          <p:nvPr/>
        </p:nvSpPr>
        <p:spPr>
          <a:xfrm>
            <a:off x="8622449" y="5739677"/>
            <a:ext cx="3057091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∀x ¬Gusta(x,Brocoli)</a:t>
            </a:r>
            <a:endParaRPr lang="es-CO" sz="1400" dirty="0"/>
          </a:p>
        </p:txBody>
      </p:sp>
      <p:sp>
        <p:nvSpPr>
          <p:cNvPr id="12" name="28 CuadroTexto">
            <a:extLst>
              <a:ext uri="{FF2B5EF4-FFF2-40B4-BE49-F238E27FC236}">
                <a16:creationId xmlns:a16="http://schemas.microsoft.com/office/drawing/2014/main" id="{C535343B-6DC2-EA4D-9CFA-07CB693DE9B8}"/>
              </a:ext>
            </a:extLst>
          </p:cNvPr>
          <p:cNvSpPr txBox="1"/>
          <p:nvPr/>
        </p:nvSpPr>
        <p:spPr>
          <a:xfrm>
            <a:off x="8622449" y="4399657"/>
            <a:ext cx="3304508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¬(Gusta(Ana,Brocoli) ∧ Gusta(Ana,Coliflor))</a:t>
            </a:r>
          </a:p>
        </p:txBody>
      </p:sp>
      <p:sp>
        <p:nvSpPr>
          <p:cNvPr id="13" name="2 CuadroTexto">
            <a:extLst>
              <a:ext uri="{FF2B5EF4-FFF2-40B4-BE49-F238E27FC236}">
                <a16:creationId xmlns:a16="http://schemas.microsoft.com/office/drawing/2014/main" id="{D21ED2BA-9730-7243-86EE-B2359B440470}"/>
              </a:ext>
            </a:extLst>
          </p:cNvPr>
          <p:cNvSpPr txBox="1"/>
          <p:nvPr/>
        </p:nvSpPr>
        <p:spPr>
          <a:xfrm>
            <a:off x="8622449" y="4707434"/>
            <a:ext cx="3304508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¬Gusta(Ana,Brocoli) ∨ ¬Gusta(Ana,Coliflor)</a:t>
            </a:r>
            <a:endParaRPr lang="es-CO" sz="1400" dirty="0"/>
          </a:p>
        </p:txBody>
      </p:sp>
      <p:sp>
        <p:nvSpPr>
          <p:cNvPr id="14" name="Rectángulo 13"/>
          <p:cNvSpPr/>
          <p:nvPr/>
        </p:nvSpPr>
        <p:spPr>
          <a:xfrm>
            <a:off x="3675296" y="3329728"/>
            <a:ext cx="3030303" cy="404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3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1"/>
            <a:ext cx="12211199" cy="6868800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6" y="1440156"/>
            <a:ext cx="8993279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Convertir a Forma Normal Conjuntiva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 startAt="4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Cuantificadores con variables únicas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reemplazando        	∀x P(x) ∨ ∀x Q(x)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                por	∀x P(x) ∨ ∀y Q(y)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 startAt="4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Mover cuantificadores a la izquierda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reemplazando	∀x (P(x) ∨ (∀y ∀z Q(y) ∨ R(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x,z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)))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                por	∀x ∀y ∀z P(x) ∨ Q(y) ∨ R(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x,z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 startAt="4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Eliminar cuantificadores existenciales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reemplazando	∃y P(y)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                por	P(s1)</a:t>
            </a:r>
          </a:p>
        </p:txBody>
      </p:sp>
      <p:sp>
        <p:nvSpPr>
          <p:cNvPr id="6" name="28 CuadroTexto">
            <a:extLst>
              <a:ext uri="{FF2B5EF4-FFF2-40B4-BE49-F238E27FC236}">
                <a16:creationId xmlns:a16="http://schemas.microsoft.com/office/drawing/2014/main" id="{469D4AAE-DC92-AE47-A9EC-E90654340D98}"/>
              </a:ext>
            </a:extLst>
          </p:cNvPr>
          <p:cNvSpPr txBox="1"/>
          <p:nvPr/>
        </p:nvSpPr>
        <p:spPr>
          <a:xfrm>
            <a:off x="8338930" y="2165853"/>
            <a:ext cx="3530749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∀x (∃y Animal(y) ∧ ¬Ama(x,y)) ∨ (∃y Ama(y,x))</a:t>
            </a:r>
          </a:p>
        </p:txBody>
      </p:sp>
      <p:sp>
        <p:nvSpPr>
          <p:cNvPr id="7" name="2 CuadroTexto">
            <a:extLst>
              <a:ext uri="{FF2B5EF4-FFF2-40B4-BE49-F238E27FC236}">
                <a16:creationId xmlns:a16="http://schemas.microsoft.com/office/drawing/2014/main" id="{39D98906-C298-1B4D-B9F2-2F14D7591F0E}"/>
              </a:ext>
            </a:extLst>
          </p:cNvPr>
          <p:cNvSpPr txBox="1"/>
          <p:nvPr/>
        </p:nvSpPr>
        <p:spPr>
          <a:xfrm>
            <a:off x="8338930" y="2473630"/>
            <a:ext cx="3530749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∀x (∃y Animal(y) ∧ ¬Ama(x,y)) ∨ (∃z Ama(z,x))</a:t>
            </a:r>
          </a:p>
        </p:txBody>
      </p:sp>
      <p:sp>
        <p:nvSpPr>
          <p:cNvPr id="8" name="28 CuadroTexto">
            <a:extLst>
              <a:ext uri="{FF2B5EF4-FFF2-40B4-BE49-F238E27FC236}">
                <a16:creationId xmlns:a16="http://schemas.microsoft.com/office/drawing/2014/main" id="{8A2B4812-122A-F642-9471-84A5DA52C0B5}"/>
              </a:ext>
            </a:extLst>
          </p:cNvPr>
          <p:cNvSpPr txBox="1"/>
          <p:nvPr/>
        </p:nvSpPr>
        <p:spPr>
          <a:xfrm>
            <a:off x="8338930" y="3580551"/>
            <a:ext cx="3530749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∀x (∃y Animal(y) ∧ ¬Ama(x,y)) ∨ (∃z Ama(z,x))</a:t>
            </a:r>
          </a:p>
        </p:txBody>
      </p:sp>
      <p:sp>
        <p:nvSpPr>
          <p:cNvPr id="9" name="2 CuadroTexto">
            <a:extLst>
              <a:ext uri="{FF2B5EF4-FFF2-40B4-BE49-F238E27FC236}">
                <a16:creationId xmlns:a16="http://schemas.microsoft.com/office/drawing/2014/main" id="{E3C4755F-3A5C-F449-A232-E3C332DE750A}"/>
              </a:ext>
            </a:extLst>
          </p:cNvPr>
          <p:cNvSpPr txBox="1"/>
          <p:nvPr/>
        </p:nvSpPr>
        <p:spPr>
          <a:xfrm>
            <a:off x="8338930" y="3888328"/>
            <a:ext cx="3530749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∀x ∃y ∃z (Animal(y) ∧ ¬Ama(x,y)) ∨ Ama(z,x)</a:t>
            </a:r>
          </a:p>
        </p:txBody>
      </p:sp>
      <p:sp>
        <p:nvSpPr>
          <p:cNvPr id="10" name="28 CuadroTexto">
            <a:extLst>
              <a:ext uri="{FF2B5EF4-FFF2-40B4-BE49-F238E27FC236}">
                <a16:creationId xmlns:a16="http://schemas.microsoft.com/office/drawing/2014/main" id="{F3F2C61F-046C-DC4F-AD93-809012015576}"/>
              </a:ext>
            </a:extLst>
          </p:cNvPr>
          <p:cNvSpPr txBox="1"/>
          <p:nvPr/>
        </p:nvSpPr>
        <p:spPr>
          <a:xfrm>
            <a:off x="8338930" y="4903570"/>
            <a:ext cx="3530749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∃y (Sobre(x,y) ∧ ¬Piramide(y))</a:t>
            </a:r>
          </a:p>
        </p:txBody>
      </p:sp>
      <p:sp>
        <p:nvSpPr>
          <p:cNvPr id="11" name="2 CuadroTexto">
            <a:extLst>
              <a:ext uri="{FF2B5EF4-FFF2-40B4-BE49-F238E27FC236}">
                <a16:creationId xmlns:a16="http://schemas.microsoft.com/office/drawing/2014/main" id="{17A7B769-5AB6-FF4F-9DEE-87B3B940E25A}"/>
              </a:ext>
            </a:extLst>
          </p:cNvPr>
          <p:cNvSpPr txBox="1"/>
          <p:nvPr/>
        </p:nvSpPr>
        <p:spPr>
          <a:xfrm>
            <a:off x="8338930" y="5211347"/>
            <a:ext cx="3530749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Sobre(x,F(x)) ∧ ¬Piramide(F(x)) </a:t>
            </a:r>
          </a:p>
        </p:txBody>
      </p:sp>
      <p:sp>
        <p:nvSpPr>
          <p:cNvPr id="12" name="28 CuadroTexto">
            <a:extLst>
              <a:ext uri="{FF2B5EF4-FFF2-40B4-BE49-F238E27FC236}">
                <a16:creationId xmlns:a16="http://schemas.microsoft.com/office/drawing/2014/main" id="{AF6A60FC-DEC5-9B48-A1BC-6BD0ED25C713}"/>
              </a:ext>
            </a:extLst>
          </p:cNvPr>
          <p:cNvSpPr txBox="1"/>
          <p:nvPr/>
        </p:nvSpPr>
        <p:spPr>
          <a:xfrm>
            <a:off x="8259417" y="5764923"/>
            <a:ext cx="3610262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∀x ∃y ∃z (Animal(y) ∧ ¬Ama(x,y)) ∨ Ama(z,x)</a:t>
            </a:r>
          </a:p>
        </p:txBody>
      </p:sp>
      <p:sp>
        <p:nvSpPr>
          <p:cNvPr id="13" name="2 CuadroTexto">
            <a:extLst>
              <a:ext uri="{FF2B5EF4-FFF2-40B4-BE49-F238E27FC236}">
                <a16:creationId xmlns:a16="http://schemas.microsoft.com/office/drawing/2014/main" id="{F1F536F0-85F9-2943-9DCD-4A819F3FA0B4}"/>
              </a:ext>
            </a:extLst>
          </p:cNvPr>
          <p:cNvSpPr txBox="1"/>
          <p:nvPr/>
        </p:nvSpPr>
        <p:spPr>
          <a:xfrm>
            <a:off x="8259418" y="6072700"/>
            <a:ext cx="3610262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∀x (Animal(F(x)) ∧ ¬Ama(x,F(x))) ∨ Ama(G(x),x)</a:t>
            </a:r>
          </a:p>
        </p:txBody>
      </p:sp>
    </p:spTree>
    <p:extLst>
      <p:ext uri="{BB962C8B-B14F-4D97-AF65-F5344CB8AC3E}">
        <p14:creationId xmlns:p14="http://schemas.microsoft.com/office/powerpoint/2010/main" val="162919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1199" cy="6868800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6" y="1440156"/>
            <a:ext cx="8993279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Convertir a Forma Normal Conjuntiva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 startAt="7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Eliminar cuantificadores universales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reemplazando        	∀x P(x)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                por	P(x)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 startAt="7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Mover disyunciones a los literales (conjunción de disyunciones)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reemplazando	(𝝰 ∧ 𝝱) ∨ 𝝲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                por	(𝝰 ∨ 𝝲) ∧ (𝝱 ∨ 𝝲)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 startAt="7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Separar cada parte de la conjunción como cláusulas individuales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reemplazando	(𝝰 ∨ 𝝲) ∧ (𝝱 ∨ 𝝲)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                por	(𝝰 ∨ 𝝲)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			(𝝱 ∨ 𝝲)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28 CuadroTexto">
            <a:extLst>
              <a:ext uri="{FF2B5EF4-FFF2-40B4-BE49-F238E27FC236}">
                <a16:creationId xmlns:a16="http://schemas.microsoft.com/office/drawing/2014/main" id="{167BAEC1-2BE3-DB42-8F19-0371D51F82E0}"/>
              </a:ext>
            </a:extLst>
          </p:cNvPr>
          <p:cNvSpPr txBox="1"/>
          <p:nvPr/>
        </p:nvSpPr>
        <p:spPr>
          <a:xfrm>
            <a:off x="8249478" y="2165853"/>
            <a:ext cx="3620201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∀x (Animal(F(x)) ∧ ¬Ama(x,F(x))) ∨ Ama(G(x),x)</a:t>
            </a:r>
          </a:p>
        </p:txBody>
      </p:sp>
      <p:sp>
        <p:nvSpPr>
          <p:cNvPr id="7" name="2 CuadroTexto">
            <a:extLst>
              <a:ext uri="{FF2B5EF4-FFF2-40B4-BE49-F238E27FC236}">
                <a16:creationId xmlns:a16="http://schemas.microsoft.com/office/drawing/2014/main" id="{9C81BCA1-11A6-A746-BB55-464E5A168E15}"/>
              </a:ext>
            </a:extLst>
          </p:cNvPr>
          <p:cNvSpPr txBox="1"/>
          <p:nvPr/>
        </p:nvSpPr>
        <p:spPr>
          <a:xfrm>
            <a:off x="8249478" y="2473630"/>
            <a:ext cx="3620201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(Animal(F(x)) ∧ ¬Ama(x,F(x))) ∨ Ama(G(x),x)</a:t>
            </a:r>
          </a:p>
        </p:txBody>
      </p:sp>
      <p:sp>
        <p:nvSpPr>
          <p:cNvPr id="8" name="28 CuadroTexto">
            <a:extLst>
              <a:ext uri="{FF2B5EF4-FFF2-40B4-BE49-F238E27FC236}">
                <a16:creationId xmlns:a16="http://schemas.microsoft.com/office/drawing/2014/main" id="{8FEFD998-0D42-ED4C-A423-59989BECFA5F}"/>
              </a:ext>
            </a:extLst>
          </p:cNvPr>
          <p:cNvSpPr txBox="1"/>
          <p:nvPr/>
        </p:nvSpPr>
        <p:spPr>
          <a:xfrm>
            <a:off x="7394712" y="3734440"/>
            <a:ext cx="4474967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(Animal(F(x)) ∧ ¬Ama(x,F(x))) ∨ Ama(G(x),x)</a:t>
            </a:r>
          </a:p>
        </p:txBody>
      </p:sp>
      <p:sp>
        <p:nvSpPr>
          <p:cNvPr id="9" name="2 CuadroTexto">
            <a:extLst>
              <a:ext uri="{FF2B5EF4-FFF2-40B4-BE49-F238E27FC236}">
                <a16:creationId xmlns:a16="http://schemas.microsoft.com/office/drawing/2014/main" id="{A51E8F19-2947-0245-86CC-AC073025C32C}"/>
              </a:ext>
            </a:extLst>
          </p:cNvPr>
          <p:cNvSpPr txBox="1"/>
          <p:nvPr/>
        </p:nvSpPr>
        <p:spPr>
          <a:xfrm>
            <a:off x="7394713" y="4042217"/>
            <a:ext cx="4474967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(Animal(F(x)) ∨ Ama(G(x),x)) ∧ (¬Ama(x,F(x)) ∨ Ama(G(x),x))</a:t>
            </a:r>
          </a:p>
        </p:txBody>
      </p:sp>
      <p:sp>
        <p:nvSpPr>
          <p:cNvPr id="10" name="28 CuadroTexto">
            <a:extLst>
              <a:ext uri="{FF2B5EF4-FFF2-40B4-BE49-F238E27FC236}">
                <a16:creationId xmlns:a16="http://schemas.microsoft.com/office/drawing/2014/main" id="{C250A4F1-7802-D046-A9CD-A985F32D797A}"/>
              </a:ext>
            </a:extLst>
          </p:cNvPr>
          <p:cNvSpPr txBox="1"/>
          <p:nvPr/>
        </p:nvSpPr>
        <p:spPr>
          <a:xfrm>
            <a:off x="7394712" y="5147731"/>
            <a:ext cx="4474967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(Animal(F(x)) ∨ Ama(G(x),x)) ∧ (¬Ama(x,F(x)) ∨ Ama(G(x),x))</a:t>
            </a:r>
          </a:p>
        </p:txBody>
      </p:sp>
      <p:sp>
        <p:nvSpPr>
          <p:cNvPr id="11" name="2 CuadroTexto">
            <a:extLst>
              <a:ext uri="{FF2B5EF4-FFF2-40B4-BE49-F238E27FC236}">
                <a16:creationId xmlns:a16="http://schemas.microsoft.com/office/drawing/2014/main" id="{C5759D71-0219-9B4F-8FE9-F917219A9245}"/>
              </a:ext>
            </a:extLst>
          </p:cNvPr>
          <p:cNvSpPr txBox="1"/>
          <p:nvPr/>
        </p:nvSpPr>
        <p:spPr>
          <a:xfrm>
            <a:off x="7394713" y="5455508"/>
            <a:ext cx="4474967" cy="523220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Animal(F(x)) ∨ Ama(G(x),x)</a:t>
            </a:r>
          </a:p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¬Ama(x,F(x)) ∨ Ama(G(x),x)</a:t>
            </a:r>
          </a:p>
        </p:txBody>
      </p:sp>
    </p:spTree>
    <p:extLst>
      <p:ext uri="{BB962C8B-B14F-4D97-AF65-F5344CB8AC3E}">
        <p14:creationId xmlns:p14="http://schemas.microsoft.com/office/powerpoint/2010/main" val="203678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30217"/>
            <a:ext cx="8009305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de Unificación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La inferencia requiere encontrar sustituciones para que dos expresiones lógicas diferentes se vean idénticas.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24145" y="2941979"/>
            <a:ext cx="10158229" cy="284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Ejemplo: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¿A quién conoce John?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			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Conoce(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John,x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) 			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En la base de conocimiento:</a:t>
            </a: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					Conoce(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John,Jane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kumimoji="0" lang="es-ES" altLang="es-CO" sz="2200" b="0" dirty="0">
                <a:solidFill>
                  <a:srgbClr val="0070C0"/>
                </a:solidFill>
              </a:rPr>
              <a:t>con {x/Jane}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					Conoce(y, Bill) </a:t>
            </a:r>
            <a:r>
              <a:rPr kumimoji="0" lang="es-ES" altLang="es-CO" sz="2200" b="0" dirty="0">
                <a:solidFill>
                  <a:srgbClr val="0070C0"/>
                </a:solidFill>
              </a:rPr>
              <a:t>con {x/Bill, y/John}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					Conoce(y, Madre(y)) </a:t>
            </a:r>
            <a:r>
              <a:rPr kumimoji="0" lang="es-ES" altLang="es-CO" sz="2200" b="0" dirty="0">
                <a:solidFill>
                  <a:srgbClr val="0070C0"/>
                </a:solidFill>
              </a:rPr>
              <a:t>con {y/John, x/Madre(John)}</a:t>
            </a:r>
          </a:p>
        </p:txBody>
      </p:sp>
    </p:spTree>
    <p:extLst>
      <p:ext uri="{BB962C8B-B14F-4D97-AF65-F5344CB8AC3E}">
        <p14:creationId xmlns:p14="http://schemas.microsoft.com/office/powerpoint/2010/main" val="20652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768143"/>
            <a:ext cx="10529703" cy="439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de Inferencia Prueba por Resolución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Negar la sentencia a probar, y añadir el resultado a la lista de axiomas (base de conocimiento).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Poner la lista de axiomas en Forma Normal Conjuntiva.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Mientras haya cláusulas por resolver:</a:t>
            </a:r>
          </a:p>
          <a:p>
            <a:pPr marL="857250" lvl="1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arenR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Encontrar cláusulas por resolver y generar el resultado de la resolución.</a:t>
            </a:r>
          </a:p>
          <a:p>
            <a:pPr marL="857250" lvl="1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arenR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Añadir resultado de la resolución a la lista de cláusulas.</a:t>
            </a:r>
          </a:p>
          <a:p>
            <a:pPr marL="857250" lvl="1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arenR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Si se produce la cláusula nula, detenerse y reportar que la sentencia es verdadera.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Detenerse y reportar que la sentencia es falsa.</a:t>
            </a:r>
          </a:p>
        </p:txBody>
      </p:sp>
    </p:spTree>
    <p:extLst>
      <p:ext uri="{BB962C8B-B14F-4D97-AF65-F5344CB8AC3E}">
        <p14:creationId xmlns:p14="http://schemas.microsoft.com/office/powerpoint/2010/main" val="230316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 - Ejemplo</a:t>
            </a:r>
          </a:p>
        </p:txBody>
      </p:sp>
      <p:sp>
        <p:nvSpPr>
          <p:cNvPr id="8" name="11 CuadroTexto">
            <a:extLst>
              <a:ext uri="{FF2B5EF4-FFF2-40B4-BE49-F238E27FC236}">
                <a16:creationId xmlns:a16="http://schemas.microsoft.com/office/drawing/2014/main" id="{2424D3E8-A8A5-BE46-92BE-D74C6AD8C72C}"/>
              </a:ext>
            </a:extLst>
          </p:cNvPr>
          <p:cNvSpPr txBox="1"/>
          <p:nvPr/>
        </p:nvSpPr>
        <p:spPr>
          <a:xfrm>
            <a:off x="4873857" y="3018305"/>
            <a:ext cx="113199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sz="11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3451346-6D96-6E40-B124-7DEA93B0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47" y="1440154"/>
            <a:ext cx="8009305" cy="479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Ejemplo: 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 dirty="0">
                <a:solidFill>
                  <a:schemeClr val="accent1">
                    <a:lumMod val="50000"/>
                  </a:schemeClr>
                </a:solidFill>
              </a:rPr>
              <a:t>Base de conocimiento en lenguaje natural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Marco es un hombre.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Marco es un Pompeyano.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Todos los Pompeyanos son Romanos.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César es un gobernante.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Todos los Romanos son o leales al César o odian al César.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La gente sólo intenta asesinar a los gobernantes a los que no es leal.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Marco intentó asesinar al César.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kumimoji="0" lang="es-ES" altLang="es-CO" sz="2200" dirty="0">
                <a:solidFill>
                  <a:schemeClr val="accent1">
                    <a:lumMod val="50000"/>
                  </a:schemeClr>
                </a:solidFill>
              </a:rPr>
              <a:t>Pregunta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: ¿Marco odia al César?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5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 - Ejemplo</a:t>
            </a:r>
          </a:p>
        </p:txBody>
      </p:sp>
      <p:sp>
        <p:nvSpPr>
          <p:cNvPr id="8" name="11 CuadroTexto">
            <a:extLst>
              <a:ext uri="{FF2B5EF4-FFF2-40B4-BE49-F238E27FC236}">
                <a16:creationId xmlns:a16="http://schemas.microsoft.com/office/drawing/2014/main" id="{2424D3E8-A8A5-BE46-92BE-D74C6AD8C72C}"/>
              </a:ext>
            </a:extLst>
          </p:cNvPr>
          <p:cNvSpPr txBox="1"/>
          <p:nvPr/>
        </p:nvSpPr>
        <p:spPr>
          <a:xfrm>
            <a:off x="4873857" y="3018305"/>
            <a:ext cx="113199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sz="11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3451346-6D96-6E40-B124-7DEA93B0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48" y="1340764"/>
            <a:ext cx="6159758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Ejemplo: 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 dirty="0">
                <a:solidFill>
                  <a:schemeClr val="accent1">
                    <a:lumMod val="50000"/>
                  </a:schemeClr>
                </a:solidFill>
              </a:rPr>
              <a:t>Base de conocimiento en lógica de primer orden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 dirty="0">
                <a:solidFill>
                  <a:schemeClr val="accent1">
                    <a:lumMod val="50000"/>
                  </a:schemeClr>
                </a:solidFill>
              </a:rPr>
              <a:t>Constantes</a:t>
            </a:r>
            <a:r>
              <a:rPr kumimoji="0" lang="es-CO" altLang="es-CO" sz="2200" b="0" dirty="0">
                <a:solidFill>
                  <a:schemeClr val="accent1">
                    <a:lumMod val="50000"/>
                  </a:schemeClr>
                </a:solidFill>
              </a:rPr>
              <a:t>: Marco, Cesar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 dirty="0">
                <a:solidFill>
                  <a:schemeClr val="accent1">
                    <a:lumMod val="50000"/>
                  </a:schemeClr>
                </a:solidFill>
              </a:rPr>
              <a:t>Predicados</a:t>
            </a:r>
            <a:r>
              <a:rPr kumimoji="0" lang="es-CO" altLang="es-CO" sz="2200" b="0" dirty="0">
                <a:solidFill>
                  <a:schemeClr val="accent1">
                    <a:lumMod val="50000"/>
                  </a:schemeClr>
                </a:solidFill>
              </a:rPr>
              <a:t>: Hombre(x), Pompeyano(x), Romano(x), Gobernante(x), Leal(x,y), Odia(x,y), IntentaAsesinar(x,y)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 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kumimoji="0" lang="es-ES" altLang="es-CO" sz="2200" dirty="0">
                <a:solidFill>
                  <a:schemeClr val="accent1">
                    <a:lumMod val="50000"/>
                  </a:schemeClr>
                </a:solidFill>
              </a:rPr>
              <a:t>Pregunta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: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53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 - Ejemplo</a:t>
            </a:r>
          </a:p>
        </p:txBody>
      </p:sp>
      <p:sp>
        <p:nvSpPr>
          <p:cNvPr id="8" name="11 CuadroTexto">
            <a:extLst>
              <a:ext uri="{FF2B5EF4-FFF2-40B4-BE49-F238E27FC236}">
                <a16:creationId xmlns:a16="http://schemas.microsoft.com/office/drawing/2014/main" id="{2424D3E8-A8A5-BE46-92BE-D74C6AD8C72C}"/>
              </a:ext>
            </a:extLst>
          </p:cNvPr>
          <p:cNvSpPr txBox="1"/>
          <p:nvPr/>
        </p:nvSpPr>
        <p:spPr>
          <a:xfrm>
            <a:off x="4873857" y="3018305"/>
            <a:ext cx="113199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sz="11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3451346-6D96-6E40-B124-7DEA93B0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47" y="1340764"/>
            <a:ext cx="9491477" cy="487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Ejemplo: 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 dirty="0">
                <a:solidFill>
                  <a:schemeClr val="accent1">
                    <a:lumMod val="50000"/>
                  </a:schemeClr>
                </a:solidFill>
              </a:rPr>
              <a:t>Base de conocimiento en lógica de primer orden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 dirty="0">
                <a:solidFill>
                  <a:schemeClr val="accent1">
                    <a:lumMod val="50000"/>
                  </a:schemeClr>
                </a:solidFill>
              </a:rPr>
              <a:t>Constantes</a:t>
            </a:r>
            <a:r>
              <a:rPr kumimoji="0" lang="es-CO" altLang="es-CO" sz="2200" b="0" dirty="0">
                <a:solidFill>
                  <a:schemeClr val="accent1">
                    <a:lumMod val="50000"/>
                  </a:schemeClr>
                </a:solidFill>
              </a:rPr>
              <a:t>: Marco, Cesar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 dirty="0">
                <a:solidFill>
                  <a:schemeClr val="accent1">
                    <a:lumMod val="50000"/>
                  </a:schemeClr>
                </a:solidFill>
              </a:rPr>
              <a:t>Predicados</a:t>
            </a:r>
            <a:r>
              <a:rPr kumimoji="0" lang="es-CO" altLang="es-CO" sz="2200" b="0" dirty="0">
                <a:solidFill>
                  <a:schemeClr val="accent1">
                    <a:lumMod val="50000"/>
                  </a:schemeClr>
                </a:solidFill>
              </a:rPr>
              <a:t>: Hombre(x), Pompeyano(x), Romano(x),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 b="0" dirty="0">
                <a:solidFill>
                  <a:schemeClr val="accent1">
                    <a:lumMod val="50000"/>
                  </a:schemeClr>
                </a:solidFill>
              </a:rPr>
              <a:t>Gobernante(x), Leal(x,y), Odia(x,y), IntentaAsesinar(x,y)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Hombre(Marco)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Pompeyano(Marco)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∀x Pompeyano(x) ⇒ Romano(x)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Gobernante(Cesar)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∀x Romano(x) ⇒ (Leal(x, Cesar) ∨ Odia(x, Cesar))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∀x ∀y (Hombre(x) ∧ Gobernante(y) ∧ 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IntentaAsesinar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(x, y)) ⇒ ¬Leal(x, y)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IntentaAsesinar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(Marco, Cesar)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25" y="1513249"/>
            <a:ext cx="4554584" cy="1646439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03451346-6D96-6E40-B124-7DEA93B0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647" y="6306512"/>
            <a:ext cx="7662677" cy="31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dirty="0">
                <a:solidFill>
                  <a:schemeClr val="accent1">
                    <a:lumMod val="50000"/>
                  </a:schemeClr>
                </a:solidFill>
              </a:rPr>
              <a:t>Pregunta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: Odia(Marco, Cesar)	</a:t>
            </a:r>
            <a:r>
              <a:rPr kumimoji="0" lang="es-ES" altLang="es-CO" sz="2200" dirty="0">
                <a:solidFill>
                  <a:schemeClr val="accent1">
                    <a:lumMod val="50000"/>
                  </a:schemeClr>
                </a:solidFill>
              </a:rPr>
              <a:t>Negación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:  </a:t>
            </a:r>
            <a:r>
              <a:rPr kumimoji="0" lang="es-ES" altLang="es-CO" sz="2200" b="0" dirty="0">
                <a:solidFill>
                  <a:srgbClr val="0070C0"/>
                </a:solidFill>
              </a:rPr>
              <a:t>8.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¬Odia(Marco, Cesar)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2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90842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Representación de Conocimiento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8009305" cy="110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de la Representación del Conocimiento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Razonar, usando algún conocimiento, para generar una conclusión.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24147" y="2809263"/>
            <a:ext cx="10415627" cy="279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Ejemplo: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dirty="0">
                <a:solidFill>
                  <a:schemeClr val="accent1">
                    <a:lumMod val="50000"/>
                  </a:schemeClr>
                </a:solidFill>
              </a:rPr>
              <a:t>Considere las siguientes frases:</a:t>
            </a: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Si no llovió, Harry visitó a 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Hagrid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hoy.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Harry visitó a 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Hagrid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o a Dumbledore hoy, pero no a ambos.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Harry visitó a Dumbledore hoy.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Es posible responder la pregunta: ¿</a:t>
            </a:r>
            <a:r>
              <a:rPr kumimoji="0" lang="es-ES" altLang="es-CO" sz="2200" dirty="0">
                <a:solidFill>
                  <a:schemeClr val="accent1">
                    <a:lumMod val="50000"/>
                  </a:schemeClr>
                </a:solidFill>
              </a:rPr>
              <a:t>Llovió hoy?</a:t>
            </a: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78855A51-0C64-864D-B656-81C792371607}"/>
              </a:ext>
            </a:extLst>
          </p:cNvPr>
          <p:cNvSpPr/>
          <p:nvPr/>
        </p:nvSpPr>
        <p:spPr>
          <a:xfrm>
            <a:off x="7762462" y="4137892"/>
            <a:ext cx="198781" cy="593208"/>
          </a:xfrm>
          <a:prstGeom prst="rightBrace">
            <a:avLst>
              <a:gd name="adj1" fmla="val 1449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ED7ECA3-545F-9C42-A301-3ABCDFDBEC40}"/>
              </a:ext>
            </a:extLst>
          </p:cNvPr>
          <p:cNvSpPr txBox="1"/>
          <p:nvPr/>
        </p:nvSpPr>
        <p:spPr>
          <a:xfrm>
            <a:off x="8070575" y="4207466"/>
            <a:ext cx="2723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dirty="0">
                <a:solidFill>
                  <a:schemeClr val="accent2"/>
                </a:solidFill>
                <a:latin typeface="Arial Narrow" pitchFamily="34" charset="0"/>
              </a:rPr>
              <a:t>Harry no visitó a Hagrid</a:t>
            </a:r>
          </a:p>
        </p:txBody>
      </p:sp>
      <p:cxnSp>
        <p:nvCxnSpPr>
          <p:cNvPr id="9" name="Conector curvado 8">
            <a:extLst>
              <a:ext uri="{FF2B5EF4-FFF2-40B4-BE49-F238E27FC236}">
                <a16:creationId xmlns:a16="http://schemas.microsoft.com/office/drawing/2014/main" id="{1EEF0163-2CF7-554C-8BF6-B1465F2A9F9F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7293717" y="2068947"/>
            <a:ext cx="351082" cy="392595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215A2B-8CD8-CE41-B435-8563568299CB}"/>
              </a:ext>
            </a:extLst>
          </p:cNvPr>
          <p:cNvSpPr txBox="1"/>
          <p:nvPr/>
        </p:nvSpPr>
        <p:spPr>
          <a:xfrm>
            <a:off x="6649279" y="5254586"/>
            <a:ext cx="1530625" cy="4308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200" dirty="0">
                <a:solidFill>
                  <a:schemeClr val="accent2"/>
                </a:solidFill>
                <a:latin typeface="Arial Narrow" pitchFamily="34" charset="0"/>
              </a:rPr>
              <a:t>Si, hoy llovió</a:t>
            </a:r>
          </a:p>
        </p:txBody>
      </p:sp>
    </p:spTree>
    <p:extLst>
      <p:ext uri="{BB962C8B-B14F-4D97-AF65-F5344CB8AC3E}">
        <p14:creationId xmlns:p14="http://schemas.microsoft.com/office/powerpoint/2010/main" val="195876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35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 - Ejemplo</a:t>
            </a:r>
          </a:p>
        </p:txBody>
      </p:sp>
      <p:sp>
        <p:nvSpPr>
          <p:cNvPr id="8" name="11 CuadroTexto">
            <a:extLst>
              <a:ext uri="{FF2B5EF4-FFF2-40B4-BE49-F238E27FC236}">
                <a16:creationId xmlns:a16="http://schemas.microsoft.com/office/drawing/2014/main" id="{2424D3E8-A8A5-BE46-92BE-D74C6AD8C72C}"/>
              </a:ext>
            </a:extLst>
          </p:cNvPr>
          <p:cNvSpPr txBox="1"/>
          <p:nvPr/>
        </p:nvSpPr>
        <p:spPr>
          <a:xfrm>
            <a:off x="4873857" y="3018305"/>
            <a:ext cx="113199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sz="11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3451346-6D96-6E40-B124-7DEA93B0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48" y="1469971"/>
            <a:ext cx="8615592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Ejemplo: 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 dirty="0">
                <a:solidFill>
                  <a:schemeClr val="accent1">
                    <a:lumMod val="50000"/>
                  </a:schemeClr>
                </a:solidFill>
              </a:rPr>
              <a:t>Base de conocimiento en Forma Normal Conjuntiva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Hombre(Marco)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Pompeyano(Marco)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¬Pompeyano(x3) ∨ Romano(x3)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Gobernante(Cesar)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¬Romano(x5) ∨ Leal(x5, Cesar) ∨ Odia(x5, Cesar)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¬Hombre(x6) ∨ ¬Gobernante(y6) ∨ ¬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IntentaAsesinar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(x6, y6) ∨ ¬Leal(x6, y6)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IntentaAsesinar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(Marco, Cesar)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kumimoji="0" lang="es-ES" altLang="es-CO" sz="2200" dirty="0">
                <a:solidFill>
                  <a:schemeClr val="accent1">
                    <a:lumMod val="50000"/>
                  </a:schemeClr>
                </a:solidFill>
              </a:rPr>
              <a:t>Pregunta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: Odia(Marco, Cesar)	</a:t>
            </a:r>
            <a:r>
              <a:rPr kumimoji="0" lang="es-ES" altLang="es-CO" sz="2200" dirty="0">
                <a:solidFill>
                  <a:schemeClr val="accent1">
                    <a:lumMod val="50000"/>
                  </a:schemeClr>
                </a:solidFill>
              </a:rPr>
              <a:t>Negación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:  </a:t>
            </a:r>
            <a:r>
              <a:rPr kumimoji="0" lang="es-ES" altLang="es-CO" sz="2200" b="0" dirty="0">
                <a:solidFill>
                  <a:srgbClr val="0070C0"/>
                </a:solidFill>
              </a:rPr>
              <a:t>8.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 ¬Odia(Marco, Cesar)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246" y="1469971"/>
            <a:ext cx="4691062" cy="159308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856897" y="1940359"/>
            <a:ext cx="172803" cy="2036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741722" y="3195091"/>
            <a:ext cx="172803" cy="319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572263" y="3195091"/>
            <a:ext cx="172803" cy="319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651607" y="2408006"/>
            <a:ext cx="172803" cy="20367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208571" y="3957091"/>
            <a:ext cx="172803" cy="31963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741721" y="3957091"/>
            <a:ext cx="172803" cy="31963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328132" y="2623041"/>
            <a:ext cx="172803" cy="20367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741721" y="4366666"/>
            <a:ext cx="172803" cy="31963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381374" y="4366666"/>
            <a:ext cx="172803" cy="31963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411955" y="4366666"/>
            <a:ext cx="172803" cy="31963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974180" y="4366666"/>
            <a:ext cx="172803" cy="31963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 - Ejemplo</a:t>
            </a:r>
          </a:p>
        </p:txBody>
      </p:sp>
      <p:sp>
        <p:nvSpPr>
          <p:cNvPr id="6" name="6 CuadroTexto">
            <a:extLst>
              <a:ext uri="{FF2B5EF4-FFF2-40B4-BE49-F238E27FC236}">
                <a16:creationId xmlns:a16="http://schemas.microsoft.com/office/drawing/2014/main" id="{0FF80FC9-8473-B74E-91E7-11222EA6BBC7}"/>
              </a:ext>
            </a:extLst>
          </p:cNvPr>
          <p:cNvSpPr txBox="1"/>
          <p:nvPr/>
        </p:nvSpPr>
        <p:spPr>
          <a:xfrm>
            <a:off x="1341912" y="2415085"/>
            <a:ext cx="2431694" cy="338554"/>
          </a:xfrm>
          <a:prstGeom prst="rect">
            <a:avLst/>
          </a:prstGeom>
          <a:solidFill>
            <a:srgbClr val="EAF5A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rgbClr val="C00000"/>
                </a:solidFill>
                <a:sym typeface="Symbol" pitchFamily="18" charset="2"/>
              </a:rPr>
              <a:t>Odia(Marco,Cesar) ?</a:t>
            </a:r>
            <a:endParaRPr lang="es-CO" sz="1600" dirty="0">
              <a:solidFill>
                <a:srgbClr val="C00000"/>
              </a:solidFill>
            </a:endParaRPr>
          </a:p>
        </p:txBody>
      </p:sp>
      <p:sp>
        <p:nvSpPr>
          <p:cNvPr id="8" name="11 CuadroTexto">
            <a:extLst>
              <a:ext uri="{FF2B5EF4-FFF2-40B4-BE49-F238E27FC236}">
                <a16:creationId xmlns:a16="http://schemas.microsoft.com/office/drawing/2014/main" id="{2424D3E8-A8A5-BE46-92BE-D74C6AD8C72C}"/>
              </a:ext>
            </a:extLst>
          </p:cNvPr>
          <p:cNvSpPr txBox="1"/>
          <p:nvPr/>
        </p:nvSpPr>
        <p:spPr>
          <a:xfrm>
            <a:off x="4873857" y="3018305"/>
            <a:ext cx="113199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sz="1100" dirty="0"/>
          </a:p>
        </p:txBody>
      </p:sp>
      <p:sp>
        <p:nvSpPr>
          <p:cNvPr id="10" name="27 CuadroTexto">
            <a:extLst>
              <a:ext uri="{FF2B5EF4-FFF2-40B4-BE49-F238E27FC236}">
                <a16:creationId xmlns:a16="http://schemas.microsoft.com/office/drawing/2014/main" id="{C52B4389-D661-2841-8DF2-3D968B43730E}"/>
              </a:ext>
            </a:extLst>
          </p:cNvPr>
          <p:cNvSpPr txBox="1"/>
          <p:nvPr/>
        </p:nvSpPr>
        <p:spPr>
          <a:xfrm>
            <a:off x="4243461" y="1437479"/>
            <a:ext cx="5954085" cy="1600438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1. Hombre(Marco)</a:t>
            </a:r>
          </a:p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2. Pompeyano(Marco)</a:t>
            </a:r>
          </a:p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3. Pompeyano(x3)  Romano(x3)</a:t>
            </a:r>
          </a:p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4. Gobernante(Cesar)</a:t>
            </a:r>
          </a:p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5. Romano(x5)  Leal(x5,Cesar)  Odia(x5,Cesar)</a:t>
            </a:r>
          </a:p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6. Hombre(x6)   Gobernante(y6)  </a:t>
            </a:r>
            <a:r>
              <a:rPr lang="es-CO" sz="1400" dirty="0" err="1">
                <a:solidFill>
                  <a:srgbClr val="7030A0"/>
                </a:solidFill>
                <a:sym typeface="Symbol" pitchFamily="18" charset="2"/>
              </a:rPr>
              <a:t>IntentaAsesinar</a:t>
            </a:r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(x6,y6)  Leal(x6,y6)</a:t>
            </a:r>
          </a:p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7. IntentaAsesinar(Marco,Cesar)</a:t>
            </a:r>
            <a:endParaRPr lang="es-CO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813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8 CuadroTexto">
            <a:extLst>
              <a:ext uri="{FF2B5EF4-FFF2-40B4-BE49-F238E27FC236}">
                <a16:creationId xmlns:a16="http://schemas.microsoft.com/office/drawing/2014/main" id="{600D59C0-0426-D246-8424-AAF7E25F9441}"/>
              </a:ext>
            </a:extLst>
          </p:cNvPr>
          <p:cNvSpPr txBox="1"/>
          <p:nvPr/>
        </p:nvSpPr>
        <p:spPr>
          <a:xfrm>
            <a:off x="8094086" y="3171692"/>
            <a:ext cx="987981" cy="2616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CO" sz="1100" dirty="0">
                <a:solidFill>
                  <a:srgbClr val="006600"/>
                </a:solidFill>
                <a:sym typeface="Symbol" pitchFamily="18" charset="2"/>
              </a:rPr>
              <a:t>x5 → Marco</a:t>
            </a:r>
            <a:endParaRPr lang="es-CO" sz="1100" dirty="0">
              <a:solidFill>
                <a:srgbClr val="0066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 - Ejemplo</a:t>
            </a:r>
          </a:p>
        </p:txBody>
      </p:sp>
      <p:sp>
        <p:nvSpPr>
          <p:cNvPr id="7" name="2 CuadroTexto">
            <a:extLst>
              <a:ext uri="{FF2B5EF4-FFF2-40B4-BE49-F238E27FC236}">
                <a16:creationId xmlns:a16="http://schemas.microsoft.com/office/drawing/2014/main" id="{43FC06E7-F900-D549-9817-B6F096328CAA}"/>
              </a:ext>
            </a:extLst>
          </p:cNvPr>
          <p:cNvSpPr txBox="1"/>
          <p:nvPr/>
        </p:nvSpPr>
        <p:spPr>
          <a:xfrm>
            <a:off x="3053526" y="3148609"/>
            <a:ext cx="1800200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Odia(Marco,Cesar)</a:t>
            </a:r>
            <a:endParaRPr lang="es-CO" sz="1400" dirty="0"/>
          </a:p>
        </p:txBody>
      </p:sp>
      <p:sp>
        <p:nvSpPr>
          <p:cNvPr id="10" name="6 CuadroTexto">
            <a:extLst>
              <a:ext uri="{FF2B5EF4-FFF2-40B4-BE49-F238E27FC236}">
                <a16:creationId xmlns:a16="http://schemas.microsoft.com/office/drawing/2014/main" id="{44977232-A8F5-B347-89C2-C5F83F1F156A}"/>
              </a:ext>
            </a:extLst>
          </p:cNvPr>
          <p:cNvSpPr txBox="1"/>
          <p:nvPr/>
        </p:nvSpPr>
        <p:spPr>
          <a:xfrm>
            <a:off x="1341912" y="2418435"/>
            <a:ext cx="2431694" cy="338554"/>
          </a:xfrm>
          <a:prstGeom prst="rect">
            <a:avLst/>
          </a:prstGeom>
          <a:solidFill>
            <a:srgbClr val="EAF5A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rgbClr val="C00000"/>
                </a:solidFill>
                <a:sym typeface="Symbol" pitchFamily="18" charset="2"/>
              </a:rPr>
              <a:t>Odia(Marco,Cesar) ?</a:t>
            </a:r>
            <a:endParaRPr lang="es-CO" sz="1600" dirty="0">
              <a:solidFill>
                <a:srgbClr val="C00000"/>
              </a:solidFill>
            </a:endParaRPr>
          </a:p>
        </p:txBody>
      </p:sp>
      <p:sp>
        <p:nvSpPr>
          <p:cNvPr id="12" name="9 CuadroTexto">
            <a:extLst>
              <a:ext uri="{FF2B5EF4-FFF2-40B4-BE49-F238E27FC236}">
                <a16:creationId xmlns:a16="http://schemas.microsoft.com/office/drawing/2014/main" id="{D1CC6CB8-7D54-524D-B69F-6322B3ACF2C2}"/>
              </a:ext>
            </a:extLst>
          </p:cNvPr>
          <p:cNvSpPr txBox="1"/>
          <p:nvPr/>
        </p:nvSpPr>
        <p:spPr>
          <a:xfrm>
            <a:off x="4781717" y="3733610"/>
            <a:ext cx="3159647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Romano(Marco)  Leal(</a:t>
            </a:r>
            <a:r>
              <a:rPr lang="es-CO" sz="1400" dirty="0" err="1">
                <a:solidFill>
                  <a:srgbClr val="3366CC"/>
                </a:solidFill>
                <a:sym typeface="Symbol" pitchFamily="18" charset="2"/>
              </a:rPr>
              <a:t>Marco,Cesar</a:t>
            </a:r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)</a:t>
            </a:r>
            <a:endParaRPr lang="es-CO" sz="1400" dirty="0"/>
          </a:p>
        </p:txBody>
      </p:sp>
      <p:sp>
        <p:nvSpPr>
          <p:cNvPr id="13" name="11 CuadroTexto">
            <a:extLst>
              <a:ext uri="{FF2B5EF4-FFF2-40B4-BE49-F238E27FC236}">
                <a16:creationId xmlns:a16="http://schemas.microsoft.com/office/drawing/2014/main" id="{5DFD31E4-A60C-ED4E-AEE3-A4B51DFFE367}"/>
              </a:ext>
            </a:extLst>
          </p:cNvPr>
          <p:cNvSpPr txBox="1"/>
          <p:nvPr/>
        </p:nvSpPr>
        <p:spPr>
          <a:xfrm>
            <a:off x="4873857" y="3021655"/>
            <a:ext cx="113199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sz="1100" dirty="0"/>
          </a:p>
        </p:txBody>
      </p:sp>
      <p:sp>
        <p:nvSpPr>
          <p:cNvPr id="14" name="20 CuadroTexto">
            <a:extLst>
              <a:ext uri="{FF2B5EF4-FFF2-40B4-BE49-F238E27FC236}">
                <a16:creationId xmlns:a16="http://schemas.microsoft.com/office/drawing/2014/main" id="{DFCD0D0F-072E-154F-9487-C86D5A58AF5B}"/>
              </a:ext>
            </a:extLst>
          </p:cNvPr>
          <p:cNvSpPr txBox="1"/>
          <p:nvPr/>
        </p:nvSpPr>
        <p:spPr>
          <a:xfrm>
            <a:off x="7598291" y="3148609"/>
            <a:ext cx="50405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5</a:t>
            </a:r>
            <a:endParaRPr lang="es-CO" sz="1400" dirty="0">
              <a:solidFill>
                <a:srgbClr val="7030A0"/>
              </a:solidFill>
            </a:endParaRPr>
          </a:p>
        </p:txBody>
      </p:sp>
      <p:sp>
        <p:nvSpPr>
          <p:cNvPr id="16" name="28 CuadroTexto">
            <a:extLst>
              <a:ext uri="{FF2B5EF4-FFF2-40B4-BE49-F238E27FC236}">
                <a16:creationId xmlns:a16="http://schemas.microsoft.com/office/drawing/2014/main" id="{4A5962CE-6297-EF42-A3CC-96593EC8DE6C}"/>
              </a:ext>
            </a:extLst>
          </p:cNvPr>
          <p:cNvSpPr txBox="1"/>
          <p:nvPr/>
        </p:nvSpPr>
        <p:spPr>
          <a:xfrm>
            <a:off x="5548148" y="3205228"/>
            <a:ext cx="4649399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Romano(Marco)  Leal(</a:t>
            </a:r>
            <a:r>
              <a:rPr lang="es-CO" sz="1400" dirty="0" err="1">
                <a:solidFill>
                  <a:srgbClr val="7030A0"/>
                </a:solidFill>
                <a:sym typeface="Symbol" pitchFamily="18" charset="2"/>
              </a:rPr>
              <a:t>Marco,Cesar</a:t>
            </a:r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)  Odia(Marco,Cesar)</a:t>
            </a:r>
          </a:p>
        </p:txBody>
      </p:sp>
      <p:cxnSp>
        <p:nvCxnSpPr>
          <p:cNvPr id="17" name="3 Conector recto">
            <a:extLst>
              <a:ext uri="{FF2B5EF4-FFF2-40B4-BE49-F238E27FC236}">
                <a16:creationId xmlns:a16="http://schemas.microsoft.com/office/drawing/2014/main" id="{47095E27-2EF6-9041-AB73-624EB3DD8B2C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 bwMode="auto">
          <a:xfrm>
            <a:off x="3953626" y="3456386"/>
            <a:ext cx="2407915" cy="277224"/>
          </a:xfrm>
          <a:prstGeom prst="line">
            <a:avLst/>
          </a:prstGeom>
          <a:solidFill>
            <a:srgbClr val="3366CC">
              <a:alpha val="50000"/>
            </a:srgbClr>
          </a:solidFill>
          <a:ln w="2857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29 Conector recto">
            <a:extLst>
              <a:ext uri="{FF2B5EF4-FFF2-40B4-BE49-F238E27FC236}">
                <a16:creationId xmlns:a16="http://schemas.microsoft.com/office/drawing/2014/main" id="{00E584F6-C1E8-A140-A22D-97BA5D8FC04F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 bwMode="auto">
          <a:xfrm flipH="1">
            <a:off x="6361541" y="3513005"/>
            <a:ext cx="1511307" cy="220605"/>
          </a:xfrm>
          <a:prstGeom prst="line">
            <a:avLst/>
          </a:prstGeom>
          <a:solidFill>
            <a:srgbClr val="3366CC">
              <a:alpha val="50000"/>
            </a:srgbClr>
          </a:solidFill>
          <a:ln w="2857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27 CuadroTexto">
            <a:extLst>
              <a:ext uri="{FF2B5EF4-FFF2-40B4-BE49-F238E27FC236}">
                <a16:creationId xmlns:a16="http://schemas.microsoft.com/office/drawing/2014/main" id="{C52B4389-D661-2841-8DF2-3D968B43730E}"/>
              </a:ext>
            </a:extLst>
          </p:cNvPr>
          <p:cNvSpPr txBox="1"/>
          <p:nvPr/>
        </p:nvSpPr>
        <p:spPr>
          <a:xfrm>
            <a:off x="4243461" y="1437479"/>
            <a:ext cx="5954085" cy="1600438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1. Hombre(Marco)</a:t>
            </a:r>
          </a:p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2. Pompeyano(Marco)</a:t>
            </a:r>
          </a:p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3. Pompeyano(x3)  Romano(x3)</a:t>
            </a:r>
          </a:p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4. Gobernante(Cesar)</a:t>
            </a:r>
          </a:p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5. Romano(x5)  Leal(x5,Cesar)  Odia(x5,Cesar)</a:t>
            </a:r>
          </a:p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6. Hombre(x6)   Gobernante(y6)  </a:t>
            </a:r>
            <a:r>
              <a:rPr lang="es-CO" sz="1400" dirty="0" err="1">
                <a:solidFill>
                  <a:srgbClr val="7030A0"/>
                </a:solidFill>
                <a:sym typeface="Symbol" pitchFamily="18" charset="2"/>
              </a:rPr>
              <a:t>IntentaAsesinar</a:t>
            </a:r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(x6,y6)  Leal(x6,y6)</a:t>
            </a:r>
          </a:p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7. IntentaAsesinar(Marco,Cesar)</a:t>
            </a:r>
            <a:endParaRPr lang="es-CO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9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cxnSp>
        <p:nvCxnSpPr>
          <p:cNvPr id="52" name="42 Conector recto">
            <a:extLst>
              <a:ext uri="{FF2B5EF4-FFF2-40B4-BE49-F238E27FC236}">
                <a16:creationId xmlns:a16="http://schemas.microsoft.com/office/drawing/2014/main" id="{0507769F-A876-954A-B0DE-FC497BF915E3}"/>
              </a:ext>
            </a:extLst>
          </p:cNvPr>
          <p:cNvCxnSpPr>
            <a:stCxn id="36" idx="2"/>
          </p:cNvCxnSpPr>
          <p:nvPr/>
        </p:nvCxnSpPr>
        <p:spPr bwMode="auto">
          <a:xfrm>
            <a:off x="5347530" y="5127323"/>
            <a:ext cx="891040" cy="310806"/>
          </a:xfrm>
          <a:prstGeom prst="line">
            <a:avLst/>
          </a:prstGeom>
          <a:solidFill>
            <a:srgbClr val="3366CC">
              <a:alpha val="50000"/>
            </a:srgbClr>
          </a:solidFill>
          <a:ln w="2857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23 CuadroTexto">
            <a:extLst>
              <a:ext uri="{FF2B5EF4-FFF2-40B4-BE49-F238E27FC236}">
                <a16:creationId xmlns:a16="http://schemas.microsoft.com/office/drawing/2014/main" id="{8AC74F41-58EB-1142-A67F-1FACBF126B69}"/>
              </a:ext>
            </a:extLst>
          </p:cNvPr>
          <p:cNvSpPr txBox="1"/>
          <p:nvPr/>
        </p:nvSpPr>
        <p:spPr>
          <a:xfrm>
            <a:off x="5095502" y="4819546"/>
            <a:ext cx="50405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28" name="16 CuadroTexto">
            <a:extLst>
              <a:ext uri="{FF2B5EF4-FFF2-40B4-BE49-F238E27FC236}">
                <a16:creationId xmlns:a16="http://schemas.microsoft.com/office/drawing/2014/main" id="{EB602DA7-9CEB-A245-880A-4BDA0732269C}"/>
              </a:ext>
            </a:extLst>
          </p:cNvPr>
          <p:cNvSpPr txBox="1"/>
          <p:nvPr/>
        </p:nvSpPr>
        <p:spPr>
          <a:xfrm>
            <a:off x="3120757" y="4842629"/>
            <a:ext cx="1970155" cy="2616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CO" sz="1100" dirty="0">
                <a:solidFill>
                  <a:srgbClr val="006600"/>
                </a:solidFill>
                <a:sym typeface="Symbol" pitchFamily="18" charset="2"/>
              </a:rPr>
              <a:t>x6 → Marco   y6 → Cesar</a:t>
            </a:r>
            <a:endParaRPr lang="es-CO" sz="1100" dirty="0">
              <a:solidFill>
                <a:srgbClr val="006600"/>
              </a:solidFill>
            </a:endParaRPr>
          </a:p>
        </p:txBody>
      </p:sp>
      <p:sp>
        <p:nvSpPr>
          <p:cNvPr id="57" name="73 CuadroTexto">
            <a:extLst>
              <a:ext uri="{FF2B5EF4-FFF2-40B4-BE49-F238E27FC236}">
                <a16:creationId xmlns:a16="http://schemas.microsoft.com/office/drawing/2014/main" id="{CF97ABD6-0BCA-0746-8B9F-DA92FF1A0365}"/>
              </a:ext>
            </a:extLst>
          </p:cNvPr>
          <p:cNvSpPr txBox="1"/>
          <p:nvPr/>
        </p:nvSpPr>
        <p:spPr>
          <a:xfrm>
            <a:off x="1485900" y="4714547"/>
            <a:ext cx="4219978" cy="523220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Hombre(Marco)   Gobernante(Cesar)  IntentaAsesinar(Marco,Cesar)   Leal(</a:t>
            </a:r>
            <a:r>
              <a:rPr lang="es-CO" sz="1400" dirty="0" err="1">
                <a:solidFill>
                  <a:srgbClr val="7030A0"/>
                </a:solidFill>
                <a:sym typeface="Symbol" pitchFamily="18" charset="2"/>
              </a:rPr>
              <a:t>Marco,Cesar</a:t>
            </a:r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25" name="13 CuadroTexto">
            <a:extLst>
              <a:ext uri="{FF2B5EF4-FFF2-40B4-BE49-F238E27FC236}">
                <a16:creationId xmlns:a16="http://schemas.microsoft.com/office/drawing/2014/main" id="{73B36F6B-AF39-294E-9C4F-D2E07D3F3E4E}"/>
              </a:ext>
            </a:extLst>
          </p:cNvPr>
          <p:cNvSpPr txBox="1"/>
          <p:nvPr/>
        </p:nvSpPr>
        <p:spPr>
          <a:xfrm>
            <a:off x="2283617" y="3757346"/>
            <a:ext cx="1131997" cy="2616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CO" sz="1100" dirty="0">
                <a:solidFill>
                  <a:srgbClr val="006600"/>
                </a:solidFill>
                <a:sym typeface="Symbol" pitchFamily="18" charset="2"/>
              </a:rPr>
              <a:t>x3 → Marco</a:t>
            </a:r>
            <a:endParaRPr lang="es-CO" sz="1100" dirty="0">
              <a:solidFill>
                <a:srgbClr val="006600"/>
              </a:solidFill>
            </a:endParaRPr>
          </a:p>
        </p:txBody>
      </p:sp>
      <p:sp>
        <p:nvSpPr>
          <p:cNvPr id="22" name="8 CuadroTexto">
            <a:extLst>
              <a:ext uri="{FF2B5EF4-FFF2-40B4-BE49-F238E27FC236}">
                <a16:creationId xmlns:a16="http://schemas.microsoft.com/office/drawing/2014/main" id="{720C9CC7-24F5-0B4C-8349-814902511FEC}"/>
              </a:ext>
            </a:extLst>
          </p:cNvPr>
          <p:cNvSpPr txBox="1"/>
          <p:nvPr/>
        </p:nvSpPr>
        <p:spPr>
          <a:xfrm>
            <a:off x="8096134" y="3172345"/>
            <a:ext cx="987981" cy="2616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CO" sz="1100" dirty="0">
                <a:solidFill>
                  <a:srgbClr val="006600"/>
                </a:solidFill>
                <a:sym typeface="Symbol" pitchFamily="18" charset="2"/>
              </a:rPr>
              <a:t>x5 → Marco</a:t>
            </a:r>
            <a:endParaRPr lang="es-CO" sz="1100" dirty="0">
              <a:solidFill>
                <a:srgbClr val="006600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Inferencia por Resolución - Ejemplo</a:t>
            </a:r>
          </a:p>
        </p:txBody>
      </p:sp>
      <p:sp>
        <p:nvSpPr>
          <p:cNvPr id="19" name="2 CuadroTexto">
            <a:extLst>
              <a:ext uri="{FF2B5EF4-FFF2-40B4-BE49-F238E27FC236}">
                <a16:creationId xmlns:a16="http://schemas.microsoft.com/office/drawing/2014/main" id="{3F4BA86C-8D4E-4941-A1D3-F8402A0860F6}"/>
              </a:ext>
            </a:extLst>
          </p:cNvPr>
          <p:cNvSpPr txBox="1"/>
          <p:nvPr/>
        </p:nvSpPr>
        <p:spPr>
          <a:xfrm>
            <a:off x="3055574" y="3149262"/>
            <a:ext cx="1800200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Odia(Marco,Cesar)</a:t>
            </a:r>
            <a:endParaRPr lang="es-CO" sz="1400" dirty="0"/>
          </a:p>
        </p:txBody>
      </p:sp>
      <p:sp>
        <p:nvSpPr>
          <p:cNvPr id="20" name="6 CuadroTexto">
            <a:extLst>
              <a:ext uri="{FF2B5EF4-FFF2-40B4-BE49-F238E27FC236}">
                <a16:creationId xmlns:a16="http://schemas.microsoft.com/office/drawing/2014/main" id="{0D05342D-C18C-4746-94EA-A93A04E1C8DD}"/>
              </a:ext>
            </a:extLst>
          </p:cNvPr>
          <p:cNvSpPr txBox="1"/>
          <p:nvPr/>
        </p:nvSpPr>
        <p:spPr>
          <a:xfrm>
            <a:off x="1343960" y="2419088"/>
            <a:ext cx="2431694" cy="338554"/>
          </a:xfrm>
          <a:prstGeom prst="rect">
            <a:avLst/>
          </a:prstGeom>
          <a:solidFill>
            <a:srgbClr val="EAF5A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rgbClr val="C00000"/>
                </a:solidFill>
                <a:sym typeface="Symbol" pitchFamily="18" charset="2"/>
              </a:rPr>
              <a:t>Odia(Marco,Cesar) ?</a:t>
            </a:r>
            <a:endParaRPr lang="es-CO" sz="1600" dirty="0">
              <a:solidFill>
                <a:srgbClr val="C00000"/>
              </a:solidFill>
            </a:endParaRPr>
          </a:p>
        </p:txBody>
      </p:sp>
      <p:sp>
        <p:nvSpPr>
          <p:cNvPr id="21" name="7 CuadroTexto">
            <a:extLst>
              <a:ext uri="{FF2B5EF4-FFF2-40B4-BE49-F238E27FC236}">
                <a16:creationId xmlns:a16="http://schemas.microsoft.com/office/drawing/2014/main" id="{729A6369-43E0-5F40-89EB-23C44324D5DF}"/>
              </a:ext>
            </a:extLst>
          </p:cNvPr>
          <p:cNvSpPr txBox="1"/>
          <p:nvPr/>
        </p:nvSpPr>
        <p:spPr>
          <a:xfrm>
            <a:off x="10673591" y="6456743"/>
            <a:ext cx="504056" cy="338554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rgbClr val="C00000"/>
                </a:solidFill>
                <a:sym typeface="Symbol" pitchFamily="18" charset="2"/>
              </a:rPr>
              <a:t>Ø</a:t>
            </a:r>
            <a:endParaRPr lang="es-CO" sz="1600" dirty="0">
              <a:solidFill>
                <a:srgbClr val="C00000"/>
              </a:solidFill>
            </a:endParaRPr>
          </a:p>
        </p:txBody>
      </p:sp>
      <p:sp>
        <p:nvSpPr>
          <p:cNvPr id="23" name="9 CuadroTexto">
            <a:extLst>
              <a:ext uri="{FF2B5EF4-FFF2-40B4-BE49-F238E27FC236}">
                <a16:creationId xmlns:a16="http://schemas.microsoft.com/office/drawing/2014/main" id="{9F483941-F1A3-D043-A10F-3183899C0B8C}"/>
              </a:ext>
            </a:extLst>
          </p:cNvPr>
          <p:cNvSpPr txBox="1"/>
          <p:nvPr/>
        </p:nvSpPr>
        <p:spPr>
          <a:xfrm>
            <a:off x="4783765" y="3734263"/>
            <a:ext cx="3145533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Romano(Marco)  Leal(Marco,Cesar)</a:t>
            </a:r>
            <a:endParaRPr lang="es-CO" sz="1400" dirty="0"/>
          </a:p>
        </p:txBody>
      </p:sp>
      <p:sp>
        <p:nvSpPr>
          <p:cNvPr id="24" name="11 CuadroTexto">
            <a:extLst>
              <a:ext uri="{FF2B5EF4-FFF2-40B4-BE49-F238E27FC236}">
                <a16:creationId xmlns:a16="http://schemas.microsoft.com/office/drawing/2014/main" id="{BB0E2CF8-C389-924C-8BC4-426A22BCF852}"/>
              </a:ext>
            </a:extLst>
          </p:cNvPr>
          <p:cNvSpPr txBox="1"/>
          <p:nvPr/>
        </p:nvSpPr>
        <p:spPr>
          <a:xfrm>
            <a:off x="4875905" y="3022308"/>
            <a:ext cx="113199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sz="1100" dirty="0"/>
          </a:p>
        </p:txBody>
      </p:sp>
      <p:sp>
        <p:nvSpPr>
          <p:cNvPr id="26" name="14 CuadroTexto">
            <a:extLst>
              <a:ext uri="{FF2B5EF4-FFF2-40B4-BE49-F238E27FC236}">
                <a16:creationId xmlns:a16="http://schemas.microsoft.com/office/drawing/2014/main" id="{DB86F69A-C3E9-C247-98BF-461BCCE9EE3E}"/>
              </a:ext>
            </a:extLst>
          </p:cNvPr>
          <p:cNvSpPr txBox="1"/>
          <p:nvPr/>
        </p:nvSpPr>
        <p:spPr>
          <a:xfrm>
            <a:off x="3487622" y="4298048"/>
            <a:ext cx="3456384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Pompeyano(Marco)   Leal(</a:t>
            </a:r>
            <a:r>
              <a:rPr lang="es-CO" sz="1400" dirty="0" err="1">
                <a:solidFill>
                  <a:srgbClr val="3366CC"/>
                </a:solidFill>
                <a:sym typeface="Symbol" pitchFamily="18" charset="2"/>
              </a:rPr>
              <a:t>Marco,Cesar</a:t>
            </a:r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)</a:t>
            </a:r>
            <a:endParaRPr lang="es-CO" sz="1400" dirty="0"/>
          </a:p>
        </p:txBody>
      </p:sp>
      <p:sp>
        <p:nvSpPr>
          <p:cNvPr id="27" name="15 CuadroTexto">
            <a:extLst>
              <a:ext uri="{FF2B5EF4-FFF2-40B4-BE49-F238E27FC236}">
                <a16:creationId xmlns:a16="http://schemas.microsoft.com/office/drawing/2014/main" id="{E112B701-1218-CE47-9509-3C95CD477263}"/>
              </a:ext>
            </a:extLst>
          </p:cNvPr>
          <p:cNvSpPr txBox="1"/>
          <p:nvPr/>
        </p:nvSpPr>
        <p:spPr>
          <a:xfrm>
            <a:off x="6171541" y="4819546"/>
            <a:ext cx="1862650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 Leal(</a:t>
            </a:r>
            <a:r>
              <a:rPr lang="es-CO" sz="1400" dirty="0" err="1">
                <a:solidFill>
                  <a:srgbClr val="3366CC"/>
                </a:solidFill>
                <a:sym typeface="Symbol" pitchFamily="18" charset="2"/>
              </a:rPr>
              <a:t>Marco,Cesar</a:t>
            </a:r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)</a:t>
            </a:r>
            <a:endParaRPr lang="es-CO" sz="1400" dirty="0"/>
          </a:p>
        </p:txBody>
      </p:sp>
      <p:sp>
        <p:nvSpPr>
          <p:cNvPr id="29" name="17 CuadroTexto">
            <a:extLst>
              <a:ext uri="{FF2B5EF4-FFF2-40B4-BE49-F238E27FC236}">
                <a16:creationId xmlns:a16="http://schemas.microsoft.com/office/drawing/2014/main" id="{0AA6C5AD-ADB3-544F-9934-98E01A2D73E2}"/>
              </a:ext>
            </a:extLst>
          </p:cNvPr>
          <p:cNvSpPr txBox="1"/>
          <p:nvPr/>
        </p:nvSpPr>
        <p:spPr>
          <a:xfrm>
            <a:off x="3444684" y="5438129"/>
            <a:ext cx="6091610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Hombre(Marco)   Gobernante(Cesar)  IntentaAsesinar(Marco,Cesar)</a:t>
            </a:r>
            <a:endParaRPr lang="es-CO" sz="1400" dirty="0"/>
          </a:p>
        </p:txBody>
      </p:sp>
      <p:sp>
        <p:nvSpPr>
          <p:cNvPr id="30" name="18 CuadroTexto">
            <a:extLst>
              <a:ext uri="{FF2B5EF4-FFF2-40B4-BE49-F238E27FC236}">
                <a16:creationId xmlns:a16="http://schemas.microsoft.com/office/drawing/2014/main" id="{10974949-3051-1446-8C3C-184410DA13A2}"/>
              </a:ext>
            </a:extLst>
          </p:cNvPr>
          <p:cNvSpPr txBox="1"/>
          <p:nvPr/>
        </p:nvSpPr>
        <p:spPr>
          <a:xfrm>
            <a:off x="1975454" y="5942185"/>
            <a:ext cx="4660389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Gobernante(Cesar)  IntentaAsesinar(Marco,Cesar)</a:t>
            </a:r>
            <a:endParaRPr lang="es-CO" sz="1400" dirty="0"/>
          </a:p>
        </p:txBody>
      </p:sp>
      <p:sp>
        <p:nvSpPr>
          <p:cNvPr id="32" name="19 CuadroTexto">
            <a:extLst>
              <a:ext uri="{FF2B5EF4-FFF2-40B4-BE49-F238E27FC236}">
                <a16:creationId xmlns:a16="http://schemas.microsoft.com/office/drawing/2014/main" id="{168FFAF6-464F-C045-812E-58C43F2E3B66}"/>
              </a:ext>
            </a:extLst>
          </p:cNvPr>
          <p:cNvSpPr txBox="1"/>
          <p:nvPr/>
        </p:nvSpPr>
        <p:spPr>
          <a:xfrm>
            <a:off x="4927782" y="6487520"/>
            <a:ext cx="3384376" cy="307777"/>
          </a:xfrm>
          <a:prstGeom prst="rect">
            <a:avLst/>
          </a:prstGeom>
          <a:solidFill>
            <a:srgbClr val="FFFF99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3366CC"/>
                </a:solidFill>
                <a:sym typeface="Symbol" pitchFamily="18" charset="2"/>
              </a:rPr>
              <a:t>IntentaAsesinar(Marco,Cesar)</a:t>
            </a:r>
            <a:endParaRPr lang="es-CO" sz="1400" dirty="0"/>
          </a:p>
        </p:txBody>
      </p:sp>
      <p:sp>
        <p:nvSpPr>
          <p:cNvPr id="33" name="20 CuadroTexto">
            <a:extLst>
              <a:ext uri="{FF2B5EF4-FFF2-40B4-BE49-F238E27FC236}">
                <a16:creationId xmlns:a16="http://schemas.microsoft.com/office/drawing/2014/main" id="{C50CC5B9-BF01-8B47-B4C5-CDA011983EC9}"/>
              </a:ext>
            </a:extLst>
          </p:cNvPr>
          <p:cNvSpPr txBox="1"/>
          <p:nvPr/>
        </p:nvSpPr>
        <p:spPr>
          <a:xfrm>
            <a:off x="7600339" y="3149262"/>
            <a:ext cx="50405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5</a:t>
            </a:r>
            <a:endParaRPr lang="es-CO" sz="1400" dirty="0">
              <a:solidFill>
                <a:srgbClr val="7030A0"/>
              </a:solidFill>
            </a:endParaRPr>
          </a:p>
        </p:txBody>
      </p:sp>
      <p:sp>
        <p:nvSpPr>
          <p:cNvPr id="34" name="21 CuadroTexto">
            <a:extLst>
              <a:ext uri="{FF2B5EF4-FFF2-40B4-BE49-F238E27FC236}">
                <a16:creationId xmlns:a16="http://schemas.microsoft.com/office/drawing/2014/main" id="{02398C64-C8B5-7F45-AE84-AE9B7B4B62BC}"/>
              </a:ext>
            </a:extLst>
          </p:cNvPr>
          <p:cNvSpPr txBox="1"/>
          <p:nvPr/>
        </p:nvSpPr>
        <p:spPr>
          <a:xfrm>
            <a:off x="3415614" y="3734263"/>
            <a:ext cx="50405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3</a:t>
            </a:r>
            <a:endParaRPr lang="es-CO" sz="1400" dirty="0">
              <a:solidFill>
                <a:srgbClr val="7030A0"/>
              </a:solidFill>
            </a:endParaRPr>
          </a:p>
        </p:txBody>
      </p:sp>
      <p:sp>
        <p:nvSpPr>
          <p:cNvPr id="35" name="22 CuadroTexto">
            <a:extLst>
              <a:ext uri="{FF2B5EF4-FFF2-40B4-BE49-F238E27FC236}">
                <a16:creationId xmlns:a16="http://schemas.microsoft.com/office/drawing/2014/main" id="{E7C7B9B3-B736-BA4E-910B-C2E2C1466CBD}"/>
              </a:ext>
            </a:extLst>
          </p:cNvPr>
          <p:cNvSpPr txBox="1"/>
          <p:nvPr/>
        </p:nvSpPr>
        <p:spPr>
          <a:xfrm>
            <a:off x="7740265" y="4298048"/>
            <a:ext cx="50405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2</a:t>
            </a:r>
            <a:endParaRPr lang="es-CO" sz="1400" dirty="0">
              <a:solidFill>
                <a:srgbClr val="7030A0"/>
              </a:solidFill>
            </a:endParaRPr>
          </a:p>
        </p:txBody>
      </p:sp>
      <p:sp>
        <p:nvSpPr>
          <p:cNvPr id="37" name="24 CuadroTexto">
            <a:extLst>
              <a:ext uri="{FF2B5EF4-FFF2-40B4-BE49-F238E27FC236}">
                <a16:creationId xmlns:a16="http://schemas.microsoft.com/office/drawing/2014/main" id="{1D2508E6-7482-E341-B01D-1FDEFF77532B}"/>
              </a:ext>
            </a:extLst>
          </p:cNvPr>
          <p:cNvSpPr txBox="1"/>
          <p:nvPr/>
        </p:nvSpPr>
        <p:spPr>
          <a:xfrm>
            <a:off x="2047462" y="5357001"/>
            <a:ext cx="50405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1</a:t>
            </a:r>
            <a:endParaRPr lang="es-CO" sz="1400" dirty="0">
              <a:solidFill>
                <a:srgbClr val="7030A0"/>
              </a:solidFill>
            </a:endParaRPr>
          </a:p>
        </p:txBody>
      </p:sp>
      <p:sp>
        <p:nvSpPr>
          <p:cNvPr id="38" name="25 CuadroTexto">
            <a:extLst>
              <a:ext uri="{FF2B5EF4-FFF2-40B4-BE49-F238E27FC236}">
                <a16:creationId xmlns:a16="http://schemas.microsoft.com/office/drawing/2014/main" id="{75A1DEF2-A753-4D45-8BFE-116913B9E5B5}"/>
              </a:ext>
            </a:extLst>
          </p:cNvPr>
          <p:cNvSpPr txBox="1"/>
          <p:nvPr/>
        </p:nvSpPr>
        <p:spPr>
          <a:xfrm>
            <a:off x="7348311" y="5942185"/>
            <a:ext cx="50405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4</a:t>
            </a:r>
            <a:endParaRPr lang="es-CO" sz="1400" dirty="0">
              <a:solidFill>
                <a:srgbClr val="7030A0"/>
              </a:solidFill>
            </a:endParaRPr>
          </a:p>
        </p:txBody>
      </p:sp>
      <p:sp>
        <p:nvSpPr>
          <p:cNvPr id="41" name="28 CuadroTexto">
            <a:extLst>
              <a:ext uri="{FF2B5EF4-FFF2-40B4-BE49-F238E27FC236}">
                <a16:creationId xmlns:a16="http://schemas.microsoft.com/office/drawing/2014/main" id="{83EA31AB-923F-6941-90E4-AF3BB514679D}"/>
              </a:ext>
            </a:extLst>
          </p:cNvPr>
          <p:cNvSpPr txBox="1"/>
          <p:nvPr/>
        </p:nvSpPr>
        <p:spPr>
          <a:xfrm>
            <a:off x="5550196" y="3205881"/>
            <a:ext cx="4647352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Romano(Marco)  Leal(Marco,Cesar)  Odia(Marco,Cesar)</a:t>
            </a:r>
          </a:p>
        </p:txBody>
      </p:sp>
      <p:cxnSp>
        <p:nvCxnSpPr>
          <p:cNvPr id="42" name="3 Conector recto">
            <a:extLst>
              <a:ext uri="{FF2B5EF4-FFF2-40B4-BE49-F238E27FC236}">
                <a16:creationId xmlns:a16="http://schemas.microsoft.com/office/drawing/2014/main" id="{3D30CEE4-466C-B141-94C1-EFA2CED64524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 bwMode="auto">
          <a:xfrm>
            <a:off x="3955674" y="3457039"/>
            <a:ext cx="2400858" cy="277224"/>
          </a:xfrm>
          <a:prstGeom prst="line">
            <a:avLst/>
          </a:prstGeom>
          <a:solidFill>
            <a:srgbClr val="3366CC">
              <a:alpha val="50000"/>
            </a:srgbClr>
          </a:solidFill>
          <a:ln w="2857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29 Conector recto">
            <a:extLst>
              <a:ext uri="{FF2B5EF4-FFF2-40B4-BE49-F238E27FC236}">
                <a16:creationId xmlns:a16="http://schemas.microsoft.com/office/drawing/2014/main" id="{1EA86117-8A72-6E42-A900-B7C91DEB9C6A}"/>
              </a:ext>
            </a:extLst>
          </p:cNvPr>
          <p:cNvCxnSpPr>
            <a:cxnSpLocks/>
            <a:stCxn id="41" idx="2"/>
            <a:endCxn id="23" idx="0"/>
          </p:cNvCxnSpPr>
          <p:nvPr/>
        </p:nvCxnSpPr>
        <p:spPr bwMode="auto">
          <a:xfrm flipH="1">
            <a:off x="6356532" y="3513658"/>
            <a:ext cx="1517340" cy="220605"/>
          </a:xfrm>
          <a:prstGeom prst="line">
            <a:avLst/>
          </a:prstGeom>
          <a:solidFill>
            <a:srgbClr val="3366CC">
              <a:alpha val="50000"/>
            </a:srgbClr>
          </a:solidFill>
          <a:ln w="2857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32 Conector recto">
            <a:extLst>
              <a:ext uri="{FF2B5EF4-FFF2-40B4-BE49-F238E27FC236}">
                <a16:creationId xmlns:a16="http://schemas.microsoft.com/office/drawing/2014/main" id="{BBA8C5A6-6D72-7447-B056-67E1A693D2FA}"/>
              </a:ext>
            </a:extLst>
          </p:cNvPr>
          <p:cNvCxnSpPr>
            <a:endCxn id="26" idx="0"/>
          </p:cNvCxnSpPr>
          <p:nvPr/>
        </p:nvCxnSpPr>
        <p:spPr bwMode="auto">
          <a:xfrm>
            <a:off x="3667642" y="4043555"/>
            <a:ext cx="1548172" cy="254493"/>
          </a:xfrm>
          <a:prstGeom prst="line">
            <a:avLst/>
          </a:prstGeom>
          <a:solidFill>
            <a:srgbClr val="3366CC">
              <a:alpha val="50000"/>
            </a:srgbClr>
          </a:solidFill>
          <a:ln w="2857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35 Conector recto">
            <a:extLst>
              <a:ext uri="{FF2B5EF4-FFF2-40B4-BE49-F238E27FC236}">
                <a16:creationId xmlns:a16="http://schemas.microsoft.com/office/drawing/2014/main" id="{FE1B44A2-A8D2-EF4E-8026-D1BF86402FF7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5215814" y="4043555"/>
            <a:ext cx="1073790" cy="254493"/>
          </a:xfrm>
          <a:prstGeom prst="line">
            <a:avLst/>
          </a:prstGeom>
          <a:solidFill>
            <a:srgbClr val="3366CC">
              <a:alpha val="50000"/>
            </a:srgbClr>
          </a:solidFill>
          <a:ln w="2857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36 Conector recto">
            <a:extLst>
              <a:ext uri="{FF2B5EF4-FFF2-40B4-BE49-F238E27FC236}">
                <a16:creationId xmlns:a16="http://schemas.microsoft.com/office/drawing/2014/main" id="{99337636-67C5-BB46-A759-16CCFF9880A5}"/>
              </a:ext>
            </a:extLst>
          </p:cNvPr>
          <p:cNvCxnSpPr>
            <a:stCxn id="35" idx="2"/>
          </p:cNvCxnSpPr>
          <p:nvPr/>
        </p:nvCxnSpPr>
        <p:spPr bwMode="auto">
          <a:xfrm flipH="1">
            <a:off x="7102867" y="4605825"/>
            <a:ext cx="889426" cy="236495"/>
          </a:xfrm>
          <a:prstGeom prst="line">
            <a:avLst/>
          </a:prstGeom>
          <a:solidFill>
            <a:srgbClr val="3366CC">
              <a:alpha val="50000"/>
            </a:srgbClr>
          </a:solidFill>
          <a:ln w="2857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37 Conector recto">
            <a:extLst>
              <a:ext uri="{FF2B5EF4-FFF2-40B4-BE49-F238E27FC236}">
                <a16:creationId xmlns:a16="http://schemas.microsoft.com/office/drawing/2014/main" id="{4DF05EA2-7C1B-614F-BC79-EBEB01A94B6B}"/>
              </a:ext>
            </a:extLst>
          </p:cNvPr>
          <p:cNvCxnSpPr>
            <a:stCxn id="29" idx="2"/>
            <a:endCxn id="30" idx="0"/>
          </p:cNvCxnSpPr>
          <p:nvPr/>
        </p:nvCxnSpPr>
        <p:spPr bwMode="auto">
          <a:xfrm flipH="1">
            <a:off x="4305649" y="5745906"/>
            <a:ext cx="2184840" cy="196279"/>
          </a:xfrm>
          <a:prstGeom prst="line">
            <a:avLst/>
          </a:prstGeom>
          <a:solidFill>
            <a:srgbClr val="3366CC">
              <a:alpha val="50000"/>
            </a:srgbClr>
          </a:solidFill>
          <a:ln w="2857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38 Conector recto">
            <a:extLst>
              <a:ext uri="{FF2B5EF4-FFF2-40B4-BE49-F238E27FC236}">
                <a16:creationId xmlns:a16="http://schemas.microsoft.com/office/drawing/2014/main" id="{C3F96681-E349-A84E-A55C-06E84869BCFF}"/>
              </a:ext>
            </a:extLst>
          </p:cNvPr>
          <p:cNvCxnSpPr>
            <a:stCxn id="27" idx="2"/>
            <a:endCxn id="29" idx="0"/>
          </p:cNvCxnSpPr>
          <p:nvPr/>
        </p:nvCxnSpPr>
        <p:spPr bwMode="auto">
          <a:xfrm flipH="1">
            <a:off x="6490489" y="5127323"/>
            <a:ext cx="612377" cy="310806"/>
          </a:xfrm>
          <a:prstGeom prst="line">
            <a:avLst/>
          </a:prstGeom>
          <a:solidFill>
            <a:srgbClr val="3366CC">
              <a:alpha val="50000"/>
            </a:srgbClr>
          </a:solidFill>
          <a:ln w="2857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39 Conector recto">
            <a:extLst>
              <a:ext uri="{FF2B5EF4-FFF2-40B4-BE49-F238E27FC236}">
                <a16:creationId xmlns:a16="http://schemas.microsoft.com/office/drawing/2014/main" id="{AC53DF5E-2D5C-F94E-908F-C392E295ABA0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>
            <a:off x="9471220" y="6368741"/>
            <a:ext cx="1202371" cy="257279"/>
          </a:xfrm>
          <a:prstGeom prst="line">
            <a:avLst/>
          </a:prstGeom>
          <a:solidFill>
            <a:srgbClr val="3366CC">
              <a:alpha val="50000"/>
            </a:srgbClr>
          </a:solidFill>
          <a:ln w="2857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40 Conector recto">
            <a:extLst>
              <a:ext uri="{FF2B5EF4-FFF2-40B4-BE49-F238E27FC236}">
                <a16:creationId xmlns:a16="http://schemas.microsoft.com/office/drawing/2014/main" id="{5B9A0594-CEBE-5C47-B06A-64A63B4AE0D2}"/>
              </a:ext>
            </a:extLst>
          </p:cNvPr>
          <p:cNvCxnSpPr>
            <a:stCxn id="38" idx="2"/>
            <a:endCxn id="32" idx="0"/>
          </p:cNvCxnSpPr>
          <p:nvPr/>
        </p:nvCxnSpPr>
        <p:spPr bwMode="auto">
          <a:xfrm flipH="1">
            <a:off x="6619970" y="6249962"/>
            <a:ext cx="980369" cy="237558"/>
          </a:xfrm>
          <a:prstGeom prst="line">
            <a:avLst/>
          </a:prstGeom>
          <a:solidFill>
            <a:srgbClr val="3366CC">
              <a:alpha val="50000"/>
            </a:srgbClr>
          </a:solidFill>
          <a:ln w="2857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41 Conector recto">
            <a:extLst>
              <a:ext uri="{FF2B5EF4-FFF2-40B4-BE49-F238E27FC236}">
                <a16:creationId xmlns:a16="http://schemas.microsoft.com/office/drawing/2014/main" id="{24899277-E1A7-C84E-AEC6-E91A164B33CB}"/>
              </a:ext>
            </a:extLst>
          </p:cNvPr>
          <p:cNvCxnSpPr>
            <a:stCxn id="26" idx="2"/>
            <a:endCxn id="27" idx="0"/>
          </p:cNvCxnSpPr>
          <p:nvPr/>
        </p:nvCxnSpPr>
        <p:spPr bwMode="auto">
          <a:xfrm>
            <a:off x="5215814" y="4605825"/>
            <a:ext cx="1887052" cy="213721"/>
          </a:xfrm>
          <a:prstGeom prst="line">
            <a:avLst/>
          </a:prstGeom>
          <a:solidFill>
            <a:srgbClr val="3366CC">
              <a:alpha val="50000"/>
            </a:srgbClr>
          </a:solidFill>
          <a:ln w="2857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43 Conector recto">
            <a:extLst>
              <a:ext uri="{FF2B5EF4-FFF2-40B4-BE49-F238E27FC236}">
                <a16:creationId xmlns:a16="http://schemas.microsoft.com/office/drawing/2014/main" id="{2338BD11-1CF2-DA46-A242-2B075C695ABD}"/>
              </a:ext>
            </a:extLst>
          </p:cNvPr>
          <p:cNvCxnSpPr>
            <a:stCxn id="37" idx="2"/>
            <a:endCxn id="30" idx="0"/>
          </p:cNvCxnSpPr>
          <p:nvPr/>
        </p:nvCxnSpPr>
        <p:spPr bwMode="auto">
          <a:xfrm>
            <a:off x="2299490" y="5664778"/>
            <a:ext cx="2006159" cy="277407"/>
          </a:xfrm>
          <a:prstGeom prst="line">
            <a:avLst/>
          </a:prstGeom>
          <a:solidFill>
            <a:srgbClr val="3366CC">
              <a:alpha val="50000"/>
            </a:srgbClr>
          </a:solidFill>
          <a:ln w="2857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44 Conector recto">
            <a:extLst>
              <a:ext uri="{FF2B5EF4-FFF2-40B4-BE49-F238E27FC236}">
                <a16:creationId xmlns:a16="http://schemas.microsoft.com/office/drawing/2014/main" id="{DFC4DAE8-E91B-FD4E-AEF4-B64B843A3C51}"/>
              </a:ext>
            </a:extLst>
          </p:cNvPr>
          <p:cNvCxnSpPr>
            <a:stCxn id="30" idx="2"/>
            <a:endCxn id="32" idx="0"/>
          </p:cNvCxnSpPr>
          <p:nvPr/>
        </p:nvCxnSpPr>
        <p:spPr bwMode="auto">
          <a:xfrm>
            <a:off x="4305649" y="6249962"/>
            <a:ext cx="2314321" cy="237558"/>
          </a:xfrm>
          <a:prstGeom prst="line">
            <a:avLst/>
          </a:prstGeom>
          <a:solidFill>
            <a:srgbClr val="3366CC">
              <a:alpha val="50000"/>
            </a:srgbClr>
          </a:solidFill>
          <a:ln w="2857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45 Conector recto">
            <a:extLst>
              <a:ext uri="{FF2B5EF4-FFF2-40B4-BE49-F238E27FC236}">
                <a16:creationId xmlns:a16="http://schemas.microsoft.com/office/drawing/2014/main" id="{3B565291-2F67-0343-9AA5-D5472CEA36EA}"/>
              </a:ext>
            </a:extLst>
          </p:cNvPr>
          <p:cNvCxnSpPr>
            <a:cxnSpLocks/>
            <a:stCxn id="32" idx="3"/>
            <a:endCxn id="21" idx="1"/>
          </p:cNvCxnSpPr>
          <p:nvPr/>
        </p:nvCxnSpPr>
        <p:spPr bwMode="auto">
          <a:xfrm flipV="1">
            <a:off x="8312158" y="6626020"/>
            <a:ext cx="2361433" cy="15389"/>
          </a:xfrm>
          <a:prstGeom prst="line">
            <a:avLst/>
          </a:prstGeom>
          <a:solidFill>
            <a:srgbClr val="3366CC">
              <a:alpha val="50000"/>
            </a:srgbClr>
          </a:solidFill>
          <a:ln w="28575" cap="flat" cmpd="sng" algn="ctr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73 CuadroTexto">
            <a:extLst>
              <a:ext uri="{FF2B5EF4-FFF2-40B4-BE49-F238E27FC236}">
                <a16:creationId xmlns:a16="http://schemas.microsoft.com/office/drawing/2014/main" id="{930369CB-A68C-4D4F-8DB6-626DAB7D89C1}"/>
              </a:ext>
            </a:extLst>
          </p:cNvPr>
          <p:cNvSpPr txBox="1"/>
          <p:nvPr/>
        </p:nvSpPr>
        <p:spPr>
          <a:xfrm>
            <a:off x="954157" y="3781945"/>
            <a:ext cx="3175207" cy="307777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Pompeyano(Marco)  Romano(Marco)</a:t>
            </a:r>
          </a:p>
        </p:txBody>
      </p:sp>
      <p:sp>
        <p:nvSpPr>
          <p:cNvPr id="39" name="26 CuadroTexto">
            <a:extLst>
              <a:ext uri="{FF2B5EF4-FFF2-40B4-BE49-F238E27FC236}">
                <a16:creationId xmlns:a16="http://schemas.microsoft.com/office/drawing/2014/main" id="{A665E634-EB74-AA49-99E0-B54FD27B8981}"/>
              </a:ext>
            </a:extLst>
          </p:cNvPr>
          <p:cNvSpPr txBox="1"/>
          <p:nvPr/>
        </p:nvSpPr>
        <p:spPr>
          <a:xfrm>
            <a:off x="8950164" y="6184236"/>
            <a:ext cx="50405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25515B31-F058-5A46-AD05-1CC5A78074D2}"/>
              </a:ext>
            </a:extLst>
          </p:cNvPr>
          <p:cNvSpPr txBox="1"/>
          <p:nvPr/>
        </p:nvSpPr>
        <p:spPr>
          <a:xfrm>
            <a:off x="9578247" y="4332967"/>
            <a:ext cx="2413728" cy="4308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sz="2200" dirty="0">
                <a:solidFill>
                  <a:schemeClr val="accent2"/>
                </a:solidFill>
                <a:latin typeface="Arial Narrow" pitchFamily="34" charset="0"/>
              </a:rPr>
              <a:t>Marco odia a César !!</a:t>
            </a:r>
          </a:p>
        </p:txBody>
      </p:sp>
      <p:sp>
        <p:nvSpPr>
          <p:cNvPr id="59" name="27 CuadroTexto">
            <a:extLst>
              <a:ext uri="{FF2B5EF4-FFF2-40B4-BE49-F238E27FC236}">
                <a16:creationId xmlns:a16="http://schemas.microsoft.com/office/drawing/2014/main" id="{C52B4389-D661-2841-8DF2-3D968B43730E}"/>
              </a:ext>
            </a:extLst>
          </p:cNvPr>
          <p:cNvSpPr txBox="1"/>
          <p:nvPr/>
        </p:nvSpPr>
        <p:spPr>
          <a:xfrm>
            <a:off x="4243461" y="1437479"/>
            <a:ext cx="5954085" cy="1600438"/>
          </a:xfrm>
          <a:prstGeom prst="rect">
            <a:avLst/>
          </a:prstGeom>
          <a:solidFill>
            <a:srgbClr val="CCCCFF"/>
          </a:solidFill>
          <a:ln>
            <a:solidFill>
              <a:srgbClr val="3366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1. Hombre(Marco)</a:t>
            </a:r>
          </a:p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2. Pompeyano(Marco)</a:t>
            </a:r>
          </a:p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3. Pompeyano(x3)  Romano(x3)</a:t>
            </a:r>
          </a:p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4. Gobernante(Cesar)</a:t>
            </a:r>
          </a:p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5. Romano(x5)  Leal(x5,Cesar)  Odia(x5,Cesar)</a:t>
            </a:r>
          </a:p>
          <a:p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6. Hombre(x6)   Gobernante(y6)  </a:t>
            </a:r>
            <a:r>
              <a:rPr lang="es-CO" sz="1400" dirty="0" err="1">
                <a:solidFill>
                  <a:srgbClr val="7030A0"/>
                </a:solidFill>
                <a:sym typeface="Symbol" pitchFamily="18" charset="2"/>
              </a:rPr>
              <a:t>IntentaAsesinar</a:t>
            </a:r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(x6,y6)  Leal(x6,y6)</a:t>
            </a:r>
          </a:p>
          <a:p>
            <a:pPr algn="l"/>
            <a:r>
              <a:rPr lang="es-CO" sz="1400" dirty="0">
                <a:solidFill>
                  <a:srgbClr val="7030A0"/>
                </a:solidFill>
                <a:sym typeface="Symbol" pitchFamily="18" charset="2"/>
              </a:rPr>
              <a:t>7. IntentaAsesinar(Marco,Cesar)</a:t>
            </a:r>
            <a:endParaRPr lang="es-CO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2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8" grpId="0" animBg="1"/>
      <p:bldP spid="57" grpId="0" animBg="1"/>
      <p:bldP spid="25" grpId="0" animBg="1"/>
      <p:bldP spid="21" grpId="0" animBg="1"/>
      <p:bldP spid="26" grpId="0" animBg="1"/>
      <p:bldP spid="27" grpId="0" animBg="1"/>
      <p:bldP spid="29" grpId="0" animBg="1"/>
      <p:bldP spid="30" grpId="0" animBg="1"/>
      <p:bldP spid="32" grpId="0" animBg="1"/>
      <p:bldP spid="34" grpId="0" animBg="1"/>
      <p:bldP spid="35" grpId="0" animBg="1"/>
      <p:bldP spid="37" grpId="0" animBg="1"/>
      <p:bldP spid="38" grpId="0" animBg="1"/>
      <p:bldP spid="56" grpId="0" animBg="1"/>
      <p:bldP spid="39" grpId="0" animBg="1"/>
      <p:bldP spid="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Inferencia por Resolución </a:t>
            </a:r>
          </a:p>
        </p:txBody>
      </p:sp>
      <p:sp>
        <p:nvSpPr>
          <p:cNvPr id="8" name="11 CuadroTexto">
            <a:extLst>
              <a:ext uri="{FF2B5EF4-FFF2-40B4-BE49-F238E27FC236}">
                <a16:creationId xmlns:a16="http://schemas.microsoft.com/office/drawing/2014/main" id="{2424D3E8-A8A5-BE46-92BE-D74C6AD8C72C}"/>
              </a:ext>
            </a:extLst>
          </p:cNvPr>
          <p:cNvSpPr txBox="1"/>
          <p:nvPr/>
        </p:nvSpPr>
        <p:spPr>
          <a:xfrm>
            <a:off x="4873857" y="3018305"/>
            <a:ext cx="113199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sz="11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3451346-6D96-6E40-B124-7DEA93B0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47" y="1440154"/>
            <a:ext cx="8009305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Ejercicio: 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CO" altLang="es-CO" sz="2200" dirty="0">
                <a:solidFill>
                  <a:schemeClr val="accent1">
                    <a:lumMod val="50000"/>
                  </a:schemeClr>
                </a:solidFill>
              </a:rPr>
              <a:t>Base de conocimiento en lenguaje natural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Todos los que aman a todos los animales son amados por alguien.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Cualquiera que mate un animal es amado por nadie.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Jack ama a todos los animales.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Alguno entre Jack o Curiosidad mató al gato, que se llama Tuna.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Todos los gatos son animales.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kumimoji="0" lang="es-ES" altLang="es-CO" sz="2200" dirty="0">
                <a:solidFill>
                  <a:schemeClr val="accent1">
                    <a:lumMod val="50000"/>
                  </a:schemeClr>
                </a:solidFill>
              </a:rPr>
              <a:t>Pregunta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: ¿La Curiosidad mató al gato?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hlink"/>
              </a:buClr>
              <a:buSzPct val="100000"/>
              <a:buFont typeface="+mj-lt"/>
              <a:buAutoNum type="arabicPeriod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9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Proyecto 2 - Resolución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9470861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s-CO" sz="2800" dirty="0">
                <a:solidFill>
                  <a:srgbClr val="C00000"/>
                </a:solidFill>
              </a:rPr>
              <a:t>Motor de Inferencia basado en Resolución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s-ES" b="0" dirty="0"/>
              <a:t>Implementar, usando un lenguaje procedural (C++ o Python), un programa que implemente el algoritmo de resolución por refutación visto en clase.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s-ES" b="0" dirty="0"/>
              <a:t>En el entregable básico no se requiere manejar variables, con lo cual no hay mecanismo de unificación completo.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s-ES" b="0" dirty="0"/>
              <a:t>Buscar un ejemplo de un teorema y usarlo como caso de validación del funcionamiento del programa.</a:t>
            </a:r>
          </a:p>
          <a:p>
            <a:pPr lvl="1"/>
            <a:endParaRPr lang="es-ES" dirty="0"/>
          </a:p>
          <a:p>
            <a:r>
              <a:rPr lang="es-CO" sz="2800" dirty="0">
                <a:solidFill>
                  <a:srgbClr val="C00000"/>
                </a:solidFill>
              </a:rPr>
              <a:t>Incluir Algoritmo de Unificación de Variables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s-ES" b="0" dirty="0"/>
              <a:t>Ampliar el algoritmo anterior para que sea capaz de realizar la unificación de variables de tipo simbólico.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s-ES" b="0" dirty="0"/>
              <a:t>Utilizar el ejemplo visto en clase como caso de validación del funcionamiento del programa.</a:t>
            </a:r>
            <a:endParaRPr kumimoji="0" lang="es-ES" altLang="es-CO" sz="16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10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Bibliografía</a:t>
            </a:r>
          </a:p>
        </p:txBody>
      </p:sp>
      <p:sp>
        <p:nvSpPr>
          <p:cNvPr id="5" name="1 Marcador de contenido"/>
          <p:cNvSpPr txBox="1">
            <a:spLocks/>
          </p:cNvSpPr>
          <p:nvPr/>
        </p:nvSpPr>
        <p:spPr>
          <a:xfrm>
            <a:off x="815413" y="1629721"/>
            <a:ext cx="10972800" cy="4933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Russell and </a:t>
            </a:r>
            <a:r>
              <a:rPr lang="es-ES" sz="1800" dirty="0" err="1"/>
              <a:t>Norvig</a:t>
            </a:r>
            <a:r>
              <a:rPr lang="es-ES" sz="1800" dirty="0"/>
              <a:t>. Artificial </a:t>
            </a:r>
            <a:r>
              <a:rPr lang="es-ES" sz="1800" dirty="0" err="1"/>
              <a:t>Intelligence</a:t>
            </a:r>
            <a:r>
              <a:rPr lang="es-ES" sz="1800" dirty="0"/>
              <a:t>: A Modern </a:t>
            </a:r>
            <a:r>
              <a:rPr lang="es-ES" sz="1800" dirty="0" err="1"/>
              <a:t>Approach</a:t>
            </a:r>
            <a:r>
              <a:rPr lang="es-ES" sz="1800" dirty="0"/>
              <a:t>, </a:t>
            </a:r>
            <a:r>
              <a:rPr lang="es-ES" sz="1800" dirty="0" err="1"/>
              <a:t>Third</a:t>
            </a:r>
            <a:r>
              <a:rPr lang="es-ES" sz="1800" dirty="0"/>
              <a:t> </a:t>
            </a:r>
            <a:r>
              <a:rPr lang="es-ES" sz="1800" dirty="0" err="1"/>
              <a:t>Edition</a:t>
            </a:r>
            <a:r>
              <a:rPr lang="es-ES" sz="1800" dirty="0"/>
              <a:t>. Pearson, 2016.</a:t>
            </a:r>
            <a:br>
              <a:rPr lang="es-ES" sz="1800" dirty="0"/>
            </a:br>
            <a:endParaRPr lang="es-ES" sz="1800" dirty="0"/>
          </a:p>
          <a:p>
            <a:r>
              <a:rPr lang="es-ES" sz="1800" dirty="0"/>
              <a:t>P.H. Winston. Artificial </a:t>
            </a:r>
            <a:r>
              <a:rPr lang="es-ES" sz="1800" dirty="0" err="1"/>
              <a:t>Intelligence</a:t>
            </a:r>
            <a:r>
              <a:rPr lang="es-ES" sz="1800" dirty="0"/>
              <a:t>. </a:t>
            </a:r>
            <a:r>
              <a:rPr lang="es-ES" sz="1800"/>
              <a:t>Addison-Wesley, 1993</a:t>
            </a:r>
            <a:r>
              <a:rPr lang="es-E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1492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Representación del Conocimiento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Lógica </a:t>
            </a:r>
            <a: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e Inferencia</a:t>
            </a:r>
            <a:endParaRPr lang="es-ES_tradnl" sz="3600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384468" y="5596850"/>
            <a:ext cx="879548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 – 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rueda-andrea@javeriana.edu.co</a:t>
            </a:r>
            <a:b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 – 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hlinkClick r:id="rId5"/>
              </a:rPr>
              <a:t>egonzal@javeriana.edu.co</a:t>
            </a:r>
            <a:endParaRPr lang="es-ES_tradnl" b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7" name="Imagen 6" descr="Logo Pontificia Universidad Javeriana">
            <a:extLst>
              <a:ext uri="{FF2B5EF4-FFF2-40B4-BE49-F238E27FC236}">
                <a16:creationId xmlns:a16="http://schemas.microsoft.com/office/drawing/2014/main" id="{D654A47A-EB57-DD44-923A-FC8749DD2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0513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Lógica Proposicional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8009305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Lógica Proposicional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Medio de representación del conocimiento.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Lenguaje simple.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Consiste de símbolos de proposición y conectores lógicos.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Maneja proposiciones verdaderas, falsas o desconocidas.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24147" y="3972743"/>
            <a:ext cx="4871853" cy="252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Símbolos: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Letras mayúsculas: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Norte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Significado: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semántica preestablecida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Valoración: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Verdadero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y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Falso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71D9135-0695-2D43-838E-8992136C3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972743"/>
            <a:ext cx="4871853" cy="252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Conectores Lógicos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Negación: 	    ¬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Conjunción (y):   ∧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Disyunción (o):   ∨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Implicación: 	    ⇒  (⊃, ⟶)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Bicondicional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:	    ⇔  (≡)</a:t>
            </a:r>
          </a:p>
        </p:txBody>
      </p:sp>
    </p:spTree>
    <p:extLst>
      <p:ext uri="{BB962C8B-B14F-4D97-AF65-F5344CB8AC3E}">
        <p14:creationId xmlns:p14="http://schemas.microsoft.com/office/powerpoint/2010/main" val="340757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Lógica Proposicional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9363245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Lógica Proposicional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Calcular el valor de verdad de cualquier sentencia.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Una sentencia es una combinación de símbolos y conectores lógicos.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Evaluación a partir del modelo del estado actual del mundo.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41911" y="3429000"/>
            <a:ext cx="10326135" cy="284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Reglas – Operadores Lógicos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¬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es verdadero si y sólo si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es falso en el modelo.</a:t>
            </a:r>
            <a:endParaRPr kumimoji="0" lang="es-ES" altLang="es-CO" sz="2200" b="0" i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∧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es verdadero si y sólo si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y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(ambos) son verdaderos en el modelo.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∨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es verdadero si y sólo si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o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(alguno) es verdadero en el modelo.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⇒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es verdadero a no ser que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es verdadero y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es falso en el modelo.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⇔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es verdadero si y sólo si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y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son ambos verdaderos o ambos falsos en el modelo.</a:t>
            </a:r>
          </a:p>
        </p:txBody>
      </p:sp>
    </p:spTree>
    <p:extLst>
      <p:ext uri="{BB962C8B-B14F-4D97-AF65-F5344CB8AC3E}">
        <p14:creationId xmlns:p14="http://schemas.microsoft.com/office/powerpoint/2010/main" val="158978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Lógica Proposicional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9363245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Lógica Proposicional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Calcular el valor de verdad de cualquier sentencia.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Una sentencia es una combinación de símbolos y conectores lógicos.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Evaluación a partir del modelo del estado actual del mundo.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41911" y="3429000"/>
            <a:ext cx="10326135" cy="284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Reglas – Tablas de Verdad</a:t>
            </a:r>
          </a:p>
        </p:txBody>
      </p:sp>
      <p:graphicFrame>
        <p:nvGraphicFramePr>
          <p:cNvPr id="6" name="Tabla 2">
            <a:extLst>
              <a:ext uri="{FF2B5EF4-FFF2-40B4-BE49-F238E27FC236}">
                <a16:creationId xmlns:a16="http://schemas.microsoft.com/office/drawing/2014/main" id="{85D8B8C2-E26E-DA47-83A5-380692906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147385"/>
              </p:ext>
            </p:extLst>
          </p:nvPr>
        </p:nvGraphicFramePr>
        <p:xfrm>
          <a:off x="1819564" y="4047303"/>
          <a:ext cx="812800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65365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70335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442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971872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12380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865215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4421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i="1" dirty="0"/>
                        <a:t>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i="1" dirty="0"/>
                        <a:t>Q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¬</a:t>
                      </a:r>
                      <a:r>
                        <a:rPr lang="es-CO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i="1" dirty="0"/>
                        <a:t>P</a:t>
                      </a:r>
                      <a:r>
                        <a:rPr lang="es-CO" dirty="0"/>
                        <a:t> ∧ </a:t>
                      </a:r>
                      <a:r>
                        <a:rPr lang="es-CO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i="1" dirty="0"/>
                        <a:t>P</a:t>
                      </a:r>
                      <a:r>
                        <a:rPr lang="es-CO" dirty="0"/>
                        <a:t> ∨ </a:t>
                      </a:r>
                      <a:r>
                        <a:rPr lang="es-CO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i="1" dirty="0"/>
                        <a:t>P</a:t>
                      </a:r>
                      <a:r>
                        <a:rPr lang="es-CO" dirty="0"/>
                        <a:t> ⇒ </a:t>
                      </a:r>
                      <a:r>
                        <a:rPr lang="es-CO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i="1" dirty="0"/>
                        <a:t>P</a:t>
                      </a:r>
                      <a:r>
                        <a:rPr lang="es-CO" dirty="0"/>
                        <a:t> ⇔ </a:t>
                      </a:r>
                      <a:r>
                        <a:rPr lang="es-CO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41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falso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falso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verdadero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falso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falso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verdadero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verdadero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36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falso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verdadero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verdadero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falso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verdadero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verdadero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falso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48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verdadero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falso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falso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falso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verdadero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falso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falso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11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verdadero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verdadero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falso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verdadero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verdadero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verdadero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verdadero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59608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8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Lógica Proposicional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9363245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Lógica Proposicional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Calcular el valor de verdad de cualquier sentencia.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Una sentencia es una combinación de símbolos y conectores lógicos.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Evaluación a partir del modelo del estado actual del mundo.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41911" y="3429000"/>
            <a:ext cx="10326135" cy="284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Reglas – Ejemplo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89013" y="3565026"/>
            <a:ext cx="4754088" cy="284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200" b="0" i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: “Está lloviendo”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: “Estoy adentro”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B0B5BD2-DE8B-AE4D-9828-470AD2194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899" y="3565025"/>
            <a:ext cx="5992479" cy="284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kumimoji="0" lang="es-CO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¬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: “No está lloviendo”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∧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: “Está lloviendo y estoy adentro”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∨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: “Está lloviendo o estoy adentro”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⇒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: “Si está lloviendo, entonces estoy adentro”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 ⇔ </a:t>
            </a:r>
            <a:r>
              <a:rPr kumimoji="0" lang="es-ES" altLang="es-CO" sz="2200" b="0" i="1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: “Está lloviendo si y sólo si estoy adentro”</a:t>
            </a:r>
          </a:p>
        </p:txBody>
      </p:sp>
    </p:spTree>
    <p:extLst>
      <p:ext uri="{BB962C8B-B14F-4D97-AF65-F5344CB8AC3E}">
        <p14:creationId xmlns:p14="http://schemas.microsoft.com/office/powerpoint/2010/main" val="415312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Lógica de Primer Orden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30217"/>
            <a:ext cx="8009305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Lógica de Primer Orden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Mayor poder de representación/expresión que la lógica proposicional.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Existencia de reglas, expresa relaciones, no sólo de hechos.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Añade términos para representar objetos, así como cuantificadores universales y existenciales.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19233" y="3714562"/>
            <a:ext cx="4409027" cy="284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Símbolos</a:t>
            </a:r>
            <a:endParaRPr kumimoji="0" lang="es-CO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Constantes: objetos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Minerva, Pomona, 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Gryffindor</a:t>
            </a: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Predicados: relaciones o funciones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	Casa(c), Persona(p)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PerteneceA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p,c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B0B5BD2-DE8B-AE4D-9828-470AD2194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449" y="3697352"/>
            <a:ext cx="7030552" cy="284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Cuantificadores</a:t>
            </a:r>
            <a:endParaRPr kumimoji="0" lang="es-CO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Universal: “Para todo …”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∀x  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PerteneceA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(x, 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Gryffindor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) ⇒ ¬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PerteneceA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(x, 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Hufflepuff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2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Existencial: “Para algún …”, “Existe uno para el cual …”</a:t>
            </a:r>
            <a:b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∃x  Casa(x) ∧ </a:t>
            </a:r>
            <a:r>
              <a:rPr kumimoji="0" lang="es-ES" altLang="es-CO" sz="2200" b="0" dirty="0" err="1">
                <a:solidFill>
                  <a:schemeClr val="accent1">
                    <a:lumMod val="50000"/>
                  </a:schemeClr>
                </a:solidFill>
              </a:rPr>
              <a:t>PerteneceA</a:t>
            </a: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(Minerva, x)</a:t>
            </a:r>
          </a:p>
        </p:txBody>
      </p:sp>
    </p:spTree>
    <p:extLst>
      <p:ext uri="{BB962C8B-B14F-4D97-AF65-F5344CB8AC3E}">
        <p14:creationId xmlns:p14="http://schemas.microsoft.com/office/powerpoint/2010/main" val="33657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Lógica de Primer Orden – Inferencia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30217"/>
            <a:ext cx="8009305" cy="19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Lógica de Primer Orden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Mayor poder de representación/expresión que la lógica proposicional.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Existencia de reglas, expresa relaciones, no sólo de hechos.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Añade términos para representar objetos, así como cuantificadores universales y existenciales.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33746" y="4144842"/>
            <a:ext cx="10158229" cy="172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Reglas para generar nueva información a partir del conocimiento existente.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Para qué?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200" b="0" dirty="0">
                <a:solidFill>
                  <a:schemeClr val="accent1">
                    <a:lumMod val="50000"/>
                  </a:schemeClr>
                </a:solidFill>
              </a:rPr>
              <a:t>	Derivar una prueba, una secuencia de conclusiones que conducen al resultado deseado.</a:t>
            </a:r>
          </a:p>
        </p:txBody>
      </p:sp>
    </p:spTree>
    <p:extLst>
      <p:ext uri="{BB962C8B-B14F-4D97-AF65-F5344CB8AC3E}">
        <p14:creationId xmlns:p14="http://schemas.microsoft.com/office/powerpoint/2010/main" val="35624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11577</TotalTime>
  <Words>4270</Words>
  <Application>Microsoft Office PowerPoint</Application>
  <PresentationFormat>Widescreen</PresentationFormat>
  <Paragraphs>509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Arial Narrow</vt:lpstr>
      <vt:lpstr>Calibri</vt:lpstr>
      <vt:lpstr>Calibri Light</vt:lpstr>
      <vt:lpstr>Cambria Math</vt:lpstr>
      <vt:lpstr>Wingdings</vt:lpstr>
      <vt:lpstr>Wingdings 2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lastModifiedBy>Abraham Camilo Montes</cp:lastModifiedBy>
  <cp:revision>488</cp:revision>
  <dcterms:created xsi:type="dcterms:W3CDTF">2017-03-01T15:55:36Z</dcterms:created>
  <dcterms:modified xsi:type="dcterms:W3CDTF">2022-03-04T14:03:16Z</dcterms:modified>
</cp:coreProperties>
</file>