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45" r:id="rId2"/>
    <p:sldId id="475" r:id="rId3"/>
    <p:sldId id="513" r:id="rId4"/>
    <p:sldId id="522" r:id="rId5"/>
    <p:sldId id="514" r:id="rId6"/>
    <p:sldId id="515" r:id="rId7"/>
    <p:sldId id="516" r:id="rId8"/>
    <p:sldId id="517" r:id="rId9"/>
    <p:sldId id="523" r:id="rId10"/>
    <p:sldId id="518" r:id="rId11"/>
    <p:sldId id="520" r:id="rId12"/>
    <p:sldId id="521" r:id="rId13"/>
    <p:sldId id="524" r:id="rId14"/>
    <p:sldId id="512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00080"/>
    <a:srgbClr val="CC99FF"/>
    <a:srgbClr val="FF66FF"/>
    <a:srgbClr val="FFFF99"/>
    <a:srgbClr val="FF99FF"/>
    <a:srgbClr val="006666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92115" autoAdjust="0"/>
  </p:normalViewPr>
  <p:slideViewPr>
    <p:cSldViewPr snapToGrid="0" snapToObjects="1">
      <p:cViewPr varScale="1">
        <p:scale>
          <a:sx n="72" d="100"/>
          <a:sy n="72" d="100"/>
        </p:scale>
        <p:origin x="1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206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678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(D,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) :- padre(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,H), </a:t>
            </a:r>
            <a:r>
              <a:rPr lang="es-ES" sz="12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,H).  -&gt;  </a:t>
            </a:r>
            <a:r>
              <a:rPr lang="es-ES" dirty="0" err="1" smtClean="0"/>
              <a:t>desc</a:t>
            </a:r>
            <a:r>
              <a:rPr lang="es-ES" dirty="0" smtClean="0"/>
              <a:t>(</a:t>
            </a:r>
            <a:r>
              <a:rPr lang="es-ES" dirty="0" err="1" smtClean="0"/>
              <a:t>isa,tito</a:t>
            </a:r>
            <a:r>
              <a:rPr lang="es-ES" dirty="0" smtClean="0"/>
              <a:t>) :- padre(tito, </a:t>
            </a:r>
            <a:r>
              <a:rPr lang="es-ES" dirty="0" err="1" smtClean="0"/>
              <a:t>chich</a:t>
            </a:r>
            <a:r>
              <a:rPr lang="es-ES" dirty="0" smtClean="0"/>
              <a:t>),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desc</a:t>
            </a:r>
            <a:r>
              <a:rPr lang="es-ES" baseline="0" dirty="0" smtClean="0"/>
              <a:t>(</a:t>
            </a:r>
            <a:r>
              <a:rPr lang="es-ES" baseline="0" dirty="0" err="1" smtClean="0"/>
              <a:t>isa,chich</a:t>
            </a:r>
            <a:r>
              <a:rPr lang="es-ES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,A) :- padre(P,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s-ES" sz="12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(P,</a:t>
            </a:r>
            <a:r>
              <a:rPr lang="es-ES" sz="12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ES" sz="1200" dirty="0" smtClean="0">
                <a:solidFill>
                  <a:schemeClr val="accent2">
                    <a:lumMod val="75000"/>
                  </a:schemeClr>
                </a:solidFill>
              </a:rPr>
              <a:t>).  -&gt;  </a:t>
            </a:r>
            <a:r>
              <a:rPr lang="es-ES" dirty="0" err="1" smtClean="0"/>
              <a:t>desc</a:t>
            </a:r>
            <a:r>
              <a:rPr lang="es-ES" dirty="0" smtClean="0"/>
              <a:t>(</a:t>
            </a:r>
            <a:r>
              <a:rPr lang="es-ES" dirty="0" err="1" smtClean="0"/>
              <a:t>isa,tito</a:t>
            </a:r>
            <a:r>
              <a:rPr lang="es-ES" dirty="0" smtClean="0"/>
              <a:t>) :- padre(</a:t>
            </a:r>
            <a:r>
              <a:rPr lang="es-ES" dirty="0" err="1" smtClean="0"/>
              <a:t>chich,isa</a:t>
            </a:r>
            <a:r>
              <a:rPr lang="es-ES" dirty="0" smtClean="0"/>
              <a:t>),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desc</a:t>
            </a:r>
            <a:r>
              <a:rPr lang="es-ES" baseline="0" dirty="0" smtClean="0"/>
              <a:t>(</a:t>
            </a:r>
            <a:r>
              <a:rPr lang="es-ES" baseline="0" dirty="0" err="1" smtClean="0"/>
              <a:t>chich,tito</a:t>
            </a:r>
            <a:r>
              <a:rPr lang="es-ES" baseline="0" dirty="0" smtClean="0"/>
              <a:t>).</a:t>
            </a:r>
          </a:p>
          <a:p>
            <a:endParaRPr lang="es-ES" baseline="0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54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8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  <a:endParaRPr lang="es-ES_tradnl" sz="5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36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Introducción a PROLOG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27319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3-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Backtracking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18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abuelo(</a:t>
            </a:r>
            <a:r>
              <a:rPr lang="es-ES" dirty="0" err="1" smtClean="0">
                <a:solidFill>
                  <a:srgbClr val="7030A0"/>
                </a:solidFill>
              </a:rPr>
              <a:t>marco,X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841181" y="2753632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X=</a:t>
            </a:r>
            <a:r>
              <a:rPr lang="es-ES" dirty="0" err="1" smtClean="0">
                <a:solidFill>
                  <a:srgbClr val="00B050"/>
                </a:solidFill>
              </a:rPr>
              <a:t>andres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abuelo(</a:t>
            </a:r>
            <a:r>
              <a:rPr lang="es-ES" sz="1600" dirty="0" err="1" smtClean="0">
                <a:solidFill>
                  <a:srgbClr val="7030A0"/>
                </a:solidFill>
              </a:rPr>
              <a:t>marco,X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marco,P</a:t>
            </a:r>
            <a:r>
              <a:rPr lang="es-ES" sz="1600" dirty="0" smtClean="0">
                <a:solidFill>
                  <a:srgbClr val="7030A0"/>
                </a:solidFill>
              </a:rPr>
              <a:t>) ? padre(P,N)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A=marco X=N   P=??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4058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8318500" y="1440155"/>
            <a:ext cx="3948716" cy="202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Reglas con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Alternativas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Alternativas -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803824" y="3952191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marco,paola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P=</a:t>
            </a:r>
            <a:r>
              <a:rPr lang="es-ES" sz="1600" dirty="0" err="1" smtClean="0">
                <a:solidFill>
                  <a:srgbClr val="00B050"/>
                </a:solidFill>
              </a:rPr>
              <a:t>paola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814737" y="4263533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padre(P=</a:t>
            </a:r>
            <a:r>
              <a:rPr lang="es-ES" sz="1600" dirty="0" err="1" smtClean="0">
                <a:solidFill>
                  <a:srgbClr val="7030A0"/>
                </a:solidFill>
              </a:rPr>
              <a:t>paola,N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803824" y="4510872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paola,andres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N=</a:t>
            </a:r>
            <a:r>
              <a:rPr lang="es-ES" sz="1600" dirty="0" err="1" smtClean="0">
                <a:solidFill>
                  <a:srgbClr val="00B050"/>
                </a:solidFill>
              </a:rPr>
              <a:t>andres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142188" y="5551630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CC99FF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142188" y="4565507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FF0000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208611" y="3724084"/>
            <a:ext cx="1452167" cy="242047"/>
          </a:xfrm>
          <a:prstGeom prst="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6678709" y="3724084"/>
            <a:ext cx="1102656" cy="242047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5650835" y="4309182"/>
            <a:ext cx="1673329" cy="242047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/>
          <p:cNvSpPr txBox="1"/>
          <p:nvPr/>
        </p:nvSpPr>
        <p:spPr>
          <a:xfrm rot="10800000">
            <a:off x="3151985" y="4601368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FF66FF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 rot="10800000">
            <a:off x="3151985" y="5834384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FF66FF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95658" y="1777621"/>
            <a:ext cx="2833917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Marco es abuelo de quién??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/>
      <p:bldP spid="40" grpId="0"/>
      <p:bldP spid="41" grpId="0"/>
      <p:bldP spid="42" grpId="0"/>
      <p:bldP spid="44" grpId="0" animBg="1"/>
      <p:bldP spid="45" grpId="0" animBg="1"/>
      <p:bldP spid="46" grpId="0" animBg="1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4- Recursión en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677656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7030A0"/>
                </a:solidFill>
              </a:rPr>
              <a:t>desc</a:t>
            </a:r>
            <a:r>
              <a:rPr lang="es-ES" dirty="0" smtClean="0">
                <a:solidFill>
                  <a:srgbClr val="7030A0"/>
                </a:solidFill>
              </a:rPr>
              <a:t>(</a:t>
            </a:r>
            <a:r>
              <a:rPr lang="es-ES" dirty="0" err="1" smtClean="0">
                <a:solidFill>
                  <a:srgbClr val="7030A0"/>
                </a:solidFill>
              </a:rPr>
              <a:t>ana,pedro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069642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rgbClr val="7030A0"/>
                </a:solidFill>
              </a:rPr>
              <a:t>desc</a:t>
            </a:r>
            <a:r>
              <a:rPr lang="es-ES" sz="1600" dirty="0" smtClean="0">
                <a:solidFill>
                  <a:srgbClr val="7030A0"/>
                </a:solidFill>
              </a:rPr>
              <a:t>(</a:t>
            </a:r>
            <a:r>
              <a:rPr lang="es-ES" sz="1600" dirty="0" err="1" smtClean="0">
                <a:solidFill>
                  <a:srgbClr val="7030A0"/>
                </a:solidFill>
              </a:rPr>
              <a:t>ana,pedro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38984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pedro,juan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H=juan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pedro,H</a:t>
            </a:r>
            <a:r>
              <a:rPr lang="es-ES" sz="1600" dirty="0" smtClean="0">
                <a:solidFill>
                  <a:srgbClr val="7030A0"/>
                </a:solidFill>
              </a:rPr>
              <a:t>) ? </a:t>
            </a:r>
            <a:r>
              <a:rPr lang="es-ES" sz="1600" dirty="0" err="1" smtClean="0">
                <a:solidFill>
                  <a:srgbClr val="7030A0"/>
                </a:solidFill>
              </a:rPr>
              <a:t>desc</a:t>
            </a:r>
            <a:r>
              <a:rPr lang="es-ES" sz="1600" dirty="0" smtClean="0">
                <a:solidFill>
                  <a:srgbClr val="7030A0"/>
                </a:solidFill>
              </a:rPr>
              <a:t>(</a:t>
            </a:r>
            <a:r>
              <a:rPr lang="es-ES" sz="1600" dirty="0" err="1" smtClean="0">
                <a:solidFill>
                  <a:srgbClr val="7030A0"/>
                </a:solidFill>
              </a:rPr>
              <a:t>ana,H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padre(A,H),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(D,H)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D=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  A=pedro  H=??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00600" y="449654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True</a:t>
            </a:r>
            <a:endParaRPr lang="es-CO" sz="1600" dirty="0">
              <a:solidFill>
                <a:srgbClr val="0070C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811513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ana,juan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:- padre(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13277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padre(A,D).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8645128" y="5377667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abuelo(A,D).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8651804" y="5377667"/>
            <a:ext cx="336306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padre(P,D).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843012" y="5377667"/>
            <a:ext cx="318571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(D,A)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padre(A,H),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(D,H).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8318500" y="1440155"/>
            <a:ext cx="3948716" cy="202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Reglas con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Alternativas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Alternativas -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7499" y="1777621"/>
            <a:ext cx="3230243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Ana es descendiente de Pedro??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33" grpId="0"/>
      <p:bldP spid="29" grpId="0"/>
      <p:bldP spid="32" grpId="0"/>
      <p:bldP spid="36" grpId="0"/>
      <p:bldP spid="37" grpId="0"/>
      <p:bldP spid="27" grpId="0"/>
      <p:bldP spid="30" grpId="0"/>
      <p:bldP spid="34" grpId="0" animBg="1"/>
      <p:bldP spid="38" grpId="0" animBg="1"/>
      <p:bldP spid="39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4- Recursión 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- Listas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1440841"/>
            <a:ext cx="3381119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b="1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</a:p>
          <a:p>
            <a:pPr algn="ctr"/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7030A0"/>
                </a:solidFill>
              </a:rPr>
              <a:t>member</a:t>
            </a:r>
            <a:r>
              <a:rPr lang="es-ES" dirty="0" smtClean="0">
                <a:solidFill>
                  <a:srgbClr val="7030A0"/>
                </a:solidFill>
              </a:rPr>
              <a:t>(b,[</a:t>
            </a:r>
            <a:r>
              <a:rPr lang="es-ES" dirty="0" err="1" smtClean="0">
                <a:solidFill>
                  <a:srgbClr val="7030A0"/>
                </a:solidFill>
              </a:rPr>
              <a:t>a,b,c</a:t>
            </a:r>
            <a:r>
              <a:rPr lang="es-ES" dirty="0" smtClean="0">
                <a:solidFill>
                  <a:srgbClr val="7030A0"/>
                </a:solidFill>
              </a:rPr>
              <a:t>])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069642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11281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164317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7030A0"/>
                </a:solidFill>
              </a:rPr>
              <a:t>member</a:t>
            </a:r>
            <a:r>
              <a:rPr lang="es-ES" sz="1600" dirty="0">
                <a:solidFill>
                  <a:srgbClr val="7030A0"/>
                </a:solidFill>
              </a:rPr>
              <a:t>(b,[</a:t>
            </a:r>
            <a:r>
              <a:rPr lang="es-ES" sz="1600" dirty="0" err="1">
                <a:solidFill>
                  <a:srgbClr val="7030A0"/>
                </a:solidFill>
              </a:rPr>
              <a:t>a,b,c</a:t>
            </a:r>
            <a:r>
              <a:rPr lang="es-ES" sz="1600" dirty="0">
                <a:solidFill>
                  <a:srgbClr val="7030A0"/>
                </a:solidFill>
              </a:rPr>
              <a:t>])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2603987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C00000"/>
                </a:solidFill>
              </a:rPr>
              <a:t>member</a:t>
            </a:r>
            <a:r>
              <a:rPr lang="es-ES" sz="1600" dirty="0">
                <a:solidFill>
                  <a:srgbClr val="C00000"/>
                </a:solidFill>
              </a:rPr>
              <a:t>(X, [H│T]) :- </a:t>
            </a:r>
            <a:r>
              <a:rPr lang="es-ES" sz="1600" dirty="0" smtClean="0">
                <a:solidFill>
                  <a:srgbClr val="C00000"/>
                </a:solidFill>
              </a:rPr>
              <a:t>X=H, ! ?</a:t>
            </a:r>
          </a:p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X=b  H=a  T=[</a:t>
            </a:r>
            <a:r>
              <a:rPr lang="es-ES" sz="1600" dirty="0" err="1" smtClean="0">
                <a:solidFill>
                  <a:srgbClr val="C00000"/>
                </a:solidFill>
              </a:rPr>
              <a:t>b,c</a:t>
            </a:r>
            <a:r>
              <a:rPr lang="es-ES" sz="1600" dirty="0" smtClean="0">
                <a:solidFill>
                  <a:srgbClr val="C00000"/>
                </a:solidFill>
              </a:rPr>
              <a:t>]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6787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X, [H│T]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X=H, !.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842367" y="5425430"/>
            <a:ext cx="317250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(X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, [H│T]) :-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(X,T).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9380082" y="1486340"/>
            <a:ext cx="2634787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L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= [H│T]</a:t>
            </a:r>
          </a:p>
          <a:p>
            <a:pPr algn="ctr"/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H es la cabeza de L</a:t>
            </a:r>
          </a:p>
          <a:p>
            <a:pPr algn="ctr"/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T es la cola de L</a:t>
            </a:r>
          </a:p>
          <a:p>
            <a:pPr algn="ctr"/>
            <a:endParaRPr lang="es-E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L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= [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a,b,c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] = [H│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H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= a   T = [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b,c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s-CO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795158" y="3123878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(X, [H│T]) :-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(X,T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X=b  H=a  T=[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b,c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800599" y="3750289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7030A0"/>
                </a:solidFill>
              </a:rPr>
              <a:t>member</a:t>
            </a:r>
            <a:r>
              <a:rPr lang="es-ES" sz="1600" dirty="0">
                <a:solidFill>
                  <a:srgbClr val="7030A0"/>
                </a:solidFill>
              </a:rPr>
              <a:t>(b</a:t>
            </a:r>
            <a:r>
              <a:rPr lang="es-ES" sz="1600" dirty="0" smtClean="0">
                <a:solidFill>
                  <a:srgbClr val="7030A0"/>
                </a:solidFill>
              </a:rPr>
              <a:t>,[</a:t>
            </a:r>
            <a:r>
              <a:rPr lang="es-ES" sz="1600" dirty="0" err="1" smtClean="0">
                <a:solidFill>
                  <a:srgbClr val="7030A0"/>
                </a:solidFill>
              </a:rPr>
              <a:t>b,c</a:t>
            </a:r>
            <a:r>
              <a:rPr lang="es-ES" sz="1600" dirty="0">
                <a:solidFill>
                  <a:srgbClr val="7030A0"/>
                </a:solidFill>
              </a:rPr>
              <a:t>])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795158" y="4094423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00B050"/>
                </a:solidFill>
              </a:rPr>
              <a:t>member</a:t>
            </a:r>
            <a:r>
              <a:rPr lang="es-ES" sz="1600" dirty="0">
                <a:solidFill>
                  <a:srgbClr val="00B050"/>
                </a:solidFill>
              </a:rPr>
              <a:t>(X, [H│T]) :- </a:t>
            </a:r>
            <a:r>
              <a:rPr lang="es-ES" sz="1600" dirty="0" smtClean="0">
                <a:solidFill>
                  <a:srgbClr val="00B050"/>
                </a:solidFill>
              </a:rPr>
              <a:t>X=H, ! ?</a:t>
            </a:r>
          </a:p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X=b  H=b  T=[c]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843012" y="5078256"/>
            <a:ext cx="318323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X,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[X│_]).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0639" y="1777621"/>
            <a:ext cx="2563972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800080"/>
                </a:solidFill>
              </a:rPr>
              <a:t>b</a:t>
            </a:r>
            <a:r>
              <a:rPr lang="es-ES" dirty="0" smtClean="0">
                <a:solidFill>
                  <a:srgbClr val="800080"/>
                </a:solidFill>
              </a:rPr>
              <a:t> está en la lista [a-b-c]??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21" grpId="0"/>
      <p:bldP spid="24" grpId="0"/>
      <p:bldP spid="25" grpId="0"/>
      <p:bldP spid="26" grpId="0"/>
      <p:bldP spid="28" grpId="0"/>
      <p:bldP spid="32" grpId="0"/>
      <p:bldP spid="27" grpId="0"/>
      <p:bldP spid="38" grpId="0" animBg="1"/>
      <p:bldP spid="40" grpId="0"/>
      <p:bldP spid="42" grpId="0"/>
      <p:bldP spid="43" grpId="0"/>
      <p:bldP spid="45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PROLOG - Parentescos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224146" y="1440156"/>
            <a:ext cx="10674484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   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Escriba una regla en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Prolog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 para definir el parentesco 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hermanos(H1,H2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)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, cuya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semántica</a:t>
            </a:r>
          </a:p>
          <a:p>
            <a:pPr marL="0" indent="45720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es 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“H1 y H2 son hermanos”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Qué predicados base se requieren?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Existen estos predicados, ya sea como hechos, ya sea como reglas?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Utilizando como base el ejemplo del PPT de clase demuestre cómo se responde el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hermanos(</a:t>
            </a:r>
            <a:r>
              <a:rPr kumimoji="0" lang="es-ES" altLang="es-CO" sz="2000" b="0" dirty="0" err="1" smtClean="0">
                <a:solidFill>
                  <a:srgbClr val="C00000"/>
                </a:solidFill>
              </a:rPr>
              <a:t>ana,X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)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   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Escriba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una regla en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Prolog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para definir el parentesco 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hermana(</a:t>
            </a:r>
            <a:r>
              <a:rPr kumimoji="0" lang="es-ES" altLang="es-CO" sz="2000" b="0" dirty="0" err="1" smtClean="0">
                <a:solidFill>
                  <a:srgbClr val="C00000"/>
                </a:solidFill>
              </a:rPr>
              <a:t>Hm,Hx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)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marL="0" indent="45720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cuya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semántica es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“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Hm es hermana de </a:t>
            </a:r>
            <a:r>
              <a:rPr kumimoji="0" lang="es-ES" altLang="es-CO" sz="2000" b="0" dirty="0" err="1" smtClean="0">
                <a:solidFill>
                  <a:srgbClr val="C00000"/>
                </a:solidFill>
              </a:rPr>
              <a:t>Hx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”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Qué predicados base se requieren?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Existen estos predicados, ya sea como hechos, ya sea como reglas?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Utilizando como base el ejemplo del PPT de clase demuestre cómo se responde el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query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hermana(</a:t>
            </a:r>
            <a:r>
              <a:rPr kumimoji="0" lang="es-ES" altLang="es-CO" sz="2000" b="0" dirty="0" err="1" smtClean="0">
                <a:solidFill>
                  <a:srgbClr val="C00000"/>
                </a:solidFill>
              </a:rPr>
              <a:t>ana,X</a:t>
            </a:r>
            <a:r>
              <a:rPr kumimoji="0" lang="es-ES" altLang="es-CO" sz="2000" b="0" dirty="0" smtClean="0">
                <a:solidFill>
                  <a:srgbClr val="C00000"/>
                </a:solidFill>
              </a:rPr>
              <a:t>)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  <a:endParaRPr lang="es-ES_tradnl" sz="5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Introducción a PROLOG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59685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1- Conceptos Básicos de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600" y="2000406"/>
            <a:ext cx="3381118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dirty="0" smtClean="0">
                <a:solidFill>
                  <a:srgbClr val="0070C0"/>
                </a:solidFill>
              </a:rPr>
              <a:t>Paradigma de</a:t>
            </a:r>
          </a:p>
          <a:p>
            <a:pPr algn="ctr"/>
            <a:r>
              <a:rPr lang="es-ES" dirty="0" smtClean="0">
                <a:solidFill>
                  <a:srgbClr val="0070C0"/>
                </a:solidFill>
              </a:rPr>
              <a:t>Programación Lógica</a:t>
            </a: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062103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Lo que es Verdadero</a:t>
            </a:r>
          </a:p>
          <a:p>
            <a:pPr algn="ctr"/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cláusulas sin variables</a:t>
            </a:r>
          </a:p>
          <a:p>
            <a:pPr algn="ctr"/>
            <a:endParaRPr lang="es-CO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cláusulas con variables</a:t>
            </a: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9523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 flipV="1">
            <a:off x="2971800" y="2515974"/>
            <a:ext cx="1828800" cy="4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501709" y="215193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Query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2971800" y="2790948"/>
            <a:ext cx="1828800" cy="457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529699" y="272026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Reply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4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1- Conceptos Básicos de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677656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6435" y="2161969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p</a:t>
            </a:r>
            <a:r>
              <a:rPr lang="es-ES" dirty="0" smtClean="0">
                <a:solidFill>
                  <a:srgbClr val="7030A0"/>
                </a:solidFill>
              </a:rPr>
              <a:t>adre(</a:t>
            </a:r>
            <a:r>
              <a:rPr lang="es-ES" dirty="0" err="1" smtClean="0">
                <a:solidFill>
                  <a:srgbClr val="7030A0"/>
                </a:solidFill>
              </a:rPr>
              <a:t>juan,ana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987949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577447" y="1440155"/>
            <a:ext cx="3576453" cy="14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1 – Basado en 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Verificación directa revisando una a una las proposiciones de la Base de Hechos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600" y="2669292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7030A0"/>
                </a:solidFill>
              </a:rPr>
              <a:t>p</a:t>
            </a:r>
            <a:r>
              <a:rPr lang="es-ES" sz="1600" dirty="0" smtClean="0">
                <a:solidFill>
                  <a:srgbClr val="7030A0"/>
                </a:solidFill>
              </a:rPr>
              <a:t>adre(</a:t>
            </a:r>
            <a:r>
              <a:rPr lang="es-ES" sz="1600" dirty="0" err="1" smtClean="0">
                <a:solidFill>
                  <a:srgbClr val="7030A0"/>
                </a:solidFill>
              </a:rPr>
              <a:t>juan,ana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800599" y="3256366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padre(</a:t>
            </a:r>
            <a:r>
              <a:rPr lang="es-ES" sz="1600" dirty="0" err="1" smtClean="0">
                <a:solidFill>
                  <a:srgbClr val="C00000"/>
                </a:solidFill>
              </a:rPr>
              <a:t>marco,maría</a:t>
            </a:r>
            <a:r>
              <a:rPr lang="es-ES" sz="1600" dirty="0" smtClean="0">
                <a:solidFill>
                  <a:srgbClr val="C00000"/>
                </a:solidFill>
              </a:rPr>
              <a:t>) - False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1" y="3718003"/>
            <a:ext cx="3348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p</a:t>
            </a:r>
            <a:r>
              <a:rPr lang="es-ES" sz="1600" dirty="0" smtClean="0">
                <a:solidFill>
                  <a:srgbClr val="00B050"/>
                </a:solidFill>
              </a:rPr>
              <a:t>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True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05102" y="1777621"/>
            <a:ext cx="2615011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Juan es el padre de Ana??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2" grpId="0"/>
      <p:bldP spid="28" grpId="0"/>
      <p:bldP spid="32" grpId="0"/>
      <p:bldP spid="33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1- Conceptos Básicos de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677656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6435" y="2161969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padre(</a:t>
            </a:r>
            <a:r>
              <a:rPr lang="es-ES" dirty="0" err="1" smtClean="0">
                <a:solidFill>
                  <a:srgbClr val="7030A0"/>
                </a:solidFill>
              </a:rPr>
              <a:t>pedro,ana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987949" y="275363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False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577447" y="1440155"/>
            <a:ext cx="3576453" cy="14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1 – Basado en 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Verificación directa revisando una a una las proposiciones de la Base de Hechos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600" y="2669292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pedro,ana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800599" y="3163602"/>
            <a:ext cx="3381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padre(</a:t>
            </a:r>
            <a:r>
              <a:rPr lang="es-ES" sz="1600" dirty="0" err="1" smtClean="0">
                <a:solidFill>
                  <a:srgbClr val="C00000"/>
                </a:solidFill>
              </a:rPr>
              <a:t>marco,maría</a:t>
            </a:r>
            <a:r>
              <a:rPr lang="es-ES" sz="1600" dirty="0" smtClean="0">
                <a:solidFill>
                  <a:srgbClr val="C00000"/>
                </a:solidFill>
              </a:rPr>
              <a:t>) – False</a:t>
            </a:r>
          </a:p>
          <a:p>
            <a:pPr algn="ctr"/>
            <a:r>
              <a:rPr lang="es-CO" sz="1600" dirty="0">
                <a:solidFill>
                  <a:srgbClr val="C00000"/>
                </a:solidFill>
              </a:rPr>
              <a:t>padre(</a:t>
            </a:r>
            <a:r>
              <a:rPr lang="es-CO" sz="1600" dirty="0" err="1">
                <a:solidFill>
                  <a:srgbClr val="C00000"/>
                </a:solidFill>
              </a:rPr>
              <a:t>juan,ana</a:t>
            </a:r>
            <a:r>
              <a:rPr lang="es-CO" sz="1600" dirty="0" smtClean="0">
                <a:solidFill>
                  <a:srgbClr val="C00000"/>
                </a:solidFill>
              </a:rPr>
              <a:t>)</a:t>
            </a:r>
            <a:r>
              <a:rPr lang="es-ES" sz="1600" dirty="0">
                <a:solidFill>
                  <a:srgbClr val="C00000"/>
                </a:solidFill>
              </a:rPr>
              <a:t> – False</a:t>
            </a:r>
            <a:endParaRPr lang="es-CO" sz="1600" dirty="0">
              <a:solidFill>
                <a:srgbClr val="C00000"/>
              </a:solidFill>
            </a:endParaRPr>
          </a:p>
          <a:p>
            <a:pPr algn="ctr"/>
            <a:r>
              <a:rPr lang="es-CO" sz="1600" dirty="0">
                <a:solidFill>
                  <a:srgbClr val="C00000"/>
                </a:solidFill>
              </a:rPr>
              <a:t>padre(</a:t>
            </a:r>
            <a:r>
              <a:rPr lang="es-CO" sz="1600" dirty="0" err="1">
                <a:solidFill>
                  <a:srgbClr val="C00000"/>
                </a:solidFill>
              </a:rPr>
              <a:t>pedro,juan</a:t>
            </a:r>
            <a:r>
              <a:rPr lang="es-CO" sz="1600" dirty="0" smtClean="0">
                <a:solidFill>
                  <a:srgbClr val="C00000"/>
                </a:solidFill>
              </a:rPr>
              <a:t>)</a:t>
            </a:r>
            <a:r>
              <a:rPr lang="es-ES" sz="1600" dirty="0">
                <a:solidFill>
                  <a:srgbClr val="C00000"/>
                </a:solidFill>
              </a:rPr>
              <a:t> – </a:t>
            </a:r>
            <a:r>
              <a:rPr lang="es-ES" sz="1600" dirty="0" smtClean="0">
                <a:solidFill>
                  <a:srgbClr val="C00000"/>
                </a:solidFill>
              </a:rPr>
              <a:t>False</a:t>
            </a:r>
          </a:p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……</a:t>
            </a:r>
            <a:endParaRPr lang="es-CO" sz="1600" dirty="0">
              <a:solidFill>
                <a:srgbClr val="C00000"/>
              </a:solidFill>
            </a:endParaRPr>
          </a:p>
          <a:p>
            <a:pPr algn="ctr"/>
            <a:r>
              <a:rPr lang="es-CO" sz="1600" dirty="0" smtClean="0">
                <a:solidFill>
                  <a:srgbClr val="C00000"/>
                </a:solidFill>
              </a:rPr>
              <a:t>padre(</a:t>
            </a:r>
            <a:r>
              <a:rPr lang="es-CO" sz="1600" dirty="0" err="1" smtClean="0">
                <a:solidFill>
                  <a:srgbClr val="C00000"/>
                </a:solidFill>
              </a:rPr>
              <a:t>paola,andres</a:t>
            </a:r>
            <a:r>
              <a:rPr lang="es-CO" sz="1600" dirty="0" smtClean="0">
                <a:solidFill>
                  <a:srgbClr val="C00000"/>
                </a:solidFill>
              </a:rPr>
              <a:t>)</a:t>
            </a:r>
            <a:r>
              <a:rPr lang="es-ES" sz="1600" dirty="0" smtClean="0">
                <a:solidFill>
                  <a:srgbClr val="C00000"/>
                </a:solidFill>
              </a:rPr>
              <a:t> </a:t>
            </a:r>
            <a:r>
              <a:rPr lang="es-ES" sz="1600" dirty="0">
                <a:solidFill>
                  <a:srgbClr val="C00000"/>
                </a:solidFill>
              </a:rPr>
              <a:t>– </a:t>
            </a:r>
            <a:r>
              <a:rPr lang="es-ES" sz="1600" dirty="0" smtClean="0">
                <a:solidFill>
                  <a:srgbClr val="C00000"/>
                </a:solidFill>
              </a:rPr>
              <a:t>False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800600" y="449654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No está el hecho </a:t>
            </a:r>
            <a:r>
              <a:rPr lang="es-E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C00000"/>
                </a:solidFill>
              </a:rPr>
              <a:t> False</a:t>
            </a:r>
            <a:endParaRPr lang="es-CO" sz="1600" dirty="0">
              <a:solidFill>
                <a:srgbClr val="0070C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44349" y="1777621"/>
            <a:ext cx="2736518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Pedro es el padre de Ana??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6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2" grpId="0"/>
      <p:bldP spid="28" grpId="0"/>
      <p:bldP spid="27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2- Reglas 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677656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6435" y="216196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hijo(</a:t>
            </a:r>
            <a:r>
              <a:rPr lang="es-ES" dirty="0" err="1" smtClean="0">
                <a:solidFill>
                  <a:srgbClr val="7030A0"/>
                </a:solidFill>
              </a:rPr>
              <a:t>ana,juan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987949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18501" y="1440155"/>
            <a:ext cx="3835400" cy="168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2 – Basado en Reglas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los Hechos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hijo(</a:t>
            </a:r>
            <a:r>
              <a:rPr lang="es-ES" sz="1600" dirty="0" err="1" smtClean="0">
                <a:solidFill>
                  <a:srgbClr val="7030A0"/>
                </a:solidFill>
              </a:rPr>
              <a:t>ana,juan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800600" y="4218423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padre(</a:t>
            </a:r>
            <a:r>
              <a:rPr lang="es-ES" sz="1600" dirty="0" err="1" smtClean="0">
                <a:solidFill>
                  <a:srgbClr val="C00000"/>
                </a:solidFill>
              </a:rPr>
              <a:t>marco,maria</a:t>
            </a:r>
            <a:r>
              <a:rPr lang="es-ES" sz="1600" dirty="0" smtClean="0">
                <a:solidFill>
                  <a:srgbClr val="C00000"/>
                </a:solidFill>
              </a:rPr>
              <a:t>) - False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4493396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p</a:t>
            </a:r>
            <a:r>
              <a:rPr lang="es-ES" sz="1600" dirty="0" smtClean="0">
                <a:solidFill>
                  <a:srgbClr val="00B050"/>
                </a:solidFill>
              </a:rPr>
              <a:t>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True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800600" y="3112331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hijo(H,P) :- padre(P,H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H=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 P=juan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798813" y="3801912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7030A0"/>
                </a:solidFill>
              </a:rPr>
              <a:t>p</a:t>
            </a:r>
            <a:r>
              <a:rPr lang="es-ES" sz="1600" dirty="0" smtClean="0">
                <a:solidFill>
                  <a:srgbClr val="7030A0"/>
                </a:solidFill>
              </a:rPr>
              <a:t>adre(</a:t>
            </a:r>
            <a:r>
              <a:rPr lang="es-ES" sz="1600" dirty="0" err="1" smtClean="0">
                <a:solidFill>
                  <a:srgbClr val="7030A0"/>
                </a:solidFill>
              </a:rPr>
              <a:t>juan,ana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8658482" y="5061056"/>
            <a:ext cx="338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hijo(H,P) :- padre(P,H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19200" y="1777621"/>
            <a:ext cx="2186817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Ana es hija de Juan??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8" grpId="0"/>
      <p:bldP spid="32" grpId="0"/>
      <p:bldP spid="33" grpId="0"/>
      <p:bldP spid="27" grpId="0"/>
      <p:bldP spid="29" grpId="0"/>
      <p:bldP spid="35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2- Reglas en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677656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ijo(H,P) :- padre(P,H).</a:t>
            </a: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726435" y="216196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hijo(</a:t>
            </a:r>
            <a:r>
              <a:rPr lang="es-ES" dirty="0" err="1">
                <a:solidFill>
                  <a:srgbClr val="7030A0"/>
                </a:solidFill>
              </a:rPr>
              <a:t>X</a:t>
            </a:r>
            <a:r>
              <a:rPr lang="es-ES" dirty="0" err="1" smtClean="0">
                <a:solidFill>
                  <a:srgbClr val="7030A0"/>
                </a:solidFill>
              </a:rPr>
              <a:t>,juan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987949" y="27536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X=</a:t>
            </a:r>
            <a:r>
              <a:rPr lang="es-ES" dirty="0" err="1" smtClean="0">
                <a:solidFill>
                  <a:srgbClr val="00B050"/>
                </a:solidFill>
              </a:rPr>
              <a:t>ana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18501" y="1440155"/>
            <a:ext cx="3835400" cy="168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3 – Reglas con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los 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hijo(</a:t>
            </a:r>
            <a:r>
              <a:rPr lang="es-ES" sz="1600" dirty="0" err="1" smtClean="0">
                <a:solidFill>
                  <a:srgbClr val="7030A0"/>
                </a:solidFill>
              </a:rPr>
              <a:t>X,juan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41905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B050"/>
                </a:solidFill>
              </a:rPr>
              <a:t>p</a:t>
            </a:r>
            <a:r>
              <a:rPr lang="es-ES" sz="1600" dirty="0" smtClean="0">
                <a:solidFill>
                  <a:srgbClr val="00B050"/>
                </a:solidFill>
              </a:rPr>
              <a:t>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H=</a:t>
            </a:r>
            <a:r>
              <a:rPr lang="es-ES" sz="1600" dirty="0" err="1" smtClean="0">
                <a:solidFill>
                  <a:srgbClr val="00B050"/>
                </a:solidFill>
              </a:rPr>
              <a:t>ana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800600" y="3112331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hijo(H,P) :- padre(P,H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X=H P=juan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801912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juan,H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896899" y="3006608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X=</a:t>
            </a:r>
            <a:r>
              <a:rPr lang="es-ES" dirty="0" err="1" smtClean="0">
                <a:solidFill>
                  <a:srgbClr val="00B050"/>
                </a:solidFill>
              </a:rPr>
              <a:t>carlos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800600" y="448272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juan,carlos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H=</a:t>
            </a:r>
            <a:r>
              <a:rPr lang="es-ES" sz="1600" dirty="0" err="1" smtClean="0">
                <a:solidFill>
                  <a:srgbClr val="00B050"/>
                </a:solidFill>
              </a:rPr>
              <a:t>carlos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142188" y="4825482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0070C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142188" y="5304906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0070C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42310" y="1777621"/>
            <a:ext cx="3140604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Quiénes son los hijos de Juan??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8" grpId="0"/>
      <p:bldP spid="33" grpId="0"/>
      <p:bldP spid="27" grpId="0"/>
      <p:bldP spid="29" grpId="0"/>
      <p:bldP spid="30" grpId="0"/>
      <p:bldP spid="34" grpId="0"/>
      <p:bldP spid="32" grpId="0"/>
      <p:bldP spid="35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2- Reglas en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677656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20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abuelo(</a:t>
            </a:r>
            <a:r>
              <a:rPr lang="es-ES" dirty="0" err="1" smtClean="0">
                <a:solidFill>
                  <a:srgbClr val="7030A0"/>
                </a:solidFill>
              </a:rPr>
              <a:t>pedro,ana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069639" y="275363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True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18501" y="1440155"/>
            <a:ext cx="3835400" cy="168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3 – Reglas con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Hechos </a:t>
            </a:r>
            <a:r>
              <a:rPr kumimoji="0" lang="es-ES" altLang="es-CO" sz="1800" b="0" dirty="0" smtClean="0">
                <a:solidFill>
                  <a:schemeClr val="accent1">
                    <a:lumMod val="50000"/>
                  </a:schemeClr>
                </a:solidFill>
              </a:rPr>
              <a:t>Izquierda a Derecha + Unificar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abuelo(</a:t>
            </a:r>
            <a:r>
              <a:rPr lang="es-ES" sz="1600" dirty="0" err="1" smtClean="0">
                <a:solidFill>
                  <a:srgbClr val="7030A0"/>
                </a:solidFill>
              </a:rPr>
              <a:t>pedro,ana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38984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pedro,juan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P=juan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pedro,P</a:t>
            </a:r>
            <a:r>
              <a:rPr lang="es-ES" sz="1600" dirty="0" smtClean="0">
                <a:solidFill>
                  <a:srgbClr val="7030A0"/>
                </a:solidFill>
              </a:rPr>
              <a:t>) ? padre(</a:t>
            </a:r>
            <a:r>
              <a:rPr lang="es-ES" sz="1600" dirty="0" err="1" smtClean="0">
                <a:solidFill>
                  <a:srgbClr val="7030A0"/>
                </a:solidFill>
              </a:rPr>
              <a:t>P,ana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A=pedro N=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   P=??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00600" y="449654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juan,ana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True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811513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padre(P=</a:t>
            </a:r>
            <a:r>
              <a:rPr lang="es-ES" sz="1600" dirty="0" err="1" smtClean="0">
                <a:solidFill>
                  <a:srgbClr val="7030A0"/>
                </a:solidFill>
              </a:rPr>
              <a:t>juan,ana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645128" y="504058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padre(P,N).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142188" y="5049605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CC99FF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6891" y="3724084"/>
            <a:ext cx="1452167" cy="242047"/>
          </a:xfrm>
          <a:prstGeom prst="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6598023" y="3724084"/>
            <a:ext cx="1452167" cy="242047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 rot="10800000">
            <a:off x="3151985" y="4861348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FF66FF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591444" y="4316274"/>
            <a:ext cx="1795474" cy="242047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506169" y="1777621"/>
            <a:ext cx="2612895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Pedro es abuelo de Ana??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2" grpId="0"/>
      <p:bldP spid="28" grpId="0"/>
      <p:bldP spid="33" grpId="0"/>
      <p:bldP spid="29" grpId="0"/>
      <p:bldP spid="32" grpId="0"/>
      <p:bldP spid="36" grpId="0"/>
      <p:bldP spid="37" grpId="0"/>
      <p:bldP spid="38" grpId="0"/>
      <p:bldP spid="27" grpId="0"/>
      <p:bldP spid="3" grpId="0" animBg="1"/>
      <p:bldP spid="30" grpId="0" animBg="1"/>
      <p:bldP spid="34" grpId="0"/>
      <p:bldP spid="35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3-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Backtracking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677656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sz="1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21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abuelo(</a:t>
            </a:r>
            <a:r>
              <a:rPr lang="es-ES" dirty="0" err="1" smtClean="0">
                <a:solidFill>
                  <a:srgbClr val="7030A0"/>
                </a:solidFill>
              </a:rPr>
              <a:t>marco,ana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043160" y="275363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False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18500" y="1440155"/>
            <a:ext cx="3948716" cy="202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Reglas con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Alternativas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Alternativas -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abuelo(</a:t>
            </a:r>
            <a:r>
              <a:rPr lang="es-ES" sz="1600" dirty="0" err="1" smtClean="0">
                <a:solidFill>
                  <a:srgbClr val="7030A0"/>
                </a:solidFill>
              </a:rPr>
              <a:t>marco,ana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38984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marco,maria</a:t>
            </a:r>
            <a:r>
              <a:rPr lang="es-ES" sz="1600" dirty="0" smtClean="0">
                <a:solidFill>
                  <a:srgbClr val="00B050"/>
                </a:solidFill>
              </a:rPr>
              <a:t>) </a:t>
            </a:r>
            <a:r>
              <a:rPr lang="es-E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00B050"/>
                </a:solidFill>
              </a:rPr>
              <a:t> P=</a:t>
            </a:r>
            <a:r>
              <a:rPr lang="es-ES" sz="1600" dirty="0" err="1" smtClean="0">
                <a:solidFill>
                  <a:srgbClr val="00B050"/>
                </a:solidFill>
              </a:rPr>
              <a:t>maria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marco,P</a:t>
            </a:r>
            <a:r>
              <a:rPr lang="es-ES" sz="1600" dirty="0" smtClean="0">
                <a:solidFill>
                  <a:srgbClr val="7030A0"/>
                </a:solidFill>
              </a:rPr>
              <a:t>) ? padre(</a:t>
            </a:r>
            <a:r>
              <a:rPr lang="es-ES" sz="1600" dirty="0" err="1" smtClean="0">
                <a:solidFill>
                  <a:srgbClr val="7030A0"/>
                </a:solidFill>
              </a:rPr>
              <a:t>P,ana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A=marco N=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</a:rPr>
              <a:t>ana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   P=??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00600" y="449654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C00000"/>
                </a:solidFill>
              </a:rPr>
              <a:t>No está el hecho </a:t>
            </a:r>
            <a:r>
              <a:rPr lang="es-E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sz="1600" dirty="0" smtClean="0">
                <a:solidFill>
                  <a:srgbClr val="C00000"/>
                </a:solidFill>
              </a:rPr>
              <a:t> False</a:t>
            </a:r>
            <a:endParaRPr lang="es-CO" sz="1600" dirty="0">
              <a:solidFill>
                <a:srgbClr val="0070C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811513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padre(P=</a:t>
            </a:r>
            <a:r>
              <a:rPr lang="es-ES" sz="1600" dirty="0" err="1" smtClean="0">
                <a:solidFill>
                  <a:srgbClr val="7030A0"/>
                </a:solidFill>
              </a:rPr>
              <a:t>maria,ana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4058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79815" y="1777621"/>
            <a:ext cx="2665602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Marco es abuelo de Ana??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2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2" grpId="0"/>
      <p:bldP spid="28" grpId="0"/>
      <p:bldP spid="33" grpId="0"/>
      <p:bldP spid="29" grpId="0"/>
      <p:bldP spid="32" grpId="0"/>
      <p:bldP spid="36" grpId="0"/>
      <p:bldP spid="37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3-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Backtracking</a:t>
            </a:r>
            <a:r>
              <a:rPr lang="es-ES_tradnl" sz="3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en </a:t>
            </a:r>
            <a:r>
              <a:rPr lang="es-ES_tradnl" sz="3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Prolog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00599" y="2000406"/>
            <a:ext cx="3381119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r>
              <a:rPr lang="es-ES" b="1" dirty="0" smtClean="0">
                <a:solidFill>
                  <a:srgbClr val="0070C0"/>
                </a:solidFill>
              </a:rPr>
              <a:t>Motor de Inferencia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ES" dirty="0">
              <a:solidFill>
                <a:srgbClr val="0070C0"/>
              </a:solidFill>
            </a:endParaRPr>
          </a:p>
          <a:p>
            <a:pPr algn="ctr"/>
            <a:endParaRPr lang="es-ES" dirty="0" smtClean="0">
              <a:solidFill>
                <a:srgbClr val="0070C0"/>
              </a:solidFill>
            </a:endParaRPr>
          </a:p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1400" y="3753006"/>
            <a:ext cx="2717800" cy="243143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Base de Hechos</a:t>
            </a:r>
            <a:endParaRPr lang="es-E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marco,maria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juan,ana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pedro,juan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juan,carlos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marco,paola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padre(</a:t>
            </a:r>
            <a:r>
              <a:rPr lang="es-ES" sz="1600" dirty="0" err="1" smtClean="0">
                <a:solidFill>
                  <a:schemeClr val="accent4">
                    <a:lumMod val="75000"/>
                  </a:schemeClr>
                </a:solidFill>
              </a:rPr>
              <a:t>paola,andres</a:t>
            </a:r>
            <a:r>
              <a:rPr lang="es-ES" sz="1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45128" y="3753006"/>
            <a:ext cx="3394472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Reglas</a:t>
            </a:r>
            <a:endParaRPr lang="es-E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Relaciones Condicionales</a:t>
            </a:r>
          </a:p>
          <a:p>
            <a:pPr algn="ctr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759200" y="4862728"/>
            <a:ext cx="1776214" cy="572872"/>
          </a:xfrm>
          <a:prstGeom prst="bentConnector3">
            <a:avLst>
              <a:gd name="adj1" fmla="val 1007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/>
          <p:nvPr/>
        </p:nvCxnSpPr>
        <p:spPr>
          <a:xfrm rot="10800000">
            <a:off x="6830814" y="4862728"/>
            <a:ext cx="1814314" cy="572872"/>
          </a:xfrm>
          <a:prstGeom prst="bentConnector3">
            <a:avLst>
              <a:gd name="adj1" fmla="val 10039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1291909" y="2279530"/>
            <a:ext cx="1041400" cy="774700"/>
            <a:chOff x="1930400" y="2247900"/>
            <a:chExt cx="1041400" cy="774700"/>
          </a:xfrm>
        </p:grpSpPr>
        <p:sp>
          <p:nvSpPr>
            <p:cNvPr id="16" name="Elipse 15"/>
            <p:cNvSpPr/>
            <p:nvPr/>
          </p:nvSpPr>
          <p:spPr>
            <a:xfrm>
              <a:off x="1930400" y="2247900"/>
              <a:ext cx="1041400" cy="774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996488" y="244600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7030A0"/>
                  </a:solidFill>
                </a:rPr>
                <a:t>Usuario</a:t>
              </a:r>
              <a:endParaRPr lang="es-CO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>
            <a:off x="2333309" y="2515975"/>
            <a:ext cx="2467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9786" y="2161969"/>
            <a:ext cx="18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abuelo(</a:t>
            </a:r>
            <a:r>
              <a:rPr lang="es-ES" dirty="0" err="1" smtClean="0">
                <a:solidFill>
                  <a:srgbClr val="7030A0"/>
                </a:solidFill>
              </a:rPr>
              <a:t>marco,X</a:t>
            </a:r>
            <a:r>
              <a:rPr lang="es-ES" dirty="0" smtClean="0">
                <a:solidFill>
                  <a:srgbClr val="7030A0"/>
                </a:solidFill>
              </a:rPr>
              <a:t>) ?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333309" y="2790948"/>
            <a:ext cx="246729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213508" y="509917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Facts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492107" y="509917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Rules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00599" y="2669292"/>
            <a:ext cx="3381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abuelo(</a:t>
            </a:r>
            <a:r>
              <a:rPr lang="es-ES" sz="1600" dirty="0" err="1" smtClean="0">
                <a:solidFill>
                  <a:srgbClr val="7030A0"/>
                </a:solidFill>
              </a:rPr>
              <a:t>marco,X</a:t>
            </a:r>
            <a:r>
              <a:rPr lang="es-ES" sz="1600" dirty="0" smtClean="0">
                <a:solidFill>
                  <a:srgbClr val="7030A0"/>
                </a:solidFill>
              </a:rPr>
              <a:t>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800600" y="3898408"/>
            <a:ext cx="3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00B050"/>
                </a:solidFill>
              </a:rPr>
              <a:t>padre(</a:t>
            </a:r>
            <a:r>
              <a:rPr lang="es-ES" sz="1600" dirty="0" err="1" smtClean="0">
                <a:solidFill>
                  <a:srgbClr val="00B050"/>
                </a:solidFill>
              </a:rPr>
              <a:t>marco,maria</a:t>
            </a:r>
            <a:r>
              <a:rPr lang="es-ES" sz="1600" dirty="0" smtClean="0">
                <a:solidFill>
                  <a:srgbClr val="00B050"/>
                </a:solidFill>
              </a:rPr>
              <a:t>) – P=</a:t>
            </a:r>
            <a:r>
              <a:rPr lang="es-ES" sz="1600" dirty="0" err="1" smtClean="0">
                <a:solidFill>
                  <a:srgbClr val="00B050"/>
                </a:solidFill>
              </a:rPr>
              <a:t>maria</a:t>
            </a:r>
            <a:endParaRPr lang="es-CO" sz="1600" dirty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1513" y="365643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</a:t>
            </a:r>
            <a:r>
              <a:rPr lang="es-ES" sz="1600" dirty="0" err="1" smtClean="0">
                <a:solidFill>
                  <a:srgbClr val="7030A0"/>
                </a:solidFill>
              </a:rPr>
              <a:t>marco,P</a:t>
            </a:r>
            <a:r>
              <a:rPr lang="es-ES" sz="1600" dirty="0" smtClean="0">
                <a:solidFill>
                  <a:srgbClr val="7030A0"/>
                </a:solidFill>
              </a:rPr>
              <a:t>) ? padre(P,N) </a:t>
            </a:r>
            <a:r>
              <a:rPr lang="es-ES" sz="1600" dirty="0">
                <a:solidFill>
                  <a:srgbClr val="7030A0"/>
                </a:solidFill>
              </a:rPr>
              <a:t>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95158" y="3081670"/>
            <a:ext cx="338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 ?</a:t>
            </a:r>
          </a:p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A=marco X=N   P=??</a:t>
            </a:r>
            <a:endParaRPr lang="es-CO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00600" y="4496548"/>
            <a:ext cx="3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No está el hecho </a:t>
            </a:r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Backtracking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811513" y="4254575"/>
            <a:ext cx="334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rgbClr val="7030A0"/>
                </a:solidFill>
              </a:rPr>
              <a:t>padre(P=</a:t>
            </a:r>
            <a:r>
              <a:rPr lang="es-ES" sz="1600" dirty="0" err="1" smtClean="0">
                <a:solidFill>
                  <a:srgbClr val="7030A0"/>
                </a:solidFill>
              </a:rPr>
              <a:t>maria,N</a:t>
            </a:r>
            <a:r>
              <a:rPr lang="es-ES" sz="1600" dirty="0" smtClean="0">
                <a:solidFill>
                  <a:srgbClr val="7030A0"/>
                </a:solidFill>
              </a:rPr>
              <a:t>) ?</a:t>
            </a:r>
            <a:endParaRPr lang="es-CO" sz="1600" dirty="0">
              <a:solidFill>
                <a:srgbClr val="7030A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645128" y="5040580"/>
            <a:ext cx="338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abuelo(A,N)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:- 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</a:rPr>
              <a:t>padre(A,P), padre(P,N).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8318500" y="1440155"/>
            <a:ext cx="3948716" cy="202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Reglas con </a:t>
            </a:r>
            <a:r>
              <a:rPr lang="es-CO" altLang="es-CO" b="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Alternativas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Regla que coincide con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Query</a:t>
            </a:r>
            <a:endParaRPr kumimoji="0" lang="es-ES" altLang="es-CO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Verificar Regla basado en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Hechos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Unificar Variables</a:t>
            </a: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smtClean="0">
                <a:solidFill>
                  <a:schemeClr val="accent1">
                    <a:lumMod val="50000"/>
                  </a:schemeClr>
                </a:solidFill>
              </a:rPr>
              <a:t>Buscar Alternativas - </a:t>
            </a:r>
            <a:r>
              <a:rPr kumimoji="0" lang="es-ES" altLang="es-CO" sz="2000" b="0" dirty="0" err="1" smtClean="0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142188" y="4565507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CC99FF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208611" y="3724084"/>
            <a:ext cx="1452167" cy="242047"/>
          </a:xfrm>
          <a:prstGeom prst="rect">
            <a:avLst/>
          </a:prstGeom>
          <a:noFill/>
          <a:ln w="1905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6678709" y="3724084"/>
            <a:ext cx="1102656" cy="242047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 rot="10800000">
            <a:off x="3151985" y="4601368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FF66FF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 rot="10800000">
            <a:off x="3151985" y="5984386"/>
            <a:ext cx="48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s-CO" sz="2000" b="1" dirty="0">
              <a:solidFill>
                <a:srgbClr val="FF000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650835" y="4309182"/>
            <a:ext cx="1673329" cy="242047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395658" y="1777621"/>
            <a:ext cx="2833917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800080"/>
                </a:solidFill>
              </a:rPr>
              <a:t>Marco es abuelo de quién??</a:t>
            </a:r>
            <a:endParaRPr lang="es-CO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3" grpId="0"/>
      <p:bldP spid="29" grpId="0"/>
      <p:bldP spid="32" grpId="0"/>
      <p:bldP spid="36" grpId="0"/>
      <p:bldP spid="37" grpId="0"/>
      <p:bldP spid="34" grpId="0"/>
      <p:bldP spid="43" grpId="0"/>
      <p:bldP spid="44" grpId="0" animBg="1"/>
      <p:bldP spid="45" grpId="0" animBg="1"/>
      <p:bldP spid="46" grpId="0"/>
      <p:bldP spid="47" grpId="0"/>
      <p:bldP spid="48" grpId="0" animBg="1"/>
      <p:bldP spid="3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20260</TotalTime>
  <Words>1247</Words>
  <Application>Microsoft Office PowerPoint</Application>
  <PresentationFormat>Panorámica</PresentationFormat>
  <Paragraphs>473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Times New Roman</vt:lpstr>
      <vt:lpstr>Wingdings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Enrique Gonzalez Guerrero</cp:lastModifiedBy>
  <cp:revision>393</cp:revision>
  <dcterms:created xsi:type="dcterms:W3CDTF">2017-03-01T15:55:36Z</dcterms:created>
  <dcterms:modified xsi:type="dcterms:W3CDTF">2022-02-16T16:55:26Z</dcterms:modified>
</cp:coreProperties>
</file>