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4" r:id="rId9"/>
    <p:sldId id="268" r:id="rId10"/>
    <p:sldId id="266" r:id="rId11"/>
    <p:sldId id="265" r:id="rId12"/>
    <p:sldId id="267"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4BCF-F8AB-D017-CB2E-715E9479A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38F83D76-233F-BC9F-A710-627D03579E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5AFA72BB-5936-D80B-48E6-608983197503}"/>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5" name="Footer Placeholder 4">
            <a:extLst>
              <a:ext uri="{FF2B5EF4-FFF2-40B4-BE49-F238E27FC236}">
                <a16:creationId xmlns:a16="http://schemas.microsoft.com/office/drawing/2014/main" id="{09CEBE98-935E-32B7-E26E-72CC6AA1AB5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DEC79A47-CA7D-3885-B5EE-84394C48AB96}"/>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340458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9664-3D3B-04A3-39EB-56C867FD5D07}"/>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65407A93-EEDE-5550-F315-B55CF098C5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D3A3F852-3F9D-DA6C-D042-5252D1122AF5}"/>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5" name="Footer Placeholder 4">
            <a:extLst>
              <a:ext uri="{FF2B5EF4-FFF2-40B4-BE49-F238E27FC236}">
                <a16:creationId xmlns:a16="http://schemas.microsoft.com/office/drawing/2014/main" id="{3CA85CB8-76FD-7A3E-12C6-920D426DE5E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9FA71C1B-249C-ABB4-6B69-E5A85A213CF4}"/>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260627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40BC0-11CD-66D2-BA1E-969304E540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93C425EA-1507-82FB-C29B-77A9E4CBD6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5014ADCD-4415-5768-47E4-7089D276F514}"/>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5" name="Footer Placeholder 4">
            <a:extLst>
              <a:ext uri="{FF2B5EF4-FFF2-40B4-BE49-F238E27FC236}">
                <a16:creationId xmlns:a16="http://schemas.microsoft.com/office/drawing/2014/main" id="{9EBFA087-A228-2120-9FE0-921C786D72E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54F31072-A7DD-F8EC-C319-D624708BEFBA}"/>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312619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0893-CE6A-03CF-D74E-DA7460C92A3B}"/>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4E9D725-7B7A-3B71-5E4F-90A3F20756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697F2C70-769A-C9D1-147E-92DD26770B74}"/>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5" name="Footer Placeholder 4">
            <a:extLst>
              <a:ext uri="{FF2B5EF4-FFF2-40B4-BE49-F238E27FC236}">
                <a16:creationId xmlns:a16="http://schemas.microsoft.com/office/drawing/2014/main" id="{1104B9DE-6BA6-EA9D-DE20-BE5E7F47720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536C35B2-9003-1269-B66E-15F7662A9DA8}"/>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3888006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DBE5-A72F-3804-484E-682BA3E20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5AA0C9F2-D11F-C6CB-A840-7D8C6C1F6F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022FDA-F36B-71C7-11EC-9C3C30C48E95}"/>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5" name="Footer Placeholder 4">
            <a:extLst>
              <a:ext uri="{FF2B5EF4-FFF2-40B4-BE49-F238E27FC236}">
                <a16:creationId xmlns:a16="http://schemas.microsoft.com/office/drawing/2014/main" id="{80C151A2-0D55-B299-80AA-34A2D5BE6DD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A2CA62C-E7C9-4106-324C-824BACDD25CE}"/>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84578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EFCB-9A4D-899F-B37A-DF91D1E82823}"/>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24570A87-50F3-BDFB-E344-C3FC483F9E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1372BCAD-19A9-8224-7E7D-E87C57A58F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269B654C-EF58-35FE-2D7D-7B5F6A984DCF}"/>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6" name="Footer Placeholder 5">
            <a:extLst>
              <a:ext uri="{FF2B5EF4-FFF2-40B4-BE49-F238E27FC236}">
                <a16:creationId xmlns:a16="http://schemas.microsoft.com/office/drawing/2014/main" id="{60D71CCF-05D2-7476-EFA1-6583CDC2494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E7F6645-2AD7-CAD9-A94F-A5C1B7933CD2}"/>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298293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B281-C149-D689-BFC5-387CFA2B69A1}"/>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95D2AF1-9855-6236-1DF7-C2A4CD554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79BA8E-D76D-CC56-7ED1-7C6248E36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9A55EBD1-9C75-19A3-4C40-B75F6D551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8AF8A-7EE6-7BC9-5E77-D8ECF0C82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96A7C230-EA05-F0A7-1ABC-6714D026BE19}"/>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8" name="Footer Placeholder 7">
            <a:extLst>
              <a:ext uri="{FF2B5EF4-FFF2-40B4-BE49-F238E27FC236}">
                <a16:creationId xmlns:a16="http://schemas.microsoft.com/office/drawing/2014/main" id="{EAB4F1CC-4BF6-61DE-C17F-422FB3E354D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6EFD028F-305F-0C21-26F0-A9153E0AE495}"/>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239617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6C10-CD65-82E1-EA61-A61001B3F4AE}"/>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3E392D41-8A7C-411F-2D2D-566814F9EFBF}"/>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4" name="Footer Placeholder 3">
            <a:extLst>
              <a:ext uri="{FF2B5EF4-FFF2-40B4-BE49-F238E27FC236}">
                <a16:creationId xmlns:a16="http://schemas.microsoft.com/office/drawing/2014/main" id="{84FF1581-F693-5FA3-E708-4AD74FB5D90A}"/>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31DD7463-0654-31C4-925C-81B96ADFBD96}"/>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88524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E50FC-7608-2DF2-2115-E11EBEE9E94A}"/>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3" name="Footer Placeholder 2">
            <a:extLst>
              <a:ext uri="{FF2B5EF4-FFF2-40B4-BE49-F238E27FC236}">
                <a16:creationId xmlns:a16="http://schemas.microsoft.com/office/drawing/2014/main" id="{35E6B325-EDFA-CA36-18DA-7AD620C0722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E29617CF-00F3-25A6-B1F2-CDFC222FBEDC}"/>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312497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108F-3C79-EE13-7B6F-2FF6B5442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233FC476-0203-3BB3-4535-E74BDFC21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549A0F9E-886F-229A-58DF-D36D076CB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9BB53-551C-E437-3BAA-20E517E4CF2A}"/>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6" name="Footer Placeholder 5">
            <a:extLst>
              <a:ext uri="{FF2B5EF4-FFF2-40B4-BE49-F238E27FC236}">
                <a16:creationId xmlns:a16="http://schemas.microsoft.com/office/drawing/2014/main" id="{F973277B-A174-5B8F-F9BB-2F0CBBCE263E}"/>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727D043-4707-6753-6A73-CCA11A33B88C}"/>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24765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63BE-9BAA-CF9B-5B10-375A14D21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79FFBC37-A533-ABE2-5BA4-0CF17E7B5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317A8438-FE1B-5052-DEB1-A4828D42F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ED98E-8DB5-4E39-31CA-9F281FAFFD0D}"/>
              </a:ext>
            </a:extLst>
          </p:cNvPr>
          <p:cNvSpPr>
            <a:spLocks noGrp="1"/>
          </p:cNvSpPr>
          <p:nvPr>
            <p:ph type="dt" sz="half" idx="10"/>
          </p:nvPr>
        </p:nvSpPr>
        <p:spPr/>
        <p:txBody>
          <a:bodyPr/>
          <a:lstStyle/>
          <a:p>
            <a:fld id="{9890CEE7-92A2-41E2-B920-CDB4BEB0243A}" type="datetimeFigureOut">
              <a:rPr lang="es-CO" smtClean="0"/>
              <a:t>29/07/2024</a:t>
            </a:fld>
            <a:endParaRPr lang="es-CO"/>
          </a:p>
        </p:txBody>
      </p:sp>
      <p:sp>
        <p:nvSpPr>
          <p:cNvPr id="6" name="Footer Placeholder 5">
            <a:extLst>
              <a:ext uri="{FF2B5EF4-FFF2-40B4-BE49-F238E27FC236}">
                <a16:creationId xmlns:a16="http://schemas.microsoft.com/office/drawing/2014/main" id="{7FB4DFE0-1CC9-5202-871B-F626875CE08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09357AA-DE88-9C90-98E8-FEA89F9C9BF8}"/>
              </a:ext>
            </a:extLst>
          </p:cNvPr>
          <p:cNvSpPr>
            <a:spLocks noGrp="1"/>
          </p:cNvSpPr>
          <p:nvPr>
            <p:ph type="sldNum" sz="quarter" idx="12"/>
          </p:nvPr>
        </p:nvSpPr>
        <p:spPr/>
        <p:txBody>
          <a:bodyPr/>
          <a:lstStyle/>
          <a:p>
            <a:fld id="{F9E3DFCB-FA71-47FF-9A19-162CA049C4A8}" type="slidenum">
              <a:rPr lang="es-CO" smtClean="0"/>
              <a:t>‹#›</a:t>
            </a:fld>
            <a:endParaRPr lang="es-CO"/>
          </a:p>
        </p:txBody>
      </p:sp>
    </p:spTree>
    <p:extLst>
      <p:ext uri="{BB962C8B-B14F-4D97-AF65-F5344CB8AC3E}">
        <p14:creationId xmlns:p14="http://schemas.microsoft.com/office/powerpoint/2010/main" val="97235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B2D54-99BC-E1DE-3246-835059007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FAAE03B8-7702-1483-4AC3-E07B9F66A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D7320FD8-5C66-6578-95B5-17556FA3D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90CEE7-92A2-41E2-B920-CDB4BEB0243A}" type="datetimeFigureOut">
              <a:rPr lang="es-CO" smtClean="0"/>
              <a:t>29/07/2024</a:t>
            </a:fld>
            <a:endParaRPr lang="es-CO"/>
          </a:p>
        </p:txBody>
      </p:sp>
      <p:sp>
        <p:nvSpPr>
          <p:cNvPr id="5" name="Footer Placeholder 4">
            <a:extLst>
              <a:ext uri="{FF2B5EF4-FFF2-40B4-BE49-F238E27FC236}">
                <a16:creationId xmlns:a16="http://schemas.microsoft.com/office/drawing/2014/main" id="{759494CA-BEAB-60C7-465B-A046E1328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Slide Number Placeholder 5">
            <a:extLst>
              <a:ext uri="{FF2B5EF4-FFF2-40B4-BE49-F238E27FC236}">
                <a16:creationId xmlns:a16="http://schemas.microsoft.com/office/drawing/2014/main" id="{F4B7CBA4-FE3A-1AB6-5289-4233BF069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E3DFCB-FA71-47FF-9A19-162CA049C4A8}" type="slidenum">
              <a:rPr lang="es-CO" smtClean="0"/>
              <a:t>‹#›</a:t>
            </a:fld>
            <a:endParaRPr lang="es-CO"/>
          </a:p>
        </p:txBody>
      </p:sp>
    </p:spTree>
    <p:extLst>
      <p:ext uri="{BB962C8B-B14F-4D97-AF65-F5344CB8AC3E}">
        <p14:creationId xmlns:p14="http://schemas.microsoft.com/office/powerpoint/2010/main" val="122502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C4169-07D0-15FD-7EBE-0E30E7E7C2CD}"/>
              </a:ext>
            </a:extLst>
          </p:cNvPr>
          <p:cNvSpPr>
            <a:spLocks noGrp="1"/>
          </p:cNvSpPr>
          <p:nvPr>
            <p:ph type="ctrTitle"/>
          </p:nvPr>
        </p:nvSpPr>
        <p:spPr>
          <a:xfrm>
            <a:off x="890338" y="640080"/>
            <a:ext cx="3734014" cy="3566160"/>
          </a:xfrm>
        </p:spPr>
        <p:txBody>
          <a:bodyPr anchor="b">
            <a:normAutofit fontScale="90000"/>
          </a:bodyPr>
          <a:lstStyle/>
          <a:p>
            <a:pPr algn="l"/>
            <a:r>
              <a:rPr lang="en-US" sz="5400" dirty="0"/>
              <a:t>Dataset: Motor Vehicle Collisions – Crashes </a:t>
            </a:r>
            <a:endParaRPr lang="es-CO" sz="5400" dirty="0"/>
          </a:p>
        </p:txBody>
      </p:sp>
      <p:sp>
        <p:nvSpPr>
          <p:cNvPr id="3" name="Subtitle 2">
            <a:extLst>
              <a:ext uri="{FF2B5EF4-FFF2-40B4-BE49-F238E27FC236}">
                <a16:creationId xmlns:a16="http://schemas.microsoft.com/office/drawing/2014/main" id="{D3E001AB-9450-B6A3-4C2B-EF3D29A1391F}"/>
              </a:ext>
            </a:extLst>
          </p:cNvPr>
          <p:cNvSpPr>
            <a:spLocks noGrp="1"/>
          </p:cNvSpPr>
          <p:nvPr>
            <p:ph type="subTitle" idx="1"/>
          </p:nvPr>
        </p:nvSpPr>
        <p:spPr>
          <a:xfrm>
            <a:off x="890339" y="4636008"/>
            <a:ext cx="3734014" cy="1572768"/>
          </a:xfrm>
        </p:spPr>
        <p:txBody>
          <a:bodyPr>
            <a:normAutofit fontScale="92500" lnSpcReduction="20000"/>
          </a:bodyPr>
          <a:lstStyle/>
          <a:p>
            <a:pPr marL="342900" indent="-342900" algn="l">
              <a:buFontTx/>
              <a:buChar char="-"/>
            </a:pPr>
            <a:r>
              <a:rPr lang="en-US" dirty="0"/>
              <a:t>William Andrés Gómez</a:t>
            </a:r>
          </a:p>
          <a:p>
            <a:pPr marL="342900" indent="-342900" algn="l">
              <a:buFontTx/>
              <a:buChar char="-"/>
            </a:pPr>
            <a:r>
              <a:rPr lang="es-CO" dirty="0"/>
              <a:t>Santiago Camilo Rey Benavides</a:t>
            </a:r>
          </a:p>
          <a:p>
            <a:pPr marL="342900" indent="-342900" algn="l">
              <a:buFontTx/>
              <a:buChar char="-"/>
            </a:pPr>
            <a:r>
              <a:rPr lang="es-CO" dirty="0"/>
              <a:t>Daniel Alfredo Vidal de León</a:t>
            </a:r>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AA90E2-1CF6-A111-9DD2-ADA1423C2F35}"/>
              </a:ext>
            </a:extLst>
          </p:cNvPr>
          <p:cNvPicPr>
            <a:picLocks noChangeAspect="1"/>
          </p:cNvPicPr>
          <p:nvPr/>
        </p:nvPicPr>
        <p:blipFill>
          <a:blip r:embed="rId2"/>
          <a:srcRect b="5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91847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0853-E8B3-5032-D4D6-D7A5487C1DA0}"/>
              </a:ext>
            </a:extLst>
          </p:cNvPr>
          <p:cNvSpPr>
            <a:spLocks noGrp="1"/>
          </p:cNvSpPr>
          <p:nvPr>
            <p:ph type="title"/>
          </p:nvPr>
        </p:nvSpPr>
        <p:spPr>
          <a:xfrm>
            <a:off x="329298" y="665560"/>
            <a:ext cx="8479422" cy="896984"/>
          </a:xfrm>
        </p:spPr>
        <p:txBody>
          <a:bodyPr>
            <a:noAutofit/>
          </a:bodyPr>
          <a:lstStyle/>
          <a:p>
            <a:r>
              <a:rPr lang="en-US" sz="3600" dirty="0"/>
              <a:t>¿En </a:t>
            </a:r>
            <a:r>
              <a:rPr lang="en-US" sz="3600" dirty="0" err="1"/>
              <a:t>el</a:t>
            </a:r>
            <a:r>
              <a:rPr lang="en-US" sz="3600" dirty="0"/>
              <a:t> </a:t>
            </a:r>
            <a:r>
              <a:rPr lang="en-US" sz="3600" dirty="0" err="1"/>
              <a:t>año</a:t>
            </a:r>
            <a:r>
              <a:rPr lang="en-US" sz="3600" dirty="0"/>
              <a:t> 2021, </a:t>
            </a:r>
            <a:r>
              <a:rPr lang="en-US" sz="3600" dirty="0" err="1"/>
              <a:t>cuándo</a:t>
            </a:r>
            <a:r>
              <a:rPr lang="en-US" sz="3600" dirty="0"/>
              <a:t> </a:t>
            </a:r>
            <a:r>
              <a:rPr lang="en-US" sz="3600" dirty="0" err="1"/>
              <a:t>ocurrieron</a:t>
            </a:r>
            <a:r>
              <a:rPr lang="en-US" sz="3600" dirty="0"/>
              <a:t> </a:t>
            </a:r>
            <a:r>
              <a:rPr lang="en-US" sz="3600" dirty="0" err="1"/>
              <a:t>los</a:t>
            </a:r>
            <a:r>
              <a:rPr lang="en-US" sz="3600" dirty="0"/>
              <a:t> </a:t>
            </a:r>
            <a:r>
              <a:rPr lang="en-US" sz="3600" dirty="0" err="1"/>
              <a:t>accidentes</a:t>
            </a:r>
            <a:r>
              <a:rPr lang="en-US" sz="3600" dirty="0"/>
              <a:t> y </a:t>
            </a:r>
            <a:r>
              <a:rPr lang="en-US" sz="3600" dirty="0" err="1"/>
              <a:t>cuántos</a:t>
            </a:r>
            <a:r>
              <a:rPr lang="en-US" sz="3600" dirty="0"/>
              <a:t> </a:t>
            </a:r>
            <a:r>
              <a:rPr lang="en-US" sz="3600" dirty="0" err="1"/>
              <a:t>heridos</a:t>
            </a:r>
            <a:r>
              <a:rPr lang="en-US" sz="3600" dirty="0"/>
              <a:t> </a:t>
            </a:r>
            <a:r>
              <a:rPr lang="en-US" sz="3600" dirty="0" err="1"/>
              <a:t>dejaron</a:t>
            </a:r>
            <a:r>
              <a:rPr lang="en-US" sz="3600" dirty="0"/>
              <a:t>?</a:t>
            </a:r>
            <a:endParaRPr lang="es-CO" sz="3600" dirty="0"/>
          </a:p>
        </p:txBody>
      </p:sp>
      <p:sp>
        <p:nvSpPr>
          <p:cNvPr id="3" name="Title 1">
            <a:extLst>
              <a:ext uri="{FF2B5EF4-FFF2-40B4-BE49-F238E27FC236}">
                <a16:creationId xmlns:a16="http://schemas.microsoft.com/office/drawing/2014/main" id="{4F0CDAF7-2ECD-A08D-6F11-D0A7F01E0D11}"/>
              </a:ext>
            </a:extLst>
          </p:cNvPr>
          <p:cNvSpPr txBox="1">
            <a:spLocks/>
          </p:cNvSpPr>
          <p:nvPr/>
        </p:nvSpPr>
        <p:spPr>
          <a:xfrm>
            <a:off x="10918372" y="-60960"/>
            <a:ext cx="1199605" cy="1072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a:t>
            </a:r>
            <a:endParaRPr lang="es-CO" dirty="0"/>
          </a:p>
        </p:txBody>
      </p:sp>
      <p:sp>
        <p:nvSpPr>
          <p:cNvPr id="4" name="Content Placeholder 2">
            <a:extLst>
              <a:ext uri="{FF2B5EF4-FFF2-40B4-BE49-F238E27FC236}">
                <a16:creationId xmlns:a16="http://schemas.microsoft.com/office/drawing/2014/main" id="{42C71F74-3AB5-FD3B-EFD7-49CE880B9567}"/>
              </a:ext>
            </a:extLst>
          </p:cNvPr>
          <p:cNvSpPr txBox="1">
            <a:spLocks/>
          </p:cNvSpPr>
          <p:nvPr/>
        </p:nvSpPr>
        <p:spPr>
          <a:xfrm>
            <a:off x="277048" y="2255519"/>
            <a:ext cx="4856656" cy="2943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CO" dirty="0"/>
          </a:p>
        </p:txBody>
      </p:sp>
      <p:sp>
        <p:nvSpPr>
          <p:cNvPr id="6" name="Content Placeholder 2">
            <a:extLst>
              <a:ext uri="{FF2B5EF4-FFF2-40B4-BE49-F238E27FC236}">
                <a16:creationId xmlns:a16="http://schemas.microsoft.com/office/drawing/2014/main" id="{F0433F79-C6B9-F09E-3A40-B4BCEDE682A2}"/>
              </a:ext>
            </a:extLst>
          </p:cNvPr>
          <p:cNvSpPr txBox="1">
            <a:spLocks/>
          </p:cNvSpPr>
          <p:nvPr/>
        </p:nvSpPr>
        <p:spPr>
          <a:xfrm>
            <a:off x="277049" y="1832992"/>
            <a:ext cx="4218416" cy="376216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 </a:t>
            </a:r>
            <a:r>
              <a:rPr lang="en-US" dirty="0" err="1"/>
              <a:t>contó</a:t>
            </a:r>
            <a:r>
              <a:rPr lang="en-US" dirty="0"/>
              <a:t> </a:t>
            </a:r>
            <a:r>
              <a:rPr lang="en-US" dirty="0" err="1"/>
              <a:t>el</a:t>
            </a:r>
            <a:r>
              <a:rPr lang="en-US" dirty="0"/>
              <a:t> </a:t>
            </a:r>
            <a:r>
              <a:rPr lang="en-US" dirty="0" err="1"/>
              <a:t>número</a:t>
            </a:r>
            <a:r>
              <a:rPr lang="en-US" dirty="0"/>
              <a:t> de </a:t>
            </a:r>
            <a:r>
              <a:rPr lang="en-US" dirty="0" err="1"/>
              <a:t>heridos</a:t>
            </a:r>
            <a:r>
              <a:rPr lang="en-US" dirty="0"/>
              <a:t> </a:t>
            </a:r>
            <a:r>
              <a:rPr lang="en-US" dirty="0" err="1"/>
              <a:t>por</a:t>
            </a:r>
            <a:r>
              <a:rPr lang="en-US" dirty="0"/>
              <a:t> día de la </a:t>
            </a:r>
            <a:r>
              <a:rPr lang="en-US" dirty="0" err="1"/>
              <a:t>semana</a:t>
            </a:r>
            <a:r>
              <a:rPr lang="en-US" dirty="0"/>
              <a:t>, </a:t>
            </a:r>
            <a:r>
              <a:rPr lang="en-US" dirty="0" err="1"/>
              <a:t>también</a:t>
            </a:r>
            <a:r>
              <a:rPr lang="en-US" dirty="0"/>
              <a:t> se </a:t>
            </a:r>
            <a:r>
              <a:rPr lang="en-US" dirty="0" err="1"/>
              <a:t>contaron</a:t>
            </a:r>
            <a:r>
              <a:rPr lang="en-US" dirty="0"/>
              <a:t> </a:t>
            </a:r>
            <a:r>
              <a:rPr lang="en-US" dirty="0" err="1"/>
              <a:t>los</a:t>
            </a:r>
            <a:r>
              <a:rPr lang="en-US" dirty="0"/>
              <a:t> </a:t>
            </a:r>
            <a:r>
              <a:rPr lang="en-US" dirty="0" err="1"/>
              <a:t>heridos</a:t>
            </a:r>
            <a:r>
              <a:rPr lang="en-US" dirty="0"/>
              <a:t> </a:t>
            </a:r>
            <a:r>
              <a:rPr lang="en-US" dirty="0" err="1"/>
              <a:t>por</a:t>
            </a:r>
            <a:r>
              <a:rPr lang="en-US" dirty="0"/>
              <a:t> </a:t>
            </a:r>
            <a:r>
              <a:rPr lang="en-US" dirty="0" err="1"/>
              <a:t>mes</a:t>
            </a:r>
            <a:r>
              <a:rPr lang="en-US" dirty="0"/>
              <a:t> y </a:t>
            </a:r>
            <a:r>
              <a:rPr lang="en-US" dirty="0" err="1"/>
              <a:t>finalmente</a:t>
            </a:r>
            <a:r>
              <a:rPr lang="en-US" dirty="0"/>
              <a:t> se observe la </a:t>
            </a:r>
            <a:r>
              <a:rPr lang="en-US" dirty="0" err="1"/>
              <a:t>cantidad</a:t>
            </a:r>
            <a:r>
              <a:rPr lang="en-US" dirty="0"/>
              <a:t> de </a:t>
            </a:r>
            <a:r>
              <a:rPr lang="en-US" dirty="0" err="1"/>
              <a:t>heridos</a:t>
            </a:r>
            <a:r>
              <a:rPr lang="en-US" dirty="0"/>
              <a:t> para </a:t>
            </a:r>
            <a:r>
              <a:rPr lang="en-US" dirty="0" err="1"/>
              <a:t>cada</a:t>
            </a:r>
            <a:r>
              <a:rPr lang="en-US" dirty="0"/>
              <a:t> hora del día.</a:t>
            </a:r>
          </a:p>
          <a:p>
            <a:r>
              <a:rPr lang="es-CO" dirty="0"/>
              <a:t>De los accidentes que ocurrieron, el día con mayor número de heridos fue el </a:t>
            </a:r>
            <a:r>
              <a:rPr lang="es-CO" b="1" dirty="0"/>
              <a:t>viernes</a:t>
            </a:r>
            <a:r>
              <a:rPr lang="es-CO" dirty="0"/>
              <a:t> con una tendencia que incrementa desde los lunes y que tiene un pico el </a:t>
            </a:r>
            <a:r>
              <a:rPr lang="es-CO" b="1" dirty="0"/>
              <a:t>miércoles</a:t>
            </a:r>
            <a:r>
              <a:rPr lang="es-CO" dirty="0"/>
              <a:t>. Además, los días </a:t>
            </a:r>
            <a:r>
              <a:rPr lang="es-CO" b="1" dirty="0"/>
              <a:t>domingo</a:t>
            </a:r>
            <a:r>
              <a:rPr lang="es-CO" dirty="0"/>
              <a:t> son el día con menor número de heridos.</a:t>
            </a:r>
          </a:p>
          <a:p>
            <a:r>
              <a:rPr lang="es-CO" dirty="0"/>
              <a:t>Los accidentes ocurren con mayor frecuencia entre las </a:t>
            </a:r>
            <a:r>
              <a:rPr lang="es-CO" b="1" dirty="0"/>
              <a:t>3 pm</a:t>
            </a:r>
            <a:r>
              <a:rPr lang="es-CO" dirty="0"/>
              <a:t> y las </a:t>
            </a:r>
            <a:r>
              <a:rPr lang="es-CO" b="1" dirty="0"/>
              <a:t>5 pm</a:t>
            </a:r>
            <a:r>
              <a:rPr lang="es-CO" dirty="0"/>
              <a:t>, con una tendencia que incrementa de forma casi constante desde las </a:t>
            </a:r>
            <a:r>
              <a:rPr lang="es-CO" b="1" dirty="0"/>
              <a:t>3 am </a:t>
            </a:r>
            <a:r>
              <a:rPr lang="es-CO" dirty="0"/>
              <a:t>pero que presenta un fuerte pico de heridos a las </a:t>
            </a:r>
            <a:r>
              <a:rPr lang="es-CO" b="1" dirty="0"/>
              <a:t>8 am</a:t>
            </a:r>
            <a:r>
              <a:rPr lang="es-CO" dirty="0"/>
              <a:t>. Igualmente las </a:t>
            </a:r>
            <a:r>
              <a:rPr lang="es-CO" b="1" dirty="0"/>
              <a:t>0 am</a:t>
            </a:r>
            <a:r>
              <a:rPr lang="es-CO" dirty="0"/>
              <a:t>, horas representan un momento de altos heridos.</a:t>
            </a:r>
          </a:p>
          <a:p>
            <a:r>
              <a:rPr lang="es-CO" dirty="0"/>
              <a:t>El mayor número de heridos ocurren efectivamente en el mes 7, aunque vemos otro pico fuerte en el mes 10</a:t>
            </a:r>
          </a:p>
        </p:txBody>
      </p:sp>
      <p:cxnSp>
        <p:nvCxnSpPr>
          <p:cNvPr id="8" name="Straight Connector 7">
            <a:extLst>
              <a:ext uri="{FF2B5EF4-FFF2-40B4-BE49-F238E27FC236}">
                <a16:creationId xmlns:a16="http://schemas.microsoft.com/office/drawing/2014/main" id="{A27CC70F-B8F6-BF1B-E4B5-99444F717A45}"/>
              </a:ext>
            </a:extLst>
          </p:cNvPr>
          <p:cNvCxnSpPr/>
          <p:nvPr/>
        </p:nvCxnSpPr>
        <p:spPr>
          <a:xfrm flipV="1">
            <a:off x="944438" y="489847"/>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0" name="Content Placeholder 2">
            <a:extLst>
              <a:ext uri="{FF2B5EF4-FFF2-40B4-BE49-F238E27FC236}">
                <a16:creationId xmlns:a16="http://schemas.microsoft.com/office/drawing/2014/main" id="{06D06B67-EF5B-C84A-3917-A0721A99C103}"/>
              </a:ext>
            </a:extLst>
          </p:cNvPr>
          <p:cNvSpPr txBox="1">
            <a:spLocks/>
          </p:cNvSpPr>
          <p:nvPr/>
        </p:nvSpPr>
        <p:spPr>
          <a:xfrm>
            <a:off x="523602" y="5621543"/>
            <a:ext cx="4363548" cy="9143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Los días Viernes </a:t>
            </a:r>
            <a:r>
              <a:rPr lang="en-US" sz="1600" dirty="0" err="1"/>
              <a:t>tienen</a:t>
            </a:r>
            <a:r>
              <a:rPr lang="en-US" sz="1600" dirty="0"/>
              <a:t> </a:t>
            </a:r>
            <a:r>
              <a:rPr lang="en-US" sz="1600" dirty="0" err="1"/>
              <a:t>el</a:t>
            </a:r>
            <a:r>
              <a:rPr lang="en-US" sz="1600" dirty="0"/>
              <a:t> mayor </a:t>
            </a:r>
            <a:r>
              <a:rPr lang="en-US" sz="1600" dirty="0" err="1"/>
              <a:t>número</a:t>
            </a:r>
            <a:r>
              <a:rPr lang="en-US" sz="1600" dirty="0"/>
              <a:t> de </a:t>
            </a:r>
            <a:r>
              <a:rPr lang="en-US" sz="1600" dirty="0" err="1"/>
              <a:t>heridos</a:t>
            </a:r>
            <a:r>
              <a:rPr lang="en-US" sz="1600" dirty="0"/>
              <a:t>, </a:t>
            </a:r>
            <a:r>
              <a:rPr lang="en-US" sz="1600" dirty="0" err="1"/>
              <a:t>así</a:t>
            </a:r>
            <a:r>
              <a:rPr lang="en-US" sz="1600" dirty="0"/>
              <a:t> </a:t>
            </a:r>
            <a:r>
              <a:rPr lang="en-US" sz="1600" dirty="0" err="1"/>
              <a:t>como</a:t>
            </a:r>
            <a:r>
              <a:rPr lang="en-US" sz="1600" dirty="0"/>
              <a:t> </a:t>
            </a:r>
            <a:r>
              <a:rPr lang="en-US" sz="1600" dirty="0" err="1"/>
              <a:t>los</a:t>
            </a:r>
            <a:r>
              <a:rPr lang="en-US" sz="1600" dirty="0"/>
              <a:t> meses de Julio y </a:t>
            </a:r>
            <a:r>
              <a:rPr lang="en-US" sz="1600" dirty="0" err="1"/>
              <a:t>Octubre</a:t>
            </a:r>
            <a:r>
              <a:rPr lang="en-US" sz="1600" dirty="0"/>
              <a:t>. </a:t>
            </a:r>
            <a:r>
              <a:rPr lang="en-US" sz="1600" dirty="0" err="1"/>
              <a:t>Igualmente</a:t>
            </a:r>
            <a:r>
              <a:rPr lang="en-US" sz="1600" dirty="0"/>
              <a:t>, entre las 3 de la </a:t>
            </a:r>
            <a:r>
              <a:rPr lang="en-US" sz="1600" dirty="0" err="1"/>
              <a:t>tarde</a:t>
            </a:r>
            <a:r>
              <a:rPr lang="en-US" sz="1600" dirty="0"/>
              <a:t> y las 5 de la </a:t>
            </a:r>
            <a:r>
              <a:rPr lang="en-US" sz="1600" dirty="0" err="1"/>
              <a:t>tarde</a:t>
            </a:r>
            <a:r>
              <a:rPr lang="en-US" sz="1600" dirty="0"/>
              <a:t> se </a:t>
            </a:r>
            <a:r>
              <a:rPr lang="en-US" sz="1600" dirty="0" err="1"/>
              <a:t>presenta</a:t>
            </a:r>
            <a:r>
              <a:rPr lang="en-US" sz="1600" dirty="0"/>
              <a:t> </a:t>
            </a:r>
            <a:r>
              <a:rPr lang="en-US" sz="1600" dirty="0" err="1"/>
              <a:t>el</a:t>
            </a:r>
            <a:r>
              <a:rPr lang="en-US" sz="1600" dirty="0"/>
              <a:t> mayor </a:t>
            </a:r>
            <a:r>
              <a:rPr lang="en-US" sz="1600" dirty="0" err="1"/>
              <a:t>número</a:t>
            </a:r>
            <a:r>
              <a:rPr lang="en-US" sz="1600" dirty="0"/>
              <a:t> de </a:t>
            </a:r>
            <a:r>
              <a:rPr lang="en-US" sz="1600" dirty="0" err="1"/>
              <a:t>heridos</a:t>
            </a:r>
            <a:r>
              <a:rPr lang="en-US" sz="1600" dirty="0"/>
              <a:t>.</a:t>
            </a:r>
            <a:endParaRPr lang="es-CO" sz="1600" dirty="0"/>
          </a:p>
        </p:txBody>
      </p:sp>
      <p:pic>
        <p:nvPicPr>
          <p:cNvPr id="14" name="Content Placeholder 13" descr="A graph of accident with blue lines&#10;&#10;Description automatically generated with medium confidence">
            <a:extLst>
              <a:ext uri="{FF2B5EF4-FFF2-40B4-BE49-F238E27FC236}">
                <a16:creationId xmlns:a16="http://schemas.microsoft.com/office/drawing/2014/main" id="{EB52C2A6-61A5-8097-F49F-2BC705A5C5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0722" y="1981005"/>
            <a:ext cx="3415725" cy="1848235"/>
          </a:xfrm>
        </p:spPr>
      </p:pic>
      <p:pic>
        <p:nvPicPr>
          <p:cNvPr id="16" name="Picture 15" descr="A graph with blue bars&#10;&#10;Description automatically generated">
            <a:extLst>
              <a:ext uri="{FF2B5EF4-FFF2-40B4-BE49-F238E27FC236}">
                <a16:creationId xmlns:a16="http://schemas.microsoft.com/office/drawing/2014/main" id="{F79290EB-F8B2-2EA7-8B30-5BE5A50B7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90" y="1887652"/>
            <a:ext cx="3415725" cy="2093887"/>
          </a:xfrm>
          <a:prstGeom prst="rect">
            <a:avLst/>
          </a:prstGeom>
        </p:spPr>
      </p:pic>
      <p:pic>
        <p:nvPicPr>
          <p:cNvPr id="18" name="Picture 17" descr="A graph of blue bars&#10;&#10;Description automatically generated with medium confidence">
            <a:extLst>
              <a:ext uri="{FF2B5EF4-FFF2-40B4-BE49-F238E27FC236}">
                <a16:creationId xmlns:a16="http://schemas.microsoft.com/office/drawing/2014/main" id="{483DF13A-355E-1193-8DE0-81B7B372F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3687" y="3997597"/>
            <a:ext cx="4474609" cy="2421193"/>
          </a:xfrm>
          <a:prstGeom prst="rect">
            <a:avLst/>
          </a:prstGeom>
        </p:spPr>
      </p:pic>
    </p:spTree>
    <p:extLst>
      <p:ext uri="{BB962C8B-B14F-4D97-AF65-F5344CB8AC3E}">
        <p14:creationId xmlns:p14="http://schemas.microsoft.com/office/powerpoint/2010/main" val="193132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1582CE5-2652-53A7-69AF-27A85C2D5952}"/>
              </a:ext>
            </a:extLst>
          </p:cNvPr>
          <p:cNvSpPr>
            <a:spLocks noGrp="1"/>
          </p:cNvSpPr>
          <p:nvPr>
            <p:ph type="title"/>
          </p:nvPr>
        </p:nvSpPr>
        <p:spPr>
          <a:xfrm>
            <a:off x="344763" y="565603"/>
            <a:ext cx="9365294" cy="896984"/>
          </a:xfrm>
        </p:spPr>
        <p:txBody>
          <a:bodyPr>
            <a:noAutofit/>
          </a:bodyPr>
          <a:lstStyle/>
          <a:p>
            <a:r>
              <a:rPr lang="en-US" sz="3200" dirty="0"/>
              <a:t>¿En </a:t>
            </a:r>
            <a:r>
              <a:rPr lang="en-US" sz="3200" dirty="0" err="1"/>
              <a:t>el</a:t>
            </a:r>
            <a:r>
              <a:rPr lang="en-US" sz="3200" dirty="0"/>
              <a:t> </a:t>
            </a:r>
            <a:r>
              <a:rPr lang="en-US" sz="3200" dirty="0" err="1"/>
              <a:t>año</a:t>
            </a:r>
            <a:r>
              <a:rPr lang="en-US" sz="3200" dirty="0"/>
              <a:t> 2021, </a:t>
            </a:r>
            <a:r>
              <a:rPr lang="en-US" sz="3200" dirty="0" err="1"/>
              <a:t>cuándo</a:t>
            </a:r>
            <a:r>
              <a:rPr lang="en-US" sz="3200" dirty="0"/>
              <a:t> </a:t>
            </a:r>
            <a:r>
              <a:rPr lang="en-US" sz="3200" dirty="0" err="1"/>
              <a:t>ocurrieron</a:t>
            </a:r>
            <a:r>
              <a:rPr lang="en-US" sz="3200" dirty="0"/>
              <a:t> </a:t>
            </a:r>
            <a:r>
              <a:rPr lang="en-US" sz="3200" dirty="0" err="1"/>
              <a:t>los</a:t>
            </a:r>
            <a:r>
              <a:rPr lang="en-US" sz="3200" dirty="0"/>
              <a:t> </a:t>
            </a:r>
            <a:r>
              <a:rPr lang="en-US" sz="3200" dirty="0" err="1"/>
              <a:t>accidentes</a:t>
            </a:r>
            <a:r>
              <a:rPr lang="en-US" sz="3200" dirty="0"/>
              <a:t> y </a:t>
            </a:r>
            <a:r>
              <a:rPr lang="en-US" sz="3200" dirty="0" err="1"/>
              <a:t>cuántos</a:t>
            </a:r>
            <a:r>
              <a:rPr lang="en-US" sz="3200" dirty="0"/>
              <a:t> </a:t>
            </a:r>
            <a:r>
              <a:rPr lang="en-US" sz="3200" dirty="0" err="1"/>
              <a:t>heridos</a:t>
            </a:r>
            <a:r>
              <a:rPr lang="en-US" sz="3200" dirty="0"/>
              <a:t> </a:t>
            </a:r>
            <a:r>
              <a:rPr lang="en-US" sz="3200" dirty="0" err="1"/>
              <a:t>dejaron</a:t>
            </a:r>
            <a:r>
              <a:rPr lang="en-US" sz="3200" dirty="0"/>
              <a:t>?</a:t>
            </a:r>
            <a:endParaRPr lang="es-CO" sz="3200" dirty="0"/>
          </a:p>
        </p:txBody>
      </p:sp>
      <p:sp>
        <p:nvSpPr>
          <p:cNvPr id="15" name="Title 1">
            <a:extLst>
              <a:ext uri="{FF2B5EF4-FFF2-40B4-BE49-F238E27FC236}">
                <a16:creationId xmlns:a16="http://schemas.microsoft.com/office/drawing/2014/main" id="{865300E5-D5AA-9BFA-AFFC-95489A11CABF}"/>
              </a:ext>
            </a:extLst>
          </p:cNvPr>
          <p:cNvSpPr txBox="1">
            <a:spLocks/>
          </p:cNvSpPr>
          <p:nvPr/>
        </p:nvSpPr>
        <p:spPr>
          <a:xfrm>
            <a:off x="10918372" y="-60960"/>
            <a:ext cx="1199605" cy="1072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a:t>
            </a:r>
            <a:endParaRPr lang="es-CO" dirty="0"/>
          </a:p>
        </p:txBody>
      </p:sp>
      <p:sp>
        <p:nvSpPr>
          <p:cNvPr id="22" name="Content Placeholder 2">
            <a:extLst>
              <a:ext uri="{FF2B5EF4-FFF2-40B4-BE49-F238E27FC236}">
                <a16:creationId xmlns:a16="http://schemas.microsoft.com/office/drawing/2014/main" id="{100B7F0D-B382-09FC-D2AE-C893CED38295}"/>
              </a:ext>
            </a:extLst>
          </p:cNvPr>
          <p:cNvSpPr txBox="1">
            <a:spLocks/>
          </p:cNvSpPr>
          <p:nvPr/>
        </p:nvSpPr>
        <p:spPr>
          <a:xfrm>
            <a:off x="238674" y="1756766"/>
            <a:ext cx="3801604" cy="33993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dirty="0"/>
              <a:t>Finalmente, se observó el número de heridos por categoría. Los </a:t>
            </a:r>
            <a:r>
              <a:rPr lang="es-CO" b="1" dirty="0"/>
              <a:t>Motociclistas</a:t>
            </a:r>
            <a:r>
              <a:rPr lang="es-CO" dirty="0"/>
              <a:t> son los más afectados en un </a:t>
            </a:r>
            <a:r>
              <a:rPr lang="es-CO" b="1" dirty="0"/>
              <a:t>73.1%</a:t>
            </a:r>
            <a:r>
              <a:rPr lang="es-CO" dirty="0"/>
              <a:t> de los casos, y los menos afectados fueron los ciclistas, con el 10.7% de los casos. </a:t>
            </a:r>
          </a:p>
          <a:p>
            <a:r>
              <a:rPr lang="es-CO" dirty="0"/>
              <a:t>También se registraron en este año un total de </a:t>
            </a:r>
            <a:r>
              <a:rPr lang="es-CO" b="1" dirty="0"/>
              <a:t>399.381</a:t>
            </a:r>
            <a:r>
              <a:rPr lang="es-CO" dirty="0"/>
              <a:t> </a:t>
            </a:r>
            <a:r>
              <a:rPr lang="es-CO" b="1" dirty="0"/>
              <a:t>accidentes</a:t>
            </a:r>
            <a:r>
              <a:rPr lang="es-CO" dirty="0"/>
              <a:t>, en los cuales quedaron </a:t>
            </a:r>
            <a:r>
              <a:rPr lang="es-CO" b="1" dirty="0"/>
              <a:t>182.104</a:t>
            </a:r>
            <a:r>
              <a:rPr lang="es-CO" dirty="0"/>
              <a:t> </a:t>
            </a:r>
            <a:r>
              <a:rPr lang="es-CO" b="1" dirty="0"/>
              <a:t>heridos</a:t>
            </a:r>
            <a:r>
              <a:rPr lang="es-CO" dirty="0"/>
              <a:t>. Esto sugiere que, por cada accidente, hay </a:t>
            </a:r>
            <a:r>
              <a:rPr lang="es-CO" b="1" dirty="0"/>
              <a:t>0.45 heridos</a:t>
            </a:r>
            <a:r>
              <a:rPr lang="es-CO" dirty="0"/>
              <a:t>.</a:t>
            </a:r>
          </a:p>
        </p:txBody>
      </p:sp>
      <p:cxnSp>
        <p:nvCxnSpPr>
          <p:cNvPr id="27" name="Straight Connector 26">
            <a:extLst>
              <a:ext uri="{FF2B5EF4-FFF2-40B4-BE49-F238E27FC236}">
                <a16:creationId xmlns:a16="http://schemas.microsoft.com/office/drawing/2014/main" id="{CD2A12A3-29CD-00FA-0F2B-4102251C6A3F}"/>
              </a:ext>
            </a:extLst>
          </p:cNvPr>
          <p:cNvCxnSpPr/>
          <p:nvPr/>
        </p:nvCxnSpPr>
        <p:spPr>
          <a:xfrm flipV="1">
            <a:off x="944438" y="489847"/>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8" name="Content Placeholder 2">
            <a:extLst>
              <a:ext uri="{FF2B5EF4-FFF2-40B4-BE49-F238E27FC236}">
                <a16:creationId xmlns:a16="http://schemas.microsoft.com/office/drawing/2014/main" id="{3B55637F-6FF9-810B-F783-47E8AC722544}"/>
              </a:ext>
            </a:extLst>
          </p:cNvPr>
          <p:cNvSpPr txBox="1">
            <a:spLocks/>
          </p:cNvSpPr>
          <p:nvPr/>
        </p:nvSpPr>
        <p:spPr>
          <a:xfrm>
            <a:off x="344763" y="5329301"/>
            <a:ext cx="4047326" cy="12407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1600" dirty="0"/>
              <a:t>En el 2021 hubo 399.381 accidentes reportados, dejando a 182.104 heridos con una media de 0.45 heridos por accidente. De los accidentados, el 73.1% son motociclistas y el restante son ciclistas y peatones. En el 2021 hubo más de 180 mil personas heridas por accidentes y más de 120 mil motociclistas igualmente heridos.</a:t>
            </a:r>
            <a:endParaRPr lang="es-CO" sz="2400" dirty="0"/>
          </a:p>
        </p:txBody>
      </p:sp>
      <p:pic>
        <p:nvPicPr>
          <p:cNvPr id="3" name="Picture 2" descr="A graph with different colored squares&#10;&#10;Description automatically generated">
            <a:extLst>
              <a:ext uri="{FF2B5EF4-FFF2-40B4-BE49-F238E27FC236}">
                <a16:creationId xmlns:a16="http://schemas.microsoft.com/office/drawing/2014/main" id="{60C36377-97FC-04A8-7E07-8962895A3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749" y="1395118"/>
            <a:ext cx="3180817" cy="1989826"/>
          </a:xfrm>
          <a:prstGeom prst="rect">
            <a:avLst/>
          </a:prstGeom>
        </p:spPr>
      </p:pic>
      <p:pic>
        <p:nvPicPr>
          <p:cNvPr id="5" name="Picture 4" descr="A pie chart with numbers and a triangle in the middle&#10;&#10;Description automatically generated">
            <a:extLst>
              <a:ext uri="{FF2B5EF4-FFF2-40B4-BE49-F238E27FC236}">
                <a16:creationId xmlns:a16="http://schemas.microsoft.com/office/drawing/2014/main" id="{9F1A1929-31CB-94C3-902E-BFF23C88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498" y="1183640"/>
            <a:ext cx="3283226" cy="2816639"/>
          </a:xfrm>
          <a:prstGeom prst="rect">
            <a:avLst/>
          </a:prstGeom>
        </p:spPr>
      </p:pic>
      <p:pic>
        <p:nvPicPr>
          <p:cNvPr id="7" name="Picture 6" descr="A graph showing a number of accident victims&#10;&#10;Description automatically generated with medium confidence">
            <a:extLst>
              <a:ext uri="{FF2B5EF4-FFF2-40B4-BE49-F238E27FC236}">
                <a16:creationId xmlns:a16="http://schemas.microsoft.com/office/drawing/2014/main" id="{2D56F89C-415F-2F40-6374-1B9441F4E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2089" y="3987897"/>
            <a:ext cx="4072933" cy="2547908"/>
          </a:xfrm>
          <a:prstGeom prst="rect">
            <a:avLst/>
          </a:prstGeom>
        </p:spPr>
      </p:pic>
      <p:pic>
        <p:nvPicPr>
          <p:cNvPr id="9" name="Picture 8" descr="A graph of accident and accident&#10;&#10;Description automatically generated">
            <a:extLst>
              <a:ext uri="{FF2B5EF4-FFF2-40B4-BE49-F238E27FC236}">
                <a16:creationId xmlns:a16="http://schemas.microsoft.com/office/drawing/2014/main" id="{96D93241-E14A-C48F-5895-29671DBFF7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3020" y="4479803"/>
            <a:ext cx="2798274" cy="1812594"/>
          </a:xfrm>
          <a:prstGeom prst="rect">
            <a:avLst/>
          </a:prstGeom>
        </p:spPr>
      </p:pic>
    </p:spTree>
    <p:extLst>
      <p:ext uri="{BB962C8B-B14F-4D97-AF65-F5344CB8AC3E}">
        <p14:creationId xmlns:p14="http://schemas.microsoft.com/office/powerpoint/2010/main" val="61530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56099-B0F3-460A-1E4B-697885443EC7}"/>
              </a:ext>
            </a:extLst>
          </p:cNvPr>
          <p:cNvSpPr>
            <a:spLocks noGrp="1"/>
          </p:cNvSpPr>
          <p:nvPr>
            <p:ph idx="1"/>
          </p:nvPr>
        </p:nvSpPr>
        <p:spPr>
          <a:xfrm>
            <a:off x="944438" y="1540134"/>
            <a:ext cx="10215164" cy="2758575"/>
          </a:xfrm>
        </p:spPr>
        <p:txBody>
          <a:bodyPr>
            <a:normAutofit fontScale="62500" lnSpcReduction="20000"/>
          </a:bodyPr>
          <a:lstStyle/>
          <a:p>
            <a:r>
              <a:rPr lang="en-US" sz="2800" dirty="0"/>
              <a:t>A </a:t>
            </a:r>
            <a:r>
              <a:rPr lang="en-US" sz="2800" dirty="0" err="1"/>
              <a:t>partir</a:t>
            </a:r>
            <a:r>
              <a:rPr lang="en-US" sz="2800" dirty="0"/>
              <a:t> del </a:t>
            </a:r>
            <a:r>
              <a:rPr lang="en-US" sz="2800" dirty="0" err="1"/>
              <a:t>año</a:t>
            </a:r>
            <a:r>
              <a:rPr lang="en-US" sz="2800" dirty="0"/>
              <a:t> 2020 </a:t>
            </a:r>
            <a:r>
              <a:rPr lang="en-US" sz="2800" dirty="0" err="1"/>
              <a:t>los</a:t>
            </a:r>
            <a:r>
              <a:rPr lang="en-US" sz="2800" dirty="0"/>
              <a:t> </a:t>
            </a:r>
            <a:r>
              <a:rPr lang="en-US" sz="2800" dirty="0" err="1"/>
              <a:t>heridos</a:t>
            </a:r>
            <a:r>
              <a:rPr lang="en-US" sz="2800" dirty="0"/>
              <a:t> </a:t>
            </a:r>
            <a:r>
              <a:rPr lang="en-US" sz="2800" dirty="0" err="1"/>
              <a:t>han</a:t>
            </a:r>
            <a:r>
              <a:rPr lang="en-US" sz="2800" dirty="0"/>
              <a:t> </a:t>
            </a:r>
            <a:r>
              <a:rPr lang="en-US" sz="2800" dirty="0" err="1"/>
              <a:t>disminuido</a:t>
            </a:r>
            <a:r>
              <a:rPr lang="en-US" sz="2800" dirty="0"/>
              <a:t> </a:t>
            </a:r>
            <a:r>
              <a:rPr lang="en-US" sz="2800" dirty="0" err="1"/>
              <a:t>considerablemente</a:t>
            </a:r>
            <a:endParaRPr lang="en-US" sz="2800" dirty="0"/>
          </a:p>
          <a:p>
            <a:r>
              <a:rPr lang="en-US" sz="2800" dirty="0"/>
              <a:t>Los </a:t>
            </a:r>
            <a:r>
              <a:rPr lang="en-US" sz="2800" dirty="0" err="1"/>
              <a:t>picos</a:t>
            </a:r>
            <a:r>
              <a:rPr lang="en-US" sz="2800" dirty="0"/>
              <a:t> </a:t>
            </a:r>
            <a:r>
              <a:rPr lang="en-US" sz="2800" dirty="0" err="1"/>
              <a:t>ocurren</a:t>
            </a:r>
            <a:r>
              <a:rPr lang="en-US" sz="2800" dirty="0"/>
              <a:t> </a:t>
            </a:r>
            <a:r>
              <a:rPr lang="en-US" sz="2800" dirty="0" err="1"/>
              <a:t>especialemnte</a:t>
            </a:r>
            <a:r>
              <a:rPr lang="en-US" sz="2800" dirty="0"/>
              <a:t> </a:t>
            </a:r>
            <a:r>
              <a:rPr lang="en-US" sz="2800" dirty="0" err="1"/>
              <a:t>en</a:t>
            </a:r>
            <a:r>
              <a:rPr lang="en-US" sz="2800" dirty="0"/>
              <a:t> </a:t>
            </a:r>
            <a:r>
              <a:rPr lang="en-US" sz="2800" dirty="0" err="1"/>
              <a:t>el</a:t>
            </a:r>
            <a:r>
              <a:rPr lang="en-US" sz="2800" dirty="0"/>
              <a:t> </a:t>
            </a:r>
            <a:r>
              <a:rPr lang="en-US" sz="2800" dirty="0" err="1"/>
              <a:t>mes</a:t>
            </a:r>
            <a:r>
              <a:rPr lang="en-US" sz="2800" dirty="0"/>
              <a:t> 7 del </a:t>
            </a:r>
            <a:r>
              <a:rPr lang="en-US" sz="2800" dirty="0" err="1"/>
              <a:t>año</a:t>
            </a:r>
            <a:r>
              <a:rPr lang="en-US" sz="2800" dirty="0"/>
              <a:t> (Julio), y </a:t>
            </a:r>
            <a:r>
              <a:rPr lang="en-US" sz="2800" dirty="0" err="1"/>
              <a:t>esto</a:t>
            </a:r>
            <a:r>
              <a:rPr lang="en-US" sz="2800" dirty="0"/>
              <a:t> ha </a:t>
            </a:r>
            <a:r>
              <a:rPr lang="en-US" sz="2800" dirty="0" err="1"/>
              <a:t>sido</a:t>
            </a:r>
            <a:r>
              <a:rPr lang="en-US" sz="2800" dirty="0"/>
              <a:t> </a:t>
            </a:r>
            <a:r>
              <a:rPr lang="en-US" sz="2800" dirty="0" err="1"/>
              <a:t>así</a:t>
            </a:r>
            <a:r>
              <a:rPr lang="en-US" sz="2800" dirty="0"/>
              <a:t> antes y </a:t>
            </a:r>
            <a:r>
              <a:rPr lang="en-US" sz="2800" dirty="0" err="1"/>
              <a:t>desúes</a:t>
            </a:r>
            <a:r>
              <a:rPr lang="en-US" sz="2800" dirty="0"/>
              <a:t> de la </a:t>
            </a:r>
            <a:r>
              <a:rPr lang="en-US" sz="2800" dirty="0" err="1"/>
              <a:t>pndemia</a:t>
            </a:r>
            <a:r>
              <a:rPr lang="en-US" sz="2800" dirty="0"/>
              <a:t>, </a:t>
            </a:r>
            <a:r>
              <a:rPr lang="en-US" sz="2800" dirty="0" err="1"/>
              <a:t>el</a:t>
            </a:r>
            <a:r>
              <a:rPr lang="en-US" sz="2800" dirty="0"/>
              <a:t> </a:t>
            </a:r>
            <a:r>
              <a:rPr lang="en-US" sz="2800" dirty="0" err="1"/>
              <a:t>único</a:t>
            </a:r>
            <a:r>
              <a:rPr lang="en-US" sz="2800" dirty="0"/>
              <a:t> </a:t>
            </a:r>
            <a:r>
              <a:rPr lang="en-US" sz="2800" dirty="0" err="1"/>
              <a:t>efecto</a:t>
            </a:r>
            <a:r>
              <a:rPr lang="en-US" sz="2800" dirty="0"/>
              <a:t> que </a:t>
            </a:r>
            <a:r>
              <a:rPr lang="en-US" sz="2800" dirty="0" err="1"/>
              <a:t>dejo</a:t>
            </a:r>
            <a:r>
              <a:rPr lang="en-US" sz="2800" dirty="0"/>
              <a:t> la </a:t>
            </a:r>
            <a:r>
              <a:rPr lang="en-US" sz="2800" dirty="0" err="1"/>
              <a:t>cuarentena</a:t>
            </a:r>
            <a:r>
              <a:rPr lang="en-US" sz="2800" dirty="0"/>
              <a:t> del </a:t>
            </a:r>
            <a:r>
              <a:rPr lang="en-US" sz="2800" dirty="0" err="1"/>
              <a:t>año</a:t>
            </a:r>
            <a:r>
              <a:rPr lang="en-US" sz="2800" dirty="0"/>
              <a:t> 2020 </a:t>
            </a:r>
            <a:r>
              <a:rPr lang="en-US" sz="2800" dirty="0" err="1"/>
              <a:t>fué</a:t>
            </a:r>
            <a:r>
              <a:rPr lang="en-US" sz="2800" dirty="0"/>
              <a:t> </a:t>
            </a:r>
            <a:r>
              <a:rPr lang="en-US" sz="2800" dirty="0" err="1"/>
              <a:t>hacer</a:t>
            </a:r>
            <a:r>
              <a:rPr lang="en-US" sz="2800" dirty="0"/>
              <a:t> que </a:t>
            </a:r>
            <a:r>
              <a:rPr lang="en-US" sz="2800" dirty="0" err="1"/>
              <a:t>el</a:t>
            </a:r>
            <a:r>
              <a:rPr lang="en-US" sz="2800" dirty="0"/>
              <a:t> </a:t>
            </a:r>
            <a:r>
              <a:rPr lang="en-US" sz="2800" dirty="0" err="1"/>
              <a:t>pico</a:t>
            </a:r>
            <a:r>
              <a:rPr lang="en-US" sz="2800" dirty="0"/>
              <a:t> de ese </a:t>
            </a:r>
            <a:r>
              <a:rPr lang="en-US" sz="2800" dirty="0" err="1"/>
              <a:t>año</a:t>
            </a:r>
            <a:r>
              <a:rPr lang="en-US" sz="2800" dirty="0"/>
              <a:t> se </a:t>
            </a:r>
            <a:r>
              <a:rPr lang="en-US" sz="2800" dirty="0" err="1"/>
              <a:t>desplazara</a:t>
            </a:r>
            <a:r>
              <a:rPr lang="en-US" sz="2800" dirty="0"/>
              <a:t> a </a:t>
            </a:r>
            <a:r>
              <a:rPr lang="en-US" sz="2800" dirty="0" err="1"/>
              <a:t>el</a:t>
            </a:r>
            <a:r>
              <a:rPr lang="en-US" sz="2800" dirty="0"/>
              <a:t> </a:t>
            </a:r>
            <a:r>
              <a:rPr lang="en-US" sz="2800" dirty="0" err="1"/>
              <a:t>mes</a:t>
            </a:r>
            <a:r>
              <a:rPr lang="en-US" sz="2800" dirty="0"/>
              <a:t> 8, </a:t>
            </a:r>
            <a:r>
              <a:rPr lang="en-US" sz="2800" dirty="0" err="1"/>
              <a:t>pero</a:t>
            </a:r>
            <a:r>
              <a:rPr lang="en-US" sz="2800" dirty="0"/>
              <a:t> </a:t>
            </a:r>
            <a:r>
              <a:rPr lang="en-US" sz="2800" dirty="0" err="1"/>
              <a:t>todo</a:t>
            </a:r>
            <a:r>
              <a:rPr lang="en-US" sz="2800" dirty="0"/>
              <a:t> se </a:t>
            </a:r>
            <a:r>
              <a:rPr lang="en-US" sz="2800" dirty="0" err="1"/>
              <a:t>normalizó</a:t>
            </a:r>
            <a:r>
              <a:rPr lang="en-US" sz="2800" dirty="0"/>
              <a:t> </a:t>
            </a:r>
            <a:r>
              <a:rPr lang="en-US" sz="2800" dirty="0" err="1"/>
              <a:t>después</a:t>
            </a:r>
            <a:r>
              <a:rPr lang="en-US" sz="2800" dirty="0"/>
              <a:t> de </a:t>
            </a:r>
            <a:r>
              <a:rPr lang="en-US" sz="2800" dirty="0" err="1"/>
              <a:t>esto</a:t>
            </a:r>
            <a:r>
              <a:rPr lang="en-US" sz="2800" dirty="0"/>
              <a:t>.</a:t>
            </a:r>
          </a:p>
          <a:p>
            <a:r>
              <a:rPr lang="en-US" sz="2800" dirty="0"/>
              <a:t>Los días Viernes </a:t>
            </a:r>
            <a:r>
              <a:rPr lang="en-US" sz="2800" dirty="0" err="1"/>
              <a:t>tienen</a:t>
            </a:r>
            <a:r>
              <a:rPr lang="en-US" sz="2800" dirty="0"/>
              <a:t> </a:t>
            </a:r>
            <a:r>
              <a:rPr lang="en-US" sz="2800" dirty="0" err="1"/>
              <a:t>el</a:t>
            </a:r>
            <a:r>
              <a:rPr lang="en-US" sz="2800" dirty="0"/>
              <a:t> mayor </a:t>
            </a:r>
            <a:r>
              <a:rPr lang="en-US" sz="2800" dirty="0" err="1"/>
              <a:t>número</a:t>
            </a:r>
            <a:r>
              <a:rPr lang="en-US" sz="2800" dirty="0"/>
              <a:t> de </a:t>
            </a:r>
            <a:r>
              <a:rPr lang="en-US" sz="2800" dirty="0" err="1"/>
              <a:t>heridos</a:t>
            </a:r>
            <a:r>
              <a:rPr lang="en-US" sz="2800" dirty="0"/>
              <a:t>, </a:t>
            </a:r>
            <a:r>
              <a:rPr lang="en-US" sz="2800" dirty="0" err="1"/>
              <a:t>así</a:t>
            </a:r>
            <a:r>
              <a:rPr lang="en-US" sz="2800" dirty="0"/>
              <a:t> </a:t>
            </a:r>
            <a:r>
              <a:rPr lang="en-US" sz="2800" dirty="0" err="1"/>
              <a:t>como</a:t>
            </a:r>
            <a:r>
              <a:rPr lang="en-US" sz="2800" dirty="0"/>
              <a:t> </a:t>
            </a:r>
            <a:r>
              <a:rPr lang="en-US" sz="2800" dirty="0" err="1"/>
              <a:t>los</a:t>
            </a:r>
            <a:r>
              <a:rPr lang="en-US" sz="2800" dirty="0"/>
              <a:t> meses de Julio y </a:t>
            </a:r>
            <a:r>
              <a:rPr lang="en-US" sz="2800" dirty="0" err="1"/>
              <a:t>Octubre</a:t>
            </a:r>
            <a:r>
              <a:rPr lang="en-US" sz="2800" dirty="0"/>
              <a:t>. </a:t>
            </a:r>
            <a:r>
              <a:rPr lang="en-US" sz="2800" dirty="0" err="1"/>
              <a:t>Igualmente</a:t>
            </a:r>
            <a:r>
              <a:rPr lang="en-US" sz="2800" dirty="0"/>
              <a:t>, entre las 3 de la </a:t>
            </a:r>
            <a:r>
              <a:rPr lang="en-US" sz="2800" dirty="0" err="1"/>
              <a:t>tarde</a:t>
            </a:r>
            <a:r>
              <a:rPr lang="en-US" sz="2800" dirty="0"/>
              <a:t> y las 5 de la </a:t>
            </a:r>
            <a:r>
              <a:rPr lang="en-US" sz="2800" dirty="0" err="1"/>
              <a:t>tarde</a:t>
            </a:r>
            <a:r>
              <a:rPr lang="en-US" sz="2800" dirty="0"/>
              <a:t> se </a:t>
            </a:r>
            <a:r>
              <a:rPr lang="en-US" sz="2800" dirty="0" err="1"/>
              <a:t>presenta</a:t>
            </a:r>
            <a:r>
              <a:rPr lang="en-US" sz="2800" dirty="0"/>
              <a:t> </a:t>
            </a:r>
            <a:r>
              <a:rPr lang="en-US" sz="2800" dirty="0" err="1"/>
              <a:t>el</a:t>
            </a:r>
            <a:r>
              <a:rPr lang="en-US" sz="2800" dirty="0"/>
              <a:t> mayor </a:t>
            </a:r>
            <a:r>
              <a:rPr lang="en-US" sz="2800" dirty="0" err="1"/>
              <a:t>número</a:t>
            </a:r>
            <a:r>
              <a:rPr lang="en-US" sz="2800" dirty="0"/>
              <a:t> de </a:t>
            </a:r>
            <a:r>
              <a:rPr lang="en-US" sz="2800" dirty="0" err="1"/>
              <a:t>heridos</a:t>
            </a:r>
            <a:r>
              <a:rPr lang="en-US" sz="2800" dirty="0"/>
              <a:t>.</a:t>
            </a:r>
            <a:endParaRPr lang="es-CO" sz="2800" dirty="0"/>
          </a:p>
          <a:p>
            <a:r>
              <a:rPr lang="es-CO" sz="2800" dirty="0"/>
              <a:t>En el 2021 hubo 399.381 accidentes reportados, dejando a 182.104 heridos con una media de 0.45 heridos por accidente. De los accidentados, el 73.1% son motociclistas y el restante son ciclistas y peatones. En el 2021 hubo más de 180 mil personas heridas por accidentes y más de 120 mil motociclistas igualmente heridos.</a:t>
            </a:r>
            <a:endParaRPr lang="es-CO" sz="4000" dirty="0"/>
          </a:p>
          <a:p>
            <a:endParaRPr lang="es-CO" sz="2800" dirty="0"/>
          </a:p>
          <a:p>
            <a:endParaRPr lang="es-CO" sz="2800" dirty="0"/>
          </a:p>
          <a:p>
            <a:endParaRPr lang="es-CO" dirty="0"/>
          </a:p>
        </p:txBody>
      </p:sp>
      <p:cxnSp>
        <p:nvCxnSpPr>
          <p:cNvPr id="5" name="Straight Connector 4">
            <a:extLst>
              <a:ext uri="{FF2B5EF4-FFF2-40B4-BE49-F238E27FC236}">
                <a16:creationId xmlns:a16="http://schemas.microsoft.com/office/drawing/2014/main" id="{7E2B6E96-6173-BC99-4313-B497CAAAB52E}"/>
              </a:ext>
            </a:extLst>
          </p:cNvPr>
          <p:cNvCxnSpPr/>
          <p:nvPr/>
        </p:nvCxnSpPr>
        <p:spPr>
          <a:xfrm flipV="1">
            <a:off x="944438" y="489847"/>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CA0F84B-4AAD-651D-9AF2-0C5EAF3F6C83}"/>
              </a:ext>
            </a:extLst>
          </p:cNvPr>
          <p:cNvSpPr txBox="1">
            <a:spLocks/>
          </p:cNvSpPr>
          <p:nvPr/>
        </p:nvSpPr>
        <p:spPr>
          <a:xfrm>
            <a:off x="238672" y="5882558"/>
            <a:ext cx="4542793" cy="896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CO" sz="2400" dirty="0"/>
          </a:p>
        </p:txBody>
      </p:sp>
      <p:sp>
        <p:nvSpPr>
          <p:cNvPr id="10" name="TextBox 9">
            <a:extLst>
              <a:ext uri="{FF2B5EF4-FFF2-40B4-BE49-F238E27FC236}">
                <a16:creationId xmlns:a16="http://schemas.microsoft.com/office/drawing/2014/main" id="{759171C3-DFA7-C8E6-E756-833044097412}"/>
              </a:ext>
            </a:extLst>
          </p:cNvPr>
          <p:cNvSpPr txBox="1"/>
          <p:nvPr/>
        </p:nvSpPr>
        <p:spPr>
          <a:xfrm>
            <a:off x="238672" y="4328926"/>
            <a:ext cx="6096670" cy="369332"/>
          </a:xfrm>
          <a:prstGeom prst="rect">
            <a:avLst/>
          </a:prstGeom>
          <a:noFill/>
        </p:spPr>
        <p:txBody>
          <a:bodyPr wrap="square">
            <a:spAutoFit/>
          </a:bodyPr>
          <a:lstStyle/>
          <a:p>
            <a:r>
              <a:rPr lang="es-CO" b="1" i="1" dirty="0"/>
              <a:t>¿Cómo cambia la frecuencia de heridos en el tiempo?</a:t>
            </a:r>
          </a:p>
        </p:txBody>
      </p:sp>
      <p:sp>
        <p:nvSpPr>
          <p:cNvPr id="11" name="TextBox 10">
            <a:extLst>
              <a:ext uri="{FF2B5EF4-FFF2-40B4-BE49-F238E27FC236}">
                <a16:creationId xmlns:a16="http://schemas.microsoft.com/office/drawing/2014/main" id="{843E54CE-84D5-0033-EF78-753CF8B887AA}"/>
              </a:ext>
            </a:extLst>
          </p:cNvPr>
          <p:cNvSpPr txBox="1"/>
          <p:nvPr/>
        </p:nvSpPr>
        <p:spPr>
          <a:xfrm>
            <a:off x="493949" y="4818357"/>
            <a:ext cx="11459379" cy="1169551"/>
          </a:xfrm>
          <a:prstGeom prst="rect">
            <a:avLst/>
          </a:prstGeom>
          <a:noFill/>
        </p:spPr>
        <p:txBody>
          <a:bodyPr wrap="square">
            <a:spAutoFit/>
          </a:bodyPr>
          <a:lstStyle/>
          <a:p>
            <a:r>
              <a:rPr lang="es-CO" sz="1400" dirty="0"/>
              <a:t>Los datos representan a los heridos en accidentes desde el año 2012 hasta la fecha actual. No todos los meses del año presentan el mismo número de heridos, sino que existen unos meses del año con picos de gran cantidad de heridos y otros meses donde este número disminuye en cierta medida. Observando los días de la semana en los que hubo accidentes, los días viernes presentan la mayor cantidad de heridos, mientras que el día domingo presenta la menor cantidad. Finalmente, a medida que transcurre la jornada del día, hay un mayor número de heridos reportados, alcanzando su máximo entre las 3 p.m. y las 5 p.m., con un elevado número de heridos a las 8 a.m.</a:t>
            </a:r>
          </a:p>
        </p:txBody>
      </p:sp>
      <p:cxnSp>
        <p:nvCxnSpPr>
          <p:cNvPr id="12" name="Straight Connector 11">
            <a:extLst>
              <a:ext uri="{FF2B5EF4-FFF2-40B4-BE49-F238E27FC236}">
                <a16:creationId xmlns:a16="http://schemas.microsoft.com/office/drawing/2014/main" id="{8C82AD36-5765-BC3D-EA47-A785C891BDC0}"/>
              </a:ext>
            </a:extLst>
          </p:cNvPr>
          <p:cNvCxnSpPr/>
          <p:nvPr/>
        </p:nvCxnSpPr>
        <p:spPr>
          <a:xfrm flipV="1">
            <a:off x="944438" y="6305347"/>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3" name="Title 1">
            <a:extLst>
              <a:ext uri="{FF2B5EF4-FFF2-40B4-BE49-F238E27FC236}">
                <a16:creationId xmlns:a16="http://schemas.microsoft.com/office/drawing/2014/main" id="{769ECD48-2578-8DEC-B490-E89D3481D6BB}"/>
              </a:ext>
            </a:extLst>
          </p:cNvPr>
          <p:cNvSpPr txBox="1">
            <a:spLocks/>
          </p:cNvSpPr>
          <p:nvPr/>
        </p:nvSpPr>
        <p:spPr>
          <a:xfrm>
            <a:off x="4023830" y="413260"/>
            <a:ext cx="3806307" cy="1028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CONCLUSIÓNES</a:t>
            </a:r>
            <a:endParaRPr lang="es-CO" sz="5400" dirty="0"/>
          </a:p>
        </p:txBody>
      </p:sp>
    </p:spTree>
    <p:extLst>
      <p:ext uri="{BB962C8B-B14F-4D97-AF65-F5344CB8AC3E}">
        <p14:creationId xmlns:p14="http://schemas.microsoft.com/office/powerpoint/2010/main" val="110527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19B5DFF5-AE38-1739-37A3-62BD4FA64799}"/>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EFEC1C-5E50-EA3D-70E0-C5F31B71600C}"/>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Pregunta de investigación</a:t>
            </a:r>
          </a:p>
        </p:txBody>
      </p:sp>
      <p:sp>
        <p:nvSpPr>
          <p:cNvPr id="3" name="Content Placeholder 2">
            <a:extLst>
              <a:ext uri="{FF2B5EF4-FFF2-40B4-BE49-F238E27FC236}">
                <a16:creationId xmlns:a16="http://schemas.microsoft.com/office/drawing/2014/main" id="{F60A23CD-82FF-38B2-BCF4-CC0E09A1F9C5}"/>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¿Cómo cambia la frecuencia de heridos en el tiempo?</a:t>
            </a:r>
          </a:p>
        </p:txBody>
      </p:sp>
    </p:spTree>
    <p:extLst>
      <p:ext uri="{BB962C8B-B14F-4D97-AF65-F5344CB8AC3E}">
        <p14:creationId xmlns:p14="http://schemas.microsoft.com/office/powerpoint/2010/main" val="11000589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3DBC-0F7E-9457-62A8-613316DFBD4C}"/>
              </a:ext>
            </a:extLst>
          </p:cNvPr>
          <p:cNvSpPr>
            <a:spLocks noGrp="1"/>
          </p:cNvSpPr>
          <p:nvPr>
            <p:ph type="title"/>
          </p:nvPr>
        </p:nvSpPr>
        <p:spPr>
          <a:xfrm>
            <a:off x="1023497" y="39136"/>
            <a:ext cx="7814360" cy="1189338"/>
          </a:xfrm>
        </p:spPr>
        <p:txBody>
          <a:bodyPr>
            <a:normAutofit/>
          </a:bodyPr>
          <a:lstStyle/>
          <a:p>
            <a:r>
              <a:rPr lang="en-US" sz="3600" dirty="0" err="1"/>
              <a:t>Entendiendo</a:t>
            </a:r>
            <a:r>
              <a:rPr lang="en-US" sz="3600" dirty="0"/>
              <a:t> </a:t>
            </a:r>
            <a:r>
              <a:rPr lang="en-US" sz="3600" dirty="0" err="1"/>
              <a:t>el</a:t>
            </a:r>
            <a:r>
              <a:rPr lang="en-US" sz="3600" dirty="0"/>
              <a:t> Dataset</a:t>
            </a:r>
            <a:endParaRPr lang="es-CO" sz="3600" dirty="0"/>
          </a:p>
        </p:txBody>
      </p:sp>
      <p:sp>
        <p:nvSpPr>
          <p:cNvPr id="3" name="Content Placeholder 2">
            <a:extLst>
              <a:ext uri="{FF2B5EF4-FFF2-40B4-BE49-F238E27FC236}">
                <a16:creationId xmlns:a16="http://schemas.microsoft.com/office/drawing/2014/main" id="{1702B7B4-B5D7-C0E6-D6EF-6243A1934642}"/>
              </a:ext>
            </a:extLst>
          </p:cNvPr>
          <p:cNvSpPr>
            <a:spLocks noGrp="1"/>
          </p:cNvSpPr>
          <p:nvPr>
            <p:ph idx="1"/>
          </p:nvPr>
        </p:nvSpPr>
        <p:spPr/>
        <p:txBody>
          <a:bodyPr/>
          <a:lstStyle/>
          <a:p>
            <a:r>
              <a:rPr lang="es-CO" dirty="0"/>
              <a:t>El </a:t>
            </a:r>
            <a:r>
              <a:rPr lang="es-CO" dirty="0" err="1"/>
              <a:t>dataset</a:t>
            </a:r>
            <a:r>
              <a:rPr lang="es-CO" dirty="0"/>
              <a:t> se llama 'Motor </a:t>
            </a:r>
            <a:r>
              <a:rPr lang="es-CO" dirty="0" err="1"/>
              <a:t>Vehicle</a:t>
            </a:r>
            <a:r>
              <a:rPr lang="es-CO" dirty="0"/>
              <a:t> </a:t>
            </a:r>
            <a:r>
              <a:rPr lang="es-CO" dirty="0" err="1"/>
              <a:t>Collisions</a:t>
            </a:r>
            <a:r>
              <a:rPr lang="es-CO" dirty="0"/>
              <a:t> - </a:t>
            </a:r>
            <a:r>
              <a:rPr lang="es-CO" dirty="0" err="1"/>
              <a:t>Crashes</a:t>
            </a:r>
            <a:r>
              <a:rPr lang="es-CO" dirty="0"/>
              <a:t>' y contiene 2’106.325 registros de eventos de colisiones informados por la policía de Nueva York. Este </a:t>
            </a:r>
            <a:r>
              <a:rPr lang="es-CO" dirty="0" err="1"/>
              <a:t>dataset</a:t>
            </a:r>
            <a:r>
              <a:rPr lang="es-CO" dirty="0"/>
              <a:t> se creó debido a que la policía de NY debe completar un informe policial en el caso de colisiones en las que alguien resulte herido o muera, o en las que haya daños por un valor de al menos $1000.</a:t>
            </a:r>
          </a:p>
          <a:p>
            <a:r>
              <a:rPr lang="es-CO" dirty="0"/>
              <a:t>Por tanto, en este </a:t>
            </a:r>
            <a:r>
              <a:rPr lang="es-CO" dirty="0" err="1"/>
              <a:t>dataset</a:t>
            </a:r>
            <a:r>
              <a:rPr lang="es-CO" dirty="0"/>
              <a:t> se encuentran los registros de accidentes que ocurrieron hasta el año 2024 y que tuvieron eventos de muerte, heridos o daños superiores a los $1000</a:t>
            </a:r>
          </a:p>
        </p:txBody>
      </p:sp>
      <p:cxnSp>
        <p:nvCxnSpPr>
          <p:cNvPr id="4" name="Straight Connector 3">
            <a:extLst>
              <a:ext uri="{FF2B5EF4-FFF2-40B4-BE49-F238E27FC236}">
                <a16:creationId xmlns:a16="http://schemas.microsoft.com/office/drawing/2014/main" id="{9E4088F1-3C4B-CD2E-89D2-CF1328B60179}"/>
              </a:ext>
            </a:extLst>
          </p:cNvPr>
          <p:cNvCxnSpPr/>
          <p:nvPr/>
        </p:nvCxnSpPr>
        <p:spPr>
          <a:xfrm flipV="1">
            <a:off x="924297" y="1106160"/>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41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upa resalta un rendimiento económico decreciente">
            <a:extLst>
              <a:ext uri="{FF2B5EF4-FFF2-40B4-BE49-F238E27FC236}">
                <a16:creationId xmlns:a16="http://schemas.microsoft.com/office/drawing/2014/main" id="{94405E6F-ECE2-DC9B-690D-5793A1F27322}"/>
              </a:ext>
            </a:extLst>
          </p:cNvPr>
          <p:cNvPicPr>
            <a:picLocks noChangeAspect="1"/>
          </p:cNvPicPr>
          <p:nvPr/>
        </p:nvPicPr>
        <p:blipFill>
          <a:blip r:embed="rId2">
            <a:alphaModFix amt="50000"/>
          </a:blip>
          <a:srcRect t="1220" b="14510"/>
          <a:stretch/>
        </p:blipFill>
        <p:spPr>
          <a:xfrm>
            <a:off x="20" y="10"/>
            <a:ext cx="12191979" cy="6857990"/>
          </a:xfrm>
          <a:prstGeom prst="rect">
            <a:avLst/>
          </a:prstGeom>
        </p:spPr>
      </p:pic>
      <p:sp>
        <p:nvSpPr>
          <p:cNvPr id="2" name="Title 1">
            <a:extLst>
              <a:ext uri="{FF2B5EF4-FFF2-40B4-BE49-F238E27FC236}">
                <a16:creationId xmlns:a16="http://schemas.microsoft.com/office/drawing/2014/main" id="{69624C3A-8A07-CE02-494D-A4C31FB20F9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Análisis Exploratório de los Datos (EDA)</a:t>
            </a:r>
          </a:p>
        </p:txBody>
      </p:sp>
    </p:spTree>
    <p:extLst>
      <p:ext uri="{BB962C8B-B14F-4D97-AF65-F5344CB8AC3E}">
        <p14:creationId xmlns:p14="http://schemas.microsoft.com/office/powerpoint/2010/main" val="1168662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B4FB-C7B0-F094-9EF2-A3740686EF79}"/>
              </a:ext>
            </a:extLst>
          </p:cNvPr>
          <p:cNvSpPr>
            <a:spLocks noGrp="1"/>
          </p:cNvSpPr>
          <p:nvPr>
            <p:ph type="title"/>
          </p:nvPr>
        </p:nvSpPr>
        <p:spPr>
          <a:xfrm>
            <a:off x="10918372" y="-60960"/>
            <a:ext cx="1199605" cy="1072380"/>
          </a:xfrm>
        </p:spPr>
        <p:txBody>
          <a:bodyPr/>
          <a:lstStyle/>
          <a:p>
            <a:r>
              <a:rPr lang="en-US" dirty="0"/>
              <a:t>EDA</a:t>
            </a:r>
            <a:endParaRPr lang="es-CO" dirty="0"/>
          </a:p>
        </p:txBody>
      </p:sp>
      <p:sp>
        <p:nvSpPr>
          <p:cNvPr id="7" name="Content Placeholder 2">
            <a:extLst>
              <a:ext uri="{FF2B5EF4-FFF2-40B4-BE49-F238E27FC236}">
                <a16:creationId xmlns:a16="http://schemas.microsoft.com/office/drawing/2014/main" id="{248CFE95-94EF-C0EF-C9AB-F1102E873548}"/>
              </a:ext>
            </a:extLst>
          </p:cNvPr>
          <p:cNvSpPr>
            <a:spLocks noGrp="1"/>
          </p:cNvSpPr>
          <p:nvPr>
            <p:ph idx="1"/>
          </p:nvPr>
        </p:nvSpPr>
        <p:spPr>
          <a:xfrm>
            <a:off x="740228" y="1649502"/>
            <a:ext cx="5805587" cy="4351338"/>
          </a:xfrm>
        </p:spPr>
        <p:txBody>
          <a:bodyPr>
            <a:normAutofit fontScale="92500" lnSpcReduction="20000"/>
          </a:bodyPr>
          <a:lstStyle/>
          <a:p>
            <a:r>
              <a:rPr lang="en-US" dirty="0" err="1"/>
              <a:t>Tenemos</a:t>
            </a:r>
            <a:r>
              <a:rPr lang="en-US" dirty="0"/>
              <a:t> 27791 </a:t>
            </a:r>
            <a:r>
              <a:rPr lang="en-US" dirty="0" err="1"/>
              <a:t>filas</a:t>
            </a:r>
            <a:r>
              <a:rPr lang="en-US" dirty="0"/>
              <a:t> y 29 </a:t>
            </a:r>
            <a:r>
              <a:rPr lang="en-US" dirty="0" err="1"/>
              <a:t>columnas</a:t>
            </a:r>
            <a:r>
              <a:rPr lang="en-US" dirty="0"/>
              <a:t>.</a:t>
            </a:r>
          </a:p>
          <a:p>
            <a:r>
              <a:rPr lang="en-US" dirty="0" err="1"/>
              <a:t>Existen</a:t>
            </a:r>
            <a:r>
              <a:rPr lang="en-US" dirty="0"/>
              <a:t> </a:t>
            </a:r>
            <a:r>
              <a:rPr lang="en-US" dirty="0" err="1"/>
              <a:t>características</a:t>
            </a:r>
            <a:r>
              <a:rPr lang="en-US" dirty="0"/>
              <a:t> de </a:t>
            </a:r>
            <a:r>
              <a:rPr lang="en-US" dirty="0" err="1"/>
              <a:t>tiempo</a:t>
            </a:r>
            <a:r>
              <a:rPr lang="en-US" dirty="0"/>
              <a:t> (0 y 1), de </a:t>
            </a:r>
            <a:r>
              <a:rPr lang="en-US" dirty="0" err="1"/>
              <a:t>ubicación</a:t>
            </a:r>
            <a:r>
              <a:rPr lang="en-US" dirty="0"/>
              <a:t> (2-9), del </a:t>
            </a:r>
            <a:r>
              <a:rPr lang="en-US" dirty="0" err="1"/>
              <a:t>número</a:t>
            </a:r>
            <a:r>
              <a:rPr lang="en-US" dirty="0"/>
              <a:t> de </a:t>
            </a:r>
            <a:r>
              <a:rPr lang="en-US" dirty="0" err="1"/>
              <a:t>heridos</a:t>
            </a:r>
            <a:r>
              <a:rPr lang="en-US" dirty="0"/>
              <a:t> o Muertos (10-17), de la </a:t>
            </a:r>
            <a:r>
              <a:rPr lang="en-US" dirty="0" err="1"/>
              <a:t>contribucion</a:t>
            </a:r>
            <a:r>
              <a:rPr lang="en-US" dirty="0"/>
              <a:t> </a:t>
            </a:r>
            <a:r>
              <a:rPr lang="en-US" dirty="0" err="1"/>
              <a:t>en</a:t>
            </a:r>
            <a:r>
              <a:rPr lang="en-US" dirty="0"/>
              <a:t> </a:t>
            </a:r>
            <a:r>
              <a:rPr lang="en-US" dirty="0" err="1"/>
              <a:t>el</a:t>
            </a:r>
            <a:r>
              <a:rPr lang="en-US" dirty="0"/>
              <a:t> </a:t>
            </a:r>
            <a:r>
              <a:rPr lang="en-US" dirty="0" err="1"/>
              <a:t>accidente</a:t>
            </a:r>
            <a:r>
              <a:rPr lang="en-US" dirty="0"/>
              <a:t> de hasta 5 </a:t>
            </a:r>
            <a:r>
              <a:rPr lang="en-US" dirty="0" err="1"/>
              <a:t>vehiculos</a:t>
            </a:r>
            <a:r>
              <a:rPr lang="en-US" dirty="0"/>
              <a:t> (18-22) y </a:t>
            </a:r>
            <a:r>
              <a:rPr lang="en-US" dirty="0" err="1"/>
              <a:t>codigos</a:t>
            </a:r>
            <a:r>
              <a:rPr lang="en-US" dirty="0"/>
              <a:t> que </a:t>
            </a:r>
            <a:r>
              <a:rPr lang="en-US" dirty="0" err="1"/>
              <a:t>identifican</a:t>
            </a:r>
            <a:r>
              <a:rPr lang="en-US" dirty="0"/>
              <a:t> la collision y </a:t>
            </a:r>
            <a:r>
              <a:rPr lang="en-US" dirty="0" err="1"/>
              <a:t>el</a:t>
            </a:r>
            <a:r>
              <a:rPr lang="en-US" dirty="0"/>
              <a:t> </a:t>
            </a:r>
            <a:r>
              <a:rPr lang="en-US" dirty="0" err="1"/>
              <a:t>tipo</a:t>
            </a:r>
            <a:r>
              <a:rPr lang="en-US" dirty="0"/>
              <a:t> de </a:t>
            </a:r>
            <a:r>
              <a:rPr lang="en-US" dirty="0" err="1"/>
              <a:t>vehiculos</a:t>
            </a:r>
            <a:r>
              <a:rPr lang="en-US" dirty="0"/>
              <a:t> (23-28).</a:t>
            </a:r>
          </a:p>
          <a:p>
            <a:r>
              <a:rPr lang="en-US" dirty="0"/>
              <a:t>Para responder la </a:t>
            </a:r>
            <a:r>
              <a:rPr lang="en-US" dirty="0" err="1"/>
              <a:t>pregunta</a:t>
            </a:r>
            <a:r>
              <a:rPr lang="en-US" dirty="0"/>
              <a:t> de </a:t>
            </a:r>
            <a:r>
              <a:rPr lang="en-US" dirty="0" err="1"/>
              <a:t>investigación</a:t>
            </a:r>
            <a:r>
              <a:rPr lang="en-US" dirty="0"/>
              <a:t> </a:t>
            </a:r>
            <a:r>
              <a:rPr lang="en-US" dirty="0" err="1"/>
              <a:t>nos</a:t>
            </a:r>
            <a:r>
              <a:rPr lang="en-US" dirty="0"/>
              <a:t> son de gran </a:t>
            </a:r>
            <a:r>
              <a:rPr lang="en-US" dirty="0" err="1"/>
              <a:t>utilidad</a:t>
            </a:r>
            <a:r>
              <a:rPr lang="en-US" dirty="0"/>
              <a:t> las </a:t>
            </a:r>
            <a:r>
              <a:rPr lang="en-US" dirty="0" err="1"/>
              <a:t>columnas</a:t>
            </a:r>
            <a:r>
              <a:rPr lang="en-US" dirty="0"/>
              <a:t> de la </a:t>
            </a:r>
            <a:r>
              <a:rPr lang="en-US" dirty="0" err="1"/>
              <a:t>fecha</a:t>
            </a:r>
            <a:r>
              <a:rPr lang="en-US" dirty="0"/>
              <a:t> y la hora </a:t>
            </a:r>
            <a:r>
              <a:rPr lang="en-US" dirty="0" err="1"/>
              <a:t>en</a:t>
            </a:r>
            <a:r>
              <a:rPr lang="en-US" dirty="0"/>
              <a:t> que </a:t>
            </a:r>
            <a:r>
              <a:rPr lang="en-US" dirty="0" err="1"/>
              <a:t>ocurrio</a:t>
            </a:r>
            <a:r>
              <a:rPr lang="en-US" dirty="0"/>
              <a:t> </a:t>
            </a:r>
            <a:r>
              <a:rPr lang="en-US" dirty="0" err="1"/>
              <a:t>el</a:t>
            </a:r>
            <a:r>
              <a:rPr lang="en-US" dirty="0"/>
              <a:t> </a:t>
            </a:r>
            <a:r>
              <a:rPr lang="en-US" dirty="0" err="1"/>
              <a:t>accidente</a:t>
            </a:r>
            <a:r>
              <a:rPr lang="en-US" dirty="0"/>
              <a:t> (0 y 1) y las </a:t>
            </a:r>
            <a:r>
              <a:rPr lang="en-US" dirty="0" err="1"/>
              <a:t>columnas</a:t>
            </a:r>
            <a:r>
              <a:rPr lang="en-US" dirty="0"/>
              <a:t> con </a:t>
            </a:r>
            <a:r>
              <a:rPr lang="en-US" dirty="0" err="1"/>
              <a:t>información</a:t>
            </a:r>
            <a:r>
              <a:rPr lang="en-US" dirty="0"/>
              <a:t> del </a:t>
            </a:r>
            <a:r>
              <a:rPr lang="en-US" dirty="0" err="1"/>
              <a:t>número</a:t>
            </a:r>
            <a:r>
              <a:rPr lang="en-US" dirty="0"/>
              <a:t> de </a:t>
            </a:r>
            <a:r>
              <a:rPr lang="en-US" dirty="0" err="1"/>
              <a:t>heridos</a:t>
            </a:r>
            <a:r>
              <a:rPr lang="en-US" dirty="0"/>
              <a:t> (10, 12, 14 y 16).</a:t>
            </a:r>
            <a:endParaRPr lang="es-CO" dirty="0"/>
          </a:p>
        </p:txBody>
      </p:sp>
      <p:cxnSp>
        <p:nvCxnSpPr>
          <p:cNvPr id="10" name="Straight Connector 9">
            <a:extLst>
              <a:ext uri="{FF2B5EF4-FFF2-40B4-BE49-F238E27FC236}">
                <a16:creationId xmlns:a16="http://schemas.microsoft.com/office/drawing/2014/main" id="{4078785F-B5E7-9039-E57D-839B10A03EC7}"/>
              </a:ext>
            </a:extLst>
          </p:cNvPr>
          <p:cNvCxnSpPr/>
          <p:nvPr/>
        </p:nvCxnSpPr>
        <p:spPr>
          <a:xfrm flipV="1">
            <a:off x="944438" y="489847"/>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402F970C-A544-D3E8-0B14-113F88D77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211" y="963716"/>
            <a:ext cx="3010161" cy="4930567"/>
          </a:xfrm>
          <a:prstGeom prst="rect">
            <a:avLst/>
          </a:prstGeom>
        </p:spPr>
      </p:pic>
    </p:spTree>
    <p:extLst>
      <p:ext uri="{BB962C8B-B14F-4D97-AF65-F5344CB8AC3E}">
        <p14:creationId xmlns:p14="http://schemas.microsoft.com/office/powerpoint/2010/main" val="16275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B4FB-C7B0-F094-9EF2-A3740686EF79}"/>
              </a:ext>
            </a:extLst>
          </p:cNvPr>
          <p:cNvSpPr>
            <a:spLocks noGrp="1"/>
          </p:cNvSpPr>
          <p:nvPr>
            <p:ph type="title"/>
          </p:nvPr>
        </p:nvSpPr>
        <p:spPr>
          <a:xfrm>
            <a:off x="10918372" y="-60960"/>
            <a:ext cx="1199605" cy="1072380"/>
          </a:xfrm>
        </p:spPr>
        <p:txBody>
          <a:bodyPr/>
          <a:lstStyle/>
          <a:p>
            <a:r>
              <a:rPr lang="en-US" dirty="0"/>
              <a:t>EDA</a:t>
            </a:r>
            <a:endParaRPr lang="es-CO" dirty="0"/>
          </a:p>
        </p:txBody>
      </p:sp>
      <p:sp>
        <p:nvSpPr>
          <p:cNvPr id="3" name="Content Placeholder 2">
            <a:extLst>
              <a:ext uri="{FF2B5EF4-FFF2-40B4-BE49-F238E27FC236}">
                <a16:creationId xmlns:a16="http://schemas.microsoft.com/office/drawing/2014/main" id="{97359428-D908-F68A-7B4C-0E2C957965AF}"/>
              </a:ext>
            </a:extLst>
          </p:cNvPr>
          <p:cNvSpPr>
            <a:spLocks noGrp="1"/>
          </p:cNvSpPr>
          <p:nvPr>
            <p:ph idx="1"/>
          </p:nvPr>
        </p:nvSpPr>
        <p:spPr>
          <a:xfrm>
            <a:off x="859971" y="1253331"/>
            <a:ext cx="4769046" cy="4351338"/>
          </a:xfrm>
        </p:spPr>
        <p:txBody>
          <a:bodyPr/>
          <a:lstStyle/>
          <a:p>
            <a:r>
              <a:rPr lang="en-US" dirty="0" err="1"/>
              <a:t>Hemos</a:t>
            </a:r>
            <a:r>
              <a:rPr lang="en-US" dirty="0"/>
              <a:t> </a:t>
            </a:r>
            <a:r>
              <a:rPr lang="en-US" dirty="0" err="1"/>
              <a:t>reducido</a:t>
            </a:r>
            <a:r>
              <a:rPr lang="en-US" dirty="0"/>
              <a:t> </a:t>
            </a:r>
            <a:r>
              <a:rPr lang="en-US" dirty="0" err="1"/>
              <a:t>el</a:t>
            </a:r>
            <a:r>
              <a:rPr lang="en-US" dirty="0"/>
              <a:t> </a:t>
            </a:r>
            <a:r>
              <a:rPr lang="en-US" dirty="0" err="1"/>
              <a:t>número</a:t>
            </a:r>
            <a:r>
              <a:rPr lang="en-US" dirty="0"/>
              <a:t> de </a:t>
            </a:r>
            <a:r>
              <a:rPr lang="en-US" dirty="0" err="1"/>
              <a:t>caracteísticas</a:t>
            </a:r>
            <a:r>
              <a:rPr lang="en-US" dirty="0"/>
              <a:t> a las </a:t>
            </a:r>
            <a:r>
              <a:rPr lang="en-US" dirty="0" err="1"/>
              <a:t>mencionadas</a:t>
            </a:r>
            <a:r>
              <a:rPr lang="en-US" dirty="0"/>
              <a:t> </a:t>
            </a:r>
            <a:r>
              <a:rPr lang="en-US" dirty="0" err="1"/>
              <a:t>en</a:t>
            </a:r>
            <a:r>
              <a:rPr lang="en-US" dirty="0"/>
              <a:t> </a:t>
            </a:r>
            <a:r>
              <a:rPr lang="en-US" dirty="0" err="1"/>
              <a:t>el</a:t>
            </a:r>
            <a:r>
              <a:rPr lang="en-US" dirty="0"/>
              <a:t> paso anterior. </a:t>
            </a:r>
            <a:r>
              <a:rPr lang="en-US" dirty="0" err="1"/>
              <a:t>Además</a:t>
            </a:r>
            <a:r>
              <a:rPr lang="en-US" dirty="0"/>
              <a:t>, </a:t>
            </a:r>
            <a:r>
              <a:rPr lang="en-US" dirty="0" err="1"/>
              <a:t>hemos</a:t>
            </a:r>
            <a:r>
              <a:rPr lang="en-US" dirty="0"/>
              <a:t> </a:t>
            </a:r>
            <a:r>
              <a:rPr lang="en-US" dirty="0" err="1"/>
              <a:t>utilizado</a:t>
            </a:r>
            <a:r>
              <a:rPr lang="en-US" dirty="0"/>
              <a:t> la </a:t>
            </a:r>
            <a:r>
              <a:rPr lang="en-US" dirty="0" err="1"/>
              <a:t>fecha</a:t>
            </a:r>
            <a:r>
              <a:rPr lang="en-US" dirty="0"/>
              <a:t> y hora del </a:t>
            </a:r>
            <a:r>
              <a:rPr lang="en-US" dirty="0" err="1"/>
              <a:t>accidente</a:t>
            </a:r>
            <a:r>
              <a:rPr lang="en-US" dirty="0"/>
              <a:t> para </a:t>
            </a:r>
            <a:r>
              <a:rPr lang="en-US" dirty="0" err="1"/>
              <a:t>crear</a:t>
            </a:r>
            <a:r>
              <a:rPr lang="en-US" dirty="0"/>
              <a:t> un nuevo conjunto de </a:t>
            </a:r>
            <a:r>
              <a:rPr lang="en-US" dirty="0" err="1"/>
              <a:t>caracteristicas</a:t>
            </a:r>
            <a:r>
              <a:rPr lang="en-US" dirty="0"/>
              <a:t> que indican </a:t>
            </a:r>
            <a:r>
              <a:rPr lang="en-US" dirty="0" err="1"/>
              <a:t>el</a:t>
            </a:r>
            <a:r>
              <a:rPr lang="en-US" dirty="0"/>
              <a:t> día del </a:t>
            </a:r>
            <a:r>
              <a:rPr lang="en-US" dirty="0" err="1"/>
              <a:t>accidente</a:t>
            </a:r>
            <a:r>
              <a:rPr lang="en-US" dirty="0"/>
              <a:t>, la hora, </a:t>
            </a:r>
            <a:r>
              <a:rPr lang="en-US" dirty="0" err="1"/>
              <a:t>el</a:t>
            </a:r>
            <a:r>
              <a:rPr lang="en-US" dirty="0"/>
              <a:t> </a:t>
            </a:r>
            <a:r>
              <a:rPr lang="en-US" dirty="0" err="1"/>
              <a:t>mes</a:t>
            </a:r>
            <a:r>
              <a:rPr lang="en-US" dirty="0"/>
              <a:t> y </a:t>
            </a:r>
            <a:r>
              <a:rPr lang="en-US" dirty="0" err="1"/>
              <a:t>el</a:t>
            </a:r>
            <a:r>
              <a:rPr lang="en-US" dirty="0"/>
              <a:t> </a:t>
            </a:r>
            <a:r>
              <a:rPr lang="en-US" dirty="0" err="1"/>
              <a:t>año</a:t>
            </a:r>
            <a:r>
              <a:rPr lang="en-US" dirty="0"/>
              <a:t>, para </a:t>
            </a:r>
            <a:r>
              <a:rPr lang="en-US" dirty="0" err="1"/>
              <a:t>su</a:t>
            </a:r>
            <a:r>
              <a:rPr lang="en-US" dirty="0"/>
              <a:t> posterior </a:t>
            </a:r>
            <a:r>
              <a:rPr lang="en-US" dirty="0" err="1"/>
              <a:t>análisis</a:t>
            </a:r>
            <a:r>
              <a:rPr lang="en-US" dirty="0"/>
              <a:t>.</a:t>
            </a:r>
            <a:endParaRPr lang="es-CO" dirty="0"/>
          </a:p>
        </p:txBody>
      </p:sp>
      <p:cxnSp>
        <p:nvCxnSpPr>
          <p:cNvPr id="6" name="Straight Connector 5">
            <a:extLst>
              <a:ext uri="{FF2B5EF4-FFF2-40B4-BE49-F238E27FC236}">
                <a16:creationId xmlns:a16="http://schemas.microsoft.com/office/drawing/2014/main" id="{1516AF47-F89E-246F-BCCC-1C8CFBAE90B1}"/>
              </a:ext>
            </a:extLst>
          </p:cNvPr>
          <p:cNvCxnSpPr/>
          <p:nvPr/>
        </p:nvCxnSpPr>
        <p:spPr>
          <a:xfrm flipV="1">
            <a:off x="944438" y="489847"/>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948CE811-A544-3EFF-6E0B-0769CECBA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985" y="1680818"/>
            <a:ext cx="4563292" cy="2980942"/>
          </a:xfrm>
          <a:prstGeom prst="rect">
            <a:avLst/>
          </a:prstGeom>
        </p:spPr>
      </p:pic>
    </p:spTree>
    <p:extLst>
      <p:ext uri="{BB962C8B-B14F-4D97-AF65-F5344CB8AC3E}">
        <p14:creationId xmlns:p14="http://schemas.microsoft.com/office/powerpoint/2010/main" val="217472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2DFC-F706-66C5-F8D7-2FC298C4B806}"/>
              </a:ext>
            </a:extLst>
          </p:cNvPr>
          <p:cNvSpPr>
            <a:spLocks noGrp="1"/>
          </p:cNvSpPr>
          <p:nvPr>
            <p:ph type="title"/>
          </p:nvPr>
        </p:nvSpPr>
        <p:spPr>
          <a:xfrm>
            <a:off x="633547" y="662462"/>
            <a:ext cx="9285516" cy="938983"/>
          </a:xfrm>
        </p:spPr>
        <p:txBody>
          <a:bodyPr>
            <a:noAutofit/>
          </a:bodyPr>
          <a:lstStyle/>
          <a:p>
            <a:pPr algn="ctr"/>
            <a:r>
              <a:rPr lang="en-US" sz="3600" dirty="0"/>
              <a:t>¿</a:t>
            </a:r>
            <a:r>
              <a:rPr lang="en-US" sz="3600" dirty="0" err="1"/>
              <a:t>Cómo</a:t>
            </a:r>
            <a:r>
              <a:rPr lang="en-US" sz="3600" dirty="0"/>
              <a:t> se </a:t>
            </a:r>
            <a:r>
              <a:rPr lang="en-US" sz="3600" dirty="0" err="1"/>
              <a:t>distribuyen</a:t>
            </a:r>
            <a:r>
              <a:rPr lang="en-US" sz="3600" dirty="0"/>
              <a:t> las </a:t>
            </a:r>
            <a:r>
              <a:rPr lang="en-US" sz="3600" dirty="0" err="1"/>
              <a:t>observaciones</a:t>
            </a:r>
            <a:r>
              <a:rPr lang="en-US" sz="3600" dirty="0"/>
              <a:t> a lo largo del </a:t>
            </a:r>
            <a:r>
              <a:rPr lang="en-US" sz="3600" dirty="0" err="1"/>
              <a:t>tiempo</a:t>
            </a:r>
            <a:r>
              <a:rPr lang="en-US" sz="3600" dirty="0"/>
              <a:t>?</a:t>
            </a:r>
            <a:endParaRPr lang="es-CO" sz="3600" dirty="0"/>
          </a:p>
        </p:txBody>
      </p:sp>
      <p:sp>
        <p:nvSpPr>
          <p:cNvPr id="3" name="Content Placeholder 2">
            <a:extLst>
              <a:ext uri="{FF2B5EF4-FFF2-40B4-BE49-F238E27FC236}">
                <a16:creationId xmlns:a16="http://schemas.microsoft.com/office/drawing/2014/main" id="{051CEFC4-E73F-2102-9417-7E0188CCE793}"/>
              </a:ext>
            </a:extLst>
          </p:cNvPr>
          <p:cNvSpPr>
            <a:spLocks noGrp="1"/>
          </p:cNvSpPr>
          <p:nvPr>
            <p:ph idx="1"/>
          </p:nvPr>
        </p:nvSpPr>
        <p:spPr>
          <a:xfrm>
            <a:off x="633547" y="2801572"/>
            <a:ext cx="3088215" cy="1789291"/>
          </a:xfrm>
        </p:spPr>
        <p:txBody>
          <a:bodyPr>
            <a:normAutofit fontScale="55000" lnSpcReduction="20000"/>
          </a:bodyPr>
          <a:lstStyle/>
          <a:p>
            <a:r>
              <a:rPr lang="en-US" sz="2400" dirty="0"/>
              <a:t>La </a:t>
            </a:r>
            <a:r>
              <a:rPr lang="en-US" sz="2400" dirty="0" err="1"/>
              <a:t>característica</a:t>
            </a:r>
            <a:r>
              <a:rPr lang="en-US" sz="2400" dirty="0"/>
              <a:t> ‘</a:t>
            </a:r>
            <a:r>
              <a:rPr lang="en-US" sz="2400" b="1" dirty="0"/>
              <a:t>CRASH DATE</a:t>
            </a:r>
            <a:r>
              <a:rPr lang="en-US" sz="2400" dirty="0"/>
              <a:t>’ </a:t>
            </a:r>
            <a:r>
              <a:rPr lang="en-US" sz="2400" dirty="0" err="1"/>
              <a:t>tiene</a:t>
            </a:r>
            <a:r>
              <a:rPr lang="en-US" sz="2400" dirty="0"/>
              <a:t> la </a:t>
            </a:r>
            <a:r>
              <a:rPr lang="en-US" sz="2400" dirty="0" err="1"/>
              <a:t>fecha</a:t>
            </a:r>
            <a:r>
              <a:rPr lang="en-US" sz="2400" dirty="0"/>
              <a:t> de </a:t>
            </a:r>
            <a:r>
              <a:rPr lang="en-US" sz="2400" dirty="0" err="1"/>
              <a:t>ocurrido</a:t>
            </a:r>
            <a:r>
              <a:rPr lang="en-US" sz="2400" dirty="0"/>
              <a:t> del </a:t>
            </a:r>
            <a:r>
              <a:rPr lang="en-US" sz="2400" dirty="0" err="1"/>
              <a:t>accidente</a:t>
            </a:r>
            <a:r>
              <a:rPr lang="en-US" sz="2400" dirty="0"/>
              <a:t>.</a:t>
            </a:r>
          </a:p>
          <a:p>
            <a:r>
              <a:rPr lang="en-US" sz="2400" dirty="0"/>
              <a:t>Los </a:t>
            </a:r>
            <a:r>
              <a:rPr lang="en-US" sz="2400" dirty="0" err="1"/>
              <a:t>datos</a:t>
            </a:r>
            <a:r>
              <a:rPr lang="en-US" sz="2400" dirty="0"/>
              <a:t> </a:t>
            </a:r>
            <a:r>
              <a:rPr lang="en-US" sz="2400" dirty="0" err="1"/>
              <a:t>representan</a:t>
            </a:r>
            <a:r>
              <a:rPr lang="en-US" sz="2400" dirty="0"/>
              <a:t> </a:t>
            </a:r>
            <a:r>
              <a:rPr lang="en-US" sz="2400" dirty="0" err="1"/>
              <a:t>los</a:t>
            </a:r>
            <a:r>
              <a:rPr lang="en-US" sz="2400" dirty="0"/>
              <a:t> accidents </a:t>
            </a:r>
            <a:r>
              <a:rPr lang="en-US" sz="2400" dirty="0" err="1"/>
              <a:t>ocurridos</a:t>
            </a:r>
            <a:r>
              <a:rPr lang="en-US" sz="2400" dirty="0"/>
              <a:t> </a:t>
            </a:r>
            <a:r>
              <a:rPr lang="en-US" sz="2400" dirty="0" err="1"/>
              <a:t>desde</a:t>
            </a:r>
            <a:r>
              <a:rPr lang="en-US" sz="2400" dirty="0"/>
              <a:t> </a:t>
            </a:r>
            <a:r>
              <a:rPr lang="en-US" sz="2400" dirty="0" err="1"/>
              <a:t>el</a:t>
            </a:r>
            <a:r>
              <a:rPr lang="en-US" sz="2400" dirty="0"/>
              <a:t> </a:t>
            </a:r>
            <a:r>
              <a:rPr lang="en-US" sz="2400" dirty="0" err="1"/>
              <a:t>año</a:t>
            </a:r>
            <a:r>
              <a:rPr lang="en-US" sz="2400" dirty="0"/>
              <a:t> 2021 hasta </a:t>
            </a:r>
            <a:r>
              <a:rPr lang="en-US" sz="2400" dirty="0" err="1"/>
              <a:t>el</a:t>
            </a:r>
            <a:r>
              <a:rPr lang="en-US" sz="2400" dirty="0"/>
              <a:t> 2024.</a:t>
            </a:r>
          </a:p>
          <a:p>
            <a:r>
              <a:rPr lang="en-US" sz="2400" dirty="0"/>
              <a:t>Podemos </a:t>
            </a:r>
            <a:r>
              <a:rPr lang="en-US" sz="2400" dirty="0" err="1"/>
              <a:t>decir</a:t>
            </a:r>
            <a:r>
              <a:rPr lang="en-US" sz="2400" dirty="0"/>
              <a:t> que a </a:t>
            </a:r>
            <a:r>
              <a:rPr lang="en-US" sz="2400" dirty="0" err="1"/>
              <a:t>partir</a:t>
            </a:r>
            <a:r>
              <a:rPr lang="en-US" sz="2400" dirty="0"/>
              <a:t> del 2020, la </a:t>
            </a:r>
            <a:r>
              <a:rPr lang="en-US" sz="2400" dirty="0" err="1"/>
              <a:t>cantida</a:t>
            </a:r>
            <a:r>
              <a:rPr lang="en-US" sz="2400" dirty="0"/>
              <a:t> de </a:t>
            </a:r>
            <a:r>
              <a:rPr lang="en-US" sz="2400" dirty="0" err="1"/>
              <a:t>heridos</a:t>
            </a:r>
            <a:r>
              <a:rPr lang="en-US" sz="2400" dirty="0"/>
              <a:t> </a:t>
            </a:r>
            <a:r>
              <a:rPr lang="en-US" sz="2400" dirty="0" err="1"/>
              <a:t>en</a:t>
            </a:r>
            <a:r>
              <a:rPr lang="en-US" sz="2400" dirty="0"/>
              <a:t> </a:t>
            </a:r>
            <a:r>
              <a:rPr lang="en-US" sz="2400" dirty="0" err="1"/>
              <a:t>accidentes</a:t>
            </a:r>
            <a:r>
              <a:rPr lang="en-US" sz="2400" dirty="0"/>
              <a:t> </a:t>
            </a:r>
            <a:r>
              <a:rPr lang="en-US" sz="2400" dirty="0" err="1"/>
              <a:t>han</a:t>
            </a:r>
            <a:r>
              <a:rPr lang="en-US" sz="2400" dirty="0"/>
              <a:t> </a:t>
            </a:r>
            <a:r>
              <a:rPr lang="en-US" sz="2400" dirty="0" err="1"/>
              <a:t>reducido</a:t>
            </a:r>
            <a:r>
              <a:rPr lang="en-US" sz="2400" dirty="0"/>
              <a:t> </a:t>
            </a:r>
            <a:r>
              <a:rPr lang="en-US" sz="2400" dirty="0" err="1"/>
              <a:t>considerablemente</a:t>
            </a:r>
            <a:r>
              <a:rPr lang="en-US" sz="2400" dirty="0"/>
              <a:t> con lo </a:t>
            </a:r>
            <a:r>
              <a:rPr lang="en-US" sz="2400" dirty="0" err="1"/>
              <a:t>observada</a:t>
            </a:r>
            <a:r>
              <a:rPr lang="en-US" sz="2400" dirty="0"/>
              <a:t> </a:t>
            </a:r>
            <a:r>
              <a:rPr lang="en-US" sz="2400" dirty="0" err="1"/>
              <a:t>en</a:t>
            </a:r>
            <a:r>
              <a:rPr lang="en-US" sz="2400" dirty="0"/>
              <a:t> la </a:t>
            </a:r>
            <a:r>
              <a:rPr lang="en-US" sz="2400" dirty="0" err="1"/>
              <a:t>epoca</a:t>
            </a:r>
            <a:r>
              <a:rPr lang="en-US" sz="2400" dirty="0"/>
              <a:t> antes de la pandemia.</a:t>
            </a:r>
          </a:p>
          <a:p>
            <a:endParaRPr lang="en-US" sz="2400" dirty="0"/>
          </a:p>
        </p:txBody>
      </p:sp>
      <p:sp>
        <p:nvSpPr>
          <p:cNvPr id="7" name="Title 1">
            <a:extLst>
              <a:ext uri="{FF2B5EF4-FFF2-40B4-BE49-F238E27FC236}">
                <a16:creationId xmlns:a16="http://schemas.microsoft.com/office/drawing/2014/main" id="{0191FF17-708C-42B3-8B77-3BBB8EDAE25D}"/>
              </a:ext>
            </a:extLst>
          </p:cNvPr>
          <p:cNvSpPr txBox="1">
            <a:spLocks/>
          </p:cNvSpPr>
          <p:nvPr/>
        </p:nvSpPr>
        <p:spPr>
          <a:xfrm>
            <a:off x="10918372" y="-60960"/>
            <a:ext cx="1199605" cy="1072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EDA</a:t>
            </a:r>
            <a:endParaRPr lang="es-CO" dirty="0"/>
          </a:p>
        </p:txBody>
      </p:sp>
      <p:cxnSp>
        <p:nvCxnSpPr>
          <p:cNvPr id="8" name="Straight Connector 7">
            <a:extLst>
              <a:ext uri="{FF2B5EF4-FFF2-40B4-BE49-F238E27FC236}">
                <a16:creationId xmlns:a16="http://schemas.microsoft.com/office/drawing/2014/main" id="{B1DB6B30-4BC4-F519-4AAC-04F04061C6CB}"/>
              </a:ext>
            </a:extLst>
          </p:cNvPr>
          <p:cNvCxnSpPr/>
          <p:nvPr/>
        </p:nvCxnSpPr>
        <p:spPr>
          <a:xfrm flipV="1">
            <a:off x="944438" y="489847"/>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9" name="Content Placeholder 2">
            <a:extLst>
              <a:ext uri="{FF2B5EF4-FFF2-40B4-BE49-F238E27FC236}">
                <a16:creationId xmlns:a16="http://schemas.microsoft.com/office/drawing/2014/main" id="{1660771C-EF96-11A8-2468-2B7FA2A2571C}"/>
              </a:ext>
            </a:extLst>
          </p:cNvPr>
          <p:cNvSpPr txBox="1">
            <a:spLocks/>
          </p:cNvSpPr>
          <p:nvPr/>
        </p:nvSpPr>
        <p:spPr>
          <a:xfrm>
            <a:off x="2017433" y="5650209"/>
            <a:ext cx="8258489" cy="3493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a:t>
            </a:r>
            <a:r>
              <a:rPr lang="en-US" sz="2000" dirty="0" err="1"/>
              <a:t>partir</a:t>
            </a:r>
            <a:r>
              <a:rPr lang="en-US" sz="2000" dirty="0"/>
              <a:t> del </a:t>
            </a:r>
            <a:r>
              <a:rPr lang="en-US" sz="2000" dirty="0" err="1"/>
              <a:t>año</a:t>
            </a:r>
            <a:r>
              <a:rPr lang="en-US" sz="2000" dirty="0"/>
              <a:t> 2020 </a:t>
            </a:r>
            <a:r>
              <a:rPr lang="en-US" sz="2000" dirty="0" err="1"/>
              <a:t>los</a:t>
            </a:r>
            <a:r>
              <a:rPr lang="en-US" sz="2000" dirty="0"/>
              <a:t> </a:t>
            </a:r>
            <a:r>
              <a:rPr lang="en-US" sz="2000" dirty="0" err="1"/>
              <a:t>heridos</a:t>
            </a:r>
            <a:r>
              <a:rPr lang="en-US" sz="2000" dirty="0"/>
              <a:t> </a:t>
            </a:r>
            <a:r>
              <a:rPr lang="en-US" sz="2000" dirty="0" err="1"/>
              <a:t>han</a:t>
            </a:r>
            <a:r>
              <a:rPr lang="en-US" sz="2000" dirty="0"/>
              <a:t> </a:t>
            </a:r>
            <a:r>
              <a:rPr lang="en-US" sz="2000" dirty="0" err="1"/>
              <a:t>disminuido</a:t>
            </a:r>
            <a:r>
              <a:rPr lang="en-US" sz="2000" dirty="0"/>
              <a:t> </a:t>
            </a:r>
            <a:r>
              <a:rPr lang="en-US" sz="2000" dirty="0" err="1"/>
              <a:t>considerablemente</a:t>
            </a:r>
            <a:endParaRPr lang="en-US" sz="2000" dirty="0"/>
          </a:p>
        </p:txBody>
      </p:sp>
      <p:pic>
        <p:nvPicPr>
          <p:cNvPr id="10" name="Picture 9" descr="A graph of blue bars&#10;&#10;Description automatically generated with medium confidence">
            <a:extLst>
              <a:ext uri="{FF2B5EF4-FFF2-40B4-BE49-F238E27FC236}">
                <a16:creationId xmlns:a16="http://schemas.microsoft.com/office/drawing/2014/main" id="{45B84249-2E8C-E567-BF87-921AFB681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129" y="2190719"/>
            <a:ext cx="5291208" cy="2971774"/>
          </a:xfrm>
          <a:prstGeom prst="rect">
            <a:avLst/>
          </a:prstGeom>
        </p:spPr>
      </p:pic>
      <p:pic>
        <p:nvPicPr>
          <p:cNvPr id="12" name="Picture 11">
            <a:extLst>
              <a:ext uri="{FF2B5EF4-FFF2-40B4-BE49-F238E27FC236}">
                <a16:creationId xmlns:a16="http://schemas.microsoft.com/office/drawing/2014/main" id="{951DF959-E8C9-D181-5589-A799ECCB409F}"/>
              </a:ext>
            </a:extLst>
          </p:cNvPr>
          <p:cNvPicPr>
            <a:picLocks noChangeAspect="1"/>
          </p:cNvPicPr>
          <p:nvPr/>
        </p:nvPicPr>
        <p:blipFill>
          <a:blip r:embed="rId3"/>
          <a:stretch>
            <a:fillRect/>
          </a:stretch>
        </p:blipFill>
        <p:spPr>
          <a:xfrm>
            <a:off x="10079704" y="2306300"/>
            <a:ext cx="1264049" cy="2500619"/>
          </a:xfrm>
          <a:prstGeom prst="rect">
            <a:avLst/>
          </a:prstGeom>
        </p:spPr>
      </p:pic>
    </p:spTree>
    <p:extLst>
      <p:ext uri="{BB962C8B-B14F-4D97-AF65-F5344CB8AC3E}">
        <p14:creationId xmlns:p14="http://schemas.microsoft.com/office/powerpoint/2010/main" val="327704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0853-E8B3-5032-D4D6-D7A5487C1DA0}"/>
              </a:ext>
            </a:extLst>
          </p:cNvPr>
          <p:cNvSpPr>
            <a:spLocks noGrp="1"/>
          </p:cNvSpPr>
          <p:nvPr>
            <p:ph type="title"/>
          </p:nvPr>
        </p:nvSpPr>
        <p:spPr>
          <a:xfrm>
            <a:off x="559525" y="475230"/>
            <a:ext cx="10515600" cy="1325563"/>
          </a:xfrm>
        </p:spPr>
        <p:txBody>
          <a:bodyPr/>
          <a:lstStyle/>
          <a:p>
            <a:pPr algn="ctr"/>
            <a:r>
              <a:rPr lang="en-US" dirty="0"/>
              <a:t>¿</a:t>
            </a:r>
            <a:r>
              <a:rPr lang="en-US" dirty="0" err="1"/>
              <a:t>Cuándo</a:t>
            </a:r>
            <a:r>
              <a:rPr lang="en-US" dirty="0"/>
              <a:t> </a:t>
            </a:r>
            <a:r>
              <a:rPr lang="en-US" dirty="0" err="1"/>
              <a:t>ocurrieron</a:t>
            </a:r>
            <a:r>
              <a:rPr lang="en-US" dirty="0"/>
              <a:t> </a:t>
            </a:r>
            <a:r>
              <a:rPr lang="en-US" dirty="0" err="1"/>
              <a:t>los</a:t>
            </a:r>
            <a:r>
              <a:rPr lang="en-US" dirty="0"/>
              <a:t> </a:t>
            </a:r>
            <a:r>
              <a:rPr lang="en-US" dirty="0" err="1"/>
              <a:t>accidentes</a:t>
            </a:r>
            <a:r>
              <a:rPr lang="en-US" dirty="0"/>
              <a:t> y </a:t>
            </a:r>
            <a:r>
              <a:rPr lang="en-US" dirty="0" err="1"/>
              <a:t>cuántos</a:t>
            </a:r>
            <a:r>
              <a:rPr lang="en-US" dirty="0"/>
              <a:t> </a:t>
            </a:r>
            <a:r>
              <a:rPr lang="en-US" dirty="0" err="1"/>
              <a:t>heridos</a:t>
            </a:r>
            <a:r>
              <a:rPr lang="en-US" dirty="0"/>
              <a:t> </a:t>
            </a:r>
            <a:r>
              <a:rPr lang="en-US" dirty="0" err="1"/>
              <a:t>dejaron</a:t>
            </a:r>
            <a:r>
              <a:rPr lang="en-US" dirty="0"/>
              <a:t>?</a:t>
            </a:r>
            <a:endParaRPr lang="es-CO" dirty="0"/>
          </a:p>
        </p:txBody>
      </p:sp>
      <p:sp>
        <p:nvSpPr>
          <p:cNvPr id="8" name="Title 1">
            <a:extLst>
              <a:ext uri="{FF2B5EF4-FFF2-40B4-BE49-F238E27FC236}">
                <a16:creationId xmlns:a16="http://schemas.microsoft.com/office/drawing/2014/main" id="{1984DADF-CB0B-F616-1363-D049B4116D1B}"/>
              </a:ext>
            </a:extLst>
          </p:cNvPr>
          <p:cNvSpPr txBox="1">
            <a:spLocks/>
          </p:cNvSpPr>
          <p:nvPr/>
        </p:nvSpPr>
        <p:spPr>
          <a:xfrm>
            <a:off x="10918372" y="-60960"/>
            <a:ext cx="1199605" cy="1072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EDA</a:t>
            </a:r>
            <a:endParaRPr lang="es-CO" dirty="0"/>
          </a:p>
        </p:txBody>
      </p:sp>
      <p:sp>
        <p:nvSpPr>
          <p:cNvPr id="9" name="Content Placeholder 2">
            <a:extLst>
              <a:ext uri="{FF2B5EF4-FFF2-40B4-BE49-F238E27FC236}">
                <a16:creationId xmlns:a16="http://schemas.microsoft.com/office/drawing/2014/main" id="{1EEC6ECA-CB00-4C72-2470-4944CA6657C4}"/>
              </a:ext>
            </a:extLst>
          </p:cNvPr>
          <p:cNvSpPr>
            <a:spLocks noGrp="1"/>
          </p:cNvSpPr>
          <p:nvPr>
            <p:ph idx="1"/>
          </p:nvPr>
        </p:nvSpPr>
        <p:spPr>
          <a:xfrm>
            <a:off x="602229" y="4689648"/>
            <a:ext cx="10994322" cy="1325563"/>
          </a:xfrm>
        </p:spPr>
        <p:txBody>
          <a:bodyPr>
            <a:normAutofit fontScale="47500" lnSpcReduction="20000"/>
          </a:bodyPr>
          <a:lstStyle/>
          <a:p>
            <a:r>
              <a:rPr lang="en-US" dirty="0"/>
              <a:t>Los </a:t>
            </a:r>
            <a:r>
              <a:rPr lang="en-US" dirty="0" err="1"/>
              <a:t>datos</a:t>
            </a:r>
            <a:r>
              <a:rPr lang="en-US" dirty="0"/>
              <a:t> </a:t>
            </a:r>
            <a:r>
              <a:rPr lang="en-US" dirty="0" err="1"/>
              <a:t>muestran</a:t>
            </a:r>
            <a:r>
              <a:rPr lang="en-US" dirty="0"/>
              <a:t> </a:t>
            </a:r>
            <a:r>
              <a:rPr lang="en-US" dirty="0" err="1"/>
              <a:t>el</a:t>
            </a:r>
            <a:r>
              <a:rPr lang="en-US" dirty="0"/>
              <a:t> </a:t>
            </a:r>
            <a:r>
              <a:rPr lang="en-US" dirty="0" err="1"/>
              <a:t>número</a:t>
            </a:r>
            <a:r>
              <a:rPr lang="en-US" dirty="0"/>
              <a:t> de </a:t>
            </a:r>
            <a:r>
              <a:rPr lang="en-US" dirty="0" err="1"/>
              <a:t>heridos</a:t>
            </a:r>
            <a:r>
              <a:rPr lang="en-US" dirty="0"/>
              <a:t> </a:t>
            </a:r>
            <a:r>
              <a:rPr lang="en-US" dirty="0" err="1"/>
              <a:t>por</a:t>
            </a:r>
            <a:r>
              <a:rPr lang="en-US" dirty="0"/>
              <a:t> día para 4 </a:t>
            </a:r>
            <a:r>
              <a:rPr lang="en-US" dirty="0" err="1"/>
              <a:t>categorías</a:t>
            </a:r>
            <a:r>
              <a:rPr lang="en-US" dirty="0"/>
              <a:t> de </a:t>
            </a:r>
            <a:r>
              <a:rPr lang="en-US" dirty="0" err="1"/>
              <a:t>individuos</a:t>
            </a:r>
            <a:r>
              <a:rPr lang="en-US" dirty="0"/>
              <a:t> </a:t>
            </a:r>
            <a:r>
              <a:rPr lang="en-US" dirty="0" err="1"/>
              <a:t>involucrados</a:t>
            </a:r>
            <a:r>
              <a:rPr lang="en-US" dirty="0"/>
              <a:t> a lo largo de </a:t>
            </a:r>
            <a:r>
              <a:rPr lang="en-US" dirty="0" err="1"/>
              <a:t>los</a:t>
            </a:r>
            <a:r>
              <a:rPr lang="en-US" dirty="0"/>
              <a:t> </a:t>
            </a:r>
            <a:r>
              <a:rPr lang="en-US" dirty="0" err="1"/>
              <a:t>años</a:t>
            </a:r>
            <a:r>
              <a:rPr lang="en-US" dirty="0"/>
              <a:t>. Se </a:t>
            </a:r>
            <a:r>
              <a:rPr lang="en-US" dirty="0" err="1"/>
              <a:t>puede</a:t>
            </a:r>
            <a:r>
              <a:rPr lang="en-US" dirty="0"/>
              <a:t> observer un </a:t>
            </a:r>
            <a:r>
              <a:rPr lang="en-US" dirty="0" err="1"/>
              <a:t>comportamiento</a:t>
            </a:r>
            <a:r>
              <a:rPr lang="en-US" dirty="0"/>
              <a:t> de </a:t>
            </a:r>
            <a:r>
              <a:rPr lang="en-US" dirty="0" err="1"/>
              <a:t>periodicidad</a:t>
            </a:r>
            <a:r>
              <a:rPr lang="en-US" dirty="0"/>
              <a:t> </a:t>
            </a:r>
            <a:r>
              <a:rPr lang="en-US" dirty="0" err="1"/>
              <a:t>en</a:t>
            </a:r>
            <a:r>
              <a:rPr lang="en-US" dirty="0"/>
              <a:t> </a:t>
            </a:r>
            <a:r>
              <a:rPr lang="en-US" dirty="0" err="1"/>
              <a:t>todas</a:t>
            </a:r>
            <a:r>
              <a:rPr lang="en-US" dirty="0"/>
              <a:t> las </a:t>
            </a:r>
            <a:r>
              <a:rPr lang="en-US" dirty="0" err="1"/>
              <a:t>categorias</a:t>
            </a:r>
            <a:r>
              <a:rPr lang="en-US" dirty="0"/>
              <a:t>. </a:t>
            </a:r>
            <a:r>
              <a:rPr lang="en-US" dirty="0" err="1"/>
              <a:t>Hipotetizamos</a:t>
            </a:r>
            <a:r>
              <a:rPr lang="en-US" dirty="0"/>
              <a:t> que las 4 </a:t>
            </a:r>
            <a:r>
              <a:rPr lang="en-US" dirty="0" err="1"/>
              <a:t>categorias</a:t>
            </a:r>
            <a:r>
              <a:rPr lang="en-US" dirty="0"/>
              <a:t> </a:t>
            </a:r>
            <a:r>
              <a:rPr lang="en-US" dirty="0" err="1"/>
              <a:t>presentan</a:t>
            </a:r>
            <a:r>
              <a:rPr lang="en-US" dirty="0"/>
              <a:t> </a:t>
            </a:r>
            <a:r>
              <a:rPr lang="en-US" dirty="0" err="1"/>
              <a:t>los</a:t>
            </a:r>
            <a:r>
              <a:rPr lang="en-US" dirty="0"/>
              <a:t> </a:t>
            </a:r>
            <a:r>
              <a:rPr lang="en-US" dirty="0" err="1"/>
              <a:t>mismos</a:t>
            </a:r>
            <a:r>
              <a:rPr lang="en-US" dirty="0"/>
              <a:t> </a:t>
            </a:r>
            <a:r>
              <a:rPr lang="en-US" dirty="0" err="1"/>
              <a:t>picos</a:t>
            </a:r>
            <a:r>
              <a:rPr lang="en-US" dirty="0"/>
              <a:t> de </a:t>
            </a:r>
            <a:r>
              <a:rPr lang="en-US" dirty="0" err="1"/>
              <a:t>subida</a:t>
            </a:r>
            <a:r>
              <a:rPr lang="en-US" dirty="0"/>
              <a:t> y bajada al </a:t>
            </a:r>
            <a:r>
              <a:rPr lang="en-US" dirty="0" err="1"/>
              <a:t>mismo</a:t>
            </a:r>
            <a:r>
              <a:rPr lang="en-US" dirty="0"/>
              <a:t> </a:t>
            </a:r>
            <a:r>
              <a:rPr lang="en-US" dirty="0" err="1"/>
              <a:t>timepo</a:t>
            </a:r>
            <a:r>
              <a:rPr lang="en-US" dirty="0"/>
              <a:t>, </a:t>
            </a:r>
            <a:r>
              <a:rPr lang="en-US" dirty="0" err="1"/>
              <a:t>teniendo</a:t>
            </a:r>
            <a:r>
              <a:rPr lang="en-US" dirty="0"/>
              <a:t> la </a:t>
            </a:r>
            <a:r>
              <a:rPr lang="en-US" dirty="0" err="1"/>
              <a:t>misma</a:t>
            </a:r>
            <a:r>
              <a:rPr lang="en-US" dirty="0"/>
              <a:t> </a:t>
            </a:r>
            <a:r>
              <a:rPr lang="en-US" dirty="0" err="1"/>
              <a:t>frecuencia</a:t>
            </a:r>
            <a:r>
              <a:rPr lang="en-US" dirty="0"/>
              <a:t> y que se </a:t>
            </a:r>
            <a:r>
              <a:rPr lang="en-US" dirty="0" err="1"/>
              <a:t>diferencien</a:t>
            </a:r>
            <a:r>
              <a:rPr lang="en-US" dirty="0"/>
              <a:t> es </a:t>
            </a:r>
            <a:r>
              <a:rPr lang="en-US" dirty="0" err="1"/>
              <a:t>en</a:t>
            </a:r>
            <a:r>
              <a:rPr lang="en-US" dirty="0"/>
              <a:t> </a:t>
            </a:r>
            <a:r>
              <a:rPr lang="en-US" dirty="0" err="1"/>
              <a:t>su</a:t>
            </a:r>
            <a:r>
              <a:rPr lang="en-US" dirty="0"/>
              <a:t> </a:t>
            </a:r>
            <a:r>
              <a:rPr lang="en-US" dirty="0" err="1"/>
              <a:t>amplitud</a:t>
            </a:r>
            <a:r>
              <a:rPr lang="en-US" dirty="0"/>
              <a:t> y </a:t>
            </a:r>
            <a:r>
              <a:rPr lang="en-US" dirty="0" err="1"/>
              <a:t>desplazamiento</a:t>
            </a:r>
            <a:r>
              <a:rPr lang="en-US" dirty="0"/>
              <a:t> vertical.</a:t>
            </a:r>
          </a:p>
          <a:p>
            <a:r>
              <a:rPr lang="es-CO" dirty="0"/>
              <a:t>En la imagen de la izquierda vemos que la cantidad de heridos se comporta como una función </a:t>
            </a:r>
            <a:r>
              <a:rPr lang="es-CO" dirty="0" err="1"/>
              <a:t>sinosidal</a:t>
            </a:r>
            <a:r>
              <a:rPr lang="es-CO" dirty="0"/>
              <a:t>, la cuál se ve interrumpida en el 2020 debido al COVID-19, y recupera su forma original </a:t>
            </a:r>
            <a:r>
              <a:rPr lang="es-CO" dirty="0" err="1"/>
              <a:t>post-pandemia</a:t>
            </a:r>
            <a:r>
              <a:rPr lang="es-CO" dirty="0"/>
              <a:t>. En la imagen de la derecha, podemos ver el efecto del confinamiento durante la pandemia del COVID-19, que provocó una fuerte disminución en el número de heridos.</a:t>
            </a:r>
          </a:p>
        </p:txBody>
      </p:sp>
      <p:cxnSp>
        <p:nvCxnSpPr>
          <p:cNvPr id="10" name="Straight Connector 9">
            <a:extLst>
              <a:ext uri="{FF2B5EF4-FFF2-40B4-BE49-F238E27FC236}">
                <a16:creationId xmlns:a16="http://schemas.microsoft.com/office/drawing/2014/main" id="{93DF0583-FABC-E64F-A297-72068128F862}"/>
              </a:ext>
            </a:extLst>
          </p:cNvPr>
          <p:cNvCxnSpPr/>
          <p:nvPr/>
        </p:nvCxnSpPr>
        <p:spPr>
          <a:xfrm flipV="1">
            <a:off x="944438" y="489847"/>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1" name="Content Placeholder 2">
            <a:extLst>
              <a:ext uri="{FF2B5EF4-FFF2-40B4-BE49-F238E27FC236}">
                <a16:creationId xmlns:a16="http://schemas.microsoft.com/office/drawing/2014/main" id="{276FCA28-6117-2EDE-BA9A-ED9E9B9DA5BD}"/>
              </a:ext>
            </a:extLst>
          </p:cNvPr>
          <p:cNvSpPr txBox="1">
            <a:spLocks/>
          </p:cNvSpPr>
          <p:nvPr/>
        </p:nvSpPr>
        <p:spPr>
          <a:xfrm>
            <a:off x="680073" y="6155161"/>
            <a:ext cx="8258489" cy="678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CO" sz="2400" dirty="0"/>
          </a:p>
        </p:txBody>
      </p:sp>
      <p:pic>
        <p:nvPicPr>
          <p:cNvPr id="4" name="Picture 3" descr="A graph of different colored lines&#10;&#10;Description automatically generated">
            <a:extLst>
              <a:ext uri="{FF2B5EF4-FFF2-40B4-BE49-F238E27FC236}">
                <a16:creationId xmlns:a16="http://schemas.microsoft.com/office/drawing/2014/main" id="{AB0D67BF-52E9-1928-4706-50768593C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30" y="1793889"/>
            <a:ext cx="5212967" cy="2808710"/>
          </a:xfrm>
          <a:prstGeom prst="rect">
            <a:avLst/>
          </a:prstGeom>
        </p:spPr>
      </p:pic>
      <p:pic>
        <p:nvPicPr>
          <p:cNvPr id="13" name="Picture 12" descr="A graph with different colored lines&#10;&#10;Description automatically generated">
            <a:extLst>
              <a:ext uri="{FF2B5EF4-FFF2-40B4-BE49-F238E27FC236}">
                <a16:creationId xmlns:a16="http://schemas.microsoft.com/office/drawing/2014/main" id="{FC6A41AF-3082-BC73-F2F1-44E0F907A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207" y="1793888"/>
            <a:ext cx="5212967" cy="2808711"/>
          </a:xfrm>
          <a:prstGeom prst="rect">
            <a:avLst/>
          </a:prstGeom>
        </p:spPr>
      </p:pic>
      <p:sp>
        <p:nvSpPr>
          <p:cNvPr id="14" name="Title 1">
            <a:extLst>
              <a:ext uri="{FF2B5EF4-FFF2-40B4-BE49-F238E27FC236}">
                <a16:creationId xmlns:a16="http://schemas.microsoft.com/office/drawing/2014/main" id="{33370266-7CA5-80E6-F968-B3FC3694709D}"/>
              </a:ext>
            </a:extLst>
          </p:cNvPr>
          <p:cNvSpPr txBox="1">
            <a:spLocks/>
          </p:cNvSpPr>
          <p:nvPr/>
        </p:nvSpPr>
        <p:spPr>
          <a:xfrm>
            <a:off x="595449" y="5479021"/>
            <a:ext cx="10479676" cy="1551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a:t>
            </a:r>
            <a:r>
              <a:rPr lang="es-CO" sz="2800" dirty="0"/>
              <a:t>Ocurren los picos de heridos en los mismos meses antes y después de la pandemia? </a:t>
            </a:r>
            <a:endParaRPr lang="en-US" sz="2800" dirty="0"/>
          </a:p>
        </p:txBody>
      </p:sp>
    </p:spTree>
    <p:extLst>
      <p:ext uri="{BB962C8B-B14F-4D97-AF65-F5344CB8AC3E}">
        <p14:creationId xmlns:p14="http://schemas.microsoft.com/office/powerpoint/2010/main" val="280607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0853-E8B3-5032-D4D6-D7A5487C1DA0}"/>
              </a:ext>
            </a:extLst>
          </p:cNvPr>
          <p:cNvSpPr>
            <a:spLocks noGrp="1"/>
          </p:cNvSpPr>
          <p:nvPr>
            <p:ph type="title"/>
          </p:nvPr>
        </p:nvSpPr>
        <p:spPr>
          <a:xfrm>
            <a:off x="559525" y="475230"/>
            <a:ext cx="10515600" cy="1325563"/>
          </a:xfrm>
        </p:spPr>
        <p:txBody>
          <a:bodyPr/>
          <a:lstStyle/>
          <a:p>
            <a:pPr algn="ctr"/>
            <a:r>
              <a:rPr lang="en-US" dirty="0"/>
              <a:t>¿</a:t>
            </a:r>
            <a:r>
              <a:rPr lang="en-US" dirty="0" err="1"/>
              <a:t>Cuándo</a:t>
            </a:r>
            <a:r>
              <a:rPr lang="en-US" dirty="0"/>
              <a:t> </a:t>
            </a:r>
            <a:r>
              <a:rPr lang="en-US" dirty="0" err="1"/>
              <a:t>ocurrieron</a:t>
            </a:r>
            <a:r>
              <a:rPr lang="en-US" dirty="0"/>
              <a:t> </a:t>
            </a:r>
            <a:r>
              <a:rPr lang="en-US" dirty="0" err="1"/>
              <a:t>los</a:t>
            </a:r>
            <a:r>
              <a:rPr lang="en-US" dirty="0"/>
              <a:t> </a:t>
            </a:r>
            <a:r>
              <a:rPr lang="en-US" dirty="0" err="1"/>
              <a:t>accidentes</a:t>
            </a:r>
            <a:r>
              <a:rPr lang="en-US" dirty="0"/>
              <a:t> y </a:t>
            </a:r>
            <a:r>
              <a:rPr lang="en-US" dirty="0" err="1"/>
              <a:t>cuántos</a:t>
            </a:r>
            <a:r>
              <a:rPr lang="en-US" dirty="0"/>
              <a:t> </a:t>
            </a:r>
            <a:r>
              <a:rPr lang="en-US" dirty="0" err="1"/>
              <a:t>heridos</a:t>
            </a:r>
            <a:r>
              <a:rPr lang="en-US" dirty="0"/>
              <a:t> </a:t>
            </a:r>
            <a:r>
              <a:rPr lang="en-US" dirty="0" err="1"/>
              <a:t>dejaron</a:t>
            </a:r>
            <a:r>
              <a:rPr lang="en-US" dirty="0"/>
              <a:t>?</a:t>
            </a:r>
            <a:endParaRPr lang="es-CO" dirty="0"/>
          </a:p>
        </p:txBody>
      </p:sp>
      <p:sp>
        <p:nvSpPr>
          <p:cNvPr id="8" name="Title 1">
            <a:extLst>
              <a:ext uri="{FF2B5EF4-FFF2-40B4-BE49-F238E27FC236}">
                <a16:creationId xmlns:a16="http://schemas.microsoft.com/office/drawing/2014/main" id="{1984DADF-CB0B-F616-1363-D049B4116D1B}"/>
              </a:ext>
            </a:extLst>
          </p:cNvPr>
          <p:cNvSpPr txBox="1">
            <a:spLocks/>
          </p:cNvSpPr>
          <p:nvPr/>
        </p:nvSpPr>
        <p:spPr>
          <a:xfrm>
            <a:off x="10918372" y="-60960"/>
            <a:ext cx="1199605" cy="1072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EDA</a:t>
            </a:r>
            <a:endParaRPr lang="es-CO" dirty="0"/>
          </a:p>
        </p:txBody>
      </p:sp>
      <p:sp>
        <p:nvSpPr>
          <p:cNvPr id="9" name="Content Placeholder 2">
            <a:extLst>
              <a:ext uri="{FF2B5EF4-FFF2-40B4-BE49-F238E27FC236}">
                <a16:creationId xmlns:a16="http://schemas.microsoft.com/office/drawing/2014/main" id="{1EEC6ECA-CB00-4C72-2470-4944CA6657C4}"/>
              </a:ext>
            </a:extLst>
          </p:cNvPr>
          <p:cNvSpPr>
            <a:spLocks noGrp="1"/>
          </p:cNvSpPr>
          <p:nvPr>
            <p:ph idx="1"/>
          </p:nvPr>
        </p:nvSpPr>
        <p:spPr>
          <a:xfrm>
            <a:off x="602229" y="4689648"/>
            <a:ext cx="10994322" cy="1325563"/>
          </a:xfrm>
        </p:spPr>
        <p:txBody>
          <a:bodyPr>
            <a:normAutofit fontScale="55000" lnSpcReduction="20000"/>
          </a:bodyPr>
          <a:lstStyle/>
          <a:p>
            <a:r>
              <a:rPr lang="en-US" dirty="0"/>
              <a:t>A la </a:t>
            </a:r>
            <a:r>
              <a:rPr lang="en-US" dirty="0" err="1"/>
              <a:t>izquierda</a:t>
            </a:r>
            <a:r>
              <a:rPr lang="en-US" dirty="0"/>
              <a:t> temenos </a:t>
            </a:r>
            <a:r>
              <a:rPr lang="en-US" dirty="0" err="1"/>
              <a:t>el</a:t>
            </a:r>
            <a:r>
              <a:rPr lang="en-US" dirty="0"/>
              <a:t> </a:t>
            </a:r>
            <a:r>
              <a:rPr lang="en-US" dirty="0" err="1"/>
              <a:t>número</a:t>
            </a:r>
            <a:r>
              <a:rPr lang="en-US" dirty="0"/>
              <a:t> de </a:t>
            </a:r>
            <a:r>
              <a:rPr lang="en-US" dirty="0" err="1"/>
              <a:t>heridos</a:t>
            </a:r>
            <a:r>
              <a:rPr lang="en-US" dirty="0"/>
              <a:t> antes de la pandemia, Podemos </a:t>
            </a:r>
            <a:r>
              <a:rPr lang="en-US" dirty="0" err="1"/>
              <a:t>ver</a:t>
            </a:r>
            <a:r>
              <a:rPr lang="en-US" dirty="0"/>
              <a:t> que </a:t>
            </a:r>
            <a:r>
              <a:rPr lang="en-US" dirty="0" err="1"/>
              <a:t>los</a:t>
            </a:r>
            <a:r>
              <a:rPr lang="en-US" dirty="0"/>
              <a:t> </a:t>
            </a:r>
            <a:r>
              <a:rPr lang="en-US" dirty="0" err="1"/>
              <a:t>picos</a:t>
            </a:r>
            <a:r>
              <a:rPr lang="en-US" dirty="0"/>
              <a:t> se </a:t>
            </a:r>
            <a:r>
              <a:rPr lang="en-US" dirty="0" err="1"/>
              <a:t>presentaron</a:t>
            </a:r>
            <a:r>
              <a:rPr lang="en-US" dirty="0"/>
              <a:t> </a:t>
            </a:r>
            <a:r>
              <a:rPr lang="en-US" dirty="0" err="1"/>
              <a:t>aproximadamente</a:t>
            </a:r>
            <a:r>
              <a:rPr lang="en-US" dirty="0"/>
              <a:t> </a:t>
            </a:r>
            <a:r>
              <a:rPr lang="en-US" dirty="0" err="1"/>
              <a:t>en</a:t>
            </a:r>
            <a:r>
              <a:rPr lang="en-US" dirty="0"/>
              <a:t> </a:t>
            </a:r>
            <a:r>
              <a:rPr lang="en-US" dirty="0" err="1"/>
              <a:t>el</a:t>
            </a:r>
            <a:r>
              <a:rPr lang="en-US" dirty="0"/>
              <a:t> </a:t>
            </a:r>
            <a:r>
              <a:rPr lang="en-US" dirty="0" err="1"/>
              <a:t>mes</a:t>
            </a:r>
            <a:r>
              <a:rPr lang="en-US" dirty="0"/>
              <a:t> 7 de </a:t>
            </a:r>
            <a:r>
              <a:rPr lang="en-US" dirty="0" err="1"/>
              <a:t>los</a:t>
            </a:r>
            <a:r>
              <a:rPr lang="en-US" dirty="0"/>
              <a:t> </a:t>
            </a:r>
            <a:r>
              <a:rPr lang="en-US" dirty="0" err="1"/>
              <a:t>años</a:t>
            </a:r>
            <a:r>
              <a:rPr lang="en-US" dirty="0"/>
              <a:t> 2017, 2018 y 2019.</a:t>
            </a:r>
          </a:p>
          <a:p>
            <a:r>
              <a:rPr lang="en-US" dirty="0"/>
              <a:t>A la </a:t>
            </a:r>
            <a:r>
              <a:rPr lang="en-US" dirty="0" err="1"/>
              <a:t>derecha</a:t>
            </a:r>
            <a:r>
              <a:rPr lang="en-US" dirty="0"/>
              <a:t> temenos lo </a:t>
            </a:r>
            <a:r>
              <a:rPr lang="en-US" dirty="0" err="1"/>
              <a:t>ocurrido</a:t>
            </a:r>
            <a:r>
              <a:rPr lang="en-US" dirty="0"/>
              <a:t> </a:t>
            </a:r>
            <a:r>
              <a:rPr lang="en-US" dirty="0" err="1"/>
              <a:t>después</a:t>
            </a:r>
            <a:r>
              <a:rPr lang="en-US" dirty="0"/>
              <a:t> de la pandemia del COVID-19, Podemos </a:t>
            </a:r>
            <a:r>
              <a:rPr lang="en-US" dirty="0" err="1"/>
              <a:t>ver</a:t>
            </a:r>
            <a:r>
              <a:rPr lang="en-US" dirty="0"/>
              <a:t> que </a:t>
            </a:r>
            <a:r>
              <a:rPr lang="en-US" dirty="0" err="1"/>
              <a:t>los</a:t>
            </a:r>
            <a:r>
              <a:rPr lang="en-US" dirty="0"/>
              <a:t> </a:t>
            </a:r>
            <a:r>
              <a:rPr lang="en-US" dirty="0" err="1"/>
              <a:t>picos</a:t>
            </a:r>
            <a:r>
              <a:rPr lang="en-US" dirty="0"/>
              <a:t> </a:t>
            </a:r>
            <a:r>
              <a:rPr lang="en-US" dirty="0" err="1"/>
              <a:t>vuelven</a:t>
            </a:r>
            <a:r>
              <a:rPr lang="en-US" dirty="0"/>
              <a:t> a </a:t>
            </a:r>
            <a:r>
              <a:rPr lang="en-US" dirty="0" err="1"/>
              <a:t>ocurrir</a:t>
            </a:r>
            <a:r>
              <a:rPr lang="en-US" dirty="0"/>
              <a:t> </a:t>
            </a:r>
            <a:r>
              <a:rPr lang="en-US" dirty="0" err="1"/>
              <a:t>en</a:t>
            </a:r>
            <a:r>
              <a:rPr lang="en-US" dirty="0"/>
              <a:t> </a:t>
            </a:r>
            <a:r>
              <a:rPr lang="en-US" dirty="0" err="1"/>
              <a:t>el</a:t>
            </a:r>
            <a:r>
              <a:rPr lang="en-US" dirty="0"/>
              <a:t> </a:t>
            </a:r>
            <a:r>
              <a:rPr lang="en-US" dirty="0" err="1"/>
              <a:t>mes</a:t>
            </a:r>
            <a:r>
              <a:rPr lang="en-US" dirty="0"/>
              <a:t> 7 del </a:t>
            </a:r>
            <a:r>
              <a:rPr lang="en-US" dirty="0" err="1"/>
              <a:t>año</a:t>
            </a:r>
            <a:r>
              <a:rPr lang="en-US" dirty="0"/>
              <a:t> 2021, 2022 y 2023. </a:t>
            </a:r>
            <a:r>
              <a:rPr lang="en-US" dirty="0" err="1"/>
              <a:t>Además</a:t>
            </a:r>
            <a:r>
              <a:rPr lang="en-US" dirty="0"/>
              <a:t> </a:t>
            </a:r>
            <a:r>
              <a:rPr lang="en-US" dirty="0" err="1"/>
              <a:t>vemos</a:t>
            </a:r>
            <a:r>
              <a:rPr lang="en-US" dirty="0"/>
              <a:t> que </a:t>
            </a:r>
            <a:r>
              <a:rPr lang="en-US" dirty="0" err="1"/>
              <a:t>el</a:t>
            </a:r>
            <a:r>
              <a:rPr lang="en-US" dirty="0"/>
              <a:t> </a:t>
            </a:r>
            <a:r>
              <a:rPr lang="en-US" dirty="0" err="1"/>
              <a:t>pico</a:t>
            </a:r>
            <a:r>
              <a:rPr lang="en-US" dirty="0"/>
              <a:t> de Julio del 2020 se </a:t>
            </a:r>
            <a:r>
              <a:rPr lang="en-US" dirty="0" err="1"/>
              <a:t>vio</a:t>
            </a:r>
            <a:r>
              <a:rPr lang="en-US" dirty="0"/>
              <a:t> </a:t>
            </a:r>
            <a:r>
              <a:rPr lang="en-US" dirty="0" err="1"/>
              <a:t>afectado</a:t>
            </a:r>
            <a:r>
              <a:rPr lang="en-US" dirty="0"/>
              <a:t> </a:t>
            </a:r>
            <a:r>
              <a:rPr lang="en-US" dirty="0" err="1"/>
              <a:t>por</a:t>
            </a:r>
            <a:r>
              <a:rPr lang="en-US" dirty="0"/>
              <a:t> la </a:t>
            </a:r>
            <a:r>
              <a:rPr lang="en-US" dirty="0" err="1"/>
              <a:t>cuarentena</a:t>
            </a:r>
            <a:r>
              <a:rPr lang="en-US" dirty="0"/>
              <a:t> y </a:t>
            </a:r>
            <a:r>
              <a:rPr lang="en-US" dirty="0" err="1"/>
              <a:t>ocurrio</a:t>
            </a:r>
            <a:r>
              <a:rPr lang="en-US" dirty="0"/>
              <a:t> </a:t>
            </a:r>
            <a:r>
              <a:rPr lang="en-US" dirty="0" err="1"/>
              <a:t>aproximadamente</a:t>
            </a:r>
            <a:r>
              <a:rPr lang="en-US" dirty="0"/>
              <a:t> </a:t>
            </a:r>
            <a:r>
              <a:rPr lang="en-US" dirty="0" err="1"/>
              <a:t>en</a:t>
            </a:r>
            <a:r>
              <a:rPr lang="en-US" dirty="0"/>
              <a:t> </a:t>
            </a:r>
            <a:r>
              <a:rPr lang="en-US" dirty="0" err="1"/>
              <a:t>el</a:t>
            </a:r>
            <a:r>
              <a:rPr lang="en-US" dirty="0"/>
              <a:t> </a:t>
            </a:r>
            <a:r>
              <a:rPr lang="en-US" dirty="0" err="1"/>
              <a:t>mes</a:t>
            </a:r>
            <a:r>
              <a:rPr lang="en-US" dirty="0"/>
              <a:t> 8, </a:t>
            </a:r>
            <a:r>
              <a:rPr lang="en-US" dirty="0" err="1"/>
              <a:t>pero</a:t>
            </a:r>
            <a:r>
              <a:rPr lang="en-US" dirty="0"/>
              <a:t> </a:t>
            </a:r>
            <a:r>
              <a:rPr lang="en-US" dirty="0" err="1"/>
              <a:t>despues</a:t>
            </a:r>
            <a:r>
              <a:rPr lang="en-US" dirty="0"/>
              <a:t> la </a:t>
            </a:r>
            <a:r>
              <a:rPr lang="en-US" dirty="0" err="1"/>
              <a:t>tendencia</a:t>
            </a:r>
            <a:r>
              <a:rPr lang="en-US" dirty="0"/>
              <a:t> que se </a:t>
            </a:r>
            <a:r>
              <a:rPr lang="en-US" dirty="0" err="1"/>
              <a:t>observa</a:t>
            </a:r>
            <a:r>
              <a:rPr lang="en-US" dirty="0"/>
              <a:t> </a:t>
            </a:r>
            <a:r>
              <a:rPr lang="en-US" dirty="0" err="1"/>
              <a:t>desde</a:t>
            </a:r>
            <a:r>
              <a:rPr lang="en-US" dirty="0"/>
              <a:t> </a:t>
            </a:r>
            <a:r>
              <a:rPr lang="en-US" dirty="0" err="1"/>
              <a:t>el</a:t>
            </a:r>
            <a:r>
              <a:rPr lang="en-US" dirty="0"/>
              <a:t> </a:t>
            </a:r>
            <a:r>
              <a:rPr lang="en-US" dirty="0" err="1"/>
              <a:t>año</a:t>
            </a:r>
            <a:r>
              <a:rPr lang="en-US" dirty="0"/>
              <a:t> 2012, se </a:t>
            </a:r>
            <a:r>
              <a:rPr lang="en-US" dirty="0" err="1"/>
              <a:t>estabilizó</a:t>
            </a:r>
            <a:r>
              <a:rPr lang="en-US" dirty="0"/>
              <a:t>.</a:t>
            </a:r>
            <a:endParaRPr lang="es-CO" dirty="0"/>
          </a:p>
        </p:txBody>
      </p:sp>
      <p:cxnSp>
        <p:nvCxnSpPr>
          <p:cNvPr id="10" name="Straight Connector 9">
            <a:extLst>
              <a:ext uri="{FF2B5EF4-FFF2-40B4-BE49-F238E27FC236}">
                <a16:creationId xmlns:a16="http://schemas.microsoft.com/office/drawing/2014/main" id="{93DF0583-FABC-E64F-A297-72068128F862}"/>
              </a:ext>
            </a:extLst>
          </p:cNvPr>
          <p:cNvCxnSpPr/>
          <p:nvPr/>
        </p:nvCxnSpPr>
        <p:spPr>
          <a:xfrm flipV="1">
            <a:off x="944438" y="489847"/>
            <a:ext cx="9540240" cy="52252"/>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1" name="Content Placeholder 2">
            <a:extLst>
              <a:ext uri="{FF2B5EF4-FFF2-40B4-BE49-F238E27FC236}">
                <a16:creationId xmlns:a16="http://schemas.microsoft.com/office/drawing/2014/main" id="{276FCA28-6117-2EDE-BA9A-ED9E9B9DA5BD}"/>
              </a:ext>
            </a:extLst>
          </p:cNvPr>
          <p:cNvSpPr txBox="1">
            <a:spLocks/>
          </p:cNvSpPr>
          <p:nvPr/>
        </p:nvSpPr>
        <p:spPr>
          <a:xfrm>
            <a:off x="680073" y="6155161"/>
            <a:ext cx="8258489" cy="678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CO" sz="2400" dirty="0"/>
          </a:p>
        </p:txBody>
      </p:sp>
      <p:sp>
        <p:nvSpPr>
          <p:cNvPr id="14" name="Title 1">
            <a:extLst>
              <a:ext uri="{FF2B5EF4-FFF2-40B4-BE49-F238E27FC236}">
                <a16:creationId xmlns:a16="http://schemas.microsoft.com/office/drawing/2014/main" id="{33370266-7CA5-80E6-F968-B3FC3694709D}"/>
              </a:ext>
            </a:extLst>
          </p:cNvPr>
          <p:cNvSpPr txBox="1">
            <a:spLocks/>
          </p:cNvSpPr>
          <p:nvPr/>
        </p:nvSpPr>
        <p:spPr>
          <a:xfrm>
            <a:off x="1556548" y="5877056"/>
            <a:ext cx="9361824" cy="980944"/>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Los </a:t>
            </a:r>
            <a:r>
              <a:rPr lang="en-US" sz="2800" dirty="0" err="1"/>
              <a:t>picos</a:t>
            </a:r>
            <a:r>
              <a:rPr lang="en-US" sz="2800" dirty="0"/>
              <a:t> </a:t>
            </a:r>
            <a:r>
              <a:rPr lang="en-US" sz="2800" dirty="0" err="1"/>
              <a:t>ocurren</a:t>
            </a:r>
            <a:r>
              <a:rPr lang="en-US" sz="2800" dirty="0"/>
              <a:t> </a:t>
            </a:r>
            <a:r>
              <a:rPr lang="en-US" sz="2800" dirty="0" err="1"/>
              <a:t>especialemnte</a:t>
            </a:r>
            <a:r>
              <a:rPr lang="en-US" sz="2800" dirty="0"/>
              <a:t> </a:t>
            </a:r>
            <a:r>
              <a:rPr lang="en-US" sz="2800" dirty="0" err="1"/>
              <a:t>en</a:t>
            </a:r>
            <a:r>
              <a:rPr lang="en-US" sz="2800" dirty="0"/>
              <a:t> </a:t>
            </a:r>
            <a:r>
              <a:rPr lang="en-US" sz="2800" dirty="0" err="1"/>
              <a:t>el</a:t>
            </a:r>
            <a:r>
              <a:rPr lang="en-US" sz="2800" dirty="0"/>
              <a:t> </a:t>
            </a:r>
            <a:r>
              <a:rPr lang="en-US" sz="2800" dirty="0" err="1"/>
              <a:t>mes</a:t>
            </a:r>
            <a:r>
              <a:rPr lang="en-US" sz="2800" dirty="0"/>
              <a:t> 7 del </a:t>
            </a:r>
            <a:r>
              <a:rPr lang="en-US" sz="2800" dirty="0" err="1"/>
              <a:t>año</a:t>
            </a:r>
            <a:r>
              <a:rPr lang="en-US" sz="2800" dirty="0"/>
              <a:t> (Julio), y </a:t>
            </a:r>
            <a:r>
              <a:rPr lang="en-US" sz="2800" dirty="0" err="1"/>
              <a:t>esto</a:t>
            </a:r>
            <a:r>
              <a:rPr lang="en-US" sz="2800" dirty="0"/>
              <a:t> ha </a:t>
            </a:r>
            <a:r>
              <a:rPr lang="en-US" sz="2800" dirty="0" err="1"/>
              <a:t>sido</a:t>
            </a:r>
            <a:r>
              <a:rPr lang="en-US" sz="2800" dirty="0"/>
              <a:t> </a:t>
            </a:r>
            <a:r>
              <a:rPr lang="en-US" sz="2800" dirty="0" err="1"/>
              <a:t>así</a:t>
            </a:r>
            <a:r>
              <a:rPr lang="en-US" sz="2800" dirty="0"/>
              <a:t> antes y </a:t>
            </a:r>
            <a:r>
              <a:rPr lang="en-US" sz="2800" dirty="0" err="1"/>
              <a:t>desúes</a:t>
            </a:r>
            <a:r>
              <a:rPr lang="en-US" sz="2800" dirty="0"/>
              <a:t> de la </a:t>
            </a:r>
            <a:r>
              <a:rPr lang="en-US" sz="2800" dirty="0" err="1"/>
              <a:t>pndemia</a:t>
            </a:r>
            <a:r>
              <a:rPr lang="en-US" sz="2800" dirty="0"/>
              <a:t>, </a:t>
            </a:r>
            <a:r>
              <a:rPr lang="en-US" sz="2800" dirty="0" err="1"/>
              <a:t>el</a:t>
            </a:r>
            <a:r>
              <a:rPr lang="en-US" sz="2800" dirty="0"/>
              <a:t> </a:t>
            </a:r>
            <a:r>
              <a:rPr lang="en-US" sz="2800" dirty="0" err="1"/>
              <a:t>único</a:t>
            </a:r>
            <a:r>
              <a:rPr lang="en-US" sz="2800" dirty="0"/>
              <a:t> </a:t>
            </a:r>
            <a:r>
              <a:rPr lang="en-US" sz="2800" dirty="0" err="1"/>
              <a:t>efecto</a:t>
            </a:r>
            <a:r>
              <a:rPr lang="en-US" sz="2800" dirty="0"/>
              <a:t> que </a:t>
            </a:r>
            <a:r>
              <a:rPr lang="en-US" sz="2800" dirty="0" err="1"/>
              <a:t>dejo</a:t>
            </a:r>
            <a:r>
              <a:rPr lang="en-US" sz="2800" dirty="0"/>
              <a:t> la </a:t>
            </a:r>
            <a:r>
              <a:rPr lang="en-US" sz="2800" dirty="0" err="1"/>
              <a:t>cuarentena</a:t>
            </a:r>
            <a:r>
              <a:rPr lang="en-US" sz="2800" dirty="0"/>
              <a:t> del </a:t>
            </a:r>
            <a:r>
              <a:rPr lang="en-US" sz="2800" dirty="0" err="1"/>
              <a:t>año</a:t>
            </a:r>
            <a:r>
              <a:rPr lang="en-US" sz="2800" dirty="0"/>
              <a:t> 2020 </a:t>
            </a:r>
            <a:r>
              <a:rPr lang="en-US" sz="2800" dirty="0" err="1"/>
              <a:t>fué</a:t>
            </a:r>
            <a:r>
              <a:rPr lang="en-US" sz="2800" dirty="0"/>
              <a:t> </a:t>
            </a:r>
            <a:r>
              <a:rPr lang="en-US" sz="2800" dirty="0" err="1"/>
              <a:t>hacer</a:t>
            </a:r>
            <a:r>
              <a:rPr lang="en-US" sz="2800" dirty="0"/>
              <a:t> que </a:t>
            </a:r>
            <a:r>
              <a:rPr lang="en-US" sz="2800" dirty="0" err="1"/>
              <a:t>el</a:t>
            </a:r>
            <a:r>
              <a:rPr lang="en-US" sz="2800" dirty="0"/>
              <a:t> </a:t>
            </a:r>
            <a:r>
              <a:rPr lang="en-US" sz="2800" dirty="0" err="1"/>
              <a:t>pico</a:t>
            </a:r>
            <a:r>
              <a:rPr lang="en-US" sz="2800" dirty="0"/>
              <a:t> de ese </a:t>
            </a:r>
            <a:r>
              <a:rPr lang="en-US" sz="2800" dirty="0" err="1"/>
              <a:t>año</a:t>
            </a:r>
            <a:r>
              <a:rPr lang="en-US" sz="2800" dirty="0"/>
              <a:t> se </a:t>
            </a:r>
            <a:r>
              <a:rPr lang="en-US" sz="2800" dirty="0" err="1"/>
              <a:t>desplazara</a:t>
            </a:r>
            <a:r>
              <a:rPr lang="en-US" sz="2800" dirty="0"/>
              <a:t> a </a:t>
            </a:r>
            <a:r>
              <a:rPr lang="en-US" sz="2800" dirty="0" err="1"/>
              <a:t>el</a:t>
            </a:r>
            <a:r>
              <a:rPr lang="en-US" sz="2800" dirty="0"/>
              <a:t> </a:t>
            </a:r>
            <a:r>
              <a:rPr lang="en-US" sz="2800" dirty="0" err="1"/>
              <a:t>mes</a:t>
            </a:r>
            <a:r>
              <a:rPr lang="en-US" sz="2800" dirty="0"/>
              <a:t> 8, </a:t>
            </a:r>
            <a:r>
              <a:rPr lang="en-US" sz="2800" dirty="0" err="1"/>
              <a:t>pero</a:t>
            </a:r>
            <a:r>
              <a:rPr lang="en-US" sz="2800" dirty="0"/>
              <a:t> </a:t>
            </a:r>
            <a:r>
              <a:rPr lang="en-US" sz="2800" dirty="0" err="1"/>
              <a:t>todo</a:t>
            </a:r>
            <a:r>
              <a:rPr lang="en-US" sz="2800" dirty="0"/>
              <a:t> se </a:t>
            </a:r>
            <a:r>
              <a:rPr lang="en-US" sz="2800" dirty="0" err="1"/>
              <a:t>normalizó</a:t>
            </a:r>
            <a:r>
              <a:rPr lang="en-US" sz="2800" dirty="0"/>
              <a:t> </a:t>
            </a:r>
            <a:r>
              <a:rPr lang="en-US" sz="2800" dirty="0" err="1"/>
              <a:t>después</a:t>
            </a:r>
            <a:r>
              <a:rPr lang="en-US" sz="2800" dirty="0"/>
              <a:t> de </a:t>
            </a:r>
            <a:r>
              <a:rPr lang="en-US" sz="2800" dirty="0" err="1"/>
              <a:t>esto</a:t>
            </a:r>
            <a:r>
              <a:rPr lang="en-US" sz="2800" dirty="0"/>
              <a:t>.</a:t>
            </a:r>
          </a:p>
        </p:txBody>
      </p:sp>
      <p:pic>
        <p:nvPicPr>
          <p:cNvPr id="17" name="Picture 16" descr="A graph of different colored lines&#10;&#10;Description automatically generated">
            <a:extLst>
              <a:ext uri="{FF2B5EF4-FFF2-40B4-BE49-F238E27FC236}">
                <a16:creationId xmlns:a16="http://schemas.microsoft.com/office/drawing/2014/main" id="{27E270B0-B756-03FA-7FBD-75361995F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167" y="1732613"/>
            <a:ext cx="5358384" cy="2887060"/>
          </a:xfrm>
          <a:prstGeom prst="rect">
            <a:avLst/>
          </a:prstGeom>
        </p:spPr>
      </p:pic>
      <p:pic>
        <p:nvPicPr>
          <p:cNvPr id="19" name="Picture 18" descr="A graph of colorful lines&#10;&#10;Description automatically generated with medium confidence">
            <a:extLst>
              <a:ext uri="{FF2B5EF4-FFF2-40B4-BE49-F238E27FC236}">
                <a16:creationId xmlns:a16="http://schemas.microsoft.com/office/drawing/2014/main" id="{DD7BF45A-C59C-A7AD-3E63-0663C4DBE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25" y="1712051"/>
            <a:ext cx="5358384" cy="2887060"/>
          </a:xfrm>
          <a:prstGeom prst="rect">
            <a:avLst/>
          </a:prstGeom>
        </p:spPr>
      </p:pic>
    </p:spTree>
    <p:extLst>
      <p:ext uri="{BB962C8B-B14F-4D97-AF65-F5344CB8AC3E}">
        <p14:creationId xmlns:p14="http://schemas.microsoft.com/office/powerpoint/2010/main" val="1923951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338</TotalTime>
  <Words>1396</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Dataset: Motor Vehicle Collisions – Crashes </vt:lpstr>
      <vt:lpstr>Pregunta de investigación</vt:lpstr>
      <vt:lpstr>Entendiendo el Dataset</vt:lpstr>
      <vt:lpstr>Análisis Exploratório de los Datos (EDA)</vt:lpstr>
      <vt:lpstr>EDA</vt:lpstr>
      <vt:lpstr>EDA</vt:lpstr>
      <vt:lpstr>¿Cómo se distribuyen las observaciones a lo largo del tiempo?</vt:lpstr>
      <vt:lpstr>¿Cuándo ocurrieron los accidentes y cuántos heridos dejaron?</vt:lpstr>
      <vt:lpstr>¿Cuándo ocurrieron los accidentes y cuántos heridos dejaron?</vt:lpstr>
      <vt:lpstr>¿En el año 2021, cuándo ocurrieron los accidentes y cuántos heridos dejaron?</vt:lpstr>
      <vt:lpstr>¿En el año 2021, cuándo ocurrieron los accidentes y cuántos heridos dejaron?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Andrés Gómez Roa</dc:creator>
  <cp:lastModifiedBy>William Andrés Gómez Roa</cp:lastModifiedBy>
  <cp:revision>2</cp:revision>
  <dcterms:created xsi:type="dcterms:W3CDTF">2024-07-28T20:41:13Z</dcterms:created>
  <dcterms:modified xsi:type="dcterms:W3CDTF">2024-07-29T20:22:54Z</dcterms:modified>
</cp:coreProperties>
</file>