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0"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1" r:id="rId26"/>
    <p:sldId id="283" r:id="rId27"/>
    <p:sldId id="284" r:id="rId28"/>
    <p:sldId id="259" r:id="rId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bg 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9144" y="5919215"/>
            <a:ext cx="3182112" cy="938783"/>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bg 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9144" y="5919215"/>
            <a:ext cx="3182112" cy="938783"/>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bg 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9144" y="5919215"/>
            <a:ext cx="3182112" cy="938783"/>
          </a:xfrm>
          <a:prstGeom prst="rect">
            <a:avLst/>
          </a:prstGeom>
        </p:spPr>
      </p:pic>
      <p:sp>
        <p:nvSpPr>
          <p:cNvPr id="2" name="Holder 2"/>
          <p:cNvSpPr>
            <a:spLocks noGrp="1"/>
          </p:cNvSpPr>
          <p:nvPr>
            <p:ph type="ftr" sz="quarter" idx="5"/>
          </p:nvPr>
        </p:nvSpPr>
        <p:spPr/>
        <p:txBody>
          <a:bodyPr lIns="0" tIns="0" rIns="0" bIns="0"/>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bg 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sp>
        <p:nvSpPr>
          <p:cNvPr id="2" name="Holder 2"/>
          <p:cNvSpPr>
            <a:spLocks noGrp="1"/>
          </p:cNvSpPr>
          <p:nvPr>
            <p:ph type="title"/>
          </p:nvPr>
        </p:nvSpPr>
        <p:spPr>
          <a:xfrm>
            <a:off x="406704" y="244350"/>
            <a:ext cx="8235315" cy="869950"/>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a:xfrm>
            <a:off x="5050028" y="1940813"/>
            <a:ext cx="6547484" cy="2037079"/>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455158" y="6139261"/>
            <a:ext cx="1280159" cy="387984"/>
          </a:xfrm>
          <a:prstGeom prst="rect">
            <a:avLst/>
          </a:prstGeom>
        </p:spPr>
        <p:txBody>
          <a:bodyPr wrap="square" lIns="0" tIns="0" rIns="0" bIns="0">
            <a:spAutoFit/>
          </a:bodyPr>
          <a:lstStyle>
            <a:lvl1pPr>
              <a:defRPr sz="1200" b="0" i="0">
                <a:solidFill>
                  <a:schemeClr val="bg1"/>
                </a:solidFill>
                <a:latin typeface="Cambria"/>
                <a:cs typeface="Cambria"/>
              </a:defRPr>
            </a:lvl1pPr>
          </a:lstStyle>
          <a:p>
            <a:pPr marL="12700" marR="5080" indent="246379">
              <a:lnSpc>
                <a:spcPct val="100000"/>
              </a:lnSpc>
              <a:spcBef>
                <a:spcPts val="60"/>
              </a:spcBef>
            </a:pPr>
            <a:r>
              <a:rPr spc="55" dirty="0"/>
              <a:t>Clustering </a:t>
            </a:r>
            <a:r>
              <a:rPr spc="45" dirty="0"/>
              <a:t>(Conglomerados)</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7/17/2024</a:t>
            </a:fld>
            <a:endParaRPr lang="en-US"/>
          </a:p>
        </p:txBody>
      </p:sp>
      <p:sp>
        <p:nvSpPr>
          <p:cNvPr id="6" name="Holder 6"/>
          <p:cNvSpPr>
            <a:spLocks noGrp="1"/>
          </p:cNvSpPr>
          <p:nvPr>
            <p:ph type="sldNum" sz="quarter" idx="7"/>
          </p:nvPr>
        </p:nvSpPr>
        <p:spPr>
          <a:xfrm>
            <a:off x="11068557" y="6464985"/>
            <a:ext cx="2444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15570">
              <a:lnSpc>
                <a:spcPts val="1240"/>
              </a:lnSpc>
            </a:pPr>
            <a:fld id="{81D60167-4931-47E6-BA6A-407CBD079E47}" type="slidenum">
              <a:rPr spc="-50" dirty="0"/>
              <a:t>‹Nº›</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7167880" cy="6858000"/>
            <a:chOff x="0" y="0"/>
            <a:chExt cx="7167880" cy="6858000"/>
          </a:xfrm>
        </p:grpSpPr>
        <p:pic>
          <p:nvPicPr>
            <p:cNvPr id="3" name="object 3"/>
            <p:cNvPicPr/>
            <p:nvPr/>
          </p:nvPicPr>
          <p:blipFill>
            <a:blip r:embed="rId2" cstate="print"/>
            <a:stretch>
              <a:fillRect/>
            </a:stretch>
          </p:blipFill>
          <p:spPr>
            <a:xfrm>
              <a:off x="0" y="0"/>
              <a:ext cx="6420612" cy="6857998"/>
            </a:xfrm>
            <a:prstGeom prst="rect">
              <a:avLst/>
            </a:prstGeom>
          </p:spPr>
        </p:pic>
        <p:pic>
          <p:nvPicPr>
            <p:cNvPr id="4" name="object 4"/>
            <p:cNvPicPr/>
            <p:nvPr/>
          </p:nvPicPr>
          <p:blipFill>
            <a:blip r:embed="rId3" cstate="print"/>
            <a:stretch>
              <a:fillRect/>
            </a:stretch>
          </p:blipFill>
          <p:spPr>
            <a:xfrm>
              <a:off x="5024628" y="0"/>
              <a:ext cx="2142744" cy="2714244"/>
            </a:xfrm>
            <a:prstGeom prst="rect">
              <a:avLst/>
            </a:prstGeom>
          </p:spPr>
        </p:pic>
      </p:grpSp>
      <p:sp>
        <p:nvSpPr>
          <p:cNvPr id="5" name="object 5"/>
          <p:cNvSpPr txBox="1"/>
          <p:nvPr/>
        </p:nvSpPr>
        <p:spPr>
          <a:xfrm>
            <a:off x="3454146" y="3581400"/>
            <a:ext cx="5283708" cy="886781"/>
          </a:xfrm>
          <a:prstGeom prst="rect">
            <a:avLst/>
          </a:prstGeom>
        </p:spPr>
        <p:txBody>
          <a:bodyPr vert="horz" wrap="square" lIns="0" tIns="12065" rIns="0" bIns="0" rtlCol="0">
            <a:spAutoFit/>
          </a:bodyPr>
          <a:lstStyle/>
          <a:p>
            <a:pPr marL="12700" marR="5080" indent="588010" algn="ctr">
              <a:lnSpc>
                <a:spcPct val="100000"/>
              </a:lnSpc>
              <a:spcBef>
                <a:spcPts val="95"/>
              </a:spcBef>
            </a:pPr>
            <a:r>
              <a:rPr lang="es-MX" sz="2800" b="1" spc="105" dirty="0">
                <a:latin typeface="Cambria"/>
                <a:cs typeface="Cambria"/>
              </a:rPr>
              <a:t>Introducción</a:t>
            </a:r>
          </a:p>
          <a:p>
            <a:pPr marL="12700" marR="5080" indent="588010" algn="ctr">
              <a:lnSpc>
                <a:spcPct val="100000"/>
              </a:lnSpc>
              <a:spcBef>
                <a:spcPts val="95"/>
              </a:spcBef>
            </a:pPr>
            <a:r>
              <a:rPr lang="es-MX" sz="2800" b="1" spc="105" dirty="0">
                <a:latin typeface="Cambria"/>
                <a:cs typeface="Cambria"/>
              </a:rPr>
              <a:t>Diseño de Experimentos</a:t>
            </a:r>
            <a:endParaRPr sz="2800" dirty="0">
              <a:latin typeface="Cambria"/>
              <a:cs typeface="Cambria"/>
            </a:endParaRPr>
          </a:p>
        </p:txBody>
      </p:sp>
      <p:pic>
        <p:nvPicPr>
          <p:cNvPr id="6" name="object 6"/>
          <p:cNvPicPr/>
          <p:nvPr/>
        </p:nvPicPr>
        <p:blipFill>
          <a:blip r:embed="rId4" cstate="print"/>
          <a:stretch>
            <a:fillRect/>
          </a:stretch>
        </p:blipFill>
        <p:spPr>
          <a:xfrm>
            <a:off x="5024628" y="5882639"/>
            <a:ext cx="2389631" cy="975359"/>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Enfoque experimento factorial fraccionado</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10</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2209696"/>
            <a:ext cx="11328097" cy="2862322"/>
          </a:xfrm>
          <a:prstGeom prst="rect">
            <a:avLst/>
          </a:prstGeom>
          <a:noFill/>
        </p:spPr>
        <p:txBody>
          <a:bodyPr wrap="square" rtlCol="0">
            <a:spAutoFit/>
          </a:bodyPr>
          <a:lstStyle/>
          <a:p>
            <a:pPr algn="just"/>
            <a:r>
              <a:rPr lang="es-MX" dirty="0"/>
              <a:t>El enfoque factorial implica 2^k ejecuciones para k factores de 2 niveles cada uno. Evidentemente, cuando el número de factores de interés aumenta, el número de corridas requeridas se incrementa con rapidez. Un experimento factorial fraccionado es una variación del diseño factorial básico en la que sólo se realiza un subconjunto de las corridas.</a:t>
            </a:r>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p:txBody>
      </p:sp>
    </p:spTree>
    <p:extLst>
      <p:ext uri="{BB962C8B-B14F-4D97-AF65-F5344CB8AC3E}">
        <p14:creationId xmlns:p14="http://schemas.microsoft.com/office/powerpoint/2010/main" val="427206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Principios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2209696"/>
            <a:ext cx="10998048" cy="2031325"/>
          </a:xfrm>
          <a:prstGeom prst="rect">
            <a:avLst/>
          </a:prstGeom>
          <a:noFill/>
        </p:spPr>
        <p:txBody>
          <a:bodyPr wrap="square" rtlCol="0">
            <a:spAutoFit/>
          </a:bodyPr>
          <a:lstStyle/>
          <a:p>
            <a:pPr marL="285750" indent="-285750" algn="just">
              <a:buFontTx/>
              <a:buChar char="-"/>
            </a:pPr>
            <a:r>
              <a:rPr lang="es-MX" dirty="0"/>
              <a:t>Realización de réplicas.</a:t>
            </a:r>
          </a:p>
          <a:p>
            <a:pPr marL="285750" indent="-285750" algn="just">
              <a:buFontTx/>
              <a:buChar char="-"/>
            </a:pPr>
            <a:r>
              <a:rPr lang="es-MX" dirty="0"/>
              <a:t>Aleatorización</a:t>
            </a:r>
          </a:p>
          <a:p>
            <a:pPr marL="285750" indent="-285750" algn="just">
              <a:buFontTx/>
              <a:buChar char="-"/>
            </a:pPr>
            <a:r>
              <a:rPr lang="es-MX" dirty="0"/>
              <a:t>Formación de bloques.</a:t>
            </a:r>
          </a:p>
          <a:p>
            <a:pPr algn="just"/>
            <a:endParaRPr lang="es-MX" dirty="0"/>
          </a:p>
          <a:p>
            <a:pPr algn="just"/>
            <a:endParaRPr lang="es-MX" dirty="0"/>
          </a:p>
          <a:p>
            <a:pPr algn="just"/>
            <a:endParaRPr lang="es-MX" dirty="0"/>
          </a:p>
          <a:p>
            <a:pPr algn="just"/>
            <a:endParaRPr lang="es-MX" dirty="0"/>
          </a:p>
        </p:txBody>
      </p:sp>
      <p:pic>
        <p:nvPicPr>
          <p:cNvPr id="1026" name="Picture 2" descr="4 principios básicos del diseño web | Gulupa Digital">
            <a:extLst>
              <a:ext uri="{FF2B5EF4-FFF2-40B4-BE49-F238E27FC236}">
                <a16:creationId xmlns:a16="http://schemas.microsoft.com/office/drawing/2014/main" id="{AB87CE56-E955-C1D7-DDA6-1CADB4853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1676400"/>
            <a:ext cx="2628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28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dirty="0"/>
              <a:t>Realización de réplicas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596975" y="1676400"/>
            <a:ext cx="10998048" cy="2308324"/>
          </a:xfrm>
          <a:prstGeom prst="rect">
            <a:avLst/>
          </a:prstGeom>
          <a:noFill/>
        </p:spPr>
        <p:txBody>
          <a:bodyPr wrap="square" rtlCol="0">
            <a:spAutoFit/>
          </a:bodyPr>
          <a:lstStyle/>
          <a:p>
            <a:pPr marL="285750" indent="-285750" algn="just">
              <a:buFontTx/>
              <a:buChar char="-"/>
            </a:pPr>
            <a:r>
              <a:rPr lang="es-MX" dirty="0"/>
              <a:t>Permite al experimentador obtener una estimación del error experimental.</a:t>
            </a:r>
            <a:endParaRPr lang="es-CO" dirty="0"/>
          </a:p>
          <a:p>
            <a:pPr marL="285750" indent="-285750" algn="just">
              <a:buFontTx/>
              <a:buChar char="-"/>
            </a:pPr>
            <a:r>
              <a:rPr lang="es-MX" dirty="0"/>
              <a:t>La realización de réplicas permite al experimentador obtener una estimación más precisa de los estimadores de tendencia central. </a:t>
            </a:r>
          </a:p>
          <a:p>
            <a:pPr marL="285750" indent="-285750" algn="just">
              <a:buFontTx/>
              <a:buChar char="-"/>
            </a:pPr>
            <a:r>
              <a:rPr lang="es-MX" dirty="0"/>
              <a:t>No es lo mismo una réplica a una medición repetida.</a:t>
            </a:r>
            <a:endParaRPr lang="es-CO" dirty="0"/>
          </a:p>
          <a:p>
            <a:pPr marL="285750" indent="-285750" algn="just">
              <a:buFontTx/>
              <a:buChar char="-"/>
            </a:pPr>
            <a:endParaRPr lang="es-MX" dirty="0"/>
          </a:p>
          <a:p>
            <a:pPr algn="just"/>
            <a:endParaRPr lang="es-MX" dirty="0"/>
          </a:p>
          <a:p>
            <a:pPr algn="just"/>
            <a:endParaRPr lang="es-MX" dirty="0"/>
          </a:p>
          <a:p>
            <a:pPr algn="just"/>
            <a:endParaRPr lang="es-MX" dirty="0"/>
          </a:p>
        </p:txBody>
      </p:sp>
      <p:pic>
        <p:nvPicPr>
          <p:cNvPr id="3" name="Imagen 2">
            <a:extLst>
              <a:ext uri="{FF2B5EF4-FFF2-40B4-BE49-F238E27FC236}">
                <a16:creationId xmlns:a16="http://schemas.microsoft.com/office/drawing/2014/main" id="{87A3C7DE-A168-537C-051A-71BEF99F5B38}"/>
              </a:ext>
            </a:extLst>
          </p:cNvPr>
          <p:cNvPicPr>
            <a:picLocks noChangeAspect="1"/>
          </p:cNvPicPr>
          <p:nvPr/>
        </p:nvPicPr>
        <p:blipFill>
          <a:blip r:embed="rId3"/>
          <a:stretch>
            <a:fillRect/>
          </a:stretch>
        </p:blipFill>
        <p:spPr>
          <a:xfrm>
            <a:off x="4036218" y="3539012"/>
            <a:ext cx="4119563" cy="2062955"/>
          </a:xfrm>
          <a:prstGeom prst="rect">
            <a:avLst/>
          </a:prstGeom>
        </p:spPr>
      </p:pic>
    </p:spTree>
    <p:extLst>
      <p:ext uri="{BB962C8B-B14F-4D97-AF65-F5344CB8AC3E}">
        <p14:creationId xmlns:p14="http://schemas.microsoft.com/office/powerpoint/2010/main" val="59186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dirty="0"/>
              <a:t>Aleatorización</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596975" y="1676400"/>
            <a:ext cx="7023025" cy="2862322"/>
          </a:xfrm>
          <a:prstGeom prst="rect">
            <a:avLst/>
          </a:prstGeom>
          <a:noFill/>
        </p:spPr>
        <p:txBody>
          <a:bodyPr wrap="square" rtlCol="0">
            <a:spAutoFit/>
          </a:bodyPr>
          <a:lstStyle/>
          <a:p>
            <a:pPr marL="285750" indent="-285750" algn="just">
              <a:buFontTx/>
              <a:buChar char="-"/>
            </a:pPr>
            <a:r>
              <a:rPr lang="es-MX" dirty="0"/>
              <a:t>La asignación del material experimental como el orden en que se realizarán las corridas o ensayos individuales del experimento se determinan al azar.</a:t>
            </a:r>
          </a:p>
          <a:p>
            <a:pPr marL="285750" indent="-285750" algn="just">
              <a:buFontTx/>
              <a:buChar char="-"/>
            </a:pPr>
            <a:endParaRPr lang="es-MX" dirty="0"/>
          </a:p>
          <a:p>
            <a:pPr marL="285750" indent="-285750" algn="just">
              <a:buFontTx/>
              <a:buChar char="-"/>
            </a:pPr>
            <a:r>
              <a:rPr lang="es-MX" dirty="0"/>
              <a:t>Uno de los requisitos de los métodos estadísticos es que las observaciones (o los errores) sean variables aleatorias con distribuciones independientes.</a:t>
            </a:r>
          </a:p>
          <a:p>
            <a:pPr algn="just"/>
            <a:endParaRPr lang="es-MX" dirty="0"/>
          </a:p>
          <a:p>
            <a:pPr algn="just"/>
            <a:endParaRPr lang="es-MX" dirty="0"/>
          </a:p>
          <a:p>
            <a:pPr algn="just"/>
            <a:endParaRPr lang="es-MX" dirty="0"/>
          </a:p>
        </p:txBody>
      </p:sp>
      <p:pic>
        <p:nvPicPr>
          <p:cNvPr id="4" name="Imagen 3">
            <a:extLst>
              <a:ext uri="{FF2B5EF4-FFF2-40B4-BE49-F238E27FC236}">
                <a16:creationId xmlns:a16="http://schemas.microsoft.com/office/drawing/2014/main" id="{3D7BFA6F-8A17-8319-30F3-D443B4A75695}"/>
              </a:ext>
            </a:extLst>
          </p:cNvPr>
          <p:cNvPicPr>
            <a:picLocks noChangeAspect="1"/>
          </p:cNvPicPr>
          <p:nvPr/>
        </p:nvPicPr>
        <p:blipFill>
          <a:blip r:embed="rId3"/>
          <a:stretch>
            <a:fillRect/>
          </a:stretch>
        </p:blipFill>
        <p:spPr>
          <a:xfrm>
            <a:off x="8382000" y="1427339"/>
            <a:ext cx="3390900" cy="3457575"/>
          </a:xfrm>
          <a:prstGeom prst="rect">
            <a:avLst/>
          </a:prstGeom>
        </p:spPr>
      </p:pic>
    </p:spTree>
    <p:extLst>
      <p:ext uri="{BB962C8B-B14F-4D97-AF65-F5344CB8AC3E}">
        <p14:creationId xmlns:p14="http://schemas.microsoft.com/office/powerpoint/2010/main" val="195992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873957"/>
          </a:xfrm>
          <a:prstGeom prst="rect">
            <a:avLst/>
          </a:prstGeom>
        </p:spPr>
        <p:txBody>
          <a:bodyPr vert="horz" wrap="square" lIns="0" tIns="12065" rIns="0" bIns="0" rtlCol="0">
            <a:spAutoFit/>
          </a:bodyPr>
          <a:lstStyle/>
          <a:p>
            <a:pPr marL="12700" algn="l">
              <a:spcBef>
                <a:spcPts val="95"/>
              </a:spcBef>
            </a:pPr>
            <a:r>
              <a:rPr lang="es-MX" dirty="0"/>
              <a:t>Formación de bloques.</a:t>
            </a:r>
            <a:br>
              <a:rPr lang="es-MX" dirty="0"/>
            </a:b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596975" y="1676400"/>
            <a:ext cx="6261025" cy="2862322"/>
          </a:xfrm>
          <a:prstGeom prst="rect">
            <a:avLst/>
          </a:prstGeom>
          <a:noFill/>
        </p:spPr>
        <p:txBody>
          <a:bodyPr wrap="square" rtlCol="0">
            <a:spAutoFit/>
          </a:bodyPr>
          <a:lstStyle/>
          <a:p>
            <a:pPr marL="285750" indent="-285750" algn="just">
              <a:buFontTx/>
              <a:buChar char="-"/>
            </a:pPr>
            <a:r>
              <a:rPr lang="es-MX" dirty="0"/>
              <a:t>Técnica de diseño que se utiliza para mejorar la precisión de las comparaciones que se hacen entre los factores de interés.</a:t>
            </a:r>
          </a:p>
          <a:p>
            <a:pPr marL="285750" indent="-285750" algn="just">
              <a:buFontTx/>
              <a:buChar char="-"/>
            </a:pPr>
            <a:r>
              <a:rPr lang="es-MX" dirty="0"/>
              <a:t>Muchas veces la formación de bloques se emplea para reducir o eliminar la variabilidad transmitida por factores perturbadores; es decir, aquellos factores que pueden influir en la respuesta experimental, pero en los que no hay un interés específico.</a:t>
            </a:r>
          </a:p>
          <a:p>
            <a:pPr algn="just"/>
            <a:endParaRPr lang="es-MX" dirty="0"/>
          </a:p>
          <a:p>
            <a:pPr algn="just"/>
            <a:endParaRPr lang="es-MX" dirty="0"/>
          </a:p>
        </p:txBody>
      </p:sp>
      <p:pic>
        <p:nvPicPr>
          <p:cNvPr id="3" name="Imagen 2">
            <a:extLst>
              <a:ext uri="{FF2B5EF4-FFF2-40B4-BE49-F238E27FC236}">
                <a16:creationId xmlns:a16="http://schemas.microsoft.com/office/drawing/2014/main" id="{BCED8D83-2152-1A26-D39F-9B6349F5CBA0}"/>
              </a:ext>
            </a:extLst>
          </p:cNvPr>
          <p:cNvPicPr>
            <a:picLocks noChangeAspect="1"/>
          </p:cNvPicPr>
          <p:nvPr/>
        </p:nvPicPr>
        <p:blipFill>
          <a:blip r:embed="rId3"/>
          <a:stretch>
            <a:fillRect/>
          </a:stretch>
        </p:blipFill>
        <p:spPr>
          <a:xfrm>
            <a:off x="7355728" y="1524000"/>
            <a:ext cx="4252123" cy="3267075"/>
          </a:xfrm>
          <a:prstGeom prst="rect">
            <a:avLst/>
          </a:prstGeom>
        </p:spPr>
      </p:pic>
    </p:spTree>
    <p:extLst>
      <p:ext uri="{BB962C8B-B14F-4D97-AF65-F5344CB8AC3E}">
        <p14:creationId xmlns:p14="http://schemas.microsoft.com/office/powerpoint/2010/main" val="245010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3693319"/>
          </a:xfrm>
          <a:prstGeom prst="rect">
            <a:avLst/>
          </a:prstGeom>
          <a:noFill/>
        </p:spPr>
        <p:txBody>
          <a:bodyPr wrap="square" rtlCol="0">
            <a:spAutoFit/>
          </a:bodyPr>
          <a:lstStyle/>
          <a:p>
            <a:pPr marL="342900" indent="-342900" algn="just">
              <a:buAutoNum type="arabicPeriod"/>
            </a:pPr>
            <a:r>
              <a:rPr lang="es-MX" dirty="0"/>
              <a:t>Identificación y exposición del problema. </a:t>
            </a:r>
          </a:p>
          <a:p>
            <a:pPr marL="342900" indent="-342900" algn="just">
              <a:buAutoNum type="arabicPeriod"/>
            </a:pPr>
            <a:r>
              <a:rPr lang="es-MX" dirty="0"/>
              <a:t>Elección de los factores y los niveles.</a:t>
            </a:r>
          </a:p>
          <a:p>
            <a:pPr marL="342900" indent="-342900" algn="just">
              <a:buAutoNum type="arabicPeriod"/>
            </a:pPr>
            <a:r>
              <a:rPr lang="es-MX" dirty="0"/>
              <a:t>Selección de la variable de respuesta.</a:t>
            </a:r>
          </a:p>
          <a:p>
            <a:pPr marL="342900" indent="-342900" algn="just">
              <a:buAutoNum type="arabicPeriod"/>
            </a:pPr>
            <a:r>
              <a:rPr lang="es-MX" dirty="0"/>
              <a:t>Elección del diseño experimental.</a:t>
            </a:r>
          </a:p>
          <a:p>
            <a:pPr marL="342900" indent="-342900" algn="just">
              <a:buAutoNum type="arabicPeriod"/>
            </a:pPr>
            <a:r>
              <a:rPr lang="es-MX" dirty="0"/>
              <a:t>Realización del experimento.</a:t>
            </a:r>
          </a:p>
          <a:p>
            <a:pPr marL="342900" indent="-342900" algn="just">
              <a:buAutoNum type="arabicPeriod"/>
            </a:pPr>
            <a:r>
              <a:rPr lang="es-MX" dirty="0"/>
              <a:t>Análisis estadístico de los datos.</a:t>
            </a:r>
          </a:p>
          <a:p>
            <a:pPr marL="342900" indent="-342900" algn="just">
              <a:buAutoNum type="arabicPeriod"/>
            </a:pPr>
            <a:r>
              <a:rPr lang="es-MX" dirty="0"/>
              <a:t>Conclusiones y recomendaciones</a:t>
            </a:r>
          </a:p>
          <a:p>
            <a:pPr marL="342900" indent="-342900" algn="just">
              <a:buAutoNum type="arabicPeriod"/>
            </a:pPr>
            <a:endParaRPr lang="es-MX" dirty="0"/>
          </a:p>
          <a:p>
            <a:pPr algn="just"/>
            <a:endParaRPr lang="es-MX" dirty="0"/>
          </a:p>
          <a:p>
            <a:pPr algn="just"/>
            <a:endParaRPr lang="es-MX" dirty="0"/>
          </a:p>
          <a:p>
            <a:pPr algn="just"/>
            <a:endParaRPr lang="es-MX" dirty="0"/>
          </a:p>
          <a:p>
            <a:pPr algn="just"/>
            <a:endParaRPr lang="es-MX" dirty="0"/>
          </a:p>
          <a:p>
            <a:pPr algn="just"/>
            <a:endParaRPr lang="es-MX" dirty="0"/>
          </a:p>
        </p:txBody>
      </p:sp>
      <p:pic>
        <p:nvPicPr>
          <p:cNvPr id="3" name="Imagen 2">
            <a:extLst>
              <a:ext uri="{FF2B5EF4-FFF2-40B4-BE49-F238E27FC236}">
                <a16:creationId xmlns:a16="http://schemas.microsoft.com/office/drawing/2014/main" id="{C4750C4C-14FE-D931-258C-B80D50113991}"/>
              </a:ext>
            </a:extLst>
          </p:cNvPr>
          <p:cNvPicPr>
            <a:picLocks noChangeAspect="1"/>
          </p:cNvPicPr>
          <p:nvPr/>
        </p:nvPicPr>
        <p:blipFill>
          <a:blip r:embed="rId3"/>
          <a:stretch>
            <a:fillRect/>
          </a:stretch>
        </p:blipFill>
        <p:spPr>
          <a:xfrm>
            <a:off x="7696200" y="838200"/>
            <a:ext cx="2990850" cy="4029075"/>
          </a:xfrm>
          <a:prstGeom prst="rect">
            <a:avLst/>
          </a:prstGeom>
        </p:spPr>
      </p:pic>
    </p:spTree>
    <p:extLst>
      <p:ext uri="{BB962C8B-B14F-4D97-AF65-F5344CB8AC3E}">
        <p14:creationId xmlns:p14="http://schemas.microsoft.com/office/powerpoint/2010/main" val="326474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16</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2862322"/>
          </a:xfrm>
          <a:prstGeom prst="rect">
            <a:avLst/>
          </a:prstGeom>
          <a:noFill/>
        </p:spPr>
        <p:txBody>
          <a:bodyPr wrap="square" rtlCol="0">
            <a:spAutoFit/>
          </a:bodyPr>
          <a:lstStyle/>
          <a:p>
            <a:pPr marL="342900" indent="-342900" algn="just">
              <a:buAutoNum type="arabicPeriod"/>
            </a:pPr>
            <a:r>
              <a:rPr lang="es-MX" dirty="0"/>
              <a:t>Identificación y exposición del problema.</a:t>
            </a:r>
          </a:p>
          <a:p>
            <a:pPr marL="342900" indent="-342900" algn="just">
              <a:buAutoNum type="arabicPeriod"/>
            </a:pPr>
            <a:endParaRPr lang="es-MX" dirty="0"/>
          </a:p>
          <a:p>
            <a:pPr marL="342900" indent="-342900" algn="just">
              <a:buAutoNum type="arabicPeriod"/>
            </a:pPr>
            <a:endParaRPr lang="es-MX" dirty="0"/>
          </a:p>
          <a:p>
            <a:pPr algn="just"/>
            <a:r>
              <a:rPr lang="es-MX" dirty="0"/>
              <a:t>Se recomienda un enfoque de equipo para diseñar experimentos. </a:t>
            </a:r>
          </a:p>
          <a:p>
            <a:pPr marL="342900" indent="-342900" algn="just">
              <a:buAutoNum type="arabicPeriod"/>
            </a:pPr>
            <a:endParaRPr lang="es-MX" dirty="0"/>
          </a:p>
          <a:p>
            <a:pPr algn="just"/>
            <a:r>
              <a:rPr lang="es-MX" dirty="0"/>
              <a:t>Hacer una lista de los problemas o las preguntas específicas que van a abordarse en el experimento.</a:t>
            </a:r>
          </a:p>
          <a:p>
            <a:pPr algn="just"/>
            <a:endParaRPr lang="es-MX" dirty="0"/>
          </a:p>
          <a:p>
            <a:pPr algn="just"/>
            <a:endParaRPr lang="es-MX" dirty="0"/>
          </a:p>
          <a:p>
            <a:pPr algn="just"/>
            <a:endParaRPr lang="es-MX" dirty="0"/>
          </a:p>
          <a:p>
            <a:pPr algn="just"/>
            <a:endParaRPr lang="es-MX" dirty="0"/>
          </a:p>
        </p:txBody>
      </p:sp>
      <p:pic>
        <p:nvPicPr>
          <p:cNvPr id="3" name="Imagen 2">
            <a:extLst>
              <a:ext uri="{FF2B5EF4-FFF2-40B4-BE49-F238E27FC236}">
                <a16:creationId xmlns:a16="http://schemas.microsoft.com/office/drawing/2014/main" id="{FD419413-913B-03CB-5148-7AABCE1C4C96}"/>
              </a:ext>
            </a:extLst>
          </p:cNvPr>
          <p:cNvPicPr>
            <a:picLocks noChangeAspect="1"/>
          </p:cNvPicPr>
          <p:nvPr/>
        </p:nvPicPr>
        <p:blipFill>
          <a:blip r:embed="rId3"/>
          <a:stretch>
            <a:fillRect/>
          </a:stretch>
        </p:blipFill>
        <p:spPr>
          <a:xfrm>
            <a:off x="4038600" y="3966366"/>
            <a:ext cx="4038600" cy="1514475"/>
          </a:xfrm>
          <a:prstGeom prst="rect">
            <a:avLst/>
          </a:prstGeom>
        </p:spPr>
      </p:pic>
    </p:spTree>
    <p:extLst>
      <p:ext uri="{BB962C8B-B14F-4D97-AF65-F5344CB8AC3E}">
        <p14:creationId xmlns:p14="http://schemas.microsoft.com/office/powerpoint/2010/main" val="294644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17</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1754326"/>
          </a:xfrm>
          <a:prstGeom prst="rect">
            <a:avLst/>
          </a:prstGeom>
          <a:noFill/>
        </p:spPr>
        <p:txBody>
          <a:bodyPr wrap="square" rtlCol="0">
            <a:spAutoFit/>
          </a:bodyPr>
          <a:lstStyle/>
          <a:p>
            <a:pPr algn="just"/>
            <a:r>
              <a:rPr lang="es-MX" dirty="0"/>
              <a:t>2. Elección de los factores y los niveles.</a:t>
            </a:r>
          </a:p>
          <a:p>
            <a:pPr algn="just"/>
            <a:endParaRPr lang="es-MX" dirty="0"/>
          </a:p>
          <a:p>
            <a:pPr algn="just"/>
            <a:r>
              <a:rPr lang="es-MX" dirty="0"/>
              <a:t>Clasificar como factores potenciales del diseño o como factores perturbadores.</a:t>
            </a:r>
          </a:p>
          <a:p>
            <a:pPr algn="just"/>
            <a:endParaRPr lang="es-MX" dirty="0"/>
          </a:p>
          <a:p>
            <a:pPr algn="just"/>
            <a:endParaRPr lang="es-MX" dirty="0"/>
          </a:p>
          <a:p>
            <a:pPr algn="just"/>
            <a:endParaRPr lang="es-MX" dirty="0"/>
          </a:p>
        </p:txBody>
      </p:sp>
      <p:cxnSp>
        <p:nvCxnSpPr>
          <p:cNvPr id="4" name="Conector recto de flecha 3">
            <a:extLst>
              <a:ext uri="{FF2B5EF4-FFF2-40B4-BE49-F238E27FC236}">
                <a16:creationId xmlns:a16="http://schemas.microsoft.com/office/drawing/2014/main" id="{940CE645-2E87-0958-65F0-367950277B70}"/>
              </a:ext>
            </a:extLst>
          </p:cNvPr>
          <p:cNvCxnSpPr/>
          <p:nvPr/>
        </p:nvCxnSpPr>
        <p:spPr>
          <a:xfrm>
            <a:off x="3810000" y="2590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a:extLst>
              <a:ext uri="{FF2B5EF4-FFF2-40B4-BE49-F238E27FC236}">
                <a16:creationId xmlns:a16="http://schemas.microsoft.com/office/drawing/2014/main" id="{FEECB0E7-AD22-0591-3D74-364331CC2D69}"/>
              </a:ext>
            </a:extLst>
          </p:cNvPr>
          <p:cNvCxnSpPr/>
          <p:nvPr/>
        </p:nvCxnSpPr>
        <p:spPr>
          <a:xfrm>
            <a:off x="8534400" y="2590800"/>
            <a:ext cx="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33B9144-F19C-8F17-093D-1F8DC0812C05}"/>
              </a:ext>
            </a:extLst>
          </p:cNvPr>
          <p:cNvSpPr txBox="1"/>
          <p:nvPr/>
        </p:nvSpPr>
        <p:spPr>
          <a:xfrm>
            <a:off x="2549305" y="3452336"/>
            <a:ext cx="3581400" cy="738664"/>
          </a:xfrm>
          <a:prstGeom prst="rect">
            <a:avLst/>
          </a:prstGeom>
          <a:noFill/>
        </p:spPr>
        <p:txBody>
          <a:bodyPr wrap="square">
            <a:spAutoFit/>
          </a:bodyPr>
          <a:lstStyle/>
          <a:p>
            <a:pPr algn="l"/>
            <a:r>
              <a:rPr lang="es-MX" sz="1400" dirty="0"/>
              <a:t>factores del diseño</a:t>
            </a:r>
          </a:p>
          <a:p>
            <a:pPr algn="l"/>
            <a:r>
              <a:rPr lang="es-MX" sz="1400" dirty="0"/>
              <a:t>factores que se mantienen constantes</a:t>
            </a:r>
          </a:p>
          <a:p>
            <a:pPr algn="l"/>
            <a:r>
              <a:rPr lang="es-MX" sz="1400" dirty="0"/>
              <a:t>factores a los que se permite variar.</a:t>
            </a:r>
            <a:endParaRPr lang="es-CO" sz="1400" dirty="0"/>
          </a:p>
        </p:txBody>
      </p:sp>
      <p:sp>
        <p:nvSpPr>
          <p:cNvPr id="8" name="CuadroTexto 7">
            <a:extLst>
              <a:ext uri="{FF2B5EF4-FFF2-40B4-BE49-F238E27FC236}">
                <a16:creationId xmlns:a16="http://schemas.microsoft.com/office/drawing/2014/main" id="{540A9729-3668-4DA4-B88D-8CB4B75FF98A}"/>
              </a:ext>
            </a:extLst>
          </p:cNvPr>
          <p:cNvSpPr txBox="1"/>
          <p:nvPr/>
        </p:nvSpPr>
        <p:spPr>
          <a:xfrm>
            <a:off x="7601095" y="3452336"/>
            <a:ext cx="3581400" cy="523220"/>
          </a:xfrm>
          <a:prstGeom prst="rect">
            <a:avLst/>
          </a:prstGeom>
          <a:noFill/>
        </p:spPr>
        <p:txBody>
          <a:bodyPr wrap="square">
            <a:spAutoFit/>
          </a:bodyPr>
          <a:lstStyle/>
          <a:p>
            <a:pPr algn="l"/>
            <a:r>
              <a:rPr lang="es-CO" sz="1400" dirty="0"/>
              <a:t>factores controlables, </a:t>
            </a:r>
          </a:p>
          <a:p>
            <a:pPr algn="l"/>
            <a:r>
              <a:rPr lang="es-CO" sz="1400" dirty="0"/>
              <a:t>factores no controlables</a:t>
            </a:r>
          </a:p>
        </p:txBody>
      </p:sp>
    </p:spTree>
    <p:extLst>
      <p:ext uri="{BB962C8B-B14F-4D97-AF65-F5344CB8AC3E}">
        <p14:creationId xmlns:p14="http://schemas.microsoft.com/office/powerpoint/2010/main" val="345280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18</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2585323"/>
          </a:xfrm>
          <a:prstGeom prst="rect">
            <a:avLst/>
          </a:prstGeom>
          <a:noFill/>
        </p:spPr>
        <p:txBody>
          <a:bodyPr wrap="square" rtlCol="0">
            <a:spAutoFit/>
          </a:bodyPr>
          <a:lstStyle/>
          <a:p>
            <a:pPr algn="just"/>
            <a:r>
              <a:rPr lang="es-MX" dirty="0"/>
              <a:t>3. Selección de la variable de respuesta.</a:t>
            </a:r>
          </a:p>
          <a:p>
            <a:pPr marL="342900" indent="-342900" algn="just">
              <a:buAutoNum type="arabicPeriod"/>
            </a:pPr>
            <a:endParaRPr lang="es-MX" dirty="0"/>
          </a:p>
          <a:p>
            <a:pPr marL="342900" indent="-342900" algn="just">
              <a:buAutoNum type="arabicPeriod"/>
            </a:pPr>
            <a:endParaRPr lang="es-MX" dirty="0"/>
          </a:p>
          <a:p>
            <a:pPr algn="just"/>
            <a:r>
              <a:rPr lang="es-MX" dirty="0"/>
              <a:t>En la mayoría de los casos, el promedio o la desviación estándar (o ambos) de la característica medida será la variable de respuesta.</a:t>
            </a:r>
          </a:p>
          <a:p>
            <a:pPr algn="just"/>
            <a:endParaRPr lang="es-MX" dirty="0"/>
          </a:p>
          <a:p>
            <a:pPr algn="just"/>
            <a:endParaRPr lang="es-MX" dirty="0"/>
          </a:p>
          <a:p>
            <a:pPr algn="just"/>
            <a:endParaRPr lang="es-MX" dirty="0"/>
          </a:p>
          <a:p>
            <a:pPr algn="just"/>
            <a:endParaRPr lang="es-MX" dirty="0"/>
          </a:p>
        </p:txBody>
      </p:sp>
    </p:spTree>
    <p:extLst>
      <p:ext uri="{BB962C8B-B14F-4D97-AF65-F5344CB8AC3E}">
        <p14:creationId xmlns:p14="http://schemas.microsoft.com/office/powerpoint/2010/main" val="2713692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19</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2585323"/>
          </a:xfrm>
          <a:prstGeom prst="rect">
            <a:avLst/>
          </a:prstGeom>
          <a:noFill/>
        </p:spPr>
        <p:txBody>
          <a:bodyPr wrap="square" rtlCol="0">
            <a:spAutoFit/>
          </a:bodyPr>
          <a:lstStyle/>
          <a:p>
            <a:pPr algn="just"/>
            <a:r>
              <a:rPr lang="es-MX" dirty="0"/>
              <a:t>4. Elección del diseño experimental.</a:t>
            </a:r>
          </a:p>
          <a:p>
            <a:pPr marL="342900" indent="-342900" algn="just">
              <a:buAutoNum type="arabicPeriod"/>
            </a:pPr>
            <a:endParaRPr lang="es-MX" dirty="0"/>
          </a:p>
          <a:p>
            <a:pPr algn="just"/>
            <a:endParaRPr lang="es-MX" dirty="0"/>
          </a:p>
          <a:p>
            <a:pPr algn="just"/>
            <a:r>
              <a:rPr lang="es-MX" dirty="0"/>
              <a:t>La elección del diseño implica la consideración del tamaño de la muestra (número de réplicas), la selección de un orden de corridas adecuado para los ensayos experimentales y la determinación de si entran en juego o no la formación de bloques u otras restricciones sobre la aleatorización. </a:t>
            </a:r>
          </a:p>
          <a:p>
            <a:pPr algn="just"/>
            <a:endParaRPr lang="es-MX" dirty="0"/>
          </a:p>
          <a:p>
            <a:pPr algn="just"/>
            <a:endParaRPr lang="es-MX" dirty="0"/>
          </a:p>
          <a:p>
            <a:pPr algn="just"/>
            <a:endParaRPr lang="es-MX" dirty="0"/>
          </a:p>
        </p:txBody>
      </p:sp>
    </p:spTree>
    <p:extLst>
      <p:ext uri="{BB962C8B-B14F-4D97-AF65-F5344CB8AC3E}">
        <p14:creationId xmlns:p14="http://schemas.microsoft.com/office/powerpoint/2010/main" val="363496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2219909" cy="443070"/>
          </a:xfrm>
          <a:prstGeom prst="rect">
            <a:avLst/>
          </a:prstGeom>
        </p:spPr>
        <p:txBody>
          <a:bodyPr vert="horz" wrap="square" lIns="0" tIns="12065" rIns="0" bIns="0" rtlCol="0">
            <a:spAutoFit/>
          </a:bodyPr>
          <a:lstStyle/>
          <a:p>
            <a:pPr marL="12700">
              <a:lnSpc>
                <a:spcPct val="100000"/>
              </a:lnSpc>
              <a:spcBef>
                <a:spcPts val="95"/>
              </a:spcBef>
            </a:pPr>
            <a:r>
              <a:rPr lang="es-MX" spc="-10" dirty="0"/>
              <a:t>Introducción</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838371"/>
            <a:ext cx="11328097" cy="1200329"/>
          </a:xfrm>
          <a:prstGeom prst="rect">
            <a:avLst/>
          </a:prstGeom>
          <a:noFill/>
        </p:spPr>
        <p:txBody>
          <a:bodyPr wrap="square" rtlCol="0">
            <a:spAutoFit/>
          </a:bodyPr>
          <a:lstStyle/>
          <a:p>
            <a:pPr algn="just"/>
            <a:r>
              <a:rPr lang="es-MX" dirty="0"/>
              <a:t>Experimento: prueba o serie de pruebas en las que se hacen cambios deliberados en las variables de entrada de un proceso o sistema para observar e identificar las razones de los cambios que pudieran observarse en la </a:t>
            </a:r>
            <a:r>
              <a:rPr lang="es-CO" dirty="0"/>
              <a:t>respuesta de salida. Al enfoque</a:t>
            </a:r>
            <a:r>
              <a:rPr lang="es-MX" dirty="0"/>
              <a:t> general para planear y llevar a cabo el experimento se le llama </a:t>
            </a:r>
            <a:r>
              <a:rPr lang="es-MX" b="1" dirty="0"/>
              <a:t>estrategia de experimentación.</a:t>
            </a:r>
          </a:p>
        </p:txBody>
      </p:sp>
      <p:pic>
        <p:nvPicPr>
          <p:cNvPr id="49" name="Imagen 48">
            <a:extLst>
              <a:ext uri="{FF2B5EF4-FFF2-40B4-BE49-F238E27FC236}">
                <a16:creationId xmlns:a16="http://schemas.microsoft.com/office/drawing/2014/main" id="{5921847C-9F6C-F0D3-6F6F-2D71BEFE4721}"/>
              </a:ext>
            </a:extLst>
          </p:cNvPr>
          <p:cNvPicPr>
            <a:picLocks noChangeAspect="1"/>
          </p:cNvPicPr>
          <p:nvPr/>
        </p:nvPicPr>
        <p:blipFill>
          <a:blip r:embed="rId3"/>
          <a:stretch>
            <a:fillRect/>
          </a:stretch>
        </p:blipFill>
        <p:spPr>
          <a:xfrm>
            <a:off x="3686474" y="3359528"/>
            <a:ext cx="4819049" cy="21714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20</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2862322"/>
          </a:xfrm>
          <a:prstGeom prst="rect">
            <a:avLst/>
          </a:prstGeom>
          <a:noFill/>
        </p:spPr>
        <p:txBody>
          <a:bodyPr wrap="square" rtlCol="0">
            <a:spAutoFit/>
          </a:bodyPr>
          <a:lstStyle/>
          <a:p>
            <a:pPr algn="just"/>
            <a:r>
              <a:rPr lang="es-MX" dirty="0"/>
              <a:t>5. Realización del experimento.</a:t>
            </a:r>
          </a:p>
          <a:p>
            <a:pPr marL="342900" indent="-342900" algn="just">
              <a:buAutoNum type="arabicPeriod"/>
            </a:pPr>
            <a:endParaRPr lang="es-MX" dirty="0"/>
          </a:p>
          <a:p>
            <a:pPr algn="just"/>
            <a:endParaRPr lang="es-MX" dirty="0"/>
          </a:p>
          <a:p>
            <a:pPr algn="just"/>
            <a:r>
              <a:rPr lang="es-MX" dirty="0"/>
              <a:t>Poner en un primer plano la planeación es crucial para el éxito.</a:t>
            </a:r>
          </a:p>
          <a:p>
            <a:pPr algn="just"/>
            <a:endParaRPr lang="es-MX" dirty="0"/>
          </a:p>
          <a:p>
            <a:pPr algn="just"/>
            <a:r>
              <a:rPr lang="es-CO" dirty="0"/>
              <a:t>Realizar algunas corridas piloto o de prueba.</a:t>
            </a:r>
            <a:endParaRPr lang="es-MX" dirty="0"/>
          </a:p>
          <a:p>
            <a:pPr algn="just"/>
            <a:endParaRPr lang="es-MX" dirty="0"/>
          </a:p>
          <a:p>
            <a:pPr algn="just"/>
            <a:endParaRPr lang="es-MX" dirty="0"/>
          </a:p>
          <a:p>
            <a:pPr algn="just"/>
            <a:endParaRPr lang="es-MX" dirty="0"/>
          </a:p>
          <a:p>
            <a:pPr algn="just"/>
            <a:endParaRPr lang="es-MX" dirty="0"/>
          </a:p>
        </p:txBody>
      </p:sp>
      <p:pic>
        <p:nvPicPr>
          <p:cNvPr id="4" name="Imagen 3">
            <a:extLst>
              <a:ext uri="{FF2B5EF4-FFF2-40B4-BE49-F238E27FC236}">
                <a16:creationId xmlns:a16="http://schemas.microsoft.com/office/drawing/2014/main" id="{0D527A11-16C9-FF72-A217-8C11182BE381}"/>
              </a:ext>
            </a:extLst>
          </p:cNvPr>
          <p:cNvPicPr>
            <a:picLocks noChangeAspect="1"/>
          </p:cNvPicPr>
          <p:nvPr/>
        </p:nvPicPr>
        <p:blipFill>
          <a:blip r:embed="rId3"/>
          <a:stretch>
            <a:fillRect/>
          </a:stretch>
        </p:blipFill>
        <p:spPr>
          <a:xfrm>
            <a:off x="7010400" y="3225520"/>
            <a:ext cx="4552950" cy="2524125"/>
          </a:xfrm>
          <a:prstGeom prst="rect">
            <a:avLst/>
          </a:prstGeom>
        </p:spPr>
      </p:pic>
    </p:spTree>
    <p:extLst>
      <p:ext uri="{BB962C8B-B14F-4D97-AF65-F5344CB8AC3E}">
        <p14:creationId xmlns:p14="http://schemas.microsoft.com/office/powerpoint/2010/main" val="1937379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21</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2862322"/>
          </a:xfrm>
          <a:prstGeom prst="rect">
            <a:avLst/>
          </a:prstGeom>
          <a:noFill/>
        </p:spPr>
        <p:txBody>
          <a:bodyPr wrap="square" rtlCol="0">
            <a:spAutoFit/>
          </a:bodyPr>
          <a:lstStyle/>
          <a:p>
            <a:pPr algn="just"/>
            <a:r>
              <a:rPr lang="es-MX" dirty="0"/>
              <a:t>6. Análisis estadístico de los datos.</a:t>
            </a:r>
          </a:p>
          <a:p>
            <a:pPr algn="just"/>
            <a:endParaRPr lang="es-MX" dirty="0"/>
          </a:p>
          <a:p>
            <a:pPr algn="just"/>
            <a:r>
              <a:rPr lang="es-MX" dirty="0"/>
              <a:t>Usar métodos estadísticos para analizar los datos a fin de que los resultados y las conclusiones sean objetivos y no de carácter apreciativo.</a:t>
            </a:r>
          </a:p>
          <a:p>
            <a:pPr algn="just"/>
            <a:endParaRPr lang="es-MX" dirty="0"/>
          </a:p>
          <a:p>
            <a:pPr algn="just"/>
            <a:r>
              <a:rPr lang="es-MX" dirty="0"/>
              <a:t>Recuerde que los métodos estadísticos no pueden demostrar que un factor (o factores) posee un efecto particular, sólo proporcionan pautas generales en cuanto a la confiabilidad y la validez de los resultados.</a:t>
            </a:r>
          </a:p>
          <a:p>
            <a:pPr algn="just"/>
            <a:endParaRPr lang="es-MX" dirty="0"/>
          </a:p>
          <a:p>
            <a:pPr algn="just"/>
            <a:endParaRPr lang="es-MX" dirty="0"/>
          </a:p>
          <a:p>
            <a:pPr algn="just"/>
            <a:endParaRPr lang="es-MX" dirty="0"/>
          </a:p>
        </p:txBody>
      </p:sp>
    </p:spTree>
    <p:extLst>
      <p:ext uri="{BB962C8B-B14F-4D97-AF65-F5344CB8AC3E}">
        <p14:creationId xmlns:p14="http://schemas.microsoft.com/office/powerpoint/2010/main" val="87979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Pautas generales diseño experimentos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22</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3139321"/>
          </a:xfrm>
          <a:prstGeom prst="rect">
            <a:avLst/>
          </a:prstGeom>
          <a:noFill/>
        </p:spPr>
        <p:txBody>
          <a:bodyPr wrap="square" rtlCol="0">
            <a:spAutoFit/>
          </a:bodyPr>
          <a:lstStyle/>
          <a:p>
            <a:pPr algn="just"/>
            <a:r>
              <a:rPr lang="es-MX" dirty="0"/>
              <a:t>7. Conclusiones y recomendaciones</a:t>
            </a:r>
          </a:p>
          <a:p>
            <a:pPr marL="342900" indent="-342900" algn="just">
              <a:buAutoNum type="arabicPeriod"/>
            </a:pPr>
            <a:endParaRPr lang="es-MX" dirty="0"/>
          </a:p>
          <a:p>
            <a:pPr algn="just"/>
            <a:endParaRPr lang="es-MX" dirty="0"/>
          </a:p>
          <a:p>
            <a:pPr algn="just"/>
            <a:r>
              <a:rPr lang="es-MX" dirty="0"/>
              <a:t>Uso de </a:t>
            </a:r>
            <a:r>
              <a:rPr lang="es-CO" dirty="0"/>
              <a:t>métodos gráficos</a:t>
            </a:r>
          </a:p>
          <a:p>
            <a:pPr algn="just"/>
            <a:endParaRPr lang="es-CO" dirty="0"/>
          </a:p>
          <a:p>
            <a:pPr algn="just"/>
            <a:r>
              <a:rPr lang="es-MX" dirty="0"/>
              <a:t>Pruebas de confirmación para validar las conclusiones del experimento</a:t>
            </a:r>
          </a:p>
          <a:p>
            <a:pPr algn="just"/>
            <a:endParaRPr lang="es-MX" dirty="0"/>
          </a:p>
          <a:p>
            <a:pPr algn="just"/>
            <a:r>
              <a:rPr lang="es-MX" dirty="0"/>
              <a:t>L</a:t>
            </a:r>
            <a:r>
              <a:rPr lang="es-CO" dirty="0"/>
              <a:t>a experimentación es </a:t>
            </a:r>
            <a:r>
              <a:rPr lang="es-CO" b="1" dirty="0"/>
              <a:t>iterativa</a:t>
            </a:r>
            <a:endParaRPr lang="es-MX" b="1" dirty="0"/>
          </a:p>
          <a:p>
            <a:pPr algn="just"/>
            <a:endParaRPr lang="es-MX" dirty="0"/>
          </a:p>
          <a:p>
            <a:pPr algn="just"/>
            <a:endParaRPr lang="es-MX" dirty="0"/>
          </a:p>
          <a:p>
            <a:pPr algn="just"/>
            <a:endParaRPr lang="es-MX" dirty="0"/>
          </a:p>
        </p:txBody>
      </p:sp>
      <p:pic>
        <p:nvPicPr>
          <p:cNvPr id="4" name="Imagen 3">
            <a:extLst>
              <a:ext uri="{FF2B5EF4-FFF2-40B4-BE49-F238E27FC236}">
                <a16:creationId xmlns:a16="http://schemas.microsoft.com/office/drawing/2014/main" id="{4E4E5CDD-CAC2-58C8-4DF7-8ECA711CF63E}"/>
              </a:ext>
            </a:extLst>
          </p:cNvPr>
          <p:cNvPicPr>
            <a:picLocks noChangeAspect="1"/>
          </p:cNvPicPr>
          <p:nvPr/>
        </p:nvPicPr>
        <p:blipFill>
          <a:blip r:embed="rId3"/>
          <a:stretch>
            <a:fillRect/>
          </a:stretch>
        </p:blipFill>
        <p:spPr>
          <a:xfrm>
            <a:off x="8434387" y="2025837"/>
            <a:ext cx="2995613" cy="2157902"/>
          </a:xfrm>
          <a:prstGeom prst="rect">
            <a:avLst/>
          </a:prstGeom>
        </p:spPr>
      </p:pic>
    </p:spTree>
    <p:extLst>
      <p:ext uri="{BB962C8B-B14F-4D97-AF65-F5344CB8AC3E}">
        <p14:creationId xmlns:p14="http://schemas.microsoft.com/office/powerpoint/2010/main" val="2281930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Recomendaciones finales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23</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4247317"/>
          </a:xfrm>
          <a:prstGeom prst="rect">
            <a:avLst/>
          </a:prstGeom>
          <a:noFill/>
        </p:spPr>
        <p:txBody>
          <a:bodyPr wrap="square" rtlCol="0">
            <a:spAutoFit/>
          </a:bodyPr>
          <a:lstStyle/>
          <a:p>
            <a:pPr marL="342900" indent="-342900" algn="just">
              <a:buAutoNum type="arabicPeriod"/>
            </a:pPr>
            <a:r>
              <a:rPr lang="es-MX" dirty="0"/>
              <a:t>Uso de conocimientos no estadísticos del problema: la pericia de quienes conocen los sistemas no se puede reemplazar con modelos estadísticos. </a:t>
            </a:r>
          </a:p>
          <a:p>
            <a:pPr marL="342900" indent="-342900" algn="just">
              <a:buAutoNum type="arabicPeriod"/>
            </a:pPr>
            <a:endParaRPr lang="es-MX" dirty="0"/>
          </a:p>
          <a:p>
            <a:pPr marL="342900" indent="-342900" algn="just">
              <a:buAutoNum type="arabicPeriod"/>
            </a:pPr>
            <a:r>
              <a:rPr lang="es-MX" dirty="0"/>
              <a:t>Mantener el diseño y el análisis tan simple como sea posible: una buena planeación deriva en análisis muy directos.</a:t>
            </a:r>
          </a:p>
          <a:p>
            <a:pPr marL="342900" indent="-342900" algn="just">
              <a:buAutoNum type="arabicPeriod"/>
            </a:pPr>
            <a:endParaRPr lang="es-MX" dirty="0"/>
          </a:p>
          <a:p>
            <a:pPr marL="342900" indent="-342900" algn="just">
              <a:buAutoNum type="arabicPeriod"/>
            </a:pPr>
            <a:r>
              <a:rPr lang="es-MX" dirty="0"/>
              <a:t>Tener presente la diferencia entre significación práctica y significación estadística: relación costos vs beneficio.</a:t>
            </a:r>
          </a:p>
          <a:p>
            <a:pPr marL="342900" indent="-342900" algn="just">
              <a:buAutoNum type="arabicPeriod"/>
            </a:pPr>
            <a:endParaRPr lang="es-MX" dirty="0"/>
          </a:p>
          <a:p>
            <a:pPr marL="342900" indent="-342900" algn="just">
              <a:buAutoNum type="arabicPeriod"/>
            </a:pPr>
            <a:r>
              <a:rPr lang="es-MX" dirty="0"/>
              <a:t>L</a:t>
            </a:r>
            <a:r>
              <a:rPr lang="es-CO" dirty="0"/>
              <a:t>os experimentos son generalmente iterativos: </a:t>
            </a:r>
            <a:r>
              <a:rPr lang="es-MX" dirty="0"/>
              <a:t>no deberá invertirse más de 25% de los recursos para la experimentación (corridas, presupuesto, tiempo, etc.) en el experimento inicial. Con frecuencia estos esfuerzos iniciales constituyen sólo experiencias de aprendizaje, y es necesario contar con recursos suficientes para alcanzar los objetivos finales del experimento.</a:t>
            </a:r>
          </a:p>
          <a:p>
            <a:pPr algn="just"/>
            <a:endParaRPr lang="es-MX" dirty="0"/>
          </a:p>
          <a:p>
            <a:pPr algn="just"/>
            <a:endParaRPr lang="es-MX" dirty="0"/>
          </a:p>
        </p:txBody>
      </p:sp>
    </p:spTree>
    <p:extLst>
      <p:ext uri="{BB962C8B-B14F-4D97-AF65-F5344CB8AC3E}">
        <p14:creationId xmlns:p14="http://schemas.microsoft.com/office/powerpoint/2010/main" val="2636429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Ejercicio</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24</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762000" y="1676400"/>
            <a:ext cx="10998048" cy="3139321"/>
          </a:xfrm>
          <a:prstGeom prst="rect">
            <a:avLst/>
          </a:prstGeom>
          <a:noFill/>
        </p:spPr>
        <p:txBody>
          <a:bodyPr wrap="square" rtlCol="0">
            <a:spAutoFit/>
          </a:bodyPr>
          <a:lstStyle/>
          <a:p>
            <a:pPr algn="just"/>
            <a:r>
              <a:rPr lang="es-MX" dirty="0"/>
              <a:t>Objetivo del experimento: determinar la técnica de memorización más efectiva.</a:t>
            </a:r>
          </a:p>
          <a:p>
            <a:pPr algn="just"/>
            <a:endParaRPr lang="es-MX" dirty="0"/>
          </a:p>
          <a:p>
            <a:pPr algn="just"/>
            <a:endParaRPr lang="es-MX" dirty="0"/>
          </a:p>
          <a:p>
            <a:pPr algn="just"/>
            <a:r>
              <a:rPr lang="es-MX" dirty="0"/>
              <a:t>Técnica 1: repetición silenciosa (leer y repetir las palabras en silencio varias veces).</a:t>
            </a:r>
          </a:p>
          <a:p>
            <a:pPr algn="just"/>
            <a:endParaRPr lang="es-MX" dirty="0"/>
          </a:p>
          <a:p>
            <a:pPr algn="just"/>
            <a:r>
              <a:rPr lang="es-MX" dirty="0"/>
              <a:t>Técnica 2: asociación visual (crear imágenes mentales o asociaciones visuales con cada palabra, una única lectura).</a:t>
            </a:r>
          </a:p>
          <a:p>
            <a:pPr algn="just"/>
            <a:endParaRPr lang="es-MX" dirty="0"/>
          </a:p>
          <a:p>
            <a:pPr algn="just"/>
            <a:endParaRPr lang="es-MX" dirty="0"/>
          </a:p>
          <a:p>
            <a:pPr algn="just"/>
            <a:r>
              <a:rPr lang="es-MX" dirty="0"/>
              <a:t>Dividiremos el grupo en dos y realizaremos el experimento.</a:t>
            </a:r>
          </a:p>
          <a:p>
            <a:pPr algn="just"/>
            <a:endParaRPr lang="es-MX" dirty="0"/>
          </a:p>
        </p:txBody>
      </p:sp>
    </p:spTree>
    <p:extLst>
      <p:ext uri="{BB962C8B-B14F-4D97-AF65-F5344CB8AC3E}">
        <p14:creationId xmlns:p14="http://schemas.microsoft.com/office/powerpoint/2010/main" val="192379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Ejercicio</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25</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2590800" y="1551532"/>
            <a:ext cx="3886200" cy="3416320"/>
          </a:xfrm>
          <a:prstGeom prst="rect">
            <a:avLst/>
          </a:prstGeom>
          <a:noFill/>
        </p:spPr>
        <p:txBody>
          <a:bodyPr wrap="square" rtlCol="0">
            <a:spAutoFit/>
          </a:bodyPr>
          <a:lstStyle/>
          <a:p>
            <a:pPr algn="just"/>
            <a:r>
              <a:rPr lang="es-MX" dirty="0"/>
              <a:t>Carbón</a:t>
            </a:r>
          </a:p>
          <a:p>
            <a:pPr algn="just"/>
            <a:r>
              <a:rPr lang="es-MX" dirty="0"/>
              <a:t>Automóvil</a:t>
            </a:r>
          </a:p>
          <a:p>
            <a:pPr algn="just"/>
            <a:r>
              <a:rPr lang="es-MX" dirty="0"/>
              <a:t>Papel</a:t>
            </a:r>
          </a:p>
          <a:p>
            <a:pPr algn="just"/>
            <a:r>
              <a:rPr lang="es-MX" dirty="0"/>
              <a:t>Grúa</a:t>
            </a:r>
          </a:p>
          <a:p>
            <a:pPr algn="just"/>
            <a:r>
              <a:rPr lang="es-MX" dirty="0"/>
              <a:t>Sol</a:t>
            </a:r>
          </a:p>
          <a:p>
            <a:pPr algn="just"/>
            <a:r>
              <a:rPr lang="es-MX" dirty="0"/>
              <a:t>Amor</a:t>
            </a:r>
          </a:p>
          <a:p>
            <a:pPr algn="just"/>
            <a:r>
              <a:rPr lang="es-MX" dirty="0"/>
              <a:t>Computador</a:t>
            </a:r>
          </a:p>
          <a:p>
            <a:pPr algn="just"/>
            <a:r>
              <a:rPr lang="es-MX" dirty="0"/>
              <a:t>Pasto</a:t>
            </a:r>
          </a:p>
          <a:p>
            <a:pPr algn="just"/>
            <a:r>
              <a:rPr lang="es-MX" dirty="0"/>
              <a:t>Carta</a:t>
            </a:r>
          </a:p>
          <a:p>
            <a:pPr algn="just"/>
            <a:r>
              <a:rPr lang="es-MX" dirty="0"/>
              <a:t>Profesor</a:t>
            </a:r>
          </a:p>
          <a:p>
            <a:pPr algn="just"/>
            <a:r>
              <a:rPr lang="es-MX" dirty="0"/>
              <a:t>Horario</a:t>
            </a:r>
          </a:p>
          <a:p>
            <a:pPr algn="just"/>
            <a:r>
              <a:rPr lang="es-MX" dirty="0"/>
              <a:t>Universidad</a:t>
            </a:r>
          </a:p>
        </p:txBody>
      </p:sp>
      <p:sp>
        <p:nvSpPr>
          <p:cNvPr id="2" name="CuadroTexto 1">
            <a:extLst>
              <a:ext uri="{FF2B5EF4-FFF2-40B4-BE49-F238E27FC236}">
                <a16:creationId xmlns:a16="http://schemas.microsoft.com/office/drawing/2014/main" id="{6138063A-0BF2-BCA9-262B-A09E02E0181D}"/>
              </a:ext>
            </a:extLst>
          </p:cNvPr>
          <p:cNvSpPr txBox="1"/>
          <p:nvPr/>
        </p:nvSpPr>
        <p:spPr>
          <a:xfrm>
            <a:off x="6629400" y="1551532"/>
            <a:ext cx="3886200" cy="3416320"/>
          </a:xfrm>
          <a:prstGeom prst="rect">
            <a:avLst/>
          </a:prstGeom>
          <a:noFill/>
        </p:spPr>
        <p:txBody>
          <a:bodyPr wrap="square" rtlCol="0">
            <a:spAutoFit/>
          </a:bodyPr>
          <a:lstStyle/>
          <a:p>
            <a:pPr algn="just"/>
            <a:r>
              <a:rPr lang="es-MX" dirty="0"/>
              <a:t>Libro</a:t>
            </a:r>
          </a:p>
          <a:p>
            <a:pPr algn="just"/>
            <a:r>
              <a:rPr lang="es-MX" dirty="0"/>
              <a:t>Nube</a:t>
            </a:r>
          </a:p>
          <a:p>
            <a:pPr algn="just"/>
            <a:r>
              <a:rPr lang="es-MX" dirty="0"/>
              <a:t>Verde</a:t>
            </a:r>
          </a:p>
          <a:p>
            <a:pPr algn="just"/>
            <a:r>
              <a:rPr lang="es-MX" dirty="0"/>
              <a:t>Pequeño</a:t>
            </a:r>
          </a:p>
          <a:p>
            <a:pPr algn="just"/>
            <a:r>
              <a:rPr lang="es-MX" dirty="0"/>
              <a:t>Silla</a:t>
            </a:r>
          </a:p>
          <a:p>
            <a:pPr algn="just"/>
            <a:r>
              <a:rPr lang="es-MX" dirty="0"/>
              <a:t>Carrera</a:t>
            </a:r>
          </a:p>
          <a:p>
            <a:pPr algn="just"/>
            <a:r>
              <a:rPr lang="es-MX" dirty="0"/>
              <a:t>Cabaña</a:t>
            </a:r>
          </a:p>
          <a:p>
            <a:pPr algn="just"/>
            <a:r>
              <a:rPr lang="es-MX" dirty="0"/>
              <a:t>Película</a:t>
            </a:r>
          </a:p>
          <a:p>
            <a:pPr algn="just"/>
            <a:r>
              <a:rPr lang="es-MX" dirty="0"/>
              <a:t>Vaquero</a:t>
            </a:r>
          </a:p>
          <a:p>
            <a:pPr algn="just"/>
            <a:r>
              <a:rPr lang="es-MX" dirty="0"/>
              <a:t>Finanzas</a:t>
            </a:r>
          </a:p>
          <a:p>
            <a:pPr algn="just"/>
            <a:r>
              <a:rPr lang="es-MX" dirty="0"/>
              <a:t>Estella</a:t>
            </a:r>
          </a:p>
          <a:p>
            <a:pPr algn="just"/>
            <a:r>
              <a:rPr lang="es-MX" dirty="0"/>
              <a:t>Canción</a:t>
            </a:r>
          </a:p>
        </p:txBody>
      </p:sp>
      <p:sp>
        <p:nvSpPr>
          <p:cNvPr id="4" name="CuadroTexto 3">
            <a:extLst>
              <a:ext uri="{FF2B5EF4-FFF2-40B4-BE49-F238E27FC236}">
                <a16:creationId xmlns:a16="http://schemas.microsoft.com/office/drawing/2014/main" id="{DAFE45B4-E249-00D0-2BB3-09AA75C5E540}"/>
              </a:ext>
            </a:extLst>
          </p:cNvPr>
          <p:cNvSpPr txBox="1"/>
          <p:nvPr/>
        </p:nvSpPr>
        <p:spPr>
          <a:xfrm>
            <a:off x="406702" y="967912"/>
            <a:ext cx="7670497" cy="369332"/>
          </a:xfrm>
          <a:prstGeom prst="rect">
            <a:avLst/>
          </a:prstGeom>
          <a:noFill/>
        </p:spPr>
        <p:txBody>
          <a:bodyPr wrap="square">
            <a:spAutoFit/>
          </a:bodyPr>
          <a:lstStyle/>
          <a:p>
            <a:r>
              <a:rPr lang="es-MX" dirty="0"/>
              <a:t>Tienen 5 minutos para memorizar según la técnica asignada:</a:t>
            </a:r>
          </a:p>
        </p:txBody>
      </p:sp>
    </p:spTree>
    <p:extLst>
      <p:ext uri="{BB962C8B-B14F-4D97-AF65-F5344CB8AC3E}">
        <p14:creationId xmlns:p14="http://schemas.microsoft.com/office/powerpoint/2010/main" val="336941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Ejercicio</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26</a:t>
            </a:fld>
            <a:endParaRPr spc="-25" dirty="0"/>
          </a:p>
        </p:txBody>
      </p:sp>
      <p:sp>
        <p:nvSpPr>
          <p:cNvPr id="3" name="CuadroTexto 2">
            <a:extLst>
              <a:ext uri="{FF2B5EF4-FFF2-40B4-BE49-F238E27FC236}">
                <a16:creationId xmlns:a16="http://schemas.microsoft.com/office/drawing/2014/main" id="{C757E705-6D7C-4390-4CA7-52A375B30A89}"/>
              </a:ext>
            </a:extLst>
          </p:cNvPr>
          <p:cNvSpPr txBox="1"/>
          <p:nvPr/>
        </p:nvSpPr>
        <p:spPr>
          <a:xfrm>
            <a:off x="596976" y="2514600"/>
            <a:ext cx="10998048" cy="1200329"/>
          </a:xfrm>
          <a:prstGeom prst="rect">
            <a:avLst/>
          </a:prstGeom>
          <a:noFill/>
        </p:spPr>
        <p:txBody>
          <a:bodyPr wrap="square" rtlCol="0">
            <a:spAutoFit/>
          </a:bodyPr>
          <a:lstStyle/>
          <a:p>
            <a:pPr algn="ctr"/>
            <a:r>
              <a:rPr lang="es-MX" sz="3600" dirty="0"/>
              <a:t>¿Cuántas palabras recuerdas?</a:t>
            </a:r>
          </a:p>
          <a:p>
            <a:pPr algn="ctr"/>
            <a:endParaRPr lang="es-MX" sz="3600" dirty="0"/>
          </a:p>
        </p:txBody>
      </p:sp>
    </p:spTree>
    <p:extLst>
      <p:ext uri="{BB962C8B-B14F-4D97-AF65-F5344CB8AC3E}">
        <p14:creationId xmlns:p14="http://schemas.microsoft.com/office/powerpoint/2010/main" val="88799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7822897" cy="443070"/>
          </a:xfrm>
          <a:prstGeom prst="rect">
            <a:avLst/>
          </a:prstGeom>
        </p:spPr>
        <p:txBody>
          <a:bodyPr vert="horz" wrap="square" lIns="0" tIns="12065" rIns="0" bIns="0" rtlCol="0">
            <a:spAutoFit/>
          </a:bodyPr>
          <a:lstStyle/>
          <a:p>
            <a:pPr marL="12700">
              <a:lnSpc>
                <a:spcPct val="100000"/>
              </a:lnSpc>
              <a:spcBef>
                <a:spcPts val="95"/>
              </a:spcBef>
            </a:pPr>
            <a:r>
              <a:rPr lang="es-MX" spc="-10" dirty="0"/>
              <a:t>Ejercicio</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27</a:t>
            </a:fld>
            <a:endParaRPr spc="-25" dirty="0"/>
          </a:p>
        </p:txBody>
      </p:sp>
      <p:sp>
        <p:nvSpPr>
          <p:cNvPr id="2" name="CuadroTexto 1">
            <a:extLst>
              <a:ext uri="{FF2B5EF4-FFF2-40B4-BE49-F238E27FC236}">
                <a16:creationId xmlns:a16="http://schemas.microsoft.com/office/drawing/2014/main" id="{98DA19A3-900B-514D-9F34-9D7F65D3157A}"/>
              </a:ext>
            </a:extLst>
          </p:cNvPr>
          <p:cNvSpPr txBox="1"/>
          <p:nvPr/>
        </p:nvSpPr>
        <p:spPr>
          <a:xfrm>
            <a:off x="762000" y="1013057"/>
            <a:ext cx="10998048" cy="3416320"/>
          </a:xfrm>
          <a:prstGeom prst="rect">
            <a:avLst/>
          </a:prstGeom>
          <a:noFill/>
        </p:spPr>
        <p:txBody>
          <a:bodyPr wrap="square" rtlCol="0">
            <a:spAutoFit/>
          </a:bodyPr>
          <a:lstStyle/>
          <a:p>
            <a:pPr algn="just"/>
            <a:endParaRPr lang="es-MX" dirty="0"/>
          </a:p>
          <a:p>
            <a:pPr algn="just"/>
            <a:endParaRPr lang="es-MX" dirty="0"/>
          </a:p>
          <a:p>
            <a:pPr algn="just"/>
            <a:endParaRPr lang="es-MX" dirty="0"/>
          </a:p>
          <a:p>
            <a:pPr algn="just"/>
            <a:r>
              <a:rPr lang="es-MX" dirty="0"/>
              <a:t>¿Cuál es nuestra variable resultado?</a:t>
            </a:r>
          </a:p>
          <a:p>
            <a:pPr algn="just"/>
            <a:endParaRPr lang="es-MX" dirty="0"/>
          </a:p>
          <a:p>
            <a:pPr algn="just"/>
            <a:r>
              <a:rPr lang="es-MX" dirty="0"/>
              <a:t>¿Se cumplió con los 3 principios del diseño de experimentos?</a:t>
            </a:r>
          </a:p>
          <a:p>
            <a:pPr algn="just"/>
            <a:endParaRPr lang="es-MX" dirty="0"/>
          </a:p>
          <a:p>
            <a:pPr algn="just"/>
            <a:r>
              <a:rPr lang="es-MX" dirty="0"/>
              <a:t>¿Qué factor control se tiene?</a:t>
            </a:r>
          </a:p>
          <a:p>
            <a:pPr algn="just"/>
            <a:endParaRPr lang="es-MX" dirty="0"/>
          </a:p>
          <a:p>
            <a:pPr algn="just"/>
            <a:r>
              <a:rPr lang="es-MX" dirty="0"/>
              <a:t>¿Qué factor perturbador se tiene? ¿Se podría controlar o no?</a:t>
            </a:r>
          </a:p>
          <a:p>
            <a:pPr algn="just"/>
            <a:endParaRPr lang="es-MX" dirty="0"/>
          </a:p>
          <a:p>
            <a:pPr algn="just"/>
            <a:r>
              <a:rPr lang="es-MX" dirty="0"/>
              <a:t>¿Cómo se podría mejorar el experimento?</a:t>
            </a:r>
          </a:p>
        </p:txBody>
      </p:sp>
    </p:spTree>
    <p:extLst>
      <p:ext uri="{BB962C8B-B14F-4D97-AF65-F5344CB8AC3E}">
        <p14:creationId xmlns:p14="http://schemas.microsoft.com/office/powerpoint/2010/main" val="3962071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2219909" cy="443070"/>
          </a:xfrm>
          <a:prstGeom prst="rect">
            <a:avLst/>
          </a:prstGeom>
        </p:spPr>
        <p:txBody>
          <a:bodyPr vert="horz" wrap="square" lIns="0" tIns="12065" rIns="0" bIns="0" rtlCol="0">
            <a:spAutoFit/>
          </a:bodyPr>
          <a:lstStyle/>
          <a:p>
            <a:pPr marL="12700">
              <a:lnSpc>
                <a:spcPct val="100000"/>
              </a:lnSpc>
              <a:spcBef>
                <a:spcPts val="95"/>
              </a:spcBef>
            </a:pPr>
            <a:r>
              <a:rPr lang="es-MX" spc="-10" dirty="0"/>
              <a:t>Bibliografía</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28</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600200"/>
            <a:ext cx="11328097" cy="1754326"/>
          </a:xfrm>
          <a:prstGeom prst="rect">
            <a:avLst/>
          </a:prstGeom>
          <a:noFill/>
        </p:spPr>
        <p:txBody>
          <a:bodyPr wrap="square" rtlCol="0">
            <a:spAutoFit/>
          </a:bodyPr>
          <a:lstStyle/>
          <a:p>
            <a:endParaRPr lang="es-MX" dirty="0"/>
          </a:p>
          <a:p>
            <a:r>
              <a:rPr lang="es-MX" dirty="0"/>
              <a:t>Gutierrez, H. Análisis y diseño de experimentos. México: Mc Graw Hill, 2004. </a:t>
            </a:r>
          </a:p>
          <a:p>
            <a:endParaRPr lang="es-MX" dirty="0"/>
          </a:p>
          <a:p>
            <a:r>
              <a:rPr lang="es-MX" dirty="0"/>
              <a:t>Montgomery. Diseño y análisis de Experimentos. 2 Edición. John Wiley and </a:t>
            </a:r>
            <a:r>
              <a:rPr lang="es-MX" dirty="0" err="1"/>
              <a:t>sons</a:t>
            </a:r>
            <a:r>
              <a:rPr lang="es-MX" dirty="0"/>
              <a:t>, 2002. </a:t>
            </a:r>
          </a:p>
          <a:p>
            <a:endParaRPr lang="es-MX" dirty="0"/>
          </a:p>
          <a:p>
            <a:endParaRPr lang="es-MX" dirty="0"/>
          </a:p>
        </p:txBody>
      </p:sp>
    </p:spTree>
    <p:extLst>
      <p:ext uri="{BB962C8B-B14F-4D97-AF65-F5344CB8AC3E}">
        <p14:creationId xmlns:p14="http://schemas.microsoft.com/office/powerpoint/2010/main" val="188005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2219909" cy="443070"/>
          </a:xfrm>
          <a:prstGeom prst="rect">
            <a:avLst/>
          </a:prstGeom>
        </p:spPr>
        <p:txBody>
          <a:bodyPr vert="horz" wrap="square" lIns="0" tIns="12065" rIns="0" bIns="0" rtlCol="0">
            <a:spAutoFit/>
          </a:bodyPr>
          <a:lstStyle/>
          <a:p>
            <a:pPr marL="12700">
              <a:lnSpc>
                <a:spcPct val="100000"/>
              </a:lnSpc>
              <a:spcBef>
                <a:spcPts val="95"/>
              </a:spcBef>
            </a:pPr>
            <a:r>
              <a:rPr lang="es-MX" spc="-10" dirty="0"/>
              <a:t>Introducción</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600200"/>
            <a:ext cx="11328097" cy="3139321"/>
          </a:xfrm>
          <a:prstGeom prst="rect">
            <a:avLst/>
          </a:prstGeom>
          <a:noFill/>
        </p:spPr>
        <p:txBody>
          <a:bodyPr wrap="square" rtlCol="0">
            <a:spAutoFit/>
          </a:bodyPr>
          <a:lstStyle/>
          <a:p>
            <a:pPr algn="just"/>
            <a:r>
              <a:rPr lang="es-MX" dirty="0"/>
              <a:t>Ejemplos:</a:t>
            </a:r>
          </a:p>
          <a:p>
            <a:pPr marL="285750" indent="-285750" algn="just">
              <a:buFontTx/>
              <a:buChar char="-"/>
            </a:pPr>
            <a:r>
              <a:rPr lang="es-MX" dirty="0"/>
              <a:t>Comparar dos o más materiales con el fin de elegir al que mejor cumple los requerimientos.</a:t>
            </a:r>
          </a:p>
          <a:p>
            <a:pPr marL="285750" indent="-285750" algn="just">
              <a:buFontTx/>
              <a:buChar char="-"/>
            </a:pPr>
            <a:r>
              <a:rPr lang="es-MX" dirty="0"/>
              <a:t>Comparar varios instrumentos de medición para verificar si trabajan con la misma precisión y exactitud.</a:t>
            </a:r>
          </a:p>
          <a:p>
            <a:pPr marL="285750" indent="-285750" algn="just">
              <a:buFontTx/>
              <a:buChar char="-"/>
            </a:pPr>
            <a:r>
              <a:rPr lang="es-MX" dirty="0"/>
              <a:t>Determinar los factores de un proceso que tienen impacto sobre una o más características del producto final.</a:t>
            </a:r>
          </a:p>
          <a:p>
            <a:pPr marL="285750" indent="-285750" algn="just">
              <a:buFontTx/>
              <a:buChar char="-"/>
            </a:pPr>
            <a:r>
              <a:rPr lang="es-MX" dirty="0"/>
              <a:t>Encontrar las condiciones de operación (temperatura, velocidad, humedad, por ejemplo) donde se reduzcan los defectos o se logre un mejor desempeño del proceso. </a:t>
            </a:r>
          </a:p>
          <a:p>
            <a:pPr marL="285750" indent="-285750" algn="just">
              <a:buFontTx/>
              <a:buChar char="-"/>
            </a:pPr>
            <a:r>
              <a:rPr lang="es-MX" dirty="0"/>
              <a:t>Reducir el tiempo de ciclo del proceso. </a:t>
            </a:r>
          </a:p>
          <a:p>
            <a:pPr marL="285750" indent="-285750" algn="just">
              <a:buFontTx/>
              <a:buChar char="-"/>
            </a:pPr>
            <a:r>
              <a:rPr lang="es-MX" dirty="0"/>
              <a:t>Hacer el proceso insensible o robusto a oscilaciones de variables ambientales. </a:t>
            </a:r>
          </a:p>
          <a:p>
            <a:pPr marL="285750" indent="-285750" algn="just">
              <a:buFontTx/>
              <a:buChar char="-"/>
            </a:pPr>
            <a:r>
              <a:rPr lang="es-MX" dirty="0"/>
              <a:t>Apoyar el diseño o rediseño de nuevos productos o procesos.</a:t>
            </a:r>
          </a:p>
          <a:p>
            <a:pPr marL="285750" indent="-285750" algn="just">
              <a:buFontTx/>
              <a:buChar char="-"/>
            </a:pPr>
            <a:r>
              <a:rPr lang="es-MX" dirty="0"/>
              <a:t>Ayudar a conocer y caracterizar nuevos materiales.</a:t>
            </a:r>
          </a:p>
        </p:txBody>
      </p:sp>
    </p:spTree>
    <p:extLst>
      <p:ext uri="{BB962C8B-B14F-4D97-AF65-F5344CB8AC3E}">
        <p14:creationId xmlns:p14="http://schemas.microsoft.com/office/powerpoint/2010/main" val="14313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2219909" cy="443070"/>
          </a:xfrm>
          <a:prstGeom prst="rect">
            <a:avLst/>
          </a:prstGeom>
        </p:spPr>
        <p:txBody>
          <a:bodyPr vert="horz" wrap="square" lIns="0" tIns="12065" rIns="0" bIns="0" rtlCol="0">
            <a:spAutoFit/>
          </a:bodyPr>
          <a:lstStyle/>
          <a:p>
            <a:pPr marL="12700">
              <a:lnSpc>
                <a:spcPct val="100000"/>
              </a:lnSpc>
              <a:spcBef>
                <a:spcPts val="95"/>
              </a:spcBef>
            </a:pPr>
            <a:r>
              <a:rPr lang="es-MX" spc="-10" dirty="0"/>
              <a:t>Breve historia</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sp>
        <p:nvSpPr>
          <p:cNvPr id="2" name="CuadroTexto 1">
            <a:extLst>
              <a:ext uri="{FF2B5EF4-FFF2-40B4-BE49-F238E27FC236}">
                <a16:creationId xmlns:a16="http://schemas.microsoft.com/office/drawing/2014/main" id="{DA2886A5-2C52-9C13-14F5-55599C94B3A1}"/>
              </a:ext>
            </a:extLst>
          </p:cNvPr>
          <p:cNvSpPr txBox="1"/>
          <p:nvPr/>
        </p:nvSpPr>
        <p:spPr>
          <a:xfrm>
            <a:off x="431951" y="1132591"/>
            <a:ext cx="11328097" cy="4524315"/>
          </a:xfrm>
          <a:prstGeom prst="rect">
            <a:avLst/>
          </a:prstGeom>
          <a:noFill/>
        </p:spPr>
        <p:txBody>
          <a:bodyPr wrap="square" rtlCol="0">
            <a:spAutoFit/>
          </a:bodyPr>
          <a:lstStyle/>
          <a:p>
            <a:pPr algn="just"/>
            <a:r>
              <a:rPr lang="es-MX" dirty="0"/>
              <a:t>1920: la era agrícola fue encabezada por el trabajo pionero de Sir Ronald A. Fisher. Él incorporó de manera sistemática el pensamiento y los principios estadísticos en el diseño de las investigaciones experimentales, incluyendo el concepto de diseño factorial y el análisis de varianza.</a:t>
            </a:r>
          </a:p>
          <a:p>
            <a:pPr algn="just"/>
            <a:endParaRPr lang="es-MX" dirty="0"/>
          </a:p>
          <a:p>
            <a:pPr algn="just"/>
            <a:r>
              <a:rPr lang="es-MX" dirty="0"/>
              <a:t>Era industrial: desarrollo de la metodología de superficies de respuesta (MSR) por parte de Box y Wilson. La variable de respuesta puede observarse por lo general (casi) de inmediato. El experimentador puede obtener pronto información crucial de un pequeño grupo de corridas que puede usarse para planear el siguiente experimento.</a:t>
            </a:r>
          </a:p>
          <a:p>
            <a:pPr algn="just"/>
            <a:endParaRPr lang="es-MX" dirty="0"/>
          </a:p>
          <a:p>
            <a:pPr algn="just"/>
            <a:r>
              <a:rPr lang="es-MX" dirty="0"/>
              <a:t>1970: </a:t>
            </a:r>
            <a:r>
              <a:rPr lang="es-MX" dirty="0" err="1"/>
              <a:t>Genichi</a:t>
            </a:r>
            <a:r>
              <a:rPr lang="es-MX" dirty="0"/>
              <a:t> Taguchi propuso diseños factoriales altamente fraccionados. Conceptos y objetivos enfocados en la ingeniería de Taguchi tenían bases sólidas, pero existían problemas sustanciales con su estrategia experimental y sus métodos para el análisis de los datos.</a:t>
            </a:r>
          </a:p>
          <a:p>
            <a:pPr algn="just"/>
            <a:endParaRPr lang="es-MX" dirty="0"/>
          </a:p>
          <a:p>
            <a:pPr algn="just"/>
            <a:r>
              <a:rPr lang="es-MX" dirty="0"/>
              <a:t>Cuarta era: Renovado interés general tanto por parte de investigadores como de profesionales en ejercicio en el diseño estadístico y el desarrollo de varios enfoques nuevos y útiles para los problemas experimentales en el mundo industrial. Educación formal en diseño experimental.</a:t>
            </a:r>
          </a:p>
        </p:txBody>
      </p:sp>
    </p:spTree>
    <p:extLst>
      <p:ext uri="{BB962C8B-B14F-4D97-AF65-F5344CB8AC3E}">
        <p14:creationId xmlns:p14="http://schemas.microsoft.com/office/powerpoint/2010/main" val="45644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5689297" cy="443070"/>
          </a:xfrm>
          <a:prstGeom prst="rect">
            <a:avLst/>
          </a:prstGeom>
        </p:spPr>
        <p:txBody>
          <a:bodyPr vert="horz" wrap="square" lIns="0" tIns="12065" rIns="0" bIns="0" rtlCol="0">
            <a:spAutoFit/>
          </a:bodyPr>
          <a:lstStyle/>
          <a:p>
            <a:pPr marL="12700">
              <a:lnSpc>
                <a:spcPct val="100000"/>
              </a:lnSpc>
              <a:spcBef>
                <a:spcPts val="95"/>
              </a:spcBef>
            </a:pPr>
            <a:r>
              <a:rPr lang="es-MX" spc="-10" dirty="0"/>
              <a:t>Estrategia de experimentación</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600200"/>
            <a:ext cx="11328097" cy="3416320"/>
          </a:xfrm>
          <a:prstGeom prst="rect">
            <a:avLst/>
          </a:prstGeom>
          <a:noFill/>
        </p:spPr>
        <p:txBody>
          <a:bodyPr wrap="square" rtlCol="0">
            <a:spAutoFit/>
          </a:bodyPr>
          <a:lstStyle/>
          <a:p>
            <a:pPr algn="just"/>
            <a:r>
              <a:rPr lang="es-MX" dirty="0"/>
              <a:t>A usted le gusta mucho jugar golf. Desafortunadamente, no le agrada practicar, por lo que siempre busca la manera más sencilla para bajar su puntuación. Algunos de los factores que él considera importantes, o que podrían influir en su puntuación, son los siguientes:</a:t>
            </a:r>
          </a:p>
          <a:p>
            <a:pPr algn="just"/>
            <a:endParaRPr lang="es-MX" dirty="0"/>
          </a:p>
          <a:p>
            <a:pPr marL="342900" indent="-342900" algn="just">
              <a:buAutoNum type="arabicPeriod"/>
            </a:pPr>
            <a:r>
              <a:rPr lang="es-MX" dirty="0"/>
              <a:t>El tipo de palo usado (grande o normal).</a:t>
            </a:r>
          </a:p>
          <a:p>
            <a:pPr marL="342900" indent="-342900" algn="just">
              <a:buAutoNum type="arabicPeriod"/>
            </a:pPr>
            <a:r>
              <a:rPr lang="es-MX" dirty="0"/>
              <a:t>El tipo de pelota usada (de goma de balata o de tres piezas).</a:t>
            </a:r>
          </a:p>
          <a:p>
            <a:pPr marL="342900" indent="-342900" algn="just">
              <a:buAutoNum type="arabicPeriod"/>
            </a:pPr>
            <a:r>
              <a:rPr lang="es-MX" dirty="0"/>
              <a:t>Caminar cargando los palos de golf o hacer el recorrido en un carrito.</a:t>
            </a:r>
          </a:p>
          <a:p>
            <a:pPr marL="342900" indent="-342900" algn="just">
              <a:buAutoNum type="arabicPeriod"/>
            </a:pPr>
            <a:r>
              <a:rPr lang="es-MX" dirty="0"/>
              <a:t>Beber agua o cerveza durante el juego.</a:t>
            </a:r>
          </a:p>
          <a:p>
            <a:pPr marL="342900" indent="-342900" algn="just">
              <a:buAutoNum type="arabicPeriod"/>
            </a:pPr>
            <a:r>
              <a:rPr lang="es-MX" dirty="0"/>
              <a:t>Jugar en la mañana o en la tarde.</a:t>
            </a:r>
          </a:p>
          <a:p>
            <a:pPr marL="342900" indent="-342900" algn="just">
              <a:buAutoNum type="arabicPeriod"/>
            </a:pPr>
            <a:r>
              <a:rPr lang="es-MX" dirty="0"/>
              <a:t>Jugar cuando hace frío o cuando hace calor.</a:t>
            </a:r>
          </a:p>
          <a:p>
            <a:pPr marL="342900" indent="-342900" algn="just">
              <a:buAutoNum type="arabicPeriod"/>
            </a:pPr>
            <a:r>
              <a:rPr lang="es-MX" dirty="0"/>
              <a:t>El tipo de </a:t>
            </a:r>
            <a:r>
              <a:rPr lang="es-MX" dirty="0" err="1"/>
              <a:t>spikes</a:t>
            </a:r>
            <a:r>
              <a:rPr lang="es-MX" dirty="0"/>
              <a:t> usados en los zapatos de golf (metálicos o de hule).</a:t>
            </a:r>
          </a:p>
          <a:p>
            <a:pPr marL="342900" indent="-342900" algn="just">
              <a:buAutoNum type="arabicPeriod"/>
            </a:pPr>
            <a:r>
              <a:rPr lang="es-MX" dirty="0"/>
              <a:t>Jugar en un día con viento o en uno apacible</a:t>
            </a:r>
          </a:p>
        </p:txBody>
      </p:sp>
      <p:pic>
        <p:nvPicPr>
          <p:cNvPr id="3" name="Imagen 2">
            <a:extLst>
              <a:ext uri="{FF2B5EF4-FFF2-40B4-BE49-F238E27FC236}">
                <a16:creationId xmlns:a16="http://schemas.microsoft.com/office/drawing/2014/main" id="{9BFD0855-2E1A-E3A5-AA0F-C6477263136B}"/>
              </a:ext>
            </a:extLst>
          </p:cNvPr>
          <p:cNvPicPr>
            <a:picLocks noChangeAspect="1"/>
          </p:cNvPicPr>
          <p:nvPr/>
        </p:nvPicPr>
        <p:blipFill>
          <a:blip r:embed="rId3"/>
          <a:stretch>
            <a:fillRect/>
          </a:stretch>
        </p:blipFill>
        <p:spPr>
          <a:xfrm>
            <a:off x="9449307" y="2895600"/>
            <a:ext cx="1863725" cy="1874688"/>
          </a:xfrm>
          <a:prstGeom prst="rect">
            <a:avLst/>
          </a:prstGeom>
        </p:spPr>
      </p:pic>
    </p:spTree>
    <p:extLst>
      <p:ext uri="{BB962C8B-B14F-4D97-AF65-F5344CB8AC3E}">
        <p14:creationId xmlns:p14="http://schemas.microsoft.com/office/powerpoint/2010/main" val="295846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5689297" cy="443070"/>
          </a:xfrm>
          <a:prstGeom prst="rect">
            <a:avLst/>
          </a:prstGeom>
        </p:spPr>
        <p:txBody>
          <a:bodyPr vert="horz" wrap="square" lIns="0" tIns="12065" rIns="0" bIns="0" rtlCol="0">
            <a:spAutoFit/>
          </a:bodyPr>
          <a:lstStyle/>
          <a:p>
            <a:pPr marL="12700">
              <a:lnSpc>
                <a:spcPct val="100000"/>
              </a:lnSpc>
              <a:spcBef>
                <a:spcPts val="95"/>
              </a:spcBef>
            </a:pPr>
            <a:r>
              <a:rPr lang="es-MX" spc="-10" dirty="0"/>
              <a:t>Enfoque de la mejor conjetura</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600200"/>
            <a:ext cx="11328097" cy="2862322"/>
          </a:xfrm>
          <a:prstGeom prst="rect">
            <a:avLst/>
          </a:prstGeom>
          <a:noFill/>
        </p:spPr>
        <p:txBody>
          <a:bodyPr wrap="square" rtlCol="0">
            <a:spAutoFit/>
          </a:bodyPr>
          <a:lstStyle/>
          <a:p>
            <a:pPr marL="285750" indent="-285750" algn="just">
              <a:buFontTx/>
              <a:buChar char="-"/>
            </a:pPr>
            <a:r>
              <a:rPr lang="es-MX" dirty="0"/>
              <a:t>Selección arbitraria de una combinación de niveles específica para los factores y probar.</a:t>
            </a:r>
          </a:p>
          <a:p>
            <a:pPr marL="285750" indent="-285750" algn="just">
              <a:buFontTx/>
              <a:buChar char="-"/>
            </a:pPr>
            <a:r>
              <a:rPr lang="es-MX" dirty="0"/>
              <a:t>Variar un nivel de algún factor según experiencia y volver a probar.</a:t>
            </a:r>
          </a:p>
          <a:p>
            <a:pPr marL="285750" indent="-285750" algn="just">
              <a:buFontTx/>
              <a:buChar char="-"/>
            </a:pPr>
            <a:endParaRPr lang="es-MX" dirty="0"/>
          </a:p>
          <a:p>
            <a:pPr algn="just"/>
            <a:endParaRPr lang="es-MX" dirty="0"/>
          </a:p>
          <a:p>
            <a:pPr algn="just"/>
            <a:endParaRPr lang="es-MX" dirty="0"/>
          </a:p>
          <a:p>
            <a:pPr algn="just"/>
            <a:r>
              <a:rPr lang="es-MX" dirty="0"/>
              <a:t>Desventaja:</a:t>
            </a:r>
          </a:p>
          <a:p>
            <a:pPr algn="just"/>
            <a:r>
              <a:rPr lang="es-MX" dirty="0"/>
              <a:t>Iteración “a ciegas”.</a:t>
            </a:r>
          </a:p>
          <a:p>
            <a:pPr algn="just"/>
            <a:r>
              <a:rPr lang="es-MX" dirty="0"/>
              <a:t>Requiere amplia experiencia de los experimentadores.</a:t>
            </a:r>
          </a:p>
          <a:p>
            <a:pPr algn="just"/>
            <a:endParaRPr lang="es-MX" dirty="0"/>
          </a:p>
          <a:p>
            <a:pPr algn="just"/>
            <a:endParaRPr lang="es-MX" dirty="0"/>
          </a:p>
        </p:txBody>
      </p:sp>
    </p:spTree>
    <p:extLst>
      <p:ext uri="{BB962C8B-B14F-4D97-AF65-F5344CB8AC3E}">
        <p14:creationId xmlns:p14="http://schemas.microsoft.com/office/powerpoint/2010/main" val="193514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5689297" cy="443070"/>
          </a:xfrm>
          <a:prstGeom prst="rect">
            <a:avLst/>
          </a:prstGeom>
        </p:spPr>
        <p:txBody>
          <a:bodyPr vert="horz" wrap="square" lIns="0" tIns="12065" rIns="0" bIns="0" rtlCol="0">
            <a:spAutoFit/>
          </a:bodyPr>
          <a:lstStyle/>
          <a:p>
            <a:pPr marL="12700">
              <a:lnSpc>
                <a:spcPct val="100000"/>
              </a:lnSpc>
              <a:spcBef>
                <a:spcPts val="95"/>
              </a:spcBef>
            </a:pPr>
            <a:r>
              <a:rPr lang="es-MX" spc="-10" dirty="0"/>
              <a:t>Enfoque de un factor a la vez</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1" y="1371600"/>
            <a:ext cx="11328097" cy="3970318"/>
          </a:xfrm>
          <a:prstGeom prst="rect">
            <a:avLst/>
          </a:prstGeom>
          <a:noFill/>
        </p:spPr>
        <p:txBody>
          <a:bodyPr wrap="square" rtlCol="0">
            <a:spAutoFit/>
          </a:bodyPr>
          <a:lstStyle/>
          <a:p>
            <a:pPr marL="285750" indent="-285750" algn="just">
              <a:buFontTx/>
              <a:buChar char="-"/>
            </a:pPr>
            <a:r>
              <a:rPr lang="es-MX" dirty="0"/>
              <a:t>Selección línea base de los niveles para cada factor.</a:t>
            </a:r>
          </a:p>
          <a:p>
            <a:pPr marL="285750" indent="-285750" algn="just">
              <a:buFontTx/>
              <a:buChar char="-"/>
            </a:pPr>
            <a:r>
              <a:rPr lang="es-MX" dirty="0"/>
              <a:t>Variar cada factor en su rango, manteniendo constante el resto.</a:t>
            </a:r>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r>
              <a:rPr lang="es-MX" dirty="0"/>
              <a:t>Desventaja:</a:t>
            </a:r>
          </a:p>
          <a:p>
            <a:pPr algn="just"/>
            <a:r>
              <a:rPr lang="es-MX" dirty="0"/>
              <a:t>No permite reconocer interacción entre variables.</a:t>
            </a:r>
          </a:p>
          <a:p>
            <a:pPr algn="just"/>
            <a:endParaRPr lang="es-MX" dirty="0"/>
          </a:p>
        </p:txBody>
      </p:sp>
      <p:pic>
        <p:nvPicPr>
          <p:cNvPr id="5" name="Imagen 4">
            <a:extLst>
              <a:ext uri="{FF2B5EF4-FFF2-40B4-BE49-F238E27FC236}">
                <a16:creationId xmlns:a16="http://schemas.microsoft.com/office/drawing/2014/main" id="{7100685E-75E1-B5F9-835B-4B03494B1284}"/>
              </a:ext>
            </a:extLst>
          </p:cNvPr>
          <p:cNvPicPr>
            <a:picLocks noChangeAspect="1"/>
          </p:cNvPicPr>
          <p:nvPr/>
        </p:nvPicPr>
        <p:blipFill>
          <a:blip r:embed="rId3"/>
          <a:stretch>
            <a:fillRect/>
          </a:stretch>
        </p:blipFill>
        <p:spPr>
          <a:xfrm>
            <a:off x="2210989" y="2362200"/>
            <a:ext cx="7770019" cy="1981200"/>
          </a:xfrm>
          <a:prstGeom prst="rect">
            <a:avLst/>
          </a:prstGeom>
        </p:spPr>
      </p:pic>
    </p:spTree>
    <p:extLst>
      <p:ext uri="{BB962C8B-B14F-4D97-AF65-F5344CB8AC3E}">
        <p14:creationId xmlns:p14="http://schemas.microsoft.com/office/powerpoint/2010/main" val="265024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5689297" cy="443070"/>
          </a:xfrm>
          <a:prstGeom prst="rect">
            <a:avLst/>
          </a:prstGeom>
        </p:spPr>
        <p:txBody>
          <a:bodyPr vert="horz" wrap="square" lIns="0" tIns="12065" rIns="0" bIns="0" rtlCol="0">
            <a:spAutoFit/>
          </a:bodyPr>
          <a:lstStyle/>
          <a:p>
            <a:pPr marL="12700">
              <a:lnSpc>
                <a:spcPct val="100000"/>
              </a:lnSpc>
              <a:spcBef>
                <a:spcPts val="95"/>
              </a:spcBef>
            </a:pPr>
            <a:r>
              <a:rPr lang="es-MX" spc="-10" dirty="0"/>
              <a:t>Interacción entre dos variables</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pic>
        <p:nvPicPr>
          <p:cNvPr id="3" name="Imagen 2">
            <a:extLst>
              <a:ext uri="{FF2B5EF4-FFF2-40B4-BE49-F238E27FC236}">
                <a16:creationId xmlns:a16="http://schemas.microsoft.com/office/drawing/2014/main" id="{9CF99629-1823-F091-B21F-C2F802DE90CE}"/>
              </a:ext>
            </a:extLst>
          </p:cNvPr>
          <p:cNvPicPr>
            <a:picLocks noChangeAspect="1"/>
          </p:cNvPicPr>
          <p:nvPr/>
        </p:nvPicPr>
        <p:blipFill>
          <a:blip r:embed="rId3"/>
          <a:stretch>
            <a:fillRect/>
          </a:stretch>
        </p:blipFill>
        <p:spPr>
          <a:xfrm>
            <a:off x="4321968" y="1205576"/>
            <a:ext cx="3548063" cy="4172400"/>
          </a:xfrm>
          <a:prstGeom prst="rect">
            <a:avLst/>
          </a:prstGeom>
        </p:spPr>
      </p:pic>
    </p:spTree>
    <p:extLst>
      <p:ext uri="{BB962C8B-B14F-4D97-AF65-F5344CB8AC3E}">
        <p14:creationId xmlns:p14="http://schemas.microsoft.com/office/powerpoint/2010/main" val="78498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object 15"/>
          <p:cNvGrpSpPr/>
          <p:nvPr/>
        </p:nvGrpSpPr>
        <p:grpSpPr>
          <a:xfrm>
            <a:off x="0" y="5785104"/>
            <a:ext cx="12192000" cy="1073150"/>
            <a:chOff x="0" y="5785104"/>
            <a:chExt cx="12192000" cy="1073150"/>
          </a:xfrm>
        </p:grpSpPr>
        <p:sp>
          <p:nvSpPr>
            <p:cNvPr id="16" name="object 16"/>
            <p:cNvSpPr/>
            <p:nvPr/>
          </p:nvSpPr>
          <p:spPr>
            <a:xfrm>
              <a:off x="0" y="5785104"/>
              <a:ext cx="12192000" cy="1073150"/>
            </a:xfrm>
            <a:custGeom>
              <a:avLst/>
              <a:gdLst/>
              <a:ahLst/>
              <a:cxnLst/>
              <a:rect l="l" t="t" r="r" b="b"/>
              <a:pathLst>
                <a:path w="12192000" h="1073150">
                  <a:moveTo>
                    <a:pt x="12192000" y="0"/>
                  </a:moveTo>
                  <a:lnTo>
                    <a:pt x="0" y="0"/>
                  </a:lnTo>
                  <a:lnTo>
                    <a:pt x="0" y="1072896"/>
                  </a:lnTo>
                  <a:lnTo>
                    <a:pt x="12192000" y="1072896"/>
                  </a:lnTo>
                  <a:lnTo>
                    <a:pt x="12192000" y="0"/>
                  </a:lnTo>
                  <a:close/>
                </a:path>
              </a:pathLst>
            </a:custGeom>
            <a:solidFill>
              <a:srgbClr val="2C5596"/>
            </a:solidFill>
          </p:spPr>
          <p:txBody>
            <a:bodyPr wrap="square" lIns="0" tIns="0" rIns="0" bIns="0" rtlCol="0"/>
            <a:lstStyle/>
            <a:p>
              <a:endParaRPr/>
            </a:p>
          </p:txBody>
        </p:sp>
        <p:sp>
          <p:nvSpPr>
            <p:cNvPr id="17" name="object 17"/>
            <p:cNvSpPr/>
            <p:nvPr/>
          </p:nvSpPr>
          <p:spPr>
            <a:xfrm>
              <a:off x="0" y="5785104"/>
              <a:ext cx="12192000" cy="1073150"/>
            </a:xfrm>
            <a:custGeom>
              <a:avLst/>
              <a:gdLst/>
              <a:ahLst/>
              <a:cxnLst/>
              <a:rect l="l" t="t" r="r" b="b"/>
              <a:pathLst>
                <a:path w="12192000" h="1073150">
                  <a:moveTo>
                    <a:pt x="0" y="1072896"/>
                  </a:moveTo>
                  <a:lnTo>
                    <a:pt x="12192000" y="1072896"/>
                  </a:lnTo>
                  <a:lnTo>
                    <a:pt x="12192000" y="0"/>
                  </a:lnTo>
                  <a:lnTo>
                    <a:pt x="0" y="0"/>
                  </a:lnTo>
                  <a:lnTo>
                    <a:pt x="0" y="1072896"/>
                  </a:lnTo>
                  <a:close/>
                </a:path>
              </a:pathLst>
            </a:custGeom>
            <a:ln w="12192">
              <a:solidFill>
                <a:srgbClr val="2E528F"/>
              </a:solidFill>
            </a:ln>
          </p:spPr>
          <p:txBody>
            <a:bodyPr wrap="square" lIns="0" tIns="0" rIns="0" bIns="0" rtlCol="0"/>
            <a:lstStyle/>
            <a:p>
              <a:endParaRPr/>
            </a:p>
          </p:txBody>
        </p:sp>
        <p:pic>
          <p:nvPicPr>
            <p:cNvPr id="18" name="object 18"/>
            <p:cNvPicPr/>
            <p:nvPr/>
          </p:nvPicPr>
          <p:blipFill rotWithShape="1">
            <a:blip r:embed="rId2" cstate="print"/>
            <a:srcRect r="38027"/>
            <a:stretch/>
          </p:blipFill>
          <p:spPr>
            <a:xfrm>
              <a:off x="9144" y="5919215"/>
              <a:ext cx="1972056" cy="938783"/>
            </a:xfrm>
            <a:prstGeom prst="rect">
              <a:avLst/>
            </a:prstGeom>
          </p:spPr>
        </p:pic>
      </p:grpSp>
      <p:sp>
        <p:nvSpPr>
          <p:cNvPr id="19" name="object 19"/>
          <p:cNvSpPr txBox="1">
            <a:spLocks noGrp="1"/>
          </p:cNvSpPr>
          <p:nvPr>
            <p:ph type="title"/>
          </p:nvPr>
        </p:nvSpPr>
        <p:spPr>
          <a:xfrm>
            <a:off x="406703" y="291211"/>
            <a:ext cx="5689297" cy="443070"/>
          </a:xfrm>
          <a:prstGeom prst="rect">
            <a:avLst/>
          </a:prstGeom>
        </p:spPr>
        <p:txBody>
          <a:bodyPr vert="horz" wrap="square" lIns="0" tIns="12065" rIns="0" bIns="0" rtlCol="0">
            <a:spAutoFit/>
          </a:bodyPr>
          <a:lstStyle/>
          <a:p>
            <a:pPr marL="12700">
              <a:lnSpc>
                <a:spcPct val="100000"/>
              </a:lnSpc>
              <a:spcBef>
                <a:spcPts val="95"/>
              </a:spcBef>
            </a:pPr>
            <a:r>
              <a:rPr lang="es-MX" spc="-10" dirty="0"/>
              <a:t>Enfoque experimento factorial</a:t>
            </a:r>
            <a:endParaRPr spc="-10" dirty="0"/>
          </a:p>
        </p:txBody>
      </p:sp>
      <p:sp>
        <p:nvSpPr>
          <p:cNvPr id="45" name="object 45"/>
          <p:cNvSpPr txBox="1">
            <a:spLocks noGrp="1"/>
          </p:cNvSpPr>
          <p:nvPr>
            <p:ph type="ftr" sz="quarter" idx="5"/>
          </p:nvPr>
        </p:nvSpPr>
        <p:spPr>
          <a:xfrm>
            <a:off x="5067300" y="6203401"/>
            <a:ext cx="2057400" cy="192360"/>
          </a:xfrm>
          <a:prstGeom prst="rect">
            <a:avLst/>
          </a:prstGeom>
        </p:spPr>
        <p:txBody>
          <a:bodyPr vert="horz" wrap="square" lIns="0" tIns="7620" rIns="0" bIns="0" rtlCol="0">
            <a:spAutoFit/>
          </a:bodyPr>
          <a:lstStyle/>
          <a:p>
            <a:pPr marL="12700" marR="5080" indent="246379">
              <a:lnSpc>
                <a:spcPct val="100000"/>
              </a:lnSpc>
              <a:spcBef>
                <a:spcPts val="60"/>
              </a:spcBef>
            </a:pPr>
            <a:r>
              <a:rPr lang="es-MX" spc="55" dirty="0"/>
              <a:t>Diseño de Experimentos</a:t>
            </a:r>
            <a:endParaRPr spc="45" dirty="0"/>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9</a:t>
            </a:fld>
            <a:endParaRPr spc="-25" dirty="0"/>
          </a:p>
        </p:txBody>
      </p:sp>
      <p:sp>
        <p:nvSpPr>
          <p:cNvPr id="47" name="CuadroTexto 46">
            <a:extLst>
              <a:ext uri="{FF2B5EF4-FFF2-40B4-BE49-F238E27FC236}">
                <a16:creationId xmlns:a16="http://schemas.microsoft.com/office/drawing/2014/main" id="{F9788601-EF0C-FB43-0E00-95B48A809D0C}"/>
              </a:ext>
            </a:extLst>
          </p:cNvPr>
          <p:cNvSpPr txBox="1"/>
          <p:nvPr/>
        </p:nvSpPr>
        <p:spPr>
          <a:xfrm>
            <a:off x="431950" y="951368"/>
            <a:ext cx="11328097" cy="2585323"/>
          </a:xfrm>
          <a:prstGeom prst="rect">
            <a:avLst/>
          </a:prstGeom>
          <a:noFill/>
        </p:spPr>
        <p:txBody>
          <a:bodyPr wrap="square" rtlCol="0">
            <a:spAutoFit/>
          </a:bodyPr>
          <a:lstStyle/>
          <a:p>
            <a:pPr marL="285750" indent="-285750" algn="just">
              <a:buFontTx/>
              <a:buChar char="-"/>
            </a:pPr>
            <a:r>
              <a:rPr lang="es-MX" dirty="0"/>
              <a:t>Los factores se hacen variar en conjunto, en lugar de uno a la vez. Uso más eficiente de los datos experimentales</a:t>
            </a:r>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p:txBody>
      </p:sp>
      <p:pic>
        <p:nvPicPr>
          <p:cNvPr id="6" name="Imagen 5">
            <a:extLst>
              <a:ext uri="{FF2B5EF4-FFF2-40B4-BE49-F238E27FC236}">
                <a16:creationId xmlns:a16="http://schemas.microsoft.com/office/drawing/2014/main" id="{093081ED-D3A0-9402-34DE-13CF1307C869}"/>
              </a:ext>
            </a:extLst>
          </p:cNvPr>
          <p:cNvPicPr>
            <a:picLocks noChangeAspect="1"/>
          </p:cNvPicPr>
          <p:nvPr/>
        </p:nvPicPr>
        <p:blipFill>
          <a:blip r:embed="rId3"/>
          <a:stretch>
            <a:fillRect/>
          </a:stretch>
        </p:blipFill>
        <p:spPr>
          <a:xfrm>
            <a:off x="2547937" y="1460565"/>
            <a:ext cx="7096126" cy="4324539"/>
          </a:xfrm>
          <a:prstGeom prst="rect">
            <a:avLst/>
          </a:prstGeom>
        </p:spPr>
      </p:pic>
    </p:spTree>
    <p:extLst>
      <p:ext uri="{BB962C8B-B14F-4D97-AF65-F5344CB8AC3E}">
        <p14:creationId xmlns:p14="http://schemas.microsoft.com/office/powerpoint/2010/main" val="258563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TotalTime>
  <Words>1653</Words>
  <Application>Microsoft Office PowerPoint</Application>
  <PresentationFormat>Panorámica</PresentationFormat>
  <Paragraphs>279</Paragraphs>
  <Slides>28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Calibri</vt:lpstr>
      <vt:lpstr>Cambria</vt:lpstr>
      <vt:lpstr>Office Theme</vt:lpstr>
      <vt:lpstr>Presentación de PowerPoint</vt:lpstr>
      <vt:lpstr>Introducción</vt:lpstr>
      <vt:lpstr>Introducción</vt:lpstr>
      <vt:lpstr>Breve historia</vt:lpstr>
      <vt:lpstr>Estrategia de experimentación</vt:lpstr>
      <vt:lpstr>Enfoque de la mejor conjetura</vt:lpstr>
      <vt:lpstr>Enfoque de un factor a la vez</vt:lpstr>
      <vt:lpstr>Interacción entre dos variables</vt:lpstr>
      <vt:lpstr>Enfoque experimento factorial</vt:lpstr>
      <vt:lpstr>Enfoque experimento factorial fraccionado</vt:lpstr>
      <vt:lpstr>Principios diseño experimentos</vt:lpstr>
      <vt:lpstr>Realización de réplicas</vt:lpstr>
      <vt:lpstr>Aleatorización</vt:lpstr>
      <vt:lpstr>Formación de bloques. </vt:lpstr>
      <vt:lpstr>Pautas generales diseño experimentos</vt:lpstr>
      <vt:lpstr>Pautas generales diseño experimentos</vt:lpstr>
      <vt:lpstr>Pautas generales diseño experimentos</vt:lpstr>
      <vt:lpstr>Pautas generales diseño experimentos</vt:lpstr>
      <vt:lpstr>Pautas generales diseño experimentos</vt:lpstr>
      <vt:lpstr>Pautas generales diseño experimentos</vt:lpstr>
      <vt:lpstr>Pautas generales diseño experimentos</vt:lpstr>
      <vt:lpstr>Pautas generales diseño experimentos</vt:lpstr>
      <vt:lpstr>Recomendaciones finales</vt:lpstr>
      <vt:lpstr>Ejercicio</vt:lpstr>
      <vt:lpstr>Ejercicio</vt:lpstr>
      <vt:lpstr>Ejercicio</vt:lpstr>
      <vt:lpstr>Ejercicio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Maryelin Pérez</dc:creator>
  <cp:lastModifiedBy>Andres David Rodriguez Torres</cp:lastModifiedBy>
  <cp:revision>14</cp:revision>
  <dcterms:created xsi:type="dcterms:W3CDTF">2024-07-16T16:22:57Z</dcterms:created>
  <dcterms:modified xsi:type="dcterms:W3CDTF">2024-07-17T14:50:48Z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2019-01-31T00:00:00Z</vt:filetime>
  </property>
  <property fmtid="{D5CDD505-2E9C-101B-9397-08002B2CF9AE}" pid="3" name="Creator">
    <vt:lpwstr>Microsoft® PowerPoint® 2016</vt:lpwstr>
  </property>
  <property fmtid="{D5CDD505-2E9C-101B-9397-08002B2CF9AE}" pid="4" name="LastSaved">
    <vt:filetime>2024-07-16T00:00:00Z</vt:filetime>
  </property>
  <property fmtid="{D5CDD505-2E9C-101B-9397-08002B2CF9AE}" pid="5" name="Producer">
    <vt:lpwstr>Microsoft® PowerPoint® 2016</vt:lpwstr>
  </property>
</Properties>
</file>