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04" r:id="rId3"/>
    <p:sldId id="529" r:id="rId4"/>
    <p:sldId id="490" r:id="rId5"/>
    <p:sldId id="505" r:id="rId6"/>
    <p:sldId id="507" r:id="rId7"/>
    <p:sldId id="508" r:id="rId8"/>
    <p:sldId id="509" r:id="rId9"/>
    <p:sldId id="514" r:id="rId10"/>
    <p:sldId id="515" r:id="rId11"/>
    <p:sldId id="510" r:id="rId12"/>
    <p:sldId id="511" r:id="rId13"/>
    <p:sldId id="516" r:id="rId14"/>
    <p:sldId id="530" r:id="rId15"/>
    <p:sldId id="518" r:id="rId16"/>
    <p:sldId id="517" r:id="rId17"/>
    <p:sldId id="519" r:id="rId18"/>
    <p:sldId id="523" r:id="rId19"/>
    <p:sldId id="522" r:id="rId20"/>
    <p:sldId id="520" r:id="rId21"/>
    <p:sldId id="531" r:id="rId22"/>
    <p:sldId id="532" r:id="rId23"/>
    <p:sldId id="533" r:id="rId24"/>
    <p:sldId id="534" r:id="rId25"/>
    <p:sldId id="545" r:id="rId26"/>
    <p:sldId id="546" r:id="rId27"/>
    <p:sldId id="547" r:id="rId28"/>
    <p:sldId id="525" r:id="rId29"/>
    <p:sldId id="526" r:id="rId30"/>
    <p:sldId id="527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elin Pérez" initials="M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97"/>
    <a:srgbClr val="6AB7C2"/>
    <a:srgbClr val="6AB740"/>
    <a:srgbClr val="E04040"/>
    <a:srgbClr val="F8CD00"/>
    <a:srgbClr val="00000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8FAE5-0108-462A-B7F0-80E5CFE1B9C5}" v="38" dt="2021-09-10T02:14:43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3867" autoAdjust="0"/>
  </p:normalViewPr>
  <p:slideViewPr>
    <p:cSldViewPr snapToGrid="0">
      <p:cViewPr varScale="1">
        <p:scale>
          <a:sx n="65" d="100"/>
          <a:sy n="65" d="100"/>
        </p:scale>
        <p:origin x="8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ía Beltrán Cortés" userId="e965d87f-a646-4b02-82f6-0568c5ea73b1" providerId="ADAL" clId="{BA58FAE5-0108-462A-B7F0-80E5CFE1B9C5}"/>
    <pc:docChg chg="undo custSel modSld">
      <pc:chgData name="Ana María Beltrán Cortés" userId="e965d87f-a646-4b02-82f6-0568c5ea73b1" providerId="ADAL" clId="{BA58FAE5-0108-462A-B7F0-80E5CFE1B9C5}" dt="2021-09-10T02:57:29.183" v="184" actId="1076"/>
      <pc:docMkLst>
        <pc:docMk/>
      </pc:docMkLst>
      <pc:sldChg chg="modSp mod">
        <pc:chgData name="Ana María Beltrán Cortés" userId="e965d87f-a646-4b02-82f6-0568c5ea73b1" providerId="ADAL" clId="{BA58FAE5-0108-462A-B7F0-80E5CFE1B9C5}" dt="2021-09-10T02:09:47.033" v="0" actId="20577"/>
        <pc:sldMkLst>
          <pc:docMk/>
          <pc:sldMk cId="2312784964" sldId="389"/>
        </pc:sldMkLst>
        <pc:spChg chg="mod">
          <ac:chgData name="Ana María Beltrán Cortés" userId="e965d87f-a646-4b02-82f6-0568c5ea73b1" providerId="ADAL" clId="{BA58FAE5-0108-462A-B7F0-80E5CFE1B9C5}" dt="2021-09-10T02:09:47.033" v="0" actId="20577"/>
          <ac:spMkLst>
            <pc:docMk/>
            <pc:sldMk cId="2312784964" sldId="389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0:34.790" v="9" actId="20577"/>
        <pc:sldMkLst>
          <pc:docMk/>
          <pc:sldMk cId="527898233" sldId="489"/>
        </pc:sldMkLst>
        <pc:spChg chg="mod">
          <ac:chgData name="Ana María Beltrán Cortés" userId="e965d87f-a646-4b02-82f6-0568c5ea73b1" providerId="ADAL" clId="{BA58FAE5-0108-462A-B7F0-80E5CFE1B9C5}" dt="2021-09-10T02:09:59.880" v="1" actId="20577"/>
          <ac:spMkLst>
            <pc:docMk/>
            <pc:sldMk cId="527898233" sldId="489"/>
            <ac:spMk id="7" creationId="{7F489B6A-E241-4D8A-A162-7FF9677BC5E4}"/>
          </ac:spMkLst>
        </pc:spChg>
        <pc:spChg chg="mod">
          <ac:chgData name="Ana María Beltrán Cortés" userId="e965d87f-a646-4b02-82f6-0568c5ea73b1" providerId="ADAL" clId="{BA58FAE5-0108-462A-B7F0-80E5CFE1B9C5}" dt="2021-09-10T02:10:34.790" v="9" actId="20577"/>
          <ac:spMkLst>
            <pc:docMk/>
            <pc:sldMk cId="527898233" sldId="489"/>
            <ac:spMk id="19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1:55.935" v="24" actId="20577"/>
        <pc:sldMkLst>
          <pc:docMk/>
          <pc:sldMk cId="1449938196" sldId="490"/>
        </pc:sldMkLst>
        <pc:spChg chg="mod">
          <ac:chgData name="Ana María Beltrán Cortés" userId="e965d87f-a646-4b02-82f6-0568c5ea73b1" providerId="ADAL" clId="{BA58FAE5-0108-462A-B7F0-80E5CFE1B9C5}" dt="2021-09-10T02:11:55.935" v="24" actId="20577"/>
          <ac:spMkLst>
            <pc:docMk/>
            <pc:sldMk cId="1449938196" sldId="490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10:59.370" v="13" actId="20577"/>
          <ac:spMkLst>
            <pc:docMk/>
            <pc:sldMk cId="1449938196" sldId="490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3:39.993" v="59" actId="255"/>
        <pc:sldMkLst>
          <pc:docMk/>
          <pc:sldMk cId="1465839172" sldId="492"/>
        </pc:sldMkLst>
        <pc:spChg chg="mod">
          <ac:chgData name="Ana María Beltrán Cortés" userId="e965d87f-a646-4b02-82f6-0568c5ea73b1" providerId="ADAL" clId="{BA58FAE5-0108-462A-B7F0-80E5CFE1B9C5}" dt="2021-09-10T02:12:30.918" v="25" actId="20577"/>
          <ac:spMkLst>
            <pc:docMk/>
            <pc:sldMk cId="1465839172" sldId="492"/>
            <ac:spMk id="7" creationId="{7F489B6A-E241-4D8A-A162-7FF9677BC5E4}"/>
          </ac:spMkLst>
        </pc:spChg>
        <pc:spChg chg="mod">
          <ac:chgData name="Ana María Beltrán Cortés" userId="e965d87f-a646-4b02-82f6-0568c5ea73b1" providerId="ADAL" clId="{BA58FAE5-0108-462A-B7F0-80E5CFE1B9C5}" dt="2021-09-10T02:13:39.993" v="59" actId="255"/>
          <ac:spMkLst>
            <pc:docMk/>
            <pc:sldMk cId="1465839172" sldId="492"/>
            <ac:spMk id="37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4:37.553" v="64" actId="790"/>
        <pc:sldMkLst>
          <pc:docMk/>
          <pc:sldMk cId="1618845916" sldId="493"/>
        </pc:sldMkLst>
        <pc:spChg chg="mod">
          <ac:chgData name="Ana María Beltrán Cortés" userId="e965d87f-a646-4b02-82f6-0568c5ea73b1" providerId="ADAL" clId="{BA58FAE5-0108-462A-B7F0-80E5CFE1B9C5}" dt="2021-09-10T02:13:56.376" v="60" actId="20577"/>
          <ac:spMkLst>
            <pc:docMk/>
            <pc:sldMk cId="1618845916" sldId="493"/>
            <ac:spMk id="39" creationId="{153725B8-0C53-4DA8-B643-33D5429545D9}"/>
          </ac:spMkLst>
        </pc:spChg>
        <pc:spChg chg="mod">
          <ac:chgData name="Ana María Beltrán Cortés" userId="e965d87f-a646-4b02-82f6-0568c5ea73b1" providerId="ADAL" clId="{BA58FAE5-0108-462A-B7F0-80E5CFE1B9C5}" dt="2021-09-10T02:14:16.362" v="61" actId="20577"/>
          <ac:spMkLst>
            <pc:docMk/>
            <pc:sldMk cId="1618845916" sldId="493"/>
            <ac:spMk id="41" creationId="{153725B8-0C53-4DA8-B643-33D5429545D9}"/>
          </ac:spMkLst>
        </pc:spChg>
        <pc:spChg chg="mod">
          <ac:chgData name="Ana María Beltrán Cortés" userId="e965d87f-a646-4b02-82f6-0568c5ea73b1" providerId="ADAL" clId="{BA58FAE5-0108-462A-B7F0-80E5CFE1B9C5}" dt="2021-09-10T02:14:20.909" v="62" actId="20577"/>
          <ac:spMkLst>
            <pc:docMk/>
            <pc:sldMk cId="1618845916" sldId="493"/>
            <ac:spMk id="42" creationId="{153725B8-0C53-4DA8-B643-33D5429545D9}"/>
          </ac:spMkLst>
        </pc:spChg>
        <pc:spChg chg="mod">
          <ac:chgData name="Ana María Beltrán Cortés" userId="e965d87f-a646-4b02-82f6-0568c5ea73b1" providerId="ADAL" clId="{BA58FAE5-0108-462A-B7F0-80E5CFE1B9C5}" dt="2021-09-10T02:14:37.553" v="64" actId="790"/>
          <ac:spMkLst>
            <pc:docMk/>
            <pc:sldMk cId="1618845916" sldId="493"/>
            <ac:spMk id="43" creationId="{153725B8-0C53-4DA8-B643-33D5429545D9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9:00.702" v="80" actId="20577"/>
        <pc:sldMkLst>
          <pc:docMk/>
          <pc:sldMk cId="2143038829" sldId="494"/>
        </pc:sldMkLst>
        <pc:spChg chg="mod">
          <ac:chgData name="Ana María Beltrán Cortés" userId="e965d87f-a646-4b02-82f6-0568c5ea73b1" providerId="ADAL" clId="{BA58FAE5-0108-462A-B7F0-80E5CFE1B9C5}" dt="2021-09-10T02:19:00.702" v="80" actId="20577"/>
          <ac:spMkLst>
            <pc:docMk/>
            <pc:sldMk cId="2143038829" sldId="494"/>
            <ac:spMk id="7" creationId="{7F489B6A-E241-4D8A-A162-7FF9677BC5E4}"/>
          </ac:spMkLst>
        </pc:spChg>
        <pc:spChg chg="mod">
          <ac:chgData name="Ana María Beltrán Cortés" userId="e965d87f-a646-4b02-82f6-0568c5ea73b1" providerId="ADAL" clId="{BA58FAE5-0108-462A-B7F0-80E5CFE1B9C5}" dt="2021-09-10T02:18:29.647" v="78" actId="20577"/>
          <ac:spMkLst>
            <pc:docMk/>
            <pc:sldMk cId="2143038829" sldId="494"/>
            <ac:spMk id="31" creationId="{CB91B280-A617-4698-87BE-D587E87B35C2}"/>
          </ac:spMkLst>
        </pc:spChg>
        <pc:spChg chg="mod">
          <ac:chgData name="Ana María Beltrán Cortés" userId="e965d87f-a646-4b02-82f6-0568c5ea73b1" providerId="ADAL" clId="{BA58FAE5-0108-462A-B7F0-80E5CFE1B9C5}" dt="2021-09-10T02:16:33.853" v="75" actId="20577"/>
          <ac:spMkLst>
            <pc:docMk/>
            <pc:sldMk cId="2143038829" sldId="494"/>
            <ac:spMk id="33" creationId="{26D014BC-B2E6-4BA3-9BE4-E12731DE7C56}"/>
          </ac:spMkLst>
        </pc:spChg>
        <pc:spChg chg="mod">
          <ac:chgData name="Ana María Beltrán Cortés" userId="e965d87f-a646-4b02-82f6-0568c5ea73b1" providerId="ADAL" clId="{BA58FAE5-0108-462A-B7F0-80E5CFE1B9C5}" dt="2021-09-10T02:16:07.717" v="74" actId="790"/>
          <ac:spMkLst>
            <pc:docMk/>
            <pc:sldMk cId="2143038829" sldId="494"/>
            <ac:spMk id="34" creationId="{5D62052D-D880-4985-ABB4-B71BCBDBC009}"/>
          </ac:spMkLst>
        </pc:spChg>
        <pc:spChg chg="mod">
          <ac:chgData name="Ana María Beltrán Cortés" userId="e965d87f-a646-4b02-82f6-0568c5ea73b1" providerId="ADAL" clId="{BA58FAE5-0108-462A-B7F0-80E5CFE1B9C5}" dt="2021-09-10T02:15:47.928" v="73" actId="790"/>
          <ac:spMkLst>
            <pc:docMk/>
            <pc:sldMk cId="2143038829" sldId="494"/>
            <ac:spMk id="35" creationId="{0D91F806-C2D9-452B-9FB9-15409A9B36A5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19:29.946" v="81" actId="20577"/>
        <pc:sldMkLst>
          <pc:docMk/>
          <pc:sldMk cId="1504235393" sldId="495"/>
        </pc:sldMkLst>
        <pc:spChg chg="mod">
          <ac:chgData name="Ana María Beltrán Cortés" userId="e965d87f-a646-4b02-82f6-0568c5ea73b1" providerId="ADAL" clId="{BA58FAE5-0108-462A-B7F0-80E5CFE1B9C5}" dt="2021-09-10T02:19:29.946" v="81" actId="20577"/>
          <ac:spMkLst>
            <pc:docMk/>
            <pc:sldMk cId="1504235393" sldId="495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7:00.566" v="91" actId="20577"/>
        <pc:sldMkLst>
          <pc:docMk/>
          <pc:sldMk cId="2869876722" sldId="496"/>
        </pc:sldMkLst>
        <pc:spChg chg="mod">
          <ac:chgData name="Ana María Beltrán Cortés" userId="e965d87f-a646-4b02-82f6-0568c5ea73b1" providerId="ADAL" clId="{BA58FAE5-0108-462A-B7F0-80E5CFE1B9C5}" dt="2021-09-10T02:47:00.566" v="91" actId="20577"/>
          <ac:spMkLst>
            <pc:docMk/>
            <pc:sldMk cId="2869876722" sldId="496"/>
            <ac:spMk id="11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26:06.751" v="84" actId="20577"/>
        <pc:sldMkLst>
          <pc:docMk/>
          <pc:sldMk cId="3276458710" sldId="498"/>
        </pc:sldMkLst>
        <pc:spChg chg="mod">
          <ac:chgData name="Ana María Beltrán Cortés" userId="e965d87f-a646-4b02-82f6-0568c5ea73b1" providerId="ADAL" clId="{BA58FAE5-0108-462A-B7F0-80E5CFE1B9C5}" dt="2021-09-10T02:26:06.751" v="84" actId="20577"/>
          <ac:spMkLst>
            <pc:docMk/>
            <pc:sldMk cId="3276458710" sldId="498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25:59.228" v="83" actId="20577"/>
          <ac:spMkLst>
            <pc:docMk/>
            <pc:sldMk cId="3276458710" sldId="498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34:12.445" v="87" actId="20577"/>
        <pc:sldMkLst>
          <pc:docMk/>
          <pc:sldMk cId="253217293" sldId="499"/>
        </pc:sldMkLst>
        <pc:spChg chg="mod">
          <ac:chgData name="Ana María Beltrán Cortés" userId="e965d87f-a646-4b02-82f6-0568c5ea73b1" providerId="ADAL" clId="{BA58FAE5-0108-462A-B7F0-80E5CFE1B9C5}" dt="2021-09-10T02:34:12.445" v="87" actId="20577"/>
          <ac:spMkLst>
            <pc:docMk/>
            <pc:sldMk cId="253217293" sldId="499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38:08.445" v="89" actId="20577"/>
        <pc:sldMkLst>
          <pc:docMk/>
          <pc:sldMk cId="917038942" sldId="500"/>
        </pc:sldMkLst>
        <pc:spChg chg="mod">
          <ac:chgData name="Ana María Beltrán Cortés" userId="e965d87f-a646-4b02-82f6-0568c5ea73b1" providerId="ADAL" clId="{BA58FAE5-0108-462A-B7F0-80E5CFE1B9C5}" dt="2021-09-10T02:38:08.445" v="89" actId="20577"/>
          <ac:spMkLst>
            <pc:docMk/>
            <pc:sldMk cId="917038942" sldId="500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7:06.169" v="93" actId="20577"/>
        <pc:sldMkLst>
          <pc:docMk/>
          <pc:sldMk cId="769142481" sldId="501"/>
        </pc:sldMkLst>
        <pc:spChg chg="mod">
          <ac:chgData name="Ana María Beltrán Cortés" userId="e965d87f-a646-4b02-82f6-0568c5ea73b1" providerId="ADAL" clId="{BA58FAE5-0108-462A-B7F0-80E5CFE1B9C5}" dt="2021-09-10T02:47:06.169" v="93" actId="20577"/>
          <ac:spMkLst>
            <pc:docMk/>
            <pc:sldMk cId="769142481" sldId="501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8:02.805" v="95" actId="20577"/>
        <pc:sldMkLst>
          <pc:docMk/>
          <pc:sldMk cId="2615159737" sldId="502"/>
        </pc:sldMkLst>
        <pc:spChg chg="mod">
          <ac:chgData name="Ana María Beltrán Cortés" userId="e965d87f-a646-4b02-82f6-0568c5ea73b1" providerId="ADAL" clId="{BA58FAE5-0108-462A-B7F0-80E5CFE1B9C5}" dt="2021-09-10T02:48:02.805" v="95" actId="20577"/>
          <ac:spMkLst>
            <pc:docMk/>
            <pc:sldMk cId="2615159737" sldId="502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8:38.159" v="100" actId="20577"/>
        <pc:sldMkLst>
          <pc:docMk/>
          <pc:sldMk cId="3667117950" sldId="503"/>
        </pc:sldMkLst>
        <pc:spChg chg="mod">
          <ac:chgData name="Ana María Beltrán Cortés" userId="e965d87f-a646-4b02-82f6-0568c5ea73b1" providerId="ADAL" clId="{BA58FAE5-0108-462A-B7F0-80E5CFE1B9C5}" dt="2021-09-10T02:48:38.159" v="100" actId="20577"/>
          <ac:spMkLst>
            <pc:docMk/>
            <pc:sldMk cId="3667117950" sldId="503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9:02.409" v="102" actId="20577"/>
        <pc:sldMkLst>
          <pc:docMk/>
          <pc:sldMk cId="1786077877" sldId="506"/>
        </pc:sldMkLst>
        <pc:spChg chg="mod">
          <ac:chgData name="Ana María Beltrán Cortés" userId="e965d87f-a646-4b02-82f6-0568c5ea73b1" providerId="ADAL" clId="{BA58FAE5-0108-462A-B7F0-80E5CFE1B9C5}" dt="2021-09-10T02:49:02.409" v="102" actId="20577"/>
          <ac:spMkLst>
            <pc:docMk/>
            <pc:sldMk cId="1786077877" sldId="506"/>
            <ac:spMk id="4" creationId="{F57BD456-7031-4D63-ABE8-3DFDDBA0530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9:11.273" v="104" actId="20577"/>
        <pc:sldMkLst>
          <pc:docMk/>
          <pc:sldMk cId="1717431321" sldId="507"/>
        </pc:sldMkLst>
        <pc:spChg chg="mod">
          <ac:chgData name="Ana María Beltrán Cortés" userId="e965d87f-a646-4b02-82f6-0568c5ea73b1" providerId="ADAL" clId="{BA58FAE5-0108-462A-B7F0-80E5CFE1B9C5}" dt="2021-09-10T02:49:11.273" v="104" actId="20577"/>
          <ac:spMkLst>
            <pc:docMk/>
            <pc:sldMk cId="1717431321" sldId="507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9:40.339" v="111" actId="20577"/>
        <pc:sldMkLst>
          <pc:docMk/>
          <pc:sldMk cId="3435123112" sldId="508"/>
        </pc:sldMkLst>
        <pc:spChg chg="mod">
          <ac:chgData name="Ana María Beltrán Cortés" userId="e965d87f-a646-4b02-82f6-0568c5ea73b1" providerId="ADAL" clId="{BA58FAE5-0108-462A-B7F0-80E5CFE1B9C5}" dt="2021-09-10T02:49:40.339" v="111" actId="20577"/>
          <ac:spMkLst>
            <pc:docMk/>
            <pc:sldMk cId="3435123112" sldId="508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49:18.793" v="105" actId="20577"/>
          <ac:spMkLst>
            <pc:docMk/>
            <pc:sldMk cId="3435123112" sldId="508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49:54.813" v="115" actId="20577"/>
        <pc:sldMkLst>
          <pc:docMk/>
          <pc:sldMk cId="2512973380" sldId="509"/>
        </pc:sldMkLst>
        <pc:spChg chg="mod">
          <ac:chgData name="Ana María Beltrán Cortés" userId="e965d87f-a646-4b02-82f6-0568c5ea73b1" providerId="ADAL" clId="{BA58FAE5-0108-462A-B7F0-80E5CFE1B9C5}" dt="2021-09-10T02:49:54.813" v="115" actId="20577"/>
          <ac:spMkLst>
            <pc:docMk/>
            <pc:sldMk cId="2512973380" sldId="509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49:47.999" v="112" actId="20577"/>
          <ac:spMkLst>
            <pc:docMk/>
            <pc:sldMk cId="2512973380" sldId="509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0:09.901" v="119" actId="20577"/>
        <pc:sldMkLst>
          <pc:docMk/>
          <pc:sldMk cId="4037243901" sldId="510"/>
        </pc:sldMkLst>
        <pc:spChg chg="mod">
          <ac:chgData name="Ana María Beltrán Cortés" userId="e965d87f-a646-4b02-82f6-0568c5ea73b1" providerId="ADAL" clId="{BA58FAE5-0108-462A-B7F0-80E5CFE1B9C5}" dt="2021-09-10T02:50:09.901" v="119" actId="20577"/>
          <ac:spMkLst>
            <pc:docMk/>
            <pc:sldMk cId="4037243901" sldId="510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0:28.542" v="123" actId="20577"/>
        <pc:sldMkLst>
          <pc:docMk/>
          <pc:sldMk cId="1120905249" sldId="511"/>
        </pc:sldMkLst>
        <pc:spChg chg="mod">
          <ac:chgData name="Ana María Beltrán Cortés" userId="e965d87f-a646-4b02-82f6-0568c5ea73b1" providerId="ADAL" clId="{BA58FAE5-0108-462A-B7F0-80E5CFE1B9C5}" dt="2021-09-10T02:50:28.542" v="123" actId="20577"/>
          <ac:spMkLst>
            <pc:docMk/>
            <pc:sldMk cId="1120905249" sldId="511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50:18.564" v="120" actId="20577"/>
          <ac:spMkLst>
            <pc:docMk/>
            <pc:sldMk cId="1120905249" sldId="511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0:49.361" v="127" actId="20577"/>
        <pc:sldMkLst>
          <pc:docMk/>
          <pc:sldMk cId="1965778514" sldId="512"/>
        </pc:sldMkLst>
        <pc:spChg chg="mod">
          <ac:chgData name="Ana María Beltrán Cortés" userId="e965d87f-a646-4b02-82f6-0568c5ea73b1" providerId="ADAL" clId="{BA58FAE5-0108-462A-B7F0-80E5CFE1B9C5}" dt="2021-09-10T02:50:49.361" v="127" actId="20577"/>
          <ac:spMkLst>
            <pc:docMk/>
            <pc:sldMk cId="1965778514" sldId="512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50:40.523" v="124" actId="20577"/>
          <ac:spMkLst>
            <pc:docMk/>
            <pc:sldMk cId="1965778514" sldId="512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1:03.671" v="130" actId="20577"/>
        <pc:sldMkLst>
          <pc:docMk/>
          <pc:sldMk cId="237391763" sldId="513"/>
        </pc:sldMkLst>
        <pc:spChg chg="mod">
          <ac:chgData name="Ana María Beltrán Cortés" userId="e965d87f-a646-4b02-82f6-0568c5ea73b1" providerId="ADAL" clId="{BA58FAE5-0108-462A-B7F0-80E5CFE1B9C5}" dt="2021-09-10T02:51:03.671" v="130" actId="20577"/>
          <ac:spMkLst>
            <pc:docMk/>
            <pc:sldMk cId="237391763" sldId="513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1:15.110" v="132" actId="20577"/>
        <pc:sldMkLst>
          <pc:docMk/>
          <pc:sldMk cId="1528232300" sldId="514"/>
        </pc:sldMkLst>
        <pc:spChg chg="mod">
          <ac:chgData name="Ana María Beltrán Cortés" userId="e965d87f-a646-4b02-82f6-0568c5ea73b1" providerId="ADAL" clId="{BA58FAE5-0108-462A-B7F0-80E5CFE1B9C5}" dt="2021-09-10T02:51:15.110" v="132" actId="20577"/>
          <ac:spMkLst>
            <pc:docMk/>
            <pc:sldMk cId="1528232300" sldId="514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1:21.774" v="133" actId="20577"/>
        <pc:sldMkLst>
          <pc:docMk/>
          <pc:sldMk cId="1448329115" sldId="515"/>
        </pc:sldMkLst>
        <pc:spChg chg="mod">
          <ac:chgData name="Ana María Beltrán Cortés" userId="e965d87f-a646-4b02-82f6-0568c5ea73b1" providerId="ADAL" clId="{BA58FAE5-0108-462A-B7F0-80E5CFE1B9C5}" dt="2021-09-10T02:51:21.774" v="133" actId="20577"/>
          <ac:spMkLst>
            <pc:docMk/>
            <pc:sldMk cId="1448329115" sldId="515"/>
            <ac:spMk id="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1:28.751" v="136" actId="20577"/>
        <pc:sldMkLst>
          <pc:docMk/>
          <pc:sldMk cId="4177931225" sldId="517"/>
        </pc:sldMkLst>
        <pc:spChg chg="mod">
          <ac:chgData name="Ana María Beltrán Cortés" userId="e965d87f-a646-4b02-82f6-0568c5ea73b1" providerId="ADAL" clId="{BA58FAE5-0108-462A-B7F0-80E5CFE1B9C5}" dt="2021-09-10T02:51:28.751" v="136" actId="20577"/>
          <ac:spMkLst>
            <pc:docMk/>
            <pc:sldMk cId="4177931225" sldId="517"/>
            <ac:spMk id="4" creationId="{F57BD456-7031-4D63-ABE8-3DFDDBA0530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2:02.653" v="146" actId="20577"/>
        <pc:sldMkLst>
          <pc:docMk/>
          <pc:sldMk cId="1135414016" sldId="518"/>
        </pc:sldMkLst>
        <pc:spChg chg="mod">
          <ac:chgData name="Ana María Beltrán Cortés" userId="e965d87f-a646-4b02-82f6-0568c5ea73b1" providerId="ADAL" clId="{BA58FAE5-0108-462A-B7F0-80E5CFE1B9C5}" dt="2021-09-10T02:52:02.653" v="146" actId="20577"/>
          <ac:spMkLst>
            <pc:docMk/>
            <pc:sldMk cId="1135414016" sldId="518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51:52.509" v="139" actId="20577"/>
          <ac:spMkLst>
            <pc:docMk/>
            <pc:sldMk cId="1135414016" sldId="518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2:41.715" v="152" actId="20577"/>
        <pc:sldMkLst>
          <pc:docMk/>
          <pc:sldMk cId="3295518663" sldId="519"/>
        </pc:sldMkLst>
        <pc:spChg chg="mod">
          <ac:chgData name="Ana María Beltrán Cortés" userId="e965d87f-a646-4b02-82f6-0568c5ea73b1" providerId="ADAL" clId="{BA58FAE5-0108-462A-B7F0-80E5CFE1B9C5}" dt="2021-09-10T02:52:32.900" v="147" actId="20577"/>
          <ac:spMkLst>
            <pc:docMk/>
            <pc:sldMk cId="3295518663" sldId="519"/>
            <ac:spMk id="7" creationId="{7F489B6A-E241-4D8A-A162-7FF9677BC5E4}"/>
          </ac:spMkLst>
        </pc:spChg>
        <pc:spChg chg="mod">
          <ac:chgData name="Ana María Beltrán Cortés" userId="e965d87f-a646-4b02-82f6-0568c5ea73b1" providerId="ADAL" clId="{BA58FAE5-0108-462A-B7F0-80E5CFE1B9C5}" dt="2021-09-10T02:52:41.715" v="152" actId="20577"/>
          <ac:spMkLst>
            <pc:docMk/>
            <pc:sldMk cId="3295518663" sldId="519"/>
            <ac:spMk id="21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4:11.002" v="156" actId="20577"/>
        <pc:sldMkLst>
          <pc:docMk/>
          <pc:sldMk cId="2147177906" sldId="520"/>
        </pc:sldMkLst>
        <pc:spChg chg="mod">
          <ac:chgData name="Ana María Beltrán Cortés" userId="e965d87f-a646-4b02-82f6-0568c5ea73b1" providerId="ADAL" clId="{BA58FAE5-0108-462A-B7F0-80E5CFE1B9C5}" dt="2021-09-10T02:54:11.002" v="156" actId="20577"/>
          <ac:spMkLst>
            <pc:docMk/>
            <pc:sldMk cId="2147177906" sldId="520"/>
            <ac:spMk id="3" creationId="{00000000-0000-0000-0000-000000000000}"/>
          </ac:spMkLst>
        </pc:spChg>
        <pc:spChg chg="mod">
          <ac:chgData name="Ana María Beltrán Cortés" userId="e965d87f-a646-4b02-82f6-0568c5ea73b1" providerId="ADAL" clId="{BA58FAE5-0108-462A-B7F0-80E5CFE1B9C5}" dt="2021-09-10T02:54:03.163" v="153" actId="20577"/>
          <ac:spMkLst>
            <pc:docMk/>
            <pc:sldMk cId="2147177906" sldId="520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4:28.382" v="157" actId="20577"/>
        <pc:sldMkLst>
          <pc:docMk/>
          <pc:sldMk cId="1786801707" sldId="521"/>
        </pc:sldMkLst>
        <pc:spChg chg="mod">
          <ac:chgData name="Ana María Beltrán Cortés" userId="e965d87f-a646-4b02-82f6-0568c5ea73b1" providerId="ADAL" clId="{BA58FAE5-0108-462A-B7F0-80E5CFE1B9C5}" dt="2021-09-10T02:54:28.382" v="157" actId="20577"/>
          <ac:spMkLst>
            <pc:docMk/>
            <pc:sldMk cId="1786801707" sldId="521"/>
            <ac:spMk id="7" creationId="{7F489B6A-E241-4D8A-A162-7FF9677BC5E4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4:55.460" v="166" actId="20577"/>
        <pc:sldMkLst>
          <pc:docMk/>
          <pc:sldMk cId="855635562" sldId="522"/>
        </pc:sldMkLst>
        <pc:spChg chg="mod">
          <ac:chgData name="Ana María Beltrán Cortés" userId="e965d87f-a646-4b02-82f6-0568c5ea73b1" providerId="ADAL" clId="{BA58FAE5-0108-462A-B7F0-80E5CFE1B9C5}" dt="2021-09-10T02:54:55.460" v="166" actId="20577"/>
          <ac:spMkLst>
            <pc:docMk/>
            <pc:sldMk cId="855635562" sldId="522"/>
            <ac:spMk id="10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5:29.269" v="170" actId="20577"/>
        <pc:sldMkLst>
          <pc:docMk/>
          <pc:sldMk cId="260535529" sldId="524"/>
        </pc:sldMkLst>
        <pc:spChg chg="mod">
          <ac:chgData name="Ana María Beltrán Cortés" userId="e965d87f-a646-4b02-82f6-0568c5ea73b1" providerId="ADAL" clId="{BA58FAE5-0108-462A-B7F0-80E5CFE1B9C5}" dt="2021-09-10T02:55:29.269" v="170" actId="20577"/>
          <ac:spMkLst>
            <pc:docMk/>
            <pc:sldMk cId="260535529" sldId="524"/>
            <ac:spMk id="10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5:50.221" v="173" actId="20577"/>
        <pc:sldMkLst>
          <pc:docMk/>
          <pc:sldMk cId="2878722439" sldId="525"/>
        </pc:sldMkLst>
        <pc:spChg chg="mod">
          <ac:chgData name="Ana María Beltrán Cortés" userId="e965d87f-a646-4b02-82f6-0568c5ea73b1" providerId="ADAL" clId="{BA58FAE5-0108-462A-B7F0-80E5CFE1B9C5}" dt="2021-09-10T02:55:50.221" v="173" actId="20577"/>
          <ac:spMkLst>
            <pc:docMk/>
            <pc:sldMk cId="2878722439" sldId="525"/>
            <ac:spMk id="8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6:38.401" v="178" actId="20577"/>
        <pc:sldMkLst>
          <pc:docMk/>
          <pc:sldMk cId="3362966913" sldId="526"/>
        </pc:sldMkLst>
        <pc:spChg chg="mod">
          <ac:chgData name="Ana María Beltrán Cortés" userId="e965d87f-a646-4b02-82f6-0568c5ea73b1" providerId="ADAL" clId="{BA58FAE5-0108-462A-B7F0-80E5CFE1B9C5}" dt="2021-09-10T02:56:38.401" v="178" actId="20577"/>
          <ac:spMkLst>
            <pc:docMk/>
            <pc:sldMk cId="3362966913" sldId="526"/>
            <ac:spMk id="10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7:04.296" v="181" actId="20577"/>
        <pc:sldMkLst>
          <pc:docMk/>
          <pc:sldMk cId="285284149" sldId="527"/>
        </pc:sldMkLst>
        <pc:spChg chg="mod">
          <ac:chgData name="Ana María Beltrán Cortés" userId="e965d87f-a646-4b02-82f6-0568c5ea73b1" providerId="ADAL" clId="{BA58FAE5-0108-462A-B7F0-80E5CFE1B9C5}" dt="2021-09-10T02:57:04.296" v="181" actId="20577"/>
          <ac:spMkLst>
            <pc:docMk/>
            <pc:sldMk cId="285284149" sldId="527"/>
            <ac:spMk id="13" creationId="{00000000-0000-0000-0000-000000000000}"/>
          </ac:spMkLst>
        </pc:spChg>
      </pc:sldChg>
      <pc:sldChg chg="modSp mod">
        <pc:chgData name="Ana María Beltrán Cortés" userId="e965d87f-a646-4b02-82f6-0568c5ea73b1" providerId="ADAL" clId="{BA58FAE5-0108-462A-B7F0-80E5CFE1B9C5}" dt="2021-09-10T02:57:29.183" v="184" actId="1076"/>
        <pc:sldMkLst>
          <pc:docMk/>
          <pc:sldMk cId="2541967129" sldId="528"/>
        </pc:sldMkLst>
        <pc:spChg chg="mod">
          <ac:chgData name="Ana María Beltrán Cortés" userId="e965d87f-a646-4b02-82f6-0568c5ea73b1" providerId="ADAL" clId="{BA58FAE5-0108-462A-B7F0-80E5CFE1B9C5}" dt="2021-09-10T02:57:27.486" v="183" actId="20577"/>
          <ac:spMkLst>
            <pc:docMk/>
            <pc:sldMk cId="2541967129" sldId="528"/>
            <ac:spMk id="7" creationId="{7F489B6A-E241-4D8A-A162-7FF9677BC5E4}"/>
          </ac:spMkLst>
        </pc:spChg>
        <pc:spChg chg="mod">
          <ac:chgData name="Ana María Beltrán Cortés" userId="e965d87f-a646-4b02-82f6-0568c5ea73b1" providerId="ADAL" clId="{BA58FAE5-0108-462A-B7F0-80E5CFE1B9C5}" dt="2021-09-10T02:57:29.183" v="184" actId="1076"/>
          <ac:spMkLst>
            <pc:docMk/>
            <pc:sldMk cId="2541967129" sldId="528"/>
            <ac:spMk id="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6C88-B62F-42D3-9496-BD537CD03D27}" type="datetimeFigureOut">
              <a:rPr lang="es-CO" smtClean="0"/>
              <a:t>16/08/2024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AA4D-A316-4C7C-AA35-9E1CAAA2503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35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B6AB8-6643-4D4C-8999-68304D89FD49}" type="slidenum">
              <a:rPr lang="es-CO" smtClean="0"/>
              <a:t>22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370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Objetivo: dar una</a:t>
            </a:r>
            <a:r>
              <a:rPr lang="es-CO" baseline="0" dirty="0"/>
              <a:t> mirada general al curso, y explicar porque´tiene los contenidos que tiene. Primero la clásica división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B6AB8-6643-4D4C-8999-68304D89FD49}" type="slidenum">
              <a:rPr lang="es-CO" smtClean="0"/>
              <a:t>31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01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0EBD-9173-4BF9-BFE5-D26113AC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C43E9-B1F4-4F1A-8933-6DC4B8882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CC3A4-972A-4577-8C27-B2A377E6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957B-49AA-47D5-B6B3-1DA70B193D62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E3741-78CF-48BF-A8E3-DBDB15BC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7F5DD-E5A0-4E28-87CE-BFFCE00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41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54DD-497E-43E4-8862-819E6B1F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033C59-A286-4CD2-B29B-40B9491E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8E47F-2156-4CFA-AD4E-D70F953C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827-88E2-4812-876D-BEA09F14D458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68286-C0A5-41EE-A273-376888D4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48C33-2EB4-407F-9FFA-491E02FC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47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A3F24-0248-4E4D-827A-75F9A261B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059A8E-DD29-4B3C-8B50-461F4EAE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774D2-6AC4-46CF-8458-4B20C3B2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FE75-5BB0-4186-AB65-9501E429CF2D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1EC0F-D416-47CA-9200-7CE0027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04186-74DD-4A50-82CB-72DB30DB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54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A513-AD2E-4277-8E3C-81F92FA4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4DB0C-815B-43B2-8B39-2A171164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7C077-D3E2-4573-98EE-93FE9E03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62F8-BAC5-45E2-B31E-F5C3C72DB1A7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66C35-CAE7-4CED-B742-82A351B4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7D66C-1B43-4869-9F7A-CFD41E79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19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725E-A5CD-41F5-B1A4-33DF65BB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C1B63-F375-451F-8B3A-9BD062CF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830CB-B572-4464-80F0-A343591E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94B2-04E3-4CF1-BFBC-3EBB3C405DF6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4009C-BD3D-41C1-9571-7FA5FB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E07BE-D93D-4CF4-9DDB-FDEC03A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9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B535B-A5BA-4264-8857-3278BF7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6E08A-2B29-4765-975C-E02E91588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561AB6-C460-49EC-8D02-8F776476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331983-7599-46BC-8230-69E203A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846-E2C1-4F46-B5EC-2034BB7059B3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BFE8E5-9593-4C85-93D2-67A71014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675B4E-14D3-4A50-96A5-18774E4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6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D084D-BD68-45AD-A42F-11FFDCD9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41C21-5E98-42A0-BD90-C3DA3964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388A9-0217-48A0-A5C0-C027F9AD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0A0FF1-C904-4CE2-AF00-CC0BE392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D1077E-45BD-45AA-BF94-E985FD25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71CF81-A6A7-460E-BFE6-E900EAE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8E9D-BAC0-496D-B40F-EC4421E85FD8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991220-A10D-405C-97A6-8B632DB1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ACCB86-F9F3-4B0F-B8C7-30E9B244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71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D2EB-ACA2-4313-8C25-E4969ABC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C5A0FB-7B79-4890-943C-D66DB5F8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0DE-E8A7-485B-B5F0-05D9532ABD9D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C90463-1801-4252-A14A-9A9D3079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95F28C-F40B-4077-8A89-FB2A530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16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7A46F-FCE6-49FA-B611-123A5BC9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FD9F-0837-4FCD-BC32-FF22FE7CCBA3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DBFCA2-BB42-4C6C-837A-DAC3A3C6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61FD66-9C5B-484A-BD13-8FF0A743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112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98814-D5C0-43A3-AB65-F97E7781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6FE36-1982-4559-A8EA-15A62DA5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DB61F-E634-4D3C-A3F2-BF9F5FE2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E34F0-872F-46F1-AB61-6CEA42AC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9C8D-C445-4327-B715-24E0A7C9F8C1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5DA2F-8C11-4B09-AE11-CADA9330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C68E8A-1294-4823-97ED-ACE9EBC5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86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1507-3ECB-4944-B043-9B95549F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6CC77-9239-4F50-9B05-4F7C0D024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F493A-2597-445F-AC67-B2404FC9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9E504-624E-4735-BF7C-4711FA27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02B4-F89E-4451-986F-B73CBA74924E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8C05F-8FE0-4DA0-8EF7-7DF906C1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BD354-23E4-43FB-8AC1-C68B00A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248B9-D453-4700-85BA-F3D0375C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7F4DE-C8CB-4948-9FC6-9960ABFD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A2DBE-C9DA-413C-9620-D786345E1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C337-10DD-4586-81C6-D6ABFF7167CF}" type="datetime1">
              <a:rPr lang="es-CO" smtClean="0"/>
              <a:t>16/08/2024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F854F-0FFD-4020-89B3-712998A51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08BA6-8034-42C4-A8C5-C6C938613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A413-E501-443A-8AEB-75E16CE63E7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810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objhyndman.com/hyndsight/lm_aic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D083190-4437-4E33-9A84-9AE579E9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" y="0"/>
            <a:ext cx="6419849" cy="6857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F56D21-1BB5-467C-896D-F7F3850F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79" y="0"/>
            <a:ext cx="2142041" cy="2714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3491F3-E194-44F1-ABBC-FD4FC45B92B1}"/>
              </a:ext>
            </a:extLst>
          </p:cNvPr>
          <p:cNvSpPr txBox="1"/>
          <p:nvPr/>
        </p:nvSpPr>
        <p:spPr>
          <a:xfrm>
            <a:off x="-2" y="364836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latin typeface="Lucida Bright" panose="02040602050505020304" pitchFamily="18" charset="0"/>
              </a:rPr>
              <a:t>Regresión Lineal</a:t>
            </a:r>
            <a:endParaRPr lang="es-CO" sz="2800" b="1" dirty="0">
              <a:latin typeface="Lucida Bright" panose="020406020505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F62BF3-1F3E-4C2F-B519-20427108A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979" y="5882700"/>
            <a:ext cx="2389107" cy="9753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DF84E8-19F6-4868-B375-FC51F6E2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391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10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1023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Cómo hallar los </a:t>
            </a:r>
            <a:r>
              <a:rPr lang="es-CO" sz="2800" b="1" dirty="0"/>
              <a:t>coeficientes </a:t>
            </a:r>
            <a:r>
              <a:rPr lang="es-CO" sz="2800" b="1" dirty="0" smtClean="0"/>
              <a:t>del modelo de regresión lineal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356852" y="953949"/>
            <a:ext cx="97044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00B050"/>
                </a:solidFill>
              </a:rPr>
              <a:t>MÉTODO DEL GRADIENTE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– </a:t>
            </a:r>
            <a:r>
              <a:rPr lang="en-US" sz="2800" b="1" dirty="0" err="1" smtClean="0">
                <a:solidFill>
                  <a:srgbClr val="00B050"/>
                </a:solidFill>
              </a:rPr>
              <a:t>Minimizar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f(x)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Escoger </a:t>
            </a:r>
            <a:r>
              <a:rPr lang="es-ES" sz="2800" dirty="0"/>
              <a:t>un punto inicial en </a:t>
            </a:r>
            <a:r>
              <a:rPr lang="es-ES" sz="2800" i="1" dirty="0"/>
              <a:t>R</a:t>
            </a:r>
            <a:r>
              <a:rPr lang="es-ES" sz="2800" i="1" baseline="-25000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Determinar </a:t>
            </a:r>
            <a:r>
              <a:rPr lang="es-ES" sz="2800" dirty="0"/>
              <a:t>una dirección de movimiento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Moverse </a:t>
            </a:r>
            <a:r>
              <a:rPr lang="es-ES" sz="2800" dirty="0"/>
              <a:t>en esa dirección de acuerdo a algún criterio determinando un nuevo punto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Verificar</a:t>
            </a:r>
            <a:r>
              <a:rPr lang="en-US" sz="2800" dirty="0" smtClean="0"/>
              <a:t> </a:t>
            </a:r>
            <a:r>
              <a:rPr lang="en-US" sz="2800" dirty="0" err="1"/>
              <a:t>criterio</a:t>
            </a:r>
            <a:r>
              <a:rPr lang="en-US" sz="2800" dirty="0"/>
              <a:t> de </a:t>
            </a:r>
            <a:r>
              <a:rPr lang="en-US" sz="2800" dirty="0" err="1"/>
              <a:t>parada</a:t>
            </a:r>
            <a:r>
              <a:rPr lang="en-US" sz="2800" dirty="0"/>
              <a:t>. Si no se </a:t>
            </a:r>
            <a:r>
              <a:rPr lang="en-US" sz="2800" dirty="0" err="1"/>
              <a:t>satisface</a:t>
            </a:r>
            <a:r>
              <a:rPr lang="en-US" sz="2800" dirty="0"/>
              <a:t>, </a:t>
            </a:r>
            <a:r>
              <a:rPr lang="en-US" sz="2800" dirty="0" err="1"/>
              <a:t>volver</a:t>
            </a:r>
            <a:r>
              <a:rPr lang="en-US" sz="2800" dirty="0"/>
              <a:t> a 2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ES" sz="2800" dirty="0"/>
          </a:p>
          <a:p>
            <a:r>
              <a:rPr lang="es-ES" sz="2800" b="1" dirty="0" smtClean="0">
                <a:solidFill>
                  <a:srgbClr val="0070C0"/>
                </a:solidFill>
              </a:rPr>
              <a:t>Preguntas: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Qué dirección de movimiento escoger?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Cómo determinar un punto para detenerse?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11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59"/>
            <a:ext cx="2710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Método del Gradiente</a:t>
            </a:r>
            <a:endParaRPr lang="es-CO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37" y="136662"/>
            <a:ext cx="8892493" cy="55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12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59"/>
            <a:ext cx="794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Método del Gradiente – Dirección de movimiento</a:t>
            </a:r>
            <a:endParaRPr lang="es-CO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09" y="2155468"/>
            <a:ext cx="5998301" cy="13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13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Análisis de Varianza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27991" y="783680"/>
            <a:ext cx="109631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 smtClean="0"/>
              <a:t>PRUEBAS DE HIPÓTESIS:</a:t>
            </a:r>
          </a:p>
          <a:p>
            <a:endParaRPr lang="es-CO" sz="2200" dirty="0" smtClean="0"/>
          </a:p>
          <a:p>
            <a:pPr marL="457200" indent="-457200">
              <a:buAutoNum type="arabicPeriod"/>
            </a:pPr>
            <a:r>
              <a:rPr lang="es-CO" sz="2200" dirty="0" smtClean="0"/>
              <a:t>Prueba F de significación global</a:t>
            </a:r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r>
              <a:rPr lang="es-CO" sz="2200" dirty="0" smtClean="0"/>
              <a:t>Pruebas t  para significancia de cada coeficiente (una prueba por cada coeficiente)</a:t>
            </a:r>
            <a:endParaRPr lang="es-CO" sz="2200" dirty="0"/>
          </a:p>
        </p:txBody>
      </p:sp>
      <p:sp>
        <p:nvSpPr>
          <p:cNvPr id="13" name="Rectángulo 12"/>
          <p:cNvSpPr/>
          <p:nvPr/>
        </p:nvSpPr>
        <p:spPr>
          <a:xfrm>
            <a:off x="2542545" y="1972329"/>
            <a:ext cx="7265132" cy="1659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800" dirty="0"/>
              <a:t>H</a:t>
            </a:r>
            <a:r>
              <a:rPr lang="es-CO" sz="1600" dirty="0"/>
              <a:t>O</a:t>
            </a:r>
            <a:r>
              <a:rPr lang="es-CO" sz="2800" dirty="0"/>
              <a:t>: </a:t>
            </a:r>
            <a:r>
              <a:rPr lang="es-ES" sz="2200" dirty="0"/>
              <a:t>el modelo sin variables independientes se ajusta a los datos tan bien como </a:t>
            </a:r>
            <a:r>
              <a:rPr lang="es-ES" sz="2200" dirty="0" smtClean="0"/>
              <a:t>nuestro </a:t>
            </a:r>
            <a:r>
              <a:rPr lang="es-ES" sz="2200" dirty="0"/>
              <a:t>modelo</a:t>
            </a:r>
            <a:endParaRPr lang="es-CO" sz="2200" dirty="0"/>
          </a:p>
          <a:p>
            <a:pPr algn="just"/>
            <a:r>
              <a:rPr lang="es-CO" sz="2800" dirty="0"/>
              <a:t>H</a:t>
            </a:r>
            <a:r>
              <a:rPr lang="es-CO" sz="1600" dirty="0"/>
              <a:t>1</a:t>
            </a:r>
            <a:r>
              <a:rPr lang="es-CO" sz="2800" dirty="0"/>
              <a:t>: </a:t>
            </a:r>
            <a:r>
              <a:rPr lang="es-ES" sz="2200" dirty="0" smtClean="0"/>
              <a:t>nuestro </a:t>
            </a:r>
            <a:r>
              <a:rPr lang="es-ES" sz="2200" dirty="0"/>
              <a:t>modelo se ajusta a los datos mejor que el modelo </a:t>
            </a:r>
            <a:r>
              <a:rPr lang="es-ES" sz="2200" dirty="0" smtClean="0"/>
              <a:t>con solo el intercepto</a:t>
            </a:r>
            <a:endParaRPr lang="es-CO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2542545" y="4341462"/>
                <a:ext cx="7265132" cy="110908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400" dirty="0"/>
                  <a:t>H</a:t>
                </a:r>
                <a:r>
                  <a:rPr lang="es-CO" sz="1400" dirty="0"/>
                  <a:t>O</a:t>
                </a:r>
                <a:r>
                  <a:rPr lang="es-CO" sz="2200" dirty="0"/>
                  <a:t>: La variable no tiene significado o no está asociada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CO" sz="1600" dirty="0"/>
              </a:p>
              <a:p>
                <a:pPr algn="just"/>
                <a:r>
                  <a:rPr lang="es-CO" sz="2400" dirty="0"/>
                  <a:t>H</a:t>
                </a:r>
                <a:r>
                  <a:rPr lang="es-CO" sz="1400" dirty="0"/>
                  <a:t>1</a:t>
                </a:r>
                <a:r>
                  <a:rPr lang="es-CO" sz="2200" dirty="0"/>
                  <a:t>: La variable tiene significado y está asociada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s-CO" sz="16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45" y="4341462"/>
                <a:ext cx="7265132" cy="1109082"/>
              </a:xfrm>
              <a:prstGeom prst="rect">
                <a:avLst/>
              </a:prstGeom>
              <a:blipFill>
                <a:blip r:embed="rId3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14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46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Calidad de la Regresión Lineal (Métricas básicas de pérdida)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23300" y="1115576"/>
            <a:ext cx="11125343" cy="4337101"/>
            <a:chOff x="820955" y="1052553"/>
            <a:chExt cx="11125343" cy="4337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28">
                  <a:extLst>
                    <a:ext uri="{FF2B5EF4-FFF2-40B4-BE49-F238E27FC236}">
                      <a16:creationId xmlns:a16="http://schemas.microsoft.com/office/drawing/2014/main" id="{153725B8-0C53-4DA8-B643-33D5429545D9}"/>
                    </a:ext>
                  </a:extLst>
                </p:cNvPr>
                <p:cNvSpPr/>
                <p:nvPr/>
              </p:nvSpPr>
              <p:spPr>
                <a:xfrm>
                  <a:off x="4459022" y="2241959"/>
                  <a:ext cx="74872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000" b="1" dirty="0">
                      <a:latin typeface="+mn-lt"/>
                    </a:rPr>
                    <a:t>MSE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CO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IN" sz="2000" dirty="0">
                      <a:latin typeface="+mn-lt"/>
                    </a:rPr>
                    <a:t> (</a:t>
                  </a:r>
                  <a:r>
                    <a:rPr lang="en-IN" sz="2000" dirty="0" err="1">
                      <a:latin typeface="+mn-lt"/>
                    </a:rPr>
                    <a:t>métrica</a:t>
                  </a:r>
                  <a:r>
                    <a:rPr lang="en-IN" sz="2000" dirty="0">
                      <a:latin typeface="+mn-lt"/>
                    </a:rPr>
                    <a:t> </a:t>
                  </a:r>
                  <a:r>
                    <a:rPr lang="es-CO" sz="2000" dirty="0">
                      <a:latin typeface="+mn-lt"/>
                    </a:rPr>
                    <a:t>clásica</a:t>
                  </a:r>
                  <a:r>
                    <a:rPr lang="en-IN" sz="2000" dirty="0">
                      <a:latin typeface="+mn-lt"/>
                    </a:rPr>
                    <a:t>).</a:t>
                  </a:r>
                </a:p>
              </p:txBody>
            </p:sp>
          </mc:Choice>
          <mc:Fallback xmlns="">
            <p:sp>
              <p:nvSpPr>
                <p:cNvPr id="41" name="Rectangle 28">
                  <a:extLst>
                    <a:ext uri="{FF2B5EF4-FFF2-40B4-BE49-F238E27FC236}">
                      <a16:creationId xmlns:a16="http://schemas.microsoft.com/office/drawing/2014/main" id="{153725B8-0C53-4DA8-B643-33D542954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022" y="2241959"/>
                  <a:ext cx="748727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814" t="-7576" b="-2575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o 2"/>
            <p:cNvGrpSpPr/>
            <p:nvPr/>
          </p:nvGrpSpPr>
          <p:grpSpPr>
            <a:xfrm>
              <a:off x="820955" y="1052553"/>
              <a:ext cx="10532845" cy="4337101"/>
              <a:chOff x="1090760" y="1050176"/>
              <a:chExt cx="10532845" cy="4337101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1090760" y="1050176"/>
                <a:ext cx="10366006" cy="4337101"/>
                <a:chOff x="793350" y="1052553"/>
                <a:chExt cx="12375913" cy="5520940"/>
              </a:xfrm>
            </p:grpSpPr>
            <p:cxnSp>
              <p:nvCxnSpPr>
                <p:cNvPr id="10" name="Straight Connector 13">
                  <a:extLst>
                    <a:ext uri="{FF2B5EF4-FFF2-40B4-BE49-F238E27FC236}">
                      <a16:creationId xmlns:a16="http://schemas.microsoft.com/office/drawing/2014/main" id="{9B0FE189-EDB3-470E-BE4C-5DCD3F1BE28A}"/>
                    </a:ext>
                  </a:extLst>
                </p:cNvPr>
                <p:cNvCxnSpPr>
                  <a:cxnSpLocks/>
                  <a:endCxn id="17" idx="3"/>
                </p:cNvCxnSpPr>
                <p:nvPr/>
              </p:nvCxnSpPr>
              <p:spPr>
                <a:xfrm flipV="1">
                  <a:off x="2212450" y="2076941"/>
                  <a:ext cx="946311" cy="96456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6">
                  <a:extLst>
                    <a:ext uri="{FF2B5EF4-FFF2-40B4-BE49-F238E27FC236}">
                      <a16:creationId xmlns:a16="http://schemas.microsoft.com/office/drawing/2014/main" id="{CB70AE4E-698B-405F-8135-097256856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8515" y="3031563"/>
                  <a:ext cx="1383049" cy="66858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9">
                  <a:extLst>
                    <a:ext uri="{FF2B5EF4-FFF2-40B4-BE49-F238E27FC236}">
                      <a16:creationId xmlns:a16="http://schemas.microsoft.com/office/drawing/2014/main" id="{8EC5C21E-6F76-4FC0-86C0-4B64DB06EBB7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>
                  <a:off x="2579062" y="4370916"/>
                  <a:ext cx="193248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25">
                  <a:extLst>
                    <a:ext uri="{FF2B5EF4-FFF2-40B4-BE49-F238E27FC236}">
                      <a16:creationId xmlns:a16="http://schemas.microsoft.com/office/drawing/2014/main" id="{BFCF6D79-4150-4F75-A06B-8DB25C19226E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2146131" y="4601690"/>
                  <a:ext cx="1012630" cy="94741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4">
                  <a:extLst>
                    <a:ext uri="{FF2B5EF4-FFF2-40B4-BE49-F238E27FC236}">
                      <a16:creationId xmlns:a16="http://schemas.microsoft.com/office/drawing/2014/main" id="{6D580469-BE66-415D-8B5B-0A2CE94AF10D}"/>
                    </a:ext>
                  </a:extLst>
                </p:cNvPr>
                <p:cNvSpPr/>
                <p:nvPr/>
              </p:nvSpPr>
              <p:spPr>
                <a:xfrm>
                  <a:off x="2983004" y="1052553"/>
                  <a:ext cx="1200146" cy="120014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/>
                    <a:t>01</a:t>
                  </a: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34B8840A-00BC-4934-9B5E-4D399BC7F537}"/>
                    </a:ext>
                  </a:extLst>
                </p:cNvPr>
                <p:cNvSpPr/>
                <p:nvPr/>
              </p:nvSpPr>
              <p:spPr>
                <a:xfrm>
                  <a:off x="3868837" y="2311407"/>
                  <a:ext cx="1200146" cy="120014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/>
                    <a:t>02</a:t>
                  </a:r>
                </a:p>
              </p:txBody>
            </p:sp>
            <p:sp>
              <p:nvSpPr>
                <p:cNvPr id="19" name="Oval 7">
                  <a:extLst>
                    <a:ext uri="{FF2B5EF4-FFF2-40B4-BE49-F238E27FC236}">
                      <a16:creationId xmlns:a16="http://schemas.microsoft.com/office/drawing/2014/main" id="{6A64479A-27BB-4272-AE59-CF09EA649029}"/>
                    </a:ext>
                  </a:extLst>
                </p:cNvPr>
                <p:cNvSpPr/>
                <p:nvPr/>
              </p:nvSpPr>
              <p:spPr>
                <a:xfrm>
                  <a:off x="4511542" y="3770842"/>
                  <a:ext cx="1200146" cy="120014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/>
                    <a:t>03</a:t>
                  </a:r>
                </a:p>
              </p:txBody>
            </p:sp>
            <p:sp>
              <p:nvSpPr>
                <p:cNvPr id="21" name="Oval 9">
                  <a:extLst>
                    <a:ext uri="{FF2B5EF4-FFF2-40B4-BE49-F238E27FC236}">
                      <a16:creationId xmlns:a16="http://schemas.microsoft.com/office/drawing/2014/main" id="{3E87B7AD-47F2-4759-8138-6244B81F2685}"/>
                    </a:ext>
                  </a:extLst>
                </p:cNvPr>
                <p:cNvSpPr/>
                <p:nvPr/>
              </p:nvSpPr>
              <p:spPr>
                <a:xfrm>
                  <a:off x="2983004" y="5373348"/>
                  <a:ext cx="1200146" cy="1200145"/>
                </a:xfrm>
                <a:prstGeom prst="ellipse">
                  <a:avLst/>
                </a:prstGeom>
                <a:solidFill>
                  <a:srgbClr val="E040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000" dirty="0"/>
                    <a:t>04</a:t>
                  </a:r>
                </a:p>
              </p:txBody>
            </p:sp>
            <p:sp>
              <p:nvSpPr>
                <p:cNvPr id="22" name="Oval 2">
                  <a:extLst>
                    <a:ext uri="{FF2B5EF4-FFF2-40B4-BE49-F238E27FC236}">
                      <a16:creationId xmlns:a16="http://schemas.microsoft.com/office/drawing/2014/main" id="{E751E3FC-224F-42A4-827D-C6EC2FEA6EE3}"/>
                    </a:ext>
                  </a:extLst>
                </p:cNvPr>
                <p:cNvSpPr/>
                <p:nvPr/>
              </p:nvSpPr>
              <p:spPr>
                <a:xfrm>
                  <a:off x="793350" y="2852906"/>
                  <a:ext cx="1920234" cy="19202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3" name="Oval 3">
                  <a:extLst>
                    <a:ext uri="{FF2B5EF4-FFF2-40B4-BE49-F238E27FC236}">
                      <a16:creationId xmlns:a16="http://schemas.microsoft.com/office/drawing/2014/main" id="{EDAFDA72-6A9C-4524-8C2B-9B5A6B977A6F}"/>
                    </a:ext>
                  </a:extLst>
                </p:cNvPr>
                <p:cNvSpPr/>
                <p:nvPr/>
              </p:nvSpPr>
              <p:spPr>
                <a:xfrm>
                  <a:off x="981944" y="3041501"/>
                  <a:ext cx="1543045" cy="15430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rgbClr val="ECF0F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381000" dist="38100" dir="2700000" sx="101000" sy="101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24" name="Graphic 35" descr="Gears">
                  <a:extLst>
                    <a:ext uri="{FF2B5EF4-FFF2-40B4-BE49-F238E27FC236}">
                      <a16:creationId xmlns:a16="http://schemas.microsoft.com/office/drawing/2014/main" id="{FD91B5BF-9B5C-4F68-8EA3-006140B53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394" y="3212950"/>
                  <a:ext cx="1200146" cy="1200144"/>
                </a:xfrm>
                <a:prstGeom prst="rect">
                  <a:avLst/>
                </a:prstGeom>
              </p:spPr>
            </p:pic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153725B8-0C53-4DA8-B643-33D5429545D9}"/>
                    </a:ext>
                  </a:extLst>
                </p:cNvPr>
                <p:cNvSpPr/>
                <p:nvPr/>
              </p:nvSpPr>
              <p:spPr>
                <a:xfrm>
                  <a:off x="4230249" y="1233682"/>
                  <a:ext cx="8939014" cy="5093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IN" sz="2000" b="1" dirty="0">
                      <a:latin typeface="+mn-lt"/>
                    </a:rPr>
                    <a:t>S: </a:t>
                  </a:r>
                  <a:r>
                    <a:rPr lang="en-IN" sz="2000" dirty="0">
                      <a:latin typeface="+mn-lt"/>
                    </a:rPr>
                    <a:t>Variabilidad (error) de la predicción. Está en unidades de la variable.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28">
                    <a:extLst>
                      <a:ext uri="{FF2B5EF4-FFF2-40B4-BE49-F238E27FC236}">
                        <a16:creationId xmlns:a16="http://schemas.microsoft.com/office/drawing/2014/main" id="{153725B8-0C53-4DA8-B643-33D5429545D9}"/>
                      </a:ext>
                    </a:extLst>
                  </p:cNvPr>
                  <p:cNvSpPr/>
                  <p:nvPr/>
                </p:nvSpPr>
                <p:spPr>
                  <a:xfrm>
                    <a:off x="5210337" y="3229926"/>
                    <a:ext cx="6413268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s-CO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IN" sz="2000" b="1" dirty="0">
                        <a:latin typeface="+mn-lt"/>
                      </a:rPr>
                      <a:t> (r-sq) = </a:t>
                    </a:r>
                    <a:r>
                      <a:rPr lang="en-IN" sz="2000" dirty="0">
                        <a:latin typeface="+mn-lt"/>
                      </a:rPr>
                      <a:t>Porcentaje de la variabilidad que logra captar o recoger el conjunto de variables dependientes (comparada contra el promedio).</a:t>
                    </a:r>
                  </a:p>
                </p:txBody>
              </p:sp>
            </mc:Choice>
            <mc:Fallback xmlns="">
              <p:sp>
                <p:nvSpPr>
                  <p:cNvPr id="42" name="Rectangle 28">
                    <a:extLst>
                      <a:ext uri="{FF2B5EF4-FFF2-40B4-BE49-F238E27FC236}">
                        <a16:creationId xmlns:a16="http://schemas.microsoft.com/office/drawing/2014/main" id="{153725B8-0C53-4DA8-B643-33D5429545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0337" y="3229926"/>
                    <a:ext cx="6413268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51" t="-2410" r="-1046" b="-10843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28">
                <a:extLst>
                  <a:ext uri="{FF2B5EF4-FFF2-40B4-BE49-F238E27FC236}">
                    <a16:creationId xmlns:a16="http://schemas.microsoft.com/office/drawing/2014/main" id="{153725B8-0C53-4DA8-B643-33D5429545D9}"/>
                  </a:ext>
                </a:extLst>
              </p:cNvPr>
              <p:cNvSpPr/>
              <p:nvPr/>
            </p:nvSpPr>
            <p:spPr>
              <a:xfrm>
                <a:off x="3969490" y="4837461"/>
                <a:ext cx="7487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000" b="1" dirty="0">
                    <a:latin typeface="+mn-lt"/>
                  </a:rPr>
                  <a:t>Análisis de varianza </a:t>
                </a:r>
                <a:r>
                  <a:rPr lang="en-IN" sz="2000" dirty="0">
                    <a:latin typeface="+mn-lt"/>
                  </a:rPr>
                  <a:t>(prueba de </a:t>
                </a:r>
                <a:r>
                  <a:rPr lang="es-CO" sz="2000" dirty="0">
                    <a:latin typeface="+mn-lt"/>
                  </a:rPr>
                  <a:t>hipótesis</a:t>
                </a:r>
                <a:r>
                  <a:rPr lang="en-IN" sz="2000" dirty="0">
                    <a:latin typeface="+mn-lt"/>
                  </a:rPr>
                  <a:t>).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7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15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0" y="260460"/>
            <a:ext cx="1102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Coeficiente de determinación, R2</a:t>
            </a:r>
            <a:endParaRPr lang="es-CO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77299" y="1459086"/>
                <a:ext cx="10362576" cy="329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El coeficiente de determinación se define por:</a:t>
                </a:r>
                <a:endParaRPr lang="es-ES" sz="2400" dirty="0"/>
              </a:p>
              <a:p>
                <a:pPr marL="342900" indent="-3429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s-ES" sz="2400" dirty="0" smtClean="0"/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𝑅𝑒𝑔𝑟𝑒𝑠𝑖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" sz="2400" dirty="0"/>
              </a:p>
              <a:p>
                <a:pPr marL="342900" indent="-3429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s-ES" sz="2400" dirty="0" smtClean="0"/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2400" dirty="0" smtClean="0"/>
                  <a:t>Es decir, mide la proporción de la variación total de la variable dependiente que es explicada por la variación en las variables independientes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9" y="1459086"/>
                <a:ext cx="10362576" cy="3296993"/>
              </a:xfrm>
              <a:prstGeom prst="rect">
                <a:avLst/>
              </a:prstGeom>
              <a:blipFill>
                <a:blip r:embed="rId3"/>
                <a:stretch>
                  <a:fillRect l="-824" t="-1479" r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1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16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R2 AJUSTADO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14687" y="953949"/>
            <a:ext cx="102023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EL R2 múltiple mide </a:t>
            </a:r>
            <a:r>
              <a:rPr lang="es-ES" sz="2200" dirty="0"/>
              <a:t>la cantidad de variación de la variable </a:t>
            </a:r>
            <a:r>
              <a:rPr lang="es-ES" sz="2200" dirty="0" smtClean="0"/>
              <a:t>dependiente </a:t>
            </a:r>
            <a:r>
              <a:rPr lang="es-ES" sz="2200" dirty="0"/>
              <a:t>que pueden explicar las variables </a:t>
            </a:r>
            <a:r>
              <a:rPr lang="es-ES" sz="2200" dirty="0" smtClean="0"/>
              <a:t>independientes. </a:t>
            </a:r>
            <a:r>
              <a:rPr lang="es-ES" sz="2200" dirty="0"/>
              <a:t>C</a:t>
            </a:r>
            <a:r>
              <a:rPr lang="es-ES" sz="2200" dirty="0" smtClean="0"/>
              <a:t>uando </a:t>
            </a:r>
            <a:r>
              <a:rPr lang="es-ES" sz="2200" dirty="0"/>
              <a:t>se añaden predictores al modelo, </a:t>
            </a:r>
            <a:r>
              <a:rPr lang="es-ES" sz="2200" dirty="0" smtClean="0"/>
              <a:t>el R2 múltiple </a:t>
            </a:r>
            <a:r>
              <a:rPr lang="es-ES" sz="2200" dirty="0"/>
              <a:t>siempre aumentará, ya que un predictor siempre explicará una parte de la varianza.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El R2 </a:t>
            </a:r>
            <a:r>
              <a:rPr lang="es-ES" sz="2200" dirty="0"/>
              <a:t>ajustado controla este aumento y añade penalizaciones por el número de predictores en el modelo. Por lo tanto, muestra un equilibrio entre el modelo más </a:t>
            </a:r>
            <a:r>
              <a:rPr lang="es-ES" sz="2200" dirty="0" smtClean="0"/>
              <a:t>moderado </a:t>
            </a:r>
            <a:r>
              <a:rPr lang="es-ES" sz="2200" dirty="0"/>
              <a:t>y el modelo que mejor se ajusta. </a:t>
            </a:r>
            <a:endParaRPr lang="es-E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/>
              <a:t>Por </a:t>
            </a:r>
            <a:r>
              <a:rPr lang="es-ES" sz="2200" dirty="0"/>
              <a:t>lo general, </a:t>
            </a:r>
            <a:r>
              <a:rPr lang="es-ES" sz="2200" dirty="0" smtClean="0"/>
              <a:t>una </a:t>
            </a:r>
            <a:r>
              <a:rPr lang="es-ES" sz="2200" dirty="0"/>
              <a:t>gran diferencia entre el </a:t>
            </a:r>
            <a:r>
              <a:rPr lang="es-ES" sz="2200" dirty="0" smtClean="0"/>
              <a:t>R2 múltiple </a:t>
            </a:r>
            <a:r>
              <a:rPr lang="es-ES" sz="2200" dirty="0"/>
              <a:t>y el </a:t>
            </a:r>
            <a:r>
              <a:rPr lang="es-ES" sz="2200" dirty="0" smtClean="0"/>
              <a:t>R2 ajustado indica </a:t>
            </a:r>
            <a:r>
              <a:rPr lang="es-ES" sz="2200" dirty="0"/>
              <a:t>que el modelo se ha ajustado en </a:t>
            </a:r>
            <a:r>
              <a:rPr lang="es-ES" sz="2200" dirty="0" smtClean="0"/>
              <a:t>exceso (</a:t>
            </a:r>
            <a:r>
              <a:rPr lang="es-ES" sz="2200" i="1" dirty="0" err="1" smtClean="0"/>
              <a:t>overfitting</a:t>
            </a:r>
            <a:r>
              <a:rPr lang="es-ES" sz="2200" dirty="0" smtClean="0"/>
              <a:t>).</a:t>
            </a:r>
            <a:endParaRPr lang="es-CO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95" y="3577175"/>
            <a:ext cx="4222955" cy="9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17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80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SUPUESTOS DEL MODELO DE REGRESIÓN LINEAL MÚLTIPLE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600608" y="162412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es-ES" sz="3600" i="1" dirty="0" smtClean="0"/>
              <a:t>Los </a:t>
            </a:r>
            <a:r>
              <a:rPr lang="es-ES" sz="3600" i="1" dirty="0"/>
              <a:t>residuales se distribuyen normalmente con media cero </a:t>
            </a:r>
            <a:endParaRPr lang="es-ES" sz="3600" i="1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s-ES" sz="3600" i="1" dirty="0" smtClean="0"/>
              <a:t>La </a:t>
            </a:r>
            <a:r>
              <a:rPr lang="es-ES" sz="3600" i="1" dirty="0"/>
              <a:t>varianza de los </a:t>
            </a:r>
            <a:r>
              <a:rPr lang="es-ES" sz="3600" i="1" dirty="0" smtClean="0"/>
              <a:t>residuos </a:t>
            </a:r>
            <a:r>
              <a:rPr lang="es-ES" sz="3600" i="1" dirty="0"/>
              <a:t>es constante (homocedasticidad) </a:t>
            </a:r>
            <a:endParaRPr lang="es-ES" sz="3600" i="1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s-ES" sz="3600" i="1" dirty="0" smtClean="0"/>
              <a:t>Los </a:t>
            </a:r>
            <a:r>
              <a:rPr lang="es-ES" sz="3600" i="1" dirty="0"/>
              <a:t>residuos no están correlacionados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23366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18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Prueba de normalidad de residuos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27991" y="783680"/>
            <a:ext cx="10963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i="1" dirty="0" smtClean="0"/>
              <a:t>Q-Q </a:t>
            </a:r>
            <a:r>
              <a:rPr lang="es-CO" sz="2200" b="1" i="1" dirty="0" err="1" smtClean="0"/>
              <a:t>Plot</a:t>
            </a:r>
            <a:endParaRPr lang="es-CO" sz="2200" b="1" i="1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endParaRPr lang="es-CO" sz="2200" dirty="0" smtClean="0"/>
          </a:p>
        </p:txBody>
      </p:sp>
      <p:pic>
        <p:nvPicPr>
          <p:cNvPr id="4100" name="Picture 4" descr="9 Diagnósticos parte I | Modelos de Regresión co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8" y="947400"/>
            <a:ext cx="7373011" cy="45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19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Prueba de </a:t>
            </a:r>
            <a:r>
              <a:rPr lang="es-CO" sz="2800" b="1" dirty="0" err="1" smtClean="0"/>
              <a:t>homocedasticidad</a:t>
            </a:r>
            <a:r>
              <a:rPr lang="es-CO" sz="2800" b="1" dirty="0" smtClean="0"/>
              <a:t> de residuos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27991" y="783680"/>
            <a:ext cx="10963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i="1" dirty="0" smtClean="0"/>
              <a:t>Prueba </a:t>
            </a:r>
            <a:r>
              <a:rPr lang="es-CO" sz="2200" b="1" i="1" dirty="0"/>
              <a:t>de </a:t>
            </a:r>
            <a:r>
              <a:rPr lang="es-CO" sz="2200" b="1" i="1" dirty="0" err="1"/>
              <a:t>Breusch</a:t>
            </a:r>
            <a:r>
              <a:rPr lang="es-CO" sz="2200" b="1" i="1" dirty="0"/>
              <a:t>–Pagan</a:t>
            </a:r>
            <a:endParaRPr lang="es-CO" sz="2200" b="1" i="1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endParaRPr lang="es-CO" sz="2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2421058" y="4385932"/>
            <a:ext cx="7265132" cy="1145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800" dirty="0"/>
              <a:t>H</a:t>
            </a:r>
            <a:r>
              <a:rPr lang="es-CO" sz="1600" dirty="0"/>
              <a:t>O</a:t>
            </a:r>
            <a:r>
              <a:rPr lang="es-CO" sz="2800" dirty="0"/>
              <a:t>: </a:t>
            </a:r>
            <a:r>
              <a:rPr lang="es-ES" sz="2200" dirty="0" smtClean="0"/>
              <a:t>los residuos tienen la varianza constante</a:t>
            </a:r>
            <a:endParaRPr lang="es-CO" sz="2200" dirty="0"/>
          </a:p>
          <a:p>
            <a:pPr algn="just"/>
            <a:r>
              <a:rPr lang="es-CO" sz="2800" dirty="0"/>
              <a:t>H</a:t>
            </a:r>
            <a:r>
              <a:rPr lang="es-CO" sz="1600" dirty="0"/>
              <a:t>1</a:t>
            </a:r>
            <a:r>
              <a:rPr lang="es-CO" sz="2800" dirty="0"/>
              <a:t>: </a:t>
            </a:r>
            <a:r>
              <a:rPr lang="es-ES" sz="2200" dirty="0" smtClean="0"/>
              <a:t>los residuos NO tienen varianza constante</a:t>
            </a:r>
            <a:endParaRPr lang="es-CO" sz="2200" dirty="0"/>
          </a:p>
        </p:txBody>
      </p:sp>
      <p:pic>
        <p:nvPicPr>
          <p:cNvPr id="3074" name="Picture 2" descr="11 Pruebas de Homocedasticidad | Modelos de Regresión co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30" y="1402771"/>
            <a:ext cx="8741908" cy="277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605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Regresión </a:t>
            </a:r>
            <a:r>
              <a:rPr lang="es-CO" sz="2800" b="1" dirty="0" smtClean="0"/>
              <a:t>lineal simple</a:t>
            </a:r>
            <a:endParaRPr lang="es-CO" sz="2800" b="1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5844556" y="614017"/>
          <a:ext cx="2693389" cy="69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cuación" r:id="rId4" imgW="685800" imgH="177480" progId="Equation.3">
                  <p:embed/>
                </p:oleObj>
              </mc:Choice>
              <mc:Fallback>
                <p:oleObj name="Ecuación" r:id="rId4" imgW="685800" imgH="17748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556" y="614017"/>
                        <a:ext cx="2693389" cy="69810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upo 24"/>
          <p:cNvGrpSpPr/>
          <p:nvPr/>
        </p:nvGrpSpPr>
        <p:grpSpPr>
          <a:xfrm>
            <a:off x="2000621" y="1975065"/>
            <a:ext cx="8957351" cy="3608755"/>
            <a:chOff x="945687" y="1185187"/>
            <a:chExt cx="8957351" cy="3608755"/>
          </a:xfrm>
        </p:grpSpPr>
        <p:pic>
          <p:nvPicPr>
            <p:cNvPr id="1043" name="Picture 19" descr="Resultado de imagen para regresiÃ³n lineal ecuaciÃ³n de la rect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87" y="1949728"/>
              <a:ext cx="4309415" cy="2844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errar llave 2"/>
            <p:cNvSpPr/>
            <p:nvPr/>
          </p:nvSpPr>
          <p:spPr>
            <a:xfrm>
              <a:off x="4507665" y="2688879"/>
              <a:ext cx="191084" cy="371192"/>
            </a:xfrm>
            <a:prstGeom prst="rightBrace">
              <a:avLst>
                <a:gd name="adj1" fmla="val 8333"/>
                <a:gd name="adj2" fmla="val 50000"/>
              </a:avLst>
            </a:prstGeom>
            <a:ln w="19050">
              <a:solidFill>
                <a:srgbClr val="6AB7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6" name="Conector recto de flecha 5"/>
            <p:cNvCxnSpPr>
              <a:stCxn id="3" idx="1"/>
            </p:cNvCxnSpPr>
            <p:nvPr/>
          </p:nvCxnSpPr>
          <p:spPr>
            <a:xfrm>
              <a:off x="4698749" y="2874475"/>
              <a:ext cx="1522323" cy="53997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6251815" y="3087564"/>
                  <a:ext cx="2436158" cy="653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CO" dirty="0"/>
                    <a:t>Distancia de la Media a la predicción</a:t>
                  </a:r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815" y="3087564"/>
                  <a:ext cx="2436158" cy="653769"/>
                </a:xfrm>
                <a:prstGeom prst="rect">
                  <a:avLst/>
                </a:prstGeom>
                <a:blipFill>
                  <a:blip r:embed="rId9"/>
                  <a:stretch>
                    <a:fillRect l="-2256" t="-4673" r="-2256" b="-1495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errar llave 14"/>
            <p:cNvSpPr/>
            <p:nvPr/>
          </p:nvSpPr>
          <p:spPr>
            <a:xfrm>
              <a:off x="4603207" y="2362953"/>
              <a:ext cx="95542" cy="312345"/>
            </a:xfrm>
            <a:prstGeom prst="rightBrace">
              <a:avLst>
                <a:gd name="adj1" fmla="val 8333"/>
                <a:gd name="adj2" fmla="val 50000"/>
              </a:avLst>
            </a:prstGeom>
            <a:ln w="19050">
              <a:solidFill>
                <a:srgbClr val="6AB7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768473" y="1820427"/>
              <a:ext cx="2495508" cy="69666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7211195" y="1457862"/>
                  <a:ext cx="2691843" cy="653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CO" dirty="0"/>
                    <a:t>Distancia de la predicción a la observación</a:t>
                  </a:r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195" y="1457862"/>
                  <a:ext cx="2691843" cy="653769"/>
                </a:xfrm>
                <a:prstGeom prst="rect">
                  <a:avLst/>
                </a:prstGeom>
                <a:blipFill>
                  <a:blip r:embed="rId10"/>
                  <a:stretch>
                    <a:fillRect l="-2036" t="-5607" r="-3846" b="-1495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brir llave 16"/>
            <p:cNvSpPr/>
            <p:nvPr/>
          </p:nvSpPr>
          <p:spPr>
            <a:xfrm>
              <a:off x="4218916" y="2362953"/>
              <a:ext cx="288749" cy="715224"/>
            </a:xfrm>
            <a:prstGeom prst="leftBrace">
              <a:avLst/>
            </a:prstGeom>
            <a:ln w="19050">
              <a:solidFill>
                <a:srgbClr val="6AB7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3637209" y="1900107"/>
              <a:ext cx="514539" cy="820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1373796" y="1185187"/>
                  <a:ext cx="24361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CO" dirty="0"/>
                    <a:t>Distancia de la media a la observación</a:t>
                  </a:r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796" y="1185187"/>
                  <a:ext cx="2436158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2000" t="-5660" r="-3750" b="-1415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 flipV="1">
              <a:off x="4607470" y="1750795"/>
              <a:ext cx="364305" cy="62795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4386941" y="1322001"/>
                  <a:ext cx="1590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CO" dirty="0"/>
                    <a:t>Observación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941" y="1322001"/>
                  <a:ext cx="159080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48" t="-8197" b="-245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recto 28"/>
          <p:cNvCxnSpPr/>
          <p:nvPr/>
        </p:nvCxnSpPr>
        <p:spPr>
          <a:xfrm>
            <a:off x="2000621" y="3849949"/>
            <a:ext cx="5178777" cy="0"/>
          </a:xfrm>
          <a:prstGeom prst="line">
            <a:avLst/>
          </a:prstGeom>
          <a:ln w="28575">
            <a:solidFill>
              <a:srgbClr val="6AB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2149443" y="3543413"/>
            <a:ext cx="413208" cy="30653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1205218" y="3258370"/>
                <a:ext cx="1590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8" y="3258370"/>
                <a:ext cx="1590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6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20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Prueba de </a:t>
            </a:r>
            <a:r>
              <a:rPr lang="es-CO" sz="2800" b="1" dirty="0" err="1" smtClean="0"/>
              <a:t>autocorrelación</a:t>
            </a:r>
            <a:r>
              <a:rPr lang="es-CO" sz="2800" b="1" dirty="0" smtClean="0"/>
              <a:t> de residuos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27991" y="783680"/>
            <a:ext cx="10963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i="1" dirty="0" smtClean="0"/>
              <a:t>Prueba de </a:t>
            </a:r>
            <a:r>
              <a:rPr lang="es-CO" sz="2200" b="1" i="1" dirty="0" err="1" smtClean="0"/>
              <a:t>Durbin</a:t>
            </a:r>
            <a:r>
              <a:rPr lang="es-CO" sz="2200" b="1" i="1" dirty="0" smtClean="0"/>
              <a:t>-Watson</a:t>
            </a:r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pPr marL="457200" indent="-457200">
              <a:buAutoNum type="arabicPeriod"/>
            </a:pPr>
            <a:endParaRPr lang="es-CO" sz="2200" dirty="0" smtClean="0"/>
          </a:p>
          <a:p>
            <a:endParaRPr lang="es-CO" sz="2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2463434" y="2373836"/>
            <a:ext cx="7265132" cy="1273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800" dirty="0"/>
              <a:t>H</a:t>
            </a:r>
            <a:r>
              <a:rPr lang="es-CO" sz="1600" dirty="0"/>
              <a:t>O</a:t>
            </a:r>
            <a:r>
              <a:rPr lang="es-CO" sz="2800" dirty="0"/>
              <a:t>: </a:t>
            </a:r>
            <a:r>
              <a:rPr lang="es-ES" sz="2200" dirty="0" smtClean="0"/>
              <a:t>los residuos NO están </a:t>
            </a:r>
            <a:r>
              <a:rPr lang="es-ES" sz="2200" dirty="0" err="1" smtClean="0"/>
              <a:t>autocorrelacionados</a:t>
            </a:r>
            <a:endParaRPr lang="es-CO" sz="2200" dirty="0"/>
          </a:p>
          <a:p>
            <a:pPr algn="just"/>
            <a:r>
              <a:rPr lang="es-CO" sz="2800" dirty="0"/>
              <a:t>H</a:t>
            </a:r>
            <a:r>
              <a:rPr lang="es-CO" sz="1600" dirty="0"/>
              <a:t>1</a:t>
            </a:r>
            <a:r>
              <a:rPr lang="es-CO" sz="2800" dirty="0"/>
              <a:t>: </a:t>
            </a:r>
            <a:r>
              <a:rPr lang="es-ES" sz="2200" dirty="0" smtClean="0"/>
              <a:t>los residuos SI están </a:t>
            </a:r>
            <a:r>
              <a:rPr lang="es-ES" sz="2200" dirty="0" err="1" smtClean="0"/>
              <a:t>autocorrelacionados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9221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21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46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Tamaño de muestra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11528" y="1102357"/>
            <a:ext cx="6253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Lo mejor es tener más de una medición por valor de la(s) variable(s) independiente(s) y garantizar la mayor cobertura posible de la misma en rango.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C5697"/>
                </a:solidFill>
              </a:rPr>
              <a:t>Radios empíricos: </a:t>
            </a:r>
            <a:r>
              <a:rPr lang="es-ES" sz="2400" dirty="0"/>
              <a:t>10 a 15 datos por variable independiente (Harrell); 5 mínimo, 20 recomendado (Hair); 50 a 1 si se hace stepwise.</a:t>
            </a:r>
          </a:p>
          <a:p>
            <a:endParaRPr lang="es-CO" dirty="0"/>
          </a:p>
        </p:txBody>
      </p:sp>
      <p:grpSp>
        <p:nvGrpSpPr>
          <p:cNvPr id="24" name="Group 2"/>
          <p:cNvGrpSpPr/>
          <p:nvPr/>
        </p:nvGrpSpPr>
        <p:grpSpPr>
          <a:xfrm>
            <a:off x="1145220" y="1367616"/>
            <a:ext cx="3513008" cy="3478715"/>
            <a:chOff x="750277" y="1060937"/>
            <a:chExt cx="4937760" cy="4937760"/>
          </a:xfrm>
        </p:grpSpPr>
        <p:sp>
          <p:nvSpPr>
            <p:cNvPr id="39" name="Oval 1"/>
            <p:cNvSpPr/>
            <p:nvPr/>
          </p:nvSpPr>
          <p:spPr>
            <a:xfrm>
              <a:off x="750277" y="1060937"/>
              <a:ext cx="4937760" cy="4937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55"/>
            <p:cNvGrpSpPr/>
            <p:nvPr/>
          </p:nvGrpSpPr>
          <p:grpSpPr>
            <a:xfrm>
              <a:off x="1654277" y="1821179"/>
              <a:ext cx="3129761" cy="3417276"/>
              <a:chOff x="1348155" y="1266092"/>
              <a:chExt cx="3915507" cy="4583723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1850447" y="2123329"/>
                <a:ext cx="3413215" cy="3634936"/>
              </a:xfrm>
              <a:custGeom>
                <a:avLst/>
                <a:gdLst>
                  <a:gd name="T0" fmla="*/ 1460 w 3452"/>
                  <a:gd name="T1" fmla="*/ 2017 h 3495"/>
                  <a:gd name="T2" fmla="*/ 1556 w 3452"/>
                  <a:gd name="T3" fmla="*/ 1946 h 3495"/>
                  <a:gd name="T4" fmla="*/ 877 w 3452"/>
                  <a:gd name="T5" fmla="*/ 1927 h 3495"/>
                  <a:gd name="T6" fmla="*/ 940 w 3452"/>
                  <a:gd name="T7" fmla="*/ 2075 h 3495"/>
                  <a:gd name="T8" fmla="*/ 943 w 3452"/>
                  <a:gd name="T9" fmla="*/ 1915 h 3495"/>
                  <a:gd name="T10" fmla="*/ 715 w 3452"/>
                  <a:gd name="T11" fmla="*/ 1987 h 3495"/>
                  <a:gd name="T12" fmla="*/ 732 w 3452"/>
                  <a:gd name="T13" fmla="*/ 1906 h 3495"/>
                  <a:gd name="T14" fmla="*/ 393 w 3452"/>
                  <a:gd name="T15" fmla="*/ 1694 h 3495"/>
                  <a:gd name="T16" fmla="*/ 495 w 3452"/>
                  <a:gd name="T17" fmla="*/ 1670 h 3495"/>
                  <a:gd name="T18" fmla="*/ 251 w 3452"/>
                  <a:gd name="T19" fmla="*/ 1296 h 3495"/>
                  <a:gd name="T20" fmla="*/ 325 w 3452"/>
                  <a:gd name="T21" fmla="*/ 1402 h 3495"/>
                  <a:gd name="T22" fmla="*/ 2064 w 3452"/>
                  <a:gd name="T23" fmla="*/ 982 h 3495"/>
                  <a:gd name="T24" fmla="*/ 2023 w 3452"/>
                  <a:gd name="T25" fmla="*/ 1129 h 3495"/>
                  <a:gd name="T26" fmla="*/ 2085 w 3452"/>
                  <a:gd name="T27" fmla="*/ 987 h 3495"/>
                  <a:gd name="T28" fmla="*/ 358 w 3452"/>
                  <a:gd name="T29" fmla="*/ 727 h 3495"/>
                  <a:gd name="T30" fmla="*/ 418 w 3452"/>
                  <a:gd name="T31" fmla="*/ 863 h 3495"/>
                  <a:gd name="T32" fmla="*/ 441 w 3452"/>
                  <a:gd name="T33" fmla="*/ 710 h 3495"/>
                  <a:gd name="T34" fmla="*/ 1579 w 3452"/>
                  <a:gd name="T35" fmla="*/ 407 h 3495"/>
                  <a:gd name="T36" fmla="*/ 1639 w 3452"/>
                  <a:gd name="T37" fmla="*/ 543 h 3495"/>
                  <a:gd name="T38" fmla="*/ 1663 w 3452"/>
                  <a:gd name="T39" fmla="*/ 391 h 3495"/>
                  <a:gd name="T40" fmla="*/ 859 w 3452"/>
                  <a:gd name="T41" fmla="*/ 282 h 3495"/>
                  <a:gd name="T42" fmla="*/ 511 w 3452"/>
                  <a:gd name="T43" fmla="*/ 499 h 3495"/>
                  <a:gd name="T44" fmla="*/ 466 w 3452"/>
                  <a:gd name="T45" fmla="*/ 692 h 3495"/>
                  <a:gd name="T46" fmla="*/ 426 w 3452"/>
                  <a:gd name="T47" fmla="*/ 885 h 3495"/>
                  <a:gd name="T48" fmla="*/ 318 w 3452"/>
                  <a:gd name="T49" fmla="*/ 775 h 3495"/>
                  <a:gd name="T50" fmla="*/ 269 w 3452"/>
                  <a:gd name="T51" fmla="*/ 1181 h 3495"/>
                  <a:gd name="T52" fmla="*/ 237 w 3452"/>
                  <a:gd name="T53" fmla="*/ 1275 h 3495"/>
                  <a:gd name="T54" fmla="*/ 360 w 3452"/>
                  <a:gd name="T55" fmla="*/ 1376 h 3495"/>
                  <a:gd name="T56" fmla="*/ 336 w 3452"/>
                  <a:gd name="T57" fmla="*/ 1598 h 3495"/>
                  <a:gd name="T58" fmla="*/ 492 w 3452"/>
                  <a:gd name="T59" fmla="*/ 1598 h 3495"/>
                  <a:gd name="T60" fmla="*/ 497 w 3452"/>
                  <a:gd name="T61" fmla="*/ 1790 h 3495"/>
                  <a:gd name="T62" fmla="*/ 696 w 3452"/>
                  <a:gd name="T63" fmla="*/ 1883 h 3495"/>
                  <a:gd name="T64" fmla="*/ 800 w 3452"/>
                  <a:gd name="T65" fmla="*/ 2011 h 3495"/>
                  <a:gd name="T66" fmla="*/ 861 w 3452"/>
                  <a:gd name="T67" fmla="*/ 1902 h 3495"/>
                  <a:gd name="T68" fmla="*/ 998 w 3452"/>
                  <a:gd name="T69" fmla="*/ 1960 h 3495"/>
                  <a:gd name="T70" fmla="*/ 1105 w 3452"/>
                  <a:gd name="T71" fmla="*/ 1912 h 3495"/>
                  <a:gd name="T72" fmla="*/ 1235 w 3452"/>
                  <a:gd name="T73" fmla="*/ 2100 h 3495"/>
                  <a:gd name="T74" fmla="*/ 1336 w 3452"/>
                  <a:gd name="T75" fmla="*/ 2087 h 3495"/>
                  <a:gd name="T76" fmla="*/ 1443 w 3452"/>
                  <a:gd name="T77" fmla="*/ 1919 h 3495"/>
                  <a:gd name="T78" fmla="*/ 1586 w 3452"/>
                  <a:gd name="T79" fmla="*/ 1932 h 3495"/>
                  <a:gd name="T80" fmla="*/ 1848 w 3452"/>
                  <a:gd name="T81" fmla="*/ 1806 h 3495"/>
                  <a:gd name="T82" fmla="*/ 1860 w 3452"/>
                  <a:gd name="T83" fmla="*/ 1794 h 3495"/>
                  <a:gd name="T84" fmla="*/ 2055 w 3452"/>
                  <a:gd name="T85" fmla="*/ 1459 h 3495"/>
                  <a:gd name="T86" fmla="*/ 2097 w 3452"/>
                  <a:gd name="T87" fmla="*/ 1252 h 3495"/>
                  <a:gd name="T88" fmla="*/ 1982 w 3452"/>
                  <a:gd name="T89" fmla="*/ 1107 h 3495"/>
                  <a:gd name="T90" fmla="*/ 2067 w 3452"/>
                  <a:gd name="T91" fmla="*/ 960 h 3495"/>
                  <a:gd name="T92" fmla="*/ 1985 w 3452"/>
                  <a:gd name="T93" fmla="*/ 713 h 3495"/>
                  <a:gd name="T94" fmla="*/ 1819 w 3452"/>
                  <a:gd name="T95" fmla="*/ 498 h 3495"/>
                  <a:gd name="T96" fmla="*/ 1670 w 3452"/>
                  <a:gd name="T97" fmla="*/ 555 h 3495"/>
                  <a:gd name="T98" fmla="*/ 1539 w 3452"/>
                  <a:gd name="T99" fmla="*/ 457 h 3495"/>
                  <a:gd name="T100" fmla="*/ 1475 w 3452"/>
                  <a:gd name="T101" fmla="*/ 282 h 3495"/>
                  <a:gd name="T102" fmla="*/ 1460 w 3452"/>
                  <a:gd name="T103" fmla="*/ 38 h 3495"/>
                  <a:gd name="T104" fmla="*/ 2084 w 3452"/>
                  <a:gd name="T105" fmla="*/ 448 h 3495"/>
                  <a:gd name="T106" fmla="*/ 2332 w 3452"/>
                  <a:gd name="T107" fmla="*/ 1167 h 3495"/>
                  <a:gd name="T108" fmla="*/ 2112 w 3452"/>
                  <a:gd name="T109" fmla="*/ 1846 h 3495"/>
                  <a:gd name="T110" fmla="*/ 3452 w 3452"/>
                  <a:gd name="T111" fmla="*/ 3297 h 3495"/>
                  <a:gd name="T112" fmla="*/ 3253 w 3452"/>
                  <a:gd name="T113" fmla="*/ 3495 h 3495"/>
                  <a:gd name="T114" fmla="*/ 1800 w 3452"/>
                  <a:gd name="T115" fmla="*/ 2145 h 3495"/>
                  <a:gd name="T116" fmla="*/ 1065 w 3452"/>
                  <a:gd name="T117" fmla="*/ 2329 h 3495"/>
                  <a:gd name="T118" fmla="*/ 375 w 3452"/>
                  <a:gd name="T119" fmla="*/ 2024 h 3495"/>
                  <a:gd name="T120" fmla="*/ 16 w 3452"/>
                  <a:gd name="T121" fmla="*/ 1366 h 3495"/>
                  <a:gd name="T122" fmla="*/ 144 w 3452"/>
                  <a:gd name="T123" fmla="*/ 606 h 3495"/>
                  <a:gd name="T124" fmla="*/ 691 w 3452"/>
                  <a:gd name="T125" fmla="*/ 101 h 3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52" h="3495">
                    <a:moveTo>
                      <a:pt x="1511" y="1904"/>
                    </a:moveTo>
                    <a:lnTo>
                      <a:pt x="1496" y="1906"/>
                    </a:lnTo>
                    <a:lnTo>
                      <a:pt x="1483" y="1915"/>
                    </a:lnTo>
                    <a:lnTo>
                      <a:pt x="1474" y="1927"/>
                    </a:lnTo>
                    <a:lnTo>
                      <a:pt x="1465" y="1945"/>
                    </a:lnTo>
                    <a:lnTo>
                      <a:pt x="1461" y="1968"/>
                    </a:lnTo>
                    <a:lnTo>
                      <a:pt x="1458" y="1995"/>
                    </a:lnTo>
                    <a:lnTo>
                      <a:pt x="1460" y="2017"/>
                    </a:lnTo>
                    <a:lnTo>
                      <a:pt x="1464" y="2037"/>
                    </a:lnTo>
                    <a:lnTo>
                      <a:pt x="1469" y="2052"/>
                    </a:lnTo>
                    <a:lnTo>
                      <a:pt x="1515" y="2035"/>
                    </a:lnTo>
                    <a:lnTo>
                      <a:pt x="1560" y="2016"/>
                    </a:lnTo>
                    <a:lnTo>
                      <a:pt x="1561" y="2005"/>
                    </a:lnTo>
                    <a:lnTo>
                      <a:pt x="1561" y="1993"/>
                    </a:lnTo>
                    <a:lnTo>
                      <a:pt x="1560" y="1968"/>
                    </a:lnTo>
                    <a:lnTo>
                      <a:pt x="1556" y="1946"/>
                    </a:lnTo>
                    <a:lnTo>
                      <a:pt x="1549" y="1928"/>
                    </a:lnTo>
                    <a:lnTo>
                      <a:pt x="1539" y="1915"/>
                    </a:lnTo>
                    <a:lnTo>
                      <a:pt x="1526" y="1906"/>
                    </a:lnTo>
                    <a:lnTo>
                      <a:pt x="1511" y="1904"/>
                    </a:lnTo>
                    <a:close/>
                    <a:moveTo>
                      <a:pt x="914" y="1904"/>
                    </a:moveTo>
                    <a:lnTo>
                      <a:pt x="901" y="1906"/>
                    </a:lnTo>
                    <a:lnTo>
                      <a:pt x="888" y="1915"/>
                    </a:lnTo>
                    <a:lnTo>
                      <a:pt x="877" y="1927"/>
                    </a:lnTo>
                    <a:lnTo>
                      <a:pt x="869" y="1945"/>
                    </a:lnTo>
                    <a:lnTo>
                      <a:pt x="865" y="1968"/>
                    </a:lnTo>
                    <a:lnTo>
                      <a:pt x="862" y="1995"/>
                    </a:lnTo>
                    <a:lnTo>
                      <a:pt x="864" y="2019"/>
                    </a:lnTo>
                    <a:lnTo>
                      <a:pt x="868" y="2039"/>
                    </a:lnTo>
                    <a:lnTo>
                      <a:pt x="874" y="2057"/>
                    </a:lnTo>
                    <a:lnTo>
                      <a:pt x="907" y="2067"/>
                    </a:lnTo>
                    <a:lnTo>
                      <a:pt x="940" y="2075"/>
                    </a:lnTo>
                    <a:lnTo>
                      <a:pt x="951" y="2061"/>
                    </a:lnTo>
                    <a:lnTo>
                      <a:pt x="959" y="2043"/>
                    </a:lnTo>
                    <a:lnTo>
                      <a:pt x="964" y="2020"/>
                    </a:lnTo>
                    <a:lnTo>
                      <a:pt x="965" y="1993"/>
                    </a:lnTo>
                    <a:lnTo>
                      <a:pt x="964" y="1968"/>
                    </a:lnTo>
                    <a:lnTo>
                      <a:pt x="959" y="1946"/>
                    </a:lnTo>
                    <a:lnTo>
                      <a:pt x="953" y="1928"/>
                    </a:lnTo>
                    <a:lnTo>
                      <a:pt x="943" y="1915"/>
                    </a:lnTo>
                    <a:lnTo>
                      <a:pt x="931" y="1906"/>
                    </a:lnTo>
                    <a:lnTo>
                      <a:pt x="914" y="1904"/>
                    </a:lnTo>
                    <a:close/>
                    <a:moveTo>
                      <a:pt x="715" y="1904"/>
                    </a:moveTo>
                    <a:lnTo>
                      <a:pt x="699" y="1908"/>
                    </a:lnTo>
                    <a:lnTo>
                      <a:pt x="685" y="1917"/>
                    </a:lnTo>
                    <a:lnTo>
                      <a:pt x="674" y="1935"/>
                    </a:lnTo>
                    <a:lnTo>
                      <a:pt x="667" y="1958"/>
                    </a:lnTo>
                    <a:lnTo>
                      <a:pt x="715" y="1987"/>
                    </a:lnTo>
                    <a:lnTo>
                      <a:pt x="766" y="2012"/>
                    </a:lnTo>
                    <a:lnTo>
                      <a:pt x="766" y="2002"/>
                    </a:lnTo>
                    <a:lnTo>
                      <a:pt x="766" y="1993"/>
                    </a:lnTo>
                    <a:lnTo>
                      <a:pt x="765" y="1968"/>
                    </a:lnTo>
                    <a:lnTo>
                      <a:pt x="761" y="1946"/>
                    </a:lnTo>
                    <a:lnTo>
                      <a:pt x="754" y="1928"/>
                    </a:lnTo>
                    <a:lnTo>
                      <a:pt x="744" y="1915"/>
                    </a:lnTo>
                    <a:lnTo>
                      <a:pt x="732" y="1906"/>
                    </a:lnTo>
                    <a:lnTo>
                      <a:pt x="715" y="1904"/>
                    </a:lnTo>
                    <a:close/>
                    <a:moveTo>
                      <a:pt x="444" y="1607"/>
                    </a:moveTo>
                    <a:lnTo>
                      <a:pt x="430" y="1610"/>
                    </a:lnTo>
                    <a:lnTo>
                      <a:pt x="418" y="1617"/>
                    </a:lnTo>
                    <a:lnTo>
                      <a:pt x="408" y="1629"/>
                    </a:lnTo>
                    <a:lnTo>
                      <a:pt x="400" y="1647"/>
                    </a:lnTo>
                    <a:lnTo>
                      <a:pt x="395" y="1668"/>
                    </a:lnTo>
                    <a:lnTo>
                      <a:pt x="393" y="1694"/>
                    </a:lnTo>
                    <a:lnTo>
                      <a:pt x="426" y="1739"/>
                    </a:lnTo>
                    <a:lnTo>
                      <a:pt x="462" y="1783"/>
                    </a:lnTo>
                    <a:lnTo>
                      <a:pt x="474" y="1773"/>
                    </a:lnTo>
                    <a:lnTo>
                      <a:pt x="484" y="1761"/>
                    </a:lnTo>
                    <a:lnTo>
                      <a:pt x="491" y="1743"/>
                    </a:lnTo>
                    <a:lnTo>
                      <a:pt x="495" y="1721"/>
                    </a:lnTo>
                    <a:lnTo>
                      <a:pt x="495" y="1696"/>
                    </a:lnTo>
                    <a:lnTo>
                      <a:pt x="495" y="1670"/>
                    </a:lnTo>
                    <a:lnTo>
                      <a:pt x="491" y="1650"/>
                    </a:lnTo>
                    <a:lnTo>
                      <a:pt x="482" y="1632"/>
                    </a:lnTo>
                    <a:lnTo>
                      <a:pt x="473" y="1618"/>
                    </a:lnTo>
                    <a:lnTo>
                      <a:pt x="460" y="1610"/>
                    </a:lnTo>
                    <a:lnTo>
                      <a:pt x="444" y="1607"/>
                    </a:lnTo>
                    <a:close/>
                    <a:moveTo>
                      <a:pt x="274" y="1288"/>
                    </a:moveTo>
                    <a:lnTo>
                      <a:pt x="262" y="1289"/>
                    </a:lnTo>
                    <a:lnTo>
                      <a:pt x="251" y="1296"/>
                    </a:lnTo>
                    <a:lnTo>
                      <a:pt x="241" y="1307"/>
                    </a:lnTo>
                    <a:lnTo>
                      <a:pt x="258" y="1388"/>
                    </a:lnTo>
                    <a:lnTo>
                      <a:pt x="280" y="1467"/>
                    </a:lnTo>
                    <a:lnTo>
                      <a:pt x="295" y="1462"/>
                    </a:lnTo>
                    <a:lnTo>
                      <a:pt x="306" y="1454"/>
                    </a:lnTo>
                    <a:lnTo>
                      <a:pt x="315" y="1440"/>
                    </a:lnTo>
                    <a:lnTo>
                      <a:pt x="321" y="1422"/>
                    </a:lnTo>
                    <a:lnTo>
                      <a:pt x="325" y="1402"/>
                    </a:lnTo>
                    <a:lnTo>
                      <a:pt x="326" y="1377"/>
                    </a:lnTo>
                    <a:lnTo>
                      <a:pt x="325" y="1351"/>
                    </a:lnTo>
                    <a:lnTo>
                      <a:pt x="321" y="1330"/>
                    </a:lnTo>
                    <a:lnTo>
                      <a:pt x="314" y="1312"/>
                    </a:lnTo>
                    <a:lnTo>
                      <a:pt x="304" y="1299"/>
                    </a:lnTo>
                    <a:lnTo>
                      <a:pt x="290" y="1290"/>
                    </a:lnTo>
                    <a:lnTo>
                      <a:pt x="274" y="1288"/>
                    </a:lnTo>
                    <a:close/>
                    <a:moveTo>
                      <a:pt x="2064" y="982"/>
                    </a:moveTo>
                    <a:lnTo>
                      <a:pt x="2051" y="985"/>
                    </a:lnTo>
                    <a:lnTo>
                      <a:pt x="2038" y="993"/>
                    </a:lnTo>
                    <a:lnTo>
                      <a:pt x="2029" y="1005"/>
                    </a:lnTo>
                    <a:lnTo>
                      <a:pt x="2021" y="1023"/>
                    </a:lnTo>
                    <a:lnTo>
                      <a:pt x="2015" y="1046"/>
                    </a:lnTo>
                    <a:lnTo>
                      <a:pt x="2014" y="1074"/>
                    </a:lnTo>
                    <a:lnTo>
                      <a:pt x="2016" y="1104"/>
                    </a:lnTo>
                    <a:lnTo>
                      <a:pt x="2023" y="1129"/>
                    </a:lnTo>
                    <a:lnTo>
                      <a:pt x="2033" y="1148"/>
                    </a:lnTo>
                    <a:lnTo>
                      <a:pt x="2048" y="1159"/>
                    </a:lnTo>
                    <a:lnTo>
                      <a:pt x="2064" y="1162"/>
                    </a:lnTo>
                    <a:lnTo>
                      <a:pt x="2080" y="1160"/>
                    </a:lnTo>
                    <a:lnTo>
                      <a:pt x="2092" y="1153"/>
                    </a:lnTo>
                    <a:lnTo>
                      <a:pt x="2101" y="1141"/>
                    </a:lnTo>
                    <a:lnTo>
                      <a:pt x="2096" y="1063"/>
                    </a:lnTo>
                    <a:lnTo>
                      <a:pt x="2085" y="987"/>
                    </a:lnTo>
                    <a:lnTo>
                      <a:pt x="2078" y="985"/>
                    </a:lnTo>
                    <a:lnTo>
                      <a:pt x="2073" y="983"/>
                    </a:lnTo>
                    <a:lnTo>
                      <a:pt x="2064" y="982"/>
                    </a:lnTo>
                    <a:close/>
                    <a:moveTo>
                      <a:pt x="403" y="686"/>
                    </a:moveTo>
                    <a:lnTo>
                      <a:pt x="389" y="688"/>
                    </a:lnTo>
                    <a:lnTo>
                      <a:pt x="377" y="695"/>
                    </a:lnTo>
                    <a:lnTo>
                      <a:pt x="366" y="709"/>
                    </a:lnTo>
                    <a:lnTo>
                      <a:pt x="358" y="727"/>
                    </a:lnTo>
                    <a:lnTo>
                      <a:pt x="354" y="749"/>
                    </a:lnTo>
                    <a:lnTo>
                      <a:pt x="351" y="776"/>
                    </a:lnTo>
                    <a:lnTo>
                      <a:pt x="354" y="808"/>
                    </a:lnTo>
                    <a:lnTo>
                      <a:pt x="360" y="832"/>
                    </a:lnTo>
                    <a:lnTo>
                      <a:pt x="371" y="850"/>
                    </a:lnTo>
                    <a:lnTo>
                      <a:pt x="385" y="863"/>
                    </a:lnTo>
                    <a:lnTo>
                      <a:pt x="403" y="865"/>
                    </a:lnTo>
                    <a:lnTo>
                      <a:pt x="418" y="863"/>
                    </a:lnTo>
                    <a:lnTo>
                      <a:pt x="432" y="854"/>
                    </a:lnTo>
                    <a:lnTo>
                      <a:pt x="441" y="841"/>
                    </a:lnTo>
                    <a:lnTo>
                      <a:pt x="448" y="823"/>
                    </a:lnTo>
                    <a:lnTo>
                      <a:pt x="452" y="801"/>
                    </a:lnTo>
                    <a:lnTo>
                      <a:pt x="454" y="775"/>
                    </a:lnTo>
                    <a:lnTo>
                      <a:pt x="452" y="750"/>
                    </a:lnTo>
                    <a:lnTo>
                      <a:pt x="448" y="728"/>
                    </a:lnTo>
                    <a:lnTo>
                      <a:pt x="441" y="710"/>
                    </a:lnTo>
                    <a:lnTo>
                      <a:pt x="432" y="697"/>
                    </a:lnTo>
                    <a:lnTo>
                      <a:pt x="419" y="688"/>
                    </a:lnTo>
                    <a:lnTo>
                      <a:pt x="403" y="686"/>
                    </a:lnTo>
                    <a:close/>
                    <a:moveTo>
                      <a:pt x="1624" y="366"/>
                    </a:moveTo>
                    <a:lnTo>
                      <a:pt x="1611" y="369"/>
                    </a:lnTo>
                    <a:lnTo>
                      <a:pt x="1598" y="377"/>
                    </a:lnTo>
                    <a:lnTo>
                      <a:pt x="1587" y="389"/>
                    </a:lnTo>
                    <a:lnTo>
                      <a:pt x="1579" y="407"/>
                    </a:lnTo>
                    <a:lnTo>
                      <a:pt x="1575" y="429"/>
                    </a:lnTo>
                    <a:lnTo>
                      <a:pt x="1572" y="457"/>
                    </a:lnTo>
                    <a:lnTo>
                      <a:pt x="1575" y="488"/>
                    </a:lnTo>
                    <a:lnTo>
                      <a:pt x="1582" y="513"/>
                    </a:lnTo>
                    <a:lnTo>
                      <a:pt x="1593" y="531"/>
                    </a:lnTo>
                    <a:lnTo>
                      <a:pt x="1607" y="542"/>
                    </a:lnTo>
                    <a:lnTo>
                      <a:pt x="1624" y="546"/>
                    </a:lnTo>
                    <a:lnTo>
                      <a:pt x="1639" y="543"/>
                    </a:lnTo>
                    <a:lnTo>
                      <a:pt x="1653" y="535"/>
                    </a:lnTo>
                    <a:lnTo>
                      <a:pt x="1663" y="521"/>
                    </a:lnTo>
                    <a:lnTo>
                      <a:pt x="1670" y="503"/>
                    </a:lnTo>
                    <a:lnTo>
                      <a:pt x="1674" y="481"/>
                    </a:lnTo>
                    <a:lnTo>
                      <a:pt x="1675" y="455"/>
                    </a:lnTo>
                    <a:lnTo>
                      <a:pt x="1674" y="429"/>
                    </a:lnTo>
                    <a:lnTo>
                      <a:pt x="1670" y="409"/>
                    </a:lnTo>
                    <a:lnTo>
                      <a:pt x="1663" y="391"/>
                    </a:lnTo>
                    <a:lnTo>
                      <a:pt x="1653" y="377"/>
                    </a:lnTo>
                    <a:lnTo>
                      <a:pt x="1641" y="369"/>
                    </a:lnTo>
                    <a:lnTo>
                      <a:pt x="1624" y="366"/>
                    </a:lnTo>
                    <a:close/>
                    <a:moveTo>
                      <a:pt x="1166" y="230"/>
                    </a:moveTo>
                    <a:lnTo>
                      <a:pt x="1086" y="233"/>
                    </a:lnTo>
                    <a:lnTo>
                      <a:pt x="1007" y="244"/>
                    </a:lnTo>
                    <a:lnTo>
                      <a:pt x="932" y="260"/>
                    </a:lnTo>
                    <a:lnTo>
                      <a:pt x="859" y="282"/>
                    </a:lnTo>
                    <a:lnTo>
                      <a:pt x="788" y="310"/>
                    </a:lnTo>
                    <a:lnTo>
                      <a:pt x="721" y="344"/>
                    </a:lnTo>
                    <a:lnTo>
                      <a:pt x="655" y="383"/>
                    </a:lnTo>
                    <a:lnTo>
                      <a:pt x="655" y="565"/>
                    </a:lnTo>
                    <a:lnTo>
                      <a:pt x="622" y="565"/>
                    </a:lnTo>
                    <a:lnTo>
                      <a:pt x="622" y="406"/>
                    </a:lnTo>
                    <a:lnTo>
                      <a:pt x="565" y="450"/>
                    </a:lnTo>
                    <a:lnTo>
                      <a:pt x="511" y="499"/>
                    </a:lnTo>
                    <a:lnTo>
                      <a:pt x="462" y="551"/>
                    </a:lnTo>
                    <a:lnTo>
                      <a:pt x="417" y="609"/>
                    </a:lnTo>
                    <a:lnTo>
                      <a:pt x="375" y="669"/>
                    </a:lnTo>
                    <a:lnTo>
                      <a:pt x="389" y="664"/>
                    </a:lnTo>
                    <a:lnTo>
                      <a:pt x="404" y="662"/>
                    </a:lnTo>
                    <a:lnTo>
                      <a:pt x="429" y="666"/>
                    </a:lnTo>
                    <a:lnTo>
                      <a:pt x="450" y="676"/>
                    </a:lnTo>
                    <a:lnTo>
                      <a:pt x="466" y="692"/>
                    </a:lnTo>
                    <a:lnTo>
                      <a:pt x="478" y="713"/>
                    </a:lnTo>
                    <a:lnTo>
                      <a:pt x="485" y="741"/>
                    </a:lnTo>
                    <a:lnTo>
                      <a:pt x="488" y="773"/>
                    </a:lnTo>
                    <a:lnTo>
                      <a:pt x="485" y="808"/>
                    </a:lnTo>
                    <a:lnTo>
                      <a:pt x="478" y="837"/>
                    </a:lnTo>
                    <a:lnTo>
                      <a:pt x="465" y="858"/>
                    </a:lnTo>
                    <a:lnTo>
                      <a:pt x="448" y="875"/>
                    </a:lnTo>
                    <a:lnTo>
                      <a:pt x="426" y="885"/>
                    </a:lnTo>
                    <a:lnTo>
                      <a:pt x="400" y="889"/>
                    </a:lnTo>
                    <a:lnTo>
                      <a:pt x="377" y="886"/>
                    </a:lnTo>
                    <a:lnTo>
                      <a:pt x="358" y="875"/>
                    </a:lnTo>
                    <a:lnTo>
                      <a:pt x="341" y="860"/>
                    </a:lnTo>
                    <a:lnTo>
                      <a:pt x="329" y="838"/>
                    </a:lnTo>
                    <a:lnTo>
                      <a:pt x="321" y="809"/>
                    </a:lnTo>
                    <a:lnTo>
                      <a:pt x="318" y="776"/>
                    </a:lnTo>
                    <a:lnTo>
                      <a:pt x="318" y="775"/>
                    </a:lnTo>
                    <a:lnTo>
                      <a:pt x="318" y="773"/>
                    </a:lnTo>
                    <a:lnTo>
                      <a:pt x="290" y="838"/>
                    </a:lnTo>
                    <a:lnTo>
                      <a:pt x="267" y="905"/>
                    </a:lnTo>
                    <a:lnTo>
                      <a:pt x="249" y="974"/>
                    </a:lnTo>
                    <a:lnTo>
                      <a:pt x="273" y="963"/>
                    </a:lnTo>
                    <a:lnTo>
                      <a:pt x="301" y="963"/>
                    </a:lnTo>
                    <a:lnTo>
                      <a:pt x="301" y="1181"/>
                    </a:lnTo>
                    <a:lnTo>
                      <a:pt x="269" y="1181"/>
                    </a:lnTo>
                    <a:lnTo>
                      <a:pt x="269" y="990"/>
                    </a:lnTo>
                    <a:lnTo>
                      <a:pt x="267" y="990"/>
                    </a:lnTo>
                    <a:lnTo>
                      <a:pt x="245" y="1001"/>
                    </a:lnTo>
                    <a:lnTo>
                      <a:pt x="237" y="1056"/>
                    </a:lnTo>
                    <a:lnTo>
                      <a:pt x="232" y="1111"/>
                    </a:lnTo>
                    <a:lnTo>
                      <a:pt x="230" y="1167"/>
                    </a:lnTo>
                    <a:lnTo>
                      <a:pt x="232" y="1222"/>
                    </a:lnTo>
                    <a:lnTo>
                      <a:pt x="237" y="1275"/>
                    </a:lnTo>
                    <a:lnTo>
                      <a:pt x="256" y="1267"/>
                    </a:lnTo>
                    <a:lnTo>
                      <a:pt x="277" y="1264"/>
                    </a:lnTo>
                    <a:lnTo>
                      <a:pt x="301" y="1269"/>
                    </a:lnTo>
                    <a:lnTo>
                      <a:pt x="322" y="1278"/>
                    </a:lnTo>
                    <a:lnTo>
                      <a:pt x="338" y="1295"/>
                    </a:lnTo>
                    <a:lnTo>
                      <a:pt x="351" y="1315"/>
                    </a:lnTo>
                    <a:lnTo>
                      <a:pt x="358" y="1343"/>
                    </a:lnTo>
                    <a:lnTo>
                      <a:pt x="360" y="1376"/>
                    </a:lnTo>
                    <a:lnTo>
                      <a:pt x="358" y="1407"/>
                    </a:lnTo>
                    <a:lnTo>
                      <a:pt x="352" y="1433"/>
                    </a:lnTo>
                    <a:lnTo>
                      <a:pt x="341" y="1455"/>
                    </a:lnTo>
                    <a:lnTo>
                      <a:pt x="328" y="1472"/>
                    </a:lnTo>
                    <a:lnTo>
                      <a:pt x="310" y="1482"/>
                    </a:lnTo>
                    <a:lnTo>
                      <a:pt x="288" y="1489"/>
                    </a:lnTo>
                    <a:lnTo>
                      <a:pt x="311" y="1544"/>
                    </a:lnTo>
                    <a:lnTo>
                      <a:pt x="336" y="1598"/>
                    </a:lnTo>
                    <a:lnTo>
                      <a:pt x="365" y="1650"/>
                    </a:lnTo>
                    <a:lnTo>
                      <a:pt x="374" y="1627"/>
                    </a:lnTo>
                    <a:lnTo>
                      <a:pt x="388" y="1609"/>
                    </a:lnTo>
                    <a:lnTo>
                      <a:pt x="404" y="1595"/>
                    </a:lnTo>
                    <a:lnTo>
                      <a:pt x="425" y="1587"/>
                    </a:lnTo>
                    <a:lnTo>
                      <a:pt x="447" y="1584"/>
                    </a:lnTo>
                    <a:lnTo>
                      <a:pt x="471" y="1588"/>
                    </a:lnTo>
                    <a:lnTo>
                      <a:pt x="492" y="1598"/>
                    </a:lnTo>
                    <a:lnTo>
                      <a:pt x="508" y="1613"/>
                    </a:lnTo>
                    <a:lnTo>
                      <a:pt x="519" y="1635"/>
                    </a:lnTo>
                    <a:lnTo>
                      <a:pt x="528" y="1662"/>
                    </a:lnTo>
                    <a:lnTo>
                      <a:pt x="529" y="1695"/>
                    </a:lnTo>
                    <a:lnTo>
                      <a:pt x="528" y="1725"/>
                    </a:lnTo>
                    <a:lnTo>
                      <a:pt x="521" y="1751"/>
                    </a:lnTo>
                    <a:lnTo>
                      <a:pt x="511" y="1773"/>
                    </a:lnTo>
                    <a:lnTo>
                      <a:pt x="497" y="1790"/>
                    </a:lnTo>
                    <a:lnTo>
                      <a:pt x="480" y="1802"/>
                    </a:lnTo>
                    <a:lnTo>
                      <a:pt x="529" y="1851"/>
                    </a:lnTo>
                    <a:lnTo>
                      <a:pt x="582" y="1898"/>
                    </a:lnTo>
                    <a:lnTo>
                      <a:pt x="639" y="1941"/>
                    </a:lnTo>
                    <a:lnTo>
                      <a:pt x="648" y="1919"/>
                    </a:lnTo>
                    <a:lnTo>
                      <a:pt x="662" y="1902"/>
                    </a:lnTo>
                    <a:lnTo>
                      <a:pt x="678" y="1891"/>
                    </a:lnTo>
                    <a:lnTo>
                      <a:pt x="696" y="1883"/>
                    </a:lnTo>
                    <a:lnTo>
                      <a:pt x="718" y="1882"/>
                    </a:lnTo>
                    <a:lnTo>
                      <a:pt x="743" y="1884"/>
                    </a:lnTo>
                    <a:lnTo>
                      <a:pt x="763" y="1894"/>
                    </a:lnTo>
                    <a:lnTo>
                      <a:pt x="779" y="1910"/>
                    </a:lnTo>
                    <a:lnTo>
                      <a:pt x="791" y="1932"/>
                    </a:lnTo>
                    <a:lnTo>
                      <a:pt x="799" y="1960"/>
                    </a:lnTo>
                    <a:lnTo>
                      <a:pt x="800" y="1991"/>
                    </a:lnTo>
                    <a:lnTo>
                      <a:pt x="800" y="2011"/>
                    </a:lnTo>
                    <a:lnTo>
                      <a:pt x="798" y="2027"/>
                    </a:lnTo>
                    <a:lnTo>
                      <a:pt x="835" y="2042"/>
                    </a:lnTo>
                    <a:lnTo>
                      <a:pt x="831" y="2020"/>
                    </a:lnTo>
                    <a:lnTo>
                      <a:pt x="829" y="1994"/>
                    </a:lnTo>
                    <a:lnTo>
                      <a:pt x="831" y="1965"/>
                    </a:lnTo>
                    <a:lnTo>
                      <a:pt x="837" y="1941"/>
                    </a:lnTo>
                    <a:lnTo>
                      <a:pt x="847" y="1919"/>
                    </a:lnTo>
                    <a:lnTo>
                      <a:pt x="861" y="1902"/>
                    </a:lnTo>
                    <a:lnTo>
                      <a:pt x="877" y="1891"/>
                    </a:lnTo>
                    <a:lnTo>
                      <a:pt x="895" y="1883"/>
                    </a:lnTo>
                    <a:lnTo>
                      <a:pt x="917" y="1882"/>
                    </a:lnTo>
                    <a:lnTo>
                      <a:pt x="940" y="1884"/>
                    </a:lnTo>
                    <a:lnTo>
                      <a:pt x="961" y="1894"/>
                    </a:lnTo>
                    <a:lnTo>
                      <a:pt x="977" y="1910"/>
                    </a:lnTo>
                    <a:lnTo>
                      <a:pt x="990" y="1932"/>
                    </a:lnTo>
                    <a:lnTo>
                      <a:pt x="998" y="1960"/>
                    </a:lnTo>
                    <a:lnTo>
                      <a:pt x="999" y="1991"/>
                    </a:lnTo>
                    <a:lnTo>
                      <a:pt x="998" y="2020"/>
                    </a:lnTo>
                    <a:lnTo>
                      <a:pt x="992" y="2045"/>
                    </a:lnTo>
                    <a:lnTo>
                      <a:pt x="983" y="2067"/>
                    </a:lnTo>
                    <a:lnTo>
                      <a:pt x="970" y="2083"/>
                    </a:lnTo>
                    <a:lnTo>
                      <a:pt x="1038" y="2094"/>
                    </a:lnTo>
                    <a:lnTo>
                      <a:pt x="1105" y="2101"/>
                    </a:lnTo>
                    <a:lnTo>
                      <a:pt x="1105" y="1912"/>
                    </a:lnTo>
                    <a:lnTo>
                      <a:pt x="1105" y="1912"/>
                    </a:lnTo>
                    <a:lnTo>
                      <a:pt x="1061" y="1932"/>
                    </a:lnTo>
                    <a:lnTo>
                      <a:pt x="1054" y="1910"/>
                    </a:lnTo>
                    <a:lnTo>
                      <a:pt x="1109" y="1884"/>
                    </a:lnTo>
                    <a:lnTo>
                      <a:pt x="1138" y="1884"/>
                    </a:lnTo>
                    <a:lnTo>
                      <a:pt x="1138" y="2102"/>
                    </a:lnTo>
                    <a:lnTo>
                      <a:pt x="1166" y="2104"/>
                    </a:lnTo>
                    <a:lnTo>
                      <a:pt x="1235" y="2100"/>
                    </a:lnTo>
                    <a:lnTo>
                      <a:pt x="1304" y="2093"/>
                    </a:lnTo>
                    <a:lnTo>
                      <a:pt x="1304" y="1912"/>
                    </a:lnTo>
                    <a:lnTo>
                      <a:pt x="1302" y="1912"/>
                    </a:lnTo>
                    <a:lnTo>
                      <a:pt x="1258" y="1932"/>
                    </a:lnTo>
                    <a:lnTo>
                      <a:pt x="1253" y="1910"/>
                    </a:lnTo>
                    <a:lnTo>
                      <a:pt x="1308" y="1884"/>
                    </a:lnTo>
                    <a:lnTo>
                      <a:pt x="1336" y="1884"/>
                    </a:lnTo>
                    <a:lnTo>
                      <a:pt x="1336" y="2087"/>
                    </a:lnTo>
                    <a:lnTo>
                      <a:pt x="1389" y="2076"/>
                    </a:lnTo>
                    <a:lnTo>
                      <a:pt x="1439" y="2063"/>
                    </a:lnTo>
                    <a:lnTo>
                      <a:pt x="1432" y="2043"/>
                    </a:lnTo>
                    <a:lnTo>
                      <a:pt x="1427" y="2020"/>
                    </a:lnTo>
                    <a:lnTo>
                      <a:pt x="1424" y="1994"/>
                    </a:lnTo>
                    <a:lnTo>
                      <a:pt x="1427" y="1965"/>
                    </a:lnTo>
                    <a:lnTo>
                      <a:pt x="1434" y="1939"/>
                    </a:lnTo>
                    <a:lnTo>
                      <a:pt x="1443" y="1919"/>
                    </a:lnTo>
                    <a:lnTo>
                      <a:pt x="1457" y="1902"/>
                    </a:lnTo>
                    <a:lnTo>
                      <a:pt x="1472" y="1891"/>
                    </a:lnTo>
                    <a:lnTo>
                      <a:pt x="1491" y="1883"/>
                    </a:lnTo>
                    <a:lnTo>
                      <a:pt x="1512" y="1882"/>
                    </a:lnTo>
                    <a:lnTo>
                      <a:pt x="1537" y="1884"/>
                    </a:lnTo>
                    <a:lnTo>
                      <a:pt x="1557" y="1894"/>
                    </a:lnTo>
                    <a:lnTo>
                      <a:pt x="1574" y="1910"/>
                    </a:lnTo>
                    <a:lnTo>
                      <a:pt x="1586" y="1932"/>
                    </a:lnTo>
                    <a:lnTo>
                      <a:pt x="1593" y="1960"/>
                    </a:lnTo>
                    <a:lnTo>
                      <a:pt x="1596" y="1991"/>
                    </a:lnTo>
                    <a:lnTo>
                      <a:pt x="1596" y="1995"/>
                    </a:lnTo>
                    <a:lnTo>
                      <a:pt x="1596" y="1998"/>
                    </a:lnTo>
                    <a:lnTo>
                      <a:pt x="1664" y="1958"/>
                    </a:lnTo>
                    <a:lnTo>
                      <a:pt x="1730" y="1913"/>
                    </a:lnTo>
                    <a:lnTo>
                      <a:pt x="1792" y="1862"/>
                    </a:lnTo>
                    <a:lnTo>
                      <a:pt x="1848" y="1806"/>
                    </a:lnTo>
                    <a:lnTo>
                      <a:pt x="1827" y="1806"/>
                    </a:lnTo>
                    <a:lnTo>
                      <a:pt x="1827" y="1616"/>
                    </a:lnTo>
                    <a:lnTo>
                      <a:pt x="1826" y="1616"/>
                    </a:lnTo>
                    <a:lnTo>
                      <a:pt x="1782" y="1636"/>
                    </a:lnTo>
                    <a:lnTo>
                      <a:pt x="1777" y="1614"/>
                    </a:lnTo>
                    <a:lnTo>
                      <a:pt x="1831" y="1588"/>
                    </a:lnTo>
                    <a:lnTo>
                      <a:pt x="1860" y="1588"/>
                    </a:lnTo>
                    <a:lnTo>
                      <a:pt x="1860" y="1794"/>
                    </a:lnTo>
                    <a:lnTo>
                      <a:pt x="1907" y="1738"/>
                    </a:lnTo>
                    <a:lnTo>
                      <a:pt x="1949" y="1679"/>
                    </a:lnTo>
                    <a:lnTo>
                      <a:pt x="1955" y="1648"/>
                    </a:lnTo>
                    <a:lnTo>
                      <a:pt x="1966" y="1624"/>
                    </a:lnTo>
                    <a:lnTo>
                      <a:pt x="1981" y="1606"/>
                    </a:lnTo>
                    <a:lnTo>
                      <a:pt x="1999" y="1592"/>
                    </a:lnTo>
                    <a:lnTo>
                      <a:pt x="2029" y="1528"/>
                    </a:lnTo>
                    <a:lnTo>
                      <a:pt x="2055" y="1459"/>
                    </a:lnTo>
                    <a:lnTo>
                      <a:pt x="2055" y="1296"/>
                    </a:lnTo>
                    <a:lnTo>
                      <a:pt x="2053" y="1296"/>
                    </a:lnTo>
                    <a:lnTo>
                      <a:pt x="2011" y="1317"/>
                    </a:lnTo>
                    <a:lnTo>
                      <a:pt x="2004" y="1295"/>
                    </a:lnTo>
                    <a:lnTo>
                      <a:pt x="2059" y="1269"/>
                    </a:lnTo>
                    <a:lnTo>
                      <a:pt x="2088" y="1269"/>
                    </a:lnTo>
                    <a:lnTo>
                      <a:pt x="2088" y="1325"/>
                    </a:lnTo>
                    <a:lnTo>
                      <a:pt x="2097" y="1252"/>
                    </a:lnTo>
                    <a:lnTo>
                      <a:pt x="2101" y="1177"/>
                    </a:lnTo>
                    <a:lnTo>
                      <a:pt x="2084" y="1184"/>
                    </a:lnTo>
                    <a:lnTo>
                      <a:pt x="2063" y="1185"/>
                    </a:lnTo>
                    <a:lnTo>
                      <a:pt x="2040" y="1182"/>
                    </a:lnTo>
                    <a:lnTo>
                      <a:pt x="2019" y="1173"/>
                    </a:lnTo>
                    <a:lnTo>
                      <a:pt x="2003" y="1156"/>
                    </a:lnTo>
                    <a:lnTo>
                      <a:pt x="1990" y="1134"/>
                    </a:lnTo>
                    <a:lnTo>
                      <a:pt x="1982" y="1107"/>
                    </a:lnTo>
                    <a:lnTo>
                      <a:pt x="1979" y="1072"/>
                    </a:lnTo>
                    <a:lnTo>
                      <a:pt x="1982" y="1044"/>
                    </a:lnTo>
                    <a:lnTo>
                      <a:pt x="1988" y="1019"/>
                    </a:lnTo>
                    <a:lnTo>
                      <a:pt x="1997" y="997"/>
                    </a:lnTo>
                    <a:lnTo>
                      <a:pt x="2011" y="981"/>
                    </a:lnTo>
                    <a:lnTo>
                      <a:pt x="2027" y="970"/>
                    </a:lnTo>
                    <a:lnTo>
                      <a:pt x="2047" y="961"/>
                    </a:lnTo>
                    <a:lnTo>
                      <a:pt x="2067" y="960"/>
                    </a:lnTo>
                    <a:lnTo>
                      <a:pt x="2073" y="960"/>
                    </a:lnTo>
                    <a:lnTo>
                      <a:pt x="2078" y="961"/>
                    </a:lnTo>
                    <a:lnTo>
                      <a:pt x="2062" y="898"/>
                    </a:lnTo>
                    <a:lnTo>
                      <a:pt x="2041" y="838"/>
                    </a:lnTo>
                    <a:lnTo>
                      <a:pt x="2018" y="779"/>
                    </a:lnTo>
                    <a:lnTo>
                      <a:pt x="2018" y="885"/>
                    </a:lnTo>
                    <a:lnTo>
                      <a:pt x="1985" y="885"/>
                    </a:lnTo>
                    <a:lnTo>
                      <a:pt x="1985" y="713"/>
                    </a:lnTo>
                    <a:lnTo>
                      <a:pt x="1979" y="705"/>
                    </a:lnTo>
                    <a:lnTo>
                      <a:pt x="1975" y="698"/>
                    </a:lnTo>
                    <a:lnTo>
                      <a:pt x="1940" y="714"/>
                    </a:lnTo>
                    <a:lnTo>
                      <a:pt x="1933" y="692"/>
                    </a:lnTo>
                    <a:lnTo>
                      <a:pt x="1963" y="677"/>
                    </a:lnTo>
                    <a:lnTo>
                      <a:pt x="1920" y="614"/>
                    </a:lnTo>
                    <a:lnTo>
                      <a:pt x="1873" y="554"/>
                    </a:lnTo>
                    <a:lnTo>
                      <a:pt x="1819" y="498"/>
                    </a:lnTo>
                    <a:lnTo>
                      <a:pt x="1763" y="447"/>
                    </a:lnTo>
                    <a:lnTo>
                      <a:pt x="1701" y="399"/>
                    </a:lnTo>
                    <a:lnTo>
                      <a:pt x="1708" y="425"/>
                    </a:lnTo>
                    <a:lnTo>
                      <a:pt x="1709" y="454"/>
                    </a:lnTo>
                    <a:lnTo>
                      <a:pt x="1707" y="488"/>
                    </a:lnTo>
                    <a:lnTo>
                      <a:pt x="1700" y="517"/>
                    </a:lnTo>
                    <a:lnTo>
                      <a:pt x="1686" y="539"/>
                    </a:lnTo>
                    <a:lnTo>
                      <a:pt x="1670" y="555"/>
                    </a:lnTo>
                    <a:lnTo>
                      <a:pt x="1648" y="566"/>
                    </a:lnTo>
                    <a:lnTo>
                      <a:pt x="1622" y="569"/>
                    </a:lnTo>
                    <a:lnTo>
                      <a:pt x="1598" y="566"/>
                    </a:lnTo>
                    <a:lnTo>
                      <a:pt x="1579" y="555"/>
                    </a:lnTo>
                    <a:lnTo>
                      <a:pt x="1563" y="540"/>
                    </a:lnTo>
                    <a:lnTo>
                      <a:pt x="1550" y="518"/>
                    </a:lnTo>
                    <a:lnTo>
                      <a:pt x="1542" y="490"/>
                    </a:lnTo>
                    <a:lnTo>
                      <a:pt x="1539" y="457"/>
                    </a:lnTo>
                    <a:lnTo>
                      <a:pt x="1541" y="425"/>
                    </a:lnTo>
                    <a:lnTo>
                      <a:pt x="1549" y="399"/>
                    </a:lnTo>
                    <a:lnTo>
                      <a:pt x="1560" y="378"/>
                    </a:lnTo>
                    <a:lnTo>
                      <a:pt x="1575" y="362"/>
                    </a:lnTo>
                    <a:lnTo>
                      <a:pt x="1593" y="351"/>
                    </a:lnTo>
                    <a:lnTo>
                      <a:pt x="1613" y="344"/>
                    </a:lnTo>
                    <a:lnTo>
                      <a:pt x="1545" y="311"/>
                    </a:lnTo>
                    <a:lnTo>
                      <a:pt x="1475" y="282"/>
                    </a:lnTo>
                    <a:lnTo>
                      <a:pt x="1401" y="260"/>
                    </a:lnTo>
                    <a:lnTo>
                      <a:pt x="1324" y="244"/>
                    </a:lnTo>
                    <a:lnTo>
                      <a:pt x="1246" y="233"/>
                    </a:lnTo>
                    <a:lnTo>
                      <a:pt x="1166" y="230"/>
                    </a:lnTo>
                    <a:close/>
                    <a:moveTo>
                      <a:pt x="1166" y="0"/>
                    </a:moveTo>
                    <a:lnTo>
                      <a:pt x="1267" y="4"/>
                    </a:lnTo>
                    <a:lnTo>
                      <a:pt x="1364" y="18"/>
                    </a:lnTo>
                    <a:lnTo>
                      <a:pt x="1460" y="38"/>
                    </a:lnTo>
                    <a:lnTo>
                      <a:pt x="1552" y="66"/>
                    </a:lnTo>
                    <a:lnTo>
                      <a:pt x="1641" y="101"/>
                    </a:lnTo>
                    <a:lnTo>
                      <a:pt x="1727" y="144"/>
                    </a:lnTo>
                    <a:lnTo>
                      <a:pt x="1808" y="193"/>
                    </a:lnTo>
                    <a:lnTo>
                      <a:pt x="1885" y="248"/>
                    </a:lnTo>
                    <a:lnTo>
                      <a:pt x="1956" y="310"/>
                    </a:lnTo>
                    <a:lnTo>
                      <a:pt x="2023" y="376"/>
                    </a:lnTo>
                    <a:lnTo>
                      <a:pt x="2084" y="448"/>
                    </a:lnTo>
                    <a:lnTo>
                      <a:pt x="2140" y="525"/>
                    </a:lnTo>
                    <a:lnTo>
                      <a:pt x="2188" y="606"/>
                    </a:lnTo>
                    <a:lnTo>
                      <a:pt x="2230" y="691"/>
                    </a:lnTo>
                    <a:lnTo>
                      <a:pt x="2266" y="780"/>
                    </a:lnTo>
                    <a:lnTo>
                      <a:pt x="2295" y="872"/>
                    </a:lnTo>
                    <a:lnTo>
                      <a:pt x="2315" y="968"/>
                    </a:lnTo>
                    <a:lnTo>
                      <a:pt x="2328" y="1067"/>
                    </a:lnTo>
                    <a:lnTo>
                      <a:pt x="2332" y="1167"/>
                    </a:lnTo>
                    <a:lnTo>
                      <a:pt x="2328" y="1262"/>
                    </a:lnTo>
                    <a:lnTo>
                      <a:pt x="2317" y="1354"/>
                    </a:lnTo>
                    <a:lnTo>
                      <a:pt x="2299" y="1443"/>
                    </a:lnTo>
                    <a:lnTo>
                      <a:pt x="2274" y="1530"/>
                    </a:lnTo>
                    <a:lnTo>
                      <a:pt x="2243" y="1614"/>
                    </a:lnTo>
                    <a:lnTo>
                      <a:pt x="2204" y="1695"/>
                    </a:lnTo>
                    <a:lnTo>
                      <a:pt x="2162" y="1773"/>
                    </a:lnTo>
                    <a:lnTo>
                      <a:pt x="2112" y="1846"/>
                    </a:lnTo>
                    <a:lnTo>
                      <a:pt x="2115" y="1849"/>
                    </a:lnTo>
                    <a:lnTo>
                      <a:pt x="2118" y="1851"/>
                    </a:lnTo>
                    <a:lnTo>
                      <a:pt x="3389" y="3124"/>
                    </a:lnTo>
                    <a:lnTo>
                      <a:pt x="3413" y="3154"/>
                    </a:lnTo>
                    <a:lnTo>
                      <a:pt x="3433" y="3189"/>
                    </a:lnTo>
                    <a:lnTo>
                      <a:pt x="3445" y="3223"/>
                    </a:lnTo>
                    <a:lnTo>
                      <a:pt x="3452" y="3260"/>
                    </a:lnTo>
                    <a:lnTo>
                      <a:pt x="3452" y="3297"/>
                    </a:lnTo>
                    <a:lnTo>
                      <a:pt x="3445" y="3334"/>
                    </a:lnTo>
                    <a:lnTo>
                      <a:pt x="3433" y="3368"/>
                    </a:lnTo>
                    <a:lnTo>
                      <a:pt x="3413" y="3401"/>
                    </a:lnTo>
                    <a:lnTo>
                      <a:pt x="3389" y="3431"/>
                    </a:lnTo>
                    <a:lnTo>
                      <a:pt x="3359" y="3457"/>
                    </a:lnTo>
                    <a:lnTo>
                      <a:pt x="3326" y="3475"/>
                    </a:lnTo>
                    <a:lnTo>
                      <a:pt x="3290" y="3489"/>
                    </a:lnTo>
                    <a:lnTo>
                      <a:pt x="3253" y="3495"/>
                    </a:lnTo>
                    <a:lnTo>
                      <a:pt x="3216" y="3495"/>
                    </a:lnTo>
                    <a:lnTo>
                      <a:pt x="3180" y="3489"/>
                    </a:lnTo>
                    <a:lnTo>
                      <a:pt x="3145" y="3477"/>
                    </a:lnTo>
                    <a:lnTo>
                      <a:pt x="3112" y="3457"/>
                    </a:lnTo>
                    <a:lnTo>
                      <a:pt x="3082" y="3431"/>
                    </a:lnTo>
                    <a:lnTo>
                      <a:pt x="1811" y="2159"/>
                    </a:lnTo>
                    <a:lnTo>
                      <a:pt x="1805" y="2152"/>
                    </a:lnTo>
                    <a:lnTo>
                      <a:pt x="1800" y="2145"/>
                    </a:lnTo>
                    <a:lnTo>
                      <a:pt x="1719" y="2193"/>
                    </a:lnTo>
                    <a:lnTo>
                      <a:pt x="1635" y="2234"/>
                    </a:lnTo>
                    <a:lnTo>
                      <a:pt x="1548" y="2268"/>
                    </a:lnTo>
                    <a:lnTo>
                      <a:pt x="1456" y="2297"/>
                    </a:lnTo>
                    <a:lnTo>
                      <a:pt x="1363" y="2316"/>
                    </a:lnTo>
                    <a:lnTo>
                      <a:pt x="1265" y="2329"/>
                    </a:lnTo>
                    <a:lnTo>
                      <a:pt x="1166" y="2333"/>
                    </a:lnTo>
                    <a:lnTo>
                      <a:pt x="1065" y="2329"/>
                    </a:lnTo>
                    <a:lnTo>
                      <a:pt x="968" y="2316"/>
                    </a:lnTo>
                    <a:lnTo>
                      <a:pt x="872" y="2296"/>
                    </a:lnTo>
                    <a:lnTo>
                      <a:pt x="780" y="2267"/>
                    </a:lnTo>
                    <a:lnTo>
                      <a:pt x="691" y="2233"/>
                    </a:lnTo>
                    <a:lnTo>
                      <a:pt x="606" y="2190"/>
                    </a:lnTo>
                    <a:lnTo>
                      <a:pt x="525" y="2141"/>
                    </a:lnTo>
                    <a:lnTo>
                      <a:pt x="448" y="2085"/>
                    </a:lnTo>
                    <a:lnTo>
                      <a:pt x="375" y="2024"/>
                    </a:lnTo>
                    <a:lnTo>
                      <a:pt x="310" y="1957"/>
                    </a:lnTo>
                    <a:lnTo>
                      <a:pt x="248" y="1886"/>
                    </a:lnTo>
                    <a:lnTo>
                      <a:pt x="193" y="1809"/>
                    </a:lnTo>
                    <a:lnTo>
                      <a:pt x="144" y="1728"/>
                    </a:lnTo>
                    <a:lnTo>
                      <a:pt x="101" y="1643"/>
                    </a:lnTo>
                    <a:lnTo>
                      <a:pt x="66" y="1554"/>
                    </a:lnTo>
                    <a:lnTo>
                      <a:pt x="37" y="1461"/>
                    </a:lnTo>
                    <a:lnTo>
                      <a:pt x="16" y="1366"/>
                    </a:lnTo>
                    <a:lnTo>
                      <a:pt x="4" y="1267"/>
                    </a:lnTo>
                    <a:lnTo>
                      <a:pt x="0" y="1167"/>
                    </a:lnTo>
                    <a:lnTo>
                      <a:pt x="4" y="1067"/>
                    </a:lnTo>
                    <a:lnTo>
                      <a:pt x="16" y="968"/>
                    </a:lnTo>
                    <a:lnTo>
                      <a:pt x="37" y="872"/>
                    </a:lnTo>
                    <a:lnTo>
                      <a:pt x="66" y="780"/>
                    </a:lnTo>
                    <a:lnTo>
                      <a:pt x="101" y="691"/>
                    </a:lnTo>
                    <a:lnTo>
                      <a:pt x="144" y="606"/>
                    </a:lnTo>
                    <a:lnTo>
                      <a:pt x="193" y="525"/>
                    </a:lnTo>
                    <a:lnTo>
                      <a:pt x="248" y="448"/>
                    </a:lnTo>
                    <a:lnTo>
                      <a:pt x="310" y="376"/>
                    </a:lnTo>
                    <a:lnTo>
                      <a:pt x="375" y="310"/>
                    </a:lnTo>
                    <a:lnTo>
                      <a:pt x="448" y="248"/>
                    </a:lnTo>
                    <a:lnTo>
                      <a:pt x="525" y="193"/>
                    </a:lnTo>
                    <a:lnTo>
                      <a:pt x="606" y="144"/>
                    </a:lnTo>
                    <a:lnTo>
                      <a:pt x="691" y="101"/>
                    </a:lnTo>
                    <a:lnTo>
                      <a:pt x="780" y="66"/>
                    </a:lnTo>
                    <a:lnTo>
                      <a:pt x="872" y="38"/>
                    </a:lnTo>
                    <a:lnTo>
                      <a:pt x="968" y="18"/>
                    </a:lnTo>
                    <a:lnTo>
                      <a:pt x="1065" y="4"/>
                    </a:lnTo>
                    <a:lnTo>
                      <a:pt x="1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3" name="Group 52"/>
              <p:cNvGrpSpPr/>
              <p:nvPr/>
            </p:nvGrpSpPr>
            <p:grpSpPr>
              <a:xfrm>
                <a:off x="1348155" y="1266092"/>
                <a:ext cx="3029575" cy="4583723"/>
                <a:chOff x="3081337" y="1270001"/>
                <a:chExt cx="2432051" cy="3497263"/>
              </a:xfrm>
              <a:grpFill/>
            </p:grpSpPr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3084512" y="1270001"/>
                  <a:ext cx="2428875" cy="1376363"/>
                </a:xfrm>
                <a:custGeom>
                  <a:avLst/>
                  <a:gdLst>
                    <a:gd name="T0" fmla="*/ 1675 w 3058"/>
                    <a:gd name="T1" fmla="*/ 1 h 1735"/>
                    <a:gd name="T2" fmla="*/ 1964 w 3058"/>
                    <a:gd name="T3" fmla="*/ 56 h 1735"/>
                    <a:gd name="T4" fmla="*/ 2222 w 3058"/>
                    <a:gd name="T5" fmla="*/ 174 h 1735"/>
                    <a:gd name="T6" fmla="*/ 2450 w 3058"/>
                    <a:gd name="T7" fmla="*/ 356 h 1735"/>
                    <a:gd name="T8" fmla="*/ 2646 w 3058"/>
                    <a:gd name="T9" fmla="*/ 602 h 1735"/>
                    <a:gd name="T10" fmla="*/ 2765 w 3058"/>
                    <a:gd name="T11" fmla="*/ 816 h 1735"/>
                    <a:gd name="T12" fmla="*/ 2850 w 3058"/>
                    <a:gd name="T13" fmla="*/ 1019 h 1735"/>
                    <a:gd name="T14" fmla="*/ 2905 w 3058"/>
                    <a:gd name="T15" fmla="*/ 1187 h 1735"/>
                    <a:gd name="T16" fmla="*/ 2936 w 3058"/>
                    <a:gd name="T17" fmla="*/ 1307 h 1735"/>
                    <a:gd name="T18" fmla="*/ 2944 w 3058"/>
                    <a:gd name="T19" fmla="*/ 1338 h 1735"/>
                    <a:gd name="T20" fmla="*/ 2958 w 3058"/>
                    <a:gd name="T21" fmla="*/ 1388 h 1735"/>
                    <a:gd name="T22" fmla="*/ 2987 w 3058"/>
                    <a:gd name="T23" fmla="*/ 1485 h 1735"/>
                    <a:gd name="T24" fmla="*/ 3016 w 3058"/>
                    <a:gd name="T25" fmla="*/ 1555 h 1735"/>
                    <a:gd name="T26" fmla="*/ 3051 w 3058"/>
                    <a:gd name="T27" fmla="*/ 1606 h 1735"/>
                    <a:gd name="T28" fmla="*/ 3053 w 3058"/>
                    <a:gd name="T29" fmla="*/ 1674 h 1735"/>
                    <a:gd name="T30" fmla="*/ 3006 w 3058"/>
                    <a:gd name="T31" fmla="*/ 1725 h 1735"/>
                    <a:gd name="T32" fmla="*/ 2946 w 3058"/>
                    <a:gd name="T33" fmla="*/ 1733 h 1735"/>
                    <a:gd name="T34" fmla="*/ 2902 w 3058"/>
                    <a:gd name="T35" fmla="*/ 1711 h 1735"/>
                    <a:gd name="T36" fmla="*/ 2866 w 3058"/>
                    <a:gd name="T37" fmla="*/ 1622 h 1735"/>
                    <a:gd name="T38" fmla="*/ 2769 w 3058"/>
                    <a:gd name="T39" fmla="*/ 1408 h 1735"/>
                    <a:gd name="T40" fmla="*/ 2759 w 3058"/>
                    <a:gd name="T41" fmla="*/ 1374 h 1735"/>
                    <a:gd name="T42" fmla="*/ 2683 w 3058"/>
                    <a:gd name="T43" fmla="*/ 1111 h 1735"/>
                    <a:gd name="T44" fmla="*/ 2544 w 3058"/>
                    <a:gd name="T45" fmla="*/ 799 h 1735"/>
                    <a:gd name="T46" fmla="*/ 2371 w 3058"/>
                    <a:gd name="T47" fmla="*/ 550 h 1735"/>
                    <a:gd name="T48" fmla="*/ 2167 w 3058"/>
                    <a:gd name="T49" fmla="*/ 364 h 1735"/>
                    <a:gd name="T50" fmla="*/ 1930 w 3058"/>
                    <a:gd name="T51" fmla="*/ 244 h 1735"/>
                    <a:gd name="T52" fmla="*/ 1663 w 3058"/>
                    <a:gd name="T53" fmla="*/ 189 h 1735"/>
                    <a:gd name="T54" fmla="*/ 1410 w 3058"/>
                    <a:gd name="T55" fmla="*/ 208 h 1735"/>
                    <a:gd name="T56" fmla="*/ 1180 w 3058"/>
                    <a:gd name="T57" fmla="*/ 282 h 1735"/>
                    <a:gd name="T58" fmla="*/ 974 w 3058"/>
                    <a:gd name="T59" fmla="*/ 397 h 1735"/>
                    <a:gd name="T60" fmla="*/ 793 w 3058"/>
                    <a:gd name="T61" fmla="*/ 539 h 1735"/>
                    <a:gd name="T62" fmla="*/ 639 w 3058"/>
                    <a:gd name="T63" fmla="*/ 691 h 1735"/>
                    <a:gd name="T64" fmla="*/ 508 w 3058"/>
                    <a:gd name="T65" fmla="*/ 839 h 1735"/>
                    <a:gd name="T66" fmla="*/ 407 w 3058"/>
                    <a:gd name="T67" fmla="*/ 969 h 1735"/>
                    <a:gd name="T68" fmla="*/ 326 w 3058"/>
                    <a:gd name="T69" fmla="*/ 1074 h 1735"/>
                    <a:gd name="T70" fmla="*/ 238 w 3058"/>
                    <a:gd name="T71" fmla="*/ 1160 h 1735"/>
                    <a:gd name="T72" fmla="*/ 166 w 3058"/>
                    <a:gd name="T73" fmla="*/ 1213 h 1735"/>
                    <a:gd name="T74" fmla="*/ 116 w 3058"/>
                    <a:gd name="T75" fmla="*/ 1238 h 1735"/>
                    <a:gd name="T76" fmla="*/ 83 w 3058"/>
                    <a:gd name="T77" fmla="*/ 1239 h 1735"/>
                    <a:gd name="T78" fmla="*/ 27 w 3058"/>
                    <a:gd name="T79" fmla="*/ 1212 h 1735"/>
                    <a:gd name="T80" fmla="*/ 0 w 3058"/>
                    <a:gd name="T81" fmla="*/ 1145 h 1735"/>
                    <a:gd name="T82" fmla="*/ 22 w 3058"/>
                    <a:gd name="T83" fmla="*/ 1086 h 1735"/>
                    <a:gd name="T84" fmla="*/ 60 w 3058"/>
                    <a:gd name="T85" fmla="*/ 1058 h 1735"/>
                    <a:gd name="T86" fmla="*/ 109 w 3058"/>
                    <a:gd name="T87" fmla="*/ 1023 h 1735"/>
                    <a:gd name="T88" fmla="*/ 182 w 3058"/>
                    <a:gd name="T89" fmla="*/ 953 h 1735"/>
                    <a:gd name="T90" fmla="*/ 259 w 3058"/>
                    <a:gd name="T91" fmla="*/ 854 h 1735"/>
                    <a:gd name="T92" fmla="*/ 364 w 3058"/>
                    <a:gd name="T93" fmla="*/ 718 h 1735"/>
                    <a:gd name="T94" fmla="*/ 497 w 3058"/>
                    <a:gd name="T95" fmla="*/ 565 h 1735"/>
                    <a:gd name="T96" fmla="*/ 659 w 3058"/>
                    <a:gd name="T97" fmla="*/ 406 h 1735"/>
                    <a:gd name="T98" fmla="*/ 848 w 3058"/>
                    <a:gd name="T99" fmla="*/ 255 h 1735"/>
                    <a:gd name="T100" fmla="*/ 1065 w 3058"/>
                    <a:gd name="T101" fmla="*/ 129 h 1735"/>
                    <a:gd name="T102" fmla="*/ 1308 w 3058"/>
                    <a:gd name="T103" fmla="*/ 38 h 1735"/>
                    <a:gd name="T104" fmla="*/ 1578 w 3058"/>
                    <a:gd name="T105" fmla="*/ 0 h 1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058" h="1735">
                      <a:moveTo>
                        <a:pt x="1578" y="0"/>
                      </a:moveTo>
                      <a:lnTo>
                        <a:pt x="1674" y="1"/>
                      </a:lnTo>
                      <a:lnTo>
                        <a:pt x="1675" y="1"/>
                      </a:lnTo>
                      <a:lnTo>
                        <a:pt x="1775" y="12"/>
                      </a:lnTo>
                      <a:lnTo>
                        <a:pt x="1871" y="30"/>
                      </a:lnTo>
                      <a:lnTo>
                        <a:pt x="1964" y="56"/>
                      </a:lnTo>
                      <a:lnTo>
                        <a:pt x="2053" y="87"/>
                      </a:lnTo>
                      <a:lnTo>
                        <a:pt x="2140" y="127"/>
                      </a:lnTo>
                      <a:lnTo>
                        <a:pt x="2222" y="174"/>
                      </a:lnTo>
                      <a:lnTo>
                        <a:pt x="2301" y="227"/>
                      </a:lnTo>
                      <a:lnTo>
                        <a:pt x="2378" y="289"/>
                      </a:lnTo>
                      <a:lnTo>
                        <a:pt x="2450" y="356"/>
                      </a:lnTo>
                      <a:lnTo>
                        <a:pt x="2519" y="432"/>
                      </a:lnTo>
                      <a:lnTo>
                        <a:pt x="2584" y="513"/>
                      </a:lnTo>
                      <a:lnTo>
                        <a:pt x="2646" y="602"/>
                      </a:lnTo>
                      <a:lnTo>
                        <a:pt x="2689" y="673"/>
                      </a:lnTo>
                      <a:lnTo>
                        <a:pt x="2729" y="746"/>
                      </a:lnTo>
                      <a:lnTo>
                        <a:pt x="2765" y="816"/>
                      </a:lnTo>
                      <a:lnTo>
                        <a:pt x="2798" y="886"/>
                      </a:lnTo>
                      <a:lnTo>
                        <a:pt x="2825" y="953"/>
                      </a:lnTo>
                      <a:lnTo>
                        <a:pt x="2850" y="1019"/>
                      </a:lnTo>
                      <a:lnTo>
                        <a:pt x="2870" y="1079"/>
                      </a:lnTo>
                      <a:lnTo>
                        <a:pt x="2890" y="1137"/>
                      </a:lnTo>
                      <a:lnTo>
                        <a:pt x="2905" y="1187"/>
                      </a:lnTo>
                      <a:lnTo>
                        <a:pt x="2917" y="1234"/>
                      </a:lnTo>
                      <a:lnTo>
                        <a:pt x="2928" y="1274"/>
                      </a:lnTo>
                      <a:lnTo>
                        <a:pt x="2936" y="1307"/>
                      </a:lnTo>
                      <a:lnTo>
                        <a:pt x="2939" y="1318"/>
                      </a:lnTo>
                      <a:lnTo>
                        <a:pt x="2942" y="1330"/>
                      </a:lnTo>
                      <a:lnTo>
                        <a:pt x="2944" y="1338"/>
                      </a:lnTo>
                      <a:lnTo>
                        <a:pt x="2947" y="1345"/>
                      </a:lnTo>
                      <a:lnTo>
                        <a:pt x="2950" y="1353"/>
                      </a:lnTo>
                      <a:lnTo>
                        <a:pt x="2958" y="1388"/>
                      </a:lnTo>
                      <a:lnTo>
                        <a:pt x="2968" y="1420"/>
                      </a:lnTo>
                      <a:lnTo>
                        <a:pt x="2977" y="1453"/>
                      </a:lnTo>
                      <a:lnTo>
                        <a:pt x="2987" y="1485"/>
                      </a:lnTo>
                      <a:lnTo>
                        <a:pt x="2998" y="1512"/>
                      </a:lnTo>
                      <a:lnTo>
                        <a:pt x="3007" y="1537"/>
                      </a:lnTo>
                      <a:lnTo>
                        <a:pt x="3016" y="1555"/>
                      </a:lnTo>
                      <a:lnTo>
                        <a:pt x="3024" y="1567"/>
                      </a:lnTo>
                      <a:lnTo>
                        <a:pt x="3040" y="1585"/>
                      </a:lnTo>
                      <a:lnTo>
                        <a:pt x="3051" y="1606"/>
                      </a:lnTo>
                      <a:lnTo>
                        <a:pt x="3058" y="1628"/>
                      </a:lnTo>
                      <a:lnTo>
                        <a:pt x="3058" y="1651"/>
                      </a:lnTo>
                      <a:lnTo>
                        <a:pt x="3053" y="1674"/>
                      </a:lnTo>
                      <a:lnTo>
                        <a:pt x="3040" y="1696"/>
                      </a:lnTo>
                      <a:lnTo>
                        <a:pt x="3025" y="1713"/>
                      </a:lnTo>
                      <a:lnTo>
                        <a:pt x="3006" y="1725"/>
                      </a:lnTo>
                      <a:lnTo>
                        <a:pt x="2986" y="1732"/>
                      </a:lnTo>
                      <a:lnTo>
                        <a:pt x="2965" y="1735"/>
                      </a:lnTo>
                      <a:lnTo>
                        <a:pt x="2946" y="1733"/>
                      </a:lnTo>
                      <a:lnTo>
                        <a:pt x="2927" y="1726"/>
                      </a:lnTo>
                      <a:lnTo>
                        <a:pt x="2909" y="1717"/>
                      </a:lnTo>
                      <a:lnTo>
                        <a:pt x="2902" y="1711"/>
                      </a:lnTo>
                      <a:lnTo>
                        <a:pt x="2896" y="1704"/>
                      </a:lnTo>
                      <a:lnTo>
                        <a:pt x="2890" y="1698"/>
                      </a:lnTo>
                      <a:lnTo>
                        <a:pt x="2866" y="1622"/>
                      </a:lnTo>
                      <a:lnTo>
                        <a:pt x="2839" y="1548"/>
                      </a:lnTo>
                      <a:lnTo>
                        <a:pt x="2806" y="1477"/>
                      </a:lnTo>
                      <a:lnTo>
                        <a:pt x="2769" y="1408"/>
                      </a:lnTo>
                      <a:lnTo>
                        <a:pt x="2768" y="1403"/>
                      </a:lnTo>
                      <a:lnTo>
                        <a:pt x="2763" y="1390"/>
                      </a:lnTo>
                      <a:lnTo>
                        <a:pt x="2759" y="1374"/>
                      </a:lnTo>
                      <a:lnTo>
                        <a:pt x="2754" y="1352"/>
                      </a:lnTo>
                      <a:lnTo>
                        <a:pt x="2720" y="1228"/>
                      </a:lnTo>
                      <a:lnTo>
                        <a:pt x="2683" y="1111"/>
                      </a:lnTo>
                      <a:lnTo>
                        <a:pt x="2640" y="999"/>
                      </a:lnTo>
                      <a:lnTo>
                        <a:pt x="2593" y="897"/>
                      </a:lnTo>
                      <a:lnTo>
                        <a:pt x="2544" y="799"/>
                      </a:lnTo>
                      <a:lnTo>
                        <a:pt x="2491" y="709"/>
                      </a:lnTo>
                      <a:lnTo>
                        <a:pt x="2433" y="626"/>
                      </a:lnTo>
                      <a:lnTo>
                        <a:pt x="2371" y="550"/>
                      </a:lnTo>
                      <a:lnTo>
                        <a:pt x="2307" y="481"/>
                      </a:lnTo>
                      <a:lnTo>
                        <a:pt x="2238" y="419"/>
                      </a:lnTo>
                      <a:lnTo>
                        <a:pt x="2167" y="364"/>
                      </a:lnTo>
                      <a:lnTo>
                        <a:pt x="2092" y="316"/>
                      </a:lnTo>
                      <a:lnTo>
                        <a:pt x="2012" y="277"/>
                      </a:lnTo>
                      <a:lnTo>
                        <a:pt x="1930" y="244"/>
                      </a:lnTo>
                      <a:lnTo>
                        <a:pt x="1845" y="218"/>
                      </a:lnTo>
                      <a:lnTo>
                        <a:pt x="1756" y="200"/>
                      </a:lnTo>
                      <a:lnTo>
                        <a:pt x="1663" y="189"/>
                      </a:lnTo>
                      <a:lnTo>
                        <a:pt x="1576" y="189"/>
                      </a:lnTo>
                      <a:lnTo>
                        <a:pt x="1491" y="194"/>
                      </a:lnTo>
                      <a:lnTo>
                        <a:pt x="1410" y="208"/>
                      </a:lnTo>
                      <a:lnTo>
                        <a:pt x="1331" y="227"/>
                      </a:lnTo>
                      <a:lnTo>
                        <a:pt x="1254" y="253"/>
                      </a:lnTo>
                      <a:lnTo>
                        <a:pt x="1180" y="282"/>
                      </a:lnTo>
                      <a:lnTo>
                        <a:pt x="1109" y="318"/>
                      </a:lnTo>
                      <a:lnTo>
                        <a:pt x="1040" y="356"/>
                      </a:lnTo>
                      <a:lnTo>
                        <a:pt x="974" y="397"/>
                      </a:lnTo>
                      <a:lnTo>
                        <a:pt x="911" y="443"/>
                      </a:lnTo>
                      <a:lnTo>
                        <a:pt x="851" y="489"/>
                      </a:lnTo>
                      <a:lnTo>
                        <a:pt x="793" y="539"/>
                      </a:lnTo>
                      <a:lnTo>
                        <a:pt x="739" y="589"/>
                      </a:lnTo>
                      <a:lnTo>
                        <a:pt x="687" y="640"/>
                      </a:lnTo>
                      <a:lnTo>
                        <a:pt x="639" y="691"/>
                      </a:lnTo>
                      <a:lnTo>
                        <a:pt x="592" y="742"/>
                      </a:lnTo>
                      <a:lnTo>
                        <a:pt x="549" y="791"/>
                      </a:lnTo>
                      <a:lnTo>
                        <a:pt x="508" y="839"/>
                      </a:lnTo>
                      <a:lnTo>
                        <a:pt x="473" y="884"/>
                      </a:lnTo>
                      <a:lnTo>
                        <a:pt x="438" y="928"/>
                      </a:lnTo>
                      <a:lnTo>
                        <a:pt x="407" y="969"/>
                      </a:lnTo>
                      <a:lnTo>
                        <a:pt x="379" y="1005"/>
                      </a:lnTo>
                      <a:lnTo>
                        <a:pt x="358" y="1035"/>
                      </a:lnTo>
                      <a:lnTo>
                        <a:pt x="326" y="1074"/>
                      </a:lnTo>
                      <a:lnTo>
                        <a:pt x="296" y="1106"/>
                      </a:lnTo>
                      <a:lnTo>
                        <a:pt x="266" y="1135"/>
                      </a:lnTo>
                      <a:lnTo>
                        <a:pt x="238" y="1160"/>
                      </a:lnTo>
                      <a:lnTo>
                        <a:pt x="214" y="1179"/>
                      </a:lnTo>
                      <a:lnTo>
                        <a:pt x="188" y="1198"/>
                      </a:lnTo>
                      <a:lnTo>
                        <a:pt x="166" y="1213"/>
                      </a:lnTo>
                      <a:lnTo>
                        <a:pt x="146" y="1224"/>
                      </a:lnTo>
                      <a:lnTo>
                        <a:pt x="130" y="1233"/>
                      </a:lnTo>
                      <a:lnTo>
                        <a:pt x="116" y="1238"/>
                      </a:lnTo>
                      <a:lnTo>
                        <a:pt x="104" y="1239"/>
                      </a:lnTo>
                      <a:lnTo>
                        <a:pt x="93" y="1241"/>
                      </a:lnTo>
                      <a:lnTo>
                        <a:pt x="83" y="1239"/>
                      </a:lnTo>
                      <a:lnTo>
                        <a:pt x="72" y="1238"/>
                      </a:lnTo>
                      <a:lnTo>
                        <a:pt x="48" y="1228"/>
                      </a:lnTo>
                      <a:lnTo>
                        <a:pt x="27" y="1212"/>
                      </a:lnTo>
                      <a:lnTo>
                        <a:pt x="11" y="1191"/>
                      </a:lnTo>
                      <a:lnTo>
                        <a:pt x="1" y="1167"/>
                      </a:lnTo>
                      <a:lnTo>
                        <a:pt x="0" y="1145"/>
                      </a:lnTo>
                      <a:lnTo>
                        <a:pt x="2" y="1124"/>
                      </a:lnTo>
                      <a:lnTo>
                        <a:pt x="9" y="1104"/>
                      </a:lnTo>
                      <a:lnTo>
                        <a:pt x="22" y="1086"/>
                      </a:lnTo>
                      <a:lnTo>
                        <a:pt x="37" y="1071"/>
                      </a:lnTo>
                      <a:lnTo>
                        <a:pt x="48" y="1064"/>
                      </a:lnTo>
                      <a:lnTo>
                        <a:pt x="60" y="1058"/>
                      </a:lnTo>
                      <a:lnTo>
                        <a:pt x="72" y="1050"/>
                      </a:lnTo>
                      <a:lnTo>
                        <a:pt x="89" y="1038"/>
                      </a:lnTo>
                      <a:lnTo>
                        <a:pt x="109" y="1023"/>
                      </a:lnTo>
                      <a:lnTo>
                        <a:pt x="133" y="1002"/>
                      </a:lnTo>
                      <a:lnTo>
                        <a:pt x="157" y="979"/>
                      </a:lnTo>
                      <a:lnTo>
                        <a:pt x="182" y="953"/>
                      </a:lnTo>
                      <a:lnTo>
                        <a:pt x="208" y="921"/>
                      </a:lnTo>
                      <a:lnTo>
                        <a:pt x="230" y="892"/>
                      </a:lnTo>
                      <a:lnTo>
                        <a:pt x="259" y="854"/>
                      </a:lnTo>
                      <a:lnTo>
                        <a:pt x="290" y="812"/>
                      </a:lnTo>
                      <a:lnTo>
                        <a:pt x="326" y="766"/>
                      </a:lnTo>
                      <a:lnTo>
                        <a:pt x="364" y="718"/>
                      </a:lnTo>
                      <a:lnTo>
                        <a:pt x="406" y="669"/>
                      </a:lnTo>
                      <a:lnTo>
                        <a:pt x="449" y="617"/>
                      </a:lnTo>
                      <a:lnTo>
                        <a:pt x="497" y="565"/>
                      </a:lnTo>
                      <a:lnTo>
                        <a:pt x="548" y="511"/>
                      </a:lnTo>
                      <a:lnTo>
                        <a:pt x="602" y="458"/>
                      </a:lnTo>
                      <a:lnTo>
                        <a:pt x="659" y="406"/>
                      </a:lnTo>
                      <a:lnTo>
                        <a:pt x="719" y="353"/>
                      </a:lnTo>
                      <a:lnTo>
                        <a:pt x="783" y="303"/>
                      </a:lnTo>
                      <a:lnTo>
                        <a:pt x="848" y="255"/>
                      </a:lnTo>
                      <a:lnTo>
                        <a:pt x="917" y="209"/>
                      </a:lnTo>
                      <a:lnTo>
                        <a:pt x="990" y="167"/>
                      </a:lnTo>
                      <a:lnTo>
                        <a:pt x="1065" y="129"/>
                      </a:lnTo>
                      <a:lnTo>
                        <a:pt x="1143" y="93"/>
                      </a:lnTo>
                      <a:lnTo>
                        <a:pt x="1224" y="63"/>
                      </a:lnTo>
                      <a:lnTo>
                        <a:pt x="1308" y="38"/>
                      </a:lnTo>
                      <a:lnTo>
                        <a:pt x="1395" y="19"/>
                      </a:lnTo>
                      <a:lnTo>
                        <a:pt x="1484" y="6"/>
                      </a:lnTo>
                      <a:lnTo>
                        <a:pt x="157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4683125" y="1916114"/>
                  <a:ext cx="238125" cy="101600"/>
                </a:xfrm>
                <a:custGeom>
                  <a:avLst/>
                  <a:gdLst>
                    <a:gd name="T0" fmla="*/ 0 w 298"/>
                    <a:gd name="T1" fmla="*/ 0 h 128"/>
                    <a:gd name="T2" fmla="*/ 46 w 298"/>
                    <a:gd name="T3" fmla="*/ 6 h 128"/>
                    <a:gd name="T4" fmla="*/ 90 w 298"/>
                    <a:gd name="T5" fmla="*/ 17 h 128"/>
                    <a:gd name="T6" fmla="*/ 149 w 298"/>
                    <a:gd name="T7" fmla="*/ 37 h 128"/>
                    <a:gd name="T8" fmla="*/ 204 w 298"/>
                    <a:gd name="T9" fmla="*/ 63 h 128"/>
                    <a:gd name="T10" fmla="*/ 253 w 298"/>
                    <a:gd name="T11" fmla="*/ 94 h 128"/>
                    <a:gd name="T12" fmla="*/ 298 w 298"/>
                    <a:gd name="T13" fmla="*/ 128 h 128"/>
                    <a:gd name="T14" fmla="*/ 227 w 298"/>
                    <a:gd name="T15" fmla="*/ 89 h 128"/>
                    <a:gd name="T16" fmla="*/ 154 w 298"/>
                    <a:gd name="T17" fmla="*/ 55 h 128"/>
                    <a:gd name="T18" fmla="*/ 78 w 298"/>
                    <a:gd name="T19" fmla="*/ 25 h 128"/>
                    <a:gd name="T20" fmla="*/ 0 w 298"/>
                    <a:gd name="T21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8" h="128">
                      <a:moveTo>
                        <a:pt x="0" y="0"/>
                      </a:moveTo>
                      <a:lnTo>
                        <a:pt x="46" y="6"/>
                      </a:lnTo>
                      <a:lnTo>
                        <a:pt x="90" y="17"/>
                      </a:lnTo>
                      <a:lnTo>
                        <a:pt x="149" y="37"/>
                      </a:lnTo>
                      <a:lnTo>
                        <a:pt x="204" y="63"/>
                      </a:lnTo>
                      <a:lnTo>
                        <a:pt x="253" y="94"/>
                      </a:lnTo>
                      <a:lnTo>
                        <a:pt x="298" y="128"/>
                      </a:lnTo>
                      <a:lnTo>
                        <a:pt x="227" y="89"/>
                      </a:lnTo>
                      <a:lnTo>
                        <a:pt x="154" y="55"/>
                      </a:lnTo>
                      <a:lnTo>
                        <a:pt x="78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3081337" y="2770189"/>
                  <a:ext cx="331788" cy="250825"/>
                </a:xfrm>
                <a:custGeom>
                  <a:avLst/>
                  <a:gdLst>
                    <a:gd name="T0" fmla="*/ 416 w 416"/>
                    <a:gd name="T1" fmla="*/ 0 h 315"/>
                    <a:gd name="T2" fmla="*/ 410 w 416"/>
                    <a:gd name="T3" fmla="*/ 70 h 315"/>
                    <a:gd name="T4" fmla="*/ 408 w 416"/>
                    <a:gd name="T5" fmla="*/ 141 h 315"/>
                    <a:gd name="T6" fmla="*/ 410 w 416"/>
                    <a:gd name="T7" fmla="*/ 208 h 315"/>
                    <a:gd name="T8" fmla="*/ 318 w 416"/>
                    <a:gd name="T9" fmla="*/ 247 h 315"/>
                    <a:gd name="T10" fmla="*/ 220 w 416"/>
                    <a:gd name="T11" fmla="*/ 281 h 315"/>
                    <a:gd name="T12" fmla="*/ 119 w 416"/>
                    <a:gd name="T13" fmla="*/ 313 h 315"/>
                    <a:gd name="T14" fmla="*/ 94 w 416"/>
                    <a:gd name="T15" fmla="*/ 315 h 315"/>
                    <a:gd name="T16" fmla="*/ 70 w 416"/>
                    <a:gd name="T17" fmla="*/ 313 h 315"/>
                    <a:gd name="T18" fmla="*/ 48 w 416"/>
                    <a:gd name="T19" fmla="*/ 303 h 315"/>
                    <a:gd name="T20" fmla="*/ 28 w 416"/>
                    <a:gd name="T21" fmla="*/ 289 h 315"/>
                    <a:gd name="T22" fmla="*/ 13 w 416"/>
                    <a:gd name="T23" fmla="*/ 270 h 315"/>
                    <a:gd name="T24" fmla="*/ 4 w 416"/>
                    <a:gd name="T25" fmla="*/ 247 h 315"/>
                    <a:gd name="T26" fmla="*/ 0 w 416"/>
                    <a:gd name="T27" fmla="*/ 222 h 315"/>
                    <a:gd name="T28" fmla="*/ 4 w 416"/>
                    <a:gd name="T29" fmla="*/ 197 h 315"/>
                    <a:gd name="T30" fmla="*/ 12 w 416"/>
                    <a:gd name="T31" fmla="*/ 175 h 315"/>
                    <a:gd name="T32" fmla="*/ 27 w 416"/>
                    <a:gd name="T33" fmla="*/ 156 h 315"/>
                    <a:gd name="T34" fmla="*/ 46 w 416"/>
                    <a:gd name="T35" fmla="*/ 141 h 315"/>
                    <a:gd name="T36" fmla="*/ 70 w 416"/>
                    <a:gd name="T37" fmla="*/ 132 h 315"/>
                    <a:gd name="T38" fmla="*/ 163 w 416"/>
                    <a:gd name="T39" fmla="*/ 103 h 315"/>
                    <a:gd name="T40" fmla="*/ 252 w 416"/>
                    <a:gd name="T41" fmla="*/ 70 h 315"/>
                    <a:gd name="T42" fmla="*/ 338 w 416"/>
                    <a:gd name="T43" fmla="*/ 36 h 315"/>
                    <a:gd name="T44" fmla="*/ 416 w 416"/>
                    <a:gd name="T45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16" h="315">
                      <a:moveTo>
                        <a:pt x="416" y="0"/>
                      </a:moveTo>
                      <a:lnTo>
                        <a:pt x="410" y="70"/>
                      </a:lnTo>
                      <a:lnTo>
                        <a:pt x="408" y="141"/>
                      </a:lnTo>
                      <a:lnTo>
                        <a:pt x="410" y="208"/>
                      </a:lnTo>
                      <a:lnTo>
                        <a:pt x="318" y="247"/>
                      </a:lnTo>
                      <a:lnTo>
                        <a:pt x="220" y="281"/>
                      </a:lnTo>
                      <a:lnTo>
                        <a:pt x="119" y="313"/>
                      </a:lnTo>
                      <a:lnTo>
                        <a:pt x="94" y="315"/>
                      </a:lnTo>
                      <a:lnTo>
                        <a:pt x="70" y="313"/>
                      </a:lnTo>
                      <a:lnTo>
                        <a:pt x="48" y="303"/>
                      </a:lnTo>
                      <a:lnTo>
                        <a:pt x="28" y="289"/>
                      </a:lnTo>
                      <a:lnTo>
                        <a:pt x="13" y="270"/>
                      </a:lnTo>
                      <a:lnTo>
                        <a:pt x="4" y="247"/>
                      </a:lnTo>
                      <a:lnTo>
                        <a:pt x="0" y="222"/>
                      </a:lnTo>
                      <a:lnTo>
                        <a:pt x="4" y="197"/>
                      </a:lnTo>
                      <a:lnTo>
                        <a:pt x="12" y="175"/>
                      </a:lnTo>
                      <a:lnTo>
                        <a:pt x="27" y="156"/>
                      </a:lnTo>
                      <a:lnTo>
                        <a:pt x="46" y="141"/>
                      </a:lnTo>
                      <a:lnTo>
                        <a:pt x="70" y="132"/>
                      </a:lnTo>
                      <a:lnTo>
                        <a:pt x="163" y="103"/>
                      </a:lnTo>
                      <a:lnTo>
                        <a:pt x="252" y="70"/>
                      </a:lnTo>
                      <a:lnTo>
                        <a:pt x="338" y="36"/>
                      </a:lnTo>
                      <a:lnTo>
                        <a:pt x="4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9"/>
                <p:cNvSpPr>
                  <a:spLocks/>
                </p:cNvSpPr>
                <p:nvPr/>
              </p:nvSpPr>
              <p:spPr bwMode="auto">
                <a:xfrm>
                  <a:off x="3222625" y="3487739"/>
                  <a:ext cx="487363" cy="312738"/>
                </a:xfrm>
                <a:custGeom>
                  <a:avLst/>
                  <a:gdLst>
                    <a:gd name="T0" fmla="*/ 487 w 615"/>
                    <a:gd name="T1" fmla="*/ 0 h 395"/>
                    <a:gd name="T2" fmla="*/ 549 w 615"/>
                    <a:gd name="T3" fmla="*/ 74 h 395"/>
                    <a:gd name="T4" fmla="*/ 615 w 615"/>
                    <a:gd name="T5" fmla="*/ 144 h 395"/>
                    <a:gd name="T6" fmla="*/ 515 w 615"/>
                    <a:gd name="T7" fmla="*/ 199 h 395"/>
                    <a:gd name="T8" fmla="*/ 416 w 615"/>
                    <a:gd name="T9" fmla="*/ 251 h 395"/>
                    <a:gd name="T10" fmla="*/ 317 w 615"/>
                    <a:gd name="T11" fmla="*/ 301 h 395"/>
                    <a:gd name="T12" fmla="*/ 223 w 615"/>
                    <a:gd name="T13" fmla="*/ 346 h 395"/>
                    <a:gd name="T14" fmla="*/ 131 w 615"/>
                    <a:gd name="T15" fmla="*/ 387 h 395"/>
                    <a:gd name="T16" fmla="*/ 113 w 615"/>
                    <a:gd name="T17" fmla="*/ 393 h 395"/>
                    <a:gd name="T18" fmla="*/ 94 w 615"/>
                    <a:gd name="T19" fmla="*/ 395 h 395"/>
                    <a:gd name="T20" fmla="*/ 73 w 615"/>
                    <a:gd name="T21" fmla="*/ 393 h 395"/>
                    <a:gd name="T22" fmla="*/ 53 w 615"/>
                    <a:gd name="T23" fmla="*/ 384 h 395"/>
                    <a:gd name="T24" fmla="*/ 35 w 615"/>
                    <a:gd name="T25" fmla="*/ 373 h 395"/>
                    <a:gd name="T26" fmla="*/ 20 w 615"/>
                    <a:gd name="T27" fmla="*/ 357 h 395"/>
                    <a:gd name="T28" fmla="*/ 7 w 615"/>
                    <a:gd name="T29" fmla="*/ 338 h 395"/>
                    <a:gd name="T30" fmla="*/ 0 w 615"/>
                    <a:gd name="T31" fmla="*/ 313 h 395"/>
                    <a:gd name="T32" fmla="*/ 0 w 615"/>
                    <a:gd name="T33" fmla="*/ 290 h 395"/>
                    <a:gd name="T34" fmla="*/ 7 w 615"/>
                    <a:gd name="T35" fmla="*/ 266 h 395"/>
                    <a:gd name="T36" fmla="*/ 18 w 615"/>
                    <a:gd name="T37" fmla="*/ 245 h 395"/>
                    <a:gd name="T38" fmla="*/ 36 w 615"/>
                    <a:gd name="T39" fmla="*/ 227 h 395"/>
                    <a:gd name="T40" fmla="*/ 57 w 615"/>
                    <a:gd name="T41" fmla="*/ 214 h 395"/>
                    <a:gd name="T42" fmla="*/ 138 w 615"/>
                    <a:gd name="T43" fmla="*/ 179 h 395"/>
                    <a:gd name="T44" fmla="*/ 223 w 615"/>
                    <a:gd name="T45" fmla="*/ 139 h 395"/>
                    <a:gd name="T46" fmla="*/ 309 w 615"/>
                    <a:gd name="T47" fmla="*/ 95 h 395"/>
                    <a:gd name="T48" fmla="*/ 398 w 615"/>
                    <a:gd name="T49" fmla="*/ 48 h 395"/>
                    <a:gd name="T50" fmla="*/ 487 w 615"/>
                    <a:gd name="T51" fmla="*/ 0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5" h="395">
                      <a:moveTo>
                        <a:pt x="487" y="0"/>
                      </a:moveTo>
                      <a:lnTo>
                        <a:pt x="549" y="74"/>
                      </a:lnTo>
                      <a:lnTo>
                        <a:pt x="615" y="144"/>
                      </a:lnTo>
                      <a:lnTo>
                        <a:pt x="515" y="199"/>
                      </a:lnTo>
                      <a:lnTo>
                        <a:pt x="416" y="251"/>
                      </a:lnTo>
                      <a:lnTo>
                        <a:pt x="317" y="301"/>
                      </a:lnTo>
                      <a:lnTo>
                        <a:pt x="223" y="346"/>
                      </a:lnTo>
                      <a:lnTo>
                        <a:pt x="131" y="387"/>
                      </a:lnTo>
                      <a:lnTo>
                        <a:pt x="113" y="393"/>
                      </a:lnTo>
                      <a:lnTo>
                        <a:pt x="94" y="395"/>
                      </a:lnTo>
                      <a:lnTo>
                        <a:pt x="73" y="393"/>
                      </a:lnTo>
                      <a:lnTo>
                        <a:pt x="53" y="384"/>
                      </a:lnTo>
                      <a:lnTo>
                        <a:pt x="35" y="373"/>
                      </a:lnTo>
                      <a:lnTo>
                        <a:pt x="20" y="357"/>
                      </a:lnTo>
                      <a:lnTo>
                        <a:pt x="7" y="338"/>
                      </a:lnTo>
                      <a:lnTo>
                        <a:pt x="0" y="313"/>
                      </a:lnTo>
                      <a:lnTo>
                        <a:pt x="0" y="290"/>
                      </a:lnTo>
                      <a:lnTo>
                        <a:pt x="7" y="266"/>
                      </a:lnTo>
                      <a:lnTo>
                        <a:pt x="18" y="245"/>
                      </a:lnTo>
                      <a:lnTo>
                        <a:pt x="36" y="227"/>
                      </a:lnTo>
                      <a:lnTo>
                        <a:pt x="57" y="214"/>
                      </a:lnTo>
                      <a:lnTo>
                        <a:pt x="138" y="179"/>
                      </a:lnTo>
                      <a:lnTo>
                        <a:pt x="223" y="139"/>
                      </a:lnTo>
                      <a:lnTo>
                        <a:pt x="309" y="95"/>
                      </a:lnTo>
                      <a:lnTo>
                        <a:pt x="398" y="4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3109912" y="1589089"/>
                  <a:ext cx="1452563" cy="1038225"/>
                </a:xfrm>
                <a:custGeom>
                  <a:avLst/>
                  <a:gdLst>
                    <a:gd name="T0" fmla="*/ 1761 w 1830"/>
                    <a:gd name="T1" fmla="*/ 1 h 1307"/>
                    <a:gd name="T2" fmla="*/ 1803 w 1830"/>
                    <a:gd name="T3" fmla="*/ 26 h 1307"/>
                    <a:gd name="T4" fmla="*/ 1828 w 1830"/>
                    <a:gd name="T5" fmla="*/ 70 h 1307"/>
                    <a:gd name="T6" fmla="*/ 1828 w 1830"/>
                    <a:gd name="T7" fmla="*/ 119 h 1307"/>
                    <a:gd name="T8" fmla="*/ 1803 w 1830"/>
                    <a:gd name="T9" fmla="*/ 159 h 1307"/>
                    <a:gd name="T10" fmla="*/ 1761 w 1830"/>
                    <a:gd name="T11" fmla="*/ 182 h 1307"/>
                    <a:gd name="T12" fmla="*/ 1723 w 1830"/>
                    <a:gd name="T13" fmla="*/ 189 h 1307"/>
                    <a:gd name="T14" fmla="*/ 1699 w 1830"/>
                    <a:gd name="T15" fmla="*/ 192 h 1307"/>
                    <a:gd name="T16" fmla="*/ 1621 w 1830"/>
                    <a:gd name="T17" fmla="*/ 211 h 1307"/>
                    <a:gd name="T18" fmla="*/ 1511 w 1830"/>
                    <a:gd name="T19" fmla="*/ 249 h 1307"/>
                    <a:gd name="T20" fmla="*/ 1386 w 1830"/>
                    <a:gd name="T21" fmla="*/ 314 h 1307"/>
                    <a:gd name="T22" fmla="*/ 1249 w 1830"/>
                    <a:gd name="T23" fmla="*/ 406 h 1307"/>
                    <a:gd name="T24" fmla="*/ 1245 w 1830"/>
                    <a:gd name="T25" fmla="*/ 411 h 1307"/>
                    <a:gd name="T26" fmla="*/ 1237 w 1830"/>
                    <a:gd name="T27" fmla="*/ 417 h 1307"/>
                    <a:gd name="T28" fmla="*/ 1231 w 1830"/>
                    <a:gd name="T29" fmla="*/ 421 h 1307"/>
                    <a:gd name="T30" fmla="*/ 1220 w 1830"/>
                    <a:gd name="T31" fmla="*/ 429 h 1307"/>
                    <a:gd name="T32" fmla="*/ 1124 w 1830"/>
                    <a:gd name="T33" fmla="*/ 472 h 1307"/>
                    <a:gd name="T34" fmla="*/ 959 w 1830"/>
                    <a:gd name="T35" fmla="*/ 562 h 1307"/>
                    <a:gd name="T36" fmla="*/ 808 w 1830"/>
                    <a:gd name="T37" fmla="*/ 675 h 1307"/>
                    <a:gd name="T38" fmla="*/ 676 w 1830"/>
                    <a:gd name="T39" fmla="*/ 808 h 1307"/>
                    <a:gd name="T40" fmla="*/ 565 w 1830"/>
                    <a:gd name="T41" fmla="*/ 959 h 1307"/>
                    <a:gd name="T42" fmla="*/ 477 w 1830"/>
                    <a:gd name="T43" fmla="*/ 1126 h 1307"/>
                    <a:gd name="T44" fmla="*/ 338 w 1830"/>
                    <a:gd name="T45" fmla="*/ 1205 h 1307"/>
                    <a:gd name="T46" fmla="*/ 231 w 1830"/>
                    <a:gd name="T47" fmla="*/ 1260 h 1307"/>
                    <a:gd name="T48" fmla="*/ 120 w 1830"/>
                    <a:gd name="T49" fmla="*/ 1304 h 1307"/>
                    <a:gd name="T50" fmla="*/ 72 w 1830"/>
                    <a:gd name="T51" fmla="*/ 1304 h 1307"/>
                    <a:gd name="T52" fmla="*/ 29 w 1830"/>
                    <a:gd name="T53" fmla="*/ 1279 h 1307"/>
                    <a:gd name="T54" fmla="*/ 4 w 1830"/>
                    <a:gd name="T55" fmla="*/ 1237 h 1307"/>
                    <a:gd name="T56" fmla="*/ 4 w 1830"/>
                    <a:gd name="T57" fmla="*/ 1189 h 1307"/>
                    <a:gd name="T58" fmla="*/ 28 w 1830"/>
                    <a:gd name="T59" fmla="*/ 1148 h 1307"/>
                    <a:gd name="T60" fmla="*/ 70 w 1830"/>
                    <a:gd name="T61" fmla="*/ 1122 h 1307"/>
                    <a:gd name="T62" fmla="*/ 126 w 1830"/>
                    <a:gd name="T63" fmla="*/ 1103 h 1307"/>
                    <a:gd name="T64" fmla="*/ 236 w 1830"/>
                    <a:gd name="T65" fmla="*/ 1048 h 1307"/>
                    <a:gd name="T66" fmla="*/ 396 w 1830"/>
                    <a:gd name="T67" fmla="*/ 959 h 1307"/>
                    <a:gd name="T68" fmla="*/ 495 w 1830"/>
                    <a:gd name="T69" fmla="*/ 893 h 1307"/>
                    <a:gd name="T70" fmla="*/ 586 w 1830"/>
                    <a:gd name="T71" fmla="*/ 817 h 1307"/>
                    <a:gd name="T72" fmla="*/ 705 w 1830"/>
                    <a:gd name="T73" fmla="*/ 701 h 1307"/>
                    <a:gd name="T74" fmla="*/ 801 w 1830"/>
                    <a:gd name="T75" fmla="*/ 591 h 1307"/>
                    <a:gd name="T76" fmla="*/ 882 w 1830"/>
                    <a:gd name="T77" fmla="*/ 494 h 1307"/>
                    <a:gd name="T78" fmla="*/ 1000 w 1830"/>
                    <a:gd name="T79" fmla="*/ 374 h 1307"/>
                    <a:gd name="T80" fmla="*/ 1127 w 1830"/>
                    <a:gd name="T81" fmla="*/ 263 h 1307"/>
                    <a:gd name="T82" fmla="*/ 1266 w 1830"/>
                    <a:gd name="T83" fmla="*/ 167 h 1307"/>
                    <a:gd name="T84" fmla="*/ 1414 w 1830"/>
                    <a:gd name="T85" fmla="*/ 88 h 1307"/>
                    <a:gd name="T86" fmla="*/ 1571 w 1830"/>
                    <a:gd name="T87" fmla="*/ 31 h 1307"/>
                    <a:gd name="T88" fmla="*/ 1736 w 1830"/>
                    <a:gd name="T89" fmla="*/ 0 h 1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30" h="1307">
                      <a:moveTo>
                        <a:pt x="1736" y="0"/>
                      </a:moveTo>
                      <a:lnTo>
                        <a:pt x="1761" y="1"/>
                      </a:lnTo>
                      <a:lnTo>
                        <a:pt x="1784" y="11"/>
                      </a:lnTo>
                      <a:lnTo>
                        <a:pt x="1803" y="26"/>
                      </a:lnTo>
                      <a:lnTo>
                        <a:pt x="1818" y="46"/>
                      </a:lnTo>
                      <a:lnTo>
                        <a:pt x="1828" y="70"/>
                      </a:lnTo>
                      <a:lnTo>
                        <a:pt x="1830" y="93"/>
                      </a:lnTo>
                      <a:lnTo>
                        <a:pt x="1828" y="119"/>
                      </a:lnTo>
                      <a:lnTo>
                        <a:pt x="1817" y="141"/>
                      </a:lnTo>
                      <a:lnTo>
                        <a:pt x="1803" y="159"/>
                      </a:lnTo>
                      <a:lnTo>
                        <a:pt x="1784" y="173"/>
                      </a:lnTo>
                      <a:lnTo>
                        <a:pt x="1761" y="182"/>
                      </a:lnTo>
                      <a:lnTo>
                        <a:pt x="1736" y="188"/>
                      </a:lnTo>
                      <a:lnTo>
                        <a:pt x="1723" y="189"/>
                      </a:lnTo>
                      <a:lnTo>
                        <a:pt x="1711" y="190"/>
                      </a:lnTo>
                      <a:lnTo>
                        <a:pt x="1699" y="192"/>
                      </a:lnTo>
                      <a:lnTo>
                        <a:pt x="1681" y="196"/>
                      </a:lnTo>
                      <a:lnTo>
                        <a:pt x="1621" y="211"/>
                      </a:lnTo>
                      <a:lnTo>
                        <a:pt x="1564" y="228"/>
                      </a:lnTo>
                      <a:lnTo>
                        <a:pt x="1511" y="249"/>
                      </a:lnTo>
                      <a:lnTo>
                        <a:pt x="1459" y="274"/>
                      </a:lnTo>
                      <a:lnTo>
                        <a:pt x="1386" y="314"/>
                      </a:lnTo>
                      <a:lnTo>
                        <a:pt x="1316" y="358"/>
                      </a:lnTo>
                      <a:lnTo>
                        <a:pt x="1249" y="406"/>
                      </a:lnTo>
                      <a:lnTo>
                        <a:pt x="1248" y="409"/>
                      </a:lnTo>
                      <a:lnTo>
                        <a:pt x="1245" y="411"/>
                      </a:lnTo>
                      <a:lnTo>
                        <a:pt x="1241" y="414"/>
                      </a:lnTo>
                      <a:lnTo>
                        <a:pt x="1237" y="417"/>
                      </a:lnTo>
                      <a:lnTo>
                        <a:pt x="1234" y="420"/>
                      </a:lnTo>
                      <a:lnTo>
                        <a:pt x="1231" y="421"/>
                      </a:lnTo>
                      <a:lnTo>
                        <a:pt x="1230" y="422"/>
                      </a:lnTo>
                      <a:lnTo>
                        <a:pt x="1220" y="429"/>
                      </a:lnTo>
                      <a:lnTo>
                        <a:pt x="1212" y="437"/>
                      </a:lnTo>
                      <a:lnTo>
                        <a:pt x="1124" y="472"/>
                      </a:lnTo>
                      <a:lnTo>
                        <a:pt x="1039" y="514"/>
                      </a:lnTo>
                      <a:lnTo>
                        <a:pt x="959" y="562"/>
                      </a:lnTo>
                      <a:lnTo>
                        <a:pt x="880" y="616"/>
                      </a:lnTo>
                      <a:lnTo>
                        <a:pt x="808" y="675"/>
                      </a:lnTo>
                      <a:lnTo>
                        <a:pt x="739" y="739"/>
                      </a:lnTo>
                      <a:lnTo>
                        <a:pt x="676" y="808"/>
                      </a:lnTo>
                      <a:lnTo>
                        <a:pt x="617" y="882"/>
                      </a:lnTo>
                      <a:lnTo>
                        <a:pt x="565" y="959"/>
                      </a:lnTo>
                      <a:lnTo>
                        <a:pt x="518" y="1041"/>
                      </a:lnTo>
                      <a:lnTo>
                        <a:pt x="477" y="1126"/>
                      </a:lnTo>
                      <a:lnTo>
                        <a:pt x="390" y="1175"/>
                      </a:lnTo>
                      <a:lnTo>
                        <a:pt x="338" y="1205"/>
                      </a:lnTo>
                      <a:lnTo>
                        <a:pt x="285" y="1234"/>
                      </a:lnTo>
                      <a:lnTo>
                        <a:pt x="231" y="1260"/>
                      </a:lnTo>
                      <a:lnTo>
                        <a:pt x="176" y="1284"/>
                      </a:lnTo>
                      <a:lnTo>
                        <a:pt x="120" y="1304"/>
                      </a:lnTo>
                      <a:lnTo>
                        <a:pt x="95" y="1307"/>
                      </a:lnTo>
                      <a:lnTo>
                        <a:pt x="72" y="1304"/>
                      </a:lnTo>
                      <a:lnTo>
                        <a:pt x="48" y="1295"/>
                      </a:lnTo>
                      <a:lnTo>
                        <a:pt x="29" y="1279"/>
                      </a:lnTo>
                      <a:lnTo>
                        <a:pt x="14" y="1260"/>
                      </a:lnTo>
                      <a:lnTo>
                        <a:pt x="4" y="1237"/>
                      </a:lnTo>
                      <a:lnTo>
                        <a:pt x="0" y="1212"/>
                      </a:lnTo>
                      <a:lnTo>
                        <a:pt x="4" y="1189"/>
                      </a:lnTo>
                      <a:lnTo>
                        <a:pt x="14" y="1167"/>
                      </a:lnTo>
                      <a:lnTo>
                        <a:pt x="28" y="1148"/>
                      </a:lnTo>
                      <a:lnTo>
                        <a:pt x="47" y="1133"/>
                      </a:lnTo>
                      <a:lnTo>
                        <a:pt x="70" y="1122"/>
                      </a:lnTo>
                      <a:lnTo>
                        <a:pt x="99" y="1112"/>
                      </a:lnTo>
                      <a:lnTo>
                        <a:pt x="126" y="1103"/>
                      </a:lnTo>
                      <a:lnTo>
                        <a:pt x="154" y="1090"/>
                      </a:lnTo>
                      <a:lnTo>
                        <a:pt x="236" y="1048"/>
                      </a:lnTo>
                      <a:lnTo>
                        <a:pt x="317" y="1004"/>
                      </a:lnTo>
                      <a:lnTo>
                        <a:pt x="396" y="959"/>
                      </a:lnTo>
                      <a:lnTo>
                        <a:pt x="449" y="926"/>
                      </a:lnTo>
                      <a:lnTo>
                        <a:pt x="495" y="893"/>
                      </a:lnTo>
                      <a:lnTo>
                        <a:pt x="540" y="857"/>
                      </a:lnTo>
                      <a:lnTo>
                        <a:pt x="586" y="817"/>
                      </a:lnTo>
                      <a:lnTo>
                        <a:pt x="646" y="760"/>
                      </a:lnTo>
                      <a:lnTo>
                        <a:pt x="705" y="701"/>
                      </a:lnTo>
                      <a:lnTo>
                        <a:pt x="760" y="639"/>
                      </a:lnTo>
                      <a:lnTo>
                        <a:pt x="801" y="591"/>
                      </a:lnTo>
                      <a:lnTo>
                        <a:pt x="841" y="542"/>
                      </a:lnTo>
                      <a:lnTo>
                        <a:pt x="882" y="494"/>
                      </a:lnTo>
                      <a:lnTo>
                        <a:pt x="939" y="433"/>
                      </a:lnTo>
                      <a:lnTo>
                        <a:pt x="1000" y="374"/>
                      </a:lnTo>
                      <a:lnTo>
                        <a:pt x="1063" y="317"/>
                      </a:lnTo>
                      <a:lnTo>
                        <a:pt x="1127" y="263"/>
                      </a:lnTo>
                      <a:lnTo>
                        <a:pt x="1196" y="214"/>
                      </a:lnTo>
                      <a:lnTo>
                        <a:pt x="1266" y="167"/>
                      </a:lnTo>
                      <a:lnTo>
                        <a:pt x="1338" y="125"/>
                      </a:lnTo>
                      <a:lnTo>
                        <a:pt x="1414" y="88"/>
                      </a:lnTo>
                      <a:lnTo>
                        <a:pt x="1492" y="56"/>
                      </a:lnTo>
                      <a:lnTo>
                        <a:pt x="1571" y="31"/>
                      </a:lnTo>
                      <a:lnTo>
                        <a:pt x="1652" y="12"/>
                      </a:lnTo>
                      <a:lnTo>
                        <a:pt x="17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11"/>
                <p:cNvSpPr>
                  <a:spLocks/>
                </p:cNvSpPr>
                <p:nvPr/>
              </p:nvSpPr>
              <p:spPr bwMode="auto">
                <a:xfrm>
                  <a:off x="3127375" y="3162301"/>
                  <a:ext cx="371475" cy="254000"/>
                </a:xfrm>
                <a:custGeom>
                  <a:avLst/>
                  <a:gdLst>
                    <a:gd name="T0" fmla="*/ 402 w 468"/>
                    <a:gd name="T1" fmla="*/ 0 h 319"/>
                    <a:gd name="T2" fmla="*/ 431 w 468"/>
                    <a:gd name="T3" fmla="*/ 90 h 319"/>
                    <a:gd name="T4" fmla="*/ 468 w 468"/>
                    <a:gd name="T5" fmla="*/ 177 h 319"/>
                    <a:gd name="T6" fmla="*/ 409 w 468"/>
                    <a:gd name="T7" fmla="*/ 203 h 319"/>
                    <a:gd name="T8" fmla="*/ 355 w 468"/>
                    <a:gd name="T9" fmla="*/ 225 h 319"/>
                    <a:gd name="T10" fmla="*/ 306 w 468"/>
                    <a:gd name="T11" fmla="*/ 245 h 319"/>
                    <a:gd name="T12" fmla="*/ 259 w 468"/>
                    <a:gd name="T13" fmla="*/ 264 h 319"/>
                    <a:gd name="T14" fmla="*/ 220 w 468"/>
                    <a:gd name="T15" fmla="*/ 279 h 319"/>
                    <a:gd name="T16" fmla="*/ 184 w 468"/>
                    <a:gd name="T17" fmla="*/ 293 h 319"/>
                    <a:gd name="T18" fmla="*/ 154 w 468"/>
                    <a:gd name="T19" fmla="*/ 304 h 319"/>
                    <a:gd name="T20" fmla="*/ 129 w 468"/>
                    <a:gd name="T21" fmla="*/ 312 h 319"/>
                    <a:gd name="T22" fmla="*/ 125 w 468"/>
                    <a:gd name="T23" fmla="*/ 314 h 319"/>
                    <a:gd name="T24" fmla="*/ 110 w 468"/>
                    <a:gd name="T25" fmla="*/ 318 h 319"/>
                    <a:gd name="T26" fmla="*/ 93 w 468"/>
                    <a:gd name="T27" fmla="*/ 319 h 319"/>
                    <a:gd name="T28" fmla="*/ 71 w 468"/>
                    <a:gd name="T29" fmla="*/ 316 h 319"/>
                    <a:gd name="T30" fmla="*/ 50 w 468"/>
                    <a:gd name="T31" fmla="*/ 308 h 319"/>
                    <a:gd name="T32" fmla="*/ 32 w 468"/>
                    <a:gd name="T33" fmla="*/ 296 h 319"/>
                    <a:gd name="T34" fmla="*/ 17 w 468"/>
                    <a:gd name="T35" fmla="*/ 279 h 319"/>
                    <a:gd name="T36" fmla="*/ 6 w 468"/>
                    <a:gd name="T37" fmla="*/ 258 h 319"/>
                    <a:gd name="T38" fmla="*/ 0 w 468"/>
                    <a:gd name="T39" fmla="*/ 233 h 319"/>
                    <a:gd name="T40" fmla="*/ 0 w 468"/>
                    <a:gd name="T41" fmla="*/ 210 h 319"/>
                    <a:gd name="T42" fmla="*/ 8 w 468"/>
                    <a:gd name="T43" fmla="*/ 186 h 319"/>
                    <a:gd name="T44" fmla="*/ 21 w 468"/>
                    <a:gd name="T45" fmla="*/ 166 h 319"/>
                    <a:gd name="T46" fmla="*/ 39 w 468"/>
                    <a:gd name="T47" fmla="*/ 149 h 319"/>
                    <a:gd name="T48" fmla="*/ 61 w 468"/>
                    <a:gd name="T49" fmla="*/ 137 h 319"/>
                    <a:gd name="T50" fmla="*/ 62 w 468"/>
                    <a:gd name="T51" fmla="*/ 137 h 319"/>
                    <a:gd name="T52" fmla="*/ 65 w 468"/>
                    <a:gd name="T53" fmla="*/ 135 h 319"/>
                    <a:gd name="T54" fmla="*/ 67 w 468"/>
                    <a:gd name="T55" fmla="*/ 134 h 319"/>
                    <a:gd name="T56" fmla="*/ 92 w 468"/>
                    <a:gd name="T57" fmla="*/ 126 h 319"/>
                    <a:gd name="T58" fmla="*/ 121 w 468"/>
                    <a:gd name="T59" fmla="*/ 115 h 319"/>
                    <a:gd name="T60" fmla="*/ 156 w 468"/>
                    <a:gd name="T61" fmla="*/ 103 h 319"/>
                    <a:gd name="T62" fmla="*/ 196 w 468"/>
                    <a:gd name="T63" fmla="*/ 86 h 319"/>
                    <a:gd name="T64" fmla="*/ 241 w 468"/>
                    <a:gd name="T65" fmla="*/ 68 h 319"/>
                    <a:gd name="T66" fmla="*/ 291 w 468"/>
                    <a:gd name="T67" fmla="*/ 48 h 319"/>
                    <a:gd name="T68" fmla="*/ 344 w 468"/>
                    <a:gd name="T69" fmla="*/ 26 h 319"/>
                    <a:gd name="T70" fmla="*/ 402 w 468"/>
                    <a:gd name="T7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319">
                      <a:moveTo>
                        <a:pt x="402" y="0"/>
                      </a:moveTo>
                      <a:lnTo>
                        <a:pt x="431" y="90"/>
                      </a:lnTo>
                      <a:lnTo>
                        <a:pt x="468" y="177"/>
                      </a:lnTo>
                      <a:lnTo>
                        <a:pt x="409" y="203"/>
                      </a:lnTo>
                      <a:lnTo>
                        <a:pt x="355" y="225"/>
                      </a:lnTo>
                      <a:lnTo>
                        <a:pt x="306" y="245"/>
                      </a:lnTo>
                      <a:lnTo>
                        <a:pt x="259" y="264"/>
                      </a:lnTo>
                      <a:lnTo>
                        <a:pt x="220" y="279"/>
                      </a:lnTo>
                      <a:lnTo>
                        <a:pt x="184" y="293"/>
                      </a:lnTo>
                      <a:lnTo>
                        <a:pt x="154" y="304"/>
                      </a:lnTo>
                      <a:lnTo>
                        <a:pt x="129" y="312"/>
                      </a:lnTo>
                      <a:lnTo>
                        <a:pt x="125" y="314"/>
                      </a:lnTo>
                      <a:lnTo>
                        <a:pt x="110" y="318"/>
                      </a:lnTo>
                      <a:lnTo>
                        <a:pt x="93" y="319"/>
                      </a:lnTo>
                      <a:lnTo>
                        <a:pt x="71" y="316"/>
                      </a:lnTo>
                      <a:lnTo>
                        <a:pt x="50" y="308"/>
                      </a:lnTo>
                      <a:lnTo>
                        <a:pt x="32" y="296"/>
                      </a:lnTo>
                      <a:lnTo>
                        <a:pt x="17" y="279"/>
                      </a:lnTo>
                      <a:lnTo>
                        <a:pt x="6" y="258"/>
                      </a:lnTo>
                      <a:lnTo>
                        <a:pt x="0" y="233"/>
                      </a:lnTo>
                      <a:lnTo>
                        <a:pt x="0" y="210"/>
                      </a:lnTo>
                      <a:lnTo>
                        <a:pt x="8" y="186"/>
                      </a:lnTo>
                      <a:lnTo>
                        <a:pt x="21" y="166"/>
                      </a:lnTo>
                      <a:lnTo>
                        <a:pt x="39" y="149"/>
                      </a:lnTo>
                      <a:lnTo>
                        <a:pt x="61" y="137"/>
                      </a:lnTo>
                      <a:lnTo>
                        <a:pt x="62" y="137"/>
                      </a:lnTo>
                      <a:lnTo>
                        <a:pt x="65" y="135"/>
                      </a:lnTo>
                      <a:lnTo>
                        <a:pt x="67" y="134"/>
                      </a:lnTo>
                      <a:lnTo>
                        <a:pt x="92" y="126"/>
                      </a:lnTo>
                      <a:lnTo>
                        <a:pt x="121" y="115"/>
                      </a:lnTo>
                      <a:lnTo>
                        <a:pt x="156" y="103"/>
                      </a:lnTo>
                      <a:lnTo>
                        <a:pt x="196" y="86"/>
                      </a:lnTo>
                      <a:lnTo>
                        <a:pt x="241" y="68"/>
                      </a:lnTo>
                      <a:lnTo>
                        <a:pt x="291" y="48"/>
                      </a:lnTo>
                      <a:lnTo>
                        <a:pt x="344" y="26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12"/>
                <p:cNvSpPr>
                  <a:spLocks/>
                </p:cNvSpPr>
                <p:nvPr/>
              </p:nvSpPr>
              <p:spPr bwMode="auto">
                <a:xfrm>
                  <a:off x="4848225" y="3759201"/>
                  <a:ext cx="223838" cy="171450"/>
                </a:xfrm>
                <a:custGeom>
                  <a:avLst/>
                  <a:gdLst>
                    <a:gd name="T0" fmla="*/ 64 w 281"/>
                    <a:gd name="T1" fmla="*/ 0 h 217"/>
                    <a:gd name="T2" fmla="*/ 281 w 281"/>
                    <a:gd name="T3" fmla="*/ 217 h 217"/>
                    <a:gd name="T4" fmla="*/ 188 w 281"/>
                    <a:gd name="T5" fmla="*/ 161 h 217"/>
                    <a:gd name="T6" fmla="*/ 95 w 281"/>
                    <a:gd name="T7" fmla="*/ 99 h 217"/>
                    <a:gd name="T8" fmla="*/ 0 w 281"/>
                    <a:gd name="T9" fmla="*/ 33 h 217"/>
                    <a:gd name="T10" fmla="*/ 64 w 281"/>
                    <a:gd name="T11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217">
                      <a:moveTo>
                        <a:pt x="64" y="0"/>
                      </a:moveTo>
                      <a:lnTo>
                        <a:pt x="281" y="217"/>
                      </a:lnTo>
                      <a:lnTo>
                        <a:pt x="188" y="161"/>
                      </a:lnTo>
                      <a:lnTo>
                        <a:pt x="95" y="99"/>
                      </a:lnTo>
                      <a:lnTo>
                        <a:pt x="0" y="3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13"/>
                <p:cNvSpPr>
                  <a:spLocks/>
                </p:cNvSpPr>
                <p:nvPr/>
              </p:nvSpPr>
              <p:spPr bwMode="auto">
                <a:xfrm>
                  <a:off x="3392487" y="3746501"/>
                  <a:ext cx="661988" cy="407988"/>
                </a:xfrm>
                <a:custGeom>
                  <a:avLst/>
                  <a:gdLst>
                    <a:gd name="T0" fmla="*/ 638 w 835"/>
                    <a:gd name="T1" fmla="*/ 0 h 514"/>
                    <a:gd name="T2" fmla="*/ 701 w 835"/>
                    <a:gd name="T3" fmla="*/ 35 h 514"/>
                    <a:gd name="T4" fmla="*/ 767 w 835"/>
                    <a:gd name="T5" fmla="*/ 67 h 514"/>
                    <a:gd name="T6" fmla="*/ 835 w 835"/>
                    <a:gd name="T7" fmla="*/ 94 h 514"/>
                    <a:gd name="T8" fmla="*/ 790 w 835"/>
                    <a:gd name="T9" fmla="*/ 125 h 514"/>
                    <a:gd name="T10" fmla="*/ 723 w 835"/>
                    <a:gd name="T11" fmla="*/ 168 h 514"/>
                    <a:gd name="T12" fmla="*/ 657 w 835"/>
                    <a:gd name="T13" fmla="*/ 212 h 514"/>
                    <a:gd name="T14" fmla="*/ 591 w 835"/>
                    <a:gd name="T15" fmla="*/ 255 h 514"/>
                    <a:gd name="T16" fmla="*/ 528 w 835"/>
                    <a:gd name="T17" fmla="*/ 295 h 514"/>
                    <a:gd name="T18" fmla="*/ 466 w 835"/>
                    <a:gd name="T19" fmla="*/ 333 h 514"/>
                    <a:gd name="T20" fmla="*/ 407 w 835"/>
                    <a:gd name="T21" fmla="*/ 370 h 514"/>
                    <a:gd name="T22" fmla="*/ 351 w 835"/>
                    <a:gd name="T23" fmla="*/ 403 h 514"/>
                    <a:gd name="T24" fmla="*/ 298 w 835"/>
                    <a:gd name="T25" fmla="*/ 432 h 514"/>
                    <a:gd name="T26" fmla="*/ 247 w 835"/>
                    <a:gd name="T27" fmla="*/ 458 h 514"/>
                    <a:gd name="T28" fmla="*/ 200 w 835"/>
                    <a:gd name="T29" fmla="*/ 480 h 514"/>
                    <a:gd name="T30" fmla="*/ 158 w 835"/>
                    <a:gd name="T31" fmla="*/ 498 h 514"/>
                    <a:gd name="T32" fmla="*/ 120 w 835"/>
                    <a:gd name="T33" fmla="*/ 510 h 514"/>
                    <a:gd name="T34" fmla="*/ 95 w 835"/>
                    <a:gd name="T35" fmla="*/ 514 h 514"/>
                    <a:gd name="T36" fmla="*/ 70 w 835"/>
                    <a:gd name="T37" fmla="*/ 510 h 514"/>
                    <a:gd name="T38" fmla="*/ 48 w 835"/>
                    <a:gd name="T39" fmla="*/ 502 h 514"/>
                    <a:gd name="T40" fmla="*/ 29 w 835"/>
                    <a:gd name="T41" fmla="*/ 487 h 514"/>
                    <a:gd name="T42" fmla="*/ 14 w 835"/>
                    <a:gd name="T43" fmla="*/ 467 h 514"/>
                    <a:gd name="T44" fmla="*/ 4 w 835"/>
                    <a:gd name="T45" fmla="*/ 444 h 514"/>
                    <a:gd name="T46" fmla="*/ 0 w 835"/>
                    <a:gd name="T47" fmla="*/ 419 h 514"/>
                    <a:gd name="T48" fmla="*/ 4 w 835"/>
                    <a:gd name="T49" fmla="*/ 395 h 514"/>
                    <a:gd name="T50" fmla="*/ 14 w 835"/>
                    <a:gd name="T51" fmla="*/ 373 h 514"/>
                    <a:gd name="T52" fmla="*/ 28 w 835"/>
                    <a:gd name="T53" fmla="*/ 354 h 514"/>
                    <a:gd name="T54" fmla="*/ 47 w 835"/>
                    <a:gd name="T55" fmla="*/ 339 h 514"/>
                    <a:gd name="T56" fmla="*/ 70 w 835"/>
                    <a:gd name="T57" fmla="*/ 329 h 514"/>
                    <a:gd name="T58" fmla="*/ 100 w 835"/>
                    <a:gd name="T59" fmla="*/ 319 h 514"/>
                    <a:gd name="T60" fmla="*/ 135 w 835"/>
                    <a:gd name="T61" fmla="*/ 304 h 514"/>
                    <a:gd name="T62" fmla="*/ 173 w 835"/>
                    <a:gd name="T63" fmla="*/ 285 h 514"/>
                    <a:gd name="T64" fmla="*/ 216 w 835"/>
                    <a:gd name="T65" fmla="*/ 263 h 514"/>
                    <a:gd name="T66" fmla="*/ 262 w 835"/>
                    <a:gd name="T67" fmla="*/ 237 h 514"/>
                    <a:gd name="T68" fmla="*/ 312 w 835"/>
                    <a:gd name="T69" fmla="*/ 208 h 514"/>
                    <a:gd name="T70" fmla="*/ 362 w 835"/>
                    <a:gd name="T71" fmla="*/ 177 h 514"/>
                    <a:gd name="T72" fmla="*/ 416 w 835"/>
                    <a:gd name="T73" fmla="*/ 144 h 514"/>
                    <a:gd name="T74" fmla="*/ 471 w 835"/>
                    <a:gd name="T75" fmla="*/ 108 h 514"/>
                    <a:gd name="T76" fmla="*/ 525 w 835"/>
                    <a:gd name="T77" fmla="*/ 72 h 514"/>
                    <a:gd name="T78" fmla="*/ 582 w 835"/>
                    <a:gd name="T79" fmla="*/ 37 h 514"/>
                    <a:gd name="T80" fmla="*/ 638 w 835"/>
                    <a:gd name="T81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35" h="514">
                      <a:moveTo>
                        <a:pt x="638" y="0"/>
                      </a:moveTo>
                      <a:lnTo>
                        <a:pt x="701" y="35"/>
                      </a:lnTo>
                      <a:lnTo>
                        <a:pt x="767" y="67"/>
                      </a:lnTo>
                      <a:lnTo>
                        <a:pt x="835" y="94"/>
                      </a:lnTo>
                      <a:lnTo>
                        <a:pt x="790" y="125"/>
                      </a:lnTo>
                      <a:lnTo>
                        <a:pt x="723" y="168"/>
                      </a:lnTo>
                      <a:lnTo>
                        <a:pt x="657" y="212"/>
                      </a:lnTo>
                      <a:lnTo>
                        <a:pt x="591" y="255"/>
                      </a:lnTo>
                      <a:lnTo>
                        <a:pt x="528" y="295"/>
                      </a:lnTo>
                      <a:lnTo>
                        <a:pt x="466" y="333"/>
                      </a:lnTo>
                      <a:lnTo>
                        <a:pt x="407" y="370"/>
                      </a:lnTo>
                      <a:lnTo>
                        <a:pt x="351" y="403"/>
                      </a:lnTo>
                      <a:lnTo>
                        <a:pt x="298" y="432"/>
                      </a:lnTo>
                      <a:lnTo>
                        <a:pt x="247" y="458"/>
                      </a:lnTo>
                      <a:lnTo>
                        <a:pt x="200" y="480"/>
                      </a:lnTo>
                      <a:lnTo>
                        <a:pt x="158" y="498"/>
                      </a:lnTo>
                      <a:lnTo>
                        <a:pt x="120" y="510"/>
                      </a:lnTo>
                      <a:lnTo>
                        <a:pt x="95" y="514"/>
                      </a:lnTo>
                      <a:lnTo>
                        <a:pt x="70" y="510"/>
                      </a:lnTo>
                      <a:lnTo>
                        <a:pt x="48" y="502"/>
                      </a:lnTo>
                      <a:lnTo>
                        <a:pt x="29" y="487"/>
                      </a:lnTo>
                      <a:lnTo>
                        <a:pt x="14" y="467"/>
                      </a:lnTo>
                      <a:lnTo>
                        <a:pt x="4" y="444"/>
                      </a:lnTo>
                      <a:lnTo>
                        <a:pt x="0" y="419"/>
                      </a:lnTo>
                      <a:lnTo>
                        <a:pt x="4" y="395"/>
                      </a:lnTo>
                      <a:lnTo>
                        <a:pt x="14" y="373"/>
                      </a:lnTo>
                      <a:lnTo>
                        <a:pt x="28" y="354"/>
                      </a:lnTo>
                      <a:lnTo>
                        <a:pt x="47" y="339"/>
                      </a:lnTo>
                      <a:lnTo>
                        <a:pt x="70" y="329"/>
                      </a:lnTo>
                      <a:lnTo>
                        <a:pt x="100" y="319"/>
                      </a:lnTo>
                      <a:lnTo>
                        <a:pt x="135" y="304"/>
                      </a:lnTo>
                      <a:lnTo>
                        <a:pt x="173" y="285"/>
                      </a:lnTo>
                      <a:lnTo>
                        <a:pt x="216" y="263"/>
                      </a:lnTo>
                      <a:lnTo>
                        <a:pt x="262" y="237"/>
                      </a:lnTo>
                      <a:lnTo>
                        <a:pt x="312" y="208"/>
                      </a:lnTo>
                      <a:lnTo>
                        <a:pt x="362" y="177"/>
                      </a:lnTo>
                      <a:lnTo>
                        <a:pt x="416" y="144"/>
                      </a:lnTo>
                      <a:lnTo>
                        <a:pt x="471" y="108"/>
                      </a:lnTo>
                      <a:lnTo>
                        <a:pt x="525" y="72"/>
                      </a:lnTo>
                      <a:lnTo>
                        <a:pt x="582" y="37"/>
                      </a:lnTo>
                      <a:lnTo>
                        <a:pt x="6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14"/>
                <p:cNvSpPr>
                  <a:spLocks/>
                </p:cNvSpPr>
                <p:nvPr/>
              </p:nvSpPr>
              <p:spPr bwMode="auto">
                <a:xfrm>
                  <a:off x="3662362" y="3895726"/>
                  <a:ext cx="1460500" cy="593725"/>
                </a:xfrm>
                <a:custGeom>
                  <a:avLst/>
                  <a:gdLst>
                    <a:gd name="T0" fmla="*/ 1008 w 1840"/>
                    <a:gd name="T1" fmla="*/ 4 h 747"/>
                    <a:gd name="T2" fmla="*/ 1096 w 1840"/>
                    <a:gd name="T3" fmla="*/ 30 h 747"/>
                    <a:gd name="T4" fmla="*/ 1198 w 1840"/>
                    <a:gd name="T5" fmla="*/ 78 h 747"/>
                    <a:gd name="T6" fmla="*/ 1319 w 1840"/>
                    <a:gd name="T7" fmla="*/ 146 h 747"/>
                    <a:gd name="T8" fmla="*/ 1460 w 1840"/>
                    <a:gd name="T9" fmla="*/ 231 h 747"/>
                    <a:gd name="T10" fmla="*/ 1549 w 1840"/>
                    <a:gd name="T11" fmla="*/ 286 h 747"/>
                    <a:gd name="T12" fmla="*/ 1634 w 1840"/>
                    <a:gd name="T13" fmla="*/ 338 h 747"/>
                    <a:gd name="T14" fmla="*/ 1713 w 1840"/>
                    <a:gd name="T15" fmla="*/ 381 h 747"/>
                    <a:gd name="T16" fmla="*/ 1778 w 1840"/>
                    <a:gd name="T17" fmla="*/ 410 h 747"/>
                    <a:gd name="T18" fmla="*/ 1818 w 1840"/>
                    <a:gd name="T19" fmla="*/ 437 h 747"/>
                    <a:gd name="T20" fmla="*/ 1839 w 1840"/>
                    <a:gd name="T21" fmla="*/ 481 h 747"/>
                    <a:gd name="T22" fmla="*/ 1835 w 1840"/>
                    <a:gd name="T23" fmla="*/ 529 h 747"/>
                    <a:gd name="T24" fmla="*/ 1806 w 1840"/>
                    <a:gd name="T25" fmla="*/ 570 h 747"/>
                    <a:gd name="T26" fmla="*/ 1763 w 1840"/>
                    <a:gd name="T27" fmla="*/ 591 h 747"/>
                    <a:gd name="T28" fmla="*/ 1714 w 1840"/>
                    <a:gd name="T29" fmla="*/ 587 h 747"/>
                    <a:gd name="T30" fmla="*/ 1626 w 1840"/>
                    <a:gd name="T31" fmla="*/ 547 h 747"/>
                    <a:gd name="T32" fmla="*/ 1526 w 1840"/>
                    <a:gd name="T33" fmla="*/ 492 h 747"/>
                    <a:gd name="T34" fmla="*/ 1418 w 1840"/>
                    <a:gd name="T35" fmla="*/ 428 h 747"/>
                    <a:gd name="T36" fmla="*/ 1330 w 1840"/>
                    <a:gd name="T37" fmla="*/ 373 h 747"/>
                    <a:gd name="T38" fmla="*/ 1263 w 1840"/>
                    <a:gd name="T39" fmla="*/ 332 h 747"/>
                    <a:gd name="T40" fmla="*/ 1192 w 1840"/>
                    <a:gd name="T41" fmla="*/ 289 h 747"/>
                    <a:gd name="T42" fmla="*/ 1120 w 1840"/>
                    <a:gd name="T43" fmla="*/ 249 h 747"/>
                    <a:gd name="T44" fmla="*/ 1056 w 1840"/>
                    <a:gd name="T45" fmla="*/ 216 h 747"/>
                    <a:gd name="T46" fmla="*/ 1002 w 1840"/>
                    <a:gd name="T47" fmla="*/ 194 h 747"/>
                    <a:gd name="T48" fmla="*/ 965 w 1840"/>
                    <a:gd name="T49" fmla="*/ 188 h 747"/>
                    <a:gd name="T50" fmla="*/ 924 w 1840"/>
                    <a:gd name="T51" fmla="*/ 203 h 747"/>
                    <a:gd name="T52" fmla="*/ 865 w 1840"/>
                    <a:gd name="T53" fmla="*/ 233 h 747"/>
                    <a:gd name="T54" fmla="*/ 794 w 1840"/>
                    <a:gd name="T55" fmla="*/ 277 h 747"/>
                    <a:gd name="T56" fmla="*/ 712 w 1840"/>
                    <a:gd name="T57" fmla="*/ 330 h 747"/>
                    <a:gd name="T58" fmla="*/ 624 w 1840"/>
                    <a:gd name="T59" fmla="*/ 391 h 747"/>
                    <a:gd name="T60" fmla="*/ 535 w 1840"/>
                    <a:gd name="T61" fmla="*/ 452 h 747"/>
                    <a:gd name="T62" fmla="*/ 449 w 1840"/>
                    <a:gd name="T63" fmla="*/ 514 h 747"/>
                    <a:gd name="T64" fmla="*/ 369 w 1840"/>
                    <a:gd name="T65" fmla="*/ 570 h 747"/>
                    <a:gd name="T66" fmla="*/ 302 w 1840"/>
                    <a:gd name="T67" fmla="*/ 620 h 747"/>
                    <a:gd name="T68" fmla="*/ 237 w 1840"/>
                    <a:gd name="T69" fmla="*/ 666 h 747"/>
                    <a:gd name="T70" fmla="*/ 174 w 1840"/>
                    <a:gd name="T71" fmla="*/ 712 h 747"/>
                    <a:gd name="T72" fmla="*/ 132 w 1840"/>
                    <a:gd name="T73" fmla="*/ 740 h 747"/>
                    <a:gd name="T74" fmla="*/ 95 w 1840"/>
                    <a:gd name="T75" fmla="*/ 747 h 747"/>
                    <a:gd name="T76" fmla="*/ 52 w 1840"/>
                    <a:gd name="T77" fmla="*/ 738 h 747"/>
                    <a:gd name="T78" fmla="*/ 18 w 1840"/>
                    <a:gd name="T79" fmla="*/ 707 h 747"/>
                    <a:gd name="T80" fmla="*/ 0 w 1840"/>
                    <a:gd name="T81" fmla="*/ 662 h 747"/>
                    <a:gd name="T82" fmla="*/ 9 w 1840"/>
                    <a:gd name="T83" fmla="*/ 616 h 747"/>
                    <a:gd name="T84" fmla="*/ 40 w 1840"/>
                    <a:gd name="T85" fmla="*/ 577 h 747"/>
                    <a:gd name="T86" fmla="*/ 95 w 1840"/>
                    <a:gd name="T87" fmla="*/ 537 h 747"/>
                    <a:gd name="T88" fmla="*/ 163 w 1840"/>
                    <a:gd name="T89" fmla="*/ 488 h 747"/>
                    <a:gd name="T90" fmla="*/ 342 w 1840"/>
                    <a:gd name="T91" fmla="*/ 359 h 747"/>
                    <a:gd name="T92" fmla="*/ 497 w 1840"/>
                    <a:gd name="T93" fmla="*/ 249 h 747"/>
                    <a:gd name="T94" fmla="*/ 630 w 1840"/>
                    <a:gd name="T95" fmla="*/ 159 h 747"/>
                    <a:gd name="T96" fmla="*/ 741 w 1840"/>
                    <a:gd name="T97" fmla="*/ 89 h 747"/>
                    <a:gd name="T98" fmla="*/ 832 w 1840"/>
                    <a:gd name="T99" fmla="*/ 39 h 747"/>
                    <a:gd name="T100" fmla="*/ 905 w 1840"/>
                    <a:gd name="T101" fmla="*/ 9 h 747"/>
                    <a:gd name="T102" fmla="*/ 970 w 1840"/>
                    <a:gd name="T103" fmla="*/ 0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840" h="747">
                      <a:moveTo>
                        <a:pt x="970" y="0"/>
                      </a:moveTo>
                      <a:lnTo>
                        <a:pt x="1008" y="4"/>
                      </a:lnTo>
                      <a:lnTo>
                        <a:pt x="1050" y="13"/>
                      </a:lnTo>
                      <a:lnTo>
                        <a:pt x="1096" y="30"/>
                      </a:lnTo>
                      <a:lnTo>
                        <a:pt x="1145" y="52"/>
                      </a:lnTo>
                      <a:lnTo>
                        <a:pt x="1198" y="78"/>
                      </a:lnTo>
                      <a:lnTo>
                        <a:pt x="1257" y="109"/>
                      </a:lnTo>
                      <a:lnTo>
                        <a:pt x="1319" y="146"/>
                      </a:lnTo>
                      <a:lnTo>
                        <a:pt x="1388" y="188"/>
                      </a:lnTo>
                      <a:lnTo>
                        <a:pt x="1460" y="231"/>
                      </a:lnTo>
                      <a:lnTo>
                        <a:pt x="1504" y="260"/>
                      </a:lnTo>
                      <a:lnTo>
                        <a:pt x="1549" y="286"/>
                      </a:lnTo>
                      <a:lnTo>
                        <a:pt x="1593" y="314"/>
                      </a:lnTo>
                      <a:lnTo>
                        <a:pt x="1634" y="338"/>
                      </a:lnTo>
                      <a:lnTo>
                        <a:pt x="1676" y="360"/>
                      </a:lnTo>
                      <a:lnTo>
                        <a:pt x="1713" y="381"/>
                      </a:lnTo>
                      <a:lnTo>
                        <a:pt x="1747" y="397"/>
                      </a:lnTo>
                      <a:lnTo>
                        <a:pt x="1778" y="410"/>
                      </a:lnTo>
                      <a:lnTo>
                        <a:pt x="1800" y="421"/>
                      </a:lnTo>
                      <a:lnTo>
                        <a:pt x="1818" y="437"/>
                      </a:lnTo>
                      <a:lnTo>
                        <a:pt x="1830" y="458"/>
                      </a:lnTo>
                      <a:lnTo>
                        <a:pt x="1839" y="481"/>
                      </a:lnTo>
                      <a:lnTo>
                        <a:pt x="1840" y="504"/>
                      </a:lnTo>
                      <a:lnTo>
                        <a:pt x="1835" y="529"/>
                      </a:lnTo>
                      <a:lnTo>
                        <a:pt x="1822" y="552"/>
                      </a:lnTo>
                      <a:lnTo>
                        <a:pt x="1806" y="570"/>
                      </a:lnTo>
                      <a:lnTo>
                        <a:pt x="1787" y="583"/>
                      </a:lnTo>
                      <a:lnTo>
                        <a:pt x="1763" y="591"/>
                      </a:lnTo>
                      <a:lnTo>
                        <a:pt x="1739" y="591"/>
                      </a:lnTo>
                      <a:lnTo>
                        <a:pt x="1714" y="587"/>
                      </a:lnTo>
                      <a:lnTo>
                        <a:pt x="1671" y="569"/>
                      </a:lnTo>
                      <a:lnTo>
                        <a:pt x="1626" y="547"/>
                      </a:lnTo>
                      <a:lnTo>
                        <a:pt x="1578" y="521"/>
                      </a:lnTo>
                      <a:lnTo>
                        <a:pt x="1526" y="492"/>
                      </a:lnTo>
                      <a:lnTo>
                        <a:pt x="1473" y="461"/>
                      </a:lnTo>
                      <a:lnTo>
                        <a:pt x="1418" y="428"/>
                      </a:lnTo>
                      <a:lnTo>
                        <a:pt x="1362" y="392"/>
                      </a:lnTo>
                      <a:lnTo>
                        <a:pt x="1330" y="373"/>
                      </a:lnTo>
                      <a:lnTo>
                        <a:pt x="1297" y="354"/>
                      </a:lnTo>
                      <a:lnTo>
                        <a:pt x="1263" y="332"/>
                      </a:lnTo>
                      <a:lnTo>
                        <a:pt x="1227" y="311"/>
                      </a:lnTo>
                      <a:lnTo>
                        <a:pt x="1192" y="289"/>
                      </a:lnTo>
                      <a:lnTo>
                        <a:pt x="1155" y="269"/>
                      </a:lnTo>
                      <a:lnTo>
                        <a:pt x="1120" y="249"/>
                      </a:lnTo>
                      <a:lnTo>
                        <a:pt x="1086" y="231"/>
                      </a:lnTo>
                      <a:lnTo>
                        <a:pt x="1056" y="216"/>
                      </a:lnTo>
                      <a:lnTo>
                        <a:pt x="1027" y="204"/>
                      </a:lnTo>
                      <a:lnTo>
                        <a:pt x="1002" y="194"/>
                      </a:lnTo>
                      <a:lnTo>
                        <a:pt x="981" y="189"/>
                      </a:lnTo>
                      <a:lnTo>
                        <a:pt x="965" y="188"/>
                      </a:lnTo>
                      <a:lnTo>
                        <a:pt x="948" y="193"/>
                      </a:lnTo>
                      <a:lnTo>
                        <a:pt x="924" y="203"/>
                      </a:lnTo>
                      <a:lnTo>
                        <a:pt x="897" y="216"/>
                      </a:lnTo>
                      <a:lnTo>
                        <a:pt x="865" y="233"/>
                      </a:lnTo>
                      <a:lnTo>
                        <a:pt x="831" y="253"/>
                      </a:lnTo>
                      <a:lnTo>
                        <a:pt x="794" y="277"/>
                      </a:lnTo>
                      <a:lnTo>
                        <a:pt x="753" y="303"/>
                      </a:lnTo>
                      <a:lnTo>
                        <a:pt x="712" y="330"/>
                      </a:lnTo>
                      <a:lnTo>
                        <a:pt x="668" y="360"/>
                      </a:lnTo>
                      <a:lnTo>
                        <a:pt x="624" y="391"/>
                      </a:lnTo>
                      <a:lnTo>
                        <a:pt x="579" y="421"/>
                      </a:lnTo>
                      <a:lnTo>
                        <a:pt x="535" y="452"/>
                      </a:lnTo>
                      <a:lnTo>
                        <a:pt x="491" y="484"/>
                      </a:lnTo>
                      <a:lnTo>
                        <a:pt x="449" y="514"/>
                      </a:lnTo>
                      <a:lnTo>
                        <a:pt x="407" y="543"/>
                      </a:lnTo>
                      <a:lnTo>
                        <a:pt x="369" y="570"/>
                      </a:lnTo>
                      <a:lnTo>
                        <a:pt x="335" y="596"/>
                      </a:lnTo>
                      <a:lnTo>
                        <a:pt x="302" y="620"/>
                      </a:lnTo>
                      <a:lnTo>
                        <a:pt x="274" y="639"/>
                      </a:lnTo>
                      <a:lnTo>
                        <a:pt x="237" y="666"/>
                      </a:lnTo>
                      <a:lnTo>
                        <a:pt x="205" y="691"/>
                      </a:lnTo>
                      <a:lnTo>
                        <a:pt x="174" y="712"/>
                      </a:lnTo>
                      <a:lnTo>
                        <a:pt x="148" y="731"/>
                      </a:lnTo>
                      <a:lnTo>
                        <a:pt x="132" y="740"/>
                      </a:lnTo>
                      <a:lnTo>
                        <a:pt x="113" y="746"/>
                      </a:lnTo>
                      <a:lnTo>
                        <a:pt x="95" y="747"/>
                      </a:lnTo>
                      <a:lnTo>
                        <a:pt x="73" y="746"/>
                      </a:lnTo>
                      <a:lnTo>
                        <a:pt x="52" y="738"/>
                      </a:lnTo>
                      <a:lnTo>
                        <a:pt x="33" y="725"/>
                      </a:lnTo>
                      <a:lnTo>
                        <a:pt x="18" y="707"/>
                      </a:lnTo>
                      <a:lnTo>
                        <a:pt x="6" y="685"/>
                      </a:lnTo>
                      <a:lnTo>
                        <a:pt x="0" y="662"/>
                      </a:lnTo>
                      <a:lnTo>
                        <a:pt x="2" y="637"/>
                      </a:lnTo>
                      <a:lnTo>
                        <a:pt x="9" y="616"/>
                      </a:lnTo>
                      <a:lnTo>
                        <a:pt x="22" y="594"/>
                      </a:lnTo>
                      <a:lnTo>
                        <a:pt x="40" y="577"/>
                      </a:lnTo>
                      <a:lnTo>
                        <a:pt x="65" y="559"/>
                      </a:lnTo>
                      <a:lnTo>
                        <a:pt x="95" y="537"/>
                      </a:lnTo>
                      <a:lnTo>
                        <a:pt x="128" y="514"/>
                      </a:lnTo>
                      <a:lnTo>
                        <a:pt x="163" y="488"/>
                      </a:lnTo>
                      <a:lnTo>
                        <a:pt x="255" y="421"/>
                      </a:lnTo>
                      <a:lnTo>
                        <a:pt x="342" y="359"/>
                      </a:lnTo>
                      <a:lnTo>
                        <a:pt x="421" y="301"/>
                      </a:lnTo>
                      <a:lnTo>
                        <a:pt x="497" y="249"/>
                      </a:lnTo>
                      <a:lnTo>
                        <a:pt x="565" y="201"/>
                      </a:lnTo>
                      <a:lnTo>
                        <a:pt x="630" y="159"/>
                      </a:lnTo>
                      <a:lnTo>
                        <a:pt x="687" y="122"/>
                      </a:lnTo>
                      <a:lnTo>
                        <a:pt x="741" y="89"/>
                      </a:lnTo>
                      <a:lnTo>
                        <a:pt x="789" y="61"/>
                      </a:lnTo>
                      <a:lnTo>
                        <a:pt x="832" y="39"/>
                      </a:lnTo>
                      <a:lnTo>
                        <a:pt x="871" y="22"/>
                      </a:lnTo>
                      <a:lnTo>
                        <a:pt x="905" y="9"/>
                      </a:lnTo>
                      <a:lnTo>
                        <a:pt x="934" y="2"/>
                      </a:lnTo>
                      <a:lnTo>
                        <a:pt x="9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5"/>
                <p:cNvSpPr>
                  <a:spLocks/>
                </p:cNvSpPr>
                <p:nvPr/>
              </p:nvSpPr>
              <p:spPr bwMode="auto">
                <a:xfrm>
                  <a:off x="3959225" y="4364039"/>
                  <a:ext cx="895350" cy="403225"/>
                </a:xfrm>
                <a:custGeom>
                  <a:avLst/>
                  <a:gdLst>
                    <a:gd name="T0" fmla="*/ 599 w 1127"/>
                    <a:gd name="T1" fmla="*/ 3 h 507"/>
                    <a:gd name="T2" fmla="*/ 692 w 1127"/>
                    <a:gd name="T3" fmla="*/ 31 h 507"/>
                    <a:gd name="T4" fmla="*/ 788 w 1127"/>
                    <a:gd name="T5" fmla="*/ 82 h 507"/>
                    <a:gd name="T6" fmla="*/ 886 w 1127"/>
                    <a:gd name="T7" fmla="*/ 147 h 507"/>
                    <a:gd name="T8" fmla="*/ 1008 w 1127"/>
                    <a:gd name="T9" fmla="*/ 234 h 507"/>
                    <a:gd name="T10" fmla="*/ 1104 w 1127"/>
                    <a:gd name="T11" fmla="*/ 302 h 507"/>
                    <a:gd name="T12" fmla="*/ 1125 w 1127"/>
                    <a:gd name="T13" fmla="*/ 345 h 507"/>
                    <a:gd name="T14" fmla="*/ 1123 w 1127"/>
                    <a:gd name="T15" fmla="*/ 393 h 507"/>
                    <a:gd name="T16" fmla="*/ 1095 w 1127"/>
                    <a:gd name="T17" fmla="*/ 435 h 507"/>
                    <a:gd name="T18" fmla="*/ 1053 w 1127"/>
                    <a:gd name="T19" fmla="*/ 457 h 507"/>
                    <a:gd name="T20" fmla="*/ 1005 w 1127"/>
                    <a:gd name="T21" fmla="*/ 454 h 507"/>
                    <a:gd name="T22" fmla="*/ 927 w 1127"/>
                    <a:gd name="T23" fmla="*/ 407 h 507"/>
                    <a:gd name="T24" fmla="*/ 827 w 1127"/>
                    <a:gd name="T25" fmla="*/ 336 h 507"/>
                    <a:gd name="T26" fmla="*/ 750 w 1127"/>
                    <a:gd name="T27" fmla="*/ 281 h 507"/>
                    <a:gd name="T28" fmla="*/ 679 w 1127"/>
                    <a:gd name="T29" fmla="*/ 236 h 507"/>
                    <a:gd name="T30" fmla="*/ 614 w 1127"/>
                    <a:gd name="T31" fmla="*/ 203 h 507"/>
                    <a:gd name="T32" fmla="*/ 559 w 1127"/>
                    <a:gd name="T33" fmla="*/ 188 h 507"/>
                    <a:gd name="T34" fmla="*/ 515 w 1127"/>
                    <a:gd name="T35" fmla="*/ 195 h 507"/>
                    <a:gd name="T36" fmla="*/ 465 w 1127"/>
                    <a:gd name="T37" fmla="*/ 221 h 507"/>
                    <a:gd name="T38" fmla="*/ 403 w 1127"/>
                    <a:gd name="T39" fmla="*/ 263 h 507"/>
                    <a:gd name="T40" fmla="*/ 334 w 1127"/>
                    <a:gd name="T41" fmla="*/ 318 h 507"/>
                    <a:gd name="T42" fmla="*/ 263 w 1127"/>
                    <a:gd name="T43" fmla="*/ 380 h 507"/>
                    <a:gd name="T44" fmla="*/ 193 w 1127"/>
                    <a:gd name="T45" fmla="*/ 446 h 507"/>
                    <a:gd name="T46" fmla="*/ 141 w 1127"/>
                    <a:gd name="T47" fmla="*/ 494 h 507"/>
                    <a:gd name="T48" fmla="*/ 93 w 1127"/>
                    <a:gd name="T49" fmla="*/ 507 h 507"/>
                    <a:gd name="T50" fmla="*/ 48 w 1127"/>
                    <a:gd name="T51" fmla="*/ 495 h 507"/>
                    <a:gd name="T52" fmla="*/ 12 w 1127"/>
                    <a:gd name="T53" fmla="*/ 461 h 507"/>
                    <a:gd name="T54" fmla="*/ 0 w 1127"/>
                    <a:gd name="T55" fmla="*/ 414 h 507"/>
                    <a:gd name="T56" fmla="*/ 11 w 1127"/>
                    <a:gd name="T57" fmla="*/ 367 h 507"/>
                    <a:gd name="T58" fmla="*/ 37 w 1127"/>
                    <a:gd name="T59" fmla="*/ 336 h 507"/>
                    <a:gd name="T60" fmla="*/ 74 w 1127"/>
                    <a:gd name="T61" fmla="*/ 299 h 507"/>
                    <a:gd name="T62" fmla="*/ 126 w 1127"/>
                    <a:gd name="T63" fmla="*/ 251 h 507"/>
                    <a:gd name="T64" fmla="*/ 188 w 1127"/>
                    <a:gd name="T65" fmla="*/ 195 h 507"/>
                    <a:gd name="T66" fmla="*/ 256 w 1127"/>
                    <a:gd name="T67" fmla="*/ 138 h 507"/>
                    <a:gd name="T68" fmla="*/ 329 w 1127"/>
                    <a:gd name="T69" fmla="*/ 85 h 507"/>
                    <a:gd name="T70" fmla="*/ 402 w 1127"/>
                    <a:gd name="T71" fmla="*/ 41 h 507"/>
                    <a:gd name="T72" fmla="*/ 472 w 1127"/>
                    <a:gd name="T73" fmla="*/ 11 h 507"/>
                    <a:gd name="T74" fmla="*/ 551 w 1127"/>
                    <a:gd name="T7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27" h="507">
                      <a:moveTo>
                        <a:pt x="551" y="0"/>
                      </a:moveTo>
                      <a:lnTo>
                        <a:pt x="599" y="3"/>
                      </a:lnTo>
                      <a:lnTo>
                        <a:pt x="646" y="14"/>
                      </a:lnTo>
                      <a:lnTo>
                        <a:pt x="692" y="31"/>
                      </a:lnTo>
                      <a:lnTo>
                        <a:pt x="740" y="55"/>
                      </a:lnTo>
                      <a:lnTo>
                        <a:pt x="788" y="82"/>
                      </a:lnTo>
                      <a:lnTo>
                        <a:pt x="836" y="114"/>
                      </a:lnTo>
                      <a:lnTo>
                        <a:pt x="886" y="147"/>
                      </a:lnTo>
                      <a:lnTo>
                        <a:pt x="936" y="184"/>
                      </a:lnTo>
                      <a:lnTo>
                        <a:pt x="1008" y="234"/>
                      </a:lnTo>
                      <a:lnTo>
                        <a:pt x="1084" y="286"/>
                      </a:lnTo>
                      <a:lnTo>
                        <a:pt x="1104" y="302"/>
                      </a:lnTo>
                      <a:lnTo>
                        <a:pt x="1117" y="322"/>
                      </a:lnTo>
                      <a:lnTo>
                        <a:pt x="1125" y="345"/>
                      </a:lnTo>
                      <a:lnTo>
                        <a:pt x="1127" y="369"/>
                      </a:lnTo>
                      <a:lnTo>
                        <a:pt x="1123" y="393"/>
                      </a:lnTo>
                      <a:lnTo>
                        <a:pt x="1112" y="415"/>
                      </a:lnTo>
                      <a:lnTo>
                        <a:pt x="1095" y="435"/>
                      </a:lnTo>
                      <a:lnTo>
                        <a:pt x="1075" y="448"/>
                      </a:lnTo>
                      <a:lnTo>
                        <a:pt x="1053" y="457"/>
                      </a:lnTo>
                      <a:lnTo>
                        <a:pt x="1028" y="458"/>
                      </a:lnTo>
                      <a:lnTo>
                        <a:pt x="1005" y="454"/>
                      </a:lnTo>
                      <a:lnTo>
                        <a:pt x="982" y="443"/>
                      </a:lnTo>
                      <a:lnTo>
                        <a:pt x="927" y="407"/>
                      </a:lnTo>
                      <a:lnTo>
                        <a:pt x="875" y="370"/>
                      </a:lnTo>
                      <a:lnTo>
                        <a:pt x="827" y="336"/>
                      </a:lnTo>
                      <a:lnTo>
                        <a:pt x="788" y="308"/>
                      </a:lnTo>
                      <a:lnTo>
                        <a:pt x="750" y="281"/>
                      </a:lnTo>
                      <a:lnTo>
                        <a:pt x="713" y="258"/>
                      </a:lnTo>
                      <a:lnTo>
                        <a:pt x="679" y="236"/>
                      </a:lnTo>
                      <a:lnTo>
                        <a:pt x="646" y="217"/>
                      </a:lnTo>
                      <a:lnTo>
                        <a:pt x="614" y="203"/>
                      </a:lnTo>
                      <a:lnTo>
                        <a:pt x="585" y="192"/>
                      </a:lnTo>
                      <a:lnTo>
                        <a:pt x="559" y="188"/>
                      </a:lnTo>
                      <a:lnTo>
                        <a:pt x="535" y="188"/>
                      </a:lnTo>
                      <a:lnTo>
                        <a:pt x="515" y="195"/>
                      </a:lnTo>
                      <a:lnTo>
                        <a:pt x="492" y="206"/>
                      </a:lnTo>
                      <a:lnTo>
                        <a:pt x="465" y="221"/>
                      </a:lnTo>
                      <a:lnTo>
                        <a:pt x="435" y="240"/>
                      </a:lnTo>
                      <a:lnTo>
                        <a:pt x="403" y="263"/>
                      </a:lnTo>
                      <a:lnTo>
                        <a:pt x="369" y="289"/>
                      </a:lnTo>
                      <a:lnTo>
                        <a:pt x="334" y="318"/>
                      </a:lnTo>
                      <a:lnTo>
                        <a:pt x="299" y="348"/>
                      </a:lnTo>
                      <a:lnTo>
                        <a:pt x="263" y="380"/>
                      </a:lnTo>
                      <a:lnTo>
                        <a:pt x="228" y="413"/>
                      </a:lnTo>
                      <a:lnTo>
                        <a:pt x="193" y="446"/>
                      </a:lnTo>
                      <a:lnTo>
                        <a:pt x="160" y="478"/>
                      </a:lnTo>
                      <a:lnTo>
                        <a:pt x="141" y="494"/>
                      </a:lnTo>
                      <a:lnTo>
                        <a:pt x="118" y="503"/>
                      </a:lnTo>
                      <a:lnTo>
                        <a:pt x="93" y="507"/>
                      </a:lnTo>
                      <a:lnTo>
                        <a:pt x="70" y="505"/>
                      </a:lnTo>
                      <a:lnTo>
                        <a:pt x="48" y="495"/>
                      </a:lnTo>
                      <a:lnTo>
                        <a:pt x="27" y="480"/>
                      </a:lnTo>
                      <a:lnTo>
                        <a:pt x="12" y="461"/>
                      </a:lnTo>
                      <a:lnTo>
                        <a:pt x="3" y="439"/>
                      </a:lnTo>
                      <a:lnTo>
                        <a:pt x="0" y="414"/>
                      </a:lnTo>
                      <a:lnTo>
                        <a:pt x="1" y="391"/>
                      </a:lnTo>
                      <a:lnTo>
                        <a:pt x="11" y="367"/>
                      </a:lnTo>
                      <a:lnTo>
                        <a:pt x="26" y="348"/>
                      </a:lnTo>
                      <a:lnTo>
                        <a:pt x="37" y="336"/>
                      </a:lnTo>
                      <a:lnTo>
                        <a:pt x="53" y="319"/>
                      </a:lnTo>
                      <a:lnTo>
                        <a:pt x="74" y="299"/>
                      </a:lnTo>
                      <a:lnTo>
                        <a:pt x="99" y="275"/>
                      </a:lnTo>
                      <a:lnTo>
                        <a:pt x="126" y="251"/>
                      </a:lnTo>
                      <a:lnTo>
                        <a:pt x="156" y="223"/>
                      </a:lnTo>
                      <a:lnTo>
                        <a:pt x="188" y="195"/>
                      </a:lnTo>
                      <a:lnTo>
                        <a:pt x="222" y="166"/>
                      </a:lnTo>
                      <a:lnTo>
                        <a:pt x="256" y="138"/>
                      </a:lnTo>
                      <a:lnTo>
                        <a:pt x="293" y="111"/>
                      </a:lnTo>
                      <a:lnTo>
                        <a:pt x="329" y="85"/>
                      </a:lnTo>
                      <a:lnTo>
                        <a:pt x="366" y="62"/>
                      </a:lnTo>
                      <a:lnTo>
                        <a:pt x="402" y="41"/>
                      </a:lnTo>
                      <a:lnTo>
                        <a:pt x="437" y="25"/>
                      </a:lnTo>
                      <a:lnTo>
                        <a:pt x="472" y="11"/>
                      </a:lnTo>
                      <a:lnTo>
                        <a:pt x="503" y="4"/>
                      </a:lnTo>
                      <a:lnTo>
                        <a:pt x="5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16"/>
                <p:cNvSpPr>
                  <a:spLocks/>
                </p:cNvSpPr>
                <p:nvPr/>
              </p:nvSpPr>
              <p:spPr bwMode="auto">
                <a:xfrm>
                  <a:off x="5372100" y="3019426"/>
                  <a:ext cx="141288" cy="168275"/>
                </a:xfrm>
                <a:custGeom>
                  <a:avLst/>
                  <a:gdLst>
                    <a:gd name="T0" fmla="*/ 41 w 179"/>
                    <a:gd name="T1" fmla="*/ 0 h 212"/>
                    <a:gd name="T2" fmla="*/ 132 w 179"/>
                    <a:gd name="T3" fmla="*/ 39 h 212"/>
                    <a:gd name="T4" fmla="*/ 150 w 179"/>
                    <a:gd name="T5" fmla="*/ 52 h 212"/>
                    <a:gd name="T6" fmla="*/ 164 w 179"/>
                    <a:gd name="T7" fmla="*/ 67 h 212"/>
                    <a:gd name="T8" fmla="*/ 173 w 179"/>
                    <a:gd name="T9" fmla="*/ 86 h 212"/>
                    <a:gd name="T10" fmla="*/ 177 w 179"/>
                    <a:gd name="T11" fmla="*/ 108 h 212"/>
                    <a:gd name="T12" fmla="*/ 179 w 179"/>
                    <a:gd name="T13" fmla="*/ 129 h 212"/>
                    <a:gd name="T14" fmla="*/ 174 w 179"/>
                    <a:gd name="T15" fmla="*/ 150 h 212"/>
                    <a:gd name="T16" fmla="*/ 166 w 179"/>
                    <a:gd name="T17" fmla="*/ 168 h 212"/>
                    <a:gd name="T18" fmla="*/ 153 w 179"/>
                    <a:gd name="T19" fmla="*/ 186 h 212"/>
                    <a:gd name="T20" fmla="*/ 136 w 179"/>
                    <a:gd name="T21" fmla="*/ 200 h 212"/>
                    <a:gd name="T22" fmla="*/ 118 w 179"/>
                    <a:gd name="T23" fmla="*/ 208 h 212"/>
                    <a:gd name="T24" fmla="*/ 99 w 179"/>
                    <a:gd name="T25" fmla="*/ 212 h 212"/>
                    <a:gd name="T26" fmla="*/ 79 w 179"/>
                    <a:gd name="T27" fmla="*/ 212 h 212"/>
                    <a:gd name="T28" fmla="*/ 58 w 179"/>
                    <a:gd name="T29" fmla="*/ 209 h 212"/>
                    <a:gd name="T30" fmla="*/ 37 w 179"/>
                    <a:gd name="T31" fmla="*/ 203 h 212"/>
                    <a:gd name="T32" fmla="*/ 0 w 179"/>
                    <a:gd name="T33" fmla="*/ 186 h 212"/>
                    <a:gd name="T34" fmla="*/ 25 w 179"/>
                    <a:gd name="T35" fmla="*/ 94 h 212"/>
                    <a:gd name="T36" fmla="*/ 41 w 179"/>
                    <a:gd name="T37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9" h="212">
                      <a:moveTo>
                        <a:pt x="41" y="0"/>
                      </a:moveTo>
                      <a:lnTo>
                        <a:pt x="132" y="39"/>
                      </a:lnTo>
                      <a:lnTo>
                        <a:pt x="150" y="52"/>
                      </a:lnTo>
                      <a:lnTo>
                        <a:pt x="164" y="67"/>
                      </a:lnTo>
                      <a:lnTo>
                        <a:pt x="173" y="86"/>
                      </a:lnTo>
                      <a:lnTo>
                        <a:pt x="177" y="108"/>
                      </a:lnTo>
                      <a:lnTo>
                        <a:pt x="179" y="129"/>
                      </a:lnTo>
                      <a:lnTo>
                        <a:pt x="174" y="150"/>
                      </a:lnTo>
                      <a:lnTo>
                        <a:pt x="166" y="168"/>
                      </a:lnTo>
                      <a:lnTo>
                        <a:pt x="153" y="186"/>
                      </a:lnTo>
                      <a:lnTo>
                        <a:pt x="136" y="200"/>
                      </a:lnTo>
                      <a:lnTo>
                        <a:pt x="118" y="208"/>
                      </a:lnTo>
                      <a:lnTo>
                        <a:pt x="99" y="212"/>
                      </a:lnTo>
                      <a:lnTo>
                        <a:pt x="79" y="212"/>
                      </a:lnTo>
                      <a:lnTo>
                        <a:pt x="58" y="209"/>
                      </a:lnTo>
                      <a:lnTo>
                        <a:pt x="37" y="203"/>
                      </a:lnTo>
                      <a:lnTo>
                        <a:pt x="0" y="186"/>
                      </a:lnTo>
                      <a:lnTo>
                        <a:pt x="25" y="9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17"/>
                <p:cNvSpPr>
                  <a:spLocks/>
                </p:cNvSpPr>
                <p:nvPr/>
              </p:nvSpPr>
              <p:spPr bwMode="auto">
                <a:xfrm>
                  <a:off x="5265737" y="3414714"/>
                  <a:ext cx="119063" cy="115888"/>
                </a:xfrm>
                <a:custGeom>
                  <a:avLst/>
                  <a:gdLst>
                    <a:gd name="T0" fmla="*/ 0 w 149"/>
                    <a:gd name="T1" fmla="*/ 0 h 145"/>
                    <a:gd name="T2" fmla="*/ 41 w 149"/>
                    <a:gd name="T3" fmla="*/ 16 h 145"/>
                    <a:gd name="T4" fmla="*/ 84 w 149"/>
                    <a:gd name="T5" fmla="*/ 31 h 145"/>
                    <a:gd name="T6" fmla="*/ 106 w 149"/>
                    <a:gd name="T7" fmla="*/ 41 h 145"/>
                    <a:gd name="T8" fmla="*/ 123 w 149"/>
                    <a:gd name="T9" fmla="*/ 53 h 145"/>
                    <a:gd name="T10" fmla="*/ 136 w 149"/>
                    <a:gd name="T11" fmla="*/ 70 h 145"/>
                    <a:gd name="T12" fmla="*/ 144 w 149"/>
                    <a:gd name="T13" fmla="*/ 88 h 145"/>
                    <a:gd name="T14" fmla="*/ 148 w 149"/>
                    <a:gd name="T15" fmla="*/ 107 h 145"/>
                    <a:gd name="T16" fmla="*/ 149 w 149"/>
                    <a:gd name="T17" fmla="*/ 126 h 145"/>
                    <a:gd name="T18" fmla="*/ 147 w 149"/>
                    <a:gd name="T19" fmla="*/ 145 h 145"/>
                    <a:gd name="T20" fmla="*/ 0 w 149"/>
                    <a:gd name="T2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9" h="145">
                      <a:moveTo>
                        <a:pt x="0" y="0"/>
                      </a:moveTo>
                      <a:lnTo>
                        <a:pt x="41" y="16"/>
                      </a:lnTo>
                      <a:lnTo>
                        <a:pt x="84" y="31"/>
                      </a:lnTo>
                      <a:lnTo>
                        <a:pt x="106" y="41"/>
                      </a:lnTo>
                      <a:lnTo>
                        <a:pt x="123" y="53"/>
                      </a:lnTo>
                      <a:lnTo>
                        <a:pt x="136" y="70"/>
                      </a:lnTo>
                      <a:lnTo>
                        <a:pt x="144" y="88"/>
                      </a:lnTo>
                      <a:lnTo>
                        <a:pt x="148" y="107"/>
                      </a:lnTo>
                      <a:lnTo>
                        <a:pt x="149" y="126"/>
                      </a:lnTo>
                      <a:lnTo>
                        <a:pt x="147" y="1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19"/>
                <p:cNvSpPr>
                  <a:spLocks noEditPoints="1"/>
                </p:cNvSpPr>
                <p:nvPr/>
              </p:nvSpPr>
              <p:spPr bwMode="auto">
                <a:xfrm>
                  <a:off x="4075112" y="2195514"/>
                  <a:ext cx="134938" cy="180975"/>
                </a:xfrm>
                <a:custGeom>
                  <a:avLst/>
                  <a:gdLst>
                    <a:gd name="T0" fmla="*/ 85 w 170"/>
                    <a:gd name="T1" fmla="*/ 23 h 226"/>
                    <a:gd name="T2" fmla="*/ 72 w 170"/>
                    <a:gd name="T3" fmla="*/ 26 h 226"/>
                    <a:gd name="T4" fmla="*/ 59 w 170"/>
                    <a:gd name="T5" fmla="*/ 34 h 226"/>
                    <a:gd name="T6" fmla="*/ 48 w 170"/>
                    <a:gd name="T7" fmla="*/ 46 h 226"/>
                    <a:gd name="T8" fmla="*/ 41 w 170"/>
                    <a:gd name="T9" fmla="*/ 64 h 226"/>
                    <a:gd name="T10" fmla="*/ 36 w 170"/>
                    <a:gd name="T11" fmla="*/ 86 h 226"/>
                    <a:gd name="T12" fmla="*/ 35 w 170"/>
                    <a:gd name="T13" fmla="*/ 114 h 226"/>
                    <a:gd name="T14" fmla="*/ 36 w 170"/>
                    <a:gd name="T15" fmla="*/ 145 h 226"/>
                    <a:gd name="T16" fmla="*/ 43 w 170"/>
                    <a:gd name="T17" fmla="*/ 170 h 226"/>
                    <a:gd name="T18" fmla="*/ 54 w 170"/>
                    <a:gd name="T19" fmla="*/ 188 h 226"/>
                    <a:gd name="T20" fmla="*/ 67 w 170"/>
                    <a:gd name="T21" fmla="*/ 199 h 226"/>
                    <a:gd name="T22" fmla="*/ 85 w 170"/>
                    <a:gd name="T23" fmla="*/ 203 h 226"/>
                    <a:gd name="T24" fmla="*/ 102 w 170"/>
                    <a:gd name="T25" fmla="*/ 200 h 226"/>
                    <a:gd name="T26" fmla="*/ 114 w 170"/>
                    <a:gd name="T27" fmla="*/ 192 h 226"/>
                    <a:gd name="T28" fmla="*/ 124 w 170"/>
                    <a:gd name="T29" fmla="*/ 178 h 226"/>
                    <a:gd name="T30" fmla="*/ 132 w 170"/>
                    <a:gd name="T31" fmla="*/ 160 h 226"/>
                    <a:gd name="T32" fmla="*/ 136 w 170"/>
                    <a:gd name="T33" fmla="*/ 138 h 226"/>
                    <a:gd name="T34" fmla="*/ 137 w 170"/>
                    <a:gd name="T35" fmla="*/ 112 h 226"/>
                    <a:gd name="T36" fmla="*/ 136 w 170"/>
                    <a:gd name="T37" fmla="*/ 86 h 226"/>
                    <a:gd name="T38" fmla="*/ 132 w 170"/>
                    <a:gd name="T39" fmla="*/ 66 h 226"/>
                    <a:gd name="T40" fmla="*/ 125 w 170"/>
                    <a:gd name="T41" fmla="*/ 48 h 226"/>
                    <a:gd name="T42" fmla="*/ 114 w 170"/>
                    <a:gd name="T43" fmla="*/ 34 h 226"/>
                    <a:gd name="T44" fmla="*/ 102 w 170"/>
                    <a:gd name="T45" fmla="*/ 26 h 226"/>
                    <a:gd name="T46" fmla="*/ 85 w 170"/>
                    <a:gd name="T47" fmla="*/ 23 h 226"/>
                    <a:gd name="T48" fmla="*/ 88 w 170"/>
                    <a:gd name="T49" fmla="*/ 0 h 226"/>
                    <a:gd name="T50" fmla="*/ 113 w 170"/>
                    <a:gd name="T51" fmla="*/ 4 h 226"/>
                    <a:gd name="T52" fmla="*/ 133 w 170"/>
                    <a:gd name="T53" fmla="*/ 13 h 226"/>
                    <a:gd name="T54" fmla="*/ 150 w 170"/>
                    <a:gd name="T55" fmla="*/ 30 h 226"/>
                    <a:gd name="T56" fmla="*/ 161 w 170"/>
                    <a:gd name="T57" fmla="*/ 52 h 226"/>
                    <a:gd name="T58" fmla="*/ 169 w 170"/>
                    <a:gd name="T59" fmla="*/ 78 h 226"/>
                    <a:gd name="T60" fmla="*/ 170 w 170"/>
                    <a:gd name="T61" fmla="*/ 111 h 226"/>
                    <a:gd name="T62" fmla="*/ 168 w 170"/>
                    <a:gd name="T63" fmla="*/ 145 h 226"/>
                    <a:gd name="T64" fmla="*/ 161 w 170"/>
                    <a:gd name="T65" fmla="*/ 174 h 226"/>
                    <a:gd name="T66" fmla="*/ 148 w 170"/>
                    <a:gd name="T67" fmla="*/ 196 h 226"/>
                    <a:gd name="T68" fmla="*/ 130 w 170"/>
                    <a:gd name="T69" fmla="*/ 212 h 226"/>
                    <a:gd name="T70" fmla="*/ 109 w 170"/>
                    <a:gd name="T71" fmla="*/ 222 h 226"/>
                    <a:gd name="T72" fmla="*/ 84 w 170"/>
                    <a:gd name="T73" fmla="*/ 226 h 226"/>
                    <a:gd name="T74" fmla="*/ 61 w 170"/>
                    <a:gd name="T75" fmla="*/ 222 h 226"/>
                    <a:gd name="T76" fmla="*/ 40 w 170"/>
                    <a:gd name="T77" fmla="*/ 212 h 226"/>
                    <a:gd name="T78" fmla="*/ 24 w 170"/>
                    <a:gd name="T79" fmla="*/ 197 h 226"/>
                    <a:gd name="T80" fmla="*/ 11 w 170"/>
                    <a:gd name="T81" fmla="*/ 175 h 226"/>
                    <a:gd name="T82" fmla="*/ 3 w 170"/>
                    <a:gd name="T83" fmla="*/ 147 h 226"/>
                    <a:gd name="T84" fmla="*/ 0 w 170"/>
                    <a:gd name="T85" fmla="*/ 114 h 226"/>
                    <a:gd name="T86" fmla="*/ 2 w 170"/>
                    <a:gd name="T87" fmla="*/ 85 h 226"/>
                    <a:gd name="T88" fmla="*/ 8 w 170"/>
                    <a:gd name="T89" fmla="*/ 59 h 226"/>
                    <a:gd name="T90" fmla="*/ 18 w 170"/>
                    <a:gd name="T91" fmla="*/ 38 h 226"/>
                    <a:gd name="T92" fmla="*/ 32 w 170"/>
                    <a:gd name="T93" fmla="*/ 22 h 226"/>
                    <a:gd name="T94" fmla="*/ 48 w 170"/>
                    <a:gd name="T95" fmla="*/ 9 h 226"/>
                    <a:gd name="T96" fmla="*/ 66 w 170"/>
                    <a:gd name="T97" fmla="*/ 3 h 226"/>
                    <a:gd name="T98" fmla="*/ 88 w 170"/>
                    <a:gd name="T99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6">
                      <a:moveTo>
                        <a:pt x="85" y="23"/>
                      </a:moveTo>
                      <a:lnTo>
                        <a:pt x="72" y="26"/>
                      </a:lnTo>
                      <a:lnTo>
                        <a:pt x="59" y="34"/>
                      </a:lnTo>
                      <a:lnTo>
                        <a:pt x="48" y="46"/>
                      </a:lnTo>
                      <a:lnTo>
                        <a:pt x="41" y="64"/>
                      </a:lnTo>
                      <a:lnTo>
                        <a:pt x="36" y="86"/>
                      </a:lnTo>
                      <a:lnTo>
                        <a:pt x="35" y="114"/>
                      </a:lnTo>
                      <a:lnTo>
                        <a:pt x="36" y="145"/>
                      </a:lnTo>
                      <a:lnTo>
                        <a:pt x="43" y="170"/>
                      </a:lnTo>
                      <a:lnTo>
                        <a:pt x="54" y="188"/>
                      </a:lnTo>
                      <a:lnTo>
                        <a:pt x="67" y="199"/>
                      </a:lnTo>
                      <a:lnTo>
                        <a:pt x="85" y="203"/>
                      </a:lnTo>
                      <a:lnTo>
                        <a:pt x="102" y="200"/>
                      </a:lnTo>
                      <a:lnTo>
                        <a:pt x="114" y="192"/>
                      </a:lnTo>
                      <a:lnTo>
                        <a:pt x="124" y="178"/>
                      </a:lnTo>
                      <a:lnTo>
                        <a:pt x="132" y="160"/>
                      </a:lnTo>
                      <a:lnTo>
                        <a:pt x="136" y="138"/>
                      </a:lnTo>
                      <a:lnTo>
                        <a:pt x="137" y="112"/>
                      </a:lnTo>
                      <a:lnTo>
                        <a:pt x="136" y="86"/>
                      </a:lnTo>
                      <a:lnTo>
                        <a:pt x="132" y="66"/>
                      </a:lnTo>
                      <a:lnTo>
                        <a:pt x="125" y="48"/>
                      </a:lnTo>
                      <a:lnTo>
                        <a:pt x="114" y="34"/>
                      </a:lnTo>
                      <a:lnTo>
                        <a:pt x="102" y="26"/>
                      </a:lnTo>
                      <a:lnTo>
                        <a:pt x="85" y="23"/>
                      </a:lnTo>
                      <a:close/>
                      <a:moveTo>
                        <a:pt x="88" y="0"/>
                      </a:moveTo>
                      <a:lnTo>
                        <a:pt x="113" y="4"/>
                      </a:lnTo>
                      <a:lnTo>
                        <a:pt x="133" y="13"/>
                      </a:lnTo>
                      <a:lnTo>
                        <a:pt x="150" y="30"/>
                      </a:lnTo>
                      <a:lnTo>
                        <a:pt x="161" y="52"/>
                      </a:lnTo>
                      <a:lnTo>
                        <a:pt x="169" y="78"/>
                      </a:lnTo>
                      <a:lnTo>
                        <a:pt x="170" y="111"/>
                      </a:lnTo>
                      <a:lnTo>
                        <a:pt x="168" y="145"/>
                      </a:lnTo>
                      <a:lnTo>
                        <a:pt x="161" y="174"/>
                      </a:lnTo>
                      <a:lnTo>
                        <a:pt x="148" y="196"/>
                      </a:lnTo>
                      <a:lnTo>
                        <a:pt x="130" y="212"/>
                      </a:lnTo>
                      <a:lnTo>
                        <a:pt x="109" y="222"/>
                      </a:lnTo>
                      <a:lnTo>
                        <a:pt x="84" y="226"/>
                      </a:lnTo>
                      <a:lnTo>
                        <a:pt x="61" y="222"/>
                      </a:lnTo>
                      <a:lnTo>
                        <a:pt x="40" y="212"/>
                      </a:lnTo>
                      <a:lnTo>
                        <a:pt x="24" y="197"/>
                      </a:lnTo>
                      <a:lnTo>
                        <a:pt x="11" y="175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2" y="85"/>
                      </a:lnTo>
                      <a:lnTo>
                        <a:pt x="8" y="59"/>
                      </a:lnTo>
                      <a:lnTo>
                        <a:pt x="18" y="38"/>
                      </a:lnTo>
                      <a:lnTo>
                        <a:pt x="32" y="22"/>
                      </a:lnTo>
                      <a:lnTo>
                        <a:pt x="48" y="9"/>
                      </a:lnTo>
                      <a:lnTo>
                        <a:pt x="66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/>
              </p:nvSpPr>
              <p:spPr bwMode="auto">
                <a:xfrm>
                  <a:off x="4254500" y="2198689"/>
                  <a:ext cx="65088" cy="173038"/>
                </a:xfrm>
                <a:custGeom>
                  <a:avLst/>
                  <a:gdLst>
                    <a:gd name="T0" fmla="*/ 55 w 84"/>
                    <a:gd name="T1" fmla="*/ 0 h 218"/>
                    <a:gd name="T2" fmla="*/ 84 w 84"/>
                    <a:gd name="T3" fmla="*/ 0 h 218"/>
                    <a:gd name="T4" fmla="*/ 84 w 84"/>
                    <a:gd name="T5" fmla="*/ 218 h 218"/>
                    <a:gd name="T6" fmla="*/ 51 w 84"/>
                    <a:gd name="T7" fmla="*/ 218 h 218"/>
                    <a:gd name="T8" fmla="*/ 51 w 84"/>
                    <a:gd name="T9" fmla="*/ 27 h 218"/>
                    <a:gd name="T10" fmla="*/ 51 w 84"/>
                    <a:gd name="T11" fmla="*/ 27 h 218"/>
                    <a:gd name="T12" fmla="*/ 7 w 84"/>
                    <a:gd name="T13" fmla="*/ 48 h 218"/>
                    <a:gd name="T14" fmla="*/ 0 w 84"/>
                    <a:gd name="T15" fmla="*/ 26 h 218"/>
                    <a:gd name="T16" fmla="*/ 55 w 84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8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8"/>
                      </a:lnTo>
                      <a:lnTo>
                        <a:pt x="51" y="218"/>
                      </a:lnTo>
                      <a:lnTo>
                        <a:pt x="51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/>
              </p:nvSpPr>
              <p:spPr bwMode="auto">
                <a:xfrm>
                  <a:off x="4411662" y="2198689"/>
                  <a:ext cx="66675" cy="173038"/>
                </a:xfrm>
                <a:custGeom>
                  <a:avLst/>
                  <a:gdLst>
                    <a:gd name="T0" fmla="*/ 55 w 83"/>
                    <a:gd name="T1" fmla="*/ 0 h 218"/>
                    <a:gd name="T2" fmla="*/ 83 w 83"/>
                    <a:gd name="T3" fmla="*/ 0 h 218"/>
                    <a:gd name="T4" fmla="*/ 83 w 83"/>
                    <a:gd name="T5" fmla="*/ 218 h 218"/>
                    <a:gd name="T6" fmla="*/ 51 w 83"/>
                    <a:gd name="T7" fmla="*/ 218 h 218"/>
                    <a:gd name="T8" fmla="*/ 51 w 83"/>
                    <a:gd name="T9" fmla="*/ 27 h 218"/>
                    <a:gd name="T10" fmla="*/ 51 w 83"/>
                    <a:gd name="T11" fmla="*/ 27 h 218"/>
                    <a:gd name="T12" fmla="*/ 7 w 83"/>
                    <a:gd name="T13" fmla="*/ 48 h 218"/>
                    <a:gd name="T14" fmla="*/ 0 w 83"/>
                    <a:gd name="T15" fmla="*/ 26 h 218"/>
                    <a:gd name="T16" fmla="*/ 55 w 83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" h="218">
                      <a:moveTo>
                        <a:pt x="55" y="0"/>
                      </a:moveTo>
                      <a:lnTo>
                        <a:pt x="83" y="0"/>
                      </a:lnTo>
                      <a:lnTo>
                        <a:pt x="83" y="218"/>
                      </a:lnTo>
                      <a:lnTo>
                        <a:pt x="51" y="218"/>
                      </a:lnTo>
                      <a:lnTo>
                        <a:pt x="51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22"/>
                <p:cNvSpPr>
                  <a:spLocks noEditPoints="1"/>
                </p:cNvSpPr>
                <p:nvPr/>
              </p:nvSpPr>
              <p:spPr bwMode="auto">
                <a:xfrm>
                  <a:off x="4548187" y="2195514"/>
                  <a:ext cx="134938" cy="180975"/>
                </a:xfrm>
                <a:custGeom>
                  <a:avLst/>
                  <a:gdLst>
                    <a:gd name="T0" fmla="*/ 85 w 170"/>
                    <a:gd name="T1" fmla="*/ 23 h 226"/>
                    <a:gd name="T2" fmla="*/ 71 w 170"/>
                    <a:gd name="T3" fmla="*/ 26 h 226"/>
                    <a:gd name="T4" fmla="*/ 59 w 170"/>
                    <a:gd name="T5" fmla="*/ 34 h 226"/>
                    <a:gd name="T6" fmla="*/ 48 w 170"/>
                    <a:gd name="T7" fmla="*/ 46 h 226"/>
                    <a:gd name="T8" fmla="*/ 39 w 170"/>
                    <a:gd name="T9" fmla="*/ 64 h 226"/>
                    <a:gd name="T10" fmla="*/ 35 w 170"/>
                    <a:gd name="T11" fmla="*/ 86 h 226"/>
                    <a:gd name="T12" fmla="*/ 34 w 170"/>
                    <a:gd name="T13" fmla="*/ 114 h 226"/>
                    <a:gd name="T14" fmla="*/ 35 w 170"/>
                    <a:gd name="T15" fmla="*/ 145 h 226"/>
                    <a:gd name="T16" fmla="*/ 42 w 170"/>
                    <a:gd name="T17" fmla="*/ 170 h 226"/>
                    <a:gd name="T18" fmla="*/ 53 w 170"/>
                    <a:gd name="T19" fmla="*/ 188 h 226"/>
                    <a:gd name="T20" fmla="*/ 67 w 170"/>
                    <a:gd name="T21" fmla="*/ 199 h 226"/>
                    <a:gd name="T22" fmla="*/ 85 w 170"/>
                    <a:gd name="T23" fmla="*/ 203 h 226"/>
                    <a:gd name="T24" fmla="*/ 100 w 170"/>
                    <a:gd name="T25" fmla="*/ 200 h 226"/>
                    <a:gd name="T26" fmla="*/ 113 w 170"/>
                    <a:gd name="T27" fmla="*/ 192 h 226"/>
                    <a:gd name="T28" fmla="*/ 123 w 170"/>
                    <a:gd name="T29" fmla="*/ 178 h 226"/>
                    <a:gd name="T30" fmla="*/ 130 w 170"/>
                    <a:gd name="T31" fmla="*/ 160 h 226"/>
                    <a:gd name="T32" fmla="*/ 134 w 170"/>
                    <a:gd name="T33" fmla="*/ 138 h 226"/>
                    <a:gd name="T34" fmla="*/ 135 w 170"/>
                    <a:gd name="T35" fmla="*/ 112 h 226"/>
                    <a:gd name="T36" fmla="*/ 134 w 170"/>
                    <a:gd name="T37" fmla="*/ 86 h 226"/>
                    <a:gd name="T38" fmla="*/ 130 w 170"/>
                    <a:gd name="T39" fmla="*/ 66 h 226"/>
                    <a:gd name="T40" fmla="*/ 123 w 170"/>
                    <a:gd name="T41" fmla="*/ 48 h 226"/>
                    <a:gd name="T42" fmla="*/ 113 w 170"/>
                    <a:gd name="T43" fmla="*/ 34 h 226"/>
                    <a:gd name="T44" fmla="*/ 101 w 170"/>
                    <a:gd name="T45" fmla="*/ 26 h 226"/>
                    <a:gd name="T46" fmla="*/ 85 w 170"/>
                    <a:gd name="T47" fmla="*/ 23 h 226"/>
                    <a:gd name="T48" fmla="*/ 87 w 170"/>
                    <a:gd name="T49" fmla="*/ 0 h 226"/>
                    <a:gd name="T50" fmla="*/ 111 w 170"/>
                    <a:gd name="T51" fmla="*/ 4 h 226"/>
                    <a:gd name="T52" fmla="*/ 131 w 170"/>
                    <a:gd name="T53" fmla="*/ 13 h 226"/>
                    <a:gd name="T54" fmla="*/ 148 w 170"/>
                    <a:gd name="T55" fmla="*/ 30 h 226"/>
                    <a:gd name="T56" fmla="*/ 160 w 170"/>
                    <a:gd name="T57" fmla="*/ 52 h 226"/>
                    <a:gd name="T58" fmla="*/ 167 w 170"/>
                    <a:gd name="T59" fmla="*/ 78 h 226"/>
                    <a:gd name="T60" fmla="*/ 170 w 170"/>
                    <a:gd name="T61" fmla="*/ 111 h 226"/>
                    <a:gd name="T62" fmla="*/ 167 w 170"/>
                    <a:gd name="T63" fmla="*/ 145 h 226"/>
                    <a:gd name="T64" fmla="*/ 160 w 170"/>
                    <a:gd name="T65" fmla="*/ 174 h 226"/>
                    <a:gd name="T66" fmla="*/ 148 w 170"/>
                    <a:gd name="T67" fmla="*/ 196 h 226"/>
                    <a:gd name="T68" fmla="*/ 130 w 170"/>
                    <a:gd name="T69" fmla="*/ 212 h 226"/>
                    <a:gd name="T70" fmla="*/ 108 w 170"/>
                    <a:gd name="T71" fmla="*/ 222 h 226"/>
                    <a:gd name="T72" fmla="*/ 82 w 170"/>
                    <a:gd name="T73" fmla="*/ 226 h 226"/>
                    <a:gd name="T74" fmla="*/ 59 w 170"/>
                    <a:gd name="T75" fmla="*/ 222 h 226"/>
                    <a:gd name="T76" fmla="*/ 39 w 170"/>
                    <a:gd name="T77" fmla="*/ 212 h 226"/>
                    <a:gd name="T78" fmla="*/ 23 w 170"/>
                    <a:gd name="T79" fmla="*/ 197 h 226"/>
                    <a:gd name="T80" fmla="*/ 11 w 170"/>
                    <a:gd name="T81" fmla="*/ 175 h 226"/>
                    <a:gd name="T82" fmla="*/ 2 w 170"/>
                    <a:gd name="T83" fmla="*/ 147 h 226"/>
                    <a:gd name="T84" fmla="*/ 0 w 170"/>
                    <a:gd name="T85" fmla="*/ 114 h 226"/>
                    <a:gd name="T86" fmla="*/ 1 w 170"/>
                    <a:gd name="T87" fmla="*/ 85 h 226"/>
                    <a:gd name="T88" fmla="*/ 8 w 170"/>
                    <a:gd name="T89" fmla="*/ 59 h 226"/>
                    <a:gd name="T90" fmla="*/ 17 w 170"/>
                    <a:gd name="T91" fmla="*/ 38 h 226"/>
                    <a:gd name="T92" fmla="*/ 31 w 170"/>
                    <a:gd name="T93" fmla="*/ 22 h 226"/>
                    <a:gd name="T94" fmla="*/ 48 w 170"/>
                    <a:gd name="T95" fmla="*/ 9 h 226"/>
                    <a:gd name="T96" fmla="*/ 65 w 170"/>
                    <a:gd name="T97" fmla="*/ 3 h 226"/>
                    <a:gd name="T98" fmla="*/ 87 w 170"/>
                    <a:gd name="T99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6">
                      <a:moveTo>
                        <a:pt x="85" y="23"/>
                      </a:moveTo>
                      <a:lnTo>
                        <a:pt x="71" y="26"/>
                      </a:lnTo>
                      <a:lnTo>
                        <a:pt x="59" y="34"/>
                      </a:lnTo>
                      <a:lnTo>
                        <a:pt x="48" y="46"/>
                      </a:lnTo>
                      <a:lnTo>
                        <a:pt x="39" y="64"/>
                      </a:lnTo>
                      <a:lnTo>
                        <a:pt x="35" y="86"/>
                      </a:lnTo>
                      <a:lnTo>
                        <a:pt x="34" y="114"/>
                      </a:lnTo>
                      <a:lnTo>
                        <a:pt x="35" y="145"/>
                      </a:lnTo>
                      <a:lnTo>
                        <a:pt x="42" y="170"/>
                      </a:lnTo>
                      <a:lnTo>
                        <a:pt x="53" y="188"/>
                      </a:lnTo>
                      <a:lnTo>
                        <a:pt x="67" y="199"/>
                      </a:lnTo>
                      <a:lnTo>
                        <a:pt x="85" y="203"/>
                      </a:lnTo>
                      <a:lnTo>
                        <a:pt x="100" y="200"/>
                      </a:lnTo>
                      <a:lnTo>
                        <a:pt x="113" y="192"/>
                      </a:lnTo>
                      <a:lnTo>
                        <a:pt x="123" y="178"/>
                      </a:lnTo>
                      <a:lnTo>
                        <a:pt x="130" y="160"/>
                      </a:lnTo>
                      <a:lnTo>
                        <a:pt x="134" y="138"/>
                      </a:lnTo>
                      <a:lnTo>
                        <a:pt x="135" y="112"/>
                      </a:lnTo>
                      <a:lnTo>
                        <a:pt x="134" y="86"/>
                      </a:lnTo>
                      <a:lnTo>
                        <a:pt x="130" y="66"/>
                      </a:lnTo>
                      <a:lnTo>
                        <a:pt x="123" y="48"/>
                      </a:lnTo>
                      <a:lnTo>
                        <a:pt x="113" y="34"/>
                      </a:lnTo>
                      <a:lnTo>
                        <a:pt x="101" y="26"/>
                      </a:lnTo>
                      <a:lnTo>
                        <a:pt x="85" y="23"/>
                      </a:lnTo>
                      <a:close/>
                      <a:moveTo>
                        <a:pt x="87" y="0"/>
                      </a:moveTo>
                      <a:lnTo>
                        <a:pt x="111" y="4"/>
                      </a:lnTo>
                      <a:lnTo>
                        <a:pt x="131" y="13"/>
                      </a:lnTo>
                      <a:lnTo>
                        <a:pt x="148" y="30"/>
                      </a:lnTo>
                      <a:lnTo>
                        <a:pt x="160" y="52"/>
                      </a:lnTo>
                      <a:lnTo>
                        <a:pt x="167" y="78"/>
                      </a:lnTo>
                      <a:lnTo>
                        <a:pt x="170" y="111"/>
                      </a:lnTo>
                      <a:lnTo>
                        <a:pt x="167" y="145"/>
                      </a:lnTo>
                      <a:lnTo>
                        <a:pt x="160" y="174"/>
                      </a:lnTo>
                      <a:lnTo>
                        <a:pt x="148" y="196"/>
                      </a:lnTo>
                      <a:lnTo>
                        <a:pt x="130" y="212"/>
                      </a:lnTo>
                      <a:lnTo>
                        <a:pt x="108" y="222"/>
                      </a:lnTo>
                      <a:lnTo>
                        <a:pt x="82" y="226"/>
                      </a:lnTo>
                      <a:lnTo>
                        <a:pt x="59" y="222"/>
                      </a:lnTo>
                      <a:lnTo>
                        <a:pt x="39" y="212"/>
                      </a:lnTo>
                      <a:lnTo>
                        <a:pt x="23" y="197"/>
                      </a:lnTo>
                      <a:lnTo>
                        <a:pt x="11" y="175"/>
                      </a:lnTo>
                      <a:lnTo>
                        <a:pt x="2" y="147"/>
                      </a:lnTo>
                      <a:lnTo>
                        <a:pt x="0" y="114"/>
                      </a:lnTo>
                      <a:lnTo>
                        <a:pt x="1" y="85"/>
                      </a:lnTo>
                      <a:lnTo>
                        <a:pt x="8" y="59"/>
                      </a:lnTo>
                      <a:lnTo>
                        <a:pt x="17" y="38"/>
                      </a:lnTo>
                      <a:lnTo>
                        <a:pt x="31" y="22"/>
                      </a:lnTo>
                      <a:lnTo>
                        <a:pt x="48" y="9"/>
                      </a:lnTo>
                      <a:lnTo>
                        <a:pt x="65" y="3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/>
              </p:nvSpPr>
              <p:spPr bwMode="auto">
                <a:xfrm>
                  <a:off x="3914775" y="2452689"/>
                  <a:ext cx="66675" cy="173038"/>
                </a:xfrm>
                <a:custGeom>
                  <a:avLst/>
                  <a:gdLst>
                    <a:gd name="T0" fmla="*/ 55 w 83"/>
                    <a:gd name="T1" fmla="*/ 0 h 219"/>
                    <a:gd name="T2" fmla="*/ 83 w 83"/>
                    <a:gd name="T3" fmla="*/ 0 h 219"/>
                    <a:gd name="T4" fmla="*/ 83 w 83"/>
                    <a:gd name="T5" fmla="*/ 219 h 219"/>
                    <a:gd name="T6" fmla="*/ 50 w 83"/>
                    <a:gd name="T7" fmla="*/ 219 h 219"/>
                    <a:gd name="T8" fmla="*/ 50 w 83"/>
                    <a:gd name="T9" fmla="*/ 28 h 219"/>
                    <a:gd name="T10" fmla="*/ 49 w 83"/>
                    <a:gd name="T11" fmla="*/ 28 h 219"/>
                    <a:gd name="T12" fmla="*/ 7 w 83"/>
                    <a:gd name="T13" fmla="*/ 48 h 219"/>
                    <a:gd name="T14" fmla="*/ 0 w 83"/>
                    <a:gd name="T15" fmla="*/ 26 h 219"/>
                    <a:gd name="T16" fmla="*/ 55 w 83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" h="219">
                      <a:moveTo>
                        <a:pt x="55" y="0"/>
                      </a:moveTo>
                      <a:lnTo>
                        <a:pt x="83" y="0"/>
                      </a:lnTo>
                      <a:lnTo>
                        <a:pt x="83" y="219"/>
                      </a:lnTo>
                      <a:lnTo>
                        <a:pt x="50" y="219"/>
                      </a:lnTo>
                      <a:lnTo>
                        <a:pt x="50" y="28"/>
                      </a:lnTo>
                      <a:lnTo>
                        <a:pt x="49" y="28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/>
              </p:nvSpPr>
              <p:spPr bwMode="auto">
                <a:xfrm>
                  <a:off x="4073525" y="2452689"/>
                  <a:ext cx="66675" cy="173038"/>
                </a:xfrm>
                <a:custGeom>
                  <a:avLst/>
                  <a:gdLst>
                    <a:gd name="T0" fmla="*/ 54 w 83"/>
                    <a:gd name="T1" fmla="*/ 0 h 219"/>
                    <a:gd name="T2" fmla="*/ 83 w 83"/>
                    <a:gd name="T3" fmla="*/ 0 h 219"/>
                    <a:gd name="T4" fmla="*/ 83 w 83"/>
                    <a:gd name="T5" fmla="*/ 219 h 219"/>
                    <a:gd name="T6" fmla="*/ 50 w 83"/>
                    <a:gd name="T7" fmla="*/ 219 h 219"/>
                    <a:gd name="T8" fmla="*/ 50 w 83"/>
                    <a:gd name="T9" fmla="*/ 28 h 219"/>
                    <a:gd name="T10" fmla="*/ 49 w 83"/>
                    <a:gd name="T11" fmla="*/ 28 h 219"/>
                    <a:gd name="T12" fmla="*/ 5 w 83"/>
                    <a:gd name="T13" fmla="*/ 48 h 219"/>
                    <a:gd name="T14" fmla="*/ 0 w 83"/>
                    <a:gd name="T15" fmla="*/ 26 h 219"/>
                    <a:gd name="T16" fmla="*/ 54 w 83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" h="219">
                      <a:moveTo>
                        <a:pt x="54" y="0"/>
                      </a:moveTo>
                      <a:lnTo>
                        <a:pt x="83" y="0"/>
                      </a:lnTo>
                      <a:lnTo>
                        <a:pt x="83" y="219"/>
                      </a:lnTo>
                      <a:lnTo>
                        <a:pt x="50" y="219"/>
                      </a:lnTo>
                      <a:lnTo>
                        <a:pt x="50" y="28"/>
                      </a:lnTo>
                      <a:lnTo>
                        <a:pt x="49" y="28"/>
                      </a:lnTo>
                      <a:lnTo>
                        <a:pt x="5" y="48"/>
                      </a:lnTo>
                      <a:lnTo>
                        <a:pt x="0" y="2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25"/>
                <p:cNvSpPr>
                  <a:spLocks noEditPoints="1"/>
                </p:cNvSpPr>
                <p:nvPr/>
              </p:nvSpPr>
              <p:spPr bwMode="auto">
                <a:xfrm>
                  <a:off x="4208462" y="2449514"/>
                  <a:ext cx="136525" cy="179388"/>
                </a:xfrm>
                <a:custGeom>
                  <a:avLst/>
                  <a:gdLst>
                    <a:gd name="T0" fmla="*/ 86 w 171"/>
                    <a:gd name="T1" fmla="*/ 24 h 227"/>
                    <a:gd name="T2" fmla="*/ 71 w 171"/>
                    <a:gd name="T3" fmla="*/ 26 h 227"/>
                    <a:gd name="T4" fmla="*/ 59 w 171"/>
                    <a:gd name="T5" fmla="*/ 33 h 227"/>
                    <a:gd name="T6" fmla="*/ 49 w 171"/>
                    <a:gd name="T7" fmla="*/ 47 h 227"/>
                    <a:gd name="T8" fmla="*/ 41 w 171"/>
                    <a:gd name="T9" fmla="*/ 65 h 227"/>
                    <a:gd name="T10" fmla="*/ 37 w 171"/>
                    <a:gd name="T11" fmla="*/ 87 h 227"/>
                    <a:gd name="T12" fmla="*/ 34 w 171"/>
                    <a:gd name="T13" fmla="*/ 114 h 227"/>
                    <a:gd name="T14" fmla="*/ 37 w 171"/>
                    <a:gd name="T15" fmla="*/ 146 h 227"/>
                    <a:gd name="T16" fmla="*/ 44 w 171"/>
                    <a:gd name="T17" fmla="*/ 170 h 227"/>
                    <a:gd name="T18" fmla="*/ 55 w 171"/>
                    <a:gd name="T19" fmla="*/ 188 h 227"/>
                    <a:gd name="T20" fmla="*/ 68 w 171"/>
                    <a:gd name="T21" fmla="*/ 201 h 227"/>
                    <a:gd name="T22" fmla="*/ 86 w 171"/>
                    <a:gd name="T23" fmla="*/ 203 h 227"/>
                    <a:gd name="T24" fmla="*/ 101 w 171"/>
                    <a:gd name="T25" fmla="*/ 201 h 227"/>
                    <a:gd name="T26" fmla="*/ 115 w 171"/>
                    <a:gd name="T27" fmla="*/ 192 h 227"/>
                    <a:gd name="T28" fmla="*/ 125 w 171"/>
                    <a:gd name="T29" fmla="*/ 179 h 227"/>
                    <a:gd name="T30" fmla="*/ 131 w 171"/>
                    <a:gd name="T31" fmla="*/ 161 h 227"/>
                    <a:gd name="T32" fmla="*/ 136 w 171"/>
                    <a:gd name="T33" fmla="*/ 139 h 227"/>
                    <a:gd name="T34" fmla="*/ 137 w 171"/>
                    <a:gd name="T35" fmla="*/ 113 h 227"/>
                    <a:gd name="T36" fmla="*/ 136 w 171"/>
                    <a:gd name="T37" fmla="*/ 88 h 227"/>
                    <a:gd name="T38" fmla="*/ 131 w 171"/>
                    <a:gd name="T39" fmla="*/ 66 h 227"/>
                    <a:gd name="T40" fmla="*/ 125 w 171"/>
                    <a:gd name="T41" fmla="*/ 48 h 227"/>
                    <a:gd name="T42" fmla="*/ 115 w 171"/>
                    <a:gd name="T43" fmla="*/ 35 h 227"/>
                    <a:gd name="T44" fmla="*/ 101 w 171"/>
                    <a:gd name="T45" fmla="*/ 26 h 227"/>
                    <a:gd name="T46" fmla="*/ 86 w 171"/>
                    <a:gd name="T47" fmla="*/ 24 h 227"/>
                    <a:gd name="T48" fmla="*/ 88 w 171"/>
                    <a:gd name="T49" fmla="*/ 0 h 227"/>
                    <a:gd name="T50" fmla="*/ 112 w 171"/>
                    <a:gd name="T51" fmla="*/ 4 h 227"/>
                    <a:gd name="T52" fmla="*/ 133 w 171"/>
                    <a:gd name="T53" fmla="*/ 14 h 227"/>
                    <a:gd name="T54" fmla="*/ 149 w 171"/>
                    <a:gd name="T55" fmla="*/ 30 h 227"/>
                    <a:gd name="T56" fmla="*/ 162 w 171"/>
                    <a:gd name="T57" fmla="*/ 51 h 227"/>
                    <a:gd name="T58" fmla="*/ 168 w 171"/>
                    <a:gd name="T59" fmla="*/ 79 h 227"/>
                    <a:gd name="T60" fmla="*/ 171 w 171"/>
                    <a:gd name="T61" fmla="*/ 111 h 227"/>
                    <a:gd name="T62" fmla="*/ 168 w 171"/>
                    <a:gd name="T63" fmla="*/ 146 h 227"/>
                    <a:gd name="T64" fmla="*/ 160 w 171"/>
                    <a:gd name="T65" fmla="*/ 175 h 227"/>
                    <a:gd name="T66" fmla="*/ 148 w 171"/>
                    <a:gd name="T67" fmla="*/ 196 h 227"/>
                    <a:gd name="T68" fmla="*/ 131 w 171"/>
                    <a:gd name="T69" fmla="*/ 213 h 227"/>
                    <a:gd name="T70" fmla="*/ 110 w 171"/>
                    <a:gd name="T71" fmla="*/ 223 h 227"/>
                    <a:gd name="T72" fmla="*/ 84 w 171"/>
                    <a:gd name="T73" fmla="*/ 227 h 227"/>
                    <a:gd name="T74" fmla="*/ 60 w 171"/>
                    <a:gd name="T75" fmla="*/ 224 h 227"/>
                    <a:gd name="T76" fmla="*/ 41 w 171"/>
                    <a:gd name="T77" fmla="*/ 213 h 227"/>
                    <a:gd name="T78" fmla="*/ 25 w 171"/>
                    <a:gd name="T79" fmla="*/ 198 h 227"/>
                    <a:gd name="T80" fmla="*/ 11 w 171"/>
                    <a:gd name="T81" fmla="*/ 176 h 227"/>
                    <a:gd name="T82" fmla="*/ 4 w 171"/>
                    <a:gd name="T83" fmla="*/ 147 h 227"/>
                    <a:gd name="T84" fmla="*/ 0 w 171"/>
                    <a:gd name="T85" fmla="*/ 114 h 227"/>
                    <a:gd name="T86" fmla="*/ 3 w 171"/>
                    <a:gd name="T87" fmla="*/ 85 h 227"/>
                    <a:gd name="T88" fmla="*/ 9 w 171"/>
                    <a:gd name="T89" fmla="*/ 59 h 227"/>
                    <a:gd name="T90" fmla="*/ 19 w 171"/>
                    <a:gd name="T91" fmla="*/ 39 h 227"/>
                    <a:gd name="T92" fmla="*/ 31 w 171"/>
                    <a:gd name="T93" fmla="*/ 22 h 227"/>
                    <a:gd name="T94" fmla="*/ 48 w 171"/>
                    <a:gd name="T95" fmla="*/ 10 h 227"/>
                    <a:gd name="T96" fmla="*/ 67 w 171"/>
                    <a:gd name="T97" fmla="*/ 3 h 227"/>
                    <a:gd name="T98" fmla="*/ 88 w 171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1" h="227">
                      <a:moveTo>
                        <a:pt x="86" y="24"/>
                      </a:moveTo>
                      <a:lnTo>
                        <a:pt x="71" y="26"/>
                      </a:lnTo>
                      <a:lnTo>
                        <a:pt x="59" y="33"/>
                      </a:lnTo>
                      <a:lnTo>
                        <a:pt x="49" y="47"/>
                      </a:lnTo>
                      <a:lnTo>
                        <a:pt x="41" y="65"/>
                      </a:lnTo>
                      <a:lnTo>
                        <a:pt x="37" y="87"/>
                      </a:lnTo>
                      <a:lnTo>
                        <a:pt x="34" y="114"/>
                      </a:lnTo>
                      <a:lnTo>
                        <a:pt x="37" y="146"/>
                      </a:lnTo>
                      <a:lnTo>
                        <a:pt x="44" y="170"/>
                      </a:lnTo>
                      <a:lnTo>
                        <a:pt x="55" y="188"/>
                      </a:lnTo>
                      <a:lnTo>
                        <a:pt x="68" y="201"/>
                      </a:lnTo>
                      <a:lnTo>
                        <a:pt x="86" y="203"/>
                      </a:lnTo>
                      <a:lnTo>
                        <a:pt x="101" y="201"/>
                      </a:lnTo>
                      <a:lnTo>
                        <a:pt x="115" y="192"/>
                      </a:lnTo>
                      <a:lnTo>
                        <a:pt x="125" y="179"/>
                      </a:lnTo>
                      <a:lnTo>
                        <a:pt x="131" y="161"/>
                      </a:lnTo>
                      <a:lnTo>
                        <a:pt x="136" y="139"/>
                      </a:lnTo>
                      <a:lnTo>
                        <a:pt x="137" y="113"/>
                      </a:lnTo>
                      <a:lnTo>
                        <a:pt x="136" y="88"/>
                      </a:lnTo>
                      <a:lnTo>
                        <a:pt x="131" y="66"/>
                      </a:lnTo>
                      <a:lnTo>
                        <a:pt x="125" y="48"/>
                      </a:lnTo>
                      <a:lnTo>
                        <a:pt x="115" y="35"/>
                      </a:lnTo>
                      <a:lnTo>
                        <a:pt x="101" y="26"/>
                      </a:lnTo>
                      <a:lnTo>
                        <a:pt x="86" y="24"/>
                      </a:lnTo>
                      <a:close/>
                      <a:moveTo>
                        <a:pt x="88" y="0"/>
                      </a:moveTo>
                      <a:lnTo>
                        <a:pt x="112" y="4"/>
                      </a:lnTo>
                      <a:lnTo>
                        <a:pt x="133" y="14"/>
                      </a:lnTo>
                      <a:lnTo>
                        <a:pt x="149" y="30"/>
                      </a:lnTo>
                      <a:lnTo>
                        <a:pt x="162" y="51"/>
                      </a:lnTo>
                      <a:lnTo>
                        <a:pt x="168" y="79"/>
                      </a:lnTo>
                      <a:lnTo>
                        <a:pt x="171" y="111"/>
                      </a:lnTo>
                      <a:lnTo>
                        <a:pt x="168" y="146"/>
                      </a:lnTo>
                      <a:lnTo>
                        <a:pt x="160" y="175"/>
                      </a:lnTo>
                      <a:lnTo>
                        <a:pt x="148" y="196"/>
                      </a:lnTo>
                      <a:lnTo>
                        <a:pt x="131" y="213"/>
                      </a:lnTo>
                      <a:lnTo>
                        <a:pt x="110" y="223"/>
                      </a:lnTo>
                      <a:lnTo>
                        <a:pt x="84" y="227"/>
                      </a:lnTo>
                      <a:lnTo>
                        <a:pt x="60" y="224"/>
                      </a:lnTo>
                      <a:lnTo>
                        <a:pt x="41" y="213"/>
                      </a:lnTo>
                      <a:lnTo>
                        <a:pt x="25" y="198"/>
                      </a:lnTo>
                      <a:lnTo>
                        <a:pt x="11" y="176"/>
                      </a:lnTo>
                      <a:lnTo>
                        <a:pt x="4" y="147"/>
                      </a:lnTo>
                      <a:lnTo>
                        <a:pt x="0" y="114"/>
                      </a:lnTo>
                      <a:lnTo>
                        <a:pt x="3" y="85"/>
                      </a:lnTo>
                      <a:lnTo>
                        <a:pt x="9" y="59"/>
                      </a:lnTo>
                      <a:lnTo>
                        <a:pt x="19" y="39"/>
                      </a:lnTo>
                      <a:lnTo>
                        <a:pt x="31" y="22"/>
                      </a:lnTo>
                      <a:lnTo>
                        <a:pt x="48" y="10"/>
                      </a:lnTo>
                      <a:lnTo>
                        <a:pt x="67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/>
              </p:nvSpPr>
              <p:spPr bwMode="auto">
                <a:xfrm>
                  <a:off x="4387850" y="2452689"/>
                  <a:ext cx="66675" cy="173038"/>
                </a:xfrm>
                <a:custGeom>
                  <a:avLst/>
                  <a:gdLst>
                    <a:gd name="T0" fmla="*/ 56 w 85"/>
                    <a:gd name="T1" fmla="*/ 0 h 219"/>
                    <a:gd name="T2" fmla="*/ 85 w 85"/>
                    <a:gd name="T3" fmla="*/ 0 h 219"/>
                    <a:gd name="T4" fmla="*/ 85 w 85"/>
                    <a:gd name="T5" fmla="*/ 219 h 219"/>
                    <a:gd name="T6" fmla="*/ 52 w 85"/>
                    <a:gd name="T7" fmla="*/ 219 h 219"/>
                    <a:gd name="T8" fmla="*/ 52 w 85"/>
                    <a:gd name="T9" fmla="*/ 28 h 219"/>
                    <a:gd name="T10" fmla="*/ 50 w 85"/>
                    <a:gd name="T11" fmla="*/ 28 h 219"/>
                    <a:gd name="T12" fmla="*/ 7 w 85"/>
                    <a:gd name="T13" fmla="*/ 48 h 219"/>
                    <a:gd name="T14" fmla="*/ 0 w 85"/>
                    <a:gd name="T15" fmla="*/ 26 h 219"/>
                    <a:gd name="T16" fmla="*/ 56 w 85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9">
                      <a:moveTo>
                        <a:pt x="56" y="0"/>
                      </a:moveTo>
                      <a:lnTo>
                        <a:pt x="85" y="0"/>
                      </a:lnTo>
                      <a:lnTo>
                        <a:pt x="85" y="219"/>
                      </a:lnTo>
                      <a:lnTo>
                        <a:pt x="52" y="219"/>
                      </a:lnTo>
                      <a:lnTo>
                        <a:pt x="52" y="28"/>
                      </a:lnTo>
                      <a:lnTo>
                        <a:pt x="50" y="28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27"/>
                <p:cNvSpPr>
                  <a:spLocks noEditPoints="1"/>
                </p:cNvSpPr>
                <p:nvPr/>
              </p:nvSpPr>
              <p:spPr bwMode="auto">
                <a:xfrm>
                  <a:off x="4524375" y="2449514"/>
                  <a:ext cx="136525" cy="179388"/>
                </a:xfrm>
                <a:custGeom>
                  <a:avLst/>
                  <a:gdLst>
                    <a:gd name="T0" fmla="*/ 87 w 172"/>
                    <a:gd name="T1" fmla="*/ 24 h 227"/>
                    <a:gd name="T2" fmla="*/ 72 w 172"/>
                    <a:gd name="T3" fmla="*/ 26 h 227"/>
                    <a:gd name="T4" fmla="*/ 59 w 172"/>
                    <a:gd name="T5" fmla="*/ 33 h 227"/>
                    <a:gd name="T6" fmla="*/ 50 w 172"/>
                    <a:gd name="T7" fmla="*/ 47 h 227"/>
                    <a:gd name="T8" fmla="*/ 42 w 172"/>
                    <a:gd name="T9" fmla="*/ 65 h 227"/>
                    <a:gd name="T10" fmla="*/ 36 w 172"/>
                    <a:gd name="T11" fmla="*/ 87 h 227"/>
                    <a:gd name="T12" fmla="*/ 35 w 172"/>
                    <a:gd name="T13" fmla="*/ 114 h 227"/>
                    <a:gd name="T14" fmla="*/ 37 w 172"/>
                    <a:gd name="T15" fmla="*/ 146 h 227"/>
                    <a:gd name="T16" fmla="*/ 44 w 172"/>
                    <a:gd name="T17" fmla="*/ 170 h 227"/>
                    <a:gd name="T18" fmla="*/ 54 w 172"/>
                    <a:gd name="T19" fmla="*/ 188 h 227"/>
                    <a:gd name="T20" fmla="*/ 69 w 172"/>
                    <a:gd name="T21" fmla="*/ 201 h 227"/>
                    <a:gd name="T22" fmla="*/ 85 w 172"/>
                    <a:gd name="T23" fmla="*/ 203 h 227"/>
                    <a:gd name="T24" fmla="*/ 102 w 172"/>
                    <a:gd name="T25" fmla="*/ 201 h 227"/>
                    <a:gd name="T26" fmla="*/ 114 w 172"/>
                    <a:gd name="T27" fmla="*/ 192 h 227"/>
                    <a:gd name="T28" fmla="*/ 125 w 172"/>
                    <a:gd name="T29" fmla="*/ 179 h 227"/>
                    <a:gd name="T30" fmla="*/ 132 w 172"/>
                    <a:gd name="T31" fmla="*/ 161 h 227"/>
                    <a:gd name="T32" fmla="*/ 136 w 172"/>
                    <a:gd name="T33" fmla="*/ 139 h 227"/>
                    <a:gd name="T34" fmla="*/ 138 w 172"/>
                    <a:gd name="T35" fmla="*/ 113 h 227"/>
                    <a:gd name="T36" fmla="*/ 136 w 172"/>
                    <a:gd name="T37" fmla="*/ 88 h 227"/>
                    <a:gd name="T38" fmla="*/ 132 w 172"/>
                    <a:gd name="T39" fmla="*/ 66 h 227"/>
                    <a:gd name="T40" fmla="*/ 125 w 172"/>
                    <a:gd name="T41" fmla="*/ 48 h 227"/>
                    <a:gd name="T42" fmla="*/ 116 w 172"/>
                    <a:gd name="T43" fmla="*/ 35 h 227"/>
                    <a:gd name="T44" fmla="*/ 102 w 172"/>
                    <a:gd name="T45" fmla="*/ 26 h 227"/>
                    <a:gd name="T46" fmla="*/ 87 w 172"/>
                    <a:gd name="T47" fmla="*/ 24 h 227"/>
                    <a:gd name="T48" fmla="*/ 88 w 172"/>
                    <a:gd name="T49" fmla="*/ 0 h 227"/>
                    <a:gd name="T50" fmla="*/ 113 w 172"/>
                    <a:gd name="T51" fmla="*/ 4 h 227"/>
                    <a:gd name="T52" fmla="*/ 133 w 172"/>
                    <a:gd name="T53" fmla="*/ 14 h 227"/>
                    <a:gd name="T54" fmla="*/ 150 w 172"/>
                    <a:gd name="T55" fmla="*/ 30 h 227"/>
                    <a:gd name="T56" fmla="*/ 162 w 172"/>
                    <a:gd name="T57" fmla="*/ 51 h 227"/>
                    <a:gd name="T58" fmla="*/ 169 w 172"/>
                    <a:gd name="T59" fmla="*/ 79 h 227"/>
                    <a:gd name="T60" fmla="*/ 172 w 172"/>
                    <a:gd name="T61" fmla="*/ 111 h 227"/>
                    <a:gd name="T62" fmla="*/ 169 w 172"/>
                    <a:gd name="T63" fmla="*/ 146 h 227"/>
                    <a:gd name="T64" fmla="*/ 161 w 172"/>
                    <a:gd name="T65" fmla="*/ 175 h 227"/>
                    <a:gd name="T66" fmla="*/ 148 w 172"/>
                    <a:gd name="T67" fmla="*/ 196 h 227"/>
                    <a:gd name="T68" fmla="*/ 132 w 172"/>
                    <a:gd name="T69" fmla="*/ 213 h 227"/>
                    <a:gd name="T70" fmla="*/ 110 w 172"/>
                    <a:gd name="T71" fmla="*/ 223 h 227"/>
                    <a:gd name="T72" fmla="*/ 84 w 172"/>
                    <a:gd name="T73" fmla="*/ 227 h 227"/>
                    <a:gd name="T74" fmla="*/ 61 w 172"/>
                    <a:gd name="T75" fmla="*/ 224 h 227"/>
                    <a:gd name="T76" fmla="*/ 40 w 172"/>
                    <a:gd name="T77" fmla="*/ 213 h 227"/>
                    <a:gd name="T78" fmla="*/ 24 w 172"/>
                    <a:gd name="T79" fmla="*/ 198 h 227"/>
                    <a:gd name="T80" fmla="*/ 11 w 172"/>
                    <a:gd name="T81" fmla="*/ 176 h 227"/>
                    <a:gd name="T82" fmla="*/ 3 w 172"/>
                    <a:gd name="T83" fmla="*/ 147 h 227"/>
                    <a:gd name="T84" fmla="*/ 0 w 172"/>
                    <a:gd name="T85" fmla="*/ 114 h 227"/>
                    <a:gd name="T86" fmla="*/ 3 w 172"/>
                    <a:gd name="T87" fmla="*/ 85 h 227"/>
                    <a:gd name="T88" fmla="*/ 9 w 172"/>
                    <a:gd name="T89" fmla="*/ 59 h 227"/>
                    <a:gd name="T90" fmla="*/ 20 w 172"/>
                    <a:gd name="T91" fmla="*/ 39 h 227"/>
                    <a:gd name="T92" fmla="*/ 32 w 172"/>
                    <a:gd name="T93" fmla="*/ 22 h 227"/>
                    <a:gd name="T94" fmla="*/ 48 w 172"/>
                    <a:gd name="T95" fmla="*/ 10 h 227"/>
                    <a:gd name="T96" fmla="*/ 68 w 172"/>
                    <a:gd name="T97" fmla="*/ 3 h 227"/>
                    <a:gd name="T98" fmla="*/ 88 w 172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2" h="227">
                      <a:moveTo>
                        <a:pt x="87" y="24"/>
                      </a:moveTo>
                      <a:lnTo>
                        <a:pt x="72" y="26"/>
                      </a:lnTo>
                      <a:lnTo>
                        <a:pt x="59" y="33"/>
                      </a:lnTo>
                      <a:lnTo>
                        <a:pt x="50" y="47"/>
                      </a:lnTo>
                      <a:lnTo>
                        <a:pt x="42" y="65"/>
                      </a:lnTo>
                      <a:lnTo>
                        <a:pt x="36" y="87"/>
                      </a:lnTo>
                      <a:lnTo>
                        <a:pt x="35" y="114"/>
                      </a:lnTo>
                      <a:lnTo>
                        <a:pt x="37" y="146"/>
                      </a:lnTo>
                      <a:lnTo>
                        <a:pt x="44" y="170"/>
                      </a:lnTo>
                      <a:lnTo>
                        <a:pt x="54" y="188"/>
                      </a:lnTo>
                      <a:lnTo>
                        <a:pt x="69" y="201"/>
                      </a:lnTo>
                      <a:lnTo>
                        <a:pt x="85" y="203"/>
                      </a:lnTo>
                      <a:lnTo>
                        <a:pt x="102" y="201"/>
                      </a:lnTo>
                      <a:lnTo>
                        <a:pt x="114" y="192"/>
                      </a:lnTo>
                      <a:lnTo>
                        <a:pt x="125" y="179"/>
                      </a:lnTo>
                      <a:lnTo>
                        <a:pt x="132" y="161"/>
                      </a:lnTo>
                      <a:lnTo>
                        <a:pt x="136" y="139"/>
                      </a:lnTo>
                      <a:lnTo>
                        <a:pt x="138" y="113"/>
                      </a:lnTo>
                      <a:lnTo>
                        <a:pt x="136" y="88"/>
                      </a:lnTo>
                      <a:lnTo>
                        <a:pt x="132" y="66"/>
                      </a:lnTo>
                      <a:lnTo>
                        <a:pt x="125" y="48"/>
                      </a:lnTo>
                      <a:lnTo>
                        <a:pt x="116" y="35"/>
                      </a:lnTo>
                      <a:lnTo>
                        <a:pt x="102" y="26"/>
                      </a:lnTo>
                      <a:lnTo>
                        <a:pt x="87" y="24"/>
                      </a:lnTo>
                      <a:close/>
                      <a:moveTo>
                        <a:pt x="88" y="0"/>
                      </a:moveTo>
                      <a:lnTo>
                        <a:pt x="113" y="4"/>
                      </a:lnTo>
                      <a:lnTo>
                        <a:pt x="133" y="14"/>
                      </a:lnTo>
                      <a:lnTo>
                        <a:pt x="150" y="30"/>
                      </a:lnTo>
                      <a:lnTo>
                        <a:pt x="162" y="51"/>
                      </a:lnTo>
                      <a:lnTo>
                        <a:pt x="169" y="79"/>
                      </a:lnTo>
                      <a:lnTo>
                        <a:pt x="172" y="111"/>
                      </a:lnTo>
                      <a:lnTo>
                        <a:pt x="169" y="146"/>
                      </a:lnTo>
                      <a:lnTo>
                        <a:pt x="161" y="175"/>
                      </a:lnTo>
                      <a:lnTo>
                        <a:pt x="148" y="196"/>
                      </a:lnTo>
                      <a:lnTo>
                        <a:pt x="132" y="213"/>
                      </a:lnTo>
                      <a:lnTo>
                        <a:pt x="110" y="223"/>
                      </a:lnTo>
                      <a:lnTo>
                        <a:pt x="84" y="227"/>
                      </a:lnTo>
                      <a:lnTo>
                        <a:pt x="61" y="224"/>
                      </a:lnTo>
                      <a:lnTo>
                        <a:pt x="40" y="213"/>
                      </a:lnTo>
                      <a:lnTo>
                        <a:pt x="24" y="198"/>
                      </a:lnTo>
                      <a:lnTo>
                        <a:pt x="11" y="176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3" y="85"/>
                      </a:lnTo>
                      <a:lnTo>
                        <a:pt x="9" y="59"/>
                      </a:lnTo>
                      <a:lnTo>
                        <a:pt x="20" y="39"/>
                      </a:lnTo>
                      <a:lnTo>
                        <a:pt x="32" y="22"/>
                      </a:lnTo>
                      <a:lnTo>
                        <a:pt x="48" y="10"/>
                      </a:lnTo>
                      <a:lnTo>
                        <a:pt x="68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28"/>
                <p:cNvSpPr>
                  <a:spLocks/>
                </p:cNvSpPr>
                <p:nvPr/>
              </p:nvSpPr>
              <p:spPr bwMode="auto">
                <a:xfrm>
                  <a:off x="4703762" y="2452689"/>
                  <a:ext cx="66675" cy="173038"/>
                </a:xfrm>
                <a:custGeom>
                  <a:avLst/>
                  <a:gdLst>
                    <a:gd name="T0" fmla="*/ 56 w 85"/>
                    <a:gd name="T1" fmla="*/ 0 h 219"/>
                    <a:gd name="T2" fmla="*/ 85 w 85"/>
                    <a:gd name="T3" fmla="*/ 0 h 219"/>
                    <a:gd name="T4" fmla="*/ 85 w 85"/>
                    <a:gd name="T5" fmla="*/ 219 h 219"/>
                    <a:gd name="T6" fmla="*/ 52 w 85"/>
                    <a:gd name="T7" fmla="*/ 219 h 219"/>
                    <a:gd name="T8" fmla="*/ 52 w 85"/>
                    <a:gd name="T9" fmla="*/ 28 h 219"/>
                    <a:gd name="T10" fmla="*/ 51 w 85"/>
                    <a:gd name="T11" fmla="*/ 28 h 219"/>
                    <a:gd name="T12" fmla="*/ 7 w 85"/>
                    <a:gd name="T13" fmla="*/ 48 h 219"/>
                    <a:gd name="T14" fmla="*/ 0 w 85"/>
                    <a:gd name="T15" fmla="*/ 26 h 219"/>
                    <a:gd name="T16" fmla="*/ 56 w 85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9">
                      <a:moveTo>
                        <a:pt x="56" y="0"/>
                      </a:moveTo>
                      <a:lnTo>
                        <a:pt x="85" y="0"/>
                      </a:lnTo>
                      <a:lnTo>
                        <a:pt x="85" y="219"/>
                      </a:lnTo>
                      <a:lnTo>
                        <a:pt x="52" y="219"/>
                      </a:lnTo>
                      <a:lnTo>
                        <a:pt x="52" y="28"/>
                      </a:lnTo>
                      <a:lnTo>
                        <a:pt x="51" y="28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29"/>
                <p:cNvSpPr>
                  <a:spLocks noEditPoints="1"/>
                </p:cNvSpPr>
                <p:nvPr/>
              </p:nvSpPr>
              <p:spPr bwMode="auto">
                <a:xfrm>
                  <a:off x="4840287" y="2449514"/>
                  <a:ext cx="136525" cy="179388"/>
                </a:xfrm>
                <a:custGeom>
                  <a:avLst/>
                  <a:gdLst>
                    <a:gd name="T0" fmla="*/ 85 w 171"/>
                    <a:gd name="T1" fmla="*/ 24 h 227"/>
                    <a:gd name="T2" fmla="*/ 71 w 171"/>
                    <a:gd name="T3" fmla="*/ 26 h 227"/>
                    <a:gd name="T4" fmla="*/ 59 w 171"/>
                    <a:gd name="T5" fmla="*/ 33 h 227"/>
                    <a:gd name="T6" fmla="*/ 49 w 171"/>
                    <a:gd name="T7" fmla="*/ 47 h 227"/>
                    <a:gd name="T8" fmla="*/ 41 w 171"/>
                    <a:gd name="T9" fmla="*/ 65 h 227"/>
                    <a:gd name="T10" fmla="*/ 36 w 171"/>
                    <a:gd name="T11" fmla="*/ 87 h 227"/>
                    <a:gd name="T12" fmla="*/ 34 w 171"/>
                    <a:gd name="T13" fmla="*/ 114 h 227"/>
                    <a:gd name="T14" fmla="*/ 37 w 171"/>
                    <a:gd name="T15" fmla="*/ 146 h 227"/>
                    <a:gd name="T16" fmla="*/ 44 w 171"/>
                    <a:gd name="T17" fmla="*/ 170 h 227"/>
                    <a:gd name="T18" fmla="*/ 53 w 171"/>
                    <a:gd name="T19" fmla="*/ 188 h 227"/>
                    <a:gd name="T20" fmla="*/ 69 w 171"/>
                    <a:gd name="T21" fmla="*/ 201 h 227"/>
                    <a:gd name="T22" fmla="*/ 85 w 171"/>
                    <a:gd name="T23" fmla="*/ 203 h 227"/>
                    <a:gd name="T24" fmla="*/ 101 w 171"/>
                    <a:gd name="T25" fmla="*/ 201 h 227"/>
                    <a:gd name="T26" fmla="*/ 114 w 171"/>
                    <a:gd name="T27" fmla="*/ 192 h 227"/>
                    <a:gd name="T28" fmla="*/ 125 w 171"/>
                    <a:gd name="T29" fmla="*/ 179 h 227"/>
                    <a:gd name="T30" fmla="*/ 132 w 171"/>
                    <a:gd name="T31" fmla="*/ 161 h 227"/>
                    <a:gd name="T32" fmla="*/ 136 w 171"/>
                    <a:gd name="T33" fmla="*/ 139 h 227"/>
                    <a:gd name="T34" fmla="*/ 137 w 171"/>
                    <a:gd name="T35" fmla="*/ 113 h 227"/>
                    <a:gd name="T36" fmla="*/ 136 w 171"/>
                    <a:gd name="T37" fmla="*/ 88 h 227"/>
                    <a:gd name="T38" fmla="*/ 132 w 171"/>
                    <a:gd name="T39" fmla="*/ 66 h 227"/>
                    <a:gd name="T40" fmla="*/ 125 w 171"/>
                    <a:gd name="T41" fmla="*/ 48 h 227"/>
                    <a:gd name="T42" fmla="*/ 115 w 171"/>
                    <a:gd name="T43" fmla="*/ 35 h 227"/>
                    <a:gd name="T44" fmla="*/ 101 w 171"/>
                    <a:gd name="T45" fmla="*/ 26 h 227"/>
                    <a:gd name="T46" fmla="*/ 85 w 171"/>
                    <a:gd name="T47" fmla="*/ 24 h 227"/>
                    <a:gd name="T48" fmla="*/ 88 w 171"/>
                    <a:gd name="T49" fmla="*/ 0 h 227"/>
                    <a:gd name="T50" fmla="*/ 112 w 171"/>
                    <a:gd name="T51" fmla="*/ 4 h 227"/>
                    <a:gd name="T52" fmla="*/ 133 w 171"/>
                    <a:gd name="T53" fmla="*/ 14 h 227"/>
                    <a:gd name="T54" fmla="*/ 149 w 171"/>
                    <a:gd name="T55" fmla="*/ 30 h 227"/>
                    <a:gd name="T56" fmla="*/ 162 w 171"/>
                    <a:gd name="T57" fmla="*/ 51 h 227"/>
                    <a:gd name="T58" fmla="*/ 169 w 171"/>
                    <a:gd name="T59" fmla="*/ 79 h 227"/>
                    <a:gd name="T60" fmla="*/ 171 w 171"/>
                    <a:gd name="T61" fmla="*/ 111 h 227"/>
                    <a:gd name="T62" fmla="*/ 169 w 171"/>
                    <a:gd name="T63" fmla="*/ 146 h 227"/>
                    <a:gd name="T64" fmla="*/ 160 w 171"/>
                    <a:gd name="T65" fmla="*/ 175 h 227"/>
                    <a:gd name="T66" fmla="*/ 148 w 171"/>
                    <a:gd name="T67" fmla="*/ 196 h 227"/>
                    <a:gd name="T68" fmla="*/ 130 w 171"/>
                    <a:gd name="T69" fmla="*/ 213 h 227"/>
                    <a:gd name="T70" fmla="*/ 110 w 171"/>
                    <a:gd name="T71" fmla="*/ 223 h 227"/>
                    <a:gd name="T72" fmla="*/ 84 w 171"/>
                    <a:gd name="T73" fmla="*/ 227 h 227"/>
                    <a:gd name="T74" fmla="*/ 60 w 171"/>
                    <a:gd name="T75" fmla="*/ 224 h 227"/>
                    <a:gd name="T76" fmla="*/ 40 w 171"/>
                    <a:gd name="T77" fmla="*/ 213 h 227"/>
                    <a:gd name="T78" fmla="*/ 23 w 171"/>
                    <a:gd name="T79" fmla="*/ 198 h 227"/>
                    <a:gd name="T80" fmla="*/ 11 w 171"/>
                    <a:gd name="T81" fmla="*/ 176 h 227"/>
                    <a:gd name="T82" fmla="*/ 3 w 171"/>
                    <a:gd name="T83" fmla="*/ 147 h 227"/>
                    <a:gd name="T84" fmla="*/ 0 w 171"/>
                    <a:gd name="T85" fmla="*/ 114 h 227"/>
                    <a:gd name="T86" fmla="*/ 3 w 171"/>
                    <a:gd name="T87" fmla="*/ 85 h 227"/>
                    <a:gd name="T88" fmla="*/ 8 w 171"/>
                    <a:gd name="T89" fmla="*/ 59 h 227"/>
                    <a:gd name="T90" fmla="*/ 19 w 171"/>
                    <a:gd name="T91" fmla="*/ 39 h 227"/>
                    <a:gd name="T92" fmla="*/ 32 w 171"/>
                    <a:gd name="T93" fmla="*/ 22 h 227"/>
                    <a:gd name="T94" fmla="*/ 48 w 171"/>
                    <a:gd name="T95" fmla="*/ 10 h 227"/>
                    <a:gd name="T96" fmla="*/ 67 w 171"/>
                    <a:gd name="T97" fmla="*/ 3 h 227"/>
                    <a:gd name="T98" fmla="*/ 88 w 171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1" h="227">
                      <a:moveTo>
                        <a:pt x="85" y="24"/>
                      </a:moveTo>
                      <a:lnTo>
                        <a:pt x="71" y="26"/>
                      </a:lnTo>
                      <a:lnTo>
                        <a:pt x="59" y="33"/>
                      </a:lnTo>
                      <a:lnTo>
                        <a:pt x="49" y="47"/>
                      </a:lnTo>
                      <a:lnTo>
                        <a:pt x="41" y="65"/>
                      </a:lnTo>
                      <a:lnTo>
                        <a:pt x="36" y="87"/>
                      </a:lnTo>
                      <a:lnTo>
                        <a:pt x="34" y="114"/>
                      </a:lnTo>
                      <a:lnTo>
                        <a:pt x="37" y="146"/>
                      </a:lnTo>
                      <a:lnTo>
                        <a:pt x="44" y="170"/>
                      </a:lnTo>
                      <a:lnTo>
                        <a:pt x="53" y="188"/>
                      </a:lnTo>
                      <a:lnTo>
                        <a:pt x="69" y="201"/>
                      </a:lnTo>
                      <a:lnTo>
                        <a:pt x="85" y="203"/>
                      </a:lnTo>
                      <a:lnTo>
                        <a:pt x="101" y="201"/>
                      </a:lnTo>
                      <a:lnTo>
                        <a:pt x="114" y="192"/>
                      </a:lnTo>
                      <a:lnTo>
                        <a:pt x="125" y="179"/>
                      </a:lnTo>
                      <a:lnTo>
                        <a:pt x="132" y="161"/>
                      </a:lnTo>
                      <a:lnTo>
                        <a:pt x="136" y="139"/>
                      </a:lnTo>
                      <a:lnTo>
                        <a:pt x="137" y="113"/>
                      </a:lnTo>
                      <a:lnTo>
                        <a:pt x="136" y="88"/>
                      </a:lnTo>
                      <a:lnTo>
                        <a:pt x="132" y="66"/>
                      </a:lnTo>
                      <a:lnTo>
                        <a:pt x="125" y="48"/>
                      </a:lnTo>
                      <a:lnTo>
                        <a:pt x="115" y="35"/>
                      </a:lnTo>
                      <a:lnTo>
                        <a:pt x="101" y="26"/>
                      </a:lnTo>
                      <a:lnTo>
                        <a:pt x="85" y="24"/>
                      </a:lnTo>
                      <a:close/>
                      <a:moveTo>
                        <a:pt x="88" y="0"/>
                      </a:moveTo>
                      <a:lnTo>
                        <a:pt x="112" y="4"/>
                      </a:lnTo>
                      <a:lnTo>
                        <a:pt x="133" y="14"/>
                      </a:lnTo>
                      <a:lnTo>
                        <a:pt x="149" y="30"/>
                      </a:lnTo>
                      <a:lnTo>
                        <a:pt x="162" y="51"/>
                      </a:lnTo>
                      <a:lnTo>
                        <a:pt x="169" y="79"/>
                      </a:lnTo>
                      <a:lnTo>
                        <a:pt x="171" y="111"/>
                      </a:lnTo>
                      <a:lnTo>
                        <a:pt x="169" y="146"/>
                      </a:lnTo>
                      <a:lnTo>
                        <a:pt x="160" y="175"/>
                      </a:lnTo>
                      <a:lnTo>
                        <a:pt x="148" y="196"/>
                      </a:lnTo>
                      <a:lnTo>
                        <a:pt x="130" y="213"/>
                      </a:lnTo>
                      <a:lnTo>
                        <a:pt x="110" y="223"/>
                      </a:lnTo>
                      <a:lnTo>
                        <a:pt x="84" y="227"/>
                      </a:lnTo>
                      <a:lnTo>
                        <a:pt x="60" y="224"/>
                      </a:lnTo>
                      <a:lnTo>
                        <a:pt x="40" y="213"/>
                      </a:lnTo>
                      <a:lnTo>
                        <a:pt x="23" y="198"/>
                      </a:lnTo>
                      <a:lnTo>
                        <a:pt x="11" y="176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3" y="85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2" y="22"/>
                      </a:lnTo>
                      <a:lnTo>
                        <a:pt x="48" y="10"/>
                      </a:lnTo>
                      <a:lnTo>
                        <a:pt x="67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30"/>
                <p:cNvSpPr>
                  <a:spLocks noEditPoints="1"/>
                </p:cNvSpPr>
                <p:nvPr/>
              </p:nvSpPr>
              <p:spPr bwMode="auto">
                <a:xfrm>
                  <a:off x="3794125" y="2686051"/>
                  <a:ext cx="134938" cy="177800"/>
                </a:xfrm>
                <a:custGeom>
                  <a:avLst/>
                  <a:gdLst>
                    <a:gd name="T0" fmla="*/ 85 w 170"/>
                    <a:gd name="T1" fmla="*/ 22 h 225"/>
                    <a:gd name="T2" fmla="*/ 71 w 170"/>
                    <a:gd name="T3" fmla="*/ 25 h 225"/>
                    <a:gd name="T4" fmla="*/ 59 w 170"/>
                    <a:gd name="T5" fmla="*/ 33 h 225"/>
                    <a:gd name="T6" fmla="*/ 48 w 170"/>
                    <a:gd name="T7" fmla="*/ 45 h 225"/>
                    <a:gd name="T8" fmla="*/ 39 w 170"/>
                    <a:gd name="T9" fmla="*/ 63 h 225"/>
                    <a:gd name="T10" fmla="*/ 35 w 170"/>
                    <a:gd name="T11" fmla="*/ 86 h 225"/>
                    <a:gd name="T12" fmla="*/ 32 w 170"/>
                    <a:gd name="T13" fmla="*/ 114 h 225"/>
                    <a:gd name="T14" fmla="*/ 35 w 170"/>
                    <a:gd name="T15" fmla="*/ 144 h 225"/>
                    <a:gd name="T16" fmla="*/ 42 w 170"/>
                    <a:gd name="T17" fmla="*/ 169 h 225"/>
                    <a:gd name="T18" fmla="*/ 53 w 170"/>
                    <a:gd name="T19" fmla="*/ 188 h 225"/>
                    <a:gd name="T20" fmla="*/ 67 w 170"/>
                    <a:gd name="T21" fmla="*/ 199 h 225"/>
                    <a:gd name="T22" fmla="*/ 85 w 170"/>
                    <a:gd name="T23" fmla="*/ 202 h 225"/>
                    <a:gd name="T24" fmla="*/ 100 w 170"/>
                    <a:gd name="T25" fmla="*/ 199 h 225"/>
                    <a:gd name="T26" fmla="*/ 113 w 170"/>
                    <a:gd name="T27" fmla="*/ 191 h 225"/>
                    <a:gd name="T28" fmla="*/ 123 w 170"/>
                    <a:gd name="T29" fmla="*/ 178 h 225"/>
                    <a:gd name="T30" fmla="*/ 130 w 170"/>
                    <a:gd name="T31" fmla="*/ 159 h 225"/>
                    <a:gd name="T32" fmla="*/ 134 w 170"/>
                    <a:gd name="T33" fmla="*/ 137 h 225"/>
                    <a:gd name="T34" fmla="*/ 135 w 170"/>
                    <a:gd name="T35" fmla="*/ 111 h 225"/>
                    <a:gd name="T36" fmla="*/ 134 w 170"/>
                    <a:gd name="T37" fmla="*/ 86 h 225"/>
                    <a:gd name="T38" fmla="*/ 130 w 170"/>
                    <a:gd name="T39" fmla="*/ 64 h 225"/>
                    <a:gd name="T40" fmla="*/ 123 w 170"/>
                    <a:gd name="T41" fmla="*/ 47 h 225"/>
                    <a:gd name="T42" fmla="*/ 113 w 170"/>
                    <a:gd name="T43" fmla="*/ 33 h 225"/>
                    <a:gd name="T44" fmla="*/ 101 w 170"/>
                    <a:gd name="T45" fmla="*/ 25 h 225"/>
                    <a:gd name="T46" fmla="*/ 85 w 170"/>
                    <a:gd name="T47" fmla="*/ 22 h 225"/>
                    <a:gd name="T48" fmla="*/ 86 w 170"/>
                    <a:gd name="T49" fmla="*/ 0 h 225"/>
                    <a:gd name="T50" fmla="*/ 111 w 170"/>
                    <a:gd name="T51" fmla="*/ 3 h 225"/>
                    <a:gd name="T52" fmla="*/ 131 w 170"/>
                    <a:gd name="T53" fmla="*/ 12 h 225"/>
                    <a:gd name="T54" fmla="*/ 148 w 170"/>
                    <a:gd name="T55" fmla="*/ 29 h 225"/>
                    <a:gd name="T56" fmla="*/ 160 w 170"/>
                    <a:gd name="T57" fmla="*/ 51 h 225"/>
                    <a:gd name="T58" fmla="*/ 167 w 170"/>
                    <a:gd name="T59" fmla="*/ 78 h 225"/>
                    <a:gd name="T60" fmla="*/ 170 w 170"/>
                    <a:gd name="T61" fmla="*/ 110 h 225"/>
                    <a:gd name="T62" fmla="*/ 167 w 170"/>
                    <a:gd name="T63" fmla="*/ 144 h 225"/>
                    <a:gd name="T64" fmla="*/ 160 w 170"/>
                    <a:gd name="T65" fmla="*/ 173 h 225"/>
                    <a:gd name="T66" fmla="*/ 148 w 170"/>
                    <a:gd name="T67" fmla="*/ 196 h 225"/>
                    <a:gd name="T68" fmla="*/ 130 w 170"/>
                    <a:gd name="T69" fmla="*/ 211 h 225"/>
                    <a:gd name="T70" fmla="*/ 108 w 170"/>
                    <a:gd name="T71" fmla="*/ 222 h 225"/>
                    <a:gd name="T72" fmla="*/ 82 w 170"/>
                    <a:gd name="T73" fmla="*/ 225 h 225"/>
                    <a:gd name="T74" fmla="*/ 59 w 170"/>
                    <a:gd name="T75" fmla="*/ 222 h 225"/>
                    <a:gd name="T76" fmla="*/ 39 w 170"/>
                    <a:gd name="T77" fmla="*/ 213 h 225"/>
                    <a:gd name="T78" fmla="*/ 23 w 170"/>
                    <a:gd name="T79" fmla="*/ 196 h 225"/>
                    <a:gd name="T80" fmla="*/ 11 w 170"/>
                    <a:gd name="T81" fmla="*/ 174 h 225"/>
                    <a:gd name="T82" fmla="*/ 2 w 170"/>
                    <a:gd name="T83" fmla="*/ 147 h 225"/>
                    <a:gd name="T84" fmla="*/ 0 w 170"/>
                    <a:gd name="T85" fmla="*/ 112 h 225"/>
                    <a:gd name="T86" fmla="*/ 1 w 170"/>
                    <a:gd name="T87" fmla="*/ 84 h 225"/>
                    <a:gd name="T88" fmla="*/ 8 w 170"/>
                    <a:gd name="T89" fmla="*/ 59 h 225"/>
                    <a:gd name="T90" fmla="*/ 17 w 170"/>
                    <a:gd name="T91" fmla="*/ 37 h 225"/>
                    <a:gd name="T92" fmla="*/ 31 w 170"/>
                    <a:gd name="T93" fmla="*/ 21 h 225"/>
                    <a:gd name="T94" fmla="*/ 46 w 170"/>
                    <a:gd name="T95" fmla="*/ 10 h 225"/>
                    <a:gd name="T96" fmla="*/ 65 w 170"/>
                    <a:gd name="T97" fmla="*/ 1 h 225"/>
                    <a:gd name="T98" fmla="*/ 86 w 170"/>
                    <a:gd name="T9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5">
                      <a:moveTo>
                        <a:pt x="85" y="22"/>
                      </a:moveTo>
                      <a:lnTo>
                        <a:pt x="71" y="25"/>
                      </a:lnTo>
                      <a:lnTo>
                        <a:pt x="59" y="33"/>
                      </a:lnTo>
                      <a:lnTo>
                        <a:pt x="48" y="45"/>
                      </a:lnTo>
                      <a:lnTo>
                        <a:pt x="39" y="63"/>
                      </a:lnTo>
                      <a:lnTo>
                        <a:pt x="35" y="86"/>
                      </a:lnTo>
                      <a:lnTo>
                        <a:pt x="32" y="114"/>
                      </a:lnTo>
                      <a:lnTo>
                        <a:pt x="35" y="144"/>
                      </a:lnTo>
                      <a:lnTo>
                        <a:pt x="42" y="169"/>
                      </a:lnTo>
                      <a:lnTo>
                        <a:pt x="53" y="188"/>
                      </a:lnTo>
                      <a:lnTo>
                        <a:pt x="67" y="199"/>
                      </a:lnTo>
                      <a:lnTo>
                        <a:pt x="85" y="202"/>
                      </a:lnTo>
                      <a:lnTo>
                        <a:pt x="100" y="199"/>
                      </a:lnTo>
                      <a:lnTo>
                        <a:pt x="113" y="191"/>
                      </a:lnTo>
                      <a:lnTo>
                        <a:pt x="123" y="178"/>
                      </a:lnTo>
                      <a:lnTo>
                        <a:pt x="130" y="159"/>
                      </a:lnTo>
                      <a:lnTo>
                        <a:pt x="134" y="137"/>
                      </a:lnTo>
                      <a:lnTo>
                        <a:pt x="135" y="111"/>
                      </a:lnTo>
                      <a:lnTo>
                        <a:pt x="134" y="86"/>
                      </a:lnTo>
                      <a:lnTo>
                        <a:pt x="130" y="64"/>
                      </a:lnTo>
                      <a:lnTo>
                        <a:pt x="123" y="47"/>
                      </a:lnTo>
                      <a:lnTo>
                        <a:pt x="113" y="33"/>
                      </a:lnTo>
                      <a:lnTo>
                        <a:pt x="101" y="25"/>
                      </a:lnTo>
                      <a:lnTo>
                        <a:pt x="85" y="22"/>
                      </a:lnTo>
                      <a:close/>
                      <a:moveTo>
                        <a:pt x="86" y="0"/>
                      </a:moveTo>
                      <a:lnTo>
                        <a:pt x="111" y="3"/>
                      </a:lnTo>
                      <a:lnTo>
                        <a:pt x="131" y="12"/>
                      </a:lnTo>
                      <a:lnTo>
                        <a:pt x="148" y="29"/>
                      </a:lnTo>
                      <a:lnTo>
                        <a:pt x="160" y="51"/>
                      </a:lnTo>
                      <a:lnTo>
                        <a:pt x="167" y="78"/>
                      </a:lnTo>
                      <a:lnTo>
                        <a:pt x="170" y="110"/>
                      </a:lnTo>
                      <a:lnTo>
                        <a:pt x="167" y="144"/>
                      </a:lnTo>
                      <a:lnTo>
                        <a:pt x="160" y="173"/>
                      </a:lnTo>
                      <a:lnTo>
                        <a:pt x="148" y="196"/>
                      </a:lnTo>
                      <a:lnTo>
                        <a:pt x="130" y="211"/>
                      </a:lnTo>
                      <a:lnTo>
                        <a:pt x="108" y="222"/>
                      </a:lnTo>
                      <a:lnTo>
                        <a:pt x="82" y="225"/>
                      </a:lnTo>
                      <a:lnTo>
                        <a:pt x="59" y="222"/>
                      </a:lnTo>
                      <a:lnTo>
                        <a:pt x="39" y="213"/>
                      </a:lnTo>
                      <a:lnTo>
                        <a:pt x="23" y="196"/>
                      </a:lnTo>
                      <a:lnTo>
                        <a:pt x="11" y="174"/>
                      </a:lnTo>
                      <a:lnTo>
                        <a:pt x="2" y="147"/>
                      </a:lnTo>
                      <a:lnTo>
                        <a:pt x="0" y="112"/>
                      </a:lnTo>
                      <a:lnTo>
                        <a:pt x="1" y="84"/>
                      </a:lnTo>
                      <a:lnTo>
                        <a:pt x="8" y="59"/>
                      </a:lnTo>
                      <a:lnTo>
                        <a:pt x="17" y="37"/>
                      </a:lnTo>
                      <a:lnTo>
                        <a:pt x="31" y="21"/>
                      </a:lnTo>
                      <a:lnTo>
                        <a:pt x="46" y="10"/>
                      </a:lnTo>
                      <a:lnTo>
                        <a:pt x="65" y="1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31"/>
                <p:cNvSpPr>
                  <a:spLocks noEditPoints="1"/>
                </p:cNvSpPr>
                <p:nvPr/>
              </p:nvSpPr>
              <p:spPr bwMode="auto">
                <a:xfrm>
                  <a:off x="3951287" y="2686051"/>
                  <a:ext cx="136525" cy="177800"/>
                </a:xfrm>
                <a:custGeom>
                  <a:avLst/>
                  <a:gdLst>
                    <a:gd name="T0" fmla="*/ 86 w 171"/>
                    <a:gd name="T1" fmla="*/ 22 h 225"/>
                    <a:gd name="T2" fmla="*/ 73 w 171"/>
                    <a:gd name="T3" fmla="*/ 25 h 225"/>
                    <a:gd name="T4" fmla="*/ 60 w 171"/>
                    <a:gd name="T5" fmla="*/ 33 h 225"/>
                    <a:gd name="T6" fmla="*/ 49 w 171"/>
                    <a:gd name="T7" fmla="*/ 45 h 225"/>
                    <a:gd name="T8" fmla="*/ 41 w 171"/>
                    <a:gd name="T9" fmla="*/ 63 h 225"/>
                    <a:gd name="T10" fmla="*/ 37 w 171"/>
                    <a:gd name="T11" fmla="*/ 86 h 225"/>
                    <a:gd name="T12" fmla="*/ 34 w 171"/>
                    <a:gd name="T13" fmla="*/ 114 h 225"/>
                    <a:gd name="T14" fmla="*/ 37 w 171"/>
                    <a:gd name="T15" fmla="*/ 144 h 225"/>
                    <a:gd name="T16" fmla="*/ 44 w 171"/>
                    <a:gd name="T17" fmla="*/ 169 h 225"/>
                    <a:gd name="T18" fmla="*/ 55 w 171"/>
                    <a:gd name="T19" fmla="*/ 188 h 225"/>
                    <a:gd name="T20" fmla="*/ 69 w 171"/>
                    <a:gd name="T21" fmla="*/ 199 h 225"/>
                    <a:gd name="T22" fmla="*/ 86 w 171"/>
                    <a:gd name="T23" fmla="*/ 202 h 225"/>
                    <a:gd name="T24" fmla="*/ 101 w 171"/>
                    <a:gd name="T25" fmla="*/ 199 h 225"/>
                    <a:gd name="T26" fmla="*/ 115 w 171"/>
                    <a:gd name="T27" fmla="*/ 191 h 225"/>
                    <a:gd name="T28" fmla="*/ 125 w 171"/>
                    <a:gd name="T29" fmla="*/ 178 h 225"/>
                    <a:gd name="T30" fmla="*/ 132 w 171"/>
                    <a:gd name="T31" fmla="*/ 159 h 225"/>
                    <a:gd name="T32" fmla="*/ 136 w 171"/>
                    <a:gd name="T33" fmla="*/ 137 h 225"/>
                    <a:gd name="T34" fmla="*/ 137 w 171"/>
                    <a:gd name="T35" fmla="*/ 111 h 225"/>
                    <a:gd name="T36" fmla="*/ 136 w 171"/>
                    <a:gd name="T37" fmla="*/ 86 h 225"/>
                    <a:gd name="T38" fmla="*/ 132 w 171"/>
                    <a:gd name="T39" fmla="*/ 64 h 225"/>
                    <a:gd name="T40" fmla="*/ 125 w 171"/>
                    <a:gd name="T41" fmla="*/ 47 h 225"/>
                    <a:gd name="T42" fmla="*/ 115 w 171"/>
                    <a:gd name="T43" fmla="*/ 33 h 225"/>
                    <a:gd name="T44" fmla="*/ 103 w 171"/>
                    <a:gd name="T45" fmla="*/ 25 h 225"/>
                    <a:gd name="T46" fmla="*/ 86 w 171"/>
                    <a:gd name="T47" fmla="*/ 22 h 225"/>
                    <a:gd name="T48" fmla="*/ 88 w 171"/>
                    <a:gd name="T49" fmla="*/ 0 h 225"/>
                    <a:gd name="T50" fmla="*/ 112 w 171"/>
                    <a:gd name="T51" fmla="*/ 3 h 225"/>
                    <a:gd name="T52" fmla="*/ 133 w 171"/>
                    <a:gd name="T53" fmla="*/ 12 h 225"/>
                    <a:gd name="T54" fmla="*/ 149 w 171"/>
                    <a:gd name="T55" fmla="*/ 29 h 225"/>
                    <a:gd name="T56" fmla="*/ 162 w 171"/>
                    <a:gd name="T57" fmla="*/ 51 h 225"/>
                    <a:gd name="T58" fmla="*/ 169 w 171"/>
                    <a:gd name="T59" fmla="*/ 78 h 225"/>
                    <a:gd name="T60" fmla="*/ 171 w 171"/>
                    <a:gd name="T61" fmla="*/ 110 h 225"/>
                    <a:gd name="T62" fmla="*/ 169 w 171"/>
                    <a:gd name="T63" fmla="*/ 144 h 225"/>
                    <a:gd name="T64" fmla="*/ 162 w 171"/>
                    <a:gd name="T65" fmla="*/ 173 h 225"/>
                    <a:gd name="T66" fmla="*/ 148 w 171"/>
                    <a:gd name="T67" fmla="*/ 196 h 225"/>
                    <a:gd name="T68" fmla="*/ 132 w 171"/>
                    <a:gd name="T69" fmla="*/ 211 h 225"/>
                    <a:gd name="T70" fmla="*/ 110 w 171"/>
                    <a:gd name="T71" fmla="*/ 222 h 225"/>
                    <a:gd name="T72" fmla="*/ 84 w 171"/>
                    <a:gd name="T73" fmla="*/ 225 h 225"/>
                    <a:gd name="T74" fmla="*/ 60 w 171"/>
                    <a:gd name="T75" fmla="*/ 222 h 225"/>
                    <a:gd name="T76" fmla="*/ 41 w 171"/>
                    <a:gd name="T77" fmla="*/ 213 h 225"/>
                    <a:gd name="T78" fmla="*/ 25 w 171"/>
                    <a:gd name="T79" fmla="*/ 196 h 225"/>
                    <a:gd name="T80" fmla="*/ 12 w 171"/>
                    <a:gd name="T81" fmla="*/ 174 h 225"/>
                    <a:gd name="T82" fmla="*/ 4 w 171"/>
                    <a:gd name="T83" fmla="*/ 147 h 225"/>
                    <a:gd name="T84" fmla="*/ 0 w 171"/>
                    <a:gd name="T85" fmla="*/ 112 h 225"/>
                    <a:gd name="T86" fmla="*/ 3 w 171"/>
                    <a:gd name="T87" fmla="*/ 84 h 225"/>
                    <a:gd name="T88" fmla="*/ 10 w 171"/>
                    <a:gd name="T89" fmla="*/ 59 h 225"/>
                    <a:gd name="T90" fmla="*/ 19 w 171"/>
                    <a:gd name="T91" fmla="*/ 37 h 225"/>
                    <a:gd name="T92" fmla="*/ 33 w 171"/>
                    <a:gd name="T93" fmla="*/ 21 h 225"/>
                    <a:gd name="T94" fmla="*/ 48 w 171"/>
                    <a:gd name="T95" fmla="*/ 10 h 225"/>
                    <a:gd name="T96" fmla="*/ 67 w 171"/>
                    <a:gd name="T97" fmla="*/ 1 h 225"/>
                    <a:gd name="T98" fmla="*/ 88 w 171"/>
                    <a:gd name="T9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1" h="225">
                      <a:moveTo>
                        <a:pt x="86" y="22"/>
                      </a:moveTo>
                      <a:lnTo>
                        <a:pt x="73" y="25"/>
                      </a:lnTo>
                      <a:lnTo>
                        <a:pt x="60" y="33"/>
                      </a:lnTo>
                      <a:lnTo>
                        <a:pt x="49" y="45"/>
                      </a:lnTo>
                      <a:lnTo>
                        <a:pt x="41" y="63"/>
                      </a:lnTo>
                      <a:lnTo>
                        <a:pt x="37" y="86"/>
                      </a:lnTo>
                      <a:lnTo>
                        <a:pt x="34" y="114"/>
                      </a:lnTo>
                      <a:lnTo>
                        <a:pt x="37" y="144"/>
                      </a:lnTo>
                      <a:lnTo>
                        <a:pt x="44" y="169"/>
                      </a:lnTo>
                      <a:lnTo>
                        <a:pt x="55" y="188"/>
                      </a:lnTo>
                      <a:lnTo>
                        <a:pt x="69" y="199"/>
                      </a:lnTo>
                      <a:lnTo>
                        <a:pt x="86" y="202"/>
                      </a:lnTo>
                      <a:lnTo>
                        <a:pt x="101" y="199"/>
                      </a:lnTo>
                      <a:lnTo>
                        <a:pt x="115" y="191"/>
                      </a:lnTo>
                      <a:lnTo>
                        <a:pt x="125" y="178"/>
                      </a:lnTo>
                      <a:lnTo>
                        <a:pt x="132" y="159"/>
                      </a:lnTo>
                      <a:lnTo>
                        <a:pt x="136" y="137"/>
                      </a:lnTo>
                      <a:lnTo>
                        <a:pt x="137" y="111"/>
                      </a:lnTo>
                      <a:lnTo>
                        <a:pt x="136" y="86"/>
                      </a:lnTo>
                      <a:lnTo>
                        <a:pt x="132" y="64"/>
                      </a:lnTo>
                      <a:lnTo>
                        <a:pt x="125" y="47"/>
                      </a:lnTo>
                      <a:lnTo>
                        <a:pt x="115" y="33"/>
                      </a:lnTo>
                      <a:lnTo>
                        <a:pt x="103" y="25"/>
                      </a:lnTo>
                      <a:lnTo>
                        <a:pt x="86" y="22"/>
                      </a:lnTo>
                      <a:close/>
                      <a:moveTo>
                        <a:pt x="88" y="0"/>
                      </a:moveTo>
                      <a:lnTo>
                        <a:pt x="112" y="3"/>
                      </a:lnTo>
                      <a:lnTo>
                        <a:pt x="133" y="12"/>
                      </a:lnTo>
                      <a:lnTo>
                        <a:pt x="149" y="29"/>
                      </a:lnTo>
                      <a:lnTo>
                        <a:pt x="162" y="51"/>
                      </a:lnTo>
                      <a:lnTo>
                        <a:pt x="169" y="78"/>
                      </a:lnTo>
                      <a:lnTo>
                        <a:pt x="171" y="110"/>
                      </a:lnTo>
                      <a:lnTo>
                        <a:pt x="169" y="144"/>
                      </a:lnTo>
                      <a:lnTo>
                        <a:pt x="162" y="173"/>
                      </a:lnTo>
                      <a:lnTo>
                        <a:pt x="148" y="196"/>
                      </a:lnTo>
                      <a:lnTo>
                        <a:pt x="132" y="211"/>
                      </a:lnTo>
                      <a:lnTo>
                        <a:pt x="110" y="222"/>
                      </a:lnTo>
                      <a:lnTo>
                        <a:pt x="84" y="225"/>
                      </a:lnTo>
                      <a:lnTo>
                        <a:pt x="60" y="222"/>
                      </a:lnTo>
                      <a:lnTo>
                        <a:pt x="41" y="213"/>
                      </a:lnTo>
                      <a:lnTo>
                        <a:pt x="25" y="196"/>
                      </a:lnTo>
                      <a:lnTo>
                        <a:pt x="12" y="174"/>
                      </a:lnTo>
                      <a:lnTo>
                        <a:pt x="4" y="147"/>
                      </a:lnTo>
                      <a:lnTo>
                        <a:pt x="0" y="112"/>
                      </a:lnTo>
                      <a:lnTo>
                        <a:pt x="3" y="84"/>
                      </a:lnTo>
                      <a:lnTo>
                        <a:pt x="10" y="59"/>
                      </a:lnTo>
                      <a:lnTo>
                        <a:pt x="19" y="37"/>
                      </a:lnTo>
                      <a:lnTo>
                        <a:pt x="33" y="21"/>
                      </a:lnTo>
                      <a:lnTo>
                        <a:pt x="48" y="10"/>
                      </a:lnTo>
                      <a:lnTo>
                        <a:pt x="67" y="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32"/>
                <p:cNvSpPr>
                  <a:spLocks/>
                </p:cNvSpPr>
                <p:nvPr/>
              </p:nvSpPr>
              <p:spPr bwMode="auto">
                <a:xfrm>
                  <a:off x="4130675" y="2687639"/>
                  <a:ext cx="66675" cy="174625"/>
                </a:xfrm>
                <a:custGeom>
                  <a:avLst/>
                  <a:gdLst>
                    <a:gd name="T0" fmla="*/ 55 w 84"/>
                    <a:gd name="T1" fmla="*/ 0 h 219"/>
                    <a:gd name="T2" fmla="*/ 84 w 84"/>
                    <a:gd name="T3" fmla="*/ 0 h 219"/>
                    <a:gd name="T4" fmla="*/ 84 w 84"/>
                    <a:gd name="T5" fmla="*/ 219 h 219"/>
                    <a:gd name="T6" fmla="*/ 51 w 84"/>
                    <a:gd name="T7" fmla="*/ 219 h 219"/>
                    <a:gd name="T8" fmla="*/ 51 w 84"/>
                    <a:gd name="T9" fmla="*/ 27 h 219"/>
                    <a:gd name="T10" fmla="*/ 50 w 84"/>
                    <a:gd name="T11" fmla="*/ 27 h 219"/>
                    <a:gd name="T12" fmla="*/ 6 w 84"/>
                    <a:gd name="T13" fmla="*/ 48 h 219"/>
                    <a:gd name="T14" fmla="*/ 0 w 84"/>
                    <a:gd name="T15" fmla="*/ 26 h 219"/>
                    <a:gd name="T16" fmla="*/ 55 w 84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9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9"/>
                      </a:lnTo>
                      <a:lnTo>
                        <a:pt x="51" y="219"/>
                      </a:lnTo>
                      <a:lnTo>
                        <a:pt x="51" y="27"/>
                      </a:lnTo>
                      <a:lnTo>
                        <a:pt x="50" y="27"/>
                      </a:lnTo>
                      <a:lnTo>
                        <a:pt x="6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33"/>
                <p:cNvSpPr>
                  <a:spLocks/>
                </p:cNvSpPr>
                <p:nvPr/>
              </p:nvSpPr>
              <p:spPr bwMode="auto">
                <a:xfrm>
                  <a:off x="4287837" y="2687639"/>
                  <a:ext cx="66675" cy="174625"/>
                </a:xfrm>
                <a:custGeom>
                  <a:avLst/>
                  <a:gdLst>
                    <a:gd name="T0" fmla="*/ 55 w 84"/>
                    <a:gd name="T1" fmla="*/ 0 h 219"/>
                    <a:gd name="T2" fmla="*/ 84 w 84"/>
                    <a:gd name="T3" fmla="*/ 0 h 219"/>
                    <a:gd name="T4" fmla="*/ 84 w 84"/>
                    <a:gd name="T5" fmla="*/ 219 h 219"/>
                    <a:gd name="T6" fmla="*/ 51 w 84"/>
                    <a:gd name="T7" fmla="*/ 219 h 219"/>
                    <a:gd name="T8" fmla="*/ 51 w 84"/>
                    <a:gd name="T9" fmla="*/ 27 h 219"/>
                    <a:gd name="T10" fmla="*/ 49 w 84"/>
                    <a:gd name="T11" fmla="*/ 27 h 219"/>
                    <a:gd name="T12" fmla="*/ 5 w 84"/>
                    <a:gd name="T13" fmla="*/ 48 h 219"/>
                    <a:gd name="T14" fmla="*/ 0 w 84"/>
                    <a:gd name="T15" fmla="*/ 26 h 219"/>
                    <a:gd name="T16" fmla="*/ 55 w 84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9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9"/>
                      </a:lnTo>
                      <a:lnTo>
                        <a:pt x="51" y="219"/>
                      </a:lnTo>
                      <a:lnTo>
                        <a:pt x="51" y="27"/>
                      </a:lnTo>
                      <a:lnTo>
                        <a:pt x="49" y="27"/>
                      </a:lnTo>
                      <a:lnTo>
                        <a:pt x="5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34"/>
                <p:cNvSpPr>
                  <a:spLocks noEditPoints="1"/>
                </p:cNvSpPr>
                <p:nvPr/>
              </p:nvSpPr>
              <p:spPr bwMode="auto">
                <a:xfrm>
                  <a:off x="4424362" y="2686051"/>
                  <a:ext cx="136525" cy="177800"/>
                </a:xfrm>
                <a:custGeom>
                  <a:avLst/>
                  <a:gdLst>
                    <a:gd name="T0" fmla="*/ 87 w 172"/>
                    <a:gd name="T1" fmla="*/ 22 h 225"/>
                    <a:gd name="T2" fmla="*/ 72 w 172"/>
                    <a:gd name="T3" fmla="*/ 25 h 225"/>
                    <a:gd name="T4" fmla="*/ 59 w 172"/>
                    <a:gd name="T5" fmla="*/ 33 h 225"/>
                    <a:gd name="T6" fmla="*/ 50 w 172"/>
                    <a:gd name="T7" fmla="*/ 45 h 225"/>
                    <a:gd name="T8" fmla="*/ 41 w 172"/>
                    <a:gd name="T9" fmla="*/ 63 h 225"/>
                    <a:gd name="T10" fmla="*/ 36 w 172"/>
                    <a:gd name="T11" fmla="*/ 86 h 225"/>
                    <a:gd name="T12" fmla="*/ 35 w 172"/>
                    <a:gd name="T13" fmla="*/ 114 h 225"/>
                    <a:gd name="T14" fmla="*/ 37 w 172"/>
                    <a:gd name="T15" fmla="*/ 144 h 225"/>
                    <a:gd name="T16" fmla="*/ 44 w 172"/>
                    <a:gd name="T17" fmla="*/ 169 h 225"/>
                    <a:gd name="T18" fmla="*/ 54 w 172"/>
                    <a:gd name="T19" fmla="*/ 188 h 225"/>
                    <a:gd name="T20" fmla="*/ 69 w 172"/>
                    <a:gd name="T21" fmla="*/ 199 h 225"/>
                    <a:gd name="T22" fmla="*/ 85 w 172"/>
                    <a:gd name="T23" fmla="*/ 202 h 225"/>
                    <a:gd name="T24" fmla="*/ 102 w 172"/>
                    <a:gd name="T25" fmla="*/ 199 h 225"/>
                    <a:gd name="T26" fmla="*/ 114 w 172"/>
                    <a:gd name="T27" fmla="*/ 191 h 225"/>
                    <a:gd name="T28" fmla="*/ 125 w 172"/>
                    <a:gd name="T29" fmla="*/ 178 h 225"/>
                    <a:gd name="T30" fmla="*/ 132 w 172"/>
                    <a:gd name="T31" fmla="*/ 159 h 225"/>
                    <a:gd name="T32" fmla="*/ 136 w 172"/>
                    <a:gd name="T33" fmla="*/ 137 h 225"/>
                    <a:gd name="T34" fmla="*/ 137 w 172"/>
                    <a:gd name="T35" fmla="*/ 111 h 225"/>
                    <a:gd name="T36" fmla="*/ 136 w 172"/>
                    <a:gd name="T37" fmla="*/ 86 h 225"/>
                    <a:gd name="T38" fmla="*/ 132 w 172"/>
                    <a:gd name="T39" fmla="*/ 64 h 225"/>
                    <a:gd name="T40" fmla="*/ 125 w 172"/>
                    <a:gd name="T41" fmla="*/ 47 h 225"/>
                    <a:gd name="T42" fmla="*/ 115 w 172"/>
                    <a:gd name="T43" fmla="*/ 33 h 225"/>
                    <a:gd name="T44" fmla="*/ 102 w 172"/>
                    <a:gd name="T45" fmla="*/ 25 h 225"/>
                    <a:gd name="T46" fmla="*/ 87 w 172"/>
                    <a:gd name="T47" fmla="*/ 22 h 225"/>
                    <a:gd name="T48" fmla="*/ 88 w 172"/>
                    <a:gd name="T49" fmla="*/ 0 h 225"/>
                    <a:gd name="T50" fmla="*/ 113 w 172"/>
                    <a:gd name="T51" fmla="*/ 3 h 225"/>
                    <a:gd name="T52" fmla="*/ 133 w 172"/>
                    <a:gd name="T53" fmla="*/ 12 h 225"/>
                    <a:gd name="T54" fmla="*/ 150 w 172"/>
                    <a:gd name="T55" fmla="*/ 29 h 225"/>
                    <a:gd name="T56" fmla="*/ 162 w 172"/>
                    <a:gd name="T57" fmla="*/ 51 h 225"/>
                    <a:gd name="T58" fmla="*/ 169 w 172"/>
                    <a:gd name="T59" fmla="*/ 78 h 225"/>
                    <a:gd name="T60" fmla="*/ 172 w 172"/>
                    <a:gd name="T61" fmla="*/ 110 h 225"/>
                    <a:gd name="T62" fmla="*/ 169 w 172"/>
                    <a:gd name="T63" fmla="*/ 144 h 225"/>
                    <a:gd name="T64" fmla="*/ 161 w 172"/>
                    <a:gd name="T65" fmla="*/ 173 h 225"/>
                    <a:gd name="T66" fmla="*/ 148 w 172"/>
                    <a:gd name="T67" fmla="*/ 196 h 225"/>
                    <a:gd name="T68" fmla="*/ 132 w 172"/>
                    <a:gd name="T69" fmla="*/ 211 h 225"/>
                    <a:gd name="T70" fmla="*/ 110 w 172"/>
                    <a:gd name="T71" fmla="*/ 222 h 225"/>
                    <a:gd name="T72" fmla="*/ 84 w 172"/>
                    <a:gd name="T73" fmla="*/ 225 h 225"/>
                    <a:gd name="T74" fmla="*/ 61 w 172"/>
                    <a:gd name="T75" fmla="*/ 222 h 225"/>
                    <a:gd name="T76" fmla="*/ 40 w 172"/>
                    <a:gd name="T77" fmla="*/ 213 h 225"/>
                    <a:gd name="T78" fmla="*/ 24 w 172"/>
                    <a:gd name="T79" fmla="*/ 196 h 225"/>
                    <a:gd name="T80" fmla="*/ 11 w 172"/>
                    <a:gd name="T81" fmla="*/ 174 h 225"/>
                    <a:gd name="T82" fmla="*/ 3 w 172"/>
                    <a:gd name="T83" fmla="*/ 147 h 225"/>
                    <a:gd name="T84" fmla="*/ 0 w 172"/>
                    <a:gd name="T85" fmla="*/ 112 h 225"/>
                    <a:gd name="T86" fmla="*/ 3 w 172"/>
                    <a:gd name="T87" fmla="*/ 84 h 225"/>
                    <a:gd name="T88" fmla="*/ 9 w 172"/>
                    <a:gd name="T89" fmla="*/ 59 h 225"/>
                    <a:gd name="T90" fmla="*/ 20 w 172"/>
                    <a:gd name="T91" fmla="*/ 37 h 225"/>
                    <a:gd name="T92" fmla="*/ 32 w 172"/>
                    <a:gd name="T93" fmla="*/ 21 h 225"/>
                    <a:gd name="T94" fmla="*/ 48 w 172"/>
                    <a:gd name="T95" fmla="*/ 10 h 225"/>
                    <a:gd name="T96" fmla="*/ 67 w 172"/>
                    <a:gd name="T97" fmla="*/ 1 h 225"/>
                    <a:gd name="T98" fmla="*/ 88 w 172"/>
                    <a:gd name="T9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2" h="225">
                      <a:moveTo>
                        <a:pt x="87" y="22"/>
                      </a:moveTo>
                      <a:lnTo>
                        <a:pt x="72" y="25"/>
                      </a:lnTo>
                      <a:lnTo>
                        <a:pt x="59" y="33"/>
                      </a:lnTo>
                      <a:lnTo>
                        <a:pt x="50" y="45"/>
                      </a:lnTo>
                      <a:lnTo>
                        <a:pt x="41" y="63"/>
                      </a:lnTo>
                      <a:lnTo>
                        <a:pt x="36" y="86"/>
                      </a:lnTo>
                      <a:lnTo>
                        <a:pt x="35" y="114"/>
                      </a:lnTo>
                      <a:lnTo>
                        <a:pt x="37" y="144"/>
                      </a:lnTo>
                      <a:lnTo>
                        <a:pt x="44" y="169"/>
                      </a:lnTo>
                      <a:lnTo>
                        <a:pt x="54" y="188"/>
                      </a:lnTo>
                      <a:lnTo>
                        <a:pt x="69" y="199"/>
                      </a:lnTo>
                      <a:lnTo>
                        <a:pt x="85" y="202"/>
                      </a:lnTo>
                      <a:lnTo>
                        <a:pt x="102" y="199"/>
                      </a:lnTo>
                      <a:lnTo>
                        <a:pt x="114" y="191"/>
                      </a:lnTo>
                      <a:lnTo>
                        <a:pt x="125" y="178"/>
                      </a:lnTo>
                      <a:lnTo>
                        <a:pt x="132" y="159"/>
                      </a:lnTo>
                      <a:lnTo>
                        <a:pt x="136" y="137"/>
                      </a:lnTo>
                      <a:lnTo>
                        <a:pt x="137" y="111"/>
                      </a:lnTo>
                      <a:lnTo>
                        <a:pt x="136" y="86"/>
                      </a:lnTo>
                      <a:lnTo>
                        <a:pt x="132" y="64"/>
                      </a:lnTo>
                      <a:lnTo>
                        <a:pt x="125" y="47"/>
                      </a:lnTo>
                      <a:lnTo>
                        <a:pt x="115" y="33"/>
                      </a:lnTo>
                      <a:lnTo>
                        <a:pt x="102" y="25"/>
                      </a:lnTo>
                      <a:lnTo>
                        <a:pt x="87" y="22"/>
                      </a:lnTo>
                      <a:close/>
                      <a:moveTo>
                        <a:pt x="88" y="0"/>
                      </a:moveTo>
                      <a:lnTo>
                        <a:pt x="113" y="3"/>
                      </a:lnTo>
                      <a:lnTo>
                        <a:pt x="133" y="12"/>
                      </a:lnTo>
                      <a:lnTo>
                        <a:pt x="150" y="29"/>
                      </a:lnTo>
                      <a:lnTo>
                        <a:pt x="162" y="51"/>
                      </a:lnTo>
                      <a:lnTo>
                        <a:pt x="169" y="78"/>
                      </a:lnTo>
                      <a:lnTo>
                        <a:pt x="172" y="110"/>
                      </a:lnTo>
                      <a:lnTo>
                        <a:pt x="169" y="144"/>
                      </a:lnTo>
                      <a:lnTo>
                        <a:pt x="161" y="173"/>
                      </a:lnTo>
                      <a:lnTo>
                        <a:pt x="148" y="196"/>
                      </a:lnTo>
                      <a:lnTo>
                        <a:pt x="132" y="211"/>
                      </a:lnTo>
                      <a:lnTo>
                        <a:pt x="110" y="222"/>
                      </a:lnTo>
                      <a:lnTo>
                        <a:pt x="84" y="225"/>
                      </a:lnTo>
                      <a:lnTo>
                        <a:pt x="61" y="222"/>
                      </a:lnTo>
                      <a:lnTo>
                        <a:pt x="40" y="213"/>
                      </a:lnTo>
                      <a:lnTo>
                        <a:pt x="24" y="196"/>
                      </a:lnTo>
                      <a:lnTo>
                        <a:pt x="11" y="174"/>
                      </a:lnTo>
                      <a:lnTo>
                        <a:pt x="3" y="147"/>
                      </a:lnTo>
                      <a:lnTo>
                        <a:pt x="0" y="112"/>
                      </a:lnTo>
                      <a:lnTo>
                        <a:pt x="3" y="84"/>
                      </a:lnTo>
                      <a:lnTo>
                        <a:pt x="9" y="59"/>
                      </a:lnTo>
                      <a:lnTo>
                        <a:pt x="20" y="37"/>
                      </a:lnTo>
                      <a:lnTo>
                        <a:pt x="32" y="21"/>
                      </a:lnTo>
                      <a:lnTo>
                        <a:pt x="48" y="10"/>
                      </a:lnTo>
                      <a:lnTo>
                        <a:pt x="67" y="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35"/>
                <p:cNvSpPr>
                  <a:spLocks/>
                </p:cNvSpPr>
                <p:nvPr/>
              </p:nvSpPr>
              <p:spPr bwMode="auto">
                <a:xfrm>
                  <a:off x="4603750" y="2687639"/>
                  <a:ext cx="66675" cy="174625"/>
                </a:xfrm>
                <a:custGeom>
                  <a:avLst/>
                  <a:gdLst>
                    <a:gd name="T0" fmla="*/ 56 w 85"/>
                    <a:gd name="T1" fmla="*/ 0 h 219"/>
                    <a:gd name="T2" fmla="*/ 85 w 85"/>
                    <a:gd name="T3" fmla="*/ 0 h 219"/>
                    <a:gd name="T4" fmla="*/ 85 w 85"/>
                    <a:gd name="T5" fmla="*/ 219 h 219"/>
                    <a:gd name="T6" fmla="*/ 52 w 85"/>
                    <a:gd name="T7" fmla="*/ 219 h 219"/>
                    <a:gd name="T8" fmla="*/ 52 w 85"/>
                    <a:gd name="T9" fmla="*/ 27 h 219"/>
                    <a:gd name="T10" fmla="*/ 51 w 85"/>
                    <a:gd name="T11" fmla="*/ 27 h 219"/>
                    <a:gd name="T12" fmla="*/ 7 w 85"/>
                    <a:gd name="T13" fmla="*/ 48 h 219"/>
                    <a:gd name="T14" fmla="*/ 0 w 85"/>
                    <a:gd name="T15" fmla="*/ 26 h 219"/>
                    <a:gd name="T16" fmla="*/ 56 w 85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9">
                      <a:moveTo>
                        <a:pt x="56" y="0"/>
                      </a:moveTo>
                      <a:lnTo>
                        <a:pt x="85" y="0"/>
                      </a:lnTo>
                      <a:lnTo>
                        <a:pt x="85" y="219"/>
                      </a:lnTo>
                      <a:lnTo>
                        <a:pt x="52" y="219"/>
                      </a:lnTo>
                      <a:lnTo>
                        <a:pt x="52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36"/>
                <p:cNvSpPr>
                  <a:spLocks noEditPoints="1"/>
                </p:cNvSpPr>
                <p:nvPr/>
              </p:nvSpPr>
              <p:spPr bwMode="auto">
                <a:xfrm>
                  <a:off x="4740275" y="2686051"/>
                  <a:ext cx="136525" cy="177800"/>
                </a:xfrm>
                <a:custGeom>
                  <a:avLst/>
                  <a:gdLst>
                    <a:gd name="T0" fmla="*/ 86 w 171"/>
                    <a:gd name="T1" fmla="*/ 22 h 225"/>
                    <a:gd name="T2" fmla="*/ 71 w 171"/>
                    <a:gd name="T3" fmla="*/ 25 h 225"/>
                    <a:gd name="T4" fmla="*/ 59 w 171"/>
                    <a:gd name="T5" fmla="*/ 33 h 225"/>
                    <a:gd name="T6" fmla="*/ 49 w 171"/>
                    <a:gd name="T7" fmla="*/ 45 h 225"/>
                    <a:gd name="T8" fmla="*/ 41 w 171"/>
                    <a:gd name="T9" fmla="*/ 63 h 225"/>
                    <a:gd name="T10" fmla="*/ 36 w 171"/>
                    <a:gd name="T11" fmla="*/ 86 h 225"/>
                    <a:gd name="T12" fmla="*/ 34 w 171"/>
                    <a:gd name="T13" fmla="*/ 114 h 225"/>
                    <a:gd name="T14" fmla="*/ 37 w 171"/>
                    <a:gd name="T15" fmla="*/ 144 h 225"/>
                    <a:gd name="T16" fmla="*/ 44 w 171"/>
                    <a:gd name="T17" fmla="*/ 169 h 225"/>
                    <a:gd name="T18" fmla="*/ 53 w 171"/>
                    <a:gd name="T19" fmla="*/ 188 h 225"/>
                    <a:gd name="T20" fmla="*/ 68 w 171"/>
                    <a:gd name="T21" fmla="*/ 199 h 225"/>
                    <a:gd name="T22" fmla="*/ 85 w 171"/>
                    <a:gd name="T23" fmla="*/ 202 h 225"/>
                    <a:gd name="T24" fmla="*/ 101 w 171"/>
                    <a:gd name="T25" fmla="*/ 199 h 225"/>
                    <a:gd name="T26" fmla="*/ 114 w 171"/>
                    <a:gd name="T27" fmla="*/ 191 h 225"/>
                    <a:gd name="T28" fmla="*/ 125 w 171"/>
                    <a:gd name="T29" fmla="*/ 178 h 225"/>
                    <a:gd name="T30" fmla="*/ 131 w 171"/>
                    <a:gd name="T31" fmla="*/ 159 h 225"/>
                    <a:gd name="T32" fmla="*/ 136 w 171"/>
                    <a:gd name="T33" fmla="*/ 137 h 225"/>
                    <a:gd name="T34" fmla="*/ 137 w 171"/>
                    <a:gd name="T35" fmla="*/ 111 h 225"/>
                    <a:gd name="T36" fmla="*/ 136 w 171"/>
                    <a:gd name="T37" fmla="*/ 86 h 225"/>
                    <a:gd name="T38" fmla="*/ 131 w 171"/>
                    <a:gd name="T39" fmla="*/ 64 h 225"/>
                    <a:gd name="T40" fmla="*/ 125 w 171"/>
                    <a:gd name="T41" fmla="*/ 47 h 225"/>
                    <a:gd name="T42" fmla="*/ 115 w 171"/>
                    <a:gd name="T43" fmla="*/ 33 h 225"/>
                    <a:gd name="T44" fmla="*/ 101 w 171"/>
                    <a:gd name="T45" fmla="*/ 25 h 225"/>
                    <a:gd name="T46" fmla="*/ 86 w 171"/>
                    <a:gd name="T47" fmla="*/ 22 h 225"/>
                    <a:gd name="T48" fmla="*/ 88 w 171"/>
                    <a:gd name="T49" fmla="*/ 0 h 225"/>
                    <a:gd name="T50" fmla="*/ 112 w 171"/>
                    <a:gd name="T51" fmla="*/ 3 h 225"/>
                    <a:gd name="T52" fmla="*/ 133 w 171"/>
                    <a:gd name="T53" fmla="*/ 12 h 225"/>
                    <a:gd name="T54" fmla="*/ 149 w 171"/>
                    <a:gd name="T55" fmla="*/ 29 h 225"/>
                    <a:gd name="T56" fmla="*/ 162 w 171"/>
                    <a:gd name="T57" fmla="*/ 51 h 225"/>
                    <a:gd name="T58" fmla="*/ 168 w 171"/>
                    <a:gd name="T59" fmla="*/ 78 h 225"/>
                    <a:gd name="T60" fmla="*/ 171 w 171"/>
                    <a:gd name="T61" fmla="*/ 110 h 225"/>
                    <a:gd name="T62" fmla="*/ 168 w 171"/>
                    <a:gd name="T63" fmla="*/ 144 h 225"/>
                    <a:gd name="T64" fmla="*/ 160 w 171"/>
                    <a:gd name="T65" fmla="*/ 173 h 225"/>
                    <a:gd name="T66" fmla="*/ 148 w 171"/>
                    <a:gd name="T67" fmla="*/ 196 h 225"/>
                    <a:gd name="T68" fmla="*/ 130 w 171"/>
                    <a:gd name="T69" fmla="*/ 211 h 225"/>
                    <a:gd name="T70" fmla="*/ 110 w 171"/>
                    <a:gd name="T71" fmla="*/ 222 h 225"/>
                    <a:gd name="T72" fmla="*/ 83 w 171"/>
                    <a:gd name="T73" fmla="*/ 225 h 225"/>
                    <a:gd name="T74" fmla="*/ 60 w 171"/>
                    <a:gd name="T75" fmla="*/ 222 h 225"/>
                    <a:gd name="T76" fmla="*/ 40 w 171"/>
                    <a:gd name="T77" fmla="*/ 213 h 225"/>
                    <a:gd name="T78" fmla="*/ 23 w 171"/>
                    <a:gd name="T79" fmla="*/ 196 h 225"/>
                    <a:gd name="T80" fmla="*/ 11 w 171"/>
                    <a:gd name="T81" fmla="*/ 174 h 225"/>
                    <a:gd name="T82" fmla="*/ 3 w 171"/>
                    <a:gd name="T83" fmla="*/ 147 h 225"/>
                    <a:gd name="T84" fmla="*/ 0 w 171"/>
                    <a:gd name="T85" fmla="*/ 112 h 225"/>
                    <a:gd name="T86" fmla="*/ 3 w 171"/>
                    <a:gd name="T87" fmla="*/ 84 h 225"/>
                    <a:gd name="T88" fmla="*/ 8 w 171"/>
                    <a:gd name="T89" fmla="*/ 59 h 225"/>
                    <a:gd name="T90" fmla="*/ 19 w 171"/>
                    <a:gd name="T91" fmla="*/ 37 h 225"/>
                    <a:gd name="T92" fmla="*/ 31 w 171"/>
                    <a:gd name="T93" fmla="*/ 21 h 225"/>
                    <a:gd name="T94" fmla="*/ 48 w 171"/>
                    <a:gd name="T95" fmla="*/ 10 h 225"/>
                    <a:gd name="T96" fmla="*/ 67 w 171"/>
                    <a:gd name="T97" fmla="*/ 1 h 225"/>
                    <a:gd name="T98" fmla="*/ 88 w 171"/>
                    <a:gd name="T9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1" h="225">
                      <a:moveTo>
                        <a:pt x="86" y="22"/>
                      </a:moveTo>
                      <a:lnTo>
                        <a:pt x="71" y="25"/>
                      </a:lnTo>
                      <a:lnTo>
                        <a:pt x="59" y="33"/>
                      </a:lnTo>
                      <a:lnTo>
                        <a:pt x="49" y="45"/>
                      </a:lnTo>
                      <a:lnTo>
                        <a:pt x="41" y="63"/>
                      </a:lnTo>
                      <a:lnTo>
                        <a:pt x="36" y="86"/>
                      </a:lnTo>
                      <a:lnTo>
                        <a:pt x="34" y="114"/>
                      </a:lnTo>
                      <a:lnTo>
                        <a:pt x="37" y="144"/>
                      </a:lnTo>
                      <a:lnTo>
                        <a:pt x="44" y="169"/>
                      </a:lnTo>
                      <a:lnTo>
                        <a:pt x="53" y="188"/>
                      </a:lnTo>
                      <a:lnTo>
                        <a:pt x="68" y="199"/>
                      </a:lnTo>
                      <a:lnTo>
                        <a:pt x="85" y="202"/>
                      </a:lnTo>
                      <a:lnTo>
                        <a:pt x="101" y="199"/>
                      </a:lnTo>
                      <a:lnTo>
                        <a:pt x="114" y="191"/>
                      </a:lnTo>
                      <a:lnTo>
                        <a:pt x="125" y="178"/>
                      </a:lnTo>
                      <a:lnTo>
                        <a:pt x="131" y="159"/>
                      </a:lnTo>
                      <a:lnTo>
                        <a:pt x="136" y="137"/>
                      </a:lnTo>
                      <a:lnTo>
                        <a:pt x="137" y="111"/>
                      </a:lnTo>
                      <a:lnTo>
                        <a:pt x="136" y="86"/>
                      </a:lnTo>
                      <a:lnTo>
                        <a:pt x="131" y="64"/>
                      </a:lnTo>
                      <a:lnTo>
                        <a:pt x="125" y="47"/>
                      </a:lnTo>
                      <a:lnTo>
                        <a:pt x="115" y="33"/>
                      </a:lnTo>
                      <a:lnTo>
                        <a:pt x="101" y="25"/>
                      </a:lnTo>
                      <a:lnTo>
                        <a:pt x="86" y="22"/>
                      </a:lnTo>
                      <a:close/>
                      <a:moveTo>
                        <a:pt x="88" y="0"/>
                      </a:moveTo>
                      <a:lnTo>
                        <a:pt x="112" y="3"/>
                      </a:lnTo>
                      <a:lnTo>
                        <a:pt x="133" y="12"/>
                      </a:lnTo>
                      <a:lnTo>
                        <a:pt x="149" y="29"/>
                      </a:lnTo>
                      <a:lnTo>
                        <a:pt x="162" y="51"/>
                      </a:lnTo>
                      <a:lnTo>
                        <a:pt x="168" y="78"/>
                      </a:lnTo>
                      <a:lnTo>
                        <a:pt x="171" y="110"/>
                      </a:lnTo>
                      <a:lnTo>
                        <a:pt x="168" y="144"/>
                      </a:lnTo>
                      <a:lnTo>
                        <a:pt x="160" y="173"/>
                      </a:lnTo>
                      <a:lnTo>
                        <a:pt x="148" y="196"/>
                      </a:lnTo>
                      <a:lnTo>
                        <a:pt x="130" y="211"/>
                      </a:lnTo>
                      <a:lnTo>
                        <a:pt x="110" y="222"/>
                      </a:lnTo>
                      <a:lnTo>
                        <a:pt x="83" y="225"/>
                      </a:lnTo>
                      <a:lnTo>
                        <a:pt x="60" y="222"/>
                      </a:lnTo>
                      <a:lnTo>
                        <a:pt x="40" y="213"/>
                      </a:lnTo>
                      <a:lnTo>
                        <a:pt x="23" y="196"/>
                      </a:lnTo>
                      <a:lnTo>
                        <a:pt x="11" y="174"/>
                      </a:lnTo>
                      <a:lnTo>
                        <a:pt x="3" y="147"/>
                      </a:lnTo>
                      <a:lnTo>
                        <a:pt x="0" y="112"/>
                      </a:lnTo>
                      <a:lnTo>
                        <a:pt x="3" y="84"/>
                      </a:lnTo>
                      <a:lnTo>
                        <a:pt x="8" y="59"/>
                      </a:lnTo>
                      <a:lnTo>
                        <a:pt x="19" y="37"/>
                      </a:lnTo>
                      <a:lnTo>
                        <a:pt x="31" y="21"/>
                      </a:lnTo>
                      <a:lnTo>
                        <a:pt x="48" y="10"/>
                      </a:lnTo>
                      <a:lnTo>
                        <a:pt x="67" y="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37"/>
                <p:cNvSpPr>
                  <a:spLocks/>
                </p:cNvSpPr>
                <p:nvPr/>
              </p:nvSpPr>
              <p:spPr bwMode="auto">
                <a:xfrm>
                  <a:off x="4918075" y="2687639"/>
                  <a:ext cx="68263" cy="174625"/>
                </a:xfrm>
                <a:custGeom>
                  <a:avLst/>
                  <a:gdLst>
                    <a:gd name="T0" fmla="*/ 55 w 85"/>
                    <a:gd name="T1" fmla="*/ 0 h 219"/>
                    <a:gd name="T2" fmla="*/ 85 w 85"/>
                    <a:gd name="T3" fmla="*/ 0 h 219"/>
                    <a:gd name="T4" fmla="*/ 85 w 85"/>
                    <a:gd name="T5" fmla="*/ 219 h 219"/>
                    <a:gd name="T6" fmla="*/ 52 w 85"/>
                    <a:gd name="T7" fmla="*/ 219 h 219"/>
                    <a:gd name="T8" fmla="*/ 52 w 85"/>
                    <a:gd name="T9" fmla="*/ 27 h 219"/>
                    <a:gd name="T10" fmla="*/ 50 w 85"/>
                    <a:gd name="T11" fmla="*/ 27 h 219"/>
                    <a:gd name="T12" fmla="*/ 7 w 85"/>
                    <a:gd name="T13" fmla="*/ 48 h 219"/>
                    <a:gd name="T14" fmla="*/ 0 w 85"/>
                    <a:gd name="T15" fmla="*/ 26 h 219"/>
                    <a:gd name="T16" fmla="*/ 55 w 85"/>
                    <a:gd name="T17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9">
                      <a:moveTo>
                        <a:pt x="55" y="0"/>
                      </a:moveTo>
                      <a:lnTo>
                        <a:pt x="85" y="0"/>
                      </a:lnTo>
                      <a:lnTo>
                        <a:pt x="85" y="219"/>
                      </a:lnTo>
                      <a:lnTo>
                        <a:pt x="52" y="219"/>
                      </a:lnTo>
                      <a:lnTo>
                        <a:pt x="52" y="27"/>
                      </a:lnTo>
                      <a:lnTo>
                        <a:pt x="50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38"/>
                <p:cNvSpPr>
                  <a:spLocks/>
                </p:cNvSpPr>
                <p:nvPr/>
              </p:nvSpPr>
              <p:spPr bwMode="auto">
                <a:xfrm>
                  <a:off x="3813175" y="2930526"/>
                  <a:ext cx="66675" cy="173038"/>
                </a:xfrm>
                <a:custGeom>
                  <a:avLst/>
                  <a:gdLst>
                    <a:gd name="T0" fmla="*/ 55 w 85"/>
                    <a:gd name="T1" fmla="*/ 0 h 218"/>
                    <a:gd name="T2" fmla="*/ 85 w 85"/>
                    <a:gd name="T3" fmla="*/ 0 h 218"/>
                    <a:gd name="T4" fmla="*/ 85 w 85"/>
                    <a:gd name="T5" fmla="*/ 218 h 218"/>
                    <a:gd name="T6" fmla="*/ 52 w 85"/>
                    <a:gd name="T7" fmla="*/ 218 h 218"/>
                    <a:gd name="T8" fmla="*/ 52 w 85"/>
                    <a:gd name="T9" fmla="*/ 27 h 218"/>
                    <a:gd name="T10" fmla="*/ 51 w 85"/>
                    <a:gd name="T11" fmla="*/ 27 h 218"/>
                    <a:gd name="T12" fmla="*/ 7 w 85"/>
                    <a:gd name="T13" fmla="*/ 48 h 218"/>
                    <a:gd name="T14" fmla="*/ 0 w 85"/>
                    <a:gd name="T15" fmla="*/ 26 h 218"/>
                    <a:gd name="T16" fmla="*/ 55 w 85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8">
                      <a:moveTo>
                        <a:pt x="55" y="0"/>
                      </a:moveTo>
                      <a:lnTo>
                        <a:pt x="85" y="0"/>
                      </a:lnTo>
                      <a:lnTo>
                        <a:pt x="85" y="218"/>
                      </a:lnTo>
                      <a:lnTo>
                        <a:pt x="52" y="218"/>
                      </a:lnTo>
                      <a:lnTo>
                        <a:pt x="52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39"/>
                <p:cNvSpPr>
                  <a:spLocks/>
                </p:cNvSpPr>
                <p:nvPr/>
              </p:nvSpPr>
              <p:spPr bwMode="auto">
                <a:xfrm>
                  <a:off x="3970337" y="2930526"/>
                  <a:ext cx="68263" cy="173038"/>
                </a:xfrm>
                <a:custGeom>
                  <a:avLst/>
                  <a:gdLst>
                    <a:gd name="T0" fmla="*/ 54 w 85"/>
                    <a:gd name="T1" fmla="*/ 0 h 218"/>
                    <a:gd name="T2" fmla="*/ 85 w 85"/>
                    <a:gd name="T3" fmla="*/ 0 h 218"/>
                    <a:gd name="T4" fmla="*/ 85 w 85"/>
                    <a:gd name="T5" fmla="*/ 218 h 218"/>
                    <a:gd name="T6" fmla="*/ 52 w 85"/>
                    <a:gd name="T7" fmla="*/ 218 h 218"/>
                    <a:gd name="T8" fmla="*/ 52 w 85"/>
                    <a:gd name="T9" fmla="*/ 27 h 218"/>
                    <a:gd name="T10" fmla="*/ 50 w 85"/>
                    <a:gd name="T11" fmla="*/ 27 h 218"/>
                    <a:gd name="T12" fmla="*/ 7 w 85"/>
                    <a:gd name="T13" fmla="*/ 48 h 218"/>
                    <a:gd name="T14" fmla="*/ 0 w 85"/>
                    <a:gd name="T15" fmla="*/ 26 h 218"/>
                    <a:gd name="T16" fmla="*/ 54 w 85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218">
                      <a:moveTo>
                        <a:pt x="54" y="0"/>
                      </a:moveTo>
                      <a:lnTo>
                        <a:pt x="85" y="0"/>
                      </a:lnTo>
                      <a:lnTo>
                        <a:pt x="85" y="218"/>
                      </a:lnTo>
                      <a:lnTo>
                        <a:pt x="52" y="218"/>
                      </a:lnTo>
                      <a:lnTo>
                        <a:pt x="52" y="27"/>
                      </a:lnTo>
                      <a:lnTo>
                        <a:pt x="50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40"/>
                <p:cNvSpPr>
                  <a:spLocks/>
                </p:cNvSpPr>
                <p:nvPr/>
              </p:nvSpPr>
              <p:spPr bwMode="auto">
                <a:xfrm>
                  <a:off x="4129087" y="2930526"/>
                  <a:ext cx="66675" cy="173038"/>
                </a:xfrm>
                <a:custGeom>
                  <a:avLst/>
                  <a:gdLst>
                    <a:gd name="T0" fmla="*/ 55 w 84"/>
                    <a:gd name="T1" fmla="*/ 0 h 218"/>
                    <a:gd name="T2" fmla="*/ 84 w 84"/>
                    <a:gd name="T3" fmla="*/ 0 h 218"/>
                    <a:gd name="T4" fmla="*/ 84 w 84"/>
                    <a:gd name="T5" fmla="*/ 218 h 218"/>
                    <a:gd name="T6" fmla="*/ 51 w 84"/>
                    <a:gd name="T7" fmla="*/ 218 h 218"/>
                    <a:gd name="T8" fmla="*/ 51 w 84"/>
                    <a:gd name="T9" fmla="*/ 27 h 218"/>
                    <a:gd name="T10" fmla="*/ 51 w 84"/>
                    <a:gd name="T11" fmla="*/ 27 h 218"/>
                    <a:gd name="T12" fmla="*/ 7 w 84"/>
                    <a:gd name="T13" fmla="*/ 48 h 218"/>
                    <a:gd name="T14" fmla="*/ 0 w 84"/>
                    <a:gd name="T15" fmla="*/ 26 h 218"/>
                    <a:gd name="T16" fmla="*/ 55 w 84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8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8"/>
                      </a:lnTo>
                      <a:lnTo>
                        <a:pt x="51" y="218"/>
                      </a:lnTo>
                      <a:lnTo>
                        <a:pt x="51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41"/>
                <p:cNvSpPr>
                  <a:spLocks noEditPoints="1"/>
                </p:cNvSpPr>
                <p:nvPr/>
              </p:nvSpPr>
              <p:spPr bwMode="auto">
                <a:xfrm>
                  <a:off x="4265612" y="2927351"/>
                  <a:ext cx="134938" cy="179388"/>
                </a:xfrm>
                <a:custGeom>
                  <a:avLst/>
                  <a:gdLst>
                    <a:gd name="T0" fmla="*/ 85 w 170"/>
                    <a:gd name="T1" fmla="*/ 24 h 227"/>
                    <a:gd name="T2" fmla="*/ 71 w 170"/>
                    <a:gd name="T3" fmla="*/ 26 h 227"/>
                    <a:gd name="T4" fmla="*/ 59 w 170"/>
                    <a:gd name="T5" fmla="*/ 35 h 227"/>
                    <a:gd name="T6" fmla="*/ 48 w 170"/>
                    <a:gd name="T7" fmla="*/ 47 h 227"/>
                    <a:gd name="T8" fmla="*/ 41 w 170"/>
                    <a:gd name="T9" fmla="*/ 65 h 227"/>
                    <a:gd name="T10" fmla="*/ 36 w 170"/>
                    <a:gd name="T11" fmla="*/ 87 h 227"/>
                    <a:gd name="T12" fmla="*/ 34 w 170"/>
                    <a:gd name="T13" fmla="*/ 114 h 227"/>
                    <a:gd name="T14" fmla="*/ 36 w 170"/>
                    <a:gd name="T15" fmla="*/ 146 h 227"/>
                    <a:gd name="T16" fmla="*/ 43 w 170"/>
                    <a:gd name="T17" fmla="*/ 170 h 227"/>
                    <a:gd name="T18" fmla="*/ 54 w 170"/>
                    <a:gd name="T19" fmla="*/ 188 h 227"/>
                    <a:gd name="T20" fmla="*/ 67 w 170"/>
                    <a:gd name="T21" fmla="*/ 199 h 227"/>
                    <a:gd name="T22" fmla="*/ 85 w 170"/>
                    <a:gd name="T23" fmla="*/ 203 h 227"/>
                    <a:gd name="T24" fmla="*/ 102 w 170"/>
                    <a:gd name="T25" fmla="*/ 201 h 227"/>
                    <a:gd name="T26" fmla="*/ 114 w 170"/>
                    <a:gd name="T27" fmla="*/ 192 h 227"/>
                    <a:gd name="T28" fmla="*/ 124 w 170"/>
                    <a:gd name="T29" fmla="*/ 179 h 227"/>
                    <a:gd name="T30" fmla="*/ 132 w 170"/>
                    <a:gd name="T31" fmla="*/ 161 h 227"/>
                    <a:gd name="T32" fmla="*/ 136 w 170"/>
                    <a:gd name="T33" fmla="*/ 139 h 227"/>
                    <a:gd name="T34" fmla="*/ 137 w 170"/>
                    <a:gd name="T35" fmla="*/ 113 h 227"/>
                    <a:gd name="T36" fmla="*/ 136 w 170"/>
                    <a:gd name="T37" fmla="*/ 87 h 227"/>
                    <a:gd name="T38" fmla="*/ 132 w 170"/>
                    <a:gd name="T39" fmla="*/ 66 h 227"/>
                    <a:gd name="T40" fmla="*/ 125 w 170"/>
                    <a:gd name="T41" fmla="*/ 48 h 227"/>
                    <a:gd name="T42" fmla="*/ 114 w 170"/>
                    <a:gd name="T43" fmla="*/ 35 h 227"/>
                    <a:gd name="T44" fmla="*/ 102 w 170"/>
                    <a:gd name="T45" fmla="*/ 26 h 227"/>
                    <a:gd name="T46" fmla="*/ 85 w 170"/>
                    <a:gd name="T47" fmla="*/ 24 h 227"/>
                    <a:gd name="T48" fmla="*/ 88 w 170"/>
                    <a:gd name="T49" fmla="*/ 0 h 227"/>
                    <a:gd name="T50" fmla="*/ 113 w 170"/>
                    <a:gd name="T51" fmla="*/ 5 h 227"/>
                    <a:gd name="T52" fmla="*/ 133 w 170"/>
                    <a:gd name="T53" fmla="*/ 14 h 227"/>
                    <a:gd name="T54" fmla="*/ 150 w 170"/>
                    <a:gd name="T55" fmla="*/ 31 h 227"/>
                    <a:gd name="T56" fmla="*/ 161 w 170"/>
                    <a:gd name="T57" fmla="*/ 51 h 227"/>
                    <a:gd name="T58" fmla="*/ 169 w 170"/>
                    <a:gd name="T59" fmla="*/ 79 h 227"/>
                    <a:gd name="T60" fmla="*/ 170 w 170"/>
                    <a:gd name="T61" fmla="*/ 112 h 227"/>
                    <a:gd name="T62" fmla="*/ 167 w 170"/>
                    <a:gd name="T63" fmla="*/ 146 h 227"/>
                    <a:gd name="T64" fmla="*/ 161 w 170"/>
                    <a:gd name="T65" fmla="*/ 175 h 227"/>
                    <a:gd name="T66" fmla="*/ 148 w 170"/>
                    <a:gd name="T67" fmla="*/ 197 h 227"/>
                    <a:gd name="T68" fmla="*/ 130 w 170"/>
                    <a:gd name="T69" fmla="*/ 213 h 227"/>
                    <a:gd name="T70" fmla="*/ 108 w 170"/>
                    <a:gd name="T71" fmla="*/ 223 h 227"/>
                    <a:gd name="T72" fmla="*/ 84 w 170"/>
                    <a:gd name="T73" fmla="*/ 227 h 227"/>
                    <a:gd name="T74" fmla="*/ 60 w 170"/>
                    <a:gd name="T75" fmla="*/ 224 h 227"/>
                    <a:gd name="T76" fmla="*/ 40 w 170"/>
                    <a:gd name="T77" fmla="*/ 213 h 227"/>
                    <a:gd name="T78" fmla="*/ 23 w 170"/>
                    <a:gd name="T79" fmla="*/ 198 h 227"/>
                    <a:gd name="T80" fmla="*/ 11 w 170"/>
                    <a:gd name="T81" fmla="*/ 176 h 227"/>
                    <a:gd name="T82" fmla="*/ 3 w 170"/>
                    <a:gd name="T83" fmla="*/ 147 h 227"/>
                    <a:gd name="T84" fmla="*/ 0 w 170"/>
                    <a:gd name="T85" fmla="*/ 114 h 227"/>
                    <a:gd name="T86" fmla="*/ 2 w 170"/>
                    <a:gd name="T87" fmla="*/ 85 h 227"/>
                    <a:gd name="T88" fmla="*/ 8 w 170"/>
                    <a:gd name="T89" fmla="*/ 59 h 227"/>
                    <a:gd name="T90" fmla="*/ 18 w 170"/>
                    <a:gd name="T91" fmla="*/ 39 h 227"/>
                    <a:gd name="T92" fmla="*/ 32 w 170"/>
                    <a:gd name="T93" fmla="*/ 22 h 227"/>
                    <a:gd name="T94" fmla="*/ 48 w 170"/>
                    <a:gd name="T95" fmla="*/ 10 h 227"/>
                    <a:gd name="T96" fmla="*/ 66 w 170"/>
                    <a:gd name="T97" fmla="*/ 3 h 227"/>
                    <a:gd name="T98" fmla="*/ 88 w 170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7">
                      <a:moveTo>
                        <a:pt x="85" y="24"/>
                      </a:moveTo>
                      <a:lnTo>
                        <a:pt x="71" y="26"/>
                      </a:lnTo>
                      <a:lnTo>
                        <a:pt x="59" y="35"/>
                      </a:lnTo>
                      <a:lnTo>
                        <a:pt x="48" y="47"/>
                      </a:lnTo>
                      <a:lnTo>
                        <a:pt x="41" y="65"/>
                      </a:lnTo>
                      <a:lnTo>
                        <a:pt x="36" y="87"/>
                      </a:lnTo>
                      <a:lnTo>
                        <a:pt x="34" y="114"/>
                      </a:lnTo>
                      <a:lnTo>
                        <a:pt x="36" y="146"/>
                      </a:lnTo>
                      <a:lnTo>
                        <a:pt x="43" y="170"/>
                      </a:lnTo>
                      <a:lnTo>
                        <a:pt x="54" y="188"/>
                      </a:lnTo>
                      <a:lnTo>
                        <a:pt x="67" y="199"/>
                      </a:lnTo>
                      <a:lnTo>
                        <a:pt x="85" y="203"/>
                      </a:lnTo>
                      <a:lnTo>
                        <a:pt x="102" y="201"/>
                      </a:lnTo>
                      <a:lnTo>
                        <a:pt x="114" y="192"/>
                      </a:lnTo>
                      <a:lnTo>
                        <a:pt x="124" y="179"/>
                      </a:lnTo>
                      <a:lnTo>
                        <a:pt x="132" y="161"/>
                      </a:lnTo>
                      <a:lnTo>
                        <a:pt x="136" y="139"/>
                      </a:lnTo>
                      <a:lnTo>
                        <a:pt x="137" y="113"/>
                      </a:lnTo>
                      <a:lnTo>
                        <a:pt x="136" y="87"/>
                      </a:lnTo>
                      <a:lnTo>
                        <a:pt x="132" y="66"/>
                      </a:lnTo>
                      <a:lnTo>
                        <a:pt x="125" y="48"/>
                      </a:lnTo>
                      <a:lnTo>
                        <a:pt x="114" y="35"/>
                      </a:lnTo>
                      <a:lnTo>
                        <a:pt x="102" y="26"/>
                      </a:lnTo>
                      <a:lnTo>
                        <a:pt x="85" y="24"/>
                      </a:lnTo>
                      <a:close/>
                      <a:moveTo>
                        <a:pt x="88" y="0"/>
                      </a:moveTo>
                      <a:lnTo>
                        <a:pt x="113" y="5"/>
                      </a:lnTo>
                      <a:lnTo>
                        <a:pt x="133" y="14"/>
                      </a:lnTo>
                      <a:lnTo>
                        <a:pt x="150" y="31"/>
                      </a:lnTo>
                      <a:lnTo>
                        <a:pt x="161" y="51"/>
                      </a:lnTo>
                      <a:lnTo>
                        <a:pt x="169" y="79"/>
                      </a:lnTo>
                      <a:lnTo>
                        <a:pt x="170" y="112"/>
                      </a:lnTo>
                      <a:lnTo>
                        <a:pt x="167" y="146"/>
                      </a:lnTo>
                      <a:lnTo>
                        <a:pt x="161" y="175"/>
                      </a:lnTo>
                      <a:lnTo>
                        <a:pt x="148" y="197"/>
                      </a:lnTo>
                      <a:lnTo>
                        <a:pt x="130" y="213"/>
                      </a:lnTo>
                      <a:lnTo>
                        <a:pt x="108" y="223"/>
                      </a:lnTo>
                      <a:lnTo>
                        <a:pt x="84" y="227"/>
                      </a:lnTo>
                      <a:lnTo>
                        <a:pt x="60" y="224"/>
                      </a:lnTo>
                      <a:lnTo>
                        <a:pt x="40" y="213"/>
                      </a:lnTo>
                      <a:lnTo>
                        <a:pt x="23" y="198"/>
                      </a:lnTo>
                      <a:lnTo>
                        <a:pt x="11" y="176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2" y="85"/>
                      </a:lnTo>
                      <a:lnTo>
                        <a:pt x="8" y="59"/>
                      </a:lnTo>
                      <a:lnTo>
                        <a:pt x="18" y="39"/>
                      </a:lnTo>
                      <a:lnTo>
                        <a:pt x="32" y="22"/>
                      </a:lnTo>
                      <a:lnTo>
                        <a:pt x="48" y="10"/>
                      </a:lnTo>
                      <a:lnTo>
                        <a:pt x="66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42"/>
                <p:cNvSpPr>
                  <a:spLocks/>
                </p:cNvSpPr>
                <p:nvPr/>
              </p:nvSpPr>
              <p:spPr bwMode="auto">
                <a:xfrm>
                  <a:off x="4443412" y="2930526"/>
                  <a:ext cx="66675" cy="173038"/>
                </a:xfrm>
                <a:custGeom>
                  <a:avLst/>
                  <a:gdLst>
                    <a:gd name="T0" fmla="*/ 55 w 84"/>
                    <a:gd name="T1" fmla="*/ 0 h 218"/>
                    <a:gd name="T2" fmla="*/ 84 w 84"/>
                    <a:gd name="T3" fmla="*/ 0 h 218"/>
                    <a:gd name="T4" fmla="*/ 84 w 84"/>
                    <a:gd name="T5" fmla="*/ 218 h 218"/>
                    <a:gd name="T6" fmla="*/ 51 w 84"/>
                    <a:gd name="T7" fmla="*/ 218 h 218"/>
                    <a:gd name="T8" fmla="*/ 51 w 84"/>
                    <a:gd name="T9" fmla="*/ 27 h 218"/>
                    <a:gd name="T10" fmla="*/ 51 w 84"/>
                    <a:gd name="T11" fmla="*/ 27 h 218"/>
                    <a:gd name="T12" fmla="*/ 7 w 84"/>
                    <a:gd name="T13" fmla="*/ 48 h 218"/>
                    <a:gd name="T14" fmla="*/ 0 w 84"/>
                    <a:gd name="T15" fmla="*/ 26 h 218"/>
                    <a:gd name="T16" fmla="*/ 55 w 84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8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8"/>
                      </a:lnTo>
                      <a:lnTo>
                        <a:pt x="51" y="218"/>
                      </a:lnTo>
                      <a:lnTo>
                        <a:pt x="51" y="27"/>
                      </a:lnTo>
                      <a:lnTo>
                        <a:pt x="51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43"/>
                <p:cNvSpPr>
                  <a:spLocks/>
                </p:cNvSpPr>
                <p:nvPr/>
              </p:nvSpPr>
              <p:spPr bwMode="auto">
                <a:xfrm>
                  <a:off x="4602162" y="2930526"/>
                  <a:ext cx="66675" cy="173038"/>
                </a:xfrm>
                <a:custGeom>
                  <a:avLst/>
                  <a:gdLst>
                    <a:gd name="T0" fmla="*/ 55 w 83"/>
                    <a:gd name="T1" fmla="*/ 0 h 218"/>
                    <a:gd name="T2" fmla="*/ 83 w 83"/>
                    <a:gd name="T3" fmla="*/ 0 h 218"/>
                    <a:gd name="T4" fmla="*/ 83 w 83"/>
                    <a:gd name="T5" fmla="*/ 218 h 218"/>
                    <a:gd name="T6" fmla="*/ 50 w 83"/>
                    <a:gd name="T7" fmla="*/ 218 h 218"/>
                    <a:gd name="T8" fmla="*/ 50 w 83"/>
                    <a:gd name="T9" fmla="*/ 27 h 218"/>
                    <a:gd name="T10" fmla="*/ 50 w 83"/>
                    <a:gd name="T11" fmla="*/ 27 h 218"/>
                    <a:gd name="T12" fmla="*/ 7 w 83"/>
                    <a:gd name="T13" fmla="*/ 48 h 218"/>
                    <a:gd name="T14" fmla="*/ 0 w 83"/>
                    <a:gd name="T15" fmla="*/ 26 h 218"/>
                    <a:gd name="T16" fmla="*/ 55 w 83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" h="218">
                      <a:moveTo>
                        <a:pt x="55" y="0"/>
                      </a:moveTo>
                      <a:lnTo>
                        <a:pt x="83" y="0"/>
                      </a:lnTo>
                      <a:lnTo>
                        <a:pt x="83" y="218"/>
                      </a:lnTo>
                      <a:lnTo>
                        <a:pt x="50" y="218"/>
                      </a:lnTo>
                      <a:lnTo>
                        <a:pt x="50" y="27"/>
                      </a:lnTo>
                      <a:lnTo>
                        <a:pt x="50" y="27"/>
                      </a:lnTo>
                      <a:lnTo>
                        <a:pt x="7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44"/>
                <p:cNvSpPr>
                  <a:spLocks noEditPoints="1"/>
                </p:cNvSpPr>
                <p:nvPr/>
              </p:nvSpPr>
              <p:spPr bwMode="auto">
                <a:xfrm>
                  <a:off x="4738687" y="2927351"/>
                  <a:ext cx="134938" cy="179388"/>
                </a:xfrm>
                <a:custGeom>
                  <a:avLst/>
                  <a:gdLst>
                    <a:gd name="T0" fmla="*/ 84 w 169"/>
                    <a:gd name="T1" fmla="*/ 24 h 227"/>
                    <a:gd name="T2" fmla="*/ 71 w 169"/>
                    <a:gd name="T3" fmla="*/ 26 h 227"/>
                    <a:gd name="T4" fmla="*/ 58 w 169"/>
                    <a:gd name="T5" fmla="*/ 35 h 227"/>
                    <a:gd name="T6" fmla="*/ 47 w 169"/>
                    <a:gd name="T7" fmla="*/ 47 h 227"/>
                    <a:gd name="T8" fmla="*/ 39 w 169"/>
                    <a:gd name="T9" fmla="*/ 65 h 227"/>
                    <a:gd name="T10" fmla="*/ 35 w 169"/>
                    <a:gd name="T11" fmla="*/ 87 h 227"/>
                    <a:gd name="T12" fmla="*/ 32 w 169"/>
                    <a:gd name="T13" fmla="*/ 114 h 227"/>
                    <a:gd name="T14" fmla="*/ 35 w 169"/>
                    <a:gd name="T15" fmla="*/ 146 h 227"/>
                    <a:gd name="T16" fmla="*/ 42 w 169"/>
                    <a:gd name="T17" fmla="*/ 170 h 227"/>
                    <a:gd name="T18" fmla="*/ 53 w 169"/>
                    <a:gd name="T19" fmla="*/ 188 h 227"/>
                    <a:gd name="T20" fmla="*/ 67 w 169"/>
                    <a:gd name="T21" fmla="*/ 199 h 227"/>
                    <a:gd name="T22" fmla="*/ 84 w 169"/>
                    <a:gd name="T23" fmla="*/ 203 h 227"/>
                    <a:gd name="T24" fmla="*/ 100 w 169"/>
                    <a:gd name="T25" fmla="*/ 201 h 227"/>
                    <a:gd name="T26" fmla="*/ 113 w 169"/>
                    <a:gd name="T27" fmla="*/ 192 h 227"/>
                    <a:gd name="T28" fmla="*/ 123 w 169"/>
                    <a:gd name="T29" fmla="*/ 179 h 227"/>
                    <a:gd name="T30" fmla="*/ 130 w 169"/>
                    <a:gd name="T31" fmla="*/ 161 h 227"/>
                    <a:gd name="T32" fmla="*/ 134 w 169"/>
                    <a:gd name="T33" fmla="*/ 139 h 227"/>
                    <a:gd name="T34" fmla="*/ 135 w 169"/>
                    <a:gd name="T35" fmla="*/ 113 h 227"/>
                    <a:gd name="T36" fmla="*/ 134 w 169"/>
                    <a:gd name="T37" fmla="*/ 87 h 227"/>
                    <a:gd name="T38" fmla="*/ 130 w 169"/>
                    <a:gd name="T39" fmla="*/ 66 h 227"/>
                    <a:gd name="T40" fmla="*/ 123 w 169"/>
                    <a:gd name="T41" fmla="*/ 48 h 227"/>
                    <a:gd name="T42" fmla="*/ 113 w 169"/>
                    <a:gd name="T43" fmla="*/ 35 h 227"/>
                    <a:gd name="T44" fmla="*/ 101 w 169"/>
                    <a:gd name="T45" fmla="*/ 26 h 227"/>
                    <a:gd name="T46" fmla="*/ 84 w 169"/>
                    <a:gd name="T47" fmla="*/ 24 h 227"/>
                    <a:gd name="T48" fmla="*/ 87 w 169"/>
                    <a:gd name="T49" fmla="*/ 0 h 227"/>
                    <a:gd name="T50" fmla="*/ 111 w 169"/>
                    <a:gd name="T51" fmla="*/ 5 h 227"/>
                    <a:gd name="T52" fmla="*/ 131 w 169"/>
                    <a:gd name="T53" fmla="*/ 14 h 227"/>
                    <a:gd name="T54" fmla="*/ 148 w 169"/>
                    <a:gd name="T55" fmla="*/ 31 h 227"/>
                    <a:gd name="T56" fmla="*/ 160 w 169"/>
                    <a:gd name="T57" fmla="*/ 51 h 227"/>
                    <a:gd name="T58" fmla="*/ 167 w 169"/>
                    <a:gd name="T59" fmla="*/ 79 h 227"/>
                    <a:gd name="T60" fmla="*/ 169 w 169"/>
                    <a:gd name="T61" fmla="*/ 112 h 227"/>
                    <a:gd name="T62" fmla="*/ 167 w 169"/>
                    <a:gd name="T63" fmla="*/ 146 h 227"/>
                    <a:gd name="T64" fmla="*/ 160 w 169"/>
                    <a:gd name="T65" fmla="*/ 175 h 227"/>
                    <a:gd name="T66" fmla="*/ 148 w 169"/>
                    <a:gd name="T67" fmla="*/ 197 h 227"/>
                    <a:gd name="T68" fmla="*/ 130 w 169"/>
                    <a:gd name="T69" fmla="*/ 213 h 227"/>
                    <a:gd name="T70" fmla="*/ 108 w 169"/>
                    <a:gd name="T71" fmla="*/ 223 h 227"/>
                    <a:gd name="T72" fmla="*/ 83 w 169"/>
                    <a:gd name="T73" fmla="*/ 227 h 227"/>
                    <a:gd name="T74" fmla="*/ 60 w 169"/>
                    <a:gd name="T75" fmla="*/ 224 h 227"/>
                    <a:gd name="T76" fmla="*/ 39 w 169"/>
                    <a:gd name="T77" fmla="*/ 213 h 227"/>
                    <a:gd name="T78" fmla="*/ 23 w 169"/>
                    <a:gd name="T79" fmla="*/ 198 h 227"/>
                    <a:gd name="T80" fmla="*/ 10 w 169"/>
                    <a:gd name="T81" fmla="*/ 176 h 227"/>
                    <a:gd name="T82" fmla="*/ 2 w 169"/>
                    <a:gd name="T83" fmla="*/ 147 h 227"/>
                    <a:gd name="T84" fmla="*/ 0 w 169"/>
                    <a:gd name="T85" fmla="*/ 114 h 227"/>
                    <a:gd name="T86" fmla="*/ 1 w 169"/>
                    <a:gd name="T87" fmla="*/ 85 h 227"/>
                    <a:gd name="T88" fmla="*/ 8 w 169"/>
                    <a:gd name="T89" fmla="*/ 59 h 227"/>
                    <a:gd name="T90" fmla="*/ 17 w 169"/>
                    <a:gd name="T91" fmla="*/ 39 h 227"/>
                    <a:gd name="T92" fmla="*/ 31 w 169"/>
                    <a:gd name="T93" fmla="*/ 22 h 227"/>
                    <a:gd name="T94" fmla="*/ 47 w 169"/>
                    <a:gd name="T95" fmla="*/ 10 h 227"/>
                    <a:gd name="T96" fmla="*/ 65 w 169"/>
                    <a:gd name="T97" fmla="*/ 3 h 227"/>
                    <a:gd name="T98" fmla="*/ 87 w 169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9" h="227">
                      <a:moveTo>
                        <a:pt x="84" y="24"/>
                      </a:moveTo>
                      <a:lnTo>
                        <a:pt x="71" y="26"/>
                      </a:lnTo>
                      <a:lnTo>
                        <a:pt x="58" y="35"/>
                      </a:lnTo>
                      <a:lnTo>
                        <a:pt x="47" y="47"/>
                      </a:lnTo>
                      <a:lnTo>
                        <a:pt x="39" y="65"/>
                      </a:lnTo>
                      <a:lnTo>
                        <a:pt x="35" y="87"/>
                      </a:lnTo>
                      <a:lnTo>
                        <a:pt x="32" y="114"/>
                      </a:lnTo>
                      <a:lnTo>
                        <a:pt x="35" y="146"/>
                      </a:lnTo>
                      <a:lnTo>
                        <a:pt x="42" y="170"/>
                      </a:lnTo>
                      <a:lnTo>
                        <a:pt x="53" y="188"/>
                      </a:lnTo>
                      <a:lnTo>
                        <a:pt x="67" y="199"/>
                      </a:lnTo>
                      <a:lnTo>
                        <a:pt x="84" y="203"/>
                      </a:lnTo>
                      <a:lnTo>
                        <a:pt x="100" y="201"/>
                      </a:lnTo>
                      <a:lnTo>
                        <a:pt x="113" y="192"/>
                      </a:lnTo>
                      <a:lnTo>
                        <a:pt x="123" y="179"/>
                      </a:lnTo>
                      <a:lnTo>
                        <a:pt x="130" y="161"/>
                      </a:lnTo>
                      <a:lnTo>
                        <a:pt x="134" y="139"/>
                      </a:lnTo>
                      <a:lnTo>
                        <a:pt x="135" y="113"/>
                      </a:lnTo>
                      <a:lnTo>
                        <a:pt x="134" y="87"/>
                      </a:lnTo>
                      <a:lnTo>
                        <a:pt x="130" y="66"/>
                      </a:lnTo>
                      <a:lnTo>
                        <a:pt x="123" y="48"/>
                      </a:lnTo>
                      <a:lnTo>
                        <a:pt x="113" y="35"/>
                      </a:lnTo>
                      <a:lnTo>
                        <a:pt x="101" y="26"/>
                      </a:lnTo>
                      <a:lnTo>
                        <a:pt x="84" y="24"/>
                      </a:lnTo>
                      <a:close/>
                      <a:moveTo>
                        <a:pt x="87" y="0"/>
                      </a:moveTo>
                      <a:lnTo>
                        <a:pt x="111" y="5"/>
                      </a:lnTo>
                      <a:lnTo>
                        <a:pt x="131" y="14"/>
                      </a:lnTo>
                      <a:lnTo>
                        <a:pt x="148" y="31"/>
                      </a:lnTo>
                      <a:lnTo>
                        <a:pt x="160" y="51"/>
                      </a:lnTo>
                      <a:lnTo>
                        <a:pt x="167" y="79"/>
                      </a:lnTo>
                      <a:lnTo>
                        <a:pt x="169" y="112"/>
                      </a:lnTo>
                      <a:lnTo>
                        <a:pt x="167" y="146"/>
                      </a:lnTo>
                      <a:lnTo>
                        <a:pt x="160" y="175"/>
                      </a:lnTo>
                      <a:lnTo>
                        <a:pt x="148" y="197"/>
                      </a:lnTo>
                      <a:lnTo>
                        <a:pt x="130" y="213"/>
                      </a:lnTo>
                      <a:lnTo>
                        <a:pt x="108" y="223"/>
                      </a:lnTo>
                      <a:lnTo>
                        <a:pt x="83" y="227"/>
                      </a:lnTo>
                      <a:lnTo>
                        <a:pt x="60" y="224"/>
                      </a:lnTo>
                      <a:lnTo>
                        <a:pt x="39" y="213"/>
                      </a:lnTo>
                      <a:lnTo>
                        <a:pt x="23" y="198"/>
                      </a:lnTo>
                      <a:lnTo>
                        <a:pt x="10" y="176"/>
                      </a:lnTo>
                      <a:lnTo>
                        <a:pt x="2" y="147"/>
                      </a:lnTo>
                      <a:lnTo>
                        <a:pt x="0" y="114"/>
                      </a:lnTo>
                      <a:lnTo>
                        <a:pt x="1" y="85"/>
                      </a:lnTo>
                      <a:lnTo>
                        <a:pt x="8" y="59"/>
                      </a:lnTo>
                      <a:lnTo>
                        <a:pt x="17" y="39"/>
                      </a:lnTo>
                      <a:lnTo>
                        <a:pt x="31" y="22"/>
                      </a:lnTo>
                      <a:lnTo>
                        <a:pt x="47" y="10"/>
                      </a:lnTo>
                      <a:lnTo>
                        <a:pt x="65" y="3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45"/>
                <p:cNvSpPr>
                  <a:spLocks noEditPoints="1"/>
                </p:cNvSpPr>
                <p:nvPr/>
              </p:nvSpPr>
              <p:spPr bwMode="auto">
                <a:xfrm>
                  <a:off x="4897437" y="2927351"/>
                  <a:ext cx="134938" cy="179388"/>
                </a:xfrm>
                <a:custGeom>
                  <a:avLst/>
                  <a:gdLst>
                    <a:gd name="T0" fmla="*/ 85 w 170"/>
                    <a:gd name="T1" fmla="*/ 24 h 227"/>
                    <a:gd name="T2" fmla="*/ 72 w 170"/>
                    <a:gd name="T3" fmla="*/ 26 h 227"/>
                    <a:gd name="T4" fmla="*/ 59 w 170"/>
                    <a:gd name="T5" fmla="*/ 35 h 227"/>
                    <a:gd name="T6" fmla="*/ 48 w 170"/>
                    <a:gd name="T7" fmla="*/ 47 h 227"/>
                    <a:gd name="T8" fmla="*/ 40 w 170"/>
                    <a:gd name="T9" fmla="*/ 65 h 227"/>
                    <a:gd name="T10" fmla="*/ 36 w 170"/>
                    <a:gd name="T11" fmla="*/ 87 h 227"/>
                    <a:gd name="T12" fmla="*/ 33 w 170"/>
                    <a:gd name="T13" fmla="*/ 114 h 227"/>
                    <a:gd name="T14" fmla="*/ 36 w 170"/>
                    <a:gd name="T15" fmla="*/ 146 h 227"/>
                    <a:gd name="T16" fmla="*/ 43 w 170"/>
                    <a:gd name="T17" fmla="*/ 170 h 227"/>
                    <a:gd name="T18" fmla="*/ 54 w 170"/>
                    <a:gd name="T19" fmla="*/ 188 h 227"/>
                    <a:gd name="T20" fmla="*/ 67 w 170"/>
                    <a:gd name="T21" fmla="*/ 199 h 227"/>
                    <a:gd name="T22" fmla="*/ 85 w 170"/>
                    <a:gd name="T23" fmla="*/ 203 h 227"/>
                    <a:gd name="T24" fmla="*/ 100 w 170"/>
                    <a:gd name="T25" fmla="*/ 201 h 227"/>
                    <a:gd name="T26" fmla="*/ 114 w 170"/>
                    <a:gd name="T27" fmla="*/ 192 h 227"/>
                    <a:gd name="T28" fmla="*/ 124 w 170"/>
                    <a:gd name="T29" fmla="*/ 179 h 227"/>
                    <a:gd name="T30" fmla="*/ 131 w 170"/>
                    <a:gd name="T31" fmla="*/ 161 h 227"/>
                    <a:gd name="T32" fmla="*/ 135 w 170"/>
                    <a:gd name="T33" fmla="*/ 139 h 227"/>
                    <a:gd name="T34" fmla="*/ 136 w 170"/>
                    <a:gd name="T35" fmla="*/ 113 h 227"/>
                    <a:gd name="T36" fmla="*/ 135 w 170"/>
                    <a:gd name="T37" fmla="*/ 87 h 227"/>
                    <a:gd name="T38" fmla="*/ 131 w 170"/>
                    <a:gd name="T39" fmla="*/ 66 h 227"/>
                    <a:gd name="T40" fmla="*/ 124 w 170"/>
                    <a:gd name="T41" fmla="*/ 48 h 227"/>
                    <a:gd name="T42" fmla="*/ 114 w 170"/>
                    <a:gd name="T43" fmla="*/ 35 h 227"/>
                    <a:gd name="T44" fmla="*/ 102 w 170"/>
                    <a:gd name="T45" fmla="*/ 26 h 227"/>
                    <a:gd name="T46" fmla="*/ 85 w 170"/>
                    <a:gd name="T47" fmla="*/ 24 h 227"/>
                    <a:gd name="T48" fmla="*/ 87 w 170"/>
                    <a:gd name="T49" fmla="*/ 0 h 227"/>
                    <a:gd name="T50" fmla="*/ 111 w 170"/>
                    <a:gd name="T51" fmla="*/ 5 h 227"/>
                    <a:gd name="T52" fmla="*/ 132 w 170"/>
                    <a:gd name="T53" fmla="*/ 14 h 227"/>
                    <a:gd name="T54" fmla="*/ 148 w 170"/>
                    <a:gd name="T55" fmla="*/ 31 h 227"/>
                    <a:gd name="T56" fmla="*/ 161 w 170"/>
                    <a:gd name="T57" fmla="*/ 51 h 227"/>
                    <a:gd name="T58" fmla="*/ 168 w 170"/>
                    <a:gd name="T59" fmla="*/ 79 h 227"/>
                    <a:gd name="T60" fmla="*/ 170 w 170"/>
                    <a:gd name="T61" fmla="*/ 112 h 227"/>
                    <a:gd name="T62" fmla="*/ 168 w 170"/>
                    <a:gd name="T63" fmla="*/ 146 h 227"/>
                    <a:gd name="T64" fmla="*/ 161 w 170"/>
                    <a:gd name="T65" fmla="*/ 175 h 227"/>
                    <a:gd name="T66" fmla="*/ 148 w 170"/>
                    <a:gd name="T67" fmla="*/ 197 h 227"/>
                    <a:gd name="T68" fmla="*/ 131 w 170"/>
                    <a:gd name="T69" fmla="*/ 213 h 227"/>
                    <a:gd name="T70" fmla="*/ 109 w 170"/>
                    <a:gd name="T71" fmla="*/ 223 h 227"/>
                    <a:gd name="T72" fmla="*/ 83 w 170"/>
                    <a:gd name="T73" fmla="*/ 227 h 227"/>
                    <a:gd name="T74" fmla="*/ 59 w 170"/>
                    <a:gd name="T75" fmla="*/ 224 h 227"/>
                    <a:gd name="T76" fmla="*/ 40 w 170"/>
                    <a:gd name="T77" fmla="*/ 213 h 227"/>
                    <a:gd name="T78" fmla="*/ 24 w 170"/>
                    <a:gd name="T79" fmla="*/ 198 h 227"/>
                    <a:gd name="T80" fmla="*/ 11 w 170"/>
                    <a:gd name="T81" fmla="*/ 176 h 227"/>
                    <a:gd name="T82" fmla="*/ 3 w 170"/>
                    <a:gd name="T83" fmla="*/ 147 h 227"/>
                    <a:gd name="T84" fmla="*/ 0 w 170"/>
                    <a:gd name="T85" fmla="*/ 114 h 227"/>
                    <a:gd name="T86" fmla="*/ 2 w 170"/>
                    <a:gd name="T87" fmla="*/ 85 h 227"/>
                    <a:gd name="T88" fmla="*/ 9 w 170"/>
                    <a:gd name="T89" fmla="*/ 59 h 227"/>
                    <a:gd name="T90" fmla="*/ 18 w 170"/>
                    <a:gd name="T91" fmla="*/ 39 h 227"/>
                    <a:gd name="T92" fmla="*/ 32 w 170"/>
                    <a:gd name="T93" fmla="*/ 22 h 227"/>
                    <a:gd name="T94" fmla="*/ 48 w 170"/>
                    <a:gd name="T95" fmla="*/ 10 h 227"/>
                    <a:gd name="T96" fmla="*/ 66 w 170"/>
                    <a:gd name="T97" fmla="*/ 3 h 227"/>
                    <a:gd name="T98" fmla="*/ 87 w 170"/>
                    <a:gd name="T99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7">
                      <a:moveTo>
                        <a:pt x="85" y="24"/>
                      </a:moveTo>
                      <a:lnTo>
                        <a:pt x="72" y="26"/>
                      </a:lnTo>
                      <a:lnTo>
                        <a:pt x="59" y="35"/>
                      </a:lnTo>
                      <a:lnTo>
                        <a:pt x="48" y="47"/>
                      </a:lnTo>
                      <a:lnTo>
                        <a:pt x="40" y="65"/>
                      </a:lnTo>
                      <a:lnTo>
                        <a:pt x="36" y="87"/>
                      </a:lnTo>
                      <a:lnTo>
                        <a:pt x="33" y="114"/>
                      </a:lnTo>
                      <a:lnTo>
                        <a:pt x="36" y="146"/>
                      </a:lnTo>
                      <a:lnTo>
                        <a:pt x="43" y="170"/>
                      </a:lnTo>
                      <a:lnTo>
                        <a:pt x="54" y="188"/>
                      </a:lnTo>
                      <a:lnTo>
                        <a:pt x="67" y="199"/>
                      </a:lnTo>
                      <a:lnTo>
                        <a:pt x="85" y="203"/>
                      </a:lnTo>
                      <a:lnTo>
                        <a:pt x="100" y="201"/>
                      </a:lnTo>
                      <a:lnTo>
                        <a:pt x="114" y="192"/>
                      </a:lnTo>
                      <a:lnTo>
                        <a:pt x="124" y="179"/>
                      </a:lnTo>
                      <a:lnTo>
                        <a:pt x="131" y="161"/>
                      </a:lnTo>
                      <a:lnTo>
                        <a:pt x="135" y="139"/>
                      </a:lnTo>
                      <a:lnTo>
                        <a:pt x="136" y="113"/>
                      </a:lnTo>
                      <a:lnTo>
                        <a:pt x="135" y="87"/>
                      </a:lnTo>
                      <a:lnTo>
                        <a:pt x="131" y="66"/>
                      </a:lnTo>
                      <a:lnTo>
                        <a:pt x="124" y="48"/>
                      </a:lnTo>
                      <a:lnTo>
                        <a:pt x="114" y="35"/>
                      </a:lnTo>
                      <a:lnTo>
                        <a:pt x="102" y="26"/>
                      </a:lnTo>
                      <a:lnTo>
                        <a:pt x="85" y="24"/>
                      </a:lnTo>
                      <a:close/>
                      <a:moveTo>
                        <a:pt x="87" y="0"/>
                      </a:moveTo>
                      <a:lnTo>
                        <a:pt x="111" y="5"/>
                      </a:lnTo>
                      <a:lnTo>
                        <a:pt x="132" y="14"/>
                      </a:lnTo>
                      <a:lnTo>
                        <a:pt x="148" y="31"/>
                      </a:lnTo>
                      <a:lnTo>
                        <a:pt x="161" y="51"/>
                      </a:lnTo>
                      <a:lnTo>
                        <a:pt x="168" y="79"/>
                      </a:lnTo>
                      <a:lnTo>
                        <a:pt x="170" y="112"/>
                      </a:lnTo>
                      <a:lnTo>
                        <a:pt x="168" y="146"/>
                      </a:lnTo>
                      <a:lnTo>
                        <a:pt x="161" y="175"/>
                      </a:lnTo>
                      <a:lnTo>
                        <a:pt x="148" y="197"/>
                      </a:lnTo>
                      <a:lnTo>
                        <a:pt x="131" y="213"/>
                      </a:lnTo>
                      <a:lnTo>
                        <a:pt x="109" y="223"/>
                      </a:lnTo>
                      <a:lnTo>
                        <a:pt x="83" y="227"/>
                      </a:lnTo>
                      <a:lnTo>
                        <a:pt x="59" y="224"/>
                      </a:lnTo>
                      <a:lnTo>
                        <a:pt x="40" y="213"/>
                      </a:lnTo>
                      <a:lnTo>
                        <a:pt x="24" y="198"/>
                      </a:lnTo>
                      <a:lnTo>
                        <a:pt x="11" y="176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2" y="85"/>
                      </a:lnTo>
                      <a:lnTo>
                        <a:pt x="9" y="59"/>
                      </a:lnTo>
                      <a:lnTo>
                        <a:pt x="18" y="39"/>
                      </a:lnTo>
                      <a:lnTo>
                        <a:pt x="32" y="22"/>
                      </a:lnTo>
                      <a:lnTo>
                        <a:pt x="48" y="10"/>
                      </a:lnTo>
                      <a:lnTo>
                        <a:pt x="66" y="3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46"/>
                <p:cNvSpPr>
                  <a:spLocks noEditPoints="1"/>
                </p:cNvSpPr>
                <p:nvPr/>
              </p:nvSpPr>
              <p:spPr bwMode="auto">
                <a:xfrm>
                  <a:off x="3927475" y="3181351"/>
                  <a:ext cx="134938" cy="179388"/>
                </a:xfrm>
                <a:custGeom>
                  <a:avLst/>
                  <a:gdLst>
                    <a:gd name="T0" fmla="*/ 85 w 170"/>
                    <a:gd name="T1" fmla="*/ 23 h 226"/>
                    <a:gd name="T2" fmla="*/ 71 w 170"/>
                    <a:gd name="T3" fmla="*/ 26 h 226"/>
                    <a:gd name="T4" fmla="*/ 59 w 170"/>
                    <a:gd name="T5" fmla="*/ 34 h 226"/>
                    <a:gd name="T6" fmla="*/ 48 w 170"/>
                    <a:gd name="T7" fmla="*/ 47 h 226"/>
                    <a:gd name="T8" fmla="*/ 40 w 170"/>
                    <a:gd name="T9" fmla="*/ 64 h 226"/>
                    <a:gd name="T10" fmla="*/ 35 w 170"/>
                    <a:gd name="T11" fmla="*/ 86 h 226"/>
                    <a:gd name="T12" fmla="*/ 34 w 170"/>
                    <a:gd name="T13" fmla="*/ 114 h 226"/>
                    <a:gd name="T14" fmla="*/ 35 w 170"/>
                    <a:gd name="T15" fmla="*/ 145 h 226"/>
                    <a:gd name="T16" fmla="*/ 42 w 170"/>
                    <a:gd name="T17" fmla="*/ 170 h 226"/>
                    <a:gd name="T18" fmla="*/ 53 w 170"/>
                    <a:gd name="T19" fmla="*/ 188 h 226"/>
                    <a:gd name="T20" fmla="*/ 67 w 170"/>
                    <a:gd name="T21" fmla="*/ 199 h 226"/>
                    <a:gd name="T22" fmla="*/ 85 w 170"/>
                    <a:gd name="T23" fmla="*/ 203 h 226"/>
                    <a:gd name="T24" fmla="*/ 100 w 170"/>
                    <a:gd name="T25" fmla="*/ 200 h 226"/>
                    <a:gd name="T26" fmla="*/ 114 w 170"/>
                    <a:gd name="T27" fmla="*/ 192 h 226"/>
                    <a:gd name="T28" fmla="*/ 123 w 170"/>
                    <a:gd name="T29" fmla="*/ 178 h 226"/>
                    <a:gd name="T30" fmla="*/ 130 w 170"/>
                    <a:gd name="T31" fmla="*/ 160 h 226"/>
                    <a:gd name="T32" fmla="*/ 134 w 170"/>
                    <a:gd name="T33" fmla="*/ 139 h 226"/>
                    <a:gd name="T34" fmla="*/ 136 w 170"/>
                    <a:gd name="T35" fmla="*/ 112 h 226"/>
                    <a:gd name="T36" fmla="*/ 134 w 170"/>
                    <a:gd name="T37" fmla="*/ 86 h 226"/>
                    <a:gd name="T38" fmla="*/ 130 w 170"/>
                    <a:gd name="T39" fmla="*/ 66 h 226"/>
                    <a:gd name="T40" fmla="*/ 123 w 170"/>
                    <a:gd name="T41" fmla="*/ 48 h 226"/>
                    <a:gd name="T42" fmla="*/ 114 w 170"/>
                    <a:gd name="T43" fmla="*/ 34 h 226"/>
                    <a:gd name="T44" fmla="*/ 101 w 170"/>
                    <a:gd name="T45" fmla="*/ 26 h 226"/>
                    <a:gd name="T46" fmla="*/ 85 w 170"/>
                    <a:gd name="T47" fmla="*/ 23 h 226"/>
                    <a:gd name="T48" fmla="*/ 86 w 170"/>
                    <a:gd name="T49" fmla="*/ 0 h 226"/>
                    <a:gd name="T50" fmla="*/ 111 w 170"/>
                    <a:gd name="T51" fmla="*/ 4 h 226"/>
                    <a:gd name="T52" fmla="*/ 131 w 170"/>
                    <a:gd name="T53" fmla="*/ 14 h 226"/>
                    <a:gd name="T54" fmla="*/ 148 w 170"/>
                    <a:gd name="T55" fmla="*/ 30 h 226"/>
                    <a:gd name="T56" fmla="*/ 160 w 170"/>
                    <a:gd name="T57" fmla="*/ 51 h 226"/>
                    <a:gd name="T58" fmla="*/ 167 w 170"/>
                    <a:gd name="T59" fmla="*/ 78 h 226"/>
                    <a:gd name="T60" fmla="*/ 170 w 170"/>
                    <a:gd name="T61" fmla="*/ 111 h 226"/>
                    <a:gd name="T62" fmla="*/ 167 w 170"/>
                    <a:gd name="T63" fmla="*/ 145 h 226"/>
                    <a:gd name="T64" fmla="*/ 160 w 170"/>
                    <a:gd name="T65" fmla="*/ 174 h 226"/>
                    <a:gd name="T66" fmla="*/ 148 w 170"/>
                    <a:gd name="T67" fmla="*/ 196 h 226"/>
                    <a:gd name="T68" fmla="*/ 130 w 170"/>
                    <a:gd name="T69" fmla="*/ 213 h 226"/>
                    <a:gd name="T70" fmla="*/ 108 w 170"/>
                    <a:gd name="T71" fmla="*/ 222 h 226"/>
                    <a:gd name="T72" fmla="*/ 82 w 170"/>
                    <a:gd name="T73" fmla="*/ 226 h 226"/>
                    <a:gd name="T74" fmla="*/ 60 w 170"/>
                    <a:gd name="T75" fmla="*/ 222 h 226"/>
                    <a:gd name="T76" fmla="*/ 40 w 170"/>
                    <a:gd name="T77" fmla="*/ 213 h 226"/>
                    <a:gd name="T78" fmla="*/ 23 w 170"/>
                    <a:gd name="T79" fmla="*/ 197 h 226"/>
                    <a:gd name="T80" fmla="*/ 11 w 170"/>
                    <a:gd name="T81" fmla="*/ 176 h 226"/>
                    <a:gd name="T82" fmla="*/ 3 w 170"/>
                    <a:gd name="T83" fmla="*/ 147 h 226"/>
                    <a:gd name="T84" fmla="*/ 0 w 170"/>
                    <a:gd name="T85" fmla="*/ 114 h 226"/>
                    <a:gd name="T86" fmla="*/ 1 w 170"/>
                    <a:gd name="T87" fmla="*/ 85 h 226"/>
                    <a:gd name="T88" fmla="*/ 8 w 170"/>
                    <a:gd name="T89" fmla="*/ 59 h 226"/>
                    <a:gd name="T90" fmla="*/ 18 w 170"/>
                    <a:gd name="T91" fmla="*/ 38 h 226"/>
                    <a:gd name="T92" fmla="*/ 31 w 170"/>
                    <a:gd name="T93" fmla="*/ 22 h 226"/>
                    <a:gd name="T94" fmla="*/ 48 w 170"/>
                    <a:gd name="T95" fmla="*/ 10 h 226"/>
                    <a:gd name="T96" fmla="*/ 66 w 170"/>
                    <a:gd name="T97" fmla="*/ 3 h 226"/>
                    <a:gd name="T98" fmla="*/ 86 w 170"/>
                    <a:gd name="T99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0" h="226">
                      <a:moveTo>
                        <a:pt x="85" y="23"/>
                      </a:moveTo>
                      <a:lnTo>
                        <a:pt x="71" y="26"/>
                      </a:lnTo>
                      <a:lnTo>
                        <a:pt x="59" y="34"/>
                      </a:lnTo>
                      <a:lnTo>
                        <a:pt x="48" y="47"/>
                      </a:lnTo>
                      <a:lnTo>
                        <a:pt x="40" y="64"/>
                      </a:lnTo>
                      <a:lnTo>
                        <a:pt x="35" y="86"/>
                      </a:lnTo>
                      <a:lnTo>
                        <a:pt x="34" y="114"/>
                      </a:lnTo>
                      <a:lnTo>
                        <a:pt x="35" y="145"/>
                      </a:lnTo>
                      <a:lnTo>
                        <a:pt x="42" y="170"/>
                      </a:lnTo>
                      <a:lnTo>
                        <a:pt x="53" y="188"/>
                      </a:lnTo>
                      <a:lnTo>
                        <a:pt x="67" y="199"/>
                      </a:lnTo>
                      <a:lnTo>
                        <a:pt x="85" y="203"/>
                      </a:lnTo>
                      <a:lnTo>
                        <a:pt x="100" y="200"/>
                      </a:lnTo>
                      <a:lnTo>
                        <a:pt x="114" y="192"/>
                      </a:lnTo>
                      <a:lnTo>
                        <a:pt x="123" y="178"/>
                      </a:lnTo>
                      <a:lnTo>
                        <a:pt x="130" y="160"/>
                      </a:lnTo>
                      <a:lnTo>
                        <a:pt x="134" y="139"/>
                      </a:lnTo>
                      <a:lnTo>
                        <a:pt x="136" y="112"/>
                      </a:lnTo>
                      <a:lnTo>
                        <a:pt x="134" y="86"/>
                      </a:lnTo>
                      <a:lnTo>
                        <a:pt x="130" y="66"/>
                      </a:lnTo>
                      <a:lnTo>
                        <a:pt x="123" y="48"/>
                      </a:lnTo>
                      <a:lnTo>
                        <a:pt x="114" y="34"/>
                      </a:lnTo>
                      <a:lnTo>
                        <a:pt x="101" y="26"/>
                      </a:lnTo>
                      <a:lnTo>
                        <a:pt x="85" y="23"/>
                      </a:lnTo>
                      <a:close/>
                      <a:moveTo>
                        <a:pt x="86" y="0"/>
                      </a:moveTo>
                      <a:lnTo>
                        <a:pt x="111" y="4"/>
                      </a:lnTo>
                      <a:lnTo>
                        <a:pt x="131" y="14"/>
                      </a:lnTo>
                      <a:lnTo>
                        <a:pt x="148" y="30"/>
                      </a:lnTo>
                      <a:lnTo>
                        <a:pt x="160" y="51"/>
                      </a:lnTo>
                      <a:lnTo>
                        <a:pt x="167" y="78"/>
                      </a:lnTo>
                      <a:lnTo>
                        <a:pt x="170" y="111"/>
                      </a:lnTo>
                      <a:lnTo>
                        <a:pt x="167" y="145"/>
                      </a:lnTo>
                      <a:lnTo>
                        <a:pt x="160" y="174"/>
                      </a:lnTo>
                      <a:lnTo>
                        <a:pt x="148" y="196"/>
                      </a:lnTo>
                      <a:lnTo>
                        <a:pt x="130" y="213"/>
                      </a:lnTo>
                      <a:lnTo>
                        <a:pt x="108" y="222"/>
                      </a:lnTo>
                      <a:lnTo>
                        <a:pt x="82" y="226"/>
                      </a:lnTo>
                      <a:lnTo>
                        <a:pt x="60" y="222"/>
                      </a:lnTo>
                      <a:lnTo>
                        <a:pt x="40" y="213"/>
                      </a:lnTo>
                      <a:lnTo>
                        <a:pt x="23" y="197"/>
                      </a:lnTo>
                      <a:lnTo>
                        <a:pt x="11" y="176"/>
                      </a:lnTo>
                      <a:lnTo>
                        <a:pt x="3" y="147"/>
                      </a:lnTo>
                      <a:lnTo>
                        <a:pt x="0" y="114"/>
                      </a:lnTo>
                      <a:lnTo>
                        <a:pt x="1" y="85"/>
                      </a:lnTo>
                      <a:lnTo>
                        <a:pt x="8" y="59"/>
                      </a:lnTo>
                      <a:lnTo>
                        <a:pt x="18" y="38"/>
                      </a:lnTo>
                      <a:lnTo>
                        <a:pt x="31" y="22"/>
                      </a:lnTo>
                      <a:lnTo>
                        <a:pt x="48" y="10"/>
                      </a:lnTo>
                      <a:lnTo>
                        <a:pt x="66" y="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47"/>
                <p:cNvSpPr>
                  <a:spLocks/>
                </p:cNvSpPr>
                <p:nvPr/>
              </p:nvSpPr>
              <p:spPr bwMode="auto">
                <a:xfrm>
                  <a:off x="4105275" y="3184526"/>
                  <a:ext cx="66675" cy="173038"/>
                </a:xfrm>
                <a:custGeom>
                  <a:avLst/>
                  <a:gdLst>
                    <a:gd name="T0" fmla="*/ 54 w 83"/>
                    <a:gd name="T1" fmla="*/ 0 h 218"/>
                    <a:gd name="T2" fmla="*/ 83 w 83"/>
                    <a:gd name="T3" fmla="*/ 0 h 218"/>
                    <a:gd name="T4" fmla="*/ 83 w 83"/>
                    <a:gd name="T5" fmla="*/ 218 h 218"/>
                    <a:gd name="T6" fmla="*/ 50 w 83"/>
                    <a:gd name="T7" fmla="*/ 218 h 218"/>
                    <a:gd name="T8" fmla="*/ 50 w 83"/>
                    <a:gd name="T9" fmla="*/ 28 h 218"/>
                    <a:gd name="T10" fmla="*/ 50 w 83"/>
                    <a:gd name="T11" fmla="*/ 28 h 218"/>
                    <a:gd name="T12" fmla="*/ 6 w 83"/>
                    <a:gd name="T13" fmla="*/ 48 h 218"/>
                    <a:gd name="T14" fmla="*/ 0 w 83"/>
                    <a:gd name="T15" fmla="*/ 26 h 218"/>
                    <a:gd name="T16" fmla="*/ 54 w 83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" h="218">
                      <a:moveTo>
                        <a:pt x="54" y="0"/>
                      </a:moveTo>
                      <a:lnTo>
                        <a:pt x="83" y="0"/>
                      </a:lnTo>
                      <a:lnTo>
                        <a:pt x="83" y="218"/>
                      </a:lnTo>
                      <a:lnTo>
                        <a:pt x="50" y="218"/>
                      </a:lnTo>
                      <a:lnTo>
                        <a:pt x="50" y="28"/>
                      </a:lnTo>
                      <a:lnTo>
                        <a:pt x="50" y="28"/>
                      </a:lnTo>
                      <a:lnTo>
                        <a:pt x="6" y="48"/>
                      </a:lnTo>
                      <a:lnTo>
                        <a:pt x="0" y="2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48"/>
                <p:cNvSpPr>
                  <a:spLocks/>
                </p:cNvSpPr>
                <p:nvPr/>
              </p:nvSpPr>
              <p:spPr bwMode="auto">
                <a:xfrm>
                  <a:off x="4264025" y="3184526"/>
                  <a:ext cx="66675" cy="173038"/>
                </a:xfrm>
                <a:custGeom>
                  <a:avLst/>
                  <a:gdLst>
                    <a:gd name="T0" fmla="*/ 55 w 84"/>
                    <a:gd name="T1" fmla="*/ 0 h 218"/>
                    <a:gd name="T2" fmla="*/ 84 w 84"/>
                    <a:gd name="T3" fmla="*/ 0 h 218"/>
                    <a:gd name="T4" fmla="*/ 84 w 84"/>
                    <a:gd name="T5" fmla="*/ 218 h 218"/>
                    <a:gd name="T6" fmla="*/ 51 w 84"/>
                    <a:gd name="T7" fmla="*/ 218 h 218"/>
                    <a:gd name="T8" fmla="*/ 51 w 84"/>
                    <a:gd name="T9" fmla="*/ 28 h 218"/>
                    <a:gd name="T10" fmla="*/ 50 w 84"/>
                    <a:gd name="T11" fmla="*/ 28 h 218"/>
                    <a:gd name="T12" fmla="*/ 6 w 84"/>
                    <a:gd name="T13" fmla="*/ 48 h 218"/>
                    <a:gd name="T14" fmla="*/ 0 w 84"/>
                    <a:gd name="T15" fmla="*/ 26 h 218"/>
                    <a:gd name="T16" fmla="*/ 55 w 84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8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8"/>
                      </a:lnTo>
                      <a:lnTo>
                        <a:pt x="51" y="218"/>
                      </a:lnTo>
                      <a:lnTo>
                        <a:pt x="51" y="28"/>
                      </a:lnTo>
                      <a:lnTo>
                        <a:pt x="50" y="28"/>
                      </a:lnTo>
                      <a:lnTo>
                        <a:pt x="6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49"/>
                <p:cNvSpPr>
                  <a:spLocks noEditPoints="1"/>
                </p:cNvSpPr>
                <p:nvPr/>
              </p:nvSpPr>
              <p:spPr bwMode="auto">
                <a:xfrm>
                  <a:off x="4398962" y="3181351"/>
                  <a:ext cx="136525" cy="179388"/>
                </a:xfrm>
                <a:custGeom>
                  <a:avLst/>
                  <a:gdLst>
                    <a:gd name="T0" fmla="*/ 86 w 171"/>
                    <a:gd name="T1" fmla="*/ 23 h 226"/>
                    <a:gd name="T2" fmla="*/ 72 w 171"/>
                    <a:gd name="T3" fmla="*/ 26 h 226"/>
                    <a:gd name="T4" fmla="*/ 60 w 171"/>
                    <a:gd name="T5" fmla="*/ 34 h 226"/>
                    <a:gd name="T6" fmla="*/ 49 w 171"/>
                    <a:gd name="T7" fmla="*/ 47 h 226"/>
                    <a:gd name="T8" fmla="*/ 41 w 171"/>
                    <a:gd name="T9" fmla="*/ 64 h 226"/>
                    <a:gd name="T10" fmla="*/ 37 w 171"/>
                    <a:gd name="T11" fmla="*/ 86 h 226"/>
                    <a:gd name="T12" fmla="*/ 34 w 171"/>
                    <a:gd name="T13" fmla="*/ 114 h 226"/>
                    <a:gd name="T14" fmla="*/ 37 w 171"/>
                    <a:gd name="T15" fmla="*/ 145 h 226"/>
                    <a:gd name="T16" fmla="*/ 44 w 171"/>
                    <a:gd name="T17" fmla="*/ 170 h 226"/>
                    <a:gd name="T18" fmla="*/ 55 w 171"/>
                    <a:gd name="T19" fmla="*/ 188 h 226"/>
                    <a:gd name="T20" fmla="*/ 68 w 171"/>
                    <a:gd name="T21" fmla="*/ 199 h 226"/>
                    <a:gd name="T22" fmla="*/ 86 w 171"/>
                    <a:gd name="T23" fmla="*/ 203 h 226"/>
                    <a:gd name="T24" fmla="*/ 101 w 171"/>
                    <a:gd name="T25" fmla="*/ 200 h 226"/>
                    <a:gd name="T26" fmla="*/ 115 w 171"/>
                    <a:gd name="T27" fmla="*/ 192 h 226"/>
                    <a:gd name="T28" fmla="*/ 125 w 171"/>
                    <a:gd name="T29" fmla="*/ 178 h 226"/>
                    <a:gd name="T30" fmla="*/ 131 w 171"/>
                    <a:gd name="T31" fmla="*/ 160 h 226"/>
                    <a:gd name="T32" fmla="*/ 136 w 171"/>
                    <a:gd name="T33" fmla="*/ 139 h 226"/>
                    <a:gd name="T34" fmla="*/ 137 w 171"/>
                    <a:gd name="T35" fmla="*/ 112 h 226"/>
                    <a:gd name="T36" fmla="*/ 136 w 171"/>
                    <a:gd name="T37" fmla="*/ 86 h 226"/>
                    <a:gd name="T38" fmla="*/ 131 w 171"/>
                    <a:gd name="T39" fmla="*/ 66 h 226"/>
                    <a:gd name="T40" fmla="*/ 125 w 171"/>
                    <a:gd name="T41" fmla="*/ 48 h 226"/>
                    <a:gd name="T42" fmla="*/ 115 w 171"/>
                    <a:gd name="T43" fmla="*/ 34 h 226"/>
                    <a:gd name="T44" fmla="*/ 103 w 171"/>
                    <a:gd name="T45" fmla="*/ 26 h 226"/>
                    <a:gd name="T46" fmla="*/ 86 w 171"/>
                    <a:gd name="T47" fmla="*/ 23 h 226"/>
                    <a:gd name="T48" fmla="*/ 88 w 171"/>
                    <a:gd name="T49" fmla="*/ 0 h 226"/>
                    <a:gd name="T50" fmla="*/ 112 w 171"/>
                    <a:gd name="T51" fmla="*/ 4 h 226"/>
                    <a:gd name="T52" fmla="*/ 133 w 171"/>
                    <a:gd name="T53" fmla="*/ 14 h 226"/>
                    <a:gd name="T54" fmla="*/ 149 w 171"/>
                    <a:gd name="T55" fmla="*/ 30 h 226"/>
                    <a:gd name="T56" fmla="*/ 162 w 171"/>
                    <a:gd name="T57" fmla="*/ 51 h 226"/>
                    <a:gd name="T58" fmla="*/ 168 w 171"/>
                    <a:gd name="T59" fmla="*/ 78 h 226"/>
                    <a:gd name="T60" fmla="*/ 171 w 171"/>
                    <a:gd name="T61" fmla="*/ 111 h 226"/>
                    <a:gd name="T62" fmla="*/ 168 w 171"/>
                    <a:gd name="T63" fmla="*/ 145 h 226"/>
                    <a:gd name="T64" fmla="*/ 160 w 171"/>
                    <a:gd name="T65" fmla="*/ 174 h 226"/>
                    <a:gd name="T66" fmla="*/ 148 w 171"/>
                    <a:gd name="T67" fmla="*/ 196 h 226"/>
                    <a:gd name="T68" fmla="*/ 131 w 171"/>
                    <a:gd name="T69" fmla="*/ 213 h 226"/>
                    <a:gd name="T70" fmla="*/ 109 w 171"/>
                    <a:gd name="T71" fmla="*/ 222 h 226"/>
                    <a:gd name="T72" fmla="*/ 83 w 171"/>
                    <a:gd name="T73" fmla="*/ 226 h 226"/>
                    <a:gd name="T74" fmla="*/ 60 w 171"/>
                    <a:gd name="T75" fmla="*/ 222 h 226"/>
                    <a:gd name="T76" fmla="*/ 41 w 171"/>
                    <a:gd name="T77" fmla="*/ 213 h 226"/>
                    <a:gd name="T78" fmla="*/ 24 w 171"/>
                    <a:gd name="T79" fmla="*/ 197 h 226"/>
                    <a:gd name="T80" fmla="*/ 11 w 171"/>
                    <a:gd name="T81" fmla="*/ 176 h 226"/>
                    <a:gd name="T82" fmla="*/ 4 w 171"/>
                    <a:gd name="T83" fmla="*/ 147 h 226"/>
                    <a:gd name="T84" fmla="*/ 0 w 171"/>
                    <a:gd name="T85" fmla="*/ 114 h 226"/>
                    <a:gd name="T86" fmla="*/ 3 w 171"/>
                    <a:gd name="T87" fmla="*/ 85 h 226"/>
                    <a:gd name="T88" fmla="*/ 9 w 171"/>
                    <a:gd name="T89" fmla="*/ 59 h 226"/>
                    <a:gd name="T90" fmla="*/ 19 w 171"/>
                    <a:gd name="T91" fmla="*/ 38 h 226"/>
                    <a:gd name="T92" fmla="*/ 33 w 171"/>
                    <a:gd name="T93" fmla="*/ 22 h 226"/>
                    <a:gd name="T94" fmla="*/ 48 w 171"/>
                    <a:gd name="T95" fmla="*/ 10 h 226"/>
                    <a:gd name="T96" fmla="*/ 67 w 171"/>
                    <a:gd name="T97" fmla="*/ 3 h 226"/>
                    <a:gd name="T98" fmla="*/ 88 w 171"/>
                    <a:gd name="T99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1" h="226">
                      <a:moveTo>
                        <a:pt x="86" y="23"/>
                      </a:moveTo>
                      <a:lnTo>
                        <a:pt x="72" y="26"/>
                      </a:lnTo>
                      <a:lnTo>
                        <a:pt x="60" y="34"/>
                      </a:lnTo>
                      <a:lnTo>
                        <a:pt x="49" y="47"/>
                      </a:lnTo>
                      <a:lnTo>
                        <a:pt x="41" y="64"/>
                      </a:lnTo>
                      <a:lnTo>
                        <a:pt x="37" y="86"/>
                      </a:lnTo>
                      <a:lnTo>
                        <a:pt x="34" y="114"/>
                      </a:lnTo>
                      <a:lnTo>
                        <a:pt x="37" y="145"/>
                      </a:lnTo>
                      <a:lnTo>
                        <a:pt x="44" y="170"/>
                      </a:lnTo>
                      <a:lnTo>
                        <a:pt x="55" y="188"/>
                      </a:lnTo>
                      <a:lnTo>
                        <a:pt x="68" y="199"/>
                      </a:lnTo>
                      <a:lnTo>
                        <a:pt x="86" y="203"/>
                      </a:lnTo>
                      <a:lnTo>
                        <a:pt x="101" y="200"/>
                      </a:lnTo>
                      <a:lnTo>
                        <a:pt x="115" y="192"/>
                      </a:lnTo>
                      <a:lnTo>
                        <a:pt x="125" y="178"/>
                      </a:lnTo>
                      <a:lnTo>
                        <a:pt x="131" y="160"/>
                      </a:lnTo>
                      <a:lnTo>
                        <a:pt x="136" y="139"/>
                      </a:lnTo>
                      <a:lnTo>
                        <a:pt x="137" y="112"/>
                      </a:lnTo>
                      <a:lnTo>
                        <a:pt x="136" y="86"/>
                      </a:lnTo>
                      <a:lnTo>
                        <a:pt x="131" y="66"/>
                      </a:lnTo>
                      <a:lnTo>
                        <a:pt x="125" y="48"/>
                      </a:lnTo>
                      <a:lnTo>
                        <a:pt x="115" y="34"/>
                      </a:lnTo>
                      <a:lnTo>
                        <a:pt x="103" y="26"/>
                      </a:lnTo>
                      <a:lnTo>
                        <a:pt x="86" y="23"/>
                      </a:lnTo>
                      <a:close/>
                      <a:moveTo>
                        <a:pt x="88" y="0"/>
                      </a:moveTo>
                      <a:lnTo>
                        <a:pt x="112" y="4"/>
                      </a:lnTo>
                      <a:lnTo>
                        <a:pt x="133" y="14"/>
                      </a:lnTo>
                      <a:lnTo>
                        <a:pt x="149" y="30"/>
                      </a:lnTo>
                      <a:lnTo>
                        <a:pt x="162" y="51"/>
                      </a:lnTo>
                      <a:lnTo>
                        <a:pt x="168" y="78"/>
                      </a:lnTo>
                      <a:lnTo>
                        <a:pt x="171" y="111"/>
                      </a:lnTo>
                      <a:lnTo>
                        <a:pt x="168" y="145"/>
                      </a:lnTo>
                      <a:lnTo>
                        <a:pt x="160" y="174"/>
                      </a:lnTo>
                      <a:lnTo>
                        <a:pt x="148" y="196"/>
                      </a:lnTo>
                      <a:lnTo>
                        <a:pt x="131" y="213"/>
                      </a:lnTo>
                      <a:lnTo>
                        <a:pt x="109" y="222"/>
                      </a:lnTo>
                      <a:lnTo>
                        <a:pt x="83" y="226"/>
                      </a:lnTo>
                      <a:lnTo>
                        <a:pt x="60" y="222"/>
                      </a:lnTo>
                      <a:lnTo>
                        <a:pt x="41" y="213"/>
                      </a:lnTo>
                      <a:lnTo>
                        <a:pt x="24" y="197"/>
                      </a:lnTo>
                      <a:lnTo>
                        <a:pt x="11" y="176"/>
                      </a:lnTo>
                      <a:lnTo>
                        <a:pt x="4" y="147"/>
                      </a:lnTo>
                      <a:lnTo>
                        <a:pt x="0" y="114"/>
                      </a:lnTo>
                      <a:lnTo>
                        <a:pt x="3" y="85"/>
                      </a:lnTo>
                      <a:lnTo>
                        <a:pt x="9" y="59"/>
                      </a:lnTo>
                      <a:lnTo>
                        <a:pt x="19" y="38"/>
                      </a:lnTo>
                      <a:lnTo>
                        <a:pt x="33" y="22"/>
                      </a:lnTo>
                      <a:lnTo>
                        <a:pt x="48" y="10"/>
                      </a:lnTo>
                      <a:lnTo>
                        <a:pt x="67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50"/>
                <p:cNvSpPr>
                  <a:spLocks/>
                </p:cNvSpPr>
                <p:nvPr/>
              </p:nvSpPr>
              <p:spPr bwMode="auto">
                <a:xfrm>
                  <a:off x="4578350" y="3184526"/>
                  <a:ext cx="66675" cy="173038"/>
                </a:xfrm>
                <a:custGeom>
                  <a:avLst/>
                  <a:gdLst>
                    <a:gd name="T0" fmla="*/ 55 w 84"/>
                    <a:gd name="T1" fmla="*/ 0 h 218"/>
                    <a:gd name="T2" fmla="*/ 84 w 84"/>
                    <a:gd name="T3" fmla="*/ 0 h 218"/>
                    <a:gd name="T4" fmla="*/ 84 w 84"/>
                    <a:gd name="T5" fmla="*/ 218 h 218"/>
                    <a:gd name="T6" fmla="*/ 51 w 84"/>
                    <a:gd name="T7" fmla="*/ 218 h 218"/>
                    <a:gd name="T8" fmla="*/ 51 w 84"/>
                    <a:gd name="T9" fmla="*/ 28 h 218"/>
                    <a:gd name="T10" fmla="*/ 49 w 84"/>
                    <a:gd name="T11" fmla="*/ 28 h 218"/>
                    <a:gd name="T12" fmla="*/ 5 w 84"/>
                    <a:gd name="T13" fmla="*/ 48 h 218"/>
                    <a:gd name="T14" fmla="*/ 0 w 84"/>
                    <a:gd name="T15" fmla="*/ 26 h 218"/>
                    <a:gd name="T16" fmla="*/ 55 w 84"/>
                    <a:gd name="T1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218">
                      <a:moveTo>
                        <a:pt x="55" y="0"/>
                      </a:moveTo>
                      <a:lnTo>
                        <a:pt x="84" y="0"/>
                      </a:lnTo>
                      <a:lnTo>
                        <a:pt x="84" y="218"/>
                      </a:lnTo>
                      <a:lnTo>
                        <a:pt x="51" y="218"/>
                      </a:lnTo>
                      <a:lnTo>
                        <a:pt x="51" y="28"/>
                      </a:lnTo>
                      <a:lnTo>
                        <a:pt x="49" y="28"/>
                      </a:lnTo>
                      <a:lnTo>
                        <a:pt x="5" y="48"/>
                      </a:lnTo>
                      <a:lnTo>
                        <a:pt x="0" y="2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51"/>
                <p:cNvSpPr>
                  <a:spLocks noEditPoints="1"/>
                </p:cNvSpPr>
                <p:nvPr/>
              </p:nvSpPr>
              <p:spPr bwMode="auto">
                <a:xfrm>
                  <a:off x="4714875" y="3181351"/>
                  <a:ext cx="136525" cy="179388"/>
                </a:xfrm>
                <a:custGeom>
                  <a:avLst/>
                  <a:gdLst>
                    <a:gd name="T0" fmla="*/ 87 w 172"/>
                    <a:gd name="T1" fmla="*/ 23 h 226"/>
                    <a:gd name="T2" fmla="*/ 72 w 172"/>
                    <a:gd name="T3" fmla="*/ 26 h 226"/>
                    <a:gd name="T4" fmla="*/ 59 w 172"/>
                    <a:gd name="T5" fmla="*/ 34 h 226"/>
                    <a:gd name="T6" fmla="*/ 50 w 172"/>
                    <a:gd name="T7" fmla="*/ 47 h 226"/>
                    <a:gd name="T8" fmla="*/ 41 w 172"/>
                    <a:gd name="T9" fmla="*/ 64 h 226"/>
                    <a:gd name="T10" fmla="*/ 37 w 172"/>
                    <a:gd name="T11" fmla="*/ 86 h 226"/>
                    <a:gd name="T12" fmla="*/ 35 w 172"/>
                    <a:gd name="T13" fmla="*/ 114 h 226"/>
                    <a:gd name="T14" fmla="*/ 37 w 172"/>
                    <a:gd name="T15" fmla="*/ 145 h 226"/>
                    <a:gd name="T16" fmla="*/ 44 w 172"/>
                    <a:gd name="T17" fmla="*/ 170 h 226"/>
                    <a:gd name="T18" fmla="*/ 55 w 172"/>
                    <a:gd name="T19" fmla="*/ 188 h 226"/>
                    <a:gd name="T20" fmla="*/ 69 w 172"/>
                    <a:gd name="T21" fmla="*/ 199 h 226"/>
                    <a:gd name="T22" fmla="*/ 87 w 172"/>
                    <a:gd name="T23" fmla="*/ 203 h 226"/>
                    <a:gd name="T24" fmla="*/ 102 w 172"/>
                    <a:gd name="T25" fmla="*/ 200 h 226"/>
                    <a:gd name="T26" fmla="*/ 114 w 172"/>
                    <a:gd name="T27" fmla="*/ 192 h 226"/>
                    <a:gd name="T28" fmla="*/ 125 w 172"/>
                    <a:gd name="T29" fmla="*/ 178 h 226"/>
                    <a:gd name="T30" fmla="*/ 132 w 172"/>
                    <a:gd name="T31" fmla="*/ 160 h 226"/>
                    <a:gd name="T32" fmla="*/ 136 w 172"/>
                    <a:gd name="T33" fmla="*/ 139 h 226"/>
                    <a:gd name="T34" fmla="*/ 137 w 172"/>
                    <a:gd name="T35" fmla="*/ 112 h 226"/>
                    <a:gd name="T36" fmla="*/ 136 w 172"/>
                    <a:gd name="T37" fmla="*/ 86 h 226"/>
                    <a:gd name="T38" fmla="*/ 132 w 172"/>
                    <a:gd name="T39" fmla="*/ 66 h 226"/>
                    <a:gd name="T40" fmla="*/ 125 w 172"/>
                    <a:gd name="T41" fmla="*/ 48 h 226"/>
                    <a:gd name="T42" fmla="*/ 115 w 172"/>
                    <a:gd name="T43" fmla="*/ 34 h 226"/>
                    <a:gd name="T44" fmla="*/ 102 w 172"/>
                    <a:gd name="T45" fmla="*/ 26 h 226"/>
                    <a:gd name="T46" fmla="*/ 87 w 172"/>
                    <a:gd name="T47" fmla="*/ 23 h 226"/>
                    <a:gd name="T48" fmla="*/ 88 w 172"/>
                    <a:gd name="T49" fmla="*/ 0 h 226"/>
                    <a:gd name="T50" fmla="*/ 113 w 172"/>
                    <a:gd name="T51" fmla="*/ 4 h 226"/>
                    <a:gd name="T52" fmla="*/ 133 w 172"/>
                    <a:gd name="T53" fmla="*/ 14 h 226"/>
                    <a:gd name="T54" fmla="*/ 150 w 172"/>
                    <a:gd name="T55" fmla="*/ 30 h 226"/>
                    <a:gd name="T56" fmla="*/ 162 w 172"/>
                    <a:gd name="T57" fmla="*/ 51 h 226"/>
                    <a:gd name="T58" fmla="*/ 169 w 172"/>
                    <a:gd name="T59" fmla="*/ 78 h 226"/>
                    <a:gd name="T60" fmla="*/ 172 w 172"/>
                    <a:gd name="T61" fmla="*/ 111 h 226"/>
                    <a:gd name="T62" fmla="*/ 169 w 172"/>
                    <a:gd name="T63" fmla="*/ 145 h 226"/>
                    <a:gd name="T64" fmla="*/ 161 w 172"/>
                    <a:gd name="T65" fmla="*/ 174 h 226"/>
                    <a:gd name="T66" fmla="*/ 148 w 172"/>
                    <a:gd name="T67" fmla="*/ 196 h 226"/>
                    <a:gd name="T68" fmla="*/ 132 w 172"/>
                    <a:gd name="T69" fmla="*/ 213 h 226"/>
                    <a:gd name="T70" fmla="*/ 110 w 172"/>
                    <a:gd name="T71" fmla="*/ 222 h 226"/>
                    <a:gd name="T72" fmla="*/ 84 w 172"/>
                    <a:gd name="T73" fmla="*/ 226 h 226"/>
                    <a:gd name="T74" fmla="*/ 61 w 172"/>
                    <a:gd name="T75" fmla="*/ 222 h 226"/>
                    <a:gd name="T76" fmla="*/ 41 w 172"/>
                    <a:gd name="T77" fmla="*/ 213 h 226"/>
                    <a:gd name="T78" fmla="*/ 25 w 172"/>
                    <a:gd name="T79" fmla="*/ 197 h 226"/>
                    <a:gd name="T80" fmla="*/ 11 w 172"/>
                    <a:gd name="T81" fmla="*/ 176 h 226"/>
                    <a:gd name="T82" fmla="*/ 4 w 172"/>
                    <a:gd name="T83" fmla="*/ 147 h 226"/>
                    <a:gd name="T84" fmla="*/ 0 w 172"/>
                    <a:gd name="T85" fmla="*/ 114 h 226"/>
                    <a:gd name="T86" fmla="*/ 3 w 172"/>
                    <a:gd name="T87" fmla="*/ 85 h 226"/>
                    <a:gd name="T88" fmla="*/ 10 w 172"/>
                    <a:gd name="T89" fmla="*/ 59 h 226"/>
                    <a:gd name="T90" fmla="*/ 20 w 172"/>
                    <a:gd name="T91" fmla="*/ 38 h 226"/>
                    <a:gd name="T92" fmla="*/ 32 w 172"/>
                    <a:gd name="T93" fmla="*/ 22 h 226"/>
                    <a:gd name="T94" fmla="*/ 48 w 172"/>
                    <a:gd name="T95" fmla="*/ 10 h 226"/>
                    <a:gd name="T96" fmla="*/ 68 w 172"/>
                    <a:gd name="T97" fmla="*/ 3 h 226"/>
                    <a:gd name="T98" fmla="*/ 88 w 172"/>
                    <a:gd name="T99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2" h="226">
                      <a:moveTo>
                        <a:pt x="87" y="23"/>
                      </a:moveTo>
                      <a:lnTo>
                        <a:pt x="72" y="26"/>
                      </a:lnTo>
                      <a:lnTo>
                        <a:pt x="59" y="34"/>
                      </a:lnTo>
                      <a:lnTo>
                        <a:pt x="50" y="47"/>
                      </a:lnTo>
                      <a:lnTo>
                        <a:pt x="41" y="64"/>
                      </a:lnTo>
                      <a:lnTo>
                        <a:pt x="37" y="86"/>
                      </a:lnTo>
                      <a:lnTo>
                        <a:pt x="35" y="114"/>
                      </a:lnTo>
                      <a:lnTo>
                        <a:pt x="37" y="145"/>
                      </a:lnTo>
                      <a:lnTo>
                        <a:pt x="44" y="170"/>
                      </a:lnTo>
                      <a:lnTo>
                        <a:pt x="55" y="188"/>
                      </a:lnTo>
                      <a:lnTo>
                        <a:pt x="69" y="199"/>
                      </a:lnTo>
                      <a:lnTo>
                        <a:pt x="87" y="203"/>
                      </a:lnTo>
                      <a:lnTo>
                        <a:pt x="102" y="200"/>
                      </a:lnTo>
                      <a:lnTo>
                        <a:pt x="114" y="192"/>
                      </a:lnTo>
                      <a:lnTo>
                        <a:pt x="125" y="178"/>
                      </a:lnTo>
                      <a:lnTo>
                        <a:pt x="132" y="160"/>
                      </a:lnTo>
                      <a:lnTo>
                        <a:pt x="136" y="139"/>
                      </a:lnTo>
                      <a:lnTo>
                        <a:pt x="137" y="112"/>
                      </a:lnTo>
                      <a:lnTo>
                        <a:pt x="136" y="86"/>
                      </a:lnTo>
                      <a:lnTo>
                        <a:pt x="132" y="66"/>
                      </a:lnTo>
                      <a:lnTo>
                        <a:pt x="125" y="48"/>
                      </a:lnTo>
                      <a:lnTo>
                        <a:pt x="115" y="34"/>
                      </a:lnTo>
                      <a:lnTo>
                        <a:pt x="102" y="26"/>
                      </a:lnTo>
                      <a:lnTo>
                        <a:pt x="87" y="23"/>
                      </a:lnTo>
                      <a:close/>
                      <a:moveTo>
                        <a:pt x="88" y="0"/>
                      </a:moveTo>
                      <a:lnTo>
                        <a:pt x="113" y="4"/>
                      </a:lnTo>
                      <a:lnTo>
                        <a:pt x="133" y="14"/>
                      </a:lnTo>
                      <a:lnTo>
                        <a:pt x="150" y="30"/>
                      </a:lnTo>
                      <a:lnTo>
                        <a:pt x="162" y="51"/>
                      </a:lnTo>
                      <a:lnTo>
                        <a:pt x="169" y="78"/>
                      </a:lnTo>
                      <a:lnTo>
                        <a:pt x="172" y="111"/>
                      </a:lnTo>
                      <a:lnTo>
                        <a:pt x="169" y="145"/>
                      </a:lnTo>
                      <a:lnTo>
                        <a:pt x="161" y="174"/>
                      </a:lnTo>
                      <a:lnTo>
                        <a:pt x="148" y="196"/>
                      </a:lnTo>
                      <a:lnTo>
                        <a:pt x="132" y="213"/>
                      </a:lnTo>
                      <a:lnTo>
                        <a:pt x="110" y="222"/>
                      </a:lnTo>
                      <a:lnTo>
                        <a:pt x="84" y="226"/>
                      </a:lnTo>
                      <a:lnTo>
                        <a:pt x="61" y="222"/>
                      </a:lnTo>
                      <a:lnTo>
                        <a:pt x="41" y="213"/>
                      </a:lnTo>
                      <a:lnTo>
                        <a:pt x="25" y="197"/>
                      </a:lnTo>
                      <a:lnTo>
                        <a:pt x="11" y="176"/>
                      </a:lnTo>
                      <a:lnTo>
                        <a:pt x="4" y="147"/>
                      </a:lnTo>
                      <a:lnTo>
                        <a:pt x="0" y="114"/>
                      </a:lnTo>
                      <a:lnTo>
                        <a:pt x="3" y="85"/>
                      </a:lnTo>
                      <a:lnTo>
                        <a:pt x="10" y="59"/>
                      </a:lnTo>
                      <a:lnTo>
                        <a:pt x="20" y="38"/>
                      </a:lnTo>
                      <a:lnTo>
                        <a:pt x="32" y="22"/>
                      </a:lnTo>
                      <a:lnTo>
                        <a:pt x="48" y="10"/>
                      </a:lnTo>
                      <a:lnTo>
                        <a:pt x="68" y="3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0861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7BD456-7031-4D63-ABE8-3DFDDBA05304}"/>
              </a:ext>
            </a:extLst>
          </p:cNvPr>
          <p:cNvSpPr txBox="1"/>
          <p:nvPr/>
        </p:nvSpPr>
        <p:spPr>
          <a:xfrm>
            <a:off x="2404778" y="1654930"/>
            <a:ext cx="7382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Regresiones</a:t>
            </a:r>
          </a:p>
          <a:p>
            <a:pPr algn="ctr"/>
            <a:r>
              <a:rPr lang="es-CO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(Feature Selection)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A78AD1-7653-4057-A98F-99CADF5F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22</a:t>
            </a:fld>
            <a:endParaRPr lang="es-CO" dirty="0"/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02D64A57-FBE4-4F96-8F80-92998892F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537F18-2C8F-4295-B6F3-63A13E7AC4DE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</p:spTree>
    <p:extLst>
      <p:ext uri="{BB962C8B-B14F-4D97-AF65-F5344CB8AC3E}">
        <p14:creationId xmlns:p14="http://schemas.microsoft.com/office/powerpoint/2010/main" val="155309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23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46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Métodos de selección de variables en Regresión Múltiple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1713391" y="1402882"/>
            <a:ext cx="8758292" cy="3684021"/>
            <a:chOff x="1835727" y="2220681"/>
            <a:chExt cx="8520546" cy="3475512"/>
          </a:xfrm>
        </p:grpSpPr>
        <p:grpSp>
          <p:nvGrpSpPr>
            <p:cNvPr id="91" name="Group 3"/>
            <p:cNvGrpSpPr/>
            <p:nvPr/>
          </p:nvGrpSpPr>
          <p:grpSpPr>
            <a:xfrm>
              <a:off x="1835727" y="2220681"/>
              <a:ext cx="4405746" cy="1033154"/>
              <a:chOff x="676893" y="1626918"/>
              <a:chExt cx="4405746" cy="1033154"/>
            </a:xfrm>
          </p:grpSpPr>
          <p:sp>
            <p:nvSpPr>
              <p:cNvPr id="113" name="Chevron 2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0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Modelo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lang="es-CO" kern="0" dirty="0" err="1" smtClean="0">
                    <a:solidFill>
                      <a:schemeClr val="tx1"/>
                    </a:solidFill>
                    <a:cs typeface="Arial" pitchFamily="34" charset="0"/>
                  </a:rPr>
                  <a:t>preespecificado</a:t>
                </a:r>
                <a:endParaRPr kumimoji="0" lang="es-CO" sz="1800" b="0" i="0" u="none" strike="noStrike" kern="1200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Chevron 1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16"/>
            <p:cNvGrpSpPr/>
            <p:nvPr/>
          </p:nvGrpSpPr>
          <p:grpSpPr>
            <a:xfrm>
              <a:off x="5950527" y="2220681"/>
              <a:ext cx="4405746" cy="1033154"/>
              <a:chOff x="676893" y="1626918"/>
              <a:chExt cx="4405746" cy="1033154"/>
            </a:xfrm>
          </p:grpSpPr>
          <p:sp>
            <p:nvSpPr>
              <p:cNvPr id="111" name="Chevron 17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Regresión por componentes principales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12" name="Chevron 18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20"/>
            <p:cNvSpPr/>
            <p:nvPr/>
          </p:nvSpPr>
          <p:spPr>
            <a:xfrm>
              <a:off x="1954479" y="2414093"/>
              <a:ext cx="14131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01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4" name="Rectangle 21"/>
            <p:cNvSpPr/>
            <p:nvPr/>
          </p:nvSpPr>
          <p:spPr>
            <a:xfrm>
              <a:off x="6039593" y="2414093"/>
              <a:ext cx="14131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04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95" name="Group 4"/>
            <p:cNvGrpSpPr/>
            <p:nvPr/>
          </p:nvGrpSpPr>
          <p:grpSpPr>
            <a:xfrm>
              <a:off x="1835727" y="3441860"/>
              <a:ext cx="4405746" cy="1033154"/>
              <a:chOff x="676893" y="1626918"/>
              <a:chExt cx="4405746" cy="1033154"/>
            </a:xfrm>
          </p:grpSpPr>
          <p:sp>
            <p:nvSpPr>
              <p:cNvPr id="109" name="Chevron 5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Pasos sucesivos (stepwise), adelante (forward) o atrás (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backward)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10" name="Chevron 6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13"/>
            <p:cNvGrpSpPr/>
            <p:nvPr/>
          </p:nvGrpSpPr>
          <p:grpSpPr>
            <a:xfrm>
              <a:off x="5950527" y="3441860"/>
              <a:ext cx="4405746" cy="1033154"/>
              <a:chOff x="676893" y="1626918"/>
              <a:chExt cx="4405746" cy="1033154"/>
            </a:xfrm>
          </p:grpSpPr>
          <p:sp>
            <p:nvSpPr>
              <p:cNvPr id="107" name="Chevron 14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Regresión de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cresta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(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Ridge Regression)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8" name="Chevron 15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97" name="Rectangle 22"/>
            <p:cNvSpPr/>
            <p:nvPr/>
          </p:nvSpPr>
          <p:spPr>
            <a:xfrm>
              <a:off x="6039593" y="3635272"/>
              <a:ext cx="14131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05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8" name="Rectangle 23"/>
            <p:cNvSpPr/>
            <p:nvPr/>
          </p:nvSpPr>
          <p:spPr>
            <a:xfrm>
              <a:off x="1954479" y="3635272"/>
              <a:ext cx="14131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02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99" name="Group 7"/>
            <p:cNvGrpSpPr/>
            <p:nvPr/>
          </p:nvGrpSpPr>
          <p:grpSpPr>
            <a:xfrm>
              <a:off x="1835727" y="4663039"/>
              <a:ext cx="4405746" cy="1033154"/>
              <a:chOff x="676893" y="1626918"/>
              <a:chExt cx="4405746" cy="1033154"/>
            </a:xfrm>
          </p:grpSpPr>
          <p:sp>
            <p:nvSpPr>
              <p:cNvPr id="105" name="Chevron 8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Mejores </a:t>
                </a: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subgrupos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(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best subsets)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6" name="Chevron 9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0"/>
            <p:cNvGrpSpPr/>
            <p:nvPr/>
          </p:nvGrpSpPr>
          <p:grpSpPr>
            <a:xfrm>
              <a:off x="5950527" y="4663039"/>
              <a:ext cx="4405746" cy="1033154"/>
              <a:chOff x="676893" y="1626918"/>
              <a:chExt cx="4405746" cy="1033154"/>
            </a:xfrm>
          </p:grpSpPr>
          <p:sp>
            <p:nvSpPr>
              <p:cNvPr id="103" name="Chevron 11"/>
              <p:cNvSpPr/>
              <p:nvPr/>
            </p:nvSpPr>
            <p:spPr>
              <a:xfrm>
                <a:off x="1541812" y="1626918"/>
                <a:ext cx="3540827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Uso de Lasso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4" name="Chevron 12"/>
              <p:cNvSpPr/>
              <p:nvPr/>
            </p:nvSpPr>
            <p:spPr>
              <a:xfrm>
                <a:off x="676893" y="1626919"/>
                <a:ext cx="1413163" cy="1033153"/>
              </a:xfrm>
              <a:prstGeom prst="chevron">
                <a:avLst>
                  <a:gd name="adj" fmla="val 4277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24"/>
            <p:cNvSpPr/>
            <p:nvPr/>
          </p:nvSpPr>
          <p:spPr>
            <a:xfrm>
              <a:off x="1954479" y="4856451"/>
              <a:ext cx="14131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03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02" name="Rectangle 25"/>
            <p:cNvSpPr/>
            <p:nvPr/>
          </p:nvSpPr>
          <p:spPr>
            <a:xfrm>
              <a:off x="6039593" y="4856451"/>
              <a:ext cx="14131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06</a:t>
              </a:r>
              <a:endParaRPr kumimoji="0" lang="en-US" sz="3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84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24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46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Entrenamiento y validación</a:t>
            </a:r>
          </a:p>
        </p:txBody>
      </p:sp>
      <p:sp>
        <p:nvSpPr>
          <p:cNvPr id="34" name="Freeform 12"/>
          <p:cNvSpPr>
            <a:spLocks noEditPoints="1"/>
          </p:cNvSpPr>
          <p:nvPr/>
        </p:nvSpPr>
        <p:spPr bwMode="auto">
          <a:xfrm>
            <a:off x="1600608" y="1369999"/>
            <a:ext cx="1581084" cy="1817083"/>
          </a:xfrm>
          <a:custGeom>
            <a:avLst/>
            <a:gdLst>
              <a:gd name="T0" fmla="*/ 901 w 3472"/>
              <a:gd name="T1" fmla="*/ 2829 h 3599"/>
              <a:gd name="T2" fmla="*/ 1124 w 3472"/>
              <a:gd name="T3" fmla="*/ 846 h 3599"/>
              <a:gd name="T4" fmla="*/ 3116 w 3472"/>
              <a:gd name="T5" fmla="*/ 773 h 3599"/>
              <a:gd name="T6" fmla="*/ 2927 w 3472"/>
              <a:gd name="T7" fmla="*/ 873 h 3599"/>
              <a:gd name="T8" fmla="*/ 2619 w 3472"/>
              <a:gd name="T9" fmla="*/ 1122 h 3599"/>
              <a:gd name="T10" fmla="*/ 2345 w 3472"/>
              <a:gd name="T11" fmla="*/ 1424 h 3599"/>
              <a:gd name="T12" fmla="*/ 2239 w 3472"/>
              <a:gd name="T13" fmla="*/ 1601 h 3599"/>
              <a:gd name="T14" fmla="*/ 2285 w 3472"/>
              <a:gd name="T15" fmla="*/ 1663 h 3599"/>
              <a:gd name="T16" fmla="*/ 2434 w 3472"/>
              <a:gd name="T17" fmla="*/ 1603 h 3599"/>
              <a:gd name="T18" fmla="*/ 2735 w 3472"/>
              <a:gd name="T19" fmla="*/ 1376 h 3599"/>
              <a:gd name="T20" fmla="*/ 3030 w 3472"/>
              <a:gd name="T21" fmla="*/ 1071 h 3599"/>
              <a:gd name="T22" fmla="*/ 3176 w 3472"/>
              <a:gd name="T23" fmla="*/ 856 h 3599"/>
              <a:gd name="T24" fmla="*/ 3147 w 3472"/>
              <a:gd name="T25" fmla="*/ 784 h 3599"/>
              <a:gd name="T26" fmla="*/ 1988 w 3472"/>
              <a:gd name="T27" fmla="*/ 15 h 3599"/>
              <a:gd name="T28" fmla="*/ 2320 w 3472"/>
              <a:gd name="T29" fmla="*/ 249 h 3599"/>
              <a:gd name="T30" fmla="*/ 2665 w 3472"/>
              <a:gd name="T31" fmla="*/ 255 h 3599"/>
              <a:gd name="T32" fmla="*/ 3003 w 3472"/>
              <a:gd name="T33" fmla="*/ 405 h 3599"/>
              <a:gd name="T34" fmla="*/ 3171 w 3472"/>
              <a:gd name="T35" fmla="*/ 491 h 3599"/>
              <a:gd name="T36" fmla="*/ 3293 w 3472"/>
              <a:gd name="T37" fmla="*/ 482 h 3599"/>
              <a:gd name="T38" fmla="*/ 3418 w 3472"/>
              <a:gd name="T39" fmla="*/ 551 h 3599"/>
              <a:gd name="T40" fmla="*/ 3472 w 3472"/>
              <a:gd name="T41" fmla="*/ 716 h 3599"/>
              <a:gd name="T42" fmla="*/ 3402 w 3472"/>
              <a:gd name="T43" fmla="*/ 945 h 3599"/>
              <a:gd name="T44" fmla="*/ 3200 w 3472"/>
              <a:gd name="T45" fmla="*/ 1242 h 3599"/>
              <a:gd name="T46" fmla="*/ 2917 w 3472"/>
              <a:gd name="T47" fmla="*/ 1536 h 3599"/>
              <a:gd name="T48" fmla="*/ 2667 w 3472"/>
              <a:gd name="T49" fmla="*/ 1738 h 3599"/>
              <a:gd name="T50" fmla="*/ 2405 w 3472"/>
              <a:gd name="T51" fmla="*/ 1893 h 3599"/>
              <a:gd name="T52" fmla="*/ 2169 w 3472"/>
              <a:gd name="T53" fmla="*/ 1955 h 3599"/>
              <a:gd name="T54" fmla="*/ 2073 w 3472"/>
              <a:gd name="T55" fmla="*/ 1927 h 3599"/>
              <a:gd name="T56" fmla="*/ 1981 w 3472"/>
              <a:gd name="T57" fmla="*/ 1835 h 3599"/>
              <a:gd name="T58" fmla="*/ 1953 w 3472"/>
              <a:gd name="T59" fmla="*/ 1674 h 3599"/>
              <a:gd name="T60" fmla="*/ 1848 w 3472"/>
              <a:gd name="T61" fmla="*/ 1391 h 3599"/>
              <a:gd name="T62" fmla="*/ 1752 w 3472"/>
              <a:gd name="T63" fmla="*/ 1038 h 3599"/>
              <a:gd name="T64" fmla="*/ 1797 w 3472"/>
              <a:gd name="T65" fmla="*/ 695 h 3599"/>
              <a:gd name="T66" fmla="*/ 1580 w 3472"/>
              <a:gd name="T67" fmla="*/ 1199 h 3599"/>
              <a:gd name="T68" fmla="*/ 1486 w 3472"/>
              <a:gd name="T69" fmla="*/ 1217 h 3599"/>
              <a:gd name="T70" fmla="*/ 944 w 3472"/>
              <a:gd name="T71" fmla="*/ 1739 h 3599"/>
              <a:gd name="T72" fmla="*/ 952 w 3472"/>
              <a:gd name="T73" fmla="*/ 1830 h 3599"/>
              <a:gd name="T74" fmla="*/ 1367 w 3472"/>
              <a:gd name="T75" fmla="*/ 2840 h 3599"/>
              <a:gd name="T76" fmla="*/ 1630 w 3472"/>
              <a:gd name="T77" fmla="*/ 2998 h 3599"/>
              <a:gd name="T78" fmla="*/ 1828 w 3472"/>
              <a:gd name="T79" fmla="*/ 3105 h 3599"/>
              <a:gd name="T80" fmla="*/ 2035 w 3472"/>
              <a:gd name="T81" fmla="*/ 3246 h 3599"/>
              <a:gd name="T82" fmla="*/ 2117 w 3472"/>
              <a:gd name="T83" fmla="*/ 3489 h 3599"/>
              <a:gd name="T84" fmla="*/ 52 w 3472"/>
              <a:gd name="T85" fmla="*/ 3384 h 3599"/>
              <a:gd name="T86" fmla="*/ 192 w 3472"/>
              <a:gd name="T87" fmla="*/ 3174 h 3599"/>
              <a:gd name="T88" fmla="*/ 434 w 3472"/>
              <a:gd name="T89" fmla="*/ 3090 h 3599"/>
              <a:gd name="T90" fmla="*/ 141 w 3472"/>
              <a:gd name="T91" fmla="*/ 2210 h 3599"/>
              <a:gd name="T92" fmla="*/ 35 w 3472"/>
              <a:gd name="T93" fmla="*/ 2178 h 3599"/>
              <a:gd name="T94" fmla="*/ 0 w 3472"/>
              <a:gd name="T95" fmla="*/ 1506 h 3599"/>
              <a:gd name="T96" fmla="*/ 50 w 3472"/>
              <a:gd name="T97" fmla="*/ 1394 h 3599"/>
              <a:gd name="T98" fmla="*/ 186 w 3472"/>
              <a:gd name="T99" fmla="*/ 1361 h 3599"/>
              <a:gd name="T100" fmla="*/ 946 w 3472"/>
              <a:gd name="T101" fmla="*/ 647 h 3599"/>
              <a:gd name="T102" fmla="*/ 976 w 3472"/>
              <a:gd name="T103" fmla="*/ 591 h 3599"/>
              <a:gd name="T104" fmla="*/ 1582 w 3472"/>
              <a:gd name="T105" fmla="*/ 445 h 3599"/>
              <a:gd name="T106" fmla="*/ 1574 w 3472"/>
              <a:gd name="T107" fmla="*/ 260 h 3599"/>
              <a:gd name="T108" fmla="*/ 1772 w 3472"/>
              <a:gd name="T109" fmla="*/ 42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72" h="3599">
                <a:moveTo>
                  <a:pt x="640" y="1990"/>
                </a:moveTo>
                <a:lnTo>
                  <a:pt x="383" y="2105"/>
                </a:lnTo>
                <a:lnTo>
                  <a:pt x="795" y="2871"/>
                </a:lnTo>
                <a:lnTo>
                  <a:pt x="847" y="2849"/>
                </a:lnTo>
                <a:lnTo>
                  <a:pt x="901" y="2829"/>
                </a:lnTo>
                <a:lnTo>
                  <a:pt x="957" y="2814"/>
                </a:lnTo>
                <a:lnTo>
                  <a:pt x="1015" y="2804"/>
                </a:lnTo>
                <a:lnTo>
                  <a:pt x="1074" y="2798"/>
                </a:lnTo>
                <a:lnTo>
                  <a:pt x="640" y="1990"/>
                </a:lnTo>
                <a:close/>
                <a:moveTo>
                  <a:pt x="1124" y="846"/>
                </a:moveTo>
                <a:lnTo>
                  <a:pt x="457" y="1491"/>
                </a:lnTo>
                <a:lnTo>
                  <a:pt x="686" y="1602"/>
                </a:lnTo>
                <a:lnTo>
                  <a:pt x="1288" y="1019"/>
                </a:lnTo>
                <a:lnTo>
                  <a:pt x="1124" y="846"/>
                </a:lnTo>
                <a:close/>
                <a:moveTo>
                  <a:pt x="3116" y="773"/>
                </a:moveTo>
                <a:lnTo>
                  <a:pt x="3101" y="774"/>
                </a:lnTo>
                <a:lnTo>
                  <a:pt x="3085" y="780"/>
                </a:lnTo>
                <a:lnTo>
                  <a:pt x="3036" y="807"/>
                </a:lnTo>
                <a:lnTo>
                  <a:pt x="2983" y="836"/>
                </a:lnTo>
                <a:lnTo>
                  <a:pt x="2927" y="873"/>
                </a:lnTo>
                <a:lnTo>
                  <a:pt x="2869" y="913"/>
                </a:lnTo>
                <a:lnTo>
                  <a:pt x="2809" y="958"/>
                </a:lnTo>
                <a:lnTo>
                  <a:pt x="2747" y="1008"/>
                </a:lnTo>
                <a:lnTo>
                  <a:pt x="2684" y="1063"/>
                </a:lnTo>
                <a:lnTo>
                  <a:pt x="2619" y="1122"/>
                </a:lnTo>
                <a:lnTo>
                  <a:pt x="2551" y="1187"/>
                </a:lnTo>
                <a:lnTo>
                  <a:pt x="2491" y="1250"/>
                </a:lnTo>
                <a:lnTo>
                  <a:pt x="2436" y="1311"/>
                </a:lnTo>
                <a:lnTo>
                  <a:pt x="2387" y="1369"/>
                </a:lnTo>
                <a:lnTo>
                  <a:pt x="2345" y="1424"/>
                </a:lnTo>
                <a:lnTo>
                  <a:pt x="2308" y="1476"/>
                </a:lnTo>
                <a:lnTo>
                  <a:pt x="2276" y="1524"/>
                </a:lnTo>
                <a:lnTo>
                  <a:pt x="2248" y="1569"/>
                </a:lnTo>
                <a:lnTo>
                  <a:pt x="2242" y="1584"/>
                </a:lnTo>
                <a:lnTo>
                  <a:pt x="2239" y="1601"/>
                </a:lnTo>
                <a:lnTo>
                  <a:pt x="2242" y="1617"/>
                </a:lnTo>
                <a:lnTo>
                  <a:pt x="2247" y="1632"/>
                </a:lnTo>
                <a:lnTo>
                  <a:pt x="2258" y="1646"/>
                </a:lnTo>
                <a:lnTo>
                  <a:pt x="2270" y="1656"/>
                </a:lnTo>
                <a:lnTo>
                  <a:pt x="2285" y="1663"/>
                </a:lnTo>
                <a:lnTo>
                  <a:pt x="2301" y="1667"/>
                </a:lnTo>
                <a:lnTo>
                  <a:pt x="2317" y="1666"/>
                </a:lnTo>
                <a:lnTo>
                  <a:pt x="2333" y="1660"/>
                </a:lnTo>
                <a:lnTo>
                  <a:pt x="2382" y="1635"/>
                </a:lnTo>
                <a:lnTo>
                  <a:pt x="2434" y="1603"/>
                </a:lnTo>
                <a:lnTo>
                  <a:pt x="2490" y="1568"/>
                </a:lnTo>
                <a:lnTo>
                  <a:pt x="2548" y="1526"/>
                </a:lnTo>
                <a:lnTo>
                  <a:pt x="2608" y="1482"/>
                </a:lnTo>
                <a:lnTo>
                  <a:pt x="2671" y="1431"/>
                </a:lnTo>
                <a:lnTo>
                  <a:pt x="2735" y="1376"/>
                </a:lnTo>
                <a:lnTo>
                  <a:pt x="2800" y="1317"/>
                </a:lnTo>
                <a:lnTo>
                  <a:pt x="2867" y="1252"/>
                </a:lnTo>
                <a:lnTo>
                  <a:pt x="2927" y="1189"/>
                </a:lnTo>
                <a:lnTo>
                  <a:pt x="2981" y="1129"/>
                </a:lnTo>
                <a:lnTo>
                  <a:pt x="3030" y="1071"/>
                </a:lnTo>
                <a:lnTo>
                  <a:pt x="3073" y="1016"/>
                </a:lnTo>
                <a:lnTo>
                  <a:pt x="3110" y="964"/>
                </a:lnTo>
                <a:lnTo>
                  <a:pt x="3143" y="916"/>
                </a:lnTo>
                <a:lnTo>
                  <a:pt x="3169" y="872"/>
                </a:lnTo>
                <a:lnTo>
                  <a:pt x="3176" y="856"/>
                </a:lnTo>
                <a:lnTo>
                  <a:pt x="3178" y="840"/>
                </a:lnTo>
                <a:lnTo>
                  <a:pt x="3176" y="824"/>
                </a:lnTo>
                <a:lnTo>
                  <a:pt x="3170" y="808"/>
                </a:lnTo>
                <a:lnTo>
                  <a:pt x="3161" y="794"/>
                </a:lnTo>
                <a:lnTo>
                  <a:pt x="3147" y="784"/>
                </a:lnTo>
                <a:lnTo>
                  <a:pt x="3132" y="777"/>
                </a:lnTo>
                <a:lnTo>
                  <a:pt x="3116" y="773"/>
                </a:lnTo>
                <a:close/>
                <a:moveTo>
                  <a:pt x="1915" y="0"/>
                </a:moveTo>
                <a:lnTo>
                  <a:pt x="1952" y="5"/>
                </a:lnTo>
                <a:lnTo>
                  <a:pt x="1988" y="15"/>
                </a:lnTo>
                <a:lnTo>
                  <a:pt x="2022" y="30"/>
                </a:lnTo>
                <a:lnTo>
                  <a:pt x="2053" y="51"/>
                </a:lnTo>
                <a:lnTo>
                  <a:pt x="2081" y="77"/>
                </a:lnTo>
                <a:lnTo>
                  <a:pt x="2254" y="265"/>
                </a:lnTo>
                <a:lnTo>
                  <a:pt x="2320" y="249"/>
                </a:lnTo>
                <a:lnTo>
                  <a:pt x="2387" y="238"/>
                </a:lnTo>
                <a:lnTo>
                  <a:pt x="2456" y="234"/>
                </a:lnTo>
                <a:lnTo>
                  <a:pt x="2525" y="235"/>
                </a:lnTo>
                <a:lnTo>
                  <a:pt x="2595" y="242"/>
                </a:lnTo>
                <a:lnTo>
                  <a:pt x="2665" y="255"/>
                </a:lnTo>
                <a:lnTo>
                  <a:pt x="2735" y="274"/>
                </a:lnTo>
                <a:lnTo>
                  <a:pt x="2803" y="298"/>
                </a:lnTo>
                <a:lnTo>
                  <a:pt x="2872" y="328"/>
                </a:lnTo>
                <a:lnTo>
                  <a:pt x="2938" y="364"/>
                </a:lnTo>
                <a:lnTo>
                  <a:pt x="3003" y="405"/>
                </a:lnTo>
                <a:lnTo>
                  <a:pt x="3065" y="451"/>
                </a:lnTo>
                <a:lnTo>
                  <a:pt x="3126" y="504"/>
                </a:lnTo>
                <a:lnTo>
                  <a:pt x="3137" y="501"/>
                </a:lnTo>
                <a:lnTo>
                  <a:pt x="3153" y="496"/>
                </a:lnTo>
                <a:lnTo>
                  <a:pt x="3171" y="491"/>
                </a:lnTo>
                <a:lnTo>
                  <a:pt x="3193" y="487"/>
                </a:lnTo>
                <a:lnTo>
                  <a:pt x="3216" y="483"/>
                </a:lnTo>
                <a:lnTo>
                  <a:pt x="3241" y="481"/>
                </a:lnTo>
                <a:lnTo>
                  <a:pt x="3266" y="480"/>
                </a:lnTo>
                <a:lnTo>
                  <a:pt x="3293" y="482"/>
                </a:lnTo>
                <a:lnTo>
                  <a:pt x="3319" y="488"/>
                </a:lnTo>
                <a:lnTo>
                  <a:pt x="3345" y="497"/>
                </a:lnTo>
                <a:lnTo>
                  <a:pt x="3372" y="510"/>
                </a:lnTo>
                <a:lnTo>
                  <a:pt x="3396" y="528"/>
                </a:lnTo>
                <a:lnTo>
                  <a:pt x="3418" y="551"/>
                </a:lnTo>
                <a:lnTo>
                  <a:pt x="3439" y="579"/>
                </a:lnTo>
                <a:lnTo>
                  <a:pt x="3455" y="610"/>
                </a:lnTo>
                <a:lnTo>
                  <a:pt x="3465" y="643"/>
                </a:lnTo>
                <a:lnTo>
                  <a:pt x="3471" y="678"/>
                </a:lnTo>
                <a:lnTo>
                  <a:pt x="3472" y="716"/>
                </a:lnTo>
                <a:lnTo>
                  <a:pt x="3468" y="756"/>
                </a:lnTo>
                <a:lnTo>
                  <a:pt x="3459" y="800"/>
                </a:lnTo>
                <a:lnTo>
                  <a:pt x="3446" y="844"/>
                </a:lnTo>
                <a:lnTo>
                  <a:pt x="3427" y="893"/>
                </a:lnTo>
                <a:lnTo>
                  <a:pt x="3402" y="945"/>
                </a:lnTo>
                <a:lnTo>
                  <a:pt x="3374" y="997"/>
                </a:lnTo>
                <a:lnTo>
                  <a:pt x="3337" y="1057"/>
                </a:lnTo>
                <a:lnTo>
                  <a:pt x="3295" y="1118"/>
                </a:lnTo>
                <a:lnTo>
                  <a:pt x="3250" y="1179"/>
                </a:lnTo>
                <a:lnTo>
                  <a:pt x="3200" y="1242"/>
                </a:lnTo>
                <a:lnTo>
                  <a:pt x="3145" y="1306"/>
                </a:lnTo>
                <a:lnTo>
                  <a:pt x="3088" y="1369"/>
                </a:lnTo>
                <a:lnTo>
                  <a:pt x="3026" y="1432"/>
                </a:lnTo>
                <a:lnTo>
                  <a:pt x="2963" y="1493"/>
                </a:lnTo>
                <a:lnTo>
                  <a:pt x="2917" y="1536"/>
                </a:lnTo>
                <a:lnTo>
                  <a:pt x="2869" y="1578"/>
                </a:lnTo>
                <a:lnTo>
                  <a:pt x="2820" y="1620"/>
                </a:lnTo>
                <a:lnTo>
                  <a:pt x="2770" y="1660"/>
                </a:lnTo>
                <a:lnTo>
                  <a:pt x="2719" y="1700"/>
                </a:lnTo>
                <a:lnTo>
                  <a:pt x="2667" y="1738"/>
                </a:lnTo>
                <a:lnTo>
                  <a:pt x="2614" y="1775"/>
                </a:lnTo>
                <a:lnTo>
                  <a:pt x="2561" y="1808"/>
                </a:lnTo>
                <a:lnTo>
                  <a:pt x="2508" y="1839"/>
                </a:lnTo>
                <a:lnTo>
                  <a:pt x="2456" y="1868"/>
                </a:lnTo>
                <a:lnTo>
                  <a:pt x="2405" y="1893"/>
                </a:lnTo>
                <a:lnTo>
                  <a:pt x="2354" y="1915"/>
                </a:lnTo>
                <a:lnTo>
                  <a:pt x="2304" y="1932"/>
                </a:lnTo>
                <a:lnTo>
                  <a:pt x="2258" y="1945"/>
                </a:lnTo>
                <a:lnTo>
                  <a:pt x="2212" y="1953"/>
                </a:lnTo>
                <a:lnTo>
                  <a:pt x="2169" y="1955"/>
                </a:lnTo>
                <a:lnTo>
                  <a:pt x="2152" y="1954"/>
                </a:lnTo>
                <a:lnTo>
                  <a:pt x="2133" y="1951"/>
                </a:lnTo>
                <a:lnTo>
                  <a:pt x="2114" y="1945"/>
                </a:lnTo>
                <a:lnTo>
                  <a:pt x="2094" y="1937"/>
                </a:lnTo>
                <a:lnTo>
                  <a:pt x="2073" y="1927"/>
                </a:lnTo>
                <a:lnTo>
                  <a:pt x="2053" y="1913"/>
                </a:lnTo>
                <a:lnTo>
                  <a:pt x="2032" y="1898"/>
                </a:lnTo>
                <a:lnTo>
                  <a:pt x="2014" y="1879"/>
                </a:lnTo>
                <a:lnTo>
                  <a:pt x="1997" y="1858"/>
                </a:lnTo>
                <a:lnTo>
                  <a:pt x="1981" y="1835"/>
                </a:lnTo>
                <a:lnTo>
                  <a:pt x="1968" y="1808"/>
                </a:lnTo>
                <a:lnTo>
                  <a:pt x="1959" y="1778"/>
                </a:lnTo>
                <a:lnTo>
                  <a:pt x="1953" y="1747"/>
                </a:lnTo>
                <a:lnTo>
                  <a:pt x="1951" y="1712"/>
                </a:lnTo>
                <a:lnTo>
                  <a:pt x="1953" y="1674"/>
                </a:lnTo>
                <a:lnTo>
                  <a:pt x="1961" y="1633"/>
                </a:lnTo>
                <a:lnTo>
                  <a:pt x="1974" y="1590"/>
                </a:lnTo>
                <a:lnTo>
                  <a:pt x="1926" y="1525"/>
                </a:lnTo>
                <a:lnTo>
                  <a:pt x="1884" y="1459"/>
                </a:lnTo>
                <a:lnTo>
                  <a:pt x="1848" y="1391"/>
                </a:lnTo>
                <a:lnTo>
                  <a:pt x="1818" y="1322"/>
                </a:lnTo>
                <a:lnTo>
                  <a:pt x="1793" y="1252"/>
                </a:lnTo>
                <a:lnTo>
                  <a:pt x="1773" y="1180"/>
                </a:lnTo>
                <a:lnTo>
                  <a:pt x="1760" y="1109"/>
                </a:lnTo>
                <a:lnTo>
                  <a:pt x="1752" y="1038"/>
                </a:lnTo>
                <a:lnTo>
                  <a:pt x="1750" y="966"/>
                </a:lnTo>
                <a:lnTo>
                  <a:pt x="1753" y="896"/>
                </a:lnTo>
                <a:lnTo>
                  <a:pt x="1762" y="827"/>
                </a:lnTo>
                <a:lnTo>
                  <a:pt x="1777" y="761"/>
                </a:lnTo>
                <a:lnTo>
                  <a:pt x="1797" y="695"/>
                </a:lnTo>
                <a:lnTo>
                  <a:pt x="1701" y="591"/>
                </a:lnTo>
                <a:lnTo>
                  <a:pt x="1609" y="1147"/>
                </a:lnTo>
                <a:lnTo>
                  <a:pt x="1603" y="1166"/>
                </a:lnTo>
                <a:lnTo>
                  <a:pt x="1593" y="1184"/>
                </a:lnTo>
                <a:lnTo>
                  <a:pt x="1580" y="1199"/>
                </a:lnTo>
                <a:lnTo>
                  <a:pt x="1564" y="1211"/>
                </a:lnTo>
                <a:lnTo>
                  <a:pt x="1546" y="1219"/>
                </a:lnTo>
                <a:lnTo>
                  <a:pt x="1526" y="1223"/>
                </a:lnTo>
                <a:lnTo>
                  <a:pt x="1506" y="1222"/>
                </a:lnTo>
                <a:lnTo>
                  <a:pt x="1486" y="1217"/>
                </a:lnTo>
                <a:lnTo>
                  <a:pt x="1469" y="1208"/>
                </a:lnTo>
                <a:lnTo>
                  <a:pt x="1453" y="1194"/>
                </a:lnTo>
                <a:lnTo>
                  <a:pt x="915" y="1715"/>
                </a:lnTo>
                <a:lnTo>
                  <a:pt x="931" y="1725"/>
                </a:lnTo>
                <a:lnTo>
                  <a:pt x="944" y="1739"/>
                </a:lnTo>
                <a:lnTo>
                  <a:pt x="953" y="1756"/>
                </a:lnTo>
                <a:lnTo>
                  <a:pt x="960" y="1774"/>
                </a:lnTo>
                <a:lnTo>
                  <a:pt x="961" y="1793"/>
                </a:lnTo>
                <a:lnTo>
                  <a:pt x="959" y="1813"/>
                </a:lnTo>
                <a:lnTo>
                  <a:pt x="952" y="1830"/>
                </a:lnTo>
                <a:lnTo>
                  <a:pt x="942" y="1846"/>
                </a:lnTo>
                <a:lnTo>
                  <a:pt x="928" y="1860"/>
                </a:lnTo>
                <a:lnTo>
                  <a:pt x="911" y="1869"/>
                </a:lnTo>
                <a:lnTo>
                  <a:pt x="859" y="1893"/>
                </a:lnTo>
                <a:lnTo>
                  <a:pt x="1367" y="2840"/>
                </a:lnTo>
                <a:lnTo>
                  <a:pt x="1425" y="2863"/>
                </a:lnTo>
                <a:lnTo>
                  <a:pt x="1481" y="2890"/>
                </a:lnTo>
                <a:lnTo>
                  <a:pt x="1533" y="2921"/>
                </a:lnTo>
                <a:lnTo>
                  <a:pt x="1583" y="2958"/>
                </a:lnTo>
                <a:lnTo>
                  <a:pt x="1630" y="2998"/>
                </a:lnTo>
                <a:lnTo>
                  <a:pt x="1673" y="3042"/>
                </a:lnTo>
                <a:lnTo>
                  <a:pt x="1713" y="3090"/>
                </a:lnTo>
                <a:lnTo>
                  <a:pt x="1723" y="3090"/>
                </a:lnTo>
                <a:lnTo>
                  <a:pt x="1777" y="3094"/>
                </a:lnTo>
                <a:lnTo>
                  <a:pt x="1828" y="3105"/>
                </a:lnTo>
                <a:lnTo>
                  <a:pt x="1877" y="3123"/>
                </a:lnTo>
                <a:lnTo>
                  <a:pt x="1923" y="3146"/>
                </a:lnTo>
                <a:lnTo>
                  <a:pt x="1965" y="3174"/>
                </a:lnTo>
                <a:lnTo>
                  <a:pt x="2002" y="3208"/>
                </a:lnTo>
                <a:lnTo>
                  <a:pt x="2035" y="3246"/>
                </a:lnTo>
                <a:lnTo>
                  <a:pt x="2064" y="3288"/>
                </a:lnTo>
                <a:lnTo>
                  <a:pt x="2087" y="3334"/>
                </a:lnTo>
                <a:lnTo>
                  <a:pt x="2104" y="3384"/>
                </a:lnTo>
                <a:lnTo>
                  <a:pt x="2114" y="3435"/>
                </a:lnTo>
                <a:lnTo>
                  <a:pt x="2117" y="3489"/>
                </a:lnTo>
                <a:lnTo>
                  <a:pt x="2117" y="3599"/>
                </a:lnTo>
                <a:lnTo>
                  <a:pt x="39" y="3599"/>
                </a:lnTo>
                <a:lnTo>
                  <a:pt x="39" y="3489"/>
                </a:lnTo>
                <a:lnTo>
                  <a:pt x="42" y="3435"/>
                </a:lnTo>
                <a:lnTo>
                  <a:pt x="52" y="3384"/>
                </a:lnTo>
                <a:lnTo>
                  <a:pt x="69" y="3334"/>
                </a:lnTo>
                <a:lnTo>
                  <a:pt x="92" y="3288"/>
                </a:lnTo>
                <a:lnTo>
                  <a:pt x="121" y="3246"/>
                </a:lnTo>
                <a:lnTo>
                  <a:pt x="155" y="3208"/>
                </a:lnTo>
                <a:lnTo>
                  <a:pt x="192" y="3174"/>
                </a:lnTo>
                <a:lnTo>
                  <a:pt x="235" y="3146"/>
                </a:lnTo>
                <a:lnTo>
                  <a:pt x="280" y="3123"/>
                </a:lnTo>
                <a:lnTo>
                  <a:pt x="329" y="3105"/>
                </a:lnTo>
                <a:lnTo>
                  <a:pt x="380" y="3094"/>
                </a:lnTo>
                <a:lnTo>
                  <a:pt x="434" y="3090"/>
                </a:lnTo>
                <a:lnTo>
                  <a:pt x="526" y="3090"/>
                </a:lnTo>
                <a:lnTo>
                  <a:pt x="560" y="3049"/>
                </a:lnTo>
                <a:lnTo>
                  <a:pt x="598" y="3010"/>
                </a:lnTo>
                <a:lnTo>
                  <a:pt x="164" y="2201"/>
                </a:lnTo>
                <a:lnTo>
                  <a:pt x="141" y="2210"/>
                </a:lnTo>
                <a:lnTo>
                  <a:pt x="118" y="2212"/>
                </a:lnTo>
                <a:lnTo>
                  <a:pt x="96" y="2211"/>
                </a:lnTo>
                <a:lnTo>
                  <a:pt x="74" y="2204"/>
                </a:lnTo>
                <a:lnTo>
                  <a:pt x="53" y="2193"/>
                </a:lnTo>
                <a:lnTo>
                  <a:pt x="35" y="2178"/>
                </a:lnTo>
                <a:lnTo>
                  <a:pt x="20" y="2160"/>
                </a:lnTo>
                <a:lnTo>
                  <a:pt x="9" y="2141"/>
                </a:lnTo>
                <a:lnTo>
                  <a:pt x="2" y="2118"/>
                </a:lnTo>
                <a:lnTo>
                  <a:pt x="0" y="2095"/>
                </a:lnTo>
                <a:lnTo>
                  <a:pt x="0" y="1506"/>
                </a:lnTo>
                <a:lnTo>
                  <a:pt x="2" y="1480"/>
                </a:lnTo>
                <a:lnTo>
                  <a:pt x="9" y="1456"/>
                </a:lnTo>
                <a:lnTo>
                  <a:pt x="18" y="1433"/>
                </a:lnTo>
                <a:lnTo>
                  <a:pt x="33" y="1413"/>
                </a:lnTo>
                <a:lnTo>
                  <a:pt x="50" y="1394"/>
                </a:lnTo>
                <a:lnTo>
                  <a:pt x="69" y="1378"/>
                </a:lnTo>
                <a:lnTo>
                  <a:pt x="97" y="1365"/>
                </a:lnTo>
                <a:lnTo>
                  <a:pt x="126" y="1357"/>
                </a:lnTo>
                <a:lnTo>
                  <a:pt x="156" y="1356"/>
                </a:lnTo>
                <a:lnTo>
                  <a:pt x="186" y="1361"/>
                </a:lnTo>
                <a:lnTo>
                  <a:pt x="213" y="1371"/>
                </a:lnTo>
                <a:lnTo>
                  <a:pt x="228" y="1378"/>
                </a:lnTo>
                <a:lnTo>
                  <a:pt x="959" y="671"/>
                </a:lnTo>
                <a:lnTo>
                  <a:pt x="951" y="659"/>
                </a:lnTo>
                <a:lnTo>
                  <a:pt x="946" y="647"/>
                </a:lnTo>
                <a:lnTo>
                  <a:pt x="945" y="633"/>
                </a:lnTo>
                <a:lnTo>
                  <a:pt x="948" y="619"/>
                </a:lnTo>
                <a:lnTo>
                  <a:pt x="954" y="608"/>
                </a:lnTo>
                <a:lnTo>
                  <a:pt x="965" y="597"/>
                </a:lnTo>
                <a:lnTo>
                  <a:pt x="976" y="591"/>
                </a:lnTo>
                <a:lnTo>
                  <a:pt x="990" y="588"/>
                </a:lnTo>
                <a:lnTo>
                  <a:pt x="1645" y="531"/>
                </a:lnTo>
                <a:lnTo>
                  <a:pt x="1624" y="508"/>
                </a:lnTo>
                <a:lnTo>
                  <a:pt x="1600" y="478"/>
                </a:lnTo>
                <a:lnTo>
                  <a:pt x="1582" y="445"/>
                </a:lnTo>
                <a:lnTo>
                  <a:pt x="1570" y="410"/>
                </a:lnTo>
                <a:lnTo>
                  <a:pt x="1562" y="373"/>
                </a:lnTo>
                <a:lnTo>
                  <a:pt x="1559" y="335"/>
                </a:lnTo>
                <a:lnTo>
                  <a:pt x="1564" y="297"/>
                </a:lnTo>
                <a:lnTo>
                  <a:pt x="1574" y="260"/>
                </a:lnTo>
                <a:lnTo>
                  <a:pt x="1590" y="227"/>
                </a:lnTo>
                <a:lnTo>
                  <a:pt x="1611" y="195"/>
                </a:lnTo>
                <a:lnTo>
                  <a:pt x="1636" y="167"/>
                </a:lnTo>
                <a:lnTo>
                  <a:pt x="1743" y="66"/>
                </a:lnTo>
                <a:lnTo>
                  <a:pt x="1772" y="42"/>
                </a:lnTo>
                <a:lnTo>
                  <a:pt x="1805" y="23"/>
                </a:lnTo>
                <a:lnTo>
                  <a:pt x="1841" y="10"/>
                </a:lnTo>
                <a:lnTo>
                  <a:pt x="1877" y="3"/>
                </a:lnTo>
                <a:lnTo>
                  <a:pt x="1915" y="0"/>
                </a:lnTo>
                <a:close/>
              </a:path>
            </a:pathLst>
          </a:custGeom>
          <a:solidFill>
            <a:srgbClr val="E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3275121" y="2586917"/>
            <a:ext cx="807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En cualquiera de los casos anteriores, es buena práctica someter los modelos obtenidos a un proceso de entrenamiento y validación (partición, validación cruzada, etc.).</a:t>
            </a:r>
          </a:p>
        </p:txBody>
      </p:sp>
    </p:spTree>
    <p:extLst>
      <p:ext uri="{BB962C8B-B14F-4D97-AF65-F5344CB8AC3E}">
        <p14:creationId xmlns:p14="http://schemas.microsoft.com/office/powerpoint/2010/main" val="179679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25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46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Suposiciones y diagnósticos de modelamiento (múltiples)</a:t>
            </a:r>
          </a:p>
        </p:txBody>
      </p:sp>
      <p:grpSp>
        <p:nvGrpSpPr>
          <p:cNvPr id="9" name="Group 17"/>
          <p:cNvGrpSpPr/>
          <p:nvPr/>
        </p:nvGrpSpPr>
        <p:grpSpPr>
          <a:xfrm>
            <a:off x="2618912" y="926869"/>
            <a:ext cx="7382643" cy="4734321"/>
            <a:chOff x="1983037" y="958468"/>
            <a:chExt cx="8089540" cy="5127727"/>
          </a:xfrm>
        </p:grpSpPr>
        <p:sp>
          <p:nvSpPr>
            <p:cNvPr id="10" name="Rectangle 2"/>
            <p:cNvSpPr/>
            <p:nvPr/>
          </p:nvSpPr>
          <p:spPr>
            <a:xfrm>
              <a:off x="2776636" y="4613195"/>
              <a:ext cx="2131634" cy="2431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/>
            <p:cNvSpPr/>
            <p:nvPr/>
          </p:nvSpPr>
          <p:spPr>
            <a:xfrm>
              <a:off x="4897252" y="3407979"/>
              <a:ext cx="2156635" cy="2431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7177173" y="2175426"/>
              <a:ext cx="2156635" cy="243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15"/>
            <p:cNvSpPr/>
            <p:nvPr/>
          </p:nvSpPr>
          <p:spPr>
            <a:xfrm>
              <a:off x="1983037" y="4619528"/>
              <a:ext cx="1463040" cy="1466667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13"/>
            <p:cNvSpPr/>
            <p:nvPr/>
          </p:nvSpPr>
          <p:spPr>
            <a:xfrm>
              <a:off x="4178767" y="3403638"/>
              <a:ext cx="1463040" cy="1466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"/>
            <p:cNvSpPr/>
            <p:nvPr/>
          </p:nvSpPr>
          <p:spPr>
            <a:xfrm>
              <a:off x="6398878" y="2174450"/>
              <a:ext cx="1463040" cy="14666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9"/>
            <p:cNvSpPr/>
            <p:nvPr/>
          </p:nvSpPr>
          <p:spPr>
            <a:xfrm>
              <a:off x="8609537" y="958468"/>
              <a:ext cx="1463040" cy="14666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18"/>
          <p:cNvSpPr/>
          <p:nvPr/>
        </p:nvSpPr>
        <p:spPr>
          <a:xfrm>
            <a:off x="3936555" y="5026757"/>
            <a:ext cx="383112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spc="-110" dirty="0">
                <a:ln w="3175">
                  <a:noFill/>
                </a:ln>
                <a:solidFill>
                  <a:srgbClr val="2C5697"/>
                </a:solidFill>
                <a:cs typeface="Arial" panose="020B0604020202020204" pitchFamily="34" charset="0"/>
              </a:rPr>
              <a:t>Otras variables: </a:t>
            </a:r>
            <a:r>
              <a:rPr lang="en-US" spc="-110" dirty="0">
                <a:ln w="3175">
                  <a:noFill/>
                </a:ln>
                <a:cs typeface="Arial" panose="020B0604020202020204" pitchFamily="34" charset="0"/>
              </a:rPr>
              <a:t>Dispersión de nueva variable vs. Modelo existente y Outliers</a:t>
            </a:r>
          </a:p>
        </p:txBody>
      </p:sp>
      <p:sp>
        <p:nvSpPr>
          <p:cNvPr id="28" name="Rectangle 19"/>
          <p:cNvSpPr/>
          <p:nvPr/>
        </p:nvSpPr>
        <p:spPr>
          <a:xfrm>
            <a:off x="6052657" y="3820595"/>
            <a:ext cx="363288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spc="-110" dirty="0">
                <a:ln w="3175">
                  <a:noFill/>
                </a:ln>
                <a:solidFill>
                  <a:srgbClr val="2C5697"/>
                </a:solidFill>
                <a:cs typeface="Arial" panose="020B0604020202020204" pitchFamily="34" charset="0"/>
              </a:rPr>
              <a:t>Relación funcional: </a:t>
            </a:r>
            <a:r>
              <a:rPr lang="en-US" spc="-110" dirty="0">
                <a:ln w="3175">
                  <a:noFill/>
                </a:ln>
                <a:cs typeface="Arial" panose="020B0604020202020204" pitchFamily="34" charset="0"/>
              </a:rPr>
              <a:t>Gráfico de predicciones estándar vs. Residuos estándar</a:t>
            </a:r>
          </a:p>
        </p:txBody>
      </p:sp>
      <p:sp>
        <p:nvSpPr>
          <p:cNvPr id="29" name="Rectangle 20"/>
          <p:cNvSpPr/>
          <p:nvPr/>
        </p:nvSpPr>
        <p:spPr>
          <a:xfrm>
            <a:off x="2246050" y="2528226"/>
            <a:ext cx="390807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spc="-110" dirty="0">
                <a:ln w="3175">
                  <a:noFill/>
                </a:ln>
                <a:solidFill>
                  <a:srgbClr val="2C5697"/>
                </a:solidFill>
                <a:cs typeface="Arial" panose="020B0604020202020204" pitchFamily="34" charset="0"/>
              </a:rPr>
              <a:t>Multicolinealidad: </a:t>
            </a:r>
            <a:r>
              <a:rPr lang="en-US" spc="-110" dirty="0">
                <a:ln w="3175">
                  <a:noFill/>
                </a:ln>
                <a:cs typeface="Arial" panose="020B0604020202020204" pitchFamily="34" charset="0"/>
              </a:rPr>
              <a:t>Correlaciones multivariadas y/o análisis factorial</a:t>
            </a:r>
          </a:p>
        </p:txBody>
      </p:sp>
      <p:sp>
        <p:nvSpPr>
          <p:cNvPr id="30" name="Rectangle 21"/>
          <p:cNvSpPr/>
          <p:nvPr/>
        </p:nvSpPr>
        <p:spPr>
          <a:xfrm>
            <a:off x="4971452" y="1302548"/>
            <a:ext cx="334860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b="1" spc="-110" dirty="0">
                <a:ln w="3175">
                  <a:noFill/>
                </a:ln>
                <a:solidFill>
                  <a:srgbClr val="2C5697"/>
                </a:solidFill>
                <a:cs typeface="Arial" panose="020B0604020202020204" pitchFamily="34" charset="0"/>
              </a:rPr>
              <a:t>Overfitting: </a:t>
            </a:r>
            <a:r>
              <a:rPr lang="en-US" spc="-110" dirty="0">
                <a:ln w="3175">
                  <a:noFill/>
                </a:ln>
                <a:cs typeface="Arial" panose="020B0604020202020204" pitchFamily="34" charset="0"/>
              </a:rPr>
              <a:t>Métricas penalizadas y tamaño de muestra</a:t>
            </a:r>
          </a:p>
        </p:txBody>
      </p:sp>
      <p:grpSp>
        <p:nvGrpSpPr>
          <p:cNvPr id="45" name="Group 27"/>
          <p:cNvGrpSpPr>
            <a:grpSpLocks noChangeAspect="1"/>
          </p:cNvGrpSpPr>
          <p:nvPr/>
        </p:nvGrpSpPr>
        <p:grpSpPr bwMode="auto">
          <a:xfrm>
            <a:off x="9160720" y="1422380"/>
            <a:ext cx="346475" cy="360599"/>
            <a:chOff x="-13" y="610"/>
            <a:chExt cx="1987" cy="2068"/>
          </a:xfrm>
          <a:solidFill>
            <a:schemeClr val="accent4"/>
          </a:solidFill>
        </p:grpSpPr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297" y="919"/>
              <a:ext cx="432" cy="434"/>
            </a:xfrm>
            <a:custGeom>
              <a:avLst/>
              <a:gdLst>
                <a:gd name="T0" fmla="*/ 403 w 864"/>
                <a:gd name="T1" fmla="*/ 248 h 867"/>
                <a:gd name="T2" fmla="*/ 349 w 864"/>
                <a:gd name="T3" fmla="*/ 267 h 867"/>
                <a:gd name="T4" fmla="*/ 302 w 864"/>
                <a:gd name="T5" fmla="*/ 301 h 867"/>
                <a:gd name="T6" fmla="*/ 264 w 864"/>
                <a:gd name="T7" fmla="*/ 356 h 867"/>
                <a:gd name="T8" fmla="*/ 248 w 864"/>
                <a:gd name="T9" fmla="*/ 418 h 867"/>
                <a:gd name="T10" fmla="*/ 253 w 864"/>
                <a:gd name="T11" fmla="*/ 481 h 867"/>
                <a:gd name="T12" fmla="*/ 281 w 864"/>
                <a:gd name="T13" fmla="*/ 539 h 867"/>
                <a:gd name="T14" fmla="*/ 324 w 864"/>
                <a:gd name="T15" fmla="*/ 584 h 867"/>
                <a:gd name="T16" fmla="*/ 375 w 864"/>
                <a:gd name="T17" fmla="*/ 611 h 867"/>
                <a:gd name="T18" fmla="*/ 432 w 864"/>
                <a:gd name="T19" fmla="*/ 619 h 867"/>
                <a:gd name="T20" fmla="*/ 490 w 864"/>
                <a:gd name="T21" fmla="*/ 611 h 867"/>
                <a:gd name="T22" fmla="*/ 541 w 864"/>
                <a:gd name="T23" fmla="*/ 584 h 867"/>
                <a:gd name="T24" fmla="*/ 585 w 864"/>
                <a:gd name="T25" fmla="*/ 539 h 867"/>
                <a:gd name="T26" fmla="*/ 611 w 864"/>
                <a:gd name="T27" fmla="*/ 481 h 867"/>
                <a:gd name="T28" fmla="*/ 616 w 864"/>
                <a:gd name="T29" fmla="*/ 418 h 867"/>
                <a:gd name="T30" fmla="*/ 600 w 864"/>
                <a:gd name="T31" fmla="*/ 356 h 867"/>
                <a:gd name="T32" fmla="*/ 563 w 864"/>
                <a:gd name="T33" fmla="*/ 301 h 867"/>
                <a:gd name="T34" fmla="*/ 517 w 864"/>
                <a:gd name="T35" fmla="*/ 267 h 867"/>
                <a:gd name="T36" fmla="*/ 461 w 864"/>
                <a:gd name="T37" fmla="*/ 248 h 867"/>
                <a:gd name="T38" fmla="*/ 432 w 864"/>
                <a:gd name="T39" fmla="*/ 0 h 867"/>
                <a:gd name="T40" fmla="*/ 529 w 864"/>
                <a:gd name="T41" fmla="*/ 10 h 867"/>
                <a:gd name="T42" fmla="*/ 620 w 864"/>
                <a:gd name="T43" fmla="*/ 42 h 867"/>
                <a:gd name="T44" fmla="*/ 702 w 864"/>
                <a:gd name="T45" fmla="*/ 93 h 867"/>
                <a:gd name="T46" fmla="*/ 774 w 864"/>
                <a:gd name="T47" fmla="*/ 168 h 867"/>
                <a:gd name="T48" fmla="*/ 828 w 864"/>
                <a:gd name="T49" fmla="*/ 257 h 867"/>
                <a:gd name="T50" fmla="*/ 857 w 864"/>
                <a:gd name="T51" fmla="*/ 357 h 867"/>
                <a:gd name="T52" fmla="*/ 864 w 864"/>
                <a:gd name="T53" fmla="*/ 459 h 867"/>
                <a:gd name="T54" fmla="*/ 846 w 864"/>
                <a:gd name="T55" fmla="*/ 560 h 867"/>
                <a:gd name="T56" fmla="*/ 804 w 864"/>
                <a:gd name="T57" fmla="*/ 655 h 867"/>
                <a:gd name="T58" fmla="*/ 739 w 864"/>
                <a:gd name="T59" fmla="*/ 739 h 867"/>
                <a:gd name="T60" fmla="*/ 662 w 864"/>
                <a:gd name="T61" fmla="*/ 801 h 867"/>
                <a:gd name="T62" fmla="*/ 576 w 864"/>
                <a:gd name="T63" fmla="*/ 843 h 867"/>
                <a:gd name="T64" fmla="*/ 481 w 864"/>
                <a:gd name="T65" fmla="*/ 864 h 867"/>
                <a:gd name="T66" fmla="*/ 383 w 864"/>
                <a:gd name="T67" fmla="*/ 864 h 867"/>
                <a:gd name="T68" fmla="*/ 289 w 864"/>
                <a:gd name="T69" fmla="*/ 843 h 867"/>
                <a:gd name="T70" fmla="*/ 202 w 864"/>
                <a:gd name="T71" fmla="*/ 801 h 867"/>
                <a:gd name="T72" fmla="*/ 127 w 864"/>
                <a:gd name="T73" fmla="*/ 739 h 867"/>
                <a:gd name="T74" fmla="*/ 61 w 864"/>
                <a:gd name="T75" fmla="*/ 655 h 867"/>
                <a:gd name="T76" fmla="*/ 19 w 864"/>
                <a:gd name="T77" fmla="*/ 560 h 867"/>
                <a:gd name="T78" fmla="*/ 0 w 864"/>
                <a:gd name="T79" fmla="*/ 459 h 867"/>
                <a:gd name="T80" fmla="*/ 7 w 864"/>
                <a:gd name="T81" fmla="*/ 357 h 867"/>
                <a:gd name="T82" fmla="*/ 37 w 864"/>
                <a:gd name="T83" fmla="*/ 257 h 867"/>
                <a:gd name="T84" fmla="*/ 90 w 864"/>
                <a:gd name="T85" fmla="*/ 168 h 867"/>
                <a:gd name="T86" fmla="*/ 163 w 864"/>
                <a:gd name="T87" fmla="*/ 93 h 867"/>
                <a:gd name="T88" fmla="*/ 244 w 864"/>
                <a:gd name="T89" fmla="*/ 42 h 867"/>
                <a:gd name="T90" fmla="*/ 335 w 864"/>
                <a:gd name="T91" fmla="*/ 10 h 867"/>
                <a:gd name="T92" fmla="*/ 432 w 864"/>
                <a:gd name="T93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4" h="867">
                  <a:moveTo>
                    <a:pt x="432" y="247"/>
                  </a:moveTo>
                  <a:lnTo>
                    <a:pt x="403" y="248"/>
                  </a:lnTo>
                  <a:lnTo>
                    <a:pt x="375" y="256"/>
                  </a:lnTo>
                  <a:lnTo>
                    <a:pt x="349" y="267"/>
                  </a:lnTo>
                  <a:lnTo>
                    <a:pt x="324" y="283"/>
                  </a:lnTo>
                  <a:lnTo>
                    <a:pt x="302" y="301"/>
                  </a:lnTo>
                  <a:lnTo>
                    <a:pt x="281" y="327"/>
                  </a:lnTo>
                  <a:lnTo>
                    <a:pt x="264" y="356"/>
                  </a:lnTo>
                  <a:lnTo>
                    <a:pt x="253" y="386"/>
                  </a:lnTo>
                  <a:lnTo>
                    <a:pt x="248" y="418"/>
                  </a:lnTo>
                  <a:lnTo>
                    <a:pt x="248" y="449"/>
                  </a:lnTo>
                  <a:lnTo>
                    <a:pt x="253" y="481"/>
                  </a:lnTo>
                  <a:lnTo>
                    <a:pt x="264" y="511"/>
                  </a:lnTo>
                  <a:lnTo>
                    <a:pt x="281" y="539"/>
                  </a:lnTo>
                  <a:lnTo>
                    <a:pt x="302" y="565"/>
                  </a:lnTo>
                  <a:lnTo>
                    <a:pt x="324" y="584"/>
                  </a:lnTo>
                  <a:lnTo>
                    <a:pt x="349" y="599"/>
                  </a:lnTo>
                  <a:lnTo>
                    <a:pt x="375" y="611"/>
                  </a:lnTo>
                  <a:lnTo>
                    <a:pt x="403" y="617"/>
                  </a:lnTo>
                  <a:lnTo>
                    <a:pt x="432" y="619"/>
                  </a:lnTo>
                  <a:lnTo>
                    <a:pt x="461" y="617"/>
                  </a:lnTo>
                  <a:lnTo>
                    <a:pt x="490" y="611"/>
                  </a:lnTo>
                  <a:lnTo>
                    <a:pt x="517" y="599"/>
                  </a:lnTo>
                  <a:lnTo>
                    <a:pt x="541" y="584"/>
                  </a:lnTo>
                  <a:lnTo>
                    <a:pt x="563" y="565"/>
                  </a:lnTo>
                  <a:lnTo>
                    <a:pt x="585" y="539"/>
                  </a:lnTo>
                  <a:lnTo>
                    <a:pt x="600" y="511"/>
                  </a:lnTo>
                  <a:lnTo>
                    <a:pt x="611" y="481"/>
                  </a:lnTo>
                  <a:lnTo>
                    <a:pt x="616" y="449"/>
                  </a:lnTo>
                  <a:lnTo>
                    <a:pt x="616" y="418"/>
                  </a:lnTo>
                  <a:lnTo>
                    <a:pt x="611" y="386"/>
                  </a:lnTo>
                  <a:lnTo>
                    <a:pt x="600" y="356"/>
                  </a:lnTo>
                  <a:lnTo>
                    <a:pt x="585" y="327"/>
                  </a:lnTo>
                  <a:lnTo>
                    <a:pt x="563" y="301"/>
                  </a:lnTo>
                  <a:lnTo>
                    <a:pt x="541" y="283"/>
                  </a:lnTo>
                  <a:lnTo>
                    <a:pt x="517" y="267"/>
                  </a:lnTo>
                  <a:lnTo>
                    <a:pt x="490" y="256"/>
                  </a:lnTo>
                  <a:lnTo>
                    <a:pt x="461" y="248"/>
                  </a:lnTo>
                  <a:lnTo>
                    <a:pt x="432" y="247"/>
                  </a:lnTo>
                  <a:close/>
                  <a:moveTo>
                    <a:pt x="432" y="0"/>
                  </a:moveTo>
                  <a:lnTo>
                    <a:pt x="481" y="2"/>
                  </a:lnTo>
                  <a:lnTo>
                    <a:pt x="529" y="10"/>
                  </a:lnTo>
                  <a:lnTo>
                    <a:pt x="576" y="24"/>
                  </a:lnTo>
                  <a:lnTo>
                    <a:pt x="620" y="42"/>
                  </a:lnTo>
                  <a:lnTo>
                    <a:pt x="662" y="66"/>
                  </a:lnTo>
                  <a:lnTo>
                    <a:pt x="702" y="93"/>
                  </a:lnTo>
                  <a:lnTo>
                    <a:pt x="739" y="126"/>
                  </a:lnTo>
                  <a:lnTo>
                    <a:pt x="774" y="168"/>
                  </a:lnTo>
                  <a:lnTo>
                    <a:pt x="804" y="212"/>
                  </a:lnTo>
                  <a:lnTo>
                    <a:pt x="828" y="257"/>
                  </a:lnTo>
                  <a:lnTo>
                    <a:pt x="846" y="307"/>
                  </a:lnTo>
                  <a:lnTo>
                    <a:pt x="857" y="357"/>
                  </a:lnTo>
                  <a:lnTo>
                    <a:pt x="864" y="407"/>
                  </a:lnTo>
                  <a:lnTo>
                    <a:pt x="864" y="459"/>
                  </a:lnTo>
                  <a:lnTo>
                    <a:pt x="857" y="510"/>
                  </a:lnTo>
                  <a:lnTo>
                    <a:pt x="846" y="560"/>
                  </a:lnTo>
                  <a:lnTo>
                    <a:pt x="828" y="608"/>
                  </a:lnTo>
                  <a:lnTo>
                    <a:pt x="804" y="655"/>
                  </a:lnTo>
                  <a:lnTo>
                    <a:pt x="774" y="699"/>
                  </a:lnTo>
                  <a:lnTo>
                    <a:pt x="739" y="739"/>
                  </a:lnTo>
                  <a:lnTo>
                    <a:pt x="702" y="772"/>
                  </a:lnTo>
                  <a:lnTo>
                    <a:pt x="662" y="801"/>
                  </a:lnTo>
                  <a:lnTo>
                    <a:pt x="620" y="824"/>
                  </a:lnTo>
                  <a:lnTo>
                    <a:pt x="576" y="843"/>
                  </a:lnTo>
                  <a:lnTo>
                    <a:pt x="529" y="855"/>
                  </a:lnTo>
                  <a:lnTo>
                    <a:pt x="481" y="864"/>
                  </a:lnTo>
                  <a:lnTo>
                    <a:pt x="432" y="867"/>
                  </a:lnTo>
                  <a:lnTo>
                    <a:pt x="383" y="864"/>
                  </a:lnTo>
                  <a:lnTo>
                    <a:pt x="335" y="855"/>
                  </a:lnTo>
                  <a:lnTo>
                    <a:pt x="289" y="843"/>
                  </a:lnTo>
                  <a:lnTo>
                    <a:pt x="244" y="824"/>
                  </a:lnTo>
                  <a:lnTo>
                    <a:pt x="202" y="801"/>
                  </a:lnTo>
                  <a:lnTo>
                    <a:pt x="163" y="772"/>
                  </a:lnTo>
                  <a:lnTo>
                    <a:pt x="127" y="739"/>
                  </a:lnTo>
                  <a:lnTo>
                    <a:pt x="90" y="699"/>
                  </a:lnTo>
                  <a:lnTo>
                    <a:pt x="61" y="655"/>
                  </a:lnTo>
                  <a:lnTo>
                    <a:pt x="37" y="608"/>
                  </a:lnTo>
                  <a:lnTo>
                    <a:pt x="19" y="560"/>
                  </a:lnTo>
                  <a:lnTo>
                    <a:pt x="7" y="510"/>
                  </a:lnTo>
                  <a:lnTo>
                    <a:pt x="0" y="459"/>
                  </a:lnTo>
                  <a:lnTo>
                    <a:pt x="0" y="407"/>
                  </a:lnTo>
                  <a:lnTo>
                    <a:pt x="7" y="357"/>
                  </a:lnTo>
                  <a:lnTo>
                    <a:pt x="19" y="307"/>
                  </a:lnTo>
                  <a:lnTo>
                    <a:pt x="37" y="257"/>
                  </a:lnTo>
                  <a:lnTo>
                    <a:pt x="61" y="212"/>
                  </a:lnTo>
                  <a:lnTo>
                    <a:pt x="90" y="168"/>
                  </a:lnTo>
                  <a:lnTo>
                    <a:pt x="127" y="126"/>
                  </a:lnTo>
                  <a:lnTo>
                    <a:pt x="163" y="93"/>
                  </a:lnTo>
                  <a:lnTo>
                    <a:pt x="202" y="66"/>
                  </a:lnTo>
                  <a:lnTo>
                    <a:pt x="244" y="42"/>
                  </a:lnTo>
                  <a:lnTo>
                    <a:pt x="289" y="24"/>
                  </a:lnTo>
                  <a:lnTo>
                    <a:pt x="335" y="10"/>
                  </a:lnTo>
                  <a:lnTo>
                    <a:pt x="383" y="2"/>
                  </a:lnTo>
                  <a:lnTo>
                    <a:pt x="4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0"/>
            <p:cNvSpPr>
              <a:spLocks noEditPoints="1"/>
            </p:cNvSpPr>
            <p:nvPr/>
          </p:nvSpPr>
          <p:spPr bwMode="auto">
            <a:xfrm>
              <a:off x="-13" y="610"/>
              <a:ext cx="1987" cy="2068"/>
            </a:xfrm>
            <a:custGeom>
              <a:avLst/>
              <a:gdLst>
                <a:gd name="T0" fmla="*/ 961 w 3973"/>
                <a:gd name="T1" fmla="*/ 297 h 4135"/>
                <a:gd name="T2" fmla="*/ 611 w 3973"/>
                <a:gd name="T3" fmla="*/ 494 h 4135"/>
                <a:gd name="T4" fmla="*/ 359 w 3973"/>
                <a:gd name="T5" fmla="*/ 812 h 4135"/>
                <a:gd name="T6" fmla="*/ 251 w 3973"/>
                <a:gd name="T7" fmla="*/ 1200 h 4135"/>
                <a:gd name="T8" fmla="*/ 298 w 3973"/>
                <a:gd name="T9" fmla="*/ 1602 h 4135"/>
                <a:gd name="T10" fmla="*/ 495 w 3973"/>
                <a:gd name="T11" fmla="*/ 1952 h 4135"/>
                <a:gd name="T12" fmla="*/ 813 w 3973"/>
                <a:gd name="T13" fmla="*/ 2203 h 4135"/>
                <a:gd name="T14" fmla="*/ 1199 w 3973"/>
                <a:gd name="T15" fmla="*/ 2313 h 4135"/>
                <a:gd name="T16" fmla="*/ 1586 w 3973"/>
                <a:gd name="T17" fmla="*/ 2270 h 4135"/>
                <a:gd name="T18" fmla="*/ 2566 w 3973"/>
                <a:gd name="T19" fmla="*/ 2816 h 4135"/>
                <a:gd name="T20" fmla="*/ 2197 w 3973"/>
                <a:gd name="T21" fmla="*/ 3230 h 4135"/>
                <a:gd name="T22" fmla="*/ 2244 w 3973"/>
                <a:gd name="T23" fmla="*/ 3318 h 4135"/>
                <a:gd name="T24" fmla="*/ 2344 w 3973"/>
                <a:gd name="T25" fmla="*/ 3328 h 4135"/>
                <a:gd name="T26" fmla="*/ 2780 w 3973"/>
                <a:gd name="T27" fmla="*/ 3706 h 4135"/>
                <a:gd name="T28" fmla="*/ 2750 w 3973"/>
                <a:gd name="T29" fmla="*/ 3803 h 4135"/>
                <a:gd name="T30" fmla="*/ 2814 w 3973"/>
                <a:gd name="T31" fmla="*/ 3880 h 4135"/>
                <a:gd name="T32" fmla="*/ 2914 w 3973"/>
                <a:gd name="T33" fmla="*/ 3870 h 4135"/>
                <a:gd name="T34" fmla="*/ 3479 w 3973"/>
                <a:gd name="T35" fmla="*/ 3711 h 4135"/>
                <a:gd name="T36" fmla="*/ 3646 w 3973"/>
                <a:gd name="T37" fmla="*/ 3694 h 4135"/>
                <a:gd name="T38" fmla="*/ 3726 w 3973"/>
                <a:gd name="T39" fmla="*/ 3547 h 4135"/>
                <a:gd name="T40" fmla="*/ 2132 w 3973"/>
                <a:gd name="T41" fmla="*/ 1878 h 4135"/>
                <a:gd name="T42" fmla="*/ 2293 w 3973"/>
                <a:gd name="T43" fmla="*/ 1497 h 4135"/>
                <a:gd name="T44" fmla="*/ 2301 w 3973"/>
                <a:gd name="T45" fmla="*/ 1107 h 4135"/>
                <a:gd name="T46" fmla="*/ 2163 w 3973"/>
                <a:gd name="T47" fmla="*/ 740 h 4135"/>
                <a:gd name="T48" fmla="*/ 1889 w 3973"/>
                <a:gd name="T49" fmla="*/ 444 h 4135"/>
                <a:gd name="T50" fmla="*/ 1524 w 3973"/>
                <a:gd name="T51" fmla="*/ 276 h 4135"/>
                <a:gd name="T52" fmla="*/ 1374 w 3973"/>
                <a:gd name="T53" fmla="*/ 3 h 4135"/>
                <a:gd name="T54" fmla="*/ 1813 w 3973"/>
                <a:gd name="T55" fmla="*/ 114 h 4135"/>
                <a:gd name="T56" fmla="*/ 2188 w 3973"/>
                <a:gd name="T57" fmla="*/ 376 h 4135"/>
                <a:gd name="T58" fmla="*/ 2442 w 3973"/>
                <a:gd name="T59" fmla="*/ 738 h 4135"/>
                <a:gd name="T60" fmla="*/ 2557 w 3973"/>
                <a:gd name="T61" fmla="*/ 1154 h 4135"/>
                <a:gd name="T62" fmla="*/ 2527 w 3973"/>
                <a:gd name="T63" fmla="*/ 1586 h 4135"/>
                <a:gd name="T64" fmla="*/ 3881 w 3973"/>
                <a:gd name="T65" fmla="*/ 3282 h 4135"/>
                <a:gd name="T66" fmla="*/ 3970 w 3973"/>
                <a:gd name="T67" fmla="*/ 3497 h 4135"/>
                <a:gd name="T68" fmla="*/ 3931 w 3973"/>
                <a:gd name="T69" fmla="*/ 3731 h 4135"/>
                <a:gd name="T70" fmla="*/ 3774 w 3973"/>
                <a:gd name="T71" fmla="*/ 3906 h 4135"/>
                <a:gd name="T72" fmla="*/ 3548 w 3973"/>
                <a:gd name="T73" fmla="*/ 3972 h 4135"/>
                <a:gd name="T74" fmla="*/ 3309 w 3973"/>
                <a:gd name="T75" fmla="*/ 3899 h 4135"/>
                <a:gd name="T76" fmla="*/ 2990 w 3973"/>
                <a:gd name="T77" fmla="*/ 4108 h 4135"/>
                <a:gd name="T78" fmla="*/ 2763 w 3973"/>
                <a:gd name="T79" fmla="*/ 4123 h 4135"/>
                <a:gd name="T80" fmla="*/ 2573 w 3973"/>
                <a:gd name="T81" fmla="*/ 3996 h 4135"/>
                <a:gd name="T82" fmla="*/ 2501 w 3973"/>
                <a:gd name="T83" fmla="*/ 3781 h 4135"/>
                <a:gd name="T84" fmla="*/ 2573 w 3973"/>
                <a:gd name="T85" fmla="*/ 3567 h 4135"/>
                <a:gd name="T86" fmla="*/ 2518 w 3973"/>
                <a:gd name="T87" fmla="*/ 3510 h 4135"/>
                <a:gd name="T88" fmla="*/ 2303 w 3973"/>
                <a:gd name="T89" fmla="*/ 3583 h 4135"/>
                <a:gd name="T90" fmla="*/ 2089 w 3973"/>
                <a:gd name="T91" fmla="*/ 3510 h 4135"/>
                <a:gd name="T92" fmla="*/ 1961 w 3973"/>
                <a:gd name="T93" fmla="*/ 3322 h 4135"/>
                <a:gd name="T94" fmla="*/ 1976 w 3973"/>
                <a:gd name="T95" fmla="*/ 3094 h 4135"/>
                <a:gd name="T96" fmla="*/ 1836 w 3973"/>
                <a:gd name="T97" fmla="*/ 2437 h 4135"/>
                <a:gd name="T98" fmla="*/ 1378 w 3973"/>
                <a:gd name="T99" fmla="*/ 2559 h 4135"/>
                <a:gd name="T100" fmla="*/ 919 w 3973"/>
                <a:gd name="T101" fmla="*/ 2511 h 4135"/>
                <a:gd name="T102" fmla="*/ 515 w 3973"/>
                <a:gd name="T103" fmla="*/ 2309 h 4135"/>
                <a:gd name="T104" fmla="*/ 202 w 3973"/>
                <a:gd name="T105" fmla="*/ 1973 h 4135"/>
                <a:gd name="T106" fmla="*/ 29 w 3973"/>
                <a:gd name="T107" fmla="*/ 1555 h 4135"/>
                <a:gd name="T108" fmla="*/ 14 w 3973"/>
                <a:gd name="T109" fmla="*/ 1097 h 4135"/>
                <a:gd name="T110" fmla="*/ 155 w 3973"/>
                <a:gd name="T111" fmla="*/ 668 h 4135"/>
                <a:gd name="T112" fmla="*/ 443 w 3973"/>
                <a:gd name="T113" fmla="*/ 313 h 4135"/>
                <a:gd name="T114" fmla="*/ 833 w 3973"/>
                <a:gd name="T115" fmla="*/ 80 h 4135"/>
                <a:gd name="T116" fmla="*/ 1282 w 3973"/>
                <a:gd name="T117" fmla="*/ 0 h 4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73" h="4135">
                  <a:moveTo>
                    <a:pt x="1282" y="248"/>
                  </a:moveTo>
                  <a:lnTo>
                    <a:pt x="1200" y="251"/>
                  </a:lnTo>
                  <a:lnTo>
                    <a:pt x="1118" y="261"/>
                  </a:lnTo>
                  <a:lnTo>
                    <a:pt x="1038" y="276"/>
                  </a:lnTo>
                  <a:lnTo>
                    <a:pt x="961" y="297"/>
                  </a:lnTo>
                  <a:lnTo>
                    <a:pt x="886" y="325"/>
                  </a:lnTo>
                  <a:lnTo>
                    <a:pt x="813" y="359"/>
                  </a:lnTo>
                  <a:lnTo>
                    <a:pt x="742" y="398"/>
                  </a:lnTo>
                  <a:lnTo>
                    <a:pt x="675" y="444"/>
                  </a:lnTo>
                  <a:lnTo>
                    <a:pt x="611" y="494"/>
                  </a:lnTo>
                  <a:lnTo>
                    <a:pt x="550" y="550"/>
                  </a:lnTo>
                  <a:lnTo>
                    <a:pt x="495" y="610"/>
                  </a:lnTo>
                  <a:lnTo>
                    <a:pt x="444" y="675"/>
                  </a:lnTo>
                  <a:lnTo>
                    <a:pt x="399" y="742"/>
                  </a:lnTo>
                  <a:lnTo>
                    <a:pt x="359" y="812"/>
                  </a:lnTo>
                  <a:lnTo>
                    <a:pt x="325" y="885"/>
                  </a:lnTo>
                  <a:lnTo>
                    <a:pt x="298" y="961"/>
                  </a:lnTo>
                  <a:lnTo>
                    <a:pt x="276" y="1038"/>
                  </a:lnTo>
                  <a:lnTo>
                    <a:pt x="260" y="1118"/>
                  </a:lnTo>
                  <a:lnTo>
                    <a:pt x="251" y="1200"/>
                  </a:lnTo>
                  <a:lnTo>
                    <a:pt x="247" y="1282"/>
                  </a:lnTo>
                  <a:lnTo>
                    <a:pt x="251" y="1364"/>
                  </a:lnTo>
                  <a:lnTo>
                    <a:pt x="260" y="1444"/>
                  </a:lnTo>
                  <a:lnTo>
                    <a:pt x="276" y="1524"/>
                  </a:lnTo>
                  <a:lnTo>
                    <a:pt x="298" y="1602"/>
                  </a:lnTo>
                  <a:lnTo>
                    <a:pt x="325" y="1678"/>
                  </a:lnTo>
                  <a:lnTo>
                    <a:pt x="359" y="1750"/>
                  </a:lnTo>
                  <a:lnTo>
                    <a:pt x="399" y="1820"/>
                  </a:lnTo>
                  <a:lnTo>
                    <a:pt x="444" y="1889"/>
                  </a:lnTo>
                  <a:lnTo>
                    <a:pt x="495" y="1952"/>
                  </a:lnTo>
                  <a:lnTo>
                    <a:pt x="550" y="2012"/>
                  </a:lnTo>
                  <a:lnTo>
                    <a:pt x="611" y="2068"/>
                  </a:lnTo>
                  <a:lnTo>
                    <a:pt x="675" y="2119"/>
                  </a:lnTo>
                  <a:lnTo>
                    <a:pt x="742" y="2164"/>
                  </a:lnTo>
                  <a:lnTo>
                    <a:pt x="813" y="2203"/>
                  </a:lnTo>
                  <a:lnTo>
                    <a:pt x="886" y="2237"/>
                  </a:lnTo>
                  <a:lnTo>
                    <a:pt x="961" y="2265"/>
                  </a:lnTo>
                  <a:lnTo>
                    <a:pt x="1038" y="2287"/>
                  </a:lnTo>
                  <a:lnTo>
                    <a:pt x="1118" y="2302"/>
                  </a:lnTo>
                  <a:lnTo>
                    <a:pt x="1199" y="2313"/>
                  </a:lnTo>
                  <a:lnTo>
                    <a:pt x="1282" y="2315"/>
                  </a:lnTo>
                  <a:lnTo>
                    <a:pt x="1359" y="2313"/>
                  </a:lnTo>
                  <a:lnTo>
                    <a:pt x="1436" y="2304"/>
                  </a:lnTo>
                  <a:lnTo>
                    <a:pt x="1512" y="2290"/>
                  </a:lnTo>
                  <a:lnTo>
                    <a:pt x="1586" y="2270"/>
                  </a:lnTo>
                  <a:lnTo>
                    <a:pt x="1658" y="2244"/>
                  </a:lnTo>
                  <a:lnTo>
                    <a:pt x="1729" y="2214"/>
                  </a:lnTo>
                  <a:lnTo>
                    <a:pt x="1797" y="2178"/>
                  </a:lnTo>
                  <a:lnTo>
                    <a:pt x="1879" y="2131"/>
                  </a:lnTo>
                  <a:lnTo>
                    <a:pt x="2566" y="2816"/>
                  </a:lnTo>
                  <a:lnTo>
                    <a:pt x="2227" y="3154"/>
                  </a:lnTo>
                  <a:lnTo>
                    <a:pt x="2215" y="3171"/>
                  </a:lnTo>
                  <a:lnTo>
                    <a:pt x="2205" y="3189"/>
                  </a:lnTo>
                  <a:lnTo>
                    <a:pt x="2198" y="3208"/>
                  </a:lnTo>
                  <a:lnTo>
                    <a:pt x="2197" y="3230"/>
                  </a:lnTo>
                  <a:lnTo>
                    <a:pt x="2198" y="3250"/>
                  </a:lnTo>
                  <a:lnTo>
                    <a:pt x="2205" y="3270"/>
                  </a:lnTo>
                  <a:lnTo>
                    <a:pt x="2215" y="3288"/>
                  </a:lnTo>
                  <a:lnTo>
                    <a:pt x="2227" y="3304"/>
                  </a:lnTo>
                  <a:lnTo>
                    <a:pt x="2244" y="3318"/>
                  </a:lnTo>
                  <a:lnTo>
                    <a:pt x="2263" y="3328"/>
                  </a:lnTo>
                  <a:lnTo>
                    <a:pt x="2282" y="3333"/>
                  </a:lnTo>
                  <a:lnTo>
                    <a:pt x="2303" y="3336"/>
                  </a:lnTo>
                  <a:lnTo>
                    <a:pt x="2323" y="3333"/>
                  </a:lnTo>
                  <a:lnTo>
                    <a:pt x="2344" y="3328"/>
                  </a:lnTo>
                  <a:lnTo>
                    <a:pt x="2362" y="3318"/>
                  </a:lnTo>
                  <a:lnTo>
                    <a:pt x="2379" y="3304"/>
                  </a:lnTo>
                  <a:lnTo>
                    <a:pt x="2716" y="2967"/>
                  </a:lnTo>
                  <a:lnTo>
                    <a:pt x="3117" y="3369"/>
                  </a:lnTo>
                  <a:lnTo>
                    <a:pt x="2780" y="3706"/>
                  </a:lnTo>
                  <a:lnTo>
                    <a:pt x="2766" y="3722"/>
                  </a:lnTo>
                  <a:lnTo>
                    <a:pt x="2756" y="3741"/>
                  </a:lnTo>
                  <a:lnTo>
                    <a:pt x="2750" y="3760"/>
                  </a:lnTo>
                  <a:lnTo>
                    <a:pt x="2749" y="3781"/>
                  </a:lnTo>
                  <a:lnTo>
                    <a:pt x="2750" y="3803"/>
                  </a:lnTo>
                  <a:lnTo>
                    <a:pt x="2756" y="3822"/>
                  </a:lnTo>
                  <a:lnTo>
                    <a:pt x="2766" y="3841"/>
                  </a:lnTo>
                  <a:lnTo>
                    <a:pt x="2780" y="3857"/>
                  </a:lnTo>
                  <a:lnTo>
                    <a:pt x="2795" y="3870"/>
                  </a:lnTo>
                  <a:lnTo>
                    <a:pt x="2814" y="3880"/>
                  </a:lnTo>
                  <a:lnTo>
                    <a:pt x="2835" y="3886"/>
                  </a:lnTo>
                  <a:lnTo>
                    <a:pt x="2855" y="3887"/>
                  </a:lnTo>
                  <a:lnTo>
                    <a:pt x="2876" y="3886"/>
                  </a:lnTo>
                  <a:lnTo>
                    <a:pt x="2895" y="3880"/>
                  </a:lnTo>
                  <a:lnTo>
                    <a:pt x="2914" y="3870"/>
                  </a:lnTo>
                  <a:lnTo>
                    <a:pt x="2930" y="3857"/>
                  </a:lnTo>
                  <a:lnTo>
                    <a:pt x="3269" y="3519"/>
                  </a:lnTo>
                  <a:lnTo>
                    <a:pt x="3421" y="3672"/>
                  </a:lnTo>
                  <a:lnTo>
                    <a:pt x="3449" y="3694"/>
                  </a:lnTo>
                  <a:lnTo>
                    <a:pt x="3479" y="3711"/>
                  </a:lnTo>
                  <a:lnTo>
                    <a:pt x="3512" y="3721"/>
                  </a:lnTo>
                  <a:lnTo>
                    <a:pt x="3548" y="3725"/>
                  </a:lnTo>
                  <a:lnTo>
                    <a:pt x="3582" y="3721"/>
                  </a:lnTo>
                  <a:lnTo>
                    <a:pt x="3616" y="3711"/>
                  </a:lnTo>
                  <a:lnTo>
                    <a:pt x="3646" y="3694"/>
                  </a:lnTo>
                  <a:lnTo>
                    <a:pt x="3673" y="3672"/>
                  </a:lnTo>
                  <a:lnTo>
                    <a:pt x="3695" y="3645"/>
                  </a:lnTo>
                  <a:lnTo>
                    <a:pt x="3712" y="3615"/>
                  </a:lnTo>
                  <a:lnTo>
                    <a:pt x="3722" y="3581"/>
                  </a:lnTo>
                  <a:lnTo>
                    <a:pt x="3726" y="3547"/>
                  </a:lnTo>
                  <a:lnTo>
                    <a:pt x="3722" y="3511"/>
                  </a:lnTo>
                  <a:lnTo>
                    <a:pt x="3712" y="3478"/>
                  </a:lnTo>
                  <a:lnTo>
                    <a:pt x="3695" y="3447"/>
                  </a:lnTo>
                  <a:lnTo>
                    <a:pt x="3673" y="3420"/>
                  </a:lnTo>
                  <a:lnTo>
                    <a:pt x="2132" y="1878"/>
                  </a:lnTo>
                  <a:lnTo>
                    <a:pt x="2178" y="1796"/>
                  </a:lnTo>
                  <a:lnTo>
                    <a:pt x="2216" y="1725"/>
                  </a:lnTo>
                  <a:lnTo>
                    <a:pt x="2249" y="1650"/>
                  </a:lnTo>
                  <a:lnTo>
                    <a:pt x="2274" y="1574"/>
                  </a:lnTo>
                  <a:lnTo>
                    <a:pt x="2293" y="1497"/>
                  </a:lnTo>
                  <a:lnTo>
                    <a:pt x="2307" y="1419"/>
                  </a:lnTo>
                  <a:lnTo>
                    <a:pt x="2315" y="1341"/>
                  </a:lnTo>
                  <a:lnTo>
                    <a:pt x="2316" y="1263"/>
                  </a:lnTo>
                  <a:lnTo>
                    <a:pt x="2311" y="1184"/>
                  </a:lnTo>
                  <a:lnTo>
                    <a:pt x="2301" y="1107"/>
                  </a:lnTo>
                  <a:lnTo>
                    <a:pt x="2285" y="1031"/>
                  </a:lnTo>
                  <a:lnTo>
                    <a:pt x="2263" y="955"/>
                  </a:lnTo>
                  <a:lnTo>
                    <a:pt x="2235" y="882"/>
                  </a:lnTo>
                  <a:lnTo>
                    <a:pt x="2202" y="810"/>
                  </a:lnTo>
                  <a:lnTo>
                    <a:pt x="2163" y="740"/>
                  </a:lnTo>
                  <a:lnTo>
                    <a:pt x="2119" y="673"/>
                  </a:lnTo>
                  <a:lnTo>
                    <a:pt x="2068" y="610"/>
                  </a:lnTo>
                  <a:lnTo>
                    <a:pt x="2013" y="550"/>
                  </a:lnTo>
                  <a:lnTo>
                    <a:pt x="1952" y="494"/>
                  </a:lnTo>
                  <a:lnTo>
                    <a:pt x="1889" y="444"/>
                  </a:lnTo>
                  <a:lnTo>
                    <a:pt x="1821" y="398"/>
                  </a:lnTo>
                  <a:lnTo>
                    <a:pt x="1750" y="359"/>
                  </a:lnTo>
                  <a:lnTo>
                    <a:pt x="1678" y="325"/>
                  </a:lnTo>
                  <a:lnTo>
                    <a:pt x="1603" y="297"/>
                  </a:lnTo>
                  <a:lnTo>
                    <a:pt x="1524" y="276"/>
                  </a:lnTo>
                  <a:lnTo>
                    <a:pt x="1445" y="261"/>
                  </a:lnTo>
                  <a:lnTo>
                    <a:pt x="1364" y="251"/>
                  </a:lnTo>
                  <a:lnTo>
                    <a:pt x="1282" y="248"/>
                  </a:lnTo>
                  <a:close/>
                  <a:moveTo>
                    <a:pt x="1282" y="0"/>
                  </a:moveTo>
                  <a:lnTo>
                    <a:pt x="1374" y="3"/>
                  </a:lnTo>
                  <a:lnTo>
                    <a:pt x="1466" y="13"/>
                  </a:lnTo>
                  <a:lnTo>
                    <a:pt x="1556" y="30"/>
                  </a:lnTo>
                  <a:lnTo>
                    <a:pt x="1644" y="51"/>
                  </a:lnTo>
                  <a:lnTo>
                    <a:pt x="1730" y="80"/>
                  </a:lnTo>
                  <a:lnTo>
                    <a:pt x="1813" y="114"/>
                  </a:lnTo>
                  <a:lnTo>
                    <a:pt x="1895" y="156"/>
                  </a:lnTo>
                  <a:lnTo>
                    <a:pt x="1974" y="202"/>
                  </a:lnTo>
                  <a:lnTo>
                    <a:pt x="2048" y="255"/>
                  </a:lnTo>
                  <a:lnTo>
                    <a:pt x="2120" y="313"/>
                  </a:lnTo>
                  <a:lnTo>
                    <a:pt x="2188" y="376"/>
                  </a:lnTo>
                  <a:lnTo>
                    <a:pt x="2250" y="441"/>
                  </a:lnTo>
                  <a:lnTo>
                    <a:pt x="2306" y="511"/>
                  </a:lnTo>
                  <a:lnTo>
                    <a:pt x="2357" y="584"/>
                  </a:lnTo>
                  <a:lnTo>
                    <a:pt x="2403" y="660"/>
                  </a:lnTo>
                  <a:lnTo>
                    <a:pt x="2442" y="738"/>
                  </a:lnTo>
                  <a:lnTo>
                    <a:pt x="2476" y="817"/>
                  </a:lnTo>
                  <a:lnTo>
                    <a:pt x="2505" y="899"/>
                  </a:lnTo>
                  <a:lnTo>
                    <a:pt x="2528" y="984"/>
                  </a:lnTo>
                  <a:lnTo>
                    <a:pt x="2546" y="1068"/>
                  </a:lnTo>
                  <a:lnTo>
                    <a:pt x="2557" y="1154"/>
                  </a:lnTo>
                  <a:lnTo>
                    <a:pt x="2563" y="1240"/>
                  </a:lnTo>
                  <a:lnTo>
                    <a:pt x="2563" y="1327"/>
                  </a:lnTo>
                  <a:lnTo>
                    <a:pt x="2557" y="1413"/>
                  </a:lnTo>
                  <a:lnTo>
                    <a:pt x="2546" y="1500"/>
                  </a:lnTo>
                  <a:lnTo>
                    <a:pt x="2527" y="1586"/>
                  </a:lnTo>
                  <a:lnTo>
                    <a:pt x="2504" y="1670"/>
                  </a:lnTo>
                  <a:lnTo>
                    <a:pt x="2474" y="1754"/>
                  </a:lnTo>
                  <a:lnTo>
                    <a:pt x="2438" y="1836"/>
                  </a:lnTo>
                  <a:lnTo>
                    <a:pt x="3848" y="3245"/>
                  </a:lnTo>
                  <a:lnTo>
                    <a:pt x="3881" y="3282"/>
                  </a:lnTo>
                  <a:lnTo>
                    <a:pt x="3909" y="3321"/>
                  </a:lnTo>
                  <a:lnTo>
                    <a:pt x="3931" y="3361"/>
                  </a:lnTo>
                  <a:lnTo>
                    <a:pt x="3949" y="3405"/>
                  </a:lnTo>
                  <a:lnTo>
                    <a:pt x="3962" y="3451"/>
                  </a:lnTo>
                  <a:lnTo>
                    <a:pt x="3970" y="3497"/>
                  </a:lnTo>
                  <a:lnTo>
                    <a:pt x="3973" y="3547"/>
                  </a:lnTo>
                  <a:lnTo>
                    <a:pt x="3970" y="3595"/>
                  </a:lnTo>
                  <a:lnTo>
                    <a:pt x="3962" y="3641"/>
                  </a:lnTo>
                  <a:lnTo>
                    <a:pt x="3949" y="3687"/>
                  </a:lnTo>
                  <a:lnTo>
                    <a:pt x="3931" y="3731"/>
                  </a:lnTo>
                  <a:lnTo>
                    <a:pt x="3909" y="3772"/>
                  </a:lnTo>
                  <a:lnTo>
                    <a:pt x="3881" y="3810"/>
                  </a:lnTo>
                  <a:lnTo>
                    <a:pt x="3848" y="3847"/>
                  </a:lnTo>
                  <a:lnTo>
                    <a:pt x="3813" y="3878"/>
                  </a:lnTo>
                  <a:lnTo>
                    <a:pt x="3774" y="3906"/>
                  </a:lnTo>
                  <a:lnTo>
                    <a:pt x="3732" y="3930"/>
                  </a:lnTo>
                  <a:lnTo>
                    <a:pt x="3688" y="3948"/>
                  </a:lnTo>
                  <a:lnTo>
                    <a:pt x="3642" y="3960"/>
                  </a:lnTo>
                  <a:lnTo>
                    <a:pt x="3596" y="3969"/>
                  </a:lnTo>
                  <a:lnTo>
                    <a:pt x="3548" y="3972"/>
                  </a:lnTo>
                  <a:lnTo>
                    <a:pt x="3496" y="3968"/>
                  </a:lnTo>
                  <a:lnTo>
                    <a:pt x="3447" y="3959"/>
                  </a:lnTo>
                  <a:lnTo>
                    <a:pt x="3399" y="3945"/>
                  </a:lnTo>
                  <a:lnTo>
                    <a:pt x="3352" y="3924"/>
                  </a:lnTo>
                  <a:lnTo>
                    <a:pt x="3309" y="3899"/>
                  </a:lnTo>
                  <a:lnTo>
                    <a:pt x="3269" y="3868"/>
                  </a:lnTo>
                  <a:lnTo>
                    <a:pt x="3105" y="4031"/>
                  </a:lnTo>
                  <a:lnTo>
                    <a:pt x="3071" y="4063"/>
                  </a:lnTo>
                  <a:lnTo>
                    <a:pt x="3031" y="4088"/>
                  </a:lnTo>
                  <a:lnTo>
                    <a:pt x="2990" y="4108"/>
                  </a:lnTo>
                  <a:lnTo>
                    <a:pt x="2947" y="4123"/>
                  </a:lnTo>
                  <a:lnTo>
                    <a:pt x="2901" y="4132"/>
                  </a:lnTo>
                  <a:lnTo>
                    <a:pt x="2855" y="4135"/>
                  </a:lnTo>
                  <a:lnTo>
                    <a:pt x="2808" y="4132"/>
                  </a:lnTo>
                  <a:lnTo>
                    <a:pt x="2763" y="4123"/>
                  </a:lnTo>
                  <a:lnTo>
                    <a:pt x="2720" y="4108"/>
                  </a:lnTo>
                  <a:lnTo>
                    <a:pt x="2678" y="4088"/>
                  </a:lnTo>
                  <a:lnTo>
                    <a:pt x="2640" y="4063"/>
                  </a:lnTo>
                  <a:lnTo>
                    <a:pt x="2605" y="4031"/>
                  </a:lnTo>
                  <a:lnTo>
                    <a:pt x="2573" y="3996"/>
                  </a:lnTo>
                  <a:lnTo>
                    <a:pt x="2548" y="3958"/>
                  </a:lnTo>
                  <a:lnTo>
                    <a:pt x="2528" y="3916"/>
                  </a:lnTo>
                  <a:lnTo>
                    <a:pt x="2513" y="3873"/>
                  </a:lnTo>
                  <a:lnTo>
                    <a:pt x="2504" y="3828"/>
                  </a:lnTo>
                  <a:lnTo>
                    <a:pt x="2501" y="3781"/>
                  </a:lnTo>
                  <a:lnTo>
                    <a:pt x="2504" y="3735"/>
                  </a:lnTo>
                  <a:lnTo>
                    <a:pt x="2513" y="3689"/>
                  </a:lnTo>
                  <a:lnTo>
                    <a:pt x="2528" y="3646"/>
                  </a:lnTo>
                  <a:lnTo>
                    <a:pt x="2548" y="3605"/>
                  </a:lnTo>
                  <a:lnTo>
                    <a:pt x="2573" y="3567"/>
                  </a:lnTo>
                  <a:lnTo>
                    <a:pt x="2605" y="3531"/>
                  </a:lnTo>
                  <a:lnTo>
                    <a:pt x="2768" y="3369"/>
                  </a:lnTo>
                  <a:lnTo>
                    <a:pt x="2716" y="3317"/>
                  </a:lnTo>
                  <a:lnTo>
                    <a:pt x="2553" y="3480"/>
                  </a:lnTo>
                  <a:lnTo>
                    <a:pt x="2518" y="3510"/>
                  </a:lnTo>
                  <a:lnTo>
                    <a:pt x="2480" y="3536"/>
                  </a:lnTo>
                  <a:lnTo>
                    <a:pt x="2438" y="3557"/>
                  </a:lnTo>
                  <a:lnTo>
                    <a:pt x="2395" y="3572"/>
                  </a:lnTo>
                  <a:lnTo>
                    <a:pt x="2350" y="3581"/>
                  </a:lnTo>
                  <a:lnTo>
                    <a:pt x="2303" y="3583"/>
                  </a:lnTo>
                  <a:lnTo>
                    <a:pt x="2256" y="3581"/>
                  </a:lnTo>
                  <a:lnTo>
                    <a:pt x="2211" y="3572"/>
                  </a:lnTo>
                  <a:lnTo>
                    <a:pt x="2168" y="3557"/>
                  </a:lnTo>
                  <a:lnTo>
                    <a:pt x="2126" y="3536"/>
                  </a:lnTo>
                  <a:lnTo>
                    <a:pt x="2089" y="3510"/>
                  </a:lnTo>
                  <a:lnTo>
                    <a:pt x="2053" y="3480"/>
                  </a:lnTo>
                  <a:lnTo>
                    <a:pt x="2022" y="3444"/>
                  </a:lnTo>
                  <a:lnTo>
                    <a:pt x="1996" y="3407"/>
                  </a:lnTo>
                  <a:lnTo>
                    <a:pt x="1976" y="3365"/>
                  </a:lnTo>
                  <a:lnTo>
                    <a:pt x="1961" y="3322"/>
                  </a:lnTo>
                  <a:lnTo>
                    <a:pt x="1952" y="3277"/>
                  </a:lnTo>
                  <a:lnTo>
                    <a:pt x="1950" y="3230"/>
                  </a:lnTo>
                  <a:lnTo>
                    <a:pt x="1952" y="3183"/>
                  </a:lnTo>
                  <a:lnTo>
                    <a:pt x="1961" y="3138"/>
                  </a:lnTo>
                  <a:lnTo>
                    <a:pt x="1976" y="3094"/>
                  </a:lnTo>
                  <a:lnTo>
                    <a:pt x="1996" y="3053"/>
                  </a:lnTo>
                  <a:lnTo>
                    <a:pt x="2022" y="3014"/>
                  </a:lnTo>
                  <a:lnTo>
                    <a:pt x="2053" y="2980"/>
                  </a:lnTo>
                  <a:lnTo>
                    <a:pt x="2216" y="2816"/>
                  </a:lnTo>
                  <a:lnTo>
                    <a:pt x="1836" y="2437"/>
                  </a:lnTo>
                  <a:lnTo>
                    <a:pt x="1749" y="2475"/>
                  </a:lnTo>
                  <a:lnTo>
                    <a:pt x="1658" y="2506"/>
                  </a:lnTo>
                  <a:lnTo>
                    <a:pt x="1566" y="2531"/>
                  </a:lnTo>
                  <a:lnTo>
                    <a:pt x="1473" y="2548"/>
                  </a:lnTo>
                  <a:lnTo>
                    <a:pt x="1378" y="2559"/>
                  </a:lnTo>
                  <a:lnTo>
                    <a:pt x="1282" y="2562"/>
                  </a:lnTo>
                  <a:lnTo>
                    <a:pt x="1189" y="2560"/>
                  </a:lnTo>
                  <a:lnTo>
                    <a:pt x="1098" y="2550"/>
                  </a:lnTo>
                  <a:lnTo>
                    <a:pt x="1007" y="2533"/>
                  </a:lnTo>
                  <a:lnTo>
                    <a:pt x="919" y="2511"/>
                  </a:lnTo>
                  <a:lnTo>
                    <a:pt x="833" y="2483"/>
                  </a:lnTo>
                  <a:lnTo>
                    <a:pt x="749" y="2448"/>
                  </a:lnTo>
                  <a:lnTo>
                    <a:pt x="669" y="2407"/>
                  </a:lnTo>
                  <a:lnTo>
                    <a:pt x="590" y="2360"/>
                  </a:lnTo>
                  <a:lnTo>
                    <a:pt x="515" y="2309"/>
                  </a:lnTo>
                  <a:lnTo>
                    <a:pt x="443" y="2251"/>
                  </a:lnTo>
                  <a:lnTo>
                    <a:pt x="376" y="2188"/>
                  </a:lnTo>
                  <a:lnTo>
                    <a:pt x="311" y="2119"/>
                  </a:lnTo>
                  <a:lnTo>
                    <a:pt x="255" y="2048"/>
                  </a:lnTo>
                  <a:lnTo>
                    <a:pt x="202" y="1973"/>
                  </a:lnTo>
                  <a:lnTo>
                    <a:pt x="155" y="1895"/>
                  </a:lnTo>
                  <a:lnTo>
                    <a:pt x="115" y="1814"/>
                  </a:lnTo>
                  <a:lnTo>
                    <a:pt x="81" y="1730"/>
                  </a:lnTo>
                  <a:lnTo>
                    <a:pt x="51" y="1644"/>
                  </a:lnTo>
                  <a:lnTo>
                    <a:pt x="29" y="1555"/>
                  </a:lnTo>
                  <a:lnTo>
                    <a:pt x="14" y="1466"/>
                  </a:lnTo>
                  <a:lnTo>
                    <a:pt x="4" y="1374"/>
                  </a:lnTo>
                  <a:lnTo>
                    <a:pt x="0" y="1282"/>
                  </a:lnTo>
                  <a:lnTo>
                    <a:pt x="4" y="1188"/>
                  </a:lnTo>
                  <a:lnTo>
                    <a:pt x="14" y="1097"/>
                  </a:lnTo>
                  <a:lnTo>
                    <a:pt x="29" y="1007"/>
                  </a:lnTo>
                  <a:lnTo>
                    <a:pt x="51" y="919"/>
                  </a:lnTo>
                  <a:lnTo>
                    <a:pt x="81" y="832"/>
                  </a:lnTo>
                  <a:lnTo>
                    <a:pt x="115" y="749"/>
                  </a:lnTo>
                  <a:lnTo>
                    <a:pt x="155" y="668"/>
                  </a:lnTo>
                  <a:lnTo>
                    <a:pt x="202" y="590"/>
                  </a:lnTo>
                  <a:lnTo>
                    <a:pt x="255" y="514"/>
                  </a:lnTo>
                  <a:lnTo>
                    <a:pt x="311" y="444"/>
                  </a:lnTo>
                  <a:lnTo>
                    <a:pt x="376" y="376"/>
                  </a:lnTo>
                  <a:lnTo>
                    <a:pt x="443" y="313"/>
                  </a:lnTo>
                  <a:lnTo>
                    <a:pt x="515" y="255"/>
                  </a:lnTo>
                  <a:lnTo>
                    <a:pt x="590" y="202"/>
                  </a:lnTo>
                  <a:lnTo>
                    <a:pt x="669" y="156"/>
                  </a:lnTo>
                  <a:lnTo>
                    <a:pt x="749" y="114"/>
                  </a:lnTo>
                  <a:lnTo>
                    <a:pt x="833" y="80"/>
                  </a:lnTo>
                  <a:lnTo>
                    <a:pt x="919" y="51"/>
                  </a:lnTo>
                  <a:lnTo>
                    <a:pt x="1007" y="30"/>
                  </a:lnTo>
                  <a:lnTo>
                    <a:pt x="1098" y="13"/>
                  </a:lnTo>
                  <a:lnTo>
                    <a:pt x="1189" y="3"/>
                  </a:lnTo>
                  <a:lnTo>
                    <a:pt x="12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58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26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Calidad de la Regresión </a:t>
            </a:r>
            <a:r>
              <a:rPr lang="es-CO" sz="2800" b="1" dirty="0" smtClean="0"/>
              <a:t>lineal </a:t>
            </a:r>
            <a:r>
              <a:rPr lang="es-CO" sz="2800" b="1" dirty="0"/>
              <a:t>(Métricas penalizadas de pérdida)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199138" y="1570341"/>
            <a:ext cx="7519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/>
              <a:t>AIC: </a:t>
            </a:r>
            <a:r>
              <a:rPr lang="es-CO" sz="2400" dirty="0"/>
              <a:t>Basado en teoría de la información. Penaliza por parámetros.</a:t>
            </a:r>
          </a:p>
          <a:p>
            <a:pPr algn="just"/>
            <a:endParaRPr lang="es-C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/>
              <a:t>BIC: </a:t>
            </a:r>
            <a:r>
              <a:rPr lang="es-CO" sz="2400" dirty="0"/>
              <a:t>Basado en teoría de la información. Penaliza por parámetros y ajusta por tamaño de muestra.</a:t>
            </a:r>
          </a:p>
          <a:p>
            <a:pPr algn="just"/>
            <a:endParaRPr lang="es-C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/>
              <a:t>R2 ajustado: </a:t>
            </a:r>
            <a:r>
              <a:rPr lang="es-CO" sz="2400" dirty="0"/>
              <a:t>Penaliza por el número de parámetros (a través de los grados de libertad).</a:t>
            </a:r>
          </a:p>
        </p:txBody>
      </p:sp>
      <p:sp>
        <p:nvSpPr>
          <p:cNvPr id="48" name="Freeform 11"/>
          <p:cNvSpPr>
            <a:spLocks noEditPoints="1"/>
          </p:cNvSpPr>
          <p:nvPr/>
        </p:nvSpPr>
        <p:spPr bwMode="auto">
          <a:xfrm>
            <a:off x="1455938" y="2112819"/>
            <a:ext cx="1646976" cy="1962032"/>
          </a:xfrm>
          <a:custGeom>
            <a:avLst/>
            <a:gdLst>
              <a:gd name="T0" fmla="*/ 822 w 2912"/>
              <a:gd name="T1" fmla="*/ 1341 h 3456"/>
              <a:gd name="T2" fmla="*/ 648 w 2912"/>
              <a:gd name="T3" fmla="*/ 1280 h 3456"/>
              <a:gd name="T4" fmla="*/ 637 w 2912"/>
              <a:gd name="T5" fmla="*/ 994 h 3456"/>
              <a:gd name="T6" fmla="*/ 570 w 2912"/>
              <a:gd name="T7" fmla="*/ 1094 h 3456"/>
              <a:gd name="T8" fmla="*/ 486 w 2912"/>
              <a:gd name="T9" fmla="*/ 1172 h 3456"/>
              <a:gd name="T10" fmla="*/ 489 w 2912"/>
              <a:gd name="T11" fmla="*/ 1281 h 3456"/>
              <a:gd name="T12" fmla="*/ 498 w 2912"/>
              <a:gd name="T13" fmla="*/ 1396 h 3456"/>
              <a:gd name="T14" fmla="*/ 564 w 2912"/>
              <a:gd name="T15" fmla="*/ 1491 h 3456"/>
              <a:gd name="T16" fmla="*/ 667 w 2912"/>
              <a:gd name="T17" fmla="*/ 1532 h 3456"/>
              <a:gd name="T18" fmla="*/ 764 w 2912"/>
              <a:gd name="T19" fmla="*/ 1569 h 3456"/>
              <a:gd name="T20" fmla="*/ 862 w 2912"/>
              <a:gd name="T21" fmla="*/ 1510 h 3456"/>
              <a:gd name="T22" fmla="*/ 975 w 2912"/>
              <a:gd name="T23" fmla="*/ 1475 h 3456"/>
              <a:gd name="T24" fmla="*/ 975 w 2912"/>
              <a:gd name="T25" fmla="*/ 1346 h 3456"/>
              <a:gd name="T26" fmla="*/ 1040 w 2912"/>
              <a:gd name="T27" fmla="*/ 1249 h 3456"/>
              <a:gd name="T28" fmla="*/ 943 w 2912"/>
              <a:gd name="T29" fmla="*/ 1157 h 3456"/>
              <a:gd name="T30" fmla="*/ 930 w 2912"/>
              <a:gd name="T31" fmla="*/ 1029 h 3456"/>
              <a:gd name="T32" fmla="*/ 798 w 2912"/>
              <a:gd name="T33" fmla="*/ 1047 h 3456"/>
              <a:gd name="T34" fmla="*/ 704 w 2912"/>
              <a:gd name="T35" fmla="*/ 965 h 3456"/>
              <a:gd name="T36" fmla="*/ 1820 w 2912"/>
              <a:gd name="T37" fmla="*/ 1002 h 3456"/>
              <a:gd name="T38" fmla="*/ 1512 w 2912"/>
              <a:gd name="T39" fmla="*/ 1145 h 3456"/>
              <a:gd name="T40" fmla="*/ 1482 w 2912"/>
              <a:gd name="T41" fmla="*/ 806 h 3456"/>
              <a:gd name="T42" fmla="*/ 1508 w 2912"/>
              <a:gd name="T43" fmla="*/ 394 h 3456"/>
              <a:gd name="T44" fmla="*/ 1368 w 2912"/>
              <a:gd name="T45" fmla="*/ 517 h 3456"/>
              <a:gd name="T46" fmla="*/ 1210 w 2912"/>
              <a:gd name="T47" fmla="*/ 453 h 3456"/>
              <a:gd name="T48" fmla="*/ 1164 w 2912"/>
              <a:gd name="T49" fmla="*/ 702 h 3456"/>
              <a:gd name="T50" fmla="*/ 1068 w 2912"/>
              <a:gd name="T51" fmla="*/ 845 h 3456"/>
              <a:gd name="T52" fmla="*/ 990 w 2912"/>
              <a:gd name="T53" fmla="*/ 1046 h 3456"/>
              <a:gd name="T54" fmla="*/ 1146 w 2912"/>
              <a:gd name="T55" fmla="*/ 1112 h 3456"/>
              <a:gd name="T56" fmla="*/ 1117 w 2912"/>
              <a:gd name="T57" fmla="*/ 1332 h 3456"/>
              <a:gd name="T58" fmla="*/ 1280 w 2912"/>
              <a:gd name="T59" fmla="*/ 1447 h 3456"/>
              <a:gd name="T60" fmla="*/ 1470 w 2912"/>
              <a:gd name="T61" fmla="*/ 1447 h 3456"/>
              <a:gd name="T62" fmla="*/ 1541 w 2912"/>
              <a:gd name="T63" fmla="*/ 1613 h 3456"/>
              <a:gd name="T64" fmla="*/ 1753 w 2912"/>
              <a:gd name="T65" fmla="*/ 1459 h 3456"/>
              <a:gd name="T66" fmla="*/ 1929 w 2912"/>
              <a:gd name="T67" fmla="*/ 1441 h 3456"/>
              <a:gd name="T68" fmla="*/ 2116 w 2912"/>
              <a:gd name="T69" fmla="*/ 1351 h 3456"/>
              <a:gd name="T70" fmla="*/ 2052 w 2912"/>
              <a:gd name="T71" fmla="*/ 1192 h 3456"/>
              <a:gd name="T72" fmla="*/ 2238 w 2912"/>
              <a:gd name="T73" fmla="*/ 1052 h 3456"/>
              <a:gd name="T74" fmla="*/ 2194 w 2912"/>
              <a:gd name="T75" fmla="*/ 860 h 3456"/>
              <a:gd name="T76" fmla="*/ 2058 w 2912"/>
              <a:gd name="T77" fmla="*/ 727 h 3456"/>
              <a:gd name="T78" fmla="*/ 2126 w 2912"/>
              <a:gd name="T79" fmla="*/ 563 h 3456"/>
              <a:gd name="T80" fmla="*/ 1895 w 2912"/>
              <a:gd name="T81" fmla="*/ 505 h 3456"/>
              <a:gd name="T82" fmla="*/ 1743 w 2912"/>
              <a:gd name="T83" fmla="*/ 435 h 3456"/>
              <a:gd name="T84" fmla="*/ 1542 w 2912"/>
              <a:gd name="T85" fmla="*/ 1 h 3456"/>
              <a:gd name="T86" fmla="*/ 2096 w 2912"/>
              <a:gd name="T87" fmla="*/ 109 h 3456"/>
              <a:gd name="T88" fmla="*/ 2403 w 2912"/>
              <a:gd name="T89" fmla="*/ 354 h 3456"/>
              <a:gd name="T90" fmla="*/ 2637 w 2912"/>
              <a:gd name="T91" fmla="*/ 867 h 3456"/>
              <a:gd name="T92" fmla="*/ 2742 w 2912"/>
              <a:gd name="T93" fmla="*/ 1391 h 3456"/>
              <a:gd name="T94" fmla="*/ 2906 w 2912"/>
              <a:gd name="T95" fmla="*/ 1971 h 3456"/>
              <a:gd name="T96" fmla="*/ 2831 w 2912"/>
              <a:gd name="T97" fmla="*/ 2284 h 3456"/>
              <a:gd name="T98" fmla="*/ 2798 w 2912"/>
              <a:gd name="T99" fmla="*/ 2437 h 3456"/>
              <a:gd name="T100" fmla="*/ 2763 w 2912"/>
              <a:gd name="T101" fmla="*/ 2612 h 3456"/>
              <a:gd name="T102" fmla="*/ 2656 w 2912"/>
              <a:gd name="T103" fmla="*/ 2871 h 3456"/>
              <a:gd name="T104" fmla="*/ 2446 w 2912"/>
              <a:gd name="T105" fmla="*/ 2856 h 3456"/>
              <a:gd name="T106" fmla="*/ 2238 w 2912"/>
              <a:gd name="T107" fmla="*/ 2934 h 3456"/>
              <a:gd name="T108" fmla="*/ 749 w 2912"/>
              <a:gd name="T109" fmla="*/ 3079 h 3456"/>
              <a:gd name="T110" fmla="*/ 603 w 2912"/>
              <a:gd name="T111" fmla="*/ 2560 h 3456"/>
              <a:gd name="T112" fmla="*/ 0 w 2912"/>
              <a:gd name="T113" fmla="*/ 1268 h 3456"/>
              <a:gd name="T114" fmla="*/ 191 w 2912"/>
              <a:gd name="T115" fmla="*/ 621 h 3456"/>
              <a:gd name="T116" fmla="*/ 604 w 2912"/>
              <a:gd name="T117" fmla="*/ 220 h 3456"/>
              <a:gd name="T118" fmla="*/ 1177 w 2912"/>
              <a:gd name="T119" fmla="*/ 27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12" h="3456">
                <a:moveTo>
                  <a:pt x="744" y="1179"/>
                </a:moveTo>
                <a:lnTo>
                  <a:pt x="764" y="1181"/>
                </a:lnTo>
                <a:lnTo>
                  <a:pt x="785" y="1188"/>
                </a:lnTo>
                <a:lnTo>
                  <a:pt x="804" y="1200"/>
                </a:lnTo>
                <a:lnTo>
                  <a:pt x="819" y="1216"/>
                </a:lnTo>
                <a:lnTo>
                  <a:pt x="831" y="1235"/>
                </a:lnTo>
                <a:lnTo>
                  <a:pt x="838" y="1256"/>
                </a:lnTo>
                <a:lnTo>
                  <a:pt x="841" y="1279"/>
                </a:lnTo>
                <a:lnTo>
                  <a:pt x="839" y="1301"/>
                </a:lnTo>
                <a:lnTo>
                  <a:pt x="833" y="1322"/>
                </a:lnTo>
                <a:lnTo>
                  <a:pt x="822" y="1341"/>
                </a:lnTo>
                <a:lnTo>
                  <a:pt x="808" y="1358"/>
                </a:lnTo>
                <a:lnTo>
                  <a:pt x="789" y="1370"/>
                </a:lnTo>
                <a:lnTo>
                  <a:pt x="769" y="1378"/>
                </a:lnTo>
                <a:lnTo>
                  <a:pt x="747" y="1381"/>
                </a:lnTo>
                <a:lnTo>
                  <a:pt x="725" y="1379"/>
                </a:lnTo>
                <a:lnTo>
                  <a:pt x="705" y="1371"/>
                </a:lnTo>
                <a:lnTo>
                  <a:pt x="686" y="1360"/>
                </a:lnTo>
                <a:lnTo>
                  <a:pt x="671" y="1344"/>
                </a:lnTo>
                <a:lnTo>
                  <a:pt x="659" y="1326"/>
                </a:lnTo>
                <a:lnTo>
                  <a:pt x="651" y="1303"/>
                </a:lnTo>
                <a:lnTo>
                  <a:pt x="648" y="1280"/>
                </a:lnTo>
                <a:lnTo>
                  <a:pt x="651" y="1258"/>
                </a:lnTo>
                <a:lnTo>
                  <a:pt x="657" y="1237"/>
                </a:lnTo>
                <a:lnTo>
                  <a:pt x="668" y="1218"/>
                </a:lnTo>
                <a:lnTo>
                  <a:pt x="682" y="1201"/>
                </a:lnTo>
                <a:lnTo>
                  <a:pt x="701" y="1189"/>
                </a:lnTo>
                <a:lnTo>
                  <a:pt x="721" y="1181"/>
                </a:lnTo>
                <a:lnTo>
                  <a:pt x="744" y="1179"/>
                </a:lnTo>
                <a:close/>
                <a:moveTo>
                  <a:pt x="704" y="965"/>
                </a:moveTo>
                <a:lnTo>
                  <a:pt x="640" y="981"/>
                </a:lnTo>
                <a:lnTo>
                  <a:pt x="639" y="985"/>
                </a:lnTo>
                <a:lnTo>
                  <a:pt x="637" y="994"/>
                </a:lnTo>
                <a:lnTo>
                  <a:pt x="634" y="1006"/>
                </a:lnTo>
                <a:lnTo>
                  <a:pt x="631" y="1020"/>
                </a:lnTo>
                <a:lnTo>
                  <a:pt x="629" y="1036"/>
                </a:lnTo>
                <a:lnTo>
                  <a:pt x="627" y="1050"/>
                </a:lnTo>
                <a:lnTo>
                  <a:pt x="626" y="1062"/>
                </a:lnTo>
                <a:lnTo>
                  <a:pt x="625" y="1071"/>
                </a:lnTo>
                <a:lnTo>
                  <a:pt x="625" y="1075"/>
                </a:lnTo>
                <a:lnTo>
                  <a:pt x="592" y="1098"/>
                </a:lnTo>
                <a:lnTo>
                  <a:pt x="590" y="1098"/>
                </a:lnTo>
                <a:lnTo>
                  <a:pt x="581" y="1096"/>
                </a:lnTo>
                <a:lnTo>
                  <a:pt x="570" y="1094"/>
                </a:lnTo>
                <a:lnTo>
                  <a:pt x="556" y="1091"/>
                </a:lnTo>
                <a:lnTo>
                  <a:pt x="541" y="1089"/>
                </a:lnTo>
                <a:lnTo>
                  <a:pt x="527" y="1086"/>
                </a:lnTo>
                <a:lnTo>
                  <a:pt x="515" y="1085"/>
                </a:lnTo>
                <a:lnTo>
                  <a:pt x="506" y="1084"/>
                </a:lnTo>
                <a:lnTo>
                  <a:pt x="503" y="1085"/>
                </a:lnTo>
                <a:lnTo>
                  <a:pt x="470" y="1143"/>
                </a:lnTo>
                <a:lnTo>
                  <a:pt x="470" y="1147"/>
                </a:lnTo>
                <a:lnTo>
                  <a:pt x="474" y="1153"/>
                </a:lnTo>
                <a:lnTo>
                  <a:pt x="479" y="1162"/>
                </a:lnTo>
                <a:lnTo>
                  <a:pt x="486" y="1172"/>
                </a:lnTo>
                <a:lnTo>
                  <a:pt x="494" y="1185"/>
                </a:lnTo>
                <a:lnTo>
                  <a:pt x="502" y="1196"/>
                </a:lnTo>
                <a:lnTo>
                  <a:pt x="510" y="1206"/>
                </a:lnTo>
                <a:lnTo>
                  <a:pt x="515" y="1215"/>
                </a:lnTo>
                <a:lnTo>
                  <a:pt x="519" y="1220"/>
                </a:lnTo>
                <a:lnTo>
                  <a:pt x="520" y="1222"/>
                </a:lnTo>
                <a:lnTo>
                  <a:pt x="515" y="1262"/>
                </a:lnTo>
                <a:lnTo>
                  <a:pt x="513" y="1264"/>
                </a:lnTo>
                <a:lnTo>
                  <a:pt x="507" y="1268"/>
                </a:lnTo>
                <a:lnTo>
                  <a:pt x="500" y="1274"/>
                </a:lnTo>
                <a:lnTo>
                  <a:pt x="489" y="1281"/>
                </a:lnTo>
                <a:lnTo>
                  <a:pt x="478" y="1289"/>
                </a:lnTo>
                <a:lnTo>
                  <a:pt x="468" y="1297"/>
                </a:lnTo>
                <a:lnTo>
                  <a:pt x="458" y="1304"/>
                </a:lnTo>
                <a:lnTo>
                  <a:pt x="450" y="1311"/>
                </a:lnTo>
                <a:lnTo>
                  <a:pt x="445" y="1317"/>
                </a:lnTo>
                <a:lnTo>
                  <a:pt x="444" y="1319"/>
                </a:lnTo>
                <a:lnTo>
                  <a:pt x="460" y="1386"/>
                </a:lnTo>
                <a:lnTo>
                  <a:pt x="463" y="1388"/>
                </a:lnTo>
                <a:lnTo>
                  <a:pt x="472" y="1390"/>
                </a:lnTo>
                <a:lnTo>
                  <a:pt x="484" y="1392"/>
                </a:lnTo>
                <a:lnTo>
                  <a:pt x="498" y="1396"/>
                </a:lnTo>
                <a:lnTo>
                  <a:pt x="512" y="1398"/>
                </a:lnTo>
                <a:lnTo>
                  <a:pt x="526" y="1400"/>
                </a:lnTo>
                <a:lnTo>
                  <a:pt x="538" y="1402"/>
                </a:lnTo>
                <a:lnTo>
                  <a:pt x="547" y="1403"/>
                </a:lnTo>
                <a:lnTo>
                  <a:pt x="550" y="1403"/>
                </a:lnTo>
                <a:lnTo>
                  <a:pt x="573" y="1438"/>
                </a:lnTo>
                <a:lnTo>
                  <a:pt x="571" y="1441"/>
                </a:lnTo>
                <a:lnTo>
                  <a:pt x="570" y="1449"/>
                </a:lnTo>
                <a:lnTo>
                  <a:pt x="568" y="1461"/>
                </a:lnTo>
                <a:lnTo>
                  <a:pt x="566" y="1475"/>
                </a:lnTo>
                <a:lnTo>
                  <a:pt x="564" y="1491"/>
                </a:lnTo>
                <a:lnTo>
                  <a:pt x="562" y="1505"/>
                </a:lnTo>
                <a:lnTo>
                  <a:pt x="561" y="1518"/>
                </a:lnTo>
                <a:lnTo>
                  <a:pt x="560" y="1527"/>
                </a:lnTo>
                <a:lnTo>
                  <a:pt x="561" y="1530"/>
                </a:lnTo>
                <a:lnTo>
                  <a:pt x="617" y="1566"/>
                </a:lnTo>
                <a:lnTo>
                  <a:pt x="620" y="1565"/>
                </a:lnTo>
                <a:lnTo>
                  <a:pt x="626" y="1562"/>
                </a:lnTo>
                <a:lnTo>
                  <a:pt x="634" y="1556"/>
                </a:lnTo>
                <a:lnTo>
                  <a:pt x="645" y="1549"/>
                </a:lnTo>
                <a:lnTo>
                  <a:pt x="656" y="1541"/>
                </a:lnTo>
                <a:lnTo>
                  <a:pt x="667" y="1532"/>
                </a:lnTo>
                <a:lnTo>
                  <a:pt x="677" y="1525"/>
                </a:lnTo>
                <a:lnTo>
                  <a:pt x="684" y="1519"/>
                </a:lnTo>
                <a:lnTo>
                  <a:pt x="690" y="1514"/>
                </a:lnTo>
                <a:lnTo>
                  <a:pt x="692" y="1513"/>
                </a:lnTo>
                <a:lnTo>
                  <a:pt x="731" y="1519"/>
                </a:lnTo>
                <a:lnTo>
                  <a:pt x="732" y="1521"/>
                </a:lnTo>
                <a:lnTo>
                  <a:pt x="736" y="1528"/>
                </a:lnTo>
                <a:lnTo>
                  <a:pt x="742" y="1535"/>
                </a:lnTo>
                <a:lnTo>
                  <a:pt x="749" y="1547"/>
                </a:lnTo>
                <a:lnTo>
                  <a:pt x="757" y="1558"/>
                </a:lnTo>
                <a:lnTo>
                  <a:pt x="764" y="1569"/>
                </a:lnTo>
                <a:lnTo>
                  <a:pt x="772" y="1579"/>
                </a:lnTo>
                <a:lnTo>
                  <a:pt x="777" y="1588"/>
                </a:lnTo>
                <a:lnTo>
                  <a:pt x="783" y="1593"/>
                </a:lnTo>
                <a:lnTo>
                  <a:pt x="785" y="1595"/>
                </a:lnTo>
                <a:lnTo>
                  <a:pt x="850" y="1579"/>
                </a:lnTo>
                <a:lnTo>
                  <a:pt x="851" y="1575"/>
                </a:lnTo>
                <a:lnTo>
                  <a:pt x="853" y="1566"/>
                </a:lnTo>
                <a:lnTo>
                  <a:pt x="856" y="1554"/>
                </a:lnTo>
                <a:lnTo>
                  <a:pt x="858" y="1540"/>
                </a:lnTo>
                <a:lnTo>
                  <a:pt x="860" y="1524"/>
                </a:lnTo>
                <a:lnTo>
                  <a:pt x="862" y="1510"/>
                </a:lnTo>
                <a:lnTo>
                  <a:pt x="864" y="1498"/>
                </a:lnTo>
                <a:lnTo>
                  <a:pt x="865" y="1489"/>
                </a:lnTo>
                <a:lnTo>
                  <a:pt x="865" y="1485"/>
                </a:lnTo>
                <a:lnTo>
                  <a:pt x="898" y="1461"/>
                </a:lnTo>
                <a:lnTo>
                  <a:pt x="901" y="1461"/>
                </a:lnTo>
                <a:lnTo>
                  <a:pt x="909" y="1463"/>
                </a:lnTo>
                <a:lnTo>
                  <a:pt x="921" y="1465"/>
                </a:lnTo>
                <a:lnTo>
                  <a:pt x="934" y="1468"/>
                </a:lnTo>
                <a:lnTo>
                  <a:pt x="949" y="1471"/>
                </a:lnTo>
                <a:lnTo>
                  <a:pt x="963" y="1473"/>
                </a:lnTo>
                <a:lnTo>
                  <a:pt x="975" y="1475"/>
                </a:lnTo>
                <a:lnTo>
                  <a:pt x="984" y="1475"/>
                </a:lnTo>
                <a:lnTo>
                  <a:pt x="987" y="1475"/>
                </a:lnTo>
                <a:lnTo>
                  <a:pt x="1021" y="1415"/>
                </a:lnTo>
                <a:lnTo>
                  <a:pt x="1020" y="1413"/>
                </a:lnTo>
                <a:lnTo>
                  <a:pt x="1017" y="1407"/>
                </a:lnTo>
                <a:lnTo>
                  <a:pt x="1011" y="1398"/>
                </a:lnTo>
                <a:lnTo>
                  <a:pt x="1004" y="1387"/>
                </a:lnTo>
                <a:lnTo>
                  <a:pt x="997" y="1376"/>
                </a:lnTo>
                <a:lnTo>
                  <a:pt x="988" y="1364"/>
                </a:lnTo>
                <a:lnTo>
                  <a:pt x="981" y="1354"/>
                </a:lnTo>
                <a:lnTo>
                  <a:pt x="975" y="1346"/>
                </a:lnTo>
                <a:lnTo>
                  <a:pt x="971" y="1340"/>
                </a:lnTo>
                <a:lnTo>
                  <a:pt x="969" y="1338"/>
                </a:lnTo>
                <a:lnTo>
                  <a:pt x="975" y="1297"/>
                </a:lnTo>
                <a:lnTo>
                  <a:pt x="977" y="1294"/>
                </a:lnTo>
                <a:lnTo>
                  <a:pt x="982" y="1291"/>
                </a:lnTo>
                <a:lnTo>
                  <a:pt x="991" y="1286"/>
                </a:lnTo>
                <a:lnTo>
                  <a:pt x="1001" y="1278"/>
                </a:lnTo>
                <a:lnTo>
                  <a:pt x="1012" y="1270"/>
                </a:lnTo>
                <a:lnTo>
                  <a:pt x="1023" y="1262"/>
                </a:lnTo>
                <a:lnTo>
                  <a:pt x="1032" y="1254"/>
                </a:lnTo>
                <a:lnTo>
                  <a:pt x="1040" y="1249"/>
                </a:lnTo>
                <a:lnTo>
                  <a:pt x="1045" y="1243"/>
                </a:lnTo>
                <a:lnTo>
                  <a:pt x="1048" y="1241"/>
                </a:lnTo>
                <a:lnTo>
                  <a:pt x="1031" y="1173"/>
                </a:lnTo>
                <a:lnTo>
                  <a:pt x="1027" y="1172"/>
                </a:lnTo>
                <a:lnTo>
                  <a:pt x="1019" y="1170"/>
                </a:lnTo>
                <a:lnTo>
                  <a:pt x="1006" y="1167"/>
                </a:lnTo>
                <a:lnTo>
                  <a:pt x="992" y="1165"/>
                </a:lnTo>
                <a:lnTo>
                  <a:pt x="978" y="1162"/>
                </a:lnTo>
                <a:lnTo>
                  <a:pt x="964" y="1160"/>
                </a:lnTo>
                <a:lnTo>
                  <a:pt x="952" y="1158"/>
                </a:lnTo>
                <a:lnTo>
                  <a:pt x="943" y="1157"/>
                </a:lnTo>
                <a:lnTo>
                  <a:pt x="941" y="1157"/>
                </a:lnTo>
                <a:lnTo>
                  <a:pt x="917" y="1122"/>
                </a:lnTo>
                <a:lnTo>
                  <a:pt x="917" y="1119"/>
                </a:lnTo>
                <a:lnTo>
                  <a:pt x="920" y="1111"/>
                </a:lnTo>
                <a:lnTo>
                  <a:pt x="922" y="1099"/>
                </a:lnTo>
                <a:lnTo>
                  <a:pt x="924" y="1085"/>
                </a:lnTo>
                <a:lnTo>
                  <a:pt x="926" y="1069"/>
                </a:lnTo>
                <a:lnTo>
                  <a:pt x="928" y="1055"/>
                </a:lnTo>
                <a:lnTo>
                  <a:pt x="930" y="1042"/>
                </a:lnTo>
                <a:lnTo>
                  <a:pt x="930" y="1034"/>
                </a:lnTo>
                <a:lnTo>
                  <a:pt x="930" y="1029"/>
                </a:lnTo>
                <a:lnTo>
                  <a:pt x="873" y="994"/>
                </a:lnTo>
                <a:lnTo>
                  <a:pt x="870" y="995"/>
                </a:lnTo>
                <a:lnTo>
                  <a:pt x="863" y="998"/>
                </a:lnTo>
                <a:lnTo>
                  <a:pt x="856" y="1004"/>
                </a:lnTo>
                <a:lnTo>
                  <a:pt x="845" y="1011"/>
                </a:lnTo>
                <a:lnTo>
                  <a:pt x="834" y="1019"/>
                </a:lnTo>
                <a:lnTo>
                  <a:pt x="824" y="1027"/>
                </a:lnTo>
                <a:lnTo>
                  <a:pt x="814" y="1035"/>
                </a:lnTo>
                <a:lnTo>
                  <a:pt x="806" y="1041"/>
                </a:lnTo>
                <a:lnTo>
                  <a:pt x="800" y="1046"/>
                </a:lnTo>
                <a:lnTo>
                  <a:pt x="798" y="1047"/>
                </a:lnTo>
                <a:lnTo>
                  <a:pt x="759" y="1040"/>
                </a:lnTo>
                <a:lnTo>
                  <a:pt x="758" y="1038"/>
                </a:lnTo>
                <a:lnTo>
                  <a:pt x="754" y="1032"/>
                </a:lnTo>
                <a:lnTo>
                  <a:pt x="748" y="1024"/>
                </a:lnTo>
                <a:lnTo>
                  <a:pt x="742" y="1014"/>
                </a:lnTo>
                <a:lnTo>
                  <a:pt x="733" y="1002"/>
                </a:lnTo>
                <a:lnTo>
                  <a:pt x="725" y="991"/>
                </a:lnTo>
                <a:lnTo>
                  <a:pt x="718" y="980"/>
                </a:lnTo>
                <a:lnTo>
                  <a:pt x="711" y="972"/>
                </a:lnTo>
                <a:lnTo>
                  <a:pt x="707" y="967"/>
                </a:lnTo>
                <a:lnTo>
                  <a:pt x="704" y="965"/>
                </a:lnTo>
                <a:close/>
                <a:moveTo>
                  <a:pt x="1616" y="757"/>
                </a:moveTo>
                <a:lnTo>
                  <a:pt x="1653" y="760"/>
                </a:lnTo>
                <a:lnTo>
                  <a:pt x="1688" y="770"/>
                </a:lnTo>
                <a:lnTo>
                  <a:pt x="1720" y="785"/>
                </a:lnTo>
                <a:lnTo>
                  <a:pt x="1749" y="806"/>
                </a:lnTo>
                <a:lnTo>
                  <a:pt x="1774" y="831"/>
                </a:lnTo>
                <a:lnTo>
                  <a:pt x="1795" y="860"/>
                </a:lnTo>
                <a:lnTo>
                  <a:pt x="1810" y="893"/>
                </a:lnTo>
                <a:lnTo>
                  <a:pt x="1820" y="927"/>
                </a:lnTo>
                <a:lnTo>
                  <a:pt x="1823" y="965"/>
                </a:lnTo>
                <a:lnTo>
                  <a:pt x="1820" y="1002"/>
                </a:lnTo>
                <a:lnTo>
                  <a:pt x="1810" y="1037"/>
                </a:lnTo>
                <a:lnTo>
                  <a:pt x="1795" y="1069"/>
                </a:lnTo>
                <a:lnTo>
                  <a:pt x="1774" y="1098"/>
                </a:lnTo>
                <a:lnTo>
                  <a:pt x="1749" y="1123"/>
                </a:lnTo>
                <a:lnTo>
                  <a:pt x="1720" y="1145"/>
                </a:lnTo>
                <a:lnTo>
                  <a:pt x="1688" y="1159"/>
                </a:lnTo>
                <a:lnTo>
                  <a:pt x="1653" y="1169"/>
                </a:lnTo>
                <a:lnTo>
                  <a:pt x="1616" y="1172"/>
                </a:lnTo>
                <a:lnTo>
                  <a:pt x="1579" y="1169"/>
                </a:lnTo>
                <a:lnTo>
                  <a:pt x="1544" y="1159"/>
                </a:lnTo>
                <a:lnTo>
                  <a:pt x="1512" y="1145"/>
                </a:lnTo>
                <a:lnTo>
                  <a:pt x="1482" y="1123"/>
                </a:lnTo>
                <a:lnTo>
                  <a:pt x="1457" y="1098"/>
                </a:lnTo>
                <a:lnTo>
                  <a:pt x="1437" y="1069"/>
                </a:lnTo>
                <a:lnTo>
                  <a:pt x="1422" y="1037"/>
                </a:lnTo>
                <a:lnTo>
                  <a:pt x="1412" y="1002"/>
                </a:lnTo>
                <a:lnTo>
                  <a:pt x="1409" y="965"/>
                </a:lnTo>
                <a:lnTo>
                  <a:pt x="1412" y="927"/>
                </a:lnTo>
                <a:lnTo>
                  <a:pt x="1422" y="893"/>
                </a:lnTo>
                <a:lnTo>
                  <a:pt x="1437" y="859"/>
                </a:lnTo>
                <a:lnTo>
                  <a:pt x="1457" y="830"/>
                </a:lnTo>
                <a:lnTo>
                  <a:pt x="1482" y="806"/>
                </a:lnTo>
                <a:lnTo>
                  <a:pt x="1511" y="785"/>
                </a:lnTo>
                <a:lnTo>
                  <a:pt x="1543" y="770"/>
                </a:lnTo>
                <a:lnTo>
                  <a:pt x="1579" y="760"/>
                </a:lnTo>
                <a:lnTo>
                  <a:pt x="1616" y="757"/>
                </a:lnTo>
                <a:close/>
                <a:moveTo>
                  <a:pt x="1547" y="315"/>
                </a:moveTo>
                <a:lnTo>
                  <a:pt x="1544" y="319"/>
                </a:lnTo>
                <a:lnTo>
                  <a:pt x="1540" y="327"/>
                </a:lnTo>
                <a:lnTo>
                  <a:pt x="1533" y="340"/>
                </a:lnTo>
                <a:lnTo>
                  <a:pt x="1526" y="356"/>
                </a:lnTo>
                <a:lnTo>
                  <a:pt x="1517" y="374"/>
                </a:lnTo>
                <a:lnTo>
                  <a:pt x="1508" y="394"/>
                </a:lnTo>
                <a:lnTo>
                  <a:pt x="1500" y="415"/>
                </a:lnTo>
                <a:lnTo>
                  <a:pt x="1492" y="435"/>
                </a:lnTo>
                <a:lnTo>
                  <a:pt x="1485" y="454"/>
                </a:lnTo>
                <a:lnTo>
                  <a:pt x="1477" y="470"/>
                </a:lnTo>
                <a:lnTo>
                  <a:pt x="1473" y="482"/>
                </a:lnTo>
                <a:lnTo>
                  <a:pt x="1469" y="491"/>
                </a:lnTo>
                <a:lnTo>
                  <a:pt x="1468" y="494"/>
                </a:lnTo>
                <a:lnTo>
                  <a:pt x="1389" y="526"/>
                </a:lnTo>
                <a:lnTo>
                  <a:pt x="1387" y="525"/>
                </a:lnTo>
                <a:lnTo>
                  <a:pt x="1379" y="522"/>
                </a:lnTo>
                <a:lnTo>
                  <a:pt x="1368" y="517"/>
                </a:lnTo>
                <a:lnTo>
                  <a:pt x="1355" y="511"/>
                </a:lnTo>
                <a:lnTo>
                  <a:pt x="1339" y="504"/>
                </a:lnTo>
                <a:lnTo>
                  <a:pt x="1321" y="495"/>
                </a:lnTo>
                <a:lnTo>
                  <a:pt x="1302" y="487"/>
                </a:lnTo>
                <a:lnTo>
                  <a:pt x="1284" y="480"/>
                </a:lnTo>
                <a:lnTo>
                  <a:pt x="1265" y="472"/>
                </a:lnTo>
                <a:lnTo>
                  <a:pt x="1249" y="465"/>
                </a:lnTo>
                <a:lnTo>
                  <a:pt x="1235" y="460"/>
                </a:lnTo>
                <a:lnTo>
                  <a:pt x="1223" y="455"/>
                </a:lnTo>
                <a:lnTo>
                  <a:pt x="1214" y="453"/>
                </a:lnTo>
                <a:lnTo>
                  <a:pt x="1210" y="453"/>
                </a:lnTo>
                <a:lnTo>
                  <a:pt x="1109" y="554"/>
                </a:lnTo>
                <a:lnTo>
                  <a:pt x="1109" y="558"/>
                </a:lnTo>
                <a:lnTo>
                  <a:pt x="1111" y="566"/>
                </a:lnTo>
                <a:lnTo>
                  <a:pt x="1115" y="578"/>
                </a:lnTo>
                <a:lnTo>
                  <a:pt x="1120" y="593"/>
                </a:lnTo>
                <a:lnTo>
                  <a:pt x="1127" y="611"/>
                </a:lnTo>
                <a:lnTo>
                  <a:pt x="1134" y="628"/>
                </a:lnTo>
                <a:lnTo>
                  <a:pt x="1142" y="648"/>
                </a:lnTo>
                <a:lnTo>
                  <a:pt x="1149" y="667"/>
                </a:lnTo>
                <a:lnTo>
                  <a:pt x="1157" y="685"/>
                </a:lnTo>
                <a:lnTo>
                  <a:pt x="1164" y="702"/>
                </a:lnTo>
                <a:lnTo>
                  <a:pt x="1170" y="716"/>
                </a:lnTo>
                <a:lnTo>
                  <a:pt x="1174" y="727"/>
                </a:lnTo>
                <a:lnTo>
                  <a:pt x="1178" y="734"/>
                </a:lnTo>
                <a:lnTo>
                  <a:pt x="1179" y="736"/>
                </a:lnTo>
                <a:lnTo>
                  <a:pt x="1147" y="816"/>
                </a:lnTo>
                <a:lnTo>
                  <a:pt x="1144" y="817"/>
                </a:lnTo>
                <a:lnTo>
                  <a:pt x="1135" y="819"/>
                </a:lnTo>
                <a:lnTo>
                  <a:pt x="1122" y="825"/>
                </a:lnTo>
                <a:lnTo>
                  <a:pt x="1106" y="830"/>
                </a:lnTo>
                <a:lnTo>
                  <a:pt x="1088" y="837"/>
                </a:lnTo>
                <a:lnTo>
                  <a:pt x="1068" y="845"/>
                </a:lnTo>
                <a:lnTo>
                  <a:pt x="1048" y="854"/>
                </a:lnTo>
                <a:lnTo>
                  <a:pt x="1028" y="861"/>
                </a:lnTo>
                <a:lnTo>
                  <a:pt x="1008" y="869"/>
                </a:lnTo>
                <a:lnTo>
                  <a:pt x="993" y="876"/>
                </a:lnTo>
                <a:lnTo>
                  <a:pt x="980" y="883"/>
                </a:lnTo>
                <a:lnTo>
                  <a:pt x="972" y="887"/>
                </a:lnTo>
                <a:lnTo>
                  <a:pt x="968" y="890"/>
                </a:lnTo>
                <a:lnTo>
                  <a:pt x="968" y="1032"/>
                </a:lnTo>
                <a:lnTo>
                  <a:pt x="972" y="1036"/>
                </a:lnTo>
                <a:lnTo>
                  <a:pt x="978" y="1040"/>
                </a:lnTo>
                <a:lnTo>
                  <a:pt x="990" y="1046"/>
                </a:lnTo>
                <a:lnTo>
                  <a:pt x="1004" y="1052"/>
                </a:lnTo>
                <a:lnTo>
                  <a:pt x="1020" y="1060"/>
                </a:lnTo>
                <a:lnTo>
                  <a:pt x="1039" y="1068"/>
                </a:lnTo>
                <a:lnTo>
                  <a:pt x="1057" y="1076"/>
                </a:lnTo>
                <a:lnTo>
                  <a:pt x="1077" y="1084"/>
                </a:lnTo>
                <a:lnTo>
                  <a:pt x="1094" y="1091"/>
                </a:lnTo>
                <a:lnTo>
                  <a:pt x="1111" y="1098"/>
                </a:lnTo>
                <a:lnTo>
                  <a:pt x="1126" y="1103"/>
                </a:lnTo>
                <a:lnTo>
                  <a:pt x="1136" y="1108"/>
                </a:lnTo>
                <a:lnTo>
                  <a:pt x="1144" y="1111"/>
                </a:lnTo>
                <a:lnTo>
                  <a:pt x="1146" y="1112"/>
                </a:lnTo>
                <a:lnTo>
                  <a:pt x="1179" y="1192"/>
                </a:lnTo>
                <a:lnTo>
                  <a:pt x="1178" y="1195"/>
                </a:lnTo>
                <a:lnTo>
                  <a:pt x="1174" y="1201"/>
                </a:lnTo>
                <a:lnTo>
                  <a:pt x="1170" y="1212"/>
                </a:lnTo>
                <a:lnTo>
                  <a:pt x="1164" y="1226"/>
                </a:lnTo>
                <a:lnTo>
                  <a:pt x="1156" y="1242"/>
                </a:lnTo>
                <a:lnTo>
                  <a:pt x="1148" y="1260"/>
                </a:lnTo>
                <a:lnTo>
                  <a:pt x="1140" y="1279"/>
                </a:lnTo>
                <a:lnTo>
                  <a:pt x="1131" y="1298"/>
                </a:lnTo>
                <a:lnTo>
                  <a:pt x="1123" y="1316"/>
                </a:lnTo>
                <a:lnTo>
                  <a:pt x="1117" y="1332"/>
                </a:lnTo>
                <a:lnTo>
                  <a:pt x="1111" y="1347"/>
                </a:lnTo>
                <a:lnTo>
                  <a:pt x="1107" y="1359"/>
                </a:lnTo>
                <a:lnTo>
                  <a:pt x="1105" y="1367"/>
                </a:lnTo>
                <a:lnTo>
                  <a:pt x="1105" y="1371"/>
                </a:lnTo>
                <a:lnTo>
                  <a:pt x="1205" y="1471"/>
                </a:lnTo>
                <a:lnTo>
                  <a:pt x="1209" y="1471"/>
                </a:lnTo>
                <a:lnTo>
                  <a:pt x="1218" y="1470"/>
                </a:lnTo>
                <a:lnTo>
                  <a:pt x="1230" y="1465"/>
                </a:lnTo>
                <a:lnTo>
                  <a:pt x="1245" y="1461"/>
                </a:lnTo>
                <a:lnTo>
                  <a:pt x="1261" y="1454"/>
                </a:lnTo>
                <a:lnTo>
                  <a:pt x="1280" y="1447"/>
                </a:lnTo>
                <a:lnTo>
                  <a:pt x="1299" y="1439"/>
                </a:lnTo>
                <a:lnTo>
                  <a:pt x="1318" y="1431"/>
                </a:lnTo>
                <a:lnTo>
                  <a:pt x="1336" y="1424"/>
                </a:lnTo>
                <a:lnTo>
                  <a:pt x="1352" y="1417"/>
                </a:lnTo>
                <a:lnTo>
                  <a:pt x="1366" y="1411"/>
                </a:lnTo>
                <a:lnTo>
                  <a:pt x="1377" y="1407"/>
                </a:lnTo>
                <a:lnTo>
                  <a:pt x="1385" y="1403"/>
                </a:lnTo>
                <a:lnTo>
                  <a:pt x="1387" y="1402"/>
                </a:lnTo>
                <a:lnTo>
                  <a:pt x="1466" y="1435"/>
                </a:lnTo>
                <a:lnTo>
                  <a:pt x="1467" y="1438"/>
                </a:lnTo>
                <a:lnTo>
                  <a:pt x="1470" y="1447"/>
                </a:lnTo>
                <a:lnTo>
                  <a:pt x="1476" y="1459"/>
                </a:lnTo>
                <a:lnTo>
                  <a:pt x="1481" y="1475"/>
                </a:lnTo>
                <a:lnTo>
                  <a:pt x="1489" y="1494"/>
                </a:lnTo>
                <a:lnTo>
                  <a:pt x="1496" y="1514"/>
                </a:lnTo>
                <a:lnTo>
                  <a:pt x="1504" y="1534"/>
                </a:lnTo>
                <a:lnTo>
                  <a:pt x="1512" y="1554"/>
                </a:lnTo>
                <a:lnTo>
                  <a:pt x="1520" y="1573"/>
                </a:lnTo>
                <a:lnTo>
                  <a:pt x="1527" y="1589"/>
                </a:lnTo>
                <a:lnTo>
                  <a:pt x="1533" y="1602"/>
                </a:lnTo>
                <a:lnTo>
                  <a:pt x="1538" y="1610"/>
                </a:lnTo>
                <a:lnTo>
                  <a:pt x="1541" y="1613"/>
                </a:lnTo>
                <a:lnTo>
                  <a:pt x="1683" y="1613"/>
                </a:lnTo>
                <a:lnTo>
                  <a:pt x="1686" y="1610"/>
                </a:lnTo>
                <a:lnTo>
                  <a:pt x="1692" y="1602"/>
                </a:lnTo>
                <a:lnTo>
                  <a:pt x="1698" y="1589"/>
                </a:lnTo>
                <a:lnTo>
                  <a:pt x="1706" y="1573"/>
                </a:lnTo>
                <a:lnTo>
                  <a:pt x="1713" y="1554"/>
                </a:lnTo>
                <a:lnTo>
                  <a:pt x="1722" y="1534"/>
                </a:lnTo>
                <a:lnTo>
                  <a:pt x="1731" y="1514"/>
                </a:lnTo>
                <a:lnTo>
                  <a:pt x="1739" y="1494"/>
                </a:lnTo>
                <a:lnTo>
                  <a:pt x="1747" y="1475"/>
                </a:lnTo>
                <a:lnTo>
                  <a:pt x="1753" y="1459"/>
                </a:lnTo>
                <a:lnTo>
                  <a:pt x="1759" y="1447"/>
                </a:lnTo>
                <a:lnTo>
                  <a:pt x="1762" y="1438"/>
                </a:lnTo>
                <a:lnTo>
                  <a:pt x="1763" y="1435"/>
                </a:lnTo>
                <a:lnTo>
                  <a:pt x="1842" y="1402"/>
                </a:lnTo>
                <a:lnTo>
                  <a:pt x="1845" y="1403"/>
                </a:lnTo>
                <a:lnTo>
                  <a:pt x="1852" y="1407"/>
                </a:lnTo>
                <a:lnTo>
                  <a:pt x="1862" y="1411"/>
                </a:lnTo>
                <a:lnTo>
                  <a:pt x="1876" y="1418"/>
                </a:lnTo>
                <a:lnTo>
                  <a:pt x="1892" y="1425"/>
                </a:lnTo>
                <a:lnTo>
                  <a:pt x="1910" y="1433"/>
                </a:lnTo>
                <a:lnTo>
                  <a:pt x="1929" y="1441"/>
                </a:lnTo>
                <a:lnTo>
                  <a:pt x="1948" y="1450"/>
                </a:lnTo>
                <a:lnTo>
                  <a:pt x="1965" y="1458"/>
                </a:lnTo>
                <a:lnTo>
                  <a:pt x="1982" y="1464"/>
                </a:lnTo>
                <a:lnTo>
                  <a:pt x="1996" y="1470"/>
                </a:lnTo>
                <a:lnTo>
                  <a:pt x="2008" y="1473"/>
                </a:lnTo>
                <a:lnTo>
                  <a:pt x="2017" y="1475"/>
                </a:lnTo>
                <a:lnTo>
                  <a:pt x="2020" y="1475"/>
                </a:lnTo>
                <a:lnTo>
                  <a:pt x="2122" y="1374"/>
                </a:lnTo>
                <a:lnTo>
                  <a:pt x="2122" y="1371"/>
                </a:lnTo>
                <a:lnTo>
                  <a:pt x="2120" y="1362"/>
                </a:lnTo>
                <a:lnTo>
                  <a:pt x="2116" y="1351"/>
                </a:lnTo>
                <a:lnTo>
                  <a:pt x="2110" y="1336"/>
                </a:lnTo>
                <a:lnTo>
                  <a:pt x="2104" y="1319"/>
                </a:lnTo>
                <a:lnTo>
                  <a:pt x="2097" y="1300"/>
                </a:lnTo>
                <a:lnTo>
                  <a:pt x="2089" y="1281"/>
                </a:lnTo>
                <a:lnTo>
                  <a:pt x="2081" y="1262"/>
                </a:lnTo>
                <a:lnTo>
                  <a:pt x="2073" y="1245"/>
                </a:lnTo>
                <a:lnTo>
                  <a:pt x="2067" y="1228"/>
                </a:lnTo>
                <a:lnTo>
                  <a:pt x="2060" y="1213"/>
                </a:lnTo>
                <a:lnTo>
                  <a:pt x="2056" y="1202"/>
                </a:lnTo>
                <a:lnTo>
                  <a:pt x="2053" y="1195"/>
                </a:lnTo>
                <a:lnTo>
                  <a:pt x="2052" y="1192"/>
                </a:lnTo>
                <a:lnTo>
                  <a:pt x="2084" y="1113"/>
                </a:lnTo>
                <a:lnTo>
                  <a:pt x="2087" y="1112"/>
                </a:lnTo>
                <a:lnTo>
                  <a:pt x="2096" y="1109"/>
                </a:lnTo>
                <a:lnTo>
                  <a:pt x="2108" y="1105"/>
                </a:lnTo>
                <a:lnTo>
                  <a:pt x="2124" y="1099"/>
                </a:lnTo>
                <a:lnTo>
                  <a:pt x="2143" y="1091"/>
                </a:lnTo>
                <a:lnTo>
                  <a:pt x="2163" y="1084"/>
                </a:lnTo>
                <a:lnTo>
                  <a:pt x="2184" y="1076"/>
                </a:lnTo>
                <a:lnTo>
                  <a:pt x="2203" y="1068"/>
                </a:lnTo>
                <a:lnTo>
                  <a:pt x="2222" y="1060"/>
                </a:lnTo>
                <a:lnTo>
                  <a:pt x="2238" y="1052"/>
                </a:lnTo>
                <a:lnTo>
                  <a:pt x="2251" y="1047"/>
                </a:lnTo>
                <a:lnTo>
                  <a:pt x="2260" y="1042"/>
                </a:lnTo>
                <a:lnTo>
                  <a:pt x="2263" y="1039"/>
                </a:lnTo>
                <a:lnTo>
                  <a:pt x="2263" y="1039"/>
                </a:lnTo>
                <a:lnTo>
                  <a:pt x="2263" y="896"/>
                </a:lnTo>
                <a:lnTo>
                  <a:pt x="2261" y="894"/>
                </a:lnTo>
                <a:lnTo>
                  <a:pt x="2253" y="889"/>
                </a:lnTo>
                <a:lnTo>
                  <a:pt x="2242" y="883"/>
                </a:lnTo>
                <a:lnTo>
                  <a:pt x="2228" y="876"/>
                </a:lnTo>
                <a:lnTo>
                  <a:pt x="2211" y="868"/>
                </a:lnTo>
                <a:lnTo>
                  <a:pt x="2194" y="860"/>
                </a:lnTo>
                <a:lnTo>
                  <a:pt x="2174" y="853"/>
                </a:lnTo>
                <a:lnTo>
                  <a:pt x="2156" y="845"/>
                </a:lnTo>
                <a:lnTo>
                  <a:pt x="2137" y="837"/>
                </a:lnTo>
                <a:lnTo>
                  <a:pt x="2121" y="830"/>
                </a:lnTo>
                <a:lnTo>
                  <a:pt x="2107" y="825"/>
                </a:lnTo>
                <a:lnTo>
                  <a:pt x="2095" y="820"/>
                </a:lnTo>
                <a:lnTo>
                  <a:pt x="2089" y="818"/>
                </a:lnTo>
                <a:lnTo>
                  <a:pt x="2085" y="817"/>
                </a:lnTo>
                <a:lnTo>
                  <a:pt x="2054" y="737"/>
                </a:lnTo>
                <a:lnTo>
                  <a:pt x="2055" y="735"/>
                </a:lnTo>
                <a:lnTo>
                  <a:pt x="2058" y="727"/>
                </a:lnTo>
                <a:lnTo>
                  <a:pt x="2062" y="717"/>
                </a:lnTo>
                <a:lnTo>
                  <a:pt x="2069" y="703"/>
                </a:lnTo>
                <a:lnTo>
                  <a:pt x="2077" y="687"/>
                </a:lnTo>
                <a:lnTo>
                  <a:pt x="2084" y="669"/>
                </a:lnTo>
                <a:lnTo>
                  <a:pt x="2093" y="650"/>
                </a:lnTo>
                <a:lnTo>
                  <a:pt x="2100" y="632"/>
                </a:lnTo>
                <a:lnTo>
                  <a:pt x="2108" y="614"/>
                </a:lnTo>
                <a:lnTo>
                  <a:pt x="2116" y="597"/>
                </a:lnTo>
                <a:lnTo>
                  <a:pt x="2121" y="583"/>
                </a:lnTo>
                <a:lnTo>
                  <a:pt x="2124" y="571"/>
                </a:lnTo>
                <a:lnTo>
                  <a:pt x="2126" y="563"/>
                </a:lnTo>
                <a:lnTo>
                  <a:pt x="2126" y="558"/>
                </a:lnTo>
                <a:lnTo>
                  <a:pt x="2026" y="457"/>
                </a:lnTo>
                <a:lnTo>
                  <a:pt x="2021" y="457"/>
                </a:lnTo>
                <a:lnTo>
                  <a:pt x="2014" y="460"/>
                </a:lnTo>
                <a:lnTo>
                  <a:pt x="2002" y="463"/>
                </a:lnTo>
                <a:lnTo>
                  <a:pt x="1987" y="468"/>
                </a:lnTo>
                <a:lnTo>
                  <a:pt x="1969" y="475"/>
                </a:lnTo>
                <a:lnTo>
                  <a:pt x="1951" y="482"/>
                </a:lnTo>
                <a:lnTo>
                  <a:pt x="1932" y="489"/>
                </a:lnTo>
                <a:lnTo>
                  <a:pt x="1913" y="497"/>
                </a:lnTo>
                <a:lnTo>
                  <a:pt x="1895" y="505"/>
                </a:lnTo>
                <a:lnTo>
                  <a:pt x="1879" y="512"/>
                </a:lnTo>
                <a:lnTo>
                  <a:pt x="1865" y="517"/>
                </a:lnTo>
                <a:lnTo>
                  <a:pt x="1853" y="523"/>
                </a:lnTo>
                <a:lnTo>
                  <a:pt x="1847" y="525"/>
                </a:lnTo>
                <a:lnTo>
                  <a:pt x="1843" y="526"/>
                </a:lnTo>
                <a:lnTo>
                  <a:pt x="1765" y="494"/>
                </a:lnTo>
                <a:lnTo>
                  <a:pt x="1764" y="492"/>
                </a:lnTo>
                <a:lnTo>
                  <a:pt x="1761" y="483"/>
                </a:lnTo>
                <a:lnTo>
                  <a:pt x="1756" y="471"/>
                </a:lnTo>
                <a:lnTo>
                  <a:pt x="1750" y="454"/>
                </a:lnTo>
                <a:lnTo>
                  <a:pt x="1743" y="435"/>
                </a:lnTo>
                <a:lnTo>
                  <a:pt x="1735" y="415"/>
                </a:lnTo>
                <a:lnTo>
                  <a:pt x="1727" y="395"/>
                </a:lnTo>
                <a:lnTo>
                  <a:pt x="1719" y="374"/>
                </a:lnTo>
                <a:lnTo>
                  <a:pt x="1711" y="356"/>
                </a:lnTo>
                <a:lnTo>
                  <a:pt x="1705" y="340"/>
                </a:lnTo>
                <a:lnTo>
                  <a:pt x="1698" y="327"/>
                </a:lnTo>
                <a:lnTo>
                  <a:pt x="1694" y="319"/>
                </a:lnTo>
                <a:lnTo>
                  <a:pt x="1691" y="315"/>
                </a:lnTo>
                <a:lnTo>
                  <a:pt x="1547" y="315"/>
                </a:lnTo>
                <a:close/>
                <a:moveTo>
                  <a:pt x="1491" y="0"/>
                </a:moveTo>
                <a:lnTo>
                  <a:pt x="1542" y="1"/>
                </a:lnTo>
                <a:lnTo>
                  <a:pt x="1595" y="3"/>
                </a:lnTo>
                <a:lnTo>
                  <a:pt x="1646" y="7"/>
                </a:lnTo>
                <a:lnTo>
                  <a:pt x="1698" y="11"/>
                </a:lnTo>
                <a:lnTo>
                  <a:pt x="1750" y="19"/>
                </a:lnTo>
                <a:lnTo>
                  <a:pt x="1802" y="27"/>
                </a:lnTo>
                <a:lnTo>
                  <a:pt x="1853" y="38"/>
                </a:lnTo>
                <a:lnTo>
                  <a:pt x="1903" y="50"/>
                </a:lnTo>
                <a:lnTo>
                  <a:pt x="1954" y="63"/>
                </a:lnTo>
                <a:lnTo>
                  <a:pt x="2004" y="76"/>
                </a:lnTo>
                <a:lnTo>
                  <a:pt x="2054" y="93"/>
                </a:lnTo>
                <a:lnTo>
                  <a:pt x="2096" y="109"/>
                </a:lnTo>
                <a:lnTo>
                  <a:pt x="2137" y="126"/>
                </a:lnTo>
                <a:lnTo>
                  <a:pt x="2180" y="143"/>
                </a:lnTo>
                <a:lnTo>
                  <a:pt x="2220" y="161"/>
                </a:lnTo>
                <a:lnTo>
                  <a:pt x="2259" y="181"/>
                </a:lnTo>
                <a:lnTo>
                  <a:pt x="2297" y="202"/>
                </a:lnTo>
                <a:lnTo>
                  <a:pt x="2334" y="223"/>
                </a:lnTo>
                <a:lnTo>
                  <a:pt x="2370" y="246"/>
                </a:lnTo>
                <a:lnTo>
                  <a:pt x="2405" y="272"/>
                </a:lnTo>
                <a:lnTo>
                  <a:pt x="2441" y="297"/>
                </a:lnTo>
                <a:lnTo>
                  <a:pt x="2370" y="324"/>
                </a:lnTo>
                <a:lnTo>
                  <a:pt x="2403" y="354"/>
                </a:lnTo>
                <a:lnTo>
                  <a:pt x="2434" y="384"/>
                </a:lnTo>
                <a:lnTo>
                  <a:pt x="2465" y="415"/>
                </a:lnTo>
                <a:lnTo>
                  <a:pt x="2494" y="451"/>
                </a:lnTo>
                <a:lnTo>
                  <a:pt x="2522" y="486"/>
                </a:lnTo>
                <a:lnTo>
                  <a:pt x="2553" y="528"/>
                </a:lnTo>
                <a:lnTo>
                  <a:pt x="2583" y="573"/>
                </a:lnTo>
                <a:lnTo>
                  <a:pt x="2613" y="617"/>
                </a:lnTo>
                <a:lnTo>
                  <a:pt x="2640" y="665"/>
                </a:lnTo>
                <a:lnTo>
                  <a:pt x="2563" y="714"/>
                </a:lnTo>
                <a:lnTo>
                  <a:pt x="2614" y="817"/>
                </a:lnTo>
                <a:lnTo>
                  <a:pt x="2637" y="867"/>
                </a:lnTo>
                <a:lnTo>
                  <a:pt x="2658" y="920"/>
                </a:lnTo>
                <a:lnTo>
                  <a:pt x="2679" y="976"/>
                </a:lnTo>
                <a:lnTo>
                  <a:pt x="2697" y="1030"/>
                </a:lnTo>
                <a:lnTo>
                  <a:pt x="2715" y="1086"/>
                </a:lnTo>
                <a:lnTo>
                  <a:pt x="2733" y="1139"/>
                </a:lnTo>
                <a:lnTo>
                  <a:pt x="2747" y="1197"/>
                </a:lnTo>
                <a:lnTo>
                  <a:pt x="2761" y="1251"/>
                </a:lnTo>
                <a:lnTo>
                  <a:pt x="2772" y="1307"/>
                </a:lnTo>
                <a:lnTo>
                  <a:pt x="2768" y="1334"/>
                </a:lnTo>
                <a:lnTo>
                  <a:pt x="2755" y="1363"/>
                </a:lnTo>
                <a:lnTo>
                  <a:pt x="2742" y="1391"/>
                </a:lnTo>
                <a:lnTo>
                  <a:pt x="2739" y="1421"/>
                </a:lnTo>
                <a:lnTo>
                  <a:pt x="2754" y="1484"/>
                </a:lnTo>
                <a:lnTo>
                  <a:pt x="2773" y="1548"/>
                </a:lnTo>
                <a:lnTo>
                  <a:pt x="2794" y="1608"/>
                </a:lnTo>
                <a:lnTo>
                  <a:pt x="2818" y="1671"/>
                </a:lnTo>
                <a:lnTo>
                  <a:pt x="2842" y="1734"/>
                </a:lnTo>
                <a:lnTo>
                  <a:pt x="2868" y="1797"/>
                </a:lnTo>
                <a:lnTo>
                  <a:pt x="2889" y="1866"/>
                </a:lnTo>
                <a:lnTo>
                  <a:pt x="2909" y="1936"/>
                </a:lnTo>
                <a:lnTo>
                  <a:pt x="2912" y="1954"/>
                </a:lnTo>
                <a:lnTo>
                  <a:pt x="2906" y="1971"/>
                </a:lnTo>
                <a:lnTo>
                  <a:pt x="2899" y="1986"/>
                </a:lnTo>
                <a:lnTo>
                  <a:pt x="2884" y="2001"/>
                </a:lnTo>
                <a:lnTo>
                  <a:pt x="2866" y="2014"/>
                </a:lnTo>
                <a:lnTo>
                  <a:pt x="2844" y="2027"/>
                </a:lnTo>
                <a:lnTo>
                  <a:pt x="2818" y="2038"/>
                </a:lnTo>
                <a:lnTo>
                  <a:pt x="2790" y="2049"/>
                </a:lnTo>
                <a:lnTo>
                  <a:pt x="2790" y="2101"/>
                </a:lnTo>
                <a:lnTo>
                  <a:pt x="2798" y="2152"/>
                </a:lnTo>
                <a:lnTo>
                  <a:pt x="2809" y="2206"/>
                </a:lnTo>
                <a:lnTo>
                  <a:pt x="2827" y="2267"/>
                </a:lnTo>
                <a:lnTo>
                  <a:pt x="2831" y="2284"/>
                </a:lnTo>
                <a:lnTo>
                  <a:pt x="2827" y="2299"/>
                </a:lnTo>
                <a:lnTo>
                  <a:pt x="2820" y="2317"/>
                </a:lnTo>
                <a:lnTo>
                  <a:pt x="2809" y="2333"/>
                </a:lnTo>
                <a:lnTo>
                  <a:pt x="2796" y="2346"/>
                </a:lnTo>
                <a:lnTo>
                  <a:pt x="2777" y="2359"/>
                </a:lnTo>
                <a:lnTo>
                  <a:pt x="2759" y="2371"/>
                </a:lnTo>
                <a:lnTo>
                  <a:pt x="2739" y="2381"/>
                </a:lnTo>
                <a:lnTo>
                  <a:pt x="2756" y="2394"/>
                </a:lnTo>
                <a:lnTo>
                  <a:pt x="2773" y="2406"/>
                </a:lnTo>
                <a:lnTo>
                  <a:pt x="2786" y="2420"/>
                </a:lnTo>
                <a:lnTo>
                  <a:pt x="2798" y="2437"/>
                </a:lnTo>
                <a:lnTo>
                  <a:pt x="2806" y="2454"/>
                </a:lnTo>
                <a:lnTo>
                  <a:pt x="2811" y="2471"/>
                </a:lnTo>
                <a:lnTo>
                  <a:pt x="2814" y="2488"/>
                </a:lnTo>
                <a:lnTo>
                  <a:pt x="2816" y="2507"/>
                </a:lnTo>
                <a:lnTo>
                  <a:pt x="2814" y="2524"/>
                </a:lnTo>
                <a:lnTo>
                  <a:pt x="2807" y="2539"/>
                </a:lnTo>
                <a:lnTo>
                  <a:pt x="2799" y="2554"/>
                </a:lnTo>
                <a:lnTo>
                  <a:pt x="2789" y="2568"/>
                </a:lnTo>
                <a:lnTo>
                  <a:pt x="2778" y="2581"/>
                </a:lnTo>
                <a:lnTo>
                  <a:pt x="2771" y="2598"/>
                </a:lnTo>
                <a:lnTo>
                  <a:pt x="2763" y="2612"/>
                </a:lnTo>
                <a:lnTo>
                  <a:pt x="2756" y="2630"/>
                </a:lnTo>
                <a:lnTo>
                  <a:pt x="2756" y="2670"/>
                </a:lnTo>
                <a:lnTo>
                  <a:pt x="2765" y="2710"/>
                </a:lnTo>
                <a:lnTo>
                  <a:pt x="2768" y="2750"/>
                </a:lnTo>
                <a:lnTo>
                  <a:pt x="2761" y="2789"/>
                </a:lnTo>
                <a:lnTo>
                  <a:pt x="2748" y="2806"/>
                </a:lnTo>
                <a:lnTo>
                  <a:pt x="2734" y="2823"/>
                </a:lnTo>
                <a:lnTo>
                  <a:pt x="2717" y="2839"/>
                </a:lnTo>
                <a:lnTo>
                  <a:pt x="2697" y="2852"/>
                </a:lnTo>
                <a:lnTo>
                  <a:pt x="2676" y="2862"/>
                </a:lnTo>
                <a:lnTo>
                  <a:pt x="2656" y="2871"/>
                </a:lnTo>
                <a:lnTo>
                  <a:pt x="2634" y="2877"/>
                </a:lnTo>
                <a:lnTo>
                  <a:pt x="2613" y="2878"/>
                </a:lnTo>
                <a:lnTo>
                  <a:pt x="2579" y="2877"/>
                </a:lnTo>
                <a:lnTo>
                  <a:pt x="2546" y="2874"/>
                </a:lnTo>
                <a:lnTo>
                  <a:pt x="2515" y="2871"/>
                </a:lnTo>
                <a:lnTo>
                  <a:pt x="2586" y="2870"/>
                </a:lnTo>
                <a:lnTo>
                  <a:pt x="2558" y="2867"/>
                </a:lnTo>
                <a:lnTo>
                  <a:pt x="2528" y="2862"/>
                </a:lnTo>
                <a:lnTo>
                  <a:pt x="2502" y="2861"/>
                </a:lnTo>
                <a:lnTo>
                  <a:pt x="2475" y="2857"/>
                </a:lnTo>
                <a:lnTo>
                  <a:pt x="2446" y="2856"/>
                </a:lnTo>
                <a:lnTo>
                  <a:pt x="2418" y="2852"/>
                </a:lnTo>
                <a:lnTo>
                  <a:pt x="2412" y="2852"/>
                </a:lnTo>
                <a:lnTo>
                  <a:pt x="2382" y="2854"/>
                </a:lnTo>
                <a:lnTo>
                  <a:pt x="2352" y="2857"/>
                </a:lnTo>
                <a:lnTo>
                  <a:pt x="2329" y="2861"/>
                </a:lnTo>
                <a:lnTo>
                  <a:pt x="2306" y="2869"/>
                </a:lnTo>
                <a:lnTo>
                  <a:pt x="2288" y="2876"/>
                </a:lnTo>
                <a:lnTo>
                  <a:pt x="2270" y="2886"/>
                </a:lnTo>
                <a:lnTo>
                  <a:pt x="2258" y="2899"/>
                </a:lnTo>
                <a:lnTo>
                  <a:pt x="2248" y="2916"/>
                </a:lnTo>
                <a:lnTo>
                  <a:pt x="2238" y="2934"/>
                </a:lnTo>
                <a:lnTo>
                  <a:pt x="2234" y="2959"/>
                </a:lnTo>
                <a:lnTo>
                  <a:pt x="2224" y="3058"/>
                </a:lnTo>
                <a:lnTo>
                  <a:pt x="2218" y="3253"/>
                </a:lnTo>
                <a:lnTo>
                  <a:pt x="2214" y="3341"/>
                </a:lnTo>
                <a:lnTo>
                  <a:pt x="2214" y="3427"/>
                </a:lnTo>
                <a:lnTo>
                  <a:pt x="2208" y="3456"/>
                </a:lnTo>
                <a:lnTo>
                  <a:pt x="754" y="3456"/>
                </a:lnTo>
                <a:lnTo>
                  <a:pt x="750" y="3182"/>
                </a:lnTo>
                <a:lnTo>
                  <a:pt x="749" y="3094"/>
                </a:lnTo>
                <a:lnTo>
                  <a:pt x="749" y="3091"/>
                </a:lnTo>
                <a:lnTo>
                  <a:pt x="749" y="3079"/>
                </a:lnTo>
                <a:lnTo>
                  <a:pt x="748" y="3059"/>
                </a:lnTo>
                <a:lnTo>
                  <a:pt x="747" y="3033"/>
                </a:lnTo>
                <a:lnTo>
                  <a:pt x="744" y="3000"/>
                </a:lnTo>
                <a:lnTo>
                  <a:pt x="738" y="2961"/>
                </a:lnTo>
                <a:lnTo>
                  <a:pt x="730" y="2917"/>
                </a:lnTo>
                <a:lnTo>
                  <a:pt x="719" y="2868"/>
                </a:lnTo>
                <a:lnTo>
                  <a:pt x="705" y="2813"/>
                </a:lnTo>
                <a:lnTo>
                  <a:pt x="686" y="2755"/>
                </a:lnTo>
                <a:lnTo>
                  <a:pt x="664" y="2693"/>
                </a:lnTo>
                <a:lnTo>
                  <a:pt x="637" y="2628"/>
                </a:lnTo>
                <a:lnTo>
                  <a:pt x="603" y="2560"/>
                </a:lnTo>
                <a:lnTo>
                  <a:pt x="565" y="2489"/>
                </a:lnTo>
                <a:lnTo>
                  <a:pt x="519" y="2418"/>
                </a:lnTo>
                <a:lnTo>
                  <a:pt x="467" y="2344"/>
                </a:lnTo>
                <a:lnTo>
                  <a:pt x="408" y="2269"/>
                </a:lnTo>
                <a:lnTo>
                  <a:pt x="340" y="2195"/>
                </a:lnTo>
                <a:lnTo>
                  <a:pt x="89" y="1776"/>
                </a:lnTo>
                <a:lnTo>
                  <a:pt x="55" y="1679"/>
                </a:lnTo>
                <a:lnTo>
                  <a:pt x="28" y="1579"/>
                </a:lnTo>
                <a:lnTo>
                  <a:pt x="12" y="1475"/>
                </a:lnTo>
                <a:lnTo>
                  <a:pt x="2" y="1372"/>
                </a:lnTo>
                <a:lnTo>
                  <a:pt x="0" y="1268"/>
                </a:lnTo>
                <a:lnTo>
                  <a:pt x="5" y="1163"/>
                </a:lnTo>
                <a:lnTo>
                  <a:pt x="20" y="1058"/>
                </a:lnTo>
                <a:lnTo>
                  <a:pt x="29" y="1008"/>
                </a:lnTo>
                <a:lnTo>
                  <a:pt x="42" y="957"/>
                </a:lnTo>
                <a:lnTo>
                  <a:pt x="57" y="907"/>
                </a:lnTo>
                <a:lnTo>
                  <a:pt x="74" y="858"/>
                </a:lnTo>
                <a:lnTo>
                  <a:pt x="93" y="809"/>
                </a:lnTo>
                <a:lnTo>
                  <a:pt x="114" y="760"/>
                </a:lnTo>
                <a:lnTo>
                  <a:pt x="138" y="714"/>
                </a:lnTo>
                <a:lnTo>
                  <a:pt x="164" y="667"/>
                </a:lnTo>
                <a:lnTo>
                  <a:pt x="191" y="621"/>
                </a:lnTo>
                <a:lnTo>
                  <a:pt x="219" y="576"/>
                </a:lnTo>
                <a:lnTo>
                  <a:pt x="250" y="535"/>
                </a:lnTo>
                <a:lnTo>
                  <a:pt x="283" y="493"/>
                </a:lnTo>
                <a:lnTo>
                  <a:pt x="317" y="453"/>
                </a:lnTo>
                <a:lnTo>
                  <a:pt x="351" y="415"/>
                </a:lnTo>
                <a:lnTo>
                  <a:pt x="388" y="380"/>
                </a:lnTo>
                <a:lnTo>
                  <a:pt x="426" y="345"/>
                </a:lnTo>
                <a:lnTo>
                  <a:pt x="468" y="312"/>
                </a:lnTo>
                <a:lnTo>
                  <a:pt x="512" y="279"/>
                </a:lnTo>
                <a:lnTo>
                  <a:pt x="556" y="249"/>
                </a:lnTo>
                <a:lnTo>
                  <a:pt x="604" y="220"/>
                </a:lnTo>
                <a:lnTo>
                  <a:pt x="652" y="194"/>
                </a:lnTo>
                <a:lnTo>
                  <a:pt x="703" y="171"/>
                </a:lnTo>
                <a:lnTo>
                  <a:pt x="753" y="146"/>
                </a:lnTo>
                <a:lnTo>
                  <a:pt x="804" y="126"/>
                </a:lnTo>
                <a:lnTo>
                  <a:pt x="856" y="108"/>
                </a:lnTo>
                <a:lnTo>
                  <a:pt x="909" y="90"/>
                </a:lnTo>
                <a:lnTo>
                  <a:pt x="962" y="74"/>
                </a:lnTo>
                <a:lnTo>
                  <a:pt x="1015" y="59"/>
                </a:lnTo>
                <a:lnTo>
                  <a:pt x="1069" y="48"/>
                </a:lnTo>
                <a:lnTo>
                  <a:pt x="1123" y="38"/>
                </a:lnTo>
                <a:lnTo>
                  <a:pt x="1177" y="27"/>
                </a:lnTo>
                <a:lnTo>
                  <a:pt x="1230" y="19"/>
                </a:lnTo>
                <a:lnTo>
                  <a:pt x="1281" y="11"/>
                </a:lnTo>
                <a:lnTo>
                  <a:pt x="1334" y="7"/>
                </a:lnTo>
                <a:lnTo>
                  <a:pt x="1385" y="3"/>
                </a:lnTo>
                <a:lnTo>
                  <a:pt x="1437" y="1"/>
                </a:lnTo>
                <a:lnTo>
                  <a:pt x="149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2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27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AIC</a:t>
            </a:r>
            <a:endParaRPr lang="es-CO" sz="2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166192" y="918691"/>
            <a:ext cx="101876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/>
              <a:t>El </a:t>
            </a:r>
            <a:r>
              <a:rPr lang="es-ES" sz="2200" b="1" dirty="0" smtClean="0">
                <a:solidFill>
                  <a:schemeClr val="accent2"/>
                </a:solidFill>
              </a:rPr>
              <a:t>Criterio </a:t>
            </a:r>
            <a:r>
              <a:rPr lang="es-ES" sz="2200" b="1" dirty="0">
                <a:solidFill>
                  <a:schemeClr val="accent2"/>
                </a:solidFill>
              </a:rPr>
              <a:t>de </a:t>
            </a:r>
            <a:r>
              <a:rPr lang="es-ES" sz="2200" b="1" dirty="0" smtClean="0">
                <a:solidFill>
                  <a:schemeClr val="accent2"/>
                </a:solidFill>
              </a:rPr>
              <a:t>Información </a:t>
            </a:r>
            <a:r>
              <a:rPr lang="es-ES" sz="2200" b="1" dirty="0">
                <a:solidFill>
                  <a:schemeClr val="accent2"/>
                </a:solidFill>
              </a:rPr>
              <a:t>de </a:t>
            </a:r>
            <a:r>
              <a:rPr lang="es-ES" sz="2200" b="1" dirty="0" err="1">
                <a:solidFill>
                  <a:schemeClr val="accent2"/>
                </a:solidFill>
              </a:rPr>
              <a:t>Akaike</a:t>
            </a:r>
            <a:r>
              <a:rPr lang="es-ES" sz="2200" b="1" dirty="0">
                <a:solidFill>
                  <a:schemeClr val="accent2"/>
                </a:solidFill>
              </a:rPr>
              <a:t> (AIC) </a:t>
            </a:r>
            <a:r>
              <a:rPr lang="es-ES" sz="2200" dirty="0"/>
              <a:t>es un método matemático para evaluar hasta qué punto un modelo se ajusta a los datos a partir de los que se ha generado</a:t>
            </a:r>
            <a:r>
              <a:rPr lang="es-ES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El </a:t>
            </a:r>
            <a:r>
              <a:rPr lang="es-ES" sz="2200" dirty="0"/>
              <a:t>AIC se utiliza para comparar diferentes modelos posibles y determinar cuál es el que mejor se ajusta a los datos. El AIC se calcula a partir de</a:t>
            </a:r>
            <a:r>
              <a:rPr lang="es-ES" sz="2200" dirty="0" smtClean="0"/>
              <a:t>:</a:t>
            </a:r>
            <a:endParaRPr lang="es-E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/>
              <a:t>el número de variables independientes utilizadas para construir el modelo.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/>
              <a:t>la estimación de máxima verosimilitud del modelo (lo bien que el modelo reproduce los datos).</a:t>
            </a:r>
          </a:p>
          <a:p>
            <a:endParaRPr lang="es-E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El </a:t>
            </a:r>
            <a:r>
              <a:rPr lang="es-ES" sz="2200" dirty="0"/>
              <a:t>modelo mejor ajustado según el AIC es el que explica la mayor cantidad de variación utilizando el menor número posible de variables independientes</a:t>
            </a:r>
            <a:r>
              <a:rPr lang="es-ES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/>
              <a:t>Para comparar modelos utilizando el AIC, es necesario calcular el AIC de cada modelo. Si un modelo es más de 2 unidades AIC inferior a otro, entonces se considera significativamente mejor que ese modelo.</a:t>
            </a:r>
            <a:endParaRPr lang="es-CO" sz="2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35" y="2985749"/>
            <a:ext cx="2966730" cy="59675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85815" y="5387538"/>
            <a:ext cx="383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hlinkClick r:id="rId4"/>
              </a:rPr>
              <a:t>https://</a:t>
            </a:r>
            <a:r>
              <a:rPr lang="es-CO" sz="1400" dirty="0" smtClean="0">
                <a:hlinkClick r:id="rId4"/>
              </a:rPr>
              <a:t>robjhyndman.com/hyndsight/lm_aic.html</a:t>
            </a:r>
            <a:r>
              <a:rPr lang="es-CO" sz="1400" dirty="0" smtClean="0"/>
              <a:t>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9018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28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Método Stepwise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9462" y="1276409"/>
            <a:ext cx="5264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/>
              <a:t>Hace pruebas F de hipótesis parciales: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¿Dado el modelo actual de regresión, vale la pena incluir alguna variable? (Hacia adelante).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¿Dado el modelo actual de regresión, vale la pena excluir alguna variable? (Hacia atrás).</a:t>
            </a:r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713"/>
          <a:stretch/>
        </p:blipFill>
        <p:spPr>
          <a:xfrm>
            <a:off x="7928525" y="1676336"/>
            <a:ext cx="2689168" cy="26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2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29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Best Subsets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812758"/>
            <a:ext cx="11132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Detecta el mejor modelo de cada posible tamaño k entre p predictores (k&lt;p).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C5697"/>
                </a:solidFill>
              </a:rPr>
              <a:t>Escogencia del k final: </a:t>
            </a:r>
            <a:r>
              <a:rPr lang="es-ES" sz="2400" dirty="0"/>
              <a:t>un punto de corte en el error.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Por origen usa una métrica llamada Cp de Mallows (de penalización) conectada con AIC.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" sz="2400" dirty="0"/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Da poder de decisión al modelador.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43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605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Regresión lineal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1803645" y="1185187"/>
            <a:ext cx="8584707" cy="1258275"/>
            <a:chOff x="1908699" y="1185187"/>
            <a:chExt cx="8584707" cy="1258275"/>
          </a:xfrm>
        </p:grpSpPr>
        <p:sp>
          <p:nvSpPr>
            <p:cNvPr id="4" name="Rectángulo 3"/>
            <p:cNvSpPr/>
            <p:nvPr/>
          </p:nvSpPr>
          <p:spPr>
            <a:xfrm>
              <a:off x="1908699" y="1442639"/>
              <a:ext cx="2432481" cy="83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200" dirty="0"/>
                <a:t>Dos interpretaciones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4341180" y="1185187"/>
              <a:ext cx="6152226" cy="1258275"/>
              <a:chOff x="4341180" y="1185187"/>
              <a:chExt cx="6152226" cy="1258275"/>
            </a:xfrm>
          </p:grpSpPr>
          <p:cxnSp>
            <p:nvCxnSpPr>
              <p:cNvPr id="13" name="Conector recto de flecha 12"/>
              <p:cNvCxnSpPr>
                <a:stCxn id="4" idx="3"/>
              </p:cNvCxnSpPr>
              <p:nvPr/>
            </p:nvCxnSpPr>
            <p:spPr>
              <a:xfrm flipV="1">
                <a:off x="4341180" y="1398251"/>
                <a:ext cx="2467993" cy="461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>
                <a:stCxn id="4" idx="3"/>
              </p:cNvCxnSpPr>
              <p:nvPr/>
            </p:nvCxnSpPr>
            <p:spPr>
              <a:xfrm>
                <a:off x="4341180" y="1859890"/>
                <a:ext cx="2467993" cy="337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7075503" y="1185187"/>
                <a:ext cx="3417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200" dirty="0"/>
                  <a:t>Estadística clásica</a:t>
                </a: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7075503" y="2012575"/>
                <a:ext cx="3417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200" dirty="0"/>
                  <a:t>Machine Learning</a:t>
                </a:r>
              </a:p>
            </p:txBody>
          </p:sp>
        </p:grpSp>
      </p:grpSp>
      <p:sp>
        <p:nvSpPr>
          <p:cNvPr id="19" name="CuadroTexto 18"/>
          <p:cNvSpPr txBox="1"/>
          <p:nvPr/>
        </p:nvSpPr>
        <p:spPr>
          <a:xfrm>
            <a:off x="875930" y="3429453"/>
            <a:ext cx="104401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El promedio de la variable dependiente (Y) bajo la condición de un valor de la variable independiente (X) - Factor explicativo.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/>
              <a:t>El mejor ajuste de los datos a una recta - Factor predictivo.</a:t>
            </a:r>
          </a:p>
        </p:txBody>
      </p:sp>
    </p:spTree>
    <p:extLst>
      <p:ext uri="{BB962C8B-B14F-4D97-AF65-F5344CB8AC3E}">
        <p14:creationId xmlns:p14="http://schemas.microsoft.com/office/powerpoint/2010/main" val="59321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30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Regresión por Componentes Principales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0" y="783680"/>
            <a:ext cx="1128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O" sz="2400" dirty="0"/>
              <a:t>Realizar análisis factorial/componentes principales y usar dichos componentes como predictores.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CO" sz="2400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O" sz="2400" dirty="0"/>
              <a:t>Ayuda a reducir la complejidad del modelo y elimina la multicolinealidad.</a:t>
            </a:r>
          </a:p>
        </p:txBody>
      </p:sp>
      <p:pic>
        <p:nvPicPr>
          <p:cNvPr id="8" name="Picture 2" descr="http://farm8.staticflickr.com/7298/8867863212_5dc2f4b3f9_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t="6499" r="9597" b="3343"/>
          <a:stretch/>
        </p:blipFill>
        <p:spPr bwMode="auto">
          <a:xfrm>
            <a:off x="8554211" y="2657049"/>
            <a:ext cx="285597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1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7BD456-7031-4D63-ABE8-3DFDDBA05304}"/>
              </a:ext>
            </a:extLst>
          </p:cNvPr>
          <p:cNvSpPr txBox="1"/>
          <p:nvPr/>
        </p:nvSpPr>
        <p:spPr>
          <a:xfrm>
            <a:off x="2404778" y="1318086"/>
            <a:ext cx="738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Regresión</a:t>
            </a:r>
          </a:p>
          <a:p>
            <a:pPr algn="ctr"/>
            <a:r>
              <a:rPr lang="es-CO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polinomial y transformaciones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A78AD1-7653-4057-A98F-99CADF5F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31</a:t>
            </a:fld>
            <a:endParaRPr lang="es-CO" dirty="0"/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02D64A57-FBE4-4F96-8F80-92998892F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537F18-2C8F-4295-B6F3-63A13E7AC4DE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</p:spTree>
    <p:extLst>
      <p:ext uri="{BB962C8B-B14F-4D97-AF65-F5344CB8AC3E}">
        <p14:creationId xmlns:p14="http://schemas.microsoft.com/office/powerpoint/2010/main" val="152116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32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Regresión lineal polinomial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7350" y="953326"/>
            <a:ext cx="3537300" cy="46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13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33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Ideas fundamentales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786125"/>
            <a:ext cx="11354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s-CO" sz="2400" b="1" u="sng" dirty="0">
                <a:solidFill>
                  <a:srgbClr val="2C5697"/>
                </a:solidFill>
              </a:rPr>
              <a:t>Ventajas</a:t>
            </a: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/>
                </a:solidFill>
              </a:rPr>
              <a:t>Hacer transformaciones </a:t>
            </a:r>
            <a:r>
              <a:rPr lang="es-CO" sz="2400" dirty="0" err="1">
                <a:solidFill>
                  <a:schemeClr val="tx1"/>
                </a:solidFill>
              </a:rPr>
              <a:t>linealizables</a:t>
            </a:r>
            <a:r>
              <a:rPr lang="es-CO" sz="2400" dirty="0">
                <a:solidFill>
                  <a:schemeClr val="tx1"/>
                </a:solidFill>
              </a:rPr>
              <a:t>.</a:t>
            </a:r>
            <a:endParaRPr lang="es-CO" sz="2400" i="0" dirty="0">
              <a:solidFill>
                <a:schemeClr val="tx1"/>
              </a:solidFill>
            </a:endParaRP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Incluir grados polinomiales que puedan dar mejor ajuste.</a:t>
            </a: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/>
                </a:solidFill>
              </a:rPr>
              <a:t>Coordinación con modelo preespecificado.</a:t>
            </a:r>
          </a:p>
          <a:p>
            <a:pPr fontAlgn="base">
              <a:spcAft>
                <a:spcPct val="0"/>
              </a:spcAft>
            </a:pPr>
            <a:endParaRPr lang="es-CO" sz="2400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s-CO" sz="2400" b="1" u="sng" dirty="0">
                <a:solidFill>
                  <a:srgbClr val="2C5697"/>
                </a:solidFill>
              </a:rPr>
              <a:t>Desventajas</a:t>
            </a: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/>
                </a:solidFill>
              </a:rPr>
              <a:t>Riesgo de </a:t>
            </a:r>
            <a:r>
              <a:rPr lang="es-CO" sz="2400" dirty="0" err="1">
                <a:solidFill>
                  <a:schemeClr val="tx1"/>
                </a:solidFill>
              </a:rPr>
              <a:t>overfitting</a:t>
            </a:r>
            <a:r>
              <a:rPr lang="es-CO" sz="2400" dirty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/>
                </a:solidFill>
              </a:rPr>
              <a:t>Basta con un polinomio grado 3 para la mayoría de los casos.</a:t>
            </a:r>
          </a:p>
          <a:p>
            <a:pPr marL="34290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/>
                </a:solidFill>
              </a:rPr>
              <a:t>Dificulta la comprensión/explicación.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510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34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Transformación inversa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918691"/>
            <a:ext cx="11354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Hay una importante reducción en los extremos.</a:t>
            </a:r>
          </a:p>
          <a:p>
            <a:pPr algn="just" fontAlgn="base">
              <a:spcAft>
                <a:spcPct val="0"/>
              </a:spcAft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Los casos con implicaciones fisicoquímicas suelen tener este tipo de relación.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07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35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Transformación </a:t>
            </a:r>
            <a:r>
              <a:rPr lang="es-CO" sz="2800" b="1" dirty="0" smtClean="0"/>
              <a:t>logarítmica</a:t>
            </a:r>
            <a:endParaRPr lang="es-CO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27991" y="814432"/>
            <a:ext cx="11354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Puede detectarse con los residuos vs. predicciones.</a:t>
            </a:r>
          </a:p>
          <a:p>
            <a:pPr algn="just" fontAlgn="base">
              <a:spcAft>
                <a:spcPct val="0"/>
              </a:spcAft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Es necesario preguntarse si tiene sentido en el negocio.</a:t>
            </a:r>
          </a:p>
          <a:p>
            <a:endParaRPr lang="es-CO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85" y="2939807"/>
            <a:ext cx="5053029" cy="20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4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36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Logaritmos en la empresa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783680"/>
            <a:ext cx="113545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El aumento de una variable X no siempre genera el mismo aumento en la Y.</a:t>
            </a:r>
          </a:p>
          <a:p>
            <a:pPr algn="just" fontAlgn="base">
              <a:spcAft>
                <a:spcPct val="0"/>
              </a:spcAft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El clásico ejemplo es la satisfacción (o el rendimiento) en función de la cantidad de un satisfactor (insumo).</a:t>
            </a:r>
          </a:p>
          <a:p>
            <a:pPr algn="just" fontAlgn="base">
              <a:spcAft>
                <a:spcPct val="0"/>
              </a:spcAft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Esto se conoce como la ley de los rendimientos marginales decrecientes y puede modelarse con un logaritmo.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9041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37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Curvas de ingreso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848269"/>
            <a:ext cx="113545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El ingreso es función de la demanda y el precio.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Sin embargo, usualmente la demanda es función del precio.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Ello genera “naturalmente” un polinomio de grado 2.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717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38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Polinomio grado 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803880"/>
            <a:ext cx="11354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Genera una función convexa con un único punto crítico.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De acuerdo al dominio del conocimiento.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Puede detectarse con los residuos vs. la variable.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55" y="3327571"/>
            <a:ext cx="4105489" cy="187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0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39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Polinomio grado 3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918691"/>
            <a:ext cx="1135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Puede modelar diversos puntos críticos o de inflexión.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Es la de mayor riesgo de </a:t>
            </a:r>
            <a:r>
              <a:rPr lang="es-CO" sz="2400" dirty="0" err="1"/>
              <a:t>overfitting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4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849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Interpretación de los coeficientes de la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128117" y="1641958"/>
                <a:ext cx="73151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El coeficiente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400" dirty="0"/>
                  <a:t> es el grado en que varía la variable dependiente (Y) por cada unidad de la variable independiente (X) - Razón de cambio.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endParaRPr lang="es-ES" sz="2400" dirty="0"/>
              </a:p>
              <a:p>
                <a:pPr marL="342900" indent="-3429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El coeficiente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2400" dirty="0"/>
                  <a:t> es el de mejor ajuste a los datos o el resultado de Y (dependiente) cuando X es cero (independiente).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17" y="1641958"/>
                <a:ext cx="7315199" cy="3046988"/>
              </a:xfrm>
              <a:prstGeom prst="rect">
                <a:avLst/>
              </a:prstGeom>
              <a:blipFill>
                <a:blip r:embed="rId3"/>
                <a:stretch>
                  <a:fillRect l="-1083" t="-1600" r="-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1340530" y="1879308"/>
            <a:ext cx="1571346" cy="2131302"/>
            <a:chOff x="3920" y="399"/>
            <a:chExt cx="362" cy="491"/>
          </a:xfrm>
          <a:solidFill>
            <a:srgbClr val="FFC000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050" y="814"/>
              <a:ext cx="102" cy="15"/>
            </a:xfrm>
            <a:custGeom>
              <a:avLst/>
              <a:gdLst>
                <a:gd name="T0" fmla="*/ 53 w 718"/>
                <a:gd name="T1" fmla="*/ 0 h 107"/>
                <a:gd name="T2" fmla="*/ 665 w 718"/>
                <a:gd name="T3" fmla="*/ 0 h 107"/>
                <a:gd name="T4" fmla="*/ 682 w 718"/>
                <a:gd name="T5" fmla="*/ 2 h 107"/>
                <a:gd name="T6" fmla="*/ 696 w 718"/>
                <a:gd name="T7" fmla="*/ 10 h 107"/>
                <a:gd name="T8" fmla="*/ 708 w 718"/>
                <a:gd name="T9" fmla="*/ 22 h 107"/>
                <a:gd name="T10" fmla="*/ 714 w 718"/>
                <a:gd name="T11" fmla="*/ 36 h 107"/>
                <a:gd name="T12" fmla="*/ 718 w 718"/>
                <a:gd name="T13" fmla="*/ 54 h 107"/>
                <a:gd name="T14" fmla="*/ 714 w 718"/>
                <a:gd name="T15" fmla="*/ 71 h 107"/>
                <a:gd name="T16" fmla="*/ 708 w 718"/>
                <a:gd name="T17" fmla="*/ 85 h 107"/>
                <a:gd name="T18" fmla="*/ 696 w 718"/>
                <a:gd name="T19" fmla="*/ 97 h 107"/>
                <a:gd name="T20" fmla="*/ 682 w 718"/>
                <a:gd name="T21" fmla="*/ 105 h 107"/>
                <a:gd name="T22" fmla="*/ 665 w 718"/>
                <a:gd name="T23" fmla="*/ 107 h 107"/>
                <a:gd name="T24" fmla="*/ 53 w 718"/>
                <a:gd name="T25" fmla="*/ 107 h 107"/>
                <a:gd name="T26" fmla="*/ 36 w 718"/>
                <a:gd name="T27" fmla="*/ 105 h 107"/>
                <a:gd name="T28" fmla="*/ 22 w 718"/>
                <a:gd name="T29" fmla="*/ 97 h 107"/>
                <a:gd name="T30" fmla="*/ 10 w 718"/>
                <a:gd name="T31" fmla="*/ 85 h 107"/>
                <a:gd name="T32" fmla="*/ 4 w 718"/>
                <a:gd name="T33" fmla="*/ 71 h 107"/>
                <a:gd name="T34" fmla="*/ 0 w 718"/>
                <a:gd name="T35" fmla="*/ 54 h 107"/>
                <a:gd name="T36" fmla="*/ 4 w 718"/>
                <a:gd name="T37" fmla="*/ 36 h 107"/>
                <a:gd name="T38" fmla="*/ 10 w 718"/>
                <a:gd name="T39" fmla="*/ 22 h 107"/>
                <a:gd name="T40" fmla="*/ 22 w 718"/>
                <a:gd name="T41" fmla="*/ 10 h 107"/>
                <a:gd name="T42" fmla="*/ 36 w 718"/>
                <a:gd name="T43" fmla="*/ 2 h 107"/>
                <a:gd name="T44" fmla="*/ 53 w 718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8" h="107">
                  <a:moveTo>
                    <a:pt x="53" y="0"/>
                  </a:moveTo>
                  <a:lnTo>
                    <a:pt x="665" y="0"/>
                  </a:lnTo>
                  <a:lnTo>
                    <a:pt x="682" y="2"/>
                  </a:lnTo>
                  <a:lnTo>
                    <a:pt x="696" y="10"/>
                  </a:lnTo>
                  <a:lnTo>
                    <a:pt x="708" y="22"/>
                  </a:lnTo>
                  <a:lnTo>
                    <a:pt x="714" y="36"/>
                  </a:lnTo>
                  <a:lnTo>
                    <a:pt x="718" y="54"/>
                  </a:lnTo>
                  <a:lnTo>
                    <a:pt x="714" y="71"/>
                  </a:lnTo>
                  <a:lnTo>
                    <a:pt x="708" y="85"/>
                  </a:lnTo>
                  <a:lnTo>
                    <a:pt x="696" y="97"/>
                  </a:lnTo>
                  <a:lnTo>
                    <a:pt x="682" y="105"/>
                  </a:lnTo>
                  <a:lnTo>
                    <a:pt x="665" y="107"/>
                  </a:lnTo>
                  <a:lnTo>
                    <a:pt x="53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4" y="71"/>
                  </a:lnTo>
                  <a:lnTo>
                    <a:pt x="0" y="54"/>
                  </a:lnTo>
                  <a:lnTo>
                    <a:pt x="4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060" y="844"/>
              <a:ext cx="83" cy="16"/>
            </a:xfrm>
            <a:custGeom>
              <a:avLst/>
              <a:gdLst>
                <a:gd name="T0" fmla="*/ 53 w 582"/>
                <a:gd name="T1" fmla="*/ 0 h 108"/>
                <a:gd name="T2" fmla="*/ 529 w 582"/>
                <a:gd name="T3" fmla="*/ 0 h 108"/>
                <a:gd name="T4" fmla="*/ 546 w 582"/>
                <a:gd name="T5" fmla="*/ 3 h 108"/>
                <a:gd name="T6" fmla="*/ 560 w 582"/>
                <a:gd name="T7" fmla="*/ 11 h 108"/>
                <a:gd name="T8" fmla="*/ 572 w 582"/>
                <a:gd name="T9" fmla="*/ 22 h 108"/>
                <a:gd name="T10" fmla="*/ 579 w 582"/>
                <a:gd name="T11" fmla="*/ 37 h 108"/>
                <a:gd name="T12" fmla="*/ 582 w 582"/>
                <a:gd name="T13" fmla="*/ 54 h 108"/>
                <a:gd name="T14" fmla="*/ 579 w 582"/>
                <a:gd name="T15" fmla="*/ 71 h 108"/>
                <a:gd name="T16" fmla="*/ 572 w 582"/>
                <a:gd name="T17" fmla="*/ 86 h 108"/>
                <a:gd name="T18" fmla="*/ 560 w 582"/>
                <a:gd name="T19" fmla="*/ 97 h 108"/>
                <a:gd name="T20" fmla="*/ 546 w 582"/>
                <a:gd name="T21" fmla="*/ 105 h 108"/>
                <a:gd name="T22" fmla="*/ 529 w 582"/>
                <a:gd name="T23" fmla="*/ 108 h 108"/>
                <a:gd name="T24" fmla="*/ 53 w 582"/>
                <a:gd name="T25" fmla="*/ 108 h 108"/>
                <a:gd name="T26" fmla="*/ 36 w 582"/>
                <a:gd name="T27" fmla="*/ 105 h 108"/>
                <a:gd name="T28" fmla="*/ 22 w 582"/>
                <a:gd name="T29" fmla="*/ 97 h 108"/>
                <a:gd name="T30" fmla="*/ 10 w 582"/>
                <a:gd name="T31" fmla="*/ 86 h 108"/>
                <a:gd name="T32" fmla="*/ 4 w 582"/>
                <a:gd name="T33" fmla="*/ 71 h 108"/>
                <a:gd name="T34" fmla="*/ 0 w 582"/>
                <a:gd name="T35" fmla="*/ 54 h 108"/>
                <a:gd name="T36" fmla="*/ 4 w 582"/>
                <a:gd name="T37" fmla="*/ 37 h 108"/>
                <a:gd name="T38" fmla="*/ 10 w 582"/>
                <a:gd name="T39" fmla="*/ 22 h 108"/>
                <a:gd name="T40" fmla="*/ 22 w 582"/>
                <a:gd name="T41" fmla="*/ 11 h 108"/>
                <a:gd name="T42" fmla="*/ 36 w 582"/>
                <a:gd name="T43" fmla="*/ 3 h 108"/>
                <a:gd name="T44" fmla="*/ 53 w 582"/>
                <a:gd name="T4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2" h="108">
                  <a:moveTo>
                    <a:pt x="53" y="0"/>
                  </a:moveTo>
                  <a:lnTo>
                    <a:pt x="529" y="0"/>
                  </a:lnTo>
                  <a:lnTo>
                    <a:pt x="546" y="3"/>
                  </a:lnTo>
                  <a:lnTo>
                    <a:pt x="560" y="11"/>
                  </a:lnTo>
                  <a:lnTo>
                    <a:pt x="572" y="22"/>
                  </a:lnTo>
                  <a:lnTo>
                    <a:pt x="579" y="37"/>
                  </a:lnTo>
                  <a:lnTo>
                    <a:pt x="582" y="54"/>
                  </a:lnTo>
                  <a:lnTo>
                    <a:pt x="579" y="71"/>
                  </a:lnTo>
                  <a:lnTo>
                    <a:pt x="572" y="86"/>
                  </a:lnTo>
                  <a:lnTo>
                    <a:pt x="560" y="97"/>
                  </a:lnTo>
                  <a:lnTo>
                    <a:pt x="546" y="105"/>
                  </a:lnTo>
                  <a:lnTo>
                    <a:pt x="529" y="108"/>
                  </a:lnTo>
                  <a:lnTo>
                    <a:pt x="53" y="108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4" y="71"/>
                  </a:lnTo>
                  <a:lnTo>
                    <a:pt x="0" y="54"/>
                  </a:lnTo>
                  <a:lnTo>
                    <a:pt x="4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47" y="595"/>
              <a:ext cx="47" cy="166"/>
            </a:xfrm>
            <a:custGeom>
              <a:avLst/>
              <a:gdLst>
                <a:gd name="T0" fmla="*/ 58 w 328"/>
                <a:gd name="T1" fmla="*/ 0 h 1160"/>
                <a:gd name="T2" fmla="*/ 73 w 328"/>
                <a:gd name="T3" fmla="*/ 5 h 1160"/>
                <a:gd name="T4" fmla="*/ 87 w 328"/>
                <a:gd name="T5" fmla="*/ 13 h 1160"/>
                <a:gd name="T6" fmla="*/ 97 w 328"/>
                <a:gd name="T7" fmla="*/ 27 h 1160"/>
                <a:gd name="T8" fmla="*/ 134 w 328"/>
                <a:gd name="T9" fmla="*/ 96 h 1160"/>
                <a:gd name="T10" fmla="*/ 166 w 328"/>
                <a:gd name="T11" fmla="*/ 162 h 1160"/>
                <a:gd name="T12" fmla="*/ 195 w 328"/>
                <a:gd name="T13" fmla="*/ 226 h 1160"/>
                <a:gd name="T14" fmla="*/ 220 w 328"/>
                <a:gd name="T15" fmla="*/ 289 h 1160"/>
                <a:gd name="T16" fmla="*/ 242 w 328"/>
                <a:gd name="T17" fmla="*/ 350 h 1160"/>
                <a:gd name="T18" fmla="*/ 260 w 328"/>
                <a:gd name="T19" fmla="*/ 411 h 1160"/>
                <a:gd name="T20" fmla="*/ 276 w 328"/>
                <a:gd name="T21" fmla="*/ 472 h 1160"/>
                <a:gd name="T22" fmla="*/ 289 w 328"/>
                <a:gd name="T23" fmla="*/ 534 h 1160"/>
                <a:gd name="T24" fmla="*/ 302 w 328"/>
                <a:gd name="T25" fmla="*/ 605 h 1160"/>
                <a:gd name="T26" fmla="*/ 311 w 328"/>
                <a:gd name="T27" fmla="*/ 678 h 1160"/>
                <a:gd name="T28" fmla="*/ 319 w 328"/>
                <a:gd name="T29" fmla="*/ 754 h 1160"/>
                <a:gd name="T30" fmla="*/ 323 w 328"/>
                <a:gd name="T31" fmla="*/ 834 h 1160"/>
                <a:gd name="T32" fmla="*/ 326 w 328"/>
                <a:gd name="T33" fmla="*/ 919 h 1160"/>
                <a:gd name="T34" fmla="*/ 328 w 328"/>
                <a:gd name="T35" fmla="*/ 1010 h 1160"/>
                <a:gd name="T36" fmla="*/ 328 w 328"/>
                <a:gd name="T37" fmla="*/ 1107 h 1160"/>
                <a:gd name="T38" fmla="*/ 326 w 328"/>
                <a:gd name="T39" fmla="*/ 1123 h 1160"/>
                <a:gd name="T40" fmla="*/ 319 w 328"/>
                <a:gd name="T41" fmla="*/ 1139 h 1160"/>
                <a:gd name="T42" fmla="*/ 307 w 328"/>
                <a:gd name="T43" fmla="*/ 1150 h 1160"/>
                <a:gd name="T44" fmla="*/ 293 w 328"/>
                <a:gd name="T45" fmla="*/ 1157 h 1160"/>
                <a:gd name="T46" fmla="*/ 276 w 328"/>
                <a:gd name="T47" fmla="*/ 1160 h 1160"/>
                <a:gd name="T48" fmla="*/ 259 w 328"/>
                <a:gd name="T49" fmla="*/ 1157 h 1160"/>
                <a:gd name="T50" fmla="*/ 245 w 328"/>
                <a:gd name="T51" fmla="*/ 1150 h 1160"/>
                <a:gd name="T52" fmla="*/ 233 w 328"/>
                <a:gd name="T53" fmla="*/ 1139 h 1160"/>
                <a:gd name="T54" fmla="*/ 226 w 328"/>
                <a:gd name="T55" fmla="*/ 1123 h 1160"/>
                <a:gd name="T56" fmla="*/ 224 w 328"/>
                <a:gd name="T57" fmla="*/ 1107 h 1160"/>
                <a:gd name="T58" fmla="*/ 224 w 328"/>
                <a:gd name="T59" fmla="*/ 1013 h 1160"/>
                <a:gd name="T60" fmla="*/ 221 w 328"/>
                <a:gd name="T61" fmla="*/ 926 h 1160"/>
                <a:gd name="T62" fmla="*/ 218 w 328"/>
                <a:gd name="T63" fmla="*/ 844 h 1160"/>
                <a:gd name="T64" fmla="*/ 214 w 328"/>
                <a:gd name="T65" fmla="*/ 766 h 1160"/>
                <a:gd name="T66" fmla="*/ 207 w 328"/>
                <a:gd name="T67" fmla="*/ 693 h 1160"/>
                <a:gd name="T68" fmla="*/ 199 w 328"/>
                <a:gd name="T69" fmla="*/ 622 h 1160"/>
                <a:gd name="T70" fmla="*/ 187 w 328"/>
                <a:gd name="T71" fmla="*/ 554 h 1160"/>
                <a:gd name="T72" fmla="*/ 174 w 328"/>
                <a:gd name="T73" fmla="*/ 497 h 1160"/>
                <a:gd name="T74" fmla="*/ 159 w 328"/>
                <a:gd name="T75" fmla="*/ 440 h 1160"/>
                <a:gd name="T76" fmla="*/ 141 w 328"/>
                <a:gd name="T77" fmla="*/ 382 h 1160"/>
                <a:gd name="T78" fmla="*/ 121 w 328"/>
                <a:gd name="T79" fmla="*/ 326 h 1160"/>
                <a:gd name="T80" fmla="*/ 97 w 328"/>
                <a:gd name="T81" fmla="*/ 267 h 1160"/>
                <a:gd name="T82" fmla="*/ 70 w 328"/>
                <a:gd name="T83" fmla="*/ 207 h 1160"/>
                <a:gd name="T84" fmla="*/ 40 w 328"/>
                <a:gd name="T85" fmla="*/ 144 h 1160"/>
                <a:gd name="T86" fmla="*/ 6 w 328"/>
                <a:gd name="T87" fmla="*/ 80 h 1160"/>
                <a:gd name="T88" fmla="*/ 0 w 328"/>
                <a:gd name="T89" fmla="*/ 63 h 1160"/>
                <a:gd name="T90" fmla="*/ 0 w 328"/>
                <a:gd name="T91" fmla="*/ 47 h 1160"/>
                <a:gd name="T92" fmla="*/ 4 w 328"/>
                <a:gd name="T93" fmla="*/ 31 h 1160"/>
                <a:gd name="T94" fmla="*/ 13 w 328"/>
                <a:gd name="T95" fmla="*/ 17 h 1160"/>
                <a:gd name="T96" fmla="*/ 26 w 328"/>
                <a:gd name="T97" fmla="*/ 7 h 1160"/>
                <a:gd name="T98" fmla="*/ 42 w 328"/>
                <a:gd name="T99" fmla="*/ 0 h 1160"/>
                <a:gd name="T100" fmla="*/ 58 w 328"/>
                <a:gd name="T101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1160">
                  <a:moveTo>
                    <a:pt x="58" y="0"/>
                  </a:moveTo>
                  <a:lnTo>
                    <a:pt x="73" y="5"/>
                  </a:lnTo>
                  <a:lnTo>
                    <a:pt x="87" y="13"/>
                  </a:lnTo>
                  <a:lnTo>
                    <a:pt x="97" y="27"/>
                  </a:lnTo>
                  <a:lnTo>
                    <a:pt x="134" y="96"/>
                  </a:lnTo>
                  <a:lnTo>
                    <a:pt x="166" y="162"/>
                  </a:lnTo>
                  <a:lnTo>
                    <a:pt x="195" y="226"/>
                  </a:lnTo>
                  <a:lnTo>
                    <a:pt x="220" y="289"/>
                  </a:lnTo>
                  <a:lnTo>
                    <a:pt x="242" y="350"/>
                  </a:lnTo>
                  <a:lnTo>
                    <a:pt x="260" y="411"/>
                  </a:lnTo>
                  <a:lnTo>
                    <a:pt x="276" y="472"/>
                  </a:lnTo>
                  <a:lnTo>
                    <a:pt x="289" y="534"/>
                  </a:lnTo>
                  <a:lnTo>
                    <a:pt x="302" y="605"/>
                  </a:lnTo>
                  <a:lnTo>
                    <a:pt x="311" y="678"/>
                  </a:lnTo>
                  <a:lnTo>
                    <a:pt x="319" y="754"/>
                  </a:lnTo>
                  <a:lnTo>
                    <a:pt x="323" y="834"/>
                  </a:lnTo>
                  <a:lnTo>
                    <a:pt x="326" y="919"/>
                  </a:lnTo>
                  <a:lnTo>
                    <a:pt x="328" y="1010"/>
                  </a:lnTo>
                  <a:lnTo>
                    <a:pt x="328" y="1107"/>
                  </a:lnTo>
                  <a:lnTo>
                    <a:pt x="326" y="1123"/>
                  </a:lnTo>
                  <a:lnTo>
                    <a:pt x="319" y="1139"/>
                  </a:lnTo>
                  <a:lnTo>
                    <a:pt x="307" y="1150"/>
                  </a:lnTo>
                  <a:lnTo>
                    <a:pt x="293" y="1157"/>
                  </a:lnTo>
                  <a:lnTo>
                    <a:pt x="276" y="1160"/>
                  </a:lnTo>
                  <a:lnTo>
                    <a:pt x="259" y="1157"/>
                  </a:lnTo>
                  <a:lnTo>
                    <a:pt x="245" y="1150"/>
                  </a:lnTo>
                  <a:lnTo>
                    <a:pt x="233" y="1139"/>
                  </a:lnTo>
                  <a:lnTo>
                    <a:pt x="226" y="1123"/>
                  </a:lnTo>
                  <a:lnTo>
                    <a:pt x="224" y="1107"/>
                  </a:lnTo>
                  <a:lnTo>
                    <a:pt x="224" y="1013"/>
                  </a:lnTo>
                  <a:lnTo>
                    <a:pt x="221" y="926"/>
                  </a:lnTo>
                  <a:lnTo>
                    <a:pt x="218" y="844"/>
                  </a:lnTo>
                  <a:lnTo>
                    <a:pt x="214" y="766"/>
                  </a:lnTo>
                  <a:lnTo>
                    <a:pt x="207" y="693"/>
                  </a:lnTo>
                  <a:lnTo>
                    <a:pt x="199" y="622"/>
                  </a:lnTo>
                  <a:lnTo>
                    <a:pt x="187" y="554"/>
                  </a:lnTo>
                  <a:lnTo>
                    <a:pt x="174" y="497"/>
                  </a:lnTo>
                  <a:lnTo>
                    <a:pt x="159" y="440"/>
                  </a:lnTo>
                  <a:lnTo>
                    <a:pt x="141" y="382"/>
                  </a:lnTo>
                  <a:lnTo>
                    <a:pt x="121" y="326"/>
                  </a:lnTo>
                  <a:lnTo>
                    <a:pt x="97" y="267"/>
                  </a:lnTo>
                  <a:lnTo>
                    <a:pt x="70" y="207"/>
                  </a:lnTo>
                  <a:lnTo>
                    <a:pt x="40" y="144"/>
                  </a:lnTo>
                  <a:lnTo>
                    <a:pt x="6" y="80"/>
                  </a:lnTo>
                  <a:lnTo>
                    <a:pt x="0" y="63"/>
                  </a:lnTo>
                  <a:lnTo>
                    <a:pt x="0" y="47"/>
                  </a:lnTo>
                  <a:lnTo>
                    <a:pt x="4" y="31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2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108" y="595"/>
              <a:ext cx="47" cy="166"/>
            </a:xfrm>
            <a:custGeom>
              <a:avLst/>
              <a:gdLst>
                <a:gd name="T0" fmla="*/ 270 w 328"/>
                <a:gd name="T1" fmla="*/ 0 h 1160"/>
                <a:gd name="T2" fmla="*/ 286 w 328"/>
                <a:gd name="T3" fmla="*/ 0 h 1160"/>
                <a:gd name="T4" fmla="*/ 302 w 328"/>
                <a:gd name="T5" fmla="*/ 7 h 1160"/>
                <a:gd name="T6" fmla="*/ 315 w 328"/>
                <a:gd name="T7" fmla="*/ 17 h 1160"/>
                <a:gd name="T8" fmla="*/ 324 w 328"/>
                <a:gd name="T9" fmla="*/ 31 h 1160"/>
                <a:gd name="T10" fmla="*/ 328 w 328"/>
                <a:gd name="T11" fmla="*/ 47 h 1160"/>
                <a:gd name="T12" fmla="*/ 328 w 328"/>
                <a:gd name="T13" fmla="*/ 63 h 1160"/>
                <a:gd name="T14" fmla="*/ 323 w 328"/>
                <a:gd name="T15" fmla="*/ 80 h 1160"/>
                <a:gd name="T16" fmla="*/ 288 w 328"/>
                <a:gd name="T17" fmla="*/ 144 h 1160"/>
                <a:gd name="T18" fmla="*/ 258 w 328"/>
                <a:gd name="T19" fmla="*/ 207 h 1160"/>
                <a:gd name="T20" fmla="*/ 231 w 328"/>
                <a:gd name="T21" fmla="*/ 267 h 1160"/>
                <a:gd name="T22" fmla="*/ 207 w 328"/>
                <a:gd name="T23" fmla="*/ 326 h 1160"/>
                <a:gd name="T24" fmla="*/ 187 w 328"/>
                <a:gd name="T25" fmla="*/ 382 h 1160"/>
                <a:gd name="T26" fmla="*/ 169 w 328"/>
                <a:gd name="T27" fmla="*/ 440 h 1160"/>
                <a:gd name="T28" fmla="*/ 154 w 328"/>
                <a:gd name="T29" fmla="*/ 497 h 1160"/>
                <a:gd name="T30" fmla="*/ 141 w 328"/>
                <a:gd name="T31" fmla="*/ 554 h 1160"/>
                <a:gd name="T32" fmla="*/ 129 w 328"/>
                <a:gd name="T33" fmla="*/ 622 h 1160"/>
                <a:gd name="T34" fmla="*/ 121 w 328"/>
                <a:gd name="T35" fmla="*/ 693 h 1160"/>
                <a:gd name="T36" fmla="*/ 114 w 328"/>
                <a:gd name="T37" fmla="*/ 766 h 1160"/>
                <a:gd name="T38" fmla="*/ 110 w 328"/>
                <a:gd name="T39" fmla="*/ 844 h 1160"/>
                <a:gd name="T40" fmla="*/ 107 w 328"/>
                <a:gd name="T41" fmla="*/ 926 h 1160"/>
                <a:gd name="T42" fmla="*/ 104 w 328"/>
                <a:gd name="T43" fmla="*/ 1013 h 1160"/>
                <a:gd name="T44" fmla="*/ 104 w 328"/>
                <a:gd name="T45" fmla="*/ 1107 h 1160"/>
                <a:gd name="T46" fmla="*/ 102 w 328"/>
                <a:gd name="T47" fmla="*/ 1123 h 1160"/>
                <a:gd name="T48" fmla="*/ 95 w 328"/>
                <a:gd name="T49" fmla="*/ 1139 h 1160"/>
                <a:gd name="T50" fmla="*/ 83 w 328"/>
                <a:gd name="T51" fmla="*/ 1150 h 1160"/>
                <a:gd name="T52" fmla="*/ 69 w 328"/>
                <a:gd name="T53" fmla="*/ 1157 h 1160"/>
                <a:gd name="T54" fmla="*/ 52 w 328"/>
                <a:gd name="T55" fmla="*/ 1160 h 1160"/>
                <a:gd name="T56" fmla="*/ 35 w 328"/>
                <a:gd name="T57" fmla="*/ 1157 h 1160"/>
                <a:gd name="T58" fmla="*/ 21 w 328"/>
                <a:gd name="T59" fmla="*/ 1150 h 1160"/>
                <a:gd name="T60" fmla="*/ 9 w 328"/>
                <a:gd name="T61" fmla="*/ 1139 h 1160"/>
                <a:gd name="T62" fmla="*/ 2 w 328"/>
                <a:gd name="T63" fmla="*/ 1123 h 1160"/>
                <a:gd name="T64" fmla="*/ 0 w 328"/>
                <a:gd name="T65" fmla="*/ 1107 h 1160"/>
                <a:gd name="T66" fmla="*/ 0 w 328"/>
                <a:gd name="T67" fmla="*/ 1010 h 1160"/>
                <a:gd name="T68" fmla="*/ 2 w 328"/>
                <a:gd name="T69" fmla="*/ 919 h 1160"/>
                <a:gd name="T70" fmla="*/ 5 w 328"/>
                <a:gd name="T71" fmla="*/ 834 h 1160"/>
                <a:gd name="T72" fmla="*/ 9 w 328"/>
                <a:gd name="T73" fmla="*/ 754 h 1160"/>
                <a:gd name="T74" fmla="*/ 17 w 328"/>
                <a:gd name="T75" fmla="*/ 678 h 1160"/>
                <a:gd name="T76" fmla="*/ 27 w 328"/>
                <a:gd name="T77" fmla="*/ 605 h 1160"/>
                <a:gd name="T78" fmla="*/ 39 w 328"/>
                <a:gd name="T79" fmla="*/ 534 h 1160"/>
                <a:gd name="T80" fmla="*/ 52 w 328"/>
                <a:gd name="T81" fmla="*/ 472 h 1160"/>
                <a:gd name="T82" fmla="*/ 68 w 328"/>
                <a:gd name="T83" fmla="*/ 411 h 1160"/>
                <a:gd name="T84" fmla="*/ 87 w 328"/>
                <a:gd name="T85" fmla="*/ 350 h 1160"/>
                <a:gd name="T86" fmla="*/ 109 w 328"/>
                <a:gd name="T87" fmla="*/ 289 h 1160"/>
                <a:gd name="T88" fmla="*/ 134 w 328"/>
                <a:gd name="T89" fmla="*/ 226 h 1160"/>
                <a:gd name="T90" fmla="*/ 163 w 328"/>
                <a:gd name="T91" fmla="*/ 162 h 1160"/>
                <a:gd name="T92" fmla="*/ 194 w 328"/>
                <a:gd name="T93" fmla="*/ 96 h 1160"/>
                <a:gd name="T94" fmla="*/ 231 w 328"/>
                <a:gd name="T95" fmla="*/ 27 h 1160"/>
                <a:gd name="T96" fmla="*/ 242 w 328"/>
                <a:gd name="T97" fmla="*/ 13 h 1160"/>
                <a:gd name="T98" fmla="*/ 255 w 328"/>
                <a:gd name="T99" fmla="*/ 5 h 1160"/>
                <a:gd name="T100" fmla="*/ 270 w 328"/>
                <a:gd name="T101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1160">
                  <a:moveTo>
                    <a:pt x="270" y="0"/>
                  </a:moveTo>
                  <a:lnTo>
                    <a:pt x="286" y="0"/>
                  </a:lnTo>
                  <a:lnTo>
                    <a:pt x="302" y="7"/>
                  </a:lnTo>
                  <a:lnTo>
                    <a:pt x="315" y="17"/>
                  </a:lnTo>
                  <a:lnTo>
                    <a:pt x="324" y="31"/>
                  </a:lnTo>
                  <a:lnTo>
                    <a:pt x="328" y="47"/>
                  </a:lnTo>
                  <a:lnTo>
                    <a:pt x="328" y="63"/>
                  </a:lnTo>
                  <a:lnTo>
                    <a:pt x="323" y="80"/>
                  </a:lnTo>
                  <a:lnTo>
                    <a:pt x="288" y="144"/>
                  </a:lnTo>
                  <a:lnTo>
                    <a:pt x="258" y="207"/>
                  </a:lnTo>
                  <a:lnTo>
                    <a:pt x="231" y="267"/>
                  </a:lnTo>
                  <a:lnTo>
                    <a:pt x="207" y="326"/>
                  </a:lnTo>
                  <a:lnTo>
                    <a:pt x="187" y="382"/>
                  </a:lnTo>
                  <a:lnTo>
                    <a:pt x="169" y="440"/>
                  </a:lnTo>
                  <a:lnTo>
                    <a:pt x="154" y="497"/>
                  </a:lnTo>
                  <a:lnTo>
                    <a:pt x="141" y="554"/>
                  </a:lnTo>
                  <a:lnTo>
                    <a:pt x="129" y="622"/>
                  </a:lnTo>
                  <a:lnTo>
                    <a:pt x="121" y="693"/>
                  </a:lnTo>
                  <a:lnTo>
                    <a:pt x="114" y="766"/>
                  </a:lnTo>
                  <a:lnTo>
                    <a:pt x="110" y="844"/>
                  </a:lnTo>
                  <a:lnTo>
                    <a:pt x="107" y="926"/>
                  </a:lnTo>
                  <a:lnTo>
                    <a:pt x="104" y="1013"/>
                  </a:lnTo>
                  <a:lnTo>
                    <a:pt x="104" y="1107"/>
                  </a:lnTo>
                  <a:lnTo>
                    <a:pt x="102" y="1123"/>
                  </a:lnTo>
                  <a:lnTo>
                    <a:pt x="95" y="1139"/>
                  </a:lnTo>
                  <a:lnTo>
                    <a:pt x="83" y="1150"/>
                  </a:lnTo>
                  <a:lnTo>
                    <a:pt x="69" y="1157"/>
                  </a:lnTo>
                  <a:lnTo>
                    <a:pt x="52" y="1160"/>
                  </a:lnTo>
                  <a:lnTo>
                    <a:pt x="35" y="1157"/>
                  </a:lnTo>
                  <a:lnTo>
                    <a:pt x="21" y="1150"/>
                  </a:lnTo>
                  <a:lnTo>
                    <a:pt x="9" y="1139"/>
                  </a:lnTo>
                  <a:lnTo>
                    <a:pt x="2" y="1123"/>
                  </a:lnTo>
                  <a:lnTo>
                    <a:pt x="0" y="1107"/>
                  </a:lnTo>
                  <a:lnTo>
                    <a:pt x="0" y="1010"/>
                  </a:lnTo>
                  <a:lnTo>
                    <a:pt x="2" y="919"/>
                  </a:lnTo>
                  <a:lnTo>
                    <a:pt x="5" y="834"/>
                  </a:lnTo>
                  <a:lnTo>
                    <a:pt x="9" y="754"/>
                  </a:lnTo>
                  <a:lnTo>
                    <a:pt x="17" y="678"/>
                  </a:lnTo>
                  <a:lnTo>
                    <a:pt x="27" y="605"/>
                  </a:lnTo>
                  <a:lnTo>
                    <a:pt x="39" y="534"/>
                  </a:lnTo>
                  <a:lnTo>
                    <a:pt x="52" y="472"/>
                  </a:lnTo>
                  <a:lnTo>
                    <a:pt x="68" y="411"/>
                  </a:lnTo>
                  <a:lnTo>
                    <a:pt x="87" y="350"/>
                  </a:lnTo>
                  <a:lnTo>
                    <a:pt x="109" y="289"/>
                  </a:lnTo>
                  <a:lnTo>
                    <a:pt x="134" y="226"/>
                  </a:lnTo>
                  <a:lnTo>
                    <a:pt x="163" y="162"/>
                  </a:lnTo>
                  <a:lnTo>
                    <a:pt x="194" y="96"/>
                  </a:lnTo>
                  <a:lnTo>
                    <a:pt x="231" y="27"/>
                  </a:lnTo>
                  <a:lnTo>
                    <a:pt x="242" y="13"/>
                  </a:lnTo>
                  <a:lnTo>
                    <a:pt x="255" y="5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047" y="595"/>
              <a:ext cx="62" cy="27"/>
            </a:xfrm>
            <a:custGeom>
              <a:avLst/>
              <a:gdLst>
                <a:gd name="T0" fmla="*/ 376 w 431"/>
                <a:gd name="T1" fmla="*/ 0 h 188"/>
                <a:gd name="T2" fmla="*/ 392 w 431"/>
                <a:gd name="T3" fmla="*/ 2 h 188"/>
                <a:gd name="T4" fmla="*/ 406 w 431"/>
                <a:gd name="T5" fmla="*/ 9 h 188"/>
                <a:gd name="T6" fmla="*/ 419 w 431"/>
                <a:gd name="T7" fmla="*/ 20 h 188"/>
                <a:gd name="T8" fmla="*/ 428 w 431"/>
                <a:gd name="T9" fmla="*/ 35 h 188"/>
                <a:gd name="T10" fmla="*/ 431 w 431"/>
                <a:gd name="T11" fmla="*/ 51 h 188"/>
                <a:gd name="T12" fmla="*/ 429 w 431"/>
                <a:gd name="T13" fmla="*/ 67 h 188"/>
                <a:gd name="T14" fmla="*/ 422 w 431"/>
                <a:gd name="T15" fmla="*/ 83 h 188"/>
                <a:gd name="T16" fmla="*/ 410 w 431"/>
                <a:gd name="T17" fmla="*/ 96 h 188"/>
                <a:gd name="T18" fmla="*/ 347 w 431"/>
                <a:gd name="T19" fmla="*/ 150 h 188"/>
                <a:gd name="T20" fmla="*/ 321 w 431"/>
                <a:gd name="T21" fmla="*/ 168 h 188"/>
                <a:gd name="T22" fmla="*/ 295 w 431"/>
                <a:gd name="T23" fmla="*/ 180 h 188"/>
                <a:gd name="T24" fmla="*/ 270 w 431"/>
                <a:gd name="T25" fmla="*/ 187 h 188"/>
                <a:gd name="T26" fmla="*/ 245 w 431"/>
                <a:gd name="T27" fmla="*/ 188 h 188"/>
                <a:gd name="T28" fmla="*/ 221 w 431"/>
                <a:gd name="T29" fmla="*/ 184 h 188"/>
                <a:gd name="T30" fmla="*/ 197 w 431"/>
                <a:gd name="T31" fmla="*/ 178 h 188"/>
                <a:gd name="T32" fmla="*/ 172 w 431"/>
                <a:gd name="T33" fmla="*/ 168 h 188"/>
                <a:gd name="T34" fmla="*/ 147 w 431"/>
                <a:gd name="T35" fmla="*/ 157 h 188"/>
                <a:gd name="T36" fmla="*/ 121 w 431"/>
                <a:gd name="T37" fmla="*/ 144 h 188"/>
                <a:gd name="T38" fmla="*/ 118 w 431"/>
                <a:gd name="T39" fmla="*/ 142 h 188"/>
                <a:gd name="T40" fmla="*/ 92 w 431"/>
                <a:gd name="T41" fmla="*/ 129 h 188"/>
                <a:gd name="T42" fmla="*/ 64 w 431"/>
                <a:gd name="T43" fmla="*/ 116 h 188"/>
                <a:gd name="T44" fmla="*/ 36 w 431"/>
                <a:gd name="T45" fmla="*/ 105 h 188"/>
                <a:gd name="T46" fmla="*/ 20 w 431"/>
                <a:gd name="T47" fmla="*/ 97 h 188"/>
                <a:gd name="T48" fmla="*/ 10 w 431"/>
                <a:gd name="T49" fmla="*/ 86 h 188"/>
                <a:gd name="T50" fmla="*/ 2 w 431"/>
                <a:gd name="T51" fmla="*/ 71 h 188"/>
                <a:gd name="T52" fmla="*/ 0 w 431"/>
                <a:gd name="T53" fmla="*/ 54 h 188"/>
                <a:gd name="T54" fmla="*/ 2 w 431"/>
                <a:gd name="T55" fmla="*/ 38 h 188"/>
                <a:gd name="T56" fmla="*/ 10 w 431"/>
                <a:gd name="T57" fmla="*/ 22 h 188"/>
                <a:gd name="T58" fmla="*/ 22 w 431"/>
                <a:gd name="T59" fmla="*/ 11 h 188"/>
                <a:gd name="T60" fmla="*/ 36 w 431"/>
                <a:gd name="T61" fmla="*/ 3 h 188"/>
                <a:gd name="T62" fmla="*/ 51 w 431"/>
                <a:gd name="T63" fmla="*/ 0 h 188"/>
                <a:gd name="T64" fmla="*/ 68 w 431"/>
                <a:gd name="T65" fmla="*/ 3 h 188"/>
                <a:gd name="T66" fmla="*/ 103 w 431"/>
                <a:gd name="T67" fmla="*/ 17 h 188"/>
                <a:gd name="T68" fmla="*/ 135 w 431"/>
                <a:gd name="T69" fmla="*/ 31 h 188"/>
                <a:gd name="T70" fmla="*/ 165 w 431"/>
                <a:gd name="T71" fmla="*/ 46 h 188"/>
                <a:gd name="T72" fmla="*/ 168 w 431"/>
                <a:gd name="T73" fmla="*/ 48 h 188"/>
                <a:gd name="T74" fmla="*/ 190 w 431"/>
                <a:gd name="T75" fmla="*/ 60 h 188"/>
                <a:gd name="T76" fmla="*/ 212 w 431"/>
                <a:gd name="T77" fmla="*/ 69 h 188"/>
                <a:gd name="T78" fmla="*/ 231 w 431"/>
                <a:gd name="T79" fmla="*/ 75 h 188"/>
                <a:gd name="T80" fmla="*/ 248 w 431"/>
                <a:gd name="T81" fmla="*/ 77 h 188"/>
                <a:gd name="T82" fmla="*/ 266 w 431"/>
                <a:gd name="T83" fmla="*/ 75 h 188"/>
                <a:gd name="T84" fmla="*/ 281 w 431"/>
                <a:gd name="T85" fmla="*/ 66 h 188"/>
                <a:gd name="T86" fmla="*/ 346 w 431"/>
                <a:gd name="T87" fmla="*/ 12 h 188"/>
                <a:gd name="T88" fmla="*/ 360 w 431"/>
                <a:gd name="T89" fmla="*/ 3 h 188"/>
                <a:gd name="T90" fmla="*/ 376 w 431"/>
                <a:gd name="T9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188">
                  <a:moveTo>
                    <a:pt x="376" y="0"/>
                  </a:moveTo>
                  <a:lnTo>
                    <a:pt x="392" y="2"/>
                  </a:lnTo>
                  <a:lnTo>
                    <a:pt x="406" y="9"/>
                  </a:lnTo>
                  <a:lnTo>
                    <a:pt x="419" y="20"/>
                  </a:lnTo>
                  <a:lnTo>
                    <a:pt x="428" y="35"/>
                  </a:lnTo>
                  <a:lnTo>
                    <a:pt x="431" y="51"/>
                  </a:lnTo>
                  <a:lnTo>
                    <a:pt x="429" y="67"/>
                  </a:lnTo>
                  <a:lnTo>
                    <a:pt x="422" y="83"/>
                  </a:lnTo>
                  <a:lnTo>
                    <a:pt x="410" y="96"/>
                  </a:lnTo>
                  <a:lnTo>
                    <a:pt x="347" y="150"/>
                  </a:lnTo>
                  <a:lnTo>
                    <a:pt x="321" y="168"/>
                  </a:lnTo>
                  <a:lnTo>
                    <a:pt x="295" y="180"/>
                  </a:lnTo>
                  <a:lnTo>
                    <a:pt x="270" y="187"/>
                  </a:lnTo>
                  <a:lnTo>
                    <a:pt x="245" y="188"/>
                  </a:lnTo>
                  <a:lnTo>
                    <a:pt x="221" y="184"/>
                  </a:lnTo>
                  <a:lnTo>
                    <a:pt x="197" y="178"/>
                  </a:lnTo>
                  <a:lnTo>
                    <a:pt x="172" y="168"/>
                  </a:lnTo>
                  <a:lnTo>
                    <a:pt x="147" y="157"/>
                  </a:lnTo>
                  <a:lnTo>
                    <a:pt x="121" y="144"/>
                  </a:lnTo>
                  <a:lnTo>
                    <a:pt x="118" y="142"/>
                  </a:lnTo>
                  <a:lnTo>
                    <a:pt x="92" y="129"/>
                  </a:lnTo>
                  <a:lnTo>
                    <a:pt x="64" y="116"/>
                  </a:lnTo>
                  <a:lnTo>
                    <a:pt x="36" y="105"/>
                  </a:lnTo>
                  <a:lnTo>
                    <a:pt x="20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8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1" y="0"/>
                  </a:lnTo>
                  <a:lnTo>
                    <a:pt x="68" y="3"/>
                  </a:lnTo>
                  <a:lnTo>
                    <a:pt x="103" y="17"/>
                  </a:lnTo>
                  <a:lnTo>
                    <a:pt x="135" y="31"/>
                  </a:lnTo>
                  <a:lnTo>
                    <a:pt x="165" y="46"/>
                  </a:lnTo>
                  <a:lnTo>
                    <a:pt x="168" y="48"/>
                  </a:lnTo>
                  <a:lnTo>
                    <a:pt x="190" y="60"/>
                  </a:lnTo>
                  <a:lnTo>
                    <a:pt x="212" y="69"/>
                  </a:lnTo>
                  <a:lnTo>
                    <a:pt x="231" y="75"/>
                  </a:lnTo>
                  <a:lnTo>
                    <a:pt x="248" y="77"/>
                  </a:lnTo>
                  <a:lnTo>
                    <a:pt x="266" y="75"/>
                  </a:lnTo>
                  <a:lnTo>
                    <a:pt x="281" y="66"/>
                  </a:lnTo>
                  <a:lnTo>
                    <a:pt x="346" y="12"/>
                  </a:lnTo>
                  <a:lnTo>
                    <a:pt x="360" y="3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94" y="399"/>
              <a:ext cx="15" cy="45"/>
            </a:xfrm>
            <a:custGeom>
              <a:avLst/>
              <a:gdLst>
                <a:gd name="T0" fmla="*/ 53 w 106"/>
                <a:gd name="T1" fmla="*/ 0 h 315"/>
                <a:gd name="T2" fmla="*/ 70 w 106"/>
                <a:gd name="T3" fmla="*/ 2 h 315"/>
                <a:gd name="T4" fmla="*/ 84 w 106"/>
                <a:gd name="T5" fmla="*/ 9 h 315"/>
                <a:gd name="T6" fmla="*/ 95 w 106"/>
                <a:gd name="T7" fmla="*/ 22 h 315"/>
                <a:gd name="T8" fmla="*/ 103 w 106"/>
                <a:gd name="T9" fmla="*/ 36 h 315"/>
                <a:gd name="T10" fmla="*/ 106 w 106"/>
                <a:gd name="T11" fmla="*/ 53 h 315"/>
                <a:gd name="T12" fmla="*/ 106 w 106"/>
                <a:gd name="T13" fmla="*/ 261 h 315"/>
                <a:gd name="T14" fmla="*/ 103 w 106"/>
                <a:gd name="T15" fmla="*/ 279 h 315"/>
                <a:gd name="T16" fmla="*/ 95 w 106"/>
                <a:gd name="T17" fmla="*/ 293 h 315"/>
                <a:gd name="T18" fmla="*/ 84 w 106"/>
                <a:gd name="T19" fmla="*/ 305 h 315"/>
                <a:gd name="T20" fmla="*/ 70 w 106"/>
                <a:gd name="T21" fmla="*/ 313 h 315"/>
                <a:gd name="T22" fmla="*/ 53 w 106"/>
                <a:gd name="T23" fmla="*/ 315 h 315"/>
                <a:gd name="T24" fmla="*/ 37 w 106"/>
                <a:gd name="T25" fmla="*/ 313 h 315"/>
                <a:gd name="T26" fmla="*/ 22 w 106"/>
                <a:gd name="T27" fmla="*/ 305 h 315"/>
                <a:gd name="T28" fmla="*/ 11 w 106"/>
                <a:gd name="T29" fmla="*/ 293 h 315"/>
                <a:gd name="T30" fmla="*/ 3 w 106"/>
                <a:gd name="T31" fmla="*/ 279 h 315"/>
                <a:gd name="T32" fmla="*/ 0 w 106"/>
                <a:gd name="T33" fmla="*/ 261 h 315"/>
                <a:gd name="T34" fmla="*/ 0 w 106"/>
                <a:gd name="T35" fmla="*/ 53 h 315"/>
                <a:gd name="T36" fmla="*/ 3 w 106"/>
                <a:gd name="T37" fmla="*/ 36 h 315"/>
                <a:gd name="T38" fmla="*/ 11 w 106"/>
                <a:gd name="T39" fmla="*/ 22 h 315"/>
                <a:gd name="T40" fmla="*/ 22 w 106"/>
                <a:gd name="T41" fmla="*/ 9 h 315"/>
                <a:gd name="T42" fmla="*/ 37 w 106"/>
                <a:gd name="T43" fmla="*/ 2 h 315"/>
                <a:gd name="T44" fmla="*/ 53 w 106"/>
                <a:gd name="T4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315">
                  <a:moveTo>
                    <a:pt x="53" y="0"/>
                  </a:moveTo>
                  <a:lnTo>
                    <a:pt x="70" y="2"/>
                  </a:lnTo>
                  <a:lnTo>
                    <a:pt x="84" y="9"/>
                  </a:lnTo>
                  <a:lnTo>
                    <a:pt x="95" y="22"/>
                  </a:lnTo>
                  <a:lnTo>
                    <a:pt x="103" y="36"/>
                  </a:lnTo>
                  <a:lnTo>
                    <a:pt x="106" y="53"/>
                  </a:lnTo>
                  <a:lnTo>
                    <a:pt x="106" y="261"/>
                  </a:lnTo>
                  <a:lnTo>
                    <a:pt x="103" y="279"/>
                  </a:lnTo>
                  <a:lnTo>
                    <a:pt x="95" y="293"/>
                  </a:lnTo>
                  <a:lnTo>
                    <a:pt x="84" y="305"/>
                  </a:lnTo>
                  <a:lnTo>
                    <a:pt x="70" y="313"/>
                  </a:lnTo>
                  <a:lnTo>
                    <a:pt x="53" y="315"/>
                  </a:lnTo>
                  <a:lnTo>
                    <a:pt x="37" y="313"/>
                  </a:lnTo>
                  <a:lnTo>
                    <a:pt x="22" y="305"/>
                  </a:lnTo>
                  <a:lnTo>
                    <a:pt x="11" y="293"/>
                  </a:lnTo>
                  <a:lnTo>
                    <a:pt x="3" y="279"/>
                  </a:lnTo>
                  <a:lnTo>
                    <a:pt x="0" y="26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1" y="22"/>
                  </a:lnTo>
                  <a:lnTo>
                    <a:pt x="22" y="9"/>
                  </a:lnTo>
                  <a:lnTo>
                    <a:pt x="37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94" y="595"/>
              <a:ext cx="61" cy="27"/>
            </a:xfrm>
            <a:custGeom>
              <a:avLst/>
              <a:gdLst>
                <a:gd name="T0" fmla="*/ 379 w 431"/>
                <a:gd name="T1" fmla="*/ 0 h 188"/>
                <a:gd name="T2" fmla="*/ 395 w 431"/>
                <a:gd name="T3" fmla="*/ 3 h 188"/>
                <a:gd name="T4" fmla="*/ 409 w 431"/>
                <a:gd name="T5" fmla="*/ 11 h 188"/>
                <a:gd name="T6" fmla="*/ 421 w 431"/>
                <a:gd name="T7" fmla="*/ 22 h 188"/>
                <a:gd name="T8" fmla="*/ 429 w 431"/>
                <a:gd name="T9" fmla="*/ 38 h 188"/>
                <a:gd name="T10" fmla="*/ 431 w 431"/>
                <a:gd name="T11" fmla="*/ 54 h 188"/>
                <a:gd name="T12" fmla="*/ 428 w 431"/>
                <a:gd name="T13" fmla="*/ 71 h 188"/>
                <a:gd name="T14" fmla="*/ 421 w 431"/>
                <a:gd name="T15" fmla="*/ 86 h 188"/>
                <a:gd name="T16" fmla="*/ 409 w 431"/>
                <a:gd name="T17" fmla="*/ 97 h 188"/>
                <a:gd name="T18" fmla="*/ 394 w 431"/>
                <a:gd name="T19" fmla="*/ 105 h 188"/>
                <a:gd name="T20" fmla="*/ 366 w 431"/>
                <a:gd name="T21" fmla="*/ 116 h 188"/>
                <a:gd name="T22" fmla="*/ 338 w 431"/>
                <a:gd name="T23" fmla="*/ 129 h 188"/>
                <a:gd name="T24" fmla="*/ 312 w 431"/>
                <a:gd name="T25" fmla="*/ 142 h 188"/>
                <a:gd name="T26" fmla="*/ 310 w 431"/>
                <a:gd name="T27" fmla="*/ 144 h 188"/>
                <a:gd name="T28" fmla="*/ 284 w 431"/>
                <a:gd name="T29" fmla="*/ 157 h 188"/>
                <a:gd name="T30" fmla="*/ 258 w 431"/>
                <a:gd name="T31" fmla="*/ 169 h 188"/>
                <a:gd name="T32" fmla="*/ 233 w 431"/>
                <a:gd name="T33" fmla="*/ 178 h 188"/>
                <a:gd name="T34" fmla="*/ 210 w 431"/>
                <a:gd name="T35" fmla="*/ 185 h 188"/>
                <a:gd name="T36" fmla="*/ 185 w 431"/>
                <a:gd name="T37" fmla="*/ 188 h 188"/>
                <a:gd name="T38" fmla="*/ 160 w 431"/>
                <a:gd name="T39" fmla="*/ 187 h 188"/>
                <a:gd name="T40" fmla="*/ 135 w 431"/>
                <a:gd name="T41" fmla="*/ 181 h 188"/>
                <a:gd name="T42" fmla="*/ 110 w 431"/>
                <a:gd name="T43" fmla="*/ 169 h 188"/>
                <a:gd name="T44" fmla="*/ 83 w 431"/>
                <a:gd name="T45" fmla="*/ 150 h 188"/>
                <a:gd name="T46" fmla="*/ 20 w 431"/>
                <a:gd name="T47" fmla="*/ 96 h 188"/>
                <a:gd name="T48" fmla="*/ 8 w 431"/>
                <a:gd name="T49" fmla="*/ 83 h 188"/>
                <a:gd name="T50" fmla="*/ 1 w 431"/>
                <a:gd name="T51" fmla="*/ 69 h 188"/>
                <a:gd name="T52" fmla="*/ 0 w 431"/>
                <a:gd name="T53" fmla="*/ 52 h 188"/>
                <a:gd name="T54" fmla="*/ 3 w 431"/>
                <a:gd name="T55" fmla="*/ 35 h 188"/>
                <a:gd name="T56" fmla="*/ 12 w 431"/>
                <a:gd name="T57" fmla="*/ 21 h 188"/>
                <a:gd name="T58" fmla="*/ 24 w 431"/>
                <a:gd name="T59" fmla="*/ 9 h 188"/>
                <a:gd name="T60" fmla="*/ 39 w 431"/>
                <a:gd name="T61" fmla="*/ 2 h 188"/>
                <a:gd name="T62" fmla="*/ 54 w 431"/>
                <a:gd name="T63" fmla="*/ 0 h 188"/>
                <a:gd name="T64" fmla="*/ 70 w 431"/>
                <a:gd name="T65" fmla="*/ 3 h 188"/>
                <a:gd name="T66" fmla="*/ 84 w 431"/>
                <a:gd name="T67" fmla="*/ 12 h 188"/>
                <a:gd name="T68" fmla="*/ 150 w 431"/>
                <a:gd name="T69" fmla="*/ 66 h 188"/>
                <a:gd name="T70" fmla="*/ 164 w 431"/>
                <a:gd name="T71" fmla="*/ 75 h 188"/>
                <a:gd name="T72" fmla="*/ 182 w 431"/>
                <a:gd name="T73" fmla="*/ 77 h 188"/>
                <a:gd name="T74" fmla="*/ 199 w 431"/>
                <a:gd name="T75" fmla="*/ 75 h 188"/>
                <a:gd name="T76" fmla="*/ 219 w 431"/>
                <a:gd name="T77" fmla="*/ 69 h 188"/>
                <a:gd name="T78" fmla="*/ 240 w 431"/>
                <a:gd name="T79" fmla="*/ 60 h 188"/>
                <a:gd name="T80" fmla="*/ 263 w 431"/>
                <a:gd name="T81" fmla="*/ 48 h 188"/>
                <a:gd name="T82" fmla="*/ 265 w 431"/>
                <a:gd name="T83" fmla="*/ 46 h 188"/>
                <a:gd name="T84" fmla="*/ 295 w 431"/>
                <a:gd name="T85" fmla="*/ 31 h 188"/>
                <a:gd name="T86" fmla="*/ 327 w 431"/>
                <a:gd name="T87" fmla="*/ 17 h 188"/>
                <a:gd name="T88" fmla="*/ 362 w 431"/>
                <a:gd name="T89" fmla="*/ 3 h 188"/>
                <a:gd name="T90" fmla="*/ 379 w 431"/>
                <a:gd name="T9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188">
                  <a:moveTo>
                    <a:pt x="379" y="0"/>
                  </a:moveTo>
                  <a:lnTo>
                    <a:pt x="395" y="3"/>
                  </a:lnTo>
                  <a:lnTo>
                    <a:pt x="409" y="11"/>
                  </a:lnTo>
                  <a:lnTo>
                    <a:pt x="421" y="22"/>
                  </a:lnTo>
                  <a:lnTo>
                    <a:pt x="429" y="38"/>
                  </a:lnTo>
                  <a:lnTo>
                    <a:pt x="431" y="54"/>
                  </a:lnTo>
                  <a:lnTo>
                    <a:pt x="428" y="71"/>
                  </a:lnTo>
                  <a:lnTo>
                    <a:pt x="421" y="86"/>
                  </a:lnTo>
                  <a:lnTo>
                    <a:pt x="409" y="97"/>
                  </a:lnTo>
                  <a:lnTo>
                    <a:pt x="394" y="105"/>
                  </a:lnTo>
                  <a:lnTo>
                    <a:pt x="366" y="116"/>
                  </a:lnTo>
                  <a:lnTo>
                    <a:pt x="338" y="129"/>
                  </a:lnTo>
                  <a:lnTo>
                    <a:pt x="312" y="142"/>
                  </a:lnTo>
                  <a:lnTo>
                    <a:pt x="310" y="144"/>
                  </a:lnTo>
                  <a:lnTo>
                    <a:pt x="284" y="157"/>
                  </a:lnTo>
                  <a:lnTo>
                    <a:pt x="258" y="169"/>
                  </a:lnTo>
                  <a:lnTo>
                    <a:pt x="233" y="178"/>
                  </a:lnTo>
                  <a:lnTo>
                    <a:pt x="210" y="185"/>
                  </a:lnTo>
                  <a:lnTo>
                    <a:pt x="185" y="188"/>
                  </a:lnTo>
                  <a:lnTo>
                    <a:pt x="160" y="187"/>
                  </a:lnTo>
                  <a:lnTo>
                    <a:pt x="135" y="181"/>
                  </a:lnTo>
                  <a:lnTo>
                    <a:pt x="110" y="169"/>
                  </a:lnTo>
                  <a:lnTo>
                    <a:pt x="83" y="150"/>
                  </a:lnTo>
                  <a:lnTo>
                    <a:pt x="20" y="96"/>
                  </a:lnTo>
                  <a:lnTo>
                    <a:pt x="8" y="83"/>
                  </a:lnTo>
                  <a:lnTo>
                    <a:pt x="1" y="69"/>
                  </a:lnTo>
                  <a:lnTo>
                    <a:pt x="0" y="52"/>
                  </a:lnTo>
                  <a:lnTo>
                    <a:pt x="3" y="35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39" y="2"/>
                  </a:lnTo>
                  <a:lnTo>
                    <a:pt x="54" y="0"/>
                  </a:lnTo>
                  <a:lnTo>
                    <a:pt x="70" y="3"/>
                  </a:lnTo>
                  <a:lnTo>
                    <a:pt x="84" y="12"/>
                  </a:lnTo>
                  <a:lnTo>
                    <a:pt x="150" y="66"/>
                  </a:lnTo>
                  <a:lnTo>
                    <a:pt x="164" y="75"/>
                  </a:lnTo>
                  <a:lnTo>
                    <a:pt x="182" y="77"/>
                  </a:lnTo>
                  <a:lnTo>
                    <a:pt x="199" y="75"/>
                  </a:lnTo>
                  <a:lnTo>
                    <a:pt x="219" y="69"/>
                  </a:lnTo>
                  <a:lnTo>
                    <a:pt x="240" y="60"/>
                  </a:lnTo>
                  <a:lnTo>
                    <a:pt x="263" y="48"/>
                  </a:lnTo>
                  <a:lnTo>
                    <a:pt x="265" y="46"/>
                  </a:lnTo>
                  <a:lnTo>
                    <a:pt x="295" y="31"/>
                  </a:lnTo>
                  <a:lnTo>
                    <a:pt x="327" y="17"/>
                  </a:lnTo>
                  <a:lnTo>
                    <a:pt x="362" y="3"/>
                  </a:lnTo>
                  <a:lnTo>
                    <a:pt x="379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3967" y="478"/>
              <a:ext cx="268" cy="318"/>
            </a:xfrm>
            <a:custGeom>
              <a:avLst/>
              <a:gdLst>
                <a:gd name="T0" fmla="*/ 739 w 1872"/>
                <a:gd name="T1" fmla="*/ 131 h 2225"/>
                <a:gd name="T2" fmla="*/ 502 w 1872"/>
                <a:gd name="T3" fmla="*/ 232 h 2225"/>
                <a:gd name="T4" fmla="*/ 304 w 1872"/>
                <a:gd name="T5" fmla="*/ 404 h 2225"/>
                <a:gd name="T6" fmla="*/ 169 w 1872"/>
                <a:gd name="T7" fmla="*/ 629 h 2225"/>
                <a:gd name="T8" fmla="*/ 115 w 1872"/>
                <a:gd name="T9" fmla="*/ 821 h 2225"/>
                <a:gd name="T10" fmla="*/ 115 w 1872"/>
                <a:gd name="T11" fmla="*/ 1091 h 2225"/>
                <a:gd name="T12" fmla="*/ 196 w 1872"/>
                <a:gd name="T13" fmla="*/ 1344 h 2225"/>
                <a:gd name="T14" fmla="*/ 342 w 1872"/>
                <a:gd name="T15" fmla="*/ 1560 h 2225"/>
                <a:gd name="T16" fmla="*/ 470 w 1872"/>
                <a:gd name="T17" fmla="*/ 1713 h 2225"/>
                <a:gd name="T18" fmla="*/ 555 w 1872"/>
                <a:gd name="T19" fmla="*/ 1809 h 2225"/>
                <a:gd name="T20" fmla="*/ 638 w 1872"/>
                <a:gd name="T21" fmla="*/ 1929 h 2225"/>
                <a:gd name="T22" fmla="*/ 678 w 1872"/>
                <a:gd name="T23" fmla="*/ 2072 h 2225"/>
                <a:gd name="T24" fmla="*/ 1205 w 1872"/>
                <a:gd name="T25" fmla="*/ 2030 h 2225"/>
                <a:gd name="T26" fmla="*/ 1255 w 1872"/>
                <a:gd name="T27" fmla="*/ 1898 h 2225"/>
                <a:gd name="T28" fmla="*/ 1349 w 1872"/>
                <a:gd name="T29" fmla="*/ 1776 h 2225"/>
                <a:gd name="T30" fmla="*/ 1464 w 1872"/>
                <a:gd name="T31" fmla="*/ 1643 h 2225"/>
                <a:gd name="T32" fmla="*/ 1608 w 1872"/>
                <a:gd name="T33" fmla="*/ 1456 h 2225"/>
                <a:gd name="T34" fmla="*/ 1727 w 1872"/>
                <a:gd name="T35" fmla="*/ 1220 h 2225"/>
                <a:gd name="T36" fmla="*/ 1768 w 1872"/>
                <a:gd name="T37" fmla="*/ 957 h 2225"/>
                <a:gd name="T38" fmla="*/ 1716 w 1872"/>
                <a:gd name="T39" fmla="*/ 660 h 2225"/>
                <a:gd name="T40" fmla="*/ 1572 w 1872"/>
                <a:gd name="T41" fmla="*/ 410 h 2225"/>
                <a:gd name="T42" fmla="*/ 1371 w 1872"/>
                <a:gd name="T43" fmla="*/ 232 h 2225"/>
                <a:gd name="T44" fmla="*/ 1133 w 1872"/>
                <a:gd name="T45" fmla="*/ 131 h 2225"/>
                <a:gd name="T46" fmla="*/ 936 w 1872"/>
                <a:gd name="T47" fmla="*/ 0 h 2225"/>
                <a:gd name="T48" fmla="*/ 1227 w 1872"/>
                <a:gd name="T49" fmla="*/ 47 h 2225"/>
                <a:gd name="T50" fmla="*/ 1488 w 1872"/>
                <a:gd name="T51" fmla="*/ 182 h 2225"/>
                <a:gd name="T52" fmla="*/ 1692 w 1872"/>
                <a:gd name="T53" fmla="*/ 391 h 2225"/>
                <a:gd name="T54" fmla="*/ 1825 w 1872"/>
                <a:gd name="T55" fmla="*/ 653 h 2225"/>
                <a:gd name="T56" fmla="*/ 1872 w 1872"/>
                <a:gd name="T57" fmla="*/ 957 h 2225"/>
                <a:gd name="T58" fmla="*/ 1827 w 1872"/>
                <a:gd name="T59" fmla="*/ 1252 h 2225"/>
                <a:gd name="T60" fmla="*/ 1693 w 1872"/>
                <a:gd name="T61" fmla="*/ 1520 h 2225"/>
                <a:gd name="T62" fmla="*/ 1545 w 1872"/>
                <a:gd name="T63" fmla="*/ 1711 h 2225"/>
                <a:gd name="T64" fmla="*/ 1428 w 1872"/>
                <a:gd name="T65" fmla="*/ 1845 h 2225"/>
                <a:gd name="T66" fmla="*/ 1344 w 1872"/>
                <a:gd name="T67" fmla="*/ 1956 h 2225"/>
                <a:gd name="T68" fmla="*/ 1304 w 1872"/>
                <a:gd name="T69" fmla="*/ 2084 h 2225"/>
                <a:gd name="T70" fmla="*/ 1289 w 1872"/>
                <a:gd name="T71" fmla="*/ 2203 h 2225"/>
                <a:gd name="T72" fmla="*/ 630 w 1872"/>
                <a:gd name="T73" fmla="*/ 2225 h 2225"/>
                <a:gd name="T74" fmla="*/ 581 w 1872"/>
                <a:gd name="T75" fmla="*/ 2189 h 2225"/>
                <a:gd name="T76" fmla="*/ 567 w 1872"/>
                <a:gd name="T77" fmla="*/ 2049 h 2225"/>
                <a:gd name="T78" fmla="*/ 515 w 1872"/>
                <a:gd name="T79" fmla="*/ 1931 h 2225"/>
                <a:gd name="T80" fmla="*/ 420 w 1872"/>
                <a:gd name="T81" fmla="*/ 1816 h 2225"/>
                <a:gd name="T82" fmla="*/ 297 w 1872"/>
                <a:gd name="T83" fmla="*/ 1673 h 2225"/>
                <a:gd name="T84" fmla="*/ 139 w 1872"/>
                <a:gd name="T85" fmla="*/ 1459 h 2225"/>
                <a:gd name="T86" fmla="*/ 25 w 1872"/>
                <a:gd name="T87" fmla="*/ 1182 h 2225"/>
                <a:gd name="T88" fmla="*/ 3 w 1872"/>
                <a:gd name="T89" fmla="*/ 880 h 2225"/>
                <a:gd name="T90" fmla="*/ 71 w 1872"/>
                <a:gd name="T91" fmla="*/ 591 h 2225"/>
                <a:gd name="T92" fmla="*/ 180 w 1872"/>
                <a:gd name="T93" fmla="*/ 392 h 2225"/>
                <a:gd name="T94" fmla="*/ 385 w 1872"/>
                <a:gd name="T95" fmla="*/ 182 h 2225"/>
                <a:gd name="T96" fmla="*/ 645 w 1872"/>
                <a:gd name="T97" fmla="*/ 47 h 2225"/>
                <a:gd name="T98" fmla="*/ 936 w 1872"/>
                <a:gd name="T99" fmla="*/ 0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72" h="2225">
                  <a:moveTo>
                    <a:pt x="936" y="107"/>
                  </a:moveTo>
                  <a:lnTo>
                    <a:pt x="869" y="110"/>
                  </a:lnTo>
                  <a:lnTo>
                    <a:pt x="803" y="117"/>
                  </a:lnTo>
                  <a:lnTo>
                    <a:pt x="739" y="131"/>
                  </a:lnTo>
                  <a:lnTo>
                    <a:pt x="678" y="149"/>
                  </a:lnTo>
                  <a:lnTo>
                    <a:pt x="618" y="171"/>
                  </a:lnTo>
                  <a:lnTo>
                    <a:pt x="559" y="200"/>
                  </a:lnTo>
                  <a:lnTo>
                    <a:pt x="502" y="232"/>
                  </a:lnTo>
                  <a:lnTo>
                    <a:pt x="448" y="270"/>
                  </a:lnTo>
                  <a:lnTo>
                    <a:pt x="396" y="310"/>
                  </a:lnTo>
                  <a:lnTo>
                    <a:pt x="348" y="356"/>
                  </a:lnTo>
                  <a:lnTo>
                    <a:pt x="304" y="404"/>
                  </a:lnTo>
                  <a:lnTo>
                    <a:pt x="264" y="456"/>
                  </a:lnTo>
                  <a:lnTo>
                    <a:pt x="229" y="511"/>
                  </a:lnTo>
                  <a:lnTo>
                    <a:pt x="196" y="569"/>
                  </a:lnTo>
                  <a:lnTo>
                    <a:pt x="169" y="629"/>
                  </a:lnTo>
                  <a:lnTo>
                    <a:pt x="168" y="631"/>
                  </a:lnTo>
                  <a:lnTo>
                    <a:pt x="145" y="692"/>
                  </a:lnTo>
                  <a:lnTo>
                    <a:pt x="128" y="756"/>
                  </a:lnTo>
                  <a:lnTo>
                    <a:pt x="115" y="821"/>
                  </a:lnTo>
                  <a:lnTo>
                    <a:pt x="108" y="888"/>
                  </a:lnTo>
                  <a:lnTo>
                    <a:pt x="104" y="957"/>
                  </a:lnTo>
                  <a:lnTo>
                    <a:pt x="108" y="1025"/>
                  </a:lnTo>
                  <a:lnTo>
                    <a:pt x="115" y="1091"/>
                  </a:lnTo>
                  <a:lnTo>
                    <a:pt x="128" y="1156"/>
                  </a:lnTo>
                  <a:lnTo>
                    <a:pt x="145" y="1219"/>
                  </a:lnTo>
                  <a:lnTo>
                    <a:pt x="168" y="1283"/>
                  </a:lnTo>
                  <a:lnTo>
                    <a:pt x="196" y="1344"/>
                  </a:lnTo>
                  <a:lnTo>
                    <a:pt x="229" y="1401"/>
                  </a:lnTo>
                  <a:lnTo>
                    <a:pt x="264" y="1456"/>
                  </a:lnTo>
                  <a:lnTo>
                    <a:pt x="304" y="1511"/>
                  </a:lnTo>
                  <a:lnTo>
                    <a:pt x="342" y="1560"/>
                  </a:lnTo>
                  <a:lnTo>
                    <a:pt x="377" y="1604"/>
                  </a:lnTo>
                  <a:lnTo>
                    <a:pt x="410" y="1644"/>
                  </a:lnTo>
                  <a:lnTo>
                    <a:pt x="441" y="1680"/>
                  </a:lnTo>
                  <a:lnTo>
                    <a:pt x="470" y="1713"/>
                  </a:lnTo>
                  <a:lnTo>
                    <a:pt x="497" y="1743"/>
                  </a:lnTo>
                  <a:lnTo>
                    <a:pt x="497" y="1744"/>
                  </a:lnTo>
                  <a:lnTo>
                    <a:pt x="528" y="1779"/>
                  </a:lnTo>
                  <a:lnTo>
                    <a:pt x="555" y="1809"/>
                  </a:lnTo>
                  <a:lnTo>
                    <a:pt x="580" y="1840"/>
                  </a:lnTo>
                  <a:lnTo>
                    <a:pt x="602" y="1869"/>
                  </a:lnTo>
                  <a:lnTo>
                    <a:pt x="621" y="1899"/>
                  </a:lnTo>
                  <a:lnTo>
                    <a:pt x="638" y="1929"/>
                  </a:lnTo>
                  <a:lnTo>
                    <a:pt x="652" y="1959"/>
                  </a:lnTo>
                  <a:lnTo>
                    <a:pt x="663" y="1994"/>
                  </a:lnTo>
                  <a:lnTo>
                    <a:pt x="671" y="2031"/>
                  </a:lnTo>
                  <a:lnTo>
                    <a:pt x="678" y="2072"/>
                  </a:lnTo>
                  <a:lnTo>
                    <a:pt x="681" y="2118"/>
                  </a:lnTo>
                  <a:lnTo>
                    <a:pt x="1195" y="2118"/>
                  </a:lnTo>
                  <a:lnTo>
                    <a:pt x="1198" y="2072"/>
                  </a:lnTo>
                  <a:lnTo>
                    <a:pt x="1205" y="2030"/>
                  </a:lnTo>
                  <a:lnTo>
                    <a:pt x="1214" y="1994"/>
                  </a:lnTo>
                  <a:lnTo>
                    <a:pt x="1224" y="1959"/>
                  </a:lnTo>
                  <a:lnTo>
                    <a:pt x="1238" y="1927"/>
                  </a:lnTo>
                  <a:lnTo>
                    <a:pt x="1255" y="1898"/>
                  </a:lnTo>
                  <a:lnTo>
                    <a:pt x="1274" y="1868"/>
                  </a:lnTo>
                  <a:lnTo>
                    <a:pt x="1296" y="1838"/>
                  </a:lnTo>
                  <a:lnTo>
                    <a:pt x="1320" y="1808"/>
                  </a:lnTo>
                  <a:lnTo>
                    <a:pt x="1349" y="1776"/>
                  </a:lnTo>
                  <a:lnTo>
                    <a:pt x="1379" y="1741"/>
                  </a:lnTo>
                  <a:lnTo>
                    <a:pt x="1405" y="1711"/>
                  </a:lnTo>
                  <a:lnTo>
                    <a:pt x="1433" y="1679"/>
                  </a:lnTo>
                  <a:lnTo>
                    <a:pt x="1464" y="1643"/>
                  </a:lnTo>
                  <a:lnTo>
                    <a:pt x="1497" y="1603"/>
                  </a:lnTo>
                  <a:lnTo>
                    <a:pt x="1531" y="1559"/>
                  </a:lnTo>
                  <a:lnTo>
                    <a:pt x="1568" y="1511"/>
                  </a:lnTo>
                  <a:lnTo>
                    <a:pt x="1608" y="1456"/>
                  </a:lnTo>
                  <a:lnTo>
                    <a:pt x="1643" y="1402"/>
                  </a:lnTo>
                  <a:lnTo>
                    <a:pt x="1676" y="1344"/>
                  </a:lnTo>
                  <a:lnTo>
                    <a:pt x="1704" y="1283"/>
                  </a:lnTo>
                  <a:lnTo>
                    <a:pt x="1727" y="1220"/>
                  </a:lnTo>
                  <a:lnTo>
                    <a:pt x="1744" y="1156"/>
                  </a:lnTo>
                  <a:lnTo>
                    <a:pt x="1757" y="1091"/>
                  </a:lnTo>
                  <a:lnTo>
                    <a:pt x="1764" y="1025"/>
                  </a:lnTo>
                  <a:lnTo>
                    <a:pt x="1768" y="957"/>
                  </a:lnTo>
                  <a:lnTo>
                    <a:pt x="1764" y="880"/>
                  </a:lnTo>
                  <a:lnTo>
                    <a:pt x="1754" y="803"/>
                  </a:lnTo>
                  <a:lnTo>
                    <a:pt x="1737" y="731"/>
                  </a:lnTo>
                  <a:lnTo>
                    <a:pt x="1716" y="660"/>
                  </a:lnTo>
                  <a:lnTo>
                    <a:pt x="1688" y="593"/>
                  </a:lnTo>
                  <a:lnTo>
                    <a:pt x="1654" y="528"/>
                  </a:lnTo>
                  <a:lnTo>
                    <a:pt x="1615" y="467"/>
                  </a:lnTo>
                  <a:lnTo>
                    <a:pt x="1572" y="410"/>
                  </a:lnTo>
                  <a:lnTo>
                    <a:pt x="1525" y="356"/>
                  </a:lnTo>
                  <a:lnTo>
                    <a:pt x="1476" y="310"/>
                  </a:lnTo>
                  <a:lnTo>
                    <a:pt x="1425" y="270"/>
                  </a:lnTo>
                  <a:lnTo>
                    <a:pt x="1371" y="232"/>
                  </a:lnTo>
                  <a:lnTo>
                    <a:pt x="1314" y="200"/>
                  </a:lnTo>
                  <a:lnTo>
                    <a:pt x="1255" y="171"/>
                  </a:lnTo>
                  <a:lnTo>
                    <a:pt x="1194" y="149"/>
                  </a:lnTo>
                  <a:lnTo>
                    <a:pt x="1133" y="131"/>
                  </a:lnTo>
                  <a:lnTo>
                    <a:pt x="1069" y="117"/>
                  </a:lnTo>
                  <a:lnTo>
                    <a:pt x="1003" y="110"/>
                  </a:lnTo>
                  <a:lnTo>
                    <a:pt x="936" y="107"/>
                  </a:lnTo>
                  <a:close/>
                  <a:moveTo>
                    <a:pt x="936" y="0"/>
                  </a:moveTo>
                  <a:lnTo>
                    <a:pt x="1012" y="3"/>
                  </a:lnTo>
                  <a:lnTo>
                    <a:pt x="1085" y="12"/>
                  </a:lnTo>
                  <a:lnTo>
                    <a:pt x="1157" y="27"/>
                  </a:lnTo>
                  <a:lnTo>
                    <a:pt x="1227" y="47"/>
                  </a:lnTo>
                  <a:lnTo>
                    <a:pt x="1295" y="72"/>
                  </a:lnTo>
                  <a:lnTo>
                    <a:pt x="1362" y="104"/>
                  </a:lnTo>
                  <a:lnTo>
                    <a:pt x="1426" y="141"/>
                  </a:lnTo>
                  <a:lnTo>
                    <a:pt x="1488" y="182"/>
                  </a:lnTo>
                  <a:lnTo>
                    <a:pt x="1545" y="229"/>
                  </a:lnTo>
                  <a:lnTo>
                    <a:pt x="1599" y="280"/>
                  </a:lnTo>
                  <a:lnTo>
                    <a:pt x="1648" y="334"/>
                  </a:lnTo>
                  <a:lnTo>
                    <a:pt x="1692" y="391"/>
                  </a:lnTo>
                  <a:lnTo>
                    <a:pt x="1732" y="453"/>
                  </a:lnTo>
                  <a:lnTo>
                    <a:pt x="1769" y="517"/>
                  </a:lnTo>
                  <a:lnTo>
                    <a:pt x="1799" y="584"/>
                  </a:lnTo>
                  <a:lnTo>
                    <a:pt x="1825" y="653"/>
                  </a:lnTo>
                  <a:lnTo>
                    <a:pt x="1845" y="726"/>
                  </a:lnTo>
                  <a:lnTo>
                    <a:pt x="1861" y="801"/>
                  </a:lnTo>
                  <a:lnTo>
                    <a:pt x="1870" y="879"/>
                  </a:lnTo>
                  <a:lnTo>
                    <a:pt x="1872" y="957"/>
                  </a:lnTo>
                  <a:lnTo>
                    <a:pt x="1870" y="1033"/>
                  </a:lnTo>
                  <a:lnTo>
                    <a:pt x="1862" y="1108"/>
                  </a:lnTo>
                  <a:lnTo>
                    <a:pt x="1846" y="1182"/>
                  </a:lnTo>
                  <a:lnTo>
                    <a:pt x="1827" y="1252"/>
                  </a:lnTo>
                  <a:lnTo>
                    <a:pt x="1801" y="1324"/>
                  </a:lnTo>
                  <a:lnTo>
                    <a:pt x="1770" y="1393"/>
                  </a:lnTo>
                  <a:lnTo>
                    <a:pt x="1733" y="1459"/>
                  </a:lnTo>
                  <a:lnTo>
                    <a:pt x="1693" y="1520"/>
                  </a:lnTo>
                  <a:lnTo>
                    <a:pt x="1652" y="1576"/>
                  </a:lnTo>
                  <a:lnTo>
                    <a:pt x="1614" y="1625"/>
                  </a:lnTo>
                  <a:lnTo>
                    <a:pt x="1579" y="1670"/>
                  </a:lnTo>
                  <a:lnTo>
                    <a:pt x="1545" y="1711"/>
                  </a:lnTo>
                  <a:lnTo>
                    <a:pt x="1514" y="1748"/>
                  </a:lnTo>
                  <a:lnTo>
                    <a:pt x="1484" y="1782"/>
                  </a:lnTo>
                  <a:lnTo>
                    <a:pt x="1457" y="1813"/>
                  </a:lnTo>
                  <a:lnTo>
                    <a:pt x="1428" y="1845"/>
                  </a:lnTo>
                  <a:lnTo>
                    <a:pt x="1403" y="1875"/>
                  </a:lnTo>
                  <a:lnTo>
                    <a:pt x="1381" y="1902"/>
                  </a:lnTo>
                  <a:lnTo>
                    <a:pt x="1360" y="1930"/>
                  </a:lnTo>
                  <a:lnTo>
                    <a:pt x="1344" y="1956"/>
                  </a:lnTo>
                  <a:lnTo>
                    <a:pt x="1330" y="1985"/>
                  </a:lnTo>
                  <a:lnTo>
                    <a:pt x="1319" y="2015"/>
                  </a:lnTo>
                  <a:lnTo>
                    <a:pt x="1311" y="2048"/>
                  </a:lnTo>
                  <a:lnTo>
                    <a:pt x="1304" y="2084"/>
                  </a:lnTo>
                  <a:lnTo>
                    <a:pt x="1300" y="2125"/>
                  </a:lnTo>
                  <a:lnTo>
                    <a:pt x="1299" y="2171"/>
                  </a:lnTo>
                  <a:lnTo>
                    <a:pt x="1297" y="2189"/>
                  </a:lnTo>
                  <a:lnTo>
                    <a:pt x="1289" y="2203"/>
                  </a:lnTo>
                  <a:lnTo>
                    <a:pt x="1277" y="2214"/>
                  </a:lnTo>
                  <a:lnTo>
                    <a:pt x="1263" y="2222"/>
                  </a:lnTo>
                  <a:lnTo>
                    <a:pt x="1246" y="2225"/>
                  </a:lnTo>
                  <a:lnTo>
                    <a:pt x="630" y="2225"/>
                  </a:lnTo>
                  <a:lnTo>
                    <a:pt x="614" y="2222"/>
                  </a:lnTo>
                  <a:lnTo>
                    <a:pt x="599" y="2214"/>
                  </a:lnTo>
                  <a:lnTo>
                    <a:pt x="588" y="2203"/>
                  </a:lnTo>
                  <a:lnTo>
                    <a:pt x="581" y="2189"/>
                  </a:lnTo>
                  <a:lnTo>
                    <a:pt x="577" y="2171"/>
                  </a:lnTo>
                  <a:lnTo>
                    <a:pt x="576" y="2126"/>
                  </a:lnTo>
                  <a:lnTo>
                    <a:pt x="573" y="2085"/>
                  </a:lnTo>
                  <a:lnTo>
                    <a:pt x="567" y="2049"/>
                  </a:lnTo>
                  <a:lnTo>
                    <a:pt x="558" y="2016"/>
                  </a:lnTo>
                  <a:lnTo>
                    <a:pt x="546" y="1986"/>
                  </a:lnTo>
                  <a:lnTo>
                    <a:pt x="532" y="1958"/>
                  </a:lnTo>
                  <a:lnTo>
                    <a:pt x="515" y="1931"/>
                  </a:lnTo>
                  <a:lnTo>
                    <a:pt x="495" y="1904"/>
                  </a:lnTo>
                  <a:lnTo>
                    <a:pt x="473" y="1877"/>
                  </a:lnTo>
                  <a:lnTo>
                    <a:pt x="448" y="1847"/>
                  </a:lnTo>
                  <a:lnTo>
                    <a:pt x="420" y="1816"/>
                  </a:lnTo>
                  <a:lnTo>
                    <a:pt x="392" y="1785"/>
                  </a:lnTo>
                  <a:lnTo>
                    <a:pt x="362" y="1751"/>
                  </a:lnTo>
                  <a:lnTo>
                    <a:pt x="330" y="1715"/>
                  </a:lnTo>
                  <a:lnTo>
                    <a:pt x="297" y="1673"/>
                  </a:lnTo>
                  <a:lnTo>
                    <a:pt x="260" y="1627"/>
                  </a:lnTo>
                  <a:lnTo>
                    <a:pt x="221" y="1577"/>
                  </a:lnTo>
                  <a:lnTo>
                    <a:pt x="180" y="1520"/>
                  </a:lnTo>
                  <a:lnTo>
                    <a:pt x="139" y="1459"/>
                  </a:lnTo>
                  <a:lnTo>
                    <a:pt x="102" y="1393"/>
                  </a:lnTo>
                  <a:lnTo>
                    <a:pt x="72" y="1324"/>
                  </a:lnTo>
                  <a:lnTo>
                    <a:pt x="46" y="1252"/>
                  </a:lnTo>
                  <a:lnTo>
                    <a:pt x="25" y="1182"/>
                  </a:lnTo>
                  <a:lnTo>
                    <a:pt x="11" y="1108"/>
                  </a:lnTo>
                  <a:lnTo>
                    <a:pt x="3" y="1033"/>
                  </a:lnTo>
                  <a:lnTo>
                    <a:pt x="0" y="957"/>
                  </a:lnTo>
                  <a:lnTo>
                    <a:pt x="3" y="880"/>
                  </a:lnTo>
                  <a:lnTo>
                    <a:pt x="11" y="805"/>
                  </a:lnTo>
                  <a:lnTo>
                    <a:pt x="25" y="731"/>
                  </a:lnTo>
                  <a:lnTo>
                    <a:pt x="46" y="659"/>
                  </a:lnTo>
                  <a:lnTo>
                    <a:pt x="71" y="591"/>
                  </a:lnTo>
                  <a:lnTo>
                    <a:pt x="72" y="588"/>
                  </a:lnTo>
                  <a:lnTo>
                    <a:pt x="103" y="520"/>
                  </a:lnTo>
                  <a:lnTo>
                    <a:pt x="139" y="455"/>
                  </a:lnTo>
                  <a:lnTo>
                    <a:pt x="180" y="392"/>
                  </a:lnTo>
                  <a:lnTo>
                    <a:pt x="224" y="335"/>
                  </a:lnTo>
                  <a:lnTo>
                    <a:pt x="274" y="280"/>
                  </a:lnTo>
                  <a:lnTo>
                    <a:pt x="328" y="229"/>
                  </a:lnTo>
                  <a:lnTo>
                    <a:pt x="385" y="182"/>
                  </a:lnTo>
                  <a:lnTo>
                    <a:pt x="447" y="142"/>
                  </a:lnTo>
                  <a:lnTo>
                    <a:pt x="510" y="104"/>
                  </a:lnTo>
                  <a:lnTo>
                    <a:pt x="578" y="72"/>
                  </a:lnTo>
                  <a:lnTo>
                    <a:pt x="645" y="47"/>
                  </a:lnTo>
                  <a:lnTo>
                    <a:pt x="716" y="27"/>
                  </a:lnTo>
                  <a:lnTo>
                    <a:pt x="788" y="12"/>
                  </a:lnTo>
                  <a:lnTo>
                    <a:pt x="861" y="3"/>
                  </a:lnTo>
                  <a:lnTo>
                    <a:pt x="936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069" y="875"/>
              <a:ext cx="64" cy="15"/>
            </a:xfrm>
            <a:custGeom>
              <a:avLst/>
              <a:gdLst>
                <a:gd name="T0" fmla="*/ 53 w 447"/>
                <a:gd name="T1" fmla="*/ 0 h 107"/>
                <a:gd name="T2" fmla="*/ 393 w 447"/>
                <a:gd name="T3" fmla="*/ 0 h 107"/>
                <a:gd name="T4" fmla="*/ 410 w 447"/>
                <a:gd name="T5" fmla="*/ 2 h 107"/>
                <a:gd name="T6" fmla="*/ 424 w 447"/>
                <a:gd name="T7" fmla="*/ 10 h 107"/>
                <a:gd name="T8" fmla="*/ 436 w 447"/>
                <a:gd name="T9" fmla="*/ 22 h 107"/>
                <a:gd name="T10" fmla="*/ 443 w 447"/>
                <a:gd name="T11" fmla="*/ 36 h 107"/>
                <a:gd name="T12" fmla="*/ 447 w 447"/>
                <a:gd name="T13" fmla="*/ 53 h 107"/>
                <a:gd name="T14" fmla="*/ 443 w 447"/>
                <a:gd name="T15" fmla="*/ 71 h 107"/>
                <a:gd name="T16" fmla="*/ 436 w 447"/>
                <a:gd name="T17" fmla="*/ 85 h 107"/>
                <a:gd name="T18" fmla="*/ 424 w 447"/>
                <a:gd name="T19" fmla="*/ 96 h 107"/>
                <a:gd name="T20" fmla="*/ 410 w 447"/>
                <a:gd name="T21" fmla="*/ 104 h 107"/>
                <a:gd name="T22" fmla="*/ 393 w 447"/>
                <a:gd name="T23" fmla="*/ 107 h 107"/>
                <a:gd name="T24" fmla="*/ 53 w 447"/>
                <a:gd name="T25" fmla="*/ 107 h 107"/>
                <a:gd name="T26" fmla="*/ 36 w 447"/>
                <a:gd name="T27" fmla="*/ 104 h 107"/>
                <a:gd name="T28" fmla="*/ 22 w 447"/>
                <a:gd name="T29" fmla="*/ 96 h 107"/>
                <a:gd name="T30" fmla="*/ 10 w 447"/>
                <a:gd name="T31" fmla="*/ 85 h 107"/>
                <a:gd name="T32" fmla="*/ 4 w 447"/>
                <a:gd name="T33" fmla="*/ 71 h 107"/>
                <a:gd name="T34" fmla="*/ 0 w 447"/>
                <a:gd name="T35" fmla="*/ 53 h 107"/>
                <a:gd name="T36" fmla="*/ 4 w 447"/>
                <a:gd name="T37" fmla="*/ 36 h 107"/>
                <a:gd name="T38" fmla="*/ 10 w 447"/>
                <a:gd name="T39" fmla="*/ 22 h 107"/>
                <a:gd name="T40" fmla="*/ 22 w 447"/>
                <a:gd name="T41" fmla="*/ 10 h 107"/>
                <a:gd name="T42" fmla="*/ 36 w 447"/>
                <a:gd name="T43" fmla="*/ 2 h 107"/>
                <a:gd name="T44" fmla="*/ 53 w 447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7" h="107">
                  <a:moveTo>
                    <a:pt x="53" y="0"/>
                  </a:moveTo>
                  <a:lnTo>
                    <a:pt x="393" y="0"/>
                  </a:lnTo>
                  <a:lnTo>
                    <a:pt x="410" y="2"/>
                  </a:lnTo>
                  <a:lnTo>
                    <a:pt x="424" y="10"/>
                  </a:lnTo>
                  <a:lnTo>
                    <a:pt x="436" y="22"/>
                  </a:lnTo>
                  <a:lnTo>
                    <a:pt x="443" y="36"/>
                  </a:lnTo>
                  <a:lnTo>
                    <a:pt x="447" y="53"/>
                  </a:lnTo>
                  <a:lnTo>
                    <a:pt x="443" y="71"/>
                  </a:lnTo>
                  <a:lnTo>
                    <a:pt x="436" y="85"/>
                  </a:lnTo>
                  <a:lnTo>
                    <a:pt x="424" y="96"/>
                  </a:lnTo>
                  <a:lnTo>
                    <a:pt x="410" y="104"/>
                  </a:lnTo>
                  <a:lnTo>
                    <a:pt x="393" y="107"/>
                  </a:lnTo>
                  <a:lnTo>
                    <a:pt x="53" y="107"/>
                  </a:lnTo>
                  <a:lnTo>
                    <a:pt x="36" y="104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4" y="71"/>
                  </a:lnTo>
                  <a:lnTo>
                    <a:pt x="0" y="53"/>
                  </a:lnTo>
                  <a:lnTo>
                    <a:pt x="4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4180" y="426"/>
              <a:ext cx="29" cy="41"/>
            </a:xfrm>
            <a:custGeom>
              <a:avLst/>
              <a:gdLst>
                <a:gd name="T0" fmla="*/ 148 w 206"/>
                <a:gd name="T1" fmla="*/ 0 h 285"/>
                <a:gd name="T2" fmla="*/ 164 w 206"/>
                <a:gd name="T3" fmla="*/ 0 h 285"/>
                <a:gd name="T4" fmla="*/ 180 w 206"/>
                <a:gd name="T5" fmla="*/ 6 h 285"/>
                <a:gd name="T6" fmla="*/ 193 w 206"/>
                <a:gd name="T7" fmla="*/ 17 h 285"/>
                <a:gd name="T8" fmla="*/ 202 w 206"/>
                <a:gd name="T9" fmla="*/ 30 h 285"/>
                <a:gd name="T10" fmla="*/ 206 w 206"/>
                <a:gd name="T11" fmla="*/ 47 h 285"/>
                <a:gd name="T12" fmla="*/ 205 w 206"/>
                <a:gd name="T13" fmla="*/ 62 h 285"/>
                <a:gd name="T14" fmla="*/ 198 w 206"/>
                <a:gd name="T15" fmla="*/ 79 h 285"/>
                <a:gd name="T16" fmla="*/ 97 w 206"/>
                <a:gd name="T17" fmla="*/ 259 h 285"/>
                <a:gd name="T18" fmla="*/ 86 w 206"/>
                <a:gd name="T19" fmla="*/ 272 h 285"/>
                <a:gd name="T20" fmla="*/ 73 w 206"/>
                <a:gd name="T21" fmla="*/ 282 h 285"/>
                <a:gd name="T22" fmla="*/ 57 w 206"/>
                <a:gd name="T23" fmla="*/ 285 h 285"/>
                <a:gd name="T24" fmla="*/ 41 w 206"/>
                <a:gd name="T25" fmla="*/ 285 h 285"/>
                <a:gd name="T26" fmla="*/ 26 w 206"/>
                <a:gd name="T27" fmla="*/ 279 h 285"/>
                <a:gd name="T28" fmla="*/ 13 w 206"/>
                <a:gd name="T29" fmla="*/ 269 h 285"/>
                <a:gd name="T30" fmla="*/ 4 w 206"/>
                <a:gd name="T31" fmla="*/ 254 h 285"/>
                <a:gd name="T32" fmla="*/ 0 w 206"/>
                <a:gd name="T33" fmla="*/ 239 h 285"/>
                <a:gd name="T34" fmla="*/ 0 w 206"/>
                <a:gd name="T35" fmla="*/ 222 h 285"/>
                <a:gd name="T36" fmla="*/ 6 w 206"/>
                <a:gd name="T37" fmla="*/ 206 h 285"/>
                <a:gd name="T38" fmla="*/ 109 w 206"/>
                <a:gd name="T39" fmla="*/ 26 h 285"/>
                <a:gd name="T40" fmla="*/ 118 w 206"/>
                <a:gd name="T41" fmla="*/ 13 h 285"/>
                <a:gd name="T42" fmla="*/ 132 w 206"/>
                <a:gd name="T43" fmla="*/ 3 h 285"/>
                <a:gd name="T44" fmla="*/ 148 w 206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285">
                  <a:moveTo>
                    <a:pt x="148" y="0"/>
                  </a:moveTo>
                  <a:lnTo>
                    <a:pt x="164" y="0"/>
                  </a:lnTo>
                  <a:lnTo>
                    <a:pt x="180" y="6"/>
                  </a:lnTo>
                  <a:lnTo>
                    <a:pt x="193" y="17"/>
                  </a:lnTo>
                  <a:lnTo>
                    <a:pt x="202" y="30"/>
                  </a:lnTo>
                  <a:lnTo>
                    <a:pt x="206" y="47"/>
                  </a:lnTo>
                  <a:lnTo>
                    <a:pt x="205" y="62"/>
                  </a:lnTo>
                  <a:lnTo>
                    <a:pt x="198" y="79"/>
                  </a:lnTo>
                  <a:lnTo>
                    <a:pt x="97" y="259"/>
                  </a:lnTo>
                  <a:lnTo>
                    <a:pt x="86" y="272"/>
                  </a:lnTo>
                  <a:lnTo>
                    <a:pt x="73" y="282"/>
                  </a:lnTo>
                  <a:lnTo>
                    <a:pt x="57" y="285"/>
                  </a:lnTo>
                  <a:lnTo>
                    <a:pt x="41" y="285"/>
                  </a:lnTo>
                  <a:lnTo>
                    <a:pt x="26" y="279"/>
                  </a:lnTo>
                  <a:lnTo>
                    <a:pt x="13" y="269"/>
                  </a:lnTo>
                  <a:lnTo>
                    <a:pt x="4" y="254"/>
                  </a:lnTo>
                  <a:lnTo>
                    <a:pt x="0" y="239"/>
                  </a:lnTo>
                  <a:lnTo>
                    <a:pt x="0" y="222"/>
                  </a:lnTo>
                  <a:lnTo>
                    <a:pt x="6" y="206"/>
                  </a:lnTo>
                  <a:lnTo>
                    <a:pt x="109" y="26"/>
                  </a:lnTo>
                  <a:lnTo>
                    <a:pt x="118" y="13"/>
                  </a:lnTo>
                  <a:lnTo>
                    <a:pt x="132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993" y="426"/>
              <a:ext cx="30" cy="41"/>
            </a:xfrm>
            <a:custGeom>
              <a:avLst/>
              <a:gdLst>
                <a:gd name="T0" fmla="*/ 57 w 205"/>
                <a:gd name="T1" fmla="*/ 0 h 285"/>
                <a:gd name="T2" fmla="*/ 72 w 205"/>
                <a:gd name="T3" fmla="*/ 3 h 285"/>
                <a:gd name="T4" fmla="*/ 87 w 205"/>
                <a:gd name="T5" fmla="*/ 13 h 285"/>
                <a:gd name="T6" fmla="*/ 97 w 205"/>
                <a:gd name="T7" fmla="*/ 26 h 285"/>
                <a:gd name="T8" fmla="*/ 199 w 205"/>
                <a:gd name="T9" fmla="*/ 206 h 285"/>
                <a:gd name="T10" fmla="*/ 205 w 205"/>
                <a:gd name="T11" fmla="*/ 222 h 285"/>
                <a:gd name="T12" fmla="*/ 205 w 205"/>
                <a:gd name="T13" fmla="*/ 239 h 285"/>
                <a:gd name="T14" fmla="*/ 201 w 205"/>
                <a:gd name="T15" fmla="*/ 254 h 285"/>
                <a:gd name="T16" fmla="*/ 192 w 205"/>
                <a:gd name="T17" fmla="*/ 269 h 285"/>
                <a:gd name="T18" fmla="*/ 179 w 205"/>
                <a:gd name="T19" fmla="*/ 279 h 285"/>
                <a:gd name="T20" fmla="*/ 164 w 205"/>
                <a:gd name="T21" fmla="*/ 285 h 285"/>
                <a:gd name="T22" fmla="*/ 148 w 205"/>
                <a:gd name="T23" fmla="*/ 285 h 285"/>
                <a:gd name="T24" fmla="*/ 133 w 205"/>
                <a:gd name="T25" fmla="*/ 282 h 285"/>
                <a:gd name="T26" fmla="*/ 119 w 205"/>
                <a:gd name="T27" fmla="*/ 272 h 285"/>
                <a:gd name="T28" fmla="*/ 108 w 205"/>
                <a:gd name="T29" fmla="*/ 259 h 285"/>
                <a:gd name="T30" fmla="*/ 7 w 205"/>
                <a:gd name="T31" fmla="*/ 79 h 285"/>
                <a:gd name="T32" fmla="*/ 0 w 205"/>
                <a:gd name="T33" fmla="*/ 62 h 285"/>
                <a:gd name="T34" fmla="*/ 0 w 205"/>
                <a:gd name="T35" fmla="*/ 47 h 285"/>
                <a:gd name="T36" fmla="*/ 3 w 205"/>
                <a:gd name="T37" fmla="*/ 30 h 285"/>
                <a:gd name="T38" fmla="*/ 13 w 205"/>
                <a:gd name="T39" fmla="*/ 17 h 285"/>
                <a:gd name="T40" fmla="*/ 25 w 205"/>
                <a:gd name="T41" fmla="*/ 6 h 285"/>
                <a:gd name="T42" fmla="*/ 41 w 205"/>
                <a:gd name="T43" fmla="*/ 0 h 285"/>
                <a:gd name="T44" fmla="*/ 57 w 205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285">
                  <a:moveTo>
                    <a:pt x="57" y="0"/>
                  </a:moveTo>
                  <a:lnTo>
                    <a:pt x="72" y="3"/>
                  </a:lnTo>
                  <a:lnTo>
                    <a:pt x="87" y="13"/>
                  </a:lnTo>
                  <a:lnTo>
                    <a:pt x="97" y="26"/>
                  </a:lnTo>
                  <a:lnTo>
                    <a:pt x="199" y="206"/>
                  </a:lnTo>
                  <a:lnTo>
                    <a:pt x="205" y="222"/>
                  </a:lnTo>
                  <a:lnTo>
                    <a:pt x="205" y="239"/>
                  </a:lnTo>
                  <a:lnTo>
                    <a:pt x="201" y="254"/>
                  </a:lnTo>
                  <a:lnTo>
                    <a:pt x="192" y="269"/>
                  </a:lnTo>
                  <a:lnTo>
                    <a:pt x="179" y="279"/>
                  </a:lnTo>
                  <a:lnTo>
                    <a:pt x="164" y="285"/>
                  </a:lnTo>
                  <a:lnTo>
                    <a:pt x="148" y="285"/>
                  </a:lnTo>
                  <a:lnTo>
                    <a:pt x="133" y="282"/>
                  </a:lnTo>
                  <a:lnTo>
                    <a:pt x="119" y="272"/>
                  </a:lnTo>
                  <a:lnTo>
                    <a:pt x="108" y="259"/>
                  </a:lnTo>
                  <a:lnTo>
                    <a:pt x="7" y="79"/>
                  </a:lnTo>
                  <a:lnTo>
                    <a:pt x="0" y="62"/>
                  </a:lnTo>
                  <a:lnTo>
                    <a:pt x="0" y="47"/>
                  </a:lnTo>
                  <a:lnTo>
                    <a:pt x="3" y="30"/>
                  </a:lnTo>
                  <a:lnTo>
                    <a:pt x="13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3920" y="501"/>
              <a:ext cx="40" cy="30"/>
            </a:xfrm>
            <a:custGeom>
              <a:avLst/>
              <a:gdLst>
                <a:gd name="T0" fmla="*/ 47 w 281"/>
                <a:gd name="T1" fmla="*/ 0 h 209"/>
                <a:gd name="T2" fmla="*/ 64 w 281"/>
                <a:gd name="T3" fmla="*/ 0 h 209"/>
                <a:gd name="T4" fmla="*/ 79 w 281"/>
                <a:gd name="T5" fmla="*/ 6 h 209"/>
                <a:gd name="T6" fmla="*/ 256 w 281"/>
                <a:gd name="T7" fmla="*/ 110 h 209"/>
                <a:gd name="T8" fmla="*/ 269 w 281"/>
                <a:gd name="T9" fmla="*/ 121 h 209"/>
                <a:gd name="T10" fmla="*/ 277 w 281"/>
                <a:gd name="T11" fmla="*/ 134 h 209"/>
                <a:gd name="T12" fmla="*/ 281 w 281"/>
                <a:gd name="T13" fmla="*/ 151 h 209"/>
                <a:gd name="T14" fmla="*/ 281 w 281"/>
                <a:gd name="T15" fmla="*/ 167 h 209"/>
                <a:gd name="T16" fmla="*/ 275 w 281"/>
                <a:gd name="T17" fmla="*/ 183 h 209"/>
                <a:gd name="T18" fmla="*/ 265 w 281"/>
                <a:gd name="T19" fmla="*/ 196 h 209"/>
                <a:gd name="T20" fmla="*/ 250 w 281"/>
                <a:gd name="T21" fmla="*/ 206 h 209"/>
                <a:gd name="T22" fmla="*/ 235 w 281"/>
                <a:gd name="T23" fmla="*/ 209 h 209"/>
                <a:gd name="T24" fmla="*/ 219 w 281"/>
                <a:gd name="T25" fmla="*/ 209 h 209"/>
                <a:gd name="T26" fmla="*/ 203 w 281"/>
                <a:gd name="T27" fmla="*/ 203 h 209"/>
                <a:gd name="T28" fmla="*/ 26 w 281"/>
                <a:gd name="T29" fmla="*/ 99 h 209"/>
                <a:gd name="T30" fmla="*/ 13 w 281"/>
                <a:gd name="T31" fmla="*/ 88 h 209"/>
                <a:gd name="T32" fmla="*/ 4 w 281"/>
                <a:gd name="T33" fmla="*/ 75 h 209"/>
                <a:gd name="T34" fmla="*/ 0 w 281"/>
                <a:gd name="T35" fmla="*/ 58 h 209"/>
                <a:gd name="T36" fmla="*/ 1 w 281"/>
                <a:gd name="T37" fmla="*/ 42 h 209"/>
                <a:gd name="T38" fmla="*/ 7 w 281"/>
                <a:gd name="T39" fmla="*/ 26 h 209"/>
                <a:gd name="T40" fmla="*/ 17 w 281"/>
                <a:gd name="T41" fmla="*/ 12 h 209"/>
                <a:gd name="T42" fmla="*/ 31 w 281"/>
                <a:gd name="T43" fmla="*/ 3 h 209"/>
                <a:gd name="T44" fmla="*/ 47 w 281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209">
                  <a:moveTo>
                    <a:pt x="47" y="0"/>
                  </a:moveTo>
                  <a:lnTo>
                    <a:pt x="64" y="0"/>
                  </a:lnTo>
                  <a:lnTo>
                    <a:pt x="79" y="6"/>
                  </a:lnTo>
                  <a:lnTo>
                    <a:pt x="256" y="110"/>
                  </a:lnTo>
                  <a:lnTo>
                    <a:pt x="269" y="121"/>
                  </a:lnTo>
                  <a:lnTo>
                    <a:pt x="277" y="134"/>
                  </a:lnTo>
                  <a:lnTo>
                    <a:pt x="281" y="151"/>
                  </a:lnTo>
                  <a:lnTo>
                    <a:pt x="281" y="167"/>
                  </a:lnTo>
                  <a:lnTo>
                    <a:pt x="275" y="183"/>
                  </a:lnTo>
                  <a:lnTo>
                    <a:pt x="265" y="196"/>
                  </a:lnTo>
                  <a:lnTo>
                    <a:pt x="250" y="206"/>
                  </a:lnTo>
                  <a:lnTo>
                    <a:pt x="235" y="209"/>
                  </a:lnTo>
                  <a:lnTo>
                    <a:pt x="219" y="209"/>
                  </a:lnTo>
                  <a:lnTo>
                    <a:pt x="203" y="203"/>
                  </a:lnTo>
                  <a:lnTo>
                    <a:pt x="26" y="99"/>
                  </a:lnTo>
                  <a:lnTo>
                    <a:pt x="13" y="88"/>
                  </a:lnTo>
                  <a:lnTo>
                    <a:pt x="4" y="75"/>
                  </a:lnTo>
                  <a:lnTo>
                    <a:pt x="0" y="58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7" y="12"/>
                  </a:lnTo>
                  <a:lnTo>
                    <a:pt x="31" y="3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242" y="501"/>
              <a:ext cx="40" cy="30"/>
            </a:xfrm>
            <a:custGeom>
              <a:avLst/>
              <a:gdLst>
                <a:gd name="T0" fmla="*/ 235 w 281"/>
                <a:gd name="T1" fmla="*/ 0 h 209"/>
                <a:gd name="T2" fmla="*/ 250 w 281"/>
                <a:gd name="T3" fmla="*/ 3 h 209"/>
                <a:gd name="T4" fmla="*/ 264 w 281"/>
                <a:gd name="T5" fmla="*/ 12 h 209"/>
                <a:gd name="T6" fmla="*/ 273 w 281"/>
                <a:gd name="T7" fmla="*/ 26 h 209"/>
                <a:gd name="T8" fmla="*/ 280 w 281"/>
                <a:gd name="T9" fmla="*/ 42 h 209"/>
                <a:gd name="T10" fmla="*/ 281 w 281"/>
                <a:gd name="T11" fmla="*/ 58 h 209"/>
                <a:gd name="T12" fmla="*/ 277 w 281"/>
                <a:gd name="T13" fmla="*/ 75 h 209"/>
                <a:gd name="T14" fmla="*/ 268 w 281"/>
                <a:gd name="T15" fmla="*/ 88 h 209"/>
                <a:gd name="T16" fmla="*/ 254 w 281"/>
                <a:gd name="T17" fmla="*/ 99 h 209"/>
                <a:gd name="T18" fmla="*/ 78 w 281"/>
                <a:gd name="T19" fmla="*/ 203 h 209"/>
                <a:gd name="T20" fmla="*/ 63 w 281"/>
                <a:gd name="T21" fmla="*/ 209 h 209"/>
                <a:gd name="T22" fmla="*/ 47 w 281"/>
                <a:gd name="T23" fmla="*/ 209 h 209"/>
                <a:gd name="T24" fmla="*/ 30 w 281"/>
                <a:gd name="T25" fmla="*/ 206 h 209"/>
                <a:gd name="T26" fmla="*/ 18 w 281"/>
                <a:gd name="T27" fmla="*/ 196 h 209"/>
                <a:gd name="T28" fmla="*/ 7 w 281"/>
                <a:gd name="T29" fmla="*/ 183 h 209"/>
                <a:gd name="T30" fmla="*/ 0 w 281"/>
                <a:gd name="T31" fmla="*/ 167 h 209"/>
                <a:gd name="T32" fmla="*/ 0 w 281"/>
                <a:gd name="T33" fmla="*/ 151 h 209"/>
                <a:gd name="T34" fmla="*/ 5 w 281"/>
                <a:gd name="T35" fmla="*/ 134 h 209"/>
                <a:gd name="T36" fmla="*/ 13 w 281"/>
                <a:gd name="T37" fmla="*/ 121 h 209"/>
                <a:gd name="T38" fmla="*/ 26 w 281"/>
                <a:gd name="T39" fmla="*/ 110 h 209"/>
                <a:gd name="T40" fmla="*/ 202 w 281"/>
                <a:gd name="T41" fmla="*/ 6 h 209"/>
                <a:gd name="T42" fmla="*/ 218 w 281"/>
                <a:gd name="T43" fmla="*/ 0 h 209"/>
                <a:gd name="T44" fmla="*/ 235 w 281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209">
                  <a:moveTo>
                    <a:pt x="235" y="0"/>
                  </a:moveTo>
                  <a:lnTo>
                    <a:pt x="250" y="3"/>
                  </a:lnTo>
                  <a:lnTo>
                    <a:pt x="264" y="12"/>
                  </a:lnTo>
                  <a:lnTo>
                    <a:pt x="273" y="26"/>
                  </a:lnTo>
                  <a:lnTo>
                    <a:pt x="280" y="42"/>
                  </a:lnTo>
                  <a:lnTo>
                    <a:pt x="281" y="58"/>
                  </a:lnTo>
                  <a:lnTo>
                    <a:pt x="277" y="75"/>
                  </a:lnTo>
                  <a:lnTo>
                    <a:pt x="268" y="88"/>
                  </a:lnTo>
                  <a:lnTo>
                    <a:pt x="254" y="99"/>
                  </a:lnTo>
                  <a:lnTo>
                    <a:pt x="78" y="203"/>
                  </a:lnTo>
                  <a:lnTo>
                    <a:pt x="63" y="209"/>
                  </a:lnTo>
                  <a:lnTo>
                    <a:pt x="47" y="209"/>
                  </a:lnTo>
                  <a:lnTo>
                    <a:pt x="30" y="206"/>
                  </a:lnTo>
                  <a:lnTo>
                    <a:pt x="18" y="196"/>
                  </a:lnTo>
                  <a:lnTo>
                    <a:pt x="7" y="183"/>
                  </a:lnTo>
                  <a:lnTo>
                    <a:pt x="0" y="167"/>
                  </a:lnTo>
                  <a:lnTo>
                    <a:pt x="0" y="151"/>
                  </a:lnTo>
                  <a:lnTo>
                    <a:pt x="5" y="134"/>
                  </a:lnTo>
                  <a:lnTo>
                    <a:pt x="13" y="121"/>
                  </a:lnTo>
                  <a:lnTo>
                    <a:pt x="26" y="110"/>
                  </a:lnTo>
                  <a:lnTo>
                    <a:pt x="202" y="6"/>
                  </a:lnTo>
                  <a:lnTo>
                    <a:pt x="218" y="0"/>
                  </a:lnTo>
                  <a:lnTo>
                    <a:pt x="235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4001" y="509"/>
              <a:ext cx="108" cy="146"/>
            </a:xfrm>
            <a:custGeom>
              <a:avLst/>
              <a:gdLst>
                <a:gd name="T0" fmla="*/ 70 w 752"/>
                <a:gd name="T1" fmla="*/ 663 h 1024"/>
                <a:gd name="T2" fmla="*/ 96 w 752"/>
                <a:gd name="T3" fmla="*/ 683 h 1024"/>
                <a:gd name="T4" fmla="*/ 106 w 752"/>
                <a:gd name="T5" fmla="*/ 714 h 1024"/>
                <a:gd name="T6" fmla="*/ 111 w 752"/>
                <a:gd name="T7" fmla="*/ 796 h 1024"/>
                <a:gd name="T8" fmla="*/ 132 w 752"/>
                <a:gd name="T9" fmla="*/ 893 h 1024"/>
                <a:gd name="T10" fmla="*/ 156 w 752"/>
                <a:gd name="T11" fmla="*/ 966 h 1024"/>
                <a:gd name="T12" fmla="*/ 149 w 752"/>
                <a:gd name="T13" fmla="*/ 998 h 1024"/>
                <a:gd name="T14" fmla="*/ 124 w 752"/>
                <a:gd name="T15" fmla="*/ 1020 h 1024"/>
                <a:gd name="T16" fmla="*/ 92 w 752"/>
                <a:gd name="T17" fmla="*/ 1022 h 1024"/>
                <a:gd name="T18" fmla="*/ 65 w 752"/>
                <a:gd name="T19" fmla="*/ 1006 h 1024"/>
                <a:gd name="T20" fmla="*/ 39 w 752"/>
                <a:gd name="T21" fmla="*/ 947 h 1024"/>
                <a:gd name="T22" fmla="*/ 14 w 752"/>
                <a:gd name="T23" fmla="*/ 856 h 1024"/>
                <a:gd name="T24" fmla="*/ 0 w 752"/>
                <a:gd name="T25" fmla="*/ 714 h 1024"/>
                <a:gd name="T26" fmla="*/ 11 w 752"/>
                <a:gd name="T27" fmla="*/ 683 h 1024"/>
                <a:gd name="T28" fmla="*/ 37 w 752"/>
                <a:gd name="T29" fmla="*/ 663 h 1024"/>
                <a:gd name="T30" fmla="*/ 699 w 752"/>
                <a:gd name="T31" fmla="*/ 0 h 1024"/>
                <a:gd name="T32" fmla="*/ 730 w 752"/>
                <a:gd name="T33" fmla="*/ 11 h 1024"/>
                <a:gd name="T34" fmla="*/ 749 w 752"/>
                <a:gd name="T35" fmla="*/ 37 h 1024"/>
                <a:gd name="T36" fmla="*/ 749 w 752"/>
                <a:gd name="T37" fmla="*/ 72 h 1024"/>
                <a:gd name="T38" fmla="*/ 730 w 752"/>
                <a:gd name="T39" fmla="*/ 98 h 1024"/>
                <a:gd name="T40" fmla="*/ 699 w 752"/>
                <a:gd name="T41" fmla="*/ 108 h 1024"/>
                <a:gd name="T42" fmla="*/ 619 w 752"/>
                <a:gd name="T43" fmla="*/ 114 h 1024"/>
                <a:gd name="T44" fmla="*/ 523 w 752"/>
                <a:gd name="T45" fmla="*/ 134 h 1024"/>
                <a:gd name="T46" fmla="*/ 417 w 752"/>
                <a:gd name="T47" fmla="*/ 181 h 1024"/>
                <a:gd name="T48" fmla="*/ 322 w 752"/>
                <a:gd name="T49" fmla="*/ 246 h 1024"/>
                <a:gd name="T50" fmla="*/ 241 w 752"/>
                <a:gd name="T51" fmla="*/ 329 h 1024"/>
                <a:gd name="T52" fmla="*/ 177 w 752"/>
                <a:gd name="T53" fmla="*/ 426 h 1024"/>
                <a:gd name="T54" fmla="*/ 144 w 752"/>
                <a:gd name="T55" fmla="*/ 492 h 1024"/>
                <a:gd name="T56" fmla="*/ 116 w 752"/>
                <a:gd name="T57" fmla="*/ 508 h 1024"/>
                <a:gd name="T58" fmla="*/ 83 w 752"/>
                <a:gd name="T59" fmla="*/ 506 h 1024"/>
                <a:gd name="T60" fmla="*/ 59 w 752"/>
                <a:gd name="T61" fmla="*/ 484 h 1024"/>
                <a:gd name="T62" fmla="*/ 52 w 752"/>
                <a:gd name="T63" fmla="*/ 453 h 1024"/>
                <a:gd name="T64" fmla="*/ 75 w 752"/>
                <a:gd name="T65" fmla="*/ 395 h 1024"/>
                <a:gd name="T66" fmla="*/ 119 w 752"/>
                <a:gd name="T67" fmla="*/ 315 h 1024"/>
                <a:gd name="T68" fmla="*/ 119 w 752"/>
                <a:gd name="T69" fmla="*/ 315 h 1024"/>
                <a:gd name="T70" fmla="*/ 174 w 752"/>
                <a:gd name="T71" fmla="*/ 243 h 1024"/>
                <a:gd name="T72" fmla="*/ 238 w 752"/>
                <a:gd name="T73" fmla="*/ 179 h 1024"/>
                <a:gd name="T74" fmla="*/ 309 w 752"/>
                <a:gd name="T75" fmla="*/ 122 h 1024"/>
                <a:gd name="T76" fmla="*/ 347 w 752"/>
                <a:gd name="T77" fmla="*/ 98 h 1024"/>
                <a:gd name="T78" fmla="*/ 427 w 752"/>
                <a:gd name="T79" fmla="*/ 56 h 1024"/>
                <a:gd name="T80" fmla="*/ 514 w 752"/>
                <a:gd name="T81" fmla="*/ 25 h 1024"/>
                <a:gd name="T82" fmla="*/ 630 w 752"/>
                <a:gd name="T83" fmla="*/ 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2" h="1024">
                  <a:moveTo>
                    <a:pt x="53" y="660"/>
                  </a:moveTo>
                  <a:lnTo>
                    <a:pt x="70" y="663"/>
                  </a:lnTo>
                  <a:lnTo>
                    <a:pt x="84" y="671"/>
                  </a:lnTo>
                  <a:lnTo>
                    <a:pt x="96" y="683"/>
                  </a:lnTo>
                  <a:lnTo>
                    <a:pt x="103" y="697"/>
                  </a:lnTo>
                  <a:lnTo>
                    <a:pt x="106" y="714"/>
                  </a:lnTo>
                  <a:lnTo>
                    <a:pt x="107" y="755"/>
                  </a:lnTo>
                  <a:lnTo>
                    <a:pt x="111" y="796"/>
                  </a:lnTo>
                  <a:lnTo>
                    <a:pt x="118" y="835"/>
                  </a:lnTo>
                  <a:lnTo>
                    <a:pt x="132" y="893"/>
                  </a:lnTo>
                  <a:lnTo>
                    <a:pt x="152" y="950"/>
                  </a:lnTo>
                  <a:lnTo>
                    <a:pt x="156" y="966"/>
                  </a:lnTo>
                  <a:lnTo>
                    <a:pt x="155" y="983"/>
                  </a:lnTo>
                  <a:lnTo>
                    <a:pt x="149" y="998"/>
                  </a:lnTo>
                  <a:lnTo>
                    <a:pt x="138" y="1011"/>
                  </a:lnTo>
                  <a:lnTo>
                    <a:pt x="124" y="1020"/>
                  </a:lnTo>
                  <a:lnTo>
                    <a:pt x="108" y="1024"/>
                  </a:lnTo>
                  <a:lnTo>
                    <a:pt x="92" y="1022"/>
                  </a:lnTo>
                  <a:lnTo>
                    <a:pt x="77" y="1017"/>
                  </a:lnTo>
                  <a:lnTo>
                    <a:pt x="65" y="1006"/>
                  </a:lnTo>
                  <a:lnTo>
                    <a:pt x="55" y="992"/>
                  </a:lnTo>
                  <a:lnTo>
                    <a:pt x="39" y="947"/>
                  </a:lnTo>
                  <a:lnTo>
                    <a:pt x="25" y="902"/>
                  </a:lnTo>
                  <a:lnTo>
                    <a:pt x="14" y="856"/>
                  </a:lnTo>
                  <a:lnTo>
                    <a:pt x="5" y="785"/>
                  </a:lnTo>
                  <a:lnTo>
                    <a:pt x="0" y="714"/>
                  </a:lnTo>
                  <a:lnTo>
                    <a:pt x="3" y="697"/>
                  </a:lnTo>
                  <a:lnTo>
                    <a:pt x="11" y="683"/>
                  </a:lnTo>
                  <a:lnTo>
                    <a:pt x="22" y="671"/>
                  </a:lnTo>
                  <a:lnTo>
                    <a:pt x="37" y="663"/>
                  </a:lnTo>
                  <a:lnTo>
                    <a:pt x="53" y="660"/>
                  </a:lnTo>
                  <a:close/>
                  <a:moveTo>
                    <a:pt x="699" y="0"/>
                  </a:moveTo>
                  <a:lnTo>
                    <a:pt x="716" y="3"/>
                  </a:lnTo>
                  <a:lnTo>
                    <a:pt x="730" y="11"/>
                  </a:lnTo>
                  <a:lnTo>
                    <a:pt x="741" y="22"/>
                  </a:lnTo>
                  <a:lnTo>
                    <a:pt x="749" y="37"/>
                  </a:lnTo>
                  <a:lnTo>
                    <a:pt x="752" y="54"/>
                  </a:lnTo>
                  <a:lnTo>
                    <a:pt x="749" y="72"/>
                  </a:lnTo>
                  <a:lnTo>
                    <a:pt x="741" y="86"/>
                  </a:lnTo>
                  <a:lnTo>
                    <a:pt x="730" y="98"/>
                  </a:lnTo>
                  <a:lnTo>
                    <a:pt x="716" y="106"/>
                  </a:lnTo>
                  <a:lnTo>
                    <a:pt x="699" y="108"/>
                  </a:lnTo>
                  <a:lnTo>
                    <a:pt x="659" y="109"/>
                  </a:lnTo>
                  <a:lnTo>
                    <a:pt x="619" y="114"/>
                  </a:lnTo>
                  <a:lnTo>
                    <a:pt x="581" y="119"/>
                  </a:lnTo>
                  <a:lnTo>
                    <a:pt x="523" y="134"/>
                  </a:lnTo>
                  <a:lnTo>
                    <a:pt x="468" y="155"/>
                  </a:lnTo>
                  <a:lnTo>
                    <a:pt x="417" y="181"/>
                  </a:lnTo>
                  <a:lnTo>
                    <a:pt x="367" y="211"/>
                  </a:lnTo>
                  <a:lnTo>
                    <a:pt x="322" y="246"/>
                  </a:lnTo>
                  <a:lnTo>
                    <a:pt x="280" y="286"/>
                  </a:lnTo>
                  <a:lnTo>
                    <a:pt x="241" y="329"/>
                  </a:lnTo>
                  <a:lnTo>
                    <a:pt x="206" y="375"/>
                  </a:lnTo>
                  <a:lnTo>
                    <a:pt x="177" y="426"/>
                  </a:lnTo>
                  <a:lnTo>
                    <a:pt x="152" y="478"/>
                  </a:lnTo>
                  <a:lnTo>
                    <a:pt x="144" y="492"/>
                  </a:lnTo>
                  <a:lnTo>
                    <a:pt x="131" y="503"/>
                  </a:lnTo>
                  <a:lnTo>
                    <a:pt x="116" y="508"/>
                  </a:lnTo>
                  <a:lnTo>
                    <a:pt x="100" y="511"/>
                  </a:lnTo>
                  <a:lnTo>
                    <a:pt x="83" y="506"/>
                  </a:lnTo>
                  <a:lnTo>
                    <a:pt x="69" y="497"/>
                  </a:lnTo>
                  <a:lnTo>
                    <a:pt x="59" y="484"/>
                  </a:lnTo>
                  <a:lnTo>
                    <a:pt x="53" y="470"/>
                  </a:lnTo>
                  <a:lnTo>
                    <a:pt x="52" y="453"/>
                  </a:lnTo>
                  <a:lnTo>
                    <a:pt x="55" y="436"/>
                  </a:lnTo>
                  <a:lnTo>
                    <a:pt x="75" y="395"/>
                  </a:lnTo>
                  <a:lnTo>
                    <a:pt x="96" y="354"/>
                  </a:lnTo>
                  <a:lnTo>
                    <a:pt x="119" y="315"/>
                  </a:lnTo>
                  <a:lnTo>
                    <a:pt x="120" y="315"/>
                  </a:lnTo>
                  <a:lnTo>
                    <a:pt x="119" y="315"/>
                  </a:lnTo>
                  <a:lnTo>
                    <a:pt x="146" y="278"/>
                  </a:lnTo>
                  <a:lnTo>
                    <a:pt x="174" y="243"/>
                  </a:lnTo>
                  <a:lnTo>
                    <a:pt x="205" y="209"/>
                  </a:lnTo>
                  <a:lnTo>
                    <a:pt x="238" y="179"/>
                  </a:lnTo>
                  <a:lnTo>
                    <a:pt x="272" y="149"/>
                  </a:lnTo>
                  <a:lnTo>
                    <a:pt x="309" y="122"/>
                  </a:lnTo>
                  <a:lnTo>
                    <a:pt x="309" y="121"/>
                  </a:lnTo>
                  <a:lnTo>
                    <a:pt x="347" y="98"/>
                  </a:lnTo>
                  <a:lnTo>
                    <a:pt x="386" y="76"/>
                  </a:lnTo>
                  <a:lnTo>
                    <a:pt x="427" y="56"/>
                  </a:lnTo>
                  <a:lnTo>
                    <a:pt x="470" y="40"/>
                  </a:lnTo>
                  <a:lnTo>
                    <a:pt x="514" y="25"/>
                  </a:lnTo>
                  <a:lnTo>
                    <a:pt x="561" y="14"/>
                  </a:lnTo>
                  <a:lnTo>
                    <a:pt x="630" y="4"/>
                  </a:lnTo>
                  <a:lnTo>
                    <a:pt x="699" y="0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93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40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99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Polinomios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7991" y="912258"/>
            <a:ext cx="1135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El grado 3 suele ser suficiente.</a:t>
            </a:r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Existe riesgo de multicolinealidad. </a:t>
            </a:r>
            <a:r>
              <a:rPr lang="es-CO" sz="2400" b="1" dirty="0">
                <a:solidFill>
                  <a:srgbClr val="2C5697"/>
                </a:solidFill>
              </a:rPr>
              <a:t>Solución:</a:t>
            </a:r>
            <a:r>
              <a:rPr lang="es-CO" sz="2400" dirty="0">
                <a:solidFill>
                  <a:srgbClr val="2C5697"/>
                </a:solidFill>
              </a:rPr>
              <a:t> </a:t>
            </a:r>
            <a:r>
              <a:rPr lang="es-CO" sz="2400" dirty="0"/>
              <a:t>polinomios ortogonales.</a:t>
            </a:r>
          </a:p>
        </p:txBody>
      </p:sp>
    </p:spTree>
    <p:extLst>
      <p:ext uri="{BB962C8B-B14F-4D97-AF65-F5344CB8AC3E}">
        <p14:creationId xmlns:p14="http://schemas.microsoft.com/office/powerpoint/2010/main" val="278413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3467" y="2509241"/>
            <a:ext cx="7207999" cy="8828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5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60"/>
            <a:ext cx="605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Regresión </a:t>
            </a:r>
            <a:r>
              <a:rPr lang="es-CO" sz="2800" b="1" dirty="0" smtClean="0"/>
              <a:t>lineal múltiple</a:t>
            </a:r>
            <a:endParaRPr lang="es-CO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2533467" y="2656761"/>
                <a:ext cx="7207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36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67" y="2656761"/>
                <a:ext cx="72079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9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6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59"/>
            <a:ext cx="2503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Método del Gradiente</a:t>
            </a:r>
            <a:endParaRPr lang="es-CO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49" y="92631"/>
            <a:ext cx="8394751" cy="55685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6231" y="5029823"/>
            <a:ext cx="471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Dataset: Regresión Lineal con </a:t>
            </a:r>
            <a:r>
              <a:rPr lang="es-ES" b="1" dirty="0" smtClean="0"/>
              <a:t>Optimización.xlsx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106230" y="5343687"/>
            <a:ext cx="192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Dataset: </a:t>
            </a:r>
            <a:r>
              <a:rPr lang="es-ES" b="1" dirty="0" smtClean="0"/>
              <a:t>Casas.csv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24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7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59"/>
            <a:ext cx="2710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Método del Gradiente</a:t>
            </a:r>
            <a:endParaRPr lang="es-CO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60" y="260459"/>
            <a:ext cx="8802940" cy="52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8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327991" y="260459"/>
            <a:ext cx="2710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Método del Gradiente</a:t>
            </a:r>
            <a:endParaRPr lang="es-CO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172483"/>
            <a:ext cx="8639175" cy="53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5C03B4-4AD6-4BB5-B97B-BC609A98C8EC}"/>
              </a:ext>
            </a:extLst>
          </p:cNvPr>
          <p:cNvSpPr/>
          <p:nvPr/>
        </p:nvSpPr>
        <p:spPr>
          <a:xfrm>
            <a:off x="0" y="5784574"/>
            <a:ext cx="12192000" cy="1073426"/>
          </a:xfrm>
          <a:prstGeom prst="rect">
            <a:avLst/>
          </a:prstGeom>
          <a:solidFill>
            <a:srgbClr val="2C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A04CD-2A41-4DDA-92F0-C9F5DF1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A413-E501-443A-8AEB-75E16CE63E79}" type="slidenum">
              <a:rPr lang="es-CO" smtClean="0"/>
              <a:t>9</a:t>
            </a:fld>
            <a:endParaRPr lang="es-CO" dirty="0"/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A089E4D3-B6F4-4681-8CD3-2E564573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919585"/>
            <a:ext cx="3182166" cy="9384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C73C05-10AB-4112-87E2-9BE027E9E508}"/>
              </a:ext>
            </a:extLst>
          </p:cNvPr>
          <p:cNvSpPr txBox="1"/>
          <p:nvPr/>
        </p:nvSpPr>
        <p:spPr>
          <a:xfrm>
            <a:off x="0" y="6186081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Lucida Bright" panose="02040602050505020304" pitchFamily="18" charset="0"/>
              </a:rPr>
              <a:t>Regresión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89B6A-E241-4D8A-A162-7FF9677BC5E4}"/>
              </a:ext>
            </a:extLst>
          </p:cNvPr>
          <p:cNvSpPr txBox="1"/>
          <p:nvPr/>
        </p:nvSpPr>
        <p:spPr>
          <a:xfrm>
            <a:off x="622959" y="2139886"/>
            <a:ext cx="3963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Optimización usando la derivada (gradiente) de una función.</a:t>
            </a:r>
            <a:endParaRPr lang="es-CO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92" y="138590"/>
            <a:ext cx="5798228" cy="53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4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1708</Words>
  <Application>Microsoft Office PowerPoint</Application>
  <PresentationFormat>Panorámica</PresentationFormat>
  <Paragraphs>292</Paragraphs>
  <Slides>40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Lucida Bright</vt:lpstr>
      <vt:lpstr>Wingdings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Maryelin Pérez</dc:creator>
  <cp:lastModifiedBy>Juan Carlos García Díaz</cp:lastModifiedBy>
  <cp:revision>252</cp:revision>
  <dcterms:created xsi:type="dcterms:W3CDTF">2019-01-16T00:05:54Z</dcterms:created>
  <dcterms:modified xsi:type="dcterms:W3CDTF">2024-08-16T09:43:50Z</dcterms:modified>
</cp:coreProperties>
</file>