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9" r:id="rId4"/>
    <p:sldId id="280" r:id="rId5"/>
    <p:sldId id="284" r:id="rId6"/>
    <p:sldId id="274" r:id="rId7"/>
    <p:sldId id="276" r:id="rId8"/>
    <p:sldId id="283" r:id="rId9"/>
    <p:sldId id="281" r:id="rId10"/>
    <p:sldId id="285" r:id="rId11"/>
    <p:sldId id="275" r:id="rId12"/>
    <p:sldId id="286" r:id="rId13"/>
    <p:sldId id="269" r:id="rId14"/>
    <p:sldId id="287" r:id="rId15"/>
    <p:sldId id="277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12/10/2021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Bases </a:t>
            </a:r>
            <a:r>
              <a:rPr lang="es-CO" dirty="0"/>
              <a:t>de Datos</a:t>
            </a:r>
            <a:br>
              <a:rPr lang="es-CO" dirty="0"/>
            </a:b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Índices</a:t>
            </a:r>
          </a:p>
        </p:txBody>
      </p:sp>
    </p:spTree>
    <p:extLst>
      <p:ext uri="{BB962C8B-B14F-4D97-AF65-F5344CB8AC3E}">
        <p14:creationId xmlns:p14="http://schemas.microsoft.com/office/powerpoint/2010/main" val="196926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32A9-3DCB-45E1-B7A7-7C1A95E7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07D0-A2D5-42F8-97F6-398A226E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5"/>
            <a:ext cx="8640960" cy="1224136"/>
          </a:xfrm>
        </p:spPr>
        <p:txBody>
          <a:bodyPr>
            <a:normAutofit lnSpcReduction="10000"/>
          </a:bodyPr>
          <a:lstStyle/>
          <a:p>
            <a:r>
              <a:rPr lang="es-CO" sz="2400" dirty="0" smtClean="0"/>
              <a:t>Repita el EP de las </a:t>
            </a:r>
            <a:r>
              <a:rPr lang="es-CO" sz="2400" dirty="0"/>
              <a:t>consultas anteriores </a:t>
            </a:r>
            <a:r>
              <a:rPr lang="es-CO" sz="2400" dirty="0" smtClean="0"/>
              <a:t>y complete la tabla diligenciado las nuevas columnas: ‘usa índices?’, ‘costo 2’ y ‘</a:t>
            </a:r>
            <a:r>
              <a:rPr lang="es-CO" sz="2400" dirty="0" err="1" smtClean="0"/>
              <a:t>cardinalidad</a:t>
            </a:r>
            <a:r>
              <a:rPr lang="es-CO" sz="2400" dirty="0" smtClean="0"/>
              <a:t> 2’</a:t>
            </a:r>
            <a:r>
              <a:rPr lang="es-CO" dirty="0" smtClean="0"/>
              <a:t>:</a:t>
            </a:r>
            <a:endParaRPr lang="es-CO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44097"/>
              </p:ext>
            </p:extLst>
          </p:nvPr>
        </p:nvGraphicFramePr>
        <p:xfrm>
          <a:off x="238572" y="2492896"/>
          <a:ext cx="8784978" cy="417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5">
                  <a:extLst>
                    <a:ext uri="{9D8B030D-6E8A-4147-A177-3AD203B41FA5}">
                      <a16:colId xmlns:a16="http://schemas.microsoft.com/office/drawing/2014/main" val="253839486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8316135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80761031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07730400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989408011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1040671800"/>
                    </a:ext>
                  </a:extLst>
                </a:gridCol>
              </a:tblGrid>
              <a:tr h="818021"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consulta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costo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Costo 2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err="1" smtClean="0"/>
                        <a:t>Cardinalidad</a:t>
                      </a:r>
                      <a:r>
                        <a:rPr lang="es-CO" sz="1600" baseline="0" dirty="0" smtClean="0"/>
                        <a:t> </a:t>
                      </a:r>
                      <a:endParaRPr lang="es-CO" sz="1600" dirty="0" smtClean="0"/>
                    </a:p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err="1" smtClean="0"/>
                        <a:t>Cardinalidad</a:t>
                      </a:r>
                      <a:r>
                        <a:rPr lang="es-CO" sz="1600" dirty="0" smtClean="0"/>
                        <a:t> 2</a:t>
                      </a:r>
                    </a:p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 err="1" smtClean="0"/>
                        <a:t>Indice</a:t>
                      </a:r>
                      <a:r>
                        <a:rPr lang="es-CO" sz="1600" dirty="0" smtClean="0"/>
                        <a:t> que se usa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88482"/>
                  </a:ext>
                </a:extLst>
              </a:tr>
              <a:tr h="1063427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sz="1600" dirty="0" smtClean="0"/>
                        <a:t>select *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dirty="0" smtClean="0"/>
                        <a:t>from locations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dirty="0" smtClean="0"/>
                        <a:t>where city = 'Roma';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67860"/>
                  </a:ext>
                </a:extLst>
              </a:tr>
              <a:tr h="1223193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sz="1600" dirty="0" smtClean="0"/>
                        <a:t>select *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dirty="0" smtClean="0"/>
                        <a:t>from locations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dirty="0" smtClean="0"/>
                        <a:t>where city like '%Roma%’;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154654"/>
                  </a:ext>
                </a:extLst>
              </a:tr>
              <a:tr h="1063427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sz="1600" dirty="0" smtClean="0"/>
                        <a:t>select *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dirty="0" smtClean="0"/>
                        <a:t>from locations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dirty="0" smtClean="0"/>
                        <a:t>where city &gt; 'Roma';</a:t>
                      </a:r>
                      <a:endParaRPr lang="es-CO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0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9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BA57-D81F-4FC3-A26D-19E9BDC2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2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88C2-AFFB-4D7D-863C-6137C8B2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Copie y pegue  la siguiente consulta:</a:t>
            </a:r>
          </a:p>
          <a:p>
            <a:pPr marL="0" indent="0">
              <a:buNone/>
            </a:pPr>
            <a:r>
              <a:rPr lang="en-US" sz="2200" dirty="0"/>
              <a:t>SELECT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d.region_name</a:t>
            </a:r>
            <a:r>
              <a:rPr lang="en-US" sz="2200" dirty="0"/>
              <a:t>, </a:t>
            </a:r>
            <a:r>
              <a:rPr lang="en-US" sz="2200" dirty="0" err="1"/>
              <a:t>e.country_name</a:t>
            </a:r>
            <a:r>
              <a:rPr lang="en-US" sz="2200" dirty="0"/>
              <a:t>, count(*)</a:t>
            </a:r>
          </a:p>
          <a:p>
            <a:pPr marL="0" indent="0">
              <a:buNone/>
            </a:pPr>
            <a:r>
              <a:rPr lang="en-US" sz="2200" dirty="0"/>
              <a:t>FROM</a:t>
            </a:r>
          </a:p>
          <a:p>
            <a:pPr marL="0" indent="0">
              <a:buNone/>
            </a:pPr>
            <a:r>
              <a:rPr lang="en-US" sz="2200" dirty="0"/>
              <a:t>    regions     d, countries   e,        locations   f</a:t>
            </a:r>
          </a:p>
          <a:p>
            <a:pPr marL="0" indent="0">
              <a:buNone/>
            </a:pPr>
            <a:r>
              <a:rPr lang="en-US" sz="2200" dirty="0"/>
              <a:t>WHERE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d.region_id</a:t>
            </a:r>
            <a:r>
              <a:rPr lang="en-US" sz="2200" dirty="0"/>
              <a:t> = </a:t>
            </a:r>
            <a:r>
              <a:rPr lang="en-US" sz="2200" dirty="0" err="1"/>
              <a:t>e.region_id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AND </a:t>
            </a:r>
            <a:r>
              <a:rPr lang="en-US" sz="2200" dirty="0" err="1"/>
              <a:t>e.country_id</a:t>
            </a:r>
            <a:r>
              <a:rPr lang="en-US" sz="2200" dirty="0"/>
              <a:t> = </a:t>
            </a:r>
            <a:r>
              <a:rPr lang="en-US" sz="2200" dirty="0" err="1"/>
              <a:t>f.country_id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group by </a:t>
            </a:r>
            <a:r>
              <a:rPr lang="en-US" sz="2200" dirty="0" err="1"/>
              <a:t>d.region_name</a:t>
            </a:r>
            <a:r>
              <a:rPr lang="en-US" sz="2200" dirty="0"/>
              <a:t>, </a:t>
            </a:r>
            <a:r>
              <a:rPr lang="en-US" sz="2200" dirty="0" err="1"/>
              <a:t>e.country_name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213274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BA57-D81F-4FC3-A26D-19E9BDC2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2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88C2-AFFB-4D7D-863C-6137C8B2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Diligencie para dicha consulta una tabla de costo, </a:t>
            </a:r>
            <a:r>
              <a:rPr lang="es-CO" dirty="0" err="1" smtClean="0"/>
              <a:t>cardinalidad</a:t>
            </a:r>
            <a:r>
              <a:rPr lang="es-CO" dirty="0" smtClean="0"/>
              <a:t> y otra de índices usados</a:t>
            </a:r>
            <a:endParaRPr lang="es-CO" dirty="0"/>
          </a:p>
          <a:p>
            <a:pPr marL="0" indent="0">
              <a:buNone/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22222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Ejercicio 2: </a:t>
            </a:r>
            <a:r>
              <a:rPr lang="es-CO" dirty="0"/>
              <a:t>Reglas para la creación de índices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Indexe las llaves foráneas para acelerar los </a:t>
            </a:r>
            <a:r>
              <a:rPr lang="es-ES" dirty="0" err="1"/>
              <a:t>join</a:t>
            </a:r>
            <a:r>
              <a:rPr lang="es-ES" dirty="0"/>
              <a:t> entre tablas</a:t>
            </a:r>
          </a:p>
          <a:p>
            <a:pPr lvl="1"/>
            <a:r>
              <a:rPr lang="es-ES" dirty="0"/>
              <a:t>Use la tabla </a:t>
            </a:r>
            <a:r>
              <a:rPr lang="es-ES" dirty="0" err="1"/>
              <a:t>Countries</a:t>
            </a:r>
            <a:r>
              <a:rPr lang="es-ES" dirty="0"/>
              <a:t> y</a:t>
            </a:r>
          </a:p>
          <a:p>
            <a:pPr lvl="2"/>
            <a:r>
              <a:rPr lang="es-ES" dirty="0"/>
              <a:t>cree un índice B+ no único por la llave foránea usando la columna </a:t>
            </a:r>
            <a:r>
              <a:rPr lang="es-ES" dirty="0" err="1"/>
              <a:t>Region</a:t>
            </a:r>
            <a:r>
              <a:rPr lang="es-ES" dirty="0"/>
              <a:t>, nombre: </a:t>
            </a:r>
            <a:r>
              <a:rPr lang="es-ES" dirty="0" err="1"/>
              <a:t>idx_fk_region</a:t>
            </a:r>
            <a:endParaRPr lang="es-ES" dirty="0"/>
          </a:p>
          <a:p>
            <a:pPr lvl="1"/>
            <a:r>
              <a:rPr lang="es-ES" dirty="0"/>
              <a:t>Use la tabla </a:t>
            </a:r>
            <a:r>
              <a:rPr lang="es-ES" dirty="0" err="1"/>
              <a:t>Location</a:t>
            </a:r>
            <a:r>
              <a:rPr lang="es-ES" dirty="0"/>
              <a:t> y</a:t>
            </a:r>
          </a:p>
          <a:p>
            <a:pPr lvl="2"/>
            <a:r>
              <a:rPr lang="es-ES" dirty="0"/>
              <a:t>cree  un índice B+ no único por la llave foránea usando la columna </a:t>
            </a:r>
            <a:r>
              <a:rPr lang="es-ES" dirty="0" err="1"/>
              <a:t>Countries</a:t>
            </a:r>
            <a:r>
              <a:rPr lang="es-ES" dirty="0"/>
              <a:t>, nombre: </a:t>
            </a:r>
            <a:r>
              <a:rPr lang="es-ES" dirty="0" err="1"/>
              <a:t>idx_fk_country</a:t>
            </a:r>
            <a:endParaRPr lang="es-ES" dirty="0"/>
          </a:p>
          <a:p>
            <a:pPr marL="1371600" lvl="3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377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BA57-D81F-4FC3-A26D-19E9BDC2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2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88C2-AFFB-4D7D-863C-6137C8B2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Diligencie para dicha consulta nuevas consultas en la tabla de costos, </a:t>
            </a:r>
            <a:r>
              <a:rPr lang="es-CO" dirty="0" err="1" smtClean="0"/>
              <a:t>cardinalidad</a:t>
            </a:r>
            <a:r>
              <a:rPr lang="es-CO" dirty="0" smtClean="0"/>
              <a:t> y otra de índices usados</a:t>
            </a:r>
            <a:endParaRPr lang="es-CO" dirty="0"/>
          </a:p>
          <a:p>
            <a:pPr marL="0" indent="0">
              <a:buNone/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1852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Ejercicio 2: </a:t>
            </a:r>
            <a:r>
              <a:rPr lang="es-CO" dirty="0"/>
              <a:t>Reglas para la creación de índices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Cargue a BS las dos tablas </a:t>
            </a:r>
            <a:r>
              <a:rPr lang="es-ES" dirty="0" err="1" smtClean="0"/>
              <a:t>diliggenciadas</a:t>
            </a:r>
            <a:endParaRPr lang="es-ES" dirty="0"/>
          </a:p>
          <a:p>
            <a:pPr lvl="0"/>
            <a:r>
              <a:rPr lang="es-ES" dirty="0" smtClean="0"/>
              <a:t>Otorgue permisos sobre las tablas a </a:t>
            </a:r>
            <a:r>
              <a:rPr lang="es-ES" dirty="0" err="1" smtClean="0"/>
              <a:t>jcarreno</a:t>
            </a:r>
            <a:endParaRPr lang="es-ES" dirty="0"/>
          </a:p>
          <a:p>
            <a:pPr lvl="3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633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BA57-D81F-4FC3-A26D-19E9BDC2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88C2-AFFB-4D7D-863C-6137C8B2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cree el esquema </a:t>
            </a:r>
            <a:r>
              <a:rPr lang="es-CO" dirty="0" err="1"/>
              <a:t>ubicacion</a:t>
            </a:r>
            <a:r>
              <a:rPr lang="es-CO" dirty="0"/>
              <a:t>, obtenga el modelo de tablas para entender las llaves primarias y foráneas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397878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BA57-D81F-4FC3-A26D-19E9BDC2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88C2-AFFB-4D7D-863C-6137C8B2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Revise los índices creados cuando se definen las llaves primarias</a:t>
            </a:r>
            <a:endParaRPr lang="es-CO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24944"/>
            <a:ext cx="7596336" cy="14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BA57-D81F-4FC3-A26D-19E9BDC2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88C2-AFFB-4D7D-863C-6137C8B2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Escriba la siguiente consulta</a:t>
            </a:r>
          </a:p>
          <a:p>
            <a:pPr marL="457200" lvl="1" indent="0">
              <a:buNone/>
            </a:pPr>
            <a:r>
              <a:rPr lang="en-US" sz="1800" dirty="0"/>
              <a:t>select *</a:t>
            </a:r>
          </a:p>
          <a:p>
            <a:pPr marL="457200" lvl="1" indent="0">
              <a:buNone/>
            </a:pPr>
            <a:r>
              <a:rPr lang="en-US" sz="1800" dirty="0"/>
              <a:t>from regions</a:t>
            </a:r>
          </a:p>
          <a:p>
            <a:pPr marL="457200" lvl="1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region_id</a:t>
            </a:r>
            <a:r>
              <a:rPr lang="en-US" sz="1800" dirty="0"/>
              <a:t> = 1</a:t>
            </a:r>
            <a:endParaRPr lang="es-CO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3F7C8-E30D-4223-BEC4-A7F45896E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6" t="27586"/>
          <a:stretch/>
        </p:blipFill>
        <p:spPr>
          <a:xfrm>
            <a:off x="3851920" y="3573016"/>
            <a:ext cx="3406532" cy="151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83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BA57-D81F-4FC3-A26D-19E9BDC2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88C2-AFFB-4D7D-863C-6137C8B2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18" y="1158913"/>
            <a:ext cx="8229600" cy="4525963"/>
          </a:xfrm>
        </p:spPr>
        <p:txBody>
          <a:bodyPr>
            <a:normAutofit/>
          </a:bodyPr>
          <a:lstStyle/>
          <a:p>
            <a:r>
              <a:rPr lang="es-CO" dirty="0"/>
              <a:t>Obtenga el EXECUTION PLAN (EP) de la consulta anterior, para ello haga clic en el botón marcado en rojo en la siguiente figura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3F7C8-E30D-4223-BEC4-A7F45896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118" y="2780928"/>
            <a:ext cx="2870042" cy="1622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581128"/>
            <a:ext cx="8671967" cy="13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0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BA57-D81F-4FC3-A26D-19E9BDC2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88C2-AFFB-4D7D-863C-6137C8B2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En el resultado </a:t>
            </a:r>
            <a:r>
              <a:rPr lang="es-CO" dirty="0" smtClean="0"/>
              <a:t>de </a:t>
            </a:r>
            <a:r>
              <a:rPr lang="es-CO" dirty="0"/>
              <a:t>la consulta anterior</a:t>
            </a:r>
          </a:p>
          <a:p>
            <a:pPr lvl="1"/>
            <a:r>
              <a:rPr lang="es-CO" dirty="0"/>
              <a:t>Observe el costo</a:t>
            </a:r>
          </a:p>
          <a:p>
            <a:pPr lvl="2"/>
            <a:r>
              <a:rPr lang="es-ES" dirty="0"/>
              <a:t>La columna </a:t>
            </a:r>
            <a:r>
              <a:rPr lang="es-ES" b="1" i="1" u="sng" dirty="0"/>
              <a:t>Costo</a:t>
            </a:r>
            <a:r>
              <a:rPr lang="es-ES" dirty="0"/>
              <a:t> se refiere al costo de CPU, el número que se muestra es un porcentaje (%) de CPU que se utilizaría para responder la consulta.</a:t>
            </a:r>
            <a:endParaRPr lang="es-CO" dirty="0"/>
          </a:p>
          <a:p>
            <a:pPr lvl="2"/>
            <a:r>
              <a:rPr lang="es-ES" dirty="0"/>
              <a:t>La columna </a:t>
            </a:r>
            <a:r>
              <a:rPr lang="es-ES" b="1" i="1" u="sng" dirty="0" err="1"/>
              <a:t>Cardinality</a:t>
            </a:r>
            <a:r>
              <a:rPr lang="es-ES" dirty="0"/>
              <a:t> se refiere al número de tuplas que deben procesarse.</a:t>
            </a:r>
            <a:endParaRPr lang="es-CO" dirty="0"/>
          </a:p>
          <a:p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13591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BA57-D81F-4FC3-A26D-19E9BDC2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88C2-AFFB-4D7D-863C-6137C8B2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En el resultado del EXECUTION PLAN (EP) de la consulta anterior</a:t>
            </a:r>
          </a:p>
          <a:p>
            <a:pPr lvl="1"/>
            <a:r>
              <a:rPr lang="es-CO" dirty="0"/>
              <a:t>Observe los índices que se usan</a:t>
            </a:r>
          </a:p>
          <a:p>
            <a:pPr lvl="2"/>
            <a:r>
              <a:rPr lang="es-CO" dirty="0"/>
              <a:t>Busque las entradas INDEX en el plan de ejecución en la columna ‘</a:t>
            </a:r>
            <a:r>
              <a:rPr lang="es-CO" dirty="0" err="1"/>
              <a:t>operation</a:t>
            </a:r>
            <a:r>
              <a:rPr lang="es-CO" dirty="0"/>
              <a:t>’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2C8DE-6700-41B1-A39A-7C378B4C8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82" y="4221088"/>
            <a:ext cx="644323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32A9-3DCB-45E1-B7A7-7C1A95E7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07D0-A2D5-42F8-97F6-398A226E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864096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Obtenga el EP de las siguientes </a:t>
            </a:r>
            <a:r>
              <a:rPr lang="es-CO" dirty="0" smtClean="0"/>
              <a:t>consultas y diligencie las columnas</a:t>
            </a:r>
            <a:endParaRPr lang="es-CO" dirty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05180"/>
              </p:ext>
            </p:extLst>
          </p:nvPr>
        </p:nvGraphicFramePr>
        <p:xfrm>
          <a:off x="767916" y="2351317"/>
          <a:ext cx="76081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538394864"/>
                    </a:ext>
                  </a:extLst>
                </a:gridCol>
                <a:gridCol w="1975768">
                  <a:extLst>
                    <a:ext uri="{9D8B030D-6E8A-4147-A177-3AD203B41FA5}">
                      <a16:colId xmlns:a16="http://schemas.microsoft.com/office/drawing/2014/main" val="483161354"/>
                    </a:ext>
                  </a:extLst>
                </a:gridCol>
                <a:gridCol w="2536056">
                  <a:extLst>
                    <a:ext uri="{9D8B030D-6E8A-4147-A177-3AD203B41FA5}">
                      <a16:colId xmlns:a16="http://schemas.microsoft.com/office/drawing/2014/main" val="1040671800"/>
                    </a:ext>
                  </a:extLst>
                </a:gridCol>
              </a:tblGrid>
              <a:tr h="292026">
                <a:tc>
                  <a:txBody>
                    <a:bodyPr/>
                    <a:lstStyle/>
                    <a:p>
                      <a:r>
                        <a:rPr lang="es-CO" dirty="0" smtClean="0"/>
                        <a:t>consulta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costo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cardinalidad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88482"/>
                  </a:ext>
                </a:extLst>
              </a:tr>
              <a:tr h="949084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sz="1800" dirty="0" smtClean="0"/>
                        <a:t>select *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dirty="0" smtClean="0"/>
                        <a:t>from locations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dirty="0" smtClean="0"/>
                        <a:t>where city = 'Roma';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67860"/>
                  </a:ext>
                </a:extLst>
              </a:tr>
              <a:tr h="1168103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sz="1800" dirty="0" smtClean="0"/>
                        <a:t>select *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dirty="0" smtClean="0"/>
                        <a:t>from locations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dirty="0" smtClean="0"/>
                        <a:t>where city like '%Roma%’;</a:t>
                      </a:r>
                    </a:p>
                    <a:p>
                      <a:pPr marL="457200" lvl="1" indent="0">
                        <a:buNone/>
                      </a:pPr>
                      <a:endParaRPr lang="en-US" sz="1800" dirty="0" smtClean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154654"/>
                  </a:ext>
                </a:extLst>
              </a:tr>
              <a:tr h="730065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sz="1800" dirty="0" smtClean="0"/>
                        <a:t>select *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dirty="0" smtClean="0"/>
                        <a:t>from locations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dirty="0" smtClean="0"/>
                        <a:t>where city &gt; 'Roma';</a:t>
                      </a:r>
                      <a:endParaRPr lang="es-CO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0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21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32A9-3DCB-45E1-B7A7-7C1A95E7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07D0-A2D5-42F8-97F6-398A226E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/>
          <a:lstStyle/>
          <a:p>
            <a:r>
              <a:rPr lang="es-CO" dirty="0"/>
              <a:t>Cree un índice </a:t>
            </a:r>
            <a:r>
              <a:rPr lang="es-CO" dirty="0" smtClean="0"/>
              <a:t>de nombre IDX_CITY que sea ‘no </a:t>
            </a:r>
            <a:r>
              <a:rPr lang="es-CO" dirty="0"/>
              <a:t>único’ </a:t>
            </a:r>
            <a:r>
              <a:rPr lang="es-CO" dirty="0" smtClean="0"/>
              <a:t>para </a:t>
            </a:r>
            <a:r>
              <a:rPr lang="es-CO" dirty="0"/>
              <a:t>la columna ‘</a:t>
            </a:r>
            <a:r>
              <a:rPr lang="es-CO" dirty="0" err="1"/>
              <a:t>city</a:t>
            </a:r>
            <a:r>
              <a:rPr lang="es-CO" dirty="0"/>
              <a:t>’ de la tabla ‘</a:t>
            </a:r>
            <a:r>
              <a:rPr lang="es-CO" dirty="0" err="1"/>
              <a:t>locations</a:t>
            </a:r>
            <a:r>
              <a:rPr lang="es-CO" dirty="0" smtClean="0"/>
              <a:t>’ con ordenamiento  ascendente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538" t="24800" r="66537" b="37400"/>
          <a:stretch/>
        </p:blipFill>
        <p:spPr>
          <a:xfrm>
            <a:off x="515227" y="2962350"/>
            <a:ext cx="3851093" cy="2736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027" y="2981015"/>
            <a:ext cx="3782126" cy="2693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268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470</Words>
  <Application>Microsoft Office PowerPoint</Application>
  <PresentationFormat>Presentación en pantalla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de Office</vt:lpstr>
      <vt:lpstr>Bases de Datos 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Ejercicio 2</vt:lpstr>
      <vt:lpstr>Ejercicio 2</vt:lpstr>
      <vt:lpstr>Ejercicio 2: Reglas para la creación de índices</vt:lpstr>
      <vt:lpstr>Ejercicio 2</vt:lpstr>
      <vt:lpstr>Ejercicio 2: Reglas para la creación de índices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Indices</dc:title>
  <dc:creator>Julio Carreño</dc:creator>
  <cp:lastModifiedBy>Julio Ernesto Carreno Vargas</cp:lastModifiedBy>
  <cp:revision>39</cp:revision>
  <dcterms:created xsi:type="dcterms:W3CDTF">2014-05-22T13:37:16Z</dcterms:created>
  <dcterms:modified xsi:type="dcterms:W3CDTF">2021-10-12T15:48:19Z</dcterms:modified>
</cp:coreProperties>
</file>