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8" r:id="rId3"/>
    <p:sldId id="290" r:id="rId4"/>
    <p:sldId id="289" r:id="rId5"/>
    <p:sldId id="291" r:id="rId6"/>
    <p:sldId id="294" r:id="rId7"/>
    <p:sldId id="293" r:id="rId8"/>
    <p:sldId id="292" r:id="rId9"/>
    <p:sldId id="282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30C50-4764-481D-8CF5-8945AAAD87BF}" type="datetimeFigureOut">
              <a:rPr lang="es-CO" smtClean="0"/>
              <a:t>28/09/2021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EB741-9519-4086-B631-AA0E582011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1007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4FF0-8662-4328-B68A-131BD51B2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38C14-3C6B-4E03-A273-26968A49D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EBDD3-A8A3-4563-B15F-BEA53EF3A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08DE-509A-45DC-8DBB-7CB7ECA337E8}" type="datetime1">
              <a:rPr lang="es-CO" smtClean="0"/>
              <a:t>28/09/2021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0B79E-0106-40C9-A842-4A208427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F1EBD-62DB-4AAA-8117-7E1F4668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842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EF1FC-FB56-4E59-8050-AE585D86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E7757-85D4-4206-9C69-3A350EACE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0A1D9-EADB-4941-B1B0-B35D6648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92F1-739F-4A65-9B49-5D908769F1EB}" type="datetime1">
              <a:rPr lang="es-CO" smtClean="0"/>
              <a:t>28/09/2021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27ABC-4686-455C-BFD4-4E618FDA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1F852-EC35-4746-AF98-721978A3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657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CE8C1B-DC41-4210-A0E8-941AB8417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46E8C-2835-4CA6-A650-143557692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BB243-EBEB-4335-9FEF-2DD14D03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D4F5-8237-4BEF-9D27-DC1CBECF83DF}" type="datetime1">
              <a:rPr lang="es-CO" smtClean="0"/>
              <a:t>28/09/2021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2FE4F-0FB7-417F-AB86-63DB03BA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5F8FF-B40C-4E96-B43E-ECA14F6D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567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59AF-1F93-4253-96CF-615ECDA2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FA351-9F7D-47FF-B584-66E76302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7CB94-66E3-406F-9C6B-D62478F8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25C1-7537-47A9-A098-93B249D6DC34}" type="datetime1">
              <a:rPr lang="es-CO" smtClean="0"/>
              <a:t>28/09/2021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5A9B-7E3F-4021-BDE6-E8DE6577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00198-6969-4DE6-9670-15B73770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426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F959F-EC0E-4888-AED8-B3011D52D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B041C-6015-4642-8270-670F02D4F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7CA0E-FD53-41D0-84CD-800B8901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84F2-4D48-48A6-849F-B49C9011E074}" type="datetime1">
              <a:rPr lang="es-CO" smtClean="0"/>
              <a:t>28/09/2021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F903A-67E9-4993-A073-428EDC84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B8093-0695-4D31-A684-403F6C18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556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FA81-F470-4BD8-8BA3-2481473C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523F8-CCFA-486D-8D74-6C2E8FE6D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F4806-C1BC-4BF6-BE07-B8954CBD4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9F926-B0AB-4879-A882-AF62FA6F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4D0B-2C5C-45B9-B3A5-D33E2B1EB745}" type="datetime1">
              <a:rPr lang="es-CO" smtClean="0"/>
              <a:t>28/09/2021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55F05-3115-4D96-AB32-514F82CC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9F3C6-2685-40E3-AEB6-25255304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334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E8DB-5382-49AC-B521-5B54F728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83A5-E2D7-41BC-B5D3-97926F679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26CDD-1553-4516-BDD8-BED32E67B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06CA95-7A97-4AAB-8A33-70C5CBE7F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EB223-6CF0-4AB9-8DF9-0DBC6DE5F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54D441-D1C0-4397-9337-B2F18674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4031-09DA-4B56-B1EF-A186E1C77BCB}" type="datetime1">
              <a:rPr lang="es-CO" smtClean="0"/>
              <a:t>28/09/2021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7F82A-6D48-4BBF-86F3-6D29BD4D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F51C24-ED33-4315-9E40-525A8688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76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A5BF-4F9E-4CCE-9127-7F1ACA3D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7EBD6-525F-496D-B619-6F0E3E19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1715-CD10-4095-8FD2-E186631777C1}" type="datetime1">
              <a:rPr lang="es-CO" smtClean="0"/>
              <a:t>28/09/2021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0707D-D756-4C19-9953-EF8EE1BD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73968-8B14-4F15-944D-FC2043ED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670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B4424-1444-4388-AAFA-A0FE7015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CA87-A5EF-4C77-A32F-C96E4D70158A}" type="datetime1">
              <a:rPr lang="es-CO" smtClean="0"/>
              <a:t>28/09/2021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581BF-3AB0-4410-AF26-4B98A9FA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394D8-1DC1-4D35-BAA7-BCA87572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375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30A5A-19CE-40D8-8F2B-6D9BF50AC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127DC-C81A-4DB3-8AC5-B727E42AE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A1CAF-DF88-439C-A5AD-8C5A7B0B6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BF416-367E-45CA-A683-5C651328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1117-A27A-4D5B-9EA9-FB085141490A}" type="datetime1">
              <a:rPr lang="es-CO" smtClean="0"/>
              <a:t>28/09/2021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DEC6B-1420-427E-BCF8-ABBE1303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28BA2-16E0-4DB3-AB71-D234CCB5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840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D4AE7-6499-4960-A0E2-7CDC01C3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DC0849-2C7C-4E7D-B115-EDF94964C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16975-5144-4C57-8395-6A8F8671F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41DC5-7A12-46DF-87DD-03892AFE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1E66-8CB9-46BB-BCAC-4C1416B8E9E9}" type="datetime1">
              <a:rPr lang="es-CO" smtClean="0"/>
              <a:t>28/09/2021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26C4A-8B1F-4184-AC64-EF539CE8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CA5F1-F072-4F19-BDC6-D3B9CF47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91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BA3D8-CD62-4DFA-A9DF-A5A41C53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58A2F-94C2-4F8A-B17F-B6772A94C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E181A-EF3B-4F9A-900F-EC2FC011F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1B7B-0406-4CFA-965F-A1F480FE0752}" type="datetime1">
              <a:rPr lang="es-CO" smtClean="0"/>
              <a:t>28/09/2021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0064A-8898-4E9B-B058-018C31D5A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F9E43-0731-4E3B-892B-5E1A20FAD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74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-paradigm.com/support/documents/vpuserguide/3563/3564/85378_conceptual,l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71D4-66A2-478F-9800-4A0E84D749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/>
              <a:t>Bases de Datos</a:t>
            </a:r>
            <a:endParaRPr lang="es-C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0F9D2-46C1-4CA1-9929-8E58DFADDC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Dependencias Funcionales y Normalización de bases de datos relacionales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B8AA9-FB24-4B25-BE5F-5FC1D4A3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605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Referidos a la información redundante en las </a:t>
            </a:r>
            <a:r>
              <a:rPr lang="es-CO" b="1" dirty="0" err="1"/>
              <a:t>tuplas</a:t>
            </a:r>
            <a:r>
              <a:rPr lang="es-CO" b="1" dirty="0"/>
              <a:t> y anomalías de </a:t>
            </a:r>
            <a:r>
              <a:rPr lang="es-CO" b="1" dirty="0" smtClean="0"/>
              <a:t>actualización – </a:t>
            </a:r>
            <a:r>
              <a:rPr lang="es-CO" b="1" dirty="0" smtClean="0">
                <a:solidFill>
                  <a:srgbClr val="7030A0"/>
                </a:solidFill>
              </a:rPr>
              <a:t>TABLAS DE REFERENCIA</a:t>
            </a:r>
            <a:r>
              <a:rPr lang="es-CO" b="1" dirty="0" smtClean="0"/>
              <a:t>-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Suponga que tiene una tabla de 10 millones de préstamos de libros con una columna </a:t>
            </a:r>
            <a:r>
              <a:rPr lang="es-CO" i="1" u="sng" dirty="0" smtClean="0"/>
              <a:t>Estado</a:t>
            </a:r>
            <a:r>
              <a:rPr lang="es-CO" dirty="0" smtClean="0"/>
              <a:t> que tiene los siguientes valores:</a:t>
            </a:r>
          </a:p>
          <a:p>
            <a:pPr lvl="1"/>
            <a:r>
              <a:rPr lang="es-CO" dirty="0" smtClean="0"/>
              <a:t>DESPACHADO  que constituyen el 30% de los datos</a:t>
            </a:r>
          </a:p>
          <a:p>
            <a:pPr lvl="1"/>
            <a:r>
              <a:rPr lang="es-CO" dirty="0" smtClean="0"/>
              <a:t>RECIBIDO </a:t>
            </a:r>
            <a:r>
              <a:rPr lang="es-CO" dirty="0"/>
              <a:t>que constituyen el 30% de los datos</a:t>
            </a:r>
            <a:endParaRPr lang="es-CO" dirty="0" smtClean="0"/>
          </a:p>
          <a:p>
            <a:pPr lvl="1"/>
            <a:r>
              <a:rPr lang="es-CO" dirty="0" smtClean="0"/>
              <a:t>EN PROCESO </a:t>
            </a:r>
            <a:r>
              <a:rPr lang="es-CO" dirty="0"/>
              <a:t>que constituyen el </a:t>
            </a:r>
            <a:r>
              <a:rPr lang="es-CO" dirty="0" smtClean="0"/>
              <a:t>20</a:t>
            </a:r>
            <a:r>
              <a:rPr lang="es-CO" dirty="0"/>
              <a:t>% de los </a:t>
            </a:r>
            <a:r>
              <a:rPr lang="es-CO" dirty="0" smtClean="0"/>
              <a:t>datos</a:t>
            </a:r>
          </a:p>
          <a:p>
            <a:pPr lvl="1"/>
            <a:r>
              <a:rPr lang="es-CO" dirty="0" smtClean="0"/>
              <a:t>RECHAZADO </a:t>
            </a:r>
            <a:r>
              <a:rPr lang="es-CO" dirty="0"/>
              <a:t>que constituyen el </a:t>
            </a:r>
            <a:r>
              <a:rPr lang="es-CO" dirty="0" smtClean="0"/>
              <a:t>20</a:t>
            </a:r>
            <a:r>
              <a:rPr lang="es-CO" dirty="0"/>
              <a:t>% de los </a:t>
            </a:r>
            <a:r>
              <a:rPr lang="es-CO" dirty="0" smtClean="0"/>
              <a:t>datos</a:t>
            </a:r>
          </a:p>
          <a:p>
            <a:r>
              <a:rPr lang="es-CO" dirty="0" smtClean="0"/>
              <a:t>Existe “redundancia” o “duplicidad” en el descriptivo del Estado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2</a:t>
            </a:fld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474" y="2763044"/>
            <a:ext cx="20193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1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942" y="365125"/>
            <a:ext cx="11195858" cy="1325563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Referidos a la información redundante en las </a:t>
            </a:r>
            <a:r>
              <a:rPr lang="es-CO" b="1" dirty="0" err="1"/>
              <a:t>tuplas</a:t>
            </a:r>
            <a:r>
              <a:rPr lang="es-CO" b="1" dirty="0"/>
              <a:t> y anomalías de </a:t>
            </a:r>
            <a:r>
              <a:rPr lang="es-CO" b="1" dirty="0" smtClean="0"/>
              <a:t>actualización – </a:t>
            </a:r>
            <a:r>
              <a:rPr lang="es-CO" b="1" dirty="0" smtClean="0">
                <a:solidFill>
                  <a:srgbClr val="7030A0"/>
                </a:solidFill>
              </a:rPr>
              <a:t>TABLAS DE REFERENCIA</a:t>
            </a:r>
            <a:r>
              <a:rPr lang="es-CO" b="1" dirty="0" smtClean="0"/>
              <a:t>-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Suponga que se decidió </a:t>
            </a:r>
            <a:r>
              <a:rPr lang="es-CO" sz="3600" b="1" dirty="0" smtClean="0">
                <a:solidFill>
                  <a:srgbClr val="7030A0"/>
                </a:solidFill>
              </a:rPr>
              <a:t>cambiar</a:t>
            </a:r>
            <a:r>
              <a:rPr lang="es-CO" dirty="0" smtClean="0"/>
              <a:t> los estados de la siguiente manera:</a:t>
            </a:r>
          </a:p>
          <a:p>
            <a:pPr lvl="1"/>
            <a:r>
              <a:rPr lang="es-CO" dirty="0"/>
              <a:t>DESPACHADO  </a:t>
            </a:r>
            <a:r>
              <a:rPr lang="es-CO" dirty="0" smtClean="0"/>
              <a:t>a ENTREGADO</a:t>
            </a:r>
            <a:endParaRPr lang="es-CO" dirty="0"/>
          </a:p>
          <a:p>
            <a:pPr lvl="1"/>
            <a:r>
              <a:rPr lang="es-CO" dirty="0"/>
              <a:t>RECIBIDO </a:t>
            </a:r>
            <a:r>
              <a:rPr lang="es-CO" dirty="0" smtClean="0"/>
              <a:t>a ORDENADO</a:t>
            </a:r>
            <a:endParaRPr lang="es-CO" dirty="0"/>
          </a:p>
          <a:p>
            <a:pPr lvl="1"/>
            <a:r>
              <a:rPr lang="es-CO" dirty="0"/>
              <a:t>EN PROCESO </a:t>
            </a:r>
            <a:r>
              <a:rPr lang="es-CO" dirty="0" smtClean="0"/>
              <a:t>a APROBADO</a:t>
            </a:r>
            <a:endParaRPr lang="es-CO" dirty="0"/>
          </a:p>
          <a:p>
            <a:pPr lvl="1"/>
            <a:r>
              <a:rPr lang="es-CO" dirty="0"/>
              <a:t>RECHAZADO </a:t>
            </a:r>
            <a:r>
              <a:rPr lang="es-CO" dirty="0" smtClean="0"/>
              <a:t>a NO APROBADO</a:t>
            </a:r>
          </a:p>
          <a:p>
            <a:r>
              <a:rPr lang="es-CO" dirty="0" smtClean="0"/>
              <a:t>De hecho cada tres meses se han estado haciendo cambios sobre dichos estados</a:t>
            </a:r>
          </a:p>
          <a:p>
            <a:r>
              <a:rPr lang="es-CO" dirty="0"/>
              <a:t>Cada cambio en los estados genera modificaciones en la tabla de prestamos que es muy </a:t>
            </a:r>
            <a:r>
              <a:rPr lang="es-CO" dirty="0" smtClean="0"/>
              <a:t>grande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175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206" y="365125"/>
            <a:ext cx="11014365" cy="1325563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Referidos a la información redundante en las </a:t>
            </a:r>
            <a:r>
              <a:rPr lang="es-CO" b="1" dirty="0" err="1"/>
              <a:t>tuplas</a:t>
            </a:r>
            <a:r>
              <a:rPr lang="es-CO" b="1" dirty="0"/>
              <a:t> y anomalías de </a:t>
            </a:r>
            <a:r>
              <a:rPr lang="es-CO" b="1" dirty="0" smtClean="0"/>
              <a:t>actualización – </a:t>
            </a:r>
            <a:r>
              <a:rPr lang="es-CO" b="1" dirty="0" smtClean="0">
                <a:solidFill>
                  <a:srgbClr val="7030A0"/>
                </a:solidFill>
              </a:rPr>
              <a:t>TABLAS DE REFERENCIA</a:t>
            </a:r>
            <a:r>
              <a:rPr lang="es-CO" b="1" dirty="0" smtClean="0"/>
              <a:t>-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25625"/>
            <a:ext cx="6851073" cy="4351338"/>
          </a:xfrm>
        </p:spPr>
        <p:txBody>
          <a:bodyPr>
            <a:normAutofit/>
          </a:bodyPr>
          <a:lstStyle/>
          <a:p>
            <a:r>
              <a:rPr lang="es-CO" dirty="0" smtClean="0"/>
              <a:t>Se podría crear una tabla de referencia con una tabla </a:t>
            </a:r>
            <a:r>
              <a:rPr lang="es-CO" b="1" i="1" u="sng" dirty="0" smtClean="0"/>
              <a:t>Estado</a:t>
            </a:r>
            <a:r>
              <a:rPr lang="es-CO" dirty="0" smtClean="0"/>
              <a:t> que tenga un id (SK como PK) y una descripción del estado</a:t>
            </a:r>
          </a:p>
          <a:p>
            <a:r>
              <a:rPr lang="es-CO" dirty="0" smtClean="0"/>
              <a:t>Cada Estado tiene un ID</a:t>
            </a:r>
          </a:p>
          <a:p>
            <a:r>
              <a:rPr lang="es-CO" dirty="0" smtClean="0"/>
              <a:t>La tabla de prestamos tendría el ID acorde al estado</a:t>
            </a:r>
          </a:p>
          <a:p>
            <a:r>
              <a:rPr lang="es-CO" dirty="0" smtClean="0"/>
              <a:t>Cuando se presenten actualizaciones de los estados sólo se actualiza el descriptivo en la tabla de estados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4</a:t>
            </a:fld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033" y="1825625"/>
            <a:ext cx="2543175" cy="3571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816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206" y="365125"/>
            <a:ext cx="11014365" cy="1325563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Referidos a la información redundante en las </a:t>
            </a:r>
            <a:r>
              <a:rPr lang="es-CO" b="1" dirty="0" err="1"/>
              <a:t>tuplas</a:t>
            </a:r>
            <a:r>
              <a:rPr lang="es-CO" b="1" dirty="0"/>
              <a:t> y anomalías de </a:t>
            </a:r>
            <a:r>
              <a:rPr lang="es-CO" b="1" dirty="0" smtClean="0"/>
              <a:t>actualización – </a:t>
            </a:r>
            <a:r>
              <a:rPr lang="es-CO" b="1" dirty="0" smtClean="0">
                <a:solidFill>
                  <a:srgbClr val="7030A0"/>
                </a:solidFill>
              </a:rPr>
              <a:t>TABLAS DE REFERENCIA</a:t>
            </a:r>
            <a:r>
              <a:rPr lang="es-CO" b="1" dirty="0" smtClean="0"/>
              <a:t>-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Con tabla de referencia (LOOKUP)</a:t>
            </a:r>
          </a:p>
          <a:p>
            <a:pPr lvl="1"/>
            <a:r>
              <a:rPr lang="es-CO" dirty="0" smtClean="0"/>
              <a:t>Se ahorra también espacio en el disco duro</a:t>
            </a:r>
          </a:p>
          <a:p>
            <a:pPr lvl="1"/>
            <a:r>
              <a:rPr lang="es-CO" dirty="0" smtClean="0"/>
              <a:t>Pero se debe hacer JOIN para obtener el descriptivo del estado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86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206" y="365125"/>
            <a:ext cx="11014365" cy="1325563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Referidos a la información redundante en las </a:t>
            </a:r>
            <a:r>
              <a:rPr lang="es-CO" b="1" dirty="0" err="1"/>
              <a:t>tuplas</a:t>
            </a:r>
            <a:r>
              <a:rPr lang="es-CO" b="1" dirty="0"/>
              <a:t> y anomalías de </a:t>
            </a:r>
            <a:r>
              <a:rPr lang="es-CO" b="1" dirty="0" smtClean="0"/>
              <a:t>actualización – </a:t>
            </a:r>
            <a:r>
              <a:rPr lang="es-CO" b="1" dirty="0" smtClean="0">
                <a:solidFill>
                  <a:srgbClr val="7030A0"/>
                </a:solidFill>
              </a:rPr>
              <a:t>TABLAS DE REFERENCIA</a:t>
            </a:r>
            <a:r>
              <a:rPr lang="es-CO" b="1" dirty="0" smtClean="0"/>
              <a:t>-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Las </a:t>
            </a:r>
            <a:r>
              <a:rPr lang="es-CO" dirty="0" smtClean="0"/>
              <a:t>tabla de referencia (LOOKUP)</a:t>
            </a:r>
          </a:p>
          <a:p>
            <a:pPr lvl="1"/>
            <a:r>
              <a:rPr lang="es-CO" dirty="0" smtClean="0"/>
              <a:t>Se conocen de antemano los valores  (de ahí el término ‘referencia’)</a:t>
            </a:r>
          </a:p>
          <a:p>
            <a:pPr lvl="1"/>
            <a:r>
              <a:rPr lang="es-CO" dirty="0" smtClean="0"/>
              <a:t>Se pueden agregar valores nuevos</a:t>
            </a:r>
            <a:endParaRPr lang="es-CO" dirty="0" smtClean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1982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206" y="365125"/>
            <a:ext cx="11014365" cy="1325563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Referidos a la información redundante en las </a:t>
            </a:r>
            <a:r>
              <a:rPr lang="es-CO" b="1" dirty="0" err="1"/>
              <a:t>tuplas</a:t>
            </a:r>
            <a:r>
              <a:rPr lang="es-CO" b="1" dirty="0"/>
              <a:t> y anomalías de </a:t>
            </a:r>
            <a:r>
              <a:rPr lang="es-CO" b="1" dirty="0" smtClean="0"/>
              <a:t>actualización – </a:t>
            </a:r>
            <a:r>
              <a:rPr lang="es-CO" b="1" dirty="0" smtClean="0">
                <a:solidFill>
                  <a:srgbClr val="7030A0"/>
                </a:solidFill>
              </a:rPr>
              <a:t>TABLAS DE REFERENCIA</a:t>
            </a:r>
            <a:r>
              <a:rPr lang="es-CO" b="1" dirty="0" smtClean="0"/>
              <a:t>-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Ejemplos de </a:t>
            </a:r>
            <a:r>
              <a:rPr lang="es-CO" dirty="0" smtClean="0"/>
              <a:t>tabla de referencia (LOOKUP)</a:t>
            </a:r>
          </a:p>
          <a:p>
            <a:pPr lvl="1"/>
            <a:r>
              <a:rPr lang="es-CO" dirty="0" smtClean="0"/>
              <a:t>Todas las tablas que impliquen Tipo, </a:t>
            </a:r>
          </a:p>
          <a:p>
            <a:pPr lvl="2"/>
            <a:r>
              <a:rPr lang="es-CO" dirty="0" smtClean="0"/>
              <a:t>Tipo de Documento</a:t>
            </a:r>
          </a:p>
          <a:p>
            <a:pPr lvl="2"/>
            <a:r>
              <a:rPr lang="es-CO" dirty="0" smtClean="0"/>
              <a:t>Tipo de Genero</a:t>
            </a:r>
          </a:p>
          <a:p>
            <a:pPr lvl="2"/>
            <a:r>
              <a:rPr lang="es-CO" dirty="0" smtClean="0"/>
              <a:t>Tipo de Categoría</a:t>
            </a:r>
          </a:p>
          <a:p>
            <a:pPr lvl="1"/>
            <a:r>
              <a:rPr lang="es-CO" dirty="0" smtClean="0"/>
              <a:t>Estados</a:t>
            </a:r>
          </a:p>
          <a:p>
            <a:r>
              <a:rPr lang="es-CO" dirty="0" smtClean="0"/>
              <a:t>Desde el modelo conceptual deberían identificarse  las entidades de Referencia</a:t>
            </a: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155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Referidos a la información redundante en las </a:t>
            </a:r>
            <a:r>
              <a:rPr lang="es-CO" b="1" dirty="0" err="1"/>
              <a:t>tuplas</a:t>
            </a:r>
            <a:r>
              <a:rPr lang="es-CO" b="1" dirty="0"/>
              <a:t> y anomalías de </a:t>
            </a:r>
            <a:r>
              <a:rPr lang="es-CO" b="1" dirty="0" smtClean="0"/>
              <a:t>actualización – </a:t>
            </a:r>
            <a:r>
              <a:rPr lang="es-CO" b="1" dirty="0" smtClean="0">
                <a:solidFill>
                  <a:srgbClr val="7030A0"/>
                </a:solidFill>
              </a:rPr>
              <a:t>TABLAS DE REFERENCIA</a:t>
            </a:r>
            <a:r>
              <a:rPr lang="es-CO" b="1" dirty="0" smtClean="0"/>
              <a:t>-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La universidad Javeriana tiene sedes en varios países (COLOMBIA, ESPAÑA, INGLATERRA, ITALIA,..) y se requiere obtener un listado de cuantos profesores dictan clase por cada país; </a:t>
            </a:r>
          </a:p>
          <a:p>
            <a:r>
              <a:rPr lang="es-CO" dirty="0" smtClean="0"/>
              <a:t>El siguiente es el modelo proyectado y para el cual todas las filas actuales de la tabla ‘profesor’ están registrados en COLOMBIA</a:t>
            </a:r>
          </a:p>
          <a:p>
            <a:r>
              <a:rPr lang="es-CO" dirty="0" smtClean="0"/>
              <a:t>El modelo proyectado podría responder la consulta planteada?</a:t>
            </a: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8</a:t>
            </a:fld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620" y="4599276"/>
            <a:ext cx="25146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7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Referencias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r>
              <a:rPr lang="en-US" altLang="en-US" b="1" dirty="0">
                <a:solidFill>
                  <a:srgbClr val="002060"/>
                </a:solidFill>
              </a:rPr>
              <a:t>©</a:t>
            </a:r>
            <a:r>
              <a:rPr lang="en-US" altLang="en-US" b="1" dirty="0" err="1">
                <a:solidFill>
                  <a:srgbClr val="002060"/>
                </a:solidFill>
              </a:rPr>
              <a:t>Silberschatz</a:t>
            </a:r>
            <a:r>
              <a:rPr lang="en-US" altLang="en-US" b="1" dirty="0">
                <a:solidFill>
                  <a:srgbClr val="002060"/>
                </a:solidFill>
              </a:rPr>
              <a:t>, </a:t>
            </a:r>
            <a:r>
              <a:rPr lang="en-US" altLang="en-US" b="1" dirty="0" err="1">
                <a:solidFill>
                  <a:srgbClr val="002060"/>
                </a:solidFill>
              </a:rPr>
              <a:t>Korth</a:t>
            </a:r>
            <a:r>
              <a:rPr lang="en-US" altLang="en-US" b="1" dirty="0">
                <a:solidFill>
                  <a:srgbClr val="002060"/>
                </a:solidFill>
              </a:rPr>
              <a:t> and </a:t>
            </a:r>
            <a:r>
              <a:rPr lang="en-US" altLang="en-US" b="1" dirty="0" err="1">
                <a:solidFill>
                  <a:srgbClr val="002060"/>
                </a:solidFill>
              </a:rPr>
              <a:t>Sudarshan</a:t>
            </a:r>
            <a:r>
              <a:rPr lang="en-US" altLang="en-US" b="1" dirty="0">
                <a:solidFill>
                  <a:srgbClr val="002060"/>
                </a:solidFill>
              </a:rPr>
              <a:t>, 2019</a:t>
            </a:r>
          </a:p>
          <a:p>
            <a:pPr marL="0" indent="0">
              <a:buNone/>
            </a:pPr>
            <a:endParaRPr lang="es-CO" dirty="0">
              <a:hlinkClick r:id="" action="ppaction://noaction"/>
            </a:endParaRPr>
          </a:p>
          <a:p>
            <a:r>
              <a:rPr lang="es-CO" dirty="0">
                <a:hlinkClick r:id="" action="ppaction://noaction"/>
              </a:rPr>
              <a:t>https://www.udemy.com/database-design-and-management/learn/v4/content</a:t>
            </a:r>
            <a:endParaRPr lang="es-CO" dirty="0"/>
          </a:p>
          <a:p>
            <a:r>
              <a:rPr lang="es-CO" dirty="0">
                <a:hlinkClick r:id="rId2"/>
              </a:rPr>
              <a:t>https://www.visual-paradigm.com/support/documents/vpuserguide/3563/3564/85378_conceptual,l.html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53629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489</Words>
  <Application>Microsoft Office PowerPoint</Application>
  <PresentationFormat>Panorámica</PresentationFormat>
  <Paragraphs>55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Bases de Datos</vt:lpstr>
      <vt:lpstr>Referidos a la información redundante en las tuplas y anomalías de actualización – TABLAS DE REFERENCIA-</vt:lpstr>
      <vt:lpstr>Referidos a la información redundante en las tuplas y anomalías de actualización – TABLAS DE REFERENCIA-</vt:lpstr>
      <vt:lpstr>Referidos a la información redundante en las tuplas y anomalías de actualización – TABLAS DE REFERENCIA-</vt:lpstr>
      <vt:lpstr>Referidos a la información redundante en las tuplas y anomalías de actualización – TABLAS DE REFERENCIA-</vt:lpstr>
      <vt:lpstr>Referidos a la información redundante en las tuplas y anomalías de actualización – TABLAS DE REFERENCIA-</vt:lpstr>
      <vt:lpstr>Referidos a la información redundante en las tuplas y anomalías de actualización – TABLAS DE REFERENCIA-</vt:lpstr>
      <vt:lpstr>Referidos a la información redundante en las tuplas y anomalías de actualización – TABLAS DE REFERENCIA-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</dc:title>
  <dc:creator>Julio Ernesto Carreno Vargas</dc:creator>
  <cp:lastModifiedBy>Julio Ernesto Carreno Vargas</cp:lastModifiedBy>
  <cp:revision>44</cp:revision>
  <dcterms:created xsi:type="dcterms:W3CDTF">2020-03-28T00:34:48Z</dcterms:created>
  <dcterms:modified xsi:type="dcterms:W3CDTF">2021-09-28T17:46:51Z</dcterms:modified>
</cp:coreProperties>
</file>