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3" r:id="rId5"/>
    <p:sldId id="287" r:id="rId6"/>
    <p:sldId id="288" r:id="rId7"/>
    <p:sldId id="286" r:id="rId8"/>
    <p:sldId id="282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30C50-4764-481D-8CF5-8945AAAD87BF}" type="datetimeFigureOut">
              <a:rPr lang="es-CO" smtClean="0"/>
              <a:t>28/09/2021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B741-9519-4086-B631-AA0E582011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00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4FF0-8662-4328-B68A-131BD51B2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38C14-3C6B-4E03-A273-26968A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BDD3-A8A3-4563-B15F-BEA53EF3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08DE-509A-45DC-8DBB-7CB7ECA337E8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B79E-0106-40C9-A842-4A208427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1EBD-62DB-4AAA-8117-7E1F466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42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F1FC-FB56-4E59-8050-AE585D8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7757-85D4-4206-9C69-3A350EAC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A1D9-EADB-4941-B1B0-B35D6648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92F1-739F-4A65-9B49-5D908769F1EB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27ABC-4686-455C-BFD4-4E618FD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F852-EC35-4746-AF98-721978A3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657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E8C1B-DC41-4210-A0E8-941AB841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46E8C-2835-4CA6-A650-143557692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B243-EBEB-4335-9FEF-2DD14D03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D4F5-8237-4BEF-9D27-DC1CBECF83DF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FE4F-0FB7-417F-AB86-63DB03BA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5F8FF-B40C-4E96-B43E-ECA14F6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67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59AF-1F93-4253-96CF-615ECDA2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A351-9F7D-47FF-B584-66E76302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CB94-66E3-406F-9C6B-D62478F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25C1-7537-47A9-A098-93B249D6DC34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5A9B-7E3F-4021-BDE6-E8DE65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00198-6969-4DE6-9670-15B7377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2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59F-EC0E-4888-AED8-B3011D52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041C-6015-4642-8270-670F02D4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CA0E-FD53-41D0-84CD-800B8901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84F2-4D48-48A6-849F-B49C9011E074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903A-67E9-4993-A073-428EDC84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8093-0695-4D31-A684-403F6C18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55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A81-F470-4BD8-8BA3-2481473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23F8-CCFA-486D-8D74-6C2E8FE6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F4806-C1BC-4BF6-BE07-B8954CBD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9F926-B0AB-4879-A882-AF62FA6F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D0B-2C5C-45B9-B3A5-D33E2B1EB745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5F05-3115-4D96-AB32-514F82CC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F3C6-2685-40E3-AEB6-25255304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34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E8DB-5382-49AC-B521-5B54F728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83A5-E2D7-41BC-B5D3-97926F67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26CDD-1553-4516-BDD8-BED32E67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6CA95-7A97-4AAB-8A33-70C5CBE7F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EB223-6CF0-4AB9-8DF9-0DBC6DE5F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4D441-D1C0-4397-9337-B2F18674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4031-09DA-4B56-B1EF-A186E1C77BCB}" type="datetime1">
              <a:rPr lang="es-CO" smtClean="0"/>
              <a:t>28/09/2021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7F82A-6D48-4BBF-86F3-6D29BD4D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51C24-ED33-4315-9E40-525A868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A5BF-4F9E-4CCE-9127-7F1ACA3D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7EBD6-525F-496D-B619-6F0E3E19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1715-CD10-4095-8FD2-E186631777C1}" type="datetime1">
              <a:rPr lang="es-CO" smtClean="0"/>
              <a:t>28/09/2021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707D-D756-4C19-9953-EF8EE1BD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73968-8B14-4F15-944D-FC2043ED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67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4424-1444-4388-AAFA-A0FE7015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A87-A5EF-4C77-A32F-C96E4D70158A}" type="datetime1">
              <a:rPr lang="es-CO" smtClean="0"/>
              <a:t>28/09/2021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581BF-3AB0-4410-AF26-4B98A9FA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4D8-1DC1-4D35-BAA7-BCA8757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37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A5A-19CE-40D8-8F2B-6D9BF50A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27DC-C81A-4DB3-8AC5-B727E42A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1CAF-DF88-439C-A5AD-8C5A7B0B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F416-367E-45CA-A683-5C651328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1117-A27A-4D5B-9EA9-FB085141490A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EC6B-1420-427E-BCF8-ABBE1303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28BA2-16E0-4DB3-AB71-D234CCB5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4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4AE7-6499-4960-A0E2-7CDC01C3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0849-2C7C-4E7D-B115-EDF94964C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16975-5144-4C57-8395-6A8F8671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1DC5-7A12-46DF-87DD-03892AFE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1E66-8CB9-46BB-BCAC-4C1416B8E9E9}" type="datetime1">
              <a:rPr lang="es-CO" smtClean="0"/>
              <a:t>28/09/2021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6C4A-8B1F-4184-AC64-EF539CE8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CA5F1-F072-4F19-BDC6-D3B9CF4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BA3D8-CD62-4DFA-A9DF-A5A41C5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58A2F-94C2-4F8A-B17F-B6772A94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E181A-EF3B-4F9A-900F-EC2FC011F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1B7B-0406-4CFA-965F-A1F480FE0752}" type="datetime1">
              <a:rPr lang="es-CO" smtClean="0"/>
              <a:t>28/09/2021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064A-8898-4E9B-B058-018C31D5A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F9E43-0731-4E3B-892B-5E1A20FAD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A95F-4E1F-454D-81C3-DEE85A2660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support/documents/vpuserguide/3563/3564/85378_conceptual,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71D4-66A2-478F-9800-4A0E84D74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Bases de Datos</a:t>
            </a:r>
            <a:endParaRPr lang="es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F9D2-46C1-4CA1-9929-8E58DFADD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Dependencias Funcionales y Normalización de bases de datos relacionales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B8AA9-FB24-4B25-BE5F-5FC1D4A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05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0888-3DFF-4E87-98A6-287E0520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Que es el diseño de bases de datos relacionales 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29CC-0E7E-49D0-B44D-FA6A3C48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029"/>
            <a:ext cx="10515600" cy="4351338"/>
          </a:xfrm>
        </p:spPr>
        <p:txBody>
          <a:bodyPr/>
          <a:lstStyle/>
          <a:p>
            <a:r>
              <a:rPr lang="es-CO" dirty="0"/>
              <a:t>El agrupamiento de atributos para formar </a:t>
            </a:r>
            <a:r>
              <a:rPr lang="es-CO" i="1" u="sng" dirty="0"/>
              <a:t>buenos</a:t>
            </a:r>
            <a:r>
              <a:rPr lang="es-CO" dirty="0"/>
              <a:t> esquemas de relaciones, en el nivel de almacenamiento.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39A7C-DA61-4E0A-B0A8-2973C656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2</a:t>
            </a:fld>
            <a:endParaRPr lang="es-CO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8604F-AA88-4D08-AE62-AC504A6B4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61" y="2851490"/>
            <a:ext cx="4354477" cy="376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61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9A9-A415-4A7F-92AF-FBF5BD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semántica de los atributos de la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918-DE7C-4ED1-952C-5314DE5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Informalmente, cada tupla en una relación debería representar una entidad o una instancia de un </a:t>
            </a:r>
            <a:r>
              <a:rPr lang="es-CO" dirty="0" err="1"/>
              <a:t>relationship</a:t>
            </a:r>
            <a:r>
              <a:rPr lang="es-CO" dirty="0"/>
              <a:t>. </a:t>
            </a:r>
          </a:p>
          <a:p>
            <a:pPr lvl="0" fontAlgn="base"/>
            <a:r>
              <a:rPr lang="es-CO" dirty="0"/>
              <a:t>Solo llaves foráneas deben ser usadas para referirse a otras entidades  </a:t>
            </a:r>
          </a:p>
          <a:p>
            <a:r>
              <a:rPr lang="es-CO" dirty="0"/>
              <a:t>Atributos de entidades y </a:t>
            </a:r>
            <a:r>
              <a:rPr lang="es-CO" dirty="0" err="1"/>
              <a:t>relationships</a:t>
            </a:r>
            <a:r>
              <a:rPr lang="es-CO" dirty="0"/>
              <a:t> deben guardarse aparte tanto como sea posible.</a:t>
            </a:r>
          </a:p>
          <a:p>
            <a:r>
              <a:rPr lang="es-CO" dirty="0"/>
              <a:t>El diseño del esquema debe ser tal que pueda ser explicado fácilmente relación por relación. La semántica de los atributos debe ser fácil de interpretar.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6C4F6-5ED1-4850-AF8D-1BCE4290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72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9A9-A415-4A7F-92AF-FBF5BD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semántica de los atributos de la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918-DE7C-4ED1-952C-5314DE5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Atributos de diferentes entidades no se deberían mezclar en la misma relación</a:t>
            </a:r>
          </a:p>
          <a:p>
            <a:r>
              <a:rPr lang="es-CO" dirty="0"/>
              <a:t>Considere la siguiente información:</a:t>
            </a:r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07EE05-04E6-4C4F-97F3-8633C4C9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88555"/>
              </p:ext>
            </p:extLst>
          </p:nvPr>
        </p:nvGraphicFramePr>
        <p:xfrm>
          <a:off x="4171006" y="3353336"/>
          <a:ext cx="3215051" cy="813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572">
                  <a:extLst>
                    <a:ext uri="{9D8B030D-6E8A-4147-A177-3AD203B41FA5}">
                      <a16:colId xmlns:a16="http://schemas.microsoft.com/office/drawing/2014/main" val="971319961"/>
                    </a:ext>
                  </a:extLst>
                </a:gridCol>
                <a:gridCol w="1616479">
                  <a:extLst>
                    <a:ext uri="{9D8B030D-6E8A-4147-A177-3AD203B41FA5}">
                      <a16:colId xmlns:a16="http://schemas.microsoft.com/office/drawing/2014/main" val="1020270009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estudiante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materias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23222612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E1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BD, 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322071218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E2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INGLES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198299622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8ECD-A14B-43E1-9C07-964133E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2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9A9-A415-4A7F-92AF-FBF5BD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semántica de los atributos de la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918-DE7C-4ED1-952C-5314DE5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Considere </a:t>
            </a:r>
            <a:r>
              <a:rPr lang="es-CO" dirty="0"/>
              <a:t>la siguiente información: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Cómo se puede ver las tuplas representan varias entidades de materia. </a:t>
            </a:r>
            <a:endParaRPr lang="es-CO" dirty="0" smtClean="0"/>
          </a:p>
          <a:p>
            <a:pPr lvl="1"/>
            <a:r>
              <a:rPr lang="es-CO" dirty="0" smtClean="0"/>
              <a:t>Existe un GRUPO REPETITIVO en materias</a:t>
            </a:r>
          </a:p>
          <a:p>
            <a:pPr lvl="1"/>
            <a:r>
              <a:rPr lang="es-CO" dirty="0" smtClean="0">
                <a:solidFill>
                  <a:srgbClr val="7030A0"/>
                </a:solidFill>
              </a:rPr>
              <a:t>PRIMERA FORMA NORMAL</a:t>
            </a:r>
          </a:p>
          <a:p>
            <a:pPr lvl="2"/>
            <a:r>
              <a:rPr lang="es-CO" dirty="0" smtClean="0"/>
              <a:t>Debe separarse el grupo REPETITIVO en otra tabla</a:t>
            </a:r>
          </a:p>
          <a:p>
            <a:pPr lvl="1"/>
            <a:endParaRPr lang="es-C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07EE05-04E6-4C4F-97F3-8633C4C9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27797"/>
              </p:ext>
            </p:extLst>
          </p:nvPr>
        </p:nvGraphicFramePr>
        <p:xfrm>
          <a:off x="3747056" y="2297620"/>
          <a:ext cx="3215051" cy="813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572">
                  <a:extLst>
                    <a:ext uri="{9D8B030D-6E8A-4147-A177-3AD203B41FA5}">
                      <a16:colId xmlns:a16="http://schemas.microsoft.com/office/drawing/2014/main" val="971319961"/>
                    </a:ext>
                  </a:extLst>
                </a:gridCol>
                <a:gridCol w="1616479">
                  <a:extLst>
                    <a:ext uri="{9D8B030D-6E8A-4147-A177-3AD203B41FA5}">
                      <a16:colId xmlns:a16="http://schemas.microsoft.com/office/drawing/2014/main" val="1020270009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estudiante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materias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23222612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E1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BD, 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322071218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E2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INGLES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198299622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8ECD-A14B-43E1-9C07-964133E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7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101A-7B07-4419-93AB-631627FE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Descomposición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F4FD-CF9A-44EE-A3C9-2FFD4157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Partir </a:t>
            </a:r>
            <a:r>
              <a:rPr lang="es-CO" dirty="0" smtClean="0"/>
              <a:t>esquema </a:t>
            </a:r>
            <a:r>
              <a:rPr lang="es-CO" dirty="0"/>
              <a:t>de </a:t>
            </a:r>
            <a:r>
              <a:rPr lang="es-CO" dirty="0" smtClean="0"/>
              <a:t>la relación que tiene grupos repetitivos. </a:t>
            </a:r>
          </a:p>
          <a:p>
            <a:pPr lvl="1"/>
            <a:r>
              <a:rPr lang="es-CO" dirty="0" smtClean="0"/>
              <a:t>Una nueva tabla con el grupo repetitivo</a:t>
            </a:r>
            <a:endParaRPr lang="es-CO" dirty="0"/>
          </a:p>
          <a:p>
            <a:pPr lvl="1"/>
            <a:r>
              <a:rPr lang="es-CO" dirty="0" smtClean="0"/>
              <a:t>Usar los conceptos de PK y  FK para vincular la nueva tabla con la tabla original que se descompuso</a:t>
            </a:r>
          </a:p>
          <a:p>
            <a:pPr lvl="1"/>
            <a:r>
              <a:rPr lang="es-CO" dirty="0" smtClean="0"/>
              <a:t>Determinar si la relación entre las tablas es IDENTIFICANTE o NO IDENTIFICANTE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E35D-71E3-403D-88BC-8E85A9E9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331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79A9-A415-4A7F-92AF-FBF5BD5B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Referidos a la semántica de los atributos de la Relación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A918-DE7C-4ED1-952C-5314DE50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¿</a:t>
            </a:r>
            <a:r>
              <a:rPr lang="es-CO" dirty="0"/>
              <a:t>Entonces cómo se descompondrían dichas tuplas?</a:t>
            </a:r>
          </a:p>
          <a:p>
            <a:pPr lvl="1"/>
            <a:r>
              <a:rPr lang="es-CO" dirty="0"/>
              <a:t>Dibuje un modelo de las nuevas tablas, indique PK, FK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07EE05-04E6-4C4F-97F3-8633C4C9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2356"/>
              </p:ext>
            </p:extLst>
          </p:nvPr>
        </p:nvGraphicFramePr>
        <p:xfrm>
          <a:off x="4195944" y="3112267"/>
          <a:ext cx="3215051" cy="813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572">
                  <a:extLst>
                    <a:ext uri="{9D8B030D-6E8A-4147-A177-3AD203B41FA5}">
                      <a16:colId xmlns:a16="http://schemas.microsoft.com/office/drawing/2014/main" val="971319961"/>
                    </a:ext>
                  </a:extLst>
                </a:gridCol>
                <a:gridCol w="1616479">
                  <a:extLst>
                    <a:ext uri="{9D8B030D-6E8A-4147-A177-3AD203B41FA5}">
                      <a16:colId xmlns:a16="http://schemas.microsoft.com/office/drawing/2014/main" val="1020270009"/>
                    </a:ext>
                  </a:extLst>
                </a:gridCol>
              </a:tblGrid>
              <a:tr h="1644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estudiante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materias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23222612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E1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BD, SO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3220712189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6858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E2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tc>
                  <a:txBody>
                    <a:bodyPr/>
                    <a:lstStyle/>
                    <a:p>
                      <a:pPr marL="235585" indent="-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POO, INGLES </a:t>
                      </a:r>
                      <a:endParaRPr lang="es-CO" sz="14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Century Gothic" panose="020B0502020202020204" pitchFamily="34" charset="0"/>
                        <a:cs typeface="Century Gothic" panose="020B0502020202020204" pitchFamily="34" charset="0"/>
                      </a:endParaRPr>
                    </a:p>
                  </a:txBody>
                  <a:tcPr marL="0" marR="34925" marT="0" marB="0"/>
                </a:tc>
                <a:extLst>
                  <a:ext uri="{0D108BD9-81ED-4DB2-BD59-A6C34878D82A}">
                    <a16:rowId xmlns:a16="http://schemas.microsoft.com/office/drawing/2014/main" val="198299622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8ECD-A14B-43E1-9C07-964133E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A95F-4E1F-454D-81C3-DEE85A2660F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83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r>
              <a:rPr lang="en-US" altLang="en-US" b="1" dirty="0">
                <a:solidFill>
                  <a:srgbClr val="002060"/>
                </a:solidFill>
              </a:rPr>
              <a:t>©</a:t>
            </a:r>
            <a:r>
              <a:rPr lang="en-US" altLang="en-US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b="1" dirty="0">
                <a:solidFill>
                  <a:srgbClr val="002060"/>
                </a:solidFill>
              </a:rPr>
              <a:t>, </a:t>
            </a:r>
            <a:r>
              <a:rPr lang="en-US" altLang="en-US" b="1" dirty="0" err="1">
                <a:solidFill>
                  <a:srgbClr val="002060"/>
                </a:solidFill>
              </a:rPr>
              <a:t>Korth</a:t>
            </a:r>
            <a:r>
              <a:rPr lang="en-US" altLang="en-US" b="1" dirty="0">
                <a:solidFill>
                  <a:srgbClr val="002060"/>
                </a:solidFill>
              </a:rPr>
              <a:t> and </a:t>
            </a:r>
            <a:r>
              <a:rPr lang="en-US" altLang="en-US" b="1" dirty="0" err="1">
                <a:solidFill>
                  <a:srgbClr val="002060"/>
                </a:solidFill>
              </a:rPr>
              <a:t>Sudarshan</a:t>
            </a:r>
            <a:r>
              <a:rPr lang="en-US" altLang="en-US" b="1" dirty="0">
                <a:solidFill>
                  <a:srgbClr val="002060"/>
                </a:solidFill>
              </a:rPr>
              <a:t>, 2019</a:t>
            </a:r>
          </a:p>
          <a:p>
            <a:pPr marL="0" indent="0">
              <a:buNone/>
            </a:pPr>
            <a:endParaRPr lang="es-CO" dirty="0">
              <a:hlinkClick r:id="" action="ppaction://noaction"/>
            </a:endParaRPr>
          </a:p>
          <a:p>
            <a:r>
              <a:rPr lang="es-CO" dirty="0">
                <a:hlinkClick r:id="" action="ppaction://noaction"/>
              </a:rPr>
              <a:t>https://www.udemy.com/database-design-and-management/learn/v4/content</a:t>
            </a:r>
            <a:endParaRPr lang="es-CO" dirty="0"/>
          </a:p>
          <a:p>
            <a:r>
              <a:rPr lang="es-CO" dirty="0">
                <a:hlinkClick r:id="rId2"/>
              </a:rPr>
              <a:t>https://www.visual-paradigm.com/support/documents/vpuserguide/3563/3564/85378_conceptual,l.html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331</Words>
  <Application>Microsoft Office PowerPoint</Application>
  <PresentationFormat>Panorámica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Bases de Datos</vt:lpstr>
      <vt:lpstr>Que es el diseño de bases de datos relacionales </vt:lpstr>
      <vt:lpstr>Referidos a la semántica de los atributos de la Relación</vt:lpstr>
      <vt:lpstr>Referidos a la semántica de los atributos de la Relación</vt:lpstr>
      <vt:lpstr>Referidos a la semántica de los atributos de la Relación</vt:lpstr>
      <vt:lpstr>Descomposición</vt:lpstr>
      <vt:lpstr>Referidos a la semántica de los atributos de la Relación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</dc:title>
  <dc:creator>Julio Ernesto Carreno Vargas</dc:creator>
  <cp:lastModifiedBy>Julio Ernesto Carreno Vargas</cp:lastModifiedBy>
  <cp:revision>39</cp:revision>
  <dcterms:created xsi:type="dcterms:W3CDTF">2020-03-28T00:34:48Z</dcterms:created>
  <dcterms:modified xsi:type="dcterms:W3CDTF">2021-09-28T15:07:32Z</dcterms:modified>
</cp:coreProperties>
</file>