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4" r:id="rId5"/>
    <p:sldId id="265" r:id="rId6"/>
    <p:sldId id="283" r:id="rId7"/>
    <p:sldId id="266" r:id="rId8"/>
    <p:sldId id="284" r:id="rId9"/>
    <p:sldId id="267" r:id="rId10"/>
    <p:sldId id="285" r:id="rId11"/>
    <p:sldId id="268" r:id="rId12"/>
    <p:sldId id="269" r:id="rId13"/>
    <p:sldId id="282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dirty="0"/>
            <a:t>Anomalía de Actualización</a:t>
          </a:r>
          <a:r>
            <a:rPr lang="es-CO" b="1" dirty="0"/>
            <a:t> </a:t>
          </a:r>
          <a:endParaRPr lang="es-CO" dirty="0"/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/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/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  <dgm:t>
        <a:bodyPr/>
        <a:lstStyle/>
        <a:p>
          <a:endParaRPr lang="es-ES"/>
        </a:p>
      </dgm:t>
    </dgm:pt>
    <dgm:pt modelId="{CAB8B4C1-F8EF-407F-8F5F-21296245E5C0}" type="pres">
      <dgm:prSet presAssocID="{A8620444-A7A4-4210-BB37-C0D573B0D999}" presName="entireBox" presStyleLbl="node1" presStyleIdx="0" presStyleCnt="1"/>
      <dgm:spPr/>
      <dgm:t>
        <a:bodyPr/>
        <a:lstStyle/>
        <a:p>
          <a:endParaRPr lang="es-ES"/>
        </a:p>
      </dgm:t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Actualización </a:t>
          </a:r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/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/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  <dgm:t>
        <a:bodyPr/>
        <a:lstStyle/>
        <a:p>
          <a:endParaRPr lang="es-ES"/>
        </a:p>
      </dgm:t>
    </dgm:pt>
    <dgm:pt modelId="{CAB8B4C1-F8EF-407F-8F5F-21296245E5C0}" type="pres">
      <dgm:prSet presAssocID="{A8620444-A7A4-4210-BB37-C0D573B0D999}" presName="entireBox" presStyleLbl="node1" presStyleIdx="0" presStyleCnt="1"/>
      <dgm:spPr/>
      <dgm:t>
        <a:bodyPr/>
        <a:lstStyle/>
        <a:p>
          <a:endParaRPr lang="es-ES"/>
        </a:p>
      </dgm:t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dirty="0"/>
            <a:t>Anomalía de Actualización</a:t>
          </a:r>
          <a:r>
            <a:rPr lang="es-CO" b="1" dirty="0"/>
            <a:t> </a:t>
          </a:r>
          <a:endParaRPr lang="es-CO" dirty="0"/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/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  <dgm:t>
        <a:bodyPr/>
        <a:lstStyle/>
        <a:p>
          <a:endParaRPr lang="es-ES"/>
        </a:p>
      </dgm:t>
    </dgm:pt>
    <dgm:pt modelId="{CAB8B4C1-F8EF-407F-8F5F-21296245E5C0}" type="pres">
      <dgm:prSet presAssocID="{A8620444-A7A4-4210-BB37-C0D573B0D999}" presName="entireBox" presStyleLbl="node1" presStyleIdx="0" presStyleCnt="1"/>
      <dgm:spPr/>
      <dgm:t>
        <a:bodyPr/>
        <a:lstStyle/>
        <a:p>
          <a:endParaRPr lang="es-ES"/>
        </a:p>
      </dgm:t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88D681-20F5-4332-8C2A-5D5AEB6830A8}" type="doc">
      <dgm:prSet loTypeId="urn:microsoft.com/office/officeart/2005/8/layout/process4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s-CO"/>
        </a:p>
      </dgm:t>
    </dgm:pt>
    <dgm:pt modelId="{A8620444-A7A4-4210-BB37-C0D573B0D999}">
      <dgm:prSet/>
      <dgm:spPr/>
      <dgm:t>
        <a:bodyPr/>
        <a:lstStyle/>
        <a:p>
          <a:r>
            <a:rPr lang="es-CO" b="1"/>
            <a:t>Anomalías </a:t>
          </a:r>
          <a:endParaRPr lang="es-CO"/>
        </a:p>
      </dgm:t>
    </dgm:pt>
    <dgm:pt modelId="{9715FE32-FDBC-4528-9A2B-B9B75CED9892}" type="parTrans" cxnId="{953EBDE5-E09D-48DF-A46B-4ABD589B394E}">
      <dgm:prSet/>
      <dgm:spPr/>
      <dgm:t>
        <a:bodyPr/>
        <a:lstStyle/>
        <a:p>
          <a:endParaRPr lang="es-CO"/>
        </a:p>
      </dgm:t>
    </dgm:pt>
    <dgm:pt modelId="{3AF03A0F-EDBE-4F50-B8AD-B2D73F2DFCC0}" type="sibTrans" cxnId="{953EBDE5-E09D-48DF-A46B-4ABD589B394E}">
      <dgm:prSet/>
      <dgm:spPr/>
      <dgm:t>
        <a:bodyPr/>
        <a:lstStyle/>
        <a:p>
          <a:endParaRPr lang="es-CO"/>
        </a:p>
      </dgm:t>
    </dgm:pt>
    <dgm:pt modelId="{1EBB01A2-32BB-412E-90FD-2C240EC4C612}">
      <dgm:prSet/>
      <dgm:spPr/>
      <dgm:t>
        <a:bodyPr/>
        <a:lstStyle/>
        <a:p>
          <a:r>
            <a:rPr lang="es-CO" dirty="0"/>
            <a:t>Anomalía de Actualización</a:t>
          </a:r>
          <a:r>
            <a:rPr lang="es-CO" b="1" dirty="0"/>
            <a:t> </a:t>
          </a:r>
          <a:endParaRPr lang="es-CO" dirty="0"/>
        </a:p>
      </dgm:t>
    </dgm:pt>
    <dgm:pt modelId="{58476B7B-DD55-42BA-AFA0-CDA14157B889}" type="parTrans" cxnId="{7ECB4B07-F555-4305-B881-CB3496A24FA3}">
      <dgm:prSet/>
      <dgm:spPr/>
      <dgm:t>
        <a:bodyPr/>
        <a:lstStyle/>
        <a:p>
          <a:endParaRPr lang="es-CO"/>
        </a:p>
      </dgm:t>
    </dgm:pt>
    <dgm:pt modelId="{B306FA11-8F78-4D9F-89C0-7C4F5D256836}" type="sibTrans" cxnId="{7ECB4B07-F555-4305-B881-CB3496A24FA3}">
      <dgm:prSet/>
      <dgm:spPr/>
      <dgm:t>
        <a:bodyPr/>
        <a:lstStyle/>
        <a:p>
          <a:endParaRPr lang="es-CO"/>
        </a:p>
      </dgm:t>
    </dgm:pt>
    <dgm:pt modelId="{6B88DBBB-C4F3-42B5-BC46-26AA60036997}">
      <dgm:prSet/>
      <dgm:spPr/>
      <dgm:t>
        <a:bodyPr/>
        <a:lstStyle/>
        <a:p>
          <a:r>
            <a:rPr lang="es-CO"/>
            <a:t>Anomalía de Inserción</a:t>
          </a:r>
        </a:p>
      </dgm:t>
    </dgm:pt>
    <dgm:pt modelId="{A52D3CF0-C82F-4ABD-87AA-5433E2FA1FC5}" type="parTrans" cxnId="{523BD15C-2F90-404B-9F1D-2B0D126C979F}">
      <dgm:prSet/>
      <dgm:spPr/>
      <dgm:t>
        <a:bodyPr/>
        <a:lstStyle/>
        <a:p>
          <a:endParaRPr lang="es-CO"/>
        </a:p>
      </dgm:t>
    </dgm:pt>
    <dgm:pt modelId="{81653665-BB6E-4938-9018-500699561F03}" type="sibTrans" cxnId="{523BD15C-2F90-404B-9F1D-2B0D126C979F}">
      <dgm:prSet/>
      <dgm:spPr/>
      <dgm:t>
        <a:bodyPr/>
        <a:lstStyle/>
        <a:p>
          <a:endParaRPr lang="es-CO"/>
        </a:p>
      </dgm:t>
    </dgm:pt>
    <dgm:pt modelId="{FB14D8EE-8427-44EE-9BF4-308E6E10C1F6}">
      <dgm:prSet/>
      <dgm:spPr/>
      <dgm:t>
        <a:bodyPr/>
        <a:lstStyle/>
        <a:p>
          <a:r>
            <a:rPr lang="es-CO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Eliminación</a:t>
          </a:r>
        </a:p>
      </dgm:t>
    </dgm:pt>
    <dgm:pt modelId="{67F66639-101A-469B-BD72-2C2BEDDCBAA8}" type="parTrans" cxnId="{CE5A24BA-A845-4F34-AB39-F80951379CD0}">
      <dgm:prSet/>
      <dgm:spPr/>
      <dgm:t>
        <a:bodyPr/>
        <a:lstStyle/>
        <a:p>
          <a:endParaRPr lang="es-CO"/>
        </a:p>
      </dgm:t>
    </dgm:pt>
    <dgm:pt modelId="{5A827659-4FB0-4654-B176-CA49F6E559B4}" type="sibTrans" cxnId="{CE5A24BA-A845-4F34-AB39-F80951379CD0}">
      <dgm:prSet/>
      <dgm:spPr/>
      <dgm:t>
        <a:bodyPr/>
        <a:lstStyle/>
        <a:p>
          <a:endParaRPr lang="es-CO"/>
        </a:p>
      </dgm:t>
    </dgm:pt>
    <dgm:pt modelId="{FD523FC7-9776-4595-9737-6F2018465184}" type="pres">
      <dgm:prSet presAssocID="{9188D681-20F5-4332-8C2A-5D5AEB6830A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E21EAF2-2D5E-4218-81EA-23C34D0DB24C}" type="pres">
      <dgm:prSet presAssocID="{A8620444-A7A4-4210-BB37-C0D573B0D999}" presName="boxAndChildren" presStyleCnt="0"/>
      <dgm:spPr/>
    </dgm:pt>
    <dgm:pt modelId="{DB0A3CF7-6C6E-4DB4-9AF1-7CF499AE6824}" type="pres">
      <dgm:prSet presAssocID="{A8620444-A7A4-4210-BB37-C0D573B0D999}" presName="parentTextBox" presStyleLbl="node1" presStyleIdx="0" presStyleCnt="1"/>
      <dgm:spPr/>
      <dgm:t>
        <a:bodyPr/>
        <a:lstStyle/>
        <a:p>
          <a:endParaRPr lang="es-ES"/>
        </a:p>
      </dgm:t>
    </dgm:pt>
    <dgm:pt modelId="{CAB8B4C1-F8EF-407F-8F5F-21296245E5C0}" type="pres">
      <dgm:prSet presAssocID="{A8620444-A7A4-4210-BB37-C0D573B0D999}" presName="entireBox" presStyleLbl="node1" presStyleIdx="0" presStyleCnt="1"/>
      <dgm:spPr/>
      <dgm:t>
        <a:bodyPr/>
        <a:lstStyle/>
        <a:p>
          <a:endParaRPr lang="es-ES"/>
        </a:p>
      </dgm:t>
    </dgm:pt>
    <dgm:pt modelId="{BCD1D1B4-45A7-4EE8-AE7D-224486F3B88D}" type="pres">
      <dgm:prSet presAssocID="{A8620444-A7A4-4210-BB37-C0D573B0D999}" presName="descendantBox" presStyleCnt="0"/>
      <dgm:spPr/>
    </dgm:pt>
    <dgm:pt modelId="{C783997C-28AA-4C86-B525-80016B659C5D}" type="pres">
      <dgm:prSet presAssocID="{1EBB01A2-32BB-412E-90FD-2C240EC4C61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F02875-718E-461C-BECC-E7648DAC4C6B}" type="pres">
      <dgm:prSet presAssocID="{6B88DBBB-C4F3-42B5-BC46-26AA6003699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6CC879-50ED-4DE8-A263-3C52EB308C89}" type="pres">
      <dgm:prSet presAssocID="{FB14D8EE-8427-44EE-9BF4-308E6E10C1F6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CB4B07-F555-4305-B881-CB3496A24FA3}" srcId="{A8620444-A7A4-4210-BB37-C0D573B0D999}" destId="{1EBB01A2-32BB-412E-90FD-2C240EC4C612}" srcOrd="0" destOrd="0" parTransId="{58476B7B-DD55-42BA-AFA0-CDA14157B889}" sibTransId="{B306FA11-8F78-4D9F-89C0-7C4F5D256836}"/>
    <dgm:cxn modelId="{38469FA7-C8B8-44DA-9C31-6C18594994F5}" type="presOf" srcId="{FB14D8EE-8427-44EE-9BF4-308E6E10C1F6}" destId="{3E6CC879-50ED-4DE8-A263-3C52EB308C89}" srcOrd="0" destOrd="0" presId="urn:microsoft.com/office/officeart/2005/8/layout/process4"/>
    <dgm:cxn modelId="{381E286C-A325-4A99-BADD-99D869DAA60E}" type="presOf" srcId="{1EBB01A2-32BB-412E-90FD-2C240EC4C612}" destId="{C783997C-28AA-4C86-B525-80016B659C5D}" srcOrd="0" destOrd="0" presId="urn:microsoft.com/office/officeart/2005/8/layout/process4"/>
    <dgm:cxn modelId="{35E7456C-8E5B-47D6-B197-DFC8E4B674B8}" type="presOf" srcId="{9188D681-20F5-4332-8C2A-5D5AEB6830A8}" destId="{FD523FC7-9776-4595-9737-6F2018465184}" srcOrd="0" destOrd="0" presId="urn:microsoft.com/office/officeart/2005/8/layout/process4"/>
    <dgm:cxn modelId="{953EBDE5-E09D-48DF-A46B-4ABD589B394E}" srcId="{9188D681-20F5-4332-8C2A-5D5AEB6830A8}" destId="{A8620444-A7A4-4210-BB37-C0D573B0D999}" srcOrd="0" destOrd="0" parTransId="{9715FE32-FDBC-4528-9A2B-B9B75CED9892}" sibTransId="{3AF03A0F-EDBE-4F50-B8AD-B2D73F2DFCC0}"/>
    <dgm:cxn modelId="{523BD15C-2F90-404B-9F1D-2B0D126C979F}" srcId="{A8620444-A7A4-4210-BB37-C0D573B0D999}" destId="{6B88DBBB-C4F3-42B5-BC46-26AA60036997}" srcOrd="1" destOrd="0" parTransId="{A52D3CF0-C82F-4ABD-87AA-5433E2FA1FC5}" sibTransId="{81653665-BB6E-4938-9018-500699561F03}"/>
    <dgm:cxn modelId="{CE5A24BA-A845-4F34-AB39-F80951379CD0}" srcId="{A8620444-A7A4-4210-BB37-C0D573B0D999}" destId="{FB14D8EE-8427-44EE-9BF4-308E6E10C1F6}" srcOrd="2" destOrd="0" parTransId="{67F66639-101A-469B-BD72-2C2BEDDCBAA8}" sibTransId="{5A827659-4FB0-4654-B176-CA49F6E559B4}"/>
    <dgm:cxn modelId="{3CB9B647-15A2-44F3-8C73-A6B2726E07F1}" type="presOf" srcId="{A8620444-A7A4-4210-BB37-C0D573B0D999}" destId="{CAB8B4C1-F8EF-407F-8F5F-21296245E5C0}" srcOrd="1" destOrd="0" presId="urn:microsoft.com/office/officeart/2005/8/layout/process4"/>
    <dgm:cxn modelId="{227C5EA9-F46E-4B26-8A4E-04D8852BB58D}" type="presOf" srcId="{6B88DBBB-C4F3-42B5-BC46-26AA60036997}" destId="{4AF02875-718E-461C-BECC-E7648DAC4C6B}" srcOrd="0" destOrd="0" presId="urn:microsoft.com/office/officeart/2005/8/layout/process4"/>
    <dgm:cxn modelId="{9F1381ED-1608-47A6-A72A-C003F0137757}" type="presOf" srcId="{A8620444-A7A4-4210-BB37-C0D573B0D999}" destId="{DB0A3CF7-6C6E-4DB4-9AF1-7CF499AE6824}" srcOrd="0" destOrd="0" presId="urn:microsoft.com/office/officeart/2005/8/layout/process4"/>
    <dgm:cxn modelId="{61FE509E-80DC-4975-81D7-49C50779E764}" type="presParOf" srcId="{FD523FC7-9776-4595-9737-6F2018465184}" destId="{7E21EAF2-2D5E-4218-81EA-23C34D0DB24C}" srcOrd="0" destOrd="0" presId="urn:microsoft.com/office/officeart/2005/8/layout/process4"/>
    <dgm:cxn modelId="{55E34229-1DDA-48E6-BE77-E894B031FD45}" type="presParOf" srcId="{7E21EAF2-2D5E-4218-81EA-23C34D0DB24C}" destId="{DB0A3CF7-6C6E-4DB4-9AF1-7CF499AE6824}" srcOrd="0" destOrd="0" presId="urn:microsoft.com/office/officeart/2005/8/layout/process4"/>
    <dgm:cxn modelId="{6953D839-4DF5-421C-844B-DD1A52D3676B}" type="presParOf" srcId="{7E21EAF2-2D5E-4218-81EA-23C34D0DB24C}" destId="{CAB8B4C1-F8EF-407F-8F5F-21296245E5C0}" srcOrd="1" destOrd="0" presId="urn:microsoft.com/office/officeart/2005/8/layout/process4"/>
    <dgm:cxn modelId="{0C406DBE-6EE2-4559-9187-4BA200A89EB7}" type="presParOf" srcId="{7E21EAF2-2D5E-4218-81EA-23C34D0DB24C}" destId="{BCD1D1B4-45A7-4EE8-AE7D-224486F3B88D}" srcOrd="2" destOrd="0" presId="urn:microsoft.com/office/officeart/2005/8/layout/process4"/>
    <dgm:cxn modelId="{D6F17C7A-DF8A-4E53-B0C6-AC78C0D48611}" type="presParOf" srcId="{BCD1D1B4-45A7-4EE8-AE7D-224486F3B88D}" destId="{C783997C-28AA-4C86-B525-80016B659C5D}" srcOrd="0" destOrd="0" presId="urn:microsoft.com/office/officeart/2005/8/layout/process4"/>
    <dgm:cxn modelId="{F1B25660-EB66-448E-9EDE-F01E5B5534D3}" type="presParOf" srcId="{BCD1D1B4-45A7-4EE8-AE7D-224486F3B88D}" destId="{4AF02875-718E-461C-BECC-E7648DAC4C6B}" srcOrd="1" destOrd="0" presId="urn:microsoft.com/office/officeart/2005/8/layout/process4"/>
    <dgm:cxn modelId="{595CC826-CF33-4246-9E06-9AB25241A06E}" type="presParOf" srcId="{BCD1D1B4-45A7-4EE8-AE7D-224486F3B88D}" destId="{3E6CC879-50ED-4DE8-A263-3C52EB308C8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 dirty="0"/>
            <a:t>Anomalía de Actualización</a:t>
          </a:r>
          <a:r>
            <a:rPr lang="es-CO" sz="4200" b="1" kern="1200" dirty="0"/>
            <a:t> </a:t>
          </a:r>
          <a:endParaRPr lang="es-CO" sz="4200" kern="1200" dirty="0"/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/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/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1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Actualización </a:t>
          </a:r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100" kern="1200"/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291592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100" kern="1200"/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 dirty="0"/>
            <a:t>Anomalía de Actualización</a:t>
          </a:r>
          <a:r>
            <a:rPr lang="es-CO" sz="4200" b="1" kern="1200" dirty="0"/>
            <a:t> </a:t>
          </a:r>
          <a:endParaRPr lang="es-CO" sz="4200" kern="1200" dirty="0"/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/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8B4C1-F8EF-407F-8F5F-21296245E5C0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500" b="1" kern="1200"/>
            <a:t>Anomalías </a:t>
          </a:r>
          <a:endParaRPr lang="es-CO" sz="6500" kern="1200"/>
        </a:p>
      </dsp:txBody>
      <dsp:txXfrm>
        <a:off x="0" y="0"/>
        <a:ext cx="10515600" cy="2349722"/>
      </dsp:txXfrm>
    </dsp:sp>
    <dsp:sp modelId="{C783997C-28AA-4C86-B525-80016B659C5D}">
      <dsp:nvSpPr>
        <dsp:cNvPr id="0" name=""/>
        <dsp:cNvSpPr/>
      </dsp:nvSpPr>
      <dsp:spPr>
        <a:xfrm>
          <a:off x="5134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 dirty="0"/>
            <a:t>Anomalía de Actualización</a:t>
          </a:r>
          <a:r>
            <a:rPr lang="es-CO" sz="4200" b="1" kern="1200" dirty="0"/>
            <a:t> </a:t>
          </a:r>
          <a:endParaRPr lang="es-CO" sz="4200" kern="1200" dirty="0"/>
        </a:p>
      </dsp:txBody>
      <dsp:txXfrm>
        <a:off x="5134" y="2262695"/>
        <a:ext cx="3501776" cy="2001615"/>
      </dsp:txXfrm>
    </dsp:sp>
    <dsp:sp modelId="{4AF02875-718E-461C-BECC-E7648DAC4C6B}">
      <dsp:nvSpPr>
        <dsp:cNvPr id="0" name=""/>
        <dsp:cNvSpPr/>
      </dsp:nvSpPr>
      <dsp:spPr>
        <a:xfrm>
          <a:off x="3506911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5430963"/>
            <a:satOff val="-25622"/>
            <a:lumOff val="-9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5430963"/>
              <a:satOff val="-25622"/>
              <a:lumOff val="-9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/>
            <a:t>Anomalía de Inserción</a:t>
          </a:r>
        </a:p>
      </dsp:txBody>
      <dsp:txXfrm>
        <a:off x="3506911" y="2262695"/>
        <a:ext cx="3501776" cy="2001615"/>
      </dsp:txXfrm>
    </dsp:sp>
    <dsp:sp modelId="{3E6CC879-50ED-4DE8-A263-3C52EB308C89}">
      <dsp:nvSpPr>
        <dsp:cNvPr id="0" name=""/>
        <dsp:cNvSpPr/>
      </dsp:nvSpPr>
      <dsp:spPr>
        <a:xfrm>
          <a:off x="7008688" y="2262695"/>
          <a:ext cx="3501776" cy="2001615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b="1" i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Anomalía de Eliminación</a:t>
          </a:r>
        </a:p>
      </dsp:txBody>
      <dsp:txXfrm>
        <a:off x="7008688" y="2262695"/>
        <a:ext cx="3501776" cy="200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30C50-4764-481D-8CF5-8945AAAD87BF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B741-9519-4086-B631-AA0E582011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00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4FF0-8662-4328-B68A-131BD51B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8C14-3C6B-4E03-A273-26968A49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BDD3-A8A3-4563-B15F-BEA53EF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08DE-509A-45DC-8DBB-7CB7ECA337E8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B79E-0106-40C9-A842-4A208427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1EBD-62DB-4AAA-8117-7E1F466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4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F1FC-FB56-4E59-8050-AE585D8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7757-85D4-4206-9C69-3A350EA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A1D9-EADB-4941-B1B0-B35D6648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92F1-739F-4A65-9B49-5D908769F1EB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7ABC-4686-455C-BFD4-4E618FD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F852-EC35-4746-AF98-721978A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5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E8C1B-DC41-4210-A0E8-941AB841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46E8C-2835-4CA6-A650-14355769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43-EBEB-4335-9FEF-2DD14D03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D4F5-8237-4BEF-9D27-DC1CBECF83DF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FE4F-0FB7-417F-AB86-63DB03B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8FF-B40C-4E96-B43E-ECA14F6D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59AF-1F93-4253-96CF-615ECDA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A351-9F7D-47FF-B584-66E76302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CB94-66E3-406F-9C6B-D62478F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25C1-7537-47A9-A098-93B249D6DC34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5A9B-7E3F-4021-BDE6-E8DE657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0198-6969-4DE6-9670-15B7377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2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59F-EC0E-4888-AED8-B3011D52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041C-6015-4642-8270-670F02D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CA0E-FD53-41D0-84CD-800B8901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84F2-4D48-48A6-849F-B49C9011E074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903A-67E9-4993-A073-428EDC8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8093-0695-4D31-A684-403F6C1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5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A81-F470-4BD8-8BA3-2481473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23F8-CCFA-486D-8D74-6C2E8FE6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4806-C1BC-4BF6-BE07-B8954CBD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F926-B0AB-4879-A882-AF62FA6F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D0B-2C5C-45B9-B3A5-D33E2B1EB745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5F05-3115-4D96-AB32-514F82C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F3C6-2685-40E3-AEB6-25255304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3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E8DB-5382-49AC-B521-5B54F72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83A5-E2D7-41BC-B5D3-97926F67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6CDD-1553-4516-BDD8-BED32E67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6CA95-7A97-4AAB-8A33-70C5CBE7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EB223-6CF0-4AB9-8DF9-0DBC6DE5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D441-D1C0-4397-9337-B2F18674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031-09DA-4B56-B1EF-A186E1C77BCB}" type="datetime1">
              <a:rPr lang="es-CO" smtClean="0"/>
              <a:t>28/09/2021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7F82A-6D48-4BBF-86F3-6D29BD4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51C24-ED33-4315-9E40-525A868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A5BF-4F9E-4CCE-9127-7F1ACA3D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EBD6-525F-496D-B619-6F0E3E19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1715-CD10-4095-8FD2-E186631777C1}" type="datetime1">
              <a:rPr lang="es-CO" smtClean="0"/>
              <a:t>28/09/2021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707D-D756-4C19-9953-EF8EE1BD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73968-8B14-4F15-944D-FC2043ED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7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4424-1444-4388-AAFA-A0FE70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A87-A5EF-4C77-A32F-C96E4D70158A}" type="datetime1">
              <a:rPr lang="es-CO" smtClean="0"/>
              <a:t>28/09/2021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81BF-3AB0-4410-AF26-4B98A9F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94D8-1DC1-4D35-BAA7-BCA8757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7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A5A-19CE-40D8-8F2B-6D9BF50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27DC-C81A-4DB3-8AC5-B727E42A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1CAF-DF88-439C-A5AD-8C5A7B0B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F416-367E-45CA-A683-5C651328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1117-A27A-4D5B-9EA9-FB085141490A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EC6B-1420-427E-BCF8-ABBE1303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8BA2-16E0-4DB3-AB71-D234CCB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4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AE7-6499-4960-A0E2-7CDC01C3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0849-2C7C-4E7D-B115-EDF94964C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6975-5144-4C57-8395-6A8F8671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1DC5-7A12-46DF-87DD-03892AFE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E66-8CB9-46BB-BCAC-4C1416B8E9E9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6C4A-8B1F-4184-AC64-EF539CE8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A5F1-F072-4F19-BDC6-D3B9CF4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BA3D8-CD62-4DFA-A9DF-A5A41C5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8A2F-94C2-4F8A-B17F-B6772A94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181A-EF3B-4F9A-900F-EC2FC011F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1B7B-0406-4CFA-965F-A1F480FE0752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064A-8898-4E9B-B058-018C31D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9E43-0731-4E3B-892B-5E1A20FA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1D4-66A2-478F-9800-4A0E84D74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Bases de Datos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F9D2-46C1-4CA1-9929-8E58DFADD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Dependencias Funcionales y Normalización de bases de datos relacionales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8AA9-FB24-4B25-BE5F-5FC1D4A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05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81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82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Anomalías de </a:t>
            </a:r>
            <a:r>
              <a:rPr lang="es-CO" dirty="0"/>
              <a:t>Eliminación</a:t>
            </a:r>
          </a:p>
          <a:p>
            <a:pPr lvl="1"/>
            <a:r>
              <a:rPr lang="es-CO" dirty="0"/>
              <a:t>Cuando se elimine un proyecto, se van a eliminar también todos los empleados que trabajan en ese proyecto, en el ejemplo suponga que se elimina el proyecto P4. </a:t>
            </a:r>
          </a:p>
          <a:p>
            <a:pPr lvl="1"/>
            <a:r>
              <a:rPr lang="es-CO" dirty="0"/>
              <a:t>Igualmente, si un empleado es el único empleado en un proyecto, eliminar este empleado eliminara el proyecto, en el ejemplo suponga que se elimina el empleado E3.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6B2FCE-E49D-42B1-B58B-4932167D1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4294"/>
              </p:ext>
            </p:extLst>
          </p:nvPr>
        </p:nvGraphicFramePr>
        <p:xfrm>
          <a:off x="1132114" y="4579429"/>
          <a:ext cx="9927772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5FFB8-FC36-47C7-A68D-1FBC5505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220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448"/>
            <a:ext cx="10515600" cy="2175669"/>
          </a:xfrm>
        </p:spPr>
        <p:txBody>
          <a:bodyPr/>
          <a:lstStyle/>
          <a:p>
            <a:r>
              <a:rPr lang="es-CO" dirty="0"/>
              <a:t>Se debe diseñar el esquema tal que </a:t>
            </a:r>
            <a:r>
              <a:rPr lang="es-CO" i="1" u="sng" dirty="0"/>
              <a:t>no sufra</a:t>
            </a:r>
            <a:r>
              <a:rPr lang="es-CO" dirty="0"/>
              <a:t> de </a:t>
            </a:r>
            <a:r>
              <a:rPr lang="es-CO" i="1" u="sng" dirty="0"/>
              <a:t>anomalías</a:t>
            </a:r>
            <a:r>
              <a:rPr lang="es-CO" dirty="0"/>
              <a:t> de</a:t>
            </a:r>
          </a:p>
          <a:p>
            <a:pPr lvl="1"/>
            <a:r>
              <a:rPr lang="es-CO" dirty="0" err="1"/>
              <a:t>insercion</a:t>
            </a:r>
            <a:r>
              <a:rPr lang="es-CO" dirty="0"/>
              <a:t>, </a:t>
            </a:r>
          </a:p>
          <a:p>
            <a:pPr lvl="1"/>
            <a:r>
              <a:rPr lang="es-CO" dirty="0" err="1"/>
              <a:t>eliminacion</a:t>
            </a:r>
            <a:r>
              <a:rPr lang="es-CO" dirty="0"/>
              <a:t> </a:t>
            </a:r>
          </a:p>
          <a:p>
            <a:pPr lvl="1"/>
            <a:r>
              <a:rPr lang="es-CO" dirty="0"/>
              <a:t>y actualización</a:t>
            </a:r>
          </a:p>
          <a:p>
            <a:r>
              <a:rPr lang="es-CO" dirty="0"/>
              <a:t>Para evitar las anomalías se debe realizar una </a:t>
            </a:r>
            <a:r>
              <a:rPr lang="es-CO" i="1" u="sng" dirty="0"/>
              <a:t>DESCOMPOSICION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3443-0F51-4DC9-A9FB-5F26AC8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12</a:t>
            </a:fld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5E27C-AB5D-4131-AB7A-48FA2C0E9CAC}"/>
              </a:ext>
            </a:extLst>
          </p:cNvPr>
          <p:cNvSpPr/>
          <p:nvPr/>
        </p:nvSpPr>
        <p:spPr>
          <a:xfrm>
            <a:off x="6744815" y="1716827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Bullseye">
            <a:extLst>
              <a:ext uri="{FF2B5EF4-FFF2-40B4-BE49-F238E27FC236}">
                <a16:creationId xmlns:a16="http://schemas.microsoft.com/office/drawing/2014/main" id="{87A98F65-01F8-430E-8187-AA04D2B4B484}"/>
              </a:ext>
            </a:extLst>
          </p:cNvPr>
          <p:cNvSpPr/>
          <p:nvPr/>
        </p:nvSpPr>
        <p:spPr>
          <a:xfrm>
            <a:off x="6974016" y="1946028"/>
            <a:ext cx="617080" cy="6170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7800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0888-3DFF-4E87-98A6-287E052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Que es el diseño de bases de datos relacionales 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29CC-0E7E-49D0-B44D-FA6A3C48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029"/>
            <a:ext cx="10515600" cy="4351338"/>
          </a:xfrm>
        </p:spPr>
        <p:txBody>
          <a:bodyPr/>
          <a:lstStyle/>
          <a:p>
            <a:r>
              <a:rPr lang="es-CO" dirty="0"/>
              <a:t>El agrupamiento de atributos para formar </a:t>
            </a:r>
            <a:r>
              <a:rPr lang="es-CO" i="1" u="sng" dirty="0"/>
              <a:t>buenos</a:t>
            </a:r>
            <a:r>
              <a:rPr lang="es-CO" dirty="0"/>
              <a:t> esquemas de relaciones, en el nivel de almacenamiento.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39A7C-DA61-4E0A-B0A8-2973C65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</a:t>
            </a:fld>
            <a:endParaRPr lang="es-CO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8604F-AA88-4D08-AE62-AC504A6B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61" y="2851490"/>
            <a:ext cx="4354477" cy="376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1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Considere la relación: </a:t>
            </a:r>
          </a:p>
          <a:p>
            <a:r>
              <a:rPr lang="es-CO" dirty="0" err="1"/>
              <a:t>EmpleadoProyecto</a:t>
            </a:r>
            <a:r>
              <a:rPr lang="es-CO" dirty="0"/>
              <a:t> (</a:t>
            </a:r>
            <a:r>
              <a:rPr lang="es-CO" u="sng" dirty="0"/>
              <a:t>numeroEmp</a:t>
            </a:r>
            <a:r>
              <a:rPr lang="es-CO" dirty="0"/>
              <a:t>, </a:t>
            </a:r>
            <a:r>
              <a:rPr lang="es-CO" u="sng" dirty="0"/>
              <a:t>numeroProy</a:t>
            </a:r>
            <a:r>
              <a:rPr lang="es-CO" dirty="0"/>
              <a:t>, nombreEmpleado, </a:t>
            </a:r>
            <a:r>
              <a:rPr lang="es-CO" dirty="0" err="1"/>
              <a:t>nombreProyecto</a:t>
            </a:r>
            <a:r>
              <a:rPr lang="es-CO" dirty="0"/>
              <a:t>, </a:t>
            </a:r>
            <a:r>
              <a:rPr lang="es-CO" dirty="0" err="1"/>
              <a:t>numeroHoras</a:t>
            </a:r>
            <a:r>
              <a:rPr lang="es-CO" dirty="0"/>
              <a:t>) </a:t>
            </a:r>
          </a:p>
          <a:p>
            <a:r>
              <a:rPr lang="es-CO" dirty="0"/>
              <a:t>algunas tuplas de la relación anterior serian: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FAF3A5-0309-4F31-935D-5ECBB9C7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40012"/>
              </p:ext>
            </p:extLst>
          </p:nvPr>
        </p:nvGraphicFramePr>
        <p:xfrm>
          <a:off x="1663337" y="3921088"/>
          <a:ext cx="9474927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692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09778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242383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096935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05139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3F42E-6638-4B63-AF54-0FAE725F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7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Redundancia </a:t>
            </a:r>
          </a:p>
          <a:p>
            <a:pPr lvl="1"/>
            <a:r>
              <a:rPr lang="es-CO" dirty="0"/>
              <a:t>Mezclar atributos de múltiples entidades puede causar problemas. La información que se guarda de manera redundante aumenta el tamaño del almacenamiento. Por ejemplo, observe la redundancia de nombre del empleado y nombre del proyecto, cada vez que yo agregue una tupla, debo repetir el nombre del proyecto o del empleado.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FAF3A5-0309-4F31-935D-5ECBB9C7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1334"/>
              </p:ext>
            </p:extLst>
          </p:nvPr>
        </p:nvGraphicFramePr>
        <p:xfrm>
          <a:off x="1175657" y="4289507"/>
          <a:ext cx="9927772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A61EA-B595-486A-9C65-A9DD4AE3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09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21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5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59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17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Anomalías de </a:t>
            </a:r>
            <a:r>
              <a:rPr lang="es-CO" dirty="0"/>
              <a:t>Actualización</a:t>
            </a:r>
            <a:endParaRPr lang="es-CO" b="1" dirty="0"/>
          </a:p>
          <a:p>
            <a:pPr lvl="1"/>
            <a:r>
              <a:rPr lang="es-CO" dirty="0"/>
              <a:t>Cuando se cambie el nombre del proyecto "</a:t>
            </a:r>
            <a:r>
              <a:rPr lang="es-CO" dirty="0" err="1"/>
              <a:t>Analisis</a:t>
            </a:r>
            <a:r>
              <a:rPr lang="es-CO" dirty="0"/>
              <a:t>" a "Modelamiento" se debe actualizar el atributo ‘</a:t>
            </a:r>
            <a:r>
              <a:rPr lang="es-CO" dirty="0" err="1"/>
              <a:t>nombreProyecto</a:t>
            </a:r>
            <a:r>
              <a:rPr lang="es-CO" dirty="0"/>
              <a:t>’ en todas las tuplas de la </a:t>
            </a:r>
            <a:r>
              <a:rPr lang="es-CO" dirty="0" err="1"/>
              <a:t>relacion</a:t>
            </a:r>
            <a:r>
              <a:rPr lang="es-CO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B3AC0C-62B1-400B-BA5B-A2B13804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87712"/>
              </p:ext>
            </p:extLst>
          </p:nvPr>
        </p:nvGraphicFramePr>
        <p:xfrm>
          <a:off x="1132114" y="3766993"/>
          <a:ext cx="9927772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9756A-EE81-4CC5-9703-F358959F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202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3F4BE1-66B7-41DD-827E-0375FB35F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76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28634-9A79-4E9A-90EE-87D9CC9B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84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87B-7EBD-4A7C-9125-66FDD4B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información redundante en las tuplas y anomalías de 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4259-2003-41C7-862D-337619CB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Anomalías </a:t>
            </a:r>
            <a:r>
              <a:rPr lang="es-CO" dirty="0"/>
              <a:t>de Inserción</a:t>
            </a:r>
          </a:p>
          <a:p>
            <a:pPr lvl="1"/>
            <a:r>
              <a:rPr lang="es-CO" dirty="0"/>
              <a:t>Sabiendo que se pueden crear proyectos y luego asignarle empleados, no se podrá insertar un proyecto a menos que tenga un empleado asignado. </a:t>
            </a:r>
          </a:p>
          <a:p>
            <a:pPr lvl="2"/>
            <a:r>
              <a:rPr lang="es-CO" dirty="0"/>
              <a:t>Revise la PK</a:t>
            </a:r>
          </a:p>
          <a:p>
            <a:pPr lvl="1"/>
            <a:r>
              <a:rPr lang="es-CO" dirty="0"/>
              <a:t>De igual manera no se podría insertar un empleado a menos que este se encuentre asignado a un proyecto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34DC16-1A18-4709-A42E-231D4D343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07256"/>
              </p:ext>
            </p:extLst>
          </p:nvPr>
        </p:nvGraphicFramePr>
        <p:xfrm>
          <a:off x="1175657" y="4289507"/>
          <a:ext cx="9927772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710">
                  <a:extLst>
                    <a:ext uri="{9D8B030D-6E8A-4147-A177-3AD203B41FA5}">
                      <a16:colId xmlns:a16="http://schemas.microsoft.com/office/drawing/2014/main" val="1553761621"/>
                    </a:ext>
                  </a:extLst>
                </a:gridCol>
                <a:gridCol w="1791495">
                  <a:extLst>
                    <a:ext uri="{9D8B030D-6E8A-4147-A177-3AD203B41FA5}">
                      <a16:colId xmlns:a16="http://schemas.microsoft.com/office/drawing/2014/main" val="1613953202"/>
                    </a:ext>
                  </a:extLst>
                </a:gridCol>
                <a:gridCol w="2349555">
                  <a:extLst>
                    <a:ext uri="{9D8B030D-6E8A-4147-A177-3AD203B41FA5}">
                      <a16:colId xmlns:a16="http://schemas.microsoft.com/office/drawing/2014/main" val="3022679648"/>
                    </a:ext>
                  </a:extLst>
                </a:gridCol>
                <a:gridCol w="2197157">
                  <a:extLst>
                    <a:ext uri="{9D8B030D-6E8A-4147-A177-3AD203B41FA5}">
                      <a16:colId xmlns:a16="http://schemas.microsoft.com/office/drawing/2014/main" val="1235494309"/>
                    </a:ext>
                  </a:extLst>
                </a:gridCol>
                <a:gridCol w="1681855">
                  <a:extLst>
                    <a:ext uri="{9D8B030D-6E8A-4147-A177-3AD203B41FA5}">
                      <a16:colId xmlns:a16="http://schemas.microsoft.com/office/drawing/2014/main" val="266682077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numeroEmp (PK)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numeroProy (PK)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nombreEmpleado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nombreProyecto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numeroHoras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75614457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191975780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Jolie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Diseño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590466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E2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P1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Julian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Análisis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8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34812061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P3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Diana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Entrega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7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399298264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Martha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9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41741349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E5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P4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Leo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Simulación </a:t>
                      </a:r>
                      <a:endParaRPr lang="es-CO" sz="120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tc>
                  <a:txBody>
                    <a:bodyPr/>
                    <a:lstStyle/>
                    <a:p>
                      <a:pPr marL="235585" marR="39370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10 </a:t>
                      </a:r>
                      <a:endParaRPr lang="es-CO" sz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29210" marT="0" marB="0"/>
                </a:tc>
                <a:extLst>
                  <a:ext uri="{0D108BD9-81ED-4DB2-BD59-A6C34878D82A}">
                    <a16:rowId xmlns:a16="http://schemas.microsoft.com/office/drawing/2014/main" val="266644842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2E81-5415-4678-835C-D9AD1187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72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691</Words>
  <Application>Microsoft Office PowerPoint</Application>
  <PresentationFormat>Panorámica</PresentationFormat>
  <Paragraphs>241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Office Theme</vt:lpstr>
      <vt:lpstr>Bases de Datos</vt:lpstr>
      <vt:lpstr>Que es el diseño de bases de datos relacionales 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Referidos a la información redundante en las tuplas y anomalías de actualización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Julio Ernesto Carreno Vargas</dc:creator>
  <cp:lastModifiedBy>Julio Ernesto Carreno Vargas</cp:lastModifiedBy>
  <cp:revision>39</cp:revision>
  <dcterms:created xsi:type="dcterms:W3CDTF">2020-03-28T00:34:48Z</dcterms:created>
  <dcterms:modified xsi:type="dcterms:W3CDTF">2021-09-28T15:09:21Z</dcterms:modified>
</cp:coreProperties>
</file>