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20"/>
  </p:notesMasterIdLst>
  <p:handoutMasterIdLst>
    <p:handoutMasterId r:id="rId21"/>
  </p:handoutMasterIdLst>
  <p:sldIdLst>
    <p:sldId id="299" r:id="rId5"/>
    <p:sldId id="261" r:id="rId6"/>
    <p:sldId id="286" r:id="rId7"/>
    <p:sldId id="287" r:id="rId8"/>
    <p:sldId id="288" r:id="rId9"/>
    <p:sldId id="289" r:id="rId10"/>
    <p:sldId id="290" r:id="rId11"/>
    <p:sldId id="292" r:id="rId12"/>
    <p:sldId id="294" r:id="rId13"/>
    <p:sldId id="295" r:id="rId14"/>
    <p:sldId id="296" r:id="rId15"/>
    <p:sldId id="297" r:id="rId16"/>
    <p:sldId id="298" r:id="rId17"/>
    <p:sldId id="306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9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-paradigm.com/support/documents/vpuserguide/3563/3564/85378_conceptual,l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/>
              <a:t>Base de Datos</a:t>
            </a:r>
            <a:endParaRPr lang="en-US" sz="9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rgbClr val="FFFFFF"/>
                </a:solidFill>
              </a:rPr>
              <a:t>Diseño de bases de datos relacionales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Dependencia Funcional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76F1-3E74-4FCD-ACBC-BFD2876ED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873" y="1820818"/>
            <a:ext cx="10058400" cy="3760891"/>
          </a:xfrm>
        </p:spPr>
        <p:txBody>
          <a:bodyPr/>
          <a:lstStyle/>
          <a:p>
            <a:r>
              <a:rPr lang="en-US" b="1" dirty="0">
                <a:sym typeface="Symbol" panose="05050102010706020507" pitchFamily="18" charset="2"/>
              </a:rPr>
              <a:t>Phone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>
                <a:sym typeface="Symbol" panose="05050102010706020507" pitchFamily="18" charset="2"/>
              </a:rPr>
              <a:t> Position</a:t>
            </a:r>
            <a:r>
              <a:rPr lang="en-US" dirty="0">
                <a:sym typeface="Symbol" panose="05050102010706020507" pitchFamily="18" charset="2"/>
              </a:rPr>
              <a:t> es una DF válida?</a:t>
            </a:r>
          </a:p>
          <a:p>
            <a:r>
              <a:rPr lang="en-US" dirty="0">
                <a:sym typeface="Symbol" panose="05050102010706020507" pitchFamily="18" charset="2"/>
              </a:rPr>
              <a:t>X es Phone y Y es Position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1D313-C970-4EC4-923D-434D8497C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3429000"/>
            <a:ext cx="78486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6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Dependencia Funcional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76F1-3E74-4FCD-ACBC-BFD2876ED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873" y="1820818"/>
            <a:ext cx="10058400" cy="3760891"/>
          </a:xfrm>
        </p:spPr>
        <p:txBody>
          <a:bodyPr/>
          <a:lstStyle/>
          <a:p>
            <a:r>
              <a:rPr lang="es-CO" dirty="0"/>
              <a:t>Las DF se obtienen desde las reglas de negocio, pero podrían ser obtenidas desde un conjunto de datos: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[X] =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[X]     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Y </a:t>
            </a:r>
            <a:r>
              <a:rPr lang="en-US" altLang="en-US" dirty="0">
                <a:sym typeface="Symbol" panose="05050102010706020507" pitchFamily="18" charset="2"/>
              </a:rPr>
              <a:t>]  =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Y </a:t>
            </a:r>
            <a:r>
              <a:rPr lang="en-US" altLang="en-US" dirty="0">
                <a:sym typeface="Symbol" panose="05050102010706020507" pitchFamily="18" charset="2"/>
              </a:rPr>
              <a:t>]</a:t>
            </a:r>
          </a:p>
          <a:p>
            <a:r>
              <a:rPr lang="en-US" dirty="0">
                <a:sym typeface="Symbol" panose="05050102010706020507" pitchFamily="18" charset="2"/>
              </a:rPr>
              <a:t>Phone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Symbol" panose="05050102010706020507" pitchFamily="18" charset="2"/>
              </a:rPr>
              <a:t> Position es una DF válida?, X es Phone y </a:t>
            </a:r>
            <a:r>
              <a:rPr lang="en-US" dirty="0" err="1">
                <a:sym typeface="Symbol" panose="05050102010706020507" pitchFamily="18" charset="2"/>
              </a:rPr>
              <a:t>Y</a:t>
            </a:r>
            <a:r>
              <a:rPr lang="en-US" dirty="0">
                <a:sym typeface="Symbol" panose="05050102010706020507" pitchFamily="18" charset="2"/>
              </a:rPr>
              <a:t> es Position</a:t>
            </a:r>
          </a:p>
          <a:p>
            <a:r>
              <a:rPr lang="en-US" b="1" dirty="0">
                <a:sym typeface="Symbol" panose="05050102010706020507" pitchFamily="18" charset="2"/>
              </a:rPr>
              <a:t>La DF no es válida</a:t>
            </a:r>
            <a:r>
              <a:rPr lang="en-US" dirty="0">
                <a:sym typeface="Symbol" panose="05050102010706020507" pitchFamily="18" charset="2"/>
              </a:rPr>
              <a:t>; el valor de Phone ‘1234’ </a:t>
            </a:r>
            <a:r>
              <a:rPr lang="en-US" dirty="0" err="1">
                <a:sym typeface="Symbol" panose="05050102010706020507" pitchFamily="18" charset="2"/>
              </a:rPr>
              <a:t>tiene</a:t>
            </a:r>
            <a:r>
              <a:rPr lang="en-US" dirty="0">
                <a:sym typeface="Symbol" panose="05050102010706020507" pitchFamily="18" charset="2"/>
              </a:rPr>
              <a:t> dos valores </a:t>
            </a:r>
            <a:r>
              <a:rPr lang="en-US" dirty="0" err="1">
                <a:sym typeface="Symbol" panose="05050102010706020507" pitchFamily="18" charset="2"/>
              </a:rPr>
              <a:t>distintos</a:t>
            </a:r>
            <a:r>
              <a:rPr lang="en-US" dirty="0">
                <a:sym typeface="Symbol" panose="05050102010706020507" pitchFamily="18" charset="2"/>
              </a:rPr>
              <a:t> en ‘Position’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07CA5F-29B8-48A4-918A-074AD626C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817" y="3475772"/>
            <a:ext cx="83153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7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Dependencia Funcional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76F1-3E74-4FCD-ACBC-BFD2876ED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873" y="1820818"/>
            <a:ext cx="10058400" cy="3760891"/>
          </a:xfrm>
        </p:spPr>
        <p:txBody>
          <a:bodyPr/>
          <a:lstStyle/>
          <a:p>
            <a:r>
              <a:rPr lang="es-CO" dirty="0" err="1"/>
              <a:t>EmpId</a:t>
            </a:r>
            <a:r>
              <a:rPr lang="es-CO" dirty="0"/>
              <a:t> </a:t>
            </a:r>
            <a:r>
              <a:rPr lang="es-CO" dirty="0">
                <a:sym typeface="Wingdings" panose="05000000000000000000" pitchFamily="2" charset="2"/>
              </a:rPr>
              <a:t> </a:t>
            </a:r>
            <a:r>
              <a:rPr lang="es-CO" dirty="0" err="1">
                <a:sym typeface="Wingdings" panose="05000000000000000000" pitchFamily="2" charset="2"/>
              </a:rPr>
              <a:t>Name</a:t>
            </a:r>
            <a:r>
              <a:rPr lang="es-CO" dirty="0">
                <a:sym typeface="Wingdings" panose="05000000000000000000" pitchFamily="2" charset="2"/>
              </a:rPr>
              <a:t>, </a:t>
            </a:r>
            <a:r>
              <a:rPr lang="es-CO" dirty="0" err="1">
                <a:sym typeface="Wingdings" panose="05000000000000000000" pitchFamily="2" charset="2"/>
              </a:rPr>
              <a:t>Phone</a:t>
            </a:r>
            <a:r>
              <a:rPr lang="es-CO" dirty="0">
                <a:sym typeface="Wingdings" panose="05000000000000000000" pitchFamily="2" charset="2"/>
              </a:rPr>
              <a:t> , Position</a:t>
            </a:r>
          </a:p>
          <a:p>
            <a:r>
              <a:rPr lang="es-CO" dirty="0">
                <a:sym typeface="Wingdings" panose="05000000000000000000" pitchFamily="2" charset="2"/>
              </a:rPr>
              <a:t>No hay dos tuplas que tengan el mismo valor en </a:t>
            </a:r>
            <a:r>
              <a:rPr lang="es-CO" dirty="0" err="1">
                <a:sym typeface="Wingdings" panose="05000000000000000000" pitchFamily="2" charset="2"/>
              </a:rPr>
              <a:t>EmpId</a:t>
            </a:r>
            <a:r>
              <a:rPr lang="es-CO" dirty="0">
                <a:sym typeface="Wingdings" panose="05000000000000000000" pitchFamily="2" charset="2"/>
              </a:rPr>
              <a:t> (X)</a:t>
            </a:r>
            <a:r>
              <a:rPr lang="en-US" dirty="0">
                <a:sym typeface="Symbol" panose="05050102010706020507" pitchFamily="18" charset="2"/>
              </a:rPr>
              <a:t> 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1D313-C970-4EC4-923D-434D8497C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89" y="3002280"/>
            <a:ext cx="78486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6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Dependencia Funcional (Ejercicio)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89C88F-F056-434F-9B8D-DF3D42204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312" y="4128142"/>
            <a:ext cx="7280366" cy="2659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40AA9-BB8F-41EA-A489-A156178C0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080" y="2241055"/>
            <a:ext cx="3800475" cy="14668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C2942F-DEC0-4D5C-8622-1D71A4217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873" y="1820818"/>
            <a:ext cx="10058400" cy="3760891"/>
          </a:xfrm>
        </p:spPr>
        <p:txBody>
          <a:bodyPr/>
          <a:lstStyle/>
          <a:p>
            <a:r>
              <a:rPr lang="es-CO" dirty="0"/>
              <a:t>Para cada DF dada, determine si se cumple o no con los datos dados para la tabla de Producto</a:t>
            </a:r>
            <a:r>
              <a:rPr lang="en-US" dirty="0">
                <a:sym typeface="Symbol" panose="05050102010706020507" pitchFamily="18" charset="2"/>
              </a:rPr>
              <a:t> 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22802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98B6-6FBE-403A-92F7-C76428934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Dependencia Funcional Trivial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1E9A-10BB-40BC-964C-38E4E5BB7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Una DF es trivial si: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X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Y </a:t>
            </a:r>
            <a:r>
              <a:rPr lang="en-US" altLang="en-US" dirty="0">
                <a:sym typeface="Symbol" panose="05050102010706020507" pitchFamily="18" charset="2"/>
              </a:rPr>
              <a:t>si</a:t>
            </a:r>
            <a:r>
              <a:rPr lang="en-US" altLang="en-US" i="1" dirty="0">
                <a:sym typeface="Symbol" panose="05050102010706020507" pitchFamily="18" charset="2"/>
              </a:rPr>
              <a:t> Y</a:t>
            </a:r>
            <a:r>
              <a:rPr lang="en-US" altLang="en-US" dirty="0">
                <a:sym typeface="Symbol" panose="05050102010706020507" pitchFamily="18" charset="2"/>
              </a:rPr>
              <a:t>  X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 (incluido)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Si lo de la derecha de la DF está en la izquierda de la DF</a:t>
            </a:r>
          </a:p>
          <a:p>
            <a:r>
              <a:rPr lang="en-US" altLang="en-US" dirty="0">
                <a:sym typeface="Monotype Sorts" pitchFamily="-84" charset="2"/>
              </a:rPr>
              <a:t>Ejemplos:</a:t>
            </a:r>
          </a:p>
          <a:p>
            <a:pPr lvl="1"/>
            <a:r>
              <a:rPr lang="en-US" altLang="en-US" i="1" dirty="0">
                <a:sym typeface="Monotype Sorts" pitchFamily="-84" charset="2"/>
              </a:rPr>
              <a:t>ID, name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ID</a:t>
            </a:r>
          </a:p>
          <a:p>
            <a:pPr lvl="1"/>
            <a:r>
              <a:rPr lang="en-US" altLang="en-US" i="1" dirty="0">
                <a:sym typeface="Monotype Sorts" pitchFamily="-84" charset="2"/>
              </a:rPr>
              <a:t>name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name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709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r>
              <a:rPr lang="en-US" altLang="en-US" b="1" dirty="0">
                <a:solidFill>
                  <a:srgbClr val="002060"/>
                </a:solidFill>
              </a:rPr>
              <a:t>©</a:t>
            </a:r>
            <a:r>
              <a:rPr lang="en-US" altLang="en-US" b="1" dirty="0" err="1">
                <a:solidFill>
                  <a:srgbClr val="002060"/>
                </a:solidFill>
              </a:rPr>
              <a:t>Silberschatz</a:t>
            </a:r>
            <a:r>
              <a:rPr lang="en-US" altLang="en-US" b="1" dirty="0">
                <a:solidFill>
                  <a:srgbClr val="002060"/>
                </a:solidFill>
              </a:rPr>
              <a:t>, </a:t>
            </a:r>
            <a:r>
              <a:rPr lang="en-US" altLang="en-US" b="1" dirty="0" err="1">
                <a:solidFill>
                  <a:srgbClr val="002060"/>
                </a:solidFill>
              </a:rPr>
              <a:t>Korth</a:t>
            </a:r>
            <a:r>
              <a:rPr lang="en-US" altLang="en-US" b="1" dirty="0">
                <a:solidFill>
                  <a:srgbClr val="002060"/>
                </a:solidFill>
              </a:rPr>
              <a:t> and </a:t>
            </a:r>
            <a:r>
              <a:rPr lang="en-US" altLang="en-US" b="1" dirty="0" err="1">
                <a:solidFill>
                  <a:srgbClr val="002060"/>
                </a:solidFill>
              </a:rPr>
              <a:t>Sudarshan</a:t>
            </a:r>
            <a:r>
              <a:rPr lang="en-US" altLang="en-US" b="1" dirty="0">
                <a:solidFill>
                  <a:srgbClr val="002060"/>
                </a:solidFill>
              </a:rPr>
              <a:t>, 2019</a:t>
            </a:r>
          </a:p>
          <a:p>
            <a:pPr marL="0" indent="0">
              <a:buNone/>
            </a:pPr>
            <a:endParaRPr lang="es-CO" dirty="0">
              <a:hlinkClick r:id="" action="ppaction://noaction"/>
            </a:endParaRPr>
          </a:p>
          <a:p>
            <a:r>
              <a:rPr lang="es-CO" dirty="0">
                <a:hlinkClick r:id="" action="ppaction://noaction"/>
              </a:rPr>
              <a:t>https://www.udemy.com/database-design-and-management/learn/v4/content</a:t>
            </a:r>
            <a:endParaRPr lang="es-CO" dirty="0"/>
          </a:p>
          <a:p>
            <a:r>
              <a:rPr lang="es-CO" dirty="0">
                <a:hlinkClick r:id="rId2"/>
              </a:rPr>
              <a:t>https://www.visual-paradigm.com/support/documents/vpuserguide/3563/3564/85378_conceptual,l.html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362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766" y="1885125"/>
            <a:ext cx="3586267" cy="2093975"/>
          </a:xfrm>
        </p:spPr>
        <p:txBody>
          <a:bodyPr/>
          <a:lstStyle/>
          <a:p>
            <a:r>
              <a:rPr lang="en-US" dirty="0"/>
              <a:t>Base de Datos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Dependencias Funcionales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Closure de DF</a:t>
            </a: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Dependencia Funcional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76F1-3E74-4FCD-ACBC-BFD2876E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Referidas a restricciones (reglas) en los datos en el mundo real.</a:t>
            </a:r>
          </a:p>
          <a:p>
            <a:r>
              <a:rPr lang="es-CO" dirty="0"/>
              <a:t>Una dependencia funcional es una generalización de la noción de una llave.</a:t>
            </a:r>
          </a:p>
        </p:txBody>
      </p:sp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Dependencia Funcional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76F1-3E74-4FCD-ACBC-BFD2876E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/>
              <a:t>Una dependencia funcional (DF) es una relación entre atributos</a:t>
            </a:r>
          </a:p>
          <a:p>
            <a:pPr lvl="1"/>
            <a:r>
              <a:rPr lang="es-CO" sz="2000" dirty="0"/>
              <a:t>generalmente entre el PK y otros atributos no clave dentro de una tabla. </a:t>
            </a:r>
          </a:p>
          <a:p>
            <a:r>
              <a:rPr lang="es-CO" sz="2400" dirty="0"/>
              <a:t>Para cualquier relación R, el atributo Y depende funcionalmente del atributo X (generalmente el PK), si:</a:t>
            </a:r>
          </a:p>
          <a:p>
            <a:pPr lvl="1"/>
            <a:r>
              <a:rPr lang="es-CO" sz="2000" dirty="0"/>
              <a:t>para cada instancia válida de X, ese valor de X determina de forma única el valor de Y.</a:t>
            </a:r>
          </a:p>
          <a:p>
            <a:pPr lvl="1"/>
            <a:r>
              <a:rPr lang="es-CO" sz="2000" dirty="0"/>
              <a:t>Se representa como</a:t>
            </a:r>
            <a:r>
              <a:rPr lang="es-CO" sz="2000" b="1" dirty="0"/>
              <a:t> X </a:t>
            </a:r>
            <a:r>
              <a:rPr lang="es-CO" sz="2000" b="1" dirty="0">
                <a:sym typeface="Wingdings" panose="05000000000000000000" pitchFamily="2" charset="2"/>
              </a:rPr>
              <a:t></a:t>
            </a:r>
            <a:r>
              <a:rPr lang="es-CO" sz="2000" b="1" dirty="0"/>
              <a:t> Y</a:t>
            </a:r>
          </a:p>
          <a:p>
            <a:pPr lvl="1"/>
            <a:r>
              <a:rPr lang="es-CO" sz="2000" dirty="0"/>
              <a:t>X y Y se puede referir a uno o más columnas</a:t>
            </a:r>
          </a:p>
        </p:txBody>
      </p:sp>
    </p:spTree>
    <p:extLst>
      <p:ext uri="{BB962C8B-B14F-4D97-AF65-F5344CB8AC3E}">
        <p14:creationId xmlns:p14="http://schemas.microsoft.com/office/powerpoint/2010/main" val="21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Dependencia Funcional Ejemplo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76F1-3E74-4FCD-ACBC-BFD2876E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Dado el numero de cédula podemos determinar las columnas nombre, dirección y fecha de nacimiento</a:t>
            </a:r>
          </a:p>
          <a:p>
            <a:pPr lvl="1"/>
            <a:r>
              <a:rPr lang="es-CO" dirty="0"/>
              <a:t>Cedula </a:t>
            </a:r>
            <a:r>
              <a:rPr lang="es-CO" dirty="0">
                <a:sym typeface="Wingdings" panose="05000000000000000000" pitchFamily="2" charset="2"/>
              </a:rPr>
              <a:t> </a:t>
            </a:r>
            <a:r>
              <a:rPr lang="es-CO" dirty="0"/>
              <a:t>nombre, dirección , fecha de nacimiento</a:t>
            </a:r>
          </a:p>
          <a:p>
            <a:pPr lvl="1"/>
            <a:r>
              <a:rPr lang="es-CO" dirty="0"/>
              <a:t> X         </a:t>
            </a:r>
            <a:r>
              <a:rPr lang="es-CO" dirty="0">
                <a:sym typeface="Wingdings" panose="05000000000000000000" pitchFamily="2" charset="2"/>
              </a:rPr>
              <a:t>  Y </a:t>
            </a:r>
          </a:p>
          <a:p>
            <a:r>
              <a:rPr lang="es-CO" dirty="0">
                <a:sym typeface="Wingdings" panose="05000000000000000000" pitchFamily="2" charset="2"/>
              </a:rPr>
              <a:t>Dado el número de cédula y el código del curso puedo determinar la nota del curso</a:t>
            </a:r>
          </a:p>
          <a:p>
            <a:pPr lvl="1"/>
            <a:r>
              <a:rPr lang="es-CO" dirty="0">
                <a:sym typeface="Wingdings" panose="05000000000000000000" pitchFamily="2" charset="2"/>
              </a:rPr>
              <a:t>Cedula, código curso  nota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9719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Dependencia Funcional (Ejercicio)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76F1-3E74-4FCD-ACBC-BFD2876E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“dos cursos no pueden coincidir en el mismo salón al mismo tiempo “</a:t>
            </a:r>
            <a:endParaRPr lang="es-CO" dirty="0"/>
          </a:p>
          <a:p>
            <a:pPr marL="0" indent="0">
              <a:buNone/>
            </a:pPr>
            <a:r>
              <a:rPr lang="es-ES" dirty="0"/>
              <a:t>a. hora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curso, salón</a:t>
            </a:r>
            <a:endParaRPr lang="es-CO" dirty="0"/>
          </a:p>
          <a:p>
            <a:pPr marL="0" indent="0">
              <a:buNone/>
            </a:pPr>
            <a:r>
              <a:rPr lang="es-ES" dirty="0"/>
              <a:t>b. salón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hora, curso</a:t>
            </a:r>
            <a:endParaRPr lang="es-CO" dirty="0"/>
          </a:p>
          <a:p>
            <a:pPr marL="0" indent="0">
              <a:buNone/>
            </a:pPr>
            <a:r>
              <a:rPr lang="es-ES" dirty="0"/>
              <a:t>c. curso, hora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salón</a:t>
            </a:r>
            <a:endParaRPr lang="es-CO" dirty="0"/>
          </a:p>
          <a:p>
            <a:pPr marL="0" indent="0">
              <a:buNone/>
            </a:pPr>
            <a:r>
              <a:rPr lang="es-ES" dirty="0"/>
              <a:t>d. hora, salón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curso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584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Dependencia Funcional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76F1-3E74-4FCD-ACBC-BFD2876E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Las DF se obtienen desde las reglas de negocio, pero podrían ser obtenidas desde un conjunto de datos</a:t>
            </a:r>
          </a:p>
          <a:p>
            <a:r>
              <a:rPr lang="es-CO" dirty="0"/>
              <a:t>La DF X</a:t>
            </a:r>
            <a:r>
              <a:rPr lang="es-CO" dirty="0">
                <a:sym typeface="Wingdings" panose="05000000000000000000" pitchFamily="2" charset="2"/>
              </a:rPr>
              <a:t> Y </a:t>
            </a:r>
            <a:r>
              <a:rPr lang="es-CO" dirty="0"/>
              <a:t>se cumple en R si y solo si para cualquier relación legal r (R), cualquieras dos tuplas t1 y t2 de r que concuerden en los atributos X, también concuerdan en los atributos Y</a:t>
            </a:r>
          </a:p>
          <a:p>
            <a:endParaRPr lang="es-CO" dirty="0"/>
          </a:p>
          <a:p>
            <a:r>
              <a:rPr lang="en-US" altLang="en-US" i="1" dirty="0">
                <a:sym typeface="Symbol" panose="05050102010706020507" pitchFamily="18" charset="2"/>
              </a:rPr>
              <a:t>		 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[X] =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[X]     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Y </a:t>
            </a:r>
            <a:r>
              <a:rPr lang="en-US" altLang="en-US" dirty="0">
                <a:sym typeface="Symbol" panose="05050102010706020507" pitchFamily="18" charset="2"/>
              </a:rPr>
              <a:t>]  =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Y </a:t>
            </a:r>
            <a:r>
              <a:rPr lang="en-US" altLang="en-US" dirty="0">
                <a:sym typeface="Symbol" panose="05050102010706020507" pitchFamily="18" charset="2"/>
              </a:rPr>
              <a:t>] </a:t>
            </a:r>
            <a:endParaRPr lang="en-US" altLang="en-US" sz="1000" dirty="0">
              <a:sym typeface="Symbol" panose="05050102010706020507" pitchFamily="18" charset="2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2572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Dependencia Funcional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76F1-3E74-4FCD-ACBC-BFD2876ED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873" y="1820818"/>
            <a:ext cx="10058400" cy="3760891"/>
          </a:xfrm>
        </p:spPr>
        <p:txBody>
          <a:bodyPr/>
          <a:lstStyle/>
          <a:p>
            <a:r>
              <a:rPr lang="en-US" b="1" dirty="0">
                <a:sym typeface="Symbol" panose="05050102010706020507" pitchFamily="18" charset="2"/>
              </a:rPr>
              <a:t>Position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>
                <a:sym typeface="Symbol" panose="05050102010706020507" pitchFamily="18" charset="2"/>
              </a:rPr>
              <a:t> Phone</a:t>
            </a:r>
            <a:r>
              <a:rPr lang="en-US" dirty="0">
                <a:sym typeface="Symbol" panose="05050102010706020507" pitchFamily="18" charset="2"/>
              </a:rPr>
              <a:t> es una DF válida?</a:t>
            </a:r>
          </a:p>
          <a:p>
            <a:r>
              <a:rPr lang="en-US" dirty="0">
                <a:sym typeface="Symbol" panose="05050102010706020507" pitchFamily="18" charset="2"/>
              </a:rPr>
              <a:t>X es Position y Y es Phone 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1D313-C970-4EC4-923D-434D8497C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3429000"/>
            <a:ext cx="78486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9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Dependencia Funcional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76F1-3E74-4FCD-ACBC-BFD2876ED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873" y="1820818"/>
            <a:ext cx="10058400" cy="3760891"/>
          </a:xfrm>
        </p:spPr>
        <p:txBody>
          <a:bodyPr/>
          <a:lstStyle/>
          <a:p>
            <a:r>
              <a:rPr lang="es-CO" dirty="0"/>
              <a:t>Las DF se obtienen desde las reglas de negocio, pero podrían ser obtenidas desde un conjunto de datos: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[X] =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[X]     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Y </a:t>
            </a:r>
            <a:r>
              <a:rPr lang="en-US" altLang="en-US" dirty="0">
                <a:sym typeface="Symbol" panose="05050102010706020507" pitchFamily="18" charset="2"/>
              </a:rPr>
              <a:t>]  =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Y </a:t>
            </a:r>
            <a:r>
              <a:rPr lang="en-US" altLang="en-US" dirty="0">
                <a:sym typeface="Symbol" panose="05050102010706020507" pitchFamily="18" charset="2"/>
              </a:rPr>
              <a:t>]</a:t>
            </a:r>
          </a:p>
          <a:p>
            <a:r>
              <a:rPr lang="en-US" dirty="0">
                <a:sym typeface="Symbol" panose="05050102010706020507" pitchFamily="18" charset="2"/>
              </a:rPr>
              <a:t>Position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Symbol" panose="05050102010706020507" pitchFamily="18" charset="2"/>
              </a:rPr>
              <a:t> Phone es una DF válida?; X es Position y Y es Phone</a:t>
            </a:r>
          </a:p>
          <a:p>
            <a:r>
              <a:rPr lang="en-US" dirty="0">
                <a:sym typeface="Symbol" panose="05050102010706020507" pitchFamily="18" charset="2"/>
              </a:rPr>
              <a:t>Se buscan dos tuplas donde los valores de X sean iguales: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[X] =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[X] 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b="1" dirty="0">
                <a:sym typeface="Symbol" panose="05050102010706020507" pitchFamily="18" charset="2"/>
              </a:rPr>
              <a:t>La DF Si es válida</a:t>
            </a:r>
            <a:r>
              <a:rPr lang="en-US" dirty="0">
                <a:sym typeface="Symbol" panose="05050102010706020507" pitchFamily="18" charset="2"/>
              </a:rPr>
              <a:t>, siempre que hay ‘Salesrep’ el phone es ‘9876’ ; </a:t>
            </a:r>
            <a:r>
              <a:rPr lang="en-US" altLang="en-US" dirty="0">
                <a:sym typeface="Symbol" panose="05050102010706020507" pitchFamily="18" charset="2"/>
              </a:rPr>
              <a:t>  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Y </a:t>
            </a:r>
            <a:r>
              <a:rPr lang="en-US" altLang="en-US" dirty="0">
                <a:sym typeface="Symbol" panose="05050102010706020507" pitchFamily="18" charset="2"/>
              </a:rPr>
              <a:t>]  =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Y </a:t>
            </a:r>
            <a:r>
              <a:rPr lang="en-US" altLang="en-US" dirty="0">
                <a:sym typeface="Symbol" panose="05050102010706020507" pitchFamily="18" charset="2"/>
              </a:rPr>
              <a:t>]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s-CO" dirty="0"/>
          </a:p>
          <a:p>
            <a:endParaRPr lang="es-CO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C4BCCC-432A-40FD-A791-791FB85D0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699" y="4169908"/>
            <a:ext cx="5798752" cy="2285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83307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0</TotalTime>
  <Words>678</Words>
  <Application>Microsoft Office PowerPoint</Application>
  <PresentationFormat>Widescreen</PresentationFormat>
  <Paragraphs>71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RetrospectVTI</vt:lpstr>
      <vt:lpstr>Base de Datos</vt:lpstr>
      <vt:lpstr>Base de Datos</vt:lpstr>
      <vt:lpstr>Dependencia Funcional</vt:lpstr>
      <vt:lpstr>Dependencia Funcional</vt:lpstr>
      <vt:lpstr>Dependencia Funcional Ejemplo</vt:lpstr>
      <vt:lpstr>Dependencia Funcional (Ejercicio)</vt:lpstr>
      <vt:lpstr>Dependencia Funcional</vt:lpstr>
      <vt:lpstr>Dependencia Funcional</vt:lpstr>
      <vt:lpstr>Dependencia Funcional</vt:lpstr>
      <vt:lpstr>Dependencia Funcional</vt:lpstr>
      <vt:lpstr>Dependencia Funcional</vt:lpstr>
      <vt:lpstr>Dependencia Funcional</vt:lpstr>
      <vt:lpstr>Dependencia Funcional (Ejercicio)</vt:lpstr>
      <vt:lpstr>Dependencia Funcional Trivial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2020-04-10T17:56:00Z</dcterms:created>
  <dcterms:modified xsi:type="dcterms:W3CDTF">2020-04-14T03:24:09Z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