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29"/>
  </p:notesMasterIdLst>
  <p:handoutMasterIdLst>
    <p:handoutMasterId r:id="rId30"/>
  </p:handoutMasterIdLst>
  <p:sldIdLst>
    <p:sldId id="299" r:id="rId5"/>
    <p:sldId id="300" r:id="rId6"/>
    <p:sldId id="302" r:id="rId7"/>
    <p:sldId id="301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7CF92-E36C-4842-8E64-AE44709DDB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58E8EA22-3B42-4593-96C5-FE290FAC31B1}">
      <dgm:prSet/>
      <dgm:spPr/>
      <dgm:t>
        <a:bodyPr/>
        <a:lstStyle/>
        <a:p>
          <a:r>
            <a:rPr lang="es-CO" dirty="0"/>
            <a:t>Verificar si una dependencia funcional cumple en la tabla</a:t>
          </a:r>
        </a:p>
      </dgm:t>
    </dgm:pt>
    <dgm:pt modelId="{B5C56431-308B-4D49-8EDC-3DE9F9226769}" type="parTrans" cxnId="{863E2546-DC3D-45DC-A5E4-42B94FBC7338}">
      <dgm:prSet/>
      <dgm:spPr/>
      <dgm:t>
        <a:bodyPr/>
        <a:lstStyle/>
        <a:p>
          <a:endParaRPr lang="es-CO"/>
        </a:p>
      </dgm:t>
    </dgm:pt>
    <dgm:pt modelId="{4DB73EB8-7F32-4FA8-A6CA-30719A193DD0}" type="sibTrans" cxnId="{863E2546-DC3D-45DC-A5E4-42B94FBC7338}">
      <dgm:prSet/>
      <dgm:spPr/>
      <dgm:t>
        <a:bodyPr/>
        <a:lstStyle/>
        <a:p>
          <a:endParaRPr lang="es-CO"/>
        </a:p>
      </dgm:t>
    </dgm:pt>
    <dgm:pt modelId="{4B2F9C69-6740-4E23-8689-2BAE8D825E10}">
      <dgm:prSet/>
      <dgm:spPr/>
      <dgm:t>
        <a:bodyPr/>
        <a:lstStyle/>
        <a:p>
          <a:r>
            <a:rPr lang="es-CO" dirty="0"/>
            <a:t>Encontrar todas las DF</a:t>
          </a:r>
        </a:p>
      </dgm:t>
    </dgm:pt>
    <dgm:pt modelId="{FDBD98D0-4E63-4568-A00B-AF691863CC33}" type="parTrans" cxnId="{B772EDF4-19BE-458C-9E55-47C805C298AF}">
      <dgm:prSet/>
      <dgm:spPr/>
      <dgm:t>
        <a:bodyPr/>
        <a:lstStyle/>
        <a:p>
          <a:endParaRPr lang="es-CO"/>
        </a:p>
      </dgm:t>
    </dgm:pt>
    <dgm:pt modelId="{EF9F1869-B06A-43AC-BEA8-7B2069FE431B}" type="sibTrans" cxnId="{B772EDF4-19BE-458C-9E55-47C805C298AF}">
      <dgm:prSet/>
      <dgm:spPr/>
      <dgm:t>
        <a:bodyPr/>
        <a:lstStyle/>
        <a:p>
          <a:endParaRPr lang="es-CO"/>
        </a:p>
      </dgm:t>
    </dgm:pt>
    <dgm:pt modelId="{38F171E4-91DC-4C7A-8115-9111C910B2E6}">
      <dgm:prSet/>
      <dgm:spPr/>
      <dgm:t>
        <a:bodyPr/>
        <a:lstStyle/>
        <a:p>
          <a:r>
            <a:rPr lang="es-CO" dirty="0"/>
            <a:t>Verificar (Super)llaves en la tabla</a:t>
          </a:r>
        </a:p>
      </dgm:t>
    </dgm:pt>
    <dgm:pt modelId="{0CEB8FC5-13CE-4688-AB7F-DE52348CE947}" type="parTrans" cxnId="{1F318C8F-8A57-4A52-8DC8-24D458DA1350}">
      <dgm:prSet/>
      <dgm:spPr/>
      <dgm:t>
        <a:bodyPr/>
        <a:lstStyle/>
        <a:p>
          <a:endParaRPr lang="es-CO"/>
        </a:p>
      </dgm:t>
    </dgm:pt>
    <dgm:pt modelId="{D03C15E1-EFD1-4191-91B8-0800E5CD7F9A}" type="sibTrans" cxnId="{1F318C8F-8A57-4A52-8DC8-24D458DA1350}">
      <dgm:prSet/>
      <dgm:spPr/>
      <dgm:t>
        <a:bodyPr/>
        <a:lstStyle/>
        <a:p>
          <a:endParaRPr lang="es-CO"/>
        </a:p>
      </dgm:t>
    </dgm:pt>
    <dgm:pt modelId="{BE18E104-2D9B-4C00-AEFE-D0201F259319}" type="pres">
      <dgm:prSet presAssocID="{3637CF92-E36C-4842-8E64-AE44709DDB25}" presName="linear" presStyleCnt="0">
        <dgm:presLayoutVars>
          <dgm:animLvl val="lvl"/>
          <dgm:resizeHandles val="exact"/>
        </dgm:presLayoutVars>
      </dgm:prSet>
      <dgm:spPr/>
    </dgm:pt>
    <dgm:pt modelId="{2926D065-CA9C-44BB-B1F1-B28263230E2D}" type="pres">
      <dgm:prSet presAssocID="{38F171E4-91DC-4C7A-8115-9111C910B2E6}" presName="parentText" presStyleLbl="node1" presStyleIdx="0" presStyleCnt="3" custLinFactY="200000" custLinFactNeighborX="-87" custLinFactNeighborY="244959">
        <dgm:presLayoutVars>
          <dgm:chMax val="0"/>
          <dgm:bulletEnabled val="1"/>
        </dgm:presLayoutVars>
      </dgm:prSet>
      <dgm:spPr/>
    </dgm:pt>
    <dgm:pt modelId="{FB2CE329-6998-4842-9F5D-72DC5D409BAD}" type="pres">
      <dgm:prSet presAssocID="{D03C15E1-EFD1-4191-91B8-0800E5CD7F9A}" presName="spacer" presStyleCnt="0"/>
      <dgm:spPr/>
    </dgm:pt>
    <dgm:pt modelId="{613E63D7-2D82-472F-A2BD-6AFA824D357F}" type="pres">
      <dgm:prSet presAssocID="{58E8EA22-3B42-4593-96C5-FE290FAC31B1}" presName="parentText" presStyleLbl="node1" presStyleIdx="1" presStyleCnt="3" custLinFactY="-97245" custLinFactNeighborX="-346" custLinFactNeighborY="-100000">
        <dgm:presLayoutVars>
          <dgm:chMax val="0"/>
          <dgm:bulletEnabled val="1"/>
        </dgm:presLayoutVars>
      </dgm:prSet>
      <dgm:spPr/>
    </dgm:pt>
    <dgm:pt modelId="{FFD37498-64C8-4843-A0D1-323A65901238}" type="pres">
      <dgm:prSet presAssocID="{4DB73EB8-7F32-4FA8-A6CA-30719A193DD0}" presName="spacer" presStyleCnt="0"/>
      <dgm:spPr/>
    </dgm:pt>
    <dgm:pt modelId="{FD14BF35-14C6-4056-957C-FEE3900F4212}" type="pres">
      <dgm:prSet presAssocID="{4B2F9C69-6740-4E23-8689-2BAE8D825E10}" presName="parentText" presStyleLbl="node1" presStyleIdx="2" presStyleCnt="3" custLinFactY="-100000" custLinFactNeighborX="173" custLinFactNeighborY="-138703">
        <dgm:presLayoutVars>
          <dgm:chMax val="0"/>
          <dgm:bulletEnabled val="1"/>
        </dgm:presLayoutVars>
      </dgm:prSet>
      <dgm:spPr/>
    </dgm:pt>
  </dgm:ptLst>
  <dgm:cxnLst>
    <dgm:cxn modelId="{BCC6C060-8F74-4C76-9F4C-B60A36B726D2}" type="presOf" srcId="{38F171E4-91DC-4C7A-8115-9111C910B2E6}" destId="{2926D065-CA9C-44BB-B1F1-B28263230E2D}" srcOrd="0" destOrd="0" presId="urn:microsoft.com/office/officeart/2005/8/layout/vList2"/>
    <dgm:cxn modelId="{863E2546-DC3D-45DC-A5E4-42B94FBC7338}" srcId="{3637CF92-E36C-4842-8E64-AE44709DDB25}" destId="{58E8EA22-3B42-4593-96C5-FE290FAC31B1}" srcOrd="1" destOrd="0" parTransId="{B5C56431-308B-4D49-8EDC-3DE9F9226769}" sibTransId="{4DB73EB8-7F32-4FA8-A6CA-30719A193DD0}"/>
    <dgm:cxn modelId="{1F318C8F-8A57-4A52-8DC8-24D458DA1350}" srcId="{3637CF92-E36C-4842-8E64-AE44709DDB25}" destId="{38F171E4-91DC-4C7A-8115-9111C910B2E6}" srcOrd="0" destOrd="0" parTransId="{0CEB8FC5-13CE-4688-AB7F-DE52348CE947}" sibTransId="{D03C15E1-EFD1-4191-91B8-0800E5CD7F9A}"/>
    <dgm:cxn modelId="{CA0278CC-9316-4CD9-BD24-A78FA579F363}" type="presOf" srcId="{58E8EA22-3B42-4593-96C5-FE290FAC31B1}" destId="{613E63D7-2D82-472F-A2BD-6AFA824D357F}" srcOrd="0" destOrd="0" presId="urn:microsoft.com/office/officeart/2005/8/layout/vList2"/>
    <dgm:cxn modelId="{5D3778D2-6875-461C-BA05-8B1997E6A241}" type="presOf" srcId="{3637CF92-E36C-4842-8E64-AE44709DDB25}" destId="{BE18E104-2D9B-4C00-AEFE-D0201F259319}" srcOrd="0" destOrd="0" presId="urn:microsoft.com/office/officeart/2005/8/layout/vList2"/>
    <dgm:cxn modelId="{FFF49BF2-0E16-4535-9C9D-15D0B16760CA}" type="presOf" srcId="{4B2F9C69-6740-4E23-8689-2BAE8D825E10}" destId="{FD14BF35-14C6-4056-957C-FEE3900F4212}" srcOrd="0" destOrd="0" presId="urn:microsoft.com/office/officeart/2005/8/layout/vList2"/>
    <dgm:cxn modelId="{B772EDF4-19BE-458C-9E55-47C805C298AF}" srcId="{3637CF92-E36C-4842-8E64-AE44709DDB25}" destId="{4B2F9C69-6740-4E23-8689-2BAE8D825E10}" srcOrd="2" destOrd="0" parTransId="{FDBD98D0-4E63-4568-A00B-AF691863CC33}" sibTransId="{EF9F1869-B06A-43AC-BEA8-7B2069FE431B}"/>
    <dgm:cxn modelId="{45BC0A4B-6639-4FD0-BABF-9876E841AD27}" type="presParOf" srcId="{BE18E104-2D9B-4C00-AEFE-D0201F259319}" destId="{2926D065-CA9C-44BB-B1F1-B28263230E2D}" srcOrd="0" destOrd="0" presId="urn:microsoft.com/office/officeart/2005/8/layout/vList2"/>
    <dgm:cxn modelId="{5613C9A6-2294-4102-A361-3F52D0881B4E}" type="presParOf" srcId="{BE18E104-2D9B-4C00-AEFE-D0201F259319}" destId="{FB2CE329-6998-4842-9F5D-72DC5D409BAD}" srcOrd="1" destOrd="0" presId="urn:microsoft.com/office/officeart/2005/8/layout/vList2"/>
    <dgm:cxn modelId="{855AA839-9DA9-4FF1-846C-94EE329124CB}" type="presParOf" srcId="{BE18E104-2D9B-4C00-AEFE-D0201F259319}" destId="{613E63D7-2D82-472F-A2BD-6AFA824D357F}" srcOrd="2" destOrd="0" presId="urn:microsoft.com/office/officeart/2005/8/layout/vList2"/>
    <dgm:cxn modelId="{7796AF39-9A99-4988-81B8-648763A9D075}" type="presParOf" srcId="{BE18E104-2D9B-4C00-AEFE-D0201F259319}" destId="{FFD37498-64C8-4843-A0D1-323A65901238}" srcOrd="3" destOrd="0" presId="urn:microsoft.com/office/officeart/2005/8/layout/vList2"/>
    <dgm:cxn modelId="{A4EC5327-1982-45CA-9025-232838BAD784}" type="presParOf" srcId="{BE18E104-2D9B-4C00-AEFE-D0201F259319}" destId="{FD14BF35-14C6-4056-957C-FEE3900F42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F31F5E-870F-438C-99C0-2B516758D312}" type="doc">
      <dgm:prSet loTypeId="urn:microsoft.com/office/officeart/2005/8/layout/l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89DE7090-AC22-4B90-AD8A-8AD78438235B}">
      <dgm:prSet/>
      <dgm:spPr/>
      <dgm:t>
        <a:bodyPr/>
        <a:lstStyle/>
        <a:p>
          <a:r>
            <a:rPr lang="es-CO" dirty="0"/>
            <a:t>Verificación de una si una dependencia funcional X </a:t>
          </a:r>
          <a:r>
            <a:rPr lang="es-CO" dirty="0">
              <a:sym typeface="Wingdings" panose="05000000000000000000" pitchFamily="2" charset="2"/>
            </a:rPr>
            <a:t></a:t>
          </a:r>
          <a:r>
            <a:rPr lang="es-CO" dirty="0"/>
            <a:t> Y cumple en la tabla</a:t>
          </a:r>
        </a:p>
      </dgm:t>
    </dgm:pt>
    <dgm:pt modelId="{C2F5E205-3AE8-481E-91AB-BDD2CF0DA05E}" type="parTrans" cxnId="{2AF06EA0-6774-4371-B9DA-C4938A0D7CAF}">
      <dgm:prSet/>
      <dgm:spPr/>
      <dgm:t>
        <a:bodyPr/>
        <a:lstStyle/>
        <a:p>
          <a:endParaRPr lang="es-CO"/>
        </a:p>
      </dgm:t>
    </dgm:pt>
    <dgm:pt modelId="{8AB46A87-3914-40D2-9EFE-357C7A3768F1}" type="sibTrans" cxnId="{2AF06EA0-6774-4371-B9DA-C4938A0D7CAF}">
      <dgm:prSet/>
      <dgm:spPr/>
      <dgm:t>
        <a:bodyPr/>
        <a:lstStyle/>
        <a:p>
          <a:endParaRPr lang="es-CO"/>
        </a:p>
      </dgm:t>
    </dgm:pt>
    <dgm:pt modelId="{609BE265-4C88-4A2B-9525-C21D03F61028}">
      <dgm:prSet/>
      <dgm:spPr/>
      <dgm:t>
        <a:bodyPr/>
        <a:lstStyle/>
        <a:p>
          <a:r>
            <a:rPr lang="es-CO" dirty="0"/>
            <a:t>Calculamos el cierre de X , esto es, X</a:t>
          </a:r>
          <a:r>
            <a:rPr lang="es-CO" baseline="30000" dirty="0"/>
            <a:t>+</a:t>
          </a:r>
        </a:p>
      </dgm:t>
    </dgm:pt>
    <dgm:pt modelId="{437013AD-3E29-4251-833A-963B41664F55}" type="parTrans" cxnId="{4D16A867-D795-4EA4-891D-86A58F9F8C83}">
      <dgm:prSet/>
      <dgm:spPr/>
      <dgm:t>
        <a:bodyPr/>
        <a:lstStyle/>
        <a:p>
          <a:endParaRPr lang="es-CO"/>
        </a:p>
      </dgm:t>
    </dgm:pt>
    <dgm:pt modelId="{0167D396-5B79-42BF-9403-B9CD874BE393}" type="sibTrans" cxnId="{4D16A867-D795-4EA4-891D-86A58F9F8C83}">
      <dgm:prSet/>
      <dgm:spPr/>
      <dgm:t>
        <a:bodyPr/>
        <a:lstStyle/>
        <a:p>
          <a:endParaRPr lang="es-CO"/>
        </a:p>
      </dgm:t>
    </dgm:pt>
    <dgm:pt modelId="{6D1F4853-DD70-450F-B9BE-FE5CC848D088}">
      <dgm:prSet/>
      <dgm:spPr/>
      <dgm:t>
        <a:bodyPr/>
        <a:lstStyle/>
        <a:p>
          <a:r>
            <a:rPr lang="es-CO" sz="2500" kern="1200" dirty="0"/>
            <a:t>Verificamos si Y está incluido en X</a:t>
          </a:r>
          <a:r>
            <a:rPr lang="es-CO" sz="2500" kern="1200" baseline="30000" dirty="0"/>
            <a:t>+</a:t>
          </a:r>
        </a:p>
      </dgm:t>
    </dgm:pt>
    <dgm:pt modelId="{D8D9602D-2649-4140-A007-A127833ADD12}" type="parTrans" cxnId="{74777578-0F1E-457F-AF0A-FB2D18DDAA1B}">
      <dgm:prSet/>
      <dgm:spPr/>
      <dgm:t>
        <a:bodyPr/>
        <a:lstStyle/>
        <a:p>
          <a:endParaRPr lang="es-CO"/>
        </a:p>
      </dgm:t>
    </dgm:pt>
    <dgm:pt modelId="{E39C2AE2-8254-425F-81EE-1106A88CDE79}" type="sibTrans" cxnId="{74777578-0F1E-457F-AF0A-FB2D18DDAA1B}">
      <dgm:prSet/>
      <dgm:spPr/>
      <dgm:t>
        <a:bodyPr/>
        <a:lstStyle/>
        <a:p>
          <a:endParaRPr lang="es-CO"/>
        </a:p>
      </dgm:t>
    </dgm:pt>
    <dgm:pt modelId="{2933D6DE-C1FA-4CA0-BDD6-49576E4235C7}">
      <dgm:prSet custT="1"/>
      <dgm:spPr/>
      <dgm:t>
        <a:bodyPr/>
        <a:lstStyle/>
        <a:p>
          <a:r>
            <a:rPr lang="es-CO" sz="2000" kern="1200" dirty="0"/>
            <a:t>Si Y está incluido en X</a:t>
          </a:r>
          <a:r>
            <a:rPr lang="es-CO" sz="2500" kern="1200" baseline="30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+</a:t>
          </a:r>
          <a:r>
            <a:rPr lang="es-CO" sz="2000" kern="1200" dirty="0"/>
            <a:t> entonces la DF X </a:t>
          </a:r>
          <a:r>
            <a:rPr lang="es-CO" sz="2000" kern="1200" dirty="0">
              <a:sym typeface="Wingdings" panose="05000000000000000000" pitchFamily="2" charset="2"/>
            </a:rPr>
            <a:t></a:t>
          </a:r>
          <a:r>
            <a:rPr lang="es-CO" sz="2000" kern="1200" dirty="0"/>
            <a:t> Y cumple.</a:t>
          </a:r>
        </a:p>
      </dgm:t>
    </dgm:pt>
    <dgm:pt modelId="{72F10721-3132-47F0-803D-2F6096511CBF}" type="parTrans" cxnId="{8FC9F6CD-83A2-43F5-8733-25DDECF4CD7A}">
      <dgm:prSet/>
      <dgm:spPr/>
      <dgm:t>
        <a:bodyPr/>
        <a:lstStyle/>
        <a:p>
          <a:endParaRPr lang="es-CO"/>
        </a:p>
      </dgm:t>
    </dgm:pt>
    <dgm:pt modelId="{C6F96C7D-5109-4A37-9209-11E6A0DD7817}" type="sibTrans" cxnId="{8FC9F6CD-83A2-43F5-8733-25DDECF4CD7A}">
      <dgm:prSet/>
      <dgm:spPr/>
      <dgm:t>
        <a:bodyPr/>
        <a:lstStyle/>
        <a:p>
          <a:endParaRPr lang="es-CO"/>
        </a:p>
      </dgm:t>
    </dgm:pt>
    <dgm:pt modelId="{A67CF1B3-2F29-45B1-B082-9DA6729E6330}" type="pres">
      <dgm:prSet presAssocID="{80F31F5E-870F-438C-99C0-2B516758D312}" presName="Name0" presStyleCnt="0">
        <dgm:presLayoutVars>
          <dgm:dir/>
          <dgm:animLvl val="lvl"/>
          <dgm:resizeHandles val="exact"/>
        </dgm:presLayoutVars>
      </dgm:prSet>
      <dgm:spPr/>
    </dgm:pt>
    <dgm:pt modelId="{09C69C05-6623-4186-A557-346AC2F659D8}" type="pres">
      <dgm:prSet presAssocID="{89DE7090-AC22-4B90-AD8A-8AD78438235B}" presName="vertFlow" presStyleCnt="0"/>
      <dgm:spPr/>
    </dgm:pt>
    <dgm:pt modelId="{C6F31F4F-8A28-459C-A361-545E48E937EA}" type="pres">
      <dgm:prSet presAssocID="{89DE7090-AC22-4B90-AD8A-8AD78438235B}" presName="header" presStyleLbl="node1" presStyleIdx="0" presStyleCnt="1"/>
      <dgm:spPr/>
    </dgm:pt>
    <dgm:pt modelId="{54AAAB16-DA60-46C9-B2D3-B1A594108915}" type="pres">
      <dgm:prSet presAssocID="{437013AD-3E29-4251-833A-963B41664F55}" presName="parTrans" presStyleLbl="sibTrans2D1" presStyleIdx="0" presStyleCnt="2"/>
      <dgm:spPr/>
    </dgm:pt>
    <dgm:pt modelId="{7141139A-F188-419C-94BA-2F12071E38F1}" type="pres">
      <dgm:prSet presAssocID="{609BE265-4C88-4A2B-9525-C21D03F61028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3044A8BA-F846-47A8-A47D-E22059A55D93}" type="pres">
      <dgm:prSet presAssocID="{0167D396-5B79-42BF-9403-B9CD874BE393}" presName="sibTrans" presStyleLbl="sibTrans2D1" presStyleIdx="1" presStyleCnt="2"/>
      <dgm:spPr/>
    </dgm:pt>
    <dgm:pt modelId="{AEA55A44-BEA0-4270-A1FE-55518205B8FE}" type="pres">
      <dgm:prSet presAssocID="{6D1F4853-DD70-450F-B9BE-FE5CC848D088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4D16A867-D795-4EA4-891D-86A58F9F8C83}" srcId="{89DE7090-AC22-4B90-AD8A-8AD78438235B}" destId="{609BE265-4C88-4A2B-9525-C21D03F61028}" srcOrd="0" destOrd="0" parTransId="{437013AD-3E29-4251-833A-963B41664F55}" sibTransId="{0167D396-5B79-42BF-9403-B9CD874BE393}"/>
    <dgm:cxn modelId="{C1112956-2391-4219-8516-3FA509F3B6F6}" type="presOf" srcId="{80F31F5E-870F-438C-99C0-2B516758D312}" destId="{A67CF1B3-2F29-45B1-B082-9DA6729E6330}" srcOrd="0" destOrd="0" presId="urn:microsoft.com/office/officeart/2005/8/layout/lProcess1"/>
    <dgm:cxn modelId="{0E360177-8BA1-4A0C-AC8C-1B9CE65C5916}" type="presOf" srcId="{6D1F4853-DD70-450F-B9BE-FE5CC848D088}" destId="{AEA55A44-BEA0-4270-A1FE-55518205B8FE}" srcOrd="0" destOrd="0" presId="urn:microsoft.com/office/officeart/2005/8/layout/lProcess1"/>
    <dgm:cxn modelId="{74777578-0F1E-457F-AF0A-FB2D18DDAA1B}" srcId="{89DE7090-AC22-4B90-AD8A-8AD78438235B}" destId="{6D1F4853-DD70-450F-B9BE-FE5CC848D088}" srcOrd="1" destOrd="0" parTransId="{D8D9602D-2649-4140-A007-A127833ADD12}" sibTransId="{E39C2AE2-8254-425F-81EE-1106A88CDE79}"/>
    <dgm:cxn modelId="{D7DDBB8D-E0FF-4726-A2F7-D19E3BE937B2}" type="presOf" srcId="{89DE7090-AC22-4B90-AD8A-8AD78438235B}" destId="{C6F31F4F-8A28-459C-A361-545E48E937EA}" srcOrd="0" destOrd="0" presId="urn:microsoft.com/office/officeart/2005/8/layout/lProcess1"/>
    <dgm:cxn modelId="{2AF06EA0-6774-4371-B9DA-C4938A0D7CAF}" srcId="{80F31F5E-870F-438C-99C0-2B516758D312}" destId="{89DE7090-AC22-4B90-AD8A-8AD78438235B}" srcOrd="0" destOrd="0" parTransId="{C2F5E205-3AE8-481E-91AB-BDD2CF0DA05E}" sibTransId="{8AB46A87-3914-40D2-9EFE-357C7A3768F1}"/>
    <dgm:cxn modelId="{82EE44CD-7774-46C9-8958-2CC818AB92A8}" type="presOf" srcId="{609BE265-4C88-4A2B-9525-C21D03F61028}" destId="{7141139A-F188-419C-94BA-2F12071E38F1}" srcOrd="0" destOrd="0" presId="urn:microsoft.com/office/officeart/2005/8/layout/lProcess1"/>
    <dgm:cxn modelId="{8FC9F6CD-83A2-43F5-8733-25DDECF4CD7A}" srcId="{6D1F4853-DD70-450F-B9BE-FE5CC848D088}" destId="{2933D6DE-C1FA-4CA0-BDD6-49576E4235C7}" srcOrd="0" destOrd="0" parTransId="{72F10721-3132-47F0-803D-2F6096511CBF}" sibTransId="{C6F96C7D-5109-4A37-9209-11E6A0DD7817}"/>
    <dgm:cxn modelId="{1F8535F3-822A-49AD-9C70-07DDA8F2267D}" type="presOf" srcId="{0167D396-5B79-42BF-9403-B9CD874BE393}" destId="{3044A8BA-F846-47A8-A47D-E22059A55D93}" srcOrd="0" destOrd="0" presId="urn:microsoft.com/office/officeart/2005/8/layout/lProcess1"/>
    <dgm:cxn modelId="{DB8E2DFA-4767-4987-B736-F33443D1B624}" type="presOf" srcId="{437013AD-3E29-4251-833A-963B41664F55}" destId="{54AAAB16-DA60-46C9-B2D3-B1A594108915}" srcOrd="0" destOrd="0" presId="urn:microsoft.com/office/officeart/2005/8/layout/lProcess1"/>
    <dgm:cxn modelId="{C84BF1FE-96A6-4BB9-A7D2-6CD4601BB36A}" type="presOf" srcId="{2933D6DE-C1FA-4CA0-BDD6-49576E4235C7}" destId="{AEA55A44-BEA0-4270-A1FE-55518205B8FE}" srcOrd="0" destOrd="1" presId="urn:microsoft.com/office/officeart/2005/8/layout/lProcess1"/>
    <dgm:cxn modelId="{55302471-DA47-4457-877B-403DD49D7DEC}" type="presParOf" srcId="{A67CF1B3-2F29-45B1-B082-9DA6729E6330}" destId="{09C69C05-6623-4186-A557-346AC2F659D8}" srcOrd="0" destOrd="0" presId="urn:microsoft.com/office/officeart/2005/8/layout/lProcess1"/>
    <dgm:cxn modelId="{768FFB03-6764-42E9-B21D-4790D0B7C087}" type="presParOf" srcId="{09C69C05-6623-4186-A557-346AC2F659D8}" destId="{C6F31F4F-8A28-459C-A361-545E48E937EA}" srcOrd="0" destOrd="0" presId="urn:microsoft.com/office/officeart/2005/8/layout/lProcess1"/>
    <dgm:cxn modelId="{F207B97D-19FE-44C7-811D-4FA2ED29F116}" type="presParOf" srcId="{09C69C05-6623-4186-A557-346AC2F659D8}" destId="{54AAAB16-DA60-46C9-B2D3-B1A594108915}" srcOrd="1" destOrd="0" presId="urn:microsoft.com/office/officeart/2005/8/layout/lProcess1"/>
    <dgm:cxn modelId="{38BE8C6E-B20F-419E-BA14-0F33D642A533}" type="presParOf" srcId="{09C69C05-6623-4186-A557-346AC2F659D8}" destId="{7141139A-F188-419C-94BA-2F12071E38F1}" srcOrd="2" destOrd="0" presId="urn:microsoft.com/office/officeart/2005/8/layout/lProcess1"/>
    <dgm:cxn modelId="{01907FFC-A835-4933-9D80-EE693BF3CD95}" type="presParOf" srcId="{09C69C05-6623-4186-A557-346AC2F659D8}" destId="{3044A8BA-F846-47A8-A47D-E22059A55D93}" srcOrd="3" destOrd="0" presId="urn:microsoft.com/office/officeart/2005/8/layout/lProcess1"/>
    <dgm:cxn modelId="{001439D8-C743-443A-B37E-75BCCF5C7BF4}" type="presParOf" srcId="{09C69C05-6623-4186-A557-346AC2F659D8}" destId="{AEA55A44-BEA0-4270-A1FE-55518205B8F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6D065-CA9C-44BB-B1F1-B28263230E2D}">
      <dsp:nvSpPr>
        <dsp:cNvPr id="0" name=""/>
        <dsp:cNvSpPr/>
      </dsp:nvSpPr>
      <dsp:spPr>
        <a:xfrm>
          <a:off x="0" y="2413967"/>
          <a:ext cx="10058399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Verificar (Super)llaves en la tabla</a:t>
          </a:r>
        </a:p>
      </dsp:txBody>
      <dsp:txXfrm>
        <a:off x="38638" y="2452605"/>
        <a:ext cx="9981123" cy="714229"/>
      </dsp:txXfrm>
    </dsp:sp>
    <dsp:sp modelId="{613E63D7-2D82-472F-A2BD-6AFA824D357F}">
      <dsp:nvSpPr>
        <dsp:cNvPr id="0" name=""/>
        <dsp:cNvSpPr/>
      </dsp:nvSpPr>
      <dsp:spPr>
        <a:xfrm>
          <a:off x="0" y="619953"/>
          <a:ext cx="10058399" cy="791505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Verificar si una dependencia funcional cumple en la tabla</a:t>
          </a:r>
        </a:p>
      </dsp:txBody>
      <dsp:txXfrm>
        <a:off x="38638" y="658591"/>
        <a:ext cx="9981123" cy="714229"/>
      </dsp:txXfrm>
    </dsp:sp>
    <dsp:sp modelId="{FD14BF35-14C6-4056-957C-FEE3900F4212}">
      <dsp:nvSpPr>
        <dsp:cNvPr id="0" name=""/>
        <dsp:cNvSpPr/>
      </dsp:nvSpPr>
      <dsp:spPr>
        <a:xfrm>
          <a:off x="0" y="1447909"/>
          <a:ext cx="10058399" cy="791505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Encontrar todas las DF</a:t>
          </a:r>
        </a:p>
      </dsp:txBody>
      <dsp:txXfrm>
        <a:off x="38638" y="1486547"/>
        <a:ext cx="9981123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31F4F-8A28-459C-A361-545E48E937EA}">
      <dsp:nvSpPr>
        <dsp:cNvPr id="0" name=""/>
        <dsp:cNvSpPr/>
      </dsp:nvSpPr>
      <dsp:spPr>
        <a:xfrm>
          <a:off x="3089630" y="2040"/>
          <a:ext cx="4749997" cy="1187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Verificación de una si una dependencia funcional X </a:t>
          </a:r>
          <a:r>
            <a:rPr lang="es-CO" sz="2500" kern="1200" dirty="0">
              <a:sym typeface="Wingdings" panose="05000000000000000000" pitchFamily="2" charset="2"/>
            </a:rPr>
            <a:t></a:t>
          </a:r>
          <a:r>
            <a:rPr lang="es-CO" sz="2500" kern="1200" dirty="0"/>
            <a:t> Y cumple en la tabla</a:t>
          </a:r>
        </a:p>
      </dsp:txBody>
      <dsp:txXfrm>
        <a:off x="3124411" y="36821"/>
        <a:ext cx="4680435" cy="1117937"/>
      </dsp:txXfrm>
    </dsp:sp>
    <dsp:sp modelId="{54AAAB16-DA60-46C9-B2D3-B1A594108915}">
      <dsp:nvSpPr>
        <dsp:cNvPr id="0" name=""/>
        <dsp:cNvSpPr/>
      </dsp:nvSpPr>
      <dsp:spPr>
        <a:xfrm rot="5400000">
          <a:off x="5360722" y="1293445"/>
          <a:ext cx="207812" cy="20781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1139A-F188-419C-94BA-2F12071E38F1}">
      <dsp:nvSpPr>
        <dsp:cNvPr id="0" name=""/>
        <dsp:cNvSpPr/>
      </dsp:nvSpPr>
      <dsp:spPr>
        <a:xfrm>
          <a:off x="3089630" y="1605164"/>
          <a:ext cx="4749997" cy="11874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Calculamos el cierre de X , esto es, X</a:t>
          </a:r>
          <a:r>
            <a:rPr lang="es-CO" sz="3600" kern="1200" baseline="30000" dirty="0"/>
            <a:t>+</a:t>
          </a:r>
        </a:p>
      </dsp:txBody>
      <dsp:txXfrm>
        <a:off x="3124411" y="1639945"/>
        <a:ext cx="4680435" cy="1117937"/>
      </dsp:txXfrm>
    </dsp:sp>
    <dsp:sp modelId="{3044A8BA-F846-47A8-A47D-E22059A55D93}">
      <dsp:nvSpPr>
        <dsp:cNvPr id="0" name=""/>
        <dsp:cNvSpPr/>
      </dsp:nvSpPr>
      <dsp:spPr>
        <a:xfrm rot="5400000">
          <a:off x="5360722" y="2896569"/>
          <a:ext cx="207812" cy="207812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55A44-BEA0-4270-A1FE-55518205B8FE}">
      <dsp:nvSpPr>
        <dsp:cNvPr id="0" name=""/>
        <dsp:cNvSpPr/>
      </dsp:nvSpPr>
      <dsp:spPr>
        <a:xfrm>
          <a:off x="3089630" y="3208288"/>
          <a:ext cx="4749997" cy="11874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Verificamos si Y está incluido en X</a:t>
          </a:r>
          <a:r>
            <a:rPr lang="es-CO" sz="2500" kern="1200" baseline="30000" dirty="0"/>
            <a:t>+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/>
            <a:t>Si Y está incluido en X</a:t>
          </a:r>
          <a:r>
            <a:rPr lang="es-CO" sz="2500" kern="1200" baseline="30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+</a:t>
          </a:r>
          <a:r>
            <a:rPr lang="es-CO" sz="2000" kern="1200" dirty="0"/>
            <a:t> entonces la DF X </a:t>
          </a:r>
          <a:r>
            <a:rPr lang="es-CO" sz="2000" kern="1200" dirty="0">
              <a:sym typeface="Wingdings" panose="05000000000000000000" pitchFamily="2" charset="2"/>
            </a:rPr>
            <a:t></a:t>
          </a:r>
          <a:r>
            <a:rPr lang="es-CO" sz="2000" kern="1200" dirty="0"/>
            <a:t> Y cumple.</a:t>
          </a:r>
        </a:p>
      </dsp:txBody>
      <dsp:txXfrm>
        <a:off x="3124411" y="3243069"/>
        <a:ext cx="4680435" cy="111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03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upport/documents/vpuserguide/3563/3564/85378_conceptual,l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Base de Datos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Diseño de 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3500845" y="2354309"/>
            <a:ext cx="8003177" cy="29382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result={A, B}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Y = {A,B}; Z= {C}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Como </a:t>
            </a:r>
            <a:r>
              <a:rPr lang="es-CO" altLang="en-US" u="sng" dirty="0">
                <a:sym typeface="Greek Symbols"/>
              </a:rPr>
              <a:t>todo</a:t>
            </a:r>
            <a:r>
              <a:rPr lang="es-CO" altLang="en-US" dirty="0">
                <a:sym typeface="Greek Symbols"/>
              </a:rPr>
              <a:t> </a:t>
            </a:r>
            <a:r>
              <a:rPr lang="es-CO" altLang="en-US" i="1" u="sng" dirty="0">
                <a:sym typeface="Greek Symbols"/>
              </a:rPr>
              <a:t>Y</a:t>
            </a:r>
            <a:r>
              <a:rPr lang="es-CO" altLang="en-US" dirty="0">
                <a:sym typeface="Greek Symbols"/>
              </a:rPr>
              <a:t> SI está incluido en result entonces </a:t>
            </a:r>
            <a:r>
              <a:rPr lang="es-CO" altLang="en-US" i="1" u="sng" dirty="0">
                <a:sym typeface="Greek Symbols"/>
              </a:rPr>
              <a:t>incluir</a:t>
            </a:r>
            <a:r>
              <a:rPr lang="es-CO" altLang="en-US" dirty="0">
                <a:sym typeface="Greek Symbols"/>
              </a:rPr>
              <a:t> Z en result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Nuevo result={A,B,C}</a:t>
            </a: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B1FC4-323B-43DC-BFAB-38870A9B01B8}"/>
              </a:ext>
            </a:extLst>
          </p:cNvPr>
          <p:cNvSpPr/>
          <p:nvPr/>
        </p:nvSpPr>
        <p:spPr>
          <a:xfrm>
            <a:off x="5495107" y="1826035"/>
            <a:ext cx="6383384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sym typeface="Greek Symbols"/>
              </a:rPr>
              <a:t>result := X;</a:t>
            </a:r>
            <a:br>
              <a:rPr lang="en-US" altLang="en-US" sz="2000" b="1" dirty="0">
                <a:solidFill>
                  <a:srgbClr val="00B050"/>
                </a:solidFill>
                <a:sym typeface="Greek Symbols"/>
              </a:rPr>
            </a:b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for each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Y</a:t>
            </a:r>
            <a:r>
              <a:rPr lang="en-US" altLang="en-US" b="1" i="1" dirty="0">
                <a:solidFill>
                  <a:srgbClr val="00B050"/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00B050"/>
                </a:solidFill>
                <a:sym typeface="Monotype Sorts" pitchFamily="-84" charset="2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Z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in</a:t>
            </a:r>
            <a:r>
              <a:rPr lang="en-US" altLang="en-US" b="1" i="1" dirty="0">
                <a:solidFill>
                  <a:srgbClr val="00B050"/>
                </a:solidFill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if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end</a:t>
            </a:r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1ACEA3-5099-4CD7-BE25-2318FA0D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9" y="3611139"/>
            <a:ext cx="2476500" cy="222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17FD23-9F85-452F-8549-9F9C7E674578}"/>
              </a:ext>
            </a:extLst>
          </p:cNvPr>
          <p:cNvSpPr txBox="1"/>
          <p:nvPr/>
        </p:nvSpPr>
        <p:spPr>
          <a:xfrm>
            <a:off x="931817" y="2354309"/>
            <a:ext cx="131151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O" dirty="0"/>
              <a:t>ITERACION i</a:t>
            </a:r>
          </a:p>
        </p:txBody>
      </p:sp>
    </p:spTree>
    <p:extLst>
      <p:ext uri="{BB962C8B-B14F-4D97-AF65-F5344CB8AC3E}">
        <p14:creationId xmlns:p14="http://schemas.microsoft.com/office/powerpoint/2010/main" val="4532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3152503" y="2354309"/>
            <a:ext cx="8351520" cy="29382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result={A, B,C}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Y = {A,D}; Z= {E}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Como </a:t>
            </a:r>
            <a:r>
              <a:rPr lang="es-CO" altLang="en-US" i="1" u="sng" dirty="0">
                <a:sym typeface="Greek Symbols"/>
              </a:rPr>
              <a:t>todo</a:t>
            </a:r>
            <a:r>
              <a:rPr lang="es-CO" altLang="en-US" dirty="0">
                <a:sym typeface="Greek Symbols"/>
              </a:rPr>
              <a:t> </a:t>
            </a:r>
            <a:r>
              <a:rPr lang="es-CO" altLang="en-US" i="1" u="sng" dirty="0">
                <a:sym typeface="Greek Symbols"/>
              </a:rPr>
              <a:t>Y</a:t>
            </a:r>
            <a:r>
              <a:rPr lang="es-CO" altLang="en-US" dirty="0">
                <a:sym typeface="Greek Symbols"/>
              </a:rPr>
              <a:t> NO está incluido en result entonces </a:t>
            </a:r>
            <a:r>
              <a:rPr lang="es-CO" altLang="en-US" i="1" u="sng" dirty="0">
                <a:sym typeface="Greek Symbols"/>
              </a:rPr>
              <a:t>No</a:t>
            </a:r>
            <a:r>
              <a:rPr lang="es-CO" altLang="en-US" dirty="0">
                <a:sym typeface="Greek Symbols"/>
              </a:rPr>
              <a:t> incluir Z en result</a:t>
            </a:r>
            <a:endParaRPr lang="en-US" altLang="en-US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B1FC4-323B-43DC-BFAB-38870A9B01B8}"/>
              </a:ext>
            </a:extLst>
          </p:cNvPr>
          <p:cNvSpPr/>
          <p:nvPr/>
        </p:nvSpPr>
        <p:spPr>
          <a:xfrm>
            <a:off x="5120639" y="1737360"/>
            <a:ext cx="6383384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sym typeface="Greek Symbols"/>
              </a:rPr>
              <a:t>result := X;</a:t>
            </a:r>
            <a:br>
              <a:rPr lang="en-US" altLang="en-US" sz="2000" b="1" dirty="0">
                <a:solidFill>
                  <a:srgbClr val="00B050"/>
                </a:solidFill>
                <a:sym typeface="Greek Symbols"/>
              </a:rPr>
            </a:b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for each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Y</a:t>
            </a:r>
            <a:r>
              <a:rPr lang="en-US" altLang="en-US" b="1" i="1" dirty="0">
                <a:solidFill>
                  <a:srgbClr val="00B050"/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00B050"/>
                </a:solidFill>
                <a:sym typeface="Monotype Sorts" pitchFamily="-84" charset="2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Z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in</a:t>
            </a:r>
            <a:r>
              <a:rPr lang="en-US" altLang="en-US" b="1" i="1" dirty="0">
                <a:solidFill>
                  <a:srgbClr val="00B050"/>
                </a:solidFill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if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end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D35BC-4F44-4C92-8A88-A602DA66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5" y="3429000"/>
            <a:ext cx="2609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2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3152503" y="2354309"/>
            <a:ext cx="8351520" cy="29382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result={A, B,C}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Y = {B}; Z= {D}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Como </a:t>
            </a:r>
            <a:r>
              <a:rPr lang="es-CO" altLang="en-US" u="sng" dirty="0">
                <a:sym typeface="Greek Symbols"/>
              </a:rPr>
              <a:t>todo</a:t>
            </a:r>
            <a:r>
              <a:rPr lang="es-CO" altLang="en-US" dirty="0">
                <a:sym typeface="Greek Symbols"/>
              </a:rPr>
              <a:t> </a:t>
            </a:r>
            <a:r>
              <a:rPr lang="es-CO" altLang="en-US" i="1" u="sng" dirty="0">
                <a:sym typeface="Greek Symbols"/>
              </a:rPr>
              <a:t>Y</a:t>
            </a:r>
            <a:r>
              <a:rPr lang="es-CO" altLang="en-US" dirty="0">
                <a:sym typeface="Greek Symbols"/>
              </a:rPr>
              <a:t>  </a:t>
            </a:r>
            <a:r>
              <a:rPr lang="es-CO" altLang="en-US" u="sng" dirty="0">
                <a:sym typeface="Greek Symbols"/>
              </a:rPr>
              <a:t>SI</a:t>
            </a:r>
            <a:r>
              <a:rPr lang="es-CO" altLang="en-US" dirty="0">
                <a:sym typeface="Greek Symbols"/>
              </a:rPr>
              <a:t> está incluido en result entonces </a:t>
            </a:r>
            <a:r>
              <a:rPr lang="es-CO" altLang="en-US" i="1" u="sng" dirty="0">
                <a:sym typeface="Greek Symbols"/>
              </a:rPr>
              <a:t>incluir</a:t>
            </a:r>
            <a:r>
              <a:rPr lang="es-CO" altLang="en-US" dirty="0">
                <a:sym typeface="Greek Symbols"/>
              </a:rPr>
              <a:t> Z en result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Nuevo result = {A,B,C,D}</a:t>
            </a: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B1FC4-323B-43DC-BFAB-38870A9B01B8}"/>
              </a:ext>
            </a:extLst>
          </p:cNvPr>
          <p:cNvSpPr/>
          <p:nvPr/>
        </p:nvSpPr>
        <p:spPr>
          <a:xfrm>
            <a:off x="5120639" y="1737360"/>
            <a:ext cx="6383384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sym typeface="Greek Symbols"/>
              </a:rPr>
              <a:t>result := X;</a:t>
            </a:r>
            <a:br>
              <a:rPr lang="en-US" altLang="en-US" sz="2000" b="1" dirty="0">
                <a:solidFill>
                  <a:srgbClr val="00B050"/>
                </a:solidFill>
                <a:sym typeface="Greek Symbols"/>
              </a:rPr>
            </a:b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for each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Y</a:t>
            </a:r>
            <a:r>
              <a:rPr lang="en-US" altLang="en-US" b="1" i="1" dirty="0">
                <a:solidFill>
                  <a:srgbClr val="00B050"/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00B050"/>
                </a:solidFill>
                <a:sym typeface="Monotype Sorts" pitchFamily="-84" charset="2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Z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in</a:t>
            </a:r>
            <a:r>
              <a:rPr lang="en-US" altLang="en-US" b="1" i="1" dirty="0">
                <a:solidFill>
                  <a:srgbClr val="00B050"/>
                </a:solidFill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if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end</a:t>
            </a:r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4E512A-7876-4DA2-9C97-F5EB1BCA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8" y="2967717"/>
            <a:ext cx="24479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3152503" y="2354309"/>
            <a:ext cx="8351520" cy="29382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result={A, B,C,D}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Y = {A,F}; Z= {B}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Como </a:t>
            </a:r>
            <a:r>
              <a:rPr lang="es-CO" altLang="en-US" u="sng" dirty="0">
                <a:sym typeface="Greek Symbols"/>
              </a:rPr>
              <a:t>todo</a:t>
            </a:r>
            <a:r>
              <a:rPr lang="es-CO" altLang="en-US" dirty="0">
                <a:sym typeface="Greek Symbols"/>
              </a:rPr>
              <a:t> </a:t>
            </a:r>
            <a:r>
              <a:rPr lang="es-CO" altLang="en-US" i="1" u="sng" dirty="0">
                <a:sym typeface="Greek Symbols"/>
              </a:rPr>
              <a:t>Y</a:t>
            </a:r>
            <a:r>
              <a:rPr lang="es-CO" altLang="en-US" dirty="0">
                <a:sym typeface="Greek Symbols"/>
              </a:rPr>
              <a:t>  </a:t>
            </a:r>
            <a:r>
              <a:rPr lang="es-CO" altLang="en-US" u="sng" dirty="0">
                <a:sym typeface="Greek Symbols"/>
              </a:rPr>
              <a:t>NO</a:t>
            </a:r>
            <a:r>
              <a:rPr lang="es-CO" altLang="en-US" dirty="0">
                <a:sym typeface="Greek Symbols"/>
              </a:rPr>
              <a:t> está incluido en result entonces </a:t>
            </a:r>
            <a:r>
              <a:rPr lang="es-CO" altLang="en-US" i="1" u="sng" dirty="0">
                <a:sym typeface="Greek Symbols"/>
              </a:rPr>
              <a:t>NO</a:t>
            </a:r>
            <a:r>
              <a:rPr lang="es-CO" altLang="en-US" dirty="0">
                <a:sym typeface="Greek Symbols"/>
              </a:rPr>
              <a:t> </a:t>
            </a:r>
            <a:r>
              <a:rPr lang="es-CO" altLang="en-US" i="1" u="sng" dirty="0">
                <a:sym typeface="Greek Symbols"/>
              </a:rPr>
              <a:t>incluir</a:t>
            </a:r>
            <a:r>
              <a:rPr lang="es-CO" altLang="en-US" dirty="0">
                <a:sym typeface="Greek Symbols"/>
              </a:rPr>
              <a:t> Z en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B1FC4-323B-43DC-BFAB-38870A9B01B8}"/>
              </a:ext>
            </a:extLst>
          </p:cNvPr>
          <p:cNvSpPr/>
          <p:nvPr/>
        </p:nvSpPr>
        <p:spPr>
          <a:xfrm>
            <a:off x="5243920" y="1737360"/>
            <a:ext cx="6383384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sym typeface="Greek Symbols"/>
              </a:rPr>
              <a:t>result := X;</a:t>
            </a:r>
            <a:br>
              <a:rPr lang="en-US" altLang="en-US" sz="2000" b="1" dirty="0">
                <a:solidFill>
                  <a:srgbClr val="00B050"/>
                </a:solidFill>
                <a:sym typeface="Greek Symbols"/>
              </a:rPr>
            </a:b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for each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Y</a:t>
            </a:r>
            <a:r>
              <a:rPr lang="en-US" altLang="en-US" b="1" i="1" dirty="0">
                <a:solidFill>
                  <a:srgbClr val="00B050"/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00B050"/>
                </a:solidFill>
                <a:sym typeface="Monotype Sorts" pitchFamily="-84" charset="2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Z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in</a:t>
            </a:r>
            <a:r>
              <a:rPr lang="en-US" altLang="en-US" b="1" i="1" dirty="0">
                <a:solidFill>
                  <a:srgbClr val="00B050"/>
                </a:solidFill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if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end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06440-31E3-4EA9-9417-FEEBE251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6" y="2122987"/>
            <a:ext cx="23812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3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3152503" y="2354309"/>
            <a:ext cx="8351520" cy="29382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result={A, B,C,D}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Y = {A,B}; Z= {C}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No hay cambios ya que A,B,C están en result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B1FC4-323B-43DC-BFAB-38870A9B01B8}"/>
              </a:ext>
            </a:extLst>
          </p:cNvPr>
          <p:cNvSpPr/>
          <p:nvPr/>
        </p:nvSpPr>
        <p:spPr>
          <a:xfrm>
            <a:off x="5347061" y="1808617"/>
            <a:ext cx="6383384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sym typeface="Greek Symbols"/>
              </a:rPr>
              <a:t>result := X;</a:t>
            </a:r>
            <a:br>
              <a:rPr lang="en-US" altLang="en-US" sz="2000" b="1" dirty="0">
                <a:solidFill>
                  <a:srgbClr val="00B050"/>
                </a:solidFill>
                <a:sym typeface="Greek Symbols"/>
              </a:rPr>
            </a:b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changes to 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for each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Y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00B050"/>
                </a:solidFill>
                <a:sym typeface="Monotype Sorts" pitchFamily="-84" charset="2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Z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in F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if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end</a:t>
            </a:r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07E7F-278C-4635-94C8-CD7D44BC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9" y="3593721"/>
            <a:ext cx="2476500" cy="222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2076FF-3159-4DA6-8BEF-D6565A1936D5}"/>
              </a:ext>
            </a:extLst>
          </p:cNvPr>
          <p:cNvSpPr txBox="1"/>
          <p:nvPr/>
        </p:nvSpPr>
        <p:spPr>
          <a:xfrm>
            <a:off x="931817" y="2354309"/>
            <a:ext cx="136441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O" dirty="0"/>
              <a:t>ITERACION ii</a:t>
            </a:r>
          </a:p>
        </p:txBody>
      </p:sp>
    </p:spTree>
    <p:extLst>
      <p:ext uri="{BB962C8B-B14F-4D97-AF65-F5344CB8AC3E}">
        <p14:creationId xmlns:p14="http://schemas.microsoft.com/office/powerpoint/2010/main" val="418569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3152503" y="2354309"/>
            <a:ext cx="8351520" cy="348043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result={A, B,C,D}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Y = {A,D}; Z= {E}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SI hay cambios </a:t>
            </a:r>
          </a:p>
          <a:p>
            <a:pPr lvl="1"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{A,D} están en result entonces pasa {E}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Nuevo result= {A,B,C,D,E}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B1FC4-323B-43DC-BFAB-38870A9B01B8}"/>
              </a:ext>
            </a:extLst>
          </p:cNvPr>
          <p:cNvSpPr/>
          <p:nvPr/>
        </p:nvSpPr>
        <p:spPr>
          <a:xfrm>
            <a:off x="5347061" y="1808617"/>
            <a:ext cx="6383384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sym typeface="Greek Symbols"/>
              </a:rPr>
              <a:t>result := X;</a:t>
            </a:r>
            <a:br>
              <a:rPr lang="en-US" altLang="en-US" sz="2000" b="1" dirty="0">
                <a:solidFill>
                  <a:srgbClr val="00B050"/>
                </a:solidFill>
                <a:sym typeface="Greek Symbols"/>
              </a:rPr>
            </a:b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changes to 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for each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Y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00B050"/>
                </a:solidFill>
                <a:sym typeface="Monotype Sorts" pitchFamily="-84" charset="2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Z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in F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if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end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09CF8-6F2F-4D70-9E76-AC2F09D14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5" y="3176452"/>
            <a:ext cx="2609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0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3152503" y="2354309"/>
            <a:ext cx="8351520" cy="34804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result={A, B,C,D,E}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Y = {B}; Z= {D}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NO hay cambios </a:t>
            </a:r>
          </a:p>
          <a:p>
            <a:pPr lvl="1"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B y D ya están en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B1FC4-323B-43DC-BFAB-38870A9B01B8}"/>
              </a:ext>
            </a:extLst>
          </p:cNvPr>
          <p:cNvSpPr/>
          <p:nvPr/>
        </p:nvSpPr>
        <p:spPr>
          <a:xfrm>
            <a:off x="5495107" y="1817326"/>
            <a:ext cx="6383384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sym typeface="Greek Symbols"/>
              </a:rPr>
              <a:t>result := X;</a:t>
            </a:r>
            <a:br>
              <a:rPr lang="en-US" altLang="en-US" sz="2000" b="1" dirty="0">
                <a:solidFill>
                  <a:srgbClr val="00B050"/>
                </a:solidFill>
                <a:sym typeface="Greek Symbols"/>
              </a:rPr>
            </a:b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result)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for each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Y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00B050"/>
                </a:solidFill>
                <a:sym typeface="Monotype Sorts" pitchFamily="-84" charset="2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Z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in F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if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end</a:t>
            </a:r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FDB9C4-2515-4741-AC24-CD5EBAC2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6" y="2945540"/>
            <a:ext cx="24479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5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3152503" y="2354309"/>
            <a:ext cx="8351520" cy="34804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result={A, B,C,D,E}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Y = {A,F}; Z= {B}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NO hay cambios </a:t>
            </a:r>
          </a:p>
          <a:p>
            <a:pPr lvl="1"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{A,F} no están ambos en result, pero B ya está en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B1FC4-323B-43DC-BFAB-38870A9B01B8}"/>
              </a:ext>
            </a:extLst>
          </p:cNvPr>
          <p:cNvSpPr/>
          <p:nvPr/>
        </p:nvSpPr>
        <p:spPr>
          <a:xfrm>
            <a:off x="5495107" y="1817326"/>
            <a:ext cx="6383384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sym typeface="Greek Symbols"/>
              </a:rPr>
              <a:t>result := X;</a:t>
            </a:r>
            <a:br>
              <a:rPr lang="en-US" altLang="en-US" sz="2000" b="1" dirty="0">
                <a:solidFill>
                  <a:srgbClr val="00B050"/>
                </a:solidFill>
                <a:sym typeface="Greek Symbols"/>
              </a:rPr>
            </a:b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result)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for each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Y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00B050"/>
                </a:solidFill>
                <a:sym typeface="Monotype Sorts" pitchFamily="-84" charset="2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Z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in F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if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end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AB6FA-76A6-4472-8BB6-90C401787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4" y="2488005"/>
            <a:ext cx="23812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3152503" y="2354309"/>
            <a:ext cx="8351520" cy="29382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result={A, B,C,D,E}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En esta iteración no hay cambios, FIN del algoritmo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RTA: el cierre de {A,B}</a:t>
            </a:r>
            <a:r>
              <a:rPr lang="es-CO" altLang="en-US" b="1" baseline="30000" dirty="0">
                <a:sym typeface="Greek Symbols"/>
              </a:rPr>
              <a:t>+</a:t>
            </a:r>
            <a:r>
              <a:rPr lang="es-CO" altLang="en-US" b="1" dirty="0">
                <a:sym typeface="Greek Symbols"/>
              </a:rPr>
              <a:t> = {A,B,C,D,E}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B1FC4-323B-43DC-BFAB-38870A9B01B8}"/>
              </a:ext>
            </a:extLst>
          </p:cNvPr>
          <p:cNvSpPr/>
          <p:nvPr/>
        </p:nvSpPr>
        <p:spPr>
          <a:xfrm>
            <a:off x="5529941" y="2009419"/>
            <a:ext cx="6383384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sym typeface="Greek Symbols"/>
              </a:rPr>
              <a:t>result := X;</a:t>
            </a:r>
            <a:br>
              <a:rPr lang="en-US" altLang="en-US" sz="2000" b="1" dirty="0">
                <a:solidFill>
                  <a:srgbClr val="00B050"/>
                </a:solidFill>
                <a:sym typeface="Greek Symbols"/>
              </a:rPr>
            </a:b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changes to 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for each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Y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00B050"/>
                </a:solidFill>
                <a:sym typeface="Monotype Sorts" pitchFamily="-84" charset="2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Z</a:t>
            </a:r>
            <a:r>
              <a:rPr lang="en-US" altLang="en-US" b="1" dirty="0">
                <a:solidFill>
                  <a:srgbClr val="00B050"/>
                </a:solidFill>
                <a:sym typeface="Greek Symbols"/>
              </a:rPr>
              <a:t> in F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if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end</a:t>
            </a:r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07E7F-278C-4635-94C8-CD7D44BC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9" y="3593721"/>
            <a:ext cx="2476500" cy="22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D2F14A-8FF1-4F84-B560-000EE503E483}"/>
              </a:ext>
            </a:extLst>
          </p:cNvPr>
          <p:cNvSpPr txBox="1"/>
          <p:nvPr/>
        </p:nvSpPr>
        <p:spPr>
          <a:xfrm>
            <a:off x="931817" y="2354309"/>
            <a:ext cx="141731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O" dirty="0"/>
              <a:t>ITERACION iii</a:t>
            </a:r>
          </a:p>
        </p:txBody>
      </p:sp>
    </p:spTree>
    <p:extLst>
      <p:ext uri="{BB962C8B-B14F-4D97-AF65-F5344CB8AC3E}">
        <p14:creationId xmlns:p14="http://schemas.microsoft.com/office/powerpoint/2010/main" val="28627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 Ejercicio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1036320" y="2354309"/>
            <a:ext cx="10467703" cy="29382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Calcule el closure del conjunto de atributos ={A, F}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14FAC-06DC-4C86-8690-E27E186DE3BD}"/>
              </a:ext>
            </a:extLst>
          </p:cNvPr>
          <p:cNvSpPr txBox="1">
            <a:spLocks noChangeArrowheads="1"/>
          </p:cNvSpPr>
          <p:nvPr/>
        </p:nvSpPr>
        <p:spPr>
          <a:xfrm>
            <a:off x="1036320" y="2971258"/>
            <a:ext cx="10572206" cy="2938212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sz="2600" dirty="0"/>
              <a:t>Entrada: el conjunto conocido de DF iniciales F</a:t>
            </a: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F={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}</a:t>
            </a: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9BE4C-2B06-4678-9336-7D1245CE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79" y="3667399"/>
            <a:ext cx="20669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6" y="1885125"/>
            <a:ext cx="3762103" cy="2093975"/>
          </a:xfrm>
        </p:spPr>
        <p:txBody>
          <a:bodyPr>
            <a:normAutofit fontScale="90000"/>
          </a:bodyPr>
          <a:lstStyle/>
          <a:p>
            <a:r>
              <a:rPr lang="en-US" cap="all" spc="200" dirty="0"/>
              <a:t>Diseño de bases de datos relacionales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i="1" u="sng" dirty="0"/>
              <a:t>Closure de DF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597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57AE-393F-4031-92B1-10C78622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Por qué requerimos el closure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9C7C8B-1827-48D6-B87A-E26C288D8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497655"/>
              </p:ext>
            </p:extLst>
          </p:nvPr>
        </p:nvGraphicFramePr>
        <p:xfrm>
          <a:off x="1216548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447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57AE-393F-4031-92B1-10C78622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Verificar si una dependencia funcional cumple en la tabla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BB1B13-FB8E-4C0F-A62E-180C2976D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860216"/>
              </p:ext>
            </p:extLst>
          </p:nvPr>
        </p:nvGraphicFramePr>
        <p:xfrm>
          <a:off x="844731" y="1889761"/>
          <a:ext cx="10929258" cy="43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736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O" dirty="0"/>
              <a:t>Verificación de cumplimiento de DF en una tabla</a:t>
            </a:r>
            <a:r>
              <a:rPr lang="en-US" dirty="0"/>
              <a:t> Ejercicio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1036320" y="2354309"/>
            <a:ext cx="10467703" cy="369814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Product= {name,category,color,department,price)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F={ </a:t>
            </a: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dirty="0">
              <a:sym typeface="Greek Symbols"/>
            </a:endParaRP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}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¿La siguiente DF  es válida en Product?</a:t>
            </a: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>
                <a:sym typeface="Greek Symbols"/>
              </a:rPr>
              <a:t>name, category </a:t>
            </a:r>
            <a:r>
              <a:rPr lang="es-CO" altLang="en-US" dirty="0">
                <a:sym typeface="Wingdings" panose="05000000000000000000" pitchFamily="2" charset="2"/>
              </a:rPr>
              <a:t> color</a:t>
            </a:r>
            <a:endParaRPr lang="es-CO" altLang="en-US" dirty="0">
              <a:sym typeface="Greek Symbols"/>
            </a:endParaRP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dirty="0">
              <a:sym typeface="Greek Symbols"/>
            </a:endParaRP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dirty="0">
              <a:sym typeface="Greek Symbols"/>
            </a:endParaRP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dirty="0">
              <a:sym typeface="Greek Symbols"/>
            </a:endParaRP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dirty="0">
              <a:sym typeface="Greek Symbols"/>
            </a:endParaRP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dirty="0">
              <a:sym typeface="Greek Symbol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A15E8E-DA5D-4E62-9678-587A6E4A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4" y="3344444"/>
            <a:ext cx="3781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A82C-F174-49CC-AB96-B00C50E6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Encontrar todas las 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9F75-8769-431C-ADB1-70C46B28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Defina el F inicial</a:t>
            </a:r>
          </a:p>
          <a:p>
            <a:r>
              <a:rPr lang="es-CO" dirty="0"/>
              <a:t>Calcular X</a:t>
            </a:r>
            <a:r>
              <a:rPr lang="es-CO" baseline="30000" dirty="0"/>
              <a:t>+</a:t>
            </a:r>
            <a:r>
              <a:rPr lang="es-CO" dirty="0"/>
              <a:t> para cada X</a:t>
            </a:r>
          </a:p>
          <a:p>
            <a:pPr lvl="1"/>
            <a:r>
              <a:rPr lang="es-CO" dirty="0"/>
              <a:t>X de una columna, de dos columnas, de tres columnas, …..</a:t>
            </a:r>
          </a:p>
          <a:p>
            <a:r>
              <a:rPr lang="es-CO" dirty="0"/>
              <a:t>Enumerar todas las DF X</a:t>
            </a:r>
            <a:r>
              <a:rPr lang="es-CO" dirty="0">
                <a:sym typeface="Wingdings" panose="05000000000000000000" pitchFamily="2" charset="2"/>
              </a:rPr>
              <a:t>Y donde Y </a:t>
            </a:r>
            <a:r>
              <a:rPr lang="en-US" altLang="en-US" dirty="0">
                <a:sym typeface="Symbol" panose="05050102010706020507" pitchFamily="18" charset="2"/>
              </a:rPr>
              <a:t> X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s-CO" dirty="0">
                <a:sym typeface="Wingdings" panose="05000000000000000000" pitchFamily="2" charset="2"/>
              </a:rPr>
              <a:t>  </a:t>
            </a:r>
          </a:p>
          <a:p>
            <a:pPr lvl="1"/>
            <a:r>
              <a:rPr lang="es-CO" dirty="0">
                <a:sym typeface="Wingdings" panose="05000000000000000000" pitchFamily="2" charset="2"/>
              </a:rPr>
              <a:t>sin atributos redundantes, esto es, {AB}</a:t>
            </a:r>
            <a:r>
              <a:rPr lang="es-CO" baseline="30000" dirty="0">
                <a:sym typeface="Wingdings" panose="05000000000000000000" pitchFamily="2" charset="2"/>
              </a:rPr>
              <a:t>+</a:t>
            </a:r>
            <a:r>
              <a:rPr lang="es-CO" dirty="0">
                <a:sym typeface="Wingdings" panose="05000000000000000000" pitchFamily="2" charset="2"/>
              </a:rPr>
              <a:t> = {A,B,C,D} = AB  CD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8968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" action="ppaction://noaction"/>
            </a:endParaRPr>
          </a:p>
          <a:p>
            <a:r>
              <a:rPr lang="es-CO" dirty="0">
                <a:hlinkClick r:id="" action="ppaction://noaction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2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Closure de un conjunto de DF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150990-A722-48F8-9F99-21109DD5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299" y="2055949"/>
            <a:ext cx="10058400" cy="3760891"/>
          </a:xfrm>
        </p:spPr>
        <p:txBody>
          <a:bodyPr/>
          <a:lstStyle/>
          <a:p>
            <a:r>
              <a:rPr lang="en-US" b="1" dirty="0">
                <a:sym typeface="Symbol" panose="05050102010706020507" pitchFamily="18" charset="2"/>
              </a:rPr>
              <a:t>La siguiente DF que trata del salario de un empleado</a:t>
            </a:r>
          </a:p>
          <a:p>
            <a:pPr lvl="1"/>
            <a:r>
              <a:rPr lang="en-US" b="1" dirty="0">
                <a:sym typeface="Symbol" panose="05050102010706020507" pitchFamily="18" charset="2"/>
              </a:rPr>
              <a:t>departamento </a:t>
            </a:r>
            <a:r>
              <a:rPr lang="en-US" b="1" dirty="0">
                <a:sym typeface="Wingdings" panose="05000000000000000000" pitchFamily="2" charset="2"/>
              </a:rPr>
              <a:t> salario</a:t>
            </a:r>
          </a:p>
          <a:p>
            <a:r>
              <a:rPr lang="en-US" b="1" dirty="0">
                <a:sym typeface="Symbol" panose="05050102010706020507" pitchFamily="18" charset="2"/>
              </a:rPr>
              <a:t>Podría ser válida en los datos</a:t>
            </a:r>
            <a:r>
              <a:rPr lang="en-US" dirty="0">
                <a:sym typeface="Symbol" panose="05050102010706020507" pitchFamily="18" charset="2"/>
              </a:rPr>
              <a:t>;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Pero no es cierta desde el punto de vista de negocio</a:t>
            </a:r>
          </a:p>
          <a:p>
            <a:r>
              <a:rPr lang="en-US" dirty="0">
                <a:sym typeface="Symbol" panose="05050102010706020507" pitchFamily="18" charset="2"/>
              </a:rPr>
              <a:t>Podemos conocer algunas DF pero se deben detectar todas las DF </a:t>
            </a:r>
          </a:p>
          <a:p>
            <a:r>
              <a:rPr lang="en-US" dirty="0">
                <a:sym typeface="Symbol" panose="05050102010706020507" pitchFamily="18" charset="2"/>
              </a:rPr>
              <a:t>y buscar aquellas incorrectas.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82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Closure de un conjunto de DF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2D8DC3-495D-47B1-B309-FBB65D96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73" y="1820818"/>
            <a:ext cx="10058400" cy="3760891"/>
          </a:xfrm>
        </p:spPr>
        <p:txBody>
          <a:bodyPr/>
          <a:lstStyle/>
          <a:p>
            <a:r>
              <a:rPr lang="es-CO" dirty="0"/>
              <a:t>Dado un conjunto F de dependencias funcionales, hay ciertas otras dependencias funcionales que están lógicamente implicadas por F.</a:t>
            </a:r>
          </a:p>
          <a:p>
            <a:r>
              <a:rPr lang="en-US" altLang="en-US" dirty="0"/>
              <a:t>Si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y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podemos inferir que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r>
              <a:rPr lang="es-CO" altLang="en-US" dirty="0">
                <a:sym typeface="Monotype Sorts" pitchFamily="-84" charset="2"/>
              </a:rPr>
              <a:t>El conjunto de todas las dependencias funcionales lógicamente implicadas por F es el cierre de F. </a:t>
            </a:r>
          </a:p>
          <a:p>
            <a:pPr lvl="1"/>
            <a:r>
              <a:rPr lang="es-CO" altLang="en-US" dirty="0">
                <a:sym typeface="Monotype Sorts" pitchFamily="-84" charset="2"/>
              </a:rPr>
              <a:t>Denotamos el cierre de F por F</a:t>
            </a:r>
            <a:r>
              <a:rPr lang="es-CO" altLang="en-US" b="1" baseline="30000" dirty="0">
                <a:sym typeface="Monotype Sorts" pitchFamily="-84" charset="2"/>
              </a:rPr>
              <a:t>+</a:t>
            </a:r>
            <a:r>
              <a:rPr lang="es-CO" altLang="en-US" dirty="0">
                <a:sym typeface="Monotype Sorts" pitchFamily="-84" charset="2"/>
              </a:rPr>
              <a:t>.</a:t>
            </a:r>
            <a:endParaRPr lang="en-US" dirty="0">
              <a:sym typeface="Symbol" panose="05050102010706020507" pitchFamily="18" charset="2"/>
            </a:endParaRP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533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Closure de un conjunto de DF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6320-8EFC-4BBB-809C-837A0FFC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4118532" cy="3760891"/>
          </a:xfrm>
        </p:spPr>
        <p:txBody>
          <a:bodyPr/>
          <a:lstStyle/>
          <a:p>
            <a:r>
              <a:rPr lang="es-CO" dirty="0"/>
              <a:t>Para calcular el </a:t>
            </a:r>
            <a:r>
              <a:rPr lang="es-CO" altLang="en-US" dirty="0">
                <a:sym typeface="Monotype Sorts" pitchFamily="-84" charset="2"/>
              </a:rPr>
              <a:t>F</a:t>
            </a:r>
            <a:r>
              <a:rPr lang="es-CO" altLang="en-US" b="1" baseline="30000" dirty="0">
                <a:sym typeface="Monotype Sorts" pitchFamily="-84" charset="2"/>
              </a:rPr>
              <a:t>+</a:t>
            </a:r>
            <a:r>
              <a:rPr lang="es-CO" dirty="0"/>
              <a:t> se deben aplicar las </a:t>
            </a:r>
            <a:r>
              <a:rPr lang="es-CO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de Armstrong</a:t>
            </a:r>
          </a:p>
          <a:p>
            <a:r>
              <a:rPr lang="en-US" altLang="en-US" dirty="0"/>
              <a:t>Si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y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</a:t>
            </a:r>
          </a:p>
          <a:p>
            <a:r>
              <a:rPr lang="en-US" sz="1800" dirty="0"/>
              <a:t>Usando: if </a:t>
            </a:r>
            <a:r>
              <a:rPr lang="en-US" sz="1800" dirty="0">
                <a:sym typeface="Symbol" panose="05050102010706020507" pitchFamily="18" charset="2"/>
              </a:rPr>
              <a:t></a:t>
            </a:r>
            <a:r>
              <a:rPr lang="en-US" sz="1800" dirty="0"/>
              <a:t> </a:t>
            </a:r>
            <a:r>
              <a:rPr lang="en-US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</a:t>
            </a:r>
            <a:r>
              <a:rPr lang="en-US" sz="1800" dirty="0">
                <a:sym typeface="Symbol" panose="05050102010706020507" pitchFamily="18" charset="2"/>
              </a:rPr>
              <a:t></a:t>
            </a:r>
            <a:r>
              <a:rPr lang="en-US" sz="1800" dirty="0"/>
              <a:t>, and </a:t>
            </a:r>
            <a:r>
              <a:rPr lang="en-US" sz="1800" dirty="0">
                <a:sym typeface="Symbol" panose="05050102010706020507" pitchFamily="18" charset="2"/>
              </a:rPr>
              <a:t></a:t>
            </a:r>
            <a:r>
              <a:rPr lang="en-US" sz="1800" dirty="0"/>
              <a:t> </a:t>
            </a:r>
            <a:r>
              <a:rPr lang="en-US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</a:t>
            </a:r>
            <a:r>
              <a:rPr lang="en-US" sz="1800" dirty="0">
                <a:sym typeface="Symbol" panose="05050102010706020507" pitchFamily="18" charset="2"/>
              </a:rPr>
              <a:t></a:t>
            </a:r>
            <a:r>
              <a:rPr lang="en-US" sz="1800" dirty="0"/>
              <a:t>, then </a:t>
            </a:r>
            <a:r>
              <a:rPr lang="en-US" sz="1800" dirty="0">
                <a:sym typeface="Symbol" panose="05050102010706020507" pitchFamily="18" charset="2"/>
              </a:rPr>
              <a:t></a:t>
            </a:r>
            <a:r>
              <a:rPr lang="en-US" sz="1800" dirty="0"/>
              <a:t> </a:t>
            </a:r>
            <a:r>
              <a:rPr lang="en-US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ym typeface="Symbol" panose="05050102010706020507" pitchFamily="18" charset="2"/>
              </a:rPr>
              <a:t></a:t>
            </a:r>
            <a:r>
              <a:rPr lang="en-US" sz="1800" dirty="0"/>
              <a:t>   (transitivity)</a:t>
            </a:r>
            <a:endParaRPr lang="en-US" altLang="en-US" sz="1800" dirty="0">
              <a:sym typeface="Monotype Sorts" pitchFamily="-84" charset="2"/>
            </a:endParaRPr>
          </a:p>
          <a:p>
            <a:pPr lvl="1"/>
            <a:r>
              <a:rPr lang="en-US" altLang="en-US" dirty="0">
                <a:sym typeface="Monotype Sorts" pitchFamily="-84" charset="2"/>
              </a:rPr>
              <a:t>podemos inferir que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marL="201168" lvl="1" indent="0">
              <a:buNone/>
            </a:pPr>
            <a:endParaRPr lang="es-C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CCC38-3FB3-4163-AEB7-5F3E95D18150}"/>
              </a:ext>
            </a:extLst>
          </p:cNvPr>
          <p:cNvSpPr/>
          <p:nvPr/>
        </p:nvSpPr>
        <p:spPr>
          <a:xfrm>
            <a:off x="5559180" y="1909645"/>
            <a:ext cx="6096000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latin typeface="Century Gothic" panose="020B0502020202020204" pitchFamily="34" charset="0"/>
                <a:ea typeface="Times New Roman" panose="02020603050405020304" pitchFamily="18" charset="0"/>
              </a:rPr>
              <a:t>if </a:t>
            </a:r>
            <a:r>
              <a:rPr lang="en-US" i="1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dirty="0">
                <a:latin typeface="Century Gothic" panose="020B0502020202020204" pitchFamily="34" charset="0"/>
                <a:ea typeface="Times New Roman" panose="02020603050405020304" pitchFamily="18" charset="0"/>
              </a:rPr>
              <a:t>, then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i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                      </a:t>
            </a:r>
            <a:r>
              <a:rPr lang="en-US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(reflexivity)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if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i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then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i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               </a:t>
            </a:r>
            <a:r>
              <a:rPr lang="en-US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(augmentation)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if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i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and </a:t>
            </a:r>
            <a:r>
              <a:rPr lang="en-US" i="1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i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, then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  </a:t>
            </a:r>
            <a:r>
              <a:rPr lang="en-US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(transitivity)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y las reglas adicionales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If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holds and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holds,  then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holds (</a:t>
            </a:r>
            <a:r>
              <a:rPr lang="en-US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union)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If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holds, then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 holds and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 holds (</a:t>
            </a:r>
            <a:r>
              <a:rPr lang="en-US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decomposition)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holds and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holds, then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(</a:t>
            </a:r>
            <a:r>
              <a:rPr lang="en-US" b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pseudotransitivity)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30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Closure de un conjunto de Atributos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6320-8EFC-4BBB-809C-837A0FFC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método alternativo para el </a:t>
            </a:r>
            <a:r>
              <a:rPr lang="es-CO" altLang="en-US" dirty="0">
                <a:sym typeface="Monotype Sorts" pitchFamily="-84" charset="2"/>
              </a:rPr>
              <a:t>F</a:t>
            </a:r>
            <a:r>
              <a:rPr lang="es-CO" altLang="en-US" b="1" baseline="30000" dirty="0">
                <a:sym typeface="Monotype Sorts" pitchFamily="-84" charset="2"/>
              </a:rPr>
              <a:t>+</a:t>
            </a:r>
            <a:r>
              <a:rPr lang="es-CO" dirty="0"/>
              <a:t> es calcular el closure de un conjunto de atributos</a:t>
            </a:r>
          </a:p>
          <a:p>
            <a:pPr lvl="1"/>
            <a:r>
              <a:rPr lang="es-CO" dirty="0"/>
              <a:t>Calculando el closure de los atributos de una tabla se pueden inferir todas las DF</a:t>
            </a:r>
          </a:p>
          <a:p>
            <a:r>
              <a:rPr lang="es-CO" dirty="0"/>
              <a:t>El closure del conjunto de atributos se denota con {A1,A2,….} </a:t>
            </a:r>
            <a:r>
              <a:rPr lang="es-CO" baseline="30000" dirty="0"/>
              <a:t>+</a:t>
            </a:r>
          </a:p>
          <a:p>
            <a:r>
              <a:rPr lang="es-CO" dirty="0"/>
              <a:t>Ejemplos:</a:t>
            </a:r>
          </a:p>
          <a:p>
            <a:pPr lvl="1"/>
            <a:r>
              <a:rPr lang="es-CO" dirty="0"/>
              <a:t>name</a:t>
            </a:r>
            <a:r>
              <a:rPr lang="es-CO" baseline="30000" dirty="0"/>
              <a:t>+</a:t>
            </a:r>
            <a:r>
              <a:rPr lang="es-CO" dirty="0"/>
              <a:t>= { name, color}</a:t>
            </a:r>
          </a:p>
          <a:p>
            <a:pPr lvl="1"/>
            <a:r>
              <a:rPr lang="es-CO" dirty="0"/>
              <a:t>{name,category}</a:t>
            </a:r>
            <a:r>
              <a:rPr lang="es-CO" baseline="30000" dirty="0"/>
              <a:t>+</a:t>
            </a:r>
            <a:r>
              <a:rPr lang="es-CO" dirty="0"/>
              <a:t> = {name, category, color, department, price}</a:t>
            </a:r>
          </a:p>
          <a:p>
            <a:pPr lvl="1"/>
            <a:r>
              <a:rPr lang="es-CO" dirty="0"/>
              <a:t>color</a:t>
            </a:r>
            <a:r>
              <a:rPr lang="es-CO" baseline="30000" dirty="0"/>
              <a:t>+</a:t>
            </a:r>
            <a:r>
              <a:rPr lang="es-CO" dirty="0"/>
              <a:t> = {color}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1C0871-3B9F-4F17-B871-53604643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87" y="4652011"/>
            <a:ext cx="38004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931817" y="2354309"/>
            <a:ext cx="10572206" cy="29382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/>
              <a:t>Dado un conjunto de atributos X, se define el cierre de X bajo F (denotado por X</a:t>
            </a:r>
            <a:r>
              <a:rPr lang="es-CO" altLang="en-US" baseline="30000" dirty="0"/>
              <a:t>+</a:t>
            </a:r>
            <a:r>
              <a:rPr lang="es-CO" altLang="en-US" dirty="0"/>
              <a:t>) como el conjunto de atributos funcionalmente determinados por X bajo F</a:t>
            </a:r>
            <a:endParaRPr lang="en-US" altLang="en-US" i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X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X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X;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050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931817" y="2354309"/>
            <a:ext cx="10572206" cy="2938212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/>
              <a:t>Entrada: el conjunto conocido de DF iniciales F</a:t>
            </a: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F={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CO" altLang="en-US" b="1" dirty="0">
              <a:sym typeface="Greek Symbols"/>
            </a:endParaRP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}</a:t>
            </a: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2DE27-6E7D-4D53-B941-C0D4BA60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76" y="3050450"/>
            <a:ext cx="20669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Algoritmo Closure de un conjunto de DF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D44AB-3DA4-4D80-9577-901C7DBFB91A}"/>
              </a:ext>
            </a:extLst>
          </p:cNvPr>
          <p:cNvSpPr txBox="1">
            <a:spLocks noChangeArrowheads="1"/>
          </p:cNvSpPr>
          <p:nvPr/>
        </p:nvSpPr>
        <p:spPr>
          <a:xfrm>
            <a:off x="931817" y="2354309"/>
            <a:ext cx="10572206" cy="29382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/>
              <a:t>Se pide calcular el closure {A,B}</a:t>
            </a:r>
            <a:r>
              <a:rPr lang="es-CO" altLang="en-US" baseline="30000" dirty="0"/>
              <a:t>+</a:t>
            </a:r>
            <a:r>
              <a:rPr lang="es-CO" altLang="en-US" dirty="0"/>
              <a:t> 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dirty="0"/>
              <a:t>X = A,B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CO" altLang="en-US" b="1" dirty="0">
                <a:sym typeface="Greek Symbols"/>
              </a:rPr>
              <a:t>result={A, B}</a:t>
            </a: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B1FC4-323B-43DC-BFAB-38870A9B01B8}"/>
              </a:ext>
            </a:extLst>
          </p:cNvPr>
          <p:cNvSpPr/>
          <p:nvPr/>
        </p:nvSpPr>
        <p:spPr>
          <a:xfrm>
            <a:off x="3169919" y="3416213"/>
            <a:ext cx="6383384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b="1" i="1" dirty="0">
                <a:solidFill>
                  <a:srgbClr val="00B050"/>
                </a:solidFill>
                <a:sym typeface="Greek Symbols"/>
              </a:rPr>
              <a:t>result </a:t>
            </a:r>
            <a:r>
              <a:rPr lang="en-US" altLang="en-US" sz="2000" b="1" dirty="0">
                <a:solidFill>
                  <a:srgbClr val="00B050"/>
                </a:solidFill>
                <a:sym typeface="Greek Symbols"/>
              </a:rPr>
              <a:t>:= X;</a:t>
            </a:r>
            <a:br>
              <a:rPr lang="en-US" altLang="en-US" sz="2000" b="1" dirty="0">
                <a:solidFill>
                  <a:srgbClr val="00B050"/>
                </a:solidFill>
                <a:sym typeface="Greek Symbols"/>
              </a:rPr>
            </a:b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for each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if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Z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end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587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1670</Words>
  <Application>Microsoft Office PowerPoint</Application>
  <PresentationFormat>Widescreen</PresentationFormat>
  <Paragraphs>183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Monotype Sorts</vt:lpstr>
      <vt:lpstr>Times New Roman</vt:lpstr>
      <vt:lpstr>Wingdings</vt:lpstr>
      <vt:lpstr>RetrospectVTI</vt:lpstr>
      <vt:lpstr>Base de Datos</vt:lpstr>
      <vt:lpstr>Diseño de bases de datos relacionales</vt:lpstr>
      <vt:lpstr>Closure de un conjunto de DF</vt:lpstr>
      <vt:lpstr>Closure de un conjunto de DF</vt:lpstr>
      <vt:lpstr>Closure de un conjunto de DF</vt:lpstr>
      <vt:lpstr>Closure de un conjunto de Atributos</vt:lpstr>
      <vt:lpstr>Algoritmo Closure de un conjunto de DF</vt:lpstr>
      <vt:lpstr>Algoritmo Closure de un conjunto de DF</vt:lpstr>
      <vt:lpstr>Algoritmo Closure de un conjunto de DF</vt:lpstr>
      <vt:lpstr>Algoritmo Closure de un conjunto de DF</vt:lpstr>
      <vt:lpstr>Algoritmo Closure de un conjunto de DF</vt:lpstr>
      <vt:lpstr>Algoritmo Closure de un conjunto de DF</vt:lpstr>
      <vt:lpstr>Algoritmo Closure de un conjunto de DF</vt:lpstr>
      <vt:lpstr>Algoritmo Closure de un conjunto de DF</vt:lpstr>
      <vt:lpstr>Algoritmo Closure de un conjunto de DF</vt:lpstr>
      <vt:lpstr>Algoritmo Closure de un conjunto de DF</vt:lpstr>
      <vt:lpstr>Algoritmo Closure de un conjunto de DF</vt:lpstr>
      <vt:lpstr>Algoritmo Closure de un conjunto de DF</vt:lpstr>
      <vt:lpstr>Algoritmo Closure de un conjunto de DF Ejercicio</vt:lpstr>
      <vt:lpstr>Por qué requerimos el closure</vt:lpstr>
      <vt:lpstr>Verificar si una dependencia funcional cumple en la tabla</vt:lpstr>
      <vt:lpstr>Verificación de cumplimiento de DF en una tabla Ejercicio</vt:lpstr>
      <vt:lpstr>Encontrar todas las DF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2020-04-10T17:56:00Z</dcterms:created>
  <dcterms:modified xsi:type="dcterms:W3CDTF">2020-04-14T03:37:17Z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