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99" r:id="rId5"/>
    <p:sldId id="300" r:id="rId6"/>
    <p:sldId id="301" r:id="rId7"/>
    <p:sldId id="322" r:id="rId8"/>
    <p:sldId id="303" r:id="rId9"/>
    <p:sldId id="323" r:id="rId10"/>
    <p:sldId id="324" r:id="rId11"/>
    <p:sldId id="326" r:id="rId12"/>
    <p:sldId id="325" r:id="rId13"/>
    <p:sldId id="327" r:id="rId14"/>
    <p:sldId id="330" r:id="rId15"/>
    <p:sldId id="328" r:id="rId16"/>
    <p:sldId id="329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0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4/13/2020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Base de Datos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Diseño de 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Eliminando Anomalías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La DF X</a:t>
            </a:r>
            <a:r>
              <a:rPr lang="es-CO" sz="2800" dirty="0">
                <a:sym typeface="Wingdings" panose="05000000000000000000" pitchFamily="2" charset="2"/>
              </a:rPr>
              <a:t> A está bien si X es una (super)llave</a:t>
            </a:r>
          </a:p>
          <a:p>
            <a:pPr lvl="1"/>
            <a:r>
              <a:rPr lang="es-CO" sz="2400" dirty="0"/>
              <a:t>La DF X</a:t>
            </a:r>
            <a:r>
              <a:rPr lang="es-CO" sz="2400" dirty="0">
                <a:sym typeface="Wingdings" panose="05000000000000000000" pitchFamily="2" charset="2"/>
              </a:rPr>
              <a:t> A no está bien de lo contrario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4760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Eliminando Anomalías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La siguiente tabla de Personas cuya llave es:</a:t>
            </a:r>
          </a:p>
          <a:p>
            <a:pPr lvl="1"/>
            <a:r>
              <a:rPr lang="es-CO" sz="2600" dirty="0"/>
              <a:t>SSN y PhoneNumber</a:t>
            </a:r>
            <a:endParaRPr lang="es-CO" sz="2200" dirty="0">
              <a:sym typeface="Wingdings" panose="05000000000000000000" pitchFamily="2" charset="2"/>
            </a:endParaRPr>
          </a:p>
          <a:p>
            <a:endParaRPr lang="es-CO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AE000-54D6-4166-8414-AE6897FA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00570"/>
            <a:ext cx="8839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DAE7E-9FB4-4396-AFD3-B95B4DD2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38" y="2108201"/>
            <a:ext cx="9086850" cy="3609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Eliminando Anomalías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>
                <a:sym typeface="Wingdings" panose="05000000000000000000" pitchFamily="2" charset="2"/>
              </a:rPr>
              <a:t>De los datos se puede determinar la DF: </a:t>
            </a:r>
          </a:p>
          <a:p>
            <a:endParaRPr lang="es-CO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715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048-B427-4FA7-A65B-6052F1E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Eliminando Anomalías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BEF-CAB0-4084-9580-8FBE0067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>
                <a:sym typeface="Wingdings" panose="05000000000000000000" pitchFamily="2" charset="2"/>
              </a:rPr>
              <a:t>Sabiendo que la llave : {SSN, PhoneNumber} </a:t>
            </a:r>
          </a:p>
          <a:p>
            <a:r>
              <a:rPr lang="es-CO" sz="2800" dirty="0">
                <a:sym typeface="Wingdings" panose="05000000000000000000" pitchFamily="2" charset="2"/>
              </a:rPr>
              <a:t>Entonces la DF SSN  Name, City es MALA</a:t>
            </a:r>
          </a:p>
          <a:p>
            <a:pPr lvl="1"/>
            <a:r>
              <a:rPr lang="es-CO" sz="2600" dirty="0">
                <a:sym typeface="Wingdings" panose="05000000000000000000" pitchFamily="2" charset="2"/>
              </a:rPr>
              <a:t>¿Por qué?</a:t>
            </a:r>
          </a:p>
          <a:p>
            <a:pPr lvl="2"/>
            <a:r>
              <a:rPr lang="es-CO" sz="2200" dirty="0">
                <a:sym typeface="Wingdings" panose="05000000000000000000" pitchFamily="2" charset="2"/>
              </a:rPr>
              <a:t>SSN no es (super)llave</a:t>
            </a:r>
            <a:endParaRPr lang="es-CO" sz="2800" dirty="0">
              <a:sym typeface="Wingdings" panose="05000000000000000000" pitchFamily="2" charset="2"/>
            </a:endParaRPr>
          </a:p>
          <a:p>
            <a:endParaRPr lang="es-CO" sz="2800" dirty="0">
              <a:sym typeface="Wingdings" panose="05000000000000000000" pitchFamily="2" charset="2"/>
            </a:endParaRPr>
          </a:p>
          <a:p>
            <a:endParaRPr lang="es-CO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66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1885125"/>
            <a:ext cx="3762103" cy="2093975"/>
          </a:xfrm>
        </p:spPr>
        <p:txBody>
          <a:bodyPr>
            <a:normAutofit fontScale="90000"/>
          </a:bodyPr>
          <a:lstStyle/>
          <a:p>
            <a:r>
              <a:rPr lang="en-US" cap="all" spc="200" dirty="0"/>
              <a:t>Diseño de bases de datos relacionales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u="sng" dirty="0"/>
              <a:t>Llaves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59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Llaves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2D8DC3-495D-47B1-B309-FBB65D96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>
            <a:normAutofit/>
          </a:bodyPr>
          <a:lstStyle/>
          <a:p>
            <a:r>
              <a:rPr lang="es-ES" sz="2400" dirty="0"/>
              <a:t>Una </a:t>
            </a:r>
            <a:r>
              <a:rPr lang="es-ES" sz="2400" i="1" dirty="0"/>
              <a:t>super llave</a:t>
            </a:r>
            <a:r>
              <a:rPr lang="es-ES" sz="2400" dirty="0"/>
              <a:t> (K) de un esquema de relación R = { A, B, C, …}</a:t>
            </a:r>
            <a:endParaRPr lang="es-CO" sz="2400" dirty="0"/>
          </a:p>
          <a:p>
            <a:pPr lvl="1"/>
            <a:r>
              <a:rPr lang="es-ES" sz="2200" dirty="0"/>
              <a:t>Es un conjunto de atributos S (subconjunto) de R con la propiedad que no existen dos tuplas t1 y t2 en una relación legal r de R que tenga t1[S] = t2[S]</a:t>
            </a:r>
            <a:r>
              <a:rPr lang="es-CO" sz="2200" dirty="0"/>
              <a:t> </a:t>
            </a:r>
          </a:p>
          <a:p>
            <a:r>
              <a:rPr lang="es-CO" sz="2400" dirty="0"/>
              <a:t>Una llave es una (super)llave (K) mínima</a:t>
            </a:r>
          </a:p>
          <a:p>
            <a:r>
              <a:rPr lang="es-CO" sz="2400" dirty="0"/>
              <a:t>Llave candidata: si una relación tiene más de una llave, cada una de ellas es llamada llave candidata. Una de las llaves candidatas es designada de manera arbitraria como PK.</a:t>
            </a:r>
          </a:p>
        </p:txBody>
      </p:sp>
    </p:spTree>
    <p:extLst>
      <p:ext uri="{BB962C8B-B14F-4D97-AF65-F5344CB8AC3E}">
        <p14:creationId xmlns:p14="http://schemas.microsoft.com/office/powerpoint/2010/main" val="233533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Calculando Llaves y Superllaves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2D8DC3-495D-47B1-B309-FBB65D96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73" y="1820818"/>
            <a:ext cx="10058400" cy="3760891"/>
          </a:xfrm>
        </p:spPr>
        <p:txBody>
          <a:bodyPr>
            <a:normAutofit/>
          </a:bodyPr>
          <a:lstStyle/>
          <a:p>
            <a:r>
              <a:rPr lang="es-ES" sz="2400" dirty="0"/>
              <a:t>Calcule el X</a:t>
            </a:r>
            <a:r>
              <a:rPr lang="es-ES" sz="2400" baseline="30000" dirty="0"/>
              <a:t>+</a:t>
            </a:r>
            <a:r>
              <a:rPr lang="es-ES" sz="2400" dirty="0"/>
              <a:t> de todos los posibles conjuntos de X</a:t>
            </a:r>
          </a:p>
          <a:p>
            <a:r>
              <a:rPr lang="es-ES" sz="2400" dirty="0"/>
              <a:t>Si el X</a:t>
            </a:r>
            <a:r>
              <a:rPr lang="es-ES" sz="2400" baseline="30000" dirty="0"/>
              <a:t>+</a:t>
            </a:r>
            <a:r>
              <a:rPr lang="es-ES" sz="2400" dirty="0"/>
              <a:t> contiene todos los atributos de R, entonces </a:t>
            </a:r>
            <a:r>
              <a:rPr lang="es-ES" sz="2400" dirty="0">
                <a:sym typeface="Symbol" panose="05050102010706020507" pitchFamily="18" charset="2"/>
              </a:rPr>
              <a:t>X</a:t>
            </a:r>
            <a:r>
              <a:rPr lang="es-ES" sz="2400" dirty="0"/>
              <a:t> es una (super)llave</a:t>
            </a:r>
          </a:p>
          <a:p>
            <a:r>
              <a:rPr lang="es-ES" sz="2400" dirty="0"/>
              <a:t>Los X mínimos son las llaves</a:t>
            </a:r>
          </a:p>
          <a:p>
            <a:pPr lvl="1"/>
            <a:r>
              <a:rPr lang="es-ES" sz="2200" dirty="0"/>
              <a:t>Mínimo se refiere a los X con el menor número de atributos.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186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Ejemplo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66514" cy="4297680"/>
          </a:xfrm>
        </p:spPr>
        <p:txBody>
          <a:bodyPr>
            <a:normAutofit/>
          </a:bodyPr>
          <a:lstStyle/>
          <a:p>
            <a:r>
              <a:rPr lang="es-CO" dirty="0"/>
              <a:t>Dada la siguiente relación R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F =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¿Cuál es la llave?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03322A-81BA-4F17-BDD0-7CAF72B4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88" y="2184509"/>
            <a:ext cx="6562725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7D2BD4-4039-44B5-BD93-431EEDED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88" y="3188117"/>
            <a:ext cx="4343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Ejemplo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66514" cy="4297680"/>
          </a:xfrm>
        </p:spPr>
        <p:txBody>
          <a:bodyPr>
            <a:normAutofit lnSpcReduction="10000"/>
          </a:bodyPr>
          <a:lstStyle/>
          <a:p>
            <a:r>
              <a:rPr lang="es-CO" dirty="0"/>
              <a:t>Dada la siguiente relación R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F =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X={category}; X</a:t>
            </a:r>
            <a:r>
              <a:rPr lang="es-CO" baseline="30000" dirty="0"/>
              <a:t>+</a:t>
            </a:r>
            <a:r>
              <a:rPr lang="es-CO" dirty="0"/>
              <a:t> = {category, color)</a:t>
            </a:r>
          </a:p>
          <a:p>
            <a:pPr lvl="1"/>
            <a:r>
              <a:rPr lang="es-CO" dirty="0"/>
              <a:t>El closure </a:t>
            </a:r>
            <a:r>
              <a:rPr lang="es-CO" dirty="0">
                <a:solidFill>
                  <a:srgbClr val="FF0000"/>
                </a:solidFill>
              </a:rPr>
              <a:t>no</a:t>
            </a:r>
            <a:r>
              <a:rPr lang="es-CO" dirty="0"/>
              <a:t> contiene todos los atributos de R; </a:t>
            </a:r>
            <a:r>
              <a:rPr lang="es-CO" i="1" u="sng" dirty="0">
                <a:solidFill>
                  <a:srgbClr val="FF0000"/>
                </a:solidFill>
              </a:rPr>
              <a:t>category no es llave</a:t>
            </a:r>
          </a:p>
          <a:p>
            <a:r>
              <a:rPr lang="es-CO" dirty="0"/>
              <a:t>X= {name, category}; X</a:t>
            </a:r>
            <a:r>
              <a:rPr lang="es-CO" baseline="30000" dirty="0"/>
              <a:t>+</a:t>
            </a:r>
            <a:r>
              <a:rPr lang="es-CO" dirty="0"/>
              <a:t> = {name, category, price, color}</a:t>
            </a:r>
          </a:p>
          <a:p>
            <a:pPr lvl="1"/>
            <a:r>
              <a:rPr lang="es-CO" dirty="0"/>
              <a:t>El closure </a:t>
            </a:r>
            <a:r>
              <a:rPr lang="es-CO" b="1" dirty="0">
                <a:solidFill>
                  <a:srgbClr val="00B050"/>
                </a:solidFill>
              </a:rPr>
              <a:t>contiene</a:t>
            </a:r>
            <a:r>
              <a:rPr lang="es-CO" dirty="0"/>
              <a:t> todos los atributos de R; </a:t>
            </a:r>
            <a:r>
              <a:rPr lang="es-CO" sz="2000" i="1" u="sng" dirty="0">
                <a:solidFill>
                  <a:srgbClr val="00B050"/>
                </a:solidFill>
              </a:rPr>
              <a:t>name, category es llave</a:t>
            </a:r>
            <a:endParaRPr lang="es-CO" i="1" u="sng" dirty="0">
              <a:solidFill>
                <a:srgbClr val="00B050"/>
              </a:solidFill>
            </a:endParaRPr>
          </a:p>
          <a:p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03322A-81BA-4F17-BDD0-7CAF72B4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02" y="2088715"/>
            <a:ext cx="6562725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7D2BD4-4039-44B5-BD93-431EEDED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88" y="3092323"/>
            <a:ext cx="4343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Ejercicio 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66514" cy="4297680"/>
          </a:xfrm>
        </p:spPr>
        <p:txBody>
          <a:bodyPr>
            <a:normAutofit/>
          </a:bodyPr>
          <a:lstStyle/>
          <a:p>
            <a:r>
              <a:rPr lang="es-CO" dirty="0"/>
              <a:t>Dada la siguiente relación R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F =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Encuentre las llaves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3D044-8634-418B-A108-265F1DC9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67" y="2179592"/>
            <a:ext cx="865822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79E2A-D0A3-4027-BD6F-1AFDF92A3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67" y="3188117"/>
            <a:ext cx="4131945" cy="12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Ejercicio 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66514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Ejercicio: Dado el esquema y las DF: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R = (A, B, C)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F =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{A 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pt-BR" i="1" dirty="0"/>
              <a:t> B C 	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B 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pt-BR" i="1" dirty="0"/>
              <a:t> A C</a:t>
            </a:r>
            <a:endParaRPr lang="es-CO" dirty="0"/>
          </a:p>
          <a:p>
            <a:pPr marL="0" indent="0">
              <a:buNone/>
            </a:pPr>
            <a:r>
              <a:rPr lang="es-ES" i="1" dirty="0"/>
              <a:t>}</a:t>
            </a:r>
            <a:endParaRPr lang="es-CO" dirty="0"/>
          </a:p>
          <a:p>
            <a:r>
              <a:rPr lang="es-CO" dirty="0"/>
              <a:t>¿calcule dos llaves de R?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389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Ejercicio iii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6320-8EFC-4BBB-809C-837A0FFC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66514" cy="4297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Ejercicio: Dado el esquema y las DF: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R = (A, B, C, G, H, I)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F =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{A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pt-BR" i="1" dirty="0"/>
              <a:t> B 	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A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pt-BR" i="1" dirty="0"/>
              <a:t> C, 	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CG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pt-BR" i="1" dirty="0"/>
              <a:t> H 	</a:t>
            </a:r>
            <a:endParaRPr lang="es-CO" dirty="0"/>
          </a:p>
          <a:p>
            <a:pPr marL="0" indent="0">
              <a:buNone/>
            </a:pPr>
            <a:r>
              <a:rPr lang="pt-BR" i="1" dirty="0"/>
              <a:t>CG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pt-BR" i="1" dirty="0"/>
              <a:t> I 	</a:t>
            </a:r>
            <a:endParaRPr lang="es-CO" dirty="0"/>
          </a:p>
          <a:p>
            <a:pPr marL="0" indent="0">
              <a:buNone/>
            </a:pPr>
            <a:r>
              <a:rPr lang="es-ES" i="1" dirty="0"/>
              <a:t>B </a:t>
            </a:r>
            <a:r>
              <a:rPr lang="en-US" i="1" dirty="0">
                <a:sym typeface="Symbol" panose="05050102010706020507" pitchFamily="18" charset="2"/>
              </a:rPr>
              <a:t></a:t>
            </a:r>
            <a:r>
              <a:rPr lang="es-ES" i="1" dirty="0"/>
              <a:t> H    </a:t>
            </a:r>
            <a:endParaRPr lang="es-CO" dirty="0"/>
          </a:p>
          <a:p>
            <a:pPr marL="0" indent="0">
              <a:buNone/>
            </a:pPr>
            <a:r>
              <a:rPr lang="es-ES" i="1" dirty="0"/>
              <a:t> }</a:t>
            </a:r>
            <a:endParaRPr lang="es-CO" dirty="0"/>
          </a:p>
          <a:p>
            <a:r>
              <a:rPr lang="es-CO" dirty="0"/>
              <a:t>¿Es AG una super clave?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5748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506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Wingdings</vt:lpstr>
      <vt:lpstr>RetrospectVTI</vt:lpstr>
      <vt:lpstr>Base de Datos</vt:lpstr>
      <vt:lpstr>Diseño de bases de datos relacionales</vt:lpstr>
      <vt:lpstr>Llaves</vt:lpstr>
      <vt:lpstr>Calculando Llaves y Superllaves</vt:lpstr>
      <vt:lpstr>Ejemplo</vt:lpstr>
      <vt:lpstr>Ejemplo</vt:lpstr>
      <vt:lpstr>Ejercicio i</vt:lpstr>
      <vt:lpstr>Ejercicio ii</vt:lpstr>
      <vt:lpstr>Ejercicio iii</vt:lpstr>
      <vt:lpstr>Eliminando Anomalías</vt:lpstr>
      <vt:lpstr>Eliminando Anomalías</vt:lpstr>
      <vt:lpstr>Eliminando Anomalías</vt:lpstr>
      <vt:lpstr>Eliminando Anomalías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2020-04-10T17:56:00Z</dcterms:created>
  <dcterms:modified xsi:type="dcterms:W3CDTF">2020-04-14T03:43:16Z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