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77" r:id="rId5"/>
    <p:sldId id="259" r:id="rId6"/>
    <p:sldId id="272" r:id="rId7"/>
    <p:sldId id="273" r:id="rId8"/>
    <p:sldId id="278" r:id="rId9"/>
    <p:sldId id="260" r:id="rId10"/>
    <p:sldId id="258" r:id="rId11"/>
    <p:sldId id="262" r:id="rId12"/>
    <p:sldId id="263" r:id="rId13"/>
    <p:sldId id="265" r:id="rId14"/>
    <p:sldId id="266" r:id="rId15"/>
    <p:sldId id="267" r:id="rId16"/>
    <p:sldId id="268" r:id="rId17"/>
    <p:sldId id="271" r:id="rId18"/>
    <p:sldId id="275" r:id="rId19"/>
    <p:sldId id="274"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5690-A70D-40E3-91D9-E2F2D7904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C1B2588C-ED6D-4ACA-8A8E-58EFAF5BA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8B9BBE4-603B-4E71-BF4E-9F72AF878B0A}"/>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84F8EFDC-D5B3-4330-A294-0E4D649FF53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26C1BBF-106E-4767-9696-6EB5B27ADDDF}"/>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9675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407B-A3A7-40FC-A4ED-9C9D60D12FAE}"/>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C4D9CE3-95CE-48EA-A8A5-36459C72F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78D7AF1-E3EE-4DFC-B4AA-C293A5F63117}"/>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EB03C75F-79DA-40AD-8F30-B653D60F24B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2339A55-B3B9-4637-840F-B1CFA0949DED}"/>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74997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4E908-0419-4F8E-B2C9-3B2A13CF70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62CDCDA1-9F30-4E39-8574-432E067D5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36BC089-6C48-4A37-BBE1-5B801009BB62}"/>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02F8F0A4-3D57-48EC-884B-CF7E5CBE7CC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FE02CAA5-0291-476D-9FD0-2B8ADBE0E114}"/>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56752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E860-7F28-4D30-9545-CEC95258641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3E6DFC5C-CB3D-4A8F-94BE-59A475F79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6C65C39-DF6A-444C-852F-B8F7F11DEC79}"/>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77112577-6373-42A8-B0AD-0DEF0876E41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D4A93F4-DE90-42BD-843C-24D22B5CEEE2}"/>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68906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4C39-6DB8-410A-A659-2B79D6B92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C0F2F994-C79F-4737-A335-EB8A58B61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FAC8F-30B2-40C1-BCF3-1DDE6E74B93D}"/>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DF99FEFF-4540-4916-94AA-268F5508400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FA4C0A8-34BF-439F-B819-DF6B016AB30C}"/>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80585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1D7B-EDF5-4026-9881-A3EBB7356C8D}"/>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62F5F7B-0B44-47B5-A6A9-34ABF0080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F7DB9BA1-FBB8-46AD-A57D-AFD55822C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E0B6945D-A8B2-4D7B-8FEF-9D83C1416E5C}"/>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6" name="Footer Placeholder 5">
            <a:extLst>
              <a:ext uri="{FF2B5EF4-FFF2-40B4-BE49-F238E27FC236}">
                <a16:creationId xmlns:a16="http://schemas.microsoft.com/office/drawing/2014/main" id="{6C1BB2CE-2F1C-4694-805B-C580B5277FE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6583341C-258B-43F3-A48F-0A68971EFB6D}"/>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108454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0BB1-E46C-4DC8-B67F-E3D833B06F3E}"/>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FC89556F-7AFB-4449-8243-BFBDC1340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3F78A-D8AF-4E01-853A-D6167535A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FB7C308B-C866-493D-B5E6-5CE39D2F6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BBC63-85BD-45D6-BAFE-D3D1C11DD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8AEB423-D693-4399-B837-D30AA04B6AB1}"/>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8" name="Footer Placeholder 7">
            <a:extLst>
              <a:ext uri="{FF2B5EF4-FFF2-40B4-BE49-F238E27FC236}">
                <a16:creationId xmlns:a16="http://schemas.microsoft.com/office/drawing/2014/main" id="{8F59A030-C0B9-4BED-BEF9-BD8DA28B80D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18B2AC7-0063-4E04-9B15-5177D178244C}"/>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419278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C763-F8C2-4421-9AE0-FED477086052}"/>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BCEB4990-A183-4A62-BE56-92F26BDC9C52}"/>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4" name="Footer Placeholder 3">
            <a:extLst>
              <a:ext uri="{FF2B5EF4-FFF2-40B4-BE49-F238E27FC236}">
                <a16:creationId xmlns:a16="http://schemas.microsoft.com/office/drawing/2014/main" id="{BAB29FB2-7298-4558-8F66-5947F6BF6BD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0B2AB50B-115E-413E-AEBC-C57EE40191F8}"/>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201706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96C92-5865-4D40-A128-16DCAF207CCB}"/>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3" name="Footer Placeholder 2">
            <a:extLst>
              <a:ext uri="{FF2B5EF4-FFF2-40B4-BE49-F238E27FC236}">
                <a16:creationId xmlns:a16="http://schemas.microsoft.com/office/drawing/2014/main" id="{E4F1A349-650E-4716-BA1C-331BA423D979}"/>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31A78EDE-C74C-4D7C-91D7-2F0571BC0BF4}"/>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32246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226-F631-452B-B5FD-46779E70F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16426B4F-A6C8-4ED8-BE8F-66F760FAA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29CDB24B-987E-4F4D-B52A-C546F3233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8C2FC-1465-440D-8CDF-AF04C7855B64}"/>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6" name="Footer Placeholder 5">
            <a:extLst>
              <a:ext uri="{FF2B5EF4-FFF2-40B4-BE49-F238E27FC236}">
                <a16:creationId xmlns:a16="http://schemas.microsoft.com/office/drawing/2014/main" id="{15D6A2DC-E8C6-4250-919F-2058688404D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65AFF457-ACD1-45B0-B68C-C104F004B298}"/>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279223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91B0-E59B-46CD-9ED2-1BAE4079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1F40E090-BD97-400B-B216-5410B7415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2B000DB-1C67-4CBC-B15B-32B4BD84C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2CB5D-13AC-47A7-AA1A-18AFF19B388D}"/>
              </a:ext>
            </a:extLst>
          </p:cNvPr>
          <p:cNvSpPr>
            <a:spLocks noGrp="1"/>
          </p:cNvSpPr>
          <p:nvPr>
            <p:ph type="dt" sz="half" idx="10"/>
          </p:nvPr>
        </p:nvSpPr>
        <p:spPr/>
        <p:txBody>
          <a:bodyPr/>
          <a:lstStyle/>
          <a:p>
            <a:fld id="{F0AEE26B-01CB-4447-B535-FB8F6A3298C7}" type="datetimeFigureOut">
              <a:rPr lang="es-CO" smtClean="0"/>
              <a:t>21/10/2021</a:t>
            </a:fld>
            <a:endParaRPr lang="es-CO"/>
          </a:p>
        </p:txBody>
      </p:sp>
      <p:sp>
        <p:nvSpPr>
          <p:cNvPr id="6" name="Footer Placeholder 5">
            <a:extLst>
              <a:ext uri="{FF2B5EF4-FFF2-40B4-BE49-F238E27FC236}">
                <a16:creationId xmlns:a16="http://schemas.microsoft.com/office/drawing/2014/main" id="{2826EF0A-55CB-4D11-9095-044E0A6153AE}"/>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B591D6EE-B47A-47DD-B1AB-715AFA0E4702}"/>
              </a:ext>
            </a:extLst>
          </p:cNvPr>
          <p:cNvSpPr>
            <a:spLocks noGrp="1"/>
          </p:cNvSpPr>
          <p:nvPr>
            <p:ph type="sldNum" sz="quarter" idx="12"/>
          </p:nvPr>
        </p:nvSpPr>
        <p:spPr/>
        <p:txBody>
          <a:bodyPr/>
          <a:lstStyle/>
          <a:p>
            <a:fld id="{9DF67F7B-3C61-4225-AA98-87FB58122CC1}" type="slidenum">
              <a:rPr lang="es-CO" smtClean="0"/>
              <a:t>‹Nº›</a:t>
            </a:fld>
            <a:endParaRPr lang="es-CO"/>
          </a:p>
        </p:txBody>
      </p:sp>
    </p:spTree>
    <p:extLst>
      <p:ext uri="{BB962C8B-B14F-4D97-AF65-F5344CB8AC3E}">
        <p14:creationId xmlns:p14="http://schemas.microsoft.com/office/powerpoint/2010/main" val="209590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D5D2C-94DC-457A-B58F-72A961D05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CDA5092-ACE3-474F-804A-4516CAF30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35410FA-87C3-45C9-9586-AABCF3E95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EE26B-01CB-4447-B535-FB8F6A3298C7}" type="datetimeFigureOut">
              <a:rPr lang="es-CO" smtClean="0"/>
              <a:t>21/10/2021</a:t>
            </a:fld>
            <a:endParaRPr lang="es-CO"/>
          </a:p>
        </p:txBody>
      </p:sp>
      <p:sp>
        <p:nvSpPr>
          <p:cNvPr id="5" name="Footer Placeholder 4">
            <a:extLst>
              <a:ext uri="{FF2B5EF4-FFF2-40B4-BE49-F238E27FC236}">
                <a16:creationId xmlns:a16="http://schemas.microsoft.com/office/drawing/2014/main" id="{069F6E80-E0CB-4BDA-BF82-E054AED61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856423B1-4C23-4930-A57E-1BE5F51A1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67F7B-3C61-4225-AA98-87FB58122CC1}" type="slidenum">
              <a:rPr lang="es-CO" smtClean="0"/>
              <a:t>‹Nº›</a:t>
            </a:fld>
            <a:endParaRPr lang="es-CO"/>
          </a:p>
        </p:txBody>
      </p:sp>
    </p:spTree>
    <p:extLst>
      <p:ext uri="{BB962C8B-B14F-4D97-AF65-F5344CB8AC3E}">
        <p14:creationId xmlns:p14="http://schemas.microsoft.com/office/powerpoint/2010/main" val="99006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39EC-5588-4174-B0E5-917ADF274368}"/>
              </a:ext>
            </a:extLst>
          </p:cNvPr>
          <p:cNvSpPr>
            <a:spLocks noGrp="1"/>
          </p:cNvSpPr>
          <p:nvPr>
            <p:ph type="ctrTitle"/>
          </p:nvPr>
        </p:nvSpPr>
        <p:spPr/>
        <p:txBody>
          <a:bodyPr/>
          <a:lstStyle/>
          <a:p>
            <a:r>
              <a:rPr lang="es-CO" dirty="0"/>
              <a:t>Tutorial de </a:t>
            </a:r>
            <a:r>
              <a:rPr lang="es-CO" dirty="0" err="1"/>
              <a:t>Triggers</a:t>
            </a:r>
            <a:endParaRPr lang="es-CO" dirty="0"/>
          </a:p>
        </p:txBody>
      </p:sp>
      <p:sp>
        <p:nvSpPr>
          <p:cNvPr id="3" name="Subtitle 2">
            <a:extLst>
              <a:ext uri="{FF2B5EF4-FFF2-40B4-BE49-F238E27FC236}">
                <a16:creationId xmlns:a16="http://schemas.microsoft.com/office/drawing/2014/main" id="{8D6263E2-B05B-4A20-99D5-2D1F95B3654A}"/>
              </a:ext>
            </a:extLst>
          </p:cNvPr>
          <p:cNvSpPr>
            <a:spLocks noGrp="1"/>
          </p:cNvSpPr>
          <p:nvPr>
            <p:ph type="subTitle" idx="1"/>
          </p:nvPr>
        </p:nvSpPr>
        <p:spPr/>
        <p:txBody>
          <a:bodyPr/>
          <a:lstStyle/>
          <a:p>
            <a:r>
              <a:rPr lang="es-CO" dirty="0"/>
              <a:t>Ing. Julio Carreño</a:t>
            </a:r>
          </a:p>
        </p:txBody>
      </p:sp>
    </p:spTree>
    <p:extLst>
      <p:ext uri="{BB962C8B-B14F-4D97-AF65-F5344CB8AC3E}">
        <p14:creationId xmlns:p14="http://schemas.microsoft.com/office/powerpoint/2010/main" val="63320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pic>
        <p:nvPicPr>
          <p:cNvPr id="6" name="Picture 5">
            <a:extLst>
              <a:ext uri="{FF2B5EF4-FFF2-40B4-BE49-F238E27FC236}">
                <a16:creationId xmlns:a16="http://schemas.microsoft.com/office/drawing/2014/main" id="{846B2F68-BD48-40A4-A90E-82BFFA6C0EB6}"/>
              </a:ext>
            </a:extLst>
          </p:cNvPr>
          <p:cNvPicPr>
            <a:picLocks noChangeAspect="1"/>
          </p:cNvPicPr>
          <p:nvPr/>
        </p:nvPicPr>
        <p:blipFill>
          <a:blip r:embed="rId2"/>
          <a:stretch>
            <a:fillRect/>
          </a:stretch>
        </p:blipFill>
        <p:spPr>
          <a:xfrm>
            <a:off x="2671431" y="2671762"/>
            <a:ext cx="6849138" cy="1690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383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pic>
        <p:nvPicPr>
          <p:cNvPr id="4" name="Picture 3">
            <a:extLst>
              <a:ext uri="{FF2B5EF4-FFF2-40B4-BE49-F238E27FC236}">
                <a16:creationId xmlns:a16="http://schemas.microsoft.com/office/drawing/2014/main" id="{1FC79A64-6042-4974-A8D1-5065F784DB2F}"/>
              </a:ext>
            </a:extLst>
          </p:cNvPr>
          <p:cNvPicPr>
            <a:picLocks noChangeAspect="1"/>
          </p:cNvPicPr>
          <p:nvPr/>
        </p:nvPicPr>
        <p:blipFill>
          <a:blip r:embed="rId2"/>
          <a:stretch>
            <a:fillRect/>
          </a:stretch>
        </p:blipFill>
        <p:spPr>
          <a:xfrm>
            <a:off x="3324225" y="2928937"/>
            <a:ext cx="5543550" cy="1000125"/>
          </a:xfrm>
          <a:prstGeom prst="rect">
            <a:avLst/>
          </a:prstGeom>
        </p:spPr>
      </p:pic>
    </p:spTree>
    <p:extLst>
      <p:ext uri="{BB962C8B-B14F-4D97-AF65-F5344CB8AC3E}">
        <p14:creationId xmlns:p14="http://schemas.microsoft.com/office/powerpoint/2010/main" val="228514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pic>
        <p:nvPicPr>
          <p:cNvPr id="3" name="Picture 2">
            <a:extLst>
              <a:ext uri="{FF2B5EF4-FFF2-40B4-BE49-F238E27FC236}">
                <a16:creationId xmlns:a16="http://schemas.microsoft.com/office/drawing/2014/main" id="{83AC8D35-5C78-4603-AB49-0416933955D2}"/>
              </a:ext>
            </a:extLst>
          </p:cNvPr>
          <p:cNvPicPr>
            <a:picLocks noChangeAspect="1"/>
          </p:cNvPicPr>
          <p:nvPr/>
        </p:nvPicPr>
        <p:blipFill>
          <a:blip r:embed="rId2"/>
          <a:stretch>
            <a:fillRect/>
          </a:stretch>
        </p:blipFill>
        <p:spPr>
          <a:xfrm>
            <a:off x="838200" y="2590205"/>
            <a:ext cx="5591175" cy="2133600"/>
          </a:xfrm>
          <a:prstGeom prst="rect">
            <a:avLst/>
          </a:prstGeom>
        </p:spPr>
      </p:pic>
      <p:sp>
        <p:nvSpPr>
          <p:cNvPr id="5" name="TextBox 4">
            <a:extLst>
              <a:ext uri="{FF2B5EF4-FFF2-40B4-BE49-F238E27FC236}">
                <a16:creationId xmlns:a16="http://schemas.microsoft.com/office/drawing/2014/main" id="{C4EC2D04-592C-454E-BB94-A95C99614C78}"/>
              </a:ext>
            </a:extLst>
          </p:cNvPr>
          <p:cNvSpPr txBox="1"/>
          <p:nvPr/>
        </p:nvSpPr>
        <p:spPr>
          <a:xfrm>
            <a:off x="7210425" y="2967335"/>
            <a:ext cx="4228367"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smtClean="0"/>
              <a:t>1 nombre del </a:t>
            </a:r>
            <a:r>
              <a:rPr lang="es-CO" dirty="0" err="1" smtClean="0"/>
              <a:t>trigger</a:t>
            </a:r>
            <a:endParaRPr lang="es-CO" dirty="0" smtClean="0"/>
          </a:p>
          <a:p>
            <a:r>
              <a:rPr lang="es-CO" dirty="0" smtClean="0"/>
              <a:t>2 </a:t>
            </a:r>
            <a:r>
              <a:rPr lang="es-CO" dirty="0"/>
              <a:t>el </a:t>
            </a:r>
            <a:r>
              <a:rPr lang="es-CO" dirty="0" err="1"/>
              <a:t>trigger</a:t>
            </a:r>
            <a:r>
              <a:rPr lang="es-CO" dirty="0"/>
              <a:t> es sobre una tabla</a:t>
            </a:r>
          </a:p>
          <a:p>
            <a:r>
              <a:rPr lang="es-CO" dirty="0"/>
              <a:t>3 el esquema usuario es </a:t>
            </a:r>
            <a:r>
              <a:rPr lang="es-CO" dirty="0" err="1" smtClean="0"/>
              <a:t>jcarreno</a:t>
            </a:r>
            <a:r>
              <a:rPr lang="es-CO" dirty="0" smtClean="0"/>
              <a:t> (seleccione su usuario)</a:t>
            </a:r>
            <a:endParaRPr lang="es-CO" dirty="0"/>
          </a:p>
          <a:p>
            <a:r>
              <a:rPr lang="es-CO" dirty="0"/>
              <a:t>4 la tabla es </a:t>
            </a:r>
            <a:r>
              <a:rPr lang="es-CO" dirty="0" err="1"/>
              <a:t>books</a:t>
            </a:r>
            <a:endParaRPr lang="es-CO" dirty="0"/>
          </a:p>
        </p:txBody>
      </p:sp>
      <p:sp>
        <p:nvSpPr>
          <p:cNvPr id="6" name="TextBox 4">
            <a:extLst>
              <a:ext uri="{FF2B5EF4-FFF2-40B4-BE49-F238E27FC236}">
                <a16:creationId xmlns:a16="http://schemas.microsoft.com/office/drawing/2014/main" id="{C4EC2D04-592C-454E-BB94-A95C99614C78}"/>
              </a:ext>
            </a:extLst>
          </p:cNvPr>
          <p:cNvSpPr txBox="1"/>
          <p:nvPr/>
        </p:nvSpPr>
        <p:spPr>
          <a:xfrm>
            <a:off x="4382234" y="5089211"/>
            <a:ext cx="2950552" cy="369332"/>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smtClean="0"/>
              <a:t>Continúe en el siguiente </a:t>
            </a:r>
            <a:r>
              <a:rPr lang="es-CO" dirty="0" err="1" smtClean="0"/>
              <a:t>slide</a:t>
            </a:r>
            <a:endParaRPr lang="es-CO" dirty="0"/>
          </a:p>
        </p:txBody>
      </p:sp>
    </p:spTree>
    <p:extLst>
      <p:ext uri="{BB962C8B-B14F-4D97-AF65-F5344CB8AC3E}">
        <p14:creationId xmlns:p14="http://schemas.microsoft.com/office/powerpoint/2010/main" val="42424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sp>
        <p:nvSpPr>
          <p:cNvPr id="5" name="TextBox 4">
            <a:extLst>
              <a:ext uri="{FF2B5EF4-FFF2-40B4-BE49-F238E27FC236}">
                <a16:creationId xmlns:a16="http://schemas.microsoft.com/office/drawing/2014/main" id="{C4EC2D04-592C-454E-BB94-A95C99614C78}"/>
              </a:ext>
            </a:extLst>
          </p:cNvPr>
          <p:cNvSpPr txBox="1"/>
          <p:nvPr/>
        </p:nvSpPr>
        <p:spPr>
          <a:xfrm>
            <a:off x="6096000" y="3011170"/>
            <a:ext cx="5645905" cy="147732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CO" dirty="0"/>
              <a:t>5 TIMING: BEFORE</a:t>
            </a:r>
          </a:p>
          <a:p>
            <a:r>
              <a:rPr lang="es-CO" dirty="0"/>
              <a:t>6 EVENTO: UPDATE</a:t>
            </a:r>
          </a:p>
          <a:p>
            <a:r>
              <a:rPr lang="es-CO" dirty="0"/>
              <a:t>-&gt; se pueden seleccionar varios</a:t>
            </a:r>
          </a:p>
          <a:p>
            <a:r>
              <a:rPr lang="es-CO" dirty="0"/>
              <a:t>7 COLUMNAS: en UPDATE se puede especificar la columna</a:t>
            </a:r>
          </a:p>
          <a:p>
            <a:endParaRPr lang="es-CO" dirty="0"/>
          </a:p>
        </p:txBody>
      </p:sp>
      <p:pic>
        <p:nvPicPr>
          <p:cNvPr id="4" name="Picture 3">
            <a:extLst>
              <a:ext uri="{FF2B5EF4-FFF2-40B4-BE49-F238E27FC236}">
                <a16:creationId xmlns:a16="http://schemas.microsoft.com/office/drawing/2014/main" id="{27159D65-0405-4F2F-9A81-1991238EA0D9}"/>
              </a:ext>
            </a:extLst>
          </p:cNvPr>
          <p:cNvPicPr>
            <a:picLocks noChangeAspect="1"/>
          </p:cNvPicPr>
          <p:nvPr/>
        </p:nvPicPr>
        <p:blipFill>
          <a:blip r:embed="rId2"/>
          <a:stretch>
            <a:fillRect/>
          </a:stretch>
        </p:blipFill>
        <p:spPr>
          <a:xfrm>
            <a:off x="904875" y="1328737"/>
            <a:ext cx="4752975" cy="4842195"/>
          </a:xfrm>
          <a:prstGeom prst="rect">
            <a:avLst/>
          </a:prstGeom>
        </p:spPr>
      </p:pic>
      <p:sp>
        <p:nvSpPr>
          <p:cNvPr id="6" name="TextBox 4">
            <a:extLst>
              <a:ext uri="{FF2B5EF4-FFF2-40B4-BE49-F238E27FC236}">
                <a16:creationId xmlns:a16="http://schemas.microsoft.com/office/drawing/2014/main" id="{C4EC2D04-592C-454E-BB94-A95C99614C78}"/>
              </a:ext>
            </a:extLst>
          </p:cNvPr>
          <p:cNvSpPr txBox="1"/>
          <p:nvPr/>
        </p:nvSpPr>
        <p:spPr>
          <a:xfrm>
            <a:off x="6096000" y="4974911"/>
            <a:ext cx="2950552" cy="369332"/>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smtClean="0"/>
              <a:t>Continúe en el siguiente </a:t>
            </a:r>
            <a:r>
              <a:rPr lang="es-CO" dirty="0" err="1" smtClean="0"/>
              <a:t>slide</a:t>
            </a:r>
            <a:endParaRPr lang="es-CO" dirty="0"/>
          </a:p>
        </p:txBody>
      </p:sp>
    </p:spTree>
    <p:extLst>
      <p:ext uri="{BB962C8B-B14F-4D97-AF65-F5344CB8AC3E}">
        <p14:creationId xmlns:p14="http://schemas.microsoft.com/office/powerpoint/2010/main" val="221758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sp>
        <p:nvSpPr>
          <p:cNvPr id="5" name="TextBox 4">
            <a:extLst>
              <a:ext uri="{FF2B5EF4-FFF2-40B4-BE49-F238E27FC236}">
                <a16:creationId xmlns:a16="http://schemas.microsoft.com/office/drawing/2014/main" id="{C4EC2D04-592C-454E-BB94-A95C99614C78}"/>
              </a:ext>
            </a:extLst>
          </p:cNvPr>
          <p:cNvSpPr txBox="1"/>
          <p:nvPr/>
        </p:nvSpPr>
        <p:spPr>
          <a:xfrm>
            <a:off x="6096000" y="3011170"/>
            <a:ext cx="5010150"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a:t>8 DESMARQUE: se ejecutará el </a:t>
            </a:r>
            <a:r>
              <a:rPr lang="es-CO" dirty="0" err="1"/>
              <a:t>trigger</a:t>
            </a:r>
            <a:r>
              <a:rPr lang="es-CO" dirty="0"/>
              <a:t> por cada FILA</a:t>
            </a:r>
          </a:p>
          <a:p>
            <a:r>
              <a:rPr lang="es-CO" dirty="0"/>
              <a:t>9 ACEPTAR</a:t>
            </a:r>
          </a:p>
          <a:p>
            <a:endParaRPr lang="es-CO" dirty="0"/>
          </a:p>
          <a:p>
            <a:endParaRPr lang="es-CO" dirty="0"/>
          </a:p>
          <a:p>
            <a:r>
              <a:rPr lang="es-CO" dirty="0"/>
              <a:t>NOTA: no cambiaremos los nombres de los apuntadores a las versiones </a:t>
            </a:r>
            <a:r>
              <a:rPr lang="es-CO" dirty="0" err="1"/>
              <a:t>old</a:t>
            </a:r>
            <a:r>
              <a:rPr lang="es-CO" dirty="0"/>
              <a:t> y new de la fila</a:t>
            </a:r>
          </a:p>
        </p:txBody>
      </p:sp>
      <p:pic>
        <p:nvPicPr>
          <p:cNvPr id="3" name="Picture 2">
            <a:extLst>
              <a:ext uri="{FF2B5EF4-FFF2-40B4-BE49-F238E27FC236}">
                <a16:creationId xmlns:a16="http://schemas.microsoft.com/office/drawing/2014/main" id="{1DA3CE98-FE7F-4641-AF65-6F63583FB1FB}"/>
              </a:ext>
            </a:extLst>
          </p:cNvPr>
          <p:cNvPicPr>
            <a:picLocks noChangeAspect="1"/>
          </p:cNvPicPr>
          <p:nvPr/>
        </p:nvPicPr>
        <p:blipFill>
          <a:blip r:embed="rId2"/>
          <a:stretch>
            <a:fillRect/>
          </a:stretch>
        </p:blipFill>
        <p:spPr>
          <a:xfrm>
            <a:off x="1085850" y="1578134"/>
            <a:ext cx="4486513" cy="4594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262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F9DC-5917-4C24-BC8E-D4A8749410D7}"/>
              </a:ext>
            </a:extLst>
          </p:cNvPr>
          <p:cNvSpPr>
            <a:spLocks noGrp="1"/>
          </p:cNvSpPr>
          <p:nvPr>
            <p:ph type="title"/>
          </p:nvPr>
        </p:nvSpPr>
        <p:spPr/>
        <p:txBody>
          <a:bodyPr/>
          <a:lstStyle/>
          <a:p>
            <a:r>
              <a:rPr lang="es-CO" dirty="0" err="1"/>
              <a:t>Codigo</a:t>
            </a:r>
            <a:r>
              <a:rPr lang="es-CO" dirty="0"/>
              <a:t> del </a:t>
            </a:r>
            <a:r>
              <a:rPr lang="es-CO" dirty="0" err="1"/>
              <a:t>trigger</a:t>
            </a:r>
            <a:endParaRPr lang="es-CO" dirty="0"/>
          </a:p>
        </p:txBody>
      </p:sp>
      <p:pic>
        <p:nvPicPr>
          <p:cNvPr id="6" name="Content Placeholder 5">
            <a:extLst>
              <a:ext uri="{FF2B5EF4-FFF2-40B4-BE49-F238E27FC236}">
                <a16:creationId xmlns:a16="http://schemas.microsoft.com/office/drawing/2014/main" id="{9B115FD0-0FCA-47B7-834C-DF48D53B0DFC}"/>
              </a:ext>
            </a:extLst>
          </p:cNvPr>
          <p:cNvPicPr>
            <a:picLocks noGrp="1" noChangeAspect="1"/>
          </p:cNvPicPr>
          <p:nvPr>
            <p:ph idx="1"/>
          </p:nvPr>
        </p:nvPicPr>
        <p:blipFill>
          <a:blip r:embed="rId2"/>
          <a:stretch>
            <a:fillRect/>
          </a:stretch>
        </p:blipFill>
        <p:spPr>
          <a:xfrm>
            <a:off x="523875" y="1843088"/>
            <a:ext cx="424946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5824780-46BC-4A59-B614-22269AB158AD}"/>
              </a:ext>
            </a:extLst>
          </p:cNvPr>
          <p:cNvPicPr>
            <a:picLocks noChangeAspect="1"/>
          </p:cNvPicPr>
          <p:nvPr/>
        </p:nvPicPr>
        <p:blipFill>
          <a:blip r:embed="rId3"/>
          <a:stretch>
            <a:fillRect/>
          </a:stretch>
        </p:blipFill>
        <p:spPr>
          <a:xfrm>
            <a:off x="5214937" y="2566987"/>
            <a:ext cx="5895975" cy="2009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C4EC2D04-592C-454E-BB94-A95C99614C78}"/>
              </a:ext>
            </a:extLst>
          </p:cNvPr>
          <p:cNvSpPr txBox="1"/>
          <p:nvPr/>
        </p:nvSpPr>
        <p:spPr>
          <a:xfrm>
            <a:off x="5212372" y="1658422"/>
            <a:ext cx="2950552" cy="646331"/>
          </a:xfrm>
          <a:prstGeom prst="rect">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smtClean="0"/>
              <a:t>Al finalizar se genera el siguiente script del </a:t>
            </a:r>
            <a:r>
              <a:rPr lang="es-CO" dirty="0" err="1" smtClean="0"/>
              <a:t>trigger</a:t>
            </a:r>
            <a:r>
              <a:rPr lang="es-CO" dirty="0" smtClean="0"/>
              <a:t>:</a:t>
            </a:r>
            <a:endParaRPr lang="es-CO" dirty="0"/>
          </a:p>
        </p:txBody>
      </p:sp>
    </p:spTree>
    <p:extLst>
      <p:ext uri="{BB962C8B-B14F-4D97-AF65-F5344CB8AC3E}">
        <p14:creationId xmlns:p14="http://schemas.microsoft.com/office/powerpoint/2010/main" val="292320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F9DC-5917-4C24-BC8E-D4A8749410D7}"/>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pic>
        <p:nvPicPr>
          <p:cNvPr id="11" name="Picture 10">
            <a:extLst>
              <a:ext uri="{FF2B5EF4-FFF2-40B4-BE49-F238E27FC236}">
                <a16:creationId xmlns:a16="http://schemas.microsoft.com/office/drawing/2014/main" id="{D5824780-46BC-4A59-B614-22269AB158AD}"/>
              </a:ext>
            </a:extLst>
          </p:cNvPr>
          <p:cNvPicPr>
            <a:picLocks noChangeAspect="1"/>
          </p:cNvPicPr>
          <p:nvPr/>
        </p:nvPicPr>
        <p:blipFill>
          <a:blip r:embed="rId2"/>
          <a:stretch>
            <a:fillRect/>
          </a:stretch>
        </p:blipFill>
        <p:spPr>
          <a:xfrm>
            <a:off x="2289752" y="2607830"/>
            <a:ext cx="5895975" cy="2009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557072F6-A689-4134-9B10-6941E72076B2}"/>
              </a:ext>
            </a:extLst>
          </p:cNvPr>
          <p:cNvSpPr>
            <a:spLocks noGrp="1"/>
          </p:cNvSpPr>
          <p:nvPr>
            <p:ph idx="1"/>
          </p:nvPr>
        </p:nvSpPr>
        <p:spPr>
          <a:xfrm>
            <a:off x="838200" y="1758950"/>
            <a:ext cx="10515600" cy="4351338"/>
          </a:xfrm>
        </p:spPr>
        <p:txBody>
          <a:bodyPr>
            <a:normAutofit/>
          </a:bodyPr>
          <a:lstStyle/>
          <a:p>
            <a:r>
              <a:rPr lang="es-CO" dirty="0"/>
              <a:t>En el </a:t>
            </a:r>
            <a:r>
              <a:rPr lang="es-CO" dirty="0" err="1"/>
              <a:t>null</a:t>
            </a:r>
            <a:r>
              <a:rPr lang="es-CO" dirty="0"/>
              <a:t> marcado como 10 vamos a escribir la sentencia:</a:t>
            </a:r>
          </a:p>
        </p:txBody>
      </p:sp>
    </p:spTree>
    <p:extLst>
      <p:ext uri="{BB962C8B-B14F-4D97-AF65-F5344CB8AC3E}">
        <p14:creationId xmlns:p14="http://schemas.microsoft.com/office/powerpoint/2010/main" val="26718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F9DC-5917-4C24-BC8E-D4A8749410D7}"/>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4" name="Content Placeholder 3">
            <a:extLst>
              <a:ext uri="{FF2B5EF4-FFF2-40B4-BE49-F238E27FC236}">
                <a16:creationId xmlns:a16="http://schemas.microsoft.com/office/drawing/2014/main" id="{557072F6-A689-4134-9B10-6941E72076B2}"/>
              </a:ext>
            </a:extLst>
          </p:cNvPr>
          <p:cNvSpPr>
            <a:spLocks noGrp="1"/>
          </p:cNvSpPr>
          <p:nvPr>
            <p:ph idx="1"/>
          </p:nvPr>
        </p:nvSpPr>
        <p:spPr>
          <a:xfrm>
            <a:off x="838200" y="1481859"/>
            <a:ext cx="10515600" cy="4351338"/>
          </a:xfrm>
        </p:spPr>
        <p:txBody>
          <a:bodyPr>
            <a:normAutofit fontScale="70000" lnSpcReduction="20000"/>
          </a:bodyPr>
          <a:lstStyle/>
          <a:p>
            <a:r>
              <a:rPr lang="es-CO" dirty="0"/>
              <a:t>En el </a:t>
            </a:r>
            <a:r>
              <a:rPr lang="es-CO" dirty="0" err="1"/>
              <a:t>null</a:t>
            </a:r>
            <a:r>
              <a:rPr lang="es-CO" dirty="0"/>
              <a:t> marcado como 10 vamos a escribir la sentencia, observe el uso de </a:t>
            </a:r>
            <a:r>
              <a:rPr lang="es-CO" sz="3400" b="1" dirty="0">
                <a:solidFill>
                  <a:srgbClr val="00B050"/>
                </a:solidFill>
              </a:rPr>
              <a:t>:OLD y :NEW</a:t>
            </a:r>
            <a:r>
              <a:rPr lang="es-CO" dirty="0"/>
              <a:t>:</a:t>
            </a:r>
          </a:p>
          <a:p>
            <a:pPr marL="0" indent="0">
              <a:buNone/>
            </a:pPr>
            <a:r>
              <a:rPr lang="es-CO" sz="2300" dirty="0"/>
              <a:t>INSERT INTO TRACK_AUDITOR (</a:t>
            </a:r>
          </a:p>
          <a:p>
            <a:pPr marL="0" indent="0">
              <a:buNone/>
            </a:pPr>
            <a:r>
              <a:rPr lang="es-CO" sz="2300" dirty="0"/>
              <a:t>        usuario,</a:t>
            </a:r>
          </a:p>
          <a:p>
            <a:pPr marL="0" indent="0">
              <a:buNone/>
            </a:pPr>
            <a:r>
              <a:rPr lang="es-CO" sz="2300" dirty="0"/>
              <a:t>        </a:t>
            </a:r>
            <a:r>
              <a:rPr lang="es-CO" sz="2300" dirty="0" err="1"/>
              <a:t>valor_anterior</a:t>
            </a:r>
            <a:r>
              <a:rPr lang="es-CO" sz="2300" dirty="0"/>
              <a:t>,</a:t>
            </a:r>
          </a:p>
          <a:p>
            <a:pPr marL="0" indent="0">
              <a:buNone/>
            </a:pPr>
            <a:r>
              <a:rPr lang="es-CO" sz="2300" dirty="0"/>
              <a:t>        </a:t>
            </a:r>
            <a:r>
              <a:rPr lang="es-CO" sz="2300" dirty="0" err="1"/>
              <a:t>valor_nuevo</a:t>
            </a:r>
            <a:r>
              <a:rPr lang="es-CO" sz="2300" dirty="0"/>
              <a:t>,</a:t>
            </a:r>
          </a:p>
          <a:p>
            <a:pPr marL="0" indent="0">
              <a:buNone/>
            </a:pPr>
            <a:r>
              <a:rPr lang="es-CO" sz="2300" dirty="0"/>
              <a:t>        </a:t>
            </a:r>
            <a:r>
              <a:rPr lang="es-CO" sz="2300" dirty="0" err="1"/>
              <a:t>operacion</a:t>
            </a:r>
            <a:r>
              <a:rPr lang="es-CO" sz="2300" dirty="0"/>
              <a:t>,</a:t>
            </a:r>
          </a:p>
          <a:p>
            <a:pPr marL="0" indent="0">
              <a:buNone/>
            </a:pPr>
            <a:r>
              <a:rPr lang="es-CO" sz="2300" dirty="0"/>
              <a:t>        fecha</a:t>
            </a:r>
          </a:p>
          <a:p>
            <a:pPr marL="0" indent="0">
              <a:buNone/>
            </a:pPr>
            <a:r>
              <a:rPr lang="es-CO" sz="2300" dirty="0"/>
              <a:t>    ) VALUES (</a:t>
            </a:r>
          </a:p>
          <a:p>
            <a:pPr marL="0" indent="0">
              <a:buNone/>
            </a:pPr>
            <a:r>
              <a:rPr lang="es-CO" sz="2300" dirty="0"/>
              <a:t>        </a:t>
            </a:r>
            <a:r>
              <a:rPr lang="es-CO" sz="2300" dirty="0" err="1"/>
              <a:t>sys_context</a:t>
            </a:r>
            <a:r>
              <a:rPr lang="es-CO" sz="2300" dirty="0"/>
              <a:t>('</a:t>
            </a:r>
            <a:r>
              <a:rPr lang="es-CO" sz="2300" dirty="0" err="1"/>
              <a:t>userenv</a:t>
            </a:r>
            <a:r>
              <a:rPr lang="es-CO" sz="2300" dirty="0"/>
              <a:t>','</a:t>
            </a:r>
            <a:r>
              <a:rPr lang="es-CO" sz="2300" dirty="0" err="1"/>
              <a:t>current_user</a:t>
            </a:r>
            <a:r>
              <a:rPr lang="es-CO" sz="2300" dirty="0"/>
              <a:t>'),</a:t>
            </a:r>
          </a:p>
          <a:p>
            <a:pPr marL="0" indent="0">
              <a:buNone/>
            </a:pPr>
            <a:r>
              <a:rPr lang="es-CO" sz="2300" dirty="0">
                <a:solidFill>
                  <a:srgbClr val="7030A0"/>
                </a:solidFill>
              </a:rPr>
              <a:t>        </a:t>
            </a:r>
            <a:r>
              <a:rPr lang="es-CO" sz="2300" b="1" dirty="0">
                <a:solidFill>
                  <a:srgbClr val="7030A0"/>
                </a:solidFill>
              </a:rPr>
              <a:t>:</a:t>
            </a:r>
            <a:r>
              <a:rPr lang="es-CO" sz="2300" b="1" dirty="0" err="1">
                <a:solidFill>
                  <a:srgbClr val="7030A0"/>
                </a:solidFill>
              </a:rPr>
              <a:t>old.author_last_name</a:t>
            </a:r>
            <a:r>
              <a:rPr lang="es-CO" sz="2300" b="1" dirty="0">
                <a:solidFill>
                  <a:srgbClr val="7030A0"/>
                </a:solidFill>
              </a:rPr>
              <a:t>,</a:t>
            </a:r>
          </a:p>
          <a:p>
            <a:pPr marL="0" indent="0">
              <a:buNone/>
            </a:pPr>
            <a:r>
              <a:rPr lang="es-CO" sz="2300" b="1" dirty="0">
                <a:solidFill>
                  <a:srgbClr val="00B050"/>
                </a:solidFill>
              </a:rPr>
              <a:t>        :</a:t>
            </a:r>
            <a:r>
              <a:rPr lang="es-CO" sz="2300" b="1" dirty="0" err="1">
                <a:solidFill>
                  <a:srgbClr val="00B050"/>
                </a:solidFill>
              </a:rPr>
              <a:t>new.author_last_name</a:t>
            </a:r>
            <a:r>
              <a:rPr lang="es-CO" sz="2300" b="1" dirty="0">
                <a:solidFill>
                  <a:srgbClr val="00B050"/>
                </a:solidFill>
              </a:rPr>
              <a:t>,</a:t>
            </a:r>
          </a:p>
          <a:p>
            <a:pPr marL="0" indent="0">
              <a:buNone/>
            </a:pPr>
            <a:r>
              <a:rPr lang="es-CO" sz="2300" dirty="0"/>
              <a:t>        'UPDATE',</a:t>
            </a:r>
          </a:p>
          <a:p>
            <a:pPr marL="0" indent="0">
              <a:buNone/>
            </a:pPr>
            <a:r>
              <a:rPr lang="es-CO" sz="2300" dirty="0"/>
              <a:t>        SYSDATE</a:t>
            </a:r>
          </a:p>
          <a:p>
            <a:pPr marL="0" indent="0">
              <a:buNone/>
            </a:pPr>
            <a:r>
              <a:rPr lang="es-CO" sz="2300" dirty="0"/>
              <a:t>    );</a:t>
            </a:r>
          </a:p>
        </p:txBody>
      </p:sp>
      <p:pic>
        <p:nvPicPr>
          <p:cNvPr id="3" name="Picture 2">
            <a:extLst>
              <a:ext uri="{FF2B5EF4-FFF2-40B4-BE49-F238E27FC236}">
                <a16:creationId xmlns:a16="http://schemas.microsoft.com/office/drawing/2014/main" id="{69E33EF1-97D5-43CC-A71F-C1FEDA763538}"/>
              </a:ext>
            </a:extLst>
          </p:cNvPr>
          <p:cNvPicPr>
            <a:picLocks noChangeAspect="1"/>
          </p:cNvPicPr>
          <p:nvPr/>
        </p:nvPicPr>
        <p:blipFill>
          <a:blip r:embed="rId2"/>
          <a:stretch>
            <a:fillRect/>
          </a:stretch>
        </p:blipFill>
        <p:spPr>
          <a:xfrm>
            <a:off x="5920509" y="1999097"/>
            <a:ext cx="5079620" cy="4466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547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88BE-57F3-408B-84F1-70895C792BF0}"/>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3" name="Content Placeholder 2">
            <a:extLst>
              <a:ext uri="{FF2B5EF4-FFF2-40B4-BE49-F238E27FC236}">
                <a16:creationId xmlns:a16="http://schemas.microsoft.com/office/drawing/2014/main" id="{E5857787-E6B9-465F-BD64-9C9ABF1463B7}"/>
              </a:ext>
            </a:extLst>
          </p:cNvPr>
          <p:cNvSpPr>
            <a:spLocks noGrp="1"/>
          </p:cNvSpPr>
          <p:nvPr>
            <p:ph idx="1"/>
          </p:nvPr>
        </p:nvSpPr>
        <p:spPr>
          <a:xfrm>
            <a:off x="5662246" y="1825625"/>
            <a:ext cx="5691554" cy="4351338"/>
          </a:xfrm>
        </p:spPr>
        <p:txBody>
          <a:bodyPr/>
          <a:lstStyle/>
          <a:p>
            <a:r>
              <a:rPr lang="es-CO" dirty="0"/>
              <a:t>Compilar y </a:t>
            </a:r>
            <a:r>
              <a:rPr lang="es-CO" dirty="0" smtClean="0"/>
              <a:t>guardar</a:t>
            </a:r>
          </a:p>
          <a:p>
            <a:r>
              <a:rPr lang="es-CO" dirty="0" smtClean="0"/>
              <a:t>Verifique la creación refrescando la sección ‘</a:t>
            </a:r>
            <a:r>
              <a:rPr lang="es-CO" dirty="0" err="1" smtClean="0"/>
              <a:t>triggers</a:t>
            </a:r>
            <a:r>
              <a:rPr lang="es-CO" dirty="0" smtClean="0"/>
              <a:t>’</a:t>
            </a:r>
            <a:endParaRPr lang="es-CO" dirty="0"/>
          </a:p>
        </p:txBody>
      </p:sp>
      <p:pic>
        <p:nvPicPr>
          <p:cNvPr id="4" name="Picture 3">
            <a:extLst>
              <a:ext uri="{FF2B5EF4-FFF2-40B4-BE49-F238E27FC236}">
                <a16:creationId xmlns:a16="http://schemas.microsoft.com/office/drawing/2014/main" id="{C2A553FA-9B40-4316-B15D-3EBB91040D67}"/>
              </a:ext>
            </a:extLst>
          </p:cNvPr>
          <p:cNvPicPr>
            <a:picLocks noChangeAspect="1"/>
          </p:cNvPicPr>
          <p:nvPr/>
        </p:nvPicPr>
        <p:blipFill>
          <a:blip r:embed="rId2"/>
          <a:stretch>
            <a:fillRect/>
          </a:stretch>
        </p:blipFill>
        <p:spPr>
          <a:xfrm>
            <a:off x="838200" y="2373735"/>
            <a:ext cx="4519180" cy="41109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6257925" y="3833901"/>
            <a:ext cx="2367634" cy="1626122"/>
          </a:xfrm>
          <a:prstGeom prst="rect">
            <a:avLst/>
          </a:prstGeom>
        </p:spPr>
      </p:pic>
    </p:spTree>
    <p:extLst>
      <p:ext uri="{BB962C8B-B14F-4D97-AF65-F5344CB8AC3E}">
        <p14:creationId xmlns:p14="http://schemas.microsoft.com/office/powerpoint/2010/main" val="352255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E533-D1AD-41BE-A1AB-2A23C4CC105F}"/>
              </a:ext>
            </a:extLst>
          </p:cNvPr>
          <p:cNvSpPr>
            <a:spLocks noGrp="1"/>
          </p:cNvSpPr>
          <p:nvPr>
            <p:ph type="title"/>
          </p:nvPr>
        </p:nvSpPr>
        <p:spPr/>
        <p:txBody>
          <a:bodyPr/>
          <a:lstStyle/>
          <a:p>
            <a:r>
              <a:rPr lang="es-CO" dirty="0"/>
              <a:t>Pruebe el </a:t>
            </a:r>
            <a:r>
              <a:rPr lang="es-CO" dirty="0" err="1"/>
              <a:t>trigger</a:t>
            </a:r>
            <a:endParaRPr lang="es-CO" dirty="0"/>
          </a:p>
        </p:txBody>
      </p:sp>
      <p:sp>
        <p:nvSpPr>
          <p:cNvPr id="3" name="Content Placeholder 2">
            <a:extLst>
              <a:ext uri="{FF2B5EF4-FFF2-40B4-BE49-F238E27FC236}">
                <a16:creationId xmlns:a16="http://schemas.microsoft.com/office/drawing/2014/main" id="{412175F7-95BB-4EA1-9247-8A228346D99E}"/>
              </a:ext>
            </a:extLst>
          </p:cNvPr>
          <p:cNvSpPr>
            <a:spLocks noGrp="1"/>
          </p:cNvSpPr>
          <p:nvPr>
            <p:ph idx="1"/>
          </p:nvPr>
        </p:nvSpPr>
        <p:spPr/>
        <p:txBody>
          <a:bodyPr/>
          <a:lstStyle/>
          <a:p>
            <a:r>
              <a:rPr lang="es-CO" dirty="0"/>
              <a:t>Actualice la tabla </a:t>
            </a:r>
            <a:r>
              <a:rPr lang="es-CO" dirty="0" err="1"/>
              <a:t>books</a:t>
            </a:r>
            <a:r>
              <a:rPr lang="es-CO" dirty="0"/>
              <a:t> </a:t>
            </a:r>
          </a:p>
          <a:p>
            <a:pPr lvl="1"/>
            <a:r>
              <a:rPr lang="es-CO" dirty="0" smtClean="0"/>
              <a:t>En una nueva hoja de trabajo ejecute </a:t>
            </a:r>
            <a:r>
              <a:rPr lang="es-CO" dirty="0"/>
              <a:t>un comando UPDATE sobre </a:t>
            </a:r>
            <a:r>
              <a:rPr lang="es-CO" dirty="0" err="1"/>
              <a:t>books</a:t>
            </a:r>
            <a:r>
              <a:rPr lang="es-CO" dirty="0"/>
              <a:t> en varias filas</a:t>
            </a:r>
          </a:p>
          <a:p>
            <a:pPr lvl="1"/>
            <a:r>
              <a:rPr lang="es-CO" dirty="0"/>
              <a:t>Realice el </a:t>
            </a:r>
            <a:r>
              <a:rPr lang="es-CO" dirty="0" err="1"/>
              <a:t>commit</a:t>
            </a:r>
            <a:r>
              <a:rPr lang="es-CO" dirty="0"/>
              <a:t>;</a:t>
            </a:r>
          </a:p>
          <a:p>
            <a:r>
              <a:rPr lang="es-CO" dirty="0"/>
              <a:t>Vaya y consulte la tabla TRACK_AUDITOR</a:t>
            </a:r>
          </a:p>
          <a:p>
            <a:pPr lvl="1"/>
            <a:r>
              <a:rPr lang="es-CO" dirty="0"/>
              <a:t>Deben estar los registros de </a:t>
            </a:r>
            <a:r>
              <a:rPr lang="es-CO" dirty="0" err="1"/>
              <a:t>books</a:t>
            </a:r>
            <a:r>
              <a:rPr lang="es-CO" dirty="0"/>
              <a:t> con los valores anteriores y nuevos</a:t>
            </a:r>
          </a:p>
        </p:txBody>
      </p:sp>
    </p:spTree>
    <p:extLst>
      <p:ext uri="{BB962C8B-B14F-4D97-AF65-F5344CB8AC3E}">
        <p14:creationId xmlns:p14="http://schemas.microsoft.com/office/powerpoint/2010/main" val="111665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Usuario</a:t>
            </a:r>
            <a:endParaRPr lang="es-CO" dirty="0"/>
          </a:p>
        </p:txBody>
      </p:sp>
      <p:sp>
        <p:nvSpPr>
          <p:cNvPr id="3" name="Marcador de contenido 2"/>
          <p:cNvSpPr>
            <a:spLocks noGrp="1"/>
          </p:cNvSpPr>
          <p:nvPr>
            <p:ph idx="1"/>
          </p:nvPr>
        </p:nvSpPr>
        <p:spPr/>
        <p:txBody>
          <a:bodyPr/>
          <a:lstStyle/>
          <a:p>
            <a:r>
              <a:rPr lang="es-CO" dirty="0" smtClean="0"/>
              <a:t>Usuario: </a:t>
            </a:r>
            <a:endParaRPr lang="es-CO" dirty="0"/>
          </a:p>
        </p:txBody>
      </p:sp>
    </p:spTree>
    <p:extLst>
      <p:ext uri="{BB962C8B-B14F-4D97-AF65-F5344CB8AC3E}">
        <p14:creationId xmlns:p14="http://schemas.microsoft.com/office/powerpoint/2010/main" val="286372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79E9-10E1-4BE7-8752-C4BADA7D75B4}"/>
              </a:ext>
            </a:extLst>
          </p:cNvPr>
          <p:cNvSpPr>
            <a:spLocks noGrp="1"/>
          </p:cNvSpPr>
          <p:nvPr>
            <p:ph type="title"/>
          </p:nvPr>
        </p:nvSpPr>
        <p:spPr/>
        <p:txBody>
          <a:bodyPr/>
          <a:lstStyle/>
          <a:p>
            <a:r>
              <a:rPr lang="es-CO" dirty="0"/>
              <a:t>Abra una conexión desde SQL </a:t>
            </a:r>
            <a:r>
              <a:rPr lang="es-CO" dirty="0" err="1"/>
              <a:t>Developer</a:t>
            </a:r>
            <a:endParaRPr lang="es-CO" dirty="0"/>
          </a:p>
        </p:txBody>
      </p:sp>
      <p:sp>
        <p:nvSpPr>
          <p:cNvPr id="5" name="Content Placeholder 2">
            <a:extLst>
              <a:ext uri="{FF2B5EF4-FFF2-40B4-BE49-F238E27FC236}">
                <a16:creationId xmlns:a16="http://schemas.microsoft.com/office/drawing/2014/main" id="{ABBA5724-5BA5-4160-AA12-A7302E0EDE31}"/>
              </a:ext>
            </a:extLst>
          </p:cNvPr>
          <p:cNvSpPr>
            <a:spLocks noGrp="1"/>
          </p:cNvSpPr>
          <p:nvPr>
            <p:ph idx="1"/>
          </p:nvPr>
        </p:nvSpPr>
        <p:spPr>
          <a:xfrm>
            <a:off x="756139" y="1690688"/>
            <a:ext cx="10498016" cy="4351338"/>
          </a:xfrm>
        </p:spPr>
        <p:txBody>
          <a:bodyPr/>
          <a:lstStyle/>
          <a:p>
            <a:r>
              <a:rPr lang="es-CO" dirty="0" smtClean="0"/>
              <a:t>Abra SQL </a:t>
            </a:r>
            <a:r>
              <a:rPr lang="es-CO" dirty="0" err="1" smtClean="0"/>
              <a:t>developer</a:t>
            </a:r>
            <a:endParaRPr lang="es-CO" dirty="0" smtClean="0"/>
          </a:p>
          <a:p>
            <a:r>
              <a:rPr lang="es-CO" dirty="0" smtClean="0"/>
              <a:t>Abra una hoja de Trabajo</a:t>
            </a:r>
          </a:p>
          <a:p>
            <a:r>
              <a:rPr lang="es-CO" dirty="0" smtClean="0"/>
              <a:t>Ejecute el script ‘</a:t>
            </a:r>
            <a:r>
              <a:rPr lang="es-CO" dirty="0" err="1" smtClean="0"/>
              <a:t>books.sql</a:t>
            </a:r>
            <a:r>
              <a:rPr lang="es-CO" dirty="0" smtClean="0"/>
              <a:t>’</a:t>
            </a:r>
            <a:endParaRPr lang="es-CO" dirty="0"/>
          </a:p>
        </p:txBody>
      </p:sp>
    </p:spTree>
    <p:extLst>
      <p:ext uri="{BB962C8B-B14F-4D97-AF65-F5344CB8AC3E}">
        <p14:creationId xmlns:p14="http://schemas.microsoft.com/office/powerpoint/2010/main" val="80592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79E9-10E1-4BE7-8752-C4BADA7D75B4}"/>
              </a:ext>
            </a:extLst>
          </p:cNvPr>
          <p:cNvSpPr>
            <a:spLocks noGrp="1"/>
          </p:cNvSpPr>
          <p:nvPr>
            <p:ph type="title"/>
          </p:nvPr>
        </p:nvSpPr>
        <p:spPr/>
        <p:txBody>
          <a:bodyPr/>
          <a:lstStyle/>
          <a:p>
            <a:r>
              <a:rPr lang="es-CO" dirty="0" smtClean="0"/>
              <a:t>Permisos</a:t>
            </a:r>
            <a:endParaRPr lang="es-CO" dirty="0"/>
          </a:p>
        </p:txBody>
      </p:sp>
      <p:sp>
        <p:nvSpPr>
          <p:cNvPr id="5" name="Content Placeholder 2">
            <a:extLst>
              <a:ext uri="{FF2B5EF4-FFF2-40B4-BE49-F238E27FC236}">
                <a16:creationId xmlns:a16="http://schemas.microsoft.com/office/drawing/2014/main" id="{ABBA5724-5BA5-4160-AA12-A7302E0EDE31}"/>
              </a:ext>
            </a:extLst>
          </p:cNvPr>
          <p:cNvSpPr>
            <a:spLocks noGrp="1"/>
          </p:cNvSpPr>
          <p:nvPr>
            <p:ph idx="1"/>
          </p:nvPr>
        </p:nvSpPr>
        <p:spPr>
          <a:xfrm>
            <a:off x="756139" y="1690688"/>
            <a:ext cx="10498016" cy="4351338"/>
          </a:xfrm>
        </p:spPr>
        <p:txBody>
          <a:bodyPr/>
          <a:lstStyle/>
          <a:p>
            <a:r>
              <a:rPr lang="es-CO" dirty="0" smtClean="0"/>
              <a:t>Otorgue permisos a </a:t>
            </a:r>
            <a:r>
              <a:rPr lang="es-CO" dirty="0" err="1" smtClean="0"/>
              <a:t>jcarreno</a:t>
            </a:r>
            <a:r>
              <a:rPr lang="es-CO" dirty="0" smtClean="0"/>
              <a:t> sobre la tabla </a:t>
            </a:r>
            <a:r>
              <a:rPr lang="es-CO" dirty="0" err="1" smtClean="0"/>
              <a:t>books</a:t>
            </a:r>
            <a:endParaRPr lang="es-CO" dirty="0"/>
          </a:p>
        </p:txBody>
      </p:sp>
    </p:spTree>
    <p:extLst>
      <p:ext uri="{BB962C8B-B14F-4D97-AF65-F5344CB8AC3E}">
        <p14:creationId xmlns:p14="http://schemas.microsoft.com/office/powerpoint/2010/main" val="237591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245D-09E5-476F-B418-2A55B6818677}"/>
              </a:ext>
            </a:extLst>
          </p:cNvPr>
          <p:cNvSpPr>
            <a:spLocks noGrp="1"/>
          </p:cNvSpPr>
          <p:nvPr>
            <p:ph type="title"/>
          </p:nvPr>
        </p:nvSpPr>
        <p:spPr/>
        <p:txBody>
          <a:bodyPr/>
          <a:lstStyle/>
          <a:p>
            <a:r>
              <a:rPr lang="es-CO" dirty="0"/>
              <a:t>Escenario del </a:t>
            </a:r>
            <a:r>
              <a:rPr lang="es-CO" dirty="0" err="1"/>
              <a:t>trigger</a:t>
            </a:r>
            <a:endParaRPr lang="es-CO" dirty="0"/>
          </a:p>
        </p:txBody>
      </p:sp>
      <p:sp>
        <p:nvSpPr>
          <p:cNvPr id="3" name="Content Placeholder 2">
            <a:extLst>
              <a:ext uri="{FF2B5EF4-FFF2-40B4-BE49-F238E27FC236}">
                <a16:creationId xmlns:a16="http://schemas.microsoft.com/office/drawing/2014/main" id="{ABBA5724-5BA5-4160-AA12-A7302E0EDE31}"/>
              </a:ext>
            </a:extLst>
          </p:cNvPr>
          <p:cNvSpPr>
            <a:spLocks noGrp="1"/>
          </p:cNvSpPr>
          <p:nvPr>
            <p:ph idx="1"/>
          </p:nvPr>
        </p:nvSpPr>
        <p:spPr>
          <a:xfrm>
            <a:off x="561108" y="1253331"/>
            <a:ext cx="11169073" cy="4351338"/>
          </a:xfrm>
        </p:spPr>
        <p:txBody>
          <a:bodyPr/>
          <a:lstStyle/>
          <a:p>
            <a:r>
              <a:rPr lang="es-CO" dirty="0"/>
              <a:t>Después de modificar un </a:t>
            </a:r>
            <a:r>
              <a:rPr lang="es-CO" b="1" u="sng" dirty="0"/>
              <a:t>libro</a:t>
            </a:r>
            <a:r>
              <a:rPr lang="es-CO" dirty="0"/>
              <a:t> se debe guardar en la tabla de </a:t>
            </a:r>
            <a:r>
              <a:rPr lang="es-CO" b="1" i="1" u="sng" dirty="0"/>
              <a:t>TRACK_AUDITOR</a:t>
            </a:r>
            <a:r>
              <a:rPr lang="es-CO" dirty="0"/>
              <a:t> el valor anterior y el valor nuevo del libro modificado</a:t>
            </a:r>
          </a:p>
          <a:p>
            <a:r>
              <a:rPr lang="es-CO" dirty="0"/>
              <a:t>Para la columna ‘usuario’ que hace el cambio se usa:</a:t>
            </a:r>
          </a:p>
          <a:p>
            <a:pPr lvl="1"/>
            <a:r>
              <a:rPr lang="es-CO" dirty="0" err="1"/>
              <a:t>sys_context</a:t>
            </a:r>
            <a:r>
              <a:rPr lang="es-CO" dirty="0"/>
              <a:t>('</a:t>
            </a:r>
            <a:r>
              <a:rPr lang="es-CO" dirty="0" err="1"/>
              <a:t>userenv</a:t>
            </a:r>
            <a:r>
              <a:rPr lang="es-CO" dirty="0"/>
              <a:t>','</a:t>
            </a:r>
            <a:r>
              <a:rPr lang="es-CO" dirty="0" err="1"/>
              <a:t>current_user</a:t>
            </a:r>
            <a:r>
              <a:rPr lang="es-CO" dirty="0"/>
              <a:t>’)</a:t>
            </a:r>
          </a:p>
          <a:p>
            <a:r>
              <a:rPr lang="es-CO" dirty="0"/>
              <a:t>Para la columna ‘fecha’ obtendremos la del sistema</a:t>
            </a:r>
          </a:p>
          <a:p>
            <a:pPr lvl="1"/>
            <a:r>
              <a:rPr lang="es-CO" dirty="0" err="1"/>
              <a:t>sysdate</a:t>
            </a:r>
            <a:endParaRPr lang="es-CO" dirty="0"/>
          </a:p>
        </p:txBody>
      </p:sp>
      <p:pic>
        <p:nvPicPr>
          <p:cNvPr id="5" name="Picture 4">
            <a:extLst>
              <a:ext uri="{FF2B5EF4-FFF2-40B4-BE49-F238E27FC236}">
                <a16:creationId xmlns:a16="http://schemas.microsoft.com/office/drawing/2014/main" id="{C497E634-3FC5-400C-B4C4-F99EE311D06B}"/>
              </a:ext>
            </a:extLst>
          </p:cNvPr>
          <p:cNvPicPr>
            <a:picLocks noChangeAspect="1"/>
          </p:cNvPicPr>
          <p:nvPr/>
        </p:nvPicPr>
        <p:blipFill>
          <a:blip r:embed="rId2"/>
          <a:stretch>
            <a:fillRect/>
          </a:stretch>
        </p:blipFill>
        <p:spPr>
          <a:xfrm>
            <a:off x="647700" y="4148138"/>
            <a:ext cx="10706100"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313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9DAE-6B10-4363-9B1A-65B08853F718}"/>
              </a:ext>
            </a:extLst>
          </p:cNvPr>
          <p:cNvSpPr>
            <a:spLocks noGrp="1"/>
          </p:cNvSpPr>
          <p:nvPr>
            <p:ph type="title"/>
          </p:nvPr>
        </p:nvSpPr>
        <p:spPr/>
        <p:txBody>
          <a:bodyPr/>
          <a:lstStyle/>
          <a:p>
            <a:r>
              <a:rPr lang="es-CO" dirty="0"/>
              <a:t>Crear la tabla de auditoria</a:t>
            </a:r>
          </a:p>
        </p:txBody>
      </p:sp>
      <p:sp>
        <p:nvSpPr>
          <p:cNvPr id="3" name="Content Placeholder 2">
            <a:extLst>
              <a:ext uri="{FF2B5EF4-FFF2-40B4-BE49-F238E27FC236}">
                <a16:creationId xmlns:a16="http://schemas.microsoft.com/office/drawing/2014/main" id="{81F02941-1613-455D-9ABF-C46D86E6F3DE}"/>
              </a:ext>
            </a:extLst>
          </p:cNvPr>
          <p:cNvSpPr>
            <a:spLocks noGrp="1"/>
          </p:cNvSpPr>
          <p:nvPr>
            <p:ph idx="1"/>
          </p:nvPr>
        </p:nvSpPr>
        <p:spPr>
          <a:xfrm>
            <a:off x="838200" y="1446934"/>
            <a:ext cx="10515600" cy="4351338"/>
          </a:xfrm>
        </p:spPr>
        <p:txBody>
          <a:bodyPr/>
          <a:lstStyle/>
          <a:p>
            <a:r>
              <a:rPr lang="es-CO" dirty="0"/>
              <a:t>En Oracle se puede establecer que una columna será IDENTITY, esto es, una columna cuyos valores se generan de forma automática como una secuencia. Observe en la siguiente figura la clausula marcada con el número 1</a:t>
            </a:r>
          </a:p>
          <a:p>
            <a:r>
              <a:rPr lang="es-CO" dirty="0"/>
              <a:t>Busque en el siguiente </a:t>
            </a:r>
            <a:r>
              <a:rPr lang="es-CO" dirty="0" err="1"/>
              <a:t>slide</a:t>
            </a:r>
            <a:r>
              <a:rPr lang="es-CO" dirty="0"/>
              <a:t> el comando SQL para copiar y pegar</a:t>
            </a:r>
          </a:p>
        </p:txBody>
      </p:sp>
      <p:pic>
        <p:nvPicPr>
          <p:cNvPr id="6" name="Picture 5">
            <a:extLst>
              <a:ext uri="{FF2B5EF4-FFF2-40B4-BE49-F238E27FC236}">
                <a16:creationId xmlns:a16="http://schemas.microsoft.com/office/drawing/2014/main" id="{7AC642A5-E3F2-409C-8192-C09C7FE37322}"/>
              </a:ext>
            </a:extLst>
          </p:cNvPr>
          <p:cNvPicPr>
            <a:picLocks noChangeAspect="1"/>
          </p:cNvPicPr>
          <p:nvPr/>
        </p:nvPicPr>
        <p:blipFill>
          <a:blip r:embed="rId2"/>
          <a:stretch>
            <a:fillRect/>
          </a:stretch>
        </p:blipFill>
        <p:spPr>
          <a:xfrm>
            <a:off x="3066256" y="3622603"/>
            <a:ext cx="6373524" cy="2889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470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9DAE-6B10-4363-9B1A-65B08853F718}"/>
              </a:ext>
            </a:extLst>
          </p:cNvPr>
          <p:cNvSpPr>
            <a:spLocks noGrp="1"/>
          </p:cNvSpPr>
          <p:nvPr>
            <p:ph type="title"/>
          </p:nvPr>
        </p:nvSpPr>
        <p:spPr/>
        <p:txBody>
          <a:bodyPr/>
          <a:lstStyle/>
          <a:p>
            <a:r>
              <a:rPr lang="es-CO" dirty="0"/>
              <a:t>Crear la tabla de auditoria</a:t>
            </a:r>
          </a:p>
        </p:txBody>
      </p:sp>
      <p:sp>
        <p:nvSpPr>
          <p:cNvPr id="3" name="Content Placeholder 2">
            <a:extLst>
              <a:ext uri="{FF2B5EF4-FFF2-40B4-BE49-F238E27FC236}">
                <a16:creationId xmlns:a16="http://schemas.microsoft.com/office/drawing/2014/main" id="{81F02941-1613-455D-9ABF-C46D86E6F3DE}"/>
              </a:ext>
            </a:extLst>
          </p:cNvPr>
          <p:cNvSpPr>
            <a:spLocks noGrp="1"/>
          </p:cNvSpPr>
          <p:nvPr>
            <p:ph idx="1"/>
          </p:nvPr>
        </p:nvSpPr>
        <p:spPr>
          <a:xfrm>
            <a:off x="838200" y="1446934"/>
            <a:ext cx="10515600" cy="4351338"/>
          </a:xfrm>
        </p:spPr>
        <p:txBody>
          <a:bodyPr>
            <a:normAutofit fontScale="92500" lnSpcReduction="20000"/>
          </a:bodyPr>
          <a:lstStyle/>
          <a:p>
            <a:pPr marL="0" indent="0">
              <a:buNone/>
            </a:pPr>
            <a:r>
              <a:rPr lang="es-CO" dirty="0"/>
              <a:t>CREATE TABLE TRACK_AUDITOR</a:t>
            </a:r>
          </a:p>
          <a:p>
            <a:pPr marL="0" indent="0">
              <a:buNone/>
            </a:pPr>
            <a:r>
              <a:rPr lang="es-CO" dirty="0"/>
              <a:t>(	</a:t>
            </a:r>
          </a:p>
          <a:p>
            <a:pPr marL="0" indent="0">
              <a:buNone/>
            </a:pPr>
            <a:r>
              <a:rPr lang="es-CO" dirty="0"/>
              <a:t>   ID NUMBER GENERATED ALWAYS AS IDENTITY NOT NULL , </a:t>
            </a:r>
          </a:p>
          <a:p>
            <a:pPr marL="0" indent="0">
              <a:buNone/>
            </a:pPr>
            <a:r>
              <a:rPr lang="es-CO" dirty="0"/>
              <a:t>	USUARIO VARCHAR2(50 BYTE), </a:t>
            </a:r>
          </a:p>
          <a:p>
            <a:pPr marL="0" indent="0">
              <a:buNone/>
            </a:pPr>
            <a:r>
              <a:rPr lang="es-CO" dirty="0"/>
              <a:t>	VALOR_ANTERIOR VARCHAR2(100 BYTE), </a:t>
            </a:r>
          </a:p>
          <a:p>
            <a:pPr marL="0" indent="0">
              <a:buNone/>
            </a:pPr>
            <a:r>
              <a:rPr lang="es-CO" dirty="0"/>
              <a:t>	VALOR_NUEVO VARCHAR2(100 BYTE), </a:t>
            </a:r>
          </a:p>
          <a:p>
            <a:pPr marL="0" indent="0">
              <a:buNone/>
            </a:pPr>
            <a:r>
              <a:rPr lang="es-CO" dirty="0"/>
              <a:t>	OPERACION VARCHAR2(100 BYTE), </a:t>
            </a:r>
          </a:p>
          <a:p>
            <a:pPr marL="0" indent="0">
              <a:buNone/>
            </a:pPr>
            <a:r>
              <a:rPr lang="es-CO" dirty="0"/>
              <a:t>	FECHA DATE DEFAULT </a:t>
            </a:r>
            <a:r>
              <a:rPr lang="es-CO" dirty="0" err="1"/>
              <a:t>sysdate</a:t>
            </a:r>
            <a:r>
              <a:rPr lang="es-CO" dirty="0"/>
              <a:t>,</a:t>
            </a:r>
          </a:p>
          <a:p>
            <a:pPr marL="0" indent="0">
              <a:buNone/>
            </a:pPr>
            <a:r>
              <a:rPr lang="es-CO" dirty="0"/>
              <a:t>    PRIMARY KEY(ID)</a:t>
            </a:r>
          </a:p>
          <a:p>
            <a:pPr marL="0" indent="0">
              <a:buNone/>
            </a:pPr>
            <a:r>
              <a:rPr lang="es-CO" dirty="0"/>
              <a:t>)</a:t>
            </a:r>
          </a:p>
        </p:txBody>
      </p:sp>
    </p:spTree>
    <p:extLst>
      <p:ext uri="{BB962C8B-B14F-4D97-AF65-F5344CB8AC3E}">
        <p14:creationId xmlns:p14="http://schemas.microsoft.com/office/powerpoint/2010/main" val="35659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79E9-10E1-4BE7-8752-C4BADA7D75B4}"/>
              </a:ext>
            </a:extLst>
          </p:cNvPr>
          <p:cNvSpPr>
            <a:spLocks noGrp="1"/>
          </p:cNvSpPr>
          <p:nvPr>
            <p:ph type="title"/>
          </p:nvPr>
        </p:nvSpPr>
        <p:spPr/>
        <p:txBody>
          <a:bodyPr/>
          <a:lstStyle/>
          <a:p>
            <a:r>
              <a:rPr lang="es-CO" dirty="0" smtClean="0"/>
              <a:t>Permisos</a:t>
            </a:r>
            <a:endParaRPr lang="es-CO" dirty="0"/>
          </a:p>
        </p:txBody>
      </p:sp>
      <p:sp>
        <p:nvSpPr>
          <p:cNvPr id="5" name="Content Placeholder 2">
            <a:extLst>
              <a:ext uri="{FF2B5EF4-FFF2-40B4-BE49-F238E27FC236}">
                <a16:creationId xmlns:a16="http://schemas.microsoft.com/office/drawing/2014/main" id="{ABBA5724-5BA5-4160-AA12-A7302E0EDE31}"/>
              </a:ext>
            </a:extLst>
          </p:cNvPr>
          <p:cNvSpPr>
            <a:spLocks noGrp="1"/>
          </p:cNvSpPr>
          <p:nvPr>
            <p:ph idx="1"/>
          </p:nvPr>
        </p:nvSpPr>
        <p:spPr>
          <a:xfrm>
            <a:off x="756139" y="1690688"/>
            <a:ext cx="10498016" cy="4351338"/>
          </a:xfrm>
        </p:spPr>
        <p:txBody>
          <a:bodyPr/>
          <a:lstStyle/>
          <a:p>
            <a:r>
              <a:rPr lang="es-CO" dirty="0" smtClean="0"/>
              <a:t>Otorgue permisos a </a:t>
            </a:r>
            <a:r>
              <a:rPr lang="es-CO" dirty="0" err="1" smtClean="0"/>
              <a:t>jcarreno</a:t>
            </a:r>
            <a:r>
              <a:rPr lang="es-CO" dirty="0" smtClean="0"/>
              <a:t> sobre la </a:t>
            </a:r>
            <a:r>
              <a:rPr lang="es-CO" dirty="0"/>
              <a:t>tabla TRACK_AUDITOR</a:t>
            </a:r>
            <a:endParaRPr lang="es-CO" dirty="0"/>
          </a:p>
        </p:txBody>
      </p:sp>
    </p:spTree>
    <p:extLst>
      <p:ext uri="{BB962C8B-B14F-4D97-AF65-F5344CB8AC3E}">
        <p14:creationId xmlns:p14="http://schemas.microsoft.com/office/powerpoint/2010/main" val="363307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245D-09E5-476F-B418-2A55B6818677}"/>
              </a:ext>
            </a:extLst>
          </p:cNvPr>
          <p:cNvSpPr>
            <a:spLocks noGrp="1"/>
          </p:cNvSpPr>
          <p:nvPr>
            <p:ph type="title"/>
          </p:nvPr>
        </p:nvSpPr>
        <p:spPr/>
        <p:txBody>
          <a:bodyPr/>
          <a:lstStyle/>
          <a:p>
            <a:r>
              <a:rPr lang="es-CO" dirty="0"/>
              <a:t>Escenario del </a:t>
            </a:r>
            <a:r>
              <a:rPr lang="es-CO" dirty="0" err="1"/>
              <a:t>trigger</a:t>
            </a:r>
            <a:endParaRPr lang="es-CO" dirty="0"/>
          </a:p>
        </p:txBody>
      </p:sp>
      <p:sp>
        <p:nvSpPr>
          <p:cNvPr id="3" name="Content Placeholder 2">
            <a:extLst>
              <a:ext uri="{FF2B5EF4-FFF2-40B4-BE49-F238E27FC236}">
                <a16:creationId xmlns:a16="http://schemas.microsoft.com/office/drawing/2014/main" id="{ABBA5724-5BA5-4160-AA12-A7302E0EDE31}"/>
              </a:ext>
            </a:extLst>
          </p:cNvPr>
          <p:cNvSpPr>
            <a:spLocks noGrp="1"/>
          </p:cNvSpPr>
          <p:nvPr>
            <p:ph idx="1"/>
          </p:nvPr>
        </p:nvSpPr>
        <p:spPr/>
        <p:txBody>
          <a:bodyPr/>
          <a:lstStyle/>
          <a:p>
            <a:r>
              <a:rPr lang="es-CO" dirty="0"/>
              <a:t>Cuando se modifique un </a:t>
            </a:r>
            <a:r>
              <a:rPr lang="es-CO" b="1" u="sng" dirty="0"/>
              <a:t>libro</a:t>
            </a:r>
            <a:r>
              <a:rPr lang="es-CO" dirty="0"/>
              <a:t> se debe guardar en la tabla de </a:t>
            </a:r>
            <a:r>
              <a:rPr lang="es-CO" b="1" i="1" u="sng" dirty="0"/>
              <a:t>TRACK_AUDITOR</a:t>
            </a:r>
            <a:r>
              <a:rPr lang="es-CO" dirty="0"/>
              <a:t> el valor anterior y el valor nuevo</a:t>
            </a:r>
          </a:p>
          <a:p>
            <a:pPr marL="0" indent="0">
              <a:buNone/>
            </a:pPr>
            <a:r>
              <a:rPr lang="es-CO" dirty="0">
                <a:solidFill>
                  <a:srgbClr val="7030A0"/>
                </a:solidFill>
              </a:rPr>
              <a:t>UPDATE BOOKS set </a:t>
            </a:r>
            <a:r>
              <a:rPr lang="es-CO" dirty="0" err="1">
                <a:solidFill>
                  <a:srgbClr val="7030A0"/>
                </a:solidFill>
              </a:rPr>
              <a:t>autor_last_name</a:t>
            </a:r>
            <a:r>
              <a:rPr lang="es-CO" dirty="0">
                <a:solidFill>
                  <a:srgbClr val="7030A0"/>
                </a:solidFill>
              </a:rPr>
              <a:t> = ‘julio Ernesto’</a:t>
            </a:r>
          </a:p>
          <a:p>
            <a:pPr marL="0" indent="0">
              <a:buNone/>
            </a:pPr>
            <a:r>
              <a:rPr lang="es-CO" dirty="0" err="1">
                <a:solidFill>
                  <a:srgbClr val="7030A0"/>
                </a:solidFill>
              </a:rPr>
              <a:t>Where</a:t>
            </a:r>
            <a:r>
              <a:rPr lang="es-CO" dirty="0">
                <a:solidFill>
                  <a:srgbClr val="7030A0"/>
                </a:solidFill>
              </a:rPr>
              <a:t> </a:t>
            </a:r>
            <a:r>
              <a:rPr lang="es-CO" dirty="0" err="1">
                <a:solidFill>
                  <a:srgbClr val="7030A0"/>
                </a:solidFill>
              </a:rPr>
              <a:t>book_id</a:t>
            </a:r>
            <a:r>
              <a:rPr lang="es-CO" dirty="0">
                <a:solidFill>
                  <a:srgbClr val="7030A0"/>
                </a:solidFill>
              </a:rPr>
              <a:t>=‘J1000’</a:t>
            </a:r>
          </a:p>
          <a:p>
            <a:endParaRPr lang="es-CO" dirty="0"/>
          </a:p>
        </p:txBody>
      </p:sp>
      <p:pic>
        <p:nvPicPr>
          <p:cNvPr id="6" name="Picture 5">
            <a:extLst>
              <a:ext uri="{FF2B5EF4-FFF2-40B4-BE49-F238E27FC236}">
                <a16:creationId xmlns:a16="http://schemas.microsoft.com/office/drawing/2014/main" id="{11DDA0B0-BFBB-4C97-B218-503F0EF58AF7}"/>
              </a:ext>
            </a:extLst>
          </p:cNvPr>
          <p:cNvPicPr>
            <a:picLocks noChangeAspect="1"/>
          </p:cNvPicPr>
          <p:nvPr/>
        </p:nvPicPr>
        <p:blipFill>
          <a:blip r:embed="rId2"/>
          <a:stretch>
            <a:fillRect/>
          </a:stretch>
        </p:blipFill>
        <p:spPr>
          <a:xfrm>
            <a:off x="230133" y="3869144"/>
            <a:ext cx="5122865" cy="2144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0E38FEC-5F0E-4BD4-B2E4-5042CD4EB031}"/>
              </a:ext>
            </a:extLst>
          </p:cNvPr>
          <p:cNvPicPr>
            <a:picLocks noChangeAspect="1"/>
          </p:cNvPicPr>
          <p:nvPr/>
        </p:nvPicPr>
        <p:blipFill>
          <a:blip r:embed="rId3"/>
          <a:stretch>
            <a:fillRect/>
          </a:stretch>
        </p:blipFill>
        <p:spPr>
          <a:xfrm>
            <a:off x="5760992" y="3869144"/>
            <a:ext cx="6000802" cy="10439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6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475</Words>
  <Application>Microsoft Office PowerPoint</Application>
  <PresentationFormat>Panorámica</PresentationFormat>
  <Paragraphs>84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Office Theme</vt:lpstr>
      <vt:lpstr>Tutorial de Triggers</vt:lpstr>
      <vt:lpstr>Usuario</vt:lpstr>
      <vt:lpstr>Abra una conexión desde SQL Developer</vt:lpstr>
      <vt:lpstr>Permisos</vt:lpstr>
      <vt:lpstr>Escenario del trigger</vt:lpstr>
      <vt:lpstr>Crear la tabla de auditoria</vt:lpstr>
      <vt:lpstr>Crear la tabla de auditoria</vt:lpstr>
      <vt:lpstr>Permisos</vt:lpstr>
      <vt:lpstr>Escenario del trigger</vt:lpstr>
      <vt:lpstr>Cree un nuevo disparador</vt:lpstr>
      <vt:lpstr>Cree un nuevo disparador</vt:lpstr>
      <vt:lpstr>Cree un nuevo disparador</vt:lpstr>
      <vt:lpstr>Cree un nuevo disparador</vt:lpstr>
      <vt:lpstr>Cree un nuevo disparador</vt:lpstr>
      <vt:lpstr>Codigo del trigger</vt:lpstr>
      <vt:lpstr>Codigo del cuerpo trigger</vt:lpstr>
      <vt:lpstr>Codigo del cuerpo trigger</vt:lpstr>
      <vt:lpstr>Codigo del cuerpo trigger</vt:lpstr>
      <vt:lpstr>Pruebe el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Julio Ernesto Carreno Vargas</dc:creator>
  <cp:lastModifiedBy>Julio Ernesto Carreno Vargas</cp:lastModifiedBy>
  <cp:revision>15</cp:revision>
  <dcterms:created xsi:type="dcterms:W3CDTF">2020-05-11T18:40:50Z</dcterms:created>
  <dcterms:modified xsi:type="dcterms:W3CDTF">2021-10-21T12:06:17Z</dcterms:modified>
</cp:coreProperties>
</file>