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fi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es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til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tít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ul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ró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11370C3-5732-416F-93F9-98614377CEB0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10/05/22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514E1F9-3653-4D00-B8FD-8E5F270A58E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fi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es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til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tít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ul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ró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AED9287-627C-4521-8767-92A8ED189AF6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10/05/22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BA4BBFD-4F68-4AD5-B6E8-FDFA36C2A6A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CO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es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s</a:t>
            </a:r>
            <a:br/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8b8b8b"/>
                </a:solidFill>
                <a:latin typeface="Calibri"/>
              </a:rPr>
              <a:t>Ín</a:t>
            </a:r>
            <a:r>
              <a:rPr b="0" lang="es-CO" sz="3200" spc="-1" strike="noStrike">
                <a:solidFill>
                  <a:srgbClr val="8b8b8b"/>
                </a:solidFill>
                <a:latin typeface="Calibri"/>
              </a:rPr>
              <a:t>dic</a:t>
            </a:r>
            <a:r>
              <a:rPr b="0" lang="es-CO" sz="3200" spc="-1" strike="noStrike">
                <a:solidFill>
                  <a:srgbClr val="8b8b8b"/>
                </a:solidFill>
                <a:latin typeface="Calibri"/>
              </a:rPr>
              <a:t>es</a:t>
            </a:r>
            <a:endParaRPr b="0" lang="es-C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pl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Obtenga el EP de las siguientes consultas y diligencie las columnas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6" name="Tabla 3"/>
          <p:cNvGraphicFramePr/>
          <p:nvPr/>
        </p:nvGraphicFramePr>
        <p:xfrm>
          <a:off x="767880" y="2351160"/>
          <a:ext cx="7607880" cy="3138840"/>
        </p:xfrm>
        <a:graphic>
          <a:graphicData uri="http://schemas.openxmlformats.org/drawingml/2006/table">
            <a:tbl>
              <a:tblPr/>
              <a:tblGrid>
                <a:gridCol w="3096000"/>
                <a:gridCol w="1975680"/>
                <a:gridCol w="2536200"/>
              </a:tblGrid>
              <a:tr h="321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consulta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costo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cardinalidad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11960">
                <a:tc>
                  <a:txBody>
                    <a:bodyPr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 locations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city = 'Roma';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42000">
                <a:tc>
                  <a:txBody>
                    <a:bodyPr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 locations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city like '%Roma%’;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CO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81920">
                <a:tc>
                  <a:txBody>
                    <a:bodyPr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 locations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city &gt; 'Roma';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pl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51640" y="1124640"/>
            <a:ext cx="8640720" cy="122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2400" spc="-1" strike="noStrike">
                <a:solidFill>
                  <a:srgbClr val="000000"/>
                </a:solidFill>
                <a:latin typeface="Calibri"/>
              </a:rPr>
              <a:t>Repita el EP de las consultas anteriores y complete la tabla diligenciado las nuevas columnas: ‘usa índices?’, ‘costo 2’ y ‘cardinalidad 2’</a:t>
            </a: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9" name="Tabla 4"/>
          <p:cNvGraphicFramePr/>
          <p:nvPr/>
        </p:nvGraphicFramePr>
        <p:xfrm>
          <a:off x="238680" y="2493000"/>
          <a:ext cx="8784720" cy="4167720"/>
        </p:xfrm>
        <a:graphic>
          <a:graphicData uri="http://schemas.openxmlformats.org/drawingml/2006/table">
            <a:tbl>
              <a:tblPr/>
              <a:tblGrid>
                <a:gridCol w="2088000"/>
                <a:gridCol w="1008000"/>
                <a:gridCol w="1296000"/>
                <a:gridCol w="1167120"/>
                <a:gridCol w="1449360"/>
                <a:gridCol w="1776240"/>
              </a:tblGrid>
              <a:tr h="817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consulta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costo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Costo 2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Cardinalidad 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Cardinalidad 2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Indice que se usa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63080">
                <a:tc>
                  <a:txBody>
                    <a:bodyPr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 locations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city = 'Roma';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2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‘</a:t>
                      </a:r>
                      <a:r>
                        <a:rPr b="0" lang="es-CO" sz="1800" spc="-1" strike="noStrike">
                          <a:latin typeface="Arial"/>
                        </a:rPr>
                        <a:t>LOCATIONS’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r>
                        <a:rPr b="0" lang="es-CO" sz="1800" spc="-1" strike="noStrike">
                          <a:latin typeface="Arial"/>
                        </a:rPr>
                        <a:t>‘</a:t>
                      </a:r>
                      <a:r>
                        <a:rPr b="0" lang="es-CO" sz="1800" spc="-1" strike="noStrike">
                          <a:latin typeface="Arial"/>
                        </a:rPr>
                        <a:t>IDX_CITY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22920">
                <a:tc>
                  <a:txBody>
                    <a:bodyPr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 locations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city like '%Roma%’;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‘</a:t>
                      </a:r>
                      <a:r>
                        <a:rPr b="0" lang="es-CO" sz="1800" spc="-1" strike="noStrike">
                          <a:latin typeface="Arial"/>
                        </a:rPr>
                        <a:t>LOCATIONS’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63800">
                <a:tc>
                  <a:txBody>
                    <a:bodyPr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 locations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city &gt; 'Roma';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2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‘</a:t>
                      </a:r>
                      <a:r>
                        <a:rPr b="0" lang="es-CO" sz="1800" spc="-1" strike="noStrike">
                          <a:latin typeface="Arial"/>
                        </a:rPr>
                        <a:t>LOCATIONS’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r>
                        <a:rPr b="0" lang="es-CO" sz="1800" spc="-1" strike="noStrike">
                          <a:latin typeface="Arial"/>
                        </a:rPr>
                        <a:t>‘</a:t>
                      </a:r>
                      <a:r>
                        <a:rPr b="0" lang="es-CO" sz="1800" spc="-1" strike="noStrike">
                          <a:latin typeface="Arial"/>
                        </a:rPr>
                        <a:t>IDX_CITY’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-2829240" y="-36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er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ci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ci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20000" y="360000"/>
            <a:ext cx="5940000" cy="25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Copie y pegue  la siguiente consulta: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d.region_name, e.country_name, count(*)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FROM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regions     d, countries   e,        locations   f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WHERE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d.region_id = e.region_id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AND e.country_id = f.country_id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group by d.region_name, e.country_name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3060000"/>
            <a:ext cx="9000000" cy="162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24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er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ci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ci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69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Diligencie para dicha consulta una tabla de costo, cardinalidad y otra de índices usados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1771560" y="1866240"/>
          <a:ext cx="5346000" cy="3566880"/>
        </p:xfrm>
        <a:graphic>
          <a:graphicData uri="http://schemas.openxmlformats.org/drawingml/2006/table">
            <a:tbl>
              <a:tblPr/>
              <a:tblGrid>
                <a:gridCol w="2269800"/>
                <a:gridCol w="1340280"/>
                <a:gridCol w="1735920"/>
              </a:tblGrid>
              <a:tr h="605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s-CO" sz="1800" spc="-1" strike="noStrike">
                          <a:latin typeface="Arial"/>
                        </a:rPr>
                        <a:t>INDICE </a:t>
                      </a:r>
                      <a:endParaRPr b="1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s-CO" sz="1800" spc="-1" strike="noStrike">
                          <a:latin typeface="Arial"/>
                        </a:rPr>
                        <a:t>COSTO </a:t>
                      </a:r>
                      <a:endParaRPr b="1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es-CO" sz="1800" spc="-1" strike="noStrike">
                          <a:latin typeface="Arial"/>
                        </a:rPr>
                        <a:t>CARDINALIDAD</a:t>
                      </a:r>
                      <a:endParaRPr b="1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10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575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9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575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100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6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'REGIONS’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4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25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'COUNTRY_C_ID_PK’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25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1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'LOCATIONS’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25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s-CO" sz="1800" spc="-1" strike="noStrike"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pPr algn="ctr">
              <a:lnSpc>
                <a:spcPct val="100000"/>
              </a:lnSpc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er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ci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ci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2: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gl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ar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cr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ac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ió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ín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92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Indexe las llaves foráneas para acelerar los join entre tablas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Use la tabla Countries y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cree un índice B+ no único por la llave foránea usando la columna Region, nombre: idx_fk_region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Use la tabla Location y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cree  un índice B+ no único por la llave foránea usando la columna Countries, nombre: idx_fk_country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10760" y="-24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Ejercicio 2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80000" y="69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Diligencie para dicha consulta nuevas consultas en la tabla de costos, cardinalidad y otra de índices usados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000" y="2245680"/>
            <a:ext cx="7740000" cy="27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a 1"/>
          <p:cNvGraphicFramePr/>
          <p:nvPr/>
        </p:nvGraphicFramePr>
        <p:xfrm>
          <a:off x="154080" y="1323720"/>
          <a:ext cx="8784720" cy="4167720"/>
        </p:xfrm>
        <a:graphic>
          <a:graphicData uri="http://schemas.openxmlformats.org/drawingml/2006/table">
            <a:tbl>
              <a:tblPr/>
              <a:tblGrid>
                <a:gridCol w="2088000"/>
                <a:gridCol w="684360"/>
                <a:gridCol w="690120"/>
                <a:gridCol w="993960"/>
                <a:gridCol w="911160"/>
                <a:gridCol w="3417120"/>
              </a:tblGrid>
              <a:tr h="817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consulta</a:t>
                      </a:r>
                      <a:endParaRPr b="0" lang="es-CO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costo</a:t>
                      </a:r>
                      <a:endParaRPr b="0" lang="es-CO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Costo 2</a:t>
                      </a:r>
                      <a:endParaRPr b="0" lang="es-CO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Cardinalidad </a:t>
                      </a:r>
                      <a:endParaRPr b="0" lang="es-CO" sz="16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CO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Cardinalidad 2</a:t>
                      </a:r>
                      <a:endParaRPr b="0" lang="es-CO" sz="16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CO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Indice que se usa</a:t>
                      </a:r>
                      <a:endParaRPr b="0" lang="es-CO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63080">
                <a:tc>
                  <a:txBody>
                    <a:bodyPr anchor="t">
                      <a:noAutofit/>
                    </a:bodyPr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t.country_id from  locations t, regions r , countries c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r.region_id=c.region_id and t.country_id=c.country_id and t.country_id='US'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1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0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1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4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1) ‘COUNTRY_C_ID_PK’</a:t>
                      </a:r>
                      <a:endParaRPr b="0" lang="es-CO" sz="2400" spc="-1" strike="noStrike">
                        <a:latin typeface="Times New Roman"/>
                      </a:endParaRPr>
                    </a:p>
                    <a:p>
                      <a:r>
                        <a:rPr b="0" lang="es-CO" sz="2400" spc="-1" strike="noStrike">
                          <a:latin typeface="Times New Roman"/>
                        </a:rPr>
                        <a:t>2)</a:t>
                      </a:r>
                      <a:endParaRPr b="0" lang="es-CO" sz="2400" spc="-1" strike="noStrike">
                        <a:latin typeface="Times New Roman"/>
                      </a:endParaRPr>
                    </a:p>
                    <a:p>
                      <a:r>
                        <a:rPr b="0" lang="es-CO" sz="2400" spc="-1" strike="noStrike">
                          <a:latin typeface="Times New Roman"/>
                        </a:rPr>
                        <a:t>‘</a:t>
                      </a:r>
                      <a:r>
                        <a:rPr b="0" lang="es-CO" sz="2400" spc="-1" strike="noStrike">
                          <a:latin typeface="Times New Roman"/>
                        </a:rPr>
                        <a:t>IDX_FK_COUNTRY’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22920">
                <a:tc>
                  <a:txBody>
                    <a:bodyPr anchor="t">
                      <a:noAutofit/>
                    </a:bodyPr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t.country_id from  locations t, regions r , countries c</a:t>
                      </a:r>
                      <a:endParaRPr b="0" lang="es-CO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where r.region_id=c.region_id and t.country_id=c.country_id and r.region_id='2'</a:t>
                      </a:r>
                      <a:endParaRPr b="0" lang="es-CO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1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0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5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2400" spc="-1" strike="noStrike">
                          <a:latin typeface="Times New Roman"/>
                        </a:rPr>
                        <a:t>2</a:t>
                      </a:r>
                      <a:endParaRPr b="0" lang="es-CO" sz="24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s-CO" sz="1800" spc="-1" strike="noStrike">
                          <a:latin typeface="Arial"/>
                        </a:rPr>
                        <a:t>1) ‘IDX_FK_REGION’</a:t>
                      </a:r>
                      <a:endParaRPr b="0" lang="es-CO" sz="1800" spc="-1" strike="noStrike">
                        <a:latin typeface="Arial"/>
                      </a:endParaRPr>
                    </a:p>
                    <a:p>
                      <a:endParaRPr b="0" lang="es-CO" sz="1800" spc="-1" strike="noStrike">
                        <a:latin typeface="Arial"/>
                      </a:endParaRPr>
                    </a:p>
                    <a:p>
                      <a:r>
                        <a:rPr b="0" lang="es-CO" sz="1800" spc="-1" strike="noStrike">
                          <a:latin typeface="Arial"/>
                        </a:rPr>
                        <a:t>2) IDX_FK_COUNTRY’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0000" y="478800"/>
            <a:ext cx="8640000" cy="330120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5181840" y="5400000"/>
            <a:ext cx="2969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latin typeface="Arial"/>
              </a:rPr>
              <a:t>William Andrés Gómez Roa</a:t>
            </a:r>
            <a:endParaRPr b="0" lang="es-CO" sz="1800" spc="-1" strike="noStrike">
              <a:latin typeface="Arial"/>
            </a:endParaRPr>
          </a:p>
          <a:p>
            <a:r>
              <a:rPr b="0" lang="es-CO" sz="1800" spc="-1" strike="noStrike">
                <a:latin typeface="Arial"/>
              </a:rPr>
              <a:t>is101019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LibreOffice/7.2.5.2$Linux_X86_64 LibreOffice_project/499f9727c189e6ef3471021d6132d4c694f357e5</Application>
  <AppVersion>15.0000</AppVersion>
  <Words>470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2014-05-22T13:37:16Z</dcterms:created>
  <dc:creator>Julio Carreño</dc:creator>
  <dc:description/>
  <dc:language>es-CO</dc:language>
  <cp:lastModifiedBy/>
  <dcterms:modified xsi:type="dcterms:W3CDTF">2022-05-10T14:27:37Z</dcterms:modified>
  <cp:revision>40</cp:revision>
  <dc:subject/>
  <dc:title>Bases de Datos Indices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15</vt:i4>
  </property>
</Properties>
</file>