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8"/>
  </p:notesMasterIdLst>
  <p:sldIdLst>
    <p:sldId id="256" r:id="rId2"/>
    <p:sldId id="454" r:id="rId3"/>
    <p:sldId id="257" r:id="rId4"/>
    <p:sldId id="264" r:id="rId5"/>
    <p:sldId id="265" r:id="rId6"/>
    <p:sldId id="443" r:id="rId7"/>
    <p:sldId id="258" r:id="rId8"/>
    <p:sldId id="444" r:id="rId9"/>
    <p:sldId id="267" r:id="rId10"/>
    <p:sldId id="259" r:id="rId11"/>
    <p:sldId id="260" r:id="rId12"/>
    <p:sldId id="268" r:id="rId13"/>
    <p:sldId id="269" r:id="rId14"/>
    <p:sldId id="270" r:id="rId15"/>
    <p:sldId id="271" r:id="rId16"/>
    <p:sldId id="272" r:id="rId17"/>
    <p:sldId id="277" r:id="rId18"/>
    <p:sldId id="291" r:id="rId19"/>
    <p:sldId id="274" r:id="rId20"/>
    <p:sldId id="327" r:id="rId21"/>
    <p:sldId id="313" r:id="rId22"/>
    <p:sldId id="262" r:id="rId23"/>
    <p:sldId id="263" r:id="rId24"/>
    <p:sldId id="446" r:id="rId25"/>
    <p:sldId id="447" r:id="rId26"/>
    <p:sldId id="278" r:id="rId27"/>
    <p:sldId id="279" r:id="rId28"/>
    <p:sldId id="456" r:id="rId29"/>
    <p:sldId id="445" r:id="rId30"/>
    <p:sldId id="331" r:id="rId31"/>
    <p:sldId id="448" r:id="rId32"/>
    <p:sldId id="458" r:id="rId33"/>
    <p:sldId id="290" r:id="rId34"/>
    <p:sldId id="280" r:id="rId35"/>
    <p:sldId id="281" r:id="rId36"/>
    <p:sldId id="459" r:id="rId37"/>
    <p:sldId id="457" r:id="rId38"/>
    <p:sldId id="282" r:id="rId39"/>
    <p:sldId id="283" r:id="rId40"/>
    <p:sldId id="284" r:id="rId41"/>
    <p:sldId id="285" r:id="rId42"/>
    <p:sldId id="286" r:id="rId43"/>
    <p:sldId id="288" r:id="rId44"/>
    <p:sldId id="289" r:id="rId45"/>
    <p:sldId id="330" r:id="rId46"/>
    <p:sldId id="293" r:id="rId47"/>
    <p:sldId id="287" r:id="rId48"/>
    <p:sldId id="292" r:id="rId49"/>
    <p:sldId id="294" r:id="rId50"/>
    <p:sldId id="295" r:id="rId51"/>
    <p:sldId id="296" r:id="rId52"/>
    <p:sldId id="297" r:id="rId53"/>
    <p:sldId id="460" r:id="rId54"/>
    <p:sldId id="298" r:id="rId55"/>
    <p:sldId id="299" r:id="rId56"/>
    <p:sldId id="461" r:id="rId57"/>
    <p:sldId id="300" r:id="rId58"/>
    <p:sldId id="301" r:id="rId59"/>
    <p:sldId id="302" r:id="rId60"/>
    <p:sldId id="303" r:id="rId61"/>
    <p:sldId id="305" r:id="rId62"/>
    <p:sldId id="306" r:id="rId63"/>
    <p:sldId id="312" r:id="rId64"/>
    <p:sldId id="307" r:id="rId65"/>
    <p:sldId id="304" r:id="rId66"/>
    <p:sldId id="315" r:id="rId67"/>
    <p:sldId id="308" r:id="rId68"/>
    <p:sldId id="309" r:id="rId69"/>
    <p:sldId id="314" r:id="rId70"/>
    <p:sldId id="311" r:id="rId71"/>
    <p:sldId id="316" r:id="rId72"/>
    <p:sldId id="462" r:id="rId73"/>
    <p:sldId id="463" r:id="rId74"/>
    <p:sldId id="317" r:id="rId75"/>
    <p:sldId id="318" r:id="rId76"/>
    <p:sldId id="319" r:id="rId77"/>
    <p:sldId id="320" r:id="rId78"/>
    <p:sldId id="450" r:id="rId79"/>
    <p:sldId id="321" r:id="rId80"/>
    <p:sldId id="415" r:id="rId81"/>
    <p:sldId id="324" r:id="rId82"/>
    <p:sldId id="328" r:id="rId83"/>
    <p:sldId id="416" r:id="rId84"/>
    <p:sldId id="322" r:id="rId85"/>
    <p:sldId id="329" r:id="rId86"/>
    <p:sldId id="338" r:id="rId87"/>
    <p:sldId id="455" r:id="rId88"/>
    <p:sldId id="337" r:id="rId89"/>
    <p:sldId id="464" r:id="rId90"/>
    <p:sldId id="339"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465" r:id="rId109"/>
    <p:sldId id="359" r:id="rId110"/>
    <p:sldId id="466" r:id="rId111"/>
    <p:sldId id="452" r:id="rId112"/>
    <p:sldId id="467"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418" r:id="rId134"/>
    <p:sldId id="419" r:id="rId135"/>
    <p:sldId id="425" r:id="rId136"/>
    <p:sldId id="432" r:id="rId137"/>
    <p:sldId id="422" r:id="rId138"/>
    <p:sldId id="435" r:id="rId139"/>
    <p:sldId id="382" r:id="rId140"/>
    <p:sldId id="436" r:id="rId141"/>
    <p:sldId id="437" r:id="rId142"/>
    <p:sldId id="383" r:id="rId143"/>
    <p:sldId id="384" r:id="rId144"/>
    <p:sldId id="385" r:id="rId145"/>
    <p:sldId id="388" r:id="rId146"/>
    <p:sldId id="389" r:id="rId147"/>
    <p:sldId id="390" r:id="rId148"/>
    <p:sldId id="391" r:id="rId149"/>
    <p:sldId id="392" r:id="rId150"/>
    <p:sldId id="438" r:id="rId151"/>
    <p:sldId id="393" r:id="rId152"/>
    <p:sldId id="394" r:id="rId153"/>
    <p:sldId id="396" r:id="rId154"/>
    <p:sldId id="397" r:id="rId155"/>
    <p:sldId id="398" r:id="rId156"/>
    <p:sldId id="453" r:id="rId15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22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761B0-8374-462A-84C3-A3C453A13B82}" type="datetimeFigureOut">
              <a:rPr lang="pt-BR" smtClean="0"/>
              <a:t>18/05/2017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3005B-6FB4-464B-B82F-031746327809}" type="slidenum">
              <a:rPr lang="pt-BR" smtClean="0"/>
              <a:t>‹nº›</a:t>
            </a:fld>
            <a:endParaRPr lang="pt-BR"/>
          </a:p>
        </p:txBody>
      </p:sp>
    </p:spTree>
    <p:extLst>
      <p:ext uri="{BB962C8B-B14F-4D97-AF65-F5344CB8AC3E}">
        <p14:creationId xmlns:p14="http://schemas.microsoft.com/office/powerpoint/2010/main" val="3272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BC63005B-6FB4-464B-B82F-031746327809}" type="slidenum">
              <a:rPr lang="pt-BR" smtClean="0"/>
              <a:t>1</a:t>
            </a:fld>
            <a:endParaRPr lang="pt-BR"/>
          </a:p>
        </p:txBody>
      </p:sp>
    </p:spTree>
    <p:extLst>
      <p:ext uri="{BB962C8B-B14F-4D97-AF65-F5344CB8AC3E}">
        <p14:creationId xmlns:p14="http://schemas.microsoft.com/office/powerpoint/2010/main" val="83587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C63005B-6FB4-464B-B82F-031746327809}" type="slidenum">
              <a:rPr lang="pt-BR" smtClean="0"/>
              <a:t>107</a:t>
            </a:fld>
            <a:endParaRPr lang="pt-BR"/>
          </a:p>
        </p:txBody>
      </p:sp>
    </p:spTree>
    <p:extLst>
      <p:ext uri="{BB962C8B-B14F-4D97-AF65-F5344CB8AC3E}">
        <p14:creationId xmlns:p14="http://schemas.microsoft.com/office/powerpoint/2010/main" val="335742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C63005B-6FB4-464B-B82F-031746327809}" type="slidenum">
              <a:rPr lang="pt-BR" smtClean="0"/>
              <a:t>108</a:t>
            </a:fld>
            <a:endParaRPr lang="pt-BR"/>
          </a:p>
        </p:txBody>
      </p:sp>
    </p:spTree>
    <p:extLst>
      <p:ext uri="{BB962C8B-B14F-4D97-AF65-F5344CB8AC3E}">
        <p14:creationId xmlns:p14="http://schemas.microsoft.com/office/powerpoint/2010/main" val="3357429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a:t>Clique para editar o texto mestre</a:t>
            </a:r>
          </a:p>
        </p:txBody>
      </p:sp>
      <p:sp>
        <p:nvSpPr>
          <p:cNvPr id="4" name="Date Placeholder 3"/>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579B7E-EF58-49B1-8AC2-17BB29396C77}" type="slidenum">
              <a:rPr lang="pt-BR" smtClean="0"/>
              <a:pPr/>
              <a:t>‹nº›</a:t>
            </a:fld>
            <a:endParaRPr lang="pt-BR"/>
          </a:p>
        </p:txBody>
      </p:sp>
      <p:sp>
        <p:nvSpPr>
          <p:cNvPr id="8" name="Title 7"/>
          <p:cNvSpPr>
            <a:spLocks noGrp="1"/>
          </p:cNvSpPr>
          <p:nvPr>
            <p:ph type="title"/>
          </p:nvPr>
        </p:nvSpPr>
        <p:spPr/>
        <p:txBody>
          <a:bodyPr/>
          <a:lstStyle/>
          <a:p>
            <a:r>
              <a:rPr lang="pt-BR"/>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a:t>Clique para editar o texto mestre</a:t>
            </a:r>
          </a:p>
        </p:txBody>
      </p:sp>
      <p:sp>
        <p:nvSpPr>
          <p:cNvPr id="5" name="Date Placeholder 4"/>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B579B7E-EF58-49B1-8AC2-17BB29396C7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9C57EC2F-43C8-44A4-B0C1-762F98015B00}" type="datetimeFigureOut">
              <a:rPr lang="pt-BR" smtClean="0"/>
              <a:pPr/>
              <a:t>18/05/2017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579B7E-EF58-49B1-8AC2-17BB29396C7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C57EC2F-43C8-44A4-B0C1-762F98015B00}" type="datetimeFigureOut">
              <a:rPr lang="pt-BR" smtClean="0"/>
              <a:pPr/>
              <a:t>18/05/2017</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B579B7E-EF58-49B1-8AC2-17BB29396C7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100188299&amp;Consulta=&amp;CNJ=0042705-37.2003.8.19.002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200105906&amp;Consulta=&amp;CNJ=0001354-51.2009.8.19.0063"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100177059&amp;Consulta=&amp;CNJ=0155126-94.2007.8.19.0001"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100144731&amp;Consulta=&amp;CNJ=0000895-61.2008.8.19.0038"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planalto.gov.br/ccivil_03/_Ato2015-2018/2016/Lei/L13281.htm#art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lanalto.gov.br/ccivil_03/_Ato2015-2018/2015/Lei/L13146.htm#art109"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RESPONSABILIDADE CIVIL NOS ACIDENTES DE TR</a:t>
            </a:r>
            <a:r>
              <a:rPr lang="en-US" dirty="0"/>
              <a:t>ÂNSITO</a:t>
            </a:r>
            <a:endParaRPr lang="pt-BR" dirty="0"/>
          </a:p>
        </p:txBody>
      </p:sp>
      <p:sp>
        <p:nvSpPr>
          <p:cNvPr id="3" name="Subtítulo 2"/>
          <p:cNvSpPr>
            <a:spLocks noGrp="1"/>
          </p:cNvSpPr>
          <p:nvPr>
            <p:ph type="subTitle" idx="1"/>
          </p:nvPr>
        </p:nvSpPr>
        <p:spPr/>
        <p:txBody>
          <a:bodyPr/>
          <a:lstStyle/>
          <a:p>
            <a:r>
              <a:rPr lang="en-US" dirty="0"/>
              <a:t>Prof. Me. Adriano </a:t>
            </a:r>
            <a:r>
              <a:rPr lang="en-US" dirty="0" err="1"/>
              <a:t>Aranão</a:t>
            </a:r>
            <a:endParaRPr lang="pt-BR" dirty="0"/>
          </a:p>
        </p:txBody>
      </p:sp>
    </p:spTree>
    <p:extLst>
      <p:ext uri="{BB962C8B-B14F-4D97-AF65-F5344CB8AC3E}">
        <p14:creationId xmlns:p14="http://schemas.microsoft.com/office/powerpoint/2010/main" val="279554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ACIDENTE DE TRÂNSITO</a:t>
            </a:r>
            <a:endParaRPr lang="pt-BR" dirty="0"/>
          </a:p>
        </p:txBody>
      </p:sp>
      <p:sp>
        <p:nvSpPr>
          <p:cNvPr id="3" name="Espaço Reservado para Conteúdo 2"/>
          <p:cNvSpPr>
            <a:spLocks noGrp="1"/>
          </p:cNvSpPr>
          <p:nvPr>
            <p:ph idx="1"/>
          </p:nvPr>
        </p:nvSpPr>
        <p:spPr>
          <a:xfrm>
            <a:off x="457200" y="1772816"/>
            <a:ext cx="8229600" cy="4353347"/>
          </a:xfrm>
        </p:spPr>
        <p:txBody>
          <a:bodyPr>
            <a:normAutofit/>
          </a:bodyPr>
          <a:lstStyle/>
          <a:p>
            <a:pPr algn="just"/>
            <a:r>
              <a:rPr lang="en-US" sz="2400" dirty="0"/>
              <a:t>    “</a:t>
            </a:r>
            <a:r>
              <a:rPr lang="en-US" sz="2400" dirty="0" err="1"/>
              <a:t>Todo</a:t>
            </a:r>
            <a:r>
              <a:rPr lang="en-US" sz="2400" dirty="0"/>
              <a:t> </a:t>
            </a:r>
            <a:r>
              <a:rPr lang="en-US" sz="2400" dirty="0" err="1">
                <a:solidFill>
                  <a:srgbClr val="FF0000"/>
                </a:solidFill>
              </a:rPr>
              <a:t>evento</a:t>
            </a:r>
            <a:r>
              <a:rPr lang="en-US" sz="2400" dirty="0">
                <a:solidFill>
                  <a:srgbClr val="FF0000"/>
                </a:solidFill>
              </a:rPr>
              <a:t> </a:t>
            </a:r>
            <a:r>
              <a:rPr lang="en-US" sz="2400" dirty="0" err="1">
                <a:solidFill>
                  <a:srgbClr val="FF0000"/>
                </a:solidFill>
              </a:rPr>
              <a:t>não</a:t>
            </a:r>
            <a:r>
              <a:rPr lang="en-US" sz="2400" dirty="0">
                <a:solidFill>
                  <a:srgbClr val="FF0000"/>
                </a:solidFill>
              </a:rPr>
              <a:t> </a:t>
            </a:r>
            <a:r>
              <a:rPr lang="en-US" sz="2400" dirty="0" err="1">
                <a:solidFill>
                  <a:srgbClr val="FF0000"/>
                </a:solidFill>
              </a:rPr>
              <a:t>premeditado</a:t>
            </a:r>
            <a:r>
              <a:rPr lang="en-US" sz="2400" dirty="0"/>
              <a:t> de </a:t>
            </a:r>
            <a:r>
              <a:rPr lang="en-US" sz="2400" dirty="0" err="1"/>
              <a:t>que</a:t>
            </a:r>
            <a:r>
              <a:rPr lang="en-US" sz="2400" dirty="0"/>
              <a:t> </a:t>
            </a:r>
            <a:r>
              <a:rPr lang="en-US" sz="2400" dirty="0" err="1"/>
              <a:t>resulte</a:t>
            </a:r>
            <a:r>
              <a:rPr lang="en-US" sz="2400" dirty="0"/>
              <a:t> </a:t>
            </a:r>
            <a:r>
              <a:rPr lang="en-US" sz="2400" dirty="0" err="1"/>
              <a:t>dano</a:t>
            </a:r>
            <a:r>
              <a:rPr lang="en-US" sz="2400" dirty="0"/>
              <a:t> </a:t>
            </a:r>
            <a:r>
              <a:rPr lang="en-US" sz="2400" dirty="0" err="1"/>
              <a:t>em</a:t>
            </a:r>
            <a:r>
              <a:rPr lang="en-US" sz="2400" dirty="0"/>
              <a:t> </a:t>
            </a:r>
            <a:r>
              <a:rPr lang="en-US" sz="2400" dirty="0" err="1"/>
              <a:t>veículo</a:t>
            </a:r>
            <a:r>
              <a:rPr lang="en-US" sz="2400" dirty="0"/>
              <a:t> </a:t>
            </a:r>
            <a:r>
              <a:rPr lang="en-US" sz="2400" dirty="0" err="1"/>
              <a:t>ou</a:t>
            </a:r>
            <a:r>
              <a:rPr lang="en-US" sz="2400" dirty="0"/>
              <a:t> </a:t>
            </a:r>
            <a:r>
              <a:rPr lang="en-US" sz="2400" dirty="0" err="1"/>
              <a:t>na</a:t>
            </a:r>
            <a:r>
              <a:rPr lang="en-US" sz="2400" dirty="0"/>
              <a:t> </a:t>
            </a:r>
            <a:r>
              <a:rPr lang="en-US" sz="2400" dirty="0" err="1"/>
              <a:t>carga</a:t>
            </a:r>
            <a:r>
              <a:rPr lang="en-US" sz="2400" dirty="0"/>
              <a:t> e/</a:t>
            </a:r>
            <a:r>
              <a:rPr lang="en-US" sz="2400" dirty="0" err="1"/>
              <a:t>ou</a:t>
            </a:r>
            <a:r>
              <a:rPr lang="en-US" sz="2400" dirty="0"/>
              <a:t> </a:t>
            </a:r>
            <a:r>
              <a:rPr lang="en-US" sz="2400" dirty="0" err="1"/>
              <a:t>lesões</a:t>
            </a:r>
            <a:r>
              <a:rPr lang="en-US" sz="2400" dirty="0"/>
              <a:t> </a:t>
            </a:r>
            <a:r>
              <a:rPr lang="en-US" sz="2400" dirty="0" err="1"/>
              <a:t>em</a:t>
            </a:r>
            <a:r>
              <a:rPr lang="en-US" sz="2400" dirty="0"/>
              <a:t> </a:t>
            </a:r>
            <a:r>
              <a:rPr lang="en-US" sz="2400" dirty="0" err="1"/>
              <a:t>pessoas</a:t>
            </a:r>
            <a:r>
              <a:rPr lang="en-US" sz="2400" dirty="0"/>
              <a:t> e </a:t>
            </a:r>
            <a:r>
              <a:rPr lang="en-US" sz="2400" dirty="0" err="1"/>
              <a:t>ou</a:t>
            </a:r>
            <a:r>
              <a:rPr lang="en-US" sz="2400" dirty="0"/>
              <a:t> </a:t>
            </a:r>
            <a:r>
              <a:rPr lang="en-US" sz="2400" dirty="0" err="1"/>
              <a:t>animais</a:t>
            </a:r>
            <a:r>
              <a:rPr lang="en-US" sz="2400" dirty="0"/>
              <a:t>, </a:t>
            </a:r>
            <a:r>
              <a:rPr lang="en-US" sz="2400" dirty="0" err="1"/>
              <a:t>em</a:t>
            </a:r>
            <a:r>
              <a:rPr lang="en-US" sz="2400" dirty="0"/>
              <a:t> </a:t>
            </a:r>
            <a:r>
              <a:rPr lang="en-US" sz="2400" dirty="0" err="1"/>
              <a:t>que</a:t>
            </a:r>
            <a:r>
              <a:rPr lang="en-US" sz="2400" dirty="0"/>
              <a:t> </a:t>
            </a:r>
            <a:r>
              <a:rPr lang="en-US" sz="2400" dirty="0" err="1"/>
              <a:t>pelo</a:t>
            </a:r>
            <a:r>
              <a:rPr lang="en-US" sz="2400" dirty="0"/>
              <a:t> </a:t>
            </a:r>
            <a:r>
              <a:rPr lang="en-US" sz="2400" dirty="0" err="1"/>
              <a:t>menos</a:t>
            </a:r>
            <a:r>
              <a:rPr lang="en-US" sz="2400" dirty="0"/>
              <a:t> </a:t>
            </a:r>
            <a:r>
              <a:rPr lang="en-US" sz="2400" dirty="0" err="1"/>
              <a:t>uma</a:t>
            </a:r>
            <a:r>
              <a:rPr lang="en-US" sz="2400" dirty="0"/>
              <a:t> das </a:t>
            </a:r>
            <a:r>
              <a:rPr lang="en-US" sz="2400" dirty="0" err="1"/>
              <a:t>partes</a:t>
            </a:r>
            <a:r>
              <a:rPr lang="en-US" sz="2400" dirty="0"/>
              <a:t> </a:t>
            </a:r>
            <a:r>
              <a:rPr lang="en-US" sz="2400" dirty="0" err="1"/>
              <a:t>está</a:t>
            </a:r>
            <a:r>
              <a:rPr lang="en-US" sz="2400" dirty="0"/>
              <a:t> </a:t>
            </a:r>
            <a:r>
              <a:rPr lang="en-US" sz="2400" dirty="0" err="1"/>
              <a:t>em</a:t>
            </a:r>
            <a:r>
              <a:rPr lang="en-US" sz="2400" dirty="0"/>
              <a:t> </a:t>
            </a:r>
            <a:r>
              <a:rPr lang="en-US" sz="2400" dirty="0" err="1"/>
              <a:t>movimento</a:t>
            </a:r>
            <a:r>
              <a:rPr lang="en-US" sz="2400" dirty="0"/>
              <a:t> </a:t>
            </a:r>
            <a:r>
              <a:rPr lang="en-US" sz="2400" dirty="0" err="1"/>
              <a:t>na</a:t>
            </a:r>
            <a:r>
              <a:rPr lang="en-US" sz="2400" dirty="0"/>
              <a:t> via </a:t>
            </a:r>
            <a:r>
              <a:rPr lang="en-US" sz="2400" dirty="0" err="1"/>
              <a:t>terrestre</a:t>
            </a:r>
            <a:r>
              <a:rPr lang="en-US" sz="2400" dirty="0"/>
              <a:t>, </a:t>
            </a:r>
            <a:r>
              <a:rPr lang="en-US" sz="2400" dirty="0" err="1"/>
              <a:t>ou</a:t>
            </a:r>
            <a:r>
              <a:rPr lang="en-US" sz="2400" dirty="0"/>
              <a:t> </a:t>
            </a:r>
            <a:r>
              <a:rPr lang="en-US" sz="2400" dirty="0" err="1"/>
              <a:t>áreas</a:t>
            </a:r>
            <a:r>
              <a:rPr lang="en-US" sz="2400" dirty="0"/>
              <a:t> </a:t>
            </a:r>
            <a:r>
              <a:rPr lang="en-US" sz="2400" dirty="0" err="1"/>
              <a:t>abertas</a:t>
            </a:r>
            <a:r>
              <a:rPr lang="en-US" sz="2400" dirty="0"/>
              <a:t> </a:t>
            </a:r>
            <a:r>
              <a:rPr lang="en-US" sz="2400" dirty="0" err="1"/>
              <a:t>ao</a:t>
            </a:r>
            <a:r>
              <a:rPr lang="en-US" sz="2400" dirty="0"/>
              <a:t> </a:t>
            </a:r>
            <a:r>
              <a:rPr lang="en-US" sz="2400" dirty="0" err="1"/>
              <a:t>público</a:t>
            </a:r>
            <a:r>
              <a:rPr lang="en-US" sz="2400" dirty="0"/>
              <a:t>. </a:t>
            </a:r>
            <a:r>
              <a:rPr lang="en-US" sz="2400" dirty="0" err="1"/>
              <a:t>Pode</a:t>
            </a:r>
            <a:r>
              <a:rPr lang="en-US" sz="2400" dirty="0"/>
              <a:t> </a:t>
            </a:r>
            <a:r>
              <a:rPr lang="en-US" sz="2400" dirty="0" err="1"/>
              <a:t>originar</a:t>
            </a:r>
            <a:r>
              <a:rPr lang="en-US" sz="2400" dirty="0"/>
              <a:t>-se, </a:t>
            </a:r>
            <a:r>
              <a:rPr lang="en-US" sz="2400" dirty="0" err="1"/>
              <a:t>terminar</a:t>
            </a:r>
            <a:r>
              <a:rPr lang="en-US" sz="2400" dirty="0"/>
              <a:t> </a:t>
            </a:r>
            <a:r>
              <a:rPr lang="en-US" sz="2400" dirty="0" err="1"/>
              <a:t>ou</a:t>
            </a:r>
            <a:r>
              <a:rPr lang="en-US" sz="2400" dirty="0"/>
              <a:t> </a:t>
            </a:r>
            <a:r>
              <a:rPr lang="en-US" sz="2400" dirty="0" err="1"/>
              <a:t>envolver</a:t>
            </a:r>
            <a:r>
              <a:rPr lang="en-US" sz="2400" dirty="0"/>
              <a:t> </a:t>
            </a:r>
            <a:r>
              <a:rPr lang="en-US" sz="2400" dirty="0" err="1"/>
              <a:t>veículo</a:t>
            </a:r>
            <a:r>
              <a:rPr lang="en-US" sz="2400" dirty="0"/>
              <a:t> </a:t>
            </a:r>
            <a:r>
              <a:rPr lang="en-US" sz="2400" dirty="0" err="1"/>
              <a:t>na</a:t>
            </a:r>
            <a:r>
              <a:rPr lang="en-US" sz="2400" dirty="0"/>
              <a:t> via </a:t>
            </a:r>
            <a:r>
              <a:rPr lang="en-US" sz="2400" dirty="0" err="1"/>
              <a:t>pública</a:t>
            </a:r>
            <a:r>
              <a:rPr lang="en-US" sz="2400" dirty="0"/>
              <a:t>.” (NBR 10.697/89)</a:t>
            </a:r>
          </a:p>
        </p:txBody>
      </p:sp>
    </p:spTree>
    <p:extLst>
      <p:ext uri="{BB962C8B-B14F-4D97-AF65-F5344CB8AC3E}">
        <p14:creationId xmlns:p14="http://schemas.microsoft.com/office/powerpoint/2010/main" val="17951826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OUTROS OBSTÁCULOS</a:t>
            </a:r>
          </a:p>
        </p:txBody>
      </p:sp>
      <p:sp>
        <p:nvSpPr>
          <p:cNvPr id="3" name="Espaço Reservado para Conteúdo 2"/>
          <p:cNvSpPr>
            <a:spLocks noGrp="1"/>
          </p:cNvSpPr>
          <p:nvPr>
            <p:ph idx="1"/>
          </p:nvPr>
        </p:nvSpPr>
        <p:spPr/>
        <p:txBody>
          <a:bodyPr/>
          <a:lstStyle/>
          <a:p>
            <a:pPr algn="just"/>
            <a:endParaRPr lang="pt-BR" dirty="0"/>
          </a:p>
          <a:p>
            <a:pPr algn="just"/>
            <a:r>
              <a:rPr lang="pt-BR" sz="2400" dirty="0"/>
              <a:t>    Art. 94. Qualquer obstáculo à livre circulação e à segurança de veículos e pedestres, tanto na via quanto na calçada, caso não possa ser retirado, deve ser devida e imediatamente sinalizado.</a:t>
            </a:r>
          </a:p>
        </p:txBody>
      </p:sp>
    </p:spTree>
    <p:extLst>
      <p:ext uri="{BB962C8B-B14F-4D97-AF65-F5344CB8AC3E}">
        <p14:creationId xmlns:p14="http://schemas.microsoft.com/office/powerpoint/2010/main" val="4387974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SINALIZAÇÃO DE OUTROS OBSTÁCULOS</a:t>
            </a:r>
          </a:p>
        </p:txBody>
      </p:sp>
      <p:sp>
        <p:nvSpPr>
          <p:cNvPr id="3" name="Espaço Reservado para Conteúdo 2"/>
          <p:cNvSpPr>
            <a:spLocks noGrp="1"/>
          </p:cNvSpPr>
          <p:nvPr>
            <p:ph idx="1"/>
          </p:nvPr>
        </p:nvSpPr>
        <p:spPr/>
        <p:txBody>
          <a:bodyPr>
            <a:normAutofit lnSpcReduction="10000"/>
          </a:bodyPr>
          <a:lstStyle/>
          <a:p>
            <a:pPr algn="just"/>
            <a:r>
              <a:rPr lang="pt-BR" sz="2400" dirty="0"/>
              <a:t>Art. 246. Deixar de sinalizar qualquer obstáculo à livre circulação, à segurança de veículo e pedestres, tanto no leito da via terrestre como na calçada, ou obstaculizar a via indevidamente:</a:t>
            </a:r>
          </a:p>
          <a:p>
            <a:pPr algn="just"/>
            <a:r>
              <a:rPr lang="pt-BR" sz="2400" dirty="0"/>
              <a:t>Parágrafo único. A penalidade será aplicada à pessoa física ou jurídica responsável pela obstrução, devendo a autoridade com circunscrição sobre a via providenciar a sinalização de emergência, às expensas do responsável, ou, se possível, promover a desobstrução.</a:t>
            </a:r>
          </a:p>
          <a:p>
            <a:endParaRPr lang="pt-BR" dirty="0"/>
          </a:p>
        </p:txBody>
      </p:sp>
    </p:spTree>
    <p:extLst>
      <p:ext uri="{BB962C8B-B14F-4D97-AF65-F5344CB8AC3E}">
        <p14:creationId xmlns:p14="http://schemas.microsoft.com/office/powerpoint/2010/main" val="5111926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SINALIZAÇÃO DE OBSTÁCULOS</a:t>
            </a:r>
          </a:p>
        </p:txBody>
      </p:sp>
      <p:sp>
        <p:nvSpPr>
          <p:cNvPr id="3" name="Espaço Reservado para Conteúdo 2"/>
          <p:cNvSpPr>
            <a:spLocks noGrp="1"/>
          </p:cNvSpPr>
          <p:nvPr>
            <p:ph idx="1"/>
          </p:nvPr>
        </p:nvSpPr>
        <p:spPr>
          <a:xfrm>
            <a:off x="457200" y="1772816"/>
            <a:ext cx="8229600" cy="4353347"/>
          </a:xfrm>
        </p:spPr>
        <p:txBody>
          <a:bodyPr>
            <a:normAutofit/>
          </a:bodyPr>
          <a:lstStyle/>
          <a:p>
            <a:pPr algn="just"/>
            <a:r>
              <a:rPr lang="pt-BR" sz="2400" dirty="0"/>
              <a:t>“Age negligentemente aquele que não sinaliza com faixas refletivas adequadas caçamba de entulhos depositada sobre a via pública, em rua estreita e de pouca iluminação (art. 38 da Lei Complementar Municipal nº 84/90)”. (TJSC, Ap. 2008.074475-9, jul. 20/10/2010)</a:t>
            </a:r>
          </a:p>
          <a:p>
            <a:endParaRPr lang="pt-BR" sz="2400" dirty="0"/>
          </a:p>
        </p:txBody>
      </p:sp>
    </p:spTree>
    <p:extLst>
      <p:ext uri="{BB962C8B-B14F-4D97-AF65-F5344CB8AC3E}">
        <p14:creationId xmlns:p14="http://schemas.microsoft.com/office/powerpoint/2010/main" val="3328598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SINALIZAÇÃO DE OBRAS</a:t>
            </a:r>
          </a:p>
        </p:txBody>
      </p:sp>
      <p:sp>
        <p:nvSpPr>
          <p:cNvPr id="3" name="Espaço Reservado para Conteúdo 2"/>
          <p:cNvSpPr>
            <a:spLocks noGrp="1"/>
          </p:cNvSpPr>
          <p:nvPr>
            <p:ph idx="1"/>
          </p:nvPr>
        </p:nvSpPr>
        <p:spPr/>
        <p:txBody>
          <a:bodyPr>
            <a:normAutofit/>
          </a:bodyPr>
          <a:lstStyle/>
          <a:p>
            <a:pPr algn="just"/>
            <a:r>
              <a:rPr lang="pt-BR" sz="2400" dirty="0"/>
              <a:t>Art. 95. Nenhuma obra ou evento que possa perturbar ou interromper a livre circulação de veículos e pedestres, ou colocar em risco sua segurança, será iniciada sem permissão prévia do órgão ou entidade de trânsito com circunscrição sobre a via.</a:t>
            </a:r>
          </a:p>
          <a:p>
            <a:pPr algn="just"/>
            <a:r>
              <a:rPr lang="pt-BR" sz="2400" dirty="0"/>
              <a:t>§ 1º A obrigação de sinalizar é do responsável pela execução ou manutenção da obra ou do evento.</a:t>
            </a:r>
          </a:p>
          <a:p>
            <a:endParaRPr lang="pt-BR" sz="2400" dirty="0"/>
          </a:p>
        </p:txBody>
      </p:sp>
    </p:spTree>
    <p:extLst>
      <p:ext uri="{BB962C8B-B14F-4D97-AF65-F5344CB8AC3E}">
        <p14:creationId xmlns:p14="http://schemas.microsoft.com/office/powerpoint/2010/main" val="14676362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RESPONSABILIDADE CIVIL POR AUSÊNCIA DE SINALIZAÇÃO DE OBRAS</a:t>
            </a:r>
            <a:endParaRPr lang="pt-BR" dirty="0"/>
          </a:p>
        </p:txBody>
      </p:sp>
      <p:sp>
        <p:nvSpPr>
          <p:cNvPr id="3" name="Espaço Reservado para Conteúdo 2"/>
          <p:cNvSpPr>
            <a:spLocks noGrp="1"/>
          </p:cNvSpPr>
          <p:nvPr>
            <p:ph idx="1"/>
          </p:nvPr>
        </p:nvSpPr>
        <p:spPr/>
        <p:txBody>
          <a:bodyPr>
            <a:normAutofit fontScale="85000" lnSpcReduction="10000"/>
          </a:bodyPr>
          <a:lstStyle/>
          <a:p>
            <a:endParaRPr lang="pt-BR" dirty="0"/>
          </a:p>
          <a:p>
            <a:pPr algn="just"/>
            <a:r>
              <a:rPr lang="pt-BR" dirty="0"/>
              <a:t>     </a:t>
            </a:r>
            <a:r>
              <a:rPr lang="pt-BR" sz="2400" dirty="0"/>
              <a:t>APELAÇÃO CÍVEL E REEXAME NECESSÁRIO. RESPONSABILIDADE CIVIL DO ESTADO. ACIDENTE DE TRÂNSITO. </a:t>
            </a:r>
            <a:r>
              <a:rPr lang="pt-BR" sz="2400" dirty="0">
                <a:solidFill>
                  <a:srgbClr val="FF0000"/>
                </a:solidFill>
              </a:rPr>
              <a:t>VIA QUE SE ENCONTRAVA EM REFORMAS. PISTA COM A SUPERFÍCIE EM DESNÍVEIS E SUJA COM PEDRAS E RESTOS DE OBRAS. AUSÊNCIA DE SINALIZAÇÃO. DERRAPAGEM E CAPOTAMENTO DO VEÍCULO. RESPONSABILIDADE DO ENTE PÚBLICO CONFIGURADA</a:t>
            </a:r>
            <a:r>
              <a:rPr lang="pt-BR" sz="2400" dirty="0"/>
              <a:t>. EXCLUDENTES DA RESPONSABILIDADE CIVIL AFASTADAS. AUSÊNCIA DE PROVAS. INDENIZAÇÃO PELO DANO MORAL MANTIDA. RECURSO NÃO PROVIDO. REEXAME NECESSÁRIO NÃO CONHECIDO. (TJPR - 1ª </a:t>
            </a:r>
            <a:r>
              <a:rPr lang="pt-BR" sz="2400" dirty="0" err="1"/>
              <a:t>C.Cível</a:t>
            </a:r>
            <a:r>
              <a:rPr lang="pt-BR" sz="2400" dirty="0"/>
              <a:t> - ACRN 829995-2 - Foz do Iguaçu -  Rel.: Dulce Maria </a:t>
            </a:r>
            <a:r>
              <a:rPr lang="pt-BR" sz="2400" dirty="0" err="1"/>
              <a:t>Cecconi</a:t>
            </a:r>
            <a:r>
              <a:rPr lang="pt-BR" sz="2400" dirty="0"/>
              <a:t> - Unânime - J. 24.01.2012)</a:t>
            </a:r>
          </a:p>
          <a:p>
            <a:endParaRPr lang="pt-BR" dirty="0"/>
          </a:p>
        </p:txBody>
      </p:sp>
    </p:spTree>
    <p:extLst>
      <p:ext uri="{BB962C8B-B14F-4D97-AF65-F5344CB8AC3E}">
        <p14:creationId xmlns:p14="http://schemas.microsoft.com/office/powerpoint/2010/main" val="36771735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USO DO CINTO DE SEGURANÇA</a:t>
            </a:r>
          </a:p>
        </p:txBody>
      </p:sp>
      <p:sp>
        <p:nvSpPr>
          <p:cNvPr id="3" name="Espaço Reservado para Conteúdo 2"/>
          <p:cNvSpPr>
            <a:spLocks noGrp="1"/>
          </p:cNvSpPr>
          <p:nvPr>
            <p:ph idx="1"/>
          </p:nvPr>
        </p:nvSpPr>
        <p:spPr/>
        <p:txBody>
          <a:bodyPr/>
          <a:lstStyle/>
          <a:p>
            <a:pPr algn="just"/>
            <a:r>
              <a:rPr lang="pt-BR" sz="2400" dirty="0"/>
              <a:t>Art. 65. É obrigatório o uso do cinto de segurança para condutor e passageiros em todas as vias do território nacional, salvo em situações regulamentadas pelo CONTRAN.</a:t>
            </a:r>
          </a:p>
          <a:p>
            <a:pPr algn="just"/>
            <a:endParaRPr lang="pt-BR" sz="2400" dirty="0"/>
          </a:p>
          <a:p>
            <a:pPr algn="just"/>
            <a:r>
              <a:rPr lang="pt-BR" sz="2400" dirty="0"/>
              <a:t>Infração - Art. 167</a:t>
            </a:r>
          </a:p>
          <a:p>
            <a:pPr algn="just"/>
            <a:endParaRPr lang="pt-BR" sz="2400" dirty="0"/>
          </a:p>
          <a:p>
            <a:pPr algn="just"/>
            <a:r>
              <a:rPr lang="pt-BR" sz="2400" dirty="0"/>
              <a:t>Exceções: Resolução n. 14/98 do CONTRAN</a:t>
            </a:r>
          </a:p>
          <a:p>
            <a:pPr marL="0" indent="0" algn="just">
              <a:buNone/>
            </a:pPr>
            <a:endParaRPr lang="pt-BR" dirty="0"/>
          </a:p>
          <a:p>
            <a:endParaRPr lang="pt-BR" dirty="0"/>
          </a:p>
        </p:txBody>
      </p:sp>
    </p:spTree>
    <p:extLst>
      <p:ext uri="{BB962C8B-B14F-4D97-AF65-F5344CB8AC3E}">
        <p14:creationId xmlns:p14="http://schemas.microsoft.com/office/powerpoint/2010/main" val="39910337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USO DO CINTO DE SEGURANÇA</a:t>
            </a:r>
            <a:br>
              <a:rPr lang="pt-BR" dirty="0"/>
            </a:br>
            <a:r>
              <a:rPr lang="pt-BR" sz="3600" dirty="0"/>
              <a:t>CRIANÇAS</a:t>
            </a:r>
          </a:p>
        </p:txBody>
      </p:sp>
      <p:sp>
        <p:nvSpPr>
          <p:cNvPr id="3" name="Espaço Reservado para Conteúdo 2"/>
          <p:cNvSpPr>
            <a:spLocks noGrp="1"/>
          </p:cNvSpPr>
          <p:nvPr>
            <p:ph idx="1"/>
          </p:nvPr>
        </p:nvSpPr>
        <p:spPr/>
        <p:txBody>
          <a:bodyPr/>
          <a:lstStyle/>
          <a:p>
            <a:pPr algn="just"/>
            <a:endParaRPr lang="pt-BR" sz="2400" dirty="0"/>
          </a:p>
          <a:p>
            <a:pPr algn="just"/>
            <a:r>
              <a:rPr lang="pt-BR" sz="2400" dirty="0"/>
              <a:t>Art. 64. As crianças com idade inferior a dez anos devem ser transportadas nos bancos traseiros, salvo exceções regulamentadas pelo CONTRAN.</a:t>
            </a:r>
          </a:p>
          <a:p>
            <a:pPr algn="just"/>
            <a:endParaRPr lang="pt-BR" sz="2400" dirty="0"/>
          </a:p>
          <a:p>
            <a:pPr algn="just"/>
            <a:r>
              <a:rPr lang="pt-BR" sz="2400" dirty="0"/>
              <a:t>Art. 168 – infração gravíssima</a:t>
            </a:r>
          </a:p>
          <a:p>
            <a:pPr algn="just"/>
            <a:endParaRPr lang="pt-BR" sz="2400" dirty="0"/>
          </a:p>
          <a:p>
            <a:pPr algn="just"/>
            <a:r>
              <a:rPr lang="pt-BR" sz="2400" dirty="0"/>
              <a:t>Resolução n. 277/08 do CONTRAN</a:t>
            </a:r>
          </a:p>
          <a:p>
            <a:endParaRPr lang="pt-BR" dirty="0"/>
          </a:p>
        </p:txBody>
      </p:sp>
    </p:spTree>
    <p:extLst>
      <p:ext uri="{BB962C8B-B14F-4D97-AF65-F5344CB8AC3E}">
        <p14:creationId xmlns:p14="http://schemas.microsoft.com/office/powerpoint/2010/main" val="7224299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PEDESTRES</a:t>
            </a:r>
          </a:p>
        </p:txBody>
      </p:sp>
      <p:sp>
        <p:nvSpPr>
          <p:cNvPr id="3" name="Espaço Reservado para Conteúdo 2"/>
          <p:cNvSpPr>
            <a:spLocks noGrp="1"/>
          </p:cNvSpPr>
          <p:nvPr>
            <p:ph idx="1"/>
          </p:nvPr>
        </p:nvSpPr>
        <p:spPr>
          <a:xfrm>
            <a:off x="457200" y="1600200"/>
            <a:ext cx="8229600" cy="4997152"/>
          </a:xfrm>
        </p:spPr>
        <p:txBody>
          <a:bodyPr>
            <a:normAutofit/>
          </a:bodyPr>
          <a:lstStyle/>
          <a:p>
            <a:pPr algn="just"/>
            <a:r>
              <a:rPr lang="pt-BR" sz="2000" dirty="0"/>
              <a:t>Art. 68. É assegurada ao pedestre a utilização dos passeios ou passagens apropriadas das vias urbanas e dos acostamentos das vias rurais para circulação [...]</a:t>
            </a:r>
          </a:p>
          <a:p>
            <a:pPr algn="just"/>
            <a:endParaRPr lang="pt-BR" sz="2000" dirty="0"/>
          </a:p>
          <a:p>
            <a:pPr algn="just"/>
            <a:r>
              <a:rPr lang="pt-BR" sz="2000" dirty="0"/>
              <a:t>§ 2º Nas </a:t>
            </a:r>
            <a:r>
              <a:rPr lang="pt-BR" sz="2000" dirty="0">
                <a:solidFill>
                  <a:srgbClr val="FF0000"/>
                </a:solidFill>
              </a:rPr>
              <a:t>áreas urbanas</a:t>
            </a:r>
            <a:r>
              <a:rPr lang="pt-BR" sz="2000" dirty="0"/>
              <a:t>, quando não houver </a:t>
            </a:r>
            <a:r>
              <a:rPr lang="pt-BR" sz="2000" dirty="0">
                <a:solidFill>
                  <a:srgbClr val="FF0000"/>
                </a:solidFill>
              </a:rPr>
              <a:t>passeios</a:t>
            </a:r>
            <a:r>
              <a:rPr lang="pt-BR" sz="2000" dirty="0"/>
              <a:t> ou quando não for possível a utilização destes, a circulação de pedestres na pista de rolamento será feita com </a:t>
            </a:r>
            <a:r>
              <a:rPr lang="pt-BR" sz="2000" dirty="0">
                <a:solidFill>
                  <a:srgbClr val="FF0000"/>
                </a:solidFill>
              </a:rPr>
              <a:t>prioridade sobre os veículos</a:t>
            </a:r>
            <a:r>
              <a:rPr lang="pt-BR" sz="2000" dirty="0"/>
              <a:t>, pelos </a:t>
            </a:r>
            <a:r>
              <a:rPr lang="pt-BR" sz="2000" dirty="0">
                <a:solidFill>
                  <a:srgbClr val="FF0000"/>
                </a:solidFill>
              </a:rPr>
              <a:t>bordos da pista</a:t>
            </a:r>
            <a:r>
              <a:rPr lang="pt-BR" sz="2000" dirty="0"/>
              <a:t>, em </a:t>
            </a:r>
            <a:r>
              <a:rPr lang="pt-BR" sz="2000" dirty="0">
                <a:solidFill>
                  <a:srgbClr val="FF0000"/>
                </a:solidFill>
              </a:rPr>
              <a:t>fila única</a:t>
            </a:r>
            <a:r>
              <a:rPr lang="pt-BR" sz="2000" dirty="0"/>
              <a:t>, exceto em locais proibidos pela sinalização e nas situações em que a segurança ficar comprometida.</a:t>
            </a:r>
          </a:p>
          <a:p>
            <a:pPr algn="just"/>
            <a:endParaRPr lang="pt-BR" sz="2000" dirty="0"/>
          </a:p>
          <a:p>
            <a:endParaRPr lang="pt-BR" dirty="0"/>
          </a:p>
        </p:txBody>
      </p:sp>
    </p:spTree>
    <p:extLst>
      <p:ext uri="{BB962C8B-B14F-4D97-AF65-F5344CB8AC3E}">
        <p14:creationId xmlns:p14="http://schemas.microsoft.com/office/powerpoint/2010/main" val="17026292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PEDESTRES</a:t>
            </a:r>
          </a:p>
        </p:txBody>
      </p:sp>
      <p:sp>
        <p:nvSpPr>
          <p:cNvPr id="3" name="Espaço Reservado para Conteúdo 2"/>
          <p:cNvSpPr>
            <a:spLocks noGrp="1"/>
          </p:cNvSpPr>
          <p:nvPr>
            <p:ph idx="1"/>
          </p:nvPr>
        </p:nvSpPr>
        <p:spPr>
          <a:xfrm>
            <a:off x="457200" y="1484784"/>
            <a:ext cx="8229600" cy="5112568"/>
          </a:xfrm>
        </p:spPr>
        <p:txBody>
          <a:bodyPr>
            <a:normAutofit/>
          </a:bodyPr>
          <a:lstStyle/>
          <a:p>
            <a:pPr algn="just"/>
            <a:r>
              <a:rPr lang="pt-BR" sz="2400" dirty="0"/>
              <a:t>Art. 68.  [...]</a:t>
            </a:r>
          </a:p>
          <a:p>
            <a:pPr algn="just"/>
            <a:endParaRPr lang="pt-BR" sz="2400" dirty="0"/>
          </a:p>
          <a:p>
            <a:pPr algn="just"/>
            <a:r>
              <a:rPr lang="pt-BR" sz="2400" dirty="0"/>
              <a:t>§ 3º Nas </a:t>
            </a:r>
            <a:r>
              <a:rPr lang="pt-BR" sz="2400" dirty="0">
                <a:solidFill>
                  <a:srgbClr val="FF0000"/>
                </a:solidFill>
              </a:rPr>
              <a:t>vias rurais</a:t>
            </a:r>
            <a:r>
              <a:rPr lang="pt-BR" sz="2400" dirty="0"/>
              <a:t>, quando não houver acostamento ou quando não for possível a utilização dele, a circulação de pedestres, na pista de rolamento, será feita com </a:t>
            </a:r>
            <a:r>
              <a:rPr lang="pt-BR" sz="2400" dirty="0">
                <a:solidFill>
                  <a:srgbClr val="FF0000"/>
                </a:solidFill>
              </a:rPr>
              <a:t>prioridade sobre os veículos</a:t>
            </a:r>
            <a:r>
              <a:rPr lang="pt-BR" sz="2400" dirty="0"/>
              <a:t>, pelos </a:t>
            </a:r>
            <a:r>
              <a:rPr lang="pt-BR" sz="2400" dirty="0">
                <a:solidFill>
                  <a:srgbClr val="FF0000"/>
                </a:solidFill>
              </a:rPr>
              <a:t>bordos da pista</a:t>
            </a:r>
            <a:r>
              <a:rPr lang="pt-BR" sz="2400" dirty="0"/>
              <a:t>, em </a:t>
            </a:r>
            <a:r>
              <a:rPr lang="pt-BR" sz="2400" dirty="0">
                <a:solidFill>
                  <a:srgbClr val="FF0000"/>
                </a:solidFill>
              </a:rPr>
              <a:t>fila única</a:t>
            </a:r>
            <a:r>
              <a:rPr lang="pt-BR" sz="2400" dirty="0"/>
              <a:t>, em </a:t>
            </a:r>
            <a:r>
              <a:rPr lang="pt-BR" sz="2400" dirty="0">
                <a:solidFill>
                  <a:srgbClr val="FF0000"/>
                </a:solidFill>
              </a:rPr>
              <a:t>sentido contrário</a:t>
            </a:r>
            <a:r>
              <a:rPr lang="pt-BR" sz="2400" dirty="0"/>
              <a:t> ao deslocamento de veículos, exceto em locais proibidos pela sinalização </a:t>
            </a:r>
            <a:r>
              <a:rPr lang="pt-BR" sz="2400" dirty="0">
                <a:solidFill>
                  <a:srgbClr val="FF0000"/>
                </a:solidFill>
              </a:rPr>
              <a:t>e nas situações em que a segurança ficar comprometida</a:t>
            </a:r>
            <a:r>
              <a:rPr lang="pt-BR" sz="2400" dirty="0"/>
              <a:t>.</a:t>
            </a:r>
          </a:p>
          <a:p>
            <a:endParaRPr lang="pt-BR" sz="2400" dirty="0"/>
          </a:p>
        </p:txBody>
      </p:sp>
    </p:spTree>
    <p:extLst>
      <p:ext uri="{BB962C8B-B14F-4D97-AF65-F5344CB8AC3E}">
        <p14:creationId xmlns:p14="http://schemas.microsoft.com/office/powerpoint/2010/main" val="29126888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PEDESTRES</a:t>
            </a:r>
          </a:p>
        </p:txBody>
      </p:sp>
      <p:sp>
        <p:nvSpPr>
          <p:cNvPr id="3" name="Espaço Reservado para Conteúdo 2"/>
          <p:cNvSpPr>
            <a:spLocks noGrp="1"/>
          </p:cNvSpPr>
          <p:nvPr>
            <p:ph idx="1"/>
          </p:nvPr>
        </p:nvSpPr>
        <p:spPr>
          <a:xfrm>
            <a:off x="395536" y="1268760"/>
            <a:ext cx="8229600" cy="4536504"/>
          </a:xfrm>
        </p:spPr>
        <p:txBody>
          <a:bodyPr>
            <a:normAutofit/>
          </a:bodyPr>
          <a:lstStyle/>
          <a:p>
            <a:pPr algn="just"/>
            <a:r>
              <a:rPr lang="pt-BR" sz="2400" dirty="0"/>
              <a:t>Art. 69. Cruzamento da via:</a:t>
            </a:r>
          </a:p>
          <a:p>
            <a:pPr algn="just"/>
            <a:r>
              <a:rPr lang="en-US" sz="2400" dirty="0"/>
              <a:t>    Para </a:t>
            </a:r>
            <a:r>
              <a:rPr lang="en-US" sz="2400" dirty="0" err="1"/>
              <a:t>cruzar</a:t>
            </a:r>
            <a:r>
              <a:rPr lang="en-US" sz="2400" dirty="0"/>
              <a:t> a </a:t>
            </a:r>
            <a:r>
              <a:rPr lang="en-US" sz="2400" dirty="0" err="1"/>
              <a:t>pista</a:t>
            </a:r>
            <a:r>
              <a:rPr lang="en-US" sz="2400" dirty="0"/>
              <a:t> de </a:t>
            </a:r>
            <a:r>
              <a:rPr lang="en-US" sz="2400" dirty="0" err="1"/>
              <a:t>rolamento</a:t>
            </a:r>
            <a:r>
              <a:rPr lang="en-US" sz="2400" dirty="0"/>
              <a:t> o </a:t>
            </a:r>
            <a:r>
              <a:rPr lang="en-US" sz="2400" dirty="0" err="1"/>
              <a:t>pedestre</a:t>
            </a:r>
            <a:r>
              <a:rPr lang="en-US" sz="2400" dirty="0"/>
              <a:t> </a:t>
            </a:r>
            <a:r>
              <a:rPr lang="en-US" sz="2400" dirty="0" err="1"/>
              <a:t>tomará</a:t>
            </a:r>
            <a:r>
              <a:rPr lang="en-US" sz="2400" dirty="0"/>
              <a:t> </a:t>
            </a:r>
            <a:r>
              <a:rPr lang="en-US" sz="2400" dirty="0" err="1"/>
              <a:t>precauções</a:t>
            </a:r>
            <a:r>
              <a:rPr lang="en-US" sz="2400" dirty="0"/>
              <a:t> de </a:t>
            </a:r>
            <a:r>
              <a:rPr lang="en-US" sz="2400" dirty="0" err="1"/>
              <a:t>segurança</a:t>
            </a:r>
            <a:r>
              <a:rPr lang="en-US" sz="2400" dirty="0"/>
              <a:t>, </a:t>
            </a:r>
            <a:r>
              <a:rPr lang="en-US" sz="2400" dirty="0" err="1"/>
              <a:t>levando</a:t>
            </a:r>
            <a:r>
              <a:rPr lang="en-US" sz="2400" dirty="0"/>
              <a:t>-se </a:t>
            </a:r>
            <a:r>
              <a:rPr lang="en-US" sz="2400" dirty="0" err="1"/>
              <a:t>em</a:t>
            </a:r>
            <a:r>
              <a:rPr lang="en-US" sz="2400" dirty="0"/>
              <a:t> </a:t>
            </a:r>
            <a:r>
              <a:rPr lang="en-US" sz="2400" dirty="0" err="1"/>
              <a:t>conta</a:t>
            </a:r>
            <a:r>
              <a:rPr lang="en-US" sz="2400" dirty="0"/>
              <a:t>, </a:t>
            </a:r>
            <a:r>
              <a:rPr lang="en-US" sz="2400" dirty="0" err="1"/>
              <a:t>principalmente</a:t>
            </a:r>
            <a:r>
              <a:rPr lang="en-US" sz="2400" dirty="0"/>
              <a:t>, a </a:t>
            </a:r>
            <a:r>
              <a:rPr lang="en-US" sz="2400" dirty="0" err="1"/>
              <a:t>visibilidade</a:t>
            </a:r>
            <a:r>
              <a:rPr lang="en-US" sz="2400" dirty="0"/>
              <a:t>, a </a:t>
            </a:r>
            <a:r>
              <a:rPr lang="en-US" sz="2400" dirty="0" err="1"/>
              <a:t>distância</a:t>
            </a:r>
            <a:r>
              <a:rPr lang="en-US" sz="2400" dirty="0"/>
              <a:t> e a </a:t>
            </a:r>
            <a:r>
              <a:rPr lang="en-US" sz="2400" dirty="0" err="1"/>
              <a:t>velocidade</a:t>
            </a:r>
            <a:r>
              <a:rPr lang="en-US" sz="2400" dirty="0"/>
              <a:t> dos </a:t>
            </a:r>
            <a:r>
              <a:rPr lang="en-US" sz="2400" dirty="0" err="1"/>
              <a:t>veículos</a:t>
            </a:r>
            <a:r>
              <a:rPr lang="en-US" sz="2400" dirty="0"/>
              <a:t> […] </a:t>
            </a:r>
            <a:endParaRPr lang="pt-BR" sz="2400" dirty="0"/>
          </a:p>
          <a:p>
            <a:pPr algn="just"/>
            <a:endParaRPr lang="pt-BR" sz="2400" dirty="0"/>
          </a:p>
          <a:p>
            <a:pPr algn="just"/>
            <a:r>
              <a:rPr lang="pt-BR" sz="2400" dirty="0"/>
              <a:t>     uso das faixas ou passagens a ele destinadas sempre que estas existirem numa distância de até </a:t>
            </a:r>
            <a:r>
              <a:rPr lang="pt-BR" sz="2400" dirty="0" err="1"/>
              <a:t>cinqüenta</a:t>
            </a:r>
            <a:r>
              <a:rPr lang="pt-BR" sz="2400" dirty="0"/>
              <a:t> metros dele.</a:t>
            </a:r>
          </a:p>
          <a:p>
            <a:pPr algn="just"/>
            <a:endParaRPr lang="pt-BR" dirty="0"/>
          </a:p>
          <a:p>
            <a:endParaRPr lang="pt-BR" dirty="0"/>
          </a:p>
        </p:txBody>
      </p:sp>
    </p:spTree>
    <p:extLst>
      <p:ext uri="{BB962C8B-B14F-4D97-AF65-F5344CB8AC3E}">
        <p14:creationId xmlns:p14="http://schemas.microsoft.com/office/powerpoint/2010/main" val="414059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CAUSAS DOS ACIDENTES DE TRÂNSITO</a:t>
            </a:r>
            <a:endParaRPr lang="pt-BR" dirty="0"/>
          </a:p>
        </p:txBody>
      </p:sp>
      <p:sp>
        <p:nvSpPr>
          <p:cNvPr id="3" name="Espaço Reservado para Conteúdo 2"/>
          <p:cNvSpPr>
            <a:spLocks noGrp="1"/>
          </p:cNvSpPr>
          <p:nvPr>
            <p:ph idx="1"/>
          </p:nvPr>
        </p:nvSpPr>
        <p:spPr>
          <a:xfrm>
            <a:off x="827584" y="1556792"/>
            <a:ext cx="7520940" cy="3579849"/>
          </a:xfrm>
        </p:spPr>
        <p:txBody>
          <a:bodyPr>
            <a:normAutofit/>
          </a:bodyPr>
          <a:lstStyle/>
          <a:p>
            <a:r>
              <a:rPr lang="en-US" sz="2400" dirty="0"/>
              <a:t>VIA</a:t>
            </a:r>
          </a:p>
          <a:p>
            <a:endParaRPr lang="en-US" sz="2400" dirty="0"/>
          </a:p>
          <a:p>
            <a:r>
              <a:rPr lang="en-US" sz="2400" dirty="0"/>
              <a:t>VEÍCULO</a:t>
            </a:r>
          </a:p>
          <a:p>
            <a:endParaRPr lang="en-US" sz="2400" dirty="0"/>
          </a:p>
          <a:p>
            <a:r>
              <a:rPr lang="en-US" sz="2400" dirty="0"/>
              <a:t>CONDUTOR</a:t>
            </a:r>
          </a:p>
          <a:p>
            <a:endParaRPr lang="en-US" sz="2400" dirty="0"/>
          </a:p>
          <a:p>
            <a:r>
              <a:rPr lang="en-US" sz="2400" dirty="0"/>
              <a:t>OUTRAS CAUSAS</a:t>
            </a:r>
            <a:endParaRPr lang="pt-BR" sz="2400" dirty="0"/>
          </a:p>
        </p:txBody>
      </p:sp>
    </p:spTree>
    <p:extLst>
      <p:ext uri="{BB962C8B-B14F-4D97-AF65-F5344CB8AC3E}">
        <p14:creationId xmlns:p14="http://schemas.microsoft.com/office/powerpoint/2010/main" val="40068804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PEDESTRES</a:t>
            </a:r>
          </a:p>
        </p:txBody>
      </p:sp>
      <p:sp>
        <p:nvSpPr>
          <p:cNvPr id="3" name="Espaço Reservado para Conteúdo 2"/>
          <p:cNvSpPr>
            <a:spLocks noGrp="1"/>
          </p:cNvSpPr>
          <p:nvPr>
            <p:ph idx="1"/>
          </p:nvPr>
        </p:nvSpPr>
        <p:spPr>
          <a:xfrm>
            <a:off x="457200" y="1196752"/>
            <a:ext cx="8229600" cy="5661248"/>
          </a:xfrm>
        </p:spPr>
        <p:txBody>
          <a:bodyPr>
            <a:normAutofit/>
          </a:bodyPr>
          <a:lstStyle/>
          <a:p>
            <a:pPr algn="just"/>
            <a:r>
              <a:rPr lang="pt-BR" sz="2000" dirty="0"/>
              <a:t>Art. 69. Cruzamento da via:</a:t>
            </a:r>
          </a:p>
          <a:p>
            <a:pPr algn="just"/>
            <a:endParaRPr lang="pt-BR" sz="2000" dirty="0"/>
          </a:p>
          <a:p>
            <a:pPr algn="just"/>
            <a:r>
              <a:rPr lang="pt-BR" sz="2000" dirty="0"/>
              <a:t>onde não houver faixa ou passagem, o cruzamento da via deverá ser feito em sentido perpendicular ao de seu eixo;</a:t>
            </a:r>
          </a:p>
          <a:p>
            <a:pPr algn="just"/>
            <a:endParaRPr lang="pt-BR" sz="2000" dirty="0"/>
          </a:p>
          <a:p>
            <a:pPr algn="just"/>
            <a:r>
              <a:rPr lang="pt-BR" sz="2000" dirty="0"/>
              <a:t> não deverão adentrar na pista sem antes se certificar de que podem fazê-lo sem obstruir o trânsito de veículos;</a:t>
            </a:r>
          </a:p>
          <a:p>
            <a:pPr algn="just"/>
            <a:endParaRPr lang="pt-BR" sz="2000" dirty="0"/>
          </a:p>
          <a:p>
            <a:pPr algn="just"/>
            <a:r>
              <a:rPr lang="pt-BR" sz="2000" dirty="0"/>
              <a:t>uma vez iniciada a travessia de uma pista, os pedestres não deverão aumentar o seu percurso, demorar-se ou parar sobre ela sem necessidade.</a:t>
            </a:r>
          </a:p>
          <a:p>
            <a:endParaRPr lang="pt-BR" sz="2000" dirty="0"/>
          </a:p>
          <a:p>
            <a:endParaRPr lang="pt-BR" dirty="0"/>
          </a:p>
        </p:txBody>
      </p:sp>
    </p:spTree>
    <p:extLst>
      <p:ext uri="{BB962C8B-B14F-4D97-AF65-F5344CB8AC3E}">
        <p14:creationId xmlns:p14="http://schemas.microsoft.com/office/powerpoint/2010/main" val="22077273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PREFERÊNCIA DO PEDESTRE</a:t>
            </a:r>
            <a:endParaRPr lang="pt-BR" dirty="0"/>
          </a:p>
        </p:txBody>
      </p:sp>
      <p:sp>
        <p:nvSpPr>
          <p:cNvPr id="3" name="Espaço Reservado para Conteúdo 2"/>
          <p:cNvSpPr>
            <a:spLocks noGrp="1"/>
          </p:cNvSpPr>
          <p:nvPr>
            <p:ph idx="1"/>
          </p:nvPr>
        </p:nvSpPr>
        <p:spPr>
          <a:xfrm>
            <a:off x="457200" y="1600200"/>
            <a:ext cx="8229600" cy="5257800"/>
          </a:xfrm>
        </p:spPr>
        <p:txBody>
          <a:bodyPr>
            <a:normAutofit/>
          </a:bodyPr>
          <a:lstStyle/>
          <a:p>
            <a:pPr>
              <a:lnSpc>
                <a:spcPct val="120000"/>
              </a:lnSpc>
              <a:spcBef>
                <a:spcPts val="0"/>
              </a:spcBef>
            </a:pPr>
            <a:r>
              <a:rPr lang="pt-BR" sz="2000" b="1" dirty="0"/>
              <a:t>Art. 214.</a:t>
            </a:r>
            <a:r>
              <a:rPr lang="pt-BR" sz="2000" i="1" dirty="0"/>
              <a:t> Deixar de dar preferência de passagem a pedestre e a veículo não motorizado:</a:t>
            </a:r>
            <a:endParaRPr lang="pt-BR" sz="2000" dirty="0"/>
          </a:p>
          <a:p>
            <a:pPr>
              <a:lnSpc>
                <a:spcPct val="120000"/>
              </a:lnSpc>
              <a:spcBef>
                <a:spcPts val="0"/>
              </a:spcBef>
            </a:pPr>
            <a:r>
              <a:rPr lang="pt-BR" sz="2000" i="1" dirty="0"/>
              <a:t>I - que se encontre na faixa a ele destinada;</a:t>
            </a:r>
            <a:endParaRPr lang="pt-BR" sz="2000" dirty="0"/>
          </a:p>
          <a:p>
            <a:pPr>
              <a:lnSpc>
                <a:spcPct val="120000"/>
              </a:lnSpc>
              <a:spcBef>
                <a:spcPts val="0"/>
              </a:spcBef>
            </a:pPr>
            <a:r>
              <a:rPr lang="pt-BR" sz="2000" i="1" dirty="0"/>
              <a:t>II - que não haja concluído a travessia mesmo que ocorra sinal verde para o veículo;</a:t>
            </a:r>
            <a:endParaRPr lang="pt-BR" sz="2000" dirty="0"/>
          </a:p>
          <a:p>
            <a:pPr>
              <a:lnSpc>
                <a:spcPct val="120000"/>
              </a:lnSpc>
              <a:spcBef>
                <a:spcPts val="0"/>
              </a:spcBef>
            </a:pPr>
            <a:r>
              <a:rPr lang="pt-BR" sz="2000" i="1" dirty="0"/>
              <a:t>III - portadores de deficiência física, crianças, idosos e gestantes:</a:t>
            </a:r>
            <a:endParaRPr lang="pt-BR" sz="2000" dirty="0"/>
          </a:p>
          <a:p>
            <a:pPr>
              <a:lnSpc>
                <a:spcPct val="120000"/>
              </a:lnSpc>
              <a:spcBef>
                <a:spcPts val="0"/>
              </a:spcBef>
            </a:pPr>
            <a:r>
              <a:rPr lang="pt-BR" sz="2000" i="1" dirty="0"/>
              <a:t>Infração - gravíssima;</a:t>
            </a:r>
            <a:endParaRPr lang="pt-BR" sz="2000" dirty="0"/>
          </a:p>
          <a:p>
            <a:pPr>
              <a:lnSpc>
                <a:spcPct val="120000"/>
              </a:lnSpc>
              <a:spcBef>
                <a:spcPts val="0"/>
              </a:spcBef>
            </a:pPr>
            <a:r>
              <a:rPr lang="pt-BR" sz="2000" i="1" dirty="0"/>
              <a:t>Penalidade - multa.</a:t>
            </a:r>
            <a:endParaRPr lang="pt-BR" sz="2000" dirty="0"/>
          </a:p>
        </p:txBody>
      </p:sp>
    </p:spTree>
    <p:extLst>
      <p:ext uri="{BB962C8B-B14F-4D97-AF65-F5344CB8AC3E}">
        <p14:creationId xmlns:p14="http://schemas.microsoft.com/office/powerpoint/2010/main" val="28958056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PREFERÊNCIA DO PEDESTRE</a:t>
            </a:r>
            <a:endParaRPr lang="pt-BR" dirty="0"/>
          </a:p>
        </p:txBody>
      </p:sp>
      <p:sp>
        <p:nvSpPr>
          <p:cNvPr id="3" name="Espaço Reservado para Conteúdo 2"/>
          <p:cNvSpPr>
            <a:spLocks noGrp="1"/>
          </p:cNvSpPr>
          <p:nvPr>
            <p:ph idx="1"/>
          </p:nvPr>
        </p:nvSpPr>
        <p:spPr>
          <a:xfrm>
            <a:off x="457200" y="1600200"/>
            <a:ext cx="8229600" cy="5257800"/>
          </a:xfrm>
        </p:spPr>
        <p:txBody>
          <a:bodyPr>
            <a:normAutofit/>
          </a:bodyPr>
          <a:lstStyle/>
          <a:p>
            <a:pPr>
              <a:lnSpc>
                <a:spcPct val="120000"/>
              </a:lnSpc>
              <a:spcBef>
                <a:spcPts val="0"/>
              </a:spcBef>
            </a:pPr>
            <a:r>
              <a:rPr lang="pt-BR" sz="2000" b="1" dirty="0"/>
              <a:t>Art. 214.</a:t>
            </a:r>
            <a:r>
              <a:rPr lang="pt-BR" sz="2000" i="1" dirty="0"/>
              <a:t> Deixar de dar preferência de passagem a pedestre e a veículo não motorizado:</a:t>
            </a:r>
            <a:endParaRPr lang="pt-BR" sz="2000" dirty="0"/>
          </a:p>
          <a:p>
            <a:pPr>
              <a:lnSpc>
                <a:spcPct val="120000"/>
              </a:lnSpc>
              <a:spcBef>
                <a:spcPts val="0"/>
              </a:spcBef>
            </a:pPr>
            <a:r>
              <a:rPr lang="pt-BR" sz="2000" i="1" dirty="0"/>
              <a:t>IV - quando houver iniciado a travessia mesmo que não haja sinalização a ele destinada;</a:t>
            </a:r>
            <a:endParaRPr lang="pt-BR" sz="2000" dirty="0"/>
          </a:p>
          <a:p>
            <a:pPr>
              <a:lnSpc>
                <a:spcPct val="120000"/>
              </a:lnSpc>
              <a:spcBef>
                <a:spcPts val="0"/>
              </a:spcBef>
            </a:pPr>
            <a:r>
              <a:rPr lang="pt-BR" sz="2000" i="1" dirty="0"/>
              <a:t> V - que esteja atravessando a via transversal para onde se dirige o veículo:</a:t>
            </a:r>
            <a:endParaRPr lang="pt-BR" sz="2000" dirty="0"/>
          </a:p>
          <a:p>
            <a:pPr>
              <a:lnSpc>
                <a:spcPct val="120000"/>
              </a:lnSpc>
              <a:spcBef>
                <a:spcPts val="0"/>
              </a:spcBef>
            </a:pPr>
            <a:r>
              <a:rPr lang="pt-BR" sz="2000" i="1" dirty="0"/>
              <a:t>Infração - grave;</a:t>
            </a:r>
            <a:endParaRPr lang="pt-BR" sz="2000" dirty="0"/>
          </a:p>
          <a:p>
            <a:pPr>
              <a:lnSpc>
                <a:spcPct val="120000"/>
              </a:lnSpc>
              <a:spcBef>
                <a:spcPts val="0"/>
              </a:spcBef>
            </a:pPr>
            <a:r>
              <a:rPr lang="pt-BR" sz="2000" i="1" dirty="0"/>
              <a:t>Penalidade - multa.</a:t>
            </a:r>
            <a:endParaRPr lang="pt-BR" sz="2000" dirty="0"/>
          </a:p>
          <a:p>
            <a:pPr>
              <a:lnSpc>
                <a:spcPct val="120000"/>
              </a:lnSpc>
              <a:spcBef>
                <a:spcPts val="0"/>
              </a:spcBef>
            </a:pPr>
            <a:endParaRPr lang="pt-BR" sz="2000" dirty="0"/>
          </a:p>
          <a:p>
            <a:endParaRPr lang="pt-BR" dirty="0"/>
          </a:p>
        </p:txBody>
      </p:sp>
    </p:spTree>
    <p:extLst>
      <p:ext uri="{BB962C8B-B14F-4D97-AF65-F5344CB8AC3E}">
        <p14:creationId xmlns:p14="http://schemas.microsoft.com/office/powerpoint/2010/main" val="40554854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PEDESTRES</a:t>
            </a:r>
          </a:p>
        </p:txBody>
      </p:sp>
      <p:pic>
        <p:nvPicPr>
          <p:cNvPr id="4" name="Picture 4" descr="DSC0329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196571" y="1100138"/>
            <a:ext cx="4773082" cy="357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0207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PEDESTRES</a:t>
            </a:r>
          </a:p>
        </p:txBody>
      </p:sp>
      <p:pic>
        <p:nvPicPr>
          <p:cNvPr id="4" name="Picture 4" descr="DSC0329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196571" y="1100138"/>
            <a:ext cx="4773082" cy="357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3416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ATROPELAMENTO DE PEDESTRE E AUSÊNCIA DE CULPA DO CONDUTOR</a:t>
            </a:r>
            <a:br>
              <a:rPr lang="pt-BR" dirty="0"/>
            </a:br>
            <a:endParaRPr lang="pt-BR" dirty="0"/>
          </a:p>
        </p:txBody>
      </p:sp>
      <p:sp>
        <p:nvSpPr>
          <p:cNvPr id="3" name="Espaço Reservado para Conteúdo 2"/>
          <p:cNvSpPr>
            <a:spLocks noGrp="1"/>
          </p:cNvSpPr>
          <p:nvPr>
            <p:ph idx="1"/>
          </p:nvPr>
        </p:nvSpPr>
        <p:spPr>
          <a:xfrm>
            <a:off x="457200" y="1600200"/>
            <a:ext cx="8229600" cy="4925144"/>
          </a:xfrm>
        </p:spPr>
        <p:txBody>
          <a:bodyPr>
            <a:normAutofit/>
          </a:bodyPr>
          <a:lstStyle/>
          <a:p>
            <a:pPr algn="just"/>
            <a:r>
              <a:rPr lang="pt-BR" dirty="0"/>
              <a:t>       </a:t>
            </a:r>
            <a:r>
              <a:rPr lang="pt-BR" sz="2000" dirty="0"/>
              <a:t>APELAÇÃO CÍVEL. RESPONSABILIDADE CÍVIL. ACIDENTE DE TRÂNSITO. ATROPELAMENTO. ­ </a:t>
            </a:r>
            <a:r>
              <a:rPr lang="pt-BR" sz="2000" dirty="0">
                <a:solidFill>
                  <a:srgbClr val="FF0000"/>
                </a:solidFill>
              </a:rPr>
              <a:t>AUSÊNCIA DE DEMONSTRAÇÃO DA CULPA DO CONDUTOR DO VEÍCULO</a:t>
            </a:r>
            <a:r>
              <a:rPr lang="pt-BR" sz="2000" dirty="0"/>
              <a:t>. PATENTEADA A </a:t>
            </a:r>
            <a:r>
              <a:rPr lang="pt-BR" sz="2000" dirty="0">
                <a:solidFill>
                  <a:srgbClr val="FF0000"/>
                </a:solidFill>
              </a:rPr>
              <a:t>CULPA EXCLUSIVA DA VÍTIMA QUE ATRAVESSOU À NOITE LARGA PISTA DE ROLAMENTO SEM ATENTAR PARA O MOVIMENTO DE VEÍCULOS</a:t>
            </a:r>
            <a:r>
              <a:rPr lang="pt-BR" sz="2000" dirty="0"/>
              <a:t>. BOLETIM DE OCORRÊNCIA NÃO INFIRMADO PELA PROVA PRODUZIDA. [...] AUSÊNCIA DO DEVER DE INDENIZAR ­ RECURSO CONHECIDO E DESPROVIDO. (TJPR - 1ª </a:t>
            </a:r>
            <a:r>
              <a:rPr lang="pt-BR" sz="2000" dirty="0" err="1"/>
              <a:t>C.Cível</a:t>
            </a:r>
            <a:r>
              <a:rPr lang="pt-BR" sz="2000" dirty="0"/>
              <a:t> - AC 801709-8 - Maringá -  Rel.: Marco </a:t>
            </a:r>
            <a:r>
              <a:rPr lang="pt-BR" sz="2000" dirty="0" err="1"/>
              <a:t>Antonio</a:t>
            </a:r>
            <a:r>
              <a:rPr lang="pt-BR" sz="2000" dirty="0"/>
              <a:t> </a:t>
            </a:r>
            <a:r>
              <a:rPr lang="pt-BR" sz="2000" dirty="0" err="1"/>
              <a:t>Antoniassi</a:t>
            </a:r>
            <a:r>
              <a:rPr lang="pt-BR" sz="2000" dirty="0"/>
              <a:t> - Unânime - J. 31.01.2012)</a:t>
            </a:r>
          </a:p>
          <a:p>
            <a:endParaRPr lang="pt-BR" sz="2000" dirty="0"/>
          </a:p>
        </p:txBody>
      </p:sp>
    </p:spTree>
    <p:extLst>
      <p:ext uri="{BB962C8B-B14F-4D97-AF65-F5344CB8AC3E}">
        <p14:creationId xmlns:p14="http://schemas.microsoft.com/office/powerpoint/2010/main" val="11112138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ATROPELAMENTO DE PEDESTRE NO ACOSTAMENTO	</a:t>
            </a:r>
          </a:p>
        </p:txBody>
      </p:sp>
      <p:sp>
        <p:nvSpPr>
          <p:cNvPr id="3" name="Espaço Reservado para Conteúdo 2"/>
          <p:cNvSpPr>
            <a:spLocks noGrp="1"/>
          </p:cNvSpPr>
          <p:nvPr>
            <p:ph idx="1"/>
          </p:nvPr>
        </p:nvSpPr>
        <p:spPr>
          <a:xfrm>
            <a:off x="822960" y="1100628"/>
            <a:ext cx="7520940" cy="3984556"/>
          </a:xfrm>
        </p:spPr>
        <p:txBody>
          <a:bodyPr>
            <a:normAutofit/>
          </a:bodyPr>
          <a:lstStyle/>
          <a:p>
            <a:endParaRPr lang="pt-BR" dirty="0"/>
          </a:p>
          <a:p>
            <a:pPr algn="just"/>
            <a:r>
              <a:rPr lang="pt-BR" dirty="0"/>
              <a:t>      AÇÃO DE REPARAÇÃO DE DANOS. ACIDENTE DE TRÂNSITO. </a:t>
            </a:r>
            <a:r>
              <a:rPr lang="pt-BR" dirty="0">
                <a:solidFill>
                  <a:srgbClr val="FF0000"/>
                </a:solidFill>
              </a:rPr>
              <a:t>ATROPELAMENTO DA VÍTIMA QUE ESTAVA NO ACOSTAMENTO DA RODOVIA. </a:t>
            </a:r>
            <a:r>
              <a:rPr lang="pt-BR" dirty="0"/>
              <a:t>CULPA COMPROVADA. DEMANDA AJUIZADA POR TERCEIRO LESADO DIRETAMENTE EM FACE DA SEGURADORA DO PROPRIETÁRIO DO VEÍCULO SEGURADO. POSSIBILIDADE. PENSÃO MENSAL. COMPROVAÇÃO DE DEPENDÊNCIA ECONÓMICA. DANOS MORAIS EVIDENCIADOS. FIXAÇÃO EM PATAMAR CORRETO. </a:t>
            </a:r>
            <a:r>
              <a:rPr lang="pt-BR" dirty="0">
                <a:solidFill>
                  <a:srgbClr val="FF0000"/>
                </a:solidFill>
              </a:rPr>
              <a:t>Comprovada a culpa do motorista do caminhão ao atropelar de forma fatal a vítima que se encontrava no acostamento</a:t>
            </a:r>
            <a:r>
              <a:rPr lang="pt-BR" dirty="0"/>
              <a:t>, devem os réus responder pela indenização pleiteada, ficando a seguradora restrita ao que foi estipulado no contrato de seguro. Recurso da Olinto Basso e Filhos Ltda. desprovido, da Bradesco Seguros S/A não conhecido em parte, e na parte conhecida, desprovido. (TJSP, Ap. 9080035-13.2008.8.26.0000, jul. 28/02/2012)   </a:t>
            </a:r>
          </a:p>
          <a:p>
            <a:endParaRPr lang="pt-BR" dirty="0"/>
          </a:p>
        </p:txBody>
      </p:sp>
    </p:spTree>
    <p:extLst>
      <p:ext uri="{BB962C8B-B14F-4D97-AF65-F5344CB8AC3E}">
        <p14:creationId xmlns:p14="http://schemas.microsoft.com/office/powerpoint/2010/main" val="18180452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CICLISTAS</a:t>
            </a:r>
          </a:p>
        </p:txBody>
      </p:sp>
      <p:sp>
        <p:nvSpPr>
          <p:cNvPr id="3" name="Espaço Reservado para Conteúdo 2"/>
          <p:cNvSpPr>
            <a:spLocks noGrp="1"/>
          </p:cNvSpPr>
          <p:nvPr>
            <p:ph idx="1"/>
          </p:nvPr>
        </p:nvSpPr>
        <p:spPr/>
        <p:txBody>
          <a:bodyPr>
            <a:normAutofit lnSpcReduction="10000"/>
          </a:bodyPr>
          <a:lstStyle/>
          <a:p>
            <a:pPr algn="just"/>
            <a:r>
              <a:rPr lang="pt-BR" sz="2000" dirty="0"/>
              <a:t>Art. 58. Nas </a:t>
            </a:r>
            <a:r>
              <a:rPr lang="pt-BR" sz="2000" dirty="0">
                <a:solidFill>
                  <a:srgbClr val="FF0000"/>
                </a:solidFill>
              </a:rPr>
              <a:t>vias urbanas e nas rurais de pista dupla</a:t>
            </a:r>
            <a:r>
              <a:rPr lang="pt-BR" sz="2000" dirty="0"/>
              <a:t>, a circulação de bicicletas deverá ocorrer, quando não houver </a:t>
            </a:r>
            <a:r>
              <a:rPr lang="pt-BR" sz="2000" dirty="0">
                <a:solidFill>
                  <a:srgbClr val="FF0000"/>
                </a:solidFill>
              </a:rPr>
              <a:t>ciclovia, </a:t>
            </a:r>
            <a:r>
              <a:rPr lang="pt-BR" sz="2000" dirty="0" err="1">
                <a:solidFill>
                  <a:srgbClr val="FF0000"/>
                </a:solidFill>
              </a:rPr>
              <a:t>ciclofaixa</a:t>
            </a:r>
            <a:r>
              <a:rPr lang="pt-BR" sz="2000" dirty="0">
                <a:solidFill>
                  <a:srgbClr val="FF0000"/>
                </a:solidFill>
              </a:rPr>
              <a:t>, ou acostamento</a:t>
            </a:r>
            <a:r>
              <a:rPr lang="pt-BR" sz="2000" dirty="0"/>
              <a:t>, ou quando não for possível a utilização destes, nos </a:t>
            </a:r>
            <a:r>
              <a:rPr lang="pt-BR" sz="2000" dirty="0">
                <a:solidFill>
                  <a:srgbClr val="FF0000"/>
                </a:solidFill>
              </a:rPr>
              <a:t>bordos da pista </a:t>
            </a:r>
            <a:r>
              <a:rPr lang="pt-BR" sz="2000" dirty="0"/>
              <a:t>de rolamento, no </a:t>
            </a:r>
            <a:r>
              <a:rPr lang="pt-BR" sz="2000" dirty="0">
                <a:solidFill>
                  <a:srgbClr val="FF0000"/>
                </a:solidFill>
              </a:rPr>
              <a:t>mesmo sentido de circulação </a:t>
            </a:r>
            <a:r>
              <a:rPr lang="pt-BR" sz="2000" dirty="0"/>
              <a:t>regulamentado para a via, com </a:t>
            </a:r>
            <a:r>
              <a:rPr lang="pt-BR" sz="2000" dirty="0">
                <a:solidFill>
                  <a:srgbClr val="FF0000"/>
                </a:solidFill>
              </a:rPr>
              <a:t>preferência sobre os veículos automotores.</a:t>
            </a:r>
          </a:p>
          <a:p>
            <a:pPr algn="just"/>
            <a:endParaRPr lang="pt-BR" sz="2000" dirty="0">
              <a:solidFill>
                <a:srgbClr val="FF0000"/>
              </a:solidFill>
            </a:endParaRPr>
          </a:p>
          <a:p>
            <a:pPr algn="just"/>
            <a:r>
              <a:rPr lang="pt-BR" sz="2000" dirty="0"/>
              <a:t>Parágrafo único. A autoridade de trânsito com circunscrição sobre a via poderá autorizar a circulação de bicicletas no sentido contrário ao fluxo dos veículos automotores, desde que dotado o trecho com </a:t>
            </a:r>
            <a:r>
              <a:rPr lang="pt-BR" sz="2000" dirty="0" err="1"/>
              <a:t>ciclofaixa</a:t>
            </a:r>
            <a:r>
              <a:rPr lang="pt-BR" sz="2000" dirty="0"/>
              <a:t>.</a:t>
            </a:r>
          </a:p>
          <a:p>
            <a:endParaRPr lang="pt-BR" sz="2000" dirty="0"/>
          </a:p>
        </p:txBody>
      </p:sp>
    </p:spTree>
    <p:extLst>
      <p:ext uri="{BB962C8B-B14F-4D97-AF65-F5344CB8AC3E}">
        <p14:creationId xmlns:p14="http://schemas.microsoft.com/office/powerpoint/2010/main" val="35844572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714202"/>
          </a:xfrm>
        </p:spPr>
        <p:txBody>
          <a:bodyPr>
            <a:normAutofit/>
          </a:bodyPr>
          <a:lstStyle/>
          <a:p>
            <a:r>
              <a:rPr lang="pt-BR" b="1" dirty="0"/>
              <a:t>RESPONSABILIDADE DOS VEICULOS MAIORES PELOS MENORES – ACIDENTE COM BICICLETA</a:t>
            </a:r>
            <a:br>
              <a:rPr lang="pt-BR" dirty="0"/>
            </a:br>
            <a:endParaRPr lang="pt-BR" dirty="0"/>
          </a:p>
        </p:txBody>
      </p:sp>
      <p:sp>
        <p:nvSpPr>
          <p:cNvPr id="3" name="Espaço Reservado para Conteúdo 2"/>
          <p:cNvSpPr>
            <a:spLocks noGrp="1"/>
          </p:cNvSpPr>
          <p:nvPr>
            <p:ph idx="1"/>
          </p:nvPr>
        </p:nvSpPr>
        <p:spPr>
          <a:xfrm>
            <a:off x="457200" y="1844824"/>
            <a:ext cx="8229600" cy="4281339"/>
          </a:xfrm>
        </p:spPr>
        <p:txBody>
          <a:bodyPr>
            <a:normAutofit/>
          </a:bodyPr>
          <a:lstStyle/>
          <a:p>
            <a:pPr algn="just"/>
            <a:r>
              <a:rPr lang="pt-BR" dirty="0"/>
              <a:t>      </a:t>
            </a:r>
            <a:r>
              <a:rPr lang="pt-BR" sz="2000" dirty="0"/>
              <a:t>APELAÇÃO CÍVEL ­ INDENIZAÇÃO ­ ACIDENTE DE TRÂNSITO ­ ATROPELAMENTO DE CICLISTA - RESPONSABILIDADE SUBJETIVA - CULPA DO MOTORISTA DO CAMINHÃO NÃO COMPROVADA ­ </a:t>
            </a:r>
            <a:r>
              <a:rPr lang="pt-BR" sz="2000" dirty="0">
                <a:solidFill>
                  <a:srgbClr val="FF0000"/>
                </a:solidFill>
              </a:rPr>
              <a:t>OBRIGAÇÃO DE CUIDADO PARA COM VEÍCULOS MENORES QUE NÃO IMPLICA EM TRAVESTIR A RESPONSABILIDADE SUBJETIVA EM OBJETIVA POR SE TRATAR DE NORMA DE SEGURANÇA E NÃO DE REGRA DE CULPABILIDADE</a:t>
            </a:r>
            <a:r>
              <a:rPr lang="pt-BR" sz="2000" dirty="0"/>
              <a:t> - ÔNUS DA PROVA - ARTIGO 333, I, DO CPC - AUTOR QUE NÃO PRODUZIU PROVAS SUFICIENTES SOBRE SUAS ALEGAÇÕES - RECURSO CONHECIDO E NÃO PROVIDO. (TJPR - 9ª </a:t>
            </a:r>
            <a:r>
              <a:rPr lang="pt-BR" sz="2000" dirty="0" err="1"/>
              <a:t>C.Cível</a:t>
            </a:r>
            <a:r>
              <a:rPr lang="pt-BR" sz="2000" dirty="0"/>
              <a:t> - AC 850464-5 - Campo Mourão -  Rel.: Francisco Luiz Macedo Junior - Unânime - J. 02.02.2012)</a:t>
            </a:r>
          </a:p>
          <a:p>
            <a:endParaRPr lang="pt-BR" sz="2000" dirty="0"/>
          </a:p>
        </p:txBody>
      </p:sp>
    </p:spTree>
    <p:extLst>
      <p:ext uri="{BB962C8B-B14F-4D97-AF65-F5344CB8AC3E}">
        <p14:creationId xmlns:p14="http://schemas.microsoft.com/office/powerpoint/2010/main" val="11225306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ACIDENTE COM BICICLETA – CULPA EXCLUSIVA DO CICLISTA</a:t>
            </a:r>
          </a:p>
        </p:txBody>
      </p:sp>
      <p:sp>
        <p:nvSpPr>
          <p:cNvPr id="3" name="Espaço Reservado para Conteúdo 2"/>
          <p:cNvSpPr>
            <a:spLocks noGrp="1"/>
          </p:cNvSpPr>
          <p:nvPr>
            <p:ph idx="1"/>
          </p:nvPr>
        </p:nvSpPr>
        <p:spPr>
          <a:xfrm>
            <a:off x="457200" y="1556792"/>
            <a:ext cx="8229600" cy="4569371"/>
          </a:xfrm>
        </p:spPr>
        <p:txBody>
          <a:bodyPr>
            <a:normAutofit/>
          </a:bodyPr>
          <a:lstStyle/>
          <a:p>
            <a:pPr algn="just"/>
            <a:r>
              <a:rPr lang="pt-BR" dirty="0"/>
              <a:t>      </a:t>
            </a:r>
            <a:r>
              <a:rPr lang="pt-BR" sz="2000" dirty="0"/>
              <a:t>Apelação cível. Responsabilidade civil. Acidente de trânsito. </a:t>
            </a:r>
            <a:r>
              <a:rPr lang="pt-BR" sz="2000" b="1" dirty="0"/>
              <a:t>Colisão entre ônibus e bicicleta. Responsabilidade objetiva extracontratual da concessionária</a:t>
            </a:r>
            <a:r>
              <a:rPr lang="pt-BR" sz="2000" dirty="0"/>
              <a:t>. Artigo 37, § 6º da Constituição Federal. Dano Moral. Ação, pelo rito sumário, com pedido indenizatório por danos morais em decorrência do falecimento do pai dos autores. </a:t>
            </a:r>
            <a:r>
              <a:rPr lang="pt-BR" sz="2000" dirty="0">
                <a:solidFill>
                  <a:srgbClr val="FF0000"/>
                </a:solidFill>
              </a:rPr>
              <a:t>Conjunto de provas que revela </a:t>
            </a:r>
            <a:r>
              <a:rPr lang="pt-BR" sz="2000" b="1" dirty="0">
                <a:solidFill>
                  <a:srgbClr val="FF0000"/>
                </a:solidFill>
              </a:rPr>
              <a:t>culpa exclusiva do condutor da bicicleta, que tentou atravessar pista de rolamento de rodovia</a:t>
            </a:r>
            <a:r>
              <a:rPr lang="pt-BR" sz="2000" dirty="0">
                <a:solidFill>
                  <a:srgbClr val="FF0000"/>
                </a:solidFill>
              </a:rPr>
              <a:t>. Fato exclusivo da vítima. </a:t>
            </a:r>
            <a:r>
              <a:rPr lang="pt-BR" sz="2000" b="1" dirty="0">
                <a:solidFill>
                  <a:srgbClr val="FF0000"/>
                </a:solidFill>
              </a:rPr>
              <a:t>Causa excludente do nexo de causalidade</a:t>
            </a:r>
            <a:r>
              <a:rPr lang="pt-BR" sz="2000" dirty="0"/>
              <a:t>. Pedido improcedente. Precedentes do TJRJ. Manutenção da sentença atacada. Recurso não provido. (TJPR, Ap.</a:t>
            </a:r>
            <a:r>
              <a:rPr lang="pt-BR" sz="2000" dirty="0">
                <a:hlinkClick r:id="rId2"/>
              </a:rPr>
              <a:t>0042705-37.2003.8.19.0023</a:t>
            </a:r>
            <a:r>
              <a:rPr lang="pt-BR" sz="2000" dirty="0"/>
              <a:t>, Julgamento: 01/02/2012)</a:t>
            </a:r>
          </a:p>
        </p:txBody>
      </p:sp>
    </p:spTree>
    <p:extLst>
      <p:ext uri="{BB962C8B-B14F-4D97-AF65-F5344CB8AC3E}">
        <p14:creationId xmlns:p14="http://schemas.microsoft.com/office/powerpoint/2010/main" val="1653452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CAUSAS DOS ACIDENTES DE TRÂNSITO</a:t>
            </a:r>
            <a:endParaRPr lang="pt-BR" dirty="0"/>
          </a:p>
        </p:txBody>
      </p:sp>
      <p:sp>
        <p:nvSpPr>
          <p:cNvPr id="3" name="Espaço Reservado para Conteúdo 2"/>
          <p:cNvSpPr>
            <a:spLocks noGrp="1"/>
          </p:cNvSpPr>
          <p:nvPr>
            <p:ph idx="1"/>
          </p:nvPr>
        </p:nvSpPr>
        <p:spPr/>
        <p:txBody>
          <a:bodyPr>
            <a:normAutofit lnSpcReduction="10000"/>
          </a:bodyPr>
          <a:lstStyle/>
          <a:p>
            <a:pPr algn="just"/>
            <a:r>
              <a:rPr lang="en-US" dirty="0"/>
              <a:t>      “</a:t>
            </a:r>
            <a:r>
              <a:rPr lang="en-US" sz="2400" dirty="0"/>
              <a:t>Um </a:t>
            </a:r>
            <a:r>
              <a:rPr lang="en-US" sz="2400" dirty="0" err="1"/>
              <a:t>esforço</a:t>
            </a:r>
            <a:r>
              <a:rPr lang="en-US" sz="2400" dirty="0"/>
              <a:t> no </a:t>
            </a:r>
            <a:r>
              <a:rPr lang="en-US" sz="2400" dirty="0" err="1"/>
              <a:t>sentido</a:t>
            </a:r>
            <a:r>
              <a:rPr lang="en-US" sz="2400" dirty="0"/>
              <a:t> de </a:t>
            </a:r>
            <a:r>
              <a:rPr lang="en-US" sz="2400" dirty="0" err="1"/>
              <a:t>ver</a:t>
            </a:r>
            <a:r>
              <a:rPr lang="en-US" sz="2400" dirty="0"/>
              <a:t> a </a:t>
            </a:r>
            <a:r>
              <a:rPr lang="en-US" sz="2400" dirty="0" err="1"/>
              <a:t>situação</a:t>
            </a:r>
            <a:r>
              <a:rPr lang="en-US" sz="2400" dirty="0"/>
              <a:t> </a:t>
            </a:r>
            <a:r>
              <a:rPr lang="en-US" sz="2400" dirty="0" err="1"/>
              <a:t>como</a:t>
            </a:r>
            <a:r>
              <a:rPr lang="en-US" sz="2400" dirty="0"/>
              <a:t> um </a:t>
            </a:r>
            <a:r>
              <a:rPr lang="en-US" sz="2400" dirty="0" err="1"/>
              <a:t>todo</a:t>
            </a:r>
            <a:r>
              <a:rPr lang="en-US" sz="2400" dirty="0"/>
              <a:t> </a:t>
            </a:r>
            <a:r>
              <a:rPr lang="en-US" sz="2400" dirty="0" err="1"/>
              <a:t>revela</a:t>
            </a:r>
            <a:r>
              <a:rPr lang="en-US" sz="2400" dirty="0"/>
              <a:t> a </a:t>
            </a:r>
            <a:r>
              <a:rPr lang="en-US" sz="2400" dirty="0" err="1"/>
              <a:t>dificuldade</a:t>
            </a:r>
            <a:r>
              <a:rPr lang="en-US" sz="2400" dirty="0"/>
              <a:t> de </a:t>
            </a:r>
            <a:r>
              <a:rPr lang="en-US" sz="2400" dirty="0" err="1"/>
              <a:t>lidar</a:t>
            </a:r>
            <a:r>
              <a:rPr lang="en-US" sz="2400" dirty="0"/>
              <a:t> com um </a:t>
            </a:r>
            <a:r>
              <a:rPr lang="en-US" sz="2400" dirty="0" err="1"/>
              <a:t>mundo</a:t>
            </a:r>
            <a:r>
              <a:rPr lang="en-US" sz="2400" dirty="0"/>
              <a:t> no </a:t>
            </a:r>
            <a:r>
              <a:rPr lang="en-US" sz="2400" dirty="0" err="1"/>
              <a:t>qual</a:t>
            </a:r>
            <a:r>
              <a:rPr lang="en-US" sz="2400" dirty="0"/>
              <a:t> </a:t>
            </a:r>
            <a:r>
              <a:rPr lang="en-US" sz="2400" dirty="0" err="1"/>
              <a:t>ninguém</a:t>
            </a:r>
            <a:r>
              <a:rPr lang="en-US" sz="2400" dirty="0"/>
              <a:t> </a:t>
            </a:r>
            <a:r>
              <a:rPr lang="en-US" sz="2400" dirty="0" err="1"/>
              <a:t>sabe</a:t>
            </a:r>
            <a:r>
              <a:rPr lang="en-US" sz="2400" dirty="0"/>
              <a:t> </a:t>
            </a:r>
            <a:r>
              <a:rPr lang="en-US" sz="2400" dirty="0" err="1"/>
              <a:t>ou</a:t>
            </a:r>
            <a:r>
              <a:rPr lang="en-US" sz="2400" dirty="0"/>
              <a:t> </a:t>
            </a:r>
            <a:r>
              <a:rPr lang="en-US" sz="2400" dirty="0" err="1"/>
              <a:t>quer</a:t>
            </a:r>
            <a:r>
              <a:rPr lang="en-US" sz="2400" dirty="0"/>
              <a:t> saber </a:t>
            </a:r>
            <a:r>
              <a:rPr lang="en-US" sz="2400" dirty="0" err="1"/>
              <a:t>quem</a:t>
            </a:r>
            <a:r>
              <a:rPr lang="en-US" sz="2400" dirty="0"/>
              <a:t> é o outro, </a:t>
            </a:r>
            <a:r>
              <a:rPr lang="en-US" sz="2400" dirty="0" err="1"/>
              <a:t>que</a:t>
            </a:r>
            <a:r>
              <a:rPr lang="en-US" sz="2400" dirty="0"/>
              <a:t> </a:t>
            </a:r>
            <a:r>
              <a:rPr lang="en-US" sz="2400" dirty="0" err="1"/>
              <a:t>deve</a:t>
            </a:r>
            <a:r>
              <a:rPr lang="en-US" sz="2400" dirty="0"/>
              <a:t> </a:t>
            </a:r>
            <a:r>
              <a:rPr lang="en-US" sz="2400" dirty="0" err="1"/>
              <a:t>ser</a:t>
            </a:r>
            <a:r>
              <a:rPr lang="en-US" sz="2400" dirty="0"/>
              <a:t> </a:t>
            </a:r>
            <a:r>
              <a:rPr lang="en-US" sz="2400" dirty="0" err="1"/>
              <a:t>sempre</a:t>
            </a:r>
            <a:r>
              <a:rPr lang="en-US" sz="2400" dirty="0"/>
              <a:t> superior </a:t>
            </a:r>
            <a:r>
              <a:rPr lang="en-US" sz="2400" dirty="0" err="1"/>
              <a:t>ou</a:t>
            </a:r>
            <a:r>
              <a:rPr lang="en-US" sz="2400" dirty="0"/>
              <a:t> inferior, mas </a:t>
            </a:r>
            <a:r>
              <a:rPr lang="en-US" sz="2400" dirty="0" err="1"/>
              <a:t>jamais</a:t>
            </a:r>
            <a:r>
              <a:rPr lang="en-US" sz="2400" dirty="0"/>
              <a:t> um </a:t>
            </a:r>
            <a:r>
              <a:rPr lang="en-US" sz="2400" dirty="0" err="1"/>
              <a:t>igual</a:t>
            </a:r>
            <a:r>
              <a:rPr lang="en-US" sz="2400" dirty="0"/>
              <a:t>. […] o </a:t>
            </a:r>
            <a:r>
              <a:rPr lang="en-US" sz="2400" dirty="0" err="1"/>
              <a:t>dilema</a:t>
            </a:r>
            <a:r>
              <a:rPr lang="en-US" sz="2400" dirty="0"/>
              <a:t> de um </a:t>
            </a:r>
            <a:r>
              <a:rPr lang="en-US" sz="2400" dirty="0" err="1"/>
              <a:t>espaço</a:t>
            </a:r>
            <a:r>
              <a:rPr lang="en-US" sz="2400" dirty="0"/>
              <a:t> </a:t>
            </a:r>
            <a:r>
              <a:rPr lang="en-US" sz="2400" dirty="0" err="1"/>
              <a:t>público</a:t>
            </a:r>
            <a:r>
              <a:rPr lang="en-US" sz="2400" dirty="0"/>
              <a:t> </a:t>
            </a:r>
            <a:r>
              <a:rPr lang="en-US" sz="2400" dirty="0" err="1"/>
              <a:t>construído</a:t>
            </a:r>
            <a:r>
              <a:rPr lang="en-US" sz="2400" dirty="0"/>
              <a:t> </a:t>
            </a:r>
            <a:r>
              <a:rPr lang="en-US" sz="2400" dirty="0" err="1"/>
              <a:t>como</a:t>
            </a:r>
            <a:r>
              <a:rPr lang="en-US" sz="2400" dirty="0"/>
              <a:t> </a:t>
            </a:r>
            <a:r>
              <a:rPr lang="en-US" sz="2400" dirty="0" err="1"/>
              <a:t>igualitário</a:t>
            </a:r>
            <a:r>
              <a:rPr lang="en-US" sz="2400" dirty="0"/>
              <a:t>, mas </a:t>
            </a:r>
            <a:r>
              <a:rPr lang="en-US" sz="2400" dirty="0" err="1"/>
              <a:t>sobre</a:t>
            </a:r>
            <a:r>
              <a:rPr lang="en-US" sz="2400" dirty="0"/>
              <a:t> o </a:t>
            </a:r>
            <a:r>
              <a:rPr lang="en-US" sz="2400" dirty="0" err="1"/>
              <a:t>qual</a:t>
            </a:r>
            <a:r>
              <a:rPr lang="en-US" sz="2400" dirty="0"/>
              <a:t> </a:t>
            </a:r>
            <a:r>
              <a:rPr lang="en-US" sz="2400" dirty="0" err="1"/>
              <a:t>condutores</a:t>
            </a:r>
            <a:r>
              <a:rPr lang="en-US" sz="2400" dirty="0"/>
              <a:t> de </a:t>
            </a:r>
            <a:r>
              <a:rPr lang="en-US" sz="2400" dirty="0" err="1"/>
              <a:t>veículos</a:t>
            </a:r>
            <a:r>
              <a:rPr lang="en-US" sz="2400" dirty="0"/>
              <a:t> e </a:t>
            </a:r>
            <a:r>
              <a:rPr lang="en-US" sz="2400" dirty="0" err="1"/>
              <a:t>pedestres</a:t>
            </a:r>
            <a:r>
              <a:rPr lang="en-US" sz="2400" dirty="0"/>
              <a:t> </a:t>
            </a:r>
            <a:r>
              <a:rPr lang="en-US" sz="2400" dirty="0" err="1"/>
              <a:t>atuam</a:t>
            </a:r>
            <a:r>
              <a:rPr lang="en-US" sz="2400" dirty="0"/>
              <a:t> com </a:t>
            </a:r>
            <a:r>
              <a:rPr lang="en-US" sz="2400" dirty="0" err="1"/>
              <a:t>expectativas</a:t>
            </a:r>
            <a:r>
              <a:rPr lang="en-US" sz="2400" dirty="0"/>
              <a:t> </a:t>
            </a:r>
            <a:r>
              <a:rPr lang="en-US" sz="2400" dirty="0" err="1"/>
              <a:t>hierárquicas</a:t>
            </a:r>
            <a:r>
              <a:rPr lang="en-US" sz="2400" dirty="0"/>
              <a:t>. Um </a:t>
            </a:r>
            <a:r>
              <a:rPr lang="en-US" sz="2400" dirty="0" err="1"/>
              <a:t>palco</a:t>
            </a:r>
            <a:r>
              <a:rPr lang="en-US" sz="2400" dirty="0"/>
              <a:t> </a:t>
            </a:r>
            <a:r>
              <a:rPr lang="en-US" sz="2400" dirty="0" err="1"/>
              <a:t>desenhado</a:t>
            </a:r>
            <a:r>
              <a:rPr lang="en-US" sz="2400" dirty="0"/>
              <a:t> </a:t>
            </a:r>
            <a:r>
              <a:rPr lang="en-US" sz="2400" dirty="0" err="1"/>
              <a:t>para</a:t>
            </a:r>
            <a:r>
              <a:rPr lang="en-US" sz="2400" dirty="0"/>
              <a:t> </a:t>
            </a:r>
            <a:r>
              <a:rPr lang="en-US" sz="2400" dirty="0" err="1"/>
              <a:t>cidadãos</a:t>
            </a:r>
            <a:r>
              <a:rPr lang="en-US" sz="2400" dirty="0"/>
              <a:t> </a:t>
            </a:r>
            <a:r>
              <a:rPr lang="en-US" sz="2400" dirty="0" err="1"/>
              <a:t>que</a:t>
            </a:r>
            <a:r>
              <a:rPr lang="en-US" sz="2400" dirty="0"/>
              <a:t>, </a:t>
            </a:r>
            <a:r>
              <a:rPr lang="en-US" sz="2400" dirty="0" err="1"/>
              <a:t>entretanto</a:t>
            </a:r>
            <a:r>
              <a:rPr lang="en-US" sz="2400" dirty="0"/>
              <a:t>, </a:t>
            </a:r>
            <a:r>
              <a:rPr lang="en-US" sz="2400" dirty="0" err="1"/>
              <a:t>nele</a:t>
            </a:r>
            <a:r>
              <a:rPr lang="en-US" sz="2400" dirty="0"/>
              <a:t> </a:t>
            </a:r>
            <a:r>
              <a:rPr lang="en-US" sz="2400" dirty="0" err="1"/>
              <a:t>atuam</a:t>
            </a:r>
            <a:r>
              <a:rPr lang="en-US" sz="2400" dirty="0"/>
              <a:t> </a:t>
            </a:r>
            <a:r>
              <a:rPr lang="en-US" sz="2400" dirty="0" err="1"/>
              <a:t>como</a:t>
            </a:r>
            <a:r>
              <a:rPr lang="en-US" sz="2400" dirty="0"/>
              <a:t> </a:t>
            </a:r>
            <a:r>
              <a:rPr lang="en-US" sz="2400" dirty="0" err="1"/>
              <a:t>aristocratas</a:t>
            </a:r>
            <a:r>
              <a:rPr lang="en-US" sz="2400" dirty="0"/>
              <a:t>” (Roberto Da </a:t>
            </a:r>
            <a:r>
              <a:rPr lang="en-US" sz="2400" dirty="0" err="1"/>
              <a:t>Matta</a:t>
            </a:r>
            <a:r>
              <a:rPr lang="en-US" sz="2400" dirty="0"/>
              <a:t>, 2010, p. 97 e 98)</a:t>
            </a:r>
            <a:endParaRPr lang="pt-BR" sz="2400" dirty="0"/>
          </a:p>
        </p:txBody>
      </p:sp>
    </p:spTree>
    <p:extLst>
      <p:ext uri="{BB962C8B-B14F-4D97-AF65-F5344CB8AC3E}">
        <p14:creationId xmlns:p14="http://schemas.microsoft.com/office/powerpoint/2010/main" val="181963315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ACIDDENTE COM BICICLETA</a:t>
            </a:r>
            <a:br>
              <a:rPr lang="pt-BR" dirty="0"/>
            </a:br>
            <a:r>
              <a:rPr lang="pt-BR" sz="3100" dirty="0"/>
              <a:t> NÃO OBSERVÂNCIA DO DIREITO DE PREFERÊNCIA </a:t>
            </a:r>
          </a:p>
        </p:txBody>
      </p:sp>
      <p:sp>
        <p:nvSpPr>
          <p:cNvPr id="3" name="Espaço Reservado para Conteúdo 2"/>
          <p:cNvSpPr>
            <a:spLocks noGrp="1"/>
          </p:cNvSpPr>
          <p:nvPr>
            <p:ph idx="1"/>
          </p:nvPr>
        </p:nvSpPr>
        <p:spPr/>
        <p:txBody>
          <a:bodyPr>
            <a:normAutofit/>
          </a:bodyPr>
          <a:lstStyle/>
          <a:p>
            <a:pPr algn="just"/>
            <a:endParaRPr lang="pt-BR" dirty="0"/>
          </a:p>
          <a:p>
            <a:pPr algn="just"/>
            <a:endParaRPr lang="pt-BR" dirty="0"/>
          </a:p>
          <a:p>
            <a:pPr algn="just"/>
            <a:r>
              <a:rPr lang="pt-BR" dirty="0"/>
              <a:t>       </a:t>
            </a:r>
            <a:r>
              <a:rPr lang="pt-BR" sz="2000" dirty="0"/>
              <a:t>RESPONSABILIDADE CIVIL. ACIDENTE DE TRÂNSITO. COLISÃO COM CICLISTA EM CRUZAMENTO. INGRESSO DE CAMINHÃO EM VIA PREFERENCIAL SEM OS CUIDADOS NECESSÁRIOS. IMPRUDÊNCIA DO CONDUTOR. DANO MORAL.   </a:t>
            </a:r>
            <a:r>
              <a:rPr lang="pt-BR" sz="2000" dirty="0">
                <a:solidFill>
                  <a:srgbClr val="FF0000"/>
                </a:solidFill>
              </a:rPr>
              <a:t>Evidenciada a culpa do motorista do caminhão que adentrou em via preferencial sem as devidas cautelas, dando ensejo à colisão com ciclista, inevitavelmente estará obrigado a suportar os prejuízos que sua atuação acarretou</a:t>
            </a:r>
            <a:r>
              <a:rPr lang="pt-BR" sz="2000" dirty="0"/>
              <a:t>. (Apelação Cível n. 2007.046775-1, de Santa Cecília, rel. Des. Sônia Maria </a:t>
            </a:r>
            <a:r>
              <a:rPr lang="pt-BR" sz="2000" dirty="0" err="1"/>
              <a:t>Schmitz</a:t>
            </a:r>
            <a:r>
              <a:rPr lang="pt-BR" sz="2000" dirty="0"/>
              <a:t>)</a:t>
            </a:r>
          </a:p>
        </p:txBody>
      </p:sp>
    </p:spTree>
    <p:extLst>
      <p:ext uri="{BB962C8B-B14F-4D97-AF65-F5344CB8AC3E}">
        <p14:creationId xmlns:p14="http://schemas.microsoft.com/office/powerpoint/2010/main" val="12562319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ACIDENTE COM BICICLETA</a:t>
            </a:r>
            <a:br>
              <a:rPr lang="pt-BR" dirty="0"/>
            </a:br>
            <a:r>
              <a:rPr lang="pt-BR" sz="3100" dirty="0"/>
              <a:t>ABERTURA DE PORTA DE VEÍCULO</a:t>
            </a:r>
          </a:p>
        </p:txBody>
      </p:sp>
      <p:sp>
        <p:nvSpPr>
          <p:cNvPr id="3" name="Espaço Reservado para Conteúdo 2"/>
          <p:cNvSpPr>
            <a:spLocks noGrp="1"/>
          </p:cNvSpPr>
          <p:nvPr>
            <p:ph idx="1"/>
          </p:nvPr>
        </p:nvSpPr>
        <p:spPr>
          <a:xfrm>
            <a:off x="822960" y="1100628"/>
            <a:ext cx="7520940" cy="3984556"/>
          </a:xfrm>
        </p:spPr>
        <p:txBody>
          <a:bodyPr>
            <a:normAutofit/>
          </a:bodyPr>
          <a:lstStyle/>
          <a:p>
            <a:pPr algn="just"/>
            <a:r>
              <a:rPr lang="pt-BR" dirty="0"/>
              <a:t>       </a:t>
            </a:r>
          </a:p>
          <a:p>
            <a:pPr algn="just"/>
            <a:r>
              <a:rPr lang="pt-BR" dirty="0"/>
              <a:t>      APELAÇÕES CÍVEIS RESPONSABILIDADE CIVIL E PROCESSUAL CIVIL. ACIDENTE DE TRÂNSITO. AÇÃO DE REPARAÇÃO DE DANOS MATERIAIS E MORAIS. PROCEDÊNCIA PARCIAL NA ORIGEM. RECURSO DA RÉ. - PRELIMINARES. INCAPACIDADE DE UM DOS AUTORES. NULIDADE DA AÇÃO. JULGAMENTO ANTECIPADO. CERCEAMENTO DE DEFESA. EIVAS INEXISTENTES. PREFACIAIS REJEITADAS. - MÉRITO. </a:t>
            </a:r>
            <a:r>
              <a:rPr lang="pt-BR" dirty="0">
                <a:solidFill>
                  <a:srgbClr val="FF0000"/>
                </a:solidFill>
              </a:rPr>
              <a:t>PROPRIETÁRIA QUE ABRE A PORTA DO AUTOMÓVEL ESTACIONADO SEM AS CAUTELAS NECESSÁRIAS E OBSTRUI A PASSAGEM DE CICLISTA PROPORCIONANDO A QUEDA DA VÍTIMA.</a:t>
            </a:r>
            <a:r>
              <a:rPr lang="pt-BR" dirty="0"/>
              <a:t> CULPA EXCLUSIVA CONFIGURADA. INTELIGÊNCIA DO </a:t>
            </a:r>
            <a:r>
              <a:rPr lang="pt-BR" b="1" dirty="0">
                <a:solidFill>
                  <a:srgbClr val="FF0000"/>
                </a:solidFill>
              </a:rPr>
              <a:t>ART. 49, </a:t>
            </a:r>
            <a:r>
              <a:rPr lang="pt-BR" dirty="0"/>
              <a:t>DO CÓDIGO DE TRÂNSITO BRASILEIRO. DEVER DE INDENIZAR. - DANOS MORAIS. MINORAÇÃO INDEVIDA. QUANTUM INDENIZATÓRIO EM SINTONIA COM OS PADRÕES DESTA CORTE. - SENTENÇA MANTIDA. RECURSO DESPROVIDO.   (Apelação Cível n. 2011.062660-2, de Curitibanos, rel. Des. Henry </a:t>
            </a:r>
            <a:r>
              <a:rPr lang="pt-BR" dirty="0" err="1"/>
              <a:t>Petry</a:t>
            </a:r>
            <a:r>
              <a:rPr lang="pt-BR" dirty="0"/>
              <a:t> Junior)</a:t>
            </a:r>
          </a:p>
          <a:p>
            <a:endParaRPr lang="pt-BR" dirty="0"/>
          </a:p>
        </p:txBody>
      </p:sp>
    </p:spTree>
    <p:extLst>
      <p:ext uri="{BB962C8B-B14F-4D97-AF65-F5344CB8AC3E}">
        <p14:creationId xmlns:p14="http://schemas.microsoft.com/office/powerpoint/2010/main" val="37329626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CICLISTAS</a:t>
            </a:r>
          </a:p>
        </p:txBody>
      </p:sp>
      <p:sp>
        <p:nvSpPr>
          <p:cNvPr id="3" name="Espaço Reservado para Conteúdo 2"/>
          <p:cNvSpPr>
            <a:spLocks noGrp="1"/>
          </p:cNvSpPr>
          <p:nvPr>
            <p:ph idx="1"/>
          </p:nvPr>
        </p:nvSpPr>
        <p:spPr>
          <a:xfrm>
            <a:off x="457200" y="1600200"/>
            <a:ext cx="8229600" cy="4925144"/>
          </a:xfrm>
        </p:spPr>
        <p:txBody>
          <a:bodyPr>
            <a:normAutofit/>
          </a:bodyPr>
          <a:lstStyle/>
          <a:p>
            <a:pPr algn="just"/>
            <a:r>
              <a:rPr lang="pt-BR" dirty="0"/>
              <a:t>       </a:t>
            </a:r>
            <a:r>
              <a:rPr lang="pt-BR" sz="2000" dirty="0"/>
              <a:t>RESPONSABILIDADE CIVIL - ACIDENTE DE TRÂNSITO - </a:t>
            </a:r>
            <a:r>
              <a:rPr lang="pt-BR" sz="2000" b="1" dirty="0"/>
              <a:t>QUEDA DE CICLISTA EM DESNÍVEL (ENTRADA DE GARAGEM) EXISTENTE EM CALÇADA </a:t>
            </a:r>
            <a:r>
              <a:rPr lang="pt-BR" sz="2000" dirty="0"/>
              <a:t>- </a:t>
            </a:r>
            <a:r>
              <a:rPr lang="pt-BR" sz="2000" b="1" dirty="0">
                <a:solidFill>
                  <a:srgbClr val="FF0000"/>
                </a:solidFill>
              </a:rPr>
              <a:t>CULPA EXCLUSIVA DA VÍTIMA AO TRANSITAR EM LOCAL INAPROPRIADO PARA SEU MEIO DE TRANSPORTE</a:t>
            </a:r>
            <a:r>
              <a:rPr lang="pt-BR" sz="2000" dirty="0">
                <a:solidFill>
                  <a:srgbClr val="FF0000"/>
                </a:solidFill>
              </a:rPr>
              <a:t> </a:t>
            </a:r>
            <a:r>
              <a:rPr lang="pt-BR" sz="2000" dirty="0"/>
              <a:t>- FATOR PREPONDERANTE PARA O EVENTO - OBSTÁCULO PERCEPTÍVEL E TRANSPONÍVEL PARA OS PEDESTRES (DEGRAUS) - </a:t>
            </a:r>
            <a:r>
              <a:rPr lang="pt-BR" sz="2000" dirty="0">
                <a:solidFill>
                  <a:srgbClr val="FF0000"/>
                </a:solidFill>
              </a:rPr>
              <a:t>POSSÍVEL DESOBEDIÊNCIA A REGRAS URBANÍSTICAS QUE POR SI SÓ NÃO GERA O DEVER DE INDENIZAR</a:t>
            </a:r>
            <a:r>
              <a:rPr lang="pt-BR" sz="2000" dirty="0"/>
              <a:t> - SENTENÇA DE IMPROCEDÊNCIA MANTIDA - RECURSO DESPROVIDO. (AC n. 2007.028305-2, rel. Des. Cid Goulart, j. 18.2.09). (Apelação Cível n. 2008.025507-0, de Joinville, rel. Des. Rodrigo Collaço)</a:t>
            </a:r>
          </a:p>
        </p:txBody>
      </p:sp>
    </p:spTree>
    <p:extLst>
      <p:ext uri="{BB962C8B-B14F-4D97-AF65-F5344CB8AC3E}">
        <p14:creationId xmlns:p14="http://schemas.microsoft.com/office/powerpoint/2010/main" val="4642061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ACIDENTES COM CICLISTAS</a:t>
            </a:r>
          </a:p>
        </p:txBody>
      </p:sp>
      <p:pic>
        <p:nvPicPr>
          <p:cNvPr id="5" name="Picture 5" descr="DSC0330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196571" y="1100138"/>
            <a:ext cx="4773082" cy="357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6122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USO DE LUZES</a:t>
            </a:r>
          </a:p>
        </p:txBody>
      </p:sp>
      <p:sp>
        <p:nvSpPr>
          <p:cNvPr id="3" name="Espaço Reservado para Conteúdo 2"/>
          <p:cNvSpPr>
            <a:spLocks noGrp="1"/>
          </p:cNvSpPr>
          <p:nvPr>
            <p:ph idx="1"/>
          </p:nvPr>
        </p:nvSpPr>
        <p:spPr>
          <a:xfrm>
            <a:off x="395536" y="1268760"/>
            <a:ext cx="8229600" cy="4886003"/>
          </a:xfrm>
        </p:spPr>
        <p:txBody>
          <a:bodyPr>
            <a:normAutofit/>
          </a:bodyPr>
          <a:lstStyle/>
          <a:p>
            <a:pPr marL="0" indent="0" algn="just">
              <a:buNone/>
            </a:pPr>
            <a:r>
              <a:rPr lang="pt-BR" sz="2000" dirty="0"/>
              <a:t>LUZ BAIXA:</a:t>
            </a:r>
          </a:p>
          <a:p>
            <a:pPr algn="just"/>
            <a:r>
              <a:rPr lang="pt-BR" sz="2000" dirty="0"/>
              <a:t>1) de dia nos túneis providos de iluminação (art. 40, I e 250,I)</a:t>
            </a:r>
          </a:p>
          <a:p>
            <a:pPr algn="just"/>
            <a:r>
              <a:rPr lang="pt-BR" sz="2000" dirty="0"/>
              <a:t>2) durante o dia, nas rodovias (Art. 40, I)</a:t>
            </a:r>
          </a:p>
          <a:p>
            <a:pPr algn="just"/>
            <a:r>
              <a:rPr lang="pt-BR" sz="2000" dirty="0"/>
              <a:t>3) de noite em vias iluminadas (art. 40, I e 250, I)</a:t>
            </a:r>
          </a:p>
          <a:p>
            <a:pPr marL="0" indent="0" algn="just">
              <a:buNone/>
            </a:pPr>
            <a:endParaRPr lang="pt-BR" sz="2000" dirty="0"/>
          </a:p>
          <a:p>
            <a:pPr marL="0" indent="0" algn="just">
              <a:buNone/>
            </a:pPr>
            <a:r>
              <a:rPr lang="pt-BR" sz="2000" dirty="0"/>
              <a:t>LUZ ALTA:</a:t>
            </a:r>
          </a:p>
          <a:p>
            <a:pPr algn="just"/>
            <a:r>
              <a:rPr lang="pt-BR" sz="2000" dirty="0"/>
              <a:t>1) de dia nos túneis sem iluminação (art. 40, II)</a:t>
            </a:r>
          </a:p>
          <a:p>
            <a:pPr algn="just"/>
            <a:r>
              <a:rPr lang="pt-BR" sz="2000" dirty="0"/>
              <a:t>2) de noite nas vias não iluminadas, exceto ao cruzar com outro veículo (art. 40, II e 223)</a:t>
            </a:r>
          </a:p>
        </p:txBody>
      </p:sp>
    </p:spTree>
    <p:extLst>
      <p:ext uri="{BB962C8B-B14F-4D97-AF65-F5344CB8AC3E}">
        <p14:creationId xmlns:p14="http://schemas.microsoft.com/office/powerpoint/2010/main" val="3938054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USO DE LUZES</a:t>
            </a:r>
          </a:p>
        </p:txBody>
      </p:sp>
      <p:sp>
        <p:nvSpPr>
          <p:cNvPr id="3" name="Espaço Reservado para Conteúdo 2"/>
          <p:cNvSpPr>
            <a:spLocks noGrp="1"/>
          </p:cNvSpPr>
          <p:nvPr>
            <p:ph idx="1"/>
          </p:nvPr>
        </p:nvSpPr>
        <p:spPr/>
        <p:txBody>
          <a:bodyPr>
            <a:normAutofit/>
          </a:bodyPr>
          <a:lstStyle/>
          <a:p>
            <a:r>
              <a:rPr lang="pt-BR" sz="2400" dirty="0"/>
              <a:t>SINAL DE FAROL: </a:t>
            </a:r>
          </a:p>
          <a:p>
            <a:r>
              <a:rPr lang="pt-BR" sz="2400" dirty="0"/>
              <a:t>1) indicar a intenção de ultrapassar (art. 40, III)</a:t>
            </a:r>
          </a:p>
          <a:p>
            <a:r>
              <a:rPr lang="pt-BR" sz="2400" dirty="0"/>
              <a:t>2) indicar a existência de risco à segurança (art. 40, III)</a:t>
            </a:r>
          </a:p>
          <a:p>
            <a:r>
              <a:rPr lang="pt-BR" sz="2400" dirty="0"/>
              <a:t>3) sinal de polícia: art. 251, II</a:t>
            </a:r>
          </a:p>
        </p:txBody>
      </p:sp>
    </p:spTree>
    <p:extLst>
      <p:ext uri="{BB962C8B-B14F-4D97-AF65-F5344CB8AC3E}">
        <p14:creationId xmlns:p14="http://schemas.microsoft.com/office/powerpoint/2010/main" val="21136584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USO DE LUZES</a:t>
            </a:r>
          </a:p>
        </p:txBody>
      </p:sp>
      <p:sp>
        <p:nvSpPr>
          <p:cNvPr id="3" name="Espaço Reservado para Conteúdo 2"/>
          <p:cNvSpPr>
            <a:spLocks noGrp="1"/>
          </p:cNvSpPr>
          <p:nvPr>
            <p:ph idx="1"/>
          </p:nvPr>
        </p:nvSpPr>
        <p:spPr/>
        <p:txBody>
          <a:bodyPr>
            <a:normAutofit/>
          </a:bodyPr>
          <a:lstStyle/>
          <a:p>
            <a:pPr algn="just"/>
            <a:r>
              <a:rPr lang="pt-BR" sz="2400" dirty="0"/>
              <a:t>No caso de chuva forte, neblina ou cerração o condutor deverá manter acesas as luzes de posição (art. 40, IV e 250, II)</a:t>
            </a:r>
          </a:p>
          <a:p>
            <a:pPr algn="just"/>
            <a:endParaRPr lang="pt-BR" sz="2400" dirty="0"/>
          </a:p>
          <a:p>
            <a:pPr algn="just"/>
            <a:r>
              <a:rPr lang="pt-BR" sz="2400" dirty="0"/>
              <a:t>O pisca-alerta deve ser usado em situação ou imobilização de emergência ou quando a regulamentação da via assim determinar (art. 40, V)</a:t>
            </a:r>
          </a:p>
        </p:txBody>
      </p:sp>
    </p:spTree>
    <p:extLst>
      <p:ext uri="{BB962C8B-B14F-4D97-AF65-F5344CB8AC3E}">
        <p14:creationId xmlns:p14="http://schemas.microsoft.com/office/powerpoint/2010/main" val="844064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RESPONSÁVEL CIVIL</a:t>
            </a:r>
          </a:p>
        </p:txBody>
      </p:sp>
      <p:sp>
        <p:nvSpPr>
          <p:cNvPr id="3" name="Espaço Reservado para Conteúdo 2"/>
          <p:cNvSpPr>
            <a:spLocks noGrp="1"/>
          </p:cNvSpPr>
          <p:nvPr>
            <p:ph idx="1"/>
          </p:nvPr>
        </p:nvSpPr>
        <p:spPr/>
        <p:txBody>
          <a:bodyPr>
            <a:normAutofit/>
          </a:bodyPr>
          <a:lstStyle/>
          <a:p>
            <a:pPr algn="just"/>
            <a:r>
              <a:rPr lang="pt-BR" sz="2400" dirty="0"/>
              <a:t>    É responsabilidade por </a:t>
            </a:r>
            <a:r>
              <a:rPr lang="pt-BR" sz="2400" dirty="0">
                <a:solidFill>
                  <a:srgbClr val="FF0000"/>
                </a:solidFill>
              </a:rPr>
              <a:t>fato próprio</a:t>
            </a:r>
            <a:r>
              <a:rPr lang="pt-BR" sz="2400" dirty="0"/>
              <a:t> se o agente provoca o dano. Diz-se por </a:t>
            </a:r>
            <a:r>
              <a:rPr lang="pt-BR" sz="2400" dirty="0">
                <a:solidFill>
                  <a:srgbClr val="FF0000"/>
                </a:solidFill>
              </a:rPr>
              <a:t>fato de terceiro</a:t>
            </a:r>
            <a:r>
              <a:rPr lang="pt-BR" sz="2400" dirty="0"/>
              <a:t> se existe vínculo jurídico causal com o terceiro; e denomina-se pelo </a:t>
            </a:r>
            <a:r>
              <a:rPr lang="pt-BR" sz="2400" dirty="0">
                <a:solidFill>
                  <a:srgbClr val="FF0000"/>
                </a:solidFill>
              </a:rPr>
              <a:t>fato das coisas </a:t>
            </a:r>
            <a:r>
              <a:rPr lang="pt-BR" sz="2400" dirty="0"/>
              <a:t>quando o dano é causado por um objeto ou animal, cuja vigilância ou guarda é imposta a uma pessoa. (RIZZARDO, 2010, p. 22)</a:t>
            </a:r>
          </a:p>
        </p:txBody>
      </p:sp>
    </p:spTree>
    <p:extLst>
      <p:ext uri="{BB962C8B-B14F-4D97-AF65-F5344CB8AC3E}">
        <p14:creationId xmlns:p14="http://schemas.microsoft.com/office/powerpoint/2010/main" val="24885550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RESPONSÁVEL CIVIL</a:t>
            </a:r>
            <a:br>
              <a:rPr lang="pt-BR" dirty="0"/>
            </a:br>
            <a:r>
              <a:rPr lang="pt-BR" sz="3600" dirty="0"/>
              <a:t>CONDUTOR</a:t>
            </a:r>
          </a:p>
        </p:txBody>
      </p:sp>
      <p:sp>
        <p:nvSpPr>
          <p:cNvPr id="3" name="Espaço Reservado para Conteúdo 2"/>
          <p:cNvSpPr>
            <a:spLocks noGrp="1"/>
          </p:cNvSpPr>
          <p:nvPr>
            <p:ph idx="1"/>
          </p:nvPr>
        </p:nvSpPr>
        <p:spPr/>
        <p:txBody>
          <a:bodyPr>
            <a:normAutofit/>
          </a:bodyPr>
          <a:lstStyle/>
          <a:p>
            <a:pPr algn="just"/>
            <a:r>
              <a:rPr lang="pt-BR" sz="2400" dirty="0"/>
              <a:t>Art. 186 c/c Art.927 do CC</a:t>
            </a:r>
          </a:p>
          <a:p>
            <a:pPr algn="just"/>
            <a:endParaRPr lang="pt-BR" sz="2400" dirty="0"/>
          </a:p>
          <a:p>
            <a:pPr algn="just"/>
            <a:r>
              <a:rPr lang="pt-BR" sz="2400" dirty="0"/>
              <a:t>“A responsabilidade direta, simples ou por </a:t>
            </a:r>
            <a:r>
              <a:rPr lang="pt-BR" sz="2400" dirty="0">
                <a:solidFill>
                  <a:srgbClr val="FF0000"/>
                </a:solidFill>
              </a:rPr>
              <a:t>fato próprio é a que decorre de um fato pessoal do causador do dano</a:t>
            </a:r>
            <a:r>
              <a:rPr lang="pt-BR" sz="2400" dirty="0"/>
              <a:t>, resultando, portanto, de uma ação direta de uma pessoa ligada à violação ao direito ou ao prejuízo ao patrimônio, por ato culposo ou doloso.” (DINIZ, 2010, p. 509)</a:t>
            </a:r>
          </a:p>
          <a:p>
            <a:endParaRPr lang="pt-BR" dirty="0"/>
          </a:p>
        </p:txBody>
      </p:sp>
    </p:spTree>
    <p:extLst>
      <p:ext uri="{BB962C8B-B14F-4D97-AF65-F5344CB8AC3E}">
        <p14:creationId xmlns:p14="http://schemas.microsoft.com/office/powerpoint/2010/main" val="1489329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RESPONSABILIDADE DO PROPRIETÁRIO</a:t>
            </a:r>
          </a:p>
        </p:txBody>
      </p:sp>
      <p:sp>
        <p:nvSpPr>
          <p:cNvPr id="3" name="Espaço Reservado para Conteúdo 2"/>
          <p:cNvSpPr>
            <a:spLocks noGrp="1"/>
          </p:cNvSpPr>
          <p:nvPr>
            <p:ph idx="1"/>
          </p:nvPr>
        </p:nvSpPr>
        <p:spPr>
          <a:xfrm>
            <a:off x="457200" y="2060848"/>
            <a:ext cx="8229600" cy="4065315"/>
          </a:xfrm>
        </p:spPr>
        <p:txBody>
          <a:bodyPr/>
          <a:lstStyle/>
          <a:p>
            <a:pPr algn="just"/>
            <a:r>
              <a:rPr lang="pt-BR" sz="2400" dirty="0"/>
              <a:t>A responsabilidade por fato de outrem surge do acontecimento alheio, independente, à maioria das vezes, da culpa do civilmente responsável, mas sem prescindir da culpa do terceiro, autor do ato lesivo do direito. (RIZZARDO, 2010, p. 78)</a:t>
            </a:r>
          </a:p>
          <a:p>
            <a:endParaRPr lang="pt-BR" dirty="0">
              <a:solidFill>
                <a:srgbClr val="FF0000"/>
              </a:solidFill>
            </a:endParaRPr>
          </a:p>
        </p:txBody>
      </p:sp>
    </p:spTree>
    <p:extLst>
      <p:ext uri="{BB962C8B-B14F-4D97-AF65-F5344CB8AC3E}">
        <p14:creationId xmlns:p14="http://schemas.microsoft.com/office/powerpoint/2010/main" val="272631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CONSEQUÊNCIAS DOS ACIDENTES DE TRÂNSITO</a:t>
            </a:r>
            <a:endParaRPr lang="pt-BR" dirty="0"/>
          </a:p>
        </p:txBody>
      </p:sp>
      <p:sp>
        <p:nvSpPr>
          <p:cNvPr id="3" name="Espaço Reservado para Conteúdo 2"/>
          <p:cNvSpPr>
            <a:spLocks noGrp="1"/>
          </p:cNvSpPr>
          <p:nvPr>
            <p:ph idx="1"/>
          </p:nvPr>
        </p:nvSpPr>
        <p:spPr>
          <a:xfrm>
            <a:off x="822960" y="1340768"/>
            <a:ext cx="7520940" cy="3339709"/>
          </a:xfrm>
        </p:spPr>
        <p:txBody>
          <a:bodyPr>
            <a:normAutofit/>
          </a:bodyPr>
          <a:lstStyle/>
          <a:p>
            <a:r>
              <a:rPr lang="en-US" sz="2400" dirty="0" err="1"/>
              <a:t>Danos</a:t>
            </a:r>
            <a:r>
              <a:rPr lang="en-US" sz="2400" dirty="0"/>
              <a:t> </a:t>
            </a:r>
            <a:r>
              <a:rPr lang="en-US" sz="2400" dirty="0" err="1"/>
              <a:t>pessoais</a:t>
            </a:r>
            <a:endParaRPr lang="en-US" sz="2400" dirty="0"/>
          </a:p>
          <a:p>
            <a:endParaRPr lang="en-US" sz="2400" dirty="0"/>
          </a:p>
          <a:p>
            <a:r>
              <a:rPr lang="en-US" sz="2400" dirty="0" err="1"/>
              <a:t>Danos</a:t>
            </a:r>
            <a:r>
              <a:rPr lang="en-US" sz="2400" dirty="0"/>
              <a:t> </a:t>
            </a:r>
            <a:r>
              <a:rPr lang="en-US" sz="2400" dirty="0" err="1"/>
              <a:t>públicos</a:t>
            </a:r>
            <a:endParaRPr lang="en-US" sz="2400" dirty="0"/>
          </a:p>
          <a:p>
            <a:endParaRPr lang="en-US" sz="2400" dirty="0"/>
          </a:p>
          <a:p>
            <a:r>
              <a:rPr lang="en-US" sz="2400" dirty="0" err="1"/>
              <a:t>Danos</a:t>
            </a:r>
            <a:r>
              <a:rPr lang="en-US" sz="2400" dirty="0"/>
              <a:t> </a:t>
            </a:r>
            <a:r>
              <a:rPr lang="en-US" sz="2400" dirty="0" err="1"/>
              <a:t>patrimonais</a:t>
            </a:r>
            <a:endParaRPr lang="en-US" sz="2400" dirty="0"/>
          </a:p>
          <a:p>
            <a:endParaRPr lang="en-US" sz="2400" dirty="0"/>
          </a:p>
          <a:p>
            <a:r>
              <a:rPr lang="en-US" sz="2400" dirty="0" err="1"/>
              <a:t>Danos</a:t>
            </a:r>
            <a:r>
              <a:rPr lang="en-US" sz="2400" dirty="0"/>
              <a:t> </a:t>
            </a:r>
            <a:r>
              <a:rPr lang="en-US" sz="2400" dirty="0" err="1"/>
              <a:t>morais</a:t>
            </a:r>
            <a:endParaRPr lang="pt-BR" sz="2400" dirty="0"/>
          </a:p>
        </p:txBody>
      </p:sp>
    </p:spTree>
    <p:extLst>
      <p:ext uri="{BB962C8B-B14F-4D97-AF65-F5344CB8AC3E}">
        <p14:creationId xmlns:p14="http://schemas.microsoft.com/office/powerpoint/2010/main" val="37266833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RESPONSABILIDADE DO PROPRIETÁRIO</a:t>
            </a:r>
          </a:p>
        </p:txBody>
      </p:sp>
      <p:sp>
        <p:nvSpPr>
          <p:cNvPr id="3" name="Espaço Reservado para Conteúdo 2"/>
          <p:cNvSpPr>
            <a:spLocks noGrp="1"/>
          </p:cNvSpPr>
          <p:nvPr>
            <p:ph idx="1"/>
          </p:nvPr>
        </p:nvSpPr>
        <p:spPr>
          <a:xfrm>
            <a:off x="457200" y="1628800"/>
            <a:ext cx="8229600" cy="4497363"/>
          </a:xfrm>
        </p:spPr>
        <p:txBody>
          <a:bodyPr>
            <a:normAutofit/>
          </a:bodyPr>
          <a:lstStyle/>
          <a:p>
            <a:pPr algn="just"/>
            <a:r>
              <a:rPr lang="pt-BR" sz="2400" dirty="0"/>
              <a:t>“Quem permite que terceiro conduza seu veículo é responsável solidário pelos danos causados culposamente pelo permissionário.” (STJ, 3. Turma, </a:t>
            </a:r>
            <a:r>
              <a:rPr lang="pt-BR" sz="2400" dirty="0" err="1"/>
              <a:t>REsp</a:t>
            </a:r>
            <a:r>
              <a:rPr lang="pt-BR" sz="2400" dirty="0"/>
              <a:t> 343.649/MG, DJU 25.02.2004)</a:t>
            </a:r>
          </a:p>
          <a:p>
            <a:endParaRPr lang="pt-BR" sz="2400" dirty="0"/>
          </a:p>
        </p:txBody>
      </p:sp>
    </p:spTree>
    <p:extLst>
      <p:ext uri="{BB962C8B-B14F-4D97-AF65-F5344CB8AC3E}">
        <p14:creationId xmlns:p14="http://schemas.microsoft.com/office/powerpoint/2010/main" val="19009603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642194"/>
          </a:xfrm>
        </p:spPr>
        <p:txBody>
          <a:bodyPr>
            <a:normAutofit/>
          </a:bodyPr>
          <a:lstStyle/>
          <a:p>
            <a:r>
              <a:rPr lang="pt-BR" dirty="0"/>
              <a:t>RESPONSABILIDADE DO PROPRIETÁRIO </a:t>
            </a:r>
            <a:br>
              <a:rPr lang="pt-BR" dirty="0"/>
            </a:br>
            <a:r>
              <a:rPr lang="pt-BR" sz="3100" dirty="0"/>
              <a:t>CULPA DO CONDUTOR</a:t>
            </a:r>
          </a:p>
        </p:txBody>
      </p:sp>
      <p:sp>
        <p:nvSpPr>
          <p:cNvPr id="3" name="Espaço Reservado para Conteúdo 2"/>
          <p:cNvSpPr>
            <a:spLocks noGrp="1"/>
          </p:cNvSpPr>
          <p:nvPr>
            <p:ph idx="1"/>
          </p:nvPr>
        </p:nvSpPr>
        <p:spPr>
          <a:xfrm>
            <a:off x="457200" y="1700808"/>
            <a:ext cx="8229600" cy="4968552"/>
          </a:xfrm>
        </p:spPr>
        <p:txBody>
          <a:bodyPr>
            <a:normAutofit/>
          </a:bodyPr>
          <a:lstStyle/>
          <a:p>
            <a:pPr algn="just"/>
            <a:r>
              <a:rPr lang="pt-BR" dirty="0"/>
              <a:t>       </a:t>
            </a:r>
            <a:r>
              <a:rPr lang="pt-BR" sz="2000" dirty="0"/>
              <a:t>RESPONSABILIDADE CIVIL. ACIDENTE DE TRÂNSITO. INVASÃO DE VIA PREFERENCIAL. CULPA COMPROVADA. </a:t>
            </a:r>
            <a:r>
              <a:rPr lang="pt-BR" sz="2000" dirty="0">
                <a:solidFill>
                  <a:srgbClr val="FF0000"/>
                </a:solidFill>
              </a:rPr>
              <a:t>RESPONSABILIDADE SOLIDÁRIA DO PROPRIETÁRIO DO VEÍCULO</a:t>
            </a:r>
            <a:r>
              <a:rPr lang="pt-BR" sz="2000" dirty="0"/>
              <a:t>. DANOS MATERIAIS. DANO MORAL. PENSÃO ALIMENTÍCIA. DIREITO DE ACRESCER. TERMO INICIAL DOS JUROS DE MORA E DA CORREÇÃO MONETÁRIA. RECURSOS PARCIALMENTE PROVIDOS.   01. [...]   </a:t>
            </a:r>
            <a:r>
              <a:rPr lang="pt-BR" sz="2000" dirty="0">
                <a:solidFill>
                  <a:srgbClr val="FF0000"/>
                </a:solidFill>
              </a:rPr>
              <a:t>Provado que o acidente resultou do fato de o condutor do veículo pertencente ao réu não ter respeitado a via preferencial de trânsito, ambos, proprietário e condutor, respondem pela reparação dos danos</a:t>
            </a:r>
            <a:r>
              <a:rPr lang="pt-BR" sz="2000" dirty="0"/>
              <a:t>. (TJPR, Apelação Cível n. 2010.058957-6, de Urussanga, rel. Des. Newton </a:t>
            </a:r>
            <a:r>
              <a:rPr lang="pt-BR" sz="2000" dirty="0" err="1"/>
              <a:t>Trisotto</a:t>
            </a:r>
            <a:r>
              <a:rPr lang="pt-BR" sz="2000" dirty="0"/>
              <a:t>)</a:t>
            </a:r>
          </a:p>
          <a:p>
            <a:endParaRPr lang="pt-BR" dirty="0"/>
          </a:p>
        </p:txBody>
      </p:sp>
    </p:spTree>
    <p:extLst>
      <p:ext uri="{BB962C8B-B14F-4D97-AF65-F5344CB8AC3E}">
        <p14:creationId xmlns:p14="http://schemas.microsoft.com/office/powerpoint/2010/main" val="317500853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70186"/>
          </a:xfrm>
        </p:spPr>
        <p:txBody>
          <a:bodyPr>
            <a:normAutofit/>
          </a:bodyPr>
          <a:lstStyle/>
          <a:p>
            <a:r>
              <a:rPr lang="pt-BR" dirty="0"/>
              <a:t>RESPONSABILIDADE DO PROPRIETÁRIO E AUSÊNCIA DE CULPA NO ATO DA CESSÃO DO VEÍCULO</a:t>
            </a:r>
          </a:p>
        </p:txBody>
      </p:sp>
      <p:sp>
        <p:nvSpPr>
          <p:cNvPr id="3" name="Espaço Reservado para Conteúdo 2"/>
          <p:cNvSpPr>
            <a:spLocks noGrp="1"/>
          </p:cNvSpPr>
          <p:nvPr>
            <p:ph idx="1"/>
          </p:nvPr>
        </p:nvSpPr>
        <p:spPr>
          <a:xfrm>
            <a:off x="457200" y="2060848"/>
            <a:ext cx="8229600" cy="4065315"/>
          </a:xfrm>
        </p:spPr>
        <p:txBody>
          <a:bodyPr>
            <a:normAutofit/>
          </a:bodyPr>
          <a:lstStyle/>
          <a:p>
            <a:pPr algn="just"/>
            <a:r>
              <a:rPr lang="pt-BR" dirty="0"/>
              <a:t>“</a:t>
            </a:r>
            <a:r>
              <a:rPr lang="pt-BR" sz="2400" dirty="0"/>
              <a:t>Mesmo se o proprietário empresta o veículo a pessoa experiente e habilitada, ele é chamado a responder pelos estragos causados por meio do seu carro. Não importa a inexistência de culpa no ato do empréstimo. Interessa a ação do condutor, reveladora de culpa no evento.” (RIZZARDO, 2010, p. 24)</a:t>
            </a:r>
          </a:p>
          <a:p>
            <a:pPr algn="just"/>
            <a:endParaRPr lang="pt-BR" dirty="0"/>
          </a:p>
        </p:txBody>
      </p:sp>
    </p:spTree>
    <p:extLst>
      <p:ext uri="{BB962C8B-B14F-4D97-AF65-F5344CB8AC3E}">
        <p14:creationId xmlns:p14="http://schemas.microsoft.com/office/powerpoint/2010/main" val="33702590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PRESUNÇÃO DE CULPA DO PROPRIETÁRIO</a:t>
            </a:r>
          </a:p>
        </p:txBody>
      </p:sp>
      <p:sp>
        <p:nvSpPr>
          <p:cNvPr id="3" name="Espaço Reservado para Conteúdo 2"/>
          <p:cNvSpPr>
            <a:spLocks noGrp="1"/>
          </p:cNvSpPr>
          <p:nvPr>
            <p:ph idx="1"/>
          </p:nvPr>
        </p:nvSpPr>
        <p:spPr/>
        <p:txBody>
          <a:bodyPr>
            <a:normAutofit lnSpcReduction="10000"/>
          </a:bodyPr>
          <a:lstStyle/>
          <a:p>
            <a:pPr algn="just"/>
            <a:r>
              <a:rPr lang="pt-BR" dirty="0"/>
              <a:t>    “</a:t>
            </a:r>
            <a:r>
              <a:rPr lang="pt-BR" sz="2400" dirty="0"/>
              <a:t>firme na jurisprudência a orientação de que o proprietário do veículo responde objetiva e solidariamente pelos danos resultantes de acidente de trânsito causado por culpa de seu condutor, não se estendendo, contudo, à pessoa do cônjuge do proprietário do veículo, visto que não se pode a ele atribuir o dever de guarda do automóvel.” (</a:t>
            </a:r>
            <a:r>
              <a:rPr lang="pt-BR" sz="2400" dirty="0" err="1"/>
              <a:t>REsp</a:t>
            </a:r>
            <a:r>
              <a:rPr lang="pt-BR" sz="2400" dirty="0"/>
              <a:t> 1591178/RJ, Rel. Ministro RICARDO VILLAS BÔAS CUEVA, TERCEIRA TURMA, julgado em 25/04/2017, </a:t>
            </a:r>
            <a:r>
              <a:rPr lang="pt-BR" sz="2400" dirty="0" err="1"/>
              <a:t>DJe</a:t>
            </a:r>
            <a:r>
              <a:rPr lang="pt-BR" sz="2400" dirty="0"/>
              <a:t> 02/05/2017)</a:t>
            </a:r>
          </a:p>
        </p:txBody>
      </p:sp>
    </p:spTree>
    <p:extLst>
      <p:ext uri="{BB962C8B-B14F-4D97-AF65-F5344CB8AC3E}">
        <p14:creationId xmlns:p14="http://schemas.microsoft.com/office/powerpoint/2010/main" val="269857611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RESPONSABILIDADE OBJETIVA DO PROPRIETÁRIO</a:t>
            </a:r>
          </a:p>
        </p:txBody>
      </p:sp>
      <p:sp>
        <p:nvSpPr>
          <p:cNvPr id="3" name="Espaço Reservado para Conteúdo 2"/>
          <p:cNvSpPr>
            <a:spLocks noGrp="1"/>
          </p:cNvSpPr>
          <p:nvPr>
            <p:ph idx="1"/>
          </p:nvPr>
        </p:nvSpPr>
        <p:spPr>
          <a:xfrm>
            <a:off x="822960" y="1340768"/>
            <a:ext cx="7520940" cy="3600400"/>
          </a:xfrm>
        </p:spPr>
        <p:txBody>
          <a:bodyPr>
            <a:noAutofit/>
          </a:bodyPr>
          <a:lstStyle/>
          <a:p>
            <a:pPr algn="just"/>
            <a:r>
              <a:rPr lang="pt-BR" sz="2000" dirty="0"/>
              <a:t>    </a:t>
            </a:r>
            <a:r>
              <a:rPr lang="pt-BR" sz="2400" dirty="0"/>
              <a:t>“A conclusão é que os princípios reguladores da responsabilidade pelo fato de outrem são os mesmos que regem a responsabilidade indireta, sem culpa, do comitente, do patrão, do pai em relação aos filhos, com fundamento no risco. [...] A teoria da responsabilidade objetiva tem aplicação, mais do que nunca, nessas hipóteses.” (Rizzardo,2010)</a:t>
            </a:r>
          </a:p>
          <a:p>
            <a:pPr algn="just"/>
            <a:endParaRPr lang="pt-BR" sz="2400" dirty="0"/>
          </a:p>
        </p:txBody>
      </p:sp>
    </p:spTree>
    <p:extLst>
      <p:ext uri="{BB962C8B-B14F-4D97-AF65-F5344CB8AC3E}">
        <p14:creationId xmlns:p14="http://schemas.microsoft.com/office/powerpoint/2010/main" val="36143461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RESPONSABILIDADE DO PROPRIETÁRIO</a:t>
            </a:r>
            <a:br>
              <a:rPr lang="pt-BR" dirty="0"/>
            </a:br>
            <a:r>
              <a:rPr lang="pt-BR" sz="3600" dirty="0"/>
              <a:t>VEÍCULO VENDIDO E NÃO TRANSFERIDO</a:t>
            </a:r>
          </a:p>
        </p:txBody>
      </p:sp>
      <p:sp>
        <p:nvSpPr>
          <p:cNvPr id="3" name="Espaço Reservado para Conteúdo 2"/>
          <p:cNvSpPr>
            <a:spLocks noGrp="1"/>
          </p:cNvSpPr>
          <p:nvPr>
            <p:ph idx="1"/>
          </p:nvPr>
        </p:nvSpPr>
        <p:spPr>
          <a:xfrm>
            <a:off x="457200" y="1988840"/>
            <a:ext cx="8229600" cy="4137323"/>
          </a:xfrm>
        </p:spPr>
        <p:txBody>
          <a:bodyPr>
            <a:normAutofit/>
          </a:bodyPr>
          <a:lstStyle/>
          <a:p>
            <a:pPr algn="just"/>
            <a:r>
              <a:rPr lang="pt-BR" sz="2400" dirty="0"/>
              <a:t>Sumula 132 do STJ – A ausência de registro da transferência não implica a responsabilidade do antigo proprietário por dano resultante de acidente que envolva veículo alienado.</a:t>
            </a:r>
          </a:p>
          <a:p>
            <a:pPr algn="just"/>
            <a:endParaRPr lang="pt-BR" sz="2400" dirty="0"/>
          </a:p>
          <a:p>
            <a:pPr algn="just"/>
            <a:r>
              <a:rPr lang="pt-BR" sz="2400" dirty="0"/>
              <a:t>Art. 134 do CTB (não confundir)</a:t>
            </a:r>
          </a:p>
          <a:p>
            <a:pPr algn="just"/>
            <a:endParaRPr lang="pt-BR" dirty="0"/>
          </a:p>
          <a:p>
            <a:endParaRPr lang="pt-BR" dirty="0"/>
          </a:p>
        </p:txBody>
      </p:sp>
    </p:spTree>
    <p:extLst>
      <p:ext uri="{BB962C8B-B14F-4D97-AF65-F5344CB8AC3E}">
        <p14:creationId xmlns:p14="http://schemas.microsoft.com/office/powerpoint/2010/main" val="6702704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RESPONSABILIDADE DO PROPRIETÁRIO</a:t>
            </a:r>
            <a:br>
              <a:rPr lang="pt-BR" dirty="0"/>
            </a:br>
            <a:r>
              <a:rPr lang="pt-BR" sz="3600" dirty="0"/>
              <a:t>NECESSIDADE DE PROVA DA VENDA</a:t>
            </a:r>
            <a:endParaRPr lang="pt-BR" dirty="0"/>
          </a:p>
        </p:txBody>
      </p:sp>
      <p:sp>
        <p:nvSpPr>
          <p:cNvPr id="3" name="Espaço Reservado para Conteúdo 2"/>
          <p:cNvSpPr>
            <a:spLocks noGrp="1"/>
          </p:cNvSpPr>
          <p:nvPr>
            <p:ph idx="1"/>
          </p:nvPr>
        </p:nvSpPr>
        <p:spPr/>
        <p:txBody>
          <a:bodyPr>
            <a:normAutofit/>
          </a:bodyPr>
          <a:lstStyle/>
          <a:p>
            <a:pPr algn="just"/>
            <a:r>
              <a:rPr lang="pt-BR" dirty="0"/>
              <a:t>    </a:t>
            </a:r>
          </a:p>
          <a:p>
            <a:pPr algn="just"/>
            <a:r>
              <a:rPr lang="pt-BR" dirty="0"/>
              <a:t>    </a:t>
            </a:r>
            <a:r>
              <a:rPr lang="pt-BR" sz="2000" dirty="0"/>
              <a:t>“</a:t>
            </a:r>
            <a:r>
              <a:rPr lang="pt-BR" sz="2400" dirty="0"/>
              <a:t>Comprovada a venda do veículo, ainda que não  efetuada  a  transferência  na  repartição  de  trânsito competente,  responde  apenas  o  novo  proprietário pelos danos  causados  a  terceiro  depois  do  negócio. Semelhante teor se verifica na Súmula nº 132 do STJ.” (TJSP, AI nº 2007093-29.2013.8.26.0000, Jul. 27/08/2013)</a:t>
            </a:r>
          </a:p>
        </p:txBody>
      </p:sp>
    </p:spTree>
    <p:extLst>
      <p:ext uri="{BB962C8B-B14F-4D97-AF65-F5344CB8AC3E}">
        <p14:creationId xmlns:p14="http://schemas.microsoft.com/office/powerpoint/2010/main" val="70236447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RESPONSABILIDADE DO PROPRIETÁRIO</a:t>
            </a:r>
            <a:br>
              <a:rPr lang="pt-BR" dirty="0"/>
            </a:br>
            <a:r>
              <a:rPr lang="pt-BR" sz="3600" dirty="0"/>
              <a:t>VEÍCULO VENDIDO E NÃO TRANSFERIDO</a:t>
            </a:r>
            <a:endParaRPr lang="pt-BR" dirty="0"/>
          </a:p>
        </p:txBody>
      </p:sp>
      <p:sp>
        <p:nvSpPr>
          <p:cNvPr id="3" name="Espaço Reservado para Conteúdo 2"/>
          <p:cNvSpPr>
            <a:spLocks noGrp="1"/>
          </p:cNvSpPr>
          <p:nvPr>
            <p:ph idx="1"/>
          </p:nvPr>
        </p:nvSpPr>
        <p:spPr>
          <a:xfrm>
            <a:off x="611560" y="1340768"/>
            <a:ext cx="7732340" cy="3339709"/>
          </a:xfrm>
        </p:spPr>
        <p:txBody>
          <a:bodyPr>
            <a:normAutofit lnSpcReduction="10000"/>
          </a:bodyPr>
          <a:lstStyle/>
          <a:p>
            <a:pPr algn="just"/>
            <a:r>
              <a:rPr lang="pt-BR" sz="2000" b="1" dirty="0"/>
              <a:t>    “</a:t>
            </a:r>
            <a:r>
              <a:rPr lang="pt-BR" sz="2000" dirty="0"/>
              <a:t>Com relação ao corréu José Carlos, bem reconhecida sua </a:t>
            </a:r>
            <a:r>
              <a:rPr lang="pt-BR" sz="2000" dirty="0" err="1"/>
              <a:t>ilegimitidade</a:t>
            </a:r>
            <a:r>
              <a:rPr lang="pt-BR" sz="2000" dirty="0"/>
              <a:t> passiva, pois comprovado que à época do acidente já não era mais o proprietário do veículo envolvido no acidente (fls.88), não obstante ainda constar como tal no órgão de trânsito. Sendo certo que a propriedade do bem móvel se transmite pela mera tradição, fato que não é alterado pela ausência de comunicação do vendedor, tampouco pela demora na transferência de titularidade pelo comprador.” (Relator(a): Melo Bueno; Comarca: São Paulo; Órgão julgador: 25ª Câmara Extraordinária de Direito Privado; Data do julgamento: 09/05/2017; Data de registro: 09/05/2017)</a:t>
            </a:r>
          </a:p>
        </p:txBody>
      </p:sp>
    </p:spTree>
    <p:extLst>
      <p:ext uri="{BB962C8B-B14F-4D97-AF65-F5344CB8AC3E}">
        <p14:creationId xmlns:p14="http://schemas.microsoft.com/office/powerpoint/2010/main" val="32738084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CAUSAS DE EXCLUSÃO (ou não) DA RESPONSABILIDADE</a:t>
            </a:r>
          </a:p>
        </p:txBody>
      </p:sp>
      <p:sp>
        <p:nvSpPr>
          <p:cNvPr id="3" name="Espaço Reservado para Conteúdo 2"/>
          <p:cNvSpPr>
            <a:spLocks noGrp="1"/>
          </p:cNvSpPr>
          <p:nvPr>
            <p:ph idx="1"/>
          </p:nvPr>
        </p:nvSpPr>
        <p:spPr/>
        <p:txBody>
          <a:bodyPr>
            <a:normAutofit/>
          </a:bodyPr>
          <a:lstStyle/>
          <a:p>
            <a:pPr algn="just"/>
            <a:r>
              <a:rPr lang="pt-BR" sz="2400" dirty="0"/>
              <a:t>    </a:t>
            </a:r>
          </a:p>
          <a:p>
            <a:pPr algn="just"/>
            <a:endParaRPr lang="pt-BR" sz="2400" dirty="0"/>
          </a:p>
          <a:p>
            <a:pPr algn="just"/>
            <a:r>
              <a:rPr lang="pt-BR" sz="2400" dirty="0"/>
              <a:t>    FURTO/ROUBO DO VEÍCULO: Em tese, o furto/roubo do veículo caracteriza caso fortuito e, portanto, </a:t>
            </a:r>
            <a:r>
              <a:rPr lang="pt-BR" sz="2400" dirty="0" err="1"/>
              <a:t>exoneradora</a:t>
            </a:r>
            <a:r>
              <a:rPr lang="pt-BR" sz="2400" dirty="0"/>
              <a:t> da responsabilidade do proprietário.</a:t>
            </a:r>
          </a:p>
        </p:txBody>
      </p:sp>
    </p:spTree>
    <p:extLst>
      <p:ext uri="{BB962C8B-B14F-4D97-AF65-F5344CB8AC3E}">
        <p14:creationId xmlns:p14="http://schemas.microsoft.com/office/powerpoint/2010/main" val="27806512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CAUSAS DE EXCLUSÃO (ou não) DA RESPONSABILIDADE</a:t>
            </a:r>
          </a:p>
        </p:txBody>
      </p:sp>
      <p:sp>
        <p:nvSpPr>
          <p:cNvPr id="3" name="Espaço Reservado para Conteúdo 2"/>
          <p:cNvSpPr>
            <a:spLocks noGrp="1"/>
          </p:cNvSpPr>
          <p:nvPr>
            <p:ph idx="1"/>
          </p:nvPr>
        </p:nvSpPr>
        <p:spPr>
          <a:xfrm>
            <a:off x="539552" y="1124744"/>
            <a:ext cx="8229600" cy="5069160"/>
          </a:xfrm>
        </p:spPr>
        <p:txBody>
          <a:bodyPr>
            <a:normAutofit/>
          </a:bodyPr>
          <a:lstStyle/>
          <a:p>
            <a:pPr algn="just"/>
            <a:endParaRPr lang="pt-BR" dirty="0"/>
          </a:p>
          <a:p>
            <a:pPr algn="just"/>
            <a:r>
              <a:rPr lang="pt-BR" sz="2400" dirty="0"/>
              <a:t>      “O mal súbito de condutor de veículo que, em razão disto, para repentinamente seu veículo na pista de rolamento e é abalroado na traseira pelo veículo que lhe sucede no fluxo configura caso fortuito, mostrando-se inviável a responsabilização.” (Apelação Cível n. 2010.005918-3, de Caçador, rel. Des. Jaime Luiz </a:t>
            </a:r>
            <a:r>
              <a:rPr lang="pt-BR" sz="2400" dirty="0" err="1"/>
              <a:t>Vicari</a:t>
            </a:r>
            <a:r>
              <a:rPr lang="pt-BR" sz="2400" dirty="0"/>
              <a:t>)</a:t>
            </a:r>
          </a:p>
        </p:txBody>
      </p:sp>
    </p:spTree>
    <p:extLst>
      <p:ext uri="{BB962C8B-B14F-4D97-AF65-F5344CB8AC3E}">
        <p14:creationId xmlns:p14="http://schemas.microsoft.com/office/powerpoint/2010/main" val="104448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RESPONSABILIDADE CIVIL NOS ACIDENTES DE TRÂNSITO</a:t>
            </a:r>
            <a:endParaRPr lang="pt-BR" dirty="0"/>
          </a:p>
        </p:txBody>
      </p:sp>
      <p:sp>
        <p:nvSpPr>
          <p:cNvPr id="3" name="Espaço Reservado para Conteúdo 2"/>
          <p:cNvSpPr>
            <a:spLocks noGrp="1"/>
          </p:cNvSpPr>
          <p:nvPr>
            <p:ph idx="1"/>
          </p:nvPr>
        </p:nvSpPr>
        <p:spPr/>
        <p:txBody>
          <a:bodyPr>
            <a:noAutofit/>
          </a:bodyPr>
          <a:lstStyle/>
          <a:p>
            <a:pPr algn="just"/>
            <a:r>
              <a:rPr lang="en-US" sz="2400" dirty="0">
                <a:solidFill>
                  <a:srgbClr val="FF0000"/>
                </a:solidFill>
              </a:rPr>
              <a:t>    </a:t>
            </a:r>
            <a:r>
              <a:rPr lang="en-US" sz="2400" dirty="0" err="1">
                <a:solidFill>
                  <a:srgbClr val="FF0000"/>
                </a:solidFill>
              </a:rPr>
              <a:t>Responsabilidade</a:t>
            </a:r>
            <a:r>
              <a:rPr lang="en-US" sz="2400" dirty="0">
                <a:solidFill>
                  <a:srgbClr val="FF0000"/>
                </a:solidFill>
              </a:rPr>
              <a:t> civil </a:t>
            </a:r>
            <a:r>
              <a:rPr lang="en-US" sz="2400" dirty="0" err="1">
                <a:solidFill>
                  <a:srgbClr val="FF0000"/>
                </a:solidFill>
              </a:rPr>
              <a:t>objetiva</a:t>
            </a:r>
            <a:r>
              <a:rPr lang="en-US" sz="2400" dirty="0">
                <a:solidFill>
                  <a:srgbClr val="FF0000"/>
                </a:solidFill>
              </a:rPr>
              <a:t> </a:t>
            </a:r>
            <a:r>
              <a:rPr lang="en-US" sz="2400" dirty="0" err="1"/>
              <a:t>nos</a:t>
            </a:r>
            <a:r>
              <a:rPr lang="en-US" sz="2400" dirty="0"/>
              <a:t> </a:t>
            </a:r>
            <a:r>
              <a:rPr lang="en-US" sz="2400" dirty="0" err="1"/>
              <a:t>acidentes</a:t>
            </a:r>
            <a:r>
              <a:rPr lang="en-US" sz="2400" dirty="0"/>
              <a:t> de </a:t>
            </a:r>
            <a:r>
              <a:rPr lang="en-US" sz="2400" dirty="0" err="1"/>
              <a:t>trânsito</a:t>
            </a:r>
            <a:r>
              <a:rPr lang="en-US" sz="2400" dirty="0"/>
              <a:t>: CF/88, art. 37,§ 6º.</a:t>
            </a:r>
          </a:p>
          <a:p>
            <a:pPr algn="just"/>
            <a:endParaRPr lang="en-US" sz="2400" dirty="0"/>
          </a:p>
          <a:p>
            <a:pPr algn="just"/>
            <a:r>
              <a:rPr lang="en-US" sz="2400" dirty="0"/>
              <a:t>   “</a:t>
            </a:r>
            <a:r>
              <a:rPr lang="en-US" sz="2400" dirty="0" err="1"/>
              <a:t>Os</a:t>
            </a:r>
            <a:r>
              <a:rPr lang="en-US" sz="2400" dirty="0"/>
              <a:t> </a:t>
            </a:r>
            <a:r>
              <a:rPr lang="en-US" sz="2400" dirty="0" err="1"/>
              <a:t>órgãos</a:t>
            </a:r>
            <a:r>
              <a:rPr lang="en-US" sz="2400" dirty="0"/>
              <a:t> e </a:t>
            </a:r>
            <a:r>
              <a:rPr lang="en-US" sz="2400" dirty="0" err="1"/>
              <a:t>entidades</a:t>
            </a:r>
            <a:r>
              <a:rPr lang="en-US" sz="2400" dirty="0"/>
              <a:t> </a:t>
            </a:r>
            <a:r>
              <a:rPr lang="en-US" sz="2400" dirty="0" err="1"/>
              <a:t>componentes</a:t>
            </a:r>
            <a:r>
              <a:rPr lang="en-US" sz="2400" dirty="0"/>
              <a:t> do </a:t>
            </a:r>
            <a:r>
              <a:rPr lang="en-US" sz="2400" dirty="0" err="1"/>
              <a:t>Sistema</a:t>
            </a:r>
            <a:r>
              <a:rPr lang="en-US" sz="2400" dirty="0"/>
              <a:t> </a:t>
            </a:r>
            <a:r>
              <a:rPr lang="en-US" sz="2400" dirty="0" err="1"/>
              <a:t>Nacional</a:t>
            </a:r>
            <a:r>
              <a:rPr lang="en-US" sz="2400" dirty="0"/>
              <a:t> de </a:t>
            </a:r>
            <a:r>
              <a:rPr lang="en-US" sz="2400" dirty="0" err="1"/>
              <a:t>Trânsito</a:t>
            </a:r>
            <a:r>
              <a:rPr lang="en-US" sz="2400" dirty="0"/>
              <a:t> </a:t>
            </a:r>
            <a:r>
              <a:rPr lang="en-US" sz="2400" dirty="0" err="1"/>
              <a:t>respondem</a:t>
            </a:r>
            <a:r>
              <a:rPr lang="en-US" sz="2400" dirty="0"/>
              <a:t>, no </a:t>
            </a:r>
            <a:r>
              <a:rPr lang="en-US" sz="2400" dirty="0" err="1"/>
              <a:t>âmbito</a:t>
            </a:r>
            <a:r>
              <a:rPr lang="en-US" sz="2400" dirty="0"/>
              <a:t> das </a:t>
            </a:r>
            <a:r>
              <a:rPr lang="en-US" sz="2400" dirty="0" err="1"/>
              <a:t>respectivas</a:t>
            </a:r>
            <a:r>
              <a:rPr lang="en-US" sz="2400" dirty="0"/>
              <a:t> </a:t>
            </a:r>
            <a:r>
              <a:rPr lang="en-US" sz="2400" dirty="0" err="1"/>
              <a:t>competências</a:t>
            </a:r>
            <a:r>
              <a:rPr lang="en-US" sz="2400" dirty="0"/>
              <a:t>, </a:t>
            </a:r>
            <a:r>
              <a:rPr lang="en-US" sz="2400" dirty="0" err="1"/>
              <a:t>objetivamente</a:t>
            </a:r>
            <a:r>
              <a:rPr lang="en-US" sz="2400" dirty="0"/>
              <a:t>, </a:t>
            </a:r>
            <a:r>
              <a:rPr lang="en-US" sz="2400" dirty="0" err="1"/>
              <a:t>por</a:t>
            </a:r>
            <a:r>
              <a:rPr lang="en-US" sz="2400" dirty="0"/>
              <a:t> </a:t>
            </a:r>
            <a:r>
              <a:rPr lang="en-US" sz="2400" dirty="0" err="1"/>
              <a:t>danos</a:t>
            </a:r>
            <a:r>
              <a:rPr lang="en-US" sz="2400" dirty="0"/>
              <a:t> </a:t>
            </a:r>
            <a:r>
              <a:rPr lang="en-US" sz="2400" dirty="0" err="1"/>
              <a:t>causados</a:t>
            </a:r>
            <a:r>
              <a:rPr lang="en-US" sz="2400" dirty="0"/>
              <a:t> </a:t>
            </a:r>
            <a:r>
              <a:rPr lang="en-US" sz="2400" dirty="0" err="1"/>
              <a:t>aos</a:t>
            </a:r>
            <a:r>
              <a:rPr lang="en-US" sz="2400" dirty="0"/>
              <a:t> </a:t>
            </a:r>
            <a:r>
              <a:rPr lang="en-US" sz="2400" dirty="0" err="1"/>
              <a:t>cidadãos</a:t>
            </a:r>
            <a:r>
              <a:rPr lang="en-US" sz="2400" dirty="0"/>
              <a:t> </a:t>
            </a:r>
            <a:r>
              <a:rPr lang="en-US" sz="2400" dirty="0" err="1"/>
              <a:t>em</a:t>
            </a:r>
            <a:r>
              <a:rPr lang="en-US" sz="2400" dirty="0"/>
              <a:t> </a:t>
            </a:r>
            <a:r>
              <a:rPr lang="en-US" sz="2400" dirty="0" err="1"/>
              <a:t>virtude</a:t>
            </a:r>
            <a:r>
              <a:rPr lang="en-US" sz="2400" dirty="0"/>
              <a:t> de </a:t>
            </a:r>
            <a:r>
              <a:rPr lang="en-US" sz="2400" dirty="0" err="1"/>
              <a:t>ação</a:t>
            </a:r>
            <a:r>
              <a:rPr lang="en-US" sz="2400" dirty="0"/>
              <a:t>, </a:t>
            </a:r>
            <a:r>
              <a:rPr lang="en-US" sz="2400" dirty="0" err="1"/>
              <a:t>omissão</a:t>
            </a:r>
            <a:r>
              <a:rPr lang="en-US" sz="2400" dirty="0"/>
              <a:t> </a:t>
            </a:r>
            <a:r>
              <a:rPr lang="en-US" sz="2400" dirty="0" err="1"/>
              <a:t>ou</a:t>
            </a:r>
            <a:r>
              <a:rPr lang="en-US" sz="2400" dirty="0"/>
              <a:t> </a:t>
            </a:r>
            <a:r>
              <a:rPr lang="en-US" sz="2400" dirty="0" err="1"/>
              <a:t>erro</a:t>
            </a:r>
            <a:r>
              <a:rPr lang="en-US" sz="2400" dirty="0"/>
              <a:t> </a:t>
            </a:r>
            <a:r>
              <a:rPr lang="en-US" sz="2400" dirty="0" err="1"/>
              <a:t>na</a:t>
            </a:r>
            <a:r>
              <a:rPr lang="en-US" sz="2400" dirty="0"/>
              <a:t> </a:t>
            </a:r>
            <a:r>
              <a:rPr lang="en-US" sz="2400" dirty="0" err="1"/>
              <a:t>execução</a:t>
            </a:r>
            <a:r>
              <a:rPr lang="en-US" sz="2400" dirty="0"/>
              <a:t> e </a:t>
            </a:r>
            <a:r>
              <a:rPr lang="en-US" sz="2400" dirty="0" err="1"/>
              <a:t>manutenção</a:t>
            </a:r>
            <a:r>
              <a:rPr lang="en-US" sz="2400" dirty="0"/>
              <a:t> de </a:t>
            </a:r>
            <a:r>
              <a:rPr lang="en-US" sz="2400" dirty="0" err="1"/>
              <a:t>programas</a:t>
            </a:r>
            <a:r>
              <a:rPr lang="en-US" sz="2400" dirty="0"/>
              <a:t>, </a:t>
            </a:r>
            <a:r>
              <a:rPr lang="en-US" sz="2400" dirty="0" err="1"/>
              <a:t>projetos</a:t>
            </a:r>
            <a:r>
              <a:rPr lang="en-US" sz="2400" dirty="0"/>
              <a:t> e </a:t>
            </a:r>
            <a:r>
              <a:rPr lang="en-US" sz="2400" dirty="0" err="1"/>
              <a:t>servi;os</a:t>
            </a:r>
            <a:r>
              <a:rPr lang="en-US" sz="2400" dirty="0"/>
              <a:t> </a:t>
            </a:r>
            <a:r>
              <a:rPr lang="en-US" sz="2400" dirty="0" err="1"/>
              <a:t>que</a:t>
            </a:r>
            <a:r>
              <a:rPr lang="en-US" sz="2400" dirty="0"/>
              <a:t> </a:t>
            </a:r>
            <a:r>
              <a:rPr lang="en-US" sz="2400" dirty="0" err="1"/>
              <a:t>garantam</a:t>
            </a:r>
            <a:r>
              <a:rPr lang="en-US" sz="2400" dirty="0"/>
              <a:t> o </a:t>
            </a:r>
            <a:r>
              <a:rPr lang="en-US" sz="2400" dirty="0" err="1"/>
              <a:t>exercício</a:t>
            </a:r>
            <a:r>
              <a:rPr lang="en-US" sz="2400" dirty="0"/>
              <a:t> do </a:t>
            </a:r>
            <a:r>
              <a:rPr lang="en-US" sz="2400" dirty="0" err="1"/>
              <a:t>direito</a:t>
            </a:r>
            <a:r>
              <a:rPr lang="en-US" sz="2400" dirty="0"/>
              <a:t> do </a:t>
            </a:r>
            <a:r>
              <a:rPr lang="en-US" sz="2400" dirty="0" err="1"/>
              <a:t>trânsito</a:t>
            </a:r>
            <a:r>
              <a:rPr lang="en-US" sz="2400" dirty="0"/>
              <a:t> </a:t>
            </a:r>
            <a:r>
              <a:rPr lang="en-US" sz="2400" dirty="0" err="1"/>
              <a:t>seguro</a:t>
            </a:r>
            <a:r>
              <a:rPr lang="en-US" sz="2400" dirty="0"/>
              <a:t>.” (CTB, art. 1º, § 3º)</a:t>
            </a:r>
          </a:p>
          <a:p>
            <a:endParaRPr lang="pt-BR" sz="2400" dirty="0"/>
          </a:p>
        </p:txBody>
      </p:sp>
    </p:spTree>
    <p:extLst>
      <p:ext uri="{BB962C8B-B14F-4D97-AF65-F5344CB8AC3E}">
        <p14:creationId xmlns:p14="http://schemas.microsoft.com/office/powerpoint/2010/main" val="21869232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CAUSAS DE EXCLUSÃO (ou não) DA RESPONSABILIDADE</a:t>
            </a:r>
          </a:p>
        </p:txBody>
      </p:sp>
      <p:sp>
        <p:nvSpPr>
          <p:cNvPr id="3" name="Espaço Reservado para Conteúdo 2"/>
          <p:cNvSpPr>
            <a:spLocks noGrp="1"/>
          </p:cNvSpPr>
          <p:nvPr>
            <p:ph idx="1"/>
          </p:nvPr>
        </p:nvSpPr>
        <p:spPr/>
        <p:txBody>
          <a:bodyPr>
            <a:normAutofit/>
          </a:bodyPr>
          <a:lstStyle/>
          <a:p>
            <a:pPr algn="just"/>
            <a:r>
              <a:rPr lang="pt-BR" sz="2400" dirty="0">
                <a:solidFill>
                  <a:srgbClr val="FF0000"/>
                </a:solidFill>
              </a:rPr>
              <a:t>   </a:t>
            </a:r>
          </a:p>
          <a:p>
            <a:pPr algn="just"/>
            <a:r>
              <a:rPr lang="pt-BR" sz="2400" dirty="0">
                <a:solidFill>
                  <a:srgbClr val="FF0000"/>
                </a:solidFill>
              </a:rPr>
              <a:t>    Em sentido contrário</a:t>
            </a:r>
            <a:r>
              <a:rPr lang="pt-BR" sz="2400" dirty="0"/>
              <a:t>, afirmando que o </a:t>
            </a:r>
            <a:r>
              <a:rPr lang="pt-BR" sz="2400" dirty="0">
                <a:solidFill>
                  <a:srgbClr val="FF0000"/>
                </a:solidFill>
              </a:rPr>
              <a:t>mal súbito</a:t>
            </a:r>
            <a:r>
              <a:rPr lang="pt-BR" sz="2400" dirty="0"/>
              <a:t>, apesar de caracterizar caso </a:t>
            </a:r>
            <a:r>
              <a:rPr lang="pt-BR" sz="2400" dirty="0" err="1"/>
              <a:t>fortutio</a:t>
            </a:r>
            <a:r>
              <a:rPr lang="pt-BR" sz="2400" dirty="0"/>
              <a:t>, não afasta a responsabilidade pronuncia-se Arnaldo </a:t>
            </a:r>
            <a:r>
              <a:rPr lang="pt-BR" sz="2400" dirty="0" err="1"/>
              <a:t>Rizzardo</a:t>
            </a:r>
            <a:r>
              <a:rPr lang="pt-BR" sz="2400" dirty="0"/>
              <a:t> sob a afirmação de que “para efetivar-se a justiça, </a:t>
            </a:r>
            <a:r>
              <a:rPr lang="pt-BR" sz="2400" dirty="0">
                <a:solidFill>
                  <a:srgbClr val="FF0000"/>
                </a:solidFill>
              </a:rPr>
              <a:t>cumpre não se deixe a vítima prejudicada, na hipótese de ser atingida pelo veículo desgovernado</a:t>
            </a:r>
            <a:r>
              <a:rPr lang="pt-BR" sz="2400" dirty="0"/>
              <a:t>.”</a:t>
            </a:r>
          </a:p>
        </p:txBody>
      </p:sp>
    </p:spTree>
    <p:extLst>
      <p:ext uri="{BB962C8B-B14F-4D97-AF65-F5344CB8AC3E}">
        <p14:creationId xmlns:p14="http://schemas.microsoft.com/office/powerpoint/2010/main" val="26623709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CAUSAS DE EXCLUSÃO (ou não) DA RESPONSABILIDADE</a:t>
            </a:r>
          </a:p>
        </p:txBody>
      </p:sp>
      <p:sp>
        <p:nvSpPr>
          <p:cNvPr id="3" name="Espaço Reservado para Conteúdo 2"/>
          <p:cNvSpPr>
            <a:spLocks noGrp="1"/>
          </p:cNvSpPr>
          <p:nvPr>
            <p:ph idx="1"/>
          </p:nvPr>
        </p:nvSpPr>
        <p:spPr>
          <a:xfrm>
            <a:off x="457200" y="1600200"/>
            <a:ext cx="8229600" cy="5141168"/>
          </a:xfrm>
        </p:spPr>
        <p:txBody>
          <a:bodyPr>
            <a:normAutofit/>
          </a:bodyPr>
          <a:lstStyle/>
          <a:p>
            <a:pPr algn="just"/>
            <a:r>
              <a:rPr lang="pt-BR" dirty="0"/>
              <a:t>      </a:t>
            </a:r>
            <a:r>
              <a:rPr lang="pt-BR" sz="2000" dirty="0"/>
              <a:t>De qualquer modo,  registre-se que o </a:t>
            </a:r>
            <a:r>
              <a:rPr lang="pt-BR" sz="2000" dirty="0">
                <a:solidFill>
                  <a:srgbClr val="FF0000"/>
                </a:solidFill>
              </a:rPr>
              <a:t>mal súbito </a:t>
            </a:r>
            <a:r>
              <a:rPr lang="pt-BR" sz="2000" dirty="0"/>
              <a:t>não é equiparado a  força maior ou caso  fortuito quando decorre de  fatores que, por  serem  conhecidos  da  parte,  poderiam  ser  evitados.  [...] Quando  tais  fatos  sejam  a  resultante  de irresistíveis  estados  fisiológicos,  não  procurados,  poderiam  ter relação  com  o  fortuito  ou  a  força  maior,  que  excluiriam  a responsabilidade.  </a:t>
            </a:r>
            <a:r>
              <a:rPr lang="pt-BR" sz="2000" dirty="0">
                <a:solidFill>
                  <a:srgbClr val="FF0000"/>
                </a:solidFill>
              </a:rPr>
              <a:t>Se,  no  entanto,  esses  irresistíveis  e  anômalos estados patológicos chegam a ser do conhecimento do motorista que, não  obstante,  ainda  insiste  em  continuar  dirigindo,  ciente  da possibilidade  de  que  possam  eles  manifestar-se  de  </a:t>
            </a:r>
            <a:r>
              <a:rPr lang="pt-BR" sz="2000" dirty="0" err="1">
                <a:solidFill>
                  <a:srgbClr val="FF0000"/>
                </a:solidFill>
              </a:rPr>
              <a:t>inopino</a:t>
            </a:r>
            <a:r>
              <a:rPr lang="pt-BR" sz="2000" dirty="0">
                <a:solidFill>
                  <a:srgbClr val="FF0000"/>
                </a:solidFill>
              </a:rPr>
              <a:t>,  sua responsabilidade  ficaria  de  antemão  fixada  pelos  acidentes</a:t>
            </a:r>
            <a:r>
              <a:rPr lang="pt-BR" sz="2000" dirty="0"/>
              <a:t>  que,  em tais  oportunidades  pudesse  ocasionar,  à  testa  de  um  veículo,  com risco  e  perigo  evidentes,  para  si  e  para  terceiros  (La </a:t>
            </a:r>
            <a:r>
              <a:rPr lang="pt-BR" sz="2000" dirty="0" err="1"/>
              <a:t>Responsabilitá</a:t>
            </a:r>
            <a:r>
              <a:rPr lang="pt-BR" sz="2000" dirty="0"/>
              <a:t> </a:t>
            </a:r>
            <a:r>
              <a:rPr lang="pt-BR" sz="2000" dirty="0" err="1"/>
              <a:t>Civili</a:t>
            </a:r>
            <a:r>
              <a:rPr lang="pt-BR" sz="2000" dirty="0"/>
              <a:t> </a:t>
            </a:r>
            <a:r>
              <a:rPr lang="pt-BR" sz="2000" dirty="0" err="1"/>
              <a:t>nella</a:t>
            </a:r>
            <a:r>
              <a:rPr lang="pt-BR" sz="2000" dirty="0"/>
              <a:t> </a:t>
            </a:r>
            <a:r>
              <a:rPr lang="pt-BR" sz="2000" dirty="0" err="1"/>
              <a:t>Circolazione</a:t>
            </a:r>
            <a:r>
              <a:rPr lang="pt-BR" sz="2000" dirty="0"/>
              <a:t> cit., p. 192, n. 35)”. (TJSP, Apelação  nº 0045439-48.2011.8.26.0002, 5/08/2013)</a:t>
            </a:r>
          </a:p>
          <a:p>
            <a:r>
              <a:rPr lang="pt-BR" sz="2000" dirty="0"/>
              <a:t> </a:t>
            </a:r>
          </a:p>
          <a:p>
            <a:endParaRPr lang="pt-BR" dirty="0"/>
          </a:p>
          <a:p>
            <a:endParaRPr lang="pt-BR" dirty="0"/>
          </a:p>
        </p:txBody>
      </p:sp>
    </p:spTree>
    <p:extLst>
      <p:ext uri="{BB962C8B-B14F-4D97-AF65-F5344CB8AC3E}">
        <p14:creationId xmlns:p14="http://schemas.microsoft.com/office/powerpoint/2010/main" val="21482366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CAUSAS DE EXCLUSÃO (ou não) DA RESPONSABILIDADE</a:t>
            </a:r>
          </a:p>
        </p:txBody>
      </p:sp>
      <p:sp>
        <p:nvSpPr>
          <p:cNvPr id="3" name="Espaço Reservado para Conteúdo 2"/>
          <p:cNvSpPr>
            <a:spLocks noGrp="1"/>
          </p:cNvSpPr>
          <p:nvPr>
            <p:ph idx="1"/>
          </p:nvPr>
        </p:nvSpPr>
        <p:spPr>
          <a:xfrm>
            <a:off x="457200" y="2132856"/>
            <a:ext cx="8229600" cy="3993307"/>
          </a:xfrm>
        </p:spPr>
        <p:txBody>
          <a:bodyPr>
            <a:normAutofit/>
          </a:bodyPr>
          <a:lstStyle/>
          <a:p>
            <a:pPr algn="just"/>
            <a:r>
              <a:rPr lang="pt-BR" sz="2400" dirty="0"/>
              <a:t>“Não se afastam hipóteses da responsabilidade objetiva, que encontram abrigo no parágrafo único do art. 927 do CC, ditando a </a:t>
            </a:r>
            <a:r>
              <a:rPr lang="pt-BR" sz="2400" dirty="0">
                <a:solidFill>
                  <a:srgbClr val="FF0000"/>
                </a:solidFill>
              </a:rPr>
              <a:t>obrigação indenizatório pela mera ocorrência do fato</a:t>
            </a:r>
            <a:r>
              <a:rPr lang="pt-BR" sz="2400" dirty="0"/>
              <a:t>, ou sem perquirir  a culpa do condutor. Assim acontece no </a:t>
            </a:r>
            <a:r>
              <a:rPr lang="pt-BR" sz="2400" dirty="0">
                <a:solidFill>
                  <a:srgbClr val="FF0000"/>
                </a:solidFill>
              </a:rPr>
              <a:t>estouro de pneu</a:t>
            </a:r>
            <a:r>
              <a:rPr lang="pt-BR" sz="2400" dirty="0"/>
              <a:t>, no </a:t>
            </a:r>
            <a:r>
              <a:rPr lang="pt-BR" sz="2400" dirty="0">
                <a:solidFill>
                  <a:srgbClr val="FF0000"/>
                </a:solidFill>
              </a:rPr>
              <a:t>rompimento de uma peça do carro </a:t>
            </a:r>
            <a:r>
              <a:rPr lang="pt-BR" sz="2400" dirty="0"/>
              <a:t>que o torna incontrolável, como a quebra ou trancamento da barra de direção, ou a repentina falta de freios”. (RIZZARDO, 2010, p. 29)</a:t>
            </a:r>
          </a:p>
          <a:p>
            <a:endParaRPr lang="pt-BR" dirty="0"/>
          </a:p>
        </p:txBody>
      </p:sp>
    </p:spTree>
    <p:extLst>
      <p:ext uri="{BB962C8B-B14F-4D97-AF65-F5344CB8AC3E}">
        <p14:creationId xmlns:p14="http://schemas.microsoft.com/office/powerpoint/2010/main" val="20216473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pt-BR" dirty="0"/>
            </a:br>
            <a:r>
              <a:rPr lang="pt-BR" dirty="0"/>
              <a:t>CAUSAS DE EXCLUSÃO (ou não) DA RESPONSABILIDADE </a:t>
            </a:r>
            <a:br>
              <a:rPr lang="pt-BR" dirty="0"/>
            </a:br>
            <a:r>
              <a:rPr lang="pt-BR" dirty="0"/>
              <a:t> </a:t>
            </a:r>
            <a:endParaRPr lang="pt-BR" sz="3600" dirty="0"/>
          </a:p>
        </p:txBody>
      </p:sp>
      <p:sp>
        <p:nvSpPr>
          <p:cNvPr id="3" name="Espaço Reservado para Conteúdo 2"/>
          <p:cNvSpPr>
            <a:spLocks noGrp="1"/>
          </p:cNvSpPr>
          <p:nvPr>
            <p:ph idx="1"/>
          </p:nvPr>
        </p:nvSpPr>
        <p:spPr>
          <a:xfrm>
            <a:off x="457200" y="1628801"/>
            <a:ext cx="8229600" cy="3528392"/>
          </a:xfrm>
        </p:spPr>
        <p:txBody>
          <a:bodyPr>
            <a:normAutofit fontScale="77500" lnSpcReduction="20000"/>
          </a:bodyPr>
          <a:lstStyle/>
          <a:p>
            <a:endParaRPr lang="pt-BR" dirty="0"/>
          </a:p>
          <a:p>
            <a:pPr algn="just"/>
            <a:r>
              <a:rPr lang="pt-BR" sz="2800" dirty="0"/>
              <a:t>     APELAÇÃO CÍVEL. AÇÃO INDENIZATÓRIA. ACIDENTE DE TRÂNSITO. </a:t>
            </a:r>
            <a:r>
              <a:rPr lang="pt-BR" sz="2800" b="1" dirty="0"/>
              <a:t>COLISÃO NA TRASEIRA</a:t>
            </a:r>
            <a:r>
              <a:rPr lang="pt-BR" sz="2800" dirty="0"/>
              <a:t> EM VEÍCULO PARTICULAR. RESPONSABILIDADE CIVIL CONFIGURADA. DANOS MATERIAIS EVIDENCIADOS. LIQUIDAÇÃO DE SENTENÇA. DANO MORAL COMPROVADO. Restou incontroverso a ocorrência de acidente de trânsito envolvendo o veículo da ré, que colidiu na traseira do veículo do autor. A dinâmica do acidente não foi negada pela ré, corroborada pelas provas colhidas nos autos, decorrente de </a:t>
            </a:r>
            <a:r>
              <a:rPr lang="pt-BR" sz="2800" b="1" dirty="0">
                <a:solidFill>
                  <a:srgbClr val="FF0000"/>
                </a:solidFill>
              </a:rPr>
              <a:t>falha no sistema de freios</a:t>
            </a:r>
            <a:r>
              <a:rPr lang="pt-BR" sz="2800" dirty="0">
                <a:solidFill>
                  <a:srgbClr val="FF0000"/>
                </a:solidFill>
              </a:rPr>
              <a:t> </a:t>
            </a:r>
            <a:r>
              <a:rPr lang="pt-BR" sz="2800" dirty="0"/>
              <a:t>do caminhão de propriedade da ré, importando o </a:t>
            </a:r>
            <a:r>
              <a:rPr lang="pt-BR" sz="2800" b="1" dirty="0">
                <a:solidFill>
                  <a:srgbClr val="FF0000"/>
                </a:solidFill>
              </a:rPr>
              <a:t>reconhecimento do dever de indenizar</a:t>
            </a:r>
            <a:r>
              <a:rPr lang="pt-BR" sz="2800" dirty="0"/>
              <a:t>. (TJRJ, Ap. 0008375-09.2006.8.19.0023, jul. em 29/02/2012)</a:t>
            </a:r>
          </a:p>
          <a:p>
            <a:endParaRPr lang="pt-BR" dirty="0"/>
          </a:p>
        </p:txBody>
      </p:sp>
    </p:spTree>
    <p:extLst>
      <p:ext uri="{BB962C8B-B14F-4D97-AF65-F5344CB8AC3E}">
        <p14:creationId xmlns:p14="http://schemas.microsoft.com/office/powerpoint/2010/main" val="288528121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CAUSAS DE EXCLUSÃO (ou não) DA RESPONSABILIDADE</a:t>
            </a:r>
          </a:p>
        </p:txBody>
      </p:sp>
      <p:sp>
        <p:nvSpPr>
          <p:cNvPr id="3" name="Espaço Reservado para Conteúdo 2"/>
          <p:cNvSpPr>
            <a:spLocks noGrp="1"/>
          </p:cNvSpPr>
          <p:nvPr>
            <p:ph idx="1"/>
          </p:nvPr>
        </p:nvSpPr>
        <p:spPr>
          <a:xfrm>
            <a:off x="755576" y="1052736"/>
            <a:ext cx="7520940" cy="4032448"/>
          </a:xfrm>
        </p:spPr>
        <p:txBody>
          <a:bodyPr>
            <a:normAutofit/>
          </a:bodyPr>
          <a:lstStyle/>
          <a:p>
            <a:pPr algn="just"/>
            <a:endParaRPr lang="pt-BR" dirty="0"/>
          </a:p>
          <a:p>
            <a:pPr algn="just"/>
            <a:r>
              <a:rPr lang="pt-BR" sz="2000" dirty="0"/>
              <a:t>      </a:t>
            </a:r>
            <a:r>
              <a:rPr lang="pt-BR" sz="2400" dirty="0"/>
              <a:t>“</a:t>
            </a:r>
            <a:r>
              <a:rPr lang="pt-BR" sz="2400" b="1" dirty="0"/>
              <a:t>ALEGAÇÃO DE QUE </a:t>
            </a:r>
            <a:r>
              <a:rPr lang="pt-BR" sz="2400" b="1" dirty="0">
                <a:solidFill>
                  <a:srgbClr val="FF0000"/>
                </a:solidFill>
              </a:rPr>
              <a:t>RAIOS DE SOL </a:t>
            </a:r>
            <a:r>
              <a:rPr lang="pt-BR" sz="2400" b="1" dirty="0"/>
              <a:t>PREJUDICARAM SUA VISÃO NO MOMENTO DO ACIDENTE. IRRELEVÂNCIA. MOTORISTA QUE DEVE POSSUIR O PLENO DOMÍNIO DE SEU VEÍCULO</a:t>
            </a:r>
            <a:r>
              <a:rPr lang="pt-BR" sz="2400" dirty="0"/>
              <a:t>.[...]. DEVER DE INDENIZAR INAFASTÁVEL. SENTENÇA MANTIDA. RECURSO DESPROVIDO.” (Apelação Cível n. 2012.001021-1, de São Bento do Sul, rel. Des. Marcus Tulio </a:t>
            </a:r>
            <a:r>
              <a:rPr lang="pt-BR" sz="2400" dirty="0" err="1"/>
              <a:t>Sartorato</a:t>
            </a:r>
            <a:r>
              <a:rPr lang="pt-BR" sz="2400" dirty="0"/>
              <a:t>)</a:t>
            </a:r>
          </a:p>
        </p:txBody>
      </p:sp>
    </p:spTree>
    <p:extLst>
      <p:ext uri="{BB962C8B-B14F-4D97-AF65-F5344CB8AC3E}">
        <p14:creationId xmlns:p14="http://schemas.microsoft.com/office/powerpoint/2010/main" val="71629652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RESPONSABILIDADE OBJETIVA DO ESTADO</a:t>
            </a:r>
          </a:p>
        </p:txBody>
      </p:sp>
      <p:sp>
        <p:nvSpPr>
          <p:cNvPr id="3" name="Espaço Reservado para Conteúdo 2"/>
          <p:cNvSpPr>
            <a:spLocks noGrp="1"/>
          </p:cNvSpPr>
          <p:nvPr>
            <p:ph idx="1"/>
          </p:nvPr>
        </p:nvSpPr>
        <p:spPr>
          <a:xfrm>
            <a:off x="457200" y="1916832"/>
            <a:ext cx="8229600" cy="4209331"/>
          </a:xfrm>
        </p:spPr>
        <p:txBody>
          <a:bodyPr>
            <a:normAutofit/>
          </a:bodyPr>
          <a:lstStyle/>
          <a:p>
            <a:pPr algn="just"/>
            <a:r>
              <a:rPr lang="pt-BR" sz="2400" dirty="0"/>
              <a:t>CF/88, art. 37, § 6º - As pessoas jurídicas de direito público e as de direito privado prestadoras de serviços públicos responderão pelos danos que seus agentes, nessa qualidade, causarem a terceiros, assegurado o direito de regresso contra o responsável nos casos de dolo ou culpa.</a:t>
            </a:r>
          </a:p>
        </p:txBody>
      </p:sp>
    </p:spTree>
    <p:extLst>
      <p:ext uri="{BB962C8B-B14F-4D97-AF65-F5344CB8AC3E}">
        <p14:creationId xmlns:p14="http://schemas.microsoft.com/office/powerpoint/2010/main" val="229565629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RESPONSABILIDADE OBJETIVA DO ESTADO</a:t>
            </a:r>
          </a:p>
        </p:txBody>
      </p:sp>
      <p:sp>
        <p:nvSpPr>
          <p:cNvPr id="3" name="Espaço Reservado para Conteúdo 2"/>
          <p:cNvSpPr>
            <a:spLocks noGrp="1"/>
          </p:cNvSpPr>
          <p:nvPr>
            <p:ph idx="1"/>
          </p:nvPr>
        </p:nvSpPr>
        <p:spPr/>
        <p:txBody>
          <a:bodyPr>
            <a:normAutofit/>
          </a:bodyPr>
          <a:lstStyle/>
          <a:p>
            <a:pPr algn="just"/>
            <a:r>
              <a:rPr lang="pt-BR" sz="2400" dirty="0"/>
              <a:t>CTB, art. 1, § 3º - Os ó</a:t>
            </a:r>
            <a:r>
              <a:rPr lang="pt-BR" sz="2400" dirty="0">
                <a:solidFill>
                  <a:srgbClr val="FF0000"/>
                </a:solidFill>
              </a:rPr>
              <a:t>rgãos e entidades </a:t>
            </a:r>
            <a:r>
              <a:rPr lang="pt-BR" sz="2400" dirty="0"/>
              <a:t>componentes do Sistema Nacional de Trânsito </a:t>
            </a:r>
            <a:r>
              <a:rPr lang="pt-BR" sz="2400" dirty="0">
                <a:solidFill>
                  <a:srgbClr val="FF0000"/>
                </a:solidFill>
              </a:rPr>
              <a:t>respondem</a:t>
            </a:r>
            <a:r>
              <a:rPr lang="pt-BR" sz="2400" dirty="0"/>
              <a:t>, no âmbito das respectivas competências, </a:t>
            </a:r>
            <a:r>
              <a:rPr lang="pt-BR" sz="2400" dirty="0">
                <a:solidFill>
                  <a:srgbClr val="FF0000"/>
                </a:solidFill>
              </a:rPr>
              <a:t>objetivamente</a:t>
            </a:r>
            <a:r>
              <a:rPr lang="pt-BR" sz="2400" dirty="0"/>
              <a:t>, por danos causados aos cidadãos em virtude de </a:t>
            </a:r>
            <a:r>
              <a:rPr lang="pt-BR" sz="2400" dirty="0">
                <a:solidFill>
                  <a:srgbClr val="FF0000"/>
                </a:solidFill>
              </a:rPr>
              <a:t>ação,</a:t>
            </a:r>
            <a:r>
              <a:rPr lang="pt-BR" sz="2400" dirty="0"/>
              <a:t> </a:t>
            </a:r>
            <a:r>
              <a:rPr lang="pt-BR" sz="2400" dirty="0">
                <a:solidFill>
                  <a:srgbClr val="FF0000"/>
                </a:solidFill>
              </a:rPr>
              <a:t>omissão ou erro </a:t>
            </a:r>
            <a:r>
              <a:rPr lang="pt-BR" sz="2400" dirty="0"/>
              <a:t>na execução e manutenção de programas, projetos e serviços que garantam o exercício do direito do trânsito seguro.</a:t>
            </a:r>
          </a:p>
        </p:txBody>
      </p:sp>
    </p:spTree>
    <p:extLst>
      <p:ext uri="{BB962C8B-B14F-4D97-AF65-F5344CB8AC3E}">
        <p14:creationId xmlns:p14="http://schemas.microsoft.com/office/powerpoint/2010/main" val="8128857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RESPONSABILIDADE OBJETIVA DO ESTADO</a:t>
            </a:r>
          </a:p>
        </p:txBody>
      </p:sp>
      <p:sp>
        <p:nvSpPr>
          <p:cNvPr id="3" name="Espaço Reservado para Conteúdo 2"/>
          <p:cNvSpPr>
            <a:spLocks noGrp="1"/>
          </p:cNvSpPr>
          <p:nvPr>
            <p:ph idx="1"/>
          </p:nvPr>
        </p:nvSpPr>
        <p:spPr/>
        <p:txBody>
          <a:bodyPr>
            <a:normAutofit fontScale="92500"/>
          </a:bodyPr>
          <a:lstStyle/>
          <a:p>
            <a:pPr algn="just"/>
            <a:r>
              <a:rPr lang="pt-BR" dirty="0"/>
              <a:t>      </a:t>
            </a:r>
            <a:r>
              <a:rPr lang="pt-BR" sz="2000" dirty="0"/>
              <a:t>APELAÇÃO. AÇÃO DE INDENIZAÇÃO POR DANOS MORAIS E MATERIAIS. PRELIMINAR DE ILEGITIMIDADE ATIVA AD CAUSAM REJEITADA. ACIDENTE DE TRÂNSITO. </a:t>
            </a:r>
            <a:r>
              <a:rPr lang="pt-BR" sz="2000" b="1" dirty="0">
                <a:solidFill>
                  <a:srgbClr val="FF0000"/>
                </a:solidFill>
              </a:rPr>
              <a:t>PARALELEPÍPEDO SOLTO</a:t>
            </a:r>
            <a:r>
              <a:rPr lang="pt-BR" sz="2000" dirty="0"/>
              <a:t>. RESPONSABILIDADE CIVIL DO MUNICÍPIO RÉU POSITIVADA. DEVER DE INDENIZAR. SENTENÇA MANTIDA. APELO DESPROVIDO.   [...] "Constatado que o acidente somente ocorreu por culpa do </a:t>
            </a:r>
            <a:r>
              <a:rPr lang="pt-BR" sz="2000" b="1" dirty="0">
                <a:solidFill>
                  <a:srgbClr val="FF0000"/>
                </a:solidFill>
              </a:rPr>
              <a:t>Município, que foi negligente ao deixar de conservar e sinalizar via pública</a:t>
            </a:r>
            <a:r>
              <a:rPr lang="pt-BR" sz="2000" dirty="0"/>
              <a:t>, resta configurado o nexo de causalidade entre sua omissão e o dano sofrido pelo Munícipe e o </a:t>
            </a:r>
            <a:r>
              <a:rPr lang="pt-BR" sz="2000" b="1" dirty="0">
                <a:solidFill>
                  <a:srgbClr val="FF0000"/>
                </a:solidFill>
              </a:rPr>
              <a:t>dever de ressarcir </a:t>
            </a:r>
            <a:r>
              <a:rPr lang="pt-BR" sz="2000" dirty="0"/>
              <a:t>os danos daí advindos" (Apelação Cível n. 2008. 032372-0, de Joinville, rel. Des. Cid Goulart, j. em 6.7.10). (Apelação Cível n. 2011.089268-9, de São Bento do Sul, rel. Des. João Henrique </a:t>
            </a:r>
            <a:r>
              <a:rPr lang="pt-BR" sz="2000" dirty="0" err="1"/>
              <a:t>Blasi</a:t>
            </a:r>
            <a:r>
              <a:rPr lang="pt-BR" sz="2000" dirty="0"/>
              <a:t>)</a:t>
            </a:r>
          </a:p>
        </p:txBody>
      </p:sp>
    </p:spTree>
    <p:extLst>
      <p:ext uri="{BB962C8B-B14F-4D97-AF65-F5344CB8AC3E}">
        <p14:creationId xmlns:p14="http://schemas.microsoft.com/office/powerpoint/2010/main" val="12102531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354162"/>
          </a:xfrm>
        </p:spPr>
        <p:txBody>
          <a:bodyPr>
            <a:normAutofit/>
          </a:bodyPr>
          <a:lstStyle/>
          <a:p>
            <a:r>
              <a:rPr lang="pt-BR" dirty="0"/>
              <a:t>RESPONSABILIDADE CIVIL POR AUSÊNCIA DE SINALIZAÇÃO DE BURACO NA VIA</a:t>
            </a:r>
          </a:p>
        </p:txBody>
      </p:sp>
      <p:sp>
        <p:nvSpPr>
          <p:cNvPr id="3" name="Espaço Reservado para Conteúdo 2"/>
          <p:cNvSpPr>
            <a:spLocks noGrp="1"/>
          </p:cNvSpPr>
          <p:nvPr>
            <p:ph idx="1"/>
          </p:nvPr>
        </p:nvSpPr>
        <p:spPr>
          <a:xfrm>
            <a:off x="457200" y="2276872"/>
            <a:ext cx="8229600" cy="3849291"/>
          </a:xfrm>
        </p:spPr>
        <p:txBody>
          <a:bodyPr>
            <a:normAutofit/>
          </a:bodyPr>
          <a:lstStyle/>
          <a:p>
            <a:pPr algn="just"/>
            <a:r>
              <a:rPr lang="pt-BR" dirty="0"/>
              <a:t> </a:t>
            </a:r>
            <a:r>
              <a:rPr lang="pt-BR" sz="2000" dirty="0"/>
              <a:t>APELAÇÃO CÍVEL. DANOS MATERIAIS. ACIDENTE DE TRÂNSITO. </a:t>
            </a:r>
            <a:r>
              <a:rPr lang="pt-BR" sz="2000" dirty="0">
                <a:solidFill>
                  <a:srgbClr val="FF0000"/>
                </a:solidFill>
              </a:rPr>
              <a:t>BURACO NA PISTA</a:t>
            </a:r>
            <a:r>
              <a:rPr lang="pt-BR" sz="2000" dirty="0"/>
              <a:t>. </a:t>
            </a:r>
            <a:r>
              <a:rPr lang="pt-BR" sz="2000" dirty="0">
                <a:solidFill>
                  <a:srgbClr val="FF0000"/>
                </a:solidFill>
              </a:rPr>
              <a:t>AUSÊNCIA DE SINALIZAÇÃO </a:t>
            </a:r>
            <a:r>
              <a:rPr lang="pt-BR" sz="2000" dirty="0"/>
              <a:t>NA VIA PÚBLICA. RESPONSABILIDADE CIVIL CONFIGURADA COM BASE NO ART. 1º, § 3º DO CÓDIGO DE TRÂNSITO BRASILEIRO. </a:t>
            </a:r>
            <a:r>
              <a:rPr lang="pt-BR" sz="2000" dirty="0">
                <a:solidFill>
                  <a:srgbClr val="FF0000"/>
                </a:solidFill>
              </a:rPr>
              <a:t>DEVER DE INDENIZAR</a:t>
            </a:r>
            <a:r>
              <a:rPr lang="pt-BR" sz="2000" dirty="0"/>
              <a:t>. RECURSO DO RÉU DESPROVIDO.   Comprovado o dano material sofrido, o </a:t>
            </a:r>
            <a:r>
              <a:rPr lang="pt-BR" sz="2000" dirty="0">
                <a:solidFill>
                  <a:srgbClr val="FF0000"/>
                </a:solidFill>
              </a:rPr>
              <a:t>nexo de causalidade entre o sinistro e a negligência do ente municipal na conservação e sinalização da via</a:t>
            </a:r>
            <a:r>
              <a:rPr lang="pt-BR" sz="2000" dirty="0"/>
              <a:t>, devida a indenização pelo prejuízo patrimonial. (Apelação Cível n. 2011.062527-7, jul. em 13/02/2012)</a:t>
            </a:r>
          </a:p>
        </p:txBody>
      </p:sp>
    </p:spTree>
    <p:extLst>
      <p:ext uri="{BB962C8B-B14F-4D97-AF65-F5344CB8AC3E}">
        <p14:creationId xmlns:p14="http://schemas.microsoft.com/office/powerpoint/2010/main" val="9498028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RESPONSABILIDADE OBJETIVA DO ESTADO</a:t>
            </a:r>
          </a:p>
        </p:txBody>
      </p:sp>
      <p:sp>
        <p:nvSpPr>
          <p:cNvPr id="3" name="Espaço Reservado para Conteúdo 2"/>
          <p:cNvSpPr>
            <a:spLocks noGrp="1"/>
          </p:cNvSpPr>
          <p:nvPr>
            <p:ph idx="1"/>
          </p:nvPr>
        </p:nvSpPr>
        <p:spPr/>
        <p:txBody>
          <a:bodyPr>
            <a:normAutofit/>
          </a:bodyPr>
          <a:lstStyle/>
          <a:p>
            <a:pPr algn="just"/>
            <a:r>
              <a:rPr lang="pt-BR" sz="2000" dirty="0"/>
              <a:t>APELAÇÃO CÍVEL - AÇÃO DE INDENIZAÇÃO POR ATO ILÍCITO DECORRENTE DE ACIDENTE DE TRÂNSITO - </a:t>
            </a:r>
            <a:r>
              <a:rPr lang="pt-BR" sz="2000" b="1" dirty="0">
                <a:solidFill>
                  <a:srgbClr val="FF0000"/>
                </a:solidFill>
              </a:rPr>
              <a:t>RESPONSABILIDADE CIVIL OBJETIVA</a:t>
            </a:r>
            <a:r>
              <a:rPr lang="pt-BR" sz="2000" dirty="0">
                <a:solidFill>
                  <a:srgbClr val="FF0000"/>
                </a:solidFill>
              </a:rPr>
              <a:t> - </a:t>
            </a:r>
            <a:r>
              <a:rPr lang="pt-BR" sz="2000" b="1" dirty="0">
                <a:solidFill>
                  <a:srgbClr val="FF0000"/>
                </a:solidFill>
              </a:rPr>
              <a:t>VIATURA CONDUZIDA POR POLICIAL MILITAR QUE INGRESSA EM VIA SEM AS DEVIDAS CAUTELAS E INTERCEPTA A MÃO DE DIREÇÃO DE OUTRO VEÍCULO</a:t>
            </a:r>
            <a:r>
              <a:rPr lang="pt-BR" sz="2000" dirty="0">
                <a:solidFill>
                  <a:srgbClr val="FF0000"/>
                </a:solidFill>
              </a:rPr>
              <a:t> </a:t>
            </a:r>
            <a:r>
              <a:rPr lang="pt-BR" sz="2000" dirty="0"/>
              <a:t>- DEVER DO ENTE PÚBLICO PROPRIETÁRIO DO AUTOMOTOR DE REPARAR OS PREJUÍZOS CAUSADOS [...].(TJSC, Ap. Cível n. 2010.063408-4, de Lages, rel. Des. Rodrigo Collaço)</a:t>
            </a:r>
          </a:p>
          <a:p>
            <a:endParaRPr lang="pt-BR" sz="2000" dirty="0"/>
          </a:p>
        </p:txBody>
      </p:sp>
    </p:spTree>
    <p:extLst>
      <p:ext uri="{BB962C8B-B14F-4D97-AF65-F5344CB8AC3E}">
        <p14:creationId xmlns:p14="http://schemas.microsoft.com/office/powerpoint/2010/main" val="85526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RESPONSABILIDADE CIVIL NOS ACIDENTES DE TRÂNSITO</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buNone/>
            </a:pPr>
            <a:r>
              <a:rPr lang="en-US" dirty="0"/>
              <a:t>               </a:t>
            </a:r>
          </a:p>
          <a:p>
            <a:pPr marL="0" indent="0" algn="just">
              <a:buNone/>
            </a:pPr>
            <a:r>
              <a:rPr lang="en-US" dirty="0"/>
              <a:t>                   </a:t>
            </a:r>
            <a:r>
              <a:rPr lang="en-US" sz="2400" dirty="0"/>
              <a:t>DEFINIÇÃO DE QUEM É O “CULPADO”</a:t>
            </a:r>
          </a:p>
          <a:p>
            <a:pPr marL="0" indent="0" algn="just">
              <a:buNone/>
            </a:pPr>
            <a:endParaRPr lang="en-US" sz="2400" dirty="0"/>
          </a:p>
          <a:p>
            <a:pPr algn="just"/>
            <a:r>
              <a:rPr lang="en-US" sz="2400" dirty="0"/>
              <a:t>     “</a:t>
            </a:r>
            <a:r>
              <a:rPr lang="en-US" sz="2400" dirty="0" err="1"/>
              <a:t>Nos</a:t>
            </a:r>
            <a:r>
              <a:rPr lang="en-US" sz="2400" dirty="0"/>
              <a:t> </a:t>
            </a:r>
            <a:r>
              <a:rPr lang="en-US" sz="2400" dirty="0" err="1"/>
              <a:t>acidentes</a:t>
            </a:r>
            <a:r>
              <a:rPr lang="en-US" sz="2400" dirty="0"/>
              <a:t> de </a:t>
            </a:r>
            <a:r>
              <a:rPr lang="en-US" sz="2400" dirty="0" err="1"/>
              <a:t>trânsito</a:t>
            </a:r>
            <a:r>
              <a:rPr lang="en-US" sz="2400" dirty="0"/>
              <a:t>, a culpa é a </a:t>
            </a:r>
            <a:r>
              <a:rPr lang="en-US" sz="2400" dirty="0" err="1"/>
              <a:t>força</a:t>
            </a:r>
            <a:r>
              <a:rPr lang="en-US" sz="2400" dirty="0"/>
              <a:t> </a:t>
            </a:r>
            <a:r>
              <a:rPr lang="en-US" sz="2400" dirty="0" err="1"/>
              <a:t>máxima</a:t>
            </a:r>
            <a:r>
              <a:rPr lang="en-US" sz="2400" dirty="0"/>
              <a:t> </a:t>
            </a:r>
            <a:r>
              <a:rPr lang="en-US" sz="2400" dirty="0" err="1"/>
              <a:t>que</a:t>
            </a:r>
            <a:r>
              <a:rPr lang="en-US" sz="2400" dirty="0"/>
              <a:t> </a:t>
            </a:r>
            <a:r>
              <a:rPr lang="en-US" sz="2400" dirty="0" err="1"/>
              <a:t>desencadeia</a:t>
            </a:r>
            <a:r>
              <a:rPr lang="en-US" sz="2400" dirty="0"/>
              <a:t> a </a:t>
            </a:r>
            <a:r>
              <a:rPr lang="en-US" sz="2400" dirty="0" err="1"/>
              <a:t>responsabilidade</a:t>
            </a:r>
            <a:r>
              <a:rPr lang="en-US" sz="2400" dirty="0"/>
              <a:t>. […] </a:t>
            </a:r>
            <a:r>
              <a:rPr lang="en-US" sz="2400" dirty="0">
                <a:solidFill>
                  <a:srgbClr val="FF0000"/>
                </a:solidFill>
              </a:rPr>
              <a:t>A </a:t>
            </a:r>
            <a:r>
              <a:rPr lang="en-US" sz="2400" dirty="0" err="1">
                <a:solidFill>
                  <a:srgbClr val="FF0000"/>
                </a:solidFill>
              </a:rPr>
              <a:t>reparação</a:t>
            </a:r>
            <a:r>
              <a:rPr lang="en-US" sz="2400" dirty="0">
                <a:solidFill>
                  <a:srgbClr val="FF0000"/>
                </a:solidFill>
              </a:rPr>
              <a:t> dos </a:t>
            </a:r>
            <a:r>
              <a:rPr lang="en-US" sz="2400" dirty="0" err="1">
                <a:solidFill>
                  <a:srgbClr val="FF0000"/>
                </a:solidFill>
              </a:rPr>
              <a:t>danos</a:t>
            </a:r>
            <a:r>
              <a:rPr lang="en-US" sz="2400" dirty="0">
                <a:solidFill>
                  <a:srgbClr val="FF0000"/>
                </a:solidFill>
              </a:rPr>
              <a:t> </a:t>
            </a:r>
            <a:r>
              <a:rPr lang="en-US" sz="2400" dirty="0" err="1">
                <a:solidFill>
                  <a:srgbClr val="FF0000"/>
                </a:solidFill>
              </a:rPr>
              <a:t>ocorridos</a:t>
            </a:r>
            <a:r>
              <a:rPr lang="en-US" sz="2400" dirty="0">
                <a:solidFill>
                  <a:srgbClr val="FF0000"/>
                </a:solidFill>
              </a:rPr>
              <a:t> </a:t>
            </a:r>
            <a:r>
              <a:rPr lang="en-US" sz="2400" dirty="0" err="1">
                <a:solidFill>
                  <a:srgbClr val="FF0000"/>
                </a:solidFill>
              </a:rPr>
              <a:t>por</a:t>
            </a:r>
            <a:r>
              <a:rPr lang="en-US" sz="2400" dirty="0">
                <a:solidFill>
                  <a:srgbClr val="FF0000"/>
                </a:solidFill>
              </a:rPr>
              <a:t> </a:t>
            </a:r>
            <a:r>
              <a:rPr lang="en-US" sz="2400" dirty="0" err="1">
                <a:solidFill>
                  <a:srgbClr val="FF0000"/>
                </a:solidFill>
              </a:rPr>
              <a:t>acidentes</a:t>
            </a:r>
            <a:r>
              <a:rPr lang="en-US" sz="2400" dirty="0">
                <a:solidFill>
                  <a:srgbClr val="FF0000"/>
                </a:solidFill>
              </a:rPr>
              <a:t> de </a:t>
            </a:r>
            <a:r>
              <a:rPr lang="en-US" sz="2400" dirty="0" err="1">
                <a:solidFill>
                  <a:srgbClr val="FF0000"/>
                </a:solidFill>
              </a:rPr>
              <a:t>trânsito</a:t>
            </a:r>
            <a:r>
              <a:rPr lang="en-US" sz="2400" dirty="0">
                <a:solidFill>
                  <a:srgbClr val="FF0000"/>
                </a:solidFill>
              </a:rPr>
              <a:t> </a:t>
            </a:r>
            <a:r>
              <a:rPr lang="en-US" sz="2400" dirty="0" err="1">
                <a:solidFill>
                  <a:srgbClr val="FF0000"/>
                </a:solidFill>
              </a:rPr>
              <a:t>decorre</a:t>
            </a:r>
            <a:r>
              <a:rPr lang="en-US" sz="2400" dirty="0">
                <a:solidFill>
                  <a:srgbClr val="FF0000"/>
                </a:solidFill>
              </a:rPr>
              <a:t> da culpa, </a:t>
            </a:r>
            <a:r>
              <a:rPr lang="en-US" sz="2400" dirty="0" err="1">
                <a:solidFill>
                  <a:srgbClr val="FF0000"/>
                </a:solidFill>
              </a:rPr>
              <a:t>não</a:t>
            </a:r>
            <a:r>
              <a:rPr lang="en-US" sz="2400" dirty="0">
                <a:solidFill>
                  <a:srgbClr val="FF0000"/>
                </a:solidFill>
              </a:rPr>
              <a:t> se </a:t>
            </a:r>
            <a:r>
              <a:rPr lang="en-US" sz="2400" dirty="0" err="1">
                <a:solidFill>
                  <a:srgbClr val="FF0000"/>
                </a:solidFill>
              </a:rPr>
              <a:t>podendo</a:t>
            </a:r>
            <a:r>
              <a:rPr lang="en-US" sz="2400" dirty="0">
                <a:solidFill>
                  <a:srgbClr val="FF0000"/>
                </a:solidFill>
              </a:rPr>
              <a:t> </a:t>
            </a:r>
            <a:r>
              <a:rPr lang="en-US" sz="2400" dirty="0" err="1">
                <a:solidFill>
                  <a:srgbClr val="FF0000"/>
                </a:solidFill>
              </a:rPr>
              <a:t>buscar</a:t>
            </a:r>
            <a:r>
              <a:rPr lang="en-US" sz="2400" dirty="0">
                <a:solidFill>
                  <a:srgbClr val="FF0000"/>
                </a:solidFill>
              </a:rPr>
              <a:t> </a:t>
            </a:r>
            <a:r>
              <a:rPr lang="en-US" sz="2400" dirty="0" err="1">
                <a:solidFill>
                  <a:srgbClr val="FF0000"/>
                </a:solidFill>
              </a:rPr>
              <a:t>lastro</a:t>
            </a:r>
            <a:r>
              <a:rPr lang="en-US" sz="2400" dirty="0">
                <a:solidFill>
                  <a:srgbClr val="FF0000"/>
                </a:solidFill>
              </a:rPr>
              <a:t>, no </a:t>
            </a:r>
            <a:r>
              <a:rPr lang="en-US" sz="2400" dirty="0" err="1">
                <a:solidFill>
                  <a:srgbClr val="FF0000"/>
                </a:solidFill>
              </a:rPr>
              <a:t>assunto</a:t>
            </a:r>
            <a:r>
              <a:rPr lang="en-US" sz="2400" dirty="0">
                <a:solidFill>
                  <a:srgbClr val="FF0000"/>
                </a:solidFill>
              </a:rPr>
              <a:t>, </a:t>
            </a:r>
            <a:r>
              <a:rPr lang="en-US" sz="2400" dirty="0" err="1">
                <a:solidFill>
                  <a:srgbClr val="FF0000"/>
                </a:solidFill>
              </a:rPr>
              <a:t>na</a:t>
            </a:r>
            <a:r>
              <a:rPr lang="en-US" sz="2400" dirty="0">
                <a:solidFill>
                  <a:srgbClr val="FF0000"/>
                </a:solidFill>
              </a:rPr>
              <a:t> </a:t>
            </a:r>
            <a:r>
              <a:rPr lang="en-US" sz="2400" dirty="0" err="1">
                <a:solidFill>
                  <a:srgbClr val="FF0000"/>
                </a:solidFill>
              </a:rPr>
              <a:t>responsabilidade</a:t>
            </a:r>
            <a:r>
              <a:rPr lang="en-US" sz="2400" dirty="0">
                <a:solidFill>
                  <a:srgbClr val="FF0000"/>
                </a:solidFill>
              </a:rPr>
              <a:t> </a:t>
            </a:r>
            <a:r>
              <a:rPr lang="en-US" sz="2400" dirty="0" err="1">
                <a:solidFill>
                  <a:srgbClr val="FF0000"/>
                </a:solidFill>
              </a:rPr>
              <a:t>objetiva</a:t>
            </a:r>
            <a:r>
              <a:rPr lang="en-US" sz="2400" dirty="0">
                <a:solidFill>
                  <a:srgbClr val="FF0000"/>
                </a:solidFill>
              </a:rPr>
              <a:t>.</a:t>
            </a:r>
            <a:r>
              <a:rPr lang="en-US" sz="2400" dirty="0"/>
              <a:t> </a:t>
            </a:r>
            <a:r>
              <a:rPr lang="en-US" sz="2400" dirty="0" err="1"/>
              <a:t>Não</a:t>
            </a:r>
            <a:r>
              <a:rPr lang="en-US" sz="2400" dirty="0"/>
              <a:t> </a:t>
            </a:r>
            <a:r>
              <a:rPr lang="en-US" sz="2400" dirty="0" err="1"/>
              <a:t>incide</a:t>
            </a:r>
            <a:r>
              <a:rPr lang="en-US" sz="2400" dirty="0"/>
              <a:t> o </a:t>
            </a:r>
            <a:r>
              <a:rPr lang="en-US" sz="2400" dirty="0" err="1"/>
              <a:t>disposto</a:t>
            </a:r>
            <a:r>
              <a:rPr lang="en-US" sz="2400" dirty="0"/>
              <a:t> no </a:t>
            </a:r>
            <a:r>
              <a:rPr lang="en-US" sz="2400" dirty="0" err="1"/>
              <a:t>parágrafo</a:t>
            </a:r>
            <a:r>
              <a:rPr lang="en-US" sz="2400" dirty="0"/>
              <a:t> </a:t>
            </a:r>
            <a:r>
              <a:rPr lang="en-US" sz="2400" dirty="0" err="1"/>
              <a:t>único</a:t>
            </a:r>
            <a:r>
              <a:rPr lang="en-US" sz="2400" dirty="0"/>
              <a:t> do art. 927 da lei civil, </a:t>
            </a:r>
            <a:r>
              <a:rPr lang="en-US" sz="2400" dirty="0" err="1"/>
              <a:t>pelo</a:t>
            </a:r>
            <a:r>
              <a:rPr lang="en-US" sz="2400" dirty="0"/>
              <a:t> </a:t>
            </a:r>
            <a:r>
              <a:rPr lang="en-US" sz="2400" dirty="0" err="1"/>
              <a:t>qual</a:t>
            </a:r>
            <a:r>
              <a:rPr lang="en-US" sz="2400" dirty="0"/>
              <a:t> a </a:t>
            </a:r>
            <a:r>
              <a:rPr lang="en-US" sz="2400" dirty="0" err="1"/>
              <a:t>reparação</a:t>
            </a:r>
            <a:r>
              <a:rPr lang="en-US" sz="2400" dirty="0"/>
              <a:t> </a:t>
            </a:r>
            <a:r>
              <a:rPr lang="en-US" sz="2400" dirty="0" err="1"/>
              <a:t>decorre</a:t>
            </a:r>
            <a:r>
              <a:rPr lang="en-US" sz="2400" dirty="0"/>
              <a:t> da </a:t>
            </a:r>
            <a:r>
              <a:rPr lang="en-US" sz="2400" dirty="0" err="1"/>
              <a:t>atividade</a:t>
            </a:r>
            <a:r>
              <a:rPr lang="en-US" sz="2400" dirty="0"/>
              <a:t> </a:t>
            </a:r>
            <a:r>
              <a:rPr lang="en-US" sz="2400" dirty="0" err="1"/>
              <a:t>desenvolvida</a:t>
            </a:r>
            <a:r>
              <a:rPr lang="en-US" sz="2400" dirty="0"/>
              <a:t> </a:t>
            </a:r>
            <a:r>
              <a:rPr lang="en-US" sz="2400" dirty="0" err="1"/>
              <a:t>pelo</a:t>
            </a:r>
            <a:r>
              <a:rPr lang="en-US" sz="2400" dirty="0"/>
              <a:t> </a:t>
            </a:r>
            <a:r>
              <a:rPr lang="en-US" sz="2400" dirty="0" err="1"/>
              <a:t>autor</a:t>
            </a:r>
            <a:r>
              <a:rPr lang="en-US" sz="2400" dirty="0"/>
              <a:t> do </a:t>
            </a:r>
            <a:r>
              <a:rPr lang="en-US" sz="2400" dirty="0" err="1"/>
              <a:t>dano</a:t>
            </a:r>
            <a:r>
              <a:rPr lang="en-US" sz="2400" dirty="0"/>
              <a:t>, </a:t>
            </a:r>
            <a:r>
              <a:rPr lang="en-US" sz="2400" dirty="0" err="1"/>
              <a:t>que</a:t>
            </a:r>
            <a:r>
              <a:rPr lang="en-US" sz="2400" dirty="0"/>
              <a:t> </a:t>
            </a:r>
            <a:r>
              <a:rPr lang="en-US" sz="2400" dirty="0" err="1"/>
              <a:t>implica</a:t>
            </a:r>
            <a:r>
              <a:rPr lang="en-US" sz="2400" dirty="0"/>
              <a:t>, </a:t>
            </a:r>
            <a:r>
              <a:rPr lang="en-US" sz="2400" dirty="0" err="1"/>
              <a:t>por</a:t>
            </a:r>
            <a:r>
              <a:rPr lang="en-US" sz="2400" dirty="0"/>
              <a:t> </a:t>
            </a:r>
            <a:r>
              <a:rPr lang="en-US" sz="2400" dirty="0" err="1"/>
              <a:t>sua</a:t>
            </a:r>
            <a:r>
              <a:rPr lang="en-US" sz="2400" dirty="0"/>
              <a:t> </a:t>
            </a:r>
            <a:r>
              <a:rPr lang="en-US" sz="2400" dirty="0" err="1"/>
              <a:t>natureza</a:t>
            </a:r>
            <a:r>
              <a:rPr lang="en-US" sz="2400" dirty="0"/>
              <a:t>, </a:t>
            </a:r>
            <a:r>
              <a:rPr lang="en-US" sz="2400" dirty="0" err="1"/>
              <a:t>risco</a:t>
            </a:r>
            <a:r>
              <a:rPr lang="en-US" sz="2400" dirty="0"/>
              <a:t> </a:t>
            </a:r>
            <a:r>
              <a:rPr lang="en-US" sz="2400" dirty="0" err="1"/>
              <a:t>aos</a:t>
            </a:r>
            <a:r>
              <a:rPr lang="en-US" sz="2400" dirty="0"/>
              <a:t> </a:t>
            </a:r>
            <a:r>
              <a:rPr lang="en-US" sz="2400" dirty="0" err="1"/>
              <a:t>direitos</a:t>
            </a:r>
            <a:r>
              <a:rPr lang="en-US" sz="2400" dirty="0"/>
              <a:t> de </a:t>
            </a:r>
            <a:r>
              <a:rPr lang="en-US" sz="2400" dirty="0" err="1"/>
              <a:t>outrem</a:t>
            </a:r>
            <a:r>
              <a:rPr lang="en-US" sz="2400" dirty="0"/>
              <a:t>”. (RIZZARDO, 2011, p. 25 e 28)</a:t>
            </a:r>
            <a:endParaRPr lang="pt-BR" sz="2400" dirty="0"/>
          </a:p>
        </p:txBody>
      </p:sp>
    </p:spTree>
    <p:extLst>
      <p:ext uri="{BB962C8B-B14F-4D97-AF65-F5344CB8AC3E}">
        <p14:creationId xmlns:p14="http://schemas.microsoft.com/office/powerpoint/2010/main" val="37125973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RESPONSABILIDADE OBJETIVA DO ESTADO</a:t>
            </a:r>
          </a:p>
        </p:txBody>
      </p:sp>
      <p:sp>
        <p:nvSpPr>
          <p:cNvPr id="3" name="Espaço Reservado para Conteúdo 2"/>
          <p:cNvSpPr>
            <a:spLocks noGrp="1"/>
          </p:cNvSpPr>
          <p:nvPr>
            <p:ph idx="1"/>
          </p:nvPr>
        </p:nvSpPr>
        <p:spPr>
          <a:xfrm>
            <a:off x="323528" y="1100628"/>
            <a:ext cx="8424936" cy="4200580"/>
          </a:xfrm>
        </p:spPr>
        <p:txBody>
          <a:bodyPr>
            <a:normAutofit/>
          </a:bodyPr>
          <a:lstStyle/>
          <a:p>
            <a:pPr algn="just"/>
            <a:r>
              <a:rPr lang="pt-BR" sz="2000" dirty="0"/>
              <a:t>      ADMINISTRATIVO. RESPONSABILIDADE CIVIL DO ESTADO. </a:t>
            </a:r>
            <a:r>
              <a:rPr lang="pt-BR" sz="2000" dirty="0">
                <a:solidFill>
                  <a:srgbClr val="FF0000"/>
                </a:solidFill>
              </a:rPr>
              <a:t>PRAZO PRESCRICIONAL. CINCO ANOS. DECRETO 20.910/1932. NÃO INCIDÊNCIA DE PRAZO MENOR PREVISTO NO CÓDIGO CIVIL</a:t>
            </a:r>
            <a:r>
              <a:rPr lang="pt-BR" sz="2000" dirty="0"/>
              <a:t>. MATÉRIA PACIFICADA EM RECURSO REPETITIVO (ART. 543-C DO CPC).1. [...] 2. A decisão agravada encontra-se assentada em precedente firmado em julgamento submetido ao regime do art. 543-C do CPC, no sentido de que </a:t>
            </a:r>
            <a:r>
              <a:rPr lang="pt-BR" sz="2000" dirty="0">
                <a:solidFill>
                  <a:srgbClr val="FF0000"/>
                </a:solidFill>
              </a:rPr>
              <a:t>a responsabilidade civil da Administração é regida pelo prazo quinquenal do art. 1° do Decreto 20.910/1932, sendo inaplicável o art. 206, § 3°, V, do Código Civil </a:t>
            </a:r>
            <a:r>
              <a:rPr lang="pt-BR" sz="2000" dirty="0"/>
              <a:t>(</a:t>
            </a:r>
            <a:r>
              <a:rPr lang="pt-BR" sz="2000" dirty="0" err="1"/>
              <a:t>REsp</a:t>
            </a:r>
            <a:r>
              <a:rPr lang="pt-BR" sz="2000" dirty="0"/>
              <a:t> 1.251.993/PR, </a:t>
            </a:r>
            <a:r>
              <a:rPr lang="pt-BR" sz="2000" dirty="0" err="1"/>
              <a:t>Rel.Ministro</a:t>
            </a:r>
            <a:r>
              <a:rPr lang="pt-BR" sz="2000" dirty="0"/>
              <a:t> Mauro Campbell Marques, Primeira Seção, </a:t>
            </a:r>
            <a:r>
              <a:rPr lang="pt-BR" sz="2000" dirty="0" err="1"/>
              <a:t>DJe</a:t>
            </a:r>
            <a:r>
              <a:rPr lang="pt-BR" sz="2000" dirty="0"/>
              <a:t> 19.12.2012).(</a:t>
            </a:r>
            <a:r>
              <a:rPr lang="pt-BR" sz="2000" dirty="0" err="1"/>
              <a:t>AgRg</a:t>
            </a:r>
            <a:r>
              <a:rPr lang="pt-BR" sz="2000" dirty="0"/>
              <a:t> no </a:t>
            </a:r>
            <a:r>
              <a:rPr lang="pt-BR" sz="2000" dirty="0" err="1"/>
              <a:t>REsp</a:t>
            </a:r>
            <a:r>
              <a:rPr lang="pt-BR" sz="2000" dirty="0"/>
              <a:t> 1327718/RS, Rel. Ministro HERMAN BENJAMIN, SEGUNDA TURMA, julgado em 20/06/2013, </a:t>
            </a:r>
            <a:r>
              <a:rPr lang="pt-BR" sz="2000" dirty="0" err="1"/>
              <a:t>DJe</a:t>
            </a:r>
            <a:r>
              <a:rPr lang="pt-BR" sz="2000" dirty="0"/>
              <a:t> 01/08/2013)</a:t>
            </a:r>
          </a:p>
        </p:txBody>
      </p:sp>
    </p:spTree>
    <p:extLst>
      <p:ext uri="{BB962C8B-B14F-4D97-AF65-F5344CB8AC3E}">
        <p14:creationId xmlns:p14="http://schemas.microsoft.com/office/powerpoint/2010/main" val="367559049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70186"/>
          </a:xfrm>
        </p:spPr>
        <p:txBody>
          <a:bodyPr>
            <a:normAutofit fontScale="90000"/>
          </a:bodyPr>
          <a:lstStyle/>
          <a:p>
            <a:r>
              <a:rPr lang="pt-BR" sz="3600" dirty="0"/>
              <a:t>RESPONSABILIDADE OBJETIVA DAS CONCESSIONÁRIAS DE SERVIÇO PÚBLICO</a:t>
            </a:r>
          </a:p>
        </p:txBody>
      </p:sp>
      <p:sp>
        <p:nvSpPr>
          <p:cNvPr id="3" name="Espaço Reservado para Conteúdo 2"/>
          <p:cNvSpPr>
            <a:spLocks noGrp="1"/>
          </p:cNvSpPr>
          <p:nvPr>
            <p:ph idx="1"/>
          </p:nvPr>
        </p:nvSpPr>
        <p:spPr>
          <a:xfrm>
            <a:off x="457200" y="1772816"/>
            <a:ext cx="8229600" cy="4680520"/>
          </a:xfrm>
        </p:spPr>
        <p:txBody>
          <a:bodyPr>
            <a:normAutofit/>
          </a:bodyPr>
          <a:lstStyle/>
          <a:p>
            <a:pPr algn="just"/>
            <a:r>
              <a:rPr lang="pt-BR" sz="2000" dirty="0"/>
              <a:t>Responsabilidade civil. Acidente de trânsito. </a:t>
            </a:r>
            <a:r>
              <a:rPr lang="pt-BR" sz="2000" b="1" dirty="0">
                <a:solidFill>
                  <a:srgbClr val="FF0000"/>
                </a:solidFill>
              </a:rPr>
              <a:t>Colisão com poste de iluminação caído na estrada</a:t>
            </a:r>
            <a:r>
              <a:rPr lang="pt-BR" sz="2000" dirty="0">
                <a:solidFill>
                  <a:srgbClr val="FF0000"/>
                </a:solidFill>
              </a:rPr>
              <a:t>. </a:t>
            </a:r>
            <a:r>
              <a:rPr lang="pt-BR" sz="2000" b="1" dirty="0">
                <a:solidFill>
                  <a:srgbClr val="FF0000"/>
                </a:solidFill>
              </a:rPr>
              <a:t>Dever de indenizar da concessionária</a:t>
            </a:r>
            <a:r>
              <a:rPr lang="pt-BR" sz="2000" dirty="0">
                <a:solidFill>
                  <a:srgbClr val="FF0000"/>
                </a:solidFill>
              </a:rPr>
              <a:t>. </a:t>
            </a:r>
            <a:r>
              <a:rPr lang="pt-BR" sz="2000" dirty="0"/>
              <a:t>Inexistência de culpa concorrente. Dano emergente e lucro cessante - </a:t>
            </a:r>
            <a:r>
              <a:rPr lang="pt-BR" sz="2000" dirty="0" err="1"/>
              <a:t>an</a:t>
            </a:r>
            <a:r>
              <a:rPr lang="pt-BR" sz="2000" dirty="0"/>
              <a:t> </a:t>
            </a:r>
            <a:r>
              <a:rPr lang="pt-BR" sz="2000" dirty="0" err="1"/>
              <a:t>debeatur</a:t>
            </a:r>
            <a:r>
              <a:rPr lang="pt-BR" sz="2000" dirty="0"/>
              <a:t> - que deveriam ter sido provados na fase instrutória. Verbas excluídas da condenação. Dano moral in </a:t>
            </a:r>
            <a:r>
              <a:rPr lang="pt-BR" sz="2000" dirty="0" err="1"/>
              <a:t>re</a:t>
            </a:r>
            <a:r>
              <a:rPr lang="pt-BR" sz="2000" dirty="0"/>
              <a:t> </a:t>
            </a:r>
            <a:r>
              <a:rPr lang="pt-BR" sz="2000" dirty="0" err="1"/>
              <a:t>ipsa</a:t>
            </a:r>
            <a:r>
              <a:rPr lang="pt-BR" sz="2000" dirty="0"/>
              <a:t>. Indenização reduzida de oito para quatro mil reais. Precedentes desta Décima Câmara Cível. Sucumbência invertida. Despesas processuais e honorários impostos ao autor observada a gratuidade de Justiça. Sentença retificada. Apelação parcialmente provida pelo relator. (TJRJ, Ap. </a:t>
            </a:r>
            <a:r>
              <a:rPr lang="pt-BR" sz="2000" dirty="0">
                <a:hlinkClick r:id="rId2"/>
              </a:rPr>
              <a:t>0001354-51.2009.8.19.0063</a:t>
            </a:r>
            <a:r>
              <a:rPr lang="pt-BR" sz="2000" dirty="0"/>
              <a:t>, </a:t>
            </a:r>
            <a:r>
              <a:rPr lang="pt-BR" sz="2000" dirty="0" err="1"/>
              <a:t>julg</a:t>
            </a:r>
            <a:r>
              <a:rPr lang="pt-BR" sz="2000" dirty="0"/>
              <a:t>. Em 16/02/2012)</a:t>
            </a:r>
          </a:p>
        </p:txBody>
      </p:sp>
    </p:spTree>
    <p:extLst>
      <p:ext uri="{BB962C8B-B14F-4D97-AF65-F5344CB8AC3E}">
        <p14:creationId xmlns:p14="http://schemas.microsoft.com/office/powerpoint/2010/main" val="6451848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RESPONSABILIDADE DAS CONCESSIONÁRIAS</a:t>
            </a:r>
          </a:p>
        </p:txBody>
      </p:sp>
      <p:sp>
        <p:nvSpPr>
          <p:cNvPr id="3" name="Espaço Reservado para Conteúdo 2"/>
          <p:cNvSpPr>
            <a:spLocks noGrp="1"/>
          </p:cNvSpPr>
          <p:nvPr>
            <p:ph idx="1"/>
          </p:nvPr>
        </p:nvSpPr>
        <p:spPr>
          <a:xfrm>
            <a:off x="457200" y="1600200"/>
            <a:ext cx="8229600" cy="5069160"/>
          </a:xfrm>
        </p:spPr>
        <p:txBody>
          <a:bodyPr>
            <a:normAutofit/>
          </a:bodyPr>
          <a:lstStyle/>
          <a:p>
            <a:pPr algn="just"/>
            <a:r>
              <a:rPr lang="pt-BR" sz="2000" dirty="0"/>
              <a:t>“</a:t>
            </a:r>
            <a:r>
              <a:rPr lang="pt-BR" sz="2000" dirty="0">
                <a:solidFill>
                  <a:srgbClr val="FF0000"/>
                </a:solidFill>
              </a:rPr>
              <a:t>A responsabilidade objetiva da concessionária de serviço público não exime o autor de demonstrar o dano e o nexo causal, sem os quais não se configura o dever de indenizar</a:t>
            </a:r>
            <a:r>
              <a:rPr lang="pt-BR" sz="2000" dirty="0"/>
              <a:t>. Acidente ocorrido em rodovia, sob a alegação de existência de óleo na pista. Perícia realizada dois anos depois, com base em dados e documentos que não atestam que as condições da rodovia tenham contribuído para o evento. Afirmação de que a velocidade empreendida era superior a permitida. Incerteza quanto à causa que não permite a responsabilização da concessionária. Recurso conhecido e desprovido.” (TJRJ, Ap. </a:t>
            </a:r>
            <a:r>
              <a:rPr lang="pt-BR" sz="2000" u="sng" dirty="0">
                <a:hlinkClick r:id="rId2"/>
              </a:rPr>
              <a:t>0155126-94.2007.8.19.0001</a:t>
            </a:r>
            <a:r>
              <a:rPr lang="pt-BR" sz="2000" u="sng" dirty="0"/>
              <a:t>, </a:t>
            </a:r>
            <a:r>
              <a:rPr lang="pt-BR" sz="2000" dirty="0"/>
              <a:t>Julgamento: 18/01/2012)</a:t>
            </a:r>
          </a:p>
        </p:txBody>
      </p:sp>
    </p:spTree>
    <p:extLst>
      <p:ext uri="{BB962C8B-B14F-4D97-AF65-F5344CB8AC3E}">
        <p14:creationId xmlns:p14="http://schemas.microsoft.com/office/powerpoint/2010/main" val="1145787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568952" cy="1282154"/>
          </a:xfrm>
        </p:spPr>
        <p:txBody>
          <a:bodyPr>
            <a:normAutofit fontScale="90000"/>
          </a:bodyPr>
          <a:lstStyle/>
          <a:p>
            <a:br>
              <a:rPr lang="pt-BR" sz="4000" dirty="0"/>
            </a:br>
            <a:r>
              <a:rPr lang="pt-BR" sz="4000" dirty="0"/>
              <a:t>RESPONSABILIDADE DE CONCESSIONÁRIA -</a:t>
            </a:r>
            <a:r>
              <a:rPr lang="pt-BR" dirty="0"/>
              <a:t> </a:t>
            </a:r>
            <a:r>
              <a:rPr lang="pt-BR" sz="3600" dirty="0"/>
              <a:t>GUINCHO</a:t>
            </a:r>
            <a:br>
              <a:rPr lang="pt-BR" dirty="0"/>
            </a:br>
            <a:endParaRPr lang="pt-BR" dirty="0"/>
          </a:p>
        </p:txBody>
      </p:sp>
      <p:sp>
        <p:nvSpPr>
          <p:cNvPr id="3" name="Espaço Reservado para Conteúdo 2"/>
          <p:cNvSpPr>
            <a:spLocks noGrp="1"/>
          </p:cNvSpPr>
          <p:nvPr>
            <p:ph idx="1"/>
          </p:nvPr>
        </p:nvSpPr>
        <p:spPr>
          <a:xfrm>
            <a:off x="457200" y="1600200"/>
            <a:ext cx="8229600" cy="4925144"/>
          </a:xfrm>
        </p:spPr>
        <p:txBody>
          <a:bodyPr>
            <a:normAutofit/>
          </a:bodyPr>
          <a:lstStyle/>
          <a:p>
            <a:pPr marL="0" indent="0">
              <a:buNone/>
            </a:pPr>
            <a:r>
              <a:rPr lang="pt-BR" dirty="0"/>
              <a:t> </a:t>
            </a:r>
          </a:p>
          <a:p>
            <a:pPr algn="just"/>
            <a:r>
              <a:rPr lang="pt-BR" sz="2000" dirty="0"/>
              <a:t>       “Falta de cuidado objetivo necessário perfeitamente caracterizada, visto que </a:t>
            </a:r>
            <a:r>
              <a:rPr lang="pt-BR" sz="2000" dirty="0">
                <a:solidFill>
                  <a:srgbClr val="FF0000"/>
                </a:solidFill>
              </a:rPr>
              <a:t>realizou manobra de retorno em local inadequado</a:t>
            </a:r>
            <a:r>
              <a:rPr lang="pt-BR" sz="2000" dirty="0"/>
              <a:t>, agindo de forma contrária à normalidade das regras de trânsito, razão pela qual interceptou a trajetória regular do automóvel dos demandantes. </a:t>
            </a:r>
            <a:r>
              <a:rPr lang="pt-BR" sz="2000" dirty="0">
                <a:solidFill>
                  <a:srgbClr val="FF0000"/>
                </a:solidFill>
              </a:rPr>
              <a:t>Prioridade de trânsito (artigo 29 do Código de Trânsito Brasileiro) que, de qualquer modo, não é absoluta, exigindo sempre o dever de cuidado pelo condutor</a:t>
            </a:r>
            <a:r>
              <a:rPr lang="pt-BR" sz="2000" dirty="0"/>
              <a:t> .” (TJSP, Ap. 9118445-43.2008.8.26.0000, jul. 14/03/2012)</a:t>
            </a:r>
          </a:p>
        </p:txBody>
      </p:sp>
    </p:spTree>
    <p:extLst>
      <p:ext uri="{BB962C8B-B14F-4D97-AF65-F5344CB8AC3E}">
        <p14:creationId xmlns:p14="http://schemas.microsoft.com/office/powerpoint/2010/main" val="33044547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PRESCRIÇÃO DA AÇÃO CONTRA CONCESSIONÁRIA</a:t>
            </a:r>
          </a:p>
        </p:txBody>
      </p:sp>
      <p:sp>
        <p:nvSpPr>
          <p:cNvPr id="3" name="Espaço Reservado para Conteúdo 2"/>
          <p:cNvSpPr>
            <a:spLocks noGrp="1"/>
          </p:cNvSpPr>
          <p:nvPr>
            <p:ph idx="1"/>
          </p:nvPr>
        </p:nvSpPr>
        <p:spPr>
          <a:xfrm>
            <a:off x="457200" y="1340768"/>
            <a:ext cx="8229600" cy="5256584"/>
          </a:xfrm>
        </p:spPr>
        <p:txBody>
          <a:bodyPr>
            <a:normAutofit/>
          </a:bodyPr>
          <a:lstStyle/>
          <a:p>
            <a:pPr algn="just"/>
            <a:r>
              <a:rPr lang="pt-BR" sz="2000" dirty="0"/>
              <a:t>APELAÇÃO CÍVEL. RESPONSABILIDADE CIVIL. COLISÃO ENTRE AUTOMÓVEL E ÔNIBUS. SENTENÇA QUE EXTINGUIU O FEITO, RECONHECENDO A </a:t>
            </a:r>
            <a:r>
              <a:rPr lang="pt-BR" sz="2000" b="1" dirty="0"/>
              <a:t>PRESCRIÇÃO TRIENAL</a:t>
            </a:r>
            <a:r>
              <a:rPr lang="pt-BR" sz="2000" dirty="0"/>
              <a:t>. COLETIVO DE PROPRIEDADE DE EMPRESA DE ÔNIBUS, </a:t>
            </a:r>
            <a:r>
              <a:rPr lang="pt-BR" sz="2000" b="1" dirty="0"/>
              <a:t>CONCESSIONÁRIA DE SERVIÇO PÚBLICO</a:t>
            </a:r>
            <a:r>
              <a:rPr lang="pt-BR" sz="2000" dirty="0"/>
              <a:t>. RESPONSABILIDADE OBJETIVA. </a:t>
            </a:r>
            <a:r>
              <a:rPr lang="pt-BR" sz="2000" b="1" dirty="0">
                <a:solidFill>
                  <a:srgbClr val="FF0000"/>
                </a:solidFill>
              </a:rPr>
              <a:t>PRAZO PRESCRICIONAL QUINQUENAL. APLICAÇÃO DO DISPOSTO NO ART.1º-C DA LEI 9494/97</a:t>
            </a:r>
            <a:r>
              <a:rPr lang="pt-BR" sz="2000" dirty="0"/>
              <a:t>. JURISPRUDÊNCIA PACIFICADA NO ENUNCIADO 101 DO AVISO TJRJ Nº 100/2011. ERROR IN JUDICANDO. ANULAÇÃO DA SENTENÇA. Não consumação da prescrição, eis que o acidente ocorreu em 20/10/2004 e a ação foi ajuizada em 5/014/2008. (TJRJ, Ap. </a:t>
            </a:r>
            <a:r>
              <a:rPr lang="pt-BR" sz="2000" dirty="0">
                <a:hlinkClick r:id="rId2"/>
              </a:rPr>
              <a:t>0000895-61.2008.8.19.0038</a:t>
            </a:r>
            <a:r>
              <a:rPr lang="pt-BR" sz="2000" dirty="0"/>
              <a:t>, jul. em 23/02/2012</a:t>
            </a:r>
            <a:r>
              <a:rPr lang="pt-BR" dirty="0"/>
              <a:t>)</a:t>
            </a:r>
          </a:p>
          <a:p>
            <a:endParaRPr lang="pt-BR" dirty="0"/>
          </a:p>
        </p:txBody>
      </p:sp>
    </p:spTree>
    <p:extLst>
      <p:ext uri="{BB962C8B-B14F-4D97-AF65-F5344CB8AC3E}">
        <p14:creationId xmlns:p14="http://schemas.microsoft.com/office/powerpoint/2010/main" val="292527624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18654"/>
            <a:ext cx="8229600" cy="1786210"/>
          </a:xfrm>
        </p:spPr>
        <p:txBody>
          <a:bodyPr>
            <a:normAutofit/>
          </a:bodyPr>
          <a:lstStyle/>
          <a:p>
            <a:r>
              <a:rPr lang="pt-BR" b="1" dirty="0"/>
              <a:t>RESPONSABILIDADE OBJETIVA DE CONCESSIONÁRIA E ANIMAL SOLTO NA RODOVIA</a:t>
            </a:r>
            <a:br>
              <a:rPr lang="pt-BR" dirty="0"/>
            </a:br>
            <a:endParaRPr lang="pt-BR" dirty="0"/>
          </a:p>
        </p:txBody>
      </p:sp>
      <p:sp>
        <p:nvSpPr>
          <p:cNvPr id="3" name="Espaço Reservado para Conteúdo 2"/>
          <p:cNvSpPr>
            <a:spLocks noGrp="1"/>
          </p:cNvSpPr>
          <p:nvPr>
            <p:ph idx="1"/>
          </p:nvPr>
        </p:nvSpPr>
        <p:spPr>
          <a:xfrm>
            <a:off x="457200" y="2276872"/>
            <a:ext cx="8229600" cy="3849291"/>
          </a:xfrm>
        </p:spPr>
        <p:txBody>
          <a:bodyPr>
            <a:normAutofit/>
          </a:bodyPr>
          <a:lstStyle/>
          <a:p>
            <a:pPr algn="just"/>
            <a:r>
              <a:rPr lang="pt-BR" dirty="0"/>
              <a:t>      </a:t>
            </a:r>
            <a:r>
              <a:rPr lang="pt-BR" sz="2000" dirty="0"/>
              <a:t>RESPONSABILIDADE CIVIL. </a:t>
            </a:r>
            <a:r>
              <a:rPr lang="pt-BR" sz="2000" dirty="0">
                <a:solidFill>
                  <a:srgbClr val="FF0000"/>
                </a:solidFill>
              </a:rPr>
              <a:t>ACIDENTE COM ANIMAL EM RODOVIA OBJETO DE CONCESSÃO. RESPONSABILIDADE OBJETIVA DA CONCESSIONÁRIA.</a:t>
            </a:r>
            <a:r>
              <a:rPr lang="pt-BR" sz="2000" dirty="0"/>
              <a:t> FORTUITO INTERNO. CERCEAMENTO DO DIREITO À PROVA. NÃO CARACTERIZAÇÃO. ÔNUS DE AFIRMAR NÃO CUMPRIDO. JUROS DE MORA. TERMO INICIAL. SEGURADORA QUE INDENIZA O SEU SEGURADO VÍTIMA DO ACIDENTE. FLUÊNCIA A PARTIR DO PAGAMENTO DA INDENIZAÇÃO. APELAÇÃO NÃO PROVIDA. RECURSO ADESIVO PROVIDO  (TJPR - 10ª </a:t>
            </a:r>
            <a:r>
              <a:rPr lang="pt-BR" sz="2000" dirty="0" err="1"/>
              <a:t>C.Cível</a:t>
            </a:r>
            <a:r>
              <a:rPr lang="pt-BR" sz="2000" dirty="0"/>
              <a:t> - AC 840014-2 - Irati -  Rel.: Albino </a:t>
            </a:r>
            <a:r>
              <a:rPr lang="pt-BR" sz="2000" dirty="0" err="1"/>
              <a:t>Jacomel</a:t>
            </a:r>
            <a:r>
              <a:rPr lang="pt-BR" sz="2000" dirty="0"/>
              <a:t> </a:t>
            </a:r>
            <a:r>
              <a:rPr lang="pt-BR" sz="2000" dirty="0" err="1"/>
              <a:t>Guerios</a:t>
            </a:r>
            <a:r>
              <a:rPr lang="pt-BR" sz="2000" dirty="0"/>
              <a:t> - Unânime - J. 26.01.2012)</a:t>
            </a:r>
          </a:p>
          <a:p>
            <a:endParaRPr lang="pt-BR" dirty="0"/>
          </a:p>
        </p:txBody>
      </p:sp>
    </p:spTree>
    <p:extLst>
      <p:ext uri="{BB962C8B-B14F-4D97-AF65-F5344CB8AC3E}">
        <p14:creationId xmlns:p14="http://schemas.microsoft.com/office/powerpoint/2010/main" val="129444818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r>
              <a:rPr lang="pt-BR" dirty="0"/>
              <a:t>                    </a:t>
            </a:r>
          </a:p>
          <a:p>
            <a:pPr marL="0" indent="0" algn="ctr">
              <a:buNone/>
            </a:pPr>
            <a:r>
              <a:rPr lang="pt-BR" dirty="0"/>
              <a:t>                     </a:t>
            </a:r>
            <a:r>
              <a:rPr lang="pt-BR" sz="2400" dirty="0"/>
              <a:t>MUITO OBRIGADO</a:t>
            </a:r>
          </a:p>
          <a:p>
            <a:pPr marL="0" indent="0" algn="ctr">
              <a:buNone/>
            </a:pPr>
            <a:r>
              <a:rPr lang="pt-BR" sz="2400" dirty="0"/>
              <a:t>             adrianoaranao72@gmail.com</a:t>
            </a:r>
          </a:p>
        </p:txBody>
      </p:sp>
    </p:spTree>
    <p:extLst>
      <p:ext uri="{BB962C8B-B14F-4D97-AF65-F5344CB8AC3E}">
        <p14:creationId xmlns:p14="http://schemas.microsoft.com/office/powerpoint/2010/main" val="276136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RESPONSABILIDADE CIVIL NOS ACIDENTES DE TRÂNSITO</a:t>
            </a:r>
            <a:endParaRPr lang="pt-BR" dirty="0"/>
          </a:p>
        </p:txBody>
      </p:sp>
      <p:sp>
        <p:nvSpPr>
          <p:cNvPr id="3" name="Espaço Reservado para Conteúdo 2"/>
          <p:cNvSpPr>
            <a:spLocks noGrp="1"/>
          </p:cNvSpPr>
          <p:nvPr>
            <p:ph idx="1"/>
          </p:nvPr>
        </p:nvSpPr>
        <p:spPr>
          <a:xfrm>
            <a:off x="822960" y="1100628"/>
            <a:ext cx="7520940" cy="3768532"/>
          </a:xfrm>
        </p:spPr>
        <p:txBody>
          <a:bodyPr>
            <a:normAutofit fontScale="92500" lnSpcReduction="20000"/>
          </a:bodyPr>
          <a:lstStyle/>
          <a:p>
            <a:pPr algn="just"/>
            <a:r>
              <a:rPr lang="en-US" dirty="0"/>
              <a:t>     </a:t>
            </a:r>
            <a:r>
              <a:rPr lang="en-US" sz="2600" dirty="0"/>
              <a:t>“</a:t>
            </a:r>
            <a:r>
              <a:rPr lang="en-US" sz="2600" dirty="0" err="1"/>
              <a:t>Normalmente</a:t>
            </a:r>
            <a:r>
              <a:rPr lang="en-US" sz="2600" dirty="0"/>
              <a:t>, </a:t>
            </a:r>
            <a:r>
              <a:rPr lang="en-US" sz="2600" dirty="0" err="1"/>
              <a:t>porém</a:t>
            </a:r>
            <a:r>
              <a:rPr lang="en-US" sz="2600" dirty="0"/>
              <a:t>, </a:t>
            </a:r>
            <a:r>
              <a:rPr lang="en-US" sz="2600" dirty="0" err="1"/>
              <a:t>os</a:t>
            </a:r>
            <a:r>
              <a:rPr lang="en-US" sz="2600" dirty="0"/>
              <a:t> </a:t>
            </a:r>
            <a:r>
              <a:rPr lang="en-US" sz="2600" dirty="0" err="1"/>
              <a:t>acidentes</a:t>
            </a:r>
            <a:r>
              <a:rPr lang="en-US" sz="2600" dirty="0"/>
              <a:t> de </a:t>
            </a:r>
            <a:r>
              <a:rPr lang="en-US" sz="2600" dirty="0" err="1"/>
              <a:t>trânsito</a:t>
            </a:r>
            <a:r>
              <a:rPr lang="en-US" sz="2600" dirty="0"/>
              <a:t> </a:t>
            </a:r>
            <a:r>
              <a:rPr lang="en-US" sz="2600" dirty="0" err="1"/>
              <a:t>ocorrem</a:t>
            </a:r>
            <a:r>
              <a:rPr lang="en-US" sz="2600" dirty="0"/>
              <a:t> </a:t>
            </a:r>
            <a:r>
              <a:rPr lang="en-US" sz="2600" dirty="0" err="1"/>
              <a:t>por</a:t>
            </a:r>
            <a:r>
              <a:rPr lang="en-US" sz="2600" dirty="0"/>
              <a:t> </a:t>
            </a:r>
            <a:r>
              <a:rPr lang="en-US" sz="2600" dirty="0" err="1">
                <a:solidFill>
                  <a:srgbClr val="FF0000"/>
                </a:solidFill>
              </a:rPr>
              <a:t>desobediência</a:t>
            </a:r>
            <a:r>
              <a:rPr lang="en-US" sz="2600" dirty="0">
                <a:solidFill>
                  <a:srgbClr val="FF0000"/>
                </a:solidFill>
              </a:rPr>
              <a:t> </a:t>
            </a:r>
            <a:r>
              <a:rPr lang="en-US" sz="2600" dirty="0" err="1">
                <a:solidFill>
                  <a:srgbClr val="FF0000"/>
                </a:solidFill>
              </a:rPr>
              <a:t>às</a:t>
            </a:r>
            <a:r>
              <a:rPr lang="en-US" sz="2600" dirty="0">
                <a:solidFill>
                  <a:srgbClr val="FF0000"/>
                </a:solidFill>
              </a:rPr>
              <a:t> </a:t>
            </a:r>
            <a:r>
              <a:rPr lang="en-US" sz="2600" dirty="0" err="1">
                <a:solidFill>
                  <a:srgbClr val="FF0000"/>
                </a:solidFill>
              </a:rPr>
              <a:t>regras</a:t>
            </a:r>
            <a:r>
              <a:rPr lang="en-US" sz="2600" dirty="0">
                <a:solidFill>
                  <a:srgbClr val="FF0000"/>
                </a:solidFill>
              </a:rPr>
              <a:t> de </a:t>
            </a:r>
            <a:r>
              <a:rPr lang="en-US" sz="2600" dirty="0" err="1">
                <a:solidFill>
                  <a:srgbClr val="FF0000"/>
                </a:solidFill>
              </a:rPr>
              <a:t>trânsito</a:t>
            </a:r>
            <a:r>
              <a:rPr lang="en-US" sz="2600" dirty="0"/>
              <a:t>, </a:t>
            </a:r>
            <a:r>
              <a:rPr lang="en-US" sz="2600" dirty="0" err="1"/>
              <a:t>que</a:t>
            </a:r>
            <a:r>
              <a:rPr lang="en-US" sz="2600" dirty="0"/>
              <a:t> </a:t>
            </a:r>
            <a:r>
              <a:rPr lang="en-US" sz="2600" dirty="0" err="1"/>
              <a:t>envolve</a:t>
            </a:r>
            <a:r>
              <a:rPr lang="en-US" sz="2600" dirty="0"/>
              <a:t> </a:t>
            </a:r>
            <a:r>
              <a:rPr lang="en-US" sz="2600" dirty="0" err="1"/>
              <a:t>uma</a:t>
            </a:r>
            <a:r>
              <a:rPr lang="en-US" sz="2600" dirty="0"/>
              <a:t> </a:t>
            </a:r>
            <a:r>
              <a:rPr lang="en-US" sz="2600" dirty="0" err="1"/>
              <a:t>série</a:t>
            </a:r>
            <a:r>
              <a:rPr lang="en-US" sz="2600" dirty="0"/>
              <a:t> de </a:t>
            </a:r>
            <a:r>
              <a:rPr lang="en-US" sz="2600" dirty="0" err="1"/>
              <a:t>causas</a:t>
            </a:r>
            <a:r>
              <a:rPr lang="en-US" sz="2600" dirty="0"/>
              <a:t> </a:t>
            </a:r>
            <a:r>
              <a:rPr lang="en-US" sz="2600" dirty="0" err="1"/>
              <a:t>fundada</a:t>
            </a:r>
            <a:r>
              <a:rPr lang="en-US" sz="2600" dirty="0"/>
              <a:t> </a:t>
            </a:r>
            <a:r>
              <a:rPr lang="en-US" sz="2600" dirty="0" err="1"/>
              <a:t>na</a:t>
            </a:r>
            <a:r>
              <a:rPr lang="en-US" sz="2600" dirty="0"/>
              <a:t> culpa, e </a:t>
            </a:r>
            <a:r>
              <a:rPr lang="en-US" sz="2600" dirty="0" err="1"/>
              <a:t>exemplificiada</a:t>
            </a:r>
            <a:r>
              <a:rPr lang="en-US" sz="2600" dirty="0"/>
              <a:t> </a:t>
            </a:r>
            <a:r>
              <a:rPr lang="en-US" sz="2600" dirty="0" err="1"/>
              <a:t>genericamente</a:t>
            </a:r>
            <a:r>
              <a:rPr lang="en-US" sz="2600" dirty="0"/>
              <a:t> </a:t>
            </a:r>
            <a:r>
              <a:rPr lang="en-US" sz="2600" dirty="0" err="1"/>
              <a:t>na</a:t>
            </a:r>
            <a:r>
              <a:rPr lang="en-US" sz="2600" dirty="0"/>
              <a:t> </a:t>
            </a:r>
            <a:r>
              <a:rPr lang="en-US" sz="2600" dirty="0" err="1">
                <a:solidFill>
                  <a:srgbClr val="FF0000"/>
                </a:solidFill>
              </a:rPr>
              <a:t>imprudência</a:t>
            </a:r>
            <a:r>
              <a:rPr lang="en-US" sz="2600" dirty="0">
                <a:solidFill>
                  <a:srgbClr val="FF0000"/>
                </a:solidFill>
              </a:rPr>
              <a:t>, </a:t>
            </a:r>
            <a:r>
              <a:rPr lang="en-US" sz="2600" dirty="0" err="1">
                <a:solidFill>
                  <a:srgbClr val="FF0000"/>
                </a:solidFill>
              </a:rPr>
              <a:t>negligência</a:t>
            </a:r>
            <a:r>
              <a:rPr lang="en-US" sz="2600" dirty="0">
                <a:solidFill>
                  <a:srgbClr val="FF0000"/>
                </a:solidFill>
              </a:rPr>
              <a:t> e </a:t>
            </a:r>
            <a:r>
              <a:rPr lang="en-US" sz="2600" dirty="0" err="1">
                <a:solidFill>
                  <a:srgbClr val="FF0000"/>
                </a:solidFill>
              </a:rPr>
              <a:t>imperícia</a:t>
            </a:r>
            <a:r>
              <a:rPr lang="en-US" sz="2600" dirty="0"/>
              <a:t>, </a:t>
            </a:r>
            <a:r>
              <a:rPr lang="en-US" sz="2600" dirty="0" err="1"/>
              <a:t>fatores</a:t>
            </a:r>
            <a:r>
              <a:rPr lang="en-US" sz="2600" dirty="0"/>
              <a:t> </a:t>
            </a:r>
            <a:r>
              <a:rPr lang="en-US" sz="2600" dirty="0" err="1"/>
              <a:t>estes</a:t>
            </a:r>
            <a:r>
              <a:rPr lang="en-US" sz="2600" dirty="0"/>
              <a:t> </a:t>
            </a:r>
            <a:r>
              <a:rPr lang="en-US" sz="2600" dirty="0" err="1"/>
              <a:t>que</a:t>
            </a:r>
            <a:r>
              <a:rPr lang="en-US" sz="2600" dirty="0"/>
              <a:t> se </a:t>
            </a:r>
            <a:r>
              <a:rPr lang="en-US" sz="2600" dirty="0" err="1"/>
              <a:t>detalham</a:t>
            </a:r>
            <a:r>
              <a:rPr lang="en-US" sz="2600" dirty="0"/>
              <a:t> no </a:t>
            </a:r>
            <a:r>
              <a:rPr lang="en-US" sz="2600" dirty="0" err="1"/>
              <a:t>excesso</a:t>
            </a:r>
            <a:r>
              <a:rPr lang="en-US" sz="2600" dirty="0"/>
              <a:t> de </a:t>
            </a:r>
            <a:r>
              <a:rPr lang="en-US" sz="2600" dirty="0" err="1"/>
              <a:t>velocidade</a:t>
            </a:r>
            <a:r>
              <a:rPr lang="en-US" sz="2600" dirty="0"/>
              <a:t>, </a:t>
            </a:r>
            <a:r>
              <a:rPr lang="en-US" sz="2600" dirty="0" err="1"/>
              <a:t>na</a:t>
            </a:r>
            <a:r>
              <a:rPr lang="en-US" sz="2600" dirty="0"/>
              <a:t> </a:t>
            </a:r>
            <a:r>
              <a:rPr lang="en-US" sz="2600" dirty="0" err="1"/>
              <a:t>distração</a:t>
            </a:r>
            <a:r>
              <a:rPr lang="en-US" sz="2600" dirty="0"/>
              <a:t>, no </a:t>
            </a:r>
            <a:r>
              <a:rPr lang="en-US" sz="2600" dirty="0" err="1"/>
              <a:t>momento</a:t>
            </a:r>
            <a:r>
              <a:rPr lang="en-US" sz="2600" dirty="0"/>
              <a:t> de </a:t>
            </a:r>
            <a:r>
              <a:rPr lang="en-US" sz="2600" dirty="0" err="1"/>
              <a:t>descuido</a:t>
            </a:r>
            <a:r>
              <a:rPr lang="en-US" sz="2600" dirty="0"/>
              <a:t>, </a:t>
            </a:r>
            <a:r>
              <a:rPr lang="en-US" sz="2600" dirty="0" err="1"/>
              <a:t>na</a:t>
            </a:r>
            <a:r>
              <a:rPr lang="en-US" sz="2600" dirty="0"/>
              <a:t> </a:t>
            </a:r>
            <a:r>
              <a:rPr lang="en-US" sz="2600" dirty="0" err="1"/>
              <a:t>ausência</a:t>
            </a:r>
            <a:r>
              <a:rPr lang="en-US" sz="2600" dirty="0"/>
              <a:t> de </a:t>
            </a:r>
            <a:r>
              <a:rPr lang="en-US" sz="2600" dirty="0" err="1"/>
              <a:t>condições</a:t>
            </a:r>
            <a:r>
              <a:rPr lang="en-US" sz="2600" dirty="0"/>
              <a:t> de </a:t>
            </a:r>
            <a:r>
              <a:rPr lang="en-US" sz="2600" dirty="0" err="1"/>
              <a:t>normalidade</a:t>
            </a:r>
            <a:r>
              <a:rPr lang="en-US" sz="2600" dirty="0"/>
              <a:t> do </a:t>
            </a:r>
            <a:r>
              <a:rPr lang="en-US" sz="2600" dirty="0" err="1"/>
              <a:t>estado</a:t>
            </a:r>
            <a:r>
              <a:rPr lang="en-US" sz="2600" dirty="0"/>
              <a:t> da </a:t>
            </a:r>
            <a:r>
              <a:rPr lang="en-US" sz="2600" dirty="0" err="1"/>
              <a:t>pessoa</a:t>
            </a:r>
            <a:r>
              <a:rPr lang="en-US" sz="2600" dirty="0"/>
              <a:t>, o </a:t>
            </a:r>
            <a:r>
              <a:rPr lang="en-US" sz="2600" dirty="0" err="1"/>
              <a:t>que</a:t>
            </a:r>
            <a:r>
              <a:rPr lang="en-US" sz="2600" dirty="0"/>
              <a:t> </a:t>
            </a:r>
            <a:r>
              <a:rPr lang="en-US" sz="2600" dirty="0" err="1"/>
              <a:t>acontece</a:t>
            </a:r>
            <a:r>
              <a:rPr lang="en-US" sz="2600" dirty="0"/>
              <a:t> </a:t>
            </a:r>
            <a:r>
              <a:rPr lang="en-US" sz="2600" dirty="0" err="1"/>
              <a:t>na</a:t>
            </a:r>
            <a:r>
              <a:rPr lang="en-US" sz="2600" dirty="0"/>
              <a:t> </a:t>
            </a:r>
            <a:r>
              <a:rPr lang="en-US" sz="2600" dirty="0" err="1"/>
              <a:t>embriaguez</a:t>
            </a:r>
            <a:r>
              <a:rPr lang="en-US" sz="2600" dirty="0"/>
              <a:t>, no </a:t>
            </a:r>
            <a:r>
              <a:rPr lang="en-US" sz="2600" dirty="0" err="1"/>
              <a:t>cansaço</a:t>
            </a:r>
            <a:r>
              <a:rPr lang="en-US" sz="2600" dirty="0"/>
              <a:t>, </a:t>
            </a:r>
            <a:r>
              <a:rPr lang="en-US" sz="2600" dirty="0" err="1"/>
              <a:t>na</a:t>
            </a:r>
            <a:r>
              <a:rPr lang="en-US" sz="2600" dirty="0"/>
              <a:t> </a:t>
            </a:r>
            <a:r>
              <a:rPr lang="en-US" sz="2600" dirty="0" err="1"/>
              <a:t>fadiga</a:t>
            </a:r>
            <a:r>
              <a:rPr lang="en-US" sz="2600" dirty="0"/>
              <a:t>, no </a:t>
            </a:r>
            <a:r>
              <a:rPr lang="en-US" sz="2600" dirty="0" err="1"/>
              <a:t>sono</a:t>
            </a:r>
            <a:r>
              <a:rPr lang="en-US" sz="2600" dirty="0"/>
              <a:t>, no </a:t>
            </a:r>
            <a:r>
              <a:rPr lang="en-US" sz="2600" dirty="0" err="1"/>
              <a:t>nervosismo</a:t>
            </a:r>
            <a:r>
              <a:rPr lang="en-US" sz="2600" dirty="0"/>
              <a:t>. E </a:t>
            </a:r>
            <a:r>
              <a:rPr lang="en-US" sz="2600" dirty="0" err="1"/>
              <a:t>quem</a:t>
            </a:r>
            <a:r>
              <a:rPr lang="en-US" sz="2600" dirty="0"/>
              <a:t> se </a:t>
            </a:r>
            <a:r>
              <a:rPr lang="en-US" sz="2600" dirty="0" err="1"/>
              <a:t>encontra</a:t>
            </a:r>
            <a:r>
              <a:rPr lang="en-US" sz="2600" dirty="0"/>
              <a:t> </a:t>
            </a:r>
            <a:r>
              <a:rPr lang="en-US" sz="2600" dirty="0" err="1"/>
              <a:t>dirigindo</a:t>
            </a:r>
            <a:r>
              <a:rPr lang="en-US" sz="2600" dirty="0"/>
              <a:t> com </a:t>
            </a:r>
            <a:r>
              <a:rPr lang="en-US" sz="2600" dirty="0" err="1"/>
              <a:t>tais</a:t>
            </a:r>
            <a:r>
              <a:rPr lang="en-US" sz="2600" dirty="0"/>
              <a:t> </a:t>
            </a:r>
            <a:r>
              <a:rPr lang="en-US" sz="2600" dirty="0" err="1"/>
              <a:t>precariedades</a:t>
            </a:r>
            <a:r>
              <a:rPr lang="en-US" sz="2600" dirty="0"/>
              <a:t> </a:t>
            </a:r>
            <a:r>
              <a:rPr lang="en-US" sz="2600" dirty="0" err="1"/>
              <a:t>evidencia</a:t>
            </a:r>
            <a:r>
              <a:rPr lang="en-US" sz="2600" dirty="0"/>
              <a:t> </a:t>
            </a:r>
            <a:r>
              <a:rPr lang="en-US" sz="2600" dirty="0" err="1"/>
              <a:t>uma</a:t>
            </a:r>
            <a:r>
              <a:rPr lang="en-US" sz="2600" dirty="0"/>
              <a:t> </a:t>
            </a:r>
            <a:r>
              <a:rPr lang="en-US" sz="2600" dirty="0" err="1">
                <a:solidFill>
                  <a:srgbClr val="FF0000"/>
                </a:solidFill>
              </a:rPr>
              <a:t>conduta</a:t>
            </a:r>
            <a:r>
              <a:rPr lang="en-US" sz="2600" dirty="0">
                <a:solidFill>
                  <a:srgbClr val="FF0000"/>
                </a:solidFill>
              </a:rPr>
              <a:t> </a:t>
            </a:r>
            <a:r>
              <a:rPr lang="en-US" sz="2600" dirty="0" err="1">
                <a:solidFill>
                  <a:srgbClr val="FF0000"/>
                </a:solidFill>
              </a:rPr>
              <a:t>culposa</a:t>
            </a:r>
            <a:r>
              <a:rPr lang="en-US" sz="2600" dirty="0"/>
              <a:t>.”(RIZZARDO, 2011, p. 29)</a:t>
            </a:r>
          </a:p>
          <a:p>
            <a:pPr marL="0" indent="0">
              <a:buNone/>
            </a:pPr>
            <a:endParaRPr lang="pt-BR" dirty="0"/>
          </a:p>
        </p:txBody>
      </p:sp>
    </p:spTree>
    <p:extLst>
      <p:ext uri="{BB962C8B-B14F-4D97-AF65-F5344CB8AC3E}">
        <p14:creationId xmlns:p14="http://schemas.microsoft.com/office/powerpoint/2010/main" val="89967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PRESUNÇÃO DE CULPA DO CONDUTOR</a:t>
            </a:r>
            <a:endParaRPr lang="pt-BR" dirty="0"/>
          </a:p>
        </p:txBody>
      </p:sp>
      <p:sp>
        <p:nvSpPr>
          <p:cNvPr id="3" name="Espaço Reservado para Conteúdo 2"/>
          <p:cNvSpPr>
            <a:spLocks noGrp="1"/>
          </p:cNvSpPr>
          <p:nvPr>
            <p:ph idx="1"/>
          </p:nvPr>
        </p:nvSpPr>
        <p:spPr>
          <a:xfrm>
            <a:off x="822960" y="1100628"/>
            <a:ext cx="7520940" cy="3912548"/>
          </a:xfrm>
        </p:spPr>
        <p:txBody>
          <a:bodyPr>
            <a:noAutofit/>
          </a:bodyPr>
          <a:lstStyle/>
          <a:p>
            <a:pPr algn="just">
              <a:spcBef>
                <a:spcPts val="0"/>
              </a:spcBef>
            </a:pPr>
            <a:r>
              <a:rPr lang="pt-BR" sz="1900" dirty="0"/>
              <a:t>“[...]  o  acórdão  recorrido  não  explicitou  nenhum fundamento  que  justificasse  a  inversão  do  ônus  da  prova,  apenas  presumiu  a  culpa  do  motorista  por  se  tratar  de  atropelamento  em  perímetro urbano. Ora, o fato de o acidente  ter ocorrido em via urbana não elide a incumbência de as autoras provarem os fatos constitutivos de seu direito e da ré quanto à existência de fato impeditivo, modificativo ou extintivo do direito daquelas. Ressalte-se que </a:t>
            </a:r>
            <a:r>
              <a:rPr lang="pt-BR" sz="1900" dirty="0">
                <a:solidFill>
                  <a:srgbClr val="FF0000"/>
                </a:solidFill>
              </a:rPr>
              <a:t>não há presunção legal de culpa</a:t>
            </a:r>
            <a:r>
              <a:rPr lang="pt-BR" sz="1900" dirty="0"/>
              <a:t> para o caso, aliás,  muito  pelo  contrário,  o  trânsito  nas  cidades  tem  regras  bem definidas e que devem ser observadas por motoristas e pedestres. Assim, </a:t>
            </a:r>
            <a:r>
              <a:rPr lang="pt-BR" sz="1900" dirty="0">
                <a:solidFill>
                  <a:srgbClr val="FF0000"/>
                </a:solidFill>
              </a:rPr>
              <a:t>não pode haver presunção para se  imputar culpa pelo acidente  a  qualquer  uma  das  partes,  devendo,  para  tanto,  serem analisadas as provas constantes dos autos</a:t>
            </a:r>
            <a:r>
              <a:rPr lang="pt-BR" sz="1900" dirty="0"/>
              <a:t> como o fez a r. sentença.” (</a:t>
            </a:r>
            <a:r>
              <a:rPr lang="pt-BR" sz="1900" dirty="0" err="1"/>
              <a:t>REsp</a:t>
            </a:r>
            <a:r>
              <a:rPr lang="pt-BR" sz="1900" dirty="0"/>
              <a:t> nº 169.937-RS)</a:t>
            </a:r>
          </a:p>
          <a:p>
            <a:pPr>
              <a:spcBef>
                <a:spcPts val="0"/>
              </a:spcBef>
            </a:pPr>
            <a:endParaRPr lang="pt-BR" sz="2000" dirty="0"/>
          </a:p>
        </p:txBody>
      </p:sp>
    </p:spTree>
    <p:extLst>
      <p:ext uri="{BB962C8B-B14F-4D97-AF65-F5344CB8AC3E}">
        <p14:creationId xmlns:p14="http://schemas.microsoft.com/office/powerpoint/2010/main" val="105659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PRESUNÇÃO DE CULPA DO CONDUTOR</a:t>
            </a:r>
            <a:endParaRPr lang="pt-BR" dirty="0"/>
          </a:p>
        </p:txBody>
      </p:sp>
      <p:sp>
        <p:nvSpPr>
          <p:cNvPr id="3" name="Espaço Reservado para Conteúdo 2"/>
          <p:cNvSpPr>
            <a:spLocks noGrp="1"/>
          </p:cNvSpPr>
          <p:nvPr>
            <p:ph idx="1"/>
          </p:nvPr>
        </p:nvSpPr>
        <p:spPr/>
        <p:txBody>
          <a:bodyPr>
            <a:noAutofit/>
          </a:bodyPr>
          <a:lstStyle/>
          <a:p>
            <a:pPr algn="just"/>
            <a:r>
              <a:rPr lang="pt-BR" sz="2200" dirty="0"/>
              <a:t>     Ação de Indenização. Acidente de trânsito. Atropelamento. Versões antagônicas emanadas pelo autor e pela ré. Não demonstração, pelo autor, do que alegou. Boletim de Ocorrência que não contém versão eficiente dos fatos. Testemunhas arroladas pelo autor que não presenciaram o acidente. </a:t>
            </a:r>
            <a:r>
              <a:rPr lang="pt-BR" sz="2200" dirty="0">
                <a:solidFill>
                  <a:srgbClr val="FF0000"/>
                </a:solidFill>
              </a:rPr>
              <a:t>Ausência de provas hábeis a demonstrar a dinâmica do evento. Ônus probatório que cabia ao autor. Inteligência do art. 333,I do CPC. Recurso da ré provido</a:t>
            </a:r>
            <a:r>
              <a:rPr lang="pt-BR" sz="2200" dirty="0"/>
              <a:t>, prejudicado o conhecimento dos recursos do autor e da </a:t>
            </a:r>
            <a:r>
              <a:rPr lang="pt-BR" sz="2200" dirty="0" err="1"/>
              <a:t>litisdenunciada</a:t>
            </a:r>
            <a:r>
              <a:rPr lang="pt-BR" sz="2200" dirty="0"/>
              <a:t>. (TJSP, Ap. 0029952-37.2004.8.26.0114, </a:t>
            </a:r>
            <a:r>
              <a:rPr lang="pt-BR" sz="2200" dirty="0" err="1"/>
              <a:t>julg</a:t>
            </a:r>
            <a:r>
              <a:rPr lang="pt-BR" sz="2200" dirty="0"/>
              <a:t>. 28/02/2012) </a:t>
            </a:r>
          </a:p>
        </p:txBody>
      </p:sp>
    </p:spTree>
    <p:extLst>
      <p:ext uri="{BB962C8B-B14F-4D97-AF65-F5344CB8AC3E}">
        <p14:creationId xmlns:p14="http://schemas.microsoft.com/office/powerpoint/2010/main" val="84370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8229600" cy="1143000"/>
          </a:xfrm>
        </p:spPr>
        <p:txBody>
          <a:bodyPr>
            <a:normAutofit/>
          </a:bodyPr>
          <a:lstStyle/>
          <a:p>
            <a:r>
              <a:rPr lang="en-US" dirty="0"/>
              <a:t>RESPONSABILIDADE DOS VEÍCULOS MAIORES PELOS MENORES</a:t>
            </a:r>
            <a:endParaRPr lang="pt-BR" dirty="0"/>
          </a:p>
        </p:txBody>
      </p:sp>
      <p:sp>
        <p:nvSpPr>
          <p:cNvPr id="3" name="Espaço Reservado para Conteúdo 2"/>
          <p:cNvSpPr>
            <a:spLocks noGrp="1"/>
          </p:cNvSpPr>
          <p:nvPr>
            <p:ph idx="1"/>
          </p:nvPr>
        </p:nvSpPr>
        <p:spPr>
          <a:xfrm>
            <a:off x="457200" y="1844824"/>
            <a:ext cx="8229600" cy="4281339"/>
          </a:xfrm>
        </p:spPr>
        <p:txBody>
          <a:bodyPr>
            <a:normAutofit/>
          </a:bodyPr>
          <a:lstStyle/>
          <a:p>
            <a:pPr algn="just"/>
            <a:r>
              <a:rPr lang="en-US" sz="2400" dirty="0"/>
              <a:t>   “</a:t>
            </a:r>
            <a:r>
              <a:rPr lang="en-US" sz="2400" dirty="0" err="1"/>
              <a:t>Respeitadas</a:t>
            </a:r>
            <a:r>
              <a:rPr lang="en-US" sz="2400" dirty="0"/>
              <a:t> as </a:t>
            </a:r>
            <a:r>
              <a:rPr lang="en-US" sz="2400" dirty="0" err="1"/>
              <a:t>normas</a:t>
            </a:r>
            <a:r>
              <a:rPr lang="en-US" sz="2400" dirty="0"/>
              <a:t> de </a:t>
            </a:r>
            <a:r>
              <a:rPr lang="en-US" sz="2400" dirty="0" err="1"/>
              <a:t>circulação</a:t>
            </a:r>
            <a:r>
              <a:rPr lang="en-US" sz="2400" dirty="0"/>
              <a:t> e </a:t>
            </a:r>
            <a:r>
              <a:rPr lang="en-US" sz="2400" dirty="0" err="1"/>
              <a:t>conduta</a:t>
            </a:r>
            <a:r>
              <a:rPr lang="en-US" sz="2400" dirty="0"/>
              <a:t> </a:t>
            </a:r>
            <a:r>
              <a:rPr lang="en-US" sz="2400" dirty="0" err="1"/>
              <a:t>estabelecidas</a:t>
            </a:r>
            <a:r>
              <a:rPr lang="en-US" sz="2400" dirty="0"/>
              <a:t> </a:t>
            </a:r>
            <a:r>
              <a:rPr lang="en-US" sz="2400" dirty="0" err="1"/>
              <a:t>neste</a:t>
            </a:r>
            <a:r>
              <a:rPr lang="en-US" sz="2400" dirty="0"/>
              <a:t> </a:t>
            </a:r>
            <a:r>
              <a:rPr lang="en-US" sz="2400" dirty="0" err="1"/>
              <a:t>artigo</a:t>
            </a:r>
            <a:r>
              <a:rPr lang="en-US" sz="2400" dirty="0"/>
              <a:t>, </a:t>
            </a:r>
            <a:r>
              <a:rPr lang="en-US" sz="2400" dirty="0" err="1"/>
              <a:t>em</a:t>
            </a:r>
            <a:r>
              <a:rPr lang="en-US" sz="2400" dirty="0"/>
              <a:t> </a:t>
            </a:r>
            <a:r>
              <a:rPr lang="en-US" sz="2400" dirty="0" err="1"/>
              <a:t>ordem</a:t>
            </a:r>
            <a:r>
              <a:rPr lang="en-US" sz="2400" dirty="0"/>
              <a:t> </a:t>
            </a:r>
            <a:r>
              <a:rPr lang="en-US" sz="2400" dirty="0" err="1"/>
              <a:t>descrecente</a:t>
            </a:r>
            <a:r>
              <a:rPr lang="en-US" sz="2400" dirty="0"/>
              <a:t>, </a:t>
            </a:r>
            <a:r>
              <a:rPr lang="en-US" sz="2400" dirty="0" err="1"/>
              <a:t>os</a:t>
            </a:r>
            <a:r>
              <a:rPr lang="en-US" sz="2400" dirty="0"/>
              <a:t> </a:t>
            </a:r>
            <a:r>
              <a:rPr lang="en-US" sz="2400" dirty="0" err="1"/>
              <a:t>veículos</a:t>
            </a:r>
            <a:r>
              <a:rPr lang="en-US" sz="2400" dirty="0"/>
              <a:t> de </a:t>
            </a:r>
            <a:r>
              <a:rPr lang="en-US" sz="2400" dirty="0" err="1"/>
              <a:t>maior</a:t>
            </a:r>
            <a:r>
              <a:rPr lang="en-US" sz="2400" dirty="0"/>
              <a:t> </a:t>
            </a:r>
            <a:r>
              <a:rPr lang="en-US" sz="2400" dirty="0" err="1"/>
              <a:t>porte</a:t>
            </a:r>
            <a:r>
              <a:rPr lang="en-US" sz="2400" dirty="0"/>
              <a:t> </a:t>
            </a:r>
            <a:r>
              <a:rPr lang="en-US" sz="2400" dirty="0" err="1"/>
              <a:t>serão</a:t>
            </a:r>
            <a:r>
              <a:rPr lang="en-US" sz="2400" dirty="0"/>
              <a:t> </a:t>
            </a:r>
            <a:r>
              <a:rPr lang="en-US" sz="2400" dirty="0" err="1"/>
              <a:t>sempre</a:t>
            </a:r>
            <a:r>
              <a:rPr lang="en-US" sz="2400" dirty="0"/>
              <a:t> </a:t>
            </a:r>
            <a:r>
              <a:rPr lang="en-US" sz="2400" dirty="0" err="1"/>
              <a:t>responsáveis</a:t>
            </a:r>
            <a:r>
              <a:rPr lang="en-US" sz="2400" dirty="0"/>
              <a:t> </a:t>
            </a:r>
            <a:r>
              <a:rPr lang="en-US" sz="2400" dirty="0" err="1"/>
              <a:t>pela</a:t>
            </a:r>
            <a:r>
              <a:rPr lang="en-US" sz="2400" dirty="0"/>
              <a:t> </a:t>
            </a:r>
            <a:r>
              <a:rPr lang="en-US" sz="2400" dirty="0" err="1"/>
              <a:t>segurança</a:t>
            </a:r>
            <a:r>
              <a:rPr lang="en-US" sz="2400" dirty="0"/>
              <a:t> dos </a:t>
            </a:r>
            <a:r>
              <a:rPr lang="en-US" sz="2400" dirty="0" err="1"/>
              <a:t>menores</a:t>
            </a:r>
            <a:r>
              <a:rPr lang="en-US" sz="2400" dirty="0"/>
              <a:t>, </a:t>
            </a:r>
            <a:r>
              <a:rPr lang="en-US" sz="2400" dirty="0" err="1"/>
              <a:t>os</a:t>
            </a:r>
            <a:r>
              <a:rPr lang="en-US" sz="2400" dirty="0"/>
              <a:t> </a:t>
            </a:r>
            <a:r>
              <a:rPr lang="en-US" sz="2400" dirty="0" err="1"/>
              <a:t>motorizados</a:t>
            </a:r>
            <a:r>
              <a:rPr lang="en-US" sz="2400" dirty="0"/>
              <a:t> </a:t>
            </a:r>
            <a:r>
              <a:rPr lang="en-US" sz="2400" dirty="0" err="1"/>
              <a:t>pelos</a:t>
            </a:r>
            <a:r>
              <a:rPr lang="en-US" sz="2400" dirty="0"/>
              <a:t> </a:t>
            </a:r>
            <a:r>
              <a:rPr lang="en-US" sz="2400" dirty="0" err="1"/>
              <a:t>não</a:t>
            </a:r>
            <a:r>
              <a:rPr lang="en-US" sz="2400" dirty="0"/>
              <a:t> </a:t>
            </a:r>
            <a:r>
              <a:rPr lang="en-US" sz="2400" dirty="0" err="1"/>
              <a:t>motorizados</a:t>
            </a:r>
            <a:r>
              <a:rPr lang="en-US" sz="2400" dirty="0"/>
              <a:t> e, </a:t>
            </a:r>
            <a:r>
              <a:rPr lang="en-US" sz="2400" dirty="0" err="1"/>
              <a:t>juntos</a:t>
            </a:r>
            <a:r>
              <a:rPr lang="en-US" sz="2400" dirty="0"/>
              <a:t>, </a:t>
            </a:r>
            <a:r>
              <a:rPr lang="en-US" sz="2400" dirty="0" err="1"/>
              <a:t>pela</a:t>
            </a:r>
            <a:r>
              <a:rPr lang="en-US" sz="2400" dirty="0"/>
              <a:t> </a:t>
            </a:r>
            <a:r>
              <a:rPr lang="en-US" sz="2400" dirty="0" err="1"/>
              <a:t>incolumidade</a:t>
            </a:r>
            <a:r>
              <a:rPr lang="en-US" sz="2400" dirty="0"/>
              <a:t> das </a:t>
            </a:r>
            <a:r>
              <a:rPr lang="en-US" sz="2400" dirty="0" err="1"/>
              <a:t>pessoas</a:t>
            </a:r>
            <a:r>
              <a:rPr lang="en-US" sz="2400" dirty="0"/>
              <a:t>.” (CTB, art. 29, § 2º)</a:t>
            </a:r>
            <a:endParaRPr lang="pt-BR" sz="2400" dirty="0"/>
          </a:p>
        </p:txBody>
      </p:sp>
    </p:spTree>
    <p:extLst>
      <p:ext uri="{BB962C8B-B14F-4D97-AF65-F5344CB8AC3E}">
        <p14:creationId xmlns:p14="http://schemas.microsoft.com/office/powerpoint/2010/main" val="245248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TRÂNSITO</a:t>
            </a:r>
          </a:p>
        </p:txBody>
      </p:sp>
      <p:sp>
        <p:nvSpPr>
          <p:cNvPr id="3" name="Espaço Reservado para Conteúdo 2"/>
          <p:cNvSpPr>
            <a:spLocks noGrp="1"/>
          </p:cNvSpPr>
          <p:nvPr>
            <p:ph idx="1"/>
          </p:nvPr>
        </p:nvSpPr>
        <p:spPr/>
        <p:txBody>
          <a:bodyPr/>
          <a:lstStyle/>
          <a:p>
            <a:pPr marL="0" indent="0">
              <a:buNone/>
            </a:pPr>
            <a:endParaRPr lang="pt-BR" dirty="0"/>
          </a:p>
          <a:p>
            <a:pPr marL="0" indent="0" algn="just">
              <a:buNone/>
            </a:pPr>
            <a:r>
              <a:rPr lang="pt-BR" sz="2400" dirty="0"/>
              <a:t>Art. 1º O trânsito de qualquer natureza nas vias terrestres do território nacional, abertas à circulação, rege-se por este Código.</a:t>
            </a:r>
          </a:p>
        </p:txBody>
      </p:sp>
    </p:spTree>
    <p:extLst>
      <p:ext uri="{BB962C8B-B14F-4D97-AF65-F5344CB8AC3E}">
        <p14:creationId xmlns:p14="http://schemas.microsoft.com/office/powerpoint/2010/main" val="21118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RESPONSABILIDADE DOS VEÍCULOS MAIORES PELOS MENORES</a:t>
            </a:r>
            <a:endParaRPr lang="pt-BR" dirty="0"/>
          </a:p>
        </p:txBody>
      </p:sp>
      <p:sp>
        <p:nvSpPr>
          <p:cNvPr id="3" name="Espaço Reservado para Conteúdo 2"/>
          <p:cNvSpPr>
            <a:spLocks noGrp="1"/>
          </p:cNvSpPr>
          <p:nvPr>
            <p:ph idx="1"/>
          </p:nvPr>
        </p:nvSpPr>
        <p:spPr/>
        <p:txBody>
          <a:bodyPr>
            <a:normAutofit lnSpcReduction="10000"/>
          </a:bodyPr>
          <a:lstStyle/>
          <a:p>
            <a:pPr algn="just"/>
            <a:endParaRPr lang="pt-BR" dirty="0"/>
          </a:p>
          <a:p>
            <a:pPr algn="just"/>
            <a:r>
              <a:rPr lang="pt-BR" dirty="0"/>
              <a:t>      </a:t>
            </a:r>
            <a:r>
              <a:rPr lang="pt-BR" sz="2000" dirty="0"/>
              <a:t>APELAÇÃO CÍVEL ­ INDENIZAÇÃO ­ ACIDENTE DE TRÂNSITO ­ ATROPELAMENTO DE CICLISTA - RESPONSABILIDADE SUBJETIVA - CULPA DO MOTORISTA DO CAMINHÃO NÃO COMPROVADA ­ </a:t>
            </a:r>
            <a:r>
              <a:rPr lang="pt-BR" sz="2000" dirty="0">
                <a:solidFill>
                  <a:srgbClr val="FF0000"/>
                </a:solidFill>
              </a:rPr>
              <a:t>OBRIGAÇÃO DE CUIDADO PARA COM VEÍCULOS MENORES QUE NÃO IMPLICA EM TRAVESTIR A RESPONSABILIDADE SUBJETIVA EM OBJETIVA POR SE TRATAR DE NORMA DE SEGURANÇA E NÃO DE REGRA DE CULPABILIDADE - ÔNUS DA PROVA - ARTIGO 333, I, DO CPC </a:t>
            </a:r>
            <a:r>
              <a:rPr lang="pt-BR" sz="2000" dirty="0"/>
              <a:t>- AUTOR QUE NÃO PRODUZIU PROVAS SUFICIENTES SOBRE SUAS ALEGAÇÕES - RECURSO CONHECIDO E NÃO PROVIDO. (TJPR - 9ª </a:t>
            </a:r>
            <a:r>
              <a:rPr lang="pt-BR" sz="2000" dirty="0" err="1"/>
              <a:t>C.Cível</a:t>
            </a:r>
            <a:r>
              <a:rPr lang="pt-BR" sz="2000" dirty="0"/>
              <a:t> - AC 850464-5 - Campo Mourão -  Rel.: Francisco Luiz Macedo Junior - Unânime - J. 02.02.2012)</a:t>
            </a:r>
          </a:p>
          <a:p>
            <a:endParaRPr lang="pt-BR" sz="2000" dirty="0"/>
          </a:p>
        </p:txBody>
      </p:sp>
    </p:spTree>
    <p:extLst>
      <p:ext uri="{BB962C8B-B14F-4D97-AF65-F5344CB8AC3E}">
        <p14:creationId xmlns:p14="http://schemas.microsoft.com/office/powerpoint/2010/main" val="49337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RESPONSABILIDADE DOS VEÍCULOS MAIORES PELOS MENORES</a:t>
            </a:r>
            <a:endParaRPr lang="pt-BR" dirty="0"/>
          </a:p>
        </p:txBody>
      </p:sp>
      <p:sp>
        <p:nvSpPr>
          <p:cNvPr id="3" name="Espaço Reservado para Conteúdo 2"/>
          <p:cNvSpPr>
            <a:spLocks noGrp="1"/>
          </p:cNvSpPr>
          <p:nvPr>
            <p:ph idx="1"/>
          </p:nvPr>
        </p:nvSpPr>
        <p:spPr>
          <a:xfrm>
            <a:off x="457200" y="1484784"/>
            <a:ext cx="8229600" cy="5112568"/>
          </a:xfrm>
        </p:spPr>
        <p:txBody>
          <a:bodyPr>
            <a:normAutofit fontScale="55000" lnSpcReduction="20000"/>
          </a:bodyPr>
          <a:lstStyle/>
          <a:p>
            <a:pPr algn="just"/>
            <a:r>
              <a:rPr lang="pt-BR" sz="3800" dirty="0"/>
              <a:t>     A culpa do motorista do automóvel que converge à esquerda em cruzamento tem de repousar na falta de observância do direito de passagem dos veículos que trafegam pela mesma via em sentido oposto. Assim, </a:t>
            </a:r>
            <a:r>
              <a:rPr lang="pt-BR" sz="3800" dirty="0">
                <a:solidFill>
                  <a:srgbClr val="FF0000"/>
                </a:solidFill>
              </a:rPr>
              <a:t>cabia ao autor-apelante haver demonstrado que a sua bicicleta estava dotada dos equipamentos obrigatórios de sinalização noturna dianteira, traseira, lateral e nos pedais (CTB, art. 105, inc. VI).</a:t>
            </a:r>
            <a:r>
              <a:rPr lang="pt-BR" sz="3800" dirty="0"/>
              <a:t> Isso porque </a:t>
            </a:r>
            <a:r>
              <a:rPr lang="pt-BR" sz="3800" dirty="0">
                <a:solidFill>
                  <a:srgbClr val="0070C0"/>
                </a:solidFill>
              </a:rPr>
              <a:t>para a caracterização da culpa do motorista, que não avistou o pequeno veiculo, necessário era que fosse ele avistável pelos equipamentos de segurança referidos, uma vez que o acidente ocorreu no </a:t>
            </a:r>
            <a:r>
              <a:rPr lang="pt-BR" sz="3800" dirty="0" err="1">
                <a:solidFill>
                  <a:srgbClr val="0070C0"/>
                </a:solidFill>
              </a:rPr>
              <a:t>periodo</a:t>
            </a:r>
            <a:r>
              <a:rPr lang="pt-BR" sz="3800" dirty="0">
                <a:solidFill>
                  <a:srgbClr val="0070C0"/>
                </a:solidFill>
              </a:rPr>
              <a:t> noturno e a iluminação pública</a:t>
            </a:r>
            <a:r>
              <a:rPr lang="pt-BR" sz="3800" dirty="0"/>
              <a:t>, ainda que sem falha, não basta para a perfeita visualização, tanto que a legislação de trânsito impõe que à noite os veículos circulem com faróis acesos em luz baixa, se presente iluminação pública (CTB, art. 40, inc. I), e em luz alta, se ausente tal iluminação (inc. II). (TJSP, Ap. n° 9057531-47.2007.8.26.0000, julgado em 07/02/12)</a:t>
            </a:r>
          </a:p>
          <a:p>
            <a:endParaRPr lang="pt-BR" dirty="0"/>
          </a:p>
        </p:txBody>
      </p:sp>
    </p:spTree>
    <p:extLst>
      <p:ext uri="{BB962C8B-B14F-4D97-AF65-F5344CB8AC3E}">
        <p14:creationId xmlns:p14="http://schemas.microsoft.com/office/powerpoint/2010/main" val="177459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QUEBRA DO DEVER OBJETIVO DE CUIDADO</a:t>
            </a:r>
            <a:endParaRPr lang="pt-BR" dirty="0"/>
          </a:p>
        </p:txBody>
      </p:sp>
      <p:sp>
        <p:nvSpPr>
          <p:cNvPr id="3" name="Espaço Reservado para Conteúdo 2"/>
          <p:cNvSpPr>
            <a:spLocks noGrp="1"/>
          </p:cNvSpPr>
          <p:nvPr>
            <p:ph idx="1"/>
          </p:nvPr>
        </p:nvSpPr>
        <p:spPr/>
        <p:txBody>
          <a:bodyPr>
            <a:noAutofit/>
          </a:bodyPr>
          <a:lstStyle/>
          <a:p>
            <a:pPr algn="just"/>
            <a:r>
              <a:rPr lang="en-US" sz="2400" dirty="0"/>
              <a:t>   </a:t>
            </a:r>
            <a:r>
              <a:rPr lang="en-US" sz="2400" dirty="0" err="1"/>
              <a:t>Inobservância</a:t>
            </a:r>
            <a:r>
              <a:rPr lang="en-US" sz="2400" dirty="0"/>
              <a:t> das </a:t>
            </a:r>
            <a:r>
              <a:rPr lang="en-US" sz="2400" dirty="0" err="1"/>
              <a:t>regras</a:t>
            </a:r>
            <a:r>
              <a:rPr lang="en-US" sz="2400" dirty="0"/>
              <a:t> </a:t>
            </a:r>
            <a:r>
              <a:rPr lang="en-US" sz="2400" dirty="0" err="1"/>
              <a:t>gerais</a:t>
            </a:r>
            <a:r>
              <a:rPr lang="en-US" sz="2400" dirty="0"/>
              <a:t> de </a:t>
            </a:r>
            <a:r>
              <a:rPr lang="en-US" sz="2400" dirty="0" err="1"/>
              <a:t>circulação</a:t>
            </a:r>
            <a:r>
              <a:rPr lang="en-US" sz="2400" dirty="0"/>
              <a:t> e </a:t>
            </a:r>
            <a:r>
              <a:rPr lang="en-US" sz="2400" dirty="0" err="1"/>
              <a:t>conduta</a:t>
            </a:r>
            <a:r>
              <a:rPr lang="en-US" sz="2400" dirty="0"/>
              <a:t> (</a:t>
            </a:r>
            <a:r>
              <a:rPr lang="en-US" sz="2400" dirty="0" err="1"/>
              <a:t>Capítulo</a:t>
            </a:r>
            <a:r>
              <a:rPr lang="en-US" sz="2400" dirty="0"/>
              <a:t> III do CTB)</a:t>
            </a:r>
          </a:p>
          <a:p>
            <a:pPr algn="just"/>
            <a:endParaRPr lang="en-US" sz="2400" dirty="0"/>
          </a:p>
          <a:p>
            <a:pPr algn="just"/>
            <a:r>
              <a:rPr lang="en-US" sz="2400" dirty="0"/>
              <a:t>   “O </a:t>
            </a:r>
            <a:r>
              <a:rPr lang="en-US" sz="2400" dirty="0" err="1"/>
              <a:t>Capítulo</a:t>
            </a:r>
            <a:r>
              <a:rPr lang="en-US" sz="2400" dirty="0"/>
              <a:t> III, </a:t>
            </a:r>
            <a:r>
              <a:rPr lang="en-US" sz="2400" dirty="0" err="1"/>
              <a:t>tratando</a:t>
            </a:r>
            <a:r>
              <a:rPr lang="en-US" sz="2400" dirty="0"/>
              <a:t> de </a:t>
            </a:r>
            <a:r>
              <a:rPr lang="en-US" sz="2400" dirty="0" err="1"/>
              <a:t>normas</a:t>
            </a:r>
            <a:r>
              <a:rPr lang="en-US" sz="2400" dirty="0"/>
              <a:t> </a:t>
            </a:r>
            <a:r>
              <a:rPr lang="en-US" sz="2400" dirty="0" err="1"/>
              <a:t>gerais</a:t>
            </a:r>
            <a:r>
              <a:rPr lang="en-US" sz="2400" dirty="0"/>
              <a:t> de </a:t>
            </a:r>
            <a:r>
              <a:rPr lang="en-US" sz="2400" dirty="0" err="1"/>
              <a:t>circulação</a:t>
            </a:r>
            <a:r>
              <a:rPr lang="en-US" sz="2400" dirty="0"/>
              <a:t> e </a:t>
            </a:r>
            <a:r>
              <a:rPr lang="en-US" sz="2400" dirty="0" err="1"/>
              <a:t>conduta</a:t>
            </a:r>
            <a:r>
              <a:rPr lang="en-US" sz="2400" dirty="0"/>
              <a:t>, </a:t>
            </a:r>
            <a:r>
              <a:rPr lang="en-US" sz="2400" dirty="0" err="1"/>
              <a:t>assinala</a:t>
            </a:r>
            <a:r>
              <a:rPr lang="en-US" sz="2400" dirty="0"/>
              <a:t> </a:t>
            </a:r>
            <a:r>
              <a:rPr lang="en-US" sz="2400" dirty="0" err="1"/>
              <a:t>para</a:t>
            </a:r>
            <a:r>
              <a:rPr lang="en-US" sz="2400" dirty="0"/>
              <a:t> </a:t>
            </a:r>
            <a:r>
              <a:rPr lang="en-US" sz="2400" dirty="0" err="1"/>
              <a:t>obrigações</a:t>
            </a:r>
            <a:r>
              <a:rPr lang="en-US" sz="2400" dirty="0"/>
              <a:t> </a:t>
            </a:r>
            <a:r>
              <a:rPr lang="en-US" sz="2400" dirty="0" err="1"/>
              <a:t>não</a:t>
            </a:r>
            <a:r>
              <a:rPr lang="en-US" sz="2400" dirty="0"/>
              <a:t> </a:t>
            </a:r>
            <a:r>
              <a:rPr lang="en-US" sz="2400" dirty="0" err="1"/>
              <a:t>apenas</a:t>
            </a:r>
            <a:r>
              <a:rPr lang="en-US" sz="2400" dirty="0"/>
              <a:t> </a:t>
            </a:r>
            <a:r>
              <a:rPr lang="en-US" sz="2400" dirty="0" err="1"/>
              <a:t>na</a:t>
            </a:r>
            <a:r>
              <a:rPr lang="en-US" sz="2400" dirty="0"/>
              <a:t> </a:t>
            </a:r>
            <a:r>
              <a:rPr lang="en-US" sz="2400" dirty="0" err="1"/>
              <a:t>direção</a:t>
            </a:r>
            <a:r>
              <a:rPr lang="en-US" sz="2400" dirty="0"/>
              <a:t> do </a:t>
            </a:r>
            <a:r>
              <a:rPr lang="en-US" sz="2400" dirty="0" err="1"/>
              <a:t>veículo</a:t>
            </a:r>
            <a:r>
              <a:rPr lang="en-US" sz="2400" dirty="0"/>
              <a:t>, mas </a:t>
            </a:r>
            <a:r>
              <a:rPr lang="en-US" sz="2400" dirty="0" err="1"/>
              <a:t>também</a:t>
            </a:r>
            <a:r>
              <a:rPr lang="en-US" sz="2400" dirty="0"/>
              <a:t> </a:t>
            </a:r>
            <a:r>
              <a:rPr lang="en-US" sz="2400" dirty="0" err="1"/>
              <a:t>nas</a:t>
            </a:r>
            <a:r>
              <a:rPr lang="en-US" sz="2400" dirty="0"/>
              <a:t> </a:t>
            </a:r>
            <a:r>
              <a:rPr lang="en-US" sz="2400" dirty="0" err="1"/>
              <a:t>condições</a:t>
            </a:r>
            <a:r>
              <a:rPr lang="en-US" sz="2400" dirty="0"/>
              <a:t> do </a:t>
            </a:r>
            <a:r>
              <a:rPr lang="en-US" sz="2400" dirty="0" err="1"/>
              <a:t>motorista</a:t>
            </a:r>
            <a:r>
              <a:rPr lang="en-US" sz="2400" dirty="0"/>
              <a:t> e do </a:t>
            </a:r>
            <a:r>
              <a:rPr lang="en-US" sz="2400" dirty="0" err="1"/>
              <a:t>próprio</a:t>
            </a:r>
            <a:r>
              <a:rPr lang="en-US" sz="2400" dirty="0"/>
              <a:t> </a:t>
            </a:r>
            <a:r>
              <a:rPr lang="en-US" sz="2400" dirty="0" err="1"/>
              <a:t>veículo</a:t>
            </a:r>
            <a:r>
              <a:rPr lang="en-US" sz="2400" dirty="0"/>
              <a:t>. […] Uma </a:t>
            </a:r>
            <a:r>
              <a:rPr lang="en-US" sz="2400" dirty="0" err="1"/>
              <a:t>vez</a:t>
            </a:r>
            <a:r>
              <a:rPr lang="en-US" sz="2400" dirty="0"/>
              <a:t> </a:t>
            </a:r>
            <a:r>
              <a:rPr lang="en-US" sz="2400" dirty="0" err="1"/>
              <a:t>desobedecidas</a:t>
            </a:r>
            <a:r>
              <a:rPr lang="en-US" sz="2400" dirty="0"/>
              <a:t> as </a:t>
            </a:r>
            <a:r>
              <a:rPr lang="en-US" sz="2400" dirty="0" err="1"/>
              <a:t>regras</a:t>
            </a:r>
            <a:r>
              <a:rPr lang="en-US" sz="2400" dirty="0"/>
              <a:t>, e </a:t>
            </a:r>
            <a:r>
              <a:rPr lang="en-US" sz="2400" dirty="0" err="1"/>
              <a:t>resultando</a:t>
            </a:r>
            <a:r>
              <a:rPr lang="en-US" sz="2400" dirty="0"/>
              <a:t> </a:t>
            </a:r>
            <a:r>
              <a:rPr lang="en-US" sz="2400" dirty="0" err="1"/>
              <a:t>danos</a:t>
            </a:r>
            <a:r>
              <a:rPr lang="en-US" sz="2400" dirty="0"/>
              <a:t>, </a:t>
            </a:r>
            <a:r>
              <a:rPr lang="en-US" sz="2400" dirty="0" err="1"/>
              <a:t>acarretam</a:t>
            </a:r>
            <a:r>
              <a:rPr lang="en-US" sz="2400" dirty="0"/>
              <a:t> </a:t>
            </a:r>
            <a:r>
              <a:rPr lang="en-US" sz="2400" dirty="0" err="1"/>
              <a:t>necessariamente</a:t>
            </a:r>
            <a:r>
              <a:rPr lang="en-US" sz="2400" dirty="0"/>
              <a:t> a </a:t>
            </a:r>
            <a:r>
              <a:rPr lang="en-US" sz="2400" dirty="0" err="1"/>
              <a:t>responsabilidade</a:t>
            </a:r>
            <a:r>
              <a:rPr lang="en-US" sz="2400" dirty="0"/>
              <a:t>”. (RIZZARDO, 2011, P. 275)</a:t>
            </a:r>
            <a:endParaRPr lang="pt-BR" sz="2400" dirty="0"/>
          </a:p>
        </p:txBody>
      </p:sp>
    </p:spTree>
    <p:extLst>
      <p:ext uri="{BB962C8B-B14F-4D97-AF65-F5344CB8AC3E}">
        <p14:creationId xmlns:p14="http://schemas.microsoft.com/office/powerpoint/2010/main" val="747671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858218"/>
          </a:xfrm>
        </p:spPr>
        <p:txBody>
          <a:bodyPr>
            <a:normAutofit/>
          </a:bodyPr>
          <a:lstStyle/>
          <a:p>
            <a:r>
              <a:rPr lang="en-US" dirty="0"/>
              <a:t>REGRAS GERAIS DE CIRCULAÇÃO E CONDUTA: DAS EXIGÊNCIAS EM RELAÇÃO AO CONDUTOR</a:t>
            </a:r>
            <a:endParaRPr lang="pt-BR" dirty="0"/>
          </a:p>
        </p:txBody>
      </p:sp>
      <p:sp>
        <p:nvSpPr>
          <p:cNvPr id="3" name="Espaço Reservado para Conteúdo 2"/>
          <p:cNvSpPr>
            <a:spLocks noGrp="1"/>
          </p:cNvSpPr>
          <p:nvPr>
            <p:ph idx="1"/>
          </p:nvPr>
        </p:nvSpPr>
        <p:spPr>
          <a:xfrm>
            <a:off x="457200" y="2204864"/>
            <a:ext cx="8229600" cy="3921299"/>
          </a:xfrm>
        </p:spPr>
        <p:txBody>
          <a:bodyPr>
            <a:normAutofit/>
          </a:bodyPr>
          <a:lstStyle/>
          <a:p>
            <a:pPr marL="0" indent="0" algn="just">
              <a:buNone/>
            </a:pPr>
            <a:r>
              <a:rPr lang="en-US" sz="2400" dirty="0"/>
              <a:t> “</a:t>
            </a:r>
            <a:r>
              <a:rPr lang="en-US" sz="2400" dirty="0" err="1"/>
              <a:t>Ao</a:t>
            </a:r>
            <a:r>
              <a:rPr lang="en-US" sz="2400" dirty="0"/>
              <a:t> </a:t>
            </a:r>
            <a:r>
              <a:rPr lang="en-US" sz="2400" dirty="0" err="1"/>
              <a:t>proprietário</a:t>
            </a:r>
            <a:r>
              <a:rPr lang="en-US" sz="2400" dirty="0"/>
              <a:t> [do </a:t>
            </a:r>
            <a:r>
              <a:rPr lang="en-US" sz="2400" dirty="0" err="1"/>
              <a:t>veículo</a:t>
            </a:r>
            <a:r>
              <a:rPr lang="en-US" sz="2400" dirty="0"/>
              <a:t>] </a:t>
            </a:r>
            <a:r>
              <a:rPr lang="en-US" sz="2400" dirty="0" err="1"/>
              <a:t>caberá</a:t>
            </a:r>
            <a:r>
              <a:rPr lang="en-US" sz="2400" dirty="0"/>
              <a:t> </a:t>
            </a:r>
            <a:r>
              <a:rPr lang="en-US" sz="2400" dirty="0" err="1">
                <a:solidFill>
                  <a:srgbClr val="FF0000"/>
                </a:solidFill>
              </a:rPr>
              <a:t>sempre</a:t>
            </a:r>
            <a:r>
              <a:rPr lang="en-US" sz="2400" dirty="0"/>
              <a:t> a </a:t>
            </a:r>
            <a:r>
              <a:rPr lang="en-US" sz="2400" dirty="0" err="1"/>
              <a:t>responsabilidade</a:t>
            </a:r>
            <a:r>
              <a:rPr lang="en-US" sz="2400" dirty="0"/>
              <a:t> </a:t>
            </a:r>
            <a:r>
              <a:rPr lang="en-US" sz="2400" dirty="0" err="1"/>
              <a:t>pela</a:t>
            </a:r>
            <a:r>
              <a:rPr lang="en-US" sz="2400" dirty="0"/>
              <a:t> […] </a:t>
            </a:r>
            <a:r>
              <a:rPr lang="en-US" sz="2400" dirty="0" err="1"/>
              <a:t>habilitação</a:t>
            </a:r>
            <a:r>
              <a:rPr lang="en-US" sz="2400" dirty="0"/>
              <a:t> legal e </a:t>
            </a:r>
            <a:r>
              <a:rPr lang="en-US" sz="2400" dirty="0" err="1"/>
              <a:t>compatível</a:t>
            </a:r>
            <a:r>
              <a:rPr lang="en-US" sz="2400" dirty="0"/>
              <a:t> de </a:t>
            </a:r>
            <a:r>
              <a:rPr lang="en-US" sz="2400" dirty="0" err="1"/>
              <a:t>seus</a:t>
            </a:r>
            <a:r>
              <a:rPr lang="en-US" sz="2400" dirty="0"/>
              <a:t> </a:t>
            </a:r>
            <a:r>
              <a:rPr lang="en-US" sz="2400" dirty="0" err="1"/>
              <a:t>condutores</a:t>
            </a:r>
            <a:r>
              <a:rPr lang="en-US" sz="2400" dirty="0"/>
              <a:t>” (CTB, art. 257, 2º)</a:t>
            </a:r>
          </a:p>
          <a:p>
            <a:pPr marL="0" indent="0" algn="just">
              <a:buNone/>
            </a:pPr>
            <a:endParaRPr lang="en-US" sz="2400" dirty="0"/>
          </a:p>
          <a:p>
            <a:pPr marL="0" indent="0" algn="just">
              <a:buNone/>
            </a:pPr>
            <a:r>
              <a:rPr lang="en-US" sz="2400" dirty="0"/>
              <a:t>CTB, Art. 163, 164 e 310 (</a:t>
            </a:r>
            <a:r>
              <a:rPr lang="en-US" sz="2400" dirty="0" err="1"/>
              <a:t>Súmula</a:t>
            </a:r>
            <a:r>
              <a:rPr lang="en-US" sz="2400" dirty="0"/>
              <a:t> 575 do STJ)</a:t>
            </a:r>
            <a:endParaRPr lang="pt-BR" sz="2400" dirty="0"/>
          </a:p>
        </p:txBody>
      </p:sp>
    </p:spTree>
    <p:extLst>
      <p:ext uri="{BB962C8B-B14F-4D97-AF65-F5344CB8AC3E}">
        <p14:creationId xmlns:p14="http://schemas.microsoft.com/office/powerpoint/2010/main" val="2157450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274638"/>
            <a:ext cx="8507288" cy="1498178"/>
          </a:xfrm>
        </p:spPr>
        <p:txBody>
          <a:bodyPr>
            <a:normAutofit/>
          </a:bodyPr>
          <a:lstStyle/>
          <a:p>
            <a:r>
              <a:rPr lang="pt-BR" sz="3600" dirty="0"/>
              <a:t>RESPONSABILIDADE PELO FATO DE OUTREM </a:t>
            </a:r>
          </a:p>
        </p:txBody>
      </p:sp>
      <p:sp>
        <p:nvSpPr>
          <p:cNvPr id="3" name="Espaço Reservado para Conteúdo 2"/>
          <p:cNvSpPr>
            <a:spLocks noGrp="1"/>
          </p:cNvSpPr>
          <p:nvPr>
            <p:ph idx="1"/>
          </p:nvPr>
        </p:nvSpPr>
        <p:spPr>
          <a:xfrm>
            <a:off x="457200" y="2204864"/>
            <a:ext cx="8229600" cy="3921299"/>
          </a:xfrm>
        </p:spPr>
        <p:txBody>
          <a:bodyPr>
            <a:normAutofit/>
          </a:bodyPr>
          <a:lstStyle/>
          <a:p>
            <a:pPr marL="0" indent="0" algn="just">
              <a:buNone/>
            </a:pPr>
            <a:r>
              <a:rPr lang="pt-BR" sz="2400" dirty="0"/>
              <a:t>O </a:t>
            </a:r>
            <a:r>
              <a:rPr lang="pt-BR" sz="2400" dirty="0">
                <a:solidFill>
                  <a:srgbClr val="FF0000"/>
                </a:solidFill>
              </a:rPr>
              <a:t>proprietário é responsável pelos danos causados por terceiro na condução de seu veículo</a:t>
            </a:r>
            <a:r>
              <a:rPr lang="pt-BR" sz="2400" dirty="0"/>
              <a:t>, pois "sua culpa configura-se em razão da escolha impertinente da pessoa a conduzir seu carro ou da negligência em permitir que terceiros, sem sua autorização, utilizem o veículo" (</a:t>
            </a:r>
            <a:r>
              <a:rPr lang="pt-BR" sz="2400" dirty="0" err="1"/>
              <a:t>AgRg</a:t>
            </a:r>
            <a:r>
              <a:rPr lang="pt-BR" sz="2400" dirty="0"/>
              <a:t> no </a:t>
            </a:r>
            <a:r>
              <a:rPr lang="pt-BR" sz="2400" dirty="0" err="1"/>
              <a:t>REsp</a:t>
            </a:r>
            <a:r>
              <a:rPr lang="pt-BR" sz="2400" dirty="0"/>
              <a:t> 1519178/DF, Rel. Ministro RICARDO VILLAS BÔAS CUEVA, TERCEIRA TURMA, </a:t>
            </a:r>
            <a:r>
              <a:rPr lang="pt-BR" sz="2400" dirty="0" err="1"/>
              <a:t>DJe</a:t>
            </a:r>
            <a:r>
              <a:rPr lang="pt-BR" sz="2400" dirty="0"/>
              <a:t> 8.8.2016).</a:t>
            </a:r>
          </a:p>
        </p:txBody>
      </p:sp>
    </p:spTree>
    <p:extLst>
      <p:ext uri="{BB962C8B-B14F-4D97-AF65-F5344CB8AC3E}">
        <p14:creationId xmlns:p14="http://schemas.microsoft.com/office/powerpoint/2010/main" val="4211221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274638"/>
            <a:ext cx="8928992" cy="1143000"/>
          </a:xfrm>
        </p:spPr>
        <p:txBody>
          <a:bodyPr>
            <a:normAutofit fontScale="90000"/>
          </a:bodyPr>
          <a:lstStyle/>
          <a:p>
            <a:r>
              <a:rPr lang="pt-BR" sz="3600" dirty="0"/>
              <a:t>RESPONSABILIDADE PELO FATO DE OUTREM </a:t>
            </a:r>
          </a:p>
        </p:txBody>
      </p:sp>
      <p:sp>
        <p:nvSpPr>
          <p:cNvPr id="3" name="Espaço Reservado para Conteúdo 2"/>
          <p:cNvSpPr>
            <a:spLocks noGrp="1"/>
          </p:cNvSpPr>
          <p:nvPr>
            <p:ph idx="1"/>
          </p:nvPr>
        </p:nvSpPr>
        <p:spPr/>
        <p:txBody>
          <a:bodyPr/>
          <a:lstStyle/>
          <a:p>
            <a:pPr algn="just"/>
            <a:r>
              <a:rPr lang="pt-BR" sz="2400" dirty="0"/>
              <a:t>   </a:t>
            </a:r>
          </a:p>
          <a:p>
            <a:pPr algn="just"/>
            <a:r>
              <a:rPr lang="pt-BR" sz="2400" dirty="0"/>
              <a:t>   “O dever de ressarcir nem sempre se estriba na culpa do proprietário na entrega do veículo ao autor material. Sua atitude pode estar revestida de todos os cuidados e cautelas aconselhados [...]. Mesmo nestas circunstâncias, a segurança e a tranquilidade social reclamam a sua presença na reparação da lesão advinda com o uso da condução.” (RIZZARDO, 2011, p. 80)</a:t>
            </a:r>
          </a:p>
          <a:p>
            <a:pPr marL="0" indent="0">
              <a:buNone/>
            </a:pPr>
            <a:endParaRPr lang="pt-BR" sz="2400" dirty="0"/>
          </a:p>
          <a:p>
            <a:endParaRPr lang="pt-BR" sz="1600" dirty="0"/>
          </a:p>
          <a:p>
            <a:endParaRPr lang="pt-BR" dirty="0"/>
          </a:p>
        </p:txBody>
      </p:sp>
    </p:spTree>
    <p:extLst>
      <p:ext uri="{BB962C8B-B14F-4D97-AF65-F5344CB8AC3E}">
        <p14:creationId xmlns:p14="http://schemas.microsoft.com/office/powerpoint/2010/main" val="227026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DAS EXIGÊNCIAS EM RELAÇÃO AO CONDUTOR</a:t>
            </a:r>
            <a:endParaRPr lang="pt-BR" dirty="0"/>
          </a:p>
        </p:txBody>
      </p:sp>
      <p:sp>
        <p:nvSpPr>
          <p:cNvPr id="3" name="Espaço Reservado para Conteúdo 2"/>
          <p:cNvSpPr>
            <a:spLocks noGrp="1"/>
          </p:cNvSpPr>
          <p:nvPr>
            <p:ph idx="1"/>
          </p:nvPr>
        </p:nvSpPr>
        <p:spPr/>
        <p:txBody>
          <a:bodyPr>
            <a:normAutofit/>
          </a:bodyPr>
          <a:lstStyle/>
          <a:p>
            <a:r>
              <a:rPr lang="en-US" sz="2400" dirty="0"/>
              <a:t>    </a:t>
            </a:r>
            <a:r>
              <a:rPr lang="en-US" sz="2400" dirty="0" err="1"/>
              <a:t>Possuir</a:t>
            </a:r>
            <a:r>
              <a:rPr lang="en-US" sz="2400" dirty="0"/>
              <a:t> </a:t>
            </a:r>
            <a:r>
              <a:rPr lang="en-US" sz="2400" dirty="0" err="1"/>
              <a:t>carteira</a:t>
            </a:r>
            <a:r>
              <a:rPr lang="en-US" sz="2400" dirty="0"/>
              <a:t> </a:t>
            </a:r>
            <a:r>
              <a:rPr lang="en-US" sz="2400" dirty="0" err="1"/>
              <a:t>nacional</a:t>
            </a:r>
            <a:r>
              <a:rPr lang="en-US" sz="2400" dirty="0"/>
              <a:t> de </a:t>
            </a:r>
            <a:r>
              <a:rPr lang="en-US" sz="2400" dirty="0" err="1"/>
              <a:t>habilitação</a:t>
            </a:r>
            <a:r>
              <a:rPr lang="en-US" sz="2400" dirty="0"/>
              <a:t> </a:t>
            </a:r>
            <a:r>
              <a:rPr lang="en-US" sz="2400" dirty="0" err="1"/>
              <a:t>em</a:t>
            </a:r>
            <a:r>
              <a:rPr lang="en-US" sz="2400" dirty="0"/>
              <a:t> </a:t>
            </a:r>
            <a:r>
              <a:rPr lang="en-US" sz="2400" dirty="0" err="1"/>
              <a:t>categoria</a:t>
            </a:r>
            <a:r>
              <a:rPr lang="en-US" sz="2400" dirty="0"/>
              <a:t> </a:t>
            </a:r>
            <a:r>
              <a:rPr lang="en-US" sz="2400" dirty="0" err="1"/>
              <a:t>compatível</a:t>
            </a:r>
            <a:r>
              <a:rPr lang="en-US" sz="2400" dirty="0"/>
              <a:t> e </a:t>
            </a:r>
            <a:r>
              <a:rPr lang="en-US" sz="2400" dirty="0" err="1"/>
              <a:t>dentro</a:t>
            </a:r>
            <a:r>
              <a:rPr lang="en-US" sz="2400" dirty="0"/>
              <a:t> do </a:t>
            </a:r>
            <a:r>
              <a:rPr lang="en-US" sz="2400" dirty="0" err="1"/>
              <a:t>prazo</a:t>
            </a:r>
            <a:r>
              <a:rPr lang="en-US" sz="2400" dirty="0"/>
              <a:t> de </a:t>
            </a:r>
            <a:r>
              <a:rPr lang="en-US" sz="2400" dirty="0" err="1"/>
              <a:t>validade</a:t>
            </a:r>
            <a:endParaRPr lang="en-US" sz="2400" dirty="0"/>
          </a:p>
          <a:p>
            <a:endParaRPr lang="en-US" sz="2400" dirty="0"/>
          </a:p>
          <a:p>
            <a:r>
              <a:rPr lang="en-US" sz="2400" dirty="0"/>
              <a:t>    </a:t>
            </a:r>
            <a:r>
              <a:rPr lang="en-US" sz="2400" dirty="0" err="1"/>
              <a:t>Estar</a:t>
            </a:r>
            <a:r>
              <a:rPr lang="en-US" sz="2400" dirty="0"/>
              <a:t> </a:t>
            </a:r>
            <a:r>
              <a:rPr lang="en-US" sz="2400" dirty="0" err="1"/>
              <a:t>em</a:t>
            </a:r>
            <a:r>
              <a:rPr lang="en-US" sz="2400" dirty="0"/>
              <a:t> </a:t>
            </a:r>
            <a:r>
              <a:rPr lang="en-US" sz="2400" dirty="0" err="1"/>
              <a:t>condições</a:t>
            </a:r>
            <a:r>
              <a:rPr lang="en-US" sz="2400" dirty="0"/>
              <a:t> </a:t>
            </a:r>
            <a:r>
              <a:rPr lang="en-US" sz="2400" dirty="0" err="1"/>
              <a:t>físicas</a:t>
            </a:r>
            <a:r>
              <a:rPr lang="en-US" sz="2400" dirty="0"/>
              <a:t> e </a:t>
            </a:r>
            <a:r>
              <a:rPr lang="en-US" sz="2400" dirty="0" err="1"/>
              <a:t>mentais</a:t>
            </a:r>
            <a:r>
              <a:rPr lang="en-US" sz="2400" dirty="0"/>
              <a:t> de </a:t>
            </a:r>
            <a:r>
              <a:rPr lang="en-US" sz="2400" dirty="0" err="1"/>
              <a:t>dirigir</a:t>
            </a:r>
            <a:r>
              <a:rPr lang="en-US" sz="2400" dirty="0"/>
              <a:t> o </a:t>
            </a:r>
            <a:r>
              <a:rPr lang="en-US" sz="2400" dirty="0" err="1"/>
              <a:t>veículo</a:t>
            </a:r>
            <a:r>
              <a:rPr lang="en-US" sz="2400" dirty="0"/>
              <a:t> com </a:t>
            </a:r>
            <a:r>
              <a:rPr lang="en-US" sz="2400" dirty="0" err="1"/>
              <a:t>segurança</a:t>
            </a:r>
            <a:endParaRPr lang="en-US" sz="2400" dirty="0"/>
          </a:p>
          <a:p>
            <a:endParaRPr lang="en-US" sz="2400" dirty="0"/>
          </a:p>
          <a:p>
            <a:r>
              <a:rPr lang="en-US" sz="2400" dirty="0"/>
              <a:t>     </a:t>
            </a:r>
            <a:r>
              <a:rPr lang="en-US" sz="2400" dirty="0" err="1"/>
              <a:t>Não</a:t>
            </a:r>
            <a:r>
              <a:rPr lang="en-US" sz="2400" dirty="0"/>
              <a:t> </a:t>
            </a:r>
            <a:r>
              <a:rPr lang="en-US" sz="2400" dirty="0" err="1"/>
              <a:t>ter</a:t>
            </a:r>
            <a:r>
              <a:rPr lang="en-US" sz="2400" dirty="0"/>
              <a:t> </a:t>
            </a:r>
            <a:r>
              <a:rPr lang="en-US" sz="2400" dirty="0" err="1"/>
              <a:t>ingerido</a:t>
            </a:r>
            <a:r>
              <a:rPr lang="en-US" sz="2400" dirty="0"/>
              <a:t> </a:t>
            </a:r>
            <a:r>
              <a:rPr lang="en-US" sz="2400" dirty="0" err="1"/>
              <a:t>álcool</a:t>
            </a:r>
            <a:r>
              <a:rPr lang="en-US" sz="2400" dirty="0"/>
              <a:t> </a:t>
            </a:r>
            <a:r>
              <a:rPr lang="en-US" sz="2400" dirty="0" err="1"/>
              <a:t>ou</a:t>
            </a:r>
            <a:r>
              <a:rPr lang="en-US" sz="2400" dirty="0"/>
              <a:t> </a:t>
            </a:r>
            <a:r>
              <a:rPr lang="en-US" sz="2400" dirty="0" err="1"/>
              <a:t>outra</a:t>
            </a:r>
            <a:r>
              <a:rPr lang="en-US" sz="2400" dirty="0"/>
              <a:t> </a:t>
            </a:r>
            <a:r>
              <a:rPr lang="en-US" sz="2400" dirty="0" err="1"/>
              <a:t>substância</a:t>
            </a:r>
            <a:r>
              <a:rPr lang="en-US" sz="2400" dirty="0"/>
              <a:t> </a:t>
            </a:r>
            <a:r>
              <a:rPr lang="en-US" sz="2400" dirty="0" err="1"/>
              <a:t>psicoativa</a:t>
            </a:r>
            <a:r>
              <a:rPr lang="en-US" sz="2400" dirty="0"/>
              <a:t>  </a:t>
            </a:r>
          </a:p>
        </p:txBody>
      </p:sp>
    </p:spTree>
    <p:extLst>
      <p:ext uri="{BB962C8B-B14F-4D97-AF65-F5344CB8AC3E}">
        <p14:creationId xmlns:p14="http://schemas.microsoft.com/office/powerpoint/2010/main" val="2324749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CATEGORIAS DE HABILITAÇÃO</a:t>
            </a:r>
            <a:br>
              <a:rPr lang="en-US" dirty="0"/>
            </a:br>
            <a:r>
              <a:rPr lang="en-US" sz="2200" dirty="0"/>
              <a:t>Art. 143 CTB e Res. 168 do CONTRAN</a:t>
            </a:r>
            <a:endParaRPr lang="pt-BR" sz="2200" dirty="0"/>
          </a:p>
        </p:txBody>
      </p:sp>
      <p:sp>
        <p:nvSpPr>
          <p:cNvPr id="3" name="Espaço Reservado para Conteúdo 2"/>
          <p:cNvSpPr>
            <a:spLocks noGrp="1"/>
          </p:cNvSpPr>
          <p:nvPr>
            <p:ph idx="1"/>
          </p:nvPr>
        </p:nvSpPr>
        <p:spPr>
          <a:xfrm>
            <a:off x="457200" y="1700808"/>
            <a:ext cx="8229600" cy="5157192"/>
          </a:xfrm>
        </p:spPr>
        <p:txBody>
          <a:bodyPr>
            <a:normAutofit fontScale="25000" lnSpcReduction="20000"/>
          </a:bodyPr>
          <a:lstStyle/>
          <a:p>
            <a:pPr marL="0" lvl="0" indent="0" algn="just" fontAlgn="base">
              <a:buNone/>
            </a:pPr>
            <a:r>
              <a:rPr lang="en-US" sz="9600" dirty="0"/>
              <a:t>CATEGORIA “A” </a:t>
            </a:r>
          </a:p>
          <a:p>
            <a:pPr marL="0" lvl="0" indent="0" algn="just" fontAlgn="base">
              <a:buNone/>
            </a:pPr>
            <a:r>
              <a:rPr lang="en-US" sz="9600" dirty="0"/>
              <a:t>– </a:t>
            </a:r>
            <a:r>
              <a:rPr lang="pt-BR" sz="9600" dirty="0"/>
              <a:t>Todos os veículos automotores e elétricos, de duas ou três rodas, com ou sem carro lateral.</a:t>
            </a:r>
          </a:p>
          <a:p>
            <a:pPr marL="0" lvl="0" indent="0" algn="just" fontAlgn="base">
              <a:buNone/>
            </a:pPr>
            <a:endParaRPr lang="pt-BR" sz="9600" dirty="0"/>
          </a:p>
          <a:p>
            <a:pPr marL="0" lvl="0" indent="0" algn="just" fontAlgn="base">
              <a:buNone/>
            </a:pPr>
            <a:r>
              <a:rPr lang="pt-BR" sz="9600" dirty="0"/>
              <a:t>- Ciclomotor/Bicicletas elétricas, caso o condutor não possua ACC.</a:t>
            </a:r>
          </a:p>
          <a:p>
            <a:pPr marL="0" indent="0" algn="just">
              <a:buNone/>
            </a:pPr>
            <a:endParaRPr lang="pt-BR" sz="9600" dirty="0"/>
          </a:p>
          <a:p>
            <a:pPr marL="0" indent="0" algn="just">
              <a:buNone/>
            </a:pPr>
            <a:r>
              <a:rPr lang="pt-BR" sz="9600" dirty="0"/>
              <a:t>- Não se aplica a </a:t>
            </a:r>
            <a:r>
              <a:rPr lang="pt-BR" sz="9600" dirty="0" err="1"/>
              <a:t>quadriciclos</a:t>
            </a:r>
            <a:r>
              <a:rPr lang="pt-BR" sz="9600" dirty="0"/>
              <a:t>, cuja categoria é a B.</a:t>
            </a:r>
            <a:endParaRPr lang="en-US" sz="9600" dirty="0"/>
          </a:p>
          <a:p>
            <a:pPr algn="just"/>
            <a:endParaRPr lang="en-US" sz="9600" dirty="0"/>
          </a:p>
          <a:p>
            <a:pPr marL="0" lvl="0" indent="0" algn="just" fontAlgn="base">
              <a:buNone/>
            </a:pPr>
            <a:endParaRPr lang="pt-BR" sz="9600" dirty="0"/>
          </a:p>
          <a:p>
            <a:pPr marL="0" indent="0">
              <a:buNone/>
            </a:pPr>
            <a:r>
              <a:rPr lang="pt-BR" sz="8000" dirty="0"/>
              <a:t> </a:t>
            </a:r>
            <a:endParaRPr lang="en-US" dirty="0"/>
          </a:p>
        </p:txBody>
      </p:sp>
    </p:spTree>
    <p:extLst>
      <p:ext uri="{BB962C8B-B14F-4D97-AF65-F5344CB8AC3E}">
        <p14:creationId xmlns:p14="http://schemas.microsoft.com/office/powerpoint/2010/main" val="3918781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CATEGORIAS DE HABILITAÇÃO</a:t>
            </a:r>
            <a:br>
              <a:rPr lang="en-US" dirty="0"/>
            </a:br>
            <a:r>
              <a:rPr lang="en-US" sz="2200" dirty="0"/>
              <a:t>Art. 143 CTB e Res. 168 do CONTRAN</a:t>
            </a:r>
            <a:endParaRPr lang="pt-BR" sz="2200" dirty="0"/>
          </a:p>
        </p:txBody>
      </p:sp>
      <p:sp>
        <p:nvSpPr>
          <p:cNvPr id="3" name="Espaço Reservado para Conteúdo 2"/>
          <p:cNvSpPr>
            <a:spLocks noGrp="1"/>
          </p:cNvSpPr>
          <p:nvPr>
            <p:ph idx="1"/>
          </p:nvPr>
        </p:nvSpPr>
        <p:spPr>
          <a:xfrm>
            <a:off x="457200" y="1600200"/>
            <a:ext cx="8229600" cy="5257800"/>
          </a:xfrm>
        </p:spPr>
        <p:txBody>
          <a:bodyPr>
            <a:normAutofit fontScale="25000" lnSpcReduction="20000"/>
          </a:bodyPr>
          <a:lstStyle/>
          <a:p>
            <a:pPr marL="0" lvl="0" indent="0" algn="just" fontAlgn="base">
              <a:buNone/>
            </a:pPr>
            <a:r>
              <a:rPr lang="en-US" sz="9600" dirty="0"/>
              <a:t>CATEGORIA “B”</a:t>
            </a:r>
          </a:p>
          <a:p>
            <a:pPr marL="0" lvl="0" indent="0" algn="just" fontAlgn="base">
              <a:buNone/>
            </a:pPr>
            <a:endParaRPr lang="en-US" sz="9600" dirty="0"/>
          </a:p>
          <a:p>
            <a:pPr marL="0" lvl="0" indent="0" algn="just" fontAlgn="base">
              <a:buNone/>
            </a:pPr>
            <a:r>
              <a:rPr lang="en-US" sz="9600" dirty="0"/>
              <a:t> – </a:t>
            </a:r>
            <a:r>
              <a:rPr lang="pt-BR" sz="9600" dirty="0"/>
              <a:t>Veículos automotores e elétricos, de quatro rodas cujo Peso Bruto Total (PBT) não exceda a 3.500 kg e cuja lotação não exceda a oito lugares, excluído o do motorista, contemplando a combinação de unidade acoplada, reboque, </a:t>
            </a:r>
            <a:r>
              <a:rPr lang="pt-BR" sz="9600" dirty="0" err="1"/>
              <a:t>semi-reboque</a:t>
            </a:r>
            <a:r>
              <a:rPr lang="pt-BR" sz="9600" dirty="0"/>
              <a:t> ou articulada, desde que atenda a lotação e capacidade de peso para a categoria.</a:t>
            </a:r>
          </a:p>
          <a:p>
            <a:pPr marL="0" lvl="0" indent="0" algn="just" fontAlgn="base">
              <a:buNone/>
            </a:pPr>
            <a:endParaRPr lang="pt-BR" sz="9600" dirty="0"/>
          </a:p>
          <a:p>
            <a:pPr marL="0" lvl="0" indent="0" algn="just" fontAlgn="base">
              <a:buNone/>
            </a:pPr>
            <a:r>
              <a:rPr lang="pt-BR" sz="9600" dirty="0"/>
              <a:t>- Veículo automotor da espécie motor-casa, cujo peso não exceda a 6.000 kg, ou cuja lotação não exceda a 8 lugares, excluído o do motorista.</a:t>
            </a:r>
          </a:p>
          <a:p>
            <a:pPr marL="0" indent="0">
              <a:buNone/>
            </a:pPr>
            <a:endParaRPr lang="pt-BR" sz="9600" dirty="0"/>
          </a:p>
          <a:p>
            <a:pPr marL="0" indent="0">
              <a:buNone/>
            </a:pPr>
            <a:r>
              <a:rPr lang="pt-BR" sz="8000" dirty="0"/>
              <a:t> </a:t>
            </a:r>
            <a:endParaRPr lang="en-US" dirty="0"/>
          </a:p>
        </p:txBody>
      </p:sp>
    </p:spTree>
    <p:extLst>
      <p:ext uri="{BB962C8B-B14F-4D97-AF65-F5344CB8AC3E}">
        <p14:creationId xmlns:p14="http://schemas.microsoft.com/office/powerpoint/2010/main" val="3182133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CATEGORIAS DE HABILITAÇÃO</a:t>
            </a:r>
            <a:br>
              <a:rPr lang="en-US" dirty="0"/>
            </a:br>
            <a:r>
              <a:rPr lang="en-US" dirty="0"/>
              <a:t>Art. 143 CTB e Res. 168 do CONTRAN</a:t>
            </a:r>
            <a:endParaRPr lang="pt-BR" dirty="0"/>
          </a:p>
        </p:txBody>
      </p:sp>
      <p:sp>
        <p:nvSpPr>
          <p:cNvPr id="3" name="Espaço Reservado para Conteúdo 2"/>
          <p:cNvSpPr>
            <a:spLocks noGrp="1"/>
          </p:cNvSpPr>
          <p:nvPr>
            <p:ph idx="1"/>
          </p:nvPr>
        </p:nvSpPr>
        <p:spPr>
          <a:xfrm>
            <a:off x="457200" y="1600200"/>
            <a:ext cx="8229600" cy="5141168"/>
          </a:xfrm>
        </p:spPr>
        <p:txBody>
          <a:bodyPr>
            <a:normAutofit lnSpcReduction="10000"/>
          </a:bodyPr>
          <a:lstStyle/>
          <a:p>
            <a:pPr marL="0" indent="0" algn="just">
              <a:buNone/>
            </a:pPr>
            <a:r>
              <a:rPr lang="en-US" sz="3800" dirty="0"/>
              <a:t>CATEGORIA “C”  </a:t>
            </a:r>
          </a:p>
          <a:p>
            <a:pPr marL="0" indent="0" algn="just">
              <a:buNone/>
            </a:pPr>
            <a:endParaRPr lang="en-US" dirty="0"/>
          </a:p>
          <a:p>
            <a:pPr marL="0" indent="0" algn="just">
              <a:buNone/>
            </a:pPr>
            <a:r>
              <a:rPr lang="en-US" dirty="0"/>
              <a:t>- </a:t>
            </a:r>
            <a:r>
              <a:rPr lang="pt-BR" dirty="0"/>
              <a:t> Todos os veículos automotores e elétricos utilizados em transporte de carga, cujo PBT exceda a 3.500 kg.</a:t>
            </a:r>
          </a:p>
          <a:p>
            <a:pPr marL="0" lvl="0" indent="0" algn="just" fontAlgn="base">
              <a:buNone/>
            </a:pPr>
            <a:r>
              <a:rPr lang="pt-BR" dirty="0"/>
              <a:t>        </a:t>
            </a:r>
          </a:p>
          <a:p>
            <a:pPr marL="0" lvl="0" indent="0" algn="just" fontAlgn="base">
              <a:buNone/>
            </a:pPr>
            <a:r>
              <a:rPr lang="pt-BR" dirty="0"/>
              <a:t>- Tratores de roda, de esteira e misto, máquinas agrícolas, equipamentos de movimentação de cargas, de terraplanagem, de construção ou pavimentação, motor-casa</a:t>
            </a:r>
          </a:p>
          <a:p>
            <a:pPr marL="0" lvl="0" indent="0" algn="just" fontAlgn="base">
              <a:buNone/>
            </a:pPr>
            <a:endParaRPr lang="pt-BR" dirty="0"/>
          </a:p>
          <a:p>
            <a:pPr marL="0" lvl="0" indent="0" algn="just" fontAlgn="base">
              <a:buNone/>
            </a:pPr>
            <a:r>
              <a:rPr lang="pt-BR" dirty="0"/>
              <a:t>-  trator de roda e os equipamentos automotores destinados a executar trabalhos agrícolas poderão ser conduzidos em via pública também por condutor habilitado na categoria “B” (CTB, art. 144, parágrafo único – redação da lei 13.097, de 2015)</a:t>
            </a:r>
          </a:p>
          <a:p>
            <a:pPr marL="0" lvl="0" indent="0" algn="just" fontAlgn="base">
              <a:buNone/>
            </a:pPr>
            <a:endParaRPr lang="pt-BR" dirty="0"/>
          </a:p>
          <a:p>
            <a:pPr marL="0" lvl="0" indent="0" algn="just" fontAlgn="base">
              <a:buNone/>
            </a:pPr>
            <a:r>
              <a:rPr lang="pt-BR" dirty="0"/>
              <a:t>- combinação de veículos em que a unidade acoplada, reboque, </a:t>
            </a:r>
            <a:r>
              <a:rPr lang="pt-BR" dirty="0" err="1"/>
              <a:t>semi-reboque</a:t>
            </a:r>
            <a:r>
              <a:rPr lang="pt-BR" dirty="0"/>
              <a:t> ou articulada, não exceda a 6.000 kg de PBT.</a:t>
            </a:r>
          </a:p>
          <a:p>
            <a:pPr marL="0" lvl="0" indent="0" algn="just" fontAlgn="base">
              <a:buNone/>
            </a:pPr>
            <a:endParaRPr lang="pt-BR" dirty="0"/>
          </a:p>
          <a:p>
            <a:pPr marL="0" indent="0" algn="just">
              <a:buNone/>
            </a:pPr>
            <a:r>
              <a:rPr lang="pt-BR" dirty="0"/>
              <a:t>- Todos os veículos abrangidos pela categoria “B”.</a:t>
            </a:r>
          </a:p>
          <a:p>
            <a:endParaRPr lang="pt-BR" dirty="0"/>
          </a:p>
        </p:txBody>
      </p:sp>
    </p:spTree>
    <p:extLst>
      <p:ext uri="{BB962C8B-B14F-4D97-AF65-F5344CB8AC3E}">
        <p14:creationId xmlns:p14="http://schemas.microsoft.com/office/powerpoint/2010/main" val="189089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CONCEITO</a:t>
            </a:r>
            <a:endParaRPr lang="pt-BR" dirty="0"/>
          </a:p>
        </p:txBody>
      </p:sp>
      <p:sp>
        <p:nvSpPr>
          <p:cNvPr id="3" name="Espaço Reservado para Conteúdo 2"/>
          <p:cNvSpPr>
            <a:spLocks noGrp="1"/>
          </p:cNvSpPr>
          <p:nvPr>
            <p:ph idx="1"/>
          </p:nvPr>
        </p:nvSpPr>
        <p:spPr>
          <a:xfrm>
            <a:off x="457200" y="2060848"/>
            <a:ext cx="8229600" cy="4065315"/>
          </a:xfrm>
        </p:spPr>
        <p:txBody>
          <a:bodyPr/>
          <a:lstStyle/>
          <a:p>
            <a:pPr marL="0" indent="0" algn="just">
              <a:buNone/>
            </a:pPr>
            <a:r>
              <a:rPr lang="en-US" dirty="0"/>
              <a:t>“</a:t>
            </a:r>
            <a:r>
              <a:rPr lang="en-US" sz="2400" dirty="0"/>
              <a:t>É a utilização das </a:t>
            </a:r>
            <a:r>
              <a:rPr lang="en-US" sz="2400" dirty="0" err="1"/>
              <a:t>vias</a:t>
            </a:r>
            <a:r>
              <a:rPr lang="en-US" sz="2400" dirty="0"/>
              <a:t> </a:t>
            </a:r>
            <a:r>
              <a:rPr lang="en-US" sz="2400" dirty="0" err="1"/>
              <a:t>por</a:t>
            </a:r>
            <a:r>
              <a:rPr lang="en-US" sz="2400" dirty="0"/>
              <a:t> </a:t>
            </a:r>
            <a:r>
              <a:rPr lang="en-US" sz="2400" dirty="0" err="1"/>
              <a:t>pessoas</a:t>
            </a:r>
            <a:r>
              <a:rPr lang="en-US" sz="2400" dirty="0"/>
              <a:t>, </a:t>
            </a:r>
            <a:r>
              <a:rPr lang="en-US" sz="2400" dirty="0" err="1"/>
              <a:t>veículos</a:t>
            </a:r>
            <a:r>
              <a:rPr lang="en-US" sz="2400" dirty="0"/>
              <a:t> e </a:t>
            </a:r>
            <a:r>
              <a:rPr lang="en-US" sz="2400" dirty="0" err="1"/>
              <a:t>animais</a:t>
            </a:r>
            <a:r>
              <a:rPr lang="en-US" sz="2400" dirty="0"/>
              <a:t>, </a:t>
            </a:r>
            <a:r>
              <a:rPr lang="en-US" sz="2400" dirty="0" err="1"/>
              <a:t>isolados</a:t>
            </a:r>
            <a:r>
              <a:rPr lang="en-US" sz="2400" dirty="0"/>
              <a:t> </a:t>
            </a:r>
            <a:r>
              <a:rPr lang="en-US" sz="2400" dirty="0" err="1"/>
              <a:t>ou</a:t>
            </a:r>
            <a:r>
              <a:rPr lang="en-US" sz="2400" dirty="0"/>
              <a:t> </a:t>
            </a:r>
            <a:r>
              <a:rPr lang="en-US" sz="2400" dirty="0" err="1"/>
              <a:t>em</a:t>
            </a:r>
            <a:r>
              <a:rPr lang="en-US" sz="2400" dirty="0"/>
              <a:t> </a:t>
            </a:r>
            <a:r>
              <a:rPr lang="en-US" sz="2400" dirty="0" err="1"/>
              <a:t>grupos</a:t>
            </a:r>
            <a:r>
              <a:rPr lang="en-US" sz="2400" dirty="0"/>
              <a:t>, </a:t>
            </a:r>
            <a:r>
              <a:rPr lang="en-US" sz="2400" dirty="0" err="1"/>
              <a:t>conduzidos</a:t>
            </a:r>
            <a:r>
              <a:rPr lang="en-US" sz="2400" dirty="0"/>
              <a:t> </a:t>
            </a:r>
            <a:r>
              <a:rPr lang="en-US" sz="2400" dirty="0" err="1"/>
              <a:t>ou</a:t>
            </a:r>
            <a:r>
              <a:rPr lang="en-US" sz="2400" dirty="0"/>
              <a:t> </a:t>
            </a:r>
            <a:r>
              <a:rPr lang="en-US" sz="2400" dirty="0" err="1"/>
              <a:t>não</a:t>
            </a:r>
            <a:r>
              <a:rPr lang="en-US" sz="2400" dirty="0"/>
              <a:t>, </a:t>
            </a:r>
            <a:r>
              <a:rPr lang="en-US" sz="2400" dirty="0" err="1"/>
              <a:t>para</a:t>
            </a:r>
            <a:r>
              <a:rPr lang="en-US" sz="2400" dirty="0"/>
              <a:t> fins de </a:t>
            </a:r>
            <a:r>
              <a:rPr lang="en-US" sz="2400" dirty="0" err="1"/>
              <a:t>circulação</a:t>
            </a:r>
            <a:r>
              <a:rPr lang="en-US" sz="2400" dirty="0"/>
              <a:t>, </a:t>
            </a:r>
            <a:r>
              <a:rPr lang="en-US" sz="2400" dirty="0" err="1"/>
              <a:t>parada</a:t>
            </a:r>
            <a:r>
              <a:rPr lang="en-US" sz="2400" dirty="0"/>
              <a:t>, </a:t>
            </a:r>
            <a:r>
              <a:rPr lang="en-US" sz="2400" dirty="0" err="1"/>
              <a:t>estacionamento</a:t>
            </a:r>
            <a:r>
              <a:rPr lang="en-US" sz="2400" dirty="0"/>
              <a:t> e </a:t>
            </a:r>
            <a:r>
              <a:rPr lang="en-US" sz="2400" dirty="0" err="1"/>
              <a:t>operação</a:t>
            </a:r>
            <a:r>
              <a:rPr lang="en-US" sz="2400" dirty="0"/>
              <a:t> de </a:t>
            </a:r>
            <a:r>
              <a:rPr lang="en-US" sz="2400" dirty="0" err="1"/>
              <a:t>carga</a:t>
            </a:r>
            <a:r>
              <a:rPr lang="en-US" sz="2400" dirty="0"/>
              <a:t> e </a:t>
            </a:r>
            <a:r>
              <a:rPr lang="en-US" sz="2400" dirty="0" err="1"/>
              <a:t>descarga</a:t>
            </a:r>
            <a:r>
              <a:rPr lang="en-US" sz="2400" dirty="0"/>
              <a:t>” (CTB, art. 1º, § 1º)</a:t>
            </a:r>
          </a:p>
          <a:p>
            <a:pPr marL="0" indent="0">
              <a:buNone/>
            </a:pPr>
            <a:r>
              <a:rPr lang="en-US" dirty="0"/>
              <a:t> </a:t>
            </a:r>
          </a:p>
          <a:p>
            <a:endParaRPr lang="en-US" dirty="0"/>
          </a:p>
          <a:p>
            <a:pPr marL="0" indent="0">
              <a:buNone/>
            </a:pPr>
            <a:endParaRPr lang="en-US" dirty="0"/>
          </a:p>
          <a:p>
            <a:endParaRPr lang="en-US" dirty="0"/>
          </a:p>
          <a:p>
            <a:endParaRPr lang="pt-BR" dirty="0"/>
          </a:p>
        </p:txBody>
      </p:sp>
    </p:spTree>
    <p:extLst>
      <p:ext uri="{BB962C8B-B14F-4D97-AF65-F5344CB8AC3E}">
        <p14:creationId xmlns:p14="http://schemas.microsoft.com/office/powerpoint/2010/main" val="645611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CATEGORIAS DE HABILITAÇÃO</a:t>
            </a:r>
            <a:br>
              <a:rPr lang="en-US" dirty="0"/>
            </a:br>
            <a:r>
              <a:rPr lang="en-US" dirty="0"/>
              <a:t>Art. 143 CTB e Res. 168 do CONTRAN</a:t>
            </a:r>
            <a:endParaRPr lang="pt-BR" dirty="0"/>
          </a:p>
        </p:txBody>
      </p:sp>
      <p:sp>
        <p:nvSpPr>
          <p:cNvPr id="3" name="Espaço Reservado para Conteúdo 2"/>
          <p:cNvSpPr>
            <a:spLocks noGrp="1"/>
          </p:cNvSpPr>
          <p:nvPr>
            <p:ph idx="1"/>
          </p:nvPr>
        </p:nvSpPr>
        <p:spPr/>
        <p:txBody>
          <a:bodyPr>
            <a:normAutofit fontScale="85000" lnSpcReduction="20000"/>
          </a:bodyPr>
          <a:lstStyle/>
          <a:p>
            <a:pPr marL="0" lvl="0" indent="0" algn="just" fontAlgn="base">
              <a:buNone/>
            </a:pPr>
            <a:endParaRPr lang="en-US" sz="2400" dirty="0"/>
          </a:p>
          <a:p>
            <a:pPr marL="0" lvl="0" indent="0" algn="just" fontAlgn="base">
              <a:buNone/>
            </a:pPr>
            <a:r>
              <a:rPr lang="en-US" sz="2400" dirty="0"/>
              <a:t>CATEGORIA “D” </a:t>
            </a:r>
          </a:p>
          <a:p>
            <a:pPr marL="0" lvl="0" indent="0" algn="just" fontAlgn="base">
              <a:buNone/>
            </a:pPr>
            <a:endParaRPr lang="en-US" sz="2400" dirty="0"/>
          </a:p>
          <a:p>
            <a:pPr marL="0" lvl="0" indent="0" algn="just" fontAlgn="base">
              <a:buNone/>
            </a:pPr>
            <a:r>
              <a:rPr lang="en-US" sz="2400" dirty="0"/>
              <a:t>– </a:t>
            </a:r>
            <a:r>
              <a:rPr lang="pt-BR" sz="2400" dirty="0"/>
              <a:t>Veículos automotores e elétricos utilizados no transporte de passageiros, cuja lotação exceda a oito lugares, excluído o do condutor.</a:t>
            </a:r>
          </a:p>
          <a:p>
            <a:pPr marL="0" lvl="0" indent="0" algn="just" fontAlgn="base">
              <a:buNone/>
            </a:pPr>
            <a:endParaRPr lang="pt-BR" sz="2400" dirty="0"/>
          </a:p>
          <a:p>
            <a:pPr marL="0" lvl="0" indent="0" algn="just" fontAlgn="base">
              <a:buNone/>
            </a:pPr>
            <a:r>
              <a:rPr lang="pt-BR" sz="2400" dirty="0"/>
              <a:t>- Veículos destinados ao transporte de escolares independente da lotação.</a:t>
            </a:r>
          </a:p>
          <a:p>
            <a:pPr marL="0" lvl="0" indent="0" algn="just" fontAlgn="base">
              <a:buNone/>
            </a:pPr>
            <a:endParaRPr lang="pt-BR" sz="2400" dirty="0"/>
          </a:p>
          <a:p>
            <a:pPr marL="0" indent="0" algn="just">
              <a:buNone/>
            </a:pPr>
            <a:r>
              <a:rPr lang="pt-BR" sz="2400" dirty="0"/>
              <a:t>- Todos os veículos abrangidos nas categorias “B” e “C”.</a:t>
            </a:r>
          </a:p>
          <a:p>
            <a:endParaRPr lang="en-US" dirty="0"/>
          </a:p>
        </p:txBody>
      </p:sp>
    </p:spTree>
    <p:extLst>
      <p:ext uri="{BB962C8B-B14F-4D97-AF65-F5344CB8AC3E}">
        <p14:creationId xmlns:p14="http://schemas.microsoft.com/office/powerpoint/2010/main" val="1587812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CATEGORIAS DE HABILITAÇÃO</a:t>
            </a:r>
            <a:br>
              <a:rPr lang="en-US" dirty="0"/>
            </a:br>
            <a:r>
              <a:rPr lang="en-US" dirty="0"/>
              <a:t>Art. 143 CTB e Res. 168 do CONTRAN</a:t>
            </a:r>
            <a:endParaRPr lang="pt-BR" dirty="0"/>
          </a:p>
        </p:txBody>
      </p:sp>
      <p:sp>
        <p:nvSpPr>
          <p:cNvPr id="3" name="Espaço Reservado para Conteúdo 2"/>
          <p:cNvSpPr>
            <a:spLocks noGrp="1"/>
          </p:cNvSpPr>
          <p:nvPr>
            <p:ph idx="1"/>
          </p:nvPr>
        </p:nvSpPr>
        <p:spPr>
          <a:xfrm>
            <a:off x="457200" y="1600200"/>
            <a:ext cx="8229600" cy="5257800"/>
          </a:xfrm>
        </p:spPr>
        <p:txBody>
          <a:bodyPr>
            <a:normAutofit/>
          </a:bodyPr>
          <a:lstStyle/>
          <a:p>
            <a:pPr marL="0" indent="0">
              <a:buNone/>
            </a:pPr>
            <a:r>
              <a:rPr lang="en-US" sz="2000" dirty="0"/>
              <a:t>CATEGORIA “E” </a:t>
            </a:r>
          </a:p>
          <a:p>
            <a:pPr marL="0" indent="0">
              <a:buNone/>
            </a:pPr>
            <a:endParaRPr lang="en-US" sz="2000" dirty="0"/>
          </a:p>
          <a:p>
            <a:pPr marL="0" indent="0">
              <a:buNone/>
            </a:pPr>
            <a:r>
              <a:rPr lang="en-US" sz="2000" dirty="0"/>
              <a:t>– </a:t>
            </a:r>
            <a:r>
              <a:rPr lang="pt-BR" sz="2000" dirty="0"/>
              <a:t>Combinação de veículos em que a unidade tratora se enquadre nas Categorias B, C ou D e:</a:t>
            </a:r>
          </a:p>
          <a:p>
            <a:pPr marL="0" indent="0">
              <a:buNone/>
            </a:pPr>
            <a:endParaRPr lang="pt-BR" sz="2000" dirty="0"/>
          </a:p>
          <a:p>
            <a:pPr marL="0" lvl="0" indent="0" fontAlgn="base">
              <a:buNone/>
            </a:pPr>
            <a:r>
              <a:rPr lang="pt-BR" sz="2000" dirty="0"/>
              <a:t>- A unidade acoplada, reboque, semirreboques, trailer ou articulada, tenha 6.000 Kg ou mais de PBT.</a:t>
            </a:r>
          </a:p>
          <a:p>
            <a:pPr marL="0" lvl="0" indent="0" fontAlgn="base">
              <a:buNone/>
            </a:pPr>
            <a:endParaRPr lang="pt-BR" sz="2000" dirty="0"/>
          </a:p>
          <a:p>
            <a:pPr marL="0" lvl="0" indent="0" fontAlgn="base">
              <a:buNone/>
            </a:pPr>
            <a:r>
              <a:rPr lang="pt-BR" sz="2000" dirty="0"/>
              <a:t>- A lotação da unidade acoplada exceda a 8 lugares.</a:t>
            </a:r>
          </a:p>
          <a:p>
            <a:pPr marL="0" lvl="0" indent="0" fontAlgn="base">
              <a:buNone/>
            </a:pPr>
            <a:endParaRPr lang="pt-BR" sz="2000" dirty="0"/>
          </a:p>
          <a:p>
            <a:pPr marL="0" lvl="0" indent="0" fontAlgn="base">
              <a:buNone/>
            </a:pPr>
            <a:endParaRPr lang="pt-BR" dirty="0"/>
          </a:p>
          <a:p>
            <a:endParaRPr lang="pt-BR" dirty="0"/>
          </a:p>
        </p:txBody>
      </p:sp>
    </p:spTree>
    <p:extLst>
      <p:ext uri="{BB962C8B-B14F-4D97-AF65-F5344CB8AC3E}">
        <p14:creationId xmlns:p14="http://schemas.microsoft.com/office/powerpoint/2010/main" val="2953606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CATEGORIAS DE HABILITAÇÃO</a:t>
            </a:r>
            <a:br>
              <a:rPr lang="en-US" dirty="0"/>
            </a:br>
            <a:r>
              <a:rPr lang="en-US" dirty="0"/>
              <a:t>Art. 143 CTB e Res. 168 do CONTRAN</a:t>
            </a:r>
            <a:endParaRPr lang="pt-BR" dirty="0"/>
          </a:p>
        </p:txBody>
      </p:sp>
      <p:sp>
        <p:nvSpPr>
          <p:cNvPr id="3" name="Espaço Reservado para Conteúdo 2"/>
          <p:cNvSpPr>
            <a:spLocks noGrp="1"/>
          </p:cNvSpPr>
          <p:nvPr>
            <p:ph idx="1"/>
          </p:nvPr>
        </p:nvSpPr>
        <p:spPr>
          <a:xfrm>
            <a:off x="467544" y="1600200"/>
            <a:ext cx="8229600" cy="5257800"/>
          </a:xfrm>
        </p:spPr>
        <p:txBody>
          <a:bodyPr>
            <a:normAutofit/>
          </a:bodyPr>
          <a:lstStyle/>
          <a:p>
            <a:pPr marL="0" indent="0">
              <a:buNone/>
            </a:pPr>
            <a:r>
              <a:rPr lang="en-US" sz="2400" dirty="0"/>
              <a:t>CATEGORIA “E” </a:t>
            </a:r>
            <a:endParaRPr lang="pt-BR" sz="2400" dirty="0"/>
          </a:p>
          <a:p>
            <a:pPr marL="0" lvl="0" indent="0" fontAlgn="base">
              <a:buNone/>
            </a:pPr>
            <a:endParaRPr lang="pt-BR" sz="2400" dirty="0"/>
          </a:p>
          <a:p>
            <a:pPr marL="0" lvl="0" indent="0" fontAlgn="base">
              <a:buNone/>
            </a:pPr>
            <a:r>
              <a:rPr lang="pt-BR" sz="2400" dirty="0"/>
              <a:t>- Seja uma combinação de veículos com mais de uma unidade tracionada, independentemente da capacidade de tração ou do PBT.</a:t>
            </a:r>
          </a:p>
          <a:p>
            <a:pPr marL="0" lvl="0" indent="0" fontAlgn="base">
              <a:buNone/>
            </a:pPr>
            <a:endParaRPr lang="pt-BR" sz="2400" dirty="0"/>
          </a:p>
          <a:p>
            <a:pPr marL="0" indent="0">
              <a:buNone/>
            </a:pPr>
            <a:r>
              <a:rPr lang="pt-BR" sz="2400" dirty="0"/>
              <a:t>- Todos os veículos abrangidos nas categorias “B”, “C” e “D”.</a:t>
            </a:r>
          </a:p>
          <a:p>
            <a:endParaRPr lang="pt-BR" sz="2400" dirty="0"/>
          </a:p>
          <a:p>
            <a:endParaRPr lang="pt-BR" sz="2400" dirty="0"/>
          </a:p>
        </p:txBody>
      </p:sp>
    </p:spTree>
    <p:extLst>
      <p:ext uri="{BB962C8B-B14F-4D97-AF65-F5344CB8AC3E}">
        <p14:creationId xmlns:p14="http://schemas.microsoft.com/office/powerpoint/2010/main" val="71560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FALTA DE HABILITAÇÃO E RESPONSABILIDADE CIVIL </a:t>
            </a:r>
            <a:endParaRPr lang="pt-BR" dirty="0"/>
          </a:p>
        </p:txBody>
      </p:sp>
      <p:sp>
        <p:nvSpPr>
          <p:cNvPr id="3" name="Espaço Reservado para Conteúdo 2"/>
          <p:cNvSpPr>
            <a:spLocks noGrp="1"/>
          </p:cNvSpPr>
          <p:nvPr>
            <p:ph idx="1"/>
          </p:nvPr>
        </p:nvSpPr>
        <p:spPr>
          <a:xfrm>
            <a:off x="822960" y="1100628"/>
            <a:ext cx="7520940" cy="4128572"/>
          </a:xfrm>
        </p:spPr>
        <p:txBody>
          <a:bodyPr>
            <a:normAutofit fontScale="92500" lnSpcReduction="20000"/>
          </a:bodyPr>
          <a:lstStyle/>
          <a:p>
            <a:pPr algn="just"/>
            <a:r>
              <a:rPr lang="pt-BR" sz="2400" dirty="0"/>
              <a:t>      Recurso Especial. Responsabilidade civil. Acidente de trânsito. </a:t>
            </a:r>
            <a:r>
              <a:rPr lang="pt-BR" sz="2400" dirty="0">
                <a:solidFill>
                  <a:srgbClr val="FF0000"/>
                </a:solidFill>
              </a:rPr>
              <a:t>Falta de documento de habilitação para conduzir</a:t>
            </a:r>
            <a:r>
              <a:rPr lang="pt-BR" sz="2400" dirty="0"/>
              <a:t>. Culpa concorrente. Não configuração. Recurso Provido. 1. Tendo sido reconhecido pela sentença e acórdão recorrido não haver sequer indícios de excesso de velocidade ou de outro ato culposo praticado pelo condutor do veículo da autora, o qual dirigia na via preferencial e foi abalroado em um cruzamento, não se justifica a conclusão de culpa concorrente. 2. </a:t>
            </a:r>
            <a:r>
              <a:rPr lang="pt-BR" sz="2400" dirty="0">
                <a:solidFill>
                  <a:srgbClr val="FF0000"/>
                </a:solidFill>
              </a:rPr>
              <a:t>A consequência da infração administrativa (conduzir sem habilitação) é a imposição de penalidade da competência do órgão de trânsito, não sendo fundamento para imputar responsabilidade civil por acidente ao qual o condutor irregular não deu causa</a:t>
            </a:r>
            <a:r>
              <a:rPr lang="pt-BR" sz="2400" dirty="0"/>
              <a:t>. 3. Recurso especial provido. (</a:t>
            </a:r>
            <a:r>
              <a:rPr lang="pt-BR" sz="2400" dirty="0" err="1"/>
              <a:t>REsp</a:t>
            </a:r>
            <a:r>
              <a:rPr lang="pt-BR" sz="2400" dirty="0"/>
              <a:t> 896176/SP, </a:t>
            </a:r>
            <a:r>
              <a:rPr lang="pt-BR" sz="2400" dirty="0" err="1"/>
              <a:t>DJe</a:t>
            </a:r>
            <a:r>
              <a:rPr lang="pt-BR" sz="2400" dirty="0"/>
              <a:t> 01/02/12)</a:t>
            </a:r>
          </a:p>
          <a:p>
            <a:endParaRPr lang="pt-BR" dirty="0"/>
          </a:p>
        </p:txBody>
      </p:sp>
    </p:spTree>
    <p:extLst>
      <p:ext uri="{BB962C8B-B14F-4D97-AF65-F5344CB8AC3E}">
        <p14:creationId xmlns:p14="http://schemas.microsoft.com/office/powerpoint/2010/main" val="967544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CONDIÇÕES FÍSICAS E MENTAIS DO CONDUTOR</a:t>
            </a:r>
            <a:endParaRPr lang="pt-BR" dirty="0"/>
          </a:p>
        </p:txBody>
      </p:sp>
      <p:sp>
        <p:nvSpPr>
          <p:cNvPr id="3" name="Espaço Reservado para Conteúdo 2"/>
          <p:cNvSpPr>
            <a:spLocks noGrp="1"/>
          </p:cNvSpPr>
          <p:nvPr>
            <p:ph idx="1"/>
          </p:nvPr>
        </p:nvSpPr>
        <p:spPr/>
        <p:txBody>
          <a:bodyPr>
            <a:normAutofit/>
          </a:bodyPr>
          <a:lstStyle/>
          <a:p>
            <a:pPr algn="just"/>
            <a:endParaRPr lang="en-US" sz="2400" dirty="0"/>
          </a:p>
          <a:p>
            <a:pPr algn="just"/>
            <a:r>
              <a:rPr lang="en-US" sz="2400" dirty="0"/>
              <a:t>    </a:t>
            </a:r>
            <a:r>
              <a:rPr lang="en-US" sz="2400" dirty="0" err="1"/>
              <a:t>Incapacidade</a:t>
            </a:r>
            <a:r>
              <a:rPr lang="en-US" sz="2400" dirty="0"/>
              <a:t> </a:t>
            </a:r>
            <a:r>
              <a:rPr lang="en-US" sz="2400" dirty="0" err="1"/>
              <a:t>física</a:t>
            </a:r>
            <a:r>
              <a:rPr lang="en-US" sz="2400" dirty="0"/>
              <a:t> </a:t>
            </a:r>
            <a:r>
              <a:rPr lang="en-US" sz="2400" dirty="0" err="1"/>
              <a:t>temporária</a:t>
            </a:r>
            <a:r>
              <a:rPr lang="en-US" sz="2400" dirty="0"/>
              <a:t>: </a:t>
            </a:r>
            <a:r>
              <a:rPr lang="en-US" sz="2400" dirty="0" err="1"/>
              <a:t>braço</a:t>
            </a:r>
            <a:r>
              <a:rPr lang="en-US" sz="2400" dirty="0"/>
              <a:t> </a:t>
            </a:r>
            <a:r>
              <a:rPr lang="en-US" sz="2400" dirty="0" err="1"/>
              <a:t>ou</a:t>
            </a:r>
            <a:r>
              <a:rPr lang="en-US" sz="2400" dirty="0"/>
              <a:t> </a:t>
            </a:r>
            <a:r>
              <a:rPr lang="en-US" sz="2400" dirty="0" err="1"/>
              <a:t>perna</a:t>
            </a:r>
            <a:r>
              <a:rPr lang="en-US" sz="2400" dirty="0"/>
              <a:t> </a:t>
            </a:r>
            <a:r>
              <a:rPr lang="en-US" sz="2400" dirty="0" err="1"/>
              <a:t>imobilizados</a:t>
            </a:r>
            <a:r>
              <a:rPr lang="en-US" sz="2400" dirty="0"/>
              <a:t>, </a:t>
            </a:r>
            <a:r>
              <a:rPr lang="en-US" sz="2400" dirty="0" err="1"/>
              <a:t>colar</a:t>
            </a:r>
            <a:r>
              <a:rPr lang="en-US" sz="2400" dirty="0"/>
              <a:t> cervical, </a:t>
            </a:r>
            <a:r>
              <a:rPr lang="en-US" sz="2400" dirty="0" err="1"/>
              <a:t>etc</a:t>
            </a:r>
            <a:r>
              <a:rPr lang="en-US" sz="2400" dirty="0"/>
              <a:t> (art. 252, III)</a:t>
            </a:r>
          </a:p>
          <a:p>
            <a:pPr marL="0" indent="0" algn="just">
              <a:buNone/>
            </a:pPr>
            <a:endParaRPr lang="en-US" sz="2400" dirty="0"/>
          </a:p>
          <a:p>
            <a:pPr algn="just"/>
            <a:r>
              <a:rPr lang="en-US" sz="2400" dirty="0"/>
              <a:t>    </a:t>
            </a:r>
            <a:r>
              <a:rPr lang="en-US" sz="2400" dirty="0" err="1"/>
              <a:t>Incapacidade</a:t>
            </a:r>
            <a:r>
              <a:rPr lang="en-US" sz="2400" dirty="0"/>
              <a:t> </a:t>
            </a:r>
            <a:r>
              <a:rPr lang="en-US" sz="2400" dirty="0" err="1"/>
              <a:t>física</a:t>
            </a:r>
            <a:r>
              <a:rPr lang="en-US" sz="2400" dirty="0"/>
              <a:t> </a:t>
            </a:r>
            <a:r>
              <a:rPr lang="en-US" sz="2400" dirty="0" err="1"/>
              <a:t>permanente</a:t>
            </a:r>
            <a:r>
              <a:rPr lang="en-US" sz="2400" dirty="0"/>
              <a:t> : art. 162, VI</a:t>
            </a:r>
          </a:p>
          <a:p>
            <a:pPr algn="just"/>
            <a:endParaRPr lang="en-US" sz="2400" dirty="0"/>
          </a:p>
          <a:p>
            <a:pPr algn="just"/>
            <a:r>
              <a:rPr lang="en-US" sz="2400" dirty="0"/>
              <a:t>     </a:t>
            </a:r>
            <a:r>
              <a:rPr lang="en-US" sz="2400" dirty="0" err="1"/>
              <a:t>Incapacidade</a:t>
            </a:r>
            <a:r>
              <a:rPr lang="en-US" sz="2400" dirty="0"/>
              <a:t> mental: </a:t>
            </a:r>
            <a:r>
              <a:rPr lang="en-US" sz="2400" dirty="0" err="1"/>
              <a:t>sono</a:t>
            </a:r>
            <a:r>
              <a:rPr lang="en-US" sz="2400" dirty="0"/>
              <a:t>, </a:t>
            </a:r>
            <a:r>
              <a:rPr lang="en-US" sz="2400" dirty="0" err="1"/>
              <a:t>nervosismo</a:t>
            </a:r>
            <a:r>
              <a:rPr lang="en-US" sz="2400" dirty="0"/>
              <a:t> </a:t>
            </a:r>
            <a:r>
              <a:rPr lang="en-US" sz="2400" dirty="0" err="1"/>
              <a:t>extremo</a:t>
            </a:r>
            <a:r>
              <a:rPr lang="en-US" sz="2400" dirty="0"/>
              <a:t> (art. 252, III)</a:t>
            </a:r>
            <a:endParaRPr lang="pt-BR" sz="2400" dirty="0"/>
          </a:p>
        </p:txBody>
      </p:sp>
    </p:spTree>
    <p:extLst>
      <p:ext uri="{BB962C8B-B14F-4D97-AF65-F5344CB8AC3E}">
        <p14:creationId xmlns:p14="http://schemas.microsoft.com/office/powerpoint/2010/main" val="156601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EMBRIAGUEZ AO VOLANTE</a:t>
            </a:r>
            <a:endParaRPr lang="pt-BR" dirty="0"/>
          </a:p>
        </p:txBody>
      </p:sp>
      <p:sp>
        <p:nvSpPr>
          <p:cNvPr id="3" name="Espaço Reservado para Conteúdo 2"/>
          <p:cNvSpPr>
            <a:spLocks noGrp="1"/>
          </p:cNvSpPr>
          <p:nvPr>
            <p:ph idx="1"/>
          </p:nvPr>
        </p:nvSpPr>
        <p:spPr/>
        <p:txBody>
          <a:bodyPr>
            <a:noAutofit/>
          </a:bodyPr>
          <a:lstStyle/>
          <a:p>
            <a:pPr algn="just"/>
            <a:r>
              <a:rPr lang="en-US" sz="2000" dirty="0"/>
              <a:t>     CTB, art. 276 - “</a:t>
            </a:r>
            <a:r>
              <a:rPr lang="en-US" sz="2000" dirty="0" err="1"/>
              <a:t>Qualquer</a:t>
            </a:r>
            <a:r>
              <a:rPr lang="en-US" sz="2000" dirty="0"/>
              <a:t> </a:t>
            </a:r>
            <a:r>
              <a:rPr lang="en-US" sz="2000" dirty="0" err="1"/>
              <a:t>concentração</a:t>
            </a:r>
            <a:r>
              <a:rPr lang="en-US" sz="2000" dirty="0"/>
              <a:t> de </a:t>
            </a:r>
            <a:r>
              <a:rPr lang="en-US" sz="2000" dirty="0" err="1"/>
              <a:t>álcool</a:t>
            </a:r>
            <a:r>
              <a:rPr lang="en-US" sz="2000" dirty="0"/>
              <a:t> </a:t>
            </a:r>
            <a:r>
              <a:rPr lang="en-US" sz="2000" dirty="0" err="1"/>
              <a:t>por</a:t>
            </a:r>
            <a:r>
              <a:rPr lang="en-US" sz="2000" dirty="0"/>
              <a:t> </a:t>
            </a:r>
            <a:r>
              <a:rPr lang="en-US" sz="2000" dirty="0" err="1"/>
              <a:t>litro</a:t>
            </a:r>
            <a:r>
              <a:rPr lang="en-US" sz="2000" dirty="0"/>
              <a:t> de </a:t>
            </a:r>
            <a:r>
              <a:rPr lang="en-US" sz="2000" dirty="0" err="1"/>
              <a:t>sangue</a:t>
            </a:r>
            <a:r>
              <a:rPr lang="en-US" sz="2000" dirty="0"/>
              <a:t> </a:t>
            </a:r>
            <a:r>
              <a:rPr lang="en-US" sz="2000" dirty="0" err="1"/>
              <a:t>sujeita</a:t>
            </a:r>
            <a:r>
              <a:rPr lang="en-US" sz="2000" dirty="0"/>
              <a:t> o </a:t>
            </a:r>
            <a:r>
              <a:rPr lang="en-US" sz="2000" dirty="0" err="1"/>
              <a:t>condutor</a:t>
            </a:r>
            <a:r>
              <a:rPr lang="en-US" sz="2000" dirty="0"/>
              <a:t> </a:t>
            </a:r>
            <a:r>
              <a:rPr lang="en-US" sz="2000" dirty="0" err="1"/>
              <a:t>às</a:t>
            </a:r>
            <a:r>
              <a:rPr lang="en-US" sz="2000" dirty="0"/>
              <a:t> </a:t>
            </a:r>
            <a:r>
              <a:rPr lang="en-US" sz="2000" dirty="0" err="1"/>
              <a:t>penalidades</a:t>
            </a:r>
            <a:r>
              <a:rPr lang="en-US" sz="2000" dirty="0"/>
              <a:t> do art. 165 do CTB”</a:t>
            </a:r>
          </a:p>
          <a:p>
            <a:pPr algn="just"/>
            <a:endParaRPr lang="en-US" sz="2000" dirty="0"/>
          </a:p>
          <a:p>
            <a:pPr algn="just"/>
            <a:r>
              <a:rPr lang="en-US" sz="2000" dirty="0"/>
              <a:t>     </a:t>
            </a:r>
            <a:r>
              <a:rPr lang="en-US" sz="2000" dirty="0" err="1"/>
              <a:t>Margem</a:t>
            </a:r>
            <a:r>
              <a:rPr lang="en-US" sz="2000" dirty="0"/>
              <a:t> de </a:t>
            </a:r>
            <a:r>
              <a:rPr lang="en-US" sz="2000" dirty="0" err="1"/>
              <a:t>tolerância</a:t>
            </a:r>
            <a:r>
              <a:rPr lang="en-US" sz="2000" dirty="0"/>
              <a:t> (</a:t>
            </a:r>
            <a:r>
              <a:rPr lang="en-US" sz="2000" dirty="0" err="1"/>
              <a:t>erro</a:t>
            </a:r>
            <a:r>
              <a:rPr lang="en-US" sz="2000" dirty="0"/>
              <a:t>): 0,04 </a:t>
            </a:r>
            <a:r>
              <a:rPr lang="en-US" sz="2000" dirty="0" err="1"/>
              <a:t>miligrama</a:t>
            </a:r>
            <a:r>
              <a:rPr lang="en-US" sz="2000" dirty="0"/>
              <a:t> de </a:t>
            </a:r>
            <a:r>
              <a:rPr lang="en-US" sz="2000" dirty="0" err="1"/>
              <a:t>alcool</a:t>
            </a:r>
            <a:r>
              <a:rPr lang="en-US" sz="2000" dirty="0"/>
              <a:t> </a:t>
            </a:r>
            <a:r>
              <a:rPr lang="en-US" sz="2000" dirty="0" err="1"/>
              <a:t>por</a:t>
            </a:r>
            <a:r>
              <a:rPr lang="en-US" sz="2000" dirty="0"/>
              <a:t> </a:t>
            </a:r>
            <a:r>
              <a:rPr lang="en-US" sz="2000" dirty="0" err="1"/>
              <a:t>litro</a:t>
            </a:r>
            <a:r>
              <a:rPr lang="en-US" sz="2000" dirty="0"/>
              <a:t> de </a:t>
            </a:r>
            <a:r>
              <a:rPr lang="en-US" sz="2000" dirty="0" err="1"/>
              <a:t>ar</a:t>
            </a:r>
            <a:r>
              <a:rPr lang="en-US" sz="2000" dirty="0"/>
              <a:t> alveolar, </a:t>
            </a:r>
            <a:r>
              <a:rPr lang="en-US" sz="2000" dirty="0" err="1"/>
              <a:t>ou</a:t>
            </a:r>
            <a:r>
              <a:rPr lang="en-US" sz="2000" dirty="0"/>
              <a:t> </a:t>
            </a:r>
            <a:r>
              <a:rPr lang="en-US" sz="2000" dirty="0" err="1"/>
              <a:t>seja</a:t>
            </a:r>
            <a:r>
              <a:rPr lang="en-US" sz="2000" dirty="0"/>
              <a:t>, o </a:t>
            </a:r>
            <a:r>
              <a:rPr lang="en-US" sz="2000" dirty="0" err="1"/>
              <a:t>teste</a:t>
            </a:r>
            <a:r>
              <a:rPr lang="en-US" sz="2000" dirty="0"/>
              <a:t> </a:t>
            </a:r>
            <a:r>
              <a:rPr lang="en-US" sz="2000" dirty="0" err="1"/>
              <a:t>deve</a:t>
            </a:r>
            <a:r>
              <a:rPr lang="en-US" sz="2000" dirty="0"/>
              <a:t> registrar 0,05 mg/l, o </a:t>
            </a:r>
            <a:r>
              <a:rPr lang="en-US" sz="2000" dirty="0" err="1"/>
              <a:t>que</a:t>
            </a:r>
            <a:r>
              <a:rPr lang="en-US" sz="2000" dirty="0"/>
              <a:t> </a:t>
            </a:r>
            <a:r>
              <a:rPr lang="en-US" sz="2000" dirty="0" err="1"/>
              <a:t>equivale</a:t>
            </a:r>
            <a:r>
              <a:rPr lang="en-US" sz="2000" dirty="0"/>
              <a:t> </a:t>
            </a:r>
            <a:r>
              <a:rPr lang="en-US" sz="2000" dirty="0" err="1"/>
              <a:t>ao</a:t>
            </a:r>
            <a:r>
              <a:rPr lang="en-US" sz="2000" dirty="0"/>
              <a:t> valor </a:t>
            </a:r>
            <a:r>
              <a:rPr lang="en-US" sz="2000" dirty="0" err="1"/>
              <a:t>considerado</a:t>
            </a:r>
            <a:r>
              <a:rPr lang="en-US" sz="2000" dirty="0"/>
              <a:t> de 0,01 mg/l (</a:t>
            </a:r>
            <a:r>
              <a:rPr lang="en-US" sz="2000" dirty="0" err="1"/>
              <a:t>Resolução</a:t>
            </a:r>
            <a:r>
              <a:rPr lang="en-US" sz="2000" dirty="0"/>
              <a:t> nº 432/13 do CONTRAN)</a:t>
            </a:r>
          </a:p>
          <a:p>
            <a:pPr algn="just"/>
            <a:endParaRPr lang="en-US" sz="2000" dirty="0"/>
          </a:p>
          <a:p>
            <a:pPr algn="just"/>
            <a:r>
              <a:rPr lang="en-US" sz="2000" dirty="0"/>
              <a:t>     </a:t>
            </a:r>
          </a:p>
        </p:txBody>
      </p:sp>
    </p:spTree>
    <p:extLst>
      <p:ext uri="{BB962C8B-B14F-4D97-AF65-F5344CB8AC3E}">
        <p14:creationId xmlns:p14="http://schemas.microsoft.com/office/powerpoint/2010/main" val="2652551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EMBRIAGUEZ AO VOLANTE</a:t>
            </a:r>
            <a:endParaRPr lang="pt-BR" dirty="0"/>
          </a:p>
        </p:txBody>
      </p:sp>
      <p:sp>
        <p:nvSpPr>
          <p:cNvPr id="3" name="Espaço Reservado para Conteúdo 2"/>
          <p:cNvSpPr>
            <a:spLocks noGrp="1"/>
          </p:cNvSpPr>
          <p:nvPr>
            <p:ph idx="1"/>
          </p:nvPr>
        </p:nvSpPr>
        <p:spPr/>
        <p:txBody>
          <a:bodyPr>
            <a:noAutofit/>
          </a:bodyPr>
          <a:lstStyle/>
          <a:p>
            <a:pPr algn="just"/>
            <a:endParaRPr lang="en-US" sz="2000" dirty="0"/>
          </a:p>
          <a:p>
            <a:pPr algn="just"/>
            <a:r>
              <a:rPr lang="en-US" sz="2000" dirty="0"/>
              <a:t>     CTB, art. 165, 165-A, 166 e 306.</a:t>
            </a:r>
          </a:p>
          <a:p>
            <a:pPr algn="just"/>
            <a:endParaRPr lang="en-US" sz="2000" dirty="0"/>
          </a:p>
          <a:p>
            <a:pPr algn="just"/>
            <a:r>
              <a:rPr lang="en-US" sz="2000" dirty="0"/>
              <a:t>     CTB, art. 277, § 3º -</a:t>
            </a:r>
            <a:r>
              <a:rPr lang="pt-BR" sz="2000" dirty="0"/>
              <a:t>Serão aplicadas as penalidades e medidas administrativas estabelecidas no art. 165-A deste Código ao condutor que se recusar a se submeter a qualquer dos procedimentos previstos no caput deste artigo.         </a:t>
            </a:r>
            <a:r>
              <a:rPr lang="pt-BR" sz="2000" u="sng" dirty="0">
                <a:hlinkClick r:id="rId2"/>
              </a:rPr>
              <a:t>(Redação dada pela Lei nº 13.281, de 2016)</a:t>
            </a:r>
            <a:endParaRPr lang="en-US" sz="2000" dirty="0"/>
          </a:p>
          <a:p>
            <a:pPr algn="just"/>
            <a:endParaRPr lang="pt-BR" sz="2000" dirty="0"/>
          </a:p>
        </p:txBody>
      </p:sp>
    </p:spTree>
    <p:extLst>
      <p:ext uri="{BB962C8B-B14F-4D97-AF65-F5344CB8AC3E}">
        <p14:creationId xmlns:p14="http://schemas.microsoft.com/office/powerpoint/2010/main" val="511937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EMBRIAGUEZ AO VOLANTE</a:t>
            </a:r>
            <a:endParaRPr lang="pt-BR" dirty="0"/>
          </a:p>
        </p:txBody>
      </p:sp>
      <p:sp>
        <p:nvSpPr>
          <p:cNvPr id="3" name="Espaço Reservado para Conteúdo 2"/>
          <p:cNvSpPr>
            <a:spLocks noGrp="1"/>
          </p:cNvSpPr>
          <p:nvPr>
            <p:ph idx="1"/>
          </p:nvPr>
        </p:nvSpPr>
        <p:spPr/>
        <p:txBody>
          <a:bodyPr>
            <a:normAutofit/>
          </a:bodyPr>
          <a:lstStyle/>
          <a:p>
            <a:pPr algn="just"/>
            <a:r>
              <a:rPr lang="pt-BR" sz="2400" b="0" dirty="0"/>
              <a:t>     “a indenização securitária deverá ser paga se o segurado demonstrar que o infortúnio ocorreria independentemente do estado </a:t>
            </a:r>
            <a:r>
              <a:rPr lang="pt-BR" sz="2400" dirty="0"/>
              <a:t>de</a:t>
            </a:r>
            <a:r>
              <a:rPr lang="pt-BR" sz="2400" b="0" dirty="0"/>
              <a:t> embriaguez (como </a:t>
            </a:r>
            <a:r>
              <a:rPr lang="pt-BR" sz="2400" dirty="0"/>
              <a:t>culpa</a:t>
            </a:r>
            <a:r>
              <a:rPr lang="pt-BR" sz="2400" b="0" dirty="0"/>
              <a:t> do outro motorista, falha do próprio automóvel, imperfeições na pista, animal na estrada, entre outros)” (</a:t>
            </a:r>
            <a:r>
              <a:rPr lang="pt-BR" sz="2400" b="0" dirty="0" err="1"/>
              <a:t>REsp</a:t>
            </a:r>
            <a:r>
              <a:rPr lang="pt-BR" sz="2400" b="0" dirty="0"/>
              <a:t> 1485717/SP, Rel. Ministro RICARDO VILLAS BÔAS CUEVA, TERCEIRA TURMA, julgado em 22/11/2016, </a:t>
            </a:r>
            <a:r>
              <a:rPr lang="pt-BR" sz="2400" b="0" dirty="0" err="1"/>
              <a:t>DJe</a:t>
            </a:r>
            <a:r>
              <a:rPr lang="pt-BR" sz="2400" b="0" dirty="0"/>
              <a:t> 14/12/2016)</a:t>
            </a:r>
            <a:endParaRPr lang="pt-BR" sz="2400" dirty="0"/>
          </a:p>
        </p:txBody>
      </p:sp>
    </p:spTree>
    <p:extLst>
      <p:ext uri="{BB962C8B-B14F-4D97-AF65-F5344CB8AC3E}">
        <p14:creationId xmlns:p14="http://schemas.microsoft.com/office/powerpoint/2010/main" val="2556874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DAS CONDIÇÕES DE CIRCULAÇÃO DO VEÍCULO</a:t>
            </a:r>
            <a:endParaRPr lang="pt-BR" dirty="0"/>
          </a:p>
        </p:txBody>
      </p:sp>
      <p:sp>
        <p:nvSpPr>
          <p:cNvPr id="3" name="Espaço Reservado para Conteúdo 2"/>
          <p:cNvSpPr>
            <a:spLocks noGrp="1"/>
          </p:cNvSpPr>
          <p:nvPr>
            <p:ph idx="1"/>
          </p:nvPr>
        </p:nvSpPr>
        <p:spPr/>
        <p:txBody>
          <a:bodyPr>
            <a:normAutofit lnSpcReduction="10000"/>
          </a:bodyPr>
          <a:lstStyle/>
          <a:p>
            <a:pPr algn="just"/>
            <a:r>
              <a:rPr lang="en-US" sz="2000" dirty="0"/>
              <a:t>     </a:t>
            </a:r>
            <a:r>
              <a:rPr lang="en-US" sz="2400" dirty="0"/>
              <a:t>CONDUTOR - “Antes de </a:t>
            </a:r>
            <a:r>
              <a:rPr lang="en-US" sz="2400" dirty="0" err="1"/>
              <a:t>colocar</a:t>
            </a:r>
            <a:r>
              <a:rPr lang="en-US" sz="2400" dirty="0"/>
              <a:t> o </a:t>
            </a:r>
            <a:r>
              <a:rPr lang="en-US" sz="2400" dirty="0" err="1"/>
              <a:t>veículo</a:t>
            </a:r>
            <a:r>
              <a:rPr lang="en-US" sz="2400" dirty="0"/>
              <a:t> </a:t>
            </a:r>
            <a:r>
              <a:rPr lang="en-US" sz="2400" dirty="0" err="1"/>
              <a:t>em</a:t>
            </a:r>
            <a:r>
              <a:rPr lang="en-US" sz="2400" dirty="0"/>
              <a:t> </a:t>
            </a:r>
            <a:r>
              <a:rPr lang="en-US" sz="2400" dirty="0" err="1"/>
              <a:t>circulação</a:t>
            </a:r>
            <a:r>
              <a:rPr lang="en-US" sz="2400" dirty="0"/>
              <a:t> </a:t>
            </a:r>
            <a:r>
              <a:rPr lang="en-US" sz="2400" dirty="0" err="1"/>
              <a:t>nas</a:t>
            </a:r>
            <a:r>
              <a:rPr lang="en-US" sz="2400" dirty="0"/>
              <a:t> </a:t>
            </a:r>
            <a:r>
              <a:rPr lang="en-US" sz="2400" dirty="0" err="1"/>
              <a:t>vias</a:t>
            </a:r>
            <a:r>
              <a:rPr lang="en-US" sz="2400" dirty="0"/>
              <a:t> </a:t>
            </a:r>
            <a:r>
              <a:rPr lang="en-US" sz="2400" dirty="0" err="1"/>
              <a:t>públicas</a:t>
            </a:r>
            <a:r>
              <a:rPr lang="en-US" sz="2400" dirty="0"/>
              <a:t>, o </a:t>
            </a:r>
            <a:r>
              <a:rPr lang="en-US" sz="2400" dirty="0" err="1"/>
              <a:t>condutor</a:t>
            </a:r>
            <a:r>
              <a:rPr lang="en-US" sz="2400" dirty="0"/>
              <a:t> </a:t>
            </a:r>
            <a:r>
              <a:rPr lang="en-US" sz="2400" dirty="0" err="1"/>
              <a:t>deverá</a:t>
            </a:r>
            <a:r>
              <a:rPr lang="en-US" sz="2400" dirty="0"/>
              <a:t> </a:t>
            </a:r>
            <a:r>
              <a:rPr lang="en-US" sz="2400" dirty="0" err="1"/>
              <a:t>verificar</a:t>
            </a:r>
            <a:r>
              <a:rPr lang="en-US" sz="2400" dirty="0"/>
              <a:t> a </a:t>
            </a:r>
            <a:r>
              <a:rPr lang="en-US" sz="2400" dirty="0" err="1"/>
              <a:t>existência</a:t>
            </a:r>
            <a:r>
              <a:rPr lang="en-US" sz="2400" dirty="0"/>
              <a:t> e as boas </a:t>
            </a:r>
            <a:r>
              <a:rPr lang="en-US" sz="2400" dirty="0" err="1"/>
              <a:t>condições</a:t>
            </a:r>
            <a:r>
              <a:rPr lang="en-US" sz="2400" dirty="0"/>
              <a:t> de </a:t>
            </a:r>
            <a:r>
              <a:rPr lang="en-US" sz="2400" dirty="0" err="1"/>
              <a:t>funcionamento</a:t>
            </a:r>
            <a:r>
              <a:rPr lang="en-US" sz="2400" dirty="0"/>
              <a:t> dos </a:t>
            </a:r>
            <a:r>
              <a:rPr lang="en-US" sz="2400" dirty="0" err="1"/>
              <a:t>equipamentos</a:t>
            </a:r>
            <a:r>
              <a:rPr lang="en-US" sz="2400" dirty="0"/>
              <a:t> de </a:t>
            </a:r>
            <a:r>
              <a:rPr lang="en-US" sz="2400" dirty="0" err="1"/>
              <a:t>uso</a:t>
            </a:r>
            <a:r>
              <a:rPr lang="en-US" sz="2400" dirty="0"/>
              <a:t> </a:t>
            </a:r>
            <a:r>
              <a:rPr lang="en-US" sz="2400" dirty="0" err="1"/>
              <a:t>obrigatório</a:t>
            </a:r>
            <a:r>
              <a:rPr lang="en-US" sz="2400" dirty="0"/>
              <a:t>, </a:t>
            </a:r>
            <a:r>
              <a:rPr lang="en-US" sz="2400" dirty="0" err="1"/>
              <a:t>bem</a:t>
            </a:r>
            <a:r>
              <a:rPr lang="en-US" sz="2400" dirty="0"/>
              <a:t> </a:t>
            </a:r>
            <a:r>
              <a:rPr lang="en-US" sz="2400" dirty="0" err="1"/>
              <a:t>como</a:t>
            </a:r>
            <a:r>
              <a:rPr lang="en-US" sz="2400" dirty="0"/>
              <a:t> </a:t>
            </a:r>
            <a:r>
              <a:rPr lang="en-US" sz="2400" dirty="0" err="1"/>
              <a:t>assegurar</a:t>
            </a:r>
            <a:r>
              <a:rPr lang="en-US" sz="2400" dirty="0"/>
              <a:t>-se da </a:t>
            </a:r>
            <a:r>
              <a:rPr lang="en-US" sz="2400" dirty="0" err="1"/>
              <a:t>existência</a:t>
            </a:r>
            <a:r>
              <a:rPr lang="en-US" sz="2400" dirty="0"/>
              <a:t> de </a:t>
            </a:r>
            <a:r>
              <a:rPr lang="en-US" sz="2400" dirty="0" err="1"/>
              <a:t>combustível</a:t>
            </a:r>
            <a:r>
              <a:rPr lang="en-US" sz="2400" dirty="0"/>
              <a:t> </a:t>
            </a:r>
            <a:r>
              <a:rPr lang="en-US" sz="2400" dirty="0" err="1"/>
              <a:t>suficiente</a:t>
            </a:r>
            <a:r>
              <a:rPr lang="en-US" sz="2400" dirty="0"/>
              <a:t> </a:t>
            </a:r>
            <a:r>
              <a:rPr lang="en-US" sz="2400" dirty="0" err="1"/>
              <a:t>para</a:t>
            </a:r>
            <a:r>
              <a:rPr lang="en-US" sz="2400" dirty="0"/>
              <a:t> </a:t>
            </a:r>
            <a:r>
              <a:rPr lang="en-US" sz="2400" dirty="0" err="1"/>
              <a:t>chegar</a:t>
            </a:r>
            <a:r>
              <a:rPr lang="en-US" sz="2400" dirty="0"/>
              <a:t> </a:t>
            </a:r>
            <a:r>
              <a:rPr lang="en-US" sz="2400" dirty="0" err="1"/>
              <a:t>ao</a:t>
            </a:r>
            <a:r>
              <a:rPr lang="en-US" sz="2400" dirty="0"/>
              <a:t> local de </a:t>
            </a:r>
            <a:r>
              <a:rPr lang="en-US" sz="2400" dirty="0" err="1"/>
              <a:t>destino</a:t>
            </a:r>
            <a:r>
              <a:rPr lang="en-US" sz="2400" dirty="0"/>
              <a:t>.”(CTB, art. 27)</a:t>
            </a:r>
          </a:p>
          <a:p>
            <a:pPr algn="just"/>
            <a:endParaRPr lang="en-US" sz="2400" dirty="0"/>
          </a:p>
          <a:p>
            <a:pPr algn="just"/>
            <a:r>
              <a:rPr lang="en-US" sz="2400" dirty="0"/>
              <a:t>      </a:t>
            </a:r>
            <a:r>
              <a:rPr lang="en-US" sz="2400" dirty="0" err="1"/>
              <a:t>Pneus</a:t>
            </a:r>
            <a:r>
              <a:rPr lang="en-US" sz="2400" dirty="0"/>
              <a:t>, </a:t>
            </a:r>
            <a:r>
              <a:rPr lang="en-US" sz="2400" dirty="0" err="1"/>
              <a:t>sistema</a:t>
            </a:r>
            <a:r>
              <a:rPr lang="en-US" sz="2400" dirty="0"/>
              <a:t> de </a:t>
            </a:r>
            <a:r>
              <a:rPr lang="en-US" sz="2400" dirty="0" err="1"/>
              <a:t>iluminação</a:t>
            </a:r>
            <a:r>
              <a:rPr lang="en-US" sz="2400" dirty="0"/>
              <a:t> e </a:t>
            </a:r>
            <a:r>
              <a:rPr lang="en-US" sz="2400" dirty="0" err="1"/>
              <a:t>sinalização</a:t>
            </a:r>
            <a:r>
              <a:rPr lang="en-US" sz="2400" dirty="0"/>
              <a:t>, </a:t>
            </a:r>
            <a:r>
              <a:rPr lang="en-US" sz="2400" dirty="0" err="1"/>
              <a:t>cinto</a:t>
            </a:r>
            <a:r>
              <a:rPr lang="en-US" sz="2400" dirty="0"/>
              <a:t> de      </a:t>
            </a:r>
            <a:r>
              <a:rPr lang="en-US" sz="2400" dirty="0" err="1"/>
              <a:t>segurança</a:t>
            </a:r>
            <a:r>
              <a:rPr lang="en-US" sz="2400" dirty="0"/>
              <a:t> etc.</a:t>
            </a:r>
            <a:endParaRPr lang="pt-BR" sz="2400" dirty="0"/>
          </a:p>
        </p:txBody>
      </p:sp>
    </p:spTree>
    <p:extLst>
      <p:ext uri="{BB962C8B-B14F-4D97-AF65-F5344CB8AC3E}">
        <p14:creationId xmlns:p14="http://schemas.microsoft.com/office/powerpoint/2010/main" val="2653805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DAS CONDIÇÕES DE CIRCULAÇÃO DO VEÍCULO</a:t>
            </a:r>
            <a:endParaRPr lang="pt-BR" dirty="0"/>
          </a:p>
        </p:txBody>
      </p:sp>
      <p:sp>
        <p:nvSpPr>
          <p:cNvPr id="3" name="Espaço Reservado para Conteúdo 2"/>
          <p:cNvSpPr>
            <a:spLocks noGrp="1"/>
          </p:cNvSpPr>
          <p:nvPr>
            <p:ph idx="1"/>
          </p:nvPr>
        </p:nvSpPr>
        <p:spPr>
          <a:xfrm>
            <a:off x="457200" y="1916832"/>
            <a:ext cx="8229600" cy="4209331"/>
          </a:xfrm>
        </p:spPr>
        <p:txBody>
          <a:bodyPr>
            <a:normAutofit/>
          </a:bodyPr>
          <a:lstStyle/>
          <a:p>
            <a:pPr algn="just"/>
            <a:r>
              <a:rPr lang="en-US" sz="2000" dirty="0"/>
              <a:t>     </a:t>
            </a:r>
            <a:r>
              <a:rPr lang="en-US" sz="2400" dirty="0"/>
              <a:t>PROPRIETÁRIO - “</a:t>
            </a:r>
            <a:r>
              <a:rPr lang="en-US" sz="2400" dirty="0" err="1"/>
              <a:t>Ao</a:t>
            </a:r>
            <a:r>
              <a:rPr lang="en-US" sz="2400" dirty="0"/>
              <a:t> </a:t>
            </a:r>
            <a:r>
              <a:rPr lang="en-US" sz="2400" dirty="0" err="1"/>
              <a:t>proprietário</a:t>
            </a:r>
            <a:r>
              <a:rPr lang="en-US" sz="2400" dirty="0"/>
              <a:t> </a:t>
            </a:r>
            <a:r>
              <a:rPr lang="en-US" sz="2400" dirty="0" err="1"/>
              <a:t>caberá</a:t>
            </a:r>
            <a:r>
              <a:rPr lang="en-US" sz="2400" dirty="0"/>
              <a:t> </a:t>
            </a:r>
            <a:r>
              <a:rPr lang="en-US" sz="2400" b="1" dirty="0" err="1"/>
              <a:t>sempre</a:t>
            </a:r>
            <a:r>
              <a:rPr lang="en-US" sz="2400" dirty="0"/>
              <a:t> a </a:t>
            </a:r>
            <a:r>
              <a:rPr lang="en-US" sz="2400" dirty="0" err="1"/>
              <a:t>responsabilidade</a:t>
            </a:r>
            <a:r>
              <a:rPr lang="en-US" sz="2400" dirty="0"/>
              <a:t> </a:t>
            </a:r>
            <a:r>
              <a:rPr lang="en-US" sz="2400" dirty="0" err="1"/>
              <a:t>pela</a:t>
            </a:r>
            <a:r>
              <a:rPr lang="en-US" sz="2400" dirty="0"/>
              <a:t> </a:t>
            </a:r>
            <a:r>
              <a:rPr lang="en-US" sz="2400" dirty="0" err="1"/>
              <a:t>infração</a:t>
            </a:r>
            <a:r>
              <a:rPr lang="en-US" sz="2400" dirty="0"/>
              <a:t> </a:t>
            </a:r>
            <a:r>
              <a:rPr lang="en-US" sz="2400" dirty="0" err="1"/>
              <a:t>referente</a:t>
            </a:r>
            <a:r>
              <a:rPr lang="en-US" sz="2400" dirty="0"/>
              <a:t> à </a:t>
            </a:r>
            <a:r>
              <a:rPr lang="en-US" sz="2400" dirty="0" err="1"/>
              <a:t>prévia</a:t>
            </a:r>
            <a:r>
              <a:rPr lang="en-US" sz="2400" dirty="0"/>
              <a:t> </a:t>
            </a:r>
            <a:r>
              <a:rPr lang="en-US" sz="2400" dirty="0" err="1"/>
              <a:t>regularização</a:t>
            </a:r>
            <a:r>
              <a:rPr lang="en-US" sz="2400" dirty="0"/>
              <a:t> e </a:t>
            </a:r>
            <a:r>
              <a:rPr lang="en-US" sz="2400" dirty="0" err="1"/>
              <a:t>preenchimento</a:t>
            </a:r>
            <a:r>
              <a:rPr lang="en-US" sz="2400" dirty="0"/>
              <a:t> das </a:t>
            </a:r>
            <a:r>
              <a:rPr lang="en-US" sz="2400" dirty="0" err="1"/>
              <a:t>formalidades</a:t>
            </a:r>
            <a:r>
              <a:rPr lang="en-US" sz="2400" dirty="0"/>
              <a:t> e </a:t>
            </a:r>
            <a:r>
              <a:rPr lang="en-US" sz="2400" dirty="0" err="1"/>
              <a:t>condições</a:t>
            </a:r>
            <a:r>
              <a:rPr lang="en-US" sz="2400" dirty="0"/>
              <a:t> </a:t>
            </a:r>
            <a:r>
              <a:rPr lang="en-US" sz="2400" dirty="0" err="1"/>
              <a:t>exigidas</a:t>
            </a:r>
            <a:r>
              <a:rPr lang="en-US" sz="2400" dirty="0"/>
              <a:t> </a:t>
            </a:r>
            <a:r>
              <a:rPr lang="en-US" sz="2400" dirty="0" err="1"/>
              <a:t>para</a:t>
            </a:r>
            <a:r>
              <a:rPr lang="en-US" sz="2400" dirty="0"/>
              <a:t> o </a:t>
            </a:r>
            <a:r>
              <a:rPr lang="en-US" sz="2400" dirty="0" err="1"/>
              <a:t>trânsito</a:t>
            </a:r>
            <a:r>
              <a:rPr lang="en-US" sz="2400" dirty="0"/>
              <a:t> do </a:t>
            </a:r>
            <a:r>
              <a:rPr lang="en-US" sz="2400" dirty="0" err="1"/>
              <a:t>veículo</a:t>
            </a:r>
            <a:r>
              <a:rPr lang="en-US" sz="2400" dirty="0"/>
              <a:t> </a:t>
            </a:r>
            <a:r>
              <a:rPr lang="en-US" sz="2400" dirty="0" err="1"/>
              <a:t>na</a:t>
            </a:r>
            <a:r>
              <a:rPr lang="en-US" sz="2400" dirty="0"/>
              <a:t> via </a:t>
            </a:r>
            <a:r>
              <a:rPr lang="en-US" sz="2400" dirty="0" err="1"/>
              <a:t>terrestre</a:t>
            </a:r>
            <a:r>
              <a:rPr lang="en-US" sz="2400" dirty="0"/>
              <a:t> […]” (CTB, Art. 257, § 2º)</a:t>
            </a:r>
          </a:p>
          <a:p>
            <a:pPr marL="0" indent="0" algn="just">
              <a:buNone/>
            </a:pPr>
            <a:endParaRPr lang="en-US" sz="2000" dirty="0"/>
          </a:p>
        </p:txBody>
      </p:sp>
    </p:spTree>
    <p:extLst>
      <p:ext uri="{BB962C8B-B14F-4D97-AF65-F5344CB8AC3E}">
        <p14:creationId xmlns:p14="http://schemas.microsoft.com/office/powerpoint/2010/main" val="53341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VIA PÚBLICA</a:t>
            </a:r>
            <a:endParaRPr lang="pt-BR" dirty="0"/>
          </a:p>
        </p:txBody>
      </p:sp>
      <p:sp>
        <p:nvSpPr>
          <p:cNvPr id="3" name="Espaço Reservado para Conteúdo 2"/>
          <p:cNvSpPr>
            <a:spLocks noGrp="1"/>
          </p:cNvSpPr>
          <p:nvPr>
            <p:ph idx="1"/>
          </p:nvPr>
        </p:nvSpPr>
        <p:spPr/>
        <p:txBody>
          <a:bodyPr/>
          <a:lstStyle/>
          <a:p>
            <a:pPr algn="just"/>
            <a:r>
              <a:rPr lang="en-US" dirty="0"/>
              <a:t>      “</a:t>
            </a:r>
            <a:r>
              <a:rPr lang="en-US" sz="2400" dirty="0"/>
              <a:t>São </a:t>
            </a:r>
            <a:r>
              <a:rPr lang="en-US" sz="2400" dirty="0" err="1"/>
              <a:t>vias</a:t>
            </a:r>
            <a:r>
              <a:rPr lang="en-US" sz="2400" dirty="0"/>
              <a:t> </a:t>
            </a:r>
            <a:r>
              <a:rPr lang="en-US" sz="2400" dirty="0" err="1"/>
              <a:t>terrestres</a:t>
            </a:r>
            <a:r>
              <a:rPr lang="en-US" sz="2400" dirty="0"/>
              <a:t> </a:t>
            </a:r>
            <a:r>
              <a:rPr lang="en-US" sz="2400" dirty="0" err="1"/>
              <a:t>urbanas</a:t>
            </a:r>
            <a:r>
              <a:rPr lang="en-US" sz="2400" dirty="0"/>
              <a:t> e </a:t>
            </a:r>
            <a:r>
              <a:rPr lang="en-US" sz="2400" dirty="0" err="1"/>
              <a:t>rurais</a:t>
            </a:r>
            <a:r>
              <a:rPr lang="en-US" sz="2400" dirty="0"/>
              <a:t> as </a:t>
            </a:r>
            <a:r>
              <a:rPr lang="en-US" sz="2400" dirty="0" err="1"/>
              <a:t>ruas</a:t>
            </a:r>
            <a:r>
              <a:rPr lang="en-US" sz="2400" dirty="0"/>
              <a:t>, as </a:t>
            </a:r>
            <a:r>
              <a:rPr lang="en-US" sz="2400" dirty="0" err="1"/>
              <a:t>avenidas</a:t>
            </a:r>
            <a:r>
              <a:rPr lang="en-US" sz="2400" dirty="0"/>
              <a:t>, </a:t>
            </a:r>
            <a:r>
              <a:rPr lang="en-US" sz="2400" dirty="0" err="1"/>
              <a:t>os</a:t>
            </a:r>
            <a:r>
              <a:rPr lang="en-US" sz="2400" dirty="0"/>
              <a:t> </a:t>
            </a:r>
            <a:r>
              <a:rPr lang="en-US" sz="2400" dirty="0" err="1"/>
              <a:t>logradouros</a:t>
            </a:r>
            <a:r>
              <a:rPr lang="en-US" sz="2400" dirty="0"/>
              <a:t>, </a:t>
            </a:r>
            <a:r>
              <a:rPr lang="en-US" sz="2400" dirty="0" err="1"/>
              <a:t>os</a:t>
            </a:r>
            <a:r>
              <a:rPr lang="en-US" sz="2400" dirty="0"/>
              <a:t> </a:t>
            </a:r>
            <a:r>
              <a:rPr lang="en-US" sz="2400" dirty="0" err="1"/>
              <a:t>caminhos</a:t>
            </a:r>
            <a:r>
              <a:rPr lang="en-US" sz="2400" dirty="0"/>
              <a:t>, as </a:t>
            </a:r>
            <a:r>
              <a:rPr lang="en-US" sz="2400" dirty="0" err="1"/>
              <a:t>passagens</a:t>
            </a:r>
            <a:r>
              <a:rPr lang="en-US" sz="2400" dirty="0"/>
              <a:t>, as </a:t>
            </a:r>
            <a:r>
              <a:rPr lang="en-US" sz="2400" dirty="0" err="1"/>
              <a:t>estradas</a:t>
            </a:r>
            <a:r>
              <a:rPr lang="en-US" sz="2400" dirty="0"/>
              <a:t> e as </a:t>
            </a:r>
            <a:r>
              <a:rPr lang="en-US" sz="2400" dirty="0" err="1"/>
              <a:t>rodovias</a:t>
            </a:r>
            <a:r>
              <a:rPr lang="en-US" sz="2400" dirty="0"/>
              <a:t>, </a:t>
            </a:r>
            <a:r>
              <a:rPr lang="en-US" sz="2400" dirty="0" err="1"/>
              <a:t>que</a:t>
            </a:r>
            <a:r>
              <a:rPr lang="en-US" sz="2400" dirty="0"/>
              <a:t> </a:t>
            </a:r>
            <a:r>
              <a:rPr lang="en-US" sz="2400" dirty="0" err="1"/>
              <a:t>terão</a:t>
            </a:r>
            <a:r>
              <a:rPr lang="en-US" sz="2400" dirty="0"/>
              <a:t> o </a:t>
            </a:r>
            <a:r>
              <a:rPr lang="en-US" sz="2400" dirty="0" err="1"/>
              <a:t>seu</a:t>
            </a:r>
            <a:r>
              <a:rPr lang="en-US" sz="2400" dirty="0"/>
              <a:t> </a:t>
            </a:r>
            <a:r>
              <a:rPr lang="en-US" sz="2400" dirty="0" err="1"/>
              <a:t>uso</a:t>
            </a:r>
            <a:r>
              <a:rPr lang="en-US" sz="2400" dirty="0"/>
              <a:t> </a:t>
            </a:r>
            <a:r>
              <a:rPr lang="en-US" sz="2400" dirty="0" err="1"/>
              <a:t>regulamentado</a:t>
            </a:r>
            <a:r>
              <a:rPr lang="en-US" sz="2400" dirty="0"/>
              <a:t> </a:t>
            </a:r>
            <a:r>
              <a:rPr lang="en-US" sz="2400" dirty="0" err="1"/>
              <a:t>pelo</a:t>
            </a:r>
            <a:r>
              <a:rPr lang="en-US" sz="2400" dirty="0"/>
              <a:t> </a:t>
            </a:r>
            <a:r>
              <a:rPr lang="en-US" sz="2400" dirty="0" err="1"/>
              <a:t>órgão</a:t>
            </a:r>
            <a:r>
              <a:rPr lang="en-US" sz="2400" dirty="0"/>
              <a:t> </a:t>
            </a:r>
            <a:r>
              <a:rPr lang="en-US" sz="2400" dirty="0" err="1"/>
              <a:t>ou</a:t>
            </a:r>
            <a:r>
              <a:rPr lang="en-US" sz="2400" dirty="0"/>
              <a:t> </a:t>
            </a:r>
            <a:r>
              <a:rPr lang="en-US" sz="2400" dirty="0" err="1"/>
              <a:t>entidade</a:t>
            </a:r>
            <a:r>
              <a:rPr lang="en-US" sz="2400" dirty="0"/>
              <a:t> com </a:t>
            </a:r>
            <a:r>
              <a:rPr lang="en-US" sz="2400" dirty="0" err="1"/>
              <a:t>circunscrição</a:t>
            </a:r>
            <a:r>
              <a:rPr lang="en-US" sz="2400" dirty="0"/>
              <a:t> </a:t>
            </a:r>
            <a:r>
              <a:rPr lang="en-US" sz="2400" dirty="0" err="1"/>
              <a:t>sobre</a:t>
            </a:r>
            <a:r>
              <a:rPr lang="en-US" sz="2400" dirty="0"/>
              <a:t> </a:t>
            </a:r>
            <a:r>
              <a:rPr lang="en-US" sz="2400" dirty="0" err="1"/>
              <a:t>elas</a:t>
            </a:r>
            <a:r>
              <a:rPr lang="en-US" sz="2400" dirty="0"/>
              <a:t> […]” (CTB, art. 2º, </a:t>
            </a:r>
            <a:r>
              <a:rPr lang="en-US" sz="2400" i="1" dirty="0"/>
              <a:t>caput</a:t>
            </a:r>
            <a:r>
              <a:rPr lang="en-US" sz="2400" dirty="0"/>
              <a:t>)</a:t>
            </a:r>
          </a:p>
          <a:p>
            <a:pPr algn="just"/>
            <a:endParaRPr lang="en-US" sz="2400" dirty="0"/>
          </a:p>
          <a:p>
            <a:pPr marL="0" indent="0">
              <a:buNone/>
            </a:pPr>
            <a:endParaRPr lang="pt-BR" dirty="0"/>
          </a:p>
        </p:txBody>
      </p:sp>
    </p:spTree>
    <p:extLst>
      <p:ext uri="{BB962C8B-B14F-4D97-AF65-F5344CB8AC3E}">
        <p14:creationId xmlns:p14="http://schemas.microsoft.com/office/powerpoint/2010/main" val="4155093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DA DIREÇÃO VEICULAR</a:t>
            </a:r>
            <a:endParaRPr lang="pt-BR" dirty="0"/>
          </a:p>
        </p:txBody>
      </p:sp>
      <p:sp>
        <p:nvSpPr>
          <p:cNvPr id="3" name="Espaço Reservado para Conteúdo 2"/>
          <p:cNvSpPr>
            <a:spLocks noGrp="1"/>
          </p:cNvSpPr>
          <p:nvPr>
            <p:ph idx="1"/>
          </p:nvPr>
        </p:nvSpPr>
        <p:spPr>
          <a:xfrm>
            <a:off x="457200" y="1700808"/>
            <a:ext cx="8229600" cy="4425355"/>
          </a:xfrm>
        </p:spPr>
        <p:txBody>
          <a:bodyPr>
            <a:normAutofit/>
          </a:bodyPr>
          <a:lstStyle/>
          <a:p>
            <a:pPr algn="just"/>
            <a:r>
              <a:rPr lang="en-US" sz="2400" dirty="0"/>
              <a:t>“O </a:t>
            </a:r>
            <a:r>
              <a:rPr lang="en-US" sz="2400" dirty="0" err="1"/>
              <a:t>condutor</a:t>
            </a:r>
            <a:r>
              <a:rPr lang="en-US" sz="2400" dirty="0"/>
              <a:t> </a:t>
            </a:r>
            <a:r>
              <a:rPr lang="en-US" sz="2400" dirty="0" err="1"/>
              <a:t>deverá</a:t>
            </a:r>
            <a:r>
              <a:rPr lang="en-US" sz="2400" dirty="0"/>
              <a:t>, a </a:t>
            </a:r>
            <a:r>
              <a:rPr lang="en-US" sz="2400" dirty="0" err="1"/>
              <a:t>todo</a:t>
            </a:r>
            <a:r>
              <a:rPr lang="en-US" sz="2400" dirty="0"/>
              <a:t> </a:t>
            </a:r>
            <a:r>
              <a:rPr lang="en-US" sz="2400" dirty="0" err="1"/>
              <a:t>momento</a:t>
            </a:r>
            <a:r>
              <a:rPr lang="en-US" sz="2400" dirty="0"/>
              <a:t>, </a:t>
            </a:r>
            <a:r>
              <a:rPr lang="en-US" sz="2400" dirty="0" err="1"/>
              <a:t>ter</a:t>
            </a:r>
            <a:r>
              <a:rPr lang="en-US" sz="2400" dirty="0"/>
              <a:t> o </a:t>
            </a:r>
            <a:r>
              <a:rPr lang="en-US" sz="2400" dirty="0" err="1"/>
              <a:t>domínio</a:t>
            </a:r>
            <a:r>
              <a:rPr lang="en-US" sz="2400" dirty="0"/>
              <a:t> de </a:t>
            </a:r>
            <a:r>
              <a:rPr lang="en-US" sz="2400" dirty="0" err="1"/>
              <a:t>seu</a:t>
            </a:r>
            <a:r>
              <a:rPr lang="en-US" sz="2400" dirty="0"/>
              <a:t> </a:t>
            </a:r>
            <a:r>
              <a:rPr lang="en-US" sz="2400" dirty="0" err="1"/>
              <a:t>veículo</a:t>
            </a:r>
            <a:r>
              <a:rPr lang="en-US" sz="2400" dirty="0"/>
              <a:t>, </a:t>
            </a:r>
            <a:r>
              <a:rPr lang="en-US" sz="2400" dirty="0" err="1"/>
              <a:t>dirigindo</a:t>
            </a:r>
            <a:r>
              <a:rPr lang="en-US" sz="2400" dirty="0"/>
              <a:t>-o com </a:t>
            </a:r>
            <a:r>
              <a:rPr lang="en-US" sz="2400" dirty="0" err="1"/>
              <a:t>atenção</a:t>
            </a:r>
            <a:r>
              <a:rPr lang="en-US" sz="2400" dirty="0"/>
              <a:t> e </a:t>
            </a:r>
            <a:r>
              <a:rPr lang="en-US" sz="2400" dirty="0" err="1"/>
              <a:t>cuidados</a:t>
            </a:r>
            <a:r>
              <a:rPr lang="en-US" sz="2400" dirty="0"/>
              <a:t> </a:t>
            </a:r>
            <a:r>
              <a:rPr lang="en-US" sz="2400" dirty="0" err="1"/>
              <a:t>indispensávies</a:t>
            </a:r>
            <a:r>
              <a:rPr lang="en-US" sz="2400" dirty="0"/>
              <a:t> à </a:t>
            </a:r>
            <a:r>
              <a:rPr lang="en-US" sz="2400" dirty="0" err="1"/>
              <a:t>segurança</a:t>
            </a:r>
            <a:r>
              <a:rPr lang="en-US" sz="2400" dirty="0"/>
              <a:t> do </a:t>
            </a:r>
            <a:r>
              <a:rPr lang="en-US" sz="2400" dirty="0" err="1"/>
              <a:t>trânsito</a:t>
            </a:r>
            <a:r>
              <a:rPr lang="en-US" sz="2400" dirty="0"/>
              <a:t>” (CTB, art. 28)</a:t>
            </a:r>
          </a:p>
          <a:p>
            <a:pPr algn="just"/>
            <a:endParaRPr lang="en-US" sz="2400" dirty="0"/>
          </a:p>
          <a:p>
            <a:pPr algn="just"/>
            <a:r>
              <a:rPr lang="en-US" sz="2400" dirty="0"/>
              <a:t>CTB, art. 169</a:t>
            </a:r>
            <a:endParaRPr lang="pt-BR" sz="2400" dirty="0"/>
          </a:p>
        </p:txBody>
      </p:sp>
    </p:spTree>
    <p:extLst>
      <p:ext uri="{BB962C8B-B14F-4D97-AF65-F5344CB8AC3E}">
        <p14:creationId xmlns:p14="http://schemas.microsoft.com/office/powerpoint/2010/main" val="1066441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332656"/>
            <a:ext cx="7520940" cy="548640"/>
          </a:xfrm>
        </p:spPr>
        <p:txBody>
          <a:bodyPr/>
          <a:lstStyle/>
          <a:p>
            <a:r>
              <a:rPr lang="en-US" dirty="0"/>
              <a:t>DA VELOCIDADE</a:t>
            </a:r>
            <a:endParaRPr lang="pt-BR" dirty="0"/>
          </a:p>
        </p:txBody>
      </p:sp>
      <p:sp>
        <p:nvSpPr>
          <p:cNvPr id="3" name="Espaço Reservado para Conteúdo 2"/>
          <p:cNvSpPr>
            <a:spLocks noGrp="1"/>
          </p:cNvSpPr>
          <p:nvPr>
            <p:ph idx="1"/>
          </p:nvPr>
        </p:nvSpPr>
        <p:spPr>
          <a:xfrm>
            <a:off x="822960" y="1556792"/>
            <a:ext cx="7520940" cy="3123685"/>
          </a:xfrm>
        </p:spPr>
        <p:txBody>
          <a:bodyPr>
            <a:normAutofit/>
          </a:bodyPr>
          <a:lstStyle/>
          <a:p>
            <a:r>
              <a:rPr lang="en-US" sz="2400" dirty="0" err="1"/>
              <a:t>Velocidade</a:t>
            </a:r>
            <a:r>
              <a:rPr lang="en-US" sz="2400" dirty="0"/>
              <a:t> </a:t>
            </a:r>
            <a:r>
              <a:rPr lang="en-US" sz="2400" dirty="0" err="1"/>
              <a:t>máxima</a:t>
            </a:r>
            <a:r>
              <a:rPr lang="en-US" sz="2400" dirty="0"/>
              <a:t>: art. 61 e 218 do CTB</a:t>
            </a:r>
          </a:p>
          <a:p>
            <a:endParaRPr lang="en-US" sz="2400" dirty="0"/>
          </a:p>
          <a:p>
            <a:r>
              <a:rPr lang="en-US" sz="2400" dirty="0" err="1"/>
              <a:t>Velocidade</a:t>
            </a:r>
            <a:r>
              <a:rPr lang="en-US" sz="2400" dirty="0"/>
              <a:t> </a:t>
            </a:r>
            <a:r>
              <a:rPr lang="en-US" sz="2400" dirty="0" err="1"/>
              <a:t>mínima</a:t>
            </a:r>
            <a:r>
              <a:rPr lang="en-US" sz="2400" dirty="0"/>
              <a:t>: art. 62 e 219 do CTB</a:t>
            </a:r>
          </a:p>
          <a:p>
            <a:endParaRPr lang="en-US" sz="2400" dirty="0"/>
          </a:p>
          <a:p>
            <a:r>
              <a:rPr lang="en-US" sz="2400" dirty="0" err="1"/>
              <a:t>Velocidade</a:t>
            </a:r>
            <a:r>
              <a:rPr lang="en-US" sz="2400" dirty="0"/>
              <a:t> </a:t>
            </a:r>
            <a:r>
              <a:rPr lang="en-US" sz="2400" dirty="0" err="1"/>
              <a:t>compatível</a:t>
            </a:r>
            <a:r>
              <a:rPr lang="en-US" sz="2400" dirty="0"/>
              <a:t> com a </a:t>
            </a:r>
            <a:r>
              <a:rPr lang="en-US" sz="2400" dirty="0" err="1"/>
              <a:t>segurança</a:t>
            </a:r>
            <a:r>
              <a:rPr lang="en-US" sz="2400" dirty="0"/>
              <a:t>: art. 43 e 220 do CTB</a:t>
            </a:r>
            <a:endParaRPr lang="pt-BR" sz="2400" dirty="0"/>
          </a:p>
        </p:txBody>
      </p:sp>
    </p:spTree>
    <p:extLst>
      <p:ext uri="{BB962C8B-B14F-4D97-AF65-F5344CB8AC3E}">
        <p14:creationId xmlns:p14="http://schemas.microsoft.com/office/powerpoint/2010/main" val="1998615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DA VELOCIDADE MÁXIMA</a:t>
            </a:r>
            <a:endParaRPr lang="pt-BR" dirty="0"/>
          </a:p>
        </p:txBody>
      </p:sp>
      <p:sp>
        <p:nvSpPr>
          <p:cNvPr id="3" name="Espaço Reservado para Conteúdo 2"/>
          <p:cNvSpPr>
            <a:spLocks noGrp="1"/>
          </p:cNvSpPr>
          <p:nvPr>
            <p:ph idx="1"/>
          </p:nvPr>
        </p:nvSpPr>
        <p:spPr/>
        <p:txBody>
          <a:bodyPr>
            <a:noAutofit/>
          </a:bodyPr>
          <a:lstStyle/>
          <a:p>
            <a:r>
              <a:rPr lang="en-US" sz="2000" dirty="0"/>
              <a:t>Art. 61 do CTB:</a:t>
            </a:r>
          </a:p>
          <a:p>
            <a:endParaRPr lang="en-US" sz="2000" dirty="0"/>
          </a:p>
          <a:p>
            <a:pPr algn="just"/>
            <a:r>
              <a:rPr lang="en-US" sz="2000" dirty="0"/>
              <a:t>É </a:t>
            </a:r>
            <a:r>
              <a:rPr lang="en-US" sz="2000" dirty="0" err="1"/>
              <a:t>aquela</a:t>
            </a:r>
            <a:r>
              <a:rPr lang="en-US" sz="2000" dirty="0"/>
              <a:t> </a:t>
            </a:r>
            <a:r>
              <a:rPr lang="en-US" sz="2000" dirty="0" err="1"/>
              <a:t>que</a:t>
            </a:r>
            <a:r>
              <a:rPr lang="en-US" sz="2000" dirty="0"/>
              <a:t> a </a:t>
            </a:r>
            <a:r>
              <a:rPr lang="en-US" sz="2000" dirty="0" err="1"/>
              <a:t>sinalização</a:t>
            </a:r>
            <a:r>
              <a:rPr lang="en-US" sz="2000" dirty="0"/>
              <a:t> </a:t>
            </a:r>
            <a:r>
              <a:rPr lang="en-US" sz="2000" dirty="0" err="1"/>
              <a:t>regulamentadora</a:t>
            </a:r>
            <a:r>
              <a:rPr lang="en-US" sz="2000" dirty="0"/>
              <a:t> </a:t>
            </a:r>
            <a:r>
              <a:rPr lang="en-US" sz="2000" dirty="0" err="1"/>
              <a:t>indicar</a:t>
            </a:r>
            <a:r>
              <a:rPr lang="en-US" sz="2000" dirty="0"/>
              <a:t> (</a:t>
            </a:r>
            <a:r>
              <a:rPr lang="en-US" sz="2000" dirty="0" err="1"/>
              <a:t>placa</a:t>
            </a:r>
            <a:r>
              <a:rPr lang="en-US" sz="2000" dirty="0"/>
              <a:t> R-19)</a:t>
            </a:r>
          </a:p>
          <a:p>
            <a:pPr algn="just"/>
            <a:endParaRPr lang="en-US" sz="2000" dirty="0"/>
          </a:p>
          <a:p>
            <a:pPr algn="just"/>
            <a:r>
              <a:rPr lang="en-US" sz="2000" dirty="0"/>
              <a:t>Na </a:t>
            </a:r>
            <a:r>
              <a:rPr lang="en-US" sz="2000" dirty="0" err="1"/>
              <a:t>ausência</a:t>
            </a:r>
            <a:r>
              <a:rPr lang="en-US" sz="2000" dirty="0"/>
              <a:t> de </a:t>
            </a:r>
            <a:r>
              <a:rPr lang="en-US" sz="2000" dirty="0" err="1"/>
              <a:t>placa</a:t>
            </a:r>
            <a:r>
              <a:rPr lang="en-US" sz="2000" dirty="0"/>
              <a:t> R-19, a </a:t>
            </a:r>
            <a:r>
              <a:rPr lang="en-US" sz="2000" dirty="0" err="1"/>
              <a:t>velocidade</a:t>
            </a:r>
            <a:r>
              <a:rPr lang="en-US" sz="2000" dirty="0"/>
              <a:t> </a:t>
            </a:r>
            <a:r>
              <a:rPr lang="en-US" sz="2000" dirty="0" err="1"/>
              <a:t>será</a:t>
            </a:r>
            <a:r>
              <a:rPr lang="en-US" sz="2000" dirty="0"/>
              <a:t> </a:t>
            </a:r>
            <a:r>
              <a:rPr lang="en-US" sz="2000" dirty="0" err="1"/>
              <a:t>determinada</a:t>
            </a:r>
            <a:r>
              <a:rPr lang="en-US" sz="2000" dirty="0"/>
              <a:t> </a:t>
            </a:r>
            <a:r>
              <a:rPr lang="en-US" sz="2000" dirty="0" err="1"/>
              <a:t>em</a:t>
            </a:r>
            <a:r>
              <a:rPr lang="en-US" sz="2000" dirty="0"/>
              <a:t> </a:t>
            </a:r>
            <a:r>
              <a:rPr lang="en-US" sz="2000" dirty="0" err="1"/>
              <a:t>razão</a:t>
            </a:r>
            <a:r>
              <a:rPr lang="en-US" sz="2000" dirty="0"/>
              <a:t> da via e do </a:t>
            </a:r>
            <a:r>
              <a:rPr lang="en-US" sz="2000" dirty="0" err="1"/>
              <a:t>veículo</a:t>
            </a:r>
            <a:r>
              <a:rPr lang="en-US" sz="2000" dirty="0"/>
              <a:t> (art. 61) </a:t>
            </a:r>
          </a:p>
          <a:p>
            <a:pPr algn="just"/>
            <a:endParaRPr lang="en-US" sz="2000" dirty="0"/>
          </a:p>
          <a:p>
            <a:pPr algn="just"/>
            <a:r>
              <a:rPr lang="en-US" sz="2000" dirty="0"/>
              <a:t>Radar (</a:t>
            </a:r>
            <a:r>
              <a:rPr lang="en-US" sz="2000" dirty="0" err="1"/>
              <a:t>Resolução</a:t>
            </a:r>
            <a:r>
              <a:rPr lang="en-US" sz="2000" dirty="0"/>
              <a:t> 396/11)</a:t>
            </a:r>
          </a:p>
          <a:p>
            <a:pPr algn="just"/>
            <a:endParaRPr lang="en-US" sz="2000" dirty="0"/>
          </a:p>
          <a:p>
            <a:pPr algn="just"/>
            <a:r>
              <a:rPr lang="en-US" sz="2000" dirty="0" err="1"/>
              <a:t>Sinalização</a:t>
            </a:r>
            <a:endParaRPr lang="pt-BR" sz="2000" dirty="0"/>
          </a:p>
        </p:txBody>
      </p:sp>
    </p:spTree>
    <p:extLst>
      <p:ext uri="{BB962C8B-B14F-4D97-AF65-F5344CB8AC3E}">
        <p14:creationId xmlns:p14="http://schemas.microsoft.com/office/powerpoint/2010/main" val="1391939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VELOCIDADE MÍNIMA</a:t>
            </a:r>
            <a:endParaRPr lang="pt-BR" dirty="0"/>
          </a:p>
        </p:txBody>
      </p:sp>
      <p:sp>
        <p:nvSpPr>
          <p:cNvPr id="3" name="Espaço Reservado para Conteúdo 2"/>
          <p:cNvSpPr>
            <a:spLocks noGrp="1"/>
          </p:cNvSpPr>
          <p:nvPr>
            <p:ph idx="1"/>
          </p:nvPr>
        </p:nvSpPr>
        <p:spPr>
          <a:xfrm>
            <a:off x="822960" y="1100628"/>
            <a:ext cx="7520940" cy="3984556"/>
          </a:xfrm>
        </p:spPr>
        <p:txBody>
          <a:bodyPr>
            <a:noAutofit/>
          </a:bodyPr>
          <a:lstStyle/>
          <a:p>
            <a:pPr algn="just"/>
            <a:r>
              <a:rPr lang="en-US" sz="2000" dirty="0"/>
              <a:t>Art. 62 do CTB:</a:t>
            </a:r>
          </a:p>
          <a:p>
            <a:pPr algn="just"/>
            <a:r>
              <a:rPr lang="en-US" sz="2000" dirty="0"/>
              <a:t>É a </a:t>
            </a:r>
            <a:r>
              <a:rPr lang="en-US" sz="2000" dirty="0" err="1"/>
              <a:t>metade</a:t>
            </a:r>
            <a:r>
              <a:rPr lang="en-US" sz="2000" dirty="0"/>
              <a:t> da </a:t>
            </a:r>
            <a:r>
              <a:rPr lang="en-US" sz="2000" dirty="0" err="1"/>
              <a:t>velocidade</a:t>
            </a:r>
            <a:r>
              <a:rPr lang="en-US" sz="2000" dirty="0"/>
              <a:t> </a:t>
            </a:r>
            <a:r>
              <a:rPr lang="en-US" sz="2000" dirty="0" err="1"/>
              <a:t>máxima</a:t>
            </a:r>
            <a:r>
              <a:rPr lang="en-US" sz="2000" dirty="0"/>
              <a:t> </a:t>
            </a:r>
            <a:r>
              <a:rPr lang="en-US" sz="2000" dirty="0" err="1"/>
              <a:t>fixada</a:t>
            </a:r>
            <a:r>
              <a:rPr lang="en-US" sz="2000" dirty="0"/>
              <a:t> </a:t>
            </a:r>
            <a:r>
              <a:rPr lang="en-US" sz="2000" dirty="0" err="1"/>
              <a:t>para</a:t>
            </a:r>
            <a:r>
              <a:rPr lang="en-US" sz="2000" dirty="0"/>
              <a:t> a via</a:t>
            </a:r>
          </a:p>
          <a:p>
            <a:pPr algn="just"/>
            <a:endParaRPr lang="en-US" sz="2000" dirty="0"/>
          </a:p>
          <a:p>
            <a:pPr algn="just"/>
            <a:r>
              <a:rPr lang="en-US" sz="2000" dirty="0"/>
              <a:t>Art. 219 do CTB:  </a:t>
            </a:r>
            <a:r>
              <a:rPr lang="en-US" sz="2000" dirty="0" err="1"/>
              <a:t>Precisa</a:t>
            </a:r>
            <a:r>
              <a:rPr lang="en-US" sz="2000" dirty="0"/>
              <a:t> </a:t>
            </a:r>
            <a:r>
              <a:rPr lang="en-US" sz="2000" dirty="0" err="1"/>
              <a:t>estar</a:t>
            </a:r>
            <a:r>
              <a:rPr lang="en-US" sz="2000" dirty="0"/>
              <a:t> </a:t>
            </a:r>
            <a:r>
              <a:rPr lang="en-US" sz="2000" dirty="0" err="1"/>
              <a:t>retardando</a:t>
            </a:r>
            <a:r>
              <a:rPr lang="en-US" sz="2000" dirty="0"/>
              <a:t> </a:t>
            </a:r>
            <a:r>
              <a:rPr lang="en-US" sz="2000" dirty="0" err="1"/>
              <a:t>ou</a:t>
            </a:r>
            <a:r>
              <a:rPr lang="en-US" sz="2000" dirty="0"/>
              <a:t> </a:t>
            </a:r>
            <a:r>
              <a:rPr lang="en-US" sz="2000" dirty="0" err="1"/>
              <a:t>obstruindo</a:t>
            </a:r>
            <a:r>
              <a:rPr lang="en-US" sz="2000" dirty="0"/>
              <a:t> o </a:t>
            </a:r>
            <a:r>
              <a:rPr lang="en-US" sz="2000" dirty="0" err="1"/>
              <a:t>trânsito</a:t>
            </a:r>
            <a:r>
              <a:rPr lang="en-US" sz="2000" dirty="0"/>
              <a:t> </a:t>
            </a:r>
          </a:p>
          <a:p>
            <a:pPr algn="just"/>
            <a:endParaRPr lang="en-US" sz="2000" dirty="0"/>
          </a:p>
          <a:p>
            <a:pPr algn="just"/>
            <a:r>
              <a:rPr lang="en-US" sz="2000" dirty="0" err="1"/>
              <a:t>Velocidade</a:t>
            </a:r>
            <a:r>
              <a:rPr lang="en-US" sz="2000" dirty="0"/>
              <a:t> </a:t>
            </a:r>
            <a:r>
              <a:rPr lang="en-US" sz="2000" dirty="0" err="1"/>
              <a:t>reduzida</a:t>
            </a:r>
            <a:r>
              <a:rPr lang="en-US" sz="2000" dirty="0"/>
              <a:t> é </a:t>
            </a:r>
            <a:r>
              <a:rPr lang="en-US" sz="2000" dirty="0" err="1"/>
              <a:t>necessária</a:t>
            </a:r>
            <a:r>
              <a:rPr lang="en-US" sz="2000" dirty="0"/>
              <a:t> </a:t>
            </a:r>
            <a:r>
              <a:rPr lang="en-US" sz="2000" dirty="0" err="1"/>
              <a:t>em</a:t>
            </a:r>
            <a:r>
              <a:rPr lang="en-US" sz="2000" dirty="0"/>
              <a:t> </a:t>
            </a:r>
            <a:r>
              <a:rPr lang="en-US" sz="2000" dirty="0" err="1"/>
              <a:t>razão</a:t>
            </a:r>
            <a:r>
              <a:rPr lang="en-US" sz="2000" dirty="0"/>
              <a:t> das </a:t>
            </a:r>
            <a:r>
              <a:rPr lang="en-US" sz="2000" dirty="0" err="1"/>
              <a:t>condições</a:t>
            </a:r>
            <a:r>
              <a:rPr lang="en-US" sz="2000" dirty="0"/>
              <a:t> do </a:t>
            </a:r>
            <a:r>
              <a:rPr lang="en-US" sz="2000" dirty="0" err="1"/>
              <a:t>tráfego</a:t>
            </a:r>
            <a:r>
              <a:rPr lang="en-US" sz="2000" dirty="0"/>
              <a:t> </a:t>
            </a:r>
            <a:r>
              <a:rPr lang="en-US" sz="2000" dirty="0" err="1"/>
              <a:t>ou</a:t>
            </a:r>
            <a:r>
              <a:rPr lang="en-US" sz="2000" dirty="0"/>
              <a:t> </a:t>
            </a:r>
            <a:r>
              <a:rPr lang="en-US" sz="2000" dirty="0" err="1"/>
              <a:t>metereológicas</a:t>
            </a:r>
            <a:endParaRPr lang="en-US" sz="2000" dirty="0"/>
          </a:p>
          <a:p>
            <a:pPr algn="just"/>
            <a:endParaRPr lang="en-US" sz="2000" dirty="0"/>
          </a:p>
          <a:p>
            <a:pPr algn="just"/>
            <a:r>
              <a:rPr lang="en-US" sz="2000" dirty="0" err="1"/>
              <a:t>Também</a:t>
            </a:r>
            <a:r>
              <a:rPr lang="en-US" sz="2000" dirty="0"/>
              <a:t> </a:t>
            </a:r>
            <a:r>
              <a:rPr lang="en-US" sz="2000" dirty="0" err="1"/>
              <a:t>não</a:t>
            </a:r>
            <a:r>
              <a:rPr lang="en-US" sz="2000" dirty="0"/>
              <a:t> </a:t>
            </a:r>
            <a:r>
              <a:rPr lang="en-US" sz="2000" dirty="0" err="1"/>
              <a:t>há</a:t>
            </a:r>
            <a:r>
              <a:rPr lang="en-US" sz="2000" dirty="0"/>
              <a:t> </a:t>
            </a:r>
            <a:r>
              <a:rPr lang="en-US" sz="2000" dirty="0" err="1"/>
              <a:t>irregularidade</a:t>
            </a:r>
            <a:r>
              <a:rPr lang="en-US" sz="2000" dirty="0"/>
              <a:t> se o </a:t>
            </a:r>
            <a:r>
              <a:rPr lang="en-US" sz="2000" dirty="0" err="1"/>
              <a:t>condutor</a:t>
            </a:r>
            <a:r>
              <a:rPr lang="en-US" sz="2000" dirty="0"/>
              <a:t> </a:t>
            </a:r>
            <a:r>
              <a:rPr lang="en-US" sz="2000" dirty="0" err="1"/>
              <a:t>estiver</a:t>
            </a:r>
            <a:r>
              <a:rPr lang="en-US" sz="2000" dirty="0"/>
              <a:t> </a:t>
            </a:r>
            <a:r>
              <a:rPr lang="en-US" sz="2000" dirty="0" err="1"/>
              <a:t>dirigindo</a:t>
            </a:r>
            <a:r>
              <a:rPr lang="en-US" sz="2000" dirty="0"/>
              <a:t> </a:t>
            </a:r>
            <a:r>
              <a:rPr lang="en-US" sz="2000" dirty="0" err="1"/>
              <a:t>seu</a:t>
            </a:r>
            <a:r>
              <a:rPr lang="en-US" sz="2000" dirty="0"/>
              <a:t> </a:t>
            </a:r>
            <a:r>
              <a:rPr lang="en-US" sz="2000" dirty="0" err="1"/>
              <a:t>veículo</a:t>
            </a:r>
            <a:r>
              <a:rPr lang="en-US" sz="2000" dirty="0"/>
              <a:t> </a:t>
            </a:r>
            <a:r>
              <a:rPr lang="en-US" sz="2000" dirty="0" err="1"/>
              <a:t>pela</a:t>
            </a:r>
            <a:r>
              <a:rPr lang="en-US" sz="2000" dirty="0"/>
              <a:t> </a:t>
            </a:r>
            <a:r>
              <a:rPr lang="en-US" sz="2000" dirty="0" err="1"/>
              <a:t>faixa</a:t>
            </a:r>
            <a:r>
              <a:rPr lang="en-US" sz="2000" dirty="0"/>
              <a:t> da </a:t>
            </a:r>
            <a:r>
              <a:rPr lang="en-US" sz="2000" dirty="0" err="1"/>
              <a:t>direita</a:t>
            </a:r>
            <a:endParaRPr lang="en-US" sz="2000" dirty="0"/>
          </a:p>
          <a:p>
            <a:pPr marL="0" indent="0" algn="just">
              <a:buNone/>
            </a:pPr>
            <a:r>
              <a:rPr lang="en-US" sz="2000" dirty="0"/>
              <a:t> </a:t>
            </a:r>
            <a:endParaRPr lang="pt-BR" sz="2000" dirty="0"/>
          </a:p>
        </p:txBody>
      </p:sp>
    </p:spTree>
    <p:extLst>
      <p:ext uri="{BB962C8B-B14F-4D97-AF65-F5344CB8AC3E}">
        <p14:creationId xmlns:p14="http://schemas.microsoft.com/office/powerpoint/2010/main" val="3575984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VELOCIDADE COMPATÍVEL COM A SEGURANÇA</a:t>
            </a:r>
            <a:endParaRPr lang="pt-BR" dirty="0"/>
          </a:p>
        </p:txBody>
      </p:sp>
      <p:sp>
        <p:nvSpPr>
          <p:cNvPr id="3" name="Espaço Reservado para Conteúdo 2"/>
          <p:cNvSpPr>
            <a:spLocks noGrp="1"/>
          </p:cNvSpPr>
          <p:nvPr>
            <p:ph idx="1"/>
          </p:nvPr>
        </p:nvSpPr>
        <p:spPr>
          <a:xfrm>
            <a:off x="822960" y="1100628"/>
            <a:ext cx="7520940" cy="4056564"/>
          </a:xfrm>
        </p:spPr>
        <p:txBody>
          <a:bodyPr>
            <a:noAutofit/>
          </a:bodyPr>
          <a:lstStyle/>
          <a:p>
            <a:pPr algn="just"/>
            <a:r>
              <a:rPr lang="en-US" sz="2000" dirty="0"/>
              <a:t>    “</a:t>
            </a:r>
            <a:r>
              <a:rPr lang="en-US" sz="2000" dirty="0" err="1"/>
              <a:t>Ao</a:t>
            </a:r>
            <a:r>
              <a:rPr lang="en-US" sz="2000" dirty="0"/>
              <a:t> regular a </a:t>
            </a:r>
            <a:r>
              <a:rPr lang="en-US" sz="2000" dirty="0" err="1"/>
              <a:t>velocidade</a:t>
            </a:r>
            <a:r>
              <a:rPr lang="en-US" sz="2000" dirty="0"/>
              <a:t>, o </a:t>
            </a:r>
            <a:r>
              <a:rPr lang="en-US" sz="2000" dirty="0" err="1"/>
              <a:t>condutor</a:t>
            </a:r>
            <a:r>
              <a:rPr lang="en-US" sz="2000" dirty="0"/>
              <a:t> </a:t>
            </a:r>
            <a:r>
              <a:rPr lang="en-US" sz="2000" dirty="0" err="1"/>
              <a:t>deverá</a:t>
            </a:r>
            <a:r>
              <a:rPr lang="en-US" sz="2000" dirty="0"/>
              <a:t> </a:t>
            </a:r>
            <a:r>
              <a:rPr lang="en-US" sz="2000" dirty="0" err="1"/>
              <a:t>observar</a:t>
            </a:r>
            <a:r>
              <a:rPr lang="en-US" sz="2000" dirty="0"/>
              <a:t> </a:t>
            </a:r>
            <a:r>
              <a:rPr lang="en-US" sz="2000" dirty="0" err="1"/>
              <a:t>constantemente</a:t>
            </a:r>
            <a:r>
              <a:rPr lang="en-US" sz="2000" dirty="0"/>
              <a:t> as </a:t>
            </a:r>
            <a:r>
              <a:rPr lang="en-US" sz="2000" dirty="0" err="1"/>
              <a:t>condições</a:t>
            </a:r>
            <a:r>
              <a:rPr lang="en-US" sz="2000" dirty="0"/>
              <a:t> </a:t>
            </a:r>
            <a:r>
              <a:rPr lang="en-US" sz="2000" dirty="0" err="1"/>
              <a:t>físicas</a:t>
            </a:r>
            <a:r>
              <a:rPr lang="en-US" sz="2000" dirty="0"/>
              <a:t> da via, do </a:t>
            </a:r>
            <a:r>
              <a:rPr lang="en-US" sz="2000" dirty="0" err="1"/>
              <a:t>veículo</a:t>
            </a:r>
            <a:r>
              <a:rPr lang="en-US" sz="2000" dirty="0"/>
              <a:t> e da </a:t>
            </a:r>
            <a:r>
              <a:rPr lang="en-US" sz="2000" dirty="0" err="1"/>
              <a:t>carga</a:t>
            </a:r>
            <a:r>
              <a:rPr lang="en-US" sz="2000" dirty="0"/>
              <a:t>, as </a:t>
            </a:r>
            <a:r>
              <a:rPr lang="en-US" sz="2000" dirty="0" err="1"/>
              <a:t>condições</a:t>
            </a:r>
            <a:r>
              <a:rPr lang="en-US" sz="2000" dirty="0"/>
              <a:t> </a:t>
            </a:r>
            <a:r>
              <a:rPr lang="en-US" sz="2000" dirty="0" err="1"/>
              <a:t>metereológicas</a:t>
            </a:r>
            <a:r>
              <a:rPr lang="en-US" sz="2000" dirty="0"/>
              <a:t> e a </a:t>
            </a:r>
            <a:r>
              <a:rPr lang="en-US" sz="2000" dirty="0" err="1"/>
              <a:t>intensidade</a:t>
            </a:r>
            <a:r>
              <a:rPr lang="en-US" sz="2000" dirty="0"/>
              <a:t> do </a:t>
            </a:r>
            <a:r>
              <a:rPr lang="en-US" sz="2000" dirty="0" err="1"/>
              <a:t>trânsito</a:t>
            </a:r>
            <a:r>
              <a:rPr lang="en-US" sz="2000" dirty="0"/>
              <a:t>, </a:t>
            </a:r>
            <a:r>
              <a:rPr lang="en-US" sz="2000" dirty="0" err="1"/>
              <a:t>obedecendo</a:t>
            </a:r>
            <a:r>
              <a:rPr lang="en-US" sz="2000" dirty="0"/>
              <a:t> </a:t>
            </a:r>
            <a:r>
              <a:rPr lang="en-US" sz="2000" dirty="0" err="1"/>
              <a:t>sempre</a:t>
            </a:r>
            <a:r>
              <a:rPr lang="en-US" sz="2000" dirty="0"/>
              <a:t> </a:t>
            </a:r>
            <a:r>
              <a:rPr lang="en-US" sz="2000" dirty="0" err="1"/>
              <a:t>os</a:t>
            </a:r>
            <a:r>
              <a:rPr lang="en-US" sz="2000" dirty="0"/>
              <a:t> </a:t>
            </a:r>
            <a:r>
              <a:rPr lang="en-US" sz="2000" dirty="0" err="1"/>
              <a:t>limites</a:t>
            </a:r>
            <a:r>
              <a:rPr lang="en-US" sz="2000" dirty="0"/>
              <a:t> </a:t>
            </a:r>
            <a:r>
              <a:rPr lang="en-US" sz="2000" dirty="0" err="1"/>
              <a:t>máximos</a:t>
            </a:r>
            <a:r>
              <a:rPr lang="en-US" sz="2000" dirty="0"/>
              <a:t> de </a:t>
            </a:r>
            <a:r>
              <a:rPr lang="en-US" sz="2000" dirty="0" err="1"/>
              <a:t>velocidade</a:t>
            </a:r>
            <a:r>
              <a:rPr lang="en-US" sz="2000" dirty="0"/>
              <a:t> </a:t>
            </a:r>
            <a:r>
              <a:rPr lang="en-US" sz="2000" dirty="0" err="1"/>
              <a:t>estabelecidos</a:t>
            </a:r>
            <a:r>
              <a:rPr lang="en-US" sz="2000" dirty="0"/>
              <a:t> </a:t>
            </a:r>
            <a:r>
              <a:rPr lang="en-US" sz="2000" dirty="0" err="1"/>
              <a:t>para</a:t>
            </a:r>
            <a:r>
              <a:rPr lang="en-US" sz="2000" dirty="0"/>
              <a:t> a via” e </a:t>
            </a:r>
            <a:r>
              <a:rPr lang="en-US" sz="2000" dirty="0" err="1"/>
              <a:t>nem</a:t>
            </a:r>
            <a:r>
              <a:rPr lang="en-US" sz="2000" dirty="0"/>
              <a:t> “ […] </a:t>
            </a:r>
            <a:r>
              <a:rPr lang="en-US" sz="2000" dirty="0" err="1"/>
              <a:t>transitando</a:t>
            </a:r>
            <a:r>
              <a:rPr lang="en-US" sz="2000" dirty="0"/>
              <a:t> a </a:t>
            </a:r>
            <a:r>
              <a:rPr lang="en-US" sz="2000" dirty="0" err="1"/>
              <a:t>uma</a:t>
            </a:r>
            <a:r>
              <a:rPr lang="en-US" sz="2000" dirty="0"/>
              <a:t> </a:t>
            </a:r>
            <a:r>
              <a:rPr lang="en-US" sz="2000" dirty="0" err="1"/>
              <a:t>velocidade</a:t>
            </a:r>
            <a:r>
              <a:rPr lang="en-US" sz="2000" dirty="0"/>
              <a:t> </a:t>
            </a:r>
            <a:r>
              <a:rPr lang="en-US" sz="2000" dirty="0" err="1"/>
              <a:t>anormalmente</a:t>
            </a:r>
            <a:r>
              <a:rPr lang="en-US" sz="2000" dirty="0"/>
              <a:t> </a:t>
            </a:r>
            <a:r>
              <a:rPr lang="en-US" sz="2000" dirty="0" err="1"/>
              <a:t>reduzida</a:t>
            </a:r>
            <a:r>
              <a:rPr lang="en-US" sz="2000" dirty="0"/>
              <a:t>.” (CTB, art. 43)</a:t>
            </a:r>
          </a:p>
          <a:p>
            <a:pPr algn="just"/>
            <a:endParaRPr lang="en-US" sz="2000" dirty="0"/>
          </a:p>
          <a:p>
            <a:pPr algn="just"/>
            <a:r>
              <a:rPr lang="en-US" sz="2000" dirty="0"/>
              <a:t>      Art. 220: </a:t>
            </a:r>
            <a:r>
              <a:rPr lang="en-US" sz="2000" dirty="0" err="1"/>
              <a:t>infrações</a:t>
            </a:r>
            <a:r>
              <a:rPr lang="en-US" sz="2000" dirty="0"/>
              <a:t> </a:t>
            </a:r>
            <a:r>
              <a:rPr lang="en-US" sz="2000" dirty="0" err="1"/>
              <a:t>correlatas</a:t>
            </a:r>
            <a:endParaRPr lang="en-US" sz="2000" dirty="0"/>
          </a:p>
          <a:p>
            <a:pPr algn="just"/>
            <a:r>
              <a:rPr lang="en-US" sz="2000" dirty="0"/>
              <a:t>      Art. 311, CTB</a:t>
            </a:r>
          </a:p>
          <a:p>
            <a:pPr algn="just"/>
            <a:endParaRPr lang="en-US" sz="2000" dirty="0"/>
          </a:p>
          <a:p>
            <a:pPr algn="just"/>
            <a:r>
              <a:rPr lang="en-US" sz="2000" dirty="0"/>
              <a:t>      </a:t>
            </a:r>
            <a:r>
              <a:rPr lang="en-US" sz="2000" dirty="0" err="1"/>
              <a:t>Não</a:t>
            </a:r>
            <a:r>
              <a:rPr lang="en-US" sz="2000" dirty="0"/>
              <a:t> </a:t>
            </a:r>
            <a:r>
              <a:rPr lang="en-US" sz="2000" dirty="0" err="1"/>
              <a:t>precisa</a:t>
            </a:r>
            <a:r>
              <a:rPr lang="en-US" sz="2000" dirty="0"/>
              <a:t> de radar</a:t>
            </a:r>
            <a:endParaRPr lang="pt-BR" sz="2000" dirty="0"/>
          </a:p>
        </p:txBody>
      </p:sp>
    </p:spTree>
    <p:extLst>
      <p:ext uri="{BB962C8B-B14F-4D97-AF65-F5344CB8AC3E}">
        <p14:creationId xmlns:p14="http://schemas.microsoft.com/office/powerpoint/2010/main" val="343202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t>VELOCIDADE COMPATÍVEL COM A SEGURANÇA</a:t>
            </a:r>
          </a:p>
        </p:txBody>
      </p:sp>
      <p:sp>
        <p:nvSpPr>
          <p:cNvPr id="3" name="Espaço Reservado para Conteúdo 2"/>
          <p:cNvSpPr>
            <a:spLocks noGrp="1"/>
          </p:cNvSpPr>
          <p:nvPr>
            <p:ph idx="1"/>
          </p:nvPr>
        </p:nvSpPr>
        <p:spPr/>
        <p:txBody>
          <a:bodyPr>
            <a:normAutofit/>
          </a:bodyPr>
          <a:lstStyle/>
          <a:p>
            <a:pPr algn="just"/>
            <a:r>
              <a:rPr lang="pt-BR" sz="2400" dirty="0"/>
              <a:t>    A teor dos ditames do Código de Trânsito Nacional, todo condutor deverá ter o pleno domínio de seu veículo, trafegando em velocidade compatível não só com a permitida pela legislação, mas também adequada às condições da via, sobretudo quando as intempéries climáticas não lhe forem favoráveis.( TJPR, Proc. 2012.001021-1, Rel. Marcus Tulio </a:t>
            </a:r>
            <a:r>
              <a:rPr lang="pt-BR" sz="2400" dirty="0" err="1"/>
              <a:t>Sartorato</a:t>
            </a:r>
            <a:r>
              <a:rPr lang="pt-BR" sz="2400" dirty="0"/>
              <a:t>, jul. 13/02/2012)</a:t>
            </a:r>
          </a:p>
        </p:txBody>
      </p:sp>
    </p:spTree>
    <p:extLst>
      <p:ext uri="{BB962C8B-B14F-4D97-AF65-F5344CB8AC3E}">
        <p14:creationId xmlns:p14="http://schemas.microsoft.com/office/powerpoint/2010/main" val="3884894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74638"/>
            <a:ext cx="8435280" cy="1143000"/>
          </a:xfrm>
        </p:spPr>
        <p:txBody>
          <a:bodyPr>
            <a:normAutofit/>
          </a:bodyPr>
          <a:lstStyle/>
          <a:p>
            <a:r>
              <a:rPr lang="en-US" dirty="0"/>
              <a:t>POSICIONAMENTO DO VEÍCULO NA VIA</a:t>
            </a:r>
            <a:br>
              <a:rPr lang="en-US" dirty="0"/>
            </a:br>
            <a:r>
              <a:rPr lang="en-US" sz="2700" dirty="0"/>
              <a:t>MÃO E CONTRAMÃO DE DIREÇÃO</a:t>
            </a:r>
            <a:endParaRPr lang="pt-BR" sz="2700" dirty="0"/>
          </a:p>
        </p:txBody>
      </p:sp>
      <p:sp>
        <p:nvSpPr>
          <p:cNvPr id="3" name="Espaço Reservado para Conteúdo 2"/>
          <p:cNvSpPr>
            <a:spLocks noGrp="1"/>
          </p:cNvSpPr>
          <p:nvPr>
            <p:ph idx="1"/>
          </p:nvPr>
        </p:nvSpPr>
        <p:spPr>
          <a:xfrm>
            <a:off x="822960" y="1484784"/>
            <a:ext cx="7520940" cy="3816424"/>
          </a:xfrm>
        </p:spPr>
        <p:txBody>
          <a:bodyPr>
            <a:normAutofit/>
          </a:bodyPr>
          <a:lstStyle/>
          <a:p>
            <a:pPr algn="just"/>
            <a:r>
              <a:rPr lang="en-US" dirty="0"/>
              <a:t>Art. 29, I do CTB</a:t>
            </a:r>
          </a:p>
          <a:p>
            <a:pPr algn="just"/>
            <a:endParaRPr lang="pt-BR" dirty="0"/>
          </a:p>
          <a:p>
            <a:pPr algn="just"/>
            <a:r>
              <a:rPr lang="pt-BR" dirty="0"/>
              <a:t>      “</a:t>
            </a:r>
            <a:r>
              <a:rPr lang="pt-BR" b="1" dirty="0"/>
              <a:t>Mão de direção </a:t>
            </a:r>
            <a:r>
              <a:rPr lang="pt-BR" dirty="0"/>
              <a:t>é o sentido de direção viária obrigatório, por lei, para a circulação dos veículos e dos animais . No Brasil, enfatizamos antes, ‘a circulação far-se-á pelo </a:t>
            </a:r>
            <a:r>
              <a:rPr lang="pt-BR" dirty="0">
                <a:solidFill>
                  <a:srgbClr val="FF0000"/>
                </a:solidFill>
              </a:rPr>
              <a:t>lado direito da via</a:t>
            </a:r>
            <a:r>
              <a:rPr lang="pt-BR" dirty="0"/>
              <a:t>’(inciso I, artigo sob análise), dessumindo-se, daí, que a mão de direção brasileira corresponde, materialmente, ao </a:t>
            </a:r>
            <a:r>
              <a:rPr lang="pt-BR" dirty="0">
                <a:solidFill>
                  <a:srgbClr val="FF0000"/>
                </a:solidFill>
              </a:rPr>
              <a:t>espaço da via localizado à direita do eixo central longitudinal dela</a:t>
            </a:r>
            <a:r>
              <a:rPr lang="pt-BR" dirty="0"/>
              <a:t>. Contramão de direção corresponde, materialmente, ao espaço à esquerda desse eixo, isto se se tratar de pista com dois sentidos de direção (i. é, com fluxos viários contrários). Tratando-se de via com único sentido de direção, qualquer um dos lados dela (à direita e à esquerda de seu eixo) será tido como mão de direção, estando na contramão quem, por dolo ou desavisadamente, circular no sentido antagônico ao do fluxo viário” (MITIDIERO, 2005, p.336)</a:t>
            </a:r>
          </a:p>
        </p:txBody>
      </p:sp>
    </p:spTree>
    <p:extLst>
      <p:ext uri="{BB962C8B-B14F-4D97-AF65-F5344CB8AC3E}">
        <p14:creationId xmlns:p14="http://schemas.microsoft.com/office/powerpoint/2010/main" val="32197434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a:bodyPr>
          <a:lstStyle/>
          <a:p>
            <a:r>
              <a:rPr lang="en-US" dirty="0"/>
              <a:t>POSICIONAMENTO DO VEÍCULO NA VIA</a:t>
            </a:r>
            <a:endParaRPr lang="pt-BR" dirty="0"/>
          </a:p>
        </p:txBody>
      </p:sp>
      <p:sp>
        <p:nvSpPr>
          <p:cNvPr id="3" name="Espaço Reservado para Conteúdo 2"/>
          <p:cNvSpPr>
            <a:spLocks noGrp="1"/>
          </p:cNvSpPr>
          <p:nvPr>
            <p:ph idx="1"/>
          </p:nvPr>
        </p:nvSpPr>
        <p:spPr>
          <a:xfrm>
            <a:off x="822960" y="1100628"/>
            <a:ext cx="7520940" cy="4200580"/>
          </a:xfrm>
        </p:spPr>
        <p:txBody>
          <a:bodyPr>
            <a:normAutofit/>
          </a:bodyPr>
          <a:lstStyle/>
          <a:p>
            <a:pPr algn="just"/>
            <a:r>
              <a:rPr lang="en-US" dirty="0"/>
              <a:t>A </a:t>
            </a:r>
            <a:r>
              <a:rPr lang="en-US" dirty="0" err="1"/>
              <a:t>regra</a:t>
            </a:r>
            <a:r>
              <a:rPr lang="en-US" dirty="0"/>
              <a:t> é </a:t>
            </a:r>
            <a:r>
              <a:rPr lang="en-US" dirty="0" err="1"/>
              <a:t>que</a:t>
            </a:r>
            <a:r>
              <a:rPr lang="en-US" dirty="0"/>
              <a:t> a via </a:t>
            </a:r>
            <a:r>
              <a:rPr lang="en-US" dirty="0" err="1"/>
              <a:t>pública</a:t>
            </a:r>
            <a:r>
              <a:rPr lang="en-US" dirty="0"/>
              <a:t> é </a:t>
            </a:r>
            <a:r>
              <a:rPr lang="en-US" dirty="0" err="1"/>
              <a:t>destinada</a:t>
            </a:r>
            <a:r>
              <a:rPr lang="en-US" dirty="0"/>
              <a:t> </a:t>
            </a:r>
            <a:r>
              <a:rPr lang="en-US" dirty="0" err="1"/>
              <a:t>ao</a:t>
            </a:r>
            <a:r>
              <a:rPr lang="en-US" dirty="0"/>
              <a:t> </a:t>
            </a:r>
            <a:r>
              <a:rPr lang="en-US" dirty="0" err="1"/>
              <a:t>trânsito</a:t>
            </a:r>
            <a:r>
              <a:rPr lang="en-US" dirty="0"/>
              <a:t> </a:t>
            </a:r>
            <a:r>
              <a:rPr lang="en-US" dirty="0" err="1"/>
              <a:t>nos</a:t>
            </a:r>
            <a:r>
              <a:rPr lang="en-US" dirty="0"/>
              <a:t> </a:t>
            </a:r>
            <a:r>
              <a:rPr lang="en-US" dirty="0" err="1"/>
              <a:t>dois</a:t>
            </a:r>
            <a:r>
              <a:rPr lang="en-US" dirty="0"/>
              <a:t> </a:t>
            </a:r>
            <a:r>
              <a:rPr lang="en-US" dirty="0" err="1"/>
              <a:t>sentidos</a:t>
            </a:r>
            <a:r>
              <a:rPr lang="en-US" dirty="0"/>
              <a:t>.</a:t>
            </a:r>
          </a:p>
          <a:p>
            <a:pPr algn="just"/>
            <a:endParaRPr lang="en-US" dirty="0"/>
          </a:p>
          <a:p>
            <a:pPr algn="just"/>
            <a:r>
              <a:rPr lang="en-US" dirty="0"/>
              <a:t> A via com </a:t>
            </a:r>
            <a:r>
              <a:rPr lang="en-US" dirty="0" err="1"/>
              <a:t>sentido</a:t>
            </a:r>
            <a:r>
              <a:rPr lang="en-US" dirty="0"/>
              <a:t> </a:t>
            </a:r>
            <a:r>
              <a:rPr lang="en-US" dirty="0" err="1"/>
              <a:t>único</a:t>
            </a:r>
            <a:r>
              <a:rPr lang="en-US" dirty="0"/>
              <a:t> é </a:t>
            </a:r>
            <a:r>
              <a:rPr lang="en-US" dirty="0" err="1"/>
              <a:t>exceção</a:t>
            </a:r>
            <a:r>
              <a:rPr lang="en-US" dirty="0"/>
              <a:t>, </a:t>
            </a:r>
            <a:r>
              <a:rPr lang="en-US" dirty="0" err="1"/>
              <a:t>devendo</a:t>
            </a:r>
            <a:r>
              <a:rPr lang="en-US" dirty="0"/>
              <a:t> </a:t>
            </a:r>
            <a:r>
              <a:rPr lang="en-US" dirty="0" err="1"/>
              <a:t>ser</a:t>
            </a:r>
            <a:r>
              <a:rPr lang="en-US" dirty="0"/>
              <a:t> </a:t>
            </a:r>
            <a:r>
              <a:rPr lang="en-US" dirty="0" err="1"/>
              <a:t>devidamente</a:t>
            </a:r>
            <a:r>
              <a:rPr lang="en-US" dirty="0"/>
              <a:t> </a:t>
            </a:r>
            <a:r>
              <a:rPr lang="en-US" dirty="0" err="1"/>
              <a:t>sinalizada</a:t>
            </a:r>
            <a:r>
              <a:rPr lang="en-US" dirty="0"/>
              <a:t> (</a:t>
            </a:r>
            <a:r>
              <a:rPr lang="en-US" dirty="0" err="1"/>
              <a:t>placa</a:t>
            </a:r>
            <a:r>
              <a:rPr lang="en-US" dirty="0"/>
              <a:t> R-3 e R-24a)</a:t>
            </a:r>
          </a:p>
          <a:p>
            <a:pPr algn="just"/>
            <a:endParaRPr lang="en-US" dirty="0"/>
          </a:p>
          <a:p>
            <a:pPr algn="just"/>
            <a:r>
              <a:rPr lang="en-US" dirty="0" err="1"/>
              <a:t>Linha</a:t>
            </a:r>
            <a:r>
              <a:rPr lang="en-US" dirty="0"/>
              <a:t> de </a:t>
            </a:r>
            <a:r>
              <a:rPr lang="en-US" dirty="0" err="1"/>
              <a:t>Divisão</a:t>
            </a:r>
            <a:r>
              <a:rPr lang="en-US" dirty="0"/>
              <a:t> de </a:t>
            </a:r>
            <a:r>
              <a:rPr lang="en-US" dirty="0" err="1"/>
              <a:t>Fluxos</a:t>
            </a:r>
            <a:r>
              <a:rPr lang="en-US" dirty="0"/>
              <a:t> </a:t>
            </a:r>
            <a:r>
              <a:rPr lang="en-US" dirty="0" err="1"/>
              <a:t>Opostos</a:t>
            </a:r>
            <a:r>
              <a:rPr lang="en-US" dirty="0"/>
              <a:t> (</a:t>
            </a:r>
            <a:r>
              <a:rPr lang="en-US" dirty="0" err="1"/>
              <a:t>amarela</a:t>
            </a:r>
            <a:r>
              <a:rPr lang="en-US" dirty="0"/>
              <a:t>)</a:t>
            </a:r>
          </a:p>
          <a:p>
            <a:pPr algn="just"/>
            <a:endParaRPr lang="en-US" dirty="0"/>
          </a:p>
          <a:p>
            <a:pPr algn="just"/>
            <a:r>
              <a:rPr lang="en-US" dirty="0"/>
              <a:t>Na </a:t>
            </a:r>
            <a:r>
              <a:rPr lang="en-US" dirty="0" err="1"/>
              <a:t>ausência</a:t>
            </a:r>
            <a:r>
              <a:rPr lang="en-US" dirty="0"/>
              <a:t> de LDFO: </a:t>
            </a:r>
            <a:r>
              <a:rPr lang="en-US" dirty="0" err="1"/>
              <a:t>eixo</a:t>
            </a:r>
            <a:r>
              <a:rPr lang="en-US" dirty="0"/>
              <a:t> </a:t>
            </a:r>
            <a:r>
              <a:rPr lang="en-US" dirty="0" err="1"/>
              <a:t>médio</a:t>
            </a:r>
            <a:r>
              <a:rPr lang="en-US" dirty="0"/>
              <a:t> da via</a:t>
            </a:r>
          </a:p>
          <a:p>
            <a:pPr algn="just"/>
            <a:endParaRPr lang="en-US" dirty="0"/>
          </a:p>
          <a:p>
            <a:pPr algn="just"/>
            <a:r>
              <a:rPr lang="en-US" dirty="0"/>
              <a:t>CTB, art. 88 – </a:t>
            </a:r>
            <a:r>
              <a:rPr lang="en-US" dirty="0" err="1"/>
              <a:t>Nenhuma</a:t>
            </a:r>
            <a:r>
              <a:rPr lang="en-US" dirty="0"/>
              <a:t> via </a:t>
            </a:r>
            <a:r>
              <a:rPr lang="en-US" dirty="0" err="1"/>
              <a:t>será</a:t>
            </a:r>
            <a:r>
              <a:rPr lang="en-US" dirty="0"/>
              <a:t> </a:t>
            </a:r>
            <a:r>
              <a:rPr lang="en-US" dirty="0" err="1"/>
              <a:t>aberta</a:t>
            </a:r>
            <a:r>
              <a:rPr lang="en-US" dirty="0"/>
              <a:t> </a:t>
            </a:r>
            <a:r>
              <a:rPr lang="en-US" dirty="0" err="1"/>
              <a:t>ao</a:t>
            </a:r>
            <a:r>
              <a:rPr lang="en-US" dirty="0"/>
              <a:t> </a:t>
            </a:r>
            <a:r>
              <a:rPr lang="en-US" dirty="0" err="1"/>
              <a:t>trânsito</a:t>
            </a:r>
            <a:r>
              <a:rPr lang="en-US" dirty="0"/>
              <a:t> </a:t>
            </a:r>
            <a:r>
              <a:rPr lang="en-US" dirty="0" err="1"/>
              <a:t>sem</a:t>
            </a:r>
            <a:r>
              <a:rPr lang="en-US" dirty="0"/>
              <a:t> </a:t>
            </a:r>
            <a:r>
              <a:rPr lang="en-US" dirty="0" err="1"/>
              <a:t>estar</a:t>
            </a:r>
            <a:r>
              <a:rPr lang="en-US" dirty="0"/>
              <a:t> </a:t>
            </a:r>
            <a:r>
              <a:rPr lang="en-US" dirty="0" err="1"/>
              <a:t>devidamente</a:t>
            </a:r>
            <a:r>
              <a:rPr lang="en-US" dirty="0"/>
              <a:t> </a:t>
            </a:r>
            <a:r>
              <a:rPr lang="en-US" dirty="0" err="1"/>
              <a:t>sinalizada</a:t>
            </a:r>
            <a:r>
              <a:rPr lang="en-US" dirty="0"/>
              <a:t>, de forma a </a:t>
            </a:r>
            <a:r>
              <a:rPr lang="en-US" dirty="0" err="1"/>
              <a:t>garantir</a:t>
            </a:r>
            <a:r>
              <a:rPr lang="en-US" dirty="0"/>
              <a:t> </a:t>
            </a:r>
            <a:r>
              <a:rPr lang="en-US" dirty="0" err="1"/>
              <a:t>condições</a:t>
            </a:r>
            <a:r>
              <a:rPr lang="en-US" dirty="0"/>
              <a:t> </a:t>
            </a:r>
            <a:r>
              <a:rPr lang="en-US" dirty="0" err="1"/>
              <a:t>adequadas</a:t>
            </a:r>
            <a:r>
              <a:rPr lang="en-US" dirty="0"/>
              <a:t> de </a:t>
            </a:r>
            <a:r>
              <a:rPr lang="en-US" dirty="0" err="1"/>
              <a:t>segurança</a:t>
            </a:r>
            <a:r>
              <a:rPr lang="en-US" dirty="0"/>
              <a:t> </a:t>
            </a:r>
            <a:r>
              <a:rPr lang="en-US" dirty="0" err="1"/>
              <a:t>na</a:t>
            </a:r>
            <a:r>
              <a:rPr lang="en-US" dirty="0"/>
              <a:t> </a:t>
            </a:r>
            <a:r>
              <a:rPr lang="en-US" dirty="0" err="1"/>
              <a:t>circulação</a:t>
            </a:r>
            <a:r>
              <a:rPr lang="en-US" dirty="0"/>
              <a:t>. </a:t>
            </a:r>
          </a:p>
          <a:p>
            <a:pPr marL="0" indent="0" algn="just">
              <a:buNone/>
            </a:pPr>
            <a:endParaRPr lang="pt-BR"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886755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a:bodyPr>
          <a:lstStyle/>
          <a:p>
            <a:r>
              <a:rPr lang="en-US" dirty="0"/>
              <a:t>POSICIONAMENTO DO VEÍCULO NA VIA</a:t>
            </a:r>
            <a:endParaRPr lang="pt-BR" dirty="0"/>
          </a:p>
        </p:txBody>
      </p:sp>
      <p:sp>
        <p:nvSpPr>
          <p:cNvPr id="3" name="Espaço Reservado para Conteúdo 2"/>
          <p:cNvSpPr>
            <a:spLocks noGrp="1"/>
          </p:cNvSpPr>
          <p:nvPr>
            <p:ph idx="1"/>
          </p:nvPr>
        </p:nvSpPr>
        <p:spPr>
          <a:xfrm>
            <a:off x="822960" y="1100628"/>
            <a:ext cx="7520940" cy="4200580"/>
          </a:xfrm>
        </p:spPr>
        <p:txBody>
          <a:bodyPr>
            <a:normAutofit/>
          </a:bodyPr>
          <a:lstStyle/>
          <a:p>
            <a:pPr algn="just"/>
            <a:r>
              <a:rPr lang="en-US" sz="2000" dirty="0"/>
              <a:t>Via com </a:t>
            </a:r>
            <a:r>
              <a:rPr lang="en-US" sz="2000" dirty="0" err="1"/>
              <a:t>duplo</a:t>
            </a:r>
            <a:r>
              <a:rPr lang="en-US" sz="2000" dirty="0"/>
              <a:t> </a:t>
            </a:r>
            <a:r>
              <a:rPr lang="en-US" sz="2000" dirty="0" err="1"/>
              <a:t>sentido</a:t>
            </a:r>
            <a:r>
              <a:rPr lang="en-US" sz="2000" dirty="0"/>
              <a:t> e o </a:t>
            </a:r>
            <a:r>
              <a:rPr lang="en-US" sz="2000" dirty="0" err="1"/>
              <a:t>condutor</a:t>
            </a:r>
            <a:r>
              <a:rPr lang="en-US" sz="2000" dirty="0"/>
              <a:t> </a:t>
            </a:r>
            <a:r>
              <a:rPr lang="en-US" sz="2000" dirty="0" err="1"/>
              <a:t>transita</a:t>
            </a:r>
            <a:r>
              <a:rPr lang="en-US" sz="2000" dirty="0"/>
              <a:t> </a:t>
            </a:r>
            <a:r>
              <a:rPr lang="en-US" sz="2000" dirty="0" err="1"/>
              <a:t>pelo</a:t>
            </a:r>
            <a:r>
              <a:rPr lang="en-US" sz="2000" dirty="0"/>
              <a:t> </a:t>
            </a:r>
            <a:r>
              <a:rPr lang="en-US" sz="2000" dirty="0" err="1"/>
              <a:t>sentido</a:t>
            </a:r>
            <a:r>
              <a:rPr lang="en-US" sz="2000" dirty="0"/>
              <a:t> </a:t>
            </a:r>
            <a:r>
              <a:rPr lang="en-US" sz="2000" dirty="0" err="1"/>
              <a:t>contrário</a:t>
            </a:r>
            <a:r>
              <a:rPr lang="en-US" sz="2000" dirty="0"/>
              <a:t>, salvo </a:t>
            </a:r>
            <a:r>
              <a:rPr lang="en-US" sz="2000" dirty="0" err="1"/>
              <a:t>para</a:t>
            </a:r>
            <a:r>
              <a:rPr lang="en-US" sz="2000" dirty="0"/>
              <a:t> </a:t>
            </a:r>
            <a:r>
              <a:rPr lang="en-US" sz="2000" dirty="0" err="1"/>
              <a:t>ultrapassagem</a:t>
            </a:r>
            <a:r>
              <a:rPr lang="en-US" sz="2000" dirty="0"/>
              <a:t> </a:t>
            </a:r>
            <a:r>
              <a:rPr lang="en-US" sz="2000" dirty="0" err="1"/>
              <a:t>em</a:t>
            </a:r>
            <a:r>
              <a:rPr lang="en-US" sz="2000" dirty="0"/>
              <a:t> </a:t>
            </a:r>
            <a:r>
              <a:rPr lang="en-US" sz="2000" dirty="0" err="1"/>
              <a:t>locais</a:t>
            </a:r>
            <a:r>
              <a:rPr lang="en-US" sz="2000" dirty="0"/>
              <a:t> </a:t>
            </a:r>
            <a:r>
              <a:rPr lang="en-US" sz="2000" dirty="0" err="1"/>
              <a:t>permitidos</a:t>
            </a:r>
            <a:r>
              <a:rPr lang="en-US" sz="2000" dirty="0"/>
              <a:t>: art. 186, I do CTB (grave)</a:t>
            </a:r>
          </a:p>
          <a:p>
            <a:pPr algn="just"/>
            <a:endParaRPr lang="en-US" sz="2000" dirty="0"/>
          </a:p>
          <a:p>
            <a:pPr algn="just"/>
            <a:r>
              <a:rPr lang="en-US" sz="2000" dirty="0"/>
              <a:t>Via com </a:t>
            </a:r>
            <a:r>
              <a:rPr lang="en-US" sz="2000" dirty="0" err="1"/>
              <a:t>único</a:t>
            </a:r>
            <a:r>
              <a:rPr lang="en-US" sz="2000" dirty="0"/>
              <a:t> </a:t>
            </a:r>
            <a:r>
              <a:rPr lang="en-US" sz="2000" dirty="0" err="1"/>
              <a:t>sentido</a:t>
            </a:r>
            <a:r>
              <a:rPr lang="en-US" sz="2000" dirty="0"/>
              <a:t> e o </a:t>
            </a:r>
            <a:r>
              <a:rPr lang="en-US" sz="2000" dirty="0" err="1"/>
              <a:t>condutor</a:t>
            </a:r>
            <a:r>
              <a:rPr lang="en-US" sz="2000" dirty="0"/>
              <a:t> </a:t>
            </a:r>
            <a:r>
              <a:rPr lang="en-US" sz="2000" dirty="0" err="1"/>
              <a:t>transita</a:t>
            </a:r>
            <a:r>
              <a:rPr lang="en-US" sz="2000" dirty="0"/>
              <a:t> </a:t>
            </a:r>
            <a:r>
              <a:rPr lang="en-US" sz="2000" dirty="0" err="1"/>
              <a:t>pelo</a:t>
            </a:r>
            <a:r>
              <a:rPr lang="en-US" sz="2000" dirty="0"/>
              <a:t> </a:t>
            </a:r>
            <a:r>
              <a:rPr lang="en-US" sz="2000" dirty="0" err="1"/>
              <a:t>sentido</a:t>
            </a:r>
            <a:r>
              <a:rPr lang="en-US" sz="2000" dirty="0"/>
              <a:t> </a:t>
            </a:r>
            <a:r>
              <a:rPr lang="en-US" sz="2000" dirty="0" err="1"/>
              <a:t>contrário</a:t>
            </a:r>
            <a:r>
              <a:rPr lang="en-US" sz="2000" dirty="0"/>
              <a:t>: art. 186, II do CTB (</a:t>
            </a:r>
            <a:r>
              <a:rPr lang="en-US" sz="2000" dirty="0" err="1"/>
              <a:t>gravíssima</a:t>
            </a:r>
            <a:r>
              <a:rPr lang="en-US" sz="2000" dirty="0"/>
              <a:t>)</a:t>
            </a:r>
          </a:p>
          <a:p>
            <a:pPr algn="just"/>
            <a:endParaRPr lang="en-US" sz="2000" dirty="0"/>
          </a:p>
          <a:p>
            <a:pPr algn="just"/>
            <a:r>
              <a:rPr lang="en-US" sz="2000" dirty="0" err="1"/>
              <a:t>Transitar</a:t>
            </a:r>
            <a:r>
              <a:rPr lang="en-US" sz="2000" dirty="0"/>
              <a:t> </a:t>
            </a:r>
            <a:r>
              <a:rPr lang="en-US" sz="2000" dirty="0" err="1"/>
              <a:t>pela</a:t>
            </a:r>
            <a:r>
              <a:rPr lang="en-US" sz="2000" dirty="0"/>
              <a:t> </a:t>
            </a:r>
            <a:r>
              <a:rPr lang="en-US" sz="2000" dirty="0" err="1"/>
              <a:t>contramão</a:t>
            </a:r>
            <a:r>
              <a:rPr lang="en-US" sz="2000" dirty="0"/>
              <a:t> </a:t>
            </a:r>
            <a:r>
              <a:rPr lang="en-US" sz="2000" dirty="0" err="1"/>
              <a:t>em</a:t>
            </a:r>
            <a:r>
              <a:rPr lang="en-US" sz="2000" dirty="0"/>
              <a:t> via de </a:t>
            </a:r>
            <a:r>
              <a:rPr lang="en-US" sz="2000" dirty="0" err="1"/>
              <a:t>sentido</a:t>
            </a:r>
            <a:r>
              <a:rPr lang="en-US" sz="2000" dirty="0"/>
              <a:t> </a:t>
            </a:r>
            <a:r>
              <a:rPr lang="en-US" sz="2000" dirty="0" err="1"/>
              <a:t>duplo</a:t>
            </a:r>
            <a:r>
              <a:rPr lang="en-US" sz="2000" dirty="0"/>
              <a:t>, com a </a:t>
            </a:r>
            <a:r>
              <a:rPr lang="en-US" sz="2000" dirty="0" err="1"/>
              <a:t>finalidade</a:t>
            </a:r>
            <a:r>
              <a:rPr lang="en-US" sz="2000" dirty="0"/>
              <a:t> de </a:t>
            </a:r>
            <a:r>
              <a:rPr lang="en-US" sz="2000" dirty="0" err="1"/>
              <a:t>ultrapassagem</a:t>
            </a:r>
            <a:r>
              <a:rPr lang="en-US" sz="2000" dirty="0"/>
              <a:t>, mas </a:t>
            </a:r>
            <a:r>
              <a:rPr lang="en-US" sz="2000" dirty="0" err="1"/>
              <a:t>forçando</a:t>
            </a:r>
            <a:r>
              <a:rPr lang="en-US" sz="2000" dirty="0"/>
              <a:t> </a:t>
            </a:r>
            <a:r>
              <a:rPr lang="en-US" sz="2000" dirty="0" err="1"/>
              <a:t>passagem</a:t>
            </a:r>
            <a:r>
              <a:rPr lang="en-US" sz="2000" dirty="0"/>
              <a:t> </a:t>
            </a:r>
            <a:r>
              <a:rPr lang="en-US" sz="2000" dirty="0" err="1"/>
              <a:t>sobre</a:t>
            </a:r>
            <a:r>
              <a:rPr lang="en-US" sz="2000" dirty="0"/>
              <a:t> o </a:t>
            </a:r>
            <a:r>
              <a:rPr lang="en-US" sz="2000" dirty="0" err="1"/>
              <a:t>veículo</a:t>
            </a:r>
            <a:r>
              <a:rPr lang="en-US" sz="2000" dirty="0"/>
              <a:t> </a:t>
            </a:r>
            <a:r>
              <a:rPr lang="en-US" sz="2000" dirty="0" err="1"/>
              <a:t>que</a:t>
            </a:r>
            <a:r>
              <a:rPr lang="en-US" sz="2000" dirty="0"/>
              <a:t> </a:t>
            </a:r>
            <a:r>
              <a:rPr lang="en-US" sz="2000" dirty="0" err="1"/>
              <a:t>vem</a:t>
            </a:r>
            <a:r>
              <a:rPr lang="en-US" sz="2000" dirty="0"/>
              <a:t> </a:t>
            </a:r>
            <a:r>
              <a:rPr lang="en-US" sz="2000" dirty="0" err="1"/>
              <a:t>em</a:t>
            </a:r>
            <a:r>
              <a:rPr lang="en-US" sz="2000" dirty="0"/>
              <a:t> </a:t>
            </a:r>
            <a:r>
              <a:rPr lang="en-US" sz="2000" dirty="0" err="1"/>
              <a:t>sentido</a:t>
            </a:r>
            <a:r>
              <a:rPr lang="en-US" sz="2000" dirty="0"/>
              <a:t> </a:t>
            </a:r>
            <a:r>
              <a:rPr lang="en-US" sz="2000" dirty="0" err="1"/>
              <a:t>contrário</a:t>
            </a:r>
            <a:r>
              <a:rPr lang="en-US" sz="2000" dirty="0"/>
              <a:t>: art. 192 do CTB.</a:t>
            </a:r>
          </a:p>
          <a:p>
            <a:pPr algn="just"/>
            <a:endParaRPr lang="en-US" sz="2000" dirty="0"/>
          </a:p>
        </p:txBody>
      </p:sp>
    </p:spTree>
    <p:extLst>
      <p:ext uri="{BB962C8B-B14F-4D97-AF65-F5344CB8AC3E}">
        <p14:creationId xmlns:p14="http://schemas.microsoft.com/office/powerpoint/2010/main" val="3202130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a:bodyPr>
          <a:lstStyle/>
          <a:p>
            <a:r>
              <a:rPr lang="en-US" dirty="0"/>
              <a:t>POSICIONAMENTO DO VEÍCULO NA VIA</a:t>
            </a:r>
            <a:endParaRPr lang="pt-BR" dirty="0"/>
          </a:p>
        </p:txBody>
      </p:sp>
      <p:sp>
        <p:nvSpPr>
          <p:cNvPr id="3" name="Espaço Reservado para Conteúdo 2"/>
          <p:cNvSpPr>
            <a:spLocks noGrp="1"/>
          </p:cNvSpPr>
          <p:nvPr>
            <p:ph idx="1"/>
          </p:nvPr>
        </p:nvSpPr>
        <p:spPr>
          <a:xfrm>
            <a:off x="822960" y="1100628"/>
            <a:ext cx="7520940" cy="4200580"/>
          </a:xfrm>
        </p:spPr>
        <p:txBody>
          <a:bodyPr>
            <a:normAutofit/>
          </a:bodyPr>
          <a:lstStyle/>
          <a:p>
            <a:pPr algn="just"/>
            <a:r>
              <a:rPr lang="pt-BR" b="1" dirty="0"/>
              <a:t>Faixa própria</a:t>
            </a:r>
            <a:r>
              <a:rPr lang="pt-BR" dirty="0"/>
              <a:t>: é a faixa de rolamento em que, dentro da sua mão-de-direção, deve ocupar o veículo.</a:t>
            </a:r>
          </a:p>
          <a:p>
            <a:pPr algn="just"/>
            <a:endParaRPr lang="pt-BR" dirty="0"/>
          </a:p>
          <a:p>
            <a:pPr algn="just"/>
            <a:r>
              <a:rPr lang="en-US" dirty="0"/>
              <a:t>CTB, Art. 29, IV – </a:t>
            </a:r>
            <a:r>
              <a:rPr lang="en-US" dirty="0" err="1"/>
              <a:t>quando</a:t>
            </a:r>
            <a:r>
              <a:rPr lang="en-US" dirty="0"/>
              <a:t> </a:t>
            </a:r>
            <a:r>
              <a:rPr lang="en-US" dirty="0" err="1"/>
              <a:t>uma</a:t>
            </a:r>
            <a:r>
              <a:rPr lang="en-US" dirty="0"/>
              <a:t> </a:t>
            </a:r>
            <a:r>
              <a:rPr lang="en-US" dirty="0" err="1"/>
              <a:t>pista</a:t>
            </a:r>
            <a:r>
              <a:rPr lang="en-US" dirty="0"/>
              <a:t> de </a:t>
            </a:r>
            <a:r>
              <a:rPr lang="en-US" dirty="0" err="1"/>
              <a:t>rolamento</a:t>
            </a:r>
            <a:r>
              <a:rPr lang="en-US" dirty="0"/>
              <a:t> </a:t>
            </a:r>
            <a:r>
              <a:rPr lang="en-US" dirty="0" err="1"/>
              <a:t>comportar</a:t>
            </a:r>
            <a:r>
              <a:rPr lang="en-US" dirty="0"/>
              <a:t> </a:t>
            </a:r>
            <a:r>
              <a:rPr lang="pt-BR" dirty="0"/>
              <a:t> várias faixas de trânsito no mesmo sentido de circulação, são as da direita destinadas aos veículos mais lentos e de maior porte, quando não houver faixa especial a eles destinada, e as da esquerda são destinadas à ultrapassagem e ao deslocamento dos veículos de maior velocidade</a:t>
            </a:r>
          </a:p>
          <a:p>
            <a:pPr algn="just"/>
            <a:endParaRPr lang="en-US" dirty="0"/>
          </a:p>
          <a:p>
            <a:pPr algn="just"/>
            <a:r>
              <a:rPr lang="en-US" dirty="0"/>
              <a:t>CTB, Art. 185, II – </a:t>
            </a:r>
            <a:r>
              <a:rPr lang="en-US" dirty="0" err="1"/>
              <a:t>devem</a:t>
            </a:r>
            <a:r>
              <a:rPr lang="en-US" dirty="0"/>
              <a:t> </a:t>
            </a:r>
            <a:r>
              <a:rPr lang="en-US" dirty="0" err="1"/>
              <a:t>permanecer</a:t>
            </a:r>
            <a:r>
              <a:rPr lang="en-US" dirty="0"/>
              <a:t> </a:t>
            </a:r>
            <a:r>
              <a:rPr lang="en-US" dirty="0" err="1"/>
              <a:t>nas</a:t>
            </a:r>
            <a:r>
              <a:rPr lang="en-US" dirty="0"/>
              <a:t> </a:t>
            </a:r>
            <a:r>
              <a:rPr lang="en-US" dirty="0" err="1"/>
              <a:t>faixas</a:t>
            </a:r>
            <a:r>
              <a:rPr lang="en-US" dirty="0"/>
              <a:t> da </a:t>
            </a:r>
            <a:r>
              <a:rPr lang="en-US" dirty="0" err="1"/>
              <a:t>direita</a:t>
            </a:r>
            <a:r>
              <a:rPr lang="en-US" dirty="0"/>
              <a:t> </a:t>
            </a:r>
            <a:r>
              <a:rPr lang="en-US" dirty="0" err="1"/>
              <a:t>os</a:t>
            </a:r>
            <a:r>
              <a:rPr lang="en-US" dirty="0"/>
              <a:t> </a:t>
            </a:r>
            <a:r>
              <a:rPr lang="en-US" dirty="0" err="1"/>
              <a:t>veículos</a:t>
            </a:r>
            <a:r>
              <a:rPr lang="en-US" dirty="0"/>
              <a:t> lentos (</a:t>
            </a:r>
            <a:r>
              <a:rPr lang="en-US" dirty="0" err="1"/>
              <a:t>velocidade</a:t>
            </a:r>
            <a:r>
              <a:rPr lang="en-US" dirty="0"/>
              <a:t> </a:t>
            </a:r>
            <a:r>
              <a:rPr lang="en-US" dirty="0" err="1"/>
              <a:t>anormalmente</a:t>
            </a:r>
            <a:r>
              <a:rPr lang="en-US" dirty="0"/>
              <a:t> inferior </a:t>
            </a:r>
            <a:r>
              <a:rPr lang="en-US" dirty="0" err="1"/>
              <a:t>em</a:t>
            </a:r>
            <a:r>
              <a:rPr lang="en-US" dirty="0"/>
              <a:t> </a:t>
            </a:r>
            <a:r>
              <a:rPr lang="en-US" dirty="0" err="1"/>
              <a:t>relação</a:t>
            </a:r>
            <a:r>
              <a:rPr lang="en-US" dirty="0"/>
              <a:t> a outro </a:t>
            </a:r>
            <a:r>
              <a:rPr lang="en-US" dirty="0" err="1"/>
              <a:t>veículo</a:t>
            </a:r>
            <a:r>
              <a:rPr lang="en-US" dirty="0"/>
              <a:t>) e de </a:t>
            </a:r>
            <a:r>
              <a:rPr lang="en-US" dirty="0" err="1"/>
              <a:t>maior</a:t>
            </a:r>
            <a:r>
              <a:rPr lang="en-US" dirty="0"/>
              <a:t> </a:t>
            </a:r>
            <a:r>
              <a:rPr lang="en-US" dirty="0" err="1"/>
              <a:t>porte</a:t>
            </a:r>
            <a:r>
              <a:rPr lang="en-US" dirty="0"/>
              <a:t>  (+10 ton </a:t>
            </a:r>
            <a:r>
              <a:rPr lang="en-US" dirty="0" err="1"/>
              <a:t>ou</a:t>
            </a:r>
            <a:r>
              <a:rPr lang="en-US" dirty="0"/>
              <a:t> +20 </a:t>
            </a:r>
            <a:r>
              <a:rPr lang="en-US" dirty="0" err="1"/>
              <a:t>lugares</a:t>
            </a:r>
            <a:r>
              <a:rPr lang="en-US" dirty="0"/>
              <a:t>).</a:t>
            </a:r>
            <a:endParaRPr lang="pt-BR" dirty="0"/>
          </a:p>
        </p:txBody>
      </p:sp>
    </p:spTree>
    <p:extLst>
      <p:ext uri="{BB962C8B-B14F-4D97-AF65-F5344CB8AC3E}">
        <p14:creationId xmlns:p14="http://schemas.microsoft.com/office/powerpoint/2010/main" val="372808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VIA PÚBLICA</a:t>
            </a:r>
            <a:endParaRPr lang="pt-BR" dirty="0"/>
          </a:p>
        </p:txBody>
      </p:sp>
      <p:sp>
        <p:nvSpPr>
          <p:cNvPr id="3" name="Espaço Reservado para Conteúdo 2"/>
          <p:cNvSpPr>
            <a:spLocks noGrp="1"/>
          </p:cNvSpPr>
          <p:nvPr>
            <p:ph idx="1"/>
          </p:nvPr>
        </p:nvSpPr>
        <p:spPr>
          <a:xfrm>
            <a:off x="457200" y="1772816"/>
            <a:ext cx="8229600" cy="4353347"/>
          </a:xfrm>
        </p:spPr>
        <p:txBody>
          <a:bodyPr>
            <a:normAutofit/>
          </a:bodyPr>
          <a:lstStyle/>
          <a:p>
            <a:pPr algn="just"/>
            <a:r>
              <a:rPr lang="pt-BR" sz="2400" dirty="0"/>
              <a:t>    Parágrafo único.  Para os efeitos deste Código, são consideradas vias terrestres as praias abertas à circulação pública, as vias internas pertencentes aos condomínios constituídos por unidades autônomas e as vias e áreas de estacionamento de estabelecimentos privados de uso coletivo.  </a:t>
            </a:r>
            <a:r>
              <a:rPr lang="pt-BR" sz="2400" dirty="0">
                <a:hlinkClick r:id="rId2"/>
              </a:rPr>
              <a:t>(Redação dada pela Lei nº 13.146, de 2015)</a:t>
            </a:r>
            <a:r>
              <a:rPr lang="pt-BR" sz="2400" dirty="0"/>
              <a:t>    </a:t>
            </a:r>
          </a:p>
        </p:txBody>
      </p:sp>
    </p:spTree>
    <p:extLst>
      <p:ext uri="{BB962C8B-B14F-4D97-AF65-F5344CB8AC3E}">
        <p14:creationId xmlns:p14="http://schemas.microsoft.com/office/powerpoint/2010/main" val="827507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a:bodyPr>
          <a:lstStyle/>
          <a:p>
            <a:r>
              <a:rPr lang="en-US" dirty="0"/>
              <a:t>POSICIONAMENTO DO VEÍCULO NA VIA</a:t>
            </a:r>
            <a:endParaRPr lang="pt-BR" dirty="0"/>
          </a:p>
        </p:txBody>
      </p:sp>
      <p:sp>
        <p:nvSpPr>
          <p:cNvPr id="3" name="Espaço Reservado para Conteúdo 2"/>
          <p:cNvSpPr>
            <a:spLocks noGrp="1"/>
          </p:cNvSpPr>
          <p:nvPr>
            <p:ph idx="1"/>
          </p:nvPr>
        </p:nvSpPr>
        <p:spPr>
          <a:xfrm>
            <a:off x="822960" y="1100628"/>
            <a:ext cx="7520940" cy="3912548"/>
          </a:xfrm>
        </p:spPr>
        <p:txBody>
          <a:bodyPr>
            <a:normAutofit/>
          </a:bodyPr>
          <a:lstStyle/>
          <a:p>
            <a:pPr algn="just"/>
            <a:r>
              <a:rPr lang="en-US" b="1" dirty="0" err="1"/>
              <a:t>Faixa</a:t>
            </a:r>
            <a:r>
              <a:rPr lang="en-US" b="1" dirty="0"/>
              <a:t> </a:t>
            </a:r>
            <a:r>
              <a:rPr lang="en-US" b="1" dirty="0" err="1"/>
              <a:t>exclusiva</a:t>
            </a:r>
            <a:r>
              <a:rPr lang="en-US" dirty="0"/>
              <a:t>: é a </a:t>
            </a:r>
            <a:r>
              <a:rPr lang="en-US" dirty="0" err="1"/>
              <a:t>faixa</a:t>
            </a:r>
            <a:r>
              <a:rPr lang="en-US" dirty="0"/>
              <a:t> de </a:t>
            </a:r>
            <a:r>
              <a:rPr lang="en-US" dirty="0" err="1"/>
              <a:t>trânsito</a:t>
            </a:r>
            <a:r>
              <a:rPr lang="en-US" dirty="0"/>
              <a:t> </a:t>
            </a:r>
            <a:r>
              <a:rPr lang="en-US" dirty="0" err="1"/>
              <a:t>especialmente</a:t>
            </a:r>
            <a:r>
              <a:rPr lang="en-US" dirty="0"/>
              <a:t> </a:t>
            </a:r>
            <a:r>
              <a:rPr lang="en-US" dirty="0" err="1"/>
              <a:t>destinada</a:t>
            </a:r>
            <a:r>
              <a:rPr lang="en-US" dirty="0"/>
              <a:t> à </a:t>
            </a:r>
            <a:r>
              <a:rPr lang="en-US" dirty="0" err="1"/>
              <a:t>circulação</a:t>
            </a:r>
            <a:r>
              <a:rPr lang="en-US" dirty="0"/>
              <a:t> de um </a:t>
            </a:r>
            <a:r>
              <a:rPr lang="en-US" dirty="0" err="1"/>
              <a:t>determinado</a:t>
            </a:r>
            <a:r>
              <a:rPr lang="en-US" dirty="0"/>
              <a:t> </a:t>
            </a:r>
            <a:r>
              <a:rPr lang="en-US" dirty="0" err="1"/>
              <a:t>tipo</a:t>
            </a:r>
            <a:r>
              <a:rPr lang="en-US" dirty="0"/>
              <a:t> de </a:t>
            </a:r>
            <a:r>
              <a:rPr lang="en-US" dirty="0" err="1"/>
              <a:t>veículo</a:t>
            </a:r>
            <a:r>
              <a:rPr lang="en-US" dirty="0"/>
              <a:t>. </a:t>
            </a:r>
            <a:r>
              <a:rPr lang="en-US" dirty="0" err="1"/>
              <a:t>Exemplos</a:t>
            </a:r>
            <a:r>
              <a:rPr lang="en-US" dirty="0"/>
              <a:t>: R-32 (</a:t>
            </a:r>
            <a:r>
              <a:rPr lang="en-US" dirty="0" err="1"/>
              <a:t>ônibus</a:t>
            </a:r>
            <a:r>
              <a:rPr lang="en-US" dirty="0"/>
              <a:t>), R-34 (</a:t>
            </a:r>
            <a:r>
              <a:rPr lang="en-US" dirty="0" err="1"/>
              <a:t>bicicletas</a:t>
            </a:r>
            <a:r>
              <a:rPr lang="en-US" dirty="0"/>
              <a:t>) e R-39 (</a:t>
            </a:r>
            <a:r>
              <a:rPr lang="en-US" dirty="0" err="1"/>
              <a:t>caminhão</a:t>
            </a:r>
            <a:r>
              <a:rPr lang="en-US" dirty="0"/>
              <a:t>) </a:t>
            </a:r>
          </a:p>
          <a:p>
            <a:pPr algn="just"/>
            <a:endParaRPr lang="en-US" dirty="0"/>
          </a:p>
          <a:p>
            <a:pPr algn="just"/>
            <a:r>
              <a:rPr lang="en-US" dirty="0"/>
              <a:t> </a:t>
            </a:r>
            <a:r>
              <a:rPr lang="en-US" dirty="0" err="1"/>
              <a:t>Infrações</a:t>
            </a:r>
            <a:r>
              <a:rPr lang="en-US" dirty="0"/>
              <a:t>: art. 184 e 185, I do CTB</a:t>
            </a:r>
          </a:p>
          <a:p>
            <a:pPr algn="just"/>
            <a:endParaRPr lang="en-US" dirty="0"/>
          </a:p>
          <a:p>
            <a:pPr algn="just"/>
            <a:r>
              <a:rPr lang="en-US" dirty="0" err="1"/>
              <a:t>Não</a:t>
            </a:r>
            <a:r>
              <a:rPr lang="en-US" dirty="0"/>
              <a:t> </a:t>
            </a:r>
            <a:r>
              <a:rPr lang="en-US" dirty="0" err="1"/>
              <a:t>confudir</a:t>
            </a:r>
            <a:r>
              <a:rPr lang="en-US" dirty="0"/>
              <a:t> com </a:t>
            </a:r>
            <a:r>
              <a:rPr lang="en-US" dirty="0" err="1"/>
              <a:t>placa</a:t>
            </a:r>
            <a:r>
              <a:rPr lang="en-US" dirty="0"/>
              <a:t> R-27, </a:t>
            </a:r>
            <a:r>
              <a:rPr lang="en-US" dirty="0" err="1"/>
              <a:t>que</a:t>
            </a:r>
            <a:r>
              <a:rPr lang="en-US" dirty="0"/>
              <a:t> </a:t>
            </a:r>
            <a:r>
              <a:rPr lang="en-US" dirty="0" err="1"/>
              <a:t>determina</a:t>
            </a:r>
            <a:r>
              <a:rPr lang="en-US" dirty="0"/>
              <a:t> </a:t>
            </a:r>
            <a:r>
              <a:rPr lang="en-US" dirty="0" err="1"/>
              <a:t>que</a:t>
            </a:r>
            <a:r>
              <a:rPr lang="en-US" dirty="0"/>
              <a:t> </a:t>
            </a:r>
            <a:r>
              <a:rPr lang="en-US" dirty="0" err="1"/>
              <a:t>os</a:t>
            </a:r>
            <a:r>
              <a:rPr lang="en-US" dirty="0"/>
              <a:t> </a:t>
            </a:r>
            <a:r>
              <a:rPr lang="en-US" dirty="0" err="1"/>
              <a:t>ônibus</a:t>
            </a:r>
            <a:r>
              <a:rPr lang="en-US" dirty="0"/>
              <a:t>, </a:t>
            </a:r>
            <a:r>
              <a:rPr lang="en-US" dirty="0" err="1"/>
              <a:t>caminhões</a:t>
            </a:r>
            <a:r>
              <a:rPr lang="en-US" dirty="0"/>
              <a:t> e </a:t>
            </a:r>
            <a:r>
              <a:rPr lang="en-US" dirty="0" err="1"/>
              <a:t>veículos</a:t>
            </a:r>
            <a:r>
              <a:rPr lang="en-US" dirty="0"/>
              <a:t> de </a:t>
            </a:r>
            <a:r>
              <a:rPr lang="en-US" dirty="0" err="1"/>
              <a:t>grande</a:t>
            </a:r>
            <a:r>
              <a:rPr lang="en-US" dirty="0"/>
              <a:t> </a:t>
            </a:r>
            <a:r>
              <a:rPr lang="en-US" dirty="0" err="1"/>
              <a:t>porte</a:t>
            </a:r>
            <a:r>
              <a:rPr lang="en-US" dirty="0"/>
              <a:t> </a:t>
            </a:r>
            <a:r>
              <a:rPr lang="en-US" dirty="0" err="1"/>
              <a:t>matenham</a:t>
            </a:r>
            <a:r>
              <a:rPr lang="en-US" dirty="0"/>
              <a:t>-se à </a:t>
            </a:r>
            <a:r>
              <a:rPr lang="en-US" dirty="0" err="1"/>
              <a:t>direita</a:t>
            </a:r>
            <a:r>
              <a:rPr lang="en-US" dirty="0"/>
              <a:t>. (CTB, art.185, I)</a:t>
            </a:r>
          </a:p>
          <a:p>
            <a:pPr algn="just"/>
            <a:endParaRPr lang="en-US" dirty="0"/>
          </a:p>
          <a:p>
            <a:pPr algn="just"/>
            <a:r>
              <a:rPr lang="en-US" dirty="0"/>
              <a:t> </a:t>
            </a:r>
            <a:r>
              <a:rPr lang="en-US" dirty="0" err="1"/>
              <a:t>Muitos</a:t>
            </a:r>
            <a:r>
              <a:rPr lang="en-US" dirty="0"/>
              <a:t> </a:t>
            </a:r>
            <a:r>
              <a:rPr lang="en-US" dirty="0" err="1"/>
              <a:t>acidentes</a:t>
            </a:r>
            <a:r>
              <a:rPr lang="en-US" dirty="0"/>
              <a:t> </a:t>
            </a:r>
            <a:r>
              <a:rPr lang="en-US" dirty="0" err="1"/>
              <a:t>acontecem</a:t>
            </a:r>
            <a:r>
              <a:rPr lang="en-US" dirty="0"/>
              <a:t> </a:t>
            </a:r>
            <a:r>
              <a:rPr lang="en-US" dirty="0" err="1"/>
              <a:t>em</a:t>
            </a:r>
            <a:r>
              <a:rPr lang="en-US" dirty="0"/>
              <a:t> </a:t>
            </a:r>
            <a:r>
              <a:rPr lang="en-US" dirty="0" err="1"/>
              <a:t>razão</a:t>
            </a:r>
            <a:r>
              <a:rPr lang="en-US" dirty="0"/>
              <a:t> da </a:t>
            </a:r>
            <a:r>
              <a:rPr lang="en-US" dirty="0" err="1"/>
              <a:t>desobediência</a:t>
            </a:r>
            <a:r>
              <a:rPr lang="en-US" dirty="0"/>
              <a:t> </a:t>
            </a:r>
            <a:r>
              <a:rPr lang="en-US" dirty="0" err="1"/>
              <a:t>desta</a:t>
            </a:r>
            <a:r>
              <a:rPr lang="en-US" dirty="0"/>
              <a:t> </a:t>
            </a:r>
            <a:r>
              <a:rPr lang="en-US" dirty="0" err="1"/>
              <a:t>regra</a:t>
            </a:r>
            <a:r>
              <a:rPr lang="en-US" dirty="0"/>
              <a:t> </a:t>
            </a:r>
            <a:r>
              <a:rPr lang="en-US" dirty="0" err="1"/>
              <a:t>geral</a:t>
            </a:r>
            <a:r>
              <a:rPr lang="en-US" dirty="0"/>
              <a:t> de </a:t>
            </a:r>
            <a:r>
              <a:rPr lang="en-US" dirty="0" err="1"/>
              <a:t>circulação</a:t>
            </a:r>
            <a:r>
              <a:rPr lang="en-US" dirty="0"/>
              <a:t> e </a:t>
            </a:r>
            <a:r>
              <a:rPr lang="en-US" dirty="0" err="1"/>
              <a:t>conduta</a:t>
            </a:r>
            <a:r>
              <a:rPr lang="en-US" dirty="0"/>
              <a:t>.</a:t>
            </a:r>
          </a:p>
          <a:p>
            <a:pPr algn="just"/>
            <a:endParaRPr lang="pt-BR" dirty="0"/>
          </a:p>
        </p:txBody>
      </p:sp>
    </p:spTree>
    <p:extLst>
      <p:ext uri="{BB962C8B-B14F-4D97-AF65-F5344CB8AC3E}">
        <p14:creationId xmlns:p14="http://schemas.microsoft.com/office/powerpoint/2010/main" val="639884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DISTÂNCIA DE SEGURANÇA</a:t>
            </a:r>
            <a:endParaRPr lang="pt-BR" dirty="0"/>
          </a:p>
        </p:txBody>
      </p:sp>
      <p:sp>
        <p:nvSpPr>
          <p:cNvPr id="3" name="Espaço Reservado para Conteúdo 2"/>
          <p:cNvSpPr>
            <a:spLocks noGrp="1"/>
          </p:cNvSpPr>
          <p:nvPr>
            <p:ph idx="1"/>
          </p:nvPr>
        </p:nvSpPr>
        <p:spPr/>
        <p:txBody>
          <a:bodyPr>
            <a:normAutofit/>
          </a:bodyPr>
          <a:lstStyle/>
          <a:p>
            <a:pPr algn="just"/>
            <a:r>
              <a:rPr lang="pt-BR" sz="2000" dirty="0"/>
              <a:t>o condutor deverá guardar distância de segurança lateral e frontal entre o seu e os demais veículos, bem como em relação ao bordo da pista, considerando-se, no momento, a velocidade e as condições do local, da circulação, do veículo e as condições climáticas (art. 29, II do CTB)</a:t>
            </a:r>
          </a:p>
          <a:p>
            <a:pPr algn="just"/>
            <a:endParaRPr lang="en-US" sz="2000" dirty="0"/>
          </a:p>
          <a:p>
            <a:pPr algn="just"/>
            <a:r>
              <a:rPr lang="en-US" sz="2000" dirty="0" err="1"/>
              <a:t>Não</a:t>
            </a:r>
            <a:r>
              <a:rPr lang="en-US" sz="2000" dirty="0"/>
              <a:t> </a:t>
            </a:r>
            <a:r>
              <a:rPr lang="en-US" sz="2000" dirty="0" err="1"/>
              <a:t>há</a:t>
            </a:r>
            <a:r>
              <a:rPr lang="en-US" sz="2000" dirty="0"/>
              <a:t> </a:t>
            </a:r>
            <a:r>
              <a:rPr lang="en-US" sz="2000" dirty="0" err="1"/>
              <a:t>distância</a:t>
            </a:r>
            <a:r>
              <a:rPr lang="en-US" sz="2000" dirty="0"/>
              <a:t> </a:t>
            </a:r>
            <a:r>
              <a:rPr lang="en-US" sz="2000" dirty="0" err="1"/>
              <a:t>pré-fixada</a:t>
            </a:r>
            <a:r>
              <a:rPr lang="en-US" sz="2000" dirty="0"/>
              <a:t> </a:t>
            </a:r>
            <a:r>
              <a:rPr lang="en-US" sz="2000" dirty="0" err="1"/>
              <a:t>na</a:t>
            </a:r>
            <a:r>
              <a:rPr lang="en-US" sz="2000" dirty="0"/>
              <a:t> </a:t>
            </a:r>
            <a:r>
              <a:rPr lang="en-US" sz="2000" dirty="0" err="1"/>
              <a:t>legislação</a:t>
            </a:r>
            <a:r>
              <a:rPr lang="en-US" sz="2000" dirty="0"/>
              <a:t>, </a:t>
            </a:r>
            <a:r>
              <a:rPr lang="en-US" sz="2000" dirty="0" err="1"/>
              <a:t>exceção</a:t>
            </a:r>
            <a:r>
              <a:rPr lang="en-US" sz="2000" dirty="0"/>
              <a:t> </a:t>
            </a:r>
            <a:r>
              <a:rPr lang="en-US" sz="2000" dirty="0" err="1"/>
              <a:t>ao</a:t>
            </a:r>
            <a:r>
              <a:rPr lang="en-US" sz="2000" dirty="0"/>
              <a:t> art. 201 do CTB </a:t>
            </a:r>
            <a:r>
              <a:rPr lang="en-US" sz="2000" dirty="0" err="1"/>
              <a:t>que</a:t>
            </a:r>
            <a:r>
              <a:rPr lang="en-US" sz="2000" dirty="0"/>
              <a:t> </a:t>
            </a:r>
            <a:r>
              <a:rPr lang="en-US" sz="2000" dirty="0" err="1"/>
              <a:t>fixa</a:t>
            </a:r>
            <a:r>
              <a:rPr lang="en-US" sz="2000" dirty="0"/>
              <a:t> a </a:t>
            </a:r>
            <a:r>
              <a:rPr lang="en-US" sz="2000" dirty="0" err="1"/>
              <a:t>distância</a:t>
            </a:r>
            <a:r>
              <a:rPr lang="en-US" sz="2000" dirty="0"/>
              <a:t> lateral de 1,5 metros a </a:t>
            </a:r>
            <a:r>
              <a:rPr lang="en-US" sz="2000" dirty="0" err="1"/>
              <a:t>ser</a:t>
            </a:r>
            <a:r>
              <a:rPr lang="en-US" sz="2000" dirty="0"/>
              <a:t> </a:t>
            </a:r>
            <a:r>
              <a:rPr lang="en-US" sz="2000" dirty="0" err="1"/>
              <a:t>mantida</a:t>
            </a:r>
            <a:r>
              <a:rPr lang="en-US" sz="2000" dirty="0"/>
              <a:t> </a:t>
            </a:r>
            <a:r>
              <a:rPr lang="en-US" sz="2000" dirty="0" err="1"/>
              <a:t>pelo</a:t>
            </a:r>
            <a:r>
              <a:rPr lang="en-US" sz="2000" dirty="0"/>
              <a:t> </a:t>
            </a:r>
            <a:r>
              <a:rPr lang="en-US" sz="2000" dirty="0" err="1"/>
              <a:t>veículo</a:t>
            </a:r>
            <a:r>
              <a:rPr lang="en-US" sz="2000" dirty="0"/>
              <a:t> </a:t>
            </a:r>
            <a:r>
              <a:rPr lang="en-US" sz="2000" dirty="0" err="1"/>
              <a:t>automotor</a:t>
            </a:r>
            <a:r>
              <a:rPr lang="en-US" sz="2000" dirty="0"/>
              <a:t> </a:t>
            </a:r>
            <a:r>
              <a:rPr lang="en-US" sz="2000" dirty="0" err="1"/>
              <a:t>ao</a:t>
            </a:r>
            <a:r>
              <a:rPr lang="en-US" sz="2000" dirty="0"/>
              <a:t> </a:t>
            </a:r>
            <a:r>
              <a:rPr lang="en-US" sz="2000" dirty="0" err="1"/>
              <a:t>passar</a:t>
            </a:r>
            <a:r>
              <a:rPr lang="en-US" sz="2000" dirty="0"/>
              <a:t> </a:t>
            </a:r>
            <a:r>
              <a:rPr lang="en-US" sz="2000" dirty="0" err="1"/>
              <a:t>por</a:t>
            </a:r>
            <a:r>
              <a:rPr lang="en-US" sz="2000" dirty="0"/>
              <a:t> </a:t>
            </a:r>
            <a:r>
              <a:rPr lang="en-US" sz="2000" dirty="0" err="1"/>
              <a:t>uma</a:t>
            </a:r>
            <a:r>
              <a:rPr lang="en-US" sz="2000" dirty="0"/>
              <a:t> </a:t>
            </a:r>
            <a:r>
              <a:rPr lang="en-US" sz="2000" dirty="0" err="1"/>
              <a:t>bicicleta</a:t>
            </a:r>
            <a:r>
              <a:rPr lang="en-US" sz="2000" dirty="0"/>
              <a:t>.</a:t>
            </a:r>
          </a:p>
          <a:p>
            <a:pPr algn="just"/>
            <a:endParaRPr lang="en-US" dirty="0"/>
          </a:p>
          <a:p>
            <a:pPr marL="0" indent="0" algn="just">
              <a:buNone/>
            </a:pPr>
            <a:endParaRPr lang="pt-BR" dirty="0"/>
          </a:p>
        </p:txBody>
      </p:sp>
    </p:spTree>
    <p:extLst>
      <p:ext uri="{BB962C8B-B14F-4D97-AF65-F5344CB8AC3E}">
        <p14:creationId xmlns:p14="http://schemas.microsoft.com/office/powerpoint/2010/main" val="2772053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DISTANCIA DE SEGURANÇA FRONTAL</a:t>
            </a:r>
            <a:endParaRPr lang="pt-BR" dirty="0"/>
          </a:p>
        </p:txBody>
      </p:sp>
      <p:sp>
        <p:nvSpPr>
          <p:cNvPr id="3" name="Espaço Reservado para Conteúdo 2"/>
          <p:cNvSpPr>
            <a:spLocks noGrp="1"/>
          </p:cNvSpPr>
          <p:nvPr>
            <p:ph idx="1"/>
          </p:nvPr>
        </p:nvSpPr>
        <p:spPr>
          <a:xfrm>
            <a:off x="822960" y="1100628"/>
            <a:ext cx="7520940" cy="4272588"/>
          </a:xfrm>
        </p:spPr>
        <p:txBody>
          <a:bodyPr>
            <a:normAutofit/>
          </a:bodyPr>
          <a:lstStyle/>
          <a:p>
            <a:pPr algn="just"/>
            <a:r>
              <a:rPr lang="pt-BR" sz="2400" dirty="0"/>
              <a:t>diretamente proporcional à velocidade desenvolvida, consideradas as demais condições de uso da via e climáticas</a:t>
            </a:r>
          </a:p>
          <a:p>
            <a:pPr algn="just"/>
            <a:endParaRPr lang="pt-BR" sz="2400" dirty="0"/>
          </a:p>
          <a:p>
            <a:pPr algn="just"/>
            <a:r>
              <a:rPr lang="pt-BR" sz="2400" dirty="0"/>
              <a:t>art. 13, inciso 3, da CTV: “O condutor de um veículo que circula atrás de outro, deverá deixar livre entre um e outro uma distância de segurança suficiente para poder evitar uma colisão, em caso de diminuição brusca de velocidade ou parada  súbita do veículo que o precede.”</a:t>
            </a:r>
          </a:p>
          <a:p>
            <a:endParaRPr lang="pt-BR" sz="2400" dirty="0"/>
          </a:p>
        </p:txBody>
      </p:sp>
    </p:spTree>
    <p:extLst>
      <p:ext uri="{BB962C8B-B14F-4D97-AF65-F5344CB8AC3E}">
        <p14:creationId xmlns:p14="http://schemas.microsoft.com/office/powerpoint/2010/main" val="1726071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DISTANCIA DE SEGURANÇA FRONTAL</a:t>
            </a:r>
            <a:endParaRPr lang="pt-BR" dirty="0"/>
          </a:p>
        </p:txBody>
      </p:sp>
      <p:sp>
        <p:nvSpPr>
          <p:cNvPr id="3" name="Espaço Reservado para Conteúdo 2"/>
          <p:cNvSpPr>
            <a:spLocks noGrp="1"/>
          </p:cNvSpPr>
          <p:nvPr>
            <p:ph idx="1"/>
          </p:nvPr>
        </p:nvSpPr>
        <p:spPr>
          <a:xfrm>
            <a:off x="822960" y="1100628"/>
            <a:ext cx="7520940" cy="4488612"/>
          </a:xfrm>
        </p:spPr>
        <p:txBody>
          <a:bodyPr>
            <a:normAutofit/>
          </a:bodyPr>
          <a:lstStyle/>
          <a:p>
            <a:pPr algn="just"/>
            <a:r>
              <a:rPr lang="pt-BR" dirty="0"/>
              <a:t>      1. Tratando-se de acidente de veículo causado durante a sua </a:t>
            </a:r>
            <a:r>
              <a:rPr lang="pt-BR" dirty="0">
                <a:solidFill>
                  <a:srgbClr val="FF0000"/>
                </a:solidFill>
              </a:rPr>
              <a:t>passagem pelo sistema "Sem Parar"</a:t>
            </a:r>
            <a:r>
              <a:rPr lang="pt-BR" dirty="0"/>
              <a:t>, localizado na praça de pedágio da rodovia, em virtude da não abertura da cancela, configurada está a </a:t>
            </a:r>
            <a:r>
              <a:rPr lang="pt-BR" dirty="0">
                <a:solidFill>
                  <a:srgbClr val="FF0000"/>
                </a:solidFill>
              </a:rPr>
              <a:t>responsabilidade da empresa prestadora do serviço</a:t>
            </a:r>
            <a:r>
              <a:rPr lang="pt-BR" dirty="0"/>
              <a:t> pela reparação dos danos, como simples decorrência da constatação da relação de causalidade. 2. Diante da inquestionável relação de consumo existente e, na condição de integrante da cadeia de fornecedores, tem a corré apelante responsabilidade pela defeituosa prestação dos serviços, por incidência da norma do artigo 14 do Código de Defesa do Consumidor. 3. A constatação de que o </a:t>
            </a:r>
            <a:r>
              <a:rPr lang="pt-BR" dirty="0">
                <a:solidFill>
                  <a:srgbClr val="FF0000"/>
                </a:solidFill>
              </a:rPr>
              <a:t>motorista corréu não adotou a necessária observância ao distanciamento adequado </a:t>
            </a:r>
            <a:r>
              <a:rPr lang="pt-BR" dirty="0"/>
              <a:t>do veículo do autor que seguia à sua frente, contribuindo decisivamente para o evento danoso, </a:t>
            </a:r>
            <a:r>
              <a:rPr lang="pt-BR" dirty="0">
                <a:solidFill>
                  <a:srgbClr val="FF0000"/>
                </a:solidFill>
              </a:rPr>
              <a:t>caracterizada também está a sua culpa.</a:t>
            </a:r>
            <a:r>
              <a:rPr lang="pt-BR" dirty="0"/>
              <a:t> A responsabilidade pela reparação dos danos, portanto, é solidária. (Relator(a): </a:t>
            </a:r>
            <a:r>
              <a:rPr lang="pt-BR" dirty="0" err="1"/>
              <a:t>Antonio</a:t>
            </a:r>
            <a:r>
              <a:rPr lang="pt-BR" dirty="0"/>
              <a:t> </a:t>
            </a:r>
            <a:r>
              <a:rPr lang="pt-BR" dirty="0" err="1"/>
              <a:t>Rigolin</a:t>
            </a:r>
            <a:r>
              <a:rPr lang="pt-BR" dirty="0"/>
              <a:t>; Comarca: Jundiaí; Órgão julgador: 31ª Câmara de Direito Privado; Data do julgamento: 16/05/2017; Data de registro: 16/05/2017)</a:t>
            </a:r>
          </a:p>
          <a:p>
            <a:pPr algn="just"/>
            <a:endParaRPr lang="pt-BR" dirty="0"/>
          </a:p>
        </p:txBody>
      </p:sp>
    </p:spTree>
    <p:extLst>
      <p:ext uri="{BB962C8B-B14F-4D97-AF65-F5344CB8AC3E}">
        <p14:creationId xmlns:p14="http://schemas.microsoft.com/office/powerpoint/2010/main" val="561804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FRENAGEM BRUSCA</a:t>
            </a:r>
            <a:endParaRPr lang="pt-BR" dirty="0"/>
          </a:p>
        </p:txBody>
      </p:sp>
      <p:sp>
        <p:nvSpPr>
          <p:cNvPr id="3" name="Espaço Reservado para Conteúdo 2"/>
          <p:cNvSpPr>
            <a:spLocks noGrp="1"/>
          </p:cNvSpPr>
          <p:nvPr>
            <p:ph idx="1"/>
          </p:nvPr>
        </p:nvSpPr>
        <p:spPr>
          <a:xfrm>
            <a:off x="822960" y="1100628"/>
            <a:ext cx="7520940" cy="4560620"/>
          </a:xfrm>
        </p:spPr>
        <p:txBody>
          <a:bodyPr>
            <a:normAutofit/>
          </a:bodyPr>
          <a:lstStyle/>
          <a:p>
            <a:r>
              <a:rPr lang="en-US" sz="2000" dirty="0"/>
              <a:t>CTB, Art. 42 – </a:t>
            </a:r>
            <a:r>
              <a:rPr lang="en-US" sz="2000" dirty="0" err="1"/>
              <a:t>Nenhum</a:t>
            </a:r>
            <a:r>
              <a:rPr lang="en-US" sz="2000" dirty="0"/>
              <a:t> </a:t>
            </a:r>
            <a:r>
              <a:rPr lang="en-US" sz="2000" dirty="0" err="1"/>
              <a:t>condutor</a:t>
            </a:r>
            <a:r>
              <a:rPr lang="en-US" sz="2000" dirty="0"/>
              <a:t> </a:t>
            </a:r>
            <a:r>
              <a:rPr lang="en-US" sz="2000" dirty="0" err="1"/>
              <a:t>deverá</a:t>
            </a:r>
            <a:r>
              <a:rPr lang="en-US" sz="2000" dirty="0"/>
              <a:t> </a:t>
            </a:r>
            <a:r>
              <a:rPr lang="en-US" sz="2000" dirty="0" err="1"/>
              <a:t>frear</a:t>
            </a:r>
            <a:r>
              <a:rPr lang="en-US" sz="2000" dirty="0"/>
              <a:t> </a:t>
            </a:r>
            <a:r>
              <a:rPr lang="en-US" sz="2000" dirty="0" err="1"/>
              <a:t>bruscamente</a:t>
            </a:r>
            <a:r>
              <a:rPr lang="en-US" sz="2000" dirty="0"/>
              <a:t> </a:t>
            </a:r>
            <a:r>
              <a:rPr lang="en-US" sz="2000" dirty="0" err="1"/>
              <a:t>seu</a:t>
            </a:r>
            <a:r>
              <a:rPr lang="en-US" sz="2000" dirty="0"/>
              <a:t> </a:t>
            </a:r>
            <a:r>
              <a:rPr lang="en-US" sz="2000" dirty="0" err="1"/>
              <a:t>veículo</a:t>
            </a:r>
            <a:r>
              <a:rPr lang="en-US" sz="2000" dirty="0"/>
              <a:t>, salvo </a:t>
            </a:r>
            <a:r>
              <a:rPr lang="en-US" sz="2000" dirty="0" err="1"/>
              <a:t>por</a:t>
            </a:r>
            <a:r>
              <a:rPr lang="en-US" sz="2000" dirty="0"/>
              <a:t> </a:t>
            </a:r>
            <a:r>
              <a:rPr lang="en-US" sz="2000" dirty="0" err="1"/>
              <a:t>razões</a:t>
            </a:r>
            <a:r>
              <a:rPr lang="en-US" sz="2000" dirty="0"/>
              <a:t> de </a:t>
            </a:r>
            <a:r>
              <a:rPr lang="en-US" sz="2000" dirty="0" err="1"/>
              <a:t>segurança</a:t>
            </a:r>
            <a:r>
              <a:rPr lang="en-US" sz="2000" dirty="0"/>
              <a:t>.</a:t>
            </a:r>
          </a:p>
          <a:p>
            <a:endParaRPr lang="en-US" sz="2000" dirty="0"/>
          </a:p>
          <a:p>
            <a:pPr algn="just"/>
            <a:r>
              <a:rPr lang="pt-BR" sz="2000" dirty="0"/>
              <a:t>     "CIVIL. RESPONSABILIDADE CIVIL. ACIDENTE DE TRÂNSITO. COLISÃO PELA TRASEIRA. PRESUNÇÃO DE CULPA DO MOTORISTA QUE ABALROA POR TRÁS. INVERSÃO DO ÓNUS DA PROVA. DOUTRINA. REEXAME DE PROVA. INOCORRÊNCIA. RECURSO PROVIDO. </a:t>
            </a:r>
            <a:r>
              <a:rPr lang="pt-BR" sz="2000" dirty="0">
                <a:solidFill>
                  <a:srgbClr val="FF0000"/>
                </a:solidFill>
              </a:rPr>
              <a:t>Culpado, em linha de princípio, é o motorista que colide por trás, invertendo-se, em razão disso, o “</a:t>
            </a:r>
            <a:r>
              <a:rPr lang="pt-BR" sz="2000" dirty="0" err="1">
                <a:solidFill>
                  <a:srgbClr val="FF0000"/>
                </a:solidFill>
              </a:rPr>
              <a:t>onus</a:t>
            </a:r>
            <a:r>
              <a:rPr lang="pt-BR" sz="2000" dirty="0">
                <a:solidFill>
                  <a:srgbClr val="FF0000"/>
                </a:solidFill>
              </a:rPr>
              <a:t> </a:t>
            </a:r>
            <a:r>
              <a:rPr lang="pt-BR" sz="2000" dirty="0" err="1">
                <a:solidFill>
                  <a:srgbClr val="FF0000"/>
                </a:solidFill>
              </a:rPr>
              <a:t>probandi</a:t>
            </a:r>
            <a:r>
              <a:rPr lang="pt-BR" sz="2000" dirty="0">
                <a:solidFill>
                  <a:srgbClr val="FF0000"/>
                </a:solidFill>
              </a:rPr>
              <a:t>", cabendo a ele a prova de desoneração de sua culpa"</a:t>
            </a:r>
            <a:r>
              <a:rPr lang="pt-BR" sz="2000" dirty="0"/>
              <a:t> (</a:t>
            </a:r>
            <a:r>
              <a:rPr lang="pt-BR" sz="2000" dirty="0" err="1"/>
              <a:t>REsp</a:t>
            </a:r>
            <a:r>
              <a:rPr lang="pt-BR" sz="2000" dirty="0"/>
              <a:t> 198196/RJ - 4ª  Turma  Relator Ministro Sálvio de Figueiredo). </a:t>
            </a:r>
          </a:p>
          <a:p>
            <a:endParaRPr lang="pt-BR" sz="2000" dirty="0"/>
          </a:p>
        </p:txBody>
      </p:sp>
    </p:spTree>
    <p:extLst>
      <p:ext uri="{BB962C8B-B14F-4D97-AF65-F5344CB8AC3E}">
        <p14:creationId xmlns:p14="http://schemas.microsoft.com/office/powerpoint/2010/main" val="1446041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DISTÂNCIA DE SEGURANÇA LATERAL</a:t>
            </a:r>
            <a:endParaRPr lang="pt-BR" dirty="0"/>
          </a:p>
        </p:txBody>
      </p:sp>
      <p:sp>
        <p:nvSpPr>
          <p:cNvPr id="3" name="Espaço Reservado para Conteúdo 2"/>
          <p:cNvSpPr>
            <a:spLocks noGrp="1"/>
          </p:cNvSpPr>
          <p:nvPr>
            <p:ph idx="1"/>
          </p:nvPr>
        </p:nvSpPr>
        <p:spPr>
          <a:xfrm>
            <a:off x="457200" y="1600200"/>
            <a:ext cx="8229600" cy="5357192"/>
          </a:xfrm>
        </p:spPr>
        <p:txBody>
          <a:bodyPr>
            <a:normAutofit/>
          </a:bodyPr>
          <a:lstStyle/>
          <a:p>
            <a:pPr algn="just"/>
            <a:r>
              <a:rPr lang="pt-BR" sz="2000" dirty="0"/>
              <a:t>art. 1º, g, da CTV -  </a:t>
            </a:r>
            <a:r>
              <a:rPr lang="pt-BR" sz="2000" dirty="0">
                <a:solidFill>
                  <a:srgbClr val="FF0000"/>
                </a:solidFill>
              </a:rPr>
              <a:t>faixa de trânsito </a:t>
            </a:r>
            <a:r>
              <a:rPr lang="pt-BR" sz="2000" dirty="0"/>
              <a:t>é “qualquer uma das áreas longitudinais em que a pista possa ser subdividida, sinalizada ou não por marcas viárias longitudinais, que tenham uma largura suficiente para permitir a </a:t>
            </a:r>
            <a:r>
              <a:rPr lang="pt-BR" sz="2000" dirty="0">
                <a:solidFill>
                  <a:srgbClr val="FF0000"/>
                </a:solidFill>
              </a:rPr>
              <a:t>circulação de uma fila de veículos automotores, que não sejam motocicletas</a:t>
            </a:r>
            <a:r>
              <a:rPr lang="pt-BR" sz="2000" dirty="0"/>
              <a:t>.”</a:t>
            </a:r>
          </a:p>
          <a:p>
            <a:pPr algn="just"/>
            <a:endParaRPr lang="pt-BR" sz="2000" dirty="0"/>
          </a:p>
          <a:p>
            <a:pPr algn="just"/>
            <a:r>
              <a:rPr lang="pt-BR" sz="2000" dirty="0"/>
              <a:t>Anexo I do CTB – faixa de trânsito  é a divisão longitudinal da pista, sinalizada ou não por marcas viárias, que tenham uma largura suficiente para permitir a circulação de veículos automotores.</a:t>
            </a:r>
          </a:p>
          <a:p>
            <a:pPr algn="just"/>
            <a:endParaRPr lang="pt-BR" sz="2000" dirty="0"/>
          </a:p>
        </p:txBody>
      </p:sp>
    </p:spTree>
    <p:extLst>
      <p:ext uri="{BB962C8B-B14F-4D97-AF65-F5344CB8AC3E}">
        <p14:creationId xmlns:p14="http://schemas.microsoft.com/office/powerpoint/2010/main" val="1856602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DISTÂNCIA DE SEGURANÇA LATERAL</a:t>
            </a:r>
            <a:endParaRPr lang="pt-BR" dirty="0"/>
          </a:p>
        </p:txBody>
      </p:sp>
      <p:sp>
        <p:nvSpPr>
          <p:cNvPr id="3" name="Espaço Reservado para Conteúdo 2"/>
          <p:cNvSpPr>
            <a:spLocks noGrp="1"/>
          </p:cNvSpPr>
          <p:nvPr>
            <p:ph idx="1"/>
          </p:nvPr>
        </p:nvSpPr>
        <p:spPr>
          <a:xfrm>
            <a:off x="457200" y="1600200"/>
            <a:ext cx="8229600" cy="5357192"/>
          </a:xfrm>
        </p:spPr>
        <p:txBody>
          <a:bodyPr>
            <a:normAutofit/>
          </a:bodyPr>
          <a:lstStyle/>
          <a:p>
            <a:pPr algn="just"/>
            <a:r>
              <a:rPr lang="pt-BR" dirty="0"/>
              <a:t>      dos dispositivos legais acima delineados infere-se que cada faixa de trânsito se destina à circulação de “uma fila de veículos” e, portanto, caso </a:t>
            </a:r>
            <a:r>
              <a:rPr lang="pt-BR" dirty="0">
                <a:solidFill>
                  <a:srgbClr val="FF0000"/>
                </a:solidFill>
              </a:rPr>
              <a:t>dois veículos ocupem a mesma faixa (sendo que, normalmente, um deles a ocupa parcialmente) não se estará mantendo a distância de segurança lateral</a:t>
            </a:r>
            <a:r>
              <a:rPr lang="pt-BR" dirty="0"/>
              <a:t>;</a:t>
            </a:r>
          </a:p>
          <a:p>
            <a:pPr algn="just"/>
            <a:endParaRPr lang="pt-BR" dirty="0"/>
          </a:p>
          <a:p>
            <a:pPr algn="just"/>
            <a:r>
              <a:rPr lang="pt-BR" dirty="0"/>
              <a:t>       Motocicleta e similares circulando entre veículos de filas adjacentes ou entre a calçada e veículos de fila adjacente a ela, estando esses em movimento ou imobilizados, colocando em risco a segurança do trânsito. (Manual de Fiscalização)</a:t>
            </a:r>
          </a:p>
          <a:p>
            <a:endParaRPr lang="pt-BR" dirty="0"/>
          </a:p>
        </p:txBody>
      </p:sp>
    </p:spTree>
    <p:extLst>
      <p:ext uri="{BB962C8B-B14F-4D97-AF65-F5344CB8AC3E}">
        <p14:creationId xmlns:p14="http://schemas.microsoft.com/office/powerpoint/2010/main" val="1132296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DISTÂNCIA DE SEGURANÇA</a:t>
            </a:r>
            <a:endParaRPr lang="pt-BR" dirty="0"/>
          </a:p>
        </p:txBody>
      </p:sp>
      <p:sp>
        <p:nvSpPr>
          <p:cNvPr id="3" name="Espaço Reservado para Conteúdo 2"/>
          <p:cNvSpPr>
            <a:spLocks noGrp="1"/>
          </p:cNvSpPr>
          <p:nvPr>
            <p:ph idx="1"/>
          </p:nvPr>
        </p:nvSpPr>
        <p:spPr>
          <a:xfrm>
            <a:off x="822960" y="1268760"/>
            <a:ext cx="7520940" cy="3411717"/>
          </a:xfrm>
        </p:spPr>
        <p:txBody>
          <a:bodyPr>
            <a:normAutofit/>
          </a:bodyPr>
          <a:lstStyle/>
          <a:p>
            <a:pPr algn="just"/>
            <a:r>
              <a:rPr lang="en-US" sz="2400" dirty="0"/>
              <a:t>CTB, Art. 191 – </a:t>
            </a:r>
            <a:r>
              <a:rPr lang="en-US" sz="2400" dirty="0" err="1"/>
              <a:t>Forçar</a:t>
            </a:r>
            <a:r>
              <a:rPr lang="en-US" sz="2400" dirty="0"/>
              <a:t> </a:t>
            </a:r>
            <a:r>
              <a:rPr lang="en-US" sz="2400" dirty="0" err="1"/>
              <a:t>passagem</a:t>
            </a:r>
            <a:r>
              <a:rPr lang="en-US" sz="2400" dirty="0"/>
              <a:t> entre </a:t>
            </a:r>
            <a:r>
              <a:rPr lang="en-US" sz="2400" dirty="0" err="1"/>
              <a:t>veículos</a:t>
            </a:r>
            <a:r>
              <a:rPr lang="en-US" sz="2400" dirty="0"/>
              <a:t> </a:t>
            </a:r>
            <a:r>
              <a:rPr lang="en-US" sz="2400" dirty="0" err="1"/>
              <a:t>que</a:t>
            </a:r>
            <a:r>
              <a:rPr lang="en-US" sz="2400" dirty="0"/>
              <a:t> </a:t>
            </a:r>
            <a:r>
              <a:rPr lang="en-US" sz="2400" dirty="0" err="1"/>
              <a:t>circulam</a:t>
            </a:r>
            <a:r>
              <a:rPr lang="en-US" sz="2400" dirty="0"/>
              <a:t> </a:t>
            </a:r>
            <a:r>
              <a:rPr lang="en-US" sz="2400" dirty="0" err="1"/>
              <a:t>em</a:t>
            </a:r>
            <a:r>
              <a:rPr lang="en-US" sz="2400" dirty="0"/>
              <a:t> </a:t>
            </a:r>
            <a:r>
              <a:rPr lang="en-US" sz="2400" dirty="0" err="1"/>
              <a:t>sentidos</a:t>
            </a:r>
            <a:r>
              <a:rPr lang="en-US" sz="2400" dirty="0"/>
              <a:t> </a:t>
            </a:r>
            <a:r>
              <a:rPr lang="en-US" sz="2400" dirty="0" err="1"/>
              <a:t>opostos</a:t>
            </a:r>
            <a:r>
              <a:rPr lang="en-US" sz="2400" dirty="0"/>
              <a:t> (</a:t>
            </a:r>
            <a:r>
              <a:rPr lang="en-US" sz="2400" dirty="0" err="1"/>
              <a:t>gravíssima</a:t>
            </a:r>
            <a:r>
              <a:rPr lang="en-US" sz="2400" dirty="0"/>
              <a:t> – 10 </a:t>
            </a:r>
            <a:r>
              <a:rPr lang="en-US" sz="2400" dirty="0" err="1"/>
              <a:t>vezes</a:t>
            </a:r>
            <a:r>
              <a:rPr lang="en-US" sz="2400" dirty="0"/>
              <a:t> –</a:t>
            </a:r>
            <a:r>
              <a:rPr lang="en-US" sz="2400" dirty="0" err="1"/>
              <a:t>suspensão</a:t>
            </a:r>
            <a:r>
              <a:rPr lang="en-US" sz="2400" dirty="0"/>
              <a:t> do </a:t>
            </a:r>
            <a:r>
              <a:rPr lang="en-US" sz="2400" dirty="0" err="1"/>
              <a:t>direito</a:t>
            </a:r>
            <a:r>
              <a:rPr lang="en-US" sz="2400" dirty="0"/>
              <a:t> de </a:t>
            </a:r>
            <a:r>
              <a:rPr lang="en-US" sz="2400" dirty="0" err="1"/>
              <a:t>dirigir</a:t>
            </a:r>
            <a:r>
              <a:rPr lang="en-US" sz="2400" dirty="0"/>
              <a:t> </a:t>
            </a:r>
            <a:r>
              <a:rPr lang="en-US" sz="2400" dirty="0" err="1"/>
              <a:t>reincidência</a:t>
            </a:r>
            <a:r>
              <a:rPr lang="en-US" sz="2400" dirty="0"/>
              <a:t> </a:t>
            </a:r>
            <a:r>
              <a:rPr lang="en-US" sz="2400" dirty="0" err="1"/>
              <a:t>em</a:t>
            </a:r>
            <a:r>
              <a:rPr lang="en-US" sz="2400" dirty="0"/>
              <a:t> 12 </a:t>
            </a:r>
            <a:r>
              <a:rPr lang="en-US" sz="2400" dirty="0" err="1"/>
              <a:t>meses</a:t>
            </a:r>
            <a:r>
              <a:rPr lang="en-US" sz="2400" dirty="0"/>
              <a:t>, </a:t>
            </a:r>
            <a:r>
              <a:rPr lang="en-US" sz="2400" dirty="0" err="1"/>
              <a:t>aplica</a:t>
            </a:r>
            <a:r>
              <a:rPr lang="en-US" sz="2400" dirty="0"/>
              <a:t>-se </a:t>
            </a:r>
            <a:r>
              <a:rPr lang="en-US" sz="2400" dirty="0" err="1"/>
              <a:t>em</a:t>
            </a:r>
            <a:r>
              <a:rPr lang="en-US" sz="2400" dirty="0"/>
              <a:t> </a:t>
            </a:r>
            <a:r>
              <a:rPr lang="en-US" sz="2400" dirty="0" err="1"/>
              <a:t>dobro</a:t>
            </a:r>
            <a:r>
              <a:rPr lang="en-US" sz="2400" dirty="0"/>
              <a:t> )</a:t>
            </a:r>
          </a:p>
          <a:p>
            <a:pPr algn="just"/>
            <a:endParaRPr lang="en-US" sz="2400" dirty="0"/>
          </a:p>
          <a:p>
            <a:pPr algn="just"/>
            <a:r>
              <a:rPr lang="en-US" sz="2400" dirty="0"/>
              <a:t>CTB, art. 192 – </a:t>
            </a:r>
            <a:r>
              <a:rPr lang="en-US" sz="2400" dirty="0" err="1"/>
              <a:t>Não</a:t>
            </a:r>
            <a:r>
              <a:rPr lang="en-US" sz="2400" dirty="0"/>
              <a:t> </a:t>
            </a:r>
            <a:r>
              <a:rPr lang="en-US" sz="2400" dirty="0" err="1"/>
              <a:t>manter</a:t>
            </a:r>
            <a:r>
              <a:rPr lang="en-US" sz="2400" dirty="0"/>
              <a:t> </a:t>
            </a:r>
            <a:r>
              <a:rPr lang="en-US" sz="2400" dirty="0" err="1"/>
              <a:t>distância</a:t>
            </a:r>
            <a:r>
              <a:rPr lang="en-US" sz="2400" dirty="0"/>
              <a:t> de </a:t>
            </a:r>
            <a:r>
              <a:rPr lang="en-US" sz="2400" dirty="0" err="1"/>
              <a:t>segurança</a:t>
            </a:r>
            <a:r>
              <a:rPr lang="en-US" sz="2400" dirty="0"/>
              <a:t> frontal e </a:t>
            </a:r>
            <a:r>
              <a:rPr lang="en-US" sz="2400" dirty="0" err="1"/>
              <a:t>ou</a:t>
            </a:r>
            <a:r>
              <a:rPr lang="en-US" sz="2400" dirty="0"/>
              <a:t> lateral (grave)</a:t>
            </a:r>
            <a:endParaRPr lang="pt-BR" sz="2400" dirty="0"/>
          </a:p>
        </p:txBody>
      </p:sp>
    </p:spTree>
    <p:extLst>
      <p:ext uri="{BB962C8B-B14F-4D97-AF65-F5344CB8AC3E}">
        <p14:creationId xmlns:p14="http://schemas.microsoft.com/office/powerpoint/2010/main" val="1864780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DIREITO DE PREFERÊNCIA DE PASSAGEM NO CRUZAMENTO</a:t>
            </a:r>
            <a:endParaRPr lang="pt-BR" dirty="0"/>
          </a:p>
        </p:txBody>
      </p:sp>
      <p:sp>
        <p:nvSpPr>
          <p:cNvPr id="3" name="Espaço Reservado para Conteúdo 2"/>
          <p:cNvSpPr>
            <a:spLocks noGrp="1"/>
          </p:cNvSpPr>
          <p:nvPr>
            <p:ph idx="1"/>
          </p:nvPr>
        </p:nvSpPr>
        <p:spPr>
          <a:xfrm>
            <a:off x="457200" y="1844824"/>
            <a:ext cx="8229600" cy="4281339"/>
          </a:xfrm>
        </p:spPr>
        <p:txBody>
          <a:bodyPr>
            <a:normAutofit/>
          </a:bodyPr>
          <a:lstStyle/>
          <a:p>
            <a:r>
              <a:rPr lang="en-US" sz="2400" dirty="0"/>
              <a:t>CTB, art. 29, III</a:t>
            </a:r>
          </a:p>
          <a:p>
            <a:endParaRPr lang="en-US" sz="2400" dirty="0"/>
          </a:p>
          <a:p>
            <a:r>
              <a:rPr lang="en-US" sz="2400" dirty="0" err="1"/>
              <a:t>Cruzamento</a:t>
            </a:r>
            <a:r>
              <a:rPr lang="en-US" sz="2400" dirty="0"/>
              <a:t> </a:t>
            </a:r>
            <a:r>
              <a:rPr lang="en-US" sz="2400" dirty="0" err="1"/>
              <a:t>sinalizado</a:t>
            </a:r>
            <a:endParaRPr lang="en-US" sz="2400" dirty="0"/>
          </a:p>
          <a:p>
            <a:pPr marL="0" indent="0">
              <a:buNone/>
            </a:pPr>
            <a:endParaRPr lang="en-US" sz="2400" dirty="0"/>
          </a:p>
          <a:p>
            <a:r>
              <a:rPr lang="en-US" sz="2400" dirty="0" err="1"/>
              <a:t>Cruzamento</a:t>
            </a:r>
            <a:r>
              <a:rPr lang="en-US" sz="2400" dirty="0"/>
              <a:t> </a:t>
            </a:r>
            <a:r>
              <a:rPr lang="en-US" sz="2400" dirty="0" err="1"/>
              <a:t>não</a:t>
            </a:r>
            <a:r>
              <a:rPr lang="en-US" sz="2400" dirty="0"/>
              <a:t> </a:t>
            </a:r>
            <a:r>
              <a:rPr lang="en-US" sz="2400" dirty="0" err="1"/>
              <a:t>sinalizado</a:t>
            </a:r>
            <a:endParaRPr lang="en-US" sz="2400" dirty="0"/>
          </a:p>
          <a:p>
            <a:pPr marL="0" indent="0">
              <a:buNone/>
            </a:pPr>
            <a:endParaRPr lang="pt-BR" sz="2400" dirty="0"/>
          </a:p>
        </p:txBody>
      </p:sp>
    </p:spTree>
    <p:extLst>
      <p:ext uri="{BB962C8B-B14F-4D97-AF65-F5344CB8AC3E}">
        <p14:creationId xmlns:p14="http://schemas.microsoft.com/office/powerpoint/2010/main" val="599562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CRUZAMENTO SINALIZADO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sz="2400" dirty="0"/>
              <a:t>O art. 89 do CTB  determina a seguinte ordem de prevalência, ou digamos, hierarquia: </a:t>
            </a:r>
          </a:p>
          <a:p>
            <a:endParaRPr lang="pt-BR" sz="2400" dirty="0"/>
          </a:p>
          <a:p>
            <a:r>
              <a:rPr lang="pt-BR" sz="2400" dirty="0"/>
              <a:t>1) as ordens do agente de trânsito prevalecem sobre as normas gerais de circulação e sobre os outros sinais viários;</a:t>
            </a:r>
          </a:p>
          <a:p>
            <a:r>
              <a:rPr lang="pt-BR" sz="2400" dirty="0"/>
              <a:t>2) as indicações do semáforo prevalecem sobre os demais sinais;</a:t>
            </a:r>
          </a:p>
          <a:p>
            <a:r>
              <a:rPr lang="pt-BR" sz="2400" dirty="0"/>
              <a:t>3) as indicações dos sinais de trânsito prevalecem sobre as demais normas gerais de trânsito.</a:t>
            </a:r>
          </a:p>
          <a:p>
            <a:endParaRPr lang="pt-BR" dirty="0"/>
          </a:p>
        </p:txBody>
      </p:sp>
    </p:spTree>
    <p:extLst>
      <p:ext uri="{BB962C8B-B14F-4D97-AF65-F5344CB8AC3E}">
        <p14:creationId xmlns:p14="http://schemas.microsoft.com/office/powerpoint/2010/main" val="385072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VIA PÚBLICA</a:t>
            </a:r>
          </a:p>
        </p:txBody>
      </p:sp>
      <p:sp>
        <p:nvSpPr>
          <p:cNvPr id="3" name="Espaço Reservado para Conteúdo 2"/>
          <p:cNvSpPr>
            <a:spLocks noGrp="1"/>
          </p:cNvSpPr>
          <p:nvPr>
            <p:ph idx="1"/>
          </p:nvPr>
        </p:nvSpPr>
        <p:spPr>
          <a:xfrm>
            <a:off x="457200" y="1412776"/>
            <a:ext cx="8229600" cy="4713387"/>
          </a:xfrm>
        </p:spPr>
        <p:txBody>
          <a:bodyPr>
            <a:noAutofit/>
          </a:bodyPr>
          <a:lstStyle/>
          <a:p>
            <a:pPr algn="just"/>
            <a:r>
              <a:rPr lang="pt-BR" sz="2400" dirty="0"/>
              <a:t>Art. 7º -A. A </a:t>
            </a:r>
            <a:r>
              <a:rPr lang="pt-BR" sz="2400" b="1" dirty="0"/>
              <a:t>autoridade portuária ou entidade </a:t>
            </a:r>
            <a:r>
              <a:rPr lang="pt-BR" sz="2400" b="1" dirty="0" err="1"/>
              <a:t>entidade</a:t>
            </a:r>
            <a:r>
              <a:rPr lang="pt-BR" sz="2400" b="1" dirty="0"/>
              <a:t> concessionária de porto organizado poderá celebrar convênios com os órgãos previstos no art. 7º</a:t>
            </a:r>
            <a:r>
              <a:rPr lang="pt-BR" sz="2400" dirty="0"/>
              <a:t>, com a interveniência dos Municípios e Estados, juridicamente interessados, com o fim específico de facilitar a autuação por descumprimento da legislação de trânsito. (incluído pela Lei. 12.058, de 2009)</a:t>
            </a:r>
          </a:p>
          <a:p>
            <a:pPr algn="just"/>
            <a:endParaRPr lang="pt-BR" sz="2400" dirty="0"/>
          </a:p>
          <a:p>
            <a:pPr algn="just"/>
            <a:r>
              <a:rPr lang="pt-BR" sz="2400" dirty="0"/>
              <a:t>§ 1º - O convênio valerá para </a:t>
            </a:r>
            <a:r>
              <a:rPr lang="pt-BR" sz="2400" b="1" dirty="0"/>
              <a:t>toda área física do porto organizado</a:t>
            </a:r>
            <a:r>
              <a:rPr lang="pt-BR" sz="2400" dirty="0"/>
              <a:t>, inclusive, nas áreas dos terminais alfandegados, nas estações de transbordo, nas instalações portuárias públicas de pequeno porte e nos respectivos estacionamentos ou vias de trânsito internas. (incluído pela Lei. 12.058, de 2009)</a:t>
            </a:r>
          </a:p>
        </p:txBody>
      </p:sp>
    </p:spTree>
    <p:extLst>
      <p:ext uri="{BB962C8B-B14F-4D97-AF65-F5344CB8AC3E}">
        <p14:creationId xmlns:p14="http://schemas.microsoft.com/office/powerpoint/2010/main" val="1500099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LUZES DO SEMÁFORO</a:t>
            </a:r>
            <a:endParaRPr lang="pt-BR" dirty="0"/>
          </a:p>
        </p:txBody>
      </p:sp>
      <p:sp>
        <p:nvSpPr>
          <p:cNvPr id="3" name="Espaço Reservado para Conteúdo 2"/>
          <p:cNvSpPr>
            <a:spLocks noGrp="1"/>
          </p:cNvSpPr>
          <p:nvPr>
            <p:ph idx="1"/>
          </p:nvPr>
        </p:nvSpPr>
        <p:spPr/>
        <p:txBody>
          <a:bodyPr>
            <a:normAutofit/>
          </a:bodyPr>
          <a:lstStyle/>
          <a:p>
            <a:r>
              <a:rPr lang="pt-BR" sz="2000" dirty="0"/>
              <a:t>item 4.1.2. do Anexo II do CTB :</a:t>
            </a:r>
          </a:p>
          <a:p>
            <a:endParaRPr lang="pt-BR" sz="2000" dirty="0"/>
          </a:p>
          <a:p>
            <a:r>
              <a:rPr lang="pt-BR" sz="2000" dirty="0"/>
              <a:t>luz vermelha: indica a obrigatoriedade de parar</a:t>
            </a:r>
          </a:p>
          <a:p>
            <a:endParaRPr lang="pt-BR" sz="2000" dirty="0"/>
          </a:p>
          <a:p>
            <a:r>
              <a:rPr lang="pt-BR" sz="2000" dirty="0"/>
              <a:t>luz amarela: indica atenção, devendo o condutor parar o veículo, salvo se isto resultar em situação de perigo</a:t>
            </a:r>
          </a:p>
          <a:p>
            <a:endParaRPr lang="pt-BR" sz="2000" dirty="0"/>
          </a:p>
          <a:p>
            <a:r>
              <a:rPr lang="pt-BR" sz="2000" dirty="0"/>
              <a:t>luz verde:  indica permissão de prosseguir na marcha</a:t>
            </a:r>
          </a:p>
        </p:txBody>
      </p:sp>
    </p:spTree>
    <p:extLst>
      <p:ext uri="{BB962C8B-B14F-4D97-AF65-F5344CB8AC3E}">
        <p14:creationId xmlns:p14="http://schemas.microsoft.com/office/powerpoint/2010/main" val="4281680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LUZES DO SEMÁFORO</a:t>
            </a:r>
            <a:endParaRPr lang="pt-BR" dirty="0"/>
          </a:p>
        </p:txBody>
      </p:sp>
      <p:sp>
        <p:nvSpPr>
          <p:cNvPr id="3" name="Espaço Reservado para Conteúdo 2"/>
          <p:cNvSpPr>
            <a:spLocks noGrp="1"/>
          </p:cNvSpPr>
          <p:nvPr>
            <p:ph idx="1"/>
          </p:nvPr>
        </p:nvSpPr>
        <p:spPr/>
        <p:txBody>
          <a:bodyPr/>
          <a:lstStyle/>
          <a:p>
            <a:pPr algn="just"/>
            <a:endParaRPr lang="en-US" sz="2400" dirty="0"/>
          </a:p>
          <a:p>
            <a:pPr algn="just"/>
            <a:r>
              <a:rPr lang="en-US" sz="2400" dirty="0"/>
              <a:t>    Luz </a:t>
            </a:r>
            <a:r>
              <a:rPr lang="en-US" sz="2400" dirty="0" err="1"/>
              <a:t>amarela</a:t>
            </a:r>
            <a:r>
              <a:rPr lang="en-US" sz="2400" dirty="0"/>
              <a:t> </a:t>
            </a:r>
            <a:r>
              <a:rPr lang="en-US" sz="2400" dirty="0" err="1"/>
              <a:t>piscante</a:t>
            </a:r>
            <a:r>
              <a:rPr lang="en-US" sz="2400" dirty="0"/>
              <a:t>: </a:t>
            </a:r>
            <a:r>
              <a:rPr lang="en-US" sz="2400" dirty="0" err="1"/>
              <a:t>indica</a:t>
            </a:r>
            <a:r>
              <a:rPr lang="en-US" sz="2400" dirty="0"/>
              <a:t> </a:t>
            </a:r>
            <a:r>
              <a:rPr lang="en-US" sz="2400" dirty="0" err="1"/>
              <a:t>que</a:t>
            </a:r>
            <a:r>
              <a:rPr lang="en-US" sz="2400" dirty="0"/>
              <a:t> o </a:t>
            </a:r>
            <a:r>
              <a:rPr lang="en-US" sz="2400" dirty="0" err="1"/>
              <a:t>condutor</a:t>
            </a:r>
            <a:r>
              <a:rPr lang="en-US" sz="2400" dirty="0"/>
              <a:t> </a:t>
            </a:r>
            <a:r>
              <a:rPr lang="en-US" sz="2400" dirty="0" err="1"/>
              <a:t>deve</a:t>
            </a:r>
            <a:r>
              <a:rPr lang="en-US" sz="2400" dirty="0"/>
              <a:t> </a:t>
            </a:r>
            <a:r>
              <a:rPr lang="en-US" sz="2400" dirty="0" err="1"/>
              <a:t>reduzir</a:t>
            </a:r>
            <a:r>
              <a:rPr lang="en-US" sz="2400" dirty="0"/>
              <a:t> a </a:t>
            </a:r>
            <a:r>
              <a:rPr lang="en-US" sz="2400" dirty="0" err="1"/>
              <a:t>velocidade</a:t>
            </a:r>
            <a:r>
              <a:rPr lang="en-US" sz="2400" dirty="0"/>
              <a:t>  e </a:t>
            </a:r>
            <a:r>
              <a:rPr lang="en-US" sz="2400" dirty="0" err="1"/>
              <a:t>adotar</a:t>
            </a:r>
            <a:r>
              <a:rPr lang="en-US" sz="2400" dirty="0"/>
              <a:t> </a:t>
            </a:r>
            <a:r>
              <a:rPr lang="en-US" sz="2400" dirty="0" err="1"/>
              <a:t>medidas</a:t>
            </a:r>
            <a:r>
              <a:rPr lang="en-US" sz="2400" dirty="0"/>
              <a:t> de </a:t>
            </a:r>
            <a:r>
              <a:rPr lang="en-US" sz="2400" dirty="0" err="1"/>
              <a:t>precaução</a:t>
            </a:r>
            <a:r>
              <a:rPr lang="en-US" sz="2400" dirty="0"/>
              <a:t>, </a:t>
            </a:r>
            <a:r>
              <a:rPr lang="en-US" sz="2400" dirty="0" err="1"/>
              <a:t>podendo</a:t>
            </a:r>
            <a:r>
              <a:rPr lang="en-US" sz="2400" dirty="0"/>
              <a:t> </a:t>
            </a:r>
            <a:r>
              <a:rPr lang="en-US" sz="2400" dirty="0" err="1"/>
              <a:t>ser</a:t>
            </a:r>
            <a:r>
              <a:rPr lang="en-US" sz="2400" dirty="0"/>
              <a:t> </a:t>
            </a:r>
            <a:r>
              <a:rPr lang="en-US" sz="2400" dirty="0" err="1"/>
              <a:t>usada</a:t>
            </a:r>
            <a:r>
              <a:rPr lang="en-US" sz="2400" dirty="0"/>
              <a:t> </a:t>
            </a:r>
            <a:r>
              <a:rPr lang="en-US" sz="2400" dirty="0" err="1"/>
              <a:t>em</a:t>
            </a:r>
            <a:r>
              <a:rPr lang="en-US" sz="2400" dirty="0"/>
              <a:t> </a:t>
            </a:r>
            <a:r>
              <a:rPr lang="en-US" sz="2400" dirty="0" err="1"/>
              <a:t>horários</a:t>
            </a:r>
            <a:r>
              <a:rPr lang="en-US" sz="2400" dirty="0"/>
              <a:t> e </a:t>
            </a:r>
            <a:r>
              <a:rPr lang="en-US" sz="2400" dirty="0" err="1"/>
              <a:t>situações</a:t>
            </a:r>
            <a:r>
              <a:rPr lang="en-US" sz="2400" dirty="0"/>
              <a:t> </a:t>
            </a:r>
            <a:r>
              <a:rPr lang="en-US" sz="2400" dirty="0" err="1"/>
              <a:t>específicas</a:t>
            </a:r>
            <a:r>
              <a:rPr lang="en-US" sz="2400" dirty="0"/>
              <a:t>, </a:t>
            </a:r>
            <a:r>
              <a:rPr lang="en-US" sz="2400" dirty="0" err="1"/>
              <a:t>ficando</a:t>
            </a:r>
            <a:r>
              <a:rPr lang="en-US" sz="2400" dirty="0"/>
              <a:t> o </a:t>
            </a:r>
            <a:r>
              <a:rPr lang="en-US" sz="2400" dirty="0" err="1"/>
              <a:t>condutor</a:t>
            </a:r>
            <a:r>
              <a:rPr lang="en-US" sz="2400" dirty="0"/>
              <a:t> obrigado a </a:t>
            </a:r>
            <a:r>
              <a:rPr lang="en-US" sz="2400" dirty="0" err="1"/>
              <a:t>observar</a:t>
            </a:r>
            <a:r>
              <a:rPr lang="en-US" sz="2400" dirty="0"/>
              <a:t> a </a:t>
            </a:r>
            <a:r>
              <a:rPr lang="en-US" sz="2400" dirty="0" err="1"/>
              <a:t>regra</a:t>
            </a:r>
            <a:r>
              <a:rPr lang="en-US" sz="2400" dirty="0"/>
              <a:t> do art. 29, III, c do CTB (</a:t>
            </a:r>
            <a:r>
              <a:rPr lang="en-US" sz="2400" dirty="0" err="1"/>
              <a:t>preferência</a:t>
            </a:r>
            <a:r>
              <a:rPr lang="en-US" sz="2400" dirty="0"/>
              <a:t> do </a:t>
            </a:r>
            <a:r>
              <a:rPr lang="en-US" sz="2400" dirty="0" err="1"/>
              <a:t>veículo</a:t>
            </a:r>
            <a:r>
              <a:rPr lang="en-US" sz="2400" dirty="0"/>
              <a:t> </a:t>
            </a:r>
            <a:r>
              <a:rPr lang="en-US" sz="2400" dirty="0" err="1"/>
              <a:t>que</a:t>
            </a:r>
            <a:r>
              <a:rPr lang="en-US" sz="2400" dirty="0"/>
              <a:t> </a:t>
            </a:r>
            <a:r>
              <a:rPr lang="en-US" sz="2400" dirty="0" err="1"/>
              <a:t>vem</a:t>
            </a:r>
            <a:r>
              <a:rPr lang="en-US" sz="2400" dirty="0"/>
              <a:t> da </a:t>
            </a:r>
            <a:r>
              <a:rPr lang="en-US" sz="2400" dirty="0" err="1"/>
              <a:t>direita</a:t>
            </a:r>
            <a:r>
              <a:rPr lang="en-US" sz="2400" dirty="0"/>
              <a:t>)</a:t>
            </a:r>
          </a:p>
          <a:p>
            <a:pPr marL="0" indent="0" algn="just">
              <a:buNone/>
            </a:pPr>
            <a:endParaRPr lang="pt-BR" sz="2400" dirty="0"/>
          </a:p>
          <a:p>
            <a:endParaRPr lang="pt-BR" dirty="0"/>
          </a:p>
        </p:txBody>
      </p:sp>
    </p:spTree>
    <p:extLst>
      <p:ext uri="{BB962C8B-B14F-4D97-AF65-F5344CB8AC3E}">
        <p14:creationId xmlns:p14="http://schemas.microsoft.com/office/powerpoint/2010/main" val="976634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PLACA PARE</a:t>
            </a:r>
            <a:endParaRPr lang="pt-BR" dirty="0"/>
          </a:p>
        </p:txBody>
      </p:sp>
      <p:sp>
        <p:nvSpPr>
          <p:cNvPr id="3" name="Espaço Reservado para Conteúdo 2"/>
          <p:cNvSpPr>
            <a:spLocks noGrp="1"/>
          </p:cNvSpPr>
          <p:nvPr>
            <p:ph idx="1"/>
          </p:nvPr>
        </p:nvSpPr>
        <p:spPr>
          <a:xfrm>
            <a:off x="822960" y="1100628"/>
            <a:ext cx="7520940" cy="4272588"/>
          </a:xfrm>
        </p:spPr>
        <p:txBody>
          <a:bodyPr>
            <a:normAutofit lnSpcReduction="10000"/>
          </a:bodyPr>
          <a:lstStyle/>
          <a:p>
            <a:pPr algn="just"/>
            <a:r>
              <a:rPr lang="pt-BR" dirty="0"/>
              <a:t>Res. 180/05 do Contran - Manual de Sinalização Vertical de Regulamentação, item 5.1. :</a:t>
            </a:r>
          </a:p>
          <a:p>
            <a:pPr algn="just"/>
            <a:endParaRPr lang="pt-BR" dirty="0"/>
          </a:p>
          <a:p>
            <a:pPr algn="just"/>
            <a:r>
              <a:rPr lang="pt-BR" dirty="0"/>
              <a:t> a placa R-1 determina a parada obrigatória do veículo e deve ser instalada, como regra, naqueles locais em que “</a:t>
            </a:r>
            <a:r>
              <a:rPr lang="pt-BR" dirty="0">
                <a:solidFill>
                  <a:srgbClr val="FF0000"/>
                </a:solidFill>
              </a:rPr>
              <a:t>a parada de veículos for realmente necessária, sendo insuficiente ou perigosa a simples redução de velocidade”.</a:t>
            </a:r>
          </a:p>
          <a:p>
            <a:pPr algn="just"/>
            <a:endParaRPr lang="pt-BR" dirty="0"/>
          </a:p>
          <a:p>
            <a:pPr algn="just"/>
            <a:r>
              <a:rPr lang="pt-BR" dirty="0"/>
              <a:t> A placa deve ser instalada </a:t>
            </a:r>
            <a:r>
              <a:rPr lang="pt-BR" dirty="0">
                <a:solidFill>
                  <a:srgbClr val="FF0000"/>
                </a:solidFill>
              </a:rPr>
              <a:t>do lado direito da via e, caso aí não apresente boas condições de visibilidade, deve ser repetido ou colocado à esquerda</a:t>
            </a:r>
            <a:r>
              <a:rPr lang="pt-BR" dirty="0"/>
              <a:t>;</a:t>
            </a:r>
          </a:p>
          <a:p>
            <a:pPr algn="just"/>
            <a:endParaRPr lang="pt-BR" dirty="0"/>
          </a:p>
          <a:p>
            <a:pPr algn="just"/>
            <a:r>
              <a:rPr lang="pt-BR" dirty="0"/>
              <a:t>“O sinal </a:t>
            </a:r>
            <a:r>
              <a:rPr lang="pt-BR" i="1" dirty="0"/>
              <a:t>stop</a:t>
            </a:r>
            <a:r>
              <a:rPr lang="pt-BR" dirty="0"/>
              <a:t> vem do art. 33 do Capítulo III do Protocolo de Genebra sobre sinalização, de 19 de setembro de 1949. ‘Representa’, diz ele, ‘uma obrigação de caráter imperativo, </a:t>
            </a:r>
            <a:r>
              <a:rPr lang="pt-BR" dirty="0">
                <a:solidFill>
                  <a:srgbClr val="FF0000"/>
                </a:solidFill>
              </a:rPr>
              <a:t>exigindo sempre um tempo de paragem e não o mero afrouxamento ou redução da velocidade</a:t>
            </a:r>
            <a:r>
              <a:rPr lang="pt-BR" dirty="0"/>
              <a:t>’”. (PINHEIRO e RIBEIRO, Dorival, 2001, p. 83).</a:t>
            </a:r>
          </a:p>
          <a:p>
            <a:endParaRPr lang="pt-BR" dirty="0"/>
          </a:p>
        </p:txBody>
      </p:sp>
    </p:spTree>
    <p:extLst>
      <p:ext uri="{BB962C8B-B14F-4D97-AF65-F5344CB8AC3E}">
        <p14:creationId xmlns:p14="http://schemas.microsoft.com/office/powerpoint/2010/main" val="2551097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PLACA PARE</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sz="2000" dirty="0"/>
              <a:t>    “Em  que  pesem  os  argumentos expendidos no recurso,  tem-se que restou bem demonstrada a culpa do apelante  pelo  acidente  descrito  na  inicial,  por  ter  adentrado  em cruzamento  dotado  de  sinalizações  aérea  e  horizontal  de  “PARE” dirigidas a ele, e interceptado a trajetória da motocicleta conduzida pela apelada,  que  trafegava  na  via  preferencial,  tudo  a  revelar  que  o recorrente deixou de adotar as cautelas indispensáveis para a realização da manobra de forma segura. (TJSP, Ap. nº  0006361- 69.2009.8.26.0664, 24/02/12)</a:t>
            </a:r>
          </a:p>
          <a:p>
            <a:pPr algn="just"/>
            <a:endParaRPr lang="pt-BR" sz="2000" dirty="0"/>
          </a:p>
          <a:p>
            <a:pPr algn="just"/>
            <a:r>
              <a:rPr lang="pt-BR" sz="2000" dirty="0"/>
              <a:t>CTB, art. 208</a:t>
            </a:r>
          </a:p>
          <a:p>
            <a:endParaRPr lang="pt-BR" dirty="0"/>
          </a:p>
        </p:txBody>
      </p:sp>
    </p:spTree>
    <p:extLst>
      <p:ext uri="{BB962C8B-B14F-4D97-AF65-F5344CB8AC3E}">
        <p14:creationId xmlns:p14="http://schemas.microsoft.com/office/powerpoint/2010/main" val="15051616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PLACA DÊ A PREFERÊNCIA</a:t>
            </a:r>
            <a:endParaRPr lang="pt-BR" dirty="0"/>
          </a:p>
        </p:txBody>
      </p:sp>
      <p:sp>
        <p:nvSpPr>
          <p:cNvPr id="3" name="Espaço Reservado para Conteúdo 2"/>
          <p:cNvSpPr>
            <a:spLocks noGrp="1"/>
          </p:cNvSpPr>
          <p:nvPr>
            <p:ph idx="1"/>
          </p:nvPr>
        </p:nvSpPr>
        <p:spPr/>
        <p:txBody>
          <a:bodyPr>
            <a:noAutofit/>
          </a:bodyPr>
          <a:lstStyle/>
          <a:p>
            <a:pPr algn="just"/>
            <a:r>
              <a:rPr lang="pt-BR" sz="2200" dirty="0"/>
              <a:t>a placa R-2 “Dê a preferência”, diferentemente da R-1 “PARE”, </a:t>
            </a:r>
            <a:r>
              <a:rPr lang="pt-BR" sz="2200" dirty="0">
                <a:solidFill>
                  <a:srgbClr val="FF0000"/>
                </a:solidFill>
              </a:rPr>
              <a:t>não obriga o motorista a necessariamente imobilizar temporariamente o seu automotor</a:t>
            </a:r>
            <a:r>
              <a:rPr lang="pt-BR" sz="2200" dirty="0"/>
              <a:t>. Ao contrário, ao se aproximar de interseções sinalizadas com placa R-2 “Dê a preferência”, o motorista deverá </a:t>
            </a:r>
            <a:r>
              <a:rPr lang="pt-BR" sz="2200" dirty="0">
                <a:solidFill>
                  <a:srgbClr val="FF0000"/>
                </a:solidFill>
              </a:rPr>
              <a:t>“reduzir a velocidade ou parar seu veículo, se necessário</a:t>
            </a:r>
            <a:r>
              <a:rPr lang="pt-BR" sz="2200" dirty="0"/>
              <a:t>”, consoante prescreve o item 5.1. Manual de Sinalização Vertical de Regulamentação, anexo à Resolução CONTRAN 180/05.</a:t>
            </a:r>
          </a:p>
          <a:p>
            <a:pPr algn="just"/>
            <a:endParaRPr lang="pt-BR" sz="2200" dirty="0"/>
          </a:p>
          <a:p>
            <a:pPr algn="just"/>
            <a:r>
              <a:rPr lang="pt-BR" sz="2200" dirty="0"/>
              <a:t>CTB, art. 215, II </a:t>
            </a:r>
          </a:p>
        </p:txBody>
      </p:sp>
    </p:spTree>
    <p:extLst>
      <p:ext uri="{BB962C8B-B14F-4D97-AF65-F5344CB8AC3E}">
        <p14:creationId xmlns:p14="http://schemas.microsoft.com/office/powerpoint/2010/main" val="11192080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CRUZAMENTO NÃO SINALIZADO</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sz="2000" dirty="0"/>
              <a:t>no caso de apenas um fluxo ser proveniente de rodovia, possui preferência de passagem aquele que por ela estiver circulando;</a:t>
            </a:r>
          </a:p>
          <a:p>
            <a:pPr algn="just"/>
            <a:endParaRPr lang="pt-BR" sz="2000" dirty="0"/>
          </a:p>
          <a:p>
            <a:pPr algn="just"/>
            <a:r>
              <a:rPr lang="pt-BR" sz="2000" dirty="0"/>
              <a:t>no caso de rotatória, aquele que estiver circulando por ela;</a:t>
            </a:r>
          </a:p>
          <a:p>
            <a:pPr algn="just"/>
            <a:endParaRPr lang="pt-BR" sz="2000" dirty="0"/>
          </a:p>
          <a:p>
            <a:pPr algn="just"/>
            <a:r>
              <a:rPr lang="pt-BR" sz="2000" dirty="0"/>
              <a:t>nos demais casos, o que vier pela direita do condutor;</a:t>
            </a:r>
          </a:p>
          <a:p>
            <a:pPr algn="just"/>
            <a:endParaRPr lang="pt-BR" sz="2000" dirty="0"/>
          </a:p>
          <a:p>
            <a:pPr algn="just"/>
            <a:r>
              <a:rPr lang="pt-BR" sz="2000" dirty="0" err="1"/>
              <a:t>Obs</a:t>
            </a:r>
            <a:r>
              <a:rPr lang="pt-BR" sz="2000" dirty="0"/>
              <a:t>: enfatize-se que, no cruzamento não sinalizado, a famosa regra da “preferência da direita” somente tem aplicação quando nenhuma das vias que se cruzam for rodovia ou rotatória.</a:t>
            </a:r>
          </a:p>
        </p:txBody>
      </p:sp>
    </p:spTree>
    <p:extLst>
      <p:ext uri="{BB962C8B-B14F-4D97-AF65-F5344CB8AC3E}">
        <p14:creationId xmlns:p14="http://schemas.microsoft.com/office/powerpoint/2010/main" val="2781476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CRUZAMENTO NÃO SINALIZADO</a:t>
            </a:r>
            <a:endParaRPr lang="pt-BR" dirty="0"/>
          </a:p>
        </p:txBody>
      </p:sp>
      <p:sp>
        <p:nvSpPr>
          <p:cNvPr id="3" name="Espaço Reservado para Conteúdo 2"/>
          <p:cNvSpPr>
            <a:spLocks noGrp="1"/>
          </p:cNvSpPr>
          <p:nvPr>
            <p:ph idx="1"/>
          </p:nvPr>
        </p:nvSpPr>
        <p:spPr/>
        <p:txBody>
          <a:bodyPr>
            <a:normAutofit/>
          </a:bodyPr>
          <a:lstStyle/>
          <a:p>
            <a:pPr algn="just"/>
            <a:r>
              <a:rPr lang="pt-BR" sz="2000" dirty="0"/>
              <a:t>     RESPONSABILIDADE CIVIL. PEDIDO DE INDENIZAÇÃO POR DANOS MORAIS E MATERIAIS  - Acidente  de  trânsito  - Colisão em  cruzamento  - Regras  de  trânsito  que  não  foram  observadas  pela autora - </a:t>
            </a:r>
            <a:r>
              <a:rPr lang="pt-BR" sz="2000" dirty="0">
                <a:solidFill>
                  <a:srgbClr val="FF0000"/>
                </a:solidFill>
              </a:rPr>
              <a:t>Desnecessidade de sinalização, em cruzamento, se a regra de preferência  prevista  no  CTB  não  foi  alterada  -  Omissão  da Municipalidade  não  configurada  </a:t>
            </a:r>
            <a:r>
              <a:rPr lang="pt-BR" sz="2000" dirty="0"/>
              <a:t>-  Sentença  de  improcedência mantida - Recurso não provido. (Ap. nº 9110990-27.2008.8.26.0000, julgado em 14/02/12) </a:t>
            </a:r>
          </a:p>
          <a:p>
            <a:endParaRPr lang="pt-BR" dirty="0"/>
          </a:p>
        </p:txBody>
      </p:sp>
    </p:spTree>
    <p:extLst>
      <p:ext uri="{BB962C8B-B14F-4D97-AF65-F5344CB8AC3E}">
        <p14:creationId xmlns:p14="http://schemas.microsoft.com/office/powerpoint/2010/main" val="21663309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PREFERÊNCIA PSICOLÓGICA</a:t>
            </a:r>
            <a:endParaRPr lang="pt-BR" dirty="0"/>
          </a:p>
        </p:txBody>
      </p:sp>
      <p:sp>
        <p:nvSpPr>
          <p:cNvPr id="3" name="Espaço Reservado para Conteúdo 2"/>
          <p:cNvSpPr>
            <a:spLocks noGrp="1"/>
          </p:cNvSpPr>
          <p:nvPr>
            <p:ph idx="1"/>
          </p:nvPr>
        </p:nvSpPr>
        <p:spPr/>
        <p:txBody>
          <a:bodyPr>
            <a:normAutofit/>
          </a:bodyPr>
          <a:lstStyle/>
          <a:p>
            <a:pPr algn="just"/>
            <a:r>
              <a:rPr lang="pt-BR" dirty="0"/>
              <a:t>“</a:t>
            </a:r>
            <a:r>
              <a:rPr lang="pt-BR" sz="2000" dirty="0"/>
              <a:t>A atual norma estabelecendo a preferência do que vem pela direita onde não há sinalização no cruzamento, nem sempre está à altura dos conhecimentos psicológicos. Condutores de veículos em intensos fluxos de trânsito, ou em vias públicas largas, consideram-se, em regra, com direito à preferência. Dever-se-ia, portanto, estabelecer nos regulamentos administrativos que a preferência psicológica deve ser levada em conta na sinalização de preferência.” (PINHEIRO e RIBEIRO, 2001, p. 82)</a:t>
            </a:r>
          </a:p>
        </p:txBody>
      </p:sp>
    </p:spTree>
    <p:extLst>
      <p:ext uri="{BB962C8B-B14F-4D97-AF65-F5344CB8AC3E}">
        <p14:creationId xmlns:p14="http://schemas.microsoft.com/office/powerpoint/2010/main" val="419033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PREFERÊNCIA PSCIOLÓGICA</a:t>
            </a:r>
            <a:endParaRPr lang="pt-BR" dirty="0"/>
          </a:p>
        </p:txBody>
      </p:sp>
      <p:sp>
        <p:nvSpPr>
          <p:cNvPr id="3" name="Espaço Reservado para Conteúdo 2"/>
          <p:cNvSpPr>
            <a:spLocks noGrp="1"/>
          </p:cNvSpPr>
          <p:nvPr>
            <p:ph idx="1"/>
          </p:nvPr>
        </p:nvSpPr>
        <p:spPr>
          <a:xfrm>
            <a:off x="457200" y="1412776"/>
            <a:ext cx="8229600" cy="5544616"/>
          </a:xfrm>
        </p:spPr>
        <p:txBody>
          <a:bodyPr>
            <a:normAutofit/>
          </a:bodyPr>
          <a:lstStyle/>
          <a:p>
            <a:pPr marL="0" indent="0" algn="just">
              <a:lnSpc>
                <a:spcPct val="120000"/>
              </a:lnSpc>
              <a:spcBef>
                <a:spcPts val="0"/>
              </a:spcBef>
              <a:buNone/>
            </a:pPr>
            <a:r>
              <a:rPr lang="pt-BR" dirty="0"/>
              <a:t>CIVIL. CÓDIGO DE TRÂNSITO BRASILEIRO. REGIME DE PREFERÊNCIAS ENTRE  VEÍCULOS. CRUZAMENTO. </a:t>
            </a:r>
            <a:r>
              <a:rPr lang="pt-BR" dirty="0">
                <a:solidFill>
                  <a:srgbClr val="FF0000"/>
                </a:solidFill>
              </a:rPr>
              <a:t>AUSÊNCIA DE SINALIZAÇÃO</a:t>
            </a:r>
            <a:r>
              <a:rPr lang="pt-BR" dirty="0"/>
              <a:t>. </a:t>
            </a:r>
            <a:r>
              <a:rPr lang="pt-BR" dirty="0">
                <a:solidFill>
                  <a:srgbClr val="FF0000"/>
                </a:solidFill>
              </a:rPr>
              <a:t>REGRA DE EXPERIÊNCIA. VALIDADE</a:t>
            </a:r>
            <a:r>
              <a:rPr lang="pt-BR" dirty="0"/>
              <a:t>. COMPORTAMENTO DO CONDUTOR. INCREMENTO DE RISCO. RESPONSABILIDADE DOS VEÍCULOS DE MAIOR PORTE. RECONHECIMENTO. 1. </a:t>
            </a:r>
            <a:r>
              <a:rPr lang="pt-BR" dirty="0">
                <a:solidFill>
                  <a:srgbClr val="FF0000"/>
                </a:solidFill>
              </a:rPr>
              <a:t>Num cruzamento não sinalizado, em princípio, a preferência é do veículo que vem da direita, consoante determina o art. 29, III, "c" do CTB. Contudo, se as vias têm fluxo de trânsito muito distintos, como ocorre entre ruas e avenidas, a regra de experiência determina que o veículo que trafega pela rua dê preferência ao veículo que trafega pela avenida, independentemente da sinalização.</a:t>
            </a:r>
            <a:r>
              <a:rPr lang="pt-BR" dirty="0"/>
              <a:t> [...] 3. A regra geral do art. 29, §2º, do CTB é expressa em determinar a responsabilidade dos veículos maiores pela segurança dos veículos menores no trânsito, o que incrementa o dever de cuidado dos motoristas de veículos pesados. ( </a:t>
            </a:r>
            <a:r>
              <a:rPr lang="pt-BR" dirty="0" err="1"/>
              <a:t>REsp</a:t>
            </a:r>
            <a:r>
              <a:rPr lang="pt-BR" dirty="0"/>
              <a:t> 1069446/PR, Rel. Min. Nancy </a:t>
            </a:r>
            <a:r>
              <a:rPr lang="pt-BR" dirty="0" err="1"/>
              <a:t>Andrighi</a:t>
            </a:r>
            <a:r>
              <a:rPr lang="pt-BR" dirty="0"/>
              <a:t>, 3ª Turma, </a:t>
            </a:r>
            <a:r>
              <a:rPr lang="pt-BR" dirty="0" err="1"/>
              <a:t>julg</a:t>
            </a:r>
            <a:r>
              <a:rPr lang="pt-BR" dirty="0"/>
              <a:t>. 20/10/2011, </a:t>
            </a:r>
            <a:r>
              <a:rPr lang="pt-BR" dirty="0" err="1"/>
              <a:t>DJe</a:t>
            </a:r>
            <a:r>
              <a:rPr lang="pt-BR" dirty="0"/>
              <a:t> 03/11/2011)</a:t>
            </a:r>
          </a:p>
        </p:txBody>
      </p:sp>
    </p:spTree>
    <p:extLst>
      <p:ext uri="{BB962C8B-B14F-4D97-AF65-F5344CB8AC3E}">
        <p14:creationId xmlns:p14="http://schemas.microsoft.com/office/powerpoint/2010/main" val="1628174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PRUDÊNCIA AO SE APROXIMAR DE CRUZAMENTOS</a:t>
            </a:r>
            <a:endParaRPr lang="pt-BR" dirty="0"/>
          </a:p>
        </p:txBody>
      </p:sp>
      <p:sp>
        <p:nvSpPr>
          <p:cNvPr id="3" name="Espaço Reservado para Conteúdo 2"/>
          <p:cNvSpPr>
            <a:spLocks noGrp="1"/>
          </p:cNvSpPr>
          <p:nvPr>
            <p:ph idx="1"/>
          </p:nvPr>
        </p:nvSpPr>
        <p:spPr>
          <a:xfrm>
            <a:off x="822960" y="1412776"/>
            <a:ext cx="7520940" cy="3267701"/>
          </a:xfrm>
        </p:spPr>
        <p:txBody>
          <a:bodyPr>
            <a:normAutofit/>
          </a:bodyPr>
          <a:lstStyle/>
          <a:p>
            <a:pPr algn="just"/>
            <a:r>
              <a:rPr lang="en-US" sz="2400" dirty="0"/>
              <a:t>CTB, art. 44. </a:t>
            </a:r>
            <a:r>
              <a:rPr lang="en-US" sz="2400" dirty="0" err="1"/>
              <a:t>Ao</a:t>
            </a:r>
            <a:r>
              <a:rPr lang="en-US" sz="2400" dirty="0"/>
              <a:t> </a:t>
            </a:r>
            <a:r>
              <a:rPr lang="en-US" sz="2400" dirty="0" err="1"/>
              <a:t>aproximar</a:t>
            </a:r>
            <a:r>
              <a:rPr lang="en-US" sz="2400" dirty="0"/>
              <a:t>-se de </a:t>
            </a:r>
            <a:r>
              <a:rPr lang="en-US" sz="2400" dirty="0" err="1"/>
              <a:t>qualquer</a:t>
            </a:r>
            <a:r>
              <a:rPr lang="en-US" sz="2400" dirty="0"/>
              <a:t> </a:t>
            </a:r>
            <a:r>
              <a:rPr lang="en-US" sz="2400" dirty="0" err="1"/>
              <a:t>tipo</a:t>
            </a:r>
            <a:r>
              <a:rPr lang="en-US" sz="2400" dirty="0"/>
              <a:t> de </a:t>
            </a:r>
            <a:r>
              <a:rPr lang="en-US" sz="2400" dirty="0" err="1"/>
              <a:t>cruzamento</a:t>
            </a:r>
            <a:r>
              <a:rPr lang="en-US" sz="2400" dirty="0"/>
              <a:t>, o </a:t>
            </a:r>
            <a:r>
              <a:rPr lang="en-US" sz="2400" dirty="0" err="1"/>
              <a:t>condutor</a:t>
            </a:r>
            <a:r>
              <a:rPr lang="en-US" sz="2400" dirty="0"/>
              <a:t> do </a:t>
            </a:r>
            <a:r>
              <a:rPr lang="en-US" sz="2400" dirty="0" err="1"/>
              <a:t>veículo</a:t>
            </a:r>
            <a:r>
              <a:rPr lang="en-US" sz="2400" dirty="0"/>
              <a:t> </a:t>
            </a:r>
            <a:r>
              <a:rPr lang="en-US" sz="2400" dirty="0" err="1"/>
              <a:t>deve</a:t>
            </a:r>
            <a:r>
              <a:rPr lang="en-US" sz="2400" dirty="0"/>
              <a:t> </a:t>
            </a:r>
            <a:r>
              <a:rPr lang="en-US" sz="2400" dirty="0" err="1"/>
              <a:t>demonstrar</a:t>
            </a:r>
            <a:r>
              <a:rPr lang="en-US" sz="2400" dirty="0"/>
              <a:t> </a:t>
            </a:r>
            <a:r>
              <a:rPr lang="en-US" sz="2400" dirty="0" err="1"/>
              <a:t>prudência</a:t>
            </a:r>
            <a:r>
              <a:rPr lang="en-US" sz="2400" dirty="0"/>
              <a:t> especial, </a:t>
            </a:r>
            <a:r>
              <a:rPr lang="en-US" sz="2400" dirty="0" err="1"/>
              <a:t>transitando</a:t>
            </a:r>
            <a:r>
              <a:rPr lang="en-US" sz="2400" dirty="0"/>
              <a:t> </a:t>
            </a:r>
            <a:r>
              <a:rPr lang="en-US" sz="2400" dirty="0" err="1"/>
              <a:t>em</a:t>
            </a:r>
            <a:r>
              <a:rPr lang="en-US" sz="2400" dirty="0"/>
              <a:t> </a:t>
            </a:r>
            <a:r>
              <a:rPr lang="en-US" sz="2400" dirty="0" err="1"/>
              <a:t>velocidade</a:t>
            </a:r>
            <a:r>
              <a:rPr lang="en-US" sz="2400" dirty="0"/>
              <a:t> </a:t>
            </a:r>
            <a:r>
              <a:rPr lang="en-US" sz="2400" dirty="0" err="1"/>
              <a:t>moderada</a:t>
            </a:r>
            <a:r>
              <a:rPr lang="en-US" sz="2400" dirty="0"/>
              <a:t>, de forma </a:t>
            </a:r>
            <a:r>
              <a:rPr lang="en-US" sz="2400" dirty="0" err="1"/>
              <a:t>que</a:t>
            </a:r>
            <a:r>
              <a:rPr lang="en-US" sz="2400" dirty="0"/>
              <a:t> </a:t>
            </a:r>
            <a:r>
              <a:rPr lang="en-US" sz="2400" dirty="0" err="1"/>
              <a:t>possa</a:t>
            </a:r>
            <a:r>
              <a:rPr lang="en-US" sz="2400" dirty="0"/>
              <a:t> deter </a:t>
            </a:r>
            <a:r>
              <a:rPr lang="en-US" sz="2400" dirty="0" err="1"/>
              <a:t>seu</a:t>
            </a:r>
            <a:r>
              <a:rPr lang="en-US" sz="2400" dirty="0"/>
              <a:t> </a:t>
            </a:r>
            <a:r>
              <a:rPr lang="en-US" sz="2400" dirty="0" err="1"/>
              <a:t>veículo</a:t>
            </a:r>
            <a:r>
              <a:rPr lang="en-US" sz="2400" dirty="0"/>
              <a:t> com </a:t>
            </a:r>
            <a:r>
              <a:rPr lang="en-US" sz="2400" dirty="0" err="1"/>
              <a:t>segurança</a:t>
            </a:r>
            <a:r>
              <a:rPr lang="en-US" sz="2400" dirty="0"/>
              <a:t> </a:t>
            </a:r>
            <a:r>
              <a:rPr lang="en-US" sz="2400" dirty="0" err="1"/>
              <a:t>para</a:t>
            </a:r>
            <a:r>
              <a:rPr lang="en-US" sz="2400" dirty="0"/>
              <a:t> </a:t>
            </a:r>
            <a:r>
              <a:rPr lang="en-US" sz="2400" dirty="0" err="1"/>
              <a:t>dar</a:t>
            </a:r>
            <a:r>
              <a:rPr lang="en-US" sz="2400" dirty="0"/>
              <a:t> </a:t>
            </a:r>
            <a:r>
              <a:rPr lang="en-US" sz="2400" dirty="0" err="1"/>
              <a:t>passagem</a:t>
            </a:r>
            <a:r>
              <a:rPr lang="en-US" sz="2400" dirty="0"/>
              <a:t> a </a:t>
            </a:r>
            <a:r>
              <a:rPr lang="en-US" sz="2400" dirty="0" err="1"/>
              <a:t>pedestre</a:t>
            </a:r>
            <a:r>
              <a:rPr lang="en-US" sz="2400" dirty="0"/>
              <a:t> e a </a:t>
            </a:r>
            <a:r>
              <a:rPr lang="en-US" sz="2400" dirty="0" err="1"/>
              <a:t>veículos</a:t>
            </a:r>
            <a:r>
              <a:rPr lang="en-US" sz="2400" dirty="0"/>
              <a:t> </a:t>
            </a:r>
            <a:r>
              <a:rPr lang="en-US" sz="2400" dirty="0" err="1"/>
              <a:t>que</a:t>
            </a:r>
            <a:r>
              <a:rPr lang="en-US" sz="2400" dirty="0"/>
              <a:t> </a:t>
            </a:r>
            <a:r>
              <a:rPr lang="en-US" sz="2400" dirty="0" err="1"/>
              <a:t>tenham</a:t>
            </a:r>
            <a:r>
              <a:rPr lang="en-US" sz="2400" dirty="0"/>
              <a:t> o </a:t>
            </a:r>
            <a:r>
              <a:rPr lang="en-US" sz="2400" dirty="0" err="1"/>
              <a:t>direito</a:t>
            </a:r>
            <a:r>
              <a:rPr lang="en-US" sz="2400" dirty="0"/>
              <a:t> de </a:t>
            </a:r>
            <a:r>
              <a:rPr lang="en-US" sz="2400" dirty="0" err="1"/>
              <a:t>preferência</a:t>
            </a:r>
            <a:r>
              <a:rPr lang="en-US" sz="2400" dirty="0"/>
              <a:t>”</a:t>
            </a:r>
          </a:p>
          <a:p>
            <a:endParaRPr lang="en-US" sz="2400" dirty="0"/>
          </a:p>
          <a:p>
            <a:r>
              <a:rPr lang="en-US" sz="2400" dirty="0"/>
              <a:t>CTB, art. 220, IV.</a:t>
            </a:r>
            <a:endParaRPr lang="pt-BR" sz="2400" dirty="0"/>
          </a:p>
        </p:txBody>
      </p:sp>
    </p:spTree>
    <p:extLst>
      <p:ext uri="{BB962C8B-B14F-4D97-AF65-F5344CB8AC3E}">
        <p14:creationId xmlns:p14="http://schemas.microsoft.com/office/powerpoint/2010/main" val="176497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8229600" cy="1143000"/>
          </a:xfrm>
        </p:spPr>
        <p:txBody>
          <a:bodyPr/>
          <a:lstStyle/>
          <a:p>
            <a:r>
              <a:rPr lang="en-US" dirty="0"/>
              <a:t>DIREITO AO TRÂNSITO SEGURO</a:t>
            </a:r>
            <a:endParaRPr lang="pt-BR" dirty="0"/>
          </a:p>
        </p:txBody>
      </p:sp>
      <p:sp>
        <p:nvSpPr>
          <p:cNvPr id="3" name="Espaço Reservado para Conteúdo 2"/>
          <p:cNvSpPr>
            <a:spLocks noGrp="1"/>
          </p:cNvSpPr>
          <p:nvPr>
            <p:ph idx="1"/>
          </p:nvPr>
        </p:nvSpPr>
        <p:spPr>
          <a:xfrm>
            <a:off x="457200" y="1268760"/>
            <a:ext cx="8229600" cy="5688632"/>
          </a:xfrm>
        </p:spPr>
        <p:txBody>
          <a:bodyPr>
            <a:normAutofit/>
          </a:bodyPr>
          <a:lstStyle/>
          <a:p>
            <a:pPr marL="0" indent="0" algn="just">
              <a:buNone/>
            </a:pPr>
            <a:r>
              <a:rPr lang="en-US" sz="2400" dirty="0"/>
              <a:t>CF, art. 144, § 10º - A </a:t>
            </a:r>
            <a:r>
              <a:rPr lang="en-US" sz="2400" dirty="0" err="1"/>
              <a:t>segurança</a:t>
            </a:r>
            <a:r>
              <a:rPr lang="en-US" sz="2400" dirty="0"/>
              <a:t> </a:t>
            </a:r>
            <a:r>
              <a:rPr lang="en-US" sz="2400" dirty="0" err="1"/>
              <a:t>viária</a:t>
            </a:r>
            <a:r>
              <a:rPr lang="en-US" sz="2400" dirty="0"/>
              <a:t>, </a:t>
            </a:r>
            <a:r>
              <a:rPr lang="en-US" sz="2400" dirty="0" err="1"/>
              <a:t>exercida</a:t>
            </a:r>
            <a:r>
              <a:rPr lang="en-US" sz="2400" dirty="0"/>
              <a:t> </a:t>
            </a:r>
            <a:r>
              <a:rPr lang="en-US" sz="2400" dirty="0" err="1"/>
              <a:t>para</a:t>
            </a:r>
            <a:r>
              <a:rPr lang="en-US" sz="2400" dirty="0"/>
              <a:t> a </a:t>
            </a:r>
            <a:r>
              <a:rPr lang="en-US" sz="2400" dirty="0" err="1"/>
              <a:t>preservação</a:t>
            </a:r>
            <a:r>
              <a:rPr lang="en-US" sz="2400" dirty="0"/>
              <a:t> da </a:t>
            </a:r>
            <a:r>
              <a:rPr lang="en-US" sz="2400" dirty="0" err="1"/>
              <a:t>ordem</a:t>
            </a:r>
            <a:r>
              <a:rPr lang="en-US" sz="2400" dirty="0"/>
              <a:t> </a:t>
            </a:r>
            <a:r>
              <a:rPr lang="en-US" sz="2400" dirty="0" err="1"/>
              <a:t>pública</a:t>
            </a:r>
            <a:r>
              <a:rPr lang="en-US" sz="2400" dirty="0"/>
              <a:t> e da </a:t>
            </a:r>
            <a:r>
              <a:rPr lang="en-US" sz="2400" dirty="0" err="1"/>
              <a:t>incolumidade</a:t>
            </a:r>
            <a:r>
              <a:rPr lang="en-US" sz="2400" dirty="0"/>
              <a:t> das </a:t>
            </a:r>
            <a:r>
              <a:rPr lang="en-US" sz="2400" dirty="0" err="1"/>
              <a:t>pessoas</a:t>
            </a:r>
            <a:r>
              <a:rPr lang="en-US" sz="2400" dirty="0"/>
              <a:t> e dos </a:t>
            </a:r>
            <a:r>
              <a:rPr lang="en-US" sz="2400" dirty="0" err="1"/>
              <a:t>seu</a:t>
            </a:r>
            <a:r>
              <a:rPr lang="en-US" sz="2400" dirty="0"/>
              <a:t> </a:t>
            </a:r>
            <a:r>
              <a:rPr lang="en-US" sz="2400" dirty="0" err="1"/>
              <a:t>patrinônio</a:t>
            </a:r>
            <a:r>
              <a:rPr lang="en-US" sz="2400" dirty="0"/>
              <a:t> </a:t>
            </a:r>
            <a:r>
              <a:rPr lang="en-US" sz="2400" dirty="0" err="1"/>
              <a:t>nas</a:t>
            </a:r>
            <a:r>
              <a:rPr lang="en-US" sz="2400" dirty="0"/>
              <a:t> </a:t>
            </a:r>
            <a:r>
              <a:rPr lang="en-US" sz="2400" dirty="0" err="1"/>
              <a:t>vias</a:t>
            </a:r>
            <a:r>
              <a:rPr lang="en-US" sz="2400" dirty="0"/>
              <a:t> </a:t>
            </a:r>
            <a:r>
              <a:rPr lang="en-US" sz="2400" dirty="0" err="1"/>
              <a:t>públicas</a:t>
            </a:r>
            <a:r>
              <a:rPr lang="en-US" sz="2400" dirty="0"/>
              <a:t>:  (EC 82, de 2014)</a:t>
            </a:r>
          </a:p>
          <a:p>
            <a:pPr marL="0" indent="0" algn="just">
              <a:buNone/>
            </a:pPr>
            <a:endParaRPr lang="en-US" sz="2400" dirty="0"/>
          </a:p>
          <a:p>
            <a:pPr marL="0" indent="0" algn="just">
              <a:buNone/>
            </a:pPr>
            <a:r>
              <a:rPr lang="en-US" sz="2400" dirty="0"/>
              <a:t>I – </a:t>
            </a:r>
            <a:r>
              <a:rPr lang="en-US" sz="2400" dirty="0" err="1"/>
              <a:t>compreende</a:t>
            </a:r>
            <a:r>
              <a:rPr lang="en-US" sz="2400" dirty="0"/>
              <a:t> a </a:t>
            </a:r>
            <a:r>
              <a:rPr lang="en-US" sz="2400" dirty="0" err="1"/>
              <a:t>educação</a:t>
            </a:r>
            <a:r>
              <a:rPr lang="en-US" sz="2400" dirty="0"/>
              <a:t>, </a:t>
            </a:r>
            <a:r>
              <a:rPr lang="en-US" sz="2400" dirty="0" err="1"/>
              <a:t>engenharia</a:t>
            </a:r>
            <a:r>
              <a:rPr lang="en-US" sz="2400" dirty="0"/>
              <a:t> e </a:t>
            </a:r>
            <a:r>
              <a:rPr lang="en-US" sz="2400" dirty="0" err="1"/>
              <a:t>fiscalização</a:t>
            </a:r>
            <a:r>
              <a:rPr lang="en-US" sz="2400" dirty="0"/>
              <a:t> de </a:t>
            </a:r>
            <a:r>
              <a:rPr lang="en-US" sz="2400" dirty="0" err="1"/>
              <a:t>trânsito</a:t>
            </a:r>
            <a:r>
              <a:rPr lang="en-US" sz="2400" dirty="0"/>
              <a:t>, </a:t>
            </a:r>
            <a:r>
              <a:rPr lang="en-US" sz="2400" dirty="0" err="1"/>
              <a:t>além</a:t>
            </a:r>
            <a:r>
              <a:rPr lang="en-US" sz="2400" dirty="0"/>
              <a:t> de </a:t>
            </a:r>
            <a:r>
              <a:rPr lang="en-US" sz="2400" dirty="0" err="1"/>
              <a:t>outras</a:t>
            </a:r>
            <a:r>
              <a:rPr lang="en-US" sz="2400" dirty="0"/>
              <a:t> </a:t>
            </a:r>
            <a:r>
              <a:rPr lang="en-US" sz="2400" dirty="0" err="1"/>
              <a:t>atividades</a:t>
            </a:r>
            <a:r>
              <a:rPr lang="en-US" sz="2400" dirty="0"/>
              <a:t> </a:t>
            </a:r>
            <a:r>
              <a:rPr lang="en-US" sz="2400" dirty="0" err="1"/>
              <a:t>previstas</a:t>
            </a:r>
            <a:r>
              <a:rPr lang="en-US" sz="2400" dirty="0"/>
              <a:t> </a:t>
            </a:r>
            <a:r>
              <a:rPr lang="en-US" sz="2400" dirty="0" err="1"/>
              <a:t>em</a:t>
            </a:r>
            <a:r>
              <a:rPr lang="en-US" sz="2400" dirty="0"/>
              <a:t> lei, </a:t>
            </a:r>
            <a:r>
              <a:rPr lang="en-US" sz="2400" dirty="0" err="1"/>
              <a:t>que</a:t>
            </a:r>
            <a:r>
              <a:rPr lang="en-US" sz="2400" dirty="0"/>
              <a:t> </a:t>
            </a:r>
            <a:r>
              <a:rPr lang="en-US" sz="2400" dirty="0" err="1"/>
              <a:t>assegurem</a:t>
            </a:r>
            <a:r>
              <a:rPr lang="en-US" sz="2400" dirty="0"/>
              <a:t> </a:t>
            </a:r>
            <a:r>
              <a:rPr lang="en-US" sz="2400" dirty="0" err="1"/>
              <a:t>ao</a:t>
            </a:r>
            <a:r>
              <a:rPr lang="en-US" sz="2400" dirty="0"/>
              <a:t> </a:t>
            </a:r>
            <a:r>
              <a:rPr lang="en-US" sz="2400" dirty="0" err="1"/>
              <a:t>cidadão</a:t>
            </a:r>
            <a:r>
              <a:rPr lang="en-US" sz="2400" dirty="0"/>
              <a:t> o </a:t>
            </a:r>
            <a:r>
              <a:rPr lang="en-US" sz="2400" dirty="0" err="1"/>
              <a:t>direito</a:t>
            </a:r>
            <a:r>
              <a:rPr lang="en-US" sz="2400" dirty="0"/>
              <a:t> à </a:t>
            </a:r>
            <a:r>
              <a:rPr lang="en-US" sz="2400" dirty="0" err="1"/>
              <a:t>mobilidade</a:t>
            </a:r>
            <a:r>
              <a:rPr lang="en-US" sz="2400" dirty="0"/>
              <a:t> </a:t>
            </a:r>
            <a:r>
              <a:rPr lang="en-US" sz="2400" dirty="0" err="1"/>
              <a:t>eficiente</a:t>
            </a:r>
            <a:r>
              <a:rPr lang="en-US" sz="2400" dirty="0"/>
              <a:t>; e</a:t>
            </a:r>
          </a:p>
          <a:p>
            <a:pPr marL="0" indent="0" algn="just">
              <a:buNone/>
            </a:pPr>
            <a:endParaRPr lang="en-US" sz="2400" dirty="0"/>
          </a:p>
          <a:p>
            <a:pPr marL="0" indent="0" algn="just">
              <a:buNone/>
            </a:pPr>
            <a:r>
              <a:rPr lang="en-US" sz="2400" dirty="0"/>
              <a:t>II – compete, no </a:t>
            </a:r>
            <a:r>
              <a:rPr lang="en-US" sz="2400" dirty="0" err="1"/>
              <a:t>âmbito</a:t>
            </a:r>
            <a:r>
              <a:rPr lang="en-US" sz="2400" dirty="0"/>
              <a:t> dos </a:t>
            </a:r>
            <a:r>
              <a:rPr lang="en-US" sz="2400" dirty="0" err="1"/>
              <a:t>Estados</a:t>
            </a:r>
            <a:r>
              <a:rPr lang="en-US" sz="2400" dirty="0"/>
              <a:t>, do Distrito Federal e dos </a:t>
            </a:r>
            <a:r>
              <a:rPr lang="en-US" sz="2400" dirty="0" err="1"/>
              <a:t>Municípios</a:t>
            </a:r>
            <a:r>
              <a:rPr lang="en-US" sz="2400" dirty="0"/>
              <a:t>, </a:t>
            </a:r>
            <a:r>
              <a:rPr lang="en-US" sz="2400" dirty="0" err="1"/>
              <a:t>aos</a:t>
            </a:r>
            <a:r>
              <a:rPr lang="en-US" sz="2400" dirty="0"/>
              <a:t> </a:t>
            </a:r>
            <a:r>
              <a:rPr lang="en-US" sz="2400" dirty="0" err="1"/>
              <a:t>respectivos</a:t>
            </a:r>
            <a:r>
              <a:rPr lang="en-US" sz="2400" dirty="0"/>
              <a:t> </a:t>
            </a:r>
            <a:r>
              <a:rPr lang="en-US" sz="2400" dirty="0" err="1"/>
              <a:t>órgãos</a:t>
            </a:r>
            <a:r>
              <a:rPr lang="en-US" sz="2400" dirty="0"/>
              <a:t> </a:t>
            </a:r>
            <a:r>
              <a:rPr lang="en-US" sz="2400" dirty="0" err="1"/>
              <a:t>ou</a:t>
            </a:r>
            <a:r>
              <a:rPr lang="en-US" sz="2400" dirty="0"/>
              <a:t> </a:t>
            </a:r>
            <a:r>
              <a:rPr lang="en-US" sz="2400" dirty="0" err="1"/>
              <a:t>entiddes</a:t>
            </a:r>
            <a:r>
              <a:rPr lang="en-US" sz="2400" dirty="0"/>
              <a:t> </a:t>
            </a:r>
            <a:r>
              <a:rPr lang="en-US" sz="2400" dirty="0" err="1"/>
              <a:t>executivos</a:t>
            </a:r>
            <a:r>
              <a:rPr lang="en-US" sz="2400" dirty="0"/>
              <a:t> e </a:t>
            </a:r>
            <a:r>
              <a:rPr lang="en-US" sz="2400" dirty="0" err="1"/>
              <a:t>seus</a:t>
            </a:r>
            <a:r>
              <a:rPr lang="en-US" sz="2400" dirty="0"/>
              <a:t> </a:t>
            </a:r>
            <a:r>
              <a:rPr lang="en-US" sz="2400" dirty="0" err="1"/>
              <a:t>agentes</a:t>
            </a:r>
            <a:r>
              <a:rPr lang="en-US" sz="2400" dirty="0"/>
              <a:t> de </a:t>
            </a:r>
            <a:r>
              <a:rPr lang="en-US" sz="2400" dirty="0" err="1"/>
              <a:t>tr</a:t>
            </a:r>
            <a:r>
              <a:rPr lang="pt-BR" sz="2400" dirty="0" err="1"/>
              <a:t>ânsito</a:t>
            </a:r>
            <a:r>
              <a:rPr lang="pt-BR" sz="2400" dirty="0"/>
              <a:t>, estruturados em carreira, na forma da lei.</a:t>
            </a:r>
            <a:endParaRPr lang="en-US" sz="2400" dirty="0"/>
          </a:p>
          <a:p>
            <a:pPr algn="just"/>
            <a:endParaRPr lang="pt-BR" sz="2400" dirty="0"/>
          </a:p>
        </p:txBody>
      </p:sp>
    </p:spTree>
    <p:extLst>
      <p:ext uri="{BB962C8B-B14F-4D97-AF65-F5344CB8AC3E}">
        <p14:creationId xmlns:p14="http://schemas.microsoft.com/office/powerpoint/2010/main" val="36601223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642194"/>
          </a:xfrm>
        </p:spPr>
        <p:txBody>
          <a:bodyPr>
            <a:normAutofit/>
          </a:bodyPr>
          <a:lstStyle/>
          <a:p>
            <a:r>
              <a:rPr lang="en-US" dirty="0"/>
              <a:t>PRUDÊNCIA AO SE APROXIMAR DE CRUZAMENTOS (</a:t>
            </a:r>
            <a:r>
              <a:rPr lang="en-US" dirty="0" err="1"/>
              <a:t>veículos</a:t>
            </a:r>
            <a:r>
              <a:rPr lang="en-US" dirty="0"/>
              <a:t> de </a:t>
            </a:r>
            <a:r>
              <a:rPr lang="en-US" dirty="0" err="1"/>
              <a:t>emergência</a:t>
            </a:r>
            <a:r>
              <a:rPr lang="en-US" dirty="0"/>
              <a:t>)</a:t>
            </a:r>
            <a:endParaRPr lang="pt-BR" dirty="0"/>
          </a:p>
        </p:txBody>
      </p:sp>
      <p:sp>
        <p:nvSpPr>
          <p:cNvPr id="3" name="Espaço Reservado para Conteúdo 2"/>
          <p:cNvSpPr>
            <a:spLocks noGrp="1"/>
          </p:cNvSpPr>
          <p:nvPr>
            <p:ph idx="1"/>
          </p:nvPr>
        </p:nvSpPr>
        <p:spPr>
          <a:xfrm>
            <a:off x="457200" y="2348880"/>
            <a:ext cx="8229600" cy="3777283"/>
          </a:xfrm>
        </p:spPr>
        <p:txBody>
          <a:bodyPr>
            <a:normAutofit/>
          </a:bodyPr>
          <a:lstStyle/>
          <a:p>
            <a:pPr algn="just"/>
            <a:r>
              <a:rPr lang="en-US" sz="2400" dirty="0"/>
              <a:t>CTB, art. 29, VII, d – a </a:t>
            </a:r>
            <a:r>
              <a:rPr lang="en-US" sz="2400" dirty="0" err="1"/>
              <a:t>prioridade</a:t>
            </a:r>
            <a:r>
              <a:rPr lang="en-US" sz="2400" dirty="0"/>
              <a:t> de </a:t>
            </a:r>
            <a:r>
              <a:rPr lang="en-US" sz="2400" dirty="0" err="1"/>
              <a:t>passagem</a:t>
            </a:r>
            <a:r>
              <a:rPr lang="en-US" sz="2400" dirty="0"/>
              <a:t> </a:t>
            </a:r>
            <a:r>
              <a:rPr lang="en-US" sz="2400" dirty="0" err="1"/>
              <a:t>na</a:t>
            </a:r>
            <a:r>
              <a:rPr lang="en-US" sz="2400" dirty="0"/>
              <a:t> via e no </a:t>
            </a:r>
            <a:r>
              <a:rPr lang="en-US" sz="2400" dirty="0" err="1"/>
              <a:t>cruzamento</a:t>
            </a:r>
            <a:r>
              <a:rPr lang="en-US" sz="2400" dirty="0"/>
              <a:t> </a:t>
            </a:r>
            <a:r>
              <a:rPr lang="en-US" sz="2400" dirty="0" err="1"/>
              <a:t>deverá</a:t>
            </a:r>
            <a:r>
              <a:rPr lang="en-US" sz="2400" dirty="0"/>
              <a:t> se </a:t>
            </a:r>
            <a:r>
              <a:rPr lang="en-US" sz="2400" dirty="0" err="1"/>
              <a:t>dar</a:t>
            </a:r>
            <a:r>
              <a:rPr lang="en-US" sz="2400" dirty="0"/>
              <a:t> com </a:t>
            </a:r>
            <a:r>
              <a:rPr lang="en-US" sz="2400" dirty="0" err="1"/>
              <a:t>velocidade</a:t>
            </a:r>
            <a:r>
              <a:rPr lang="en-US" sz="2400" dirty="0"/>
              <a:t> </a:t>
            </a:r>
            <a:r>
              <a:rPr lang="en-US" sz="2400" dirty="0" err="1"/>
              <a:t>reduzida</a:t>
            </a:r>
            <a:r>
              <a:rPr lang="en-US" sz="2400" dirty="0"/>
              <a:t> e com </a:t>
            </a:r>
            <a:r>
              <a:rPr lang="en-US" sz="2400" dirty="0" err="1"/>
              <a:t>os</a:t>
            </a:r>
            <a:r>
              <a:rPr lang="en-US" sz="2400" dirty="0"/>
              <a:t> </a:t>
            </a:r>
            <a:r>
              <a:rPr lang="en-US" sz="2400" dirty="0" err="1"/>
              <a:t>devidos</a:t>
            </a:r>
            <a:r>
              <a:rPr lang="en-US" sz="2400" dirty="0"/>
              <a:t> </a:t>
            </a:r>
            <a:r>
              <a:rPr lang="en-US" sz="2400" dirty="0" err="1"/>
              <a:t>cuidados</a:t>
            </a:r>
            <a:r>
              <a:rPr lang="en-US" sz="2400" dirty="0"/>
              <a:t> de </a:t>
            </a:r>
            <a:r>
              <a:rPr lang="en-US" sz="2400" dirty="0" err="1"/>
              <a:t>segurança</a:t>
            </a:r>
            <a:r>
              <a:rPr lang="en-US" sz="2400" dirty="0"/>
              <a:t>, </a:t>
            </a:r>
            <a:r>
              <a:rPr lang="en-US" sz="2400" dirty="0" err="1"/>
              <a:t>obedecidas</a:t>
            </a:r>
            <a:r>
              <a:rPr lang="en-US" sz="2400" dirty="0"/>
              <a:t> as </a:t>
            </a:r>
            <a:r>
              <a:rPr lang="en-US" sz="2400" dirty="0" err="1"/>
              <a:t>demais</a:t>
            </a:r>
            <a:r>
              <a:rPr lang="en-US" sz="2400" dirty="0"/>
              <a:t> </a:t>
            </a:r>
            <a:r>
              <a:rPr lang="en-US" sz="2400" dirty="0" err="1"/>
              <a:t>normas</a:t>
            </a:r>
            <a:r>
              <a:rPr lang="en-US" sz="2400" dirty="0"/>
              <a:t> </a:t>
            </a:r>
            <a:r>
              <a:rPr lang="en-US" sz="2400" dirty="0" err="1"/>
              <a:t>deste</a:t>
            </a:r>
            <a:r>
              <a:rPr lang="en-US" sz="2400" dirty="0"/>
              <a:t> </a:t>
            </a:r>
            <a:r>
              <a:rPr lang="en-US" sz="2400" dirty="0" err="1"/>
              <a:t>Código</a:t>
            </a:r>
            <a:r>
              <a:rPr lang="en-US" sz="2400" dirty="0"/>
              <a:t> (</a:t>
            </a:r>
            <a:r>
              <a:rPr lang="en-US" sz="2400" dirty="0" err="1"/>
              <a:t>veículos</a:t>
            </a:r>
            <a:r>
              <a:rPr lang="en-US" sz="2400" dirty="0"/>
              <a:t> de </a:t>
            </a:r>
            <a:r>
              <a:rPr lang="en-US" sz="2400" dirty="0" err="1"/>
              <a:t>emergência</a:t>
            </a:r>
            <a:r>
              <a:rPr lang="en-US" sz="2400" dirty="0"/>
              <a:t>)</a:t>
            </a:r>
          </a:p>
          <a:p>
            <a:pPr algn="just"/>
            <a:endParaRPr lang="en-US" sz="2400" dirty="0"/>
          </a:p>
        </p:txBody>
      </p:sp>
    </p:spTree>
    <p:extLst>
      <p:ext uri="{BB962C8B-B14F-4D97-AF65-F5344CB8AC3E}">
        <p14:creationId xmlns:p14="http://schemas.microsoft.com/office/powerpoint/2010/main" val="119420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ULTRAPASSAGEM</a:t>
            </a:r>
            <a:endParaRPr lang="pt-BR" dirty="0"/>
          </a:p>
        </p:txBody>
      </p:sp>
      <p:sp>
        <p:nvSpPr>
          <p:cNvPr id="3" name="Espaço Reservado para Conteúdo 2"/>
          <p:cNvSpPr>
            <a:spLocks noGrp="1"/>
          </p:cNvSpPr>
          <p:nvPr>
            <p:ph idx="1"/>
          </p:nvPr>
        </p:nvSpPr>
        <p:spPr>
          <a:xfrm>
            <a:off x="457200" y="1600200"/>
            <a:ext cx="8229600" cy="5141168"/>
          </a:xfrm>
        </p:spPr>
        <p:txBody>
          <a:bodyPr>
            <a:normAutofit/>
          </a:bodyPr>
          <a:lstStyle/>
          <a:p>
            <a:pPr marL="0" indent="0" algn="just">
              <a:buNone/>
            </a:pPr>
            <a:r>
              <a:rPr lang="pt-BR" dirty="0"/>
              <a:t>      </a:t>
            </a:r>
            <a:r>
              <a:rPr lang="pt-BR" sz="2400" dirty="0">
                <a:solidFill>
                  <a:srgbClr val="FF0000"/>
                </a:solidFill>
              </a:rPr>
              <a:t>Antes de efetuar a ultrapassagem </a:t>
            </a:r>
            <a:r>
              <a:rPr lang="pt-BR" sz="2400" dirty="0"/>
              <a:t>(art. 29, X do CTB), o condutor deve se certificar     de que: </a:t>
            </a:r>
          </a:p>
          <a:p>
            <a:pPr marL="0" indent="0" algn="just">
              <a:buNone/>
            </a:pPr>
            <a:endParaRPr lang="pt-BR" sz="2400" dirty="0"/>
          </a:p>
          <a:p>
            <a:pPr algn="just"/>
            <a:r>
              <a:rPr lang="pt-BR" sz="2400" dirty="0"/>
              <a:t>A) nenhum condutor que venha atrás haja começado uma manobra para ultrapassá-lo; (art. 169)</a:t>
            </a:r>
          </a:p>
        </p:txBody>
      </p:sp>
    </p:spTree>
    <p:extLst>
      <p:ext uri="{BB962C8B-B14F-4D97-AF65-F5344CB8AC3E}">
        <p14:creationId xmlns:p14="http://schemas.microsoft.com/office/powerpoint/2010/main" val="16693892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ULTRAPASSAGEM</a:t>
            </a:r>
            <a:endParaRPr lang="pt-BR" dirty="0"/>
          </a:p>
        </p:txBody>
      </p:sp>
      <p:sp>
        <p:nvSpPr>
          <p:cNvPr id="3" name="Espaço Reservado para Conteúdo 2"/>
          <p:cNvSpPr>
            <a:spLocks noGrp="1"/>
          </p:cNvSpPr>
          <p:nvPr>
            <p:ph idx="1"/>
          </p:nvPr>
        </p:nvSpPr>
        <p:spPr>
          <a:xfrm>
            <a:off x="457200" y="1268760"/>
            <a:ext cx="8229600" cy="5472608"/>
          </a:xfrm>
        </p:spPr>
        <p:txBody>
          <a:bodyPr>
            <a:normAutofit/>
          </a:bodyPr>
          <a:lstStyle/>
          <a:p>
            <a:pPr marL="0" indent="0" algn="just">
              <a:buNone/>
            </a:pPr>
            <a:r>
              <a:rPr lang="pt-BR" dirty="0"/>
              <a:t>      </a:t>
            </a:r>
            <a:r>
              <a:rPr lang="pt-BR" sz="2400" dirty="0">
                <a:solidFill>
                  <a:srgbClr val="FF0000"/>
                </a:solidFill>
              </a:rPr>
              <a:t>Antes de efetuar a ultrapassagem </a:t>
            </a:r>
            <a:r>
              <a:rPr lang="pt-BR" sz="2400" dirty="0"/>
              <a:t>(art. 29, X do CTB), o condutor deve se certificar     de que: </a:t>
            </a:r>
          </a:p>
          <a:p>
            <a:pPr marL="0" indent="0" algn="just">
              <a:buNone/>
            </a:pPr>
            <a:endParaRPr lang="pt-BR" sz="2400" dirty="0"/>
          </a:p>
          <a:p>
            <a:pPr algn="just"/>
            <a:r>
              <a:rPr lang="pt-BR" sz="2400" dirty="0"/>
              <a:t>B) quem o precede na mesma faixa de trânsito não haja indicado o propósito de ultrapassar um terceiro ( nos termos do art. 35 do CTB, antes de realizar qualquer deslocamento lateral, de forma clara e com antecedência, o condutor deve indicar o seu propósito através de sinal de braço ou de luz de mudança de direção –seta);  (art. 169)</a:t>
            </a:r>
          </a:p>
        </p:txBody>
      </p:sp>
    </p:spTree>
    <p:extLst>
      <p:ext uri="{BB962C8B-B14F-4D97-AF65-F5344CB8AC3E}">
        <p14:creationId xmlns:p14="http://schemas.microsoft.com/office/powerpoint/2010/main" val="3109641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ULTRAPASSAGEM</a:t>
            </a:r>
            <a:endParaRPr lang="pt-BR" dirty="0"/>
          </a:p>
        </p:txBody>
      </p:sp>
      <p:sp>
        <p:nvSpPr>
          <p:cNvPr id="3" name="Espaço Reservado para Conteúdo 2"/>
          <p:cNvSpPr>
            <a:spLocks noGrp="1"/>
          </p:cNvSpPr>
          <p:nvPr>
            <p:ph idx="1"/>
          </p:nvPr>
        </p:nvSpPr>
        <p:spPr>
          <a:xfrm>
            <a:off x="457200" y="1268760"/>
            <a:ext cx="8229600" cy="5472608"/>
          </a:xfrm>
        </p:spPr>
        <p:txBody>
          <a:bodyPr>
            <a:normAutofit/>
          </a:bodyPr>
          <a:lstStyle/>
          <a:p>
            <a:pPr marL="0" indent="0" algn="just">
              <a:buNone/>
            </a:pPr>
            <a:r>
              <a:rPr lang="pt-BR" dirty="0"/>
              <a:t>      </a:t>
            </a:r>
            <a:r>
              <a:rPr lang="pt-BR" sz="2400" dirty="0">
                <a:solidFill>
                  <a:srgbClr val="FF0000"/>
                </a:solidFill>
              </a:rPr>
              <a:t>Antes de efetuar a ultrapassagem </a:t>
            </a:r>
            <a:r>
              <a:rPr lang="pt-BR" sz="2400" dirty="0"/>
              <a:t>(art. 29, X do CTB), o condutor deve se certificar     de que: </a:t>
            </a:r>
          </a:p>
          <a:p>
            <a:pPr marL="0" indent="0" algn="just">
              <a:buNone/>
            </a:pPr>
            <a:endParaRPr lang="pt-BR" sz="2400" dirty="0"/>
          </a:p>
          <a:p>
            <a:pPr algn="just"/>
            <a:endParaRPr lang="pt-BR" sz="2400" dirty="0"/>
          </a:p>
          <a:p>
            <a:pPr algn="just"/>
            <a:r>
              <a:rPr lang="pt-BR" sz="2400" dirty="0"/>
              <a:t>C) que a faixa de trânsito que vai tomar esteja livre numa extensão suficiente para que sua manobra não ponha em perigo ou obstrua o trânsito que venha em sentido contrário; (art. 191)</a:t>
            </a:r>
          </a:p>
        </p:txBody>
      </p:sp>
    </p:spTree>
    <p:extLst>
      <p:ext uri="{BB962C8B-B14F-4D97-AF65-F5344CB8AC3E}">
        <p14:creationId xmlns:p14="http://schemas.microsoft.com/office/powerpoint/2010/main" val="3097446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ULTRAPASSAGEM</a:t>
            </a:r>
            <a:endParaRPr lang="pt-BR" dirty="0"/>
          </a:p>
        </p:txBody>
      </p:sp>
      <p:sp>
        <p:nvSpPr>
          <p:cNvPr id="3" name="Espaço Reservado para Conteúdo 2"/>
          <p:cNvSpPr>
            <a:spLocks noGrp="1"/>
          </p:cNvSpPr>
          <p:nvPr>
            <p:ph idx="1"/>
          </p:nvPr>
        </p:nvSpPr>
        <p:spPr/>
        <p:txBody>
          <a:bodyPr>
            <a:normAutofit/>
          </a:bodyPr>
          <a:lstStyle/>
          <a:p>
            <a:r>
              <a:rPr lang="pt-BR" sz="2400" dirty="0">
                <a:solidFill>
                  <a:srgbClr val="FF0000"/>
                </a:solidFill>
              </a:rPr>
              <a:t>Durante a manobra </a:t>
            </a:r>
            <a:r>
              <a:rPr lang="pt-BR" sz="2400" dirty="0"/>
              <a:t>o condutor deve (art. 29, XI):</a:t>
            </a:r>
          </a:p>
          <a:p>
            <a:r>
              <a:rPr lang="pt-BR" sz="2400" dirty="0"/>
              <a:t>a) sinalizar sua intenção  (art. 196)</a:t>
            </a:r>
          </a:p>
          <a:p>
            <a:endParaRPr lang="pt-BR" sz="2400" dirty="0"/>
          </a:p>
          <a:p>
            <a:r>
              <a:rPr lang="pt-BR" sz="2400" dirty="0"/>
              <a:t>b) afastar-se do usuário ou usuários aos quais ultrapassa, de tal forma que deixe livre uma distância lateral de segurança. (art. 192)</a:t>
            </a:r>
          </a:p>
        </p:txBody>
      </p:sp>
    </p:spTree>
    <p:extLst>
      <p:ext uri="{BB962C8B-B14F-4D97-AF65-F5344CB8AC3E}">
        <p14:creationId xmlns:p14="http://schemas.microsoft.com/office/powerpoint/2010/main" val="20789697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ULTRAPASSAGEM</a:t>
            </a:r>
            <a:br>
              <a:rPr lang="en-US" dirty="0"/>
            </a:br>
            <a:endParaRPr lang="pt-BR" dirty="0"/>
          </a:p>
        </p:txBody>
      </p:sp>
      <p:sp>
        <p:nvSpPr>
          <p:cNvPr id="3" name="Espaço Reservado para Conteúdo 2"/>
          <p:cNvSpPr>
            <a:spLocks noGrp="1"/>
          </p:cNvSpPr>
          <p:nvPr>
            <p:ph idx="1"/>
          </p:nvPr>
        </p:nvSpPr>
        <p:spPr>
          <a:xfrm>
            <a:off x="822960" y="1268760"/>
            <a:ext cx="7520940" cy="3411717"/>
          </a:xfrm>
        </p:spPr>
        <p:txBody>
          <a:bodyPr>
            <a:normAutofit/>
          </a:bodyPr>
          <a:lstStyle/>
          <a:p>
            <a:pPr algn="just"/>
            <a:r>
              <a:rPr lang="pt-BR" sz="2400" dirty="0"/>
              <a:t>    Determina o art. 29, inc. XI, alínea c, do CTB que, </a:t>
            </a:r>
            <a:r>
              <a:rPr lang="pt-BR" sz="2400" dirty="0">
                <a:solidFill>
                  <a:srgbClr val="FF0000"/>
                </a:solidFill>
              </a:rPr>
              <a:t>após ter efetivado a manobra</a:t>
            </a:r>
            <a:r>
              <a:rPr lang="pt-BR" sz="2400" dirty="0"/>
              <a:t>, o motorista deverá sinalizar, através de “luz de seta” ou sinal de braço (CTB, art. 196), o seu retorno à faixa de origem, adotando os cuidados necessários para não pôr em perigo ou obstruir o trânsito dos veículos que ultrapassou. (CTB, art. 169)</a:t>
            </a:r>
            <a:endParaRPr lang="en-US" sz="2400" dirty="0"/>
          </a:p>
        </p:txBody>
      </p:sp>
    </p:spTree>
    <p:extLst>
      <p:ext uri="{BB962C8B-B14F-4D97-AF65-F5344CB8AC3E}">
        <p14:creationId xmlns:p14="http://schemas.microsoft.com/office/powerpoint/2010/main" val="3860623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ULTRAPASSAGEM</a:t>
            </a:r>
            <a:endParaRPr lang="pt-BR" dirty="0"/>
          </a:p>
        </p:txBody>
      </p:sp>
      <p:sp>
        <p:nvSpPr>
          <p:cNvPr id="3" name="Espaço Reservado para Conteúdo 2"/>
          <p:cNvSpPr>
            <a:spLocks noGrp="1"/>
          </p:cNvSpPr>
          <p:nvPr>
            <p:ph idx="1"/>
          </p:nvPr>
        </p:nvSpPr>
        <p:spPr/>
        <p:txBody>
          <a:bodyPr>
            <a:normAutofit/>
          </a:bodyPr>
          <a:lstStyle/>
          <a:p>
            <a:r>
              <a:rPr lang="en-US" sz="2400" dirty="0"/>
              <a:t>O art. 30 do CTB </a:t>
            </a:r>
            <a:r>
              <a:rPr lang="en-US" sz="2400" dirty="0" err="1"/>
              <a:t>determina</a:t>
            </a:r>
            <a:r>
              <a:rPr lang="en-US" sz="2400" dirty="0"/>
              <a:t> </a:t>
            </a:r>
            <a:r>
              <a:rPr lang="en-US" sz="2400" dirty="0" err="1"/>
              <a:t>que</a:t>
            </a:r>
            <a:r>
              <a:rPr lang="en-US" sz="2400" dirty="0"/>
              <a:t> o </a:t>
            </a:r>
            <a:r>
              <a:rPr lang="en-US" sz="2400" dirty="0" err="1"/>
              <a:t>condutor</a:t>
            </a:r>
            <a:r>
              <a:rPr lang="en-US" sz="2400" dirty="0"/>
              <a:t> do </a:t>
            </a:r>
            <a:r>
              <a:rPr lang="en-US" sz="2400" dirty="0" err="1"/>
              <a:t>veículo</a:t>
            </a:r>
            <a:r>
              <a:rPr lang="en-US" sz="2400" dirty="0"/>
              <a:t> </a:t>
            </a:r>
            <a:r>
              <a:rPr lang="en-US" sz="2400" dirty="0" err="1"/>
              <a:t>que</a:t>
            </a:r>
            <a:r>
              <a:rPr lang="en-US" sz="2400" dirty="0"/>
              <a:t> </a:t>
            </a:r>
            <a:r>
              <a:rPr lang="en-US" sz="2400" dirty="0" err="1"/>
              <a:t>será</a:t>
            </a:r>
            <a:r>
              <a:rPr lang="en-US" sz="2400" dirty="0"/>
              <a:t> </a:t>
            </a:r>
            <a:r>
              <a:rPr lang="en-US" sz="2400" dirty="0" err="1"/>
              <a:t>ultrapassado</a:t>
            </a:r>
            <a:r>
              <a:rPr lang="en-US" sz="2400" dirty="0"/>
              <a:t>:</a:t>
            </a:r>
          </a:p>
          <a:p>
            <a:endParaRPr lang="en-US" sz="2400" dirty="0"/>
          </a:p>
          <a:p>
            <a:r>
              <a:rPr lang="en-US" sz="2400" dirty="0"/>
              <a:t>1) </a:t>
            </a:r>
            <a:r>
              <a:rPr lang="en-US" sz="2400" dirty="0" err="1"/>
              <a:t>Desloque</a:t>
            </a:r>
            <a:r>
              <a:rPr lang="en-US" sz="2400" dirty="0"/>
              <a:t> </a:t>
            </a:r>
            <a:r>
              <a:rPr lang="en-US" sz="2400" dirty="0" err="1"/>
              <a:t>ou</a:t>
            </a:r>
            <a:r>
              <a:rPr lang="en-US" sz="2400" dirty="0"/>
              <a:t> se </a:t>
            </a:r>
            <a:r>
              <a:rPr lang="en-US" sz="2400" dirty="0" err="1"/>
              <a:t>mantenha</a:t>
            </a:r>
            <a:r>
              <a:rPr lang="en-US" sz="2400" dirty="0"/>
              <a:t> </a:t>
            </a:r>
            <a:r>
              <a:rPr lang="en-US" sz="2400" dirty="0" err="1"/>
              <a:t>na</a:t>
            </a:r>
            <a:r>
              <a:rPr lang="en-US" sz="2400" dirty="0"/>
              <a:t> </a:t>
            </a:r>
            <a:r>
              <a:rPr lang="en-US" sz="2400" dirty="0" err="1"/>
              <a:t>faixa</a:t>
            </a:r>
            <a:r>
              <a:rPr lang="en-US" sz="2400" dirty="0"/>
              <a:t>(s) da </a:t>
            </a:r>
            <a:r>
              <a:rPr lang="en-US" sz="2400" dirty="0" err="1"/>
              <a:t>direita</a:t>
            </a:r>
            <a:r>
              <a:rPr lang="en-US" sz="2400" dirty="0"/>
              <a:t>; (art. 198)</a:t>
            </a:r>
          </a:p>
          <a:p>
            <a:endParaRPr lang="en-US" sz="2400" dirty="0"/>
          </a:p>
          <a:p>
            <a:r>
              <a:rPr lang="en-US" sz="2400" dirty="0"/>
              <a:t>2) </a:t>
            </a:r>
            <a:r>
              <a:rPr lang="en-US" sz="2400" dirty="0" err="1"/>
              <a:t>Não</a:t>
            </a:r>
            <a:r>
              <a:rPr lang="en-US" sz="2400" dirty="0"/>
              <a:t> </a:t>
            </a:r>
            <a:r>
              <a:rPr lang="en-US" sz="2400" dirty="0" err="1"/>
              <a:t>acelere</a:t>
            </a:r>
            <a:r>
              <a:rPr lang="en-US" sz="2400" dirty="0"/>
              <a:t> a </a:t>
            </a:r>
            <a:r>
              <a:rPr lang="en-US" sz="2400" dirty="0" err="1"/>
              <a:t>marcha</a:t>
            </a:r>
            <a:r>
              <a:rPr lang="en-US" sz="2400" dirty="0"/>
              <a:t> do </a:t>
            </a:r>
            <a:r>
              <a:rPr lang="en-US" sz="2400" dirty="0" err="1"/>
              <a:t>seu</a:t>
            </a:r>
            <a:r>
              <a:rPr lang="en-US" sz="2400" dirty="0"/>
              <a:t> </a:t>
            </a:r>
            <a:r>
              <a:rPr lang="en-US" sz="2400" dirty="0" err="1"/>
              <a:t>veículo</a:t>
            </a:r>
            <a:r>
              <a:rPr lang="en-US" sz="2400" dirty="0"/>
              <a:t> (art. 169)</a:t>
            </a:r>
          </a:p>
          <a:p>
            <a:endParaRPr lang="pt-BR" sz="2400" dirty="0"/>
          </a:p>
        </p:txBody>
      </p:sp>
    </p:spTree>
    <p:extLst>
      <p:ext uri="{BB962C8B-B14F-4D97-AF65-F5344CB8AC3E}">
        <p14:creationId xmlns:p14="http://schemas.microsoft.com/office/powerpoint/2010/main" val="21195280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ULTRAPASSAGEM</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sz="2400" dirty="0" err="1"/>
              <a:t>Não</a:t>
            </a:r>
            <a:r>
              <a:rPr lang="en-US" sz="2400" dirty="0"/>
              <a:t> é </a:t>
            </a:r>
            <a:r>
              <a:rPr lang="en-US" sz="2400" dirty="0" err="1"/>
              <a:t>permitida</a:t>
            </a:r>
            <a:r>
              <a:rPr lang="en-US" sz="2400" dirty="0"/>
              <a:t> a </a:t>
            </a:r>
            <a:r>
              <a:rPr lang="en-US" sz="2400" dirty="0" err="1"/>
              <a:t>ultrapassagem</a:t>
            </a:r>
            <a:r>
              <a:rPr lang="en-US" sz="2400" dirty="0"/>
              <a:t> </a:t>
            </a:r>
            <a:r>
              <a:rPr lang="en-US" sz="2400" dirty="0" err="1"/>
              <a:t>pela</a:t>
            </a:r>
            <a:r>
              <a:rPr lang="en-US" sz="2400" dirty="0"/>
              <a:t> </a:t>
            </a:r>
            <a:r>
              <a:rPr lang="en-US" sz="2400" dirty="0" err="1"/>
              <a:t>direita</a:t>
            </a:r>
            <a:r>
              <a:rPr lang="en-US" sz="2400" dirty="0"/>
              <a:t> (art. 199), salvo se:</a:t>
            </a:r>
          </a:p>
          <a:p>
            <a:pPr algn="just"/>
            <a:endParaRPr lang="en-US" sz="2400" dirty="0"/>
          </a:p>
          <a:p>
            <a:pPr marL="0" indent="0" algn="just">
              <a:buNone/>
            </a:pPr>
            <a:r>
              <a:rPr lang="en-US" sz="2400" dirty="0"/>
              <a:t>    (1) o </a:t>
            </a:r>
            <a:r>
              <a:rPr lang="en-US" sz="2400" dirty="0" err="1"/>
              <a:t>veículo</a:t>
            </a:r>
            <a:r>
              <a:rPr lang="en-US" sz="2400" dirty="0"/>
              <a:t> da </a:t>
            </a:r>
            <a:r>
              <a:rPr lang="en-US" sz="2400" dirty="0" err="1"/>
              <a:t>frente</a:t>
            </a:r>
            <a:r>
              <a:rPr lang="en-US" sz="2400" dirty="0"/>
              <a:t> </a:t>
            </a:r>
            <a:r>
              <a:rPr lang="en-US" sz="2400" dirty="0" err="1"/>
              <a:t>sinalizar</a:t>
            </a:r>
            <a:r>
              <a:rPr lang="en-US" sz="2400" dirty="0"/>
              <a:t> </a:t>
            </a:r>
            <a:r>
              <a:rPr lang="en-US" sz="2400" dirty="0" err="1"/>
              <a:t>que</a:t>
            </a:r>
            <a:r>
              <a:rPr lang="en-US" sz="2400" dirty="0"/>
              <a:t> </a:t>
            </a:r>
            <a:r>
              <a:rPr lang="en-US" sz="2400" dirty="0" err="1"/>
              <a:t>vai</a:t>
            </a:r>
            <a:r>
              <a:rPr lang="en-US" sz="2400" dirty="0"/>
              <a:t> </a:t>
            </a:r>
            <a:r>
              <a:rPr lang="en-US" sz="2400" dirty="0" err="1"/>
              <a:t>entrar</a:t>
            </a:r>
            <a:r>
              <a:rPr lang="en-US" sz="2400" dirty="0"/>
              <a:t> à </a:t>
            </a:r>
            <a:r>
              <a:rPr lang="en-US" sz="2400" dirty="0" err="1"/>
              <a:t>esquerda</a:t>
            </a:r>
            <a:r>
              <a:rPr lang="en-US" sz="2400" dirty="0"/>
              <a:t> (art. 29, IX); </a:t>
            </a:r>
          </a:p>
          <a:p>
            <a:pPr marL="0" indent="0" algn="just">
              <a:buNone/>
            </a:pPr>
            <a:endParaRPr lang="en-US" sz="2400" dirty="0"/>
          </a:p>
          <a:p>
            <a:pPr marL="0" indent="0" algn="just">
              <a:buNone/>
            </a:pPr>
            <a:r>
              <a:rPr lang="en-US" sz="2400" dirty="0"/>
              <a:t>    (2) </a:t>
            </a:r>
            <a:r>
              <a:rPr lang="en-US" sz="2400" dirty="0" err="1"/>
              <a:t>Estiver</a:t>
            </a:r>
            <a:r>
              <a:rPr lang="en-US" sz="2400" dirty="0"/>
              <a:t> </a:t>
            </a:r>
            <a:r>
              <a:rPr lang="en-US" sz="2400" dirty="0" err="1"/>
              <a:t>circulando</a:t>
            </a:r>
            <a:r>
              <a:rPr lang="en-US" sz="2400" dirty="0"/>
              <a:t> </a:t>
            </a:r>
            <a:r>
              <a:rPr lang="en-US" sz="2400" dirty="0" err="1"/>
              <a:t>por</a:t>
            </a:r>
            <a:r>
              <a:rPr lang="en-US" sz="2400" dirty="0"/>
              <a:t> </a:t>
            </a:r>
            <a:r>
              <a:rPr lang="en-US" sz="2400" dirty="0" err="1"/>
              <a:t>faixa</a:t>
            </a:r>
            <a:r>
              <a:rPr lang="en-US" sz="2400" dirty="0"/>
              <a:t> </a:t>
            </a:r>
            <a:r>
              <a:rPr lang="en-US" sz="2400" dirty="0" err="1"/>
              <a:t>exclusiva</a:t>
            </a:r>
            <a:r>
              <a:rPr lang="en-US" sz="2400" dirty="0"/>
              <a:t>; </a:t>
            </a:r>
          </a:p>
          <a:p>
            <a:pPr marL="0" indent="0" algn="just">
              <a:buNone/>
            </a:pPr>
            <a:endParaRPr lang="en-US" sz="2400" dirty="0"/>
          </a:p>
          <a:p>
            <a:pPr marL="0" indent="0" algn="just">
              <a:buNone/>
            </a:pPr>
            <a:r>
              <a:rPr lang="en-US" sz="2400" dirty="0"/>
              <a:t>    (3) </a:t>
            </a:r>
            <a:r>
              <a:rPr lang="en-US" sz="2400" dirty="0" err="1"/>
              <a:t>Circulação</a:t>
            </a:r>
            <a:r>
              <a:rPr lang="en-US" sz="2400" dirty="0"/>
              <a:t> </a:t>
            </a:r>
            <a:r>
              <a:rPr lang="en-US" sz="2400" dirty="0" err="1"/>
              <a:t>em</a:t>
            </a:r>
            <a:r>
              <a:rPr lang="en-US" sz="2400" dirty="0"/>
              <a:t> </a:t>
            </a:r>
            <a:r>
              <a:rPr lang="en-US" sz="2400" dirty="0" err="1"/>
              <a:t>filas</a:t>
            </a:r>
            <a:r>
              <a:rPr lang="en-US" sz="2400" dirty="0"/>
              <a:t> (CTV, art. 11).</a:t>
            </a:r>
          </a:p>
          <a:p>
            <a:pPr algn="just"/>
            <a:endParaRPr lang="en-US" dirty="0"/>
          </a:p>
        </p:txBody>
      </p:sp>
    </p:spTree>
    <p:extLst>
      <p:ext uri="{BB962C8B-B14F-4D97-AF65-F5344CB8AC3E}">
        <p14:creationId xmlns:p14="http://schemas.microsoft.com/office/powerpoint/2010/main" val="40933528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ULTRAPASSAGEM</a:t>
            </a:r>
          </a:p>
        </p:txBody>
      </p:sp>
      <p:sp>
        <p:nvSpPr>
          <p:cNvPr id="3" name="Espaço Reservado para Conteúdo 2"/>
          <p:cNvSpPr>
            <a:spLocks noGrp="1"/>
          </p:cNvSpPr>
          <p:nvPr>
            <p:ph idx="1"/>
          </p:nvPr>
        </p:nvSpPr>
        <p:spPr/>
        <p:txBody>
          <a:bodyPr/>
          <a:lstStyle/>
          <a:p>
            <a:pPr algn="just"/>
            <a:r>
              <a:rPr lang="en-US" sz="2800" dirty="0"/>
              <a:t>    </a:t>
            </a:r>
            <a:r>
              <a:rPr lang="en-US" sz="2800" dirty="0" err="1"/>
              <a:t>Não</a:t>
            </a:r>
            <a:r>
              <a:rPr lang="en-US" sz="2800" dirty="0"/>
              <a:t> é </a:t>
            </a:r>
            <a:r>
              <a:rPr lang="en-US" sz="2800" dirty="0" err="1"/>
              <a:t>permitido</a:t>
            </a:r>
            <a:r>
              <a:rPr lang="en-US" sz="2800" dirty="0"/>
              <a:t> </a:t>
            </a:r>
            <a:r>
              <a:rPr lang="en-US" sz="2800" dirty="0" err="1"/>
              <a:t>ultrapassar</a:t>
            </a:r>
            <a:r>
              <a:rPr lang="en-US" sz="2800" dirty="0"/>
              <a:t> </a:t>
            </a:r>
            <a:r>
              <a:rPr lang="en-US" sz="2800" dirty="0" err="1"/>
              <a:t>pelo</a:t>
            </a:r>
            <a:r>
              <a:rPr lang="en-US" sz="2800" dirty="0"/>
              <a:t> </a:t>
            </a:r>
            <a:r>
              <a:rPr lang="en-US" sz="2800" dirty="0" err="1"/>
              <a:t>acostamento</a:t>
            </a:r>
            <a:r>
              <a:rPr lang="en-US" sz="2800" dirty="0"/>
              <a:t>, </a:t>
            </a:r>
            <a:r>
              <a:rPr lang="en-US" sz="2800" dirty="0" err="1"/>
              <a:t>em</a:t>
            </a:r>
            <a:r>
              <a:rPr lang="en-US" sz="2800" dirty="0"/>
              <a:t> </a:t>
            </a:r>
            <a:r>
              <a:rPr lang="en-US" sz="2800" dirty="0" err="1"/>
              <a:t>área</a:t>
            </a:r>
            <a:r>
              <a:rPr lang="en-US" sz="2800" dirty="0"/>
              <a:t> de </a:t>
            </a:r>
            <a:r>
              <a:rPr lang="en-US" sz="2800" dirty="0" err="1"/>
              <a:t>cruzamento</a:t>
            </a:r>
            <a:r>
              <a:rPr lang="en-US" sz="2800" dirty="0"/>
              <a:t>, </a:t>
            </a:r>
            <a:r>
              <a:rPr lang="en-US" sz="2800" dirty="0" err="1"/>
              <a:t>sobre</a:t>
            </a:r>
            <a:r>
              <a:rPr lang="en-US" sz="2800" dirty="0"/>
              <a:t> </a:t>
            </a:r>
            <a:r>
              <a:rPr lang="en-US" sz="2800" dirty="0" err="1"/>
              <a:t>faixa</a:t>
            </a:r>
            <a:r>
              <a:rPr lang="en-US" sz="2800" dirty="0"/>
              <a:t> de </a:t>
            </a:r>
            <a:r>
              <a:rPr lang="en-US" sz="2800" dirty="0" err="1"/>
              <a:t>pedestres</a:t>
            </a:r>
            <a:r>
              <a:rPr lang="en-US" sz="2800" dirty="0"/>
              <a:t>, </a:t>
            </a:r>
            <a:r>
              <a:rPr lang="en-US" sz="2800" dirty="0" err="1"/>
              <a:t>nas</a:t>
            </a:r>
            <a:r>
              <a:rPr lang="en-US" sz="2800" dirty="0"/>
              <a:t> </a:t>
            </a:r>
            <a:r>
              <a:rPr lang="en-US" sz="2800" dirty="0" err="1"/>
              <a:t>curvas</a:t>
            </a:r>
            <a:r>
              <a:rPr lang="en-US" sz="2800" dirty="0"/>
              <a:t>, </a:t>
            </a:r>
            <a:r>
              <a:rPr lang="en-US" sz="2800" dirty="0" err="1"/>
              <a:t>aclives</a:t>
            </a:r>
            <a:r>
              <a:rPr lang="en-US" sz="2800" dirty="0"/>
              <a:t> e </a:t>
            </a:r>
            <a:r>
              <a:rPr lang="en-US" sz="2800" dirty="0" err="1"/>
              <a:t>declives</a:t>
            </a:r>
            <a:r>
              <a:rPr lang="en-US" sz="2800" dirty="0"/>
              <a:t> </a:t>
            </a:r>
            <a:r>
              <a:rPr lang="en-US" sz="2800" dirty="0" err="1"/>
              <a:t>sem</a:t>
            </a:r>
            <a:r>
              <a:rPr lang="en-US" sz="2800" dirty="0"/>
              <a:t> </a:t>
            </a:r>
            <a:r>
              <a:rPr lang="en-US" sz="2800" dirty="0" err="1"/>
              <a:t>visibilidade</a:t>
            </a:r>
            <a:r>
              <a:rPr lang="en-US" sz="2800" dirty="0"/>
              <a:t>, </a:t>
            </a:r>
            <a:r>
              <a:rPr lang="en-US" sz="2800" dirty="0" err="1"/>
              <a:t>sobre</a:t>
            </a:r>
            <a:r>
              <a:rPr lang="en-US" sz="2800" dirty="0"/>
              <a:t> pontes e </a:t>
            </a:r>
            <a:r>
              <a:rPr lang="en-US" sz="2800" dirty="0" err="1"/>
              <a:t>viadutos</a:t>
            </a:r>
            <a:r>
              <a:rPr lang="en-US" sz="2800" dirty="0"/>
              <a:t> e </a:t>
            </a:r>
            <a:r>
              <a:rPr lang="en-US" sz="2800" dirty="0" err="1"/>
              <a:t>dentro</a:t>
            </a:r>
            <a:r>
              <a:rPr lang="en-US" sz="2800" dirty="0"/>
              <a:t> </a:t>
            </a:r>
            <a:r>
              <a:rPr lang="en-US" sz="2800" dirty="0" err="1"/>
              <a:t>túneis</a:t>
            </a:r>
            <a:r>
              <a:rPr lang="en-US" sz="2800" dirty="0"/>
              <a:t>, </a:t>
            </a:r>
            <a:r>
              <a:rPr lang="en-US" sz="2800" dirty="0" err="1"/>
              <a:t>além</a:t>
            </a:r>
            <a:r>
              <a:rPr lang="en-US" sz="2800" dirty="0"/>
              <a:t>, é </a:t>
            </a:r>
            <a:r>
              <a:rPr lang="en-US" sz="2800" dirty="0" err="1"/>
              <a:t>claro</a:t>
            </a:r>
            <a:r>
              <a:rPr lang="en-US" sz="2800" dirty="0"/>
              <a:t>, dos </a:t>
            </a:r>
            <a:r>
              <a:rPr lang="en-US" sz="2800" dirty="0" err="1"/>
              <a:t>locais</a:t>
            </a:r>
            <a:r>
              <a:rPr lang="en-US" sz="2800" dirty="0"/>
              <a:t> </a:t>
            </a:r>
            <a:r>
              <a:rPr lang="en-US" sz="2800" dirty="0" err="1"/>
              <a:t>em</a:t>
            </a:r>
            <a:r>
              <a:rPr lang="en-US" sz="2800" dirty="0"/>
              <a:t> </a:t>
            </a:r>
            <a:r>
              <a:rPr lang="en-US" sz="2800" dirty="0" err="1"/>
              <a:t>que</a:t>
            </a:r>
            <a:r>
              <a:rPr lang="en-US" sz="2800" dirty="0"/>
              <a:t> a </a:t>
            </a:r>
            <a:r>
              <a:rPr lang="en-US" sz="2800" dirty="0" err="1"/>
              <a:t>sinalização</a:t>
            </a:r>
            <a:r>
              <a:rPr lang="en-US" sz="2800" dirty="0"/>
              <a:t> </a:t>
            </a:r>
            <a:r>
              <a:rPr lang="en-US" sz="2800" dirty="0" err="1"/>
              <a:t>proibir</a:t>
            </a:r>
            <a:r>
              <a:rPr lang="en-US" sz="2800" dirty="0"/>
              <a:t>. (art. 203)</a:t>
            </a:r>
            <a:endParaRPr lang="pt-BR" sz="2800" dirty="0"/>
          </a:p>
          <a:p>
            <a:endParaRPr lang="pt-BR" dirty="0"/>
          </a:p>
          <a:p>
            <a:r>
              <a:rPr lang="pt-BR" dirty="0"/>
              <a:t>Infração gravíssima – 5 vezes</a:t>
            </a:r>
          </a:p>
        </p:txBody>
      </p:sp>
    </p:spTree>
    <p:extLst>
      <p:ext uri="{BB962C8B-B14F-4D97-AF65-F5344CB8AC3E}">
        <p14:creationId xmlns:p14="http://schemas.microsoft.com/office/powerpoint/2010/main" val="37514120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DOS DESLOCAMENTOS LATERAIS</a:t>
            </a:r>
            <a:endParaRPr lang="pt-BR" dirty="0"/>
          </a:p>
        </p:txBody>
      </p:sp>
      <p:sp>
        <p:nvSpPr>
          <p:cNvPr id="3" name="Espaço Reservado para Conteúdo 2"/>
          <p:cNvSpPr>
            <a:spLocks noGrp="1"/>
          </p:cNvSpPr>
          <p:nvPr>
            <p:ph idx="1"/>
          </p:nvPr>
        </p:nvSpPr>
        <p:spPr/>
        <p:txBody>
          <a:bodyPr>
            <a:normAutofit/>
          </a:bodyPr>
          <a:lstStyle/>
          <a:p>
            <a:pPr algn="just"/>
            <a:r>
              <a:rPr lang="en-US" sz="2400" dirty="0"/>
              <a:t>CTB, art. 35, </a:t>
            </a:r>
            <a:r>
              <a:rPr lang="en-US" sz="2400" dirty="0" err="1"/>
              <a:t>parágrafo</a:t>
            </a:r>
            <a:r>
              <a:rPr lang="en-US" sz="2400" dirty="0"/>
              <a:t> </a:t>
            </a:r>
            <a:r>
              <a:rPr lang="en-US" sz="2400" dirty="0" err="1"/>
              <a:t>único</a:t>
            </a:r>
            <a:r>
              <a:rPr lang="en-US" sz="2400" dirty="0"/>
              <a:t>: </a:t>
            </a:r>
            <a:r>
              <a:rPr lang="en-US" sz="2400" dirty="0" err="1"/>
              <a:t>Deslocamento</a:t>
            </a:r>
            <a:r>
              <a:rPr lang="en-US" sz="2400" dirty="0"/>
              <a:t> lateral é </a:t>
            </a:r>
            <a:r>
              <a:rPr lang="en-US" sz="2400" dirty="0" err="1"/>
              <a:t>toda</a:t>
            </a:r>
            <a:r>
              <a:rPr lang="en-US" sz="2400" dirty="0"/>
              <a:t> </a:t>
            </a:r>
            <a:r>
              <a:rPr lang="en-US" sz="2400" dirty="0" err="1"/>
              <a:t>transposição</a:t>
            </a:r>
            <a:r>
              <a:rPr lang="en-US" sz="2400" dirty="0"/>
              <a:t> de </a:t>
            </a:r>
            <a:r>
              <a:rPr lang="en-US" sz="2400" dirty="0" err="1"/>
              <a:t>faixas</a:t>
            </a:r>
            <a:r>
              <a:rPr lang="en-US" sz="2400" dirty="0"/>
              <a:t>, </a:t>
            </a:r>
            <a:r>
              <a:rPr lang="en-US" sz="2400" dirty="0" err="1"/>
              <a:t>movimentos</a:t>
            </a:r>
            <a:r>
              <a:rPr lang="en-US" sz="2400" dirty="0"/>
              <a:t> de </a:t>
            </a:r>
            <a:r>
              <a:rPr lang="en-US" sz="2400" dirty="0" err="1"/>
              <a:t>conversão</a:t>
            </a:r>
            <a:r>
              <a:rPr lang="en-US" sz="2400" dirty="0"/>
              <a:t> à </a:t>
            </a:r>
            <a:r>
              <a:rPr lang="en-US" sz="2400" dirty="0" err="1"/>
              <a:t>esquerda</a:t>
            </a:r>
            <a:r>
              <a:rPr lang="en-US" sz="2400" dirty="0"/>
              <a:t>, à </a:t>
            </a:r>
            <a:r>
              <a:rPr lang="en-US" sz="2400" dirty="0" err="1"/>
              <a:t>direita</a:t>
            </a:r>
            <a:r>
              <a:rPr lang="en-US" sz="2400" dirty="0"/>
              <a:t> e </a:t>
            </a:r>
            <a:r>
              <a:rPr lang="en-US" sz="2400" dirty="0" err="1"/>
              <a:t>retornos</a:t>
            </a:r>
            <a:r>
              <a:rPr lang="en-US" sz="2400" dirty="0"/>
              <a:t>.</a:t>
            </a:r>
          </a:p>
          <a:p>
            <a:pPr algn="just"/>
            <a:endParaRPr lang="en-US" sz="2400" dirty="0"/>
          </a:p>
          <a:p>
            <a:pPr algn="just"/>
            <a:endParaRPr lang="pt-BR" dirty="0"/>
          </a:p>
        </p:txBody>
      </p:sp>
    </p:spTree>
    <p:extLst>
      <p:ext uri="{BB962C8B-B14F-4D97-AF65-F5344CB8AC3E}">
        <p14:creationId xmlns:p14="http://schemas.microsoft.com/office/powerpoint/2010/main" val="215425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DIREITO AO TRÂNSITO SEGURO</a:t>
            </a:r>
          </a:p>
        </p:txBody>
      </p:sp>
      <p:sp>
        <p:nvSpPr>
          <p:cNvPr id="3" name="Espaço Reservado para Conteúdo 2"/>
          <p:cNvSpPr>
            <a:spLocks noGrp="1"/>
          </p:cNvSpPr>
          <p:nvPr>
            <p:ph idx="1"/>
          </p:nvPr>
        </p:nvSpPr>
        <p:spPr>
          <a:xfrm>
            <a:off x="822960" y="1100628"/>
            <a:ext cx="7520940" cy="3912548"/>
          </a:xfrm>
        </p:spPr>
        <p:txBody>
          <a:bodyPr>
            <a:noAutofit/>
          </a:bodyPr>
          <a:lstStyle/>
          <a:p>
            <a:pPr algn="just"/>
            <a:r>
              <a:rPr lang="en-US" sz="2400" dirty="0"/>
              <a:t>    “O </a:t>
            </a:r>
            <a:r>
              <a:rPr lang="en-US" sz="2400" dirty="0" err="1"/>
              <a:t>trânsito</a:t>
            </a:r>
            <a:r>
              <a:rPr lang="en-US" sz="2400" dirty="0"/>
              <a:t>, </a:t>
            </a:r>
            <a:r>
              <a:rPr lang="en-US" sz="2400" dirty="0" err="1"/>
              <a:t>em</a:t>
            </a:r>
            <a:r>
              <a:rPr lang="en-US" sz="2400" dirty="0"/>
              <a:t> </a:t>
            </a:r>
            <a:r>
              <a:rPr lang="en-US" sz="2400" dirty="0" err="1"/>
              <a:t>condições</a:t>
            </a:r>
            <a:r>
              <a:rPr lang="en-US" sz="2400" dirty="0"/>
              <a:t> </a:t>
            </a:r>
            <a:r>
              <a:rPr lang="en-US" sz="2400" dirty="0" err="1"/>
              <a:t>seguras</a:t>
            </a:r>
            <a:r>
              <a:rPr lang="en-US" sz="2400" dirty="0"/>
              <a:t>, é um </a:t>
            </a:r>
            <a:r>
              <a:rPr lang="en-US" sz="2400" dirty="0" err="1"/>
              <a:t>direito</a:t>
            </a:r>
            <a:r>
              <a:rPr lang="en-US" sz="2400" dirty="0"/>
              <a:t> de </a:t>
            </a:r>
            <a:r>
              <a:rPr lang="en-US" sz="2400" dirty="0" err="1"/>
              <a:t>todos</a:t>
            </a:r>
            <a:r>
              <a:rPr lang="en-US" sz="2400" dirty="0"/>
              <a:t> e </a:t>
            </a:r>
            <a:r>
              <a:rPr lang="en-US" sz="2400" dirty="0" err="1"/>
              <a:t>dever</a:t>
            </a:r>
            <a:r>
              <a:rPr lang="en-US" sz="2400" dirty="0"/>
              <a:t> dos </a:t>
            </a:r>
            <a:r>
              <a:rPr lang="en-US" sz="2400" dirty="0" err="1"/>
              <a:t>órgãos</a:t>
            </a:r>
            <a:r>
              <a:rPr lang="en-US" sz="2400" dirty="0"/>
              <a:t> e </a:t>
            </a:r>
            <a:r>
              <a:rPr lang="en-US" sz="2400" dirty="0" err="1"/>
              <a:t>entidades</a:t>
            </a:r>
            <a:r>
              <a:rPr lang="en-US" sz="2400" dirty="0"/>
              <a:t> </a:t>
            </a:r>
            <a:r>
              <a:rPr lang="en-US" sz="2400" dirty="0" err="1"/>
              <a:t>componentes</a:t>
            </a:r>
            <a:r>
              <a:rPr lang="en-US" sz="2400" dirty="0"/>
              <a:t> do </a:t>
            </a:r>
            <a:r>
              <a:rPr lang="en-US" sz="2400" dirty="0" err="1"/>
              <a:t>Sistema</a:t>
            </a:r>
            <a:r>
              <a:rPr lang="en-US" sz="2400" dirty="0"/>
              <a:t> </a:t>
            </a:r>
            <a:r>
              <a:rPr lang="en-US" sz="2400" dirty="0" err="1"/>
              <a:t>Nacional</a:t>
            </a:r>
            <a:r>
              <a:rPr lang="en-US" sz="2400" dirty="0"/>
              <a:t> de </a:t>
            </a:r>
            <a:r>
              <a:rPr lang="en-US" sz="2400" dirty="0" err="1"/>
              <a:t>Trânsito</a:t>
            </a:r>
            <a:r>
              <a:rPr lang="en-US" sz="2400" dirty="0"/>
              <a:t>, a </a:t>
            </a:r>
            <a:r>
              <a:rPr lang="en-US" sz="2400" dirty="0" err="1"/>
              <a:t>estes</a:t>
            </a:r>
            <a:r>
              <a:rPr lang="en-US" sz="2400" dirty="0"/>
              <a:t> </a:t>
            </a:r>
            <a:r>
              <a:rPr lang="en-US" sz="2400" dirty="0" err="1"/>
              <a:t>cabendo</a:t>
            </a:r>
            <a:r>
              <a:rPr lang="en-US" sz="2400" dirty="0"/>
              <a:t>, no </a:t>
            </a:r>
            <a:r>
              <a:rPr lang="en-US" sz="2400" dirty="0" err="1"/>
              <a:t>âmbito</a:t>
            </a:r>
            <a:r>
              <a:rPr lang="en-US" sz="2400" dirty="0"/>
              <a:t> das </a:t>
            </a:r>
            <a:r>
              <a:rPr lang="en-US" sz="2400" dirty="0" err="1"/>
              <a:t>respectivas</a:t>
            </a:r>
            <a:r>
              <a:rPr lang="en-US" sz="2400" dirty="0"/>
              <a:t> </a:t>
            </a:r>
            <a:r>
              <a:rPr lang="en-US" sz="2400" dirty="0" err="1"/>
              <a:t>competências</a:t>
            </a:r>
            <a:r>
              <a:rPr lang="en-US" sz="2400" dirty="0"/>
              <a:t>, </a:t>
            </a:r>
            <a:r>
              <a:rPr lang="en-US" sz="2400" dirty="0" err="1"/>
              <a:t>adotar</a:t>
            </a:r>
            <a:r>
              <a:rPr lang="en-US" sz="2400" dirty="0"/>
              <a:t> </a:t>
            </a:r>
            <a:r>
              <a:rPr lang="en-US" sz="2400" dirty="0" err="1"/>
              <a:t>medidas</a:t>
            </a:r>
            <a:r>
              <a:rPr lang="en-US" sz="2400" dirty="0"/>
              <a:t> </a:t>
            </a:r>
            <a:r>
              <a:rPr lang="en-US" sz="2400" dirty="0" err="1"/>
              <a:t>destinadas</a:t>
            </a:r>
            <a:r>
              <a:rPr lang="en-US" sz="2400" dirty="0"/>
              <a:t> a </a:t>
            </a:r>
            <a:r>
              <a:rPr lang="en-US" sz="2400" dirty="0" err="1"/>
              <a:t>assegurar</a:t>
            </a:r>
            <a:r>
              <a:rPr lang="en-US" sz="2400" dirty="0"/>
              <a:t> </a:t>
            </a:r>
            <a:r>
              <a:rPr lang="en-US" sz="2400" dirty="0" err="1"/>
              <a:t>esse</a:t>
            </a:r>
            <a:r>
              <a:rPr lang="en-US" sz="2400" dirty="0"/>
              <a:t> </a:t>
            </a:r>
            <a:r>
              <a:rPr lang="en-US" sz="2400" dirty="0" err="1"/>
              <a:t>direito</a:t>
            </a:r>
            <a:r>
              <a:rPr lang="en-US" sz="2400" dirty="0"/>
              <a:t>” (CTB, art. 1º, § 2º)</a:t>
            </a:r>
          </a:p>
          <a:p>
            <a:pPr algn="just"/>
            <a:endParaRPr lang="en-US" sz="2400" dirty="0"/>
          </a:p>
          <a:p>
            <a:pPr algn="just"/>
            <a:r>
              <a:rPr lang="en-US" sz="2400" dirty="0"/>
              <a:t>    CTB, Art. 1º, § 5º e Art, 269, § 1º - </a:t>
            </a:r>
            <a:r>
              <a:rPr lang="en-US" sz="2400" dirty="0" err="1"/>
              <a:t>prioridade</a:t>
            </a:r>
            <a:r>
              <a:rPr lang="en-US" sz="2400" dirty="0"/>
              <a:t> à </a:t>
            </a:r>
            <a:r>
              <a:rPr lang="en-US" sz="2400" dirty="0" err="1"/>
              <a:t>defesa</a:t>
            </a:r>
            <a:r>
              <a:rPr lang="en-US" sz="2400" dirty="0"/>
              <a:t> da </a:t>
            </a:r>
            <a:r>
              <a:rPr lang="en-US" sz="2400" dirty="0" err="1"/>
              <a:t>vida</a:t>
            </a:r>
            <a:r>
              <a:rPr lang="en-US" sz="2400" dirty="0"/>
              <a:t>, </a:t>
            </a:r>
            <a:r>
              <a:rPr lang="en-US" sz="2400" dirty="0" err="1"/>
              <a:t>integridade</a:t>
            </a:r>
            <a:r>
              <a:rPr lang="en-US" sz="2400" dirty="0"/>
              <a:t> </a:t>
            </a:r>
            <a:r>
              <a:rPr lang="en-US" sz="2400" dirty="0" err="1"/>
              <a:t>física</a:t>
            </a:r>
            <a:r>
              <a:rPr lang="en-US" sz="2400" dirty="0"/>
              <a:t>, </a:t>
            </a:r>
            <a:r>
              <a:rPr lang="en-US" sz="2400" dirty="0" err="1"/>
              <a:t>saúde</a:t>
            </a:r>
            <a:r>
              <a:rPr lang="en-US" sz="2400" dirty="0"/>
              <a:t> e </a:t>
            </a:r>
            <a:r>
              <a:rPr lang="en-US" sz="2400" dirty="0" err="1"/>
              <a:t>meio</a:t>
            </a:r>
            <a:r>
              <a:rPr lang="en-US" sz="2400" dirty="0"/>
              <a:t> </a:t>
            </a:r>
            <a:r>
              <a:rPr lang="en-US" sz="2400" dirty="0" err="1"/>
              <a:t>ambiente</a:t>
            </a:r>
            <a:r>
              <a:rPr lang="en-US" sz="2400" dirty="0"/>
              <a:t>.</a:t>
            </a:r>
            <a:endParaRPr lang="pt-BR" sz="2400" dirty="0"/>
          </a:p>
        </p:txBody>
      </p:sp>
    </p:spTree>
    <p:extLst>
      <p:ext uri="{BB962C8B-B14F-4D97-AF65-F5344CB8AC3E}">
        <p14:creationId xmlns:p14="http://schemas.microsoft.com/office/powerpoint/2010/main" val="16421748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CUIDADOS EXIGIDOS PARA OS DESLOCAMENTOS LATERAIS</a:t>
            </a:r>
          </a:p>
        </p:txBody>
      </p:sp>
      <p:sp>
        <p:nvSpPr>
          <p:cNvPr id="3" name="Espaço Reservado para Conteúdo 2"/>
          <p:cNvSpPr>
            <a:spLocks noGrp="1"/>
          </p:cNvSpPr>
          <p:nvPr>
            <p:ph idx="1"/>
          </p:nvPr>
        </p:nvSpPr>
        <p:spPr/>
        <p:txBody>
          <a:bodyPr>
            <a:normAutofit fontScale="77500" lnSpcReduction="20000"/>
          </a:bodyPr>
          <a:lstStyle/>
          <a:p>
            <a:pPr algn="just"/>
            <a:r>
              <a:rPr lang="pt-BR" sz="2800" dirty="0"/>
              <a:t>CTB, art. 35, </a:t>
            </a:r>
            <a:r>
              <a:rPr lang="pt-BR" sz="2800" i="1" dirty="0"/>
              <a:t>caput: </a:t>
            </a:r>
            <a:r>
              <a:rPr lang="pt-BR" sz="2800" dirty="0">
                <a:solidFill>
                  <a:srgbClr val="FF0000"/>
                </a:solidFill>
              </a:rPr>
              <a:t>antes de iniciar</a:t>
            </a:r>
            <a:r>
              <a:rPr lang="pt-BR" sz="2800" dirty="0"/>
              <a:t> qualquer deslocamento lateral, o condutor deverá </a:t>
            </a:r>
            <a:r>
              <a:rPr lang="pt-BR" sz="2800" dirty="0">
                <a:solidFill>
                  <a:srgbClr val="FF0000"/>
                </a:solidFill>
              </a:rPr>
              <a:t>indicar seu propósito</a:t>
            </a:r>
            <a:r>
              <a:rPr lang="pt-BR" sz="2800" dirty="0"/>
              <a:t>, de forma clara e com a </a:t>
            </a:r>
            <a:r>
              <a:rPr lang="pt-BR" sz="2800" dirty="0">
                <a:solidFill>
                  <a:srgbClr val="FF0000"/>
                </a:solidFill>
              </a:rPr>
              <a:t>devida antecedência</a:t>
            </a:r>
            <a:r>
              <a:rPr lang="pt-BR" sz="2800" dirty="0"/>
              <a:t>,  por meio de luz indicadora de mudança de direção de seu veículo (seta) ou fazendo gesto convencional de braço, sob pena de praticar a infração do </a:t>
            </a:r>
            <a:r>
              <a:rPr lang="pt-BR" sz="2800" dirty="0" err="1"/>
              <a:t>art</a:t>
            </a:r>
            <a:r>
              <a:rPr lang="pt-BR" sz="2800" dirty="0"/>
              <a:t> 196 do CTB.</a:t>
            </a:r>
          </a:p>
          <a:p>
            <a:pPr algn="just"/>
            <a:endParaRPr lang="pt-BR" sz="2800" dirty="0"/>
          </a:p>
          <a:p>
            <a:pPr algn="just"/>
            <a:r>
              <a:rPr lang="pt-BR" sz="2800" dirty="0"/>
              <a:t>CTVV, Art. 14, inc. 3 – a sinalização deve durar toda a manobra e cessar no final</a:t>
            </a:r>
          </a:p>
          <a:p>
            <a:pPr algn="just"/>
            <a:endParaRPr lang="pt-BR" sz="2800" dirty="0"/>
          </a:p>
          <a:p>
            <a:r>
              <a:rPr lang="pt-BR" sz="2800" dirty="0"/>
              <a:t>Art. 196 : Infração grave</a:t>
            </a:r>
          </a:p>
        </p:txBody>
      </p:sp>
    </p:spTree>
    <p:extLst>
      <p:ext uri="{BB962C8B-B14F-4D97-AF65-F5344CB8AC3E}">
        <p14:creationId xmlns:p14="http://schemas.microsoft.com/office/powerpoint/2010/main" val="20302994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CUIDADOS ESPECIAIS NA EXECUÇÃO DAS MANOBRAS</a:t>
            </a:r>
            <a:endParaRPr lang="pt-BR" dirty="0"/>
          </a:p>
        </p:txBody>
      </p:sp>
      <p:sp>
        <p:nvSpPr>
          <p:cNvPr id="3" name="Espaço Reservado para Conteúdo 2"/>
          <p:cNvSpPr>
            <a:spLocks noGrp="1"/>
          </p:cNvSpPr>
          <p:nvPr>
            <p:ph idx="1"/>
          </p:nvPr>
        </p:nvSpPr>
        <p:spPr/>
        <p:txBody>
          <a:bodyPr>
            <a:noAutofit/>
          </a:bodyPr>
          <a:lstStyle/>
          <a:p>
            <a:pPr algn="just"/>
            <a:r>
              <a:rPr lang="en-US" sz="2400" dirty="0"/>
              <a:t>Art. 34. O </a:t>
            </a:r>
            <a:r>
              <a:rPr lang="en-US" sz="2400" dirty="0" err="1"/>
              <a:t>condutor</a:t>
            </a:r>
            <a:r>
              <a:rPr lang="en-US" sz="2400" dirty="0"/>
              <a:t> </a:t>
            </a:r>
            <a:r>
              <a:rPr lang="en-US" sz="2400" dirty="0" err="1"/>
              <a:t>que</a:t>
            </a:r>
            <a:r>
              <a:rPr lang="en-US" sz="2400" dirty="0"/>
              <a:t> </a:t>
            </a:r>
            <a:r>
              <a:rPr lang="en-US" sz="2400" dirty="0" err="1"/>
              <a:t>queria</a:t>
            </a:r>
            <a:r>
              <a:rPr lang="en-US" sz="2400" dirty="0"/>
              <a:t> </a:t>
            </a:r>
            <a:r>
              <a:rPr lang="en-US" sz="2400" dirty="0" err="1"/>
              <a:t>executar</a:t>
            </a:r>
            <a:r>
              <a:rPr lang="en-US" sz="2400" dirty="0"/>
              <a:t> </a:t>
            </a:r>
            <a:r>
              <a:rPr lang="en-US" sz="2400" dirty="0" err="1"/>
              <a:t>uma</a:t>
            </a:r>
            <a:r>
              <a:rPr lang="en-US" sz="2400" dirty="0"/>
              <a:t> </a:t>
            </a:r>
            <a:r>
              <a:rPr lang="en-US" sz="2400" dirty="0" err="1"/>
              <a:t>manobra</a:t>
            </a:r>
            <a:r>
              <a:rPr lang="en-US" sz="2400" dirty="0"/>
              <a:t> </a:t>
            </a:r>
            <a:r>
              <a:rPr lang="en-US" sz="2400" dirty="0" err="1">
                <a:solidFill>
                  <a:srgbClr val="FF0000"/>
                </a:solidFill>
              </a:rPr>
              <a:t>deverá</a:t>
            </a:r>
            <a:r>
              <a:rPr lang="en-US" sz="2400" dirty="0">
                <a:solidFill>
                  <a:srgbClr val="FF0000"/>
                </a:solidFill>
              </a:rPr>
              <a:t> </a:t>
            </a:r>
            <a:r>
              <a:rPr lang="en-US" sz="2400" dirty="0" err="1">
                <a:solidFill>
                  <a:srgbClr val="FF0000"/>
                </a:solidFill>
              </a:rPr>
              <a:t>certificar</a:t>
            </a:r>
            <a:r>
              <a:rPr lang="en-US" sz="2400" dirty="0">
                <a:solidFill>
                  <a:srgbClr val="FF0000"/>
                </a:solidFill>
              </a:rPr>
              <a:t>-se</a:t>
            </a:r>
            <a:r>
              <a:rPr lang="en-US" sz="2400" dirty="0"/>
              <a:t> de </a:t>
            </a:r>
            <a:r>
              <a:rPr lang="en-US" sz="2400" dirty="0" err="1"/>
              <a:t>que</a:t>
            </a:r>
            <a:r>
              <a:rPr lang="en-US" sz="2400" dirty="0"/>
              <a:t> </a:t>
            </a:r>
            <a:r>
              <a:rPr lang="en-US" sz="2400" dirty="0" err="1"/>
              <a:t>pode</a:t>
            </a:r>
            <a:r>
              <a:rPr lang="en-US" sz="2400" dirty="0"/>
              <a:t> </a:t>
            </a:r>
            <a:r>
              <a:rPr lang="en-US" sz="2400" dirty="0" err="1"/>
              <a:t>executá</a:t>
            </a:r>
            <a:r>
              <a:rPr lang="en-US" sz="2400" dirty="0"/>
              <a:t>-la </a:t>
            </a:r>
            <a:r>
              <a:rPr lang="en-US" sz="2400" dirty="0" err="1"/>
              <a:t>sem</a:t>
            </a:r>
            <a:r>
              <a:rPr lang="en-US" sz="2400" dirty="0"/>
              <a:t> </a:t>
            </a:r>
            <a:r>
              <a:rPr lang="en-US" sz="2400" dirty="0" err="1"/>
              <a:t>perigo</a:t>
            </a:r>
            <a:r>
              <a:rPr lang="en-US" sz="2400" dirty="0"/>
              <a:t> </a:t>
            </a:r>
            <a:r>
              <a:rPr lang="en-US" sz="2400" dirty="0" err="1"/>
              <a:t>para</a:t>
            </a:r>
            <a:r>
              <a:rPr lang="en-US" sz="2400" dirty="0"/>
              <a:t> </a:t>
            </a:r>
            <a:r>
              <a:rPr lang="en-US" sz="2400" dirty="0" err="1"/>
              <a:t>os</a:t>
            </a:r>
            <a:r>
              <a:rPr lang="en-US" sz="2400" dirty="0"/>
              <a:t> </a:t>
            </a:r>
            <a:r>
              <a:rPr lang="en-US" sz="2400" dirty="0" err="1"/>
              <a:t>demais</a:t>
            </a:r>
            <a:r>
              <a:rPr lang="en-US" sz="2400" dirty="0"/>
              <a:t> </a:t>
            </a:r>
            <a:r>
              <a:rPr lang="en-US" sz="2400" dirty="0" err="1"/>
              <a:t>usuários</a:t>
            </a:r>
            <a:r>
              <a:rPr lang="en-US" sz="2400" dirty="0"/>
              <a:t> da via </a:t>
            </a:r>
            <a:r>
              <a:rPr lang="en-US" sz="2400" dirty="0" err="1"/>
              <a:t>que</a:t>
            </a:r>
            <a:r>
              <a:rPr lang="en-US" sz="2400" dirty="0"/>
              <a:t> o </a:t>
            </a:r>
            <a:r>
              <a:rPr lang="en-US" sz="2400" dirty="0" err="1"/>
              <a:t>seguem</a:t>
            </a:r>
            <a:r>
              <a:rPr lang="en-US" sz="2400" dirty="0"/>
              <a:t>, </a:t>
            </a:r>
            <a:r>
              <a:rPr lang="en-US" sz="2400" dirty="0" err="1"/>
              <a:t>precedem</a:t>
            </a:r>
            <a:r>
              <a:rPr lang="en-US" sz="2400" dirty="0"/>
              <a:t> </a:t>
            </a:r>
            <a:r>
              <a:rPr lang="en-US" sz="2400" dirty="0" err="1"/>
              <a:t>ou</a:t>
            </a:r>
            <a:r>
              <a:rPr lang="en-US" sz="2400" dirty="0"/>
              <a:t> </a:t>
            </a:r>
            <a:r>
              <a:rPr lang="en-US" sz="2400" dirty="0" err="1"/>
              <a:t>vão</a:t>
            </a:r>
            <a:r>
              <a:rPr lang="en-US" sz="2400" dirty="0"/>
              <a:t> com </a:t>
            </a:r>
            <a:r>
              <a:rPr lang="en-US" sz="2400" dirty="0" err="1"/>
              <a:t>ele</a:t>
            </a:r>
            <a:r>
              <a:rPr lang="en-US" sz="2400" dirty="0"/>
              <a:t> </a:t>
            </a:r>
            <a:r>
              <a:rPr lang="en-US" sz="2400" dirty="0" err="1"/>
              <a:t>cruzar</a:t>
            </a:r>
            <a:r>
              <a:rPr lang="en-US" sz="2400" dirty="0"/>
              <a:t>, </a:t>
            </a:r>
            <a:r>
              <a:rPr lang="en-US" sz="2400" dirty="0" err="1"/>
              <a:t>considerando</a:t>
            </a:r>
            <a:r>
              <a:rPr lang="en-US" sz="2400" dirty="0"/>
              <a:t> </a:t>
            </a:r>
            <a:r>
              <a:rPr lang="en-US" sz="2400" dirty="0" err="1"/>
              <a:t>sua</a:t>
            </a:r>
            <a:r>
              <a:rPr lang="en-US" sz="2400" dirty="0"/>
              <a:t> </a:t>
            </a:r>
            <a:r>
              <a:rPr lang="en-US" sz="2400" dirty="0" err="1"/>
              <a:t>posição</a:t>
            </a:r>
            <a:r>
              <a:rPr lang="en-US" sz="2400" dirty="0"/>
              <a:t>, </a:t>
            </a:r>
            <a:r>
              <a:rPr lang="en-US" sz="2400" dirty="0" err="1"/>
              <a:t>sua</a:t>
            </a:r>
            <a:r>
              <a:rPr lang="en-US" sz="2400" dirty="0"/>
              <a:t> </a:t>
            </a:r>
            <a:r>
              <a:rPr lang="en-US" sz="2400" dirty="0" err="1"/>
              <a:t>direção</a:t>
            </a:r>
            <a:r>
              <a:rPr lang="en-US" sz="2400" dirty="0"/>
              <a:t> e </a:t>
            </a:r>
            <a:r>
              <a:rPr lang="en-US" sz="2400" dirty="0" err="1"/>
              <a:t>velocidade</a:t>
            </a:r>
            <a:r>
              <a:rPr lang="en-US" sz="2400" dirty="0"/>
              <a:t>.</a:t>
            </a:r>
          </a:p>
          <a:p>
            <a:pPr algn="just"/>
            <a:endParaRPr lang="en-US" sz="2400" dirty="0"/>
          </a:p>
          <a:p>
            <a:pPr algn="just"/>
            <a:r>
              <a:rPr lang="pt-BR" sz="2400" dirty="0"/>
              <a:t>REBUT, Art. III, inc. 32 – as conversões não podem ocorrer nos locais permitidos se houver risco à segurança ou obstáculo à livre circulação</a:t>
            </a:r>
          </a:p>
          <a:p>
            <a:pPr algn="just"/>
            <a:endParaRPr lang="pt-BR" sz="2400" dirty="0"/>
          </a:p>
        </p:txBody>
      </p:sp>
    </p:spTree>
    <p:extLst>
      <p:ext uri="{BB962C8B-B14F-4D97-AF65-F5344CB8AC3E}">
        <p14:creationId xmlns:p14="http://schemas.microsoft.com/office/powerpoint/2010/main" val="14389973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FALTA DE SINALIZAÇÃO PARA TRANSPOSIÇÃO DE FAIXA</a:t>
            </a:r>
          </a:p>
        </p:txBody>
      </p:sp>
      <p:sp>
        <p:nvSpPr>
          <p:cNvPr id="3" name="Espaço Reservado para Conteúdo 2"/>
          <p:cNvSpPr>
            <a:spLocks noGrp="1"/>
          </p:cNvSpPr>
          <p:nvPr>
            <p:ph idx="1"/>
          </p:nvPr>
        </p:nvSpPr>
        <p:spPr/>
        <p:txBody>
          <a:bodyPr>
            <a:normAutofit/>
          </a:bodyPr>
          <a:lstStyle/>
          <a:p>
            <a:pPr marL="0" indent="0">
              <a:buNone/>
            </a:pPr>
            <a:r>
              <a:rPr lang="pt-BR" dirty="0"/>
              <a:t>	</a:t>
            </a:r>
          </a:p>
          <a:p>
            <a:pPr algn="just"/>
            <a:r>
              <a:rPr lang="pt-BR" dirty="0"/>
              <a:t>        Ementa: AÇÃO DE REPARAÇÃO DE DANOS - ACIDENTE DE TRÂNSITO </a:t>
            </a:r>
            <a:r>
              <a:rPr lang="pt-BR" dirty="0">
                <a:solidFill>
                  <a:srgbClr val="FF0000"/>
                </a:solidFill>
              </a:rPr>
              <a:t>CULPA DO MOTORISTA QUE MUDA INESPERADAMENTE DE FAIXA</a:t>
            </a:r>
            <a:r>
              <a:rPr lang="pt-BR" dirty="0"/>
              <a:t>, </a:t>
            </a:r>
            <a:r>
              <a:rPr lang="pt-BR" dirty="0">
                <a:solidFill>
                  <a:srgbClr val="FF0000"/>
                </a:solidFill>
              </a:rPr>
              <a:t>SEM SINALIZAÇÃO, INTERCEPTANDO A TRAJETÓRIA DE VEÍCULO QUE TRANSITA PELA VIA</a:t>
            </a:r>
            <a:r>
              <a:rPr lang="pt-BR" dirty="0"/>
              <a:t>, À SUA ESQUERDA RÉU QUE SE DESINCUMBIU DO DEVER DE COMPROVAR FATO IMPEDITIVO, MODIFICATIVO OU EXTINTIVO DO DIREITO DA AUTORA ART. 333, II CPC ÔNUS ATENDIDO DANOS MATERIAIS RESSARCIMENTO DOS GASTOS COMPROVADOS COM O REPARO DO VEÍCULO DO RÉU FRANQUIA - SENTENÇA MANTIDA NESTE PONTO DANOS MORAIS DESCABIMENTO EXERCÍCIO DO DIREITO DE AÇÃO CONDIÇÕES E PRESSUPOSTOS OBSERVADOS PELA REQUERENTE MATÉRIA FÁTICA NECESSIDADE DE APURAÇÃO MÁ-FÉ DA RECORRENTE NÃO CARACTERIZADA - RECURSO PARCIALMENTE PROVIDO. (TJSP, Ap. 9169946-02.2009.8.26.0000, jul. 13/03/2012)    </a:t>
            </a:r>
          </a:p>
          <a:p>
            <a:endParaRPr lang="pt-BR" dirty="0"/>
          </a:p>
        </p:txBody>
      </p:sp>
    </p:spTree>
    <p:extLst>
      <p:ext uri="{BB962C8B-B14F-4D97-AF65-F5344CB8AC3E}">
        <p14:creationId xmlns:p14="http://schemas.microsoft.com/office/powerpoint/2010/main" val="1897140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SINALIZAÇÃO DOS DESLOCAMENTOS LATERAIS </a:t>
            </a:r>
          </a:p>
        </p:txBody>
      </p:sp>
      <p:sp>
        <p:nvSpPr>
          <p:cNvPr id="3" name="Espaço Reservado para Conteúdo 2"/>
          <p:cNvSpPr>
            <a:spLocks noGrp="1"/>
          </p:cNvSpPr>
          <p:nvPr>
            <p:ph idx="1"/>
          </p:nvPr>
        </p:nvSpPr>
        <p:spPr/>
        <p:txBody>
          <a:bodyPr>
            <a:normAutofit/>
          </a:bodyPr>
          <a:lstStyle/>
          <a:p>
            <a:pPr algn="just"/>
            <a:r>
              <a:rPr lang="pt-BR" dirty="0"/>
              <a:t>       APELAÇÃO CÍVEL. RESPONSABILIDADE CIVIL E PROCESSUAL CIVIL. AÇÃO REGRESSIVA DE SEGURADORA. ACIDENTE DE TRÂNSITO. IMPROCEDÊNCIA NA ORIGEM. - BOLETIM POLICIAL. VALOR RELATIVO. - </a:t>
            </a:r>
            <a:r>
              <a:rPr lang="pt-BR" dirty="0">
                <a:solidFill>
                  <a:srgbClr val="FF0000"/>
                </a:solidFill>
              </a:rPr>
              <a:t>CONVERSÃO À DIREITA</a:t>
            </a:r>
            <a:r>
              <a:rPr lang="pt-BR" dirty="0"/>
              <a:t>. INOBSERVÂNCIA DOS </a:t>
            </a:r>
            <a:r>
              <a:rPr lang="pt-BR" dirty="0">
                <a:solidFill>
                  <a:srgbClr val="FF0000"/>
                </a:solidFill>
              </a:rPr>
              <a:t>ARTS. 34 E 35 DO CTB</a:t>
            </a:r>
            <a:r>
              <a:rPr lang="pt-BR" dirty="0"/>
              <a:t>. ACERVO PROBATÓRIO INDICATIVO DE CULPA EXCLUSIVA DO SEGURADO. - SENTENÇA MANTIDA. RECURSO DESPROVIDO.   [...] "</a:t>
            </a:r>
            <a:r>
              <a:rPr lang="pt-BR" dirty="0">
                <a:solidFill>
                  <a:srgbClr val="FF0000"/>
                </a:solidFill>
              </a:rPr>
              <a:t>Não basta que o motorista assinale a intenção de convergir para, desde logo, imediatamente, fazer a manobra, sem verificar sua possibilidade</a:t>
            </a:r>
            <a:r>
              <a:rPr lang="pt-BR" dirty="0"/>
              <a:t>. Os automóveis, além do aparelho luminoso que indica a intenção de convergir à esquerda ou à direita, possuem, igualmente, </a:t>
            </a:r>
            <a:r>
              <a:rPr lang="pt-BR" dirty="0">
                <a:solidFill>
                  <a:srgbClr val="FF0000"/>
                </a:solidFill>
              </a:rPr>
              <a:t>espelho retrovisor</a:t>
            </a:r>
            <a:r>
              <a:rPr lang="pt-BR" dirty="0"/>
              <a:t>, para a verificação da possibilidade da conversão. Ninguém pode simplesmente dar o sinal e em seguida virar o automóvel para a esquerda ou para a direita, se outro carro está passando [...]". (Apelação Cível n. 2010.047365-1, de São José, rel. Des. Henry </a:t>
            </a:r>
            <a:r>
              <a:rPr lang="pt-BR" dirty="0" err="1"/>
              <a:t>Petry</a:t>
            </a:r>
            <a:r>
              <a:rPr lang="pt-BR" dirty="0"/>
              <a:t> Junior)</a:t>
            </a:r>
          </a:p>
        </p:txBody>
      </p:sp>
    </p:spTree>
    <p:extLst>
      <p:ext uri="{BB962C8B-B14F-4D97-AF65-F5344CB8AC3E}">
        <p14:creationId xmlns:p14="http://schemas.microsoft.com/office/powerpoint/2010/main" val="35723475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INGRESSO NA VIA</a:t>
            </a:r>
            <a:endParaRPr lang="pt-BR" dirty="0"/>
          </a:p>
        </p:txBody>
      </p:sp>
      <p:sp>
        <p:nvSpPr>
          <p:cNvPr id="3" name="Espaço Reservado para Conteúdo 2"/>
          <p:cNvSpPr>
            <a:spLocks noGrp="1"/>
          </p:cNvSpPr>
          <p:nvPr>
            <p:ph idx="1"/>
          </p:nvPr>
        </p:nvSpPr>
        <p:spPr/>
        <p:txBody>
          <a:bodyPr>
            <a:normAutofit/>
          </a:bodyPr>
          <a:lstStyle/>
          <a:p>
            <a:pPr algn="just"/>
            <a:r>
              <a:rPr lang="pt-BR" sz="2400" dirty="0"/>
              <a:t>    todo condutor ao ingressar em uma via, procedente de áreas situadas ao longo das vias e que com ela se limita (lote </a:t>
            </a:r>
            <a:r>
              <a:rPr lang="pt-BR" sz="2400" dirty="0" err="1"/>
              <a:t>lindeiro</a:t>
            </a:r>
            <a:r>
              <a:rPr lang="pt-BR" sz="2400" dirty="0"/>
              <a:t>), deverá dar preferência de passagem aos pedestres e veículos que por ela estejam transitando (art. 36 do CTB)</a:t>
            </a:r>
          </a:p>
          <a:p>
            <a:pPr algn="just"/>
            <a:endParaRPr lang="pt-BR" sz="2400" dirty="0"/>
          </a:p>
          <a:p>
            <a:pPr algn="just"/>
            <a:r>
              <a:rPr lang="en-US" sz="2400" dirty="0"/>
              <a:t>Art. 216 do CTB</a:t>
            </a:r>
            <a:endParaRPr lang="pt-BR" sz="2400" dirty="0"/>
          </a:p>
        </p:txBody>
      </p:sp>
    </p:spTree>
    <p:extLst>
      <p:ext uri="{BB962C8B-B14F-4D97-AF65-F5344CB8AC3E}">
        <p14:creationId xmlns:p14="http://schemas.microsoft.com/office/powerpoint/2010/main" val="16430957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INGRESSO IRREGULAR NA VIA PÚBLICA SAINDO DE LOTE LINDEIRO</a:t>
            </a:r>
          </a:p>
        </p:txBody>
      </p:sp>
      <p:sp>
        <p:nvSpPr>
          <p:cNvPr id="3" name="Espaço Reservado para Conteúdo 2"/>
          <p:cNvSpPr>
            <a:spLocks noGrp="1"/>
          </p:cNvSpPr>
          <p:nvPr>
            <p:ph idx="1"/>
          </p:nvPr>
        </p:nvSpPr>
        <p:spPr>
          <a:xfrm>
            <a:off x="822960" y="1100628"/>
            <a:ext cx="7520940" cy="4704636"/>
          </a:xfrm>
        </p:spPr>
        <p:txBody>
          <a:bodyPr>
            <a:normAutofit/>
          </a:bodyPr>
          <a:lstStyle/>
          <a:p>
            <a:pPr marL="0" indent="0" algn="just">
              <a:buNone/>
            </a:pPr>
            <a:endParaRPr lang="pt-BR" dirty="0"/>
          </a:p>
          <a:p>
            <a:pPr marL="0" indent="0" algn="just">
              <a:buNone/>
            </a:pPr>
            <a:r>
              <a:rPr lang="pt-BR" sz="2000" dirty="0"/>
              <a:t>Ementa: Apelação Cível. Responsabilidade Civil. Afastada a pretensão da autora, autarquia municipal, de haver a reparação dos prejuízos que experimentou em virtude do embate de veículo de sua propriedade contra outro em regular manobra de ultrapassagem, eis que os elementos presentes nos autos permitem concluir que </a:t>
            </a:r>
            <a:r>
              <a:rPr lang="pt-BR" sz="2000" dirty="0">
                <a:solidFill>
                  <a:srgbClr val="FF0000"/>
                </a:solidFill>
              </a:rPr>
              <a:t>a causa eficaz do evento foi a conduta de seu preposto que não observou as cautelas necessárias antes de ingressar na via pública a partir do recuo da garagem.</a:t>
            </a:r>
            <a:r>
              <a:rPr lang="pt-BR" sz="2000" dirty="0"/>
              <a:t> Acolhido, por sua vez, o pedido contraposto, tendo a ré logrado demonstrar os danos materiais sofridos. Recurso improvido. (TJSP, Ap. 9290142-35.2008.8.26.0000, jul. 14/03/2012)</a:t>
            </a:r>
          </a:p>
        </p:txBody>
      </p:sp>
    </p:spTree>
    <p:extLst>
      <p:ext uri="{BB962C8B-B14F-4D97-AF65-F5344CB8AC3E}">
        <p14:creationId xmlns:p14="http://schemas.microsoft.com/office/powerpoint/2010/main" val="1589408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CUIDADOS EXIGIDOS PARA AS CONVERSÕES À ESQUERDA E DIREITA</a:t>
            </a:r>
          </a:p>
        </p:txBody>
      </p:sp>
      <p:sp>
        <p:nvSpPr>
          <p:cNvPr id="3" name="Espaço Reservado para Conteúdo 2"/>
          <p:cNvSpPr>
            <a:spLocks noGrp="1"/>
          </p:cNvSpPr>
          <p:nvPr>
            <p:ph idx="1"/>
          </p:nvPr>
        </p:nvSpPr>
        <p:spPr>
          <a:xfrm>
            <a:off x="457200" y="1600200"/>
            <a:ext cx="8229600" cy="5257800"/>
          </a:xfrm>
        </p:spPr>
        <p:txBody>
          <a:bodyPr>
            <a:normAutofit/>
          </a:bodyPr>
          <a:lstStyle/>
          <a:p>
            <a:pPr algn="just"/>
            <a:r>
              <a:rPr lang="pt-BR" sz="2000" dirty="0"/>
              <a:t>Art. 38. Antes de entrar à direita ou à esquerda, em outra via ou em lotes </a:t>
            </a:r>
            <a:r>
              <a:rPr lang="pt-BR" sz="2000" dirty="0" err="1"/>
              <a:t>lindeiros</a:t>
            </a:r>
            <a:r>
              <a:rPr lang="pt-BR" sz="2000" dirty="0"/>
              <a:t>, o condutor deverá:</a:t>
            </a:r>
          </a:p>
          <a:p>
            <a:pPr algn="just"/>
            <a:r>
              <a:rPr lang="pt-BR" sz="2000" dirty="0"/>
              <a:t>I - ao sair da via pelo lado direito, aproximar-se o máximo possível do bordo direito da pista e executar sua manobra no menor espaço possível; (infração - art. 197)</a:t>
            </a:r>
          </a:p>
          <a:p>
            <a:pPr algn="just"/>
            <a:r>
              <a:rPr lang="pt-BR" sz="2000" dirty="0"/>
              <a:t>II - ao sair da via pelo lado esquerdo, aproximar-se o máximo possível de seu eixo ou da linha divisória da pista, quando houver, caso se trate de uma pista com circulação nos dois sentidos, ou do bordo esquerdo, tratando-se de uma pista de um só sentido. (infração - art. 197)</a:t>
            </a:r>
          </a:p>
        </p:txBody>
      </p:sp>
    </p:spTree>
    <p:extLst>
      <p:ext uri="{BB962C8B-B14F-4D97-AF65-F5344CB8AC3E}">
        <p14:creationId xmlns:p14="http://schemas.microsoft.com/office/powerpoint/2010/main" val="1192215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CUIDADOS EXIGIDOS PARA AS CONVERSÕES À ESQUERDA E DIREITA</a:t>
            </a:r>
          </a:p>
        </p:txBody>
      </p:sp>
      <p:sp>
        <p:nvSpPr>
          <p:cNvPr id="3" name="Espaço Reservado para Conteúdo 2"/>
          <p:cNvSpPr>
            <a:spLocks noGrp="1"/>
          </p:cNvSpPr>
          <p:nvPr>
            <p:ph idx="1"/>
          </p:nvPr>
        </p:nvSpPr>
        <p:spPr>
          <a:xfrm>
            <a:off x="457200" y="1600200"/>
            <a:ext cx="8229600" cy="5257800"/>
          </a:xfrm>
        </p:spPr>
        <p:txBody>
          <a:bodyPr>
            <a:normAutofit/>
          </a:bodyPr>
          <a:lstStyle/>
          <a:p>
            <a:pPr algn="just"/>
            <a:r>
              <a:rPr lang="pt-BR" sz="2400" dirty="0"/>
              <a:t>Art. 38, Parágrafo único. Durante a manobra de mudança de direção, o condutor deverá ceder passagem aos pedestres e ciclistas (infração - art. 214,V), aos veículos que transitem em sentido contrário pela pista da via da qual vai sair (infração -art. 169), respeitadas as normas de preferência de passagem.</a:t>
            </a:r>
          </a:p>
        </p:txBody>
      </p:sp>
    </p:spTree>
    <p:extLst>
      <p:ext uri="{BB962C8B-B14F-4D97-AF65-F5344CB8AC3E}">
        <p14:creationId xmlns:p14="http://schemas.microsoft.com/office/powerpoint/2010/main" val="4085821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CUIDADOS EXIGIDOS PARA AS CONVERSÕES</a:t>
            </a:r>
          </a:p>
        </p:txBody>
      </p:sp>
      <p:sp>
        <p:nvSpPr>
          <p:cNvPr id="3" name="Espaço Reservado para Conteúdo 2"/>
          <p:cNvSpPr>
            <a:spLocks noGrp="1"/>
          </p:cNvSpPr>
          <p:nvPr>
            <p:ph idx="1"/>
          </p:nvPr>
        </p:nvSpPr>
        <p:spPr>
          <a:xfrm>
            <a:off x="457200" y="1600200"/>
            <a:ext cx="8229600" cy="5717232"/>
          </a:xfrm>
        </p:spPr>
        <p:txBody>
          <a:bodyPr>
            <a:normAutofit/>
          </a:bodyPr>
          <a:lstStyle/>
          <a:p>
            <a:pPr algn="just"/>
            <a:r>
              <a:rPr lang="pt-BR" sz="2400" dirty="0"/>
              <a:t>Art. 37. Nas vias providas de acostamento, a conversão à esquerda e a operação de retorno deverão ser feitas nos locais apropriados e, onde estes não existirem, o condutor deverá aguardar no acostamento, à direita, para cruzar a pista com segurança.</a:t>
            </a:r>
          </a:p>
          <a:p>
            <a:pPr algn="just"/>
            <a:endParaRPr lang="pt-BR" sz="2400" dirty="0"/>
          </a:p>
          <a:p>
            <a:pPr algn="just"/>
            <a:r>
              <a:rPr lang="pt-BR" sz="2400" dirty="0"/>
              <a:t>Art. 204 (cruzar a pista ou entrar à esquerda):  Infração  grave</a:t>
            </a:r>
            <a:r>
              <a:rPr lang="pt-BR" sz="3100" dirty="0"/>
              <a:t>.</a:t>
            </a:r>
          </a:p>
          <a:p>
            <a:pPr algn="just"/>
            <a:endParaRPr lang="pt-BR" sz="3100" dirty="0"/>
          </a:p>
        </p:txBody>
      </p:sp>
    </p:spTree>
    <p:extLst>
      <p:ext uri="{BB962C8B-B14F-4D97-AF65-F5344CB8AC3E}">
        <p14:creationId xmlns:p14="http://schemas.microsoft.com/office/powerpoint/2010/main" val="7484427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CUIDADOS EXIGIDOS PARA AS CONVERSÕES</a:t>
            </a:r>
          </a:p>
        </p:txBody>
      </p:sp>
      <p:sp>
        <p:nvSpPr>
          <p:cNvPr id="3" name="Espaço Reservado para Conteúdo 2"/>
          <p:cNvSpPr>
            <a:spLocks noGrp="1"/>
          </p:cNvSpPr>
          <p:nvPr>
            <p:ph idx="1"/>
          </p:nvPr>
        </p:nvSpPr>
        <p:spPr>
          <a:xfrm>
            <a:off x="457200" y="1600200"/>
            <a:ext cx="8229600" cy="5717232"/>
          </a:xfrm>
        </p:spPr>
        <p:txBody>
          <a:bodyPr>
            <a:normAutofit/>
          </a:bodyPr>
          <a:lstStyle/>
          <a:p>
            <a:pPr algn="just"/>
            <a:r>
              <a:rPr lang="pt-BR" sz="2400" dirty="0"/>
              <a:t>Art. 206 (retorno): Infrações  gravíssimas</a:t>
            </a:r>
          </a:p>
          <a:p>
            <a:pPr algn="just"/>
            <a:r>
              <a:rPr lang="pt-BR" sz="2400" dirty="0"/>
              <a:t>I - em locais proibidos pela sinalização;</a:t>
            </a:r>
          </a:p>
          <a:p>
            <a:pPr algn="just"/>
            <a:r>
              <a:rPr lang="pt-BR" sz="2400" dirty="0"/>
              <a:t>II - nas curvas, aclives, declives, pontes, viadutos e túneis;</a:t>
            </a:r>
          </a:p>
          <a:p>
            <a:pPr algn="just"/>
            <a:r>
              <a:rPr lang="pt-BR" sz="2400" dirty="0"/>
              <a:t>IV - nas interseções, entrando na contramão de direção da via transversal;</a:t>
            </a:r>
          </a:p>
          <a:p>
            <a:pPr algn="just"/>
            <a:r>
              <a:rPr lang="pt-BR" sz="2400" dirty="0"/>
              <a:t>V - com prejuízo da livre circulação ou da segurança, ainda que em locais permitidos.</a:t>
            </a:r>
          </a:p>
          <a:p>
            <a:pPr algn="just"/>
            <a:endParaRPr lang="pt-BR" sz="2400" dirty="0"/>
          </a:p>
          <a:p>
            <a:endParaRPr lang="pt-BR" dirty="0"/>
          </a:p>
        </p:txBody>
      </p:sp>
    </p:spTree>
    <p:extLst>
      <p:ext uri="{BB962C8B-B14F-4D97-AF65-F5344CB8AC3E}">
        <p14:creationId xmlns:p14="http://schemas.microsoft.com/office/powerpoint/2010/main" val="35936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DIREITO AO TRÂNSITO SEGURO</a:t>
            </a:r>
            <a:endParaRPr lang="pt-BR" dirty="0"/>
          </a:p>
        </p:txBody>
      </p:sp>
      <p:sp>
        <p:nvSpPr>
          <p:cNvPr id="3" name="Espaço Reservado para Conteúdo 2"/>
          <p:cNvSpPr>
            <a:spLocks noGrp="1"/>
          </p:cNvSpPr>
          <p:nvPr>
            <p:ph idx="1"/>
          </p:nvPr>
        </p:nvSpPr>
        <p:spPr/>
        <p:txBody>
          <a:bodyPr>
            <a:normAutofit/>
          </a:bodyPr>
          <a:lstStyle/>
          <a:p>
            <a:pPr algn="just"/>
            <a:endParaRPr lang="en-US" dirty="0"/>
          </a:p>
          <a:p>
            <a:pPr algn="just"/>
            <a:r>
              <a:rPr lang="en-US" dirty="0"/>
              <a:t>    “</a:t>
            </a:r>
            <a:r>
              <a:rPr lang="en-US" sz="2400" dirty="0"/>
              <a:t>Para </a:t>
            </a:r>
            <a:r>
              <a:rPr lang="en-US" sz="2400" dirty="0" err="1"/>
              <a:t>além</a:t>
            </a:r>
            <a:r>
              <a:rPr lang="en-US" sz="2400" dirty="0"/>
              <a:t> de </a:t>
            </a:r>
            <a:r>
              <a:rPr lang="en-US" sz="2400" dirty="0" err="1"/>
              <a:t>vincularem</a:t>
            </a:r>
            <a:r>
              <a:rPr lang="en-US" sz="2400" dirty="0"/>
              <a:t> </a:t>
            </a:r>
            <a:r>
              <a:rPr lang="en-US" sz="2400" dirty="0" err="1"/>
              <a:t>todos</a:t>
            </a:r>
            <a:r>
              <a:rPr lang="en-US" sz="2400" dirty="0"/>
              <a:t> </a:t>
            </a:r>
            <a:r>
              <a:rPr lang="en-US" sz="2400" dirty="0" err="1"/>
              <a:t>os</a:t>
            </a:r>
            <a:r>
              <a:rPr lang="en-US" sz="2400" dirty="0"/>
              <a:t> </a:t>
            </a:r>
            <a:r>
              <a:rPr lang="en-US" sz="2400" dirty="0" err="1"/>
              <a:t>poderes</a:t>
            </a:r>
            <a:r>
              <a:rPr lang="en-US" sz="2400" dirty="0"/>
              <a:t> </a:t>
            </a:r>
            <a:r>
              <a:rPr lang="en-US" sz="2400" dirty="0" err="1"/>
              <a:t>públicos</a:t>
            </a:r>
            <a:r>
              <a:rPr lang="en-US" sz="2400" dirty="0"/>
              <a:t>, </a:t>
            </a:r>
            <a:r>
              <a:rPr lang="en-US" sz="2400" dirty="0" err="1"/>
              <a:t>os</a:t>
            </a:r>
            <a:r>
              <a:rPr lang="en-US" sz="2400" dirty="0"/>
              <a:t> </a:t>
            </a:r>
            <a:r>
              <a:rPr lang="en-US" sz="2400" dirty="0" err="1">
                <a:solidFill>
                  <a:srgbClr val="FF0000"/>
                </a:solidFill>
              </a:rPr>
              <a:t>direitos</a:t>
            </a:r>
            <a:r>
              <a:rPr lang="en-US" sz="2400" dirty="0">
                <a:solidFill>
                  <a:srgbClr val="FF0000"/>
                </a:solidFill>
              </a:rPr>
              <a:t> </a:t>
            </a:r>
            <a:r>
              <a:rPr lang="en-US" sz="2400" dirty="0" err="1">
                <a:solidFill>
                  <a:srgbClr val="FF0000"/>
                </a:solidFill>
              </a:rPr>
              <a:t>fundamentais</a:t>
            </a:r>
            <a:r>
              <a:rPr lang="en-US" sz="2400" dirty="0">
                <a:solidFill>
                  <a:srgbClr val="FF0000"/>
                </a:solidFill>
              </a:rPr>
              <a:t> </a:t>
            </a:r>
            <a:r>
              <a:rPr lang="en-US" sz="2400" dirty="0" err="1"/>
              <a:t>exercem</a:t>
            </a:r>
            <a:r>
              <a:rPr lang="en-US" sz="2400" dirty="0"/>
              <a:t> </a:t>
            </a:r>
            <a:r>
              <a:rPr lang="en-US" sz="2400" dirty="0" err="1"/>
              <a:t>sua</a:t>
            </a:r>
            <a:r>
              <a:rPr lang="en-US" sz="2400" dirty="0"/>
              <a:t> </a:t>
            </a:r>
            <a:r>
              <a:rPr lang="en-US" sz="2400" dirty="0" err="1"/>
              <a:t>eficácia</a:t>
            </a:r>
            <a:r>
              <a:rPr lang="en-US" sz="2400" dirty="0"/>
              <a:t> </a:t>
            </a:r>
            <a:r>
              <a:rPr lang="en-US" sz="2400" dirty="0" err="1"/>
              <a:t>vinculante</a:t>
            </a:r>
            <a:r>
              <a:rPr lang="en-US" sz="2400" dirty="0"/>
              <a:t> </a:t>
            </a:r>
            <a:r>
              <a:rPr lang="en-US" sz="2400" dirty="0" err="1"/>
              <a:t>também</a:t>
            </a:r>
            <a:r>
              <a:rPr lang="en-US" sz="2400" dirty="0"/>
              <a:t> </a:t>
            </a:r>
            <a:r>
              <a:rPr lang="en-US" sz="2400" dirty="0" err="1"/>
              <a:t>na</a:t>
            </a:r>
            <a:r>
              <a:rPr lang="en-US" sz="2400" dirty="0"/>
              <a:t> </a:t>
            </a:r>
            <a:r>
              <a:rPr lang="en-US" sz="2400" dirty="0" err="1"/>
              <a:t>esfera</a:t>
            </a:r>
            <a:r>
              <a:rPr lang="en-US" sz="2400" dirty="0"/>
              <a:t> </a:t>
            </a:r>
            <a:r>
              <a:rPr lang="en-US" sz="2400" dirty="0" err="1"/>
              <a:t>jurídico-privada</a:t>
            </a:r>
            <a:r>
              <a:rPr lang="en-US" sz="2400" dirty="0"/>
              <a:t>, </a:t>
            </a:r>
            <a:r>
              <a:rPr lang="en-US" sz="2400" dirty="0" err="1"/>
              <a:t>isto</a:t>
            </a:r>
            <a:r>
              <a:rPr lang="en-US" sz="2400" dirty="0"/>
              <a:t> é, no </a:t>
            </a:r>
            <a:r>
              <a:rPr lang="en-US" sz="2400" dirty="0" err="1"/>
              <a:t>âmbito</a:t>
            </a:r>
            <a:r>
              <a:rPr lang="en-US" sz="2400" dirty="0"/>
              <a:t> das </a:t>
            </a:r>
            <a:r>
              <a:rPr lang="en-US" sz="2400" dirty="0" err="1"/>
              <a:t>relações</a:t>
            </a:r>
            <a:r>
              <a:rPr lang="en-US" sz="2400" dirty="0"/>
              <a:t> entre </a:t>
            </a:r>
            <a:r>
              <a:rPr lang="en-US" sz="2400" dirty="0" err="1"/>
              <a:t>particulares</a:t>
            </a:r>
            <a:r>
              <a:rPr lang="en-US" sz="2400" dirty="0"/>
              <a:t>” (SARLET, 2007, p. 388)</a:t>
            </a:r>
          </a:p>
          <a:p>
            <a:pPr marL="0" indent="0" algn="just">
              <a:buNone/>
            </a:pPr>
            <a:endParaRPr lang="en-US" sz="2400" dirty="0"/>
          </a:p>
        </p:txBody>
      </p:sp>
    </p:spTree>
    <p:extLst>
      <p:ext uri="{BB962C8B-B14F-4D97-AF65-F5344CB8AC3E}">
        <p14:creationId xmlns:p14="http://schemas.microsoft.com/office/powerpoint/2010/main" val="39860854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CUIDADOS EXIGIDOS PARA A OPERAÇÃO DE RETORNO</a:t>
            </a:r>
          </a:p>
        </p:txBody>
      </p:sp>
      <p:sp>
        <p:nvSpPr>
          <p:cNvPr id="3" name="Espaço Reservado para Conteúdo 2"/>
          <p:cNvSpPr>
            <a:spLocks noGrp="1"/>
          </p:cNvSpPr>
          <p:nvPr>
            <p:ph idx="1"/>
          </p:nvPr>
        </p:nvSpPr>
        <p:spPr/>
        <p:txBody>
          <a:bodyPr>
            <a:normAutofit/>
          </a:bodyPr>
          <a:lstStyle/>
          <a:p>
            <a:pPr algn="just"/>
            <a:r>
              <a:rPr lang="pt-BR" sz="2400" dirty="0"/>
              <a:t>Art. 39. Nas vias urbanas, a operação de retorno deverá ser feita nos locais para isto determinados, quer por meio de sinalização, quer pela existência de locais apropriados, ou, ainda, em outros locais que ofereçam condições de segurança e fluidez, observadas as características da via, do veículo, das condições meteorológicas e da movimentação de pedestres e ciclistas.</a:t>
            </a:r>
          </a:p>
        </p:txBody>
      </p:sp>
    </p:spTree>
    <p:extLst>
      <p:ext uri="{BB962C8B-B14F-4D97-AF65-F5344CB8AC3E}">
        <p14:creationId xmlns:p14="http://schemas.microsoft.com/office/powerpoint/2010/main" val="25297527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ABSTENÇÃO DE CONDUTAS PERIGOSAS</a:t>
            </a:r>
          </a:p>
        </p:txBody>
      </p:sp>
      <p:sp>
        <p:nvSpPr>
          <p:cNvPr id="3" name="Espaço Reservado para Conteúdo 2"/>
          <p:cNvSpPr>
            <a:spLocks noGrp="1"/>
          </p:cNvSpPr>
          <p:nvPr>
            <p:ph idx="1"/>
          </p:nvPr>
        </p:nvSpPr>
        <p:spPr/>
        <p:txBody>
          <a:bodyPr>
            <a:normAutofit lnSpcReduction="10000"/>
          </a:bodyPr>
          <a:lstStyle/>
          <a:p>
            <a:pPr algn="just"/>
            <a:r>
              <a:rPr lang="pt-BR" sz="2400" dirty="0"/>
              <a:t>Art. 26. Os usuários das vias terrestres devem:</a:t>
            </a:r>
          </a:p>
          <a:p>
            <a:pPr algn="just"/>
            <a:r>
              <a:rPr lang="pt-BR" sz="2400" dirty="0"/>
              <a:t>I - abster-se de todo ato que possa constituir perigo ou obstáculo para o trânsito de veículos, de pessoas ou de animais, ou ainda causar danos a propriedades públicas ou privadas;</a:t>
            </a:r>
          </a:p>
          <a:p>
            <a:pPr algn="just"/>
            <a:r>
              <a:rPr lang="pt-BR" sz="2400" dirty="0"/>
              <a:t>II - abster-se de obstruir o trânsito ou torná-lo perigoso, atirando, depositando ou abandonando na via objetos ou substâncias, ou nela criando qualquer outro obstáculo. </a:t>
            </a:r>
          </a:p>
          <a:p>
            <a:pPr algn="just"/>
            <a:endParaRPr lang="pt-BR" dirty="0"/>
          </a:p>
        </p:txBody>
      </p:sp>
    </p:spTree>
    <p:extLst>
      <p:ext uri="{BB962C8B-B14F-4D97-AF65-F5344CB8AC3E}">
        <p14:creationId xmlns:p14="http://schemas.microsoft.com/office/powerpoint/2010/main" val="2601214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EXEMPLOS DE CONDUTAS PERIGOSAS</a:t>
            </a:r>
          </a:p>
        </p:txBody>
      </p:sp>
      <p:sp>
        <p:nvSpPr>
          <p:cNvPr id="3" name="Espaço Reservado para Conteúdo 2"/>
          <p:cNvSpPr>
            <a:spLocks noGrp="1"/>
          </p:cNvSpPr>
          <p:nvPr>
            <p:ph idx="1"/>
          </p:nvPr>
        </p:nvSpPr>
        <p:spPr/>
        <p:txBody>
          <a:bodyPr>
            <a:normAutofit/>
          </a:bodyPr>
          <a:lstStyle/>
          <a:p>
            <a:r>
              <a:rPr lang="pt-BR" sz="2400" dirty="0"/>
              <a:t>Art. 170</a:t>
            </a:r>
          </a:p>
          <a:p>
            <a:r>
              <a:rPr lang="pt-BR" sz="2400" dirty="0"/>
              <a:t>Art. 171</a:t>
            </a:r>
          </a:p>
          <a:p>
            <a:r>
              <a:rPr lang="pt-BR" sz="2400" dirty="0"/>
              <a:t>Art. 172</a:t>
            </a:r>
          </a:p>
          <a:p>
            <a:r>
              <a:rPr lang="pt-BR" sz="2400" dirty="0"/>
              <a:t>Art. 173</a:t>
            </a:r>
          </a:p>
          <a:p>
            <a:r>
              <a:rPr lang="pt-BR" sz="2400" dirty="0"/>
              <a:t>Art. 175</a:t>
            </a:r>
          </a:p>
          <a:p>
            <a:r>
              <a:rPr lang="pt-BR" sz="2400" dirty="0"/>
              <a:t>Art. 231, II, “a”, “b”, “c”</a:t>
            </a:r>
          </a:p>
        </p:txBody>
      </p:sp>
    </p:spTree>
    <p:extLst>
      <p:ext uri="{BB962C8B-B14F-4D97-AF65-F5344CB8AC3E}">
        <p14:creationId xmlns:p14="http://schemas.microsoft.com/office/powerpoint/2010/main" val="492374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SINALIZAÇÃO DE OBSTÁCULOS</a:t>
            </a:r>
          </a:p>
        </p:txBody>
      </p:sp>
      <p:sp>
        <p:nvSpPr>
          <p:cNvPr id="3" name="Espaço Reservado para Conteúdo 2"/>
          <p:cNvSpPr>
            <a:spLocks noGrp="1"/>
          </p:cNvSpPr>
          <p:nvPr>
            <p:ph idx="1"/>
          </p:nvPr>
        </p:nvSpPr>
        <p:spPr>
          <a:xfrm>
            <a:off x="457200" y="1916832"/>
            <a:ext cx="8229600" cy="4209331"/>
          </a:xfrm>
        </p:spPr>
        <p:txBody>
          <a:bodyPr>
            <a:normAutofit/>
          </a:bodyPr>
          <a:lstStyle/>
          <a:p>
            <a:pPr algn="just"/>
            <a:r>
              <a:rPr lang="pt-BR" sz="2400" dirty="0"/>
              <a:t>Art. 46. Sempre que for necessária a imobilização temporária de um veículo no leito viário, em situação de emergência, deverá ser providenciada a imediata sinalização de advertência, na forma estabelecida pelo CONTRAN.</a:t>
            </a:r>
          </a:p>
        </p:txBody>
      </p:sp>
    </p:spTree>
    <p:extLst>
      <p:ext uri="{BB962C8B-B14F-4D97-AF65-F5344CB8AC3E}">
        <p14:creationId xmlns:p14="http://schemas.microsoft.com/office/powerpoint/2010/main" val="24874164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SINALIZAÇÃO DE OBSTÁCULOS</a:t>
            </a:r>
          </a:p>
        </p:txBody>
      </p:sp>
      <p:sp>
        <p:nvSpPr>
          <p:cNvPr id="3" name="Espaço Reservado para Conteúdo 2"/>
          <p:cNvSpPr>
            <a:spLocks noGrp="1"/>
          </p:cNvSpPr>
          <p:nvPr>
            <p:ph idx="1"/>
          </p:nvPr>
        </p:nvSpPr>
        <p:spPr/>
        <p:txBody>
          <a:bodyPr/>
          <a:lstStyle/>
          <a:p>
            <a:pPr algn="just"/>
            <a:r>
              <a:rPr lang="pt-BR" sz="2400" dirty="0"/>
              <a:t>Resolução n. 36/98 do CONTRAN</a:t>
            </a:r>
          </a:p>
          <a:p>
            <a:pPr algn="just"/>
            <a:r>
              <a:rPr lang="pt-BR" sz="2400" dirty="0"/>
              <a:t>Sinalização de advertência mínima:</a:t>
            </a:r>
          </a:p>
          <a:p>
            <a:pPr marL="0" indent="0" algn="just">
              <a:buNone/>
            </a:pPr>
            <a:r>
              <a:rPr lang="pt-BR" sz="2400" dirty="0"/>
              <a:t>	1) pisca alerta (art. 40, V, a)</a:t>
            </a:r>
          </a:p>
          <a:p>
            <a:pPr marL="0" indent="0" algn="just">
              <a:buNone/>
            </a:pPr>
            <a:r>
              <a:rPr lang="pt-BR" sz="2400" dirty="0"/>
              <a:t>	2) triângulo de sinalização a uma distância mínima de 30 metros da traseira do veículo, perpendicularmente ao eixo da via e em boas condições de visibilidade</a:t>
            </a:r>
          </a:p>
          <a:p>
            <a:endParaRPr lang="pt-BR" sz="2400" dirty="0"/>
          </a:p>
          <a:p>
            <a:endParaRPr lang="pt-BR" dirty="0"/>
          </a:p>
        </p:txBody>
      </p:sp>
    </p:spTree>
    <p:extLst>
      <p:ext uri="{BB962C8B-B14F-4D97-AF65-F5344CB8AC3E}">
        <p14:creationId xmlns:p14="http://schemas.microsoft.com/office/powerpoint/2010/main" val="3285136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SINALIZAÇÃO DE OBSTÁCULOS</a:t>
            </a:r>
            <a:br>
              <a:rPr lang="pt-BR" dirty="0"/>
            </a:br>
            <a:r>
              <a:rPr lang="pt-BR" sz="3600" dirty="0"/>
              <a:t>VEÍCULOS ACIDENTADOS</a:t>
            </a:r>
          </a:p>
        </p:txBody>
      </p:sp>
      <p:sp>
        <p:nvSpPr>
          <p:cNvPr id="3" name="Espaço Reservado para Conteúdo 2"/>
          <p:cNvSpPr>
            <a:spLocks noGrp="1"/>
          </p:cNvSpPr>
          <p:nvPr>
            <p:ph idx="1"/>
          </p:nvPr>
        </p:nvSpPr>
        <p:spPr>
          <a:xfrm>
            <a:off x="822960" y="1100628"/>
            <a:ext cx="7520940" cy="4128572"/>
          </a:xfrm>
        </p:spPr>
        <p:txBody>
          <a:bodyPr>
            <a:noAutofit/>
          </a:bodyPr>
          <a:lstStyle/>
          <a:p>
            <a:pPr algn="just"/>
            <a:endParaRPr lang="pt-BR" sz="2400" dirty="0"/>
          </a:p>
          <a:p>
            <a:pPr algn="just"/>
            <a:r>
              <a:rPr lang="pt-BR" sz="2400" dirty="0"/>
              <a:t>Art. 176. Deixar o condutor envolvido em </a:t>
            </a:r>
            <a:r>
              <a:rPr lang="pt-BR" sz="2400" dirty="0">
                <a:solidFill>
                  <a:srgbClr val="FF0000"/>
                </a:solidFill>
              </a:rPr>
              <a:t>acidente com vítima</a:t>
            </a:r>
            <a:r>
              <a:rPr lang="pt-BR" sz="2400" dirty="0"/>
              <a:t>:</a:t>
            </a:r>
          </a:p>
          <a:p>
            <a:pPr algn="just"/>
            <a:r>
              <a:rPr lang="pt-BR" sz="2400" dirty="0"/>
              <a:t>II - de adotar providências, podendo fazê-lo, no sentido de evitar perigo para o trânsito no local; (sinalização)</a:t>
            </a:r>
          </a:p>
          <a:p>
            <a:pPr algn="just"/>
            <a:r>
              <a:rPr lang="pt-BR" sz="2400" dirty="0"/>
              <a:t>III - de preservar o local, de forma a facilitar os trabalhos da polícia e da perícia; (Ver art. 312 CTB)</a:t>
            </a:r>
          </a:p>
          <a:p>
            <a:pPr algn="just"/>
            <a:r>
              <a:rPr lang="pt-BR" sz="2400" dirty="0"/>
              <a:t>IV - de adotar providências para remover o veículo do local, quando determinadas por policial ou agente da autoridade de trânsito.</a:t>
            </a:r>
          </a:p>
          <a:p>
            <a:endParaRPr lang="pt-BR" sz="2400" dirty="0"/>
          </a:p>
          <a:p>
            <a:endParaRPr lang="pt-BR" sz="2400" dirty="0"/>
          </a:p>
        </p:txBody>
      </p:sp>
    </p:spTree>
    <p:extLst>
      <p:ext uri="{BB962C8B-B14F-4D97-AF65-F5344CB8AC3E}">
        <p14:creationId xmlns:p14="http://schemas.microsoft.com/office/powerpoint/2010/main" val="893461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SINALIZAÇÃO DE OBSTÁCULOS</a:t>
            </a:r>
            <a:br>
              <a:rPr lang="pt-BR" dirty="0"/>
            </a:br>
            <a:r>
              <a:rPr lang="pt-BR" sz="3600" dirty="0"/>
              <a:t>VEÍCULOS ACIDENTADOS</a:t>
            </a:r>
            <a:endParaRPr lang="pt-BR" dirty="0"/>
          </a:p>
        </p:txBody>
      </p:sp>
      <p:sp>
        <p:nvSpPr>
          <p:cNvPr id="3" name="Espaço Reservado para Conteúdo 2"/>
          <p:cNvSpPr>
            <a:spLocks noGrp="1"/>
          </p:cNvSpPr>
          <p:nvPr>
            <p:ph idx="1"/>
          </p:nvPr>
        </p:nvSpPr>
        <p:spPr/>
        <p:txBody>
          <a:bodyPr/>
          <a:lstStyle/>
          <a:p>
            <a:pPr algn="just"/>
            <a:endParaRPr lang="pt-BR" dirty="0"/>
          </a:p>
          <a:p>
            <a:pPr algn="just"/>
            <a:r>
              <a:rPr lang="pt-BR" sz="2400" dirty="0"/>
              <a:t>Art. 178. Deixar o condutor, envolvido em </a:t>
            </a:r>
            <a:r>
              <a:rPr lang="pt-BR" sz="2400" dirty="0">
                <a:solidFill>
                  <a:srgbClr val="FF0000"/>
                </a:solidFill>
              </a:rPr>
              <a:t>acidente sem vítima</a:t>
            </a:r>
            <a:r>
              <a:rPr lang="pt-BR" sz="2400" dirty="0"/>
              <a:t>, de adotar providências para remover o veículo do local, quando necessária tal medida para assegurar a segurança e a fluidez do trânsito:</a:t>
            </a:r>
          </a:p>
          <a:p>
            <a:endParaRPr lang="pt-BR" dirty="0"/>
          </a:p>
        </p:txBody>
      </p:sp>
    </p:spTree>
    <p:extLst>
      <p:ext uri="{BB962C8B-B14F-4D97-AF65-F5344CB8AC3E}">
        <p14:creationId xmlns:p14="http://schemas.microsoft.com/office/powerpoint/2010/main" val="40551567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SINALIZAÇÃO DE OBSTÁCULOS</a:t>
            </a:r>
            <a:br>
              <a:rPr lang="pt-BR" dirty="0"/>
            </a:br>
            <a:r>
              <a:rPr lang="pt-BR" sz="3600" dirty="0"/>
              <a:t>VEÍCULOS QUEBRADOS</a:t>
            </a:r>
            <a:endParaRPr lang="pt-BR" dirty="0"/>
          </a:p>
        </p:txBody>
      </p:sp>
      <p:sp>
        <p:nvSpPr>
          <p:cNvPr id="3" name="Espaço Reservado para Conteúdo 2"/>
          <p:cNvSpPr>
            <a:spLocks noGrp="1"/>
          </p:cNvSpPr>
          <p:nvPr>
            <p:ph idx="1"/>
          </p:nvPr>
        </p:nvSpPr>
        <p:spPr/>
        <p:txBody>
          <a:bodyPr>
            <a:normAutofit/>
          </a:bodyPr>
          <a:lstStyle/>
          <a:p>
            <a:pPr algn="just"/>
            <a:endParaRPr lang="pt-BR" sz="2400" dirty="0"/>
          </a:p>
          <a:p>
            <a:pPr algn="just"/>
            <a:r>
              <a:rPr lang="pt-BR" sz="2400" dirty="0"/>
              <a:t>Art. 179. Fazer ou deixar que se faça reparo em veículo na via pública, salvo nos casos de impedimento absoluto de sua remoção e em que o veículo esteja devidamente sinalizado:</a:t>
            </a:r>
          </a:p>
          <a:p>
            <a:pPr algn="just"/>
            <a:r>
              <a:rPr lang="pt-BR" sz="2400" dirty="0"/>
              <a:t>I - em pista de rolamento de rodovias e vias de trânsito rápido:</a:t>
            </a:r>
          </a:p>
          <a:p>
            <a:pPr algn="just"/>
            <a:r>
              <a:rPr lang="pt-BR" sz="2400" dirty="0"/>
              <a:t>II - nas demais vias:</a:t>
            </a:r>
          </a:p>
          <a:p>
            <a:pPr marL="0" indent="0">
              <a:buNone/>
            </a:pPr>
            <a:endParaRPr lang="pt-BR" dirty="0"/>
          </a:p>
        </p:txBody>
      </p:sp>
    </p:spTree>
    <p:extLst>
      <p:ext uri="{BB962C8B-B14F-4D97-AF65-F5344CB8AC3E}">
        <p14:creationId xmlns:p14="http://schemas.microsoft.com/office/powerpoint/2010/main" val="30350942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SINALIZAÇÃO DE OBSTÁCULOS</a:t>
            </a:r>
            <a:br>
              <a:rPr lang="pt-BR" dirty="0"/>
            </a:br>
            <a:endParaRPr lang="pt-BR" dirty="0"/>
          </a:p>
        </p:txBody>
      </p:sp>
      <p:sp>
        <p:nvSpPr>
          <p:cNvPr id="3" name="Espaço Reservado para Conteúdo 2"/>
          <p:cNvSpPr>
            <a:spLocks noGrp="1"/>
          </p:cNvSpPr>
          <p:nvPr>
            <p:ph idx="1"/>
          </p:nvPr>
        </p:nvSpPr>
        <p:spPr/>
        <p:txBody>
          <a:bodyPr>
            <a:normAutofit/>
          </a:bodyPr>
          <a:lstStyle/>
          <a:p>
            <a:pPr algn="just"/>
            <a:r>
              <a:rPr lang="pt-BR" sz="2400" dirty="0"/>
              <a:t>Art. 225. Deixar de sinalizar a via, de forma a prevenir os demais condutores e, à noite, não manter acesas as luzes externas ou omitir-se quanto a providências necessárias para tornar visível o local, quando:</a:t>
            </a:r>
          </a:p>
          <a:p>
            <a:pPr algn="just"/>
            <a:r>
              <a:rPr lang="pt-BR" sz="2400" dirty="0"/>
              <a:t>I - tiver de remover o veículo da pista de rolamento ou permanecer no acostamento;</a:t>
            </a:r>
          </a:p>
          <a:p>
            <a:pPr algn="just"/>
            <a:r>
              <a:rPr lang="pt-BR" sz="2400" dirty="0"/>
              <a:t>II - a carga for derramada sobre a via e não puder ser retirada imediatamente.</a:t>
            </a:r>
          </a:p>
          <a:p>
            <a:endParaRPr lang="pt-BR" dirty="0"/>
          </a:p>
        </p:txBody>
      </p:sp>
    </p:spTree>
    <p:extLst>
      <p:ext uri="{BB962C8B-B14F-4D97-AF65-F5344CB8AC3E}">
        <p14:creationId xmlns:p14="http://schemas.microsoft.com/office/powerpoint/2010/main" val="2578286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REMOÇÃO DO MATERIAL DE SINALIZAÇÃO</a:t>
            </a:r>
          </a:p>
        </p:txBody>
      </p:sp>
      <p:sp>
        <p:nvSpPr>
          <p:cNvPr id="3" name="Espaço Reservado para Conteúdo 2"/>
          <p:cNvSpPr>
            <a:spLocks noGrp="1"/>
          </p:cNvSpPr>
          <p:nvPr>
            <p:ph idx="1"/>
          </p:nvPr>
        </p:nvSpPr>
        <p:spPr>
          <a:xfrm>
            <a:off x="457200" y="1988840"/>
            <a:ext cx="8229600" cy="4137323"/>
          </a:xfrm>
        </p:spPr>
        <p:txBody>
          <a:bodyPr/>
          <a:lstStyle/>
          <a:p>
            <a:pPr algn="just"/>
            <a:r>
              <a:rPr lang="pt-BR" sz="2400" dirty="0"/>
              <a:t>Art. 226. Deixar de retirar todo e qualquer objeto que tenha sido utilizado para sinalização temporária da via:</a:t>
            </a:r>
          </a:p>
          <a:p>
            <a:endParaRPr lang="pt-BR" dirty="0"/>
          </a:p>
        </p:txBody>
      </p:sp>
    </p:spTree>
    <p:extLst>
      <p:ext uri="{BB962C8B-B14F-4D97-AF65-F5344CB8AC3E}">
        <p14:creationId xmlns:p14="http://schemas.microsoft.com/office/powerpoint/2010/main" val="21401461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Â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1335</TotalTime>
  <Words>12090</Words>
  <Application>Microsoft Office PowerPoint</Application>
  <PresentationFormat>Apresentação na tela (4:3)</PresentationFormat>
  <Paragraphs>634</Paragraphs>
  <Slides>156</Slides>
  <Notes>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156</vt:i4>
      </vt:variant>
    </vt:vector>
  </HeadingPairs>
  <TitlesOfParts>
    <vt:vector size="163" baseType="lpstr">
      <vt:lpstr>Arial</vt:lpstr>
      <vt:lpstr>Calibri</vt:lpstr>
      <vt:lpstr>Franklin Gothic Book</vt:lpstr>
      <vt:lpstr>Franklin Gothic Medium</vt:lpstr>
      <vt:lpstr>Tunga</vt:lpstr>
      <vt:lpstr>Wingdings</vt:lpstr>
      <vt:lpstr>Ângulos</vt:lpstr>
      <vt:lpstr>RESPONSABILIDADE CIVIL NOS ACIDENTES DE TRÂNSITO</vt:lpstr>
      <vt:lpstr>TRÂNSITO</vt:lpstr>
      <vt:lpstr>CONCEITO</vt:lpstr>
      <vt:lpstr>VIA PÚBLICA</vt:lpstr>
      <vt:lpstr>VIA PÚBLICA</vt:lpstr>
      <vt:lpstr>VIA PÚBLICA</vt:lpstr>
      <vt:lpstr>DIREITO AO TRÂNSITO SEGURO</vt:lpstr>
      <vt:lpstr>DIREITO AO TRÂNSITO SEGURO</vt:lpstr>
      <vt:lpstr>DIREITO AO TRÂNSITO SEGURO</vt:lpstr>
      <vt:lpstr>ACIDENTE DE TRÂNSITO</vt:lpstr>
      <vt:lpstr>CAUSAS DOS ACIDENTES DE TRÂNSITO</vt:lpstr>
      <vt:lpstr>CAUSAS DOS ACIDENTES DE TRÂNSITO</vt:lpstr>
      <vt:lpstr>CONSEQUÊNCIAS DOS ACIDENTES DE TRÂNSITO</vt:lpstr>
      <vt:lpstr>RESPONSABILIDADE CIVIL NOS ACIDENTES DE TRÂNSITO</vt:lpstr>
      <vt:lpstr>RESPONSABILIDADE CIVIL NOS ACIDENTES DE TRÂNSITO</vt:lpstr>
      <vt:lpstr>RESPONSABILIDADE CIVIL NOS ACIDENTES DE TRÂNSITO</vt:lpstr>
      <vt:lpstr>PRESUNÇÃO DE CULPA DO CONDUTOR</vt:lpstr>
      <vt:lpstr>PRESUNÇÃO DE CULPA DO CONDUTOR</vt:lpstr>
      <vt:lpstr>RESPONSABILIDADE DOS VEÍCULOS MAIORES PELOS MENORES</vt:lpstr>
      <vt:lpstr>RESPONSABILIDADE DOS VEÍCULOS MAIORES PELOS MENORES</vt:lpstr>
      <vt:lpstr>RESPONSABILIDADE DOS VEÍCULOS MAIORES PELOS MENORES</vt:lpstr>
      <vt:lpstr>QUEBRA DO DEVER OBJETIVO DE CUIDADO</vt:lpstr>
      <vt:lpstr>REGRAS GERAIS DE CIRCULAÇÃO E CONDUTA: DAS EXIGÊNCIAS EM RELAÇÃO AO CONDUTOR</vt:lpstr>
      <vt:lpstr>RESPONSABILIDADE PELO FATO DE OUTREM </vt:lpstr>
      <vt:lpstr>RESPONSABILIDADE PELO FATO DE OUTREM </vt:lpstr>
      <vt:lpstr>DAS EXIGÊNCIAS EM RELAÇÃO AO CONDUTOR</vt:lpstr>
      <vt:lpstr>CATEGORIAS DE HABILITAÇÃO Art. 143 CTB e Res. 168 do CONTRAN</vt:lpstr>
      <vt:lpstr>CATEGORIAS DE HABILITAÇÃO Art. 143 CTB e Res. 168 do CONTRAN</vt:lpstr>
      <vt:lpstr>CATEGORIAS DE HABILITAÇÃO Art. 143 CTB e Res. 168 do CONTRAN</vt:lpstr>
      <vt:lpstr>CATEGORIAS DE HABILITAÇÃO Art. 143 CTB e Res. 168 do CONTRAN</vt:lpstr>
      <vt:lpstr>CATEGORIAS DE HABILITAÇÃO Art. 143 CTB e Res. 168 do CONTRAN</vt:lpstr>
      <vt:lpstr>CATEGORIAS DE HABILITAÇÃO Art. 143 CTB e Res. 168 do CONTRAN</vt:lpstr>
      <vt:lpstr>FALTA DE HABILITAÇÃO E RESPONSABILIDADE CIVIL </vt:lpstr>
      <vt:lpstr>CONDIÇÕES FÍSICAS E MENTAIS DO CONDUTOR</vt:lpstr>
      <vt:lpstr>EMBRIAGUEZ AO VOLANTE</vt:lpstr>
      <vt:lpstr>EMBRIAGUEZ AO VOLANTE</vt:lpstr>
      <vt:lpstr>EMBRIAGUEZ AO VOLANTE</vt:lpstr>
      <vt:lpstr>DAS CONDIÇÕES DE CIRCULAÇÃO DO VEÍCULO</vt:lpstr>
      <vt:lpstr>DAS CONDIÇÕES DE CIRCULAÇÃO DO VEÍCULO</vt:lpstr>
      <vt:lpstr>DA DIREÇÃO VEICULAR</vt:lpstr>
      <vt:lpstr>DA VELOCIDADE</vt:lpstr>
      <vt:lpstr>DA VELOCIDADE MÁXIMA</vt:lpstr>
      <vt:lpstr>VELOCIDADE MÍNIMA</vt:lpstr>
      <vt:lpstr>VELOCIDADE COMPATÍVEL COM A SEGURANÇA</vt:lpstr>
      <vt:lpstr>VELOCIDADE COMPATÍVEL COM A SEGURANÇA</vt:lpstr>
      <vt:lpstr>POSICIONAMENTO DO VEÍCULO NA VIA MÃO E CONTRAMÃO DE DIREÇÃO</vt:lpstr>
      <vt:lpstr>POSICIONAMENTO DO VEÍCULO NA VIA</vt:lpstr>
      <vt:lpstr>POSICIONAMENTO DO VEÍCULO NA VIA</vt:lpstr>
      <vt:lpstr>POSICIONAMENTO DO VEÍCULO NA VIA</vt:lpstr>
      <vt:lpstr>POSICIONAMENTO DO VEÍCULO NA VIA</vt:lpstr>
      <vt:lpstr>DISTÂNCIA DE SEGURANÇA</vt:lpstr>
      <vt:lpstr>DISTANCIA DE SEGURANÇA FRONTAL</vt:lpstr>
      <vt:lpstr>DISTANCIA DE SEGURANÇA FRONTAL</vt:lpstr>
      <vt:lpstr>FRENAGEM BRUSCA</vt:lpstr>
      <vt:lpstr>DISTÂNCIA DE SEGURANÇA LATERAL</vt:lpstr>
      <vt:lpstr>DISTÂNCIA DE SEGURANÇA LATERAL</vt:lpstr>
      <vt:lpstr>DISTÂNCIA DE SEGURANÇA</vt:lpstr>
      <vt:lpstr>DIREITO DE PREFERÊNCIA DE PASSAGEM NO CRUZAMENTO</vt:lpstr>
      <vt:lpstr>CRUZAMENTO SINALIZADO</vt:lpstr>
      <vt:lpstr>LUZES DO SEMÁFORO</vt:lpstr>
      <vt:lpstr>LUZES DO SEMÁFORO</vt:lpstr>
      <vt:lpstr>PLACA PARE</vt:lpstr>
      <vt:lpstr>PLACA PARE</vt:lpstr>
      <vt:lpstr>PLACA DÊ A PREFERÊNCIA</vt:lpstr>
      <vt:lpstr>CRUZAMENTO NÃO SINALIZADO</vt:lpstr>
      <vt:lpstr>CRUZAMENTO NÃO SINALIZADO</vt:lpstr>
      <vt:lpstr>PREFERÊNCIA PSICOLÓGICA</vt:lpstr>
      <vt:lpstr>PREFERÊNCIA PSCIOLÓGICA</vt:lpstr>
      <vt:lpstr>PRUDÊNCIA AO SE APROXIMAR DE CRUZAMENTOS</vt:lpstr>
      <vt:lpstr>PRUDÊNCIA AO SE APROXIMAR DE CRUZAMENTOS (veículos de emergência)</vt:lpstr>
      <vt:lpstr>ULTRAPASSAGEM</vt:lpstr>
      <vt:lpstr>ULTRAPASSAGEM</vt:lpstr>
      <vt:lpstr>ULTRAPASSAGEM</vt:lpstr>
      <vt:lpstr>ULTRAPASSAGEM</vt:lpstr>
      <vt:lpstr>ULTRAPASSAGEM </vt:lpstr>
      <vt:lpstr>ULTRAPASSAGEM</vt:lpstr>
      <vt:lpstr>ULTRAPASSAGEM</vt:lpstr>
      <vt:lpstr>ULTRAPASSAGEM</vt:lpstr>
      <vt:lpstr>DOS DESLOCAMENTOS LATERAIS</vt:lpstr>
      <vt:lpstr>CUIDADOS EXIGIDOS PARA OS DESLOCAMENTOS LATERAIS</vt:lpstr>
      <vt:lpstr>CUIDADOS ESPECIAIS NA EXECUÇÃO DAS MANOBRAS</vt:lpstr>
      <vt:lpstr>FALTA DE SINALIZAÇÃO PARA TRANSPOSIÇÃO DE FAIXA</vt:lpstr>
      <vt:lpstr>SINALIZAÇÃO DOS DESLOCAMENTOS LATERAIS </vt:lpstr>
      <vt:lpstr>INGRESSO NA VIA</vt:lpstr>
      <vt:lpstr>INGRESSO IRREGULAR NA VIA PÚBLICA SAINDO DE LOTE LINDEIRO</vt:lpstr>
      <vt:lpstr>CUIDADOS EXIGIDOS PARA AS CONVERSÕES À ESQUERDA E DIREITA</vt:lpstr>
      <vt:lpstr>CUIDADOS EXIGIDOS PARA AS CONVERSÕES À ESQUERDA E DIREITA</vt:lpstr>
      <vt:lpstr>CUIDADOS EXIGIDOS PARA AS CONVERSÕES</vt:lpstr>
      <vt:lpstr>CUIDADOS EXIGIDOS PARA AS CONVERSÕES</vt:lpstr>
      <vt:lpstr>CUIDADOS EXIGIDOS PARA A OPERAÇÃO DE RETORNO</vt:lpstr>
      <vt:lpstr>ABSTENÇÃO DE CONDUTAS PERIGOSAS</vt:lpstr>
      <vt:lpstr>EXEMPLOS DE CONDUTAS PERIGOSAS</vt:lpstr>
      <vt:lpstr>SINALIZAÇÃO DE OBSTÁCULOS</vt:lpstr>
      <vt:lpstr>SINALIZAÇÃO DE OBSTÁCULOS</vt:lpstr>
      <vt:lpstr>SINALIZAÇÃO DE OBSTÁCULOS VEÍCULOS ACIDENTADOS</vt:lpstr>
      <vt:lpstr>SINALIZAÇÃO DE OBSTÁCULOS VEÍCULOS ACIDENTADOS</vt:lpstr>
      <vt:lpstr>SINALIZAÇÃO DE OBSTÁCULOS VEÍCULOS QUEBRADOS</vt:lpstr>
      <vt:lpstr>SINALIZAÇÃO DE OBSTÁCULOS </vt:lpstr>
      <vt:lpstr>REMOÇÃO DO MATERIAL DE SINALIZAÇÃO</vt:lpstr>
      <vt:lpstr>OUTROS OBSTÁCULOS</vt:lpstr>
      <vt:lpstr>SINALIZAÇÃO DE OUTROS OBSTÁCULOS</vt:lpstr>
      <vt:lpstr>SINALIZAÇÃO DE OBSTÁCULOS</vt:lpstr>
      <vt:lpstr>SINALIZAÇÃO DE OBRAS</vt:lpstr>
      <vt:lpstr>RESPONSABILIDADE CIVIL POR AUSÊNCIA DE SINALIZAÇÃO DE OBRAS</vt:lpstr>
      <vt:lpstr>USO DO CINTO DE SEGURANÇA</vt:lpstr>
      <vt:lpstr>USO DO CINTO DE SEGURANÇA CRIANÇAS</vt:lpstr>
      <vt:lpstr>ACIDENTES COM PEDESTRES</vt:lpstr>
      <vt:lpstr>ACIDENTES COM PEDESTRES</vt:lpstr>
      <vt:lpstr>ACIDENTES COM PEDESTRES</vt:lpstr>
      <vt:lpstr>ACIDENTES COM PEDESTRES</vt:lpstr>
      <vt:lpstr>PREFERÊNCIA DO PEDESTRE</vt:lpstr>
      <vt:lpstr>PREFERÊNCIA DO PEDESTRE</vt:lpstr>
      <vt:lpstr>ACIDENTES COM PEDESTRES</vt:lpstr>
      <vt:lpstr>ACIDENTES COM PEDESTRES</vt:lpstr>
      <vt:lpstr>ATROPELAMENTO DE PEDESTRE E AUSÊNCIA DE CULPA DO CONDUTOR </vt:lpstr>
      <vt:lpstr>ATROPELAMENTO DE PEDESTRE NO ACOSTAMENTO </vt:lpstr>
      <vt:lpstr>ACIDENTES COM CICLISTAS</vt:lpstr>
      <vt:lpstr>RESPONSABILIDADE DOS VEICULOS MAIORES PELOS MENORES – ACIDENTE COM BICICLETA </vt:lpstr>
      <vt:lpstr>ACIDENTE COM BICICLETA – CULPA EXCLUSIVA DO CICLISTA</vt:lpstr>
      <vt:lpstr>ACIDDENTE COM BICICLETA  NÃO OBSERVÂNCIA DO DIREITO DE PREFERÊNCIA </vt:lpstr>
      <vt:lpstr>ACIDENTE COM BICICLETA ABERTURA DE PORTA DE VEÍCULO</vt:lpstr>
      <vt:lpstr>ACIDENTES COM CICLISTAS</vt:lpstr>
      <vt:lpstr>ACIDENTES COM CICLISTAS</vt:lpstr>
      <vt:lpstr>USO DE LUZES</vt:lpstr>
      <vt:lpstr>USO DE LUZES</vt:lpstr>
      <vt:lpstr>USO DE LUZES</vt:lpstr>
      <vt:lpstr>RESPONSÁVEL CIVIL</vt:lpstr>
      <vt:lpstr>RESPONSÁVEL CIVIL CONDUTOR</vt:lpstr>
      <vt:lpstr>RESPONSABILIDADE DO PROPRIETÁRIO</vt:lpstr>
      <vt:lpstr>RESPONSABILIDADE DO PROPRIETÁRIO</vt:lpstr>
      <vt:lpstr>RESPONSABILIDADE DO PROPRIETÁRIO  CULPA DO CONDUTOR</vt:lpstr>
      <vt:lpstr>RESPONSABILIDADE DO PROPRIETÁRIO E AUSÊNCIA DE CULPA NO ATO DA CESSÃO DO VEÍCULO</vt:lpstr>
      <vt:lpstr>PRESUNÇÃO DE CULPA DO PROPRIETÁRIO</vt:lpstr>
      <vt:lpstr>RESPONSABILIDADE OBJETIVA DO PROPRIETÁRIO</vt:lpstr>
      <vt:lpstr>RESPONSABILIDADE DO PROPRIETÁRIO VEÍCULO VENDIDO E NÃO TRANSFERIDO</vt:lpstr>
      <vt:lpstr>RESPONSABILIDADE DO PROPRIETÁRIO NECESSIDADE DE PROVA DA VENDA</vt:lpstr>
      <vt:lpstr>RESPONSABILIDADE DO PROPRIETÁRIO VEÍCULO VENDIDO E NÃO TRANSFERIDO</vt:lpstr>
      <vt:lpstr>CAUSAS DE EXCLUSÃO (ou não) DA RESPONSABILIDADE</vt:lpstr>
      <vt:lpstr>CAUSAS DE EXCLUSÃO (ou não) DA RESPONSABILIDADE</vt:lpstr>
      <vt:lpstr>CAUSAS DE EXCLUSÃO (ou não) DA RESPONSABILIDADE</vt:lpstr>
      <vt:lpstr>CAUSAS DE EXCLUSÃO (ou não) DA RESPONSABILIDADE</vt:lpstr>
      <vt:lpstr>CAUSAS DE EXCLUSÃO (ou não) DA RESPONSABILIDADE</vt:lpstr>
      <vt:lpstr> CAUSAS DE EXCLUSÃO (ou não) DA RESPONSABILIDADE   </vt:lpstr>
      <vt:lpstr>CAUSAS DE EXCLUSÃO (ou não) DA RESPONSABILIDADE</vt:lpstr>
      <vt:lpstr>RESPONSABILIDADE OBJETIVA DO ESTADO</vt:lpstr>
      <vt:lpstr>RESPONSABILIDADE OBJETIVA DO ESTADO</vt:lpstr>
      <vt:lpstr>RESPONSABILIDADE OBJETIVA DO ESTADO</vt:lpstr>
      <vt:lpstr>RESPONSABILIDADE CIVIL POR AUSÊNCIA DE SINALIZAÇÃO DE BURACO NA VIA</vt:lpstr>
      <vt:lpstr>RESPONSABILIDADE OBJETIVA DO ESTADO</vt:lpstr>
      <vt:lpstr>RESPONSABILIDADE OBJETIVA DO ESTADO</vt:lpstr>
      <vt:lpstr>RESPONSABILIDADE OBJETIVA DAS CONCESSIONÁRIAS DE SERVIÇO PÚBLICO</vt:lpstr>
      <vt:lpstr>RESPONSABILIDADE DAS CONCESSIONÁRIAS</vt:lpstr>
      <vt:lpstr> RESPONSABILIDADE DE CONCESSIONÁRIA - GUINCHO </vt:lpstr>
      <vt:lpstr>PRESCRIÇÃO DA AÇÃO CONTRA CONCESSIONÁRIA</vt:lpstr>
      <vt:lpstr>RESPONSABILIDADE OBJETIVA DE CONCESSIONÁRIA E ANIMAL SOLTO NA RODOVIA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RESPONSABILIDADE CIVIL NOS ACIDENTES DE TRÂNSITO</dc:title>
  <dc:creator>Usuário</dc:creator>
  <cp:lastModifiedBy>Usuário</cp:lastModifiedBy>
  <cp:revision>109</cp:revision>
  <dcterms:created xsi:type="dcterms:W3CDTF">2012-02-29T00:46:42Z</dcterms:created>
  <dcterms:modified xsi:type="dcterms:W3CDTF">2017-05-18T12:39:01Z</dcterms:modified>
</cp:coreProperties>
</file>