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6" r:id="rId10"/>
    <p:sldId id="333"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 id="286" r:id="rId28"/>
    <p:sldId id="287" r:id="rId29"/>
    <p:sldId id="289" r:id="rId30"/>
    <p:sldId id="291" r:id="rId31"/>
    <p:sldId id="292" r:id="rId32"/>
    <p:sldId id="293" r:id="rId33"/>
    <p:sldId id="294" r:id="rId34"/>
    <p:sldId id="295" r:id="rId35"/>
    <p:sldId id="296" r:id="rId36"/>
    <p:sldId id="297" r:id="rId37"/>
    <p:sldId id="288" r:id="rId38"/>
    <p:sldId id="299" r:id="rId39"/>
    <p:sldId id="300" r:id="rId40"/>
    <p:sldId id="301" r:id="rId41"/>
    <p:sldId id="302" r:id="rId42"/>
    <p:sldId id="306" r:id="rId43"/>
    <p:sldId id="304" r:id="rId44"/>
    <p:sldId id="307" r:id="rId45"/>
    <p:sldId id="308" r:id="rId46"/>
    <p:sldId id="309" r:id="rId47"/>
    <p:sldId id="311" r:id="rId48"/>
    <p:sldId id="312" r:id="rId49"/>
    <p:sldId id="313" r:id="rId50"/>
    <p:sldId id="314" r:id="rId51"/>
    <p:sldId id="315" r:id="rId52"/>
    <p:sldId id="316" r:id="rId53"/>
    <p:sldId id="317" r:id="rId54"/>
    <p:sldId id="318" r:id="rId55"/>
    <p:sldId id="321" r:id="rId56"/>
    <p:sldId id="322" r:id="rId57"/>
    <p:sldId id="334" r:id="rId58"/>
    <p:sldId id="323" r:id="rId59"/>
    <p:sldId id="325" r:id="rId60"/>
    <p:sldId id="326" r:id="rId61"/>
    <p:sldId id="327" r:id="rId62"/>
    <p:sldId id="328" r:id="rId63"/>
    <p:sldId id="329" r:id="rId64"/>
    <p:sldId id="330" r:id="rId65"/>
    <p:sldId id="331" r:id="rId66"/>
    <p:sldId id="337" r:id="rId6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3714288-3F43-40BC-BEB6-5121D3C2F68B}" type="datetimeFigureOut">
              <a:rPr lang="pt-BR" smtClean="0"/>
              <a:t>04/10/2017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98454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3714288-3F43-40BC-BEB6-5121D3C2F68B}" type="datetimeFigureOut">
              <a:rPr lang="pt-BR" smtClean="0"/>
              <a:t>04/10/2017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409816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3714288-3F43-40BC-BEB6-5121D3C2F68B}" type="datetimeFigureOut">
              <a:rPr lang="pt-BR" smtClean="0"/>
              <a:t>04/10/2017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132214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3714288-3F43-40BC-BEB6-5121D3C2F68B}" type="datetimeFigureOut">
              <a:rPr lang="pt-BR" smtClean="0"/>
              <a:t>04/10/2017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118432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3714288-3F43-40BC-BEB6-5121D3C2F68B}" type="datetimeFigureOut">
              <a:rPr lang="pt-BR" smtClean="0"/>
              <a:t>04/10/2017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73702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3714288-3F43-40BC-BEB6-5121D3C2F68B}" type="datetimeFigureOut">
              <a:rPr lang="pt-BR" smtClean="0"/>
              <a:t>04/10/2017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5323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3714288-3F43-40BC-BEB6-5121D3C2F68B}" type="datetimeFigureOut">
              <a:rPr lang="pt-BR" smtClean="0"/>
              <a:t>04/10/2017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37123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3714288-3F43-40BC-BEB6-5121D3C2F68B}" type="datetimeFigureOut">
              <a:rPr lang="pt-BR" smtClean="0"/>
              <a:t>04/10/2017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322993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3714288-3F43-40BC-BEB6-5121D3C2F68B}" type="datetimeFigureOut">
              <a:rPr lang="pt-BR" smtClean="0"/>
              <a:t>04/10/2017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79613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3714288-3F43-40BC-BEB6-5121D3C2F68B}" type="datetimeFigureOut">
              <a:rPr lang="pt-BR" smtClean="0"/>
              <a:t>04/10/2017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5364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3714288-3F43-40BC-BEB6-5121D3C2F68B}" type="datetimeFigureOut">
              <a:rPr lang="pt-BR" smtClean="0"/>
              <a:t>04/10/2017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F55E1B1-EC4A-455B-AA4D-A352B4CFF277}" type="slidenum">
              <a:rPr lang="pt-BR" smtClean="0"/>
              <a:t>‹nº›</a:t>
            </a:fld>
            <a:endParaRPr lang="pt-BR"/>
          </a:p>
        </p:txBody>
      </p:sp>
    </p:spTree>
    <p:extLst>
      <p:ext uri="{BB962C8B-B14F-4D97-AF65-F5344CB8AC3E}">
        <p14:creationId xmlns:p14="http://schemas.microsoft.com/office/powerpoint/2010/main" val="152226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14288-3F43-40BC-BEB6-5121D3C2F68B}" type="datetimeFigureOut">
              <a:rPr lang="pt-BR" smtClean="0"/>
              <a:t>04/10/2017</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5E1B1-EC4A-455B-AA4D-A352B4CFF277}" type="slidenum">
              <a:rPr lang="pt-BR" smtClean="0"/>
              <a:t>‹nº›</a:t>
            </a:fld>
            <a:endParaRPr lang="pt-BR"/>
          </a:p>
        </p:txBody>
      </p:sp>
    </p:spTree>
    <p:extLst>
      <p:ext uri="{BB962C8B-B14F-4D97-AF65-F5344CB8AC3E}">
        <p14:creationId xmlns:p14="http://schemas.microsoft.com/office/powerpoint/2010/main" val="230403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TUTELA, CURATELA, GUARDA E FILIAÇÃO - POLÊMICAS</a:t>
            </a:r>
            <a:endParaRPr lang="pt-BR" dirty="0"/>
          </a:p>
        </p:txBody>
      </p:sp>
      <p:sp>
        <p:nvSpPr>
          <p:cNvPr id="3" name="Subtítulo 2"/>
          <p:cNvSpPr>
            <a:spLocks noGrp="1"/>
          </p:cNvSpPr>
          <p:nvPr>
            <p:ph type="subTitle" idx="1"/>
          </p:nvPr>
        </p:nvSpPr>
        <p:spPr/>
        <p:txBody>
          <a:bodyPr/>
          <a:lstStyle/>
          <a:p>
            <a:r>
              <a:rPr lang="pt-BR" dirty="0" err="1" smtClean="0"/>
              <a:t>Prof</a:t>
            </a:r>
            <a:r>
              <a:rPr lang="pt-BR" dirty="0" smtClean="0"/>
              <a:t> Doutoranda: Regina Célia de Carvalho Martins  </a:t>
            </a:r>
            <a:endParaRPr lang="pt-BR" dirty="0"/>
          </a:p>
        </p:txBody>
      </p:sp>
    </p:spTree>
    <p:extLst>
      <p:ext uri="{BB962C8B-B14F-4D97-AF65-F5344CB8AC3E}">
        <p14:creationId xmlns:p14="http://schemas.microsoft.com/office/powerpoint/2010/main" val="333044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a:t> - Mesmo nos casos de morte, ausência ou interdição do tutor, as contas serão prestadas por seus herdeiros ou representantes (art. 1.759 do C.C</a:t>
            </a:r>
            <a:r>
              <a:rPr lang="pt-BR" dirty="0" smtClean="0"/>
              <a:t>.).</a:t>
            </a:r>
          </a:p>
          <a:p>
            <a:pPr algn="just"/>
            <a:endParaRPr lang="pt-BR" dirty="0"/>
          </a:p>
          <a:p>
            <a:pPr algn="just"/>
            <a:r>
              <a:rPr lang="pt-BR" dirty="0"/>
              <a:t> - Destacando que todas as despesas justificadas e reconhecidamente proveitosas ao menor serão computadas como crédito do tutor, devendo tais despesas com a apresentação da prestação de contas serem ressarcidas pelo tutelado conforme prevê os </a:t>
            </a:r>
            <a:r>
              <a:rPr lang="pt-BR" dirty="0" err="1"/>
              <a:t>arts</a:t>
            </a:r>
            <a:r>
              <a:rPr lang="pt-BR" dirty="0"/>
              <a:t>. 1.760 e 1.761 do Código Civil Brasileiro.</a:t>
            </a:r>
          </a:p>
          <a:p>
            <a:endParaRPr lang="pt-BR" dirty="0"/>
          </a:p>
        </p:txBody>
      </p:sp>
    </p:spTree>
    <p:extLst>
      <p:ext uri="{BB962C8B-B14F-4D97-AF65-F5344CB8AC3E}">
        <p14:creationId xmlns:p14="http://schemas.microsoft.com/office/powerpoint/2010/main" val="119233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A TUTELA NA FAMÍLIA SUBSTITUTA</a:t>
            </a:r>
            <a:r>
              <a:rPr lang="pt-BR" dirty="0"/>
              <a:t/>
            </a:r>
            <a:br>
              <a:rPr lang="pt-BR" dirty="0"/>
            </a:b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O art. 36 do ECA, com a redação dada pela Lei 12.010/2009 estabelece a tutela e se refere à perda do poder familiar:</a:t>
            </a:r>
          </a:p>
          <a:p>
            <a:r>
              <a:rPr lang="pt-BR" dirty="0"/>
              <a:t>“Art.36 A tutela será deferida, os termos da lei civil, à pessoa de até </a:t>
            </a:r>
            <a:r>
              <a:rPr lang="pt-BR" dirty="0" smtClean="0"/>
              <a:t>18 (</a:t>
            </a:r>
            <a:r>
              <a:rPr lang="pt-BR" dirty="0"/>
              <a:t>dezoito) anos incompletos. </a:t>
            </a:r>
          </a:p>
          <a:p>
            <a:r>
              <a:rPr lang="pt-BR" dirty="0"/>
              <a:t>Parágrafo único: O deferimento da tutela pressupõe </a:t>
            </a:r>
            <a:r>
              <a:rPr lang="pt-BR" u="sng" dirty="0"/>
              <a:t>a prévia decretação da perda ou suspensão do poder familiar e implica necessariamente o dever de guarda</a:t>
            </a:r>
            <a:r>
              <a:rPr lang="pt-BR" dirty="0"/>
              <a:t>.”</a:t>
            </a:r>
          </a:p>
          <a:p>
            <a:r>
              <a:rPr lang="pt-BR" dirty="0"/>
              <a:t> </a:t>
            </a:r>
          </a:p>
          <a:p>
            <a:r>
              <a:rPr lang="pt-BR" dirty="0"/>
              <a:t>Conveniente recordar que a tutela prevista na Seção III (Da Família Substituta – nos </a:t>
            </a:r>
            <a:r>
              <a:rPr lang="pt-BR" dirty="0" err="1"/>
              <a:t>arts</a:t>
            </a:r>
            <a:r>
              <a:rPr lang="pt-BR" dirty="0"/>
              <a:t>. 28 ao art. 52 do Estatuto da Criança e Adolescente) constitui-se, em geral, </a:t>
            </a:r>
            <a:r>
              <a:rPr lang="pt-BR" b="1" dirty="0"/>
              <a:t>na segunda etapa</a:t>
            </a:r>
            <a:r>
              <a:rPr lang="pt-BR" dirty="0"/>
              <a:t> de inserção da criança ou adolescente em família substituta;</a:t>
            </a:r>
          </a:p>
          <a:p>
            <a:r>
              <a:rPr lang="pt-BR" dirty="0"/>
              <a:t> </a:t>
            </a:r>
          </a:p>
          <a:p>
            <a:r>
              <a:rPr lang="pt-BR" b="1" dirty="0"/>
              <a:t>Etapas da adoção: guarda, tutela e adoção. </a:t>
            </a:r>
            <a:endParaRPr lang="pt-BR" dirty="0"/>
          </a:p>
          <a:p>
            <a:endParaRPr lang="pt-BR" dirty="0"/>
          </a:p>
        </p:txBody>
      </p:sp>
    </p:spTree>
    <p:extLst>
      <p:ext uri="{BB962C8B-B14F-4D97-AF65-F5344CB8AC3E}">
        <p14:creationId xmlns:p14="http://schemas.microsoft.com/office/powerpoint/2010/main" val="351035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pPr algn="just"/>
            <a:r>
              <a:rPr lang="pt-BR" b="1" dirty="0"/>
              <a:t>Menores abandonados</a:t>
            </a:r>
            <a:r>
              <a:rPr lang="pt-BR" dirty="0"/>
              <a:t> – famílias substitutas </a:t>
            </a:r>
            <a:r>
              <a:rPr lang="pt-BR" dirty="0" smtClean="0"/>
              <a:t>- o </a:t>
            </a:r>
            <a:r>
              <a:rPr lang="pt-BR" dirty="0"/>
              <a:t>art. 1.734 do C.C. que atine aos estabelecimentos públicos destinados a recebê-los e as pessoas voluntárias, deve ser aplicado em harmonia com o Estatuto da Criança e Adolescente (ECA) que disciplina amiúde a colocação em família substituta.</a:t>
            </a:r>
          </a:p>
          <a:p>
            <a:pPr algn="just"/>
            <a:r>
              <a:rPr lang="pt-BR" dirty="0"/>
              <a:t> </a:t>
            </a:r>
          </a:p>
          <a:p>
            <a:pPr algn="just"/>
            <a:r>
              <a:rPr lang="pt-BR" b="1" dirty="0"/>
              <a:t>Art. 1.734</a:t>
            </a:r>
            <a:r>
              <a:rPr lang="pt-BR" dirty="0"/>
              <a:t>. As crianças e os adolescentes cujos pais forem desconhecidos, falecidos ou que tiverem sido suspensos ou destituídos do poder familiar terão tutores nomeados pelo Juiz ou serão incluídos em programa de colocação familiar, na forma prevista pela Lei no 8.069, de 13 de julho de 1990 - Estatuto da Criança e do Adolescente. </a:t>
            </a:r>
          </a:p>
        </p:txBody>
      </p:sp>
    </p:spTree>
    <p:extLst>
      <p:ext uri="{BB962C8B-B14F-4D97-AF65-F5344CB8AC3E}">
        <p14:creationId xmlns:p14="http://schemas.microsoft.com/office/powerpoint/2010/main" val="158800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CURATELA e A LEI DE INCLUSÃO SOCIAL</a:t>
            </a:r>
            <a:endParaRPr lang="pt-BR" dirty="0"/>
          </a:p>
        </p:txBody>
      </p:sp>
      <p:sp>
        <p:nvSpPr>
          <p:cNvPr id="3" name="Espaço Reservado para Conteúdo 2"/>
          <p:cNvSpPr>
            <a:spLocks noGrp="1"/>
          </p:cNvSpPr>
          <p:nvPr>
            <p:ph idx="1"/>
          </p:nvPr>
        </p:nvSpPr>
        <p:spPr/>
        <p:txBody>
          <a:bodyPr/>
          <a:lstStyle/>
          <a:p>
            <a:pPr algn="just"/>
            <a:r>
              <a:rPr lang="pt-BR" dirty="0"/>
              <a:t>A Lei Brasileira de Inclusão da Pessoa com Deficiência (Estatuto da Pessoa com Deficiência), Lei n. 13.146/2015, publicada em 07 de julho de 2015, trouxe diversas inovações no ordenamento jurídico, os quais entraram em vigência a partir de janeiro de </a:t>
            </a:r>
            <a:r>
              <a:rPr lang="pt-BR" dirty="0" smtClean="0"/>
              <a:t>2016</a:t>
            </a:r>
          </a:p>
          <a:p>
            <a:pPr algn="just"/>
            <a:r>
              <a:rPr lang="pt-BR" dirty="0"/>
              <a:t>A partir da Lei no </a:t>
            </a:r>
            <a:r>
              <a:rPr lang="pt-BR" dirty="0" smtClean="0"/>
              <a:t>13.146/2015 - o </a:t>
            </a:r>
            <a:r>
              <a:rPr lang="pt-BR" dirty="0"/>
              <a:t>Estatuto da Pessoa com Deficiência, ocorre um notável avanço para a proteção da dignidade da pessoa com deficiência e, em decorrência dessa nova legislação, alguns artigos do Código Civil trazem mudanças estruturais e funcionais na antiga “teoria das incapacidades”, alterando alguns institutos do Direito de uma forma geral relativos à capacidade civil.</a:t>
            </a:r>
          </a:p>
          <a:p>
            <a:endParaRPr lang="pt-BR" dirty="0"/>
          </a:p>
          <a:p>
            <a:endParaRPr lang="pt-BR" dirty="0"/>
          </a:p>
        </p:txBody>
      </p:sp>
    </p:spTree>
    <p:extLst>
      <p:ext uri="{BB962C8B-B14F-4D97-AF65-F5344CB8AC3E}">
        <p14:creationId xmlns:p14="http://schemas.microsoft.com/office/powerpoint/2010/main" val="289968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INTERDIÇÃO DE ACORDO COM A LEI CIVIL E PROCESSUAL</a:t>
            </a:r>
            <a:r>
              <a:rPr lang="pt-BR" dirty="0"/>
              <a:t/>
            </a:r>
            <a:br>
              <a:rPr lang="pt-BR" dirty="0"/>
            </a:br>
            <a:endParaRPr lang="pt-BR" dirty="0"/>
          </a:p>
        </p:txBody>
      </p:sp>
      <p:sp>
        <p:nvSpPr>
          <p:cNvPr id="3" name="Espaço Reservado para Conteúdo 2"/>
          <p:cNvSpPr>
            <a:spLocks noGrp="1"/>
          </p:cNvSpPr>
          <p:nvPr>
            <p:ph idx="1"/>
          </p:nvPr>
        </p:nvSpPr>
        <p:spPr/>
        <p:txBody>
          <a:bodyPr/>
          <a:lstStyle/>
          <a:p>
            <a:pPr algn="just"/>
            <a:r>
              <a:rPr lang="pt-BR" dirty="0"/>
              <a:t>A interdição disposta no Código Civil de 2002 e no Código do Processo Civil de 2015 </a:t>
            </a:r>
            <a:r>
              <a:rPr lang="pt-BR" dirty="0" smtClean="0"/>
              <a:t>ainda é fruto do </a:t>
            </a:r>
            <a:r>
              <a:rPr lang="pt-BR" dirty="0"/>
              <a:t>direito </a:t>
            </a:r>
            <a:r>
              <a:rPr lang="pt-BR" dirty="0" smtClean="0"/>
              <a:t>romano e possui uma pretensa finalidade </a:t>
            </a:r>
            <a:r>
              <a:rPr lang="pt-BR" dirty="0"/>
              <a:t>de asseverar a incapacidade do indivíduo pelo magistrado, </a:t>
            </a:r>
            <a:r>
              <a:rPr lang="pt-BR" dirty="0" smtClean="0"/>
              <a:t>não sendo </a:t>
            </a:r>
            <a:r>
              <a:rPr lang="pt-BR" dirty="0"/>
              <a:t>o interditado </a:t>
            </a:r>
            <a:r>
              <a:rPr lang="pt-BR" dirty="0" smtClean="0"/>
              <a:t>mais </a:t>
            </a:r>
            <a:r>
              <a:rPr lang="pt-BR" dirty="0"/>
              <a:t>passível de reger os atos na vida civil, podendo a interdição ser absoluta ou parcial, sendo que a absoluta não possibilita que o interditado realize todo e qualquer ato da vida civil sem que esteja assistido por seu curador, diferentemente da interdição parcial que autoriza que o interditado execute os atos a que não foi considerado incapaz de </a:t>
            </a:r>
            <a:r>
              <a:rPr lang="pt-BR" dirty="0" smtClean="0"/>
              <a:t>praticá-los, </a:t>
            </a:r>
            <a:r>
              <a:rPr lang="pt-BR" dirty="0"/>
              <a:t>nos limites impostos em sentença.</a:t>
            </a:r>
          </a:p>
          <a:p>
            <a:endParaRPr lang="pt-BR" dirty="0"/>
          </a:p>
        </p:txBody>
      </p:sp>
    </p:spTree>
    <p:extLst>
      <p:ext uri="{BB962C8B-B14F-4D97-AF65-F5344CB8AC3E}">
        <p14:creationId xmlns:p14="http://schemas.microsoft.com/office/powerpoint/2010/main" val="365006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INTERDIÇÃO – CURATELA (limitada)</a:t>
            </a:r>
            <a:endParaRPr lang="pt-BR" dirty="0"/>
          </a:p>
        </p:txBody>
      </p:sp>
      <p:sp>
        <p:nvSpPr>
          <p:cNvPr id="3" name="Espaço Reservado para Conteúdo 2"/>
          <p:cNvSpPr>
            <a:spLocks noGrp="1"/>
          </p:cNvSpPr>
          <p:nvPr>
            <p:ph idx="1"/>
          </p:nvPr>
        </p:nvSpPr>
        <p:spPr/>
        <p:txBody>
          <a:bodyPr>
            <a:normAutofit lnSpcReduction="10000"/>
          </a:bodyPr>
          <a:lstStyle/>
          <a:p>
            <a:pPr algn="just" fontAlgn="base"/>
            <a:r>
              <a:rPr lang="pt-BR" dirty="0"/>
              <a:t>Até o surgimento da lei em comento, diante da sentença do magistrado, cabia uma interdição absoluta ou parcial, nomeando-se curador. </a:t>
            </a:r>
          </a:p>
          <a:p>
            <a:pPr algn="just" fontAlgn="base"/>
            <a:r>
              <a:rPr lang="pt-BR" dirty="0"/>
              <a:t>Segundo estudos de </a:t>
            </a:r>
            <a:r>
              <a:rPr lang="pt-BR" dirty="0" err="1"/>
              <a:t>Kümpel</a:t>
            </a:r>
            <a:r>
              <a:rPr lang="pt-BR" dirty="0"/>
              <a:t> e </a:t>
            </a:r>
            <a:r>
              <a:rPr lang="pt-BR" dirty="0" err="1"/>
              <a:t>Borgarelli</a:t>
            </a:r>
            <a:r>
              <a:rPr lang="pt-BR" dirty="0"/>
              <a:t> (2015), as legislações até então vigentes estavam baseadas na “Teoria das Incapacidades”, com a finalidade de “</a:t>
            </a:r>
            <a:r>
              <a:rPr lang="pt-BR" u="sng" dirty="0"/>
              <a:t>Protege-se o indivíduo que não tem idade suficiente ou que padece de algum mal que lhe impede de discernir bem sua condut</a:t>
            </a:r>
            <a:r>
              <a:rPr lang="pt-BR" dirty="0"/>
              <a:t>a. Essa proteção não se dá apenas em relação aos outros indivíduos e contra as situações da vida, mas, e talvez, sobretudo, em relação ao próprio ser incapaz. Ele pode ser um risco a si mesmo.” (KÜMPEL E BORGARELLI, 2015)</a:t>
            </a:r>
          </a:p>
          <a:p>
            <a:pPr algn="just"/>
            <a:endParaRPr lang="pt-BR" dirty="0"/>
          </a:p>
        </p:txBody>
      </p:sp>
    </p:spTree>
    <p:extLst>
      <p:ext uri="{BB962C8B-B14F-4D97-AF65-F5344CB8AC3E}">
        <p14:creationId xmlns:p14="http://schemas.microsoft.com/office/powerpoint/2010/main" val="314459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DA CAPACIDADE CIVIL DO DEFICIENTE</a:t>
            </a:r>
            <a:br>
              <a:rPr lang="pt-BR" dirty="0"/>
            </a:br>
            <a:endParaRPr lang="pt-BR" dirty="0"/>
          </a:p>
        </p:txBody>
      </p:sp>
      <p:sp>
        <p:nvSpPr>
          <p:cNvPr id="3" name="Espaço Reservado para Conteúdo 2"/>
          <p:cNvSpPr>
            <a:spLocks noGrp="1"/>
          </p:cNvSpPr>
          <p:nvPr>
            <p:ph idx="1"/>
          </p:nvPr>
        </p:nvSpPr>
        <p:spPr/>
        <p:txBody>
          <a:bodyPr/>
          <a:lstStyle/>
          <a:p>
            <a:pPr algn="just"/>
            <a:r>
              <a:rPr lang="pt-BR" dirty="0"/>
              <a:t>Nesse contexto, o Estatuto da Pessoa com Deficiência, através da Lei nº 13.146 de 06 de julho de 2015, possui como </a:t>
            </a:r>
            <a:r>
              <a:rPr lang="pt-BR" dirty="0" smtClean="0"/>
              <a:t>base a finalidade de cumprir o princípio da dignidade de pessoa humana, </a:t>
            </a:r>
            <a:r>
              <a:rPr lang="pt-BR" dirty="0"/>
              <a:t>por meio </a:t>
            </a:r>
            <a:r>
              <a:rPr lang="pt-BR" dirty="0" smtClean="0"/>
              <a:t>de disposições como as previstas nos </a:t>
            </a:r>
            <a:r>
              <a:rPr lang="pt-BR" dirty="0"/>
              <a:t>artigos </a:t>
            </a:r>
            <a:r>
              <a:rPr lang="pt-BR" dirty="0" smtClean="0"/>
              <a:t>6º </a:t>
            </a:r>
            <a:r>
              <a:rPr lang="pt-BR" dirty="0"/>
              <a:t>e 84, desconstruindo a "ideologia" de que uma situação “fixa e </a:t>
            </a:r>
            <a:r>
              <a:rPr lang="pt-BR" dirty="0" smtClean="0"/>
              <a:t>delimitada” </a:t>
            </a:r>
            <a:r>
              <a:rPr lang="pt-BR" dirty="0"/>
              <a:t>quanto </a:t>
            </a:r>
            <a:r>
              <a:rPr lang="pt-BR" dirty="0" smtClean="0"/>
              <a:t>a </a:t>
            </a:r>
            <a:r>
              <a:rPr lang="pt-BR" dirty="0"/>
              <a:t>deficiência e sua interferência na administração dos atos da vida civil.</a:t>
            </a:r>
          </a:p>
          <a:p>
            <a:pPr algn="just"/>
            <a:endParaRPr lang="pt-BR" dirty="0" smtClean="0"/>
          </a:p>
          <a:p>
            <a:pPr algn="just"/>
            <a:r>
              <a:rPr lang="pt-BR" dirty="0" smtClean="0"/>
              <a:t>Tal legislação não admite mais que a deficiência seja considerada causa de incapacidade definitiva ou permanente, exigindo a análise de casos por parte do intérprete legal.</a:t>
            </a:r>
            <a:endParaRPr lang="pt-BR" dirty="0"/>
          </a:p>
        </p:txBody>
      </p:sp>
    </p:spTree>
    <p:extLst>
      <p:ext uri="{BB962C8B-B14F-4D97-AF65-F5344CB8AC3E}">
        <p14:creationId xmlns:p14="http://schemas.microsoft.com/office/powerpoint/2010/main" val="24639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Art</a:t>
            </a:r>
            <a:r>
              <a:rPr lang="pt-BR" dirty="0" smtClean="0"/>
              <a:t> 6º lei 13.146/15</a:t>
            </a:r>
            <a:endParaRPr lang="pt-BR" dirty="0"/>
          </a:p>
        </p:txBody>
      </p:sp>
      <p:sp>
        <p:nvSpPr>
          <p:cNvPr id="3" name="Espaço Reservado para Conteúdo 2"/>
          <p:cNvSpPr>
            <a:spLocks noGrp="1"/>
          </p:cNvSpPr>
          <p:nvPr>
            <p:ph idx="1"/>
          </p:nvPr>
        </p:nvSpPr>
        <p:spPr/>
        <p:txBody>
          <a:bodyPr>
            <a:normAutofit fontScale="92500" lnSpcReduction="10000"/>
          </a:bodyPr>
          <a:lstStyle/>
          <a:p>
            <a:pPr fontAlgn="base"/>
            <a:r>
              <a:rPr lang="pt-BR" dirty="0" smtClean="0"/>
              <a:t>A </a:t>
            </a:r>
            <a:r>
              <a:rPr lang="pt-BR" dirty="0"/>
              <a:t>deficiência não afeta a plena capacidade civil da pessoa, inclusive para:</a:t>
            </a:r>
          </a:p>
          <a:p>
            <a:pPr fontAlgn="base"/>
            <a:r>
              <a:rPr lang="pt-BR" dirty="0"/>
              <a:t>I - casar-se e constituir união estável;</a:t>
            </a:r>
          </a:p>
          <a:p>
            <a:pPr fontAlgn="base"/>
            <a:r>
              <a:rPr lang="pt-BR" dirty="0"/>
              <a:t>II - exercer direitos sexuais e reprodutivos;</a:t>
            </a:r>
          </a:p>
          <a:p>
            <a:pPr fontAlgn="base"/>
            <a:r>
              <a:rPr lang="pt-BR" dirty="0"/>
              <a:t>III - exercer o direito de decidir sobre o número de filhos e de ter acesso a informações adequadas sobre reprodução e planejamento familiar;</a:t>
            </a:r>
          </a:p>
          <a:p>
            <a:pPr fontAlgn="base"/>
            <a:r>
              <a:rPr lang="pt-BR" dirty="0"/>
              <a:t>IV - conservar sua fertilidade, sendo vedada a esterilização compulsória;</a:t>
            </a:r>
          </a:p>
          <a:p>
            <a:pPr fontAlgn="base"/>
            <a:r>
              <a:rPr lang="pt-BR" dirty="0"/>
              <a:t>V - exercer o direito à família e à convivência familiar e comunitária; e </a:t>
            </a:r>
          </a:p>
          <a:p>
            <a:pPr fontAlgn="base"/>
            <a:r>
              <a:rPr lang="pt-BR" dirty="0"/>
              <a:t>VI - exercer o direito à guarda, à tutela, à curatela e à adoção, como adotante ou adotando, em igualdade de oportunidades com as demais pessoas.”</a:t>
            </a:r>
          </a:p>
          <a:p>
            <a:endParaRPr lang="pt-BR" dirty="0"/>
          </a:p>
        </p:txBody>
      </p:sp>
    </p:spTree>
    <p:extLst>
      <p:ext uri="{BB962C8B-B14F-4D97-AF65-F5344CB8AC3E}">
        <p14:creationId xmlns:p14="http://schemas.microsoft.com/office/powerpoint/2010/main" val="181516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 DA PLENA CAPACIDADE</a:t>
            </a:r>
            <a:endParaRPr lang="pt-BR" dirty="0"/>
          </a:p>
        </p:txBody>
      </p:sp>
      <p:sp>
        <p:nvSpPr>
          <p:cNvPr id="3" name="Espaço Reservado para Conteúdo 2"/>
          <p:cNvSpPr>
            <a:spLocks noGrp="1"/>
          </p:cNvSpPr>
          <p:nvPr>
            <p:ph idx="1"/>
          </p:nvPr>
        </p:nvSpPr>
        <p:spPr/>
        <p:txBody>
          <a:bodyPr>
            <a:normAutofit lnSpcReduction="10000"/>
          </a:bodyPr>
          <a:lstStyle/>
          <a:p>
            <a:pPr algn="just" fontAlgn="base"/>
            <a:r>
              <a:rPr lang="pt-BR" dirty="0"/>
              <a:t>"Art. 84. A pessoa com deficiência tem assegurado o direito ao exercício de sua capacidade legal em igualdade de condições com as demais pessoas."</a:t>
            </a:r>
          </a:p>
          <a:p>
            <a:pPr algn="just" fontAlgn="base"/>
            <a:r>
              <a:rPr lang="pt-BR" dirty="0"/>
              <a:t> </a:t>
            </a:r>
          </a:p>
          <a:p>
            <a:pPr algn="just" fontAlgn="base"/>
            <a:r>
              <a:rPr lang="pt-BR" dirty="0"/>
              <a:t>Pode-se verificar que o Estatuto em questão não traz um novo conceito voltado às pessoas com deficiência, mas sim reconstrói, reformula e amplia o conceito de capacidade civil, um dos principais pontos modificados com a nova legislação, como podemos perceber no artigo 3º do Código Civil, que teve os seus incisos todos revogados, disposto apenas da incapacidade absoluta referente aos menores de 16 anos de idade:</a:t>
            </a:r>
          </a:p>
          <a:p>
            <a:pPr algn="just"/>
            <a:endParaRPr lang="pt-BR" dirty="0"/>
          </a:p>
        </p:txBody>
      </p:sp>
    </p:spTree>
    <p:extLst>
      <p:ext uri="{BB962C8B-B14F-4D97-AF65-F5344CB8AC3E}">
        <p14:creationId xmlns:p14="http://schemas.microsoft.com/office/powerpoint/2010/main" val="415816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62500" lnSpcReduction="20000"/>
          </a:bodyPr>
          <a:lstStyle/>
          <a:p>
            <a:pPr fontAlgn="base"/>
            <a:r>
              <a:rPr lang="pt-BR" dirty="0"/>
              <a:t>Art. 3o São absolutamente incapazes de exercer pessoalmente os atos da vida civil os menores de 16 (dezesseis) anos. (Redação dada pela Lei nº 13.146, de 2015) (Vigência)</a:t>
            </a:r>
          </a:p>
          <a:p>
            <a:pPr fontAlgn="base"/>
            <a:r>
              <a:rPr lang="pt-BR" dirty="0"/>
              <a:t>I - (Revogado); (Redação dada pela Lei nº 13.146, de 2015) (Vigência)</a:t>
            </a:r>
          </a:p>
          <a:p>
            <a:pPr fontAlgn="base"/>
            <a:r>
              <a:rPr lang="pt-BR" dirty="0"/>
              <a:t>II - (Revogado); (Redação dada pela Lei nº 13.146, de 2015) (Vigência)</a:t>
            </a:r>
          </a:p>
          <a:p>
            <a:pPr fontAlgn="base"/>
            <a:r>
              <a:rPr lang="pt-BR" dirty="0"/>
              <a:t>III - (Revogado). (Redação dada pela Lei nº 13.146, de 2015) (Vigência)</a:t>
            </a:r>
          </a:p>
          <a:p>
            <a:pPr fontAlgn="base"/>
            <a:r>
              <a:rPr lang="pt-BR" dirty="0"/>
              <a:t> </a:t>
            </a:r>
          </a:p>
          <a:p>
            <a:pPr fontAlgn="base"/>
            <a:r>
              <a:rPr lang="pt-BR" dirty="0"/>
              <a:t>Art. 4o São incapazes, relativamente a certos atos ou à maneira de os exercer: (Redação dada pela Lei nº 13.146, de 2015) (Vigência)</a:t>
            </a:r>
          </a:p>
          <a:p>
            <a:pPr fontAlgn="base"/>
            <a:r>
              <a:rPr lang="pt-BR" dirty="0"/>
              <a:t>I - os maiores de dezesseis e menores de dezoito anos;</a:t>
            </a:r>
          </a:p>
          <a:p>
            <a:pPr fontAlgn="base"/>
            <a:r>
              <a:rPr lang="pt-BR" dirty="0"/>
              <a:t>II - os ébrios habituais e os viciados em tóxico; (Redação dada pela Lei nº 13.146, de 2015) (Vigência)</a:t>
            </a:r>
          </a:p>
          <a:p>
            <a:pPr fontAlgn="base"/>
            <a:r>
              <a:rPr lang="pt-BR" dirty="0"/>
              <a:t>III - aqueles que, por causa transitória ou permanente, não puderem exprimir sua vontade; (Redação dada pela Lei nº 13.146, de 2015) (Vigência)</a:t>
            </a:r>
          </a:p>
          <a:p>
            <a:pPr fontAlgn="base"/>
            <a:r>
              <a:rPr lang="pt-BR" dirty="0"/>
              <a:t>IV - os pródigos.</a:t>
            </a:r>
          </a:p>
          <a:p>
            <a:pPr fontAlgn="base"/>
            <a:r>
              <a:rPr lang="pt-BR" dirty="0"/>
              <a:t>Parágrafo único. A capacidade dos índios será regulada por legislação especial.</a:t>
            </a:r>
          </a:p>
          <a:p>
            <a:pPr algn="just"/>
            <a:endParaRPr lang="pt-BR" dirty="0"/>
          </a:p>
        </p:txBody>
      </p:sp>
    </p:spTree>
    <p:extLst>
      <p:ext uri="{BB962C8B-B14F-4D97-AF65-F5344CB8AC3E}">
        <p14:creationId xmlns:p14="http://schemas.microsoft.com/office/powerpoint/2010/main" val="399129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TUTELA</a:t>
            </a:r>
            <a:endParaRPr lang="pt-BR" dirty="0"/>
          </a:p>
        </p:txBody>
      </p:sp>
      <p:sp>
        <p:nvSpPr>
          <p:cNvPr id="3" name="Espaço Reservado para Conteúdo 2"/>
          <p:cNvSpPr>
            <a:spLocks noGrp="1"/>
          </p:cNvSpPr>
          <p:nvPr>
            <p:ph idx="1"/>
          </p:nvPr>
        </p:nvSpPr>
        <p:spPr/>
        <p:txBody>
          <a:bodyPr/>
          <a:lstStyle/>
          <a:p>
            <a:pPr algn="just"/>
            <a:r>
              <a:rPr lang="pt-BR" dirty="0"/>
              <a:t>O conceito de</a:t>
            </a:r>
            <a:r>
              <a:rPr lang="pt-BR" b="1" dirty="0"/>
              <a:t> tutela</a:t>
            </a:r>
            <a:r>
              <a:rPr lang="pt-BR" dirty="0"/>
              <a:t> se refere ao encargo ou múnus público de caráter assistencial que recai sobre pessoa capaz (tutor) para cuidar de um menor (tutelado ou pupilo) e administrar seu patrimônio em caso de falecimento e/ou ausência de seus pais ou em caso de perda do poder familiar (art. 1.728 do C.C).</a:t>
            </a:r>
          </a:p>
          <a:p>
            <a:pPr algn="just"/>
            <a:r>
              <a:rPr lang="pt-BR" dirty="0"/>
              <a:t>DEVERES </a:t>
            </a:r>
          </a:p>
          <a:p>
            <a:pPr algn="just"/>
            <a:r>
              <a:rPr lang="pt-BR" dirty="0"/>
              <a:t> - Prestação de contas, já que o tutor supre o poder familiar </a:t>
            </a:r>
          </a:p>
          <a:p>
            <a:pPr algn="just"/>
            <a:r>
              <a:rPr lang="pt-BR" dirty="0"/>
              <a:t>- restrição de emancipação</a:t>
            </a:r>
          </a:p>
          <a:p>
            <a:pPr algn="just"/>
            <a:r>
              <a:rPr lang="pt-BR" dirty="0"/>
              <a:t>- responsabilidade civil atos do tutelado (pupilo) – </a:t>
            </a:r>
            <a:r>
              <a:rPr lang="pt-BR" dirty="0" err="1"/>
              <a:t>art</a:t>
            </a:r>
            <a:r>
              <a:rPr lang="pt-BR" dirty="0"/>
              <a:t> 932, II</a:t>
            </a:r>
          </a:p>
          <a:p>
            <a:pPr algn="just"/>
            <a:endParaRPr lang="pt-BR" dirty="0"/>
          </a:p>
        </p:txBody>
      </p:sp>
    </p:spTree>
    <p:extLst>
      <p:ext uri="{BB962C8B-B14F-4D97-AF65-F5344CB8AC3E}">
        <p14:creationId xmlns:p14="http://schemas.microsoft.com/office/powerpoint/2010/main" val="419151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CURATELA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fontAlgn="base"/>
            <a:r>
              <a:rPr lang="pt-BR" dirty="0"/>
              <a:t>Curatela é a responsabilidade atribuída a uma pessoa pelo juiz, para qual toma a responsabilidade de zelar e se responsabilizar pelos bens e atos jurídicos da pessoa que se encontra incapaz de realizar e decidir atos da sua vida civil.</a:t>
            </a:r>
          </a:p>
          <a:p>
            <a:pPr algn="just" fontAlgn="base"/>
            <a:r>
              <a:rPr lang="pt-BR" dirty="0"/>
              <a:t>Essa incapacidade pela qual estamos dizendo pode se dar por decorrência de uma má formação congênita ou outros males que aparecem no decorrer da vida e que acabam prejudicando essa pessoa, tanto que se tornam incapazes de tomar suas próprias decisões em relação aos atos da vida civil, tais como, administrar e cuidar dos seus bens moveis e imóveis; assinar contratos de grande valor pessoal, movimentação de valor e também coisas até mais pessoais, como o fato de poder casar sob </a:t>
            </a:r>
            <a:r>
              <a:rPr lang="pt-BR" dirty="0" smtClean="0"/>
              <a:t>coação </a:t>
            </a:r>
            <a:r>
              <a:rPr lang="pt-BR" dirty="0"/>
              <a:t>de outra pessoa com má fé. Tendo esse curador, essa pessoa se vê protegida de sofrer alguma emboscada.</a:t>
            </a:r>
          </a:p>
          <a:p>
            <a:pPr algn="just"/>
            <a:endParaRPr lang="pt-BR" dirty="0"/>
          </a:p>
        </p:txBody>
      </p:sp>
    </p:spTree>
    <p:extLst>
      <p:ext uri="{BB962C8B-B14F-4D97-AF65-F5344CB8AC3E}">
        <p14:creationId xmlns:p14="http://schemas.microsoft.com/office/powerpoint/2010/main" val="2481383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PROCESSO PARA SER CURADOR</a:t>
            </a:r>
            <a:endParaRPr lang="pt-BR" dirty="0"/>
          </a:p>
        </p:txBody>
      </p:sp>
      <p:sp>
        <p:nvSpPr>
          <p:cNvPr id="3" name="Espaço Reservado para Conteúdo 2"/>
          <p:cNvSpPr>
            <a:spLocks noGrp="1"/>
          </p:cNvSpPr>
          <p:nvPr>
            <p:ph idx="1"/>
          </p:nvPr>
        </p:nvSpPr>
        <p:spPr/>
        <p:txBody>
          <a:bodyPr/>
          <a:lstStyle/>
          <a:p>
            <a:pPr algn="just"/>
            <a:r>
              <a:rPr lang="pt-BR" dirty="0"/>
              <a:t>O processo de interdição deverá ser promovido pelos pais ou tutores, cônjuge ou parente e também pelo MP. A nomeação de um curador se dá na petição inicial, quando o candidato a curador, se identificará e provará ao juiz sua legitimidade e boa-fé, para zelar pelos bens do futuro interditado. Nessa petição inicial, deverá conter todos os fatos relevantes que irão levar a interdição e nomeá-lo curador daquela pessoa. </a:t>
            </a:r>
            <a:r>
              <a:rPr lang="pt-BR" u="sng" dirty="0"/>
              <a:t>Mas antes de declarar e determinar o curador, o juiz juntamente com uma equipe multidisciplinar</a:t>
            </a:r>
            <a:r>
              <a:rPr lang="pt-BR" dirty="0"/>
              <a:t>, irá entrevistar pessoalmente o interditado e interrogá-lo e procurar descobrir tudo sobre a sua vida, negócios e tudo mais que for relevante e assim chegar numa decisão</a:t>
            </a:r>
          </a:p>
        </p:txBody>
      </p:sp>
    </p:spTree>
    <p:extLst>
      <p:ext uri="{BB962C8B-B14F-4D97-AF65-F5344CB8AC3E}">
        <p14:creationId xmlns:p14="http://schemas.microsoft.com/office/powerpoint/2010/main" val="4073678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92500" lnSpcReduction="20000"/>
          </a:bodyPr>
          <a:lstStyle/>
          <a:p>
            <a:pPr algn="just" fontAlgn="base"/>
            <a:r>
              <a:rPr lang="pt-BR" dirty="0"/>
              <a:t>Ainda assim que o juiz interdite a pessoa, irá colocar limites da curatela para que não ultrapasse o que de fato deve ser zelado e cuidado por essa segunda pessoa. Assim, quando se der a sentença definitiva, </a:t>
            </a:r>
            <a:r>
              <a:rPr lang="pt-BR" u="sng" dirty="0"/>
              <a:t>o juiz irá nomear o curador para pessoa incapaz, sem deixar de lado que essa nomeação pode ser dada a mais de uma pessoa e se tornar uma curatela compartilhada, aonde as duas ou mais pessoas tomem decisões pelo interditado em conjunto na busca do melhor para ele.</a:t>
            </a:r>
          </a:p>
          <a:p>
            <a:pPr algn="just" fontAlgn="base"/>
            <a:r>
              <a:rPr lang="pt-BR" dirty="0"/>
              <a:t>Assim que é dada a sentença, a interdição começa a surgir efeitos de imediato e será inscrita no seu registro no Cartório de Registro de Pessoas Naturais aonde nasceu e será publicada pela imprensa local e pelo órgão oficial, </a:t>
            </a:r>
            <a:r>
              <a:rPr lang="pt-BR" dirty="0" smtClean="0"/>
              <a:t>contendo o </a:t>
            </a:r>
            <a:r>
              <a:rPr lang="pt-BR" dirty="0"/>
              <a:t>nome do interdito e do seu curador. Daí em diante, todas as vezes que o interditado for realizar algum negócio que seja do seu interesse, deverá comparecer com o seu responsável legal juntamente com o documento de interdição em </a:t>
            </a:r>
            <a:r>
              <a:rPr lang="pt-BR" dirty="0" smtClean="0"/>
              <a:t>mãos.</a:t>
            </a:r>
            <a:endParaRPr lang="pt-BR" dirty="0"/>
          </a:p>
          <a:p>
            <a:pPr algn="just"/>
            <a:endParaRPr lang="pt-BR" dirty="0"/>
          </a:p>
        </p:txBody>
      </p:sp>
    </p:spTree>
    <p:extLst>
      <p:ext uri="{BB962C8B-B14F-4D97-AF65-F5344CB8AC3E}">
        <p14:creationId xmlns:p14="http://schemas.microsoft.com/office/powerpoint/2010/main" val="2942242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pPr algn="just" fontAlgn="base"/>
            <a:r>
              <a:rPr lang="pt-BR" dirty="0"/>
              <a:t>Verifica-se que o Código Civil de 2002 apresentou inovações no que diz respeito aos absolutamente incapazes. É evidente que, com base na doutrina e jurisprudência construídas ao longo do século XX, ocorreram alguns ajustes em relação ao conhecimento científico e algumas correntes já apontam para o discurso de </a:t>
            </a:r>
            <a:r>
              <a:rPr lang="pt-BR" dirty="0" smtClean="0"/>
              <a:t>hoje contido na Lei </a:t>
            </a:r>
            <a:r>
              <a:rPr lang="pt-BR" dirty="0"/>
              <a:t>no </a:t>
            </a:r>
            <a:r>
              <a:rPr lang="pt-BR" dirty="0" smtClean="0"/>
              <a:t>13.146/15. </a:t>
            </a:r>
            <a:endParaRPr lang="pt-BR" dirty="0"/>
          </a:p>
          <a:p>
            <a:pPr algn="just" fontAlgn="base"/>
            <a:r>
              <a:rPr lang="pt-BR" dirty="0"/>
              <a:t> </a:t>
            </a:r>
          </a:p>
          <a:p>
            <a:pPr algn="just"/>
            <a:r>
              <a:rPr lang="pt-BR" dirty="0" smtClean="0"/>
              <a:t>A ação </a:t>
            </a:r>
            <a:r>
              <a:rPr lang="pt-BR" dirty="0"/>
              <a:t>de Interdição tem duplo objetivo, que é a interdição do incapaz e </a:t>
            </a:r>
            <a:r>
              <a:rPr lang="pt-BR" dirty="0" smtClean="0"/>
              <a:t>nomeação </a:t>
            </a:r>
            <a:r>
              <a:rPr lang="pt-BR" dirty="0"/>
              <a:t>de seu curador </a:t>
            </a:r>
            <a:r>
              <a:rPr lang="pt-BR" dirty="0" smtClean="0"/>
              <a:t> - incapacidade real </a:t>
            </a:r>
            <a:r>
              <a:rPr lang="pt-BR" dirty="0"/>
              <a:t>e efetiva de pessoa maior</a:t>
            </a:r>
            <a:r>
              <a:rPr lang="pt-BR" dirty="0" smtClean="0"/>
              <a:t>, </a:t>
            </a:r>
            <a:r>
              <a:rPr lang="pt-BR" dirty="0"/>
              <a:t>sendo que, </a:t>
            </a:r>
            <a:r>
              <a:rPr lang="pt-BR" dirty="0" smtClean="0"/>
              <a:t>não </a:t>
            </a:r>
            <a:r>
              <a:rPr lang="pt-BR" dirty="0"/>
              <a:t>há mais interdição </a:t>
            </a:r>
            <a:r>
              <a:rPr lang="pt-BR" dirty="0" smtClean="0"/>
              <a:t>absoluta; ou seja não existe mais pessoa </a:t>
            </a:r>
            <a:r>
              <a:rPr lang="pt-BR" dirty="0"/>
              <a:t>absolutamente incapaz maior de </a:t>
            </a:r>
            <a:r>
              <a:rPr lang="pt-BR" dirty="0" smtClean="0"/>
              <a:t>idade.</a:t>
            </a:r>
            <a:endParaRPr lang="pt-BR" dirty="0"/>
          </a:p>
        </p:txBody>
      </p:sp>
    </p:spTree>
    <p:extLst>
      <p:ext uri="{BB962C8B-B14F-4D97-AF65-F5344CB8AC3E}">
        <p14:creationId xmlns:p14="http://schemas.microsoft.com/office/powerpoint/2010/main" val="3358997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FIM DA INTERDIÇÃO – INCAPACIDADE ABSOLUTA</a:t>
            </a:r>
            <a:endParaRPr lang="pt-BR" dirty="0"/>
          </a:p>
        </p:txBody>
      </p:sp>
      <p:sp>
        <p:nvSpPr>
          <p:cNvPr id="3" name="Espaço Reservado para Conteúdo 2"/>
          <p:cNvSpPr>
            <a:spLocks noGrp="1"/>
          </p:cNvSpPr>
          <p:nvPr>
            <p:ph idx="1"/>
          </p:nvPr>
        </p:nvSpPr>
        <p:spPr/>
        <p:txBody>
          <a:bodyPr>
            <a:normAutofit lnSpcReduction="10000"/>
          </a:bodyPr>
          <a:lstStyle/>
          <a:p>
            <a:pPr algn="just" fontAlgn="base"/>
            <a:r>
              <a:rPr lang="pt-BR" dirty="0" smtClean="0"/>
              <a:t>De acordo </a:t>
            </a:r>
            <a:r>
              <a:rPr lang="pt-BR" dirty="0"/>
              <a:t>com </a:t>
            </a:r>
            <a:r>
              <a:rPr lang="pt-BR" dirty="0" smtClean="0"/>
              <a:t>a </a:t>
            </a:r>
            <a:r>
              <a:rPr lang="pt-BR" dirty="0"/>
              <a:t>Lei </a:t>
            </a:r>
            <a:r>
              <a:rPr lang="pt-BR" dirty="0" smtClean="0"/>
              <a:t>n. 13.146/15  - não </a:t>
            </a:r>
            <a:r>
              <a:rPr lang="pt-BR" dirty="0"/>
              <a:t>há que </a:t>
            </a:r>
            <a:r>
              <a:rPr lang="pt-BR" dirty="0" smtClean="0"/>
              <a:t>usar o vocábulo 'interdição</a:t>
            </a:r>
            <a:r>
              <a:rPr lang="pt-BR" dirty="0"/>
              <a:t>', que, em nosso direito, sempre teve por finalidade vedar o exercício, pela pessoa com deficiência mental ou intelectual, de todos os atos da vida civil, impondo-se a mediação de seu curador. </a:t>
            </a:r>
            <a:r>
              <a:rPr lang="pt-BR" u="sng" dirty="0"/>
              <a:t>Cuidar-se-á, apenas, de curatela específica, para determinados atos".</a:t>
            </a:r>
          </a:p>
          <a:p>
            <a:pPr algn="just" fontAlgn="base"/>
            <a:r>
              <a:rPr lang="pt-BR" dirty="0"/>
              <a:t>Nesse sentido, o Estatuto da Pessoa com Deficiência trata </a:t>
            </a:r>
            <a:r>
              <a:rPr lang="pt-BR" dirty="0" smtClean="0"/>
              <a:t>da </a:t>
            </a:r>
            <a:r>
              <a:rPr lang="pt-BR" dirty="0"/>
              <a:t>interdição e curatela para uma finalidade específica:</a:t>
            </a:r>
          </a:p>
          <a:p>
            <a:pPr algn="just" fontAlgn="base"/>
            <a:r>
              <a:rPr lang="pt-BR" dirty="0"/>
              <a:t>“A Curatela é extraordinária e restrita a atos de conteúdo patrimonial ou econômico, desaparece a figura da ‘interdição completa’ e do ‘curador todo-poderoso e com poderes indefinidos, gerais e ilimitados’”. (PABLO STOLZE apud DOURADO, 2015)</a:t>
            </a:r>
          </a:p>
          <a:p>
            <a:endParaRPr lang="pt-BR" dirty="0"/>
          </a:p>
        </p:txBody>
      </p:sp>
    </p:spTree>
    <p:extLst>
      <p:ext uri="{BB962C8B-B14F-4D97-AF65-F5344CB8AC3E}">
        <p14:creationId xmlns:p14="http://schemas.microsoft.com/office/powerpoint/2010/main" val="172167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lgn="just" fontAlgn="base"/>
            <a:r>
              <a:rPr lang="pt-BR" dirty="0"/>
              <a:t> </a:t>
            </a:r>
          </a:p>
          <a:p>
            <a:pPr algn="just" fontAlgn="base"/>
            <a:r>
              <a:rPr lang="pt-BR" dirty="0"/>
              <a:t>Assim, não há mais a figura da pessoa com interdição completa, </a:t>
            </a:r>
            <a:r>
              <a:rPr lang="pt-BR" dirty="0" smtClean="0"/>
              <a:t>respeita-se a dignidade da pessoa humana; porém </a:t>
            </a:r>
            <a:r>
              <a:rPr lang="pt-BR" dirty="0"/>
              <a:t>a curatela é extraordinária aos atos ligados ao patrimonial ou econômico, continuando a existir no âmbito jurídico, contudo, com uma nova concepção, sendo ajustada às necessidades das pessoas com deficiência. </a:t>
            </a:r>
            <a:endParaRPr lang="pt-BR" dirty="0" smtClean="0"/>
          </a:p>
          <a:p>
            <a:pPr algn="just" fontAlgn="base"/>
            <a:r>
              <a:rPr lang="pt-BR" dirty="0" smtClean="0"/>
              <a:t>O </a:t>
            </a:r>
            <a:r>
              <a:rPr lang="pt-BR" dirty="0"/>
              <a:t>Estatuto da Pessoa com Deficiência</a:t>
            </a:r>
            <a:r>
              <a:rPr lang="pt-BR" dirty="0" smtClean="0"/>
              <a:t>, adicionou </a:t>
            </a:r>
            <a:r>
              <a:rPr lang="pt-BR" dirty="0"/>
              <a:t>um novo inciso, o IV, no artigo 1.768 do Código Civil, permitindo que a própria pessoa </a:t>
            </a:r>
            <a:r>
              <a:rPr lang="pt-BR" dirty="0" smtClean="0"/>
              <a:t>componha </a:t>
            </a:r>
            <a:r>
              <a:rPr lang="pt-BR" dirty="0"/>
              <a:t>o processo de curatela</a:t>
            </a:r>
            <a:r>
              <a:rPr lang="pt-BR" dirty="0" smtClean="0"/>
              <a:t>. </a:t>
            </a:r>
            <a:endParaRPr lang="pt-BR" dirty="0"/>
          </a:p>
          <a:p>
            <a:pPr algn="just"/>
            <a:endParaRPr lang="pt-BR" dirty="0"/>
          </a:p>
        </p:txBody>
      </p:sp>
    </p:spTree>
    <p:extLst>
      <p:ext uri="{BB962C8B-B14F-4D97-AF65-F5344CB8AC3E}">
        <p14:creationId xmlns:p14="http://schemas.microsoft.com/office/powerpoint/2010/main" val="346596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TOMADA DE DECISÃO APOIADA</a:t>
            </a:r>
            <a:endParaRPr lang="pt-BR" dirty="0"/>
          </a:p>
        </p:txBody>
      </p:sp>
      <p:sp>
        <p:nvSpPr>
          <p:cNvPr id="3" name="Espaço Reservado para Conteúdo 2"/>
          <p:cNvSpPr>
            <a:spLocks noGrp="1"/>
          </p:cNvSpPr>
          <p:nvPr>
            <p:ph idx="1"/>
          </p:nvPr>
        </p:nvSpPr>
        <p:spPr/>
        <p:txBody>
          <a:bodyPr>
            <a:normAutofit fontScale="77500" lnSpcReduction="20000"/>
          </a:bodyPr>
          <a:lstStyle/>
          <a:p>
            <a:pPr algn="just" fontAlgn="base"/>
            <a:r>
              <a:rPr lang="pt-BR" dirty="0"/>
              <a:t>Outra inovação do Estatuto da Pessoa com Deficiência está no </a:t>
            </a:r>
            <a:r>
              <a:rPr lang="pt-BR" b="1" dirty="0"/>
              <a:t>artigo 1.783-A e seus parágrafos que tratam da Tomada de Decisão </a:t>
            </a:r>
            <a:r>
              <a:rPr lang="pt-BR" b="1" dirty="0" smtClean="0"/>
              <a:t>Apoiada -</a:t>
            </a:r>
            <a:r>
              <a:rPr lang="pt-BR" dirty="0" smtClean="0"/>
              <a:t> </a:t>
            </a:r>
            <a:r>
              <a:rPr lang="pt-BR" dirty="0"/>
              <a:t>onde a pessoa com deficiência elege ao menos duas pessoas de sua confiança para auxilia sobre atos da vida civil:</a:t>
            </a:r>
          </a:p>
          <a:p>
            <a:pPr algn="just" fontAlgn="base"/>
            <a:r>
              <a:rPr lang="pt-BR" dirty="0"/>
              <a:t> </a:t>
            </a:r>
          </a:p>
          <a:p>
            <a:pPr algn="just" fontAlgn="base"/>
            <a:r>
              <a:rPr lang="pt-BR" dirty="0"/>
              <a:t>“Art. 1.783-A. A tomada de decisão apoiada é o processo pelo qual a pessoa com deficiência elege pelo menos 2 (duas) pessoas </a:t>
            </a:r>
            <a:r>
              <a:rPr lang="pt-BR" dirty="0" err="1"/>
              <a:t>idôneas</a:t>
            </a:r>
            <a:r>
              <a:rPr lang="pt-BR" dirty="0"/>
              <a:t>, </a:t>
            </a:r>
            <a:r>
              <a:rPr lang="pt-BR" b="1" dirty="0"/>
              <a:t>com as quais mantenha vínculos e que gozem de sua confiança</a:t>
            </a:r>
            <a:r>
              <a:rPr lang="pt-BR" dirty="0"/>
              <a:t>, para prestar-lhe apoio na tomada de decisão sobre atos da vida civil, fornecendo-lhes os elementos e </a:t>
            </a:r>
            <a:r>
              <a:rPr lang="pt-BR" dirty="0" err="1"/>
              <a:t>informações</a:t>
            </a:r>
            <a:r>
              <a:rPr lang="pt-BR" dirty="0"/>
              <a:t> necessários para que possa exercer sua capacidade. (Incluído pela Lei nº 13.146, de 2015) (Vigência)</a:t>
            </a:r>
          </a:p>
          <a:p>
            <a:pPr algn="just" fontAlgn="base"/>
            <a:r>
              <a:rPr lang="pt-BR" dirty="0"/>
              <a:t>§ 1o Para formular pedido de tomada de decisão apoiada, a pessoa com deficiência e os apoiadores devem apresentar termo em que constem os limites do apoio a ser oferecido e os compromissos dos apoiadores, inclusive o prazo de vigência do acordo e o respeito à vontade, aos direitos e aos interesses da pessoa que devem apoiar. (Incluído pela Lei nº 13.146, de 2015) (Vigência)”</a:t>
            </a:r>
          </a:p>
          <a:p>
            <a:pPr algn="just"/>
            <a:endParaRPr lang="pt-BR" dirty="0"/>
          </a:p>
        </p:txBody>
      </p:sp>
    </p:spTree>
    <p:extLst>
      <p:ext uri="{BB962C8B-B14F-4D97-AF65-F5344CB8AC3E}">
        <p14:creationId xmlns:p14="http://schemas.microsoft.com/office/powerpoint/2010/main" val="140296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lgn="just" fontAlgn="base"/>
            <a:r>
              <a:rPr lang="pt-BR" dirty="0" smtClean="0"/>
              <a:t>.</a:t>
            </a:r>
            <a:r>
              <a:rPr lang="pt-BR" sz="3200" dirty="0" smtClean="0"/>
              <a:t> </a:t>
            </a:r>
            <a:r>
              <a:rPr lang="pt-BR" sz="3200" dirty="0"/>
              <a:t>- É importante que o magistrado tenha conhecimento das duas inovações: em relação à curatela compartilhada (a pessoa com deficiência pode contar com mais de um curador para as incumbências específicas) e à tomada de decisão apoiada (a pessoa com deficiência poderá escolher pelo menos duas pessoas para apoiá-lo no exercício de sua capacidade e depende de decisão judicial para celebração de determinados negócios </a:t>
            </a:r>
            <a:r>
              <a:rPr lang="pt-BR" sz="3200" dirty="0" smtClean="0"/>
              <a:t>jurídico)</a:t>
            </a:r>
            <a:endParaRPr lang="pt-BR" sz="3200" dirty="0"/>
          </a:p>
          <a:p>
            <a:pPr algn="just"/>
            <a:endParaRPr lang="pt-BR" dirty="0"/>
          </a:p>
        </p:txBody>
      </p:sp>
    </p:spTree>
    <p:extLst>
      <p:ext uri="{BB962C8B-B14F-4D97-AF65-F5344CB8AC3E}">
        <p14:creationId xmlns:p14="http://schemas.microsoft.com/office/powerpoint/2010/main" val="288734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77500" lnSpcReduction="20000"/>
          </a:bodyPr>
          <a:lstStyle/>
          <a:p>
            <a:pPr algn="just"/>
            <a:endParaRPr lang="pt-BR" sz="3400" dirty="0" smtClean="0"/>
          </a:p>
          <a:p>
            <a:pPr algn="just" fontAlgn="base"/>
            <a:r>
              <a:rPr lang="pt-BR" sz="3600" dirty="0"/>
              <a:t>Nesse sentido, há uma maior flexibilização com </a:t>
            </a:r>
            <a:r>
              <a:rPr lang="pt-BR" sz="3600" dirty="0" smtClean="0"/>
              <a:t>os termos  </a:t>
            </a:r>
            <a:r>
              <a:rPr lang="pt-BR" sz="3600" dirty="0"/>
              <a:t>interdição (procedimento) e a curatela (instituto assistencial) e, </a:t>
            </a:r>
            <a:r>
              <a:rPr lang="pt-BR" sz="3600" dirty="0" smtClean="0"/>
              <a:t>portanto, pode-se dizer que se interligam. Há a possibilidade de </a:t>
            </a:r>
            <a:r>
              <a:rPr lang="pt-BR" sz="3600" dirty="0"/>
              <a:t>conversão do procedimento de interdição em rito de tomada de decisão apoiada, </a:t>
            </a:r>
            <a:r>
              <a:rPr lang="pt-BR" sz="3600" dirty="0" smtClean="0"/>
              <a:t>observando-se os </a:t>
            </a:r>
            <a:r>
              <a:rPr lang="pt-BR" sz="3600" dirty="0"/>
              <a:t>limites impostos </a:t>
            </a:r>
            <a:r>
              <a:rPr lang="pt-BR" sz="3600" dirty="0" smtClean="0"/>
              <a:t>no </a:t>
            </a:r>
            <a:r>
              <a:rPr lang="pt-BR" sz="3600" dirty="0"/>
              <a:t>que diz à curatela para atos negocial ou econômico (patrimoniais).</a:t>
            </a:r>
          </a:p>
          <a:p>
            <a:pPr algn="just"/>
            <a:r>
              <a:rPr lang="pt-BR" sz="3600" dirty="0"/>
              <a:t> </a:t>
            </a:r>
          </a:p>
          <a:p>
            <a:pPr algn="just"/>
            <a:r>
              <a:rPr lang="pt-BR" sz="3600" b="1" dirty="0"/>
              <a:t>CARACTERÍSTICAS </a:t>
            </a:r>
            <a:r>
              <a:rPr lang="pt-BR" sz="3600" b="1" dirty="0" smtClean="0"/>
              <a:t>GERAIS </a:t>
            </a:r>
            <a:r>
              <a:rPr lang="pt-BR" sz="3600" b="1" dirty="0"/>
              <a:t>DA NOVA CURATELA</a:t>
            </a:r>
            <a:r>
              <a:rPr lang="pt-BR" sz="3600" b="1" dirty="0" smtClean="0"/>
              <a:t>:</a:t>
            </a:r>
          </a:p>
          <a:p>
            <a:pPr algn="just"/>
            <a:endParaRPr lang="pt-BR" sz="3600" dirty="0"/>
          </a:p>
          <a:p>
            <a:pPr algn="just"/>
            <a:r>
              <a:rPr lang="pt-BR" sz="3600" dirty="0"/>
              <a:t>- Impedimentos de longo prazo (estado duradouro) que justifiquem a </a:t>
            </a:r>
            <a:r>
              <a:rPr lang="pt-BR" sz="3600" dirty="0" smtClean="0"/>
              <a:t>perpetuidade da medida</a:t>
            </a:r>
            <a:endParaRPr lang="pt-BR" sz="3600" dirty="0"/>
          </a:p>
          <a:p>
            <a:pPr algn="just"/>
            <a:endParaRPr lang="pt-BR" sz="3400" dirty="0"/>
          </a:p>
          <a:p>
            <a:pPr algn="just"/>
            <a:endParaRPr lang="pt-BR" sz="3400" dirty="0" smtClean="0"/>
          </a:p>
          <a:p>
            <a:pPr algn="just"/>
            <a:endParaRPr lang="pt-BR" dirty="0"/>
          </a:p>
        </p:txBody>
      </p:sp>
    </p:spTree>
    <p:extLst>
      <p:ext uri="{BB962C8B-B14F-4D97-AF65-F5344CB8AC3E}">
        <p14:creationId xmlns:p14="http://schemas.microsoft.com/office/powerpoint/2010/main" val="3070955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smtClean="0"/>
              <a:t>- direitos </a:t>
            </a:r>
            <a:r>
              <a:rPr lang="pt-BR" dirty="0"/>
              <a:t>de natureza patrimonial e negocial </a:t>
            </a:r>
          </a:p>
          <a:p>
            <a:pPr algn="just"/>
            <a:r>
              <a:rPr lang="pt-BR" dirty="0"/>
              <a:t>- a definição da curatela não alcança o direito ao próprio corpo, à sexualidade, ao matrimônio, à privacidade, à educação, à saúde, ao trabalho e ao voto</a:t>
            </a:r>
          </a:p>
          <a:p>
            <a:pPr algn="just"/>
            <a:r>
              <a:rPr lang="pt-BR" dirty="0" smtClean="0"/>
              <a:t>- </a:t>
            </a:r>
            <a:r>
              <a:rPr lang="pt-BR" dirty="0"/>
              <a:t>faculdade de adotar processo de tomada decisão </a:t>
            </a:r>
            <a:r>
              <a:rPr lang="pt-BR" dirty="0" smtClean="0"/>
              <a:t>apoiada</a:t>
            </a:r>
          </a:p>
          <a:p>
            <a:pPr algn="just"/>
            <a:r>
              <a:rPr lang="pt-BR" dirty="0" smtClean="0"/>
              <a:t>-  </a:t>
            </a:r>
            <a:r>
              <a:rPr lang="pt-BR" dirty="0"/>
              <a:t>prestação obrigatória de contas anual pelo curador </a:t>
            </a:r>
          </a:p>
          <a:p>
            <a:pPr algn="just"/>
            <a:r>
              <a:rPr lang="pt-BR" dirty="0" smtClean="0"/>
              <a:t>- para </a:t>
            </a:r>
            <a:r>
              <a:rPr lang="pt-BR" dirty="0"/>
              <a:t>a emissão de documentos não é exigida a curatela </a:t>
            </a:r>
          </a:p>
          <a:p>
            <a:pPr algn="just"/>
            <a:r>
              <a:rPr lang="pt-BR" dirty="0" smtClean="0"/>
              <a:t>- curador </a:t>
            </a:r>
            <a:r>
              <a:rPr lang="pt-BR" dirty="0"/>
              <a:t>provisório em caso de relevância e urgência </a:t>
            </a:r>
          </a:p>
          <a:p>
            <a:pPr algn="just"/>
            <a:endParaRPr lang="pt-BR" dirty="0"/>
          </a:p>
        </p:txBody>
      </p:sp>
    </p:spTree>
    <p:extLst>
      <p:ext uri="{BB962C8B-B14F-4D97-AF65-F5344CB8AC3E}">
        <p14:creationId xmlns:p14="http://schemas.microsoft.com/office/powerpoint/2010/main" val="413947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ESPÉCIES DE TUTELA:</a:t>
            </a:r>
            <a:r>
              <a:rPr lang="pt-BR" dirty="0"/>
              <a:t/>
            </a:r>
            <a:br>
              <a:rPr lang="pt-BR" dirty="0"/>
            </a:br>
            <a:endParaRPr lang="pt-BR" dirty="0"/>
          </a:p>
        </p:txBody>
      </p:sp>
      <p:sp>
        <p:nvSpPr>
          <p:cNvPr id="3" name="Espaço Reservado para Conteúdo 2"/>
          <p:cNvSpPr>
            <a:spLocks noGrp="1"/>
          </p:cNvSpPr>
          <p:nvPr>
            <p:ph idx="1"/>
          </p:nvPr>
        </p:nvSpPr>
        <p:spPr/>
        <p:txBody>
          <a:bodyPr/>
          <a:lstStyle/>
          <a:p>
            <a:pPr algn="just"/>
            <a:r>
              <a:rPr lang="pt-BR" b="1" dirty="0"/>
              <a:t>- a legítima</a:t>
            </a:r>
            <a:r>
              <a:rPr lang="pt-BR" dirty="0"/>
              <a:t> -  A legítima é exercida por parentes consanguíneos (ascendentes ou </a:t>
            </a:r>
            <a:r>
              <a:rPr lang="pt-BR" u="sng" dirty="0"/>
              <a:t>colaterais até terceiro grau</a:t>
            </a:r>
            <a:r>
              <a:rPr lang="pt-BR" dirty="0"/>
              <a:t>, preferindo-se os de grau mais próximo)</a:t>
            </a:r>
          </a:p>
          <a:p>
            <a:pPr algn="just"/>
            <a:r>
              <a:rPr lang="pt-BR" b="1" dirty="0"/>
              <a:t>- a testamentária</a:t>
            </a:r>
            <a:r>
              <a:rPr lang="pt-BR" dirty="0"/>
              <a:t> - a testamentária depende da nomeação feita pelos pais em testamento, sendo que não pressupõe que o tutor nomeado seja um </a:t>
            </a:r>
            <a:r>
              <a:rPr lang="pt-BR" dirty="0" smtClean="0"/>
              <a:t>parente – artigo 1729</a:t>
            </a:r>
            <a:endParaRPr lang="pt-BR" dirty="0"/>
          </a:p>
          <a:p>
            <a:pPr algn="just"/>
            <a:r>
              <a:rPr lang="pt-BR" b="1" dirty="0"/>
              <a:t> - dativa</a:t>
            </a:r>
            <a:r>
              <a:rPr lang="pt-BR" dirty="0"/>
              <a:t> - e a dativa é que possui a nomeação pelo juiz</a:t>
            </a:r>
          </a:p>
          <a:p>
            <a:pPr algn="just"/>
            <a:endParaRPr lang="pt-BR" dirty="0"/>
          </a:p>
        </p:txBody>
      </p:sp>
    </p:spTree>
    <p:extLst>
      <p:ext uri="{BB962C8B-B14F-4D97-AF65-F5344CB8AC3E}">
        <p14:creationId xmlns:p14="http://schemas.microsoft.com/office/powerpoint/2010/main" val="314828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FILIAÇÃO, GUARDA, ADOÇÃO- PROTEÇÃO DOS FILHOS – CASAIS HOMOAFETIVOS </a:t>
            </a:r>
          </a:p>
        </p:txBody>
      </p:sp>
      <p:sp>
        <p:nvSpPr>
          <p:cNvPr id="3" name="Espaço Reservado para Conteúdo 2"/>
          <p:cNvSpPr>
            <a:spLocks noGrp="1"/>
          </p:cNvSpPr>
          <p:nvPr>
            <p:ph idx="1"/>
          </p:nvPr>
        </p:nvSpPr>
        <p:spPr/>
        <p:txBody>
          <a:bodyPr>
            <a:normAutofit/>
          </a:bodyPr>
          <a:lstStyle/>
          <a:p>
            <a:pPr algn="just"/>
            <a:r>
              <a:rPr lang="pt-BR" sz="3200" dirty="0"/>
              <a:t>Em se tratando de proteção à pessoa dos filhos, o </a:t>
            </a:r>
            <a:r>
              <a:rPr lang="pt-BR" sz="3200" dirty="0" smtClean="0"/>
              <a:t>nosso Código Civil, </a:t>
            </a:r>
            <a:r>
              <a:rPr lang="pt-BR" sz="3200" dirty="0"/>
              <a:t>nos </a:t>
            </a:r>
            <a:r>
              <a:rPr lang="pt-BR" sz="3200" dirty="0" smtClean="0"/>
              <a:t>artigos 1583 a 1590, </a:t>
            </a:r>
            <a:r>
              <a:rPr lang="pt-BR" sz="3200" dirty="0"/>
              <a:t>define a diferença entre guarda compartilhada e guarda unilateral, cedendo primeiramente aos pais o critério para definição da guarda, respeitando sobretudo o melhor interesse da </a:t>
            </a:r>
            <a:r>
              <a:rPr lang="pt-BR" sz="3200" dirty="0" smtClean="0"/>
              <a:t>criança</a:t>
            </a:r>
          </a:p>
          <a:p>
            <a:pPr algn="just"/>
            <a:r>
              <a:rPr lang="pt-BR" sz="3200" dirty="0" smtClean="0"/>
              <a:t>A </a:t>
            </a:r>
            <a:r>
              <a:rPr lang="pt-BR" sz="3200" dirty="0"/>
              <a:t>guarda dos filhos, consiste numa ação conjunta, apenas se individualizando quando ocorre a separação do pai e da mãe</a:t>
            </a:r>
            <a:r>
              <a:rPr lang="pt-BR" sz="3200" dirty="0" smtClean="0"/>
              <a:t>.  </a:t>
            </a:r>
            <a:endParaRPr lang="pt-BR" sz="3200" dirty="0"/>
          </a:p>
          <a:p>
            <a:endParaRPr lang="pt-BR" dirty="0"/>
          </a:p>
        </p:txBody>
      </p:sp>
    </p:spTree>
    <p:extLst>
      <p:ext uri="{BB962C8B-B14F-4D97-AF65-F5344CB8AC3E}">
        <p14:creationId xmlns:p14="http://schemas.microsoft.com/office/powerpoint/2010/main" val="609274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GUARDA COMPARTILHADA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O Código Civil em seu  artigo 1548, § 1º prevê que na </a:t>
            </a:r>
            <a:r>
              <a:rPr lang="pt-BR" dirty="0"/>
              <a:t>audiência de conciliação, o juiz informará ao pai e à mãe o significado da guarda compartilhada, a sua importância, similitude de deveres e direitos atribuídos aos genitores e as sanções pelo descumprimento de suas cláusulas</a:t>
            </a:r>
          </a:p>
          <a:p>
            <a:pPr algn="just"/>
            <a:r>
              <a:rPr lang="pt-BR" dirty="0"/>
              <a:t>O estado de discórdia, que se estabelece com a separação dos pais, acaba, muitas das vezes, refletindo-se nos próprios filhos, que são usados como </a:t>
            </a:r>
            <a:r>
              <a:rPr lang="pt-BR" u="sng" dirty="0"/>
              <a:t>instrumento de vingança </a:t>
            </a:r>
            <a:r>
              <a:rPr lang="pt-BR" dirty="0"/>
              <a:t>pelas mágoas acumuladas durante o período da vida conjugal. Por isso, é indispensável evitar a disputa pelos filhos e a excessiva regulamentação de visitas, com a previsão de um calendário minucioso, exauriente e inflexível de dias, horários, datas e </a:t>
            </a:r>
            <a:r>
              <a:rPr lang="pt-BR" dirty="0" smtClean="0"/>
              <a:t>acontecimentos.</a:t>
            </a:r>
            <a:endParaRPr lang="pt-BR" dirty="0"/>
          </a:p>
          <a:p>
            <a:pPr algn="just"/>
            <a:endParaRPr lang="pt-BR" dirty="0"/>
          </a:p>
        </p:txBody>
      </p:sp>
    </p:spTree>
    <p:extLst>
      <p:ext uri="{BB962C8B-B14F-4D97-AF65-F5344CB8AC3E}">
        <p14:creationId xmlns:p14="http://schemas.microsoft.com/office/powerpoint/2010/main" val="1050008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a:t>A guarda compartilhada é a divisão dos direitos e deveres em relação aos filhos, menores de 18 anos, não emancipados, </a:t>
            </a:r>
            <a:r>
              <a:rPr lang="pt-BR" u="sng" dirty="0"/>
              <a:t>ou maiores incapacitados enquanto durar a incapacidade,</a:t>
            </a:r>
            <a:r>
              <a:rPr lang="pt-BR" dirty="0"/>
              <a:t> proporcionando que as principais decisões sejam tomadas sempre em conjunto pelos genitores, mesmo estando separados</a:t>
            </a:r>
            <a:r>
              <a:rPr lang="pt-BR" dirty="0" smtClean="0"/>
              <a:t>.</a:t>
            </a:r>
          </a:p>
          <a:p>
            <a:pPr algn="just"/>
            <a:endParaRPr lang="pt-BR" dirty="0"/>
          </a:p>
          <a:p>
            <a:pPr algn="just"/>
            <a:r>
              <a:rPr lang="pt-BR" b="1" u="sng" dirty="0"/>
              <a:t>Esta modalidade de guarda não quer dizer, necessariamente, que a criança passe metade da semana com o pai e outro com a mãe.</a:t>
            </a:r>
          </a:p>
          <a:p>
            <a:pPr algn="just"/>
            <a:endParaRPr lang="pt-BR" dirty="0"/>
          </a:p>
        </p:txBody>
      </p:sp>
    </p:spTree>
    <p:extLst>
      <p:ext uri="{BB962C8B-B14F-4D97-AF65-F5344CB8AC3E}">
        <p14:creationId xmlns:p14="http://schemas.microsoft.com/office/powerpoint/2010/main" val="27446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a:t>Os cônjuges deverão encontrar um esquema onde será proporcionado à criança, uma convivência familiar com os dois genitores, sendo indispensável para a sua formação e educação, com o fim de protegê-la, e permitir o seu desenvolvimento e estabilidade emocional tornando a sua personalidade equilibrada.</a:t>
            </a:r>
          </a:p>
          <a:p>
            <a:pPr algn="just"/>
            <a:r>
              <a:rPr lang="pt-BR" dirty="0"/>
              <a:t>Em verdade, o que ocorre na guarda compartilhada é que os genitores participarão de todos os aspectos da formação dos filhos, independentemente de ambos estejam em sua companhia apenas nos finais de semana e feriados, e essa foi a ideia do legislador ao instituir tal modalidade de guarda.</a:t>
            </a:r>
          </a:p>
        </p:txBody>
      </p:sp>
    </p:spTree>
    <p:extLst>
      <p:ext uri="{BB962C8B-B14F-4D97-AF65-F5344CB8AC3E}">
        <p14:creationId xmlns:p14="http://schemas.microsoft.com/office/powerpoint/2010/main" val="315128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i="1" dirty="0" smtClean="0"/>
              <a:t>A </a:t>
            </a:r>
            <a:r>
              <a:rPr lang="pt-BR" i="1" dirty="0"/>
              <a:t>avaliação psicológica e social para verificar se a guarda compartilhada pode ser </a:t>
            </a:r>
            <a:r>
              <a:rPr lang="pt-BR" i="1" dirty="0" smtClean="0"/>
              <a:t>aplicada</a:t>
            </a:r>
            <a:endParaRPr lang="pt-BR" dirty="0"/>
          </a:p>
        </p:txBody>
      </p:sp>
      <p:sp>
        <p:nvSpPr>
          <p:cNvPr id="3" name="Espaço Reservado para Conteúdo 2"/>
          <p:cNvSpPr>
            <a:spLocks noGrp="1"/>
          </p:cNvSpPr>
          <p:nvPr>
            <p:ph idx="1"/>
          </p:nvPr>
        </p:nvSpPr>
        <p:spPr/>
        <p:txBody>
          <a:bodyPr/>
          <a:lstStyle/>
          <a:p>
            <a:pPr algn="just"/>
            <a:endParaRPr lang="pt-BR" sz="3200" i="1" dirty="0" smtClean="0"/>
          </a:p>
          <a:p>
            <a:pPr algn="just"/>
            <a:r>
              <a:rPr lang="pt-BR" sz="3200" dirty="0" smtClean="0"/>
              <a:t>Conforme o Código Civil  (1.584 parágrafo 3º) e de acordo com a redação dada pela lei n. 11.698/08, para estabelecer as atribuições do pai e da mãe e os períodos de convivência sob guarda compartilhada, o juiz, de ofício ou a requerimento do Ministério Público, poderá basear-se em orientação técnico-profissional ou de equipe interdisciplinar</a:t>
            </a:r>
          </a:p>
          <a:p>
            <a:endParaRPr lang="pt-BR" dirty="0"/>
          </a:p>
        </p:txBody>
      </p:sp>
    </p:spTree>
    <p:extLst>
      <p:ext uri="{BB962C8B-B14F-4D97-AF65-F5344CB8AC3E}">
        <p14:creationId xmlns:p14="http://schemas.microsoft.com/office/powerpoint/2010/main" val="2656466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a:t>No entanto, </a:t>
            </a:r>
            <a:r>
              <a:rPr lang="pt-BR" u="sng" dirty="0"/>
              <a:t>o juiz fixará a guarda compartilhada, no momento em que houver diálogo e entendimento entre os pais</a:t>
            </a:r>
            <a:r>
              <a:rPr lang="pt-BR" dirty="0"/>
              <a:t>. Os genitores que vivem brigando, e não conseguem entrar em um consenso, dificilmente estarão aptos a esse tipo de guarda e, diante da possibilidade prevista em lei, </a:t>
            </a:r>
            <a:r>
              <a:rPr lang="pt-BR" u="sng" dirty="0"/>
              <a:t>não cabe ao juiz impor a guarda </a:t>
            </a:r>
            <a:r>
              <a:rPr lang="pt-BR" u="sng" dirty="0" smtClean="0"/>
              <a:t>compartilhada</a:t>
            </a:r>
            <a:endParaRPr lang="pt-BR" u="sng" dirty="0"/>
          </a:p>
          <a:p>
            <a:pPr algn="just"/>
            <a:r>
              <a:rPr lang="pt-BR" dirty="0"/>
              <a:t>Não deixando de observar que a modalidade da guarda compartilhada </a:t>
            </a:r>
            <a:r>
              <a:rPr lang="pt-BR" u="sng" dirty="0"/>
              <a:t>não pode ser confundida com a guarda alternada, na qual a criança fica um período com a mãe de 15 dias ou um mês e outro com o pai, alternadamente.</a:t>
            </a:r>
          </a:p>
          <a:p>
            <a:pPr algn="just"/>
            <a:endParaRPr lang="pt-BR" dirty="0"/>
          </a:p>
        </p:txBody>
      </p:sp>
    </p:spTree>
    <p:extLst>
      <p:ext uri="{BB962C8B-B14F-4D97-AF65-F5344CB8AC3E}">
        <p14:creationId xmlns:p14="http://schemas.microsoft.com/office/powerpoint/2010/main" val="16435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GUARDA ALTERNADA</a:t>
            </a:r>
            <a:endParaRPr lang="pt-BR" dirty="0"/>
          </a:p>
        </p:txBody>
      </p:sp>
      <p:sp>
        <p:nvSpPr>
          <p:cNvPr id="3" name="Espaço Reservado para Conteúdo 2"/>
          <p:cNvSpPr>
            <a:spLocks noGrp="1"/>
          </p:cNvSpPr>
          <p:nvPr>
            <p:ph idx="1"/>
          </p:nvPr>
        </p:nvSpPr>
        <p:spPr/>
        <p:txBody>
          <a:bodyPr>
            <a:normAutofit/>
          </a:bodyPr>
          <a:lstStyle/>
          <a:p>
            <a:pPr algn="just"/>
            <a:r>
              <a:rPr lang="pt-BR" dirty="0"/>
              <a:t>a guarda alternada caracteriza-se por um período de tempo pré-determinado, que pode ser anual, semestral, mensal, ou mesmo uma repartição organizada dia a dia, possibilitando a cada um dos pais ter um certo período de tempo com a criança, cabendo ao responsável de forma exclusiva, tomar decisões e atitudes no período em que estiver com guarda. Ao termo do período, os papéis invertem-se.</a:t>
            </a:r>
          </a:p>
          <a:p>
            <a:pPr algn="just"/>
            <a:r>
              <a:rPr lang="pt-BR" dirty="0"/>
              <a:t>Desta maneira, o genitor que detenha esta </a:t>
            </a:r>
            <a:r>
              <a:rPr lang="pt-BR" dirty="0" smtClean="0"/>
              <a:t>guarda a exerce, </a:t>
            </a:r>
            <a:r>
              <a:rPr lang="pt-BR" dirty="0"/>
              <a:t>durante o respectivo período de forma exclusiva, em espaços de tempo pré-determinados, que poderiam ser elegidos pelos genitores de acordo com sua vontade (quinzenal, mensal, semestral ou anual).</a:t>
            </a:r>
          </a:p>
        </p:txBody>
      </p:sp>
    </p:spTree>
    <p:extLst>
      <p:ext uri="{BB962C8B-B14F-4D97-AF65-F5344CB8AC3E}">
        <p14:creationId xmlns:p14="http://schemas.microsoft.com/office/powerpoint/2010/main" val="174417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a:t>No entanto, apesar de aplicável em casos concretos específicos, a doutrina tem se mostrado fortemente contra a adoção desta modalidade uma vez que contradiz o princípio da continuidade do lar, que deve compor o bem-estar da criança</a:t>
            </a:r>
            <a:r>
              <a:rPr lang="pt-BR" dirty="0" smtClean="0"/>
              <a:t>.</a:t>
            </a:r>
          </a:p>
          <a:p>
            <a:pPr algn="just"/>
            <a:endParaRPr lang="pt-BR" dirty="0"/>
          </a:p>
          <a:p>
            <a:pPr algn="just"/>
            <a:r>
              <a:rPr lang="pt-BR" dirty="0"/>
              <a:t>Por entender que trata-se “do reflexo do egoísmo dos pais, que pensam nos filhos como objetos de posse, passíveis de divisão de tempo e espaço, uma afronta ao princípio do melhor interesse da criança</a:t>
            </a:r>
            <a:r>
              <a:rPr lang="pt-BR" dirty="0" smtClean="0"/>
              <a:t>”</a:t>
            </a:r>
            <a:endParaRPr lang="pt-BR" dirty="0"/>
          </a:p>
        </p:txBody>
      </p:sp>
    </p:spTree>
    <p:extLst>
      <p:ext uri="{BB962C8B-B14F-4D97-AF65-F5344CB8AC3E}">
        <p14:creationId xmlns:p14="http://schemas.microsoft.com/office/powerpoint/2010/main" val="231466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A </a:t>
            </a:r>
            <a:r>
              <a:rPr lang="pt-BR" b="1" dirty="0" smtClean="0"/>
              <a:t>GUARDA COMPARTILHADA E A FAMÍLIA HOMOAFETIVA</a:t>
            </a:r>
            <a:r>
              <a:rPr lang="pt-BR" dirty="0"/>
              <a:t/>
            </a:r>
            <a:br>
              <a:rPr lang="pt-BR" dirty="0"/>
            </a:br>
            <a:endParaRPr lang="pt-BR" dirty="0"/>
          </a:p>
        </p:txBody>
      </p:sp>
      <p:sp>
        <p:nvSpPr>
          <p:cNvPr id="3" name="Espaço Reservado para Conteúdo 2"/>
          <p:cNvSpPr>
            <a:spLocks noGrp="1"/>
          </p:cNvSpPr>
          <p:nvPr>
            <p:ph idx="1"/>
          </p:nvPr>
        </p:nvSpPr>
        <p:spPr/>
        <p:txBody>
          <a:bodyPr/>
          <a:lstStyle/>
          <a:p>
            <a:pPr algn="just"/>
            <a:r>
              <a:rPr lang="pt-BR" sz="3200" dirty="0"/>
              <a:t>De acordo com as constantes mudanças sofridas na sociedade pós-moderna, sobretudo no que concerne as modificações nas estruturas familiares, é possível identificar que a ideia de família já não é mais aquela formada pela consagração do casamento. Hoje são reconhecidas como entidade familiar as uniões existentes entre casais do mesmo sexo, ou seja, são as denominadas famílias contemporâneas, de acordo com as recentes decisões do Supremo Tribunal Federal</a:t>
            </a:r>
            <a:r>
              <a:rPr lang="pt-BR" dirty="0"/>
              <a:t>.</a:t>
            </a:r>
          </a:p>
          <a:p>
            <a:endParaRPr lang="pt-BR" dirty="0"/>
          </a:p>
        </p:txBody>
      </p:sp>
    </p:spTree>
    <p:extLst>
      <p:ext uri="{BB962C8B-B14F-4D97-AF65-F5344CB8AC3E}">
        <p14:creationId xmlns:p14="http://schemas.microsoft.com/office/powerpoint/2010/main" val="3284994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Autofit/>
          </a:bodyPr>
          <a:lstStyle/>
          <a:p>
            <a:pPr algn="just"/>
            <a:r>
              <a:rPr lang="pt-BR" sz="3200" dirty="0"/>
              <a:t>Partindo-se do princípio de que as famílias </a:t>
            </a:r>
            <a:r>
              <a:rPr lang="pt-BR" sz="3200" dirty="0" err="1"/>
              <a:t>homoafetivas</a:t>
            </a:r>
            <a:r>
              <a:rPr lang="pt-BR" sz="3200" dirty="0"/>
              <a:t> têm direito a adoção em </a:t>
            </a:r>
            <a:r>
              <a:rPr lang="pt-BR" sz="3200" dirty="0" smtClean="0"/>
              <a:t>razão dos </a:t>
            </a:r>
            <a:r>
              <a:rPr lang="pt-BR" sz="3200" dirty="0"/>
              <a:t>aos princípios </a:t>
            </a:r>
            <a:r>
              <a:rPr lang="pt-BR" sz="3200" dirty="0" smtClean="0"/>
              <a:t>constitucionais </a:t>
            </a:r>
            <a:r>
              <a:rPr lang="pt-BR" sz="3200" dirty="0"/>
              <a:t>e seguindo os preceitos da jurisprudência, poderá essa nova família ter direito a guarda de uma criança por interpretação </a:t>
            </a:r>
            <a:r>
              <a:rPr lang="pt-BR" sz="3200" dirty="0" smtClean="0"/>
              <a:t>analógica. </a:t>
            </a:r>
            <a:r>
              <a:rPr lang="pt-BR" sz="3200" dirty="0"/>
              <a:t>Assim, é possível reconhecer </a:t>
            </a:r>
            <a:r>
              <a:rPr lang="pt-BR" sz="3200" b="1" dirty="0"/>
              <a:t>a aplicação do princípio da igualdade</a:t>
            </a:r>
            <a:r>
              <a:rPr lang="pt-BR" sz="3200" dirty="0"/>
              <a:t> presente na </a:t>
            </a:r>
            <a:r>
              <a:rPr lang="pt-BR" sz="3200" dirty="0" smtClean="0"/>
              <a:t>constituição, </a:t>
            </a:r>
            <a:r>
              <a:rPr lang="pt-BR" sz="3200" dirty="0"/>
              <a:t>bem como a observância do art. 28º do </a:t>
            </a:r>
            <a:r>
              <a:rPr lang="pt-BR" sz="3200" dirty="0" smtClean="0"/>
              <a:t>ECA que </a:t>
            </a:r>
            <a:r>
              <a:rPr lang="pt-BR" sz="3200" dirty="0"/>
              <a:t>dispõe: “A colocação em família substituta far-se-á mediante guarda, tutela ou adoção, independentemente da situação jurídica da criança ou adolescente, nos termos desta Lei”.</a:t>
            </a:r>
          </a:p>
        </p:txBody>
      </p:sp>
    </p:spTree>
    <p:extLst>
      <p:ext uri="{BB962C8B-B14F-4D97-AF65-F5344CB8AC3E}">
        <p14:creationId xmlns:p14="http://schemas.microsoft.com/office/powerpoint/2010/main" val="316030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FIGURA DO PROTUTOR</a:t>
            </a:r>
          </a:p>
        </p:txBody>
      </p:sp>
      <p:sp>
        <p:nvSpPr>
          <p:cNvPr id="3" name="Espaço Reservado para Conteúdo 2"/>
          <p:cNvSpPr>
            <a:spLocks noGrp="1"/>
          </p:cNvSpPr>
          <p:nvPr>
            <p:ph idx="1"/>
          </p:nvPr>
        </p:nvSpPr>
        <p:spPr/>
        <p:txBody>
          <a:bodyPr/>
          <a:lstStyle/>
          <a:p>
            <a:pPr algn="just"/>
            <a:r>
              <a:rPr lang="pt-BR" dirty="0"/>
              <a:t>é pessoa nomeada pelo juiz para a fiscalização dos atos do tutor (art. 1.742 do C.C.). Se o juiz entender </a:t>
            </a:r>
            <a:r>
              <a:rPr lang="pt-BR" dirty="0" smtClean="0"/>
              <a:t>conveniente </a:t>
            </a:r>
            <a:r>
              <a:rPr lang="pt-BR" dirty="0"/>
              <a:t>nomeia. </a:t>
            </a:r>
            <a:endParaRPr lang="pt-BR" dirty="0" smtClean="0"/>
          </a:p>
          <a:p>
            <a:pPr algn="just"/>
            <a:endParaRPr lang="pt-BR" dirty="0"/>
          </a:p>
          <a:p>
            <a:pPr algn="just"/>
            <a:r>
              <a:rPr lang="pt-BR" dirty="0"/>
              <a:t> - Poderá ainda o juiz indicar quais atos serão necessariamente aprovados ou verificados pelo </a:t>
            </a:r>
            <a:r>
              <a:rPr lang="pt-BR" dirty="0" err="1"/>
              <a:t>protutor</a:t>
            </a:r>
            <a:r>
              <a:rPr lang="pt-BR" dirty="0"/>
              <a:t>. </a:t>
            </a:r>
            <a:endParaRPr lang="pt-BR" dirty="0" smtClean="0"/>
          </a:p>
          <a:p>
            <a:pPr algn="just"/>
            <a:endParaRPr lang="pt-BR" dirty="0"/>
          </a:p>
          <a:p>
            <a:pPr algn="just"/>
            <a:r>
              <a:rPr lang="pt-BR" dirty="0"/>
              <a:t>- não poderá o tutor se negar a fornecer as informações necessárias ao </a:t>
            </a:r>
            <a:r>
              <a:rPr lang="pt-BR" dirty="0" err="1"/>
              <a:t>protutor</a:t>
            </a:r>
            <a:r>
              <a:rPr lang="pt-BR" dirty="0"/>
              <a:t>, e este deverá se dirigir ao juízo para informar qualquer sujeita ou irregularidade na conduta do tutor.</a:t>
            </a:r>
          </a:p>
        </p:txBody>
      </p:sp>
    </p:spTree>
    <p:extLst>
      <p:ext uri="{BB962C8B-B14F-4D97-AF65-F5344CB8AC3E}">
        <p14:creationId xmlns:p14="http://schemas.microsoft.com/office/powerpoint/2010/main" val="134215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pPr algn="just"/>
            <a:r>
              <a:rPr lang="pt-BR" dirty="0"/>
              <a:t>Portanto não existe lei que proíba o exercício da guarda a ser aplicada na dissolução da união e o seu deferimento não deve fazer distinção ao tipo de família, seja ela advinda do matrimônio, ou de uniões </a:t>
            </a:r>
            <a:r>
              <a:rPr lang="pt-BR" dirty="0" err="1"/>
              <a:t>homoafetivas</a:t>
            </a:r>
            <a:r>
              <a:rPr lang="pt-BR" dirty="0"/>
              <a:t>. </a:t>
            </a:r>
            <a:r>
              <a:rPr lang="pt-BR" u="sng" dirty="0"/>
              <a:t>Torna-se imprescindível para os que compartilham a guarda, dispor de meios adequados à proteção do filho como, educação, alimentação e sobretudo afeto</a:t>
            </a:r>
            <a:r>
              <a:rPr lang="pt-BR" dirty="0" smtClean="0"/>
              <a:t>.</a:t>
            </a:r>
          </a:p>
          <a:p>
            <a:pPr algn="just"/>
            <a:endParaRPr lang="pt-BR" dirty="0"/>
          </a:p>
          <a:p>
            <a:pPr algn="just"/>
            <a:r>
              <a:rPr lang="pt-BR" dirty="0"/>
              <a:t>Situações conflitivas, ao desaguarem no judiciário, muitas vezes põem em risco a imparcialidade do juiz na avaliação do pai gay ou da mãe lésbica. </a:t>
            </a:r>
            <a:r>
              <a:rPr lang="pt-BR" dirty="0" smtClean="0"/>
              <a:t>Não deve o Magistrado levar em consideração a </a:t>
            </a:r>
            <a:r>
              <a:rPr lang="pt-BR" dirty="0"/>
              <a:t>questão da </a:t>
            </a:r>
            <a:r>
              <a:rPr lang="pt-BR" dirty="0" smtClean="0"/>
              <a:t>homossexualidade, mas sim o </a:t>
            </a:r>
            <a:r>
              <a:rPr lang="pt-BR" dirty="0"/>
              <a:t>desemprenho do papel paterno e materno que é </a:t>
            </a:r>
            <a:r>
              <a:rPr lang="pt-BR" dirty="0" smtClean="0"/>
              <a:t>a </a:t>
            </a:r>
            <a:r>
              <a:rPr lang="pt-BR" dirty="0"/>
              <a:t>circunstância </a:t>
            </a:r>
            <a:r>
              <a:rPr lang="pt-BR" dirty="0" smtClean="0"/>
              <a:t>relevante</a:t>
            </a:r>
            <a:r>
              <a:rPr lang="pt-BR" dirty="0"/>
              <a:t>. </a:t>
            </a:r>
          </a:p>
          <a:p>
            <a:pPr algn="just"/>
            <a:endParaRPr lang="pt-BR" dirty="0"/>
          </a:p>
        </p:txBody>
      </p:sp>
    </p:spTree>
    <p:extLst>
      <p:ext uri="{BB962C8B-B14F-4D97-AF65-F5344CB8AC3E}">
        <p14:creationId xmlns:p14="http://schemas.microsoft.com/office/powerpoint/2010/main" val="4116613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lnSpcReduction="10000"/>
          </a:bodyPr>
          <a:lstStyle/>
          <a:p>
            <a:pPr algn="just"/>
            <a:r>
              <a:rPr lang="pt-BR" dirty="0"/>
              <a:t>  </a:t>
            </a:r>
            <a:r>
              <a:rPr lang="pt-BR" dirty="0" smtClean="0"/>
              <a:t>A guarda </a:t>
            </a:r>
            <a:r>
              <a:rPr lang="pt-BR" dirty="0"/>
              <a:t>compartilhada é adequada às famílias </a:t>
            </a:r>
            <a:r>
              <a:rPr lang="pt-BR" dirty="0" err="1"/>
              <a:t>homoafetivas</a:t>
            </a:r>
            <a:r>
              <a:rPr lang="pt-BR" dirty="0"/>
              <a:t>, uma vez que faz total referência aos modelos contemporâneas. A sua aplicação vem sendo cada vez mais frequente da ruptura das uniões atuais, ao reconhecer que a sociedade passa por momento de transição contínua e que os fatos sociais devem acompanhar a dinâmica da nova família.</a:t>
            </a:r>
          </a:p>
          <a:p>
            <a:pPr algn="just"/>
            <a:r>
              <a:rPr lang="pt-BR" dirty="0"/>
              <a:t> </a:t>
            </a:r>
            <a:r>
              <a:rPr lang="pt-BR" dirty="0" smtClean="0"/>
              <a:t>Diante </a:t>
            </a:r>
            <a:r>
              <a:rPr lang="pt-BR" dirty="0"/>
              <a:t>desse cenário é que surgem dúvidas pertinentes à aplicação da guarda compartilhada, como as seguintes: </a:t>
            </a:r>
            <a:r>
              <a:rPr lang="pt-BR" u="sng" dirty="0"/>
              <a:t>os casais homossexuais que tiveram direito a adoção podem se beneficiar do modelo compartilhado? Caberá a aplicação dessa modalidade para a </a:t>
            </a:r>
            <a:r>
              <a:rPr lang="pt-BR" u="sng" dirty="0" err="1"/>
              <a:t>parentalidade</a:t>
            </a:r>
            <a:r>
              <a:rPr lang="pt-BR" u="sng" dirty="0"/>
              <a:t> </a:t>
            </a:r>
            <a:r>
              <a:rPr lang="pt-BR" u="sng" dirty="0" err="1"/>
              <a:t>socioafetiva</a:t>
            </a:r>
            <a:r>
              <a:rPr lang="pt-BR" u="sng" dirty="0"/>
              <a:t>? </a:t>
            </a:r>
          </a:p>
        </p:txBody>
      </p:sp>
    </p:spTree>
    <p:extLst>
      <p:ext uri="{BB962C8B-B14F-4D97-AF65-F5344CB8AC3E}">
        <p14:creationId xmlns:p14="http://schemas.microsoft.com/office/powerpoint/2010/main" val="920794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smtClean="0"/>
              <a:t>Diante </a:t>
            </a:r>
            <a:r>
              <a:rPr lang="pt-BR" dirty="0"/>
              <a:t>da dissolução </a:t>
            </a:r>
            <a:r>
              <a:rPr lang="pt-BR" dirty="0" err="1"/>
              <a:t>homoaetiva</a:t>
            </a:r>
            <a:r>
              <a:rPr lang="pt-BR" dirty="0"/>
              <a:t> o que prova ser a guarda compartilhada mais benéfica para a família? É possível responder de maneira clara e positiva a tais questionamentos, em observância ao princípio que veda a discriminação, bem como o seu amparo por meio da lei de adoção. Tal norma ainda estabelece o direito da guarda diante da dissolução do vínculo conjugal. É possível acrescentar que várias jurisprudências deferiram o direito à adoção aos casais homossexuais. Como consequência dessas decisões segue o direito de escolha daquela modalidade que possa se moldar a família </a:t>
            </a:r>
            <a:r>
              <a:rPr lang="pt-BR" dirty="0" err="1"/>
              <a:t>homoafetiva</a:t>
            </a:r>
            <a:r>
              <a:rPr lang="pt-BR" dirty="0"/>
              <a:t>.</a:t>
            </a:r>
          </a:p>
        </p:txBody>
      </p:sp>
    </p:spTree>
    <p:extLst>
      <p:ext uri="{BB962C8B-B14F-4D97-AF65-F5344CB8AC3E}">
        <p14:creationId xmlns:p14="http://schemas.microsoft.com/office/powerpoint/2010/main" val="3156272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a:xfrm>
            <a:off x="838200" y="1902898"/>
            <a:ext cx="10515600" cy="4351338"/>
          </a:xfrm>
        </p:spPr>
        <p:txBody>
          <a:bodyPr>
            <a:normAutofit/>
          </a:bodyPr>
          <a:lstStyle/>
          <a:p>
            <a:pPr algn="just"/>
            <a:r>
              <a:rPr lang="pt-BR" sz="3200" dirty="0" smtClean="0"/>
              <a:t>Atualmente se reconhece que  a </a:t>
            </a:r>
            <a:r>
              <a:rPr lang="pt-BR" sz="3200" dirty="0" err="1"/>
              <a:t>parentalidade</a:t>
            </a:r>
            <a:r>
              <a:rPr lang="pt-BR" sz="3200" dirty="0"/>
              <a:t> </a:t>
            </a:r>
            <a:r>
              <a:rPr lang="pt-BR" sz="3200" dirty="0" err="1"/>
              <a:t>socioafetiva</a:t>
            </a:r>
            <a:r>
              <a:rPr lang="pt-BR" sz="3200" dirty="0"/>
              <a:t> que tem como característica o vínculo de parentesco daquele que não detém a paternidade biológica, mas sim o vínculo de afeto como precursor da família. Não pode o magistrado simplesmente indeferir o pedido de guarda compartilhada em observância apenas ao vínculo biológico, deixando em segundo plano a relação </a:t>
            </a:r>
            <a:r>
              <a:rPr lang="pt-BR" sz="3200" dirty="0" err="1"/>
              <a:t>socioafetiva</a:t>
            </a:r>
            <a:r>
              <a:rPr lang="pt-BR" sz="3200" dirty="0"/>
              <a:t>, assim ficaria evidenciada a contradição em relação aos avanços jurisprudências</a:t>
            </a:r>
            <a:r>
              <a:rPr lang="pt-BR" dirty="0"/>
              <a:t>. </a:t>
            </a:r>
          </a:p>
        </p:txBody>
      </p:sp>
    </p:spTree>
    <p:extLst>
      <p:ext uri="{BB962C8B-B14F-4D97-AF65-F5344CB8AC3E}">
        <p14:creationId xmlns:p14="http://schemas.microsoft.com/office/powerpoint/2010/main" val="3293068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ADOÇÃO HOMOAFETIVA</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Outro tema muito debatido em relação aos casais homossexuais é a possibilidade de adotar menores de idade. </a:t>
            </a:r>
            <a:r>
              <a:rPr lang="pt-BR" u="sng" dirty="0"/>
              <a:t>Em 2013, a 3ª Turma garantiu a adoção unilateral de uma menina por um dos cônjuges de uma união </a:t>
            </a:r>
            <a:r>
              <a:rPr lang="pt-BR" u="sng" dirty="0" err="1"/>
              <a:t>homoafetiva</a:t>
            </a:r>
            <a:r>
              <a:rPr lang="pt-BR" dirty="0"/>
              <a:t>. A filha do casal foi gerada por inseminação artificial e o registro adotivo permitira que o casal compartilhasse a condição de mãe da criança.</a:t>
            </a:r>
          </a:p>
          <a:p>
            <a:pPr algn="just"/>
            <a:r>
              <a:rPr lang="pt-BR" dirty="0"/>
              <a:t>A relatora do caso, ministra Nancy </a:t>
            </a:r>
            <a:r>
              <a:rPr lang="pt-BR" dirty="0" err="1"/>
              <a:t>Andrighi</a:t>
            </a:r>
            <a:r>
              <a:rPr lang="pt-BR" dirty="0"/>
              <a:t>, </a:t>
            </a:r>
            <a:r>
              <a:rPr lang="pt-BR" u="sng" dirty="0"/>
              <a:t>destacou em seu voto que o ordenamento jurídico brasileiro não condiciona o pleno exercício da cidadania à orientação sexual das pessoas.</a:t>
            </a:r>
            <a:r>
              <a:rPr lang="pt-BR" dirty="0"/>
              <a:t> “Se determinada situação é possível ao extrato heterossexual da população brasileira, também o é à fração homossexual, assexual ou transexual, e a todos os demais grupos representativos de minorias de qualquer natureza”, disse ela.</a:t>
            </a:r>
          </a:p>
          <a:p>
            <a:pPr algn="just"/>
            <a:endParaRPr lang="pt-BR" dirty="0"/>
          </a:p>
        </p:txBody>
      </p:sp>
    </p:spTree>
    <p:extLst>
      <p:ext uri="{BB962C8B-B14F-4D97-AF65-F5344CB8AC3E}">
        <p14:creationId xmlns:p14="http://schemas.microsoft.com/office/powerpoint/2010/main" val="2091862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a:t>Ponderou ainda voto que a situação, “se não equalizada </a:t>
            </a:r>
            <a:r>
              <a:rPr lang="pt-BR" dirty="0" smtClean="0"/>
              <a:t>convenientemente, </a:t>
            </a:r>
            <a:r>
              <a:rPr lang="pt-BR" dirty="0"/>
              <a:t>pode gerar – em caso de óbito do genitor biológico – impasses legais, notadamente no que toca à guarda dos menores, ou ainda discussões de cunho patrimonial, com graves consequências para a prole</a:t>
            </a:r>
            <a:r>
              <a:rPr lang="pt-BR" dirty="0" smtClean="0"/>
              <a:t>”</a:t>
            </a:r>
          </a:p>
          <a:p>
            <a:pPr algn="just"/>
            <a:endParaRPr lang="pt-BR" dirty="0"/>
          </a:p>
          <a:p>
            <a:pPr algn="just"/>
            <a:r>
              <a:rPr lang="pt-BR" dirty="0" smtClean="0"/>
              <a:t>Assim, hoje não há mais dúvidas quanto à possibilidade de adoção por casais </a:t>
            </a:r>
            <a:r>
              <a:rPr lang="pt-BR" dirty="0" err="1" smtClean="0"/>
              <a:t>homoafetivos</a:t>
            </a:r>
            <a:r>
              <a:rPr lang="pt-BR" dirty="0" smtClean="0"/>
              <a:t>, restando à realidade social a análise de situações reais. (VÍDEO)  </a:t>
            </a:r>
            <a:endParaRPr lang="pt-BR" dirty="0"/>
          </a:p>
        </p:txBody>
      </p:sp>
    </p:spTree>
    <p:extLst>
      <p:ext uri="{BB962C8B-B14F-4D97-AF65-F5344CB8AC3E}">
        <p14:creationId xmlns:p14="http://schemas.microsoft.com/office/powerpoint/2010/main" val="2102381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OS ANIMAIS NO DIREITO – GUARDA(?)</a:t>
            </a:r>
            <a:endParaRPr lang="pt-BR" dirty="0"/>
          </a:p>
        </p:txBody>
      </p:sp>
      <p:sp>
        <p:nvSpPr>
          <p:cNvPr id="3" name="Espaço Reservado para Conteúdo 2"/>
          <p:cNvSpPr>
            <a:spLocks noGrp="1"/>
          </p:cNvSpPr>
          <p:nvPr>
            <p:ph idx="1"/>
          </p:nvPr>
        </p:nvSpPr>
        <p:spPr/>
        <p:txBody>
          <a:bodyPr>
            <a:normAutofit/>
          </a:bodyPr>
          <a:lstStyle/>
          <a:p>
            <a:pPr algn="just"/>
            <a:r>
              <a:rPr lang="pt-BR" sz="3200" dirty="0" smtClean="0"/>
              <a:t>A  Constituição Federal</a:t>
            </a:r>
            <a:r>
              <a:rPr lang="pt-BR" sz="3200" dirty="0"/>
              <a:t> de 1988, em seu Título VIII (Da Ordem Social), Capítulo VI (Do Meio Ambiente), </a:t>
            </a:r>
            <a:r>
              <a:rPr lang="pt-BR" sz="3200" dirty="0" smtClean="0"/>
              <a:t>artigo 225, </a:t>
            </a:r>
            <a:r>
              <a:rPr lang="pt-BR" sz="3200" dirty="0"/>
              <a:t>inciso </a:t>
            </a:r>
            <a:r>
              <a:rPr lang="pt-BR" sz="3200" dirty="0" smtClean="0"/>
              <a:t>VII, </a:t>
            </a:r>
            <a:r>
              <a:rPr lang="pt-BR" sz="3200" dirty="0"/>
              <a:t>positivou o direito que todos possuem ao meio ambiente equilibrado, sendo este um bem de uso comum, entretanto, disciplinou que cabe ao poder público, bem como à coletividade o dever de defendê-lo e </a:t>
            </a:r>
            <a:r>
              <a:rPr lang="pt-BR" sz="3200" dirty="0" smtClean="0"/>
              <a:t>preservá-lo, incluindo-se neste contexto os animais.</a:t>
            </a:r>
          </a:p>
          <a:p>
            <a:endParaRPr lang="pt-BR" dirty="0"/>
          </a:p>
        </p:txBody>
      </p:sp>
    </p:spTree>
    <p:extLst>
      <p:ext uri="{BB962C8B-B14F-4D97-AF65-F5344CB8AC3E}">
        <p14:creationId xmlns:p14="http://schemas.microsoft.com/office/powerpoint/2010/main" val="1419423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lgn="just"/>
            <a:r>
              <a:rPr lang="pt-BR" sz="3200" dirty="0"/>
              <a:t>No âmbito internacional temos a </a:t>
            </a:r>
            <a:r>
              <a:rPr lang="pt-BR" sz="3200" b="1" u="sng" dirty="0"/>
              <a:t>Declaração Universal dos Direitos dos Animais, que foi proclamada no ano de 1978, em uma sessão realizada pela UNESCO, em Bruxelas</a:t>
            </a:r>
            <a:r>
              <a:rPr lang="pt-BR" sz="3200" dirty="0"/>
              <a:t>, visando reconhecer proteção aos animais, a fim de que estes tenham o reconhecimento por meio dos seres humanos ao direito à vida, à dignidade, respeito e ao amparo contra maus-tratos e qualquer tipo de crueldade que ignore o direito à existência dos quais os animais são detentores.</a:t>
            </a:r>
          </a:p>
          <a:p>
            <a:endParaRPr lang="pt-BR" sz="3200" dirty="0"/>
          </a:p>
        </p:txBody>
      </p:sp>
    </p:spTree>
    <p:extLst>
      <p:ext uri="{BB962C8B-B14F-4D97-AF65-F5344CB8AC3E}">
        <p14:creationId xmlns:p14="http://schemas.microsoft.com/office/powerpoint/2010/main" val="3079184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lgn="just"/>
            <a:r>
              <a:rPr lang="pt-BR" dirty="0" smtClean="0"/>
              <a:t>No </a:t>
            </a:r>
            <a:r>
              <a:rPr lang="pt-BR" dirty="0"/>
              <a:t>Brasil, no âmbito </a:t>
            </a:r>
            <a:r>
              <a:rPr lang="pt-BR" dirty="0" smtClean="0"/>
              <a:t>do Código Civil, </a:t>
            </a:r>
            <a:r>
              <a:rPr lang="pt-BR" dirty="0"/>
              <a:t>o tratamento dado aos animais não se coaduna com a realidade social com a qual eles se encontram, haja vista que ainda são classificados como “coisas, bens móveis” pelo Direito</a:t>
            </a:r>
            <a:r>
              <a:rPr lang="pt-BR" dirty="0" smtClean="0"/>
              <a:t>, </a:t>
            </a:r>
            <a:r>
              <a:rPr lang="pt-BR" dirty="0"/>
              <a:t>enquanto outros países </a:t>
            </a:r>
            <a:r>
              <a:rPr lang="pt-BR" dirty="0" smtClean="0"/>
              <a:t>assim não é, </a:t>
            </a:r>
            <a:r>
              <a:rPr lang="pt-BR" u="sng" dirty="0"/>
              <a:t>a exemplo do Projeto de Lei francês que alterou o status jurídico dos animais, reconhecendo-os como seres </a:t>
            </a:r>
            <a:r>
              <a:rPr lang="pt-BR" u="sng" dirty="0" err="1"/>
              <a:t>sencientes</a:t>
            </a:r>
            <a:r>
              <a:rPr lang="pt-BR" dirty="0"/>
              <a:t>. No entanto, vale salientar sobre a existência, aqui no Brasil, do </a:t>
            </a:r>
            <a:r>
              <a:rPr lang="pt-BR" u="sng" dirty="0"/>
              <a:t>Projeto de Lei do Senado Federal n. 351/2015, que visa acrescentar ao parágrafo único do art. 82, e inciso IV ao art</a:t>
            </a:r>
            <a:r>
              <a:rPr lang="pt-BR" u="sng" dirty="0" smtClean="0"/>
              <a:t>. 83</a:t>
            </a:r>
            <a:r>
              <a:rPr lang="pt-BR" u="sng" dirty="0"/>
              <a:t> da Lei </a:t>
            </a:r>
            <a:r>
              <a:rPr lang="pt-BR" u="sng" dirty="0" smtClean="0"/>
              <a:t>nº 10.406, </a:t>
            </a:r>
            <a:r>
              <a:rPr lang="pt-BR" u="sng" dirty="0"/>
              <a:t>de 10 de janeiro de 2002 </a:t>
            </a:r>
            <a:r>
              <a:rPr lang="pt-BR" u="sng" dirty="0" smtClean="0"/>
              <a:t>(Código Civil), </a:t>
            </a:r>
            <a:r>
              <a:rPr lang="pt-BR" u="sng" dirty="0"/>
              <a:t>a determinação de que os animais não serão mais considerados coisas</a:t>
            </a:r>
          </a:p>
        </p:txBody>
      </p:sp>
    </p:spTree>
    <p:extLst>
      <p:ext uri="{BB962C8B-B14F-4D97-AF65-F5344CB8AC3E}">
        <p14:creationId xmlns:p14="http://schemas.microsoft.com/office/powerpoint/2010/main" val="1014661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lgn="just"/>
            <a:r>
              <a:rPr lang="pt-BR" sz="3200" dirty="0" smtClean="0"/>
              <a:t>Felizmente a Constituição Federal de </a:t>
            </a:r>
            <a:r>
              <a:rPr lang="pt-BR" sz="3200" dirty="0"/>
              <a:t>1988, amparou juridicamente os animais, ultrapassando a visão limitada da proteção ao meio ambiente adstrita ao tradicional antropocentrismo, ainda que o arcabouço jurídico seja construído com base no ser humano, o artigo 225 nos permite ultrapassar a visão civilista limitada a fim de defender os animais e inclui-los na esfera de proteção do Direito, haja vista que a vida, dignidade ou bem-estar não constituem atributos exclusivos da espécie humana</a:t>
            </a:r>
            <a:r>
              <a:rPr lang="pt-BR" sz="3200" dirty="0" smtClean="0"/>
              <a:t>.</a:t>
            </a:r>
          </a:p>
        </p:txBody>
      </p:sp>
    </p:spTree>
    <p:extLst>
      <p:ext uri="{BB962C8B-B14F-4D97-AF65-F5344CB8AC3E}">
        <p14:creationId xmlns:p14="http://schemas.microsoft.com/office/powerpoint/2010/main" val="404109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Autofit/>
          </a:bodyPr>
          <a:lstStyle/>
          <a:p>
            <a:pPr algn="just"/>
            <a:r>
              <a:rPr lang="pt-BR" sz="3200" dirty="0"/>
              <a:t>- Responsabilidade por perdas e danos caso se omita em tal função.</a:t>
            </a:r>
          </a:p>
          <a:p>
            <a:pPr algn="just"/>
            <a:r>
              <a:rPr lang="pt-BR" sz="3200" dirty="0" smtClean="0"/>
              <a:t>Frise-se </a:t>
            </a:r>
            <a:r>
              <a:rPr lang="pt-BR" sz="3200" dirty="0"/>
              <a:t>que o </a:t>
            </a:r>
            <a:r>
              <a:rPr lang="pt-BR" sz="3200" b="1" dirty="0" err="1"/>
              <a:t>protutor</a:t>
            </a:r>
            <a:r>
              <a:rPr lang="pt-BR" sz="3200" b="1" dirty="0"/>
              <a:t> não exerce tutela</a:t>
            </a:r>
            <a:r>
              <a:rPr lang="pt-BR" sz="3200" dirty="0"/>
              <a:t>, mas apenas a supervisiona. </a:t>
            </a:r>
            <a:r>
              <a:rPr lang="pt-BR" sz="3200" u="sng" dirty="0"/>
              <a:t>Normalmente é necessária a presença do </a:t>
            </a:r>
            <a:r>
              <a:rPr lang="pt-BR" sz="3200" u="sng" dirty="0" err="1"/>
              <a:t>protutor</a:t>
            </a:r>
            <a:r>
              <a:rPr lang="pt-BR" sz="3200" u="sng" dirty="0"/>
              <a:t> na administração de grandes patrimônios</a:t>
            </a:r>
            <a:r>
              <a:rPr lang="pt-BR" sz="3200" dirty="0"/>
              <a:t>, para cuja fiscalização a presença do juiz se mostrar distante. Também a atuação do </a:t>
            </a:r>
            <a:r>
              <a:rPr lang="pt-BR" sz="3200" dirty="0" err="1"/>
              <a:t>protutor</a:t>
            </a:r>
            <a:r>
              <a:rPr lang="pt-BR" sz="3200" dirty="0"/>
              <a:t> sofrerá a fiscalização do </a:t>
            </a:r>
            <a:r>
              <a:rPr lang="pt-BR" sz="3200" dirty="0" smtClean="0"/>
              <a:t>juiz, já que se trata de patrimônio de menor.</a:t>
            </a:r>
            <a:endParaRPr lang="pt-BR" sz="3200" dirty="0"/>
          </a:p>
          <a:p>
            <a:pPr algn="just"/>
            <a:endParaRPr lang="pt-BR" sz="3200" dirty="0"/>
          </a:p>
        </p:txBody>
      </p:sp>
    </p:spTree>
    <p:extLst>
      <p:ext uri="{BB962C8B-B14F-4D97-AF65-F5344CB8AC3E}">
        <p14:creationId xmlns:p14="http://schemas.microsoft.com/office/powerpoint/2010/main" val="854922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smtClean="0"/>
              <a:t>Assim, até que uma alteração legislativa efetiva ocorrer, o Judiciário deve lidar com a situação social pertinente, o que já vem acontecendo.</a:t>
            </a:r>
          </a:p>
          <a:p>
            <a:pPr algn="just"/>
            <a:endParaRPr lang="pt-BR" dirty="0" smtClean="0"/>
          </a:p>
          <a:p>
            <a:pPr algn="just"/>
            <a:r>
              <a:rPr lang="pt-BR" dirty="0" smtClean="0"/>
              <a:t>Deste </a:t>
            </a:r>
            <a:r>
              <a:rPr lang="pt-BR" dirty="0"/>
              <a:t>modo, muito embora os casos envolvendo guarda de animais de estimação no divórcio tenham como base o bem-estar do ser humano, não há como negar o reconhecimento, ainda que de forma branda, da mudança de paradigma e o papel social ocupado pelos animais de estimação.</a:t>
            </a:r>
          </a:p>
          <a:p>
            <a:endParaRPr lang="pt-BR" dirty="0"/>
          </a:p>
        </p:txBody>
      </p:sp>
    </p:spTree>
    <p:extLst>
      <p:ext uri="{BB962C8B-B14F-4D97-AF65-F5344CB8AC3E}">
        <p14:creationId xmlns:p14="http://schemas.microsoft.com/office/powerpoint/2010/main" val="2920976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GUARDA COMPARTILHADA DOS ANIMAIS</a:t>
            </a:r>
            <a:endParaRPr lang="pt-BR" dirty="0"/>
          </a:p>
        </p:txBody>
      </p:sp>
      <p:sp>
        <p:nvSpPr>
          <p:cNvPr id="3" name="Espaço Reservado para Conteúdo 2"/>
          <p:cNvSpPr>
            <a:spLocks noGrp="1"/>
          </p:cNvSpPr>
          <p:nvPr>
            <p:ph idx="1"/>
          </p:nvPr>
        </p:nvSpPr>
        <p:spPr/>
        <p:txBody>
          <a:bodyPr/>
          <a:lstStyle/>
          <a:p>
            <a:pPr algn="just"/>
            <a:r>
              <a:rPr lang="pt-BR" dirty="0"/>
              <a:t>O divórcio de muitos casais tem trazido à baila uma situação incomum para o Judiciário, mas corriqueira frente ao crescente número de Animais de estimação no país, bem como do crescimento de sua importância no âmbito das famílias brasileiras. Em muitos processos de divórcio, os animais de estimação, que ainda são tratados como bem móvel </a:t>
            </a:r>
            <a:r>
              <a:rPr lang="pt-BR" dirty="0" smtClean="0"/>
              <a:t>pelo Código Civil, </a:t>
            </a:r>
            <a:r>
              <a:rPr lang="pt-BR" dirty="0"/>
              <a:t>alcançam status de membros da família, não raras vezes assumindo papel de filhos, inclusive no momento em que os casais chegam à decisão de romper o vínculo matrimonial.</a:t>
            </a:r>
          </a:p>
          <a:p>
            <a:endParaRPr lang="pt-BR" dirty="0"/>
          </a:p>
        </p:txBody>
      </p:sp>
    </p:spTree>
    <p:extLst>
      <p:ext uri="{BB962C8B-B14F-4D97-AF65-F5344CB8AC3E}">
        <p14:creationId xmlns:p14="http://schemas.microsoft.com/office/powerpoint/2010/main" val="920244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smtClean="0"/>
              <a:t>Há </a:t>
            </a:r>
            <a:r>
              <a:rPr lang="pt-BR" b="1" dirty="0" smtClean="0"/>
              <a:t>o </a:t>
            </a:r>
            <a:r>
              <a:rPr lang="pt-BR" b="1" dirty="0"/>
              <a:t>Projeto de Lei nº </a:t>
            </a:r>
            <a:r>
              <a:rPr lang="pt-BR" b="1" dirty="0" smtClean="0"/>
              <a:t>1.058/11 </a:t>
            </a:r>
            <a:r>
              <a:rPr lang="pt-BR" dirty="0" smtClean="0"/>
              <a:t>tramitando pela Câmara dos Deputados, versa </a:t>
            </a:r>
            <a:r>
              <a:rPr lang="pt-BR" dirty="0"/>
              <a:t>sobre a guarda compartilhada tem como objetivo regular a guarda dos animais de estimação nos casos de dissolução litigiosa da sociedade e do vínculo conjugal entre os casais</a:t>
            </a:r>
            <a:r>
              <a:rPr lang="pt-BR" dirty="0" smtClean="0"/>
              <a:t>.</a:t>
            </a:r>
          </a:p>
          <a:p>
            <a:pPr algn="just"/>
            <a:endParaRPr lang="pt-BR" dirty="0"/>
          </a:p>
          <a:p>
            <a:pPr algn="just"/>
            <a:r>
              <a:rPr lang="pt-BR" dirty="0"/>
              <a:t>Se aprovada, a Lei concederá autorização para que o juiz proceda à análise de fatores como ambiente adequado, disponibilidade para os cuidados com o animal etc., informações que o auxiliarão a decidir quem será o detentor da guarda do animal de estimação.</a:t>
            </a:r>
          </a:p>
          <a:p>
            <a:endParaRPr lang="pt-BR" dirty="0"/>
          </a:p>
        </p:txBody>
      </p:sp>
    </p:spTree>
    <p:extLst>
      <p:ext uri="{BB962C8B-B14F-4D97-AF65-F5344CB8AC3E}">
        <p14:creationId xmlns:p14="http://schemas.microsoft.com/office/powerpoint/2010/main" val="21381251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dirty="0"/>
              <a:t>O Projeto de Lei considera animais de estimação todos aqueles pertencentes às espécies </a:t>
            </a:r>
            <a:r>
              <a:rPr lang="pt-BR" b="1" dirty="0"/>
              <a:t>da fauna silvestre, exótica, doméstica ou </a:t>
            </a:r>
            <a:r>
              <a:rPr lang="pt-BR" b="1" dirty="0" smtClean="0"/>
              <a:t>domesticada*,</a:t>
            </a:r>
            <a:r>
              <a:rPr lang="pt-BR" dirty="0" smtClean="0"/>
              <a:t> </a:t>
            </a:r>
            <a:r>
              <a:rPr lang="pt-BR" dirty="0"/>
              <a:t>mantidos em cativeiro pelo homem, para entretenimento próprio ou de terceiros, capazes de estabelecerem o convívio e a coabitação por questões de companheirismo, afetividade, lazer, segurança, terapia e demais casos em que o juiz </a:t>
            </a:r>
            <a:r>
              <a:rPr lang="pt-BR" dirty="0" smtClean="0"/>
              <a:t>entender </a:t>
            </a:r>
            <a:r>
              <a:rPr lang="pt-BR" dirty="0"/>
              <a:t>cabíveis, sem o propósito de </a:t>
            </a:r>
            <a:r>
              <a:rPr lang="pt-BR" dirty="0" smtClean="0"/>
              <a:t>abate</a:t>
            </a:r>
          </a:p>
          <a:p>
            <a:pPr algn="just"/>
            <a:r>
              <a:rPr lang="pt-BR" dirty="0" smtClean="0"/>
              <a:t>* delicada situação da previsão textual de fauna silvestre, exótica (restrições ambientais)</a:t>
            </a:r>
            <a:endParaRPr lang="pt-BR" dirty="0"/>
          </a:p>
        </p:txBody>
      </p:sp>
    </p:spTree>
    <p:extLst>
      <p:ext uri="{BB962C8B-B14F-4D97-AF65-F5344CB8AC3E}">
        <p14:creationId xmlns:p14="http://schemas.microsoft.com/office/powerpoint/2010/main" val="1543586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lgn="just"/>
            <a:r>
              <a:rPr lang="pt-BR" sz="3200" dirty="0"/>
              <a:t>Nesta esteira, a guarda dos animais foi classificada em </a:t>
            </a:r>
            <a:r>
              <a:rPr lang="pt-BR" sz="3200" u="sng" dirty="0"/>
              <a:t>unilateral e compartilhada</a:t>
            </a:r>
            <a:r>
              <a:rPr lang="pt-BR" sz="3200" dirty="0"/>
              <a:t>. A guarda unilateral é caracterizada pela concessão do animal a uma das partes, que deverá </a:t>
            </a:r>
            <a:r>
              <a:rPr lang="pt-BR" sz="3200" u="sng" dirty="0"/>
              <a:t>fazer prova da propriedade através de documento de registro do animal onde conste seu nome e que seja idôneo.</a:t>
            </a:r>
            <a:r>
              <a:rPr lang="pt-BR" sz="3200" dirty="0"/>
              <a:t> Já a guarda compartilhada ocorrerá quando o exercício da posse responsável for concedido a ambas as partes.</a:t>
            </a:r>
          </a:p>
          <a:p>
            <a:endParaRPr lang="pt-BR" sz="3200" dirty="0"/>
          </a:p>
        </p:txBody>
      </p:sp>
    </p:spTree>
    <p:extLst>
      <p:ext uri="{BB962C8B-B14F-4D97-AF65-F5344CB8AC3E}">
        <p14:creationId xmlns:p14="http://schemas.microsoft.com/office/powerpoint/2010/main" val="2086764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a:bodyPr>
          <a:lstStyle/>
          <a:p>
            <a:pPr algn="just"/>
            <a:r>
              <a:rPr lang="pt-BR" sz="3200" dirty="0"/>
              <a:t>de acordo como Projeto de Lei, caberá ao magistrado a observação de algumas condições para que a guarda do animal seja deferida, quais sejam, posse responsável, ambiente adequado para moradia do animal, disponibilidade de tempo, condições de trato, de zelo e de sustento, o grau de afinidade e afetividade entre o animal e a parte, dentre outros requisitos que o Juiz considerar imprescindíveis para a manutenção da sobrevivência do animal, de acordo com as suas características.</a:t>
            </a:r>
          </a:p>
          <a:p>
            <a:pPr algn="just"/>
            <a:endParaRPr lang="pt-BR" dirty="0"/>
          </a:p>
        </p:txBody>
      </p:sp>
    </p:spTree>
    <p:extLst>
      <p:ext uri="{BB962C8B-B14F-4D97-AF65-F5344CB8AC3E}">
        <p14:creationId xmlns:p14="http://schemas.microsoft.com/office/powerpoint/2010/main" val="1420956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pPr algn="just"/>
            <a:r>
              <a:rPr lang="pt-BR" dirty="0"/>
              <a:t>enquanto não há efetivamente uma lei que discorra sobre o tema, o Judiciário tem recorrido à analogia para solucionar as questões afetas à guarda dos animais de estimação, valendo-se das regras que disciplinam a guarda compartilhada das crianças, previstas nos </a:t>
            </a:r>
            <a:r>
              <a:rPr lang="pt-BR" dirty="0" smtClean="0"/>
              <a:t>artigos 1.583 a 1.590</a:t>
            </a:r>
            <a:r>
              <a:rPr lang="pt-BR" dirty="0"/>
              <a:t> </a:t>
            </a:r>
            <a:r>
              <a:rPr lang="pt-BR" dirty="0" smtClean="0"/>
              <a:t>do Código Civil, podendo ser determinada a divisão das despesas.</a:t>
            </a:r>
            <a:endParaRPr lang="pt-BR" dirty="0"/>
          </a:p>
        </p:txBody>
      </p:sp>
    </p:spTree>
    <p:extLst>
      <p:ext uri="{BB962C8B-B14F-4D97-AF65-F5344CB8AC3E}">
        <p14:creationId xmlns:p14="http://schemas.microsoft.com/office/powerpoint/2010/main" val="2992450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lstStyle/>
          <a:p>
            <a:pPr algn="just"/>
            <a:r>
              <a:rPr lang="pt-BR" dirty="0"/>
              <a:t>No caso de uma das partes já ser detentora do animal de estimação antes da celebração do matrimônio ou união estável e o levar para a convivência do casal, a regulação, em caso de desentendimento do casal quanto à guarda, fica relativamente mais fácil, haja vista que o protetor do animal pode ter feito o registro em seu nome, assim como possuir carteira de vacinação e fotos do seu convívio com o animal de estimação, provando que o animal já era seu antes do casamento devendo permanecer com o seu protetor. De outro lado, há a possibilidade de elaboração de pacto antenupcial que inclua cláusula relativa à guarda do animal em caso de divórcio</a:t>
            </a:r>
          </a:p>
          <a:p>
            <a:endParaRPr lang="pt-BR" dirty="0"/>
          </a:p>
        </p:txBody>
      </p:sp>
    </p:spTree>
    <p:extLst>
      <p:ext uri="{BB962C8B-B14F-4D97-AF65-F5344CB8AC3E}">
        <p14:creationId xmlns:p14="http://schemas.microsoft.com/office/powerpoint/2010/main" val="31032425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DECISÕES JUDICIAIS</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O tema da guarda e regulamentação das visitas envolvendo animais de estimação é desafiador e constitui algo novo para os </a:t>
            </a:r>
            <a:r>
              <a:rPr lang="pt-BR" dirty="0" smtClean="0"/>
              <a:t>Tribunais.</a:t>
            </a:r>
          </a:p>
          <a:p>
            <a:pPr algn="just"/>
            <a:r>
              <a:rPr lang="pt-BR" dirty="0"/>
              <a:t>uma decisão proferida em sede de apelação cível interposta na Sétima Câmara Cível do Tribunal do Rio Grande do Sul, onde o marido recorreu para que a decisão de primeira instância fosse modificada em alguns pontos, entre eles a determinação de que o cachorro de estimação do casal ficasse sob a guarda da mulher, para tanto, sustentou que o animal foi um presente paterno, razão pela qual ele deveria deter a guarda do cãozinho, contudo, não obteve êxito, já que os desembargadores negaram o pedido alegando que na caderneta de vacinação do cão chamado </a:t>
            </a:r>
            <a:r>
              <a:rPr lang="pt-BR" u="sng" dirty="0"/>
              <a:t>Julinho</a:t>
            </a:r>
            <a:r>
              <a:rPr lang="pt-BR" dirty="0"/>
              <a:t>, não constava o nome do homem como proprietário, mas sim da mulher, o que levou a concluir que era ela quem cuidava do animal de estimação, devendo a guarda permanecer com ela.</a:t>
            </a:r>
            <a:r>
              <a:rPr lang="pt-BR" dirty="0" smtClean="0"/>
              <a:t> </a:t>
            </a:r>
            <a:endParaRPr lang="pt-BR" dirty="0"/>
          </a:p>
        </p:txBody>
      </p:sp>
    </p:spTree>
    <p:extLst>
      <p:ext uri="{BB962C8B-B14F-4D97-AF65-F5344CB8AC3E}">
        <p14:creationId xmlns:p14="http://schemas.microsoft.com/office/powerpoint/2010/main" val="1695410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SOBRE REGULAMENTAÇÃO DE VISITAS</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i="1" dirty="0"/>
              <a:t>Animal de estimação. Mantém-se o cachorro com a mulher quando não comprovada a propriedade exclusiva do varão e demonstrado que os cuidados com a animal ficavam a cargo da convivente. Apelo </a:t>
            </a:r>
            <a:r>
              <a:rPr lang="pt-BR" i="1" dirty="0" smtClean="0"/>
              <a:t>desprovido</a:t>
            </a:r>
          </a:p>
          <a:p>
            <a:pPr algn="just"/>
            <a:r>
              <a:rPr lang="pt-BR" dirty="0" smtClean="0"/>
              <a:t>Trata-se </a:t>
            </a:r>
            <a:r>
              <a:rPr lang="pt-BR" dirty="0"/>
              <a:t>de Ação de regulamentação de visitas de animal de estimação que foi indeferida por impossibilidade jurídica do pedido. Em sede de recurso, sustentou o autor que o tratamento de semovente ao animal é inadequado, haja vista que constitui algo indivisível e infungível, não podendo ser partilhado. Alegou também que o Judiciário não pode deixar de analisar uma questão por ausência de legislação específica do assunto.</a:t>
            </a:r>
          </a:p>
          <a:p>
            <a:pPr algn="just"/>
            <a:r>
              <a:rPr lang="pt-BR" dirty="0"/>
              <a:t>De forma brilhante e consciente, sustentou o Desembargador Relator José Carlos Teixeira </a:t>
            </a:r>
            <a:r>
              <a:rPr lang="pt-BR" dirty="0" err="1"/>
              <a:t>Giorgis</a:t>
            </a:r>
            <a:r>
              <a:rPr lang="pt-BR" dirty="0"/>
              <a:t> que no caso não havia nenhuma lei vedando a pretensão, de tal modo que a impossibilidade jurídica do pedido ocorre quando há expressa proibição do pedido no ordenamento jurídico, exemplificando o tempo em que o casamento era indissolúvel (artigo 175 da Constituição Federal de 1969), o que impossibilitava o pedido de divórcio.</a:t>
            </a:r>
          </a:p>
          <a:p>
            <a:pPr algn="just"/>
            <a:r>
              <a:rPr lang="pt-BR" dirty="0"/>
              <a:t>Assim, a sentença do Juízo </a:t>
            </a:r>
            <a:r>
              <a:rPr lang="pt-BR" i="1" dirty="0"/>
              <a:t>a quo</a:t>
            </a:r>
            <a:r>
              <a:rPr lang="pt-BR" dirty="0"/>
              <a:t> foi cassada, muito embora tenha ressaltado que não há ainda entendimento pacífico acerca do tema, contudo, salientou que não haveria necessidade de estudo social ou psicológico, não dependendo o desfecho da causa, de perícia, justamente por se tratar de um animal.</a:t>
            </a:r>
          </a:p>
          <a:p>
            <a:pPr algn="just"/>
            <a:endParaRPr lang="pt-BR" dirty="0"/>
          </a:p>
        </p:txBody>
      </p:sp>
    </p:spTree>
    <p:extLst>
      <p:ext uri="{BB962C8B-B14F-4D97-AF65-F5344CB8AC3E}">
        <p14:creationId xmlns:p14="http://schemas.microsoft.com/office/powerpoint/2010/main" val="345046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 REMUNERAÇÃO DO TUTOR</a:t>
            </a:r>
            <a:endParaRPr lang="pt-BR" dirty="0"/>
          </a:p>
        </p:txBody>
      </p:sp>
      <p:sp>
        <p:nvSpPr>
          <p:cNvPr id="3" name="Espaço Reservado para Conteúdo 2"/>
          <p:cNvSpPr>
            <a:spLocks noGrp="1"/>
          </p:cNvSpPr>
          <p:nvPr>
            <p:ph idx="1"/>
          </p:nvPr>
        </p:nvSpPr>
        <p:spPr/>
        <p:txBody>
          <a:bodyPr>
            <a:normAutofit/>
          </a:bodyPr>
          <a:lstStyle/>
          <a:p>
            <a:pPr algn="just"/>
            <a:r>
              <a:rPr lang="pt-BR" dirty="0"/>
              <a:t>A atual codificação vigente suprimiu a referência feita outrora à gratificação de dez </a:t>
            </a:r>
            <a:r>
              <a:rPr lang="pt-BR" dirty="0" err="1"/>
              <a:t>percento</a:t>
            </a:r>
            <a:r>
              <a:rPr lang="pt-BR" dirty="0"/>
              <a:t> da renda líquida anual dos bens. Não se proíbe, porém, que o encargo seja razoavelmente remunerado, posto que o tutor tenha o direito de perceber remuneração proporcional à importância dos bens administrados.</a:t>
            </a:r>
          </a:p>
          <a:p>
            <a:pPr algn="just"/>
            <a:r>
              <a:rPr lang="pt-BR" dirty="0"/>
              <a:t> </a:t>
            </a:r>
          </a:p>
          <a:p>
            <a:pPr algn="just"/>
            <a:r>
              <a:rPr lang="pt-BR" dirty="0"/>
              <a:t>- De antemão a questão remuneratória deve ser claramente definida antes de assumir a tutela. Caso tenho se comprometido assumir a tutela gratuitamente, não poderá depois, receber remuneração. O </a:t>
            </a:r>
            <a:r>
              <a:rPr lang="pt-BR" dirty="0" err="1"/>
              <a:t>protutor</a:t>
            </a:r>
            <a:r>
              <a:rPr lang="pt-BR" dirty="0"/>
              <a:t> terá igualmente direito à gratificação </a:t>
            </a:r>
            <a:r>
              <a:rPr lang="pt-BR" dirty="0" smtClean="0"/>
              <a:t>correspondente.</a:t>
            </a:r>
            <a:endParaRPr lang="pt-BR" dirty="0"/>
          </a:p>
          <a:p>
            <a:endParaRPr lang="pt-BR" dirty="0"/>
          </a:p>
        </p:txBody>
      </p:sp>
    </p:spTree>
    <p:extLst>
      <p:ext uri="{BB962C8B-B14F-4D97-AF65-F5344CB8AC3E}">
        <p14:creationId xmlns:p14="http://schemas.microsoft.com/office/powerpoint/2010/main" val="2830346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FILIAÇÃO – </a:t>
            </a:r>
            <a:r>
              <a:rPr lang="pt-BR" b="1" dirty="0" smtClean="0"/>
              <a:t>REGISTRO </a:t>
            </a:r>
            <a:r>
              <a:rPr lang="pt-BR" b="1" dirty="0"/>
              <a:t>– “BARRIGA DE </a:t>
            </a:r>
            <a:r>
              <a:rPr lang="pt-BR" b="1" dirty="0" smtClean="0"/>
              <a:t>ALUGUEL”– </a:t>
            </a:r>
            <a:r>
              <a:rPr lang="pt-BR" b="1" dirty="0"/>
              <a:t>CASAIS HOMOAFETIVOS</a:t>
            </a:r>
            <a:r>
              <a:rPr lang="pt-BR" dirty="0"/>
              <a:t/>
            </a:r>
            <a:br>
              <a:rPr lang="pt-BR" dirty="0"/>
            </a:br>
            <a:endParaRPr lang="pt-BR" dirty="0"/>
          </a:p>
        </p:txBody>
      </p:sp>
      <p:sp>
        <p:nvSpPr>
          <p:cNvPr id="3" name="Espaço Reservado para Conteúdo 2"/>
          <p:cNvSpPr>
            <a:spLocks noGrp="1"/>
          </p:cNvSpPr>
          <p:nvPr>
            <p:ph idx="1"/>
          </p:nvPr>
        </p:nvSpPr>
        <p:spPr/>
        <p:txBody>
          <a:bodyPr>
            <a:normAutofit/>
          </a:bodyPr>
          <a:lstStyle/>
          <a:p>
            <a:pPr algn="just"/>
            <a:r>
              <a:rPr lang="pt-BR" sz="3200" dirty="0"/>
              <a:t>Uma decisão publicada em 15/03/2016 pela Corregedoria Nacional de Justiça tornou mais fácil, e automático, o registro de crianças geradas por reprodução assistida no país.</a:t>
            </a:r>
          </a:p>
          <a:p>
            <a:pPr algn="just"/>
            <a:r>
              <a:rPr lang="pt-BR" sz="3200" dirty="0"/>
              <a:t>A partir das novas regras, casais que geraram bebês com uso de material genético doado, com ou sem barriga de aluguel, não terão de recorrer à Justiça para registrá-los com a filiação correta. </a:t>
            </a:r>
          </a:p>
          <a:p>
            <a:pPr algn="just"/>
            <a:endParaRPr lang="pt-BR" sz="3200" dirty="0"/>
          </a:p>
        </p:txBody>
      </p:sp>
    </p:spTree>
    <p:extLst>
      <p:ext uri="{BB962C8B-B14F-4D97-AF65-F5344CB8AC3E}">
        <p14:creationId xmlns:p14="http://schemas.microsoft.com/office/powerpoint/2010/main" val="467581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PROCEDIMENTO </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a:t>- Se os pais forem casados ou viverem em união estável, basta que um deles vá ao cartório registrar o bebê</a:t>
            </a:r>
            <a:r>
              <a:rPr lang="pt-BR" dirty="0" smtClean="0"/>
              <a:t>.</a:t>
            </a:r>
          </a:p>
          <a:p>
            <a:pPr algn="just"/>
            <a:endParaRPr lang="pt-BR" dirty="0"/>
          </a:p>
          <a:p>
            <a:pPr algn="just"/>
            <a:r>
              <a:rPr lang="pt-BR" dirty="0" smtClean="0"/>
              <a:t>- </a:t>
            </a:r>
            <a:r>
              <a:rPr lang="pt-BR" dirty="0"/>
              <a:t>Se a reprodução assistida for feita após a morte de um dos doadores, deverá ser apresentado um termo de autorização prévia específica do morto para uso do material biológico preservado</a:t>
            </a:r>
            <a:r>
              <a:rPr lang="pt-BR" dirty="0" smtClean="0"/>
              <a:t>.</a:t>
            </a:r>
          </a:p>
          <a:p>
            <a:pPr algn="just"/>
            <a:r>
              <a:rPr lang="pt-BR" dirty="0"/>
              <a:t> </a:t>
            </a:r>
          </a:p>
          <a:p>
            <a:pPr algn="just"/>
            <a:r>
              <a:rPr lang="pt-BR" dirty="0"/>
              <a:t>O provimento é uma conquista para as famílias que, antes, dependiam necessariamente do despacho de um juiz para poder garantir o registro dos seus bebês – o que poderia levar até dois anos, segundo estimativa da vice-presidente do Instituto Brasileiro de Direito da Família (</a:t>
            </a:r>
            <a:r>
              <a:rPr lang="pt-BR" dirty="0" err="1"/>
              <a:t>IBDFam</a:t>
            </a:r>
            <a:r>
              <a:rPr lang="pt-BR" dirty="0"/>
              <a:t>), Maria Berenice Dias.</a:t>
            </a:r>
          </a:p>
          <a:p>
            <a:pPr algn="just"/>
            <a:endParaRPr lang="pt-BR" dirty="0"/>
          </a:p>
        </p:txBody>
      </p:sp>
    </p:spTree>
    <p:extLst>
      <p:ext uri="{BB962C8B-B14F-4D97-AF65-F5344CB8AC3E}">
        <p14:creationId xmlns:p14="http://schemas.microsoft.com/office/powerpoint/2010/main" val="2417702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lnSpcReduction="10000"/>
          </a:bodyPr>
          <a:lstStyle/>
          <a:p>
            <a:endParaRPr lang="pt-BR" dirty="0"/>
          </a:p>
          <a:p>
            <a:pPr algn="just"/>
            <a:r>
              <a:rPr lang="pt-BR" dirty="0" smtClean="0"/>
              <a:t>O impedimento  </a:t>
            </a:r>
            <a:r>
              <a:rPr lang="pt-BR" dirty="0"/>
              <a:t>que o registro seja levado a efeito quando do nascimento viola </a:t>
            </a:r>
            <a:r>
              <a:rPr lang="pt-BR" dirty="0" smtClean="0"/>
              <a:t>direitos </a:t>
            </a:r>
            <a:r>
              <a:rPr lang="pt-BR" dirty="0"/>
              <a:t>fundamentais, entre eles o respeito à dignidade </a:t>
            </a:r>
            <a:r>
              <a:rPr lang="pt-BR" dirty="0" smtClean="0"/>
              <a:t>humana – situação essa que foi elencada em ofício </a:t>
            </a:r>
            <a:r>
              <a:rPr lang="pt-BR" dirty="0"/>
              <a:t>encaminhado pela OAB à Corregedoria, </a:t>
            </a:r>
            <a:r>
              <a:rPr lang="pt-BR" dirty="0" smtClean="0"/>
              <a:t>destacando as enormes discriminações advindas </a:t>
            </a:r>
            <a:r>
              <a:rPr lang="pt-BR" dirty="0"/>
              <a:t>da falta de </a:t>
            </a:r>
            <a:r>
              <a:rPr lang="pt-BR" dirty="0" smtClean="0"/>
              <a:t>uma regulamentação sobre o tema. A </a:t>
            </a:r>
            <a:r>
              <a:rPr lang="pt-BR" dirty="0"/>
              <a:t>negativa da anotação registral impede </a:t>
            </a:r>
            <a:r>
              <a:rPr lang="pt-BR" dirty="0" smtClean="0"/>
              <a:t>principalmente casais </a:t>
            </a:r>
            <a:r>
              <a:rPr lang="pt-BR" dirty="0" err="1" smtClean="0"/>
              <a:t>homoafetivos</a:t>
            </a:r>
            <a:r>
              <a:rPr lang="pt-BR" dirty="0" smtClean="0"/>
              <a:t> </a:t>
            </a:r>
            <a:r>
              <a:rPr lang="pt-BR" dirty="0"/>
              <a:t>de realizar o sonho de serem pais, inviabilizando a realização do projeto pessoal de terem família e filhos</a:t>
            </a:r>
            <a:r>
              <a:rPr lang="pt-BR" dirty="0" smtClean="0"/>
              <a:t>. </a:t>
            </a:r>
            <a:r>
              <a:rPr lang="pt-BR" u="sng" dirty="0" smtClean="0"/>
              <a:t>Os oficiais registradores não poderão se recusar a registrar uma criança, sob pena de repreensão, multa, suspensão ou até mesmo perda do cargo</a:t>
            </a:r>
            <a:r>
              <a:rPr lang="pt-BR" dirty="0" smtClean="0"/>
              <a:t>.</a:t>
            </a:r>
          </a:p>
          <a:p>
            <a:pPr algn="just"/>
            <a:endParaRPr lang="pt-BR" dirty="0"/>
          </a:p>
          <a:p>
            <a:endParaRPr lang="pt-BR" dirty="0"/>
          </a:p>
          <a:p>
            <a:endParaRPr lang="pt-BR" dirty="0"/>
          </a:p>
        </p:txBody>
      </p:sp>
      <p:sp>
        <p:nvSpPr>
          <p:cNvPr id="4" name="Título 3"/>
          <p:cNvSpPr>
            <a:spLocks noGrp="1"/>
          </p:cNvSpPr>
          <p:nvPr>
            <p:ph type="title"/>
          </p:nvPr>
        </p:nvSpPr>
        <p:spPr/>
        <p:txBody>
          <a:bodyPr/>
          <a:lstStyle/>
          <a:p>
            <a:endParaRPr lang="pt-BR"/>
          </a:p>
        </p:txBody>
      </p:sp>
    </p:spTree>
    <p:extLst>
      <p:ext uri="{BB962C8B-B14F-4D97-AF65-F5344CB8AC3E}">
        <p14:creationId xmlns:p14="http://schemas.microsoft.com/office/powerpoint/2010/main" val="15966158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pPr algn="just"/>
            <a:r>
              <a:rPr lang="pt-BR" b="1" dirty="0"/>
              <a:t>Uma das inovações do provimento diz respeito ao nome da "barriga de aluguel" nos documentos do bebê. No registro civil, ao contrário do que ocorria antes, não constará o nome da gestante, informado na Declaração de Nascido Vivo (DNV), feita no hospital.</a:t>
            </a:r>
            <a:endParaRPr lang="pt-BR" dirty="0"/>
          </a:p>
          <a:p>
            <a:pPr algn="just"/>
            <a:r>
              <a:rPr lang="pt-BR" dirty="0"/>
              <a:t> </a:t>
            </a:r>
          </a:p>
          <a:p>
            <a:pPr algn="just"/>
            <a:r>
              <a:rPr lang="pt-BR" dirty="0"/>
              <a:t>Legalmente, a chamada </a:t>
            </a:r>
            <a:r>
              <a:rPr lang="pt-BR" u="sng" dirty="0"/>
              <a:t>"doação temporária de útero"</a:t>
            </a:r>
            <a:r>
              <a:rPr lang="pt-BR" dirty="0"/>
              <a:t> pode ser feita desde que a gestante tenha parentesco de </a:t>
            </a:r>
            <a:r>
              <a:rPr lang="pt-BR" u="sng" dirty="0"/>
              <a:t>até segundo grau</a:t>
            </a:r>
            <a:r>
              <a:rPr lang="pt-BR" dirty="0"/>
              <a:t> com alguma das partes – pode ser avó, tia, filha, mãe ou prima, por exemplo.</a:t>
            </a:r>
          </a:p>
          <a:p>
            <a:pPr algn="just"/>
            <a:endParaRPr lang="pt-BR" dirty="0"/>
          </a:p>
        </p:txBody>
      </p:sp>
    </p:spTree>
    <p:extLst>
      <p:ext uri="{BB962C8B-B14F-4D97-AF65-F5344CB8AC3E}">
        <p14:creationId xmlns:p14="http://schemas.microsoft.com/office/powerpoint/2010/main" val="3026506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b="1" dirty="0" smtClean="0"/>
              <a:t>Na Vanguarda</a:t>
            </a:r>
            <a:endParaRPr lang="pt-BR" dirty="0"/>
          </a:p>
          <a:p>
            <a:pPr algn="just"/>
            <a:r>
              <a:rPr lang="pt-BR" dirty="0" smtClean="0"/>
              <a:t>Os </a:t>
            </a:r>
            <a:r>
              <a:rPr lang="pt-BR" dirty="0"/>
              <a:t>Estados de Mato Grosso e Bahia já tinham o registro regulamentado desde 2014, assim como a cidade de Santos, que publicou portaria semelhante no ano </a:t>
            </a:r>
            <a:r>
              <a:rPr lang="pt-BR" dirty="0" smtClean="0"/>
              <a:t>de 2015.  </a:t>
            </a:r>
            <a:r>
              <a:rPr lang="pt-BR" dirty="0"/>
              <a:t>Mas só agora a norma é válida para todo o território nacional</a:t>
            </a:r>
            <a:r>
              <a:rPr lang="pt-BR" dirty="0" smtClean="0"/>
              <a:t>.</a:t>
            </a:r>
          </a:p>
          <a:p>
            <a:pPr algn="just"/>
            <a:endParaRPr lang="pt-BR" dirty="0"/>
          </a:p>
          <a:p>
            <a:pPr algn="just"/>
            <a:r>
              <a:rPr lang="pt-BR" dirty="0" smtClean="0"/>
              <a:t>Homossexuais, no entanto, tinham jornada dupla. Para poderem usar um banco de esperma ou de óvulos</a:t>
            </a:r>
            <a:r>
              <a:rPr lang="pt-BR" u="sng" dirty="0" smtClean="0"/>
              <a:t>, é imprescindível a análise judicial e autorização expressa do Conselho Regional de Medicina</a:t>
            </a:r>
            <a:r>
              <a:rPr lang="pt-BR" dirty="0" smtClean="0"/>
              <a:t>. Depois do nascimento, tinham a luta é pelo registro do bebê. </a:t>
            </a:r>
          </a:p>
          <a:p>
            <a:endParaRPr lang="pt-BR" dirty="0"/>
          </a:p>
          <a:p>
            <a:endParaRPr lang="pt-BR" dirty="0"/>
          </a:p>
        </p:txBody>
      </p:sp>
    </p:spTree>
    <p:extLst>
      <p:ext uri="{BB962C8B-B14F-4D97-AF65-F5344CB8AC3E}">
        <p14:creationId xmlns:p14="http://schemas.microsoft.com/office/powerpoint/2010/main" val="31101528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Não </a:t>
            </a:r>
            <a:r>
              <a:rPr lang="pt-BR" dirty="0"/>
              <a:t>mais se pode mais fechar os olhos para a evolução da sociedade e suas mudanças. O Estado tem o dever de proteger as </a:t>
            </a:r>
            <a:r>
              <a:rPr lang="pt-BR" dirty="0" smtClean="0"/>
              <a:t>crianças, os deficientes e os animais. </a:t>
            </a:r>
            <a:r>
              <a:rPr lang="pt-BR" dirty="0"/>
              <a:t>A </a:t>
            </a:r>
            <a:r>
              <a:rPr lang="pt-BR" dirty="0" smtClean="0"/>
              <a:t>Constituição Federal ampliou </a:t>
            </a:r>
            <a:r>
              <a:rPr lang="pt-BR" dirty="0"/>
              <a:t>o conceito de </a:t>
            </a:r>
            <a:r>
              <a:rPr lang="pt-BR" dirty="0" smtClean="0"/>
              <a:t>família, </a:t>
            </a:r>
            <a:r>
              <a:rPr lang="pt-BR" dirty="0"/>
              <a:t>contemplando o princípio da igualdade de </a:t>
            </a:r>
            <a:r>
              <a:rPr lang="pt-BR" dirty="0" smtClean="0"/>
              <a:t>filiação e trouxe uma concepção à família. </a:t>
            </a:r>
            <a:r>
              <a:rPr lang="pt-BR" dirty="0"/>
              <a:t>Na certidão dos filhos de </a:t>
            </a:r>
            <a:r>
              <a:rPr lang="pt-BR" dirty="0" err="1"/>
              <a:t>homoafetivos</a:t>
            </a:r>
            <a:r>
              <a:rPr lang="pt-BR" dirty="0"/>
              <a:t> o documento deverá ser adequado para que seus nomes constem sem distinção quanto à ascendência paterna ou materna, inclusive para o campo dos avós. </a:t>
            </a:r>
            <a:r>
              <a:rPr lang="pt-BR" dirty="0" smtClean="0"/>
              <a:t>Tudo isso para respeitar a dignidade humana. Não irá longe o tempo onde restará legislada a situação dos animais </a:t>
            </a:r>
            <a:r>
              <a:rPr lang="pt-BR" smtClean="0"/>
              <a:t>e quiçá </a:t>
            </a:r>
            <a:r>
              <a:rPr lang="pt-BR" dirty="0" smtClean="0"/>
              <a:t>eles ganharão documentos correspondentes à certidão de nascimento. </a:t>
            </a:r>
          </a:p>
          <a:p>
            <a:endParaRPr lang="pt-BR" dirty="0" smtClean="0"/>
          </a:p>
          <a:p>
            <a:r>
              <a:rPr lang="pt-BR" dirty="0" smtClean="0"/>
              <a:t>Muito obrigada!!!!!!!!!!!</a:t>
            </a:r>
            <a:endParaRPr lang="pt-BR" dirty="0"/>
          </a:p>
        </p:txBody>
      </p:sp>
    </p:spTree>
    <p:extLst>
      <p:ext uri="{BB962C8B-B14F-4D97-AF65-F5344CB8AC3E}">
        <p14:creationId xmlns:p14="http://schemas.microsoft.com/office/powerpoint/2010/main" val="446151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12192000" cy="5909310"/>
          </a:xfrm>
          <a:prstGeom prst="rect">
            <a:avLst/>
          </a:prstGeom>
        </p:spPr>
        <p:txBody>
          <a:bodyPr wrap="square">
            <a:spAutoFit/>
          </a:bodyPr>
          <a:lstStyle/>
          <a:p>
            <a:pPr algn="just"/>
            <a:r>
              <a:rPr lang="pt-BR" kern="0" dirty="0">
                <a:latin typeface="Arial" panose="020B0604020202020204" pitchFamily="34" charset="0"/>
                <a:ea typeface="Times New Roman" panose="02020603050405020304" pitchFamily="18" charset="0"/>
              </a:rPr>
              <a:t>QUESTÕES PARA DEBATES</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  </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1) Como analisar as situações relacionadas à interdição judicial em relação à lei de inclusão do deficiente? É possível que ainda existam casos de interdições definitivas? </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   </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2) A tutela é um mecanismo que faz parte da adoção? Como ele funciona para casais e relações </a:t>
            </a:r>
            <a:r>
              <a:rPr lang="pt-BR" kern="0" dirty="0" err="1">
                <a:latin typeface="Arial" panose="020B0604020202020204" pitchFamily="34" charset="0"/>
                <a:ea typeface="Times New Roman" panose="02020603050405020304" pitchFamily="18" charset="0"/>
              </a:rPr>
              <a:t>homoafetivas</a:t>
            </a:r>
            <a:r>
              <a:rPr lang="pt-BR" kern="0" dirty="0">
                <a:latin typeface="Arial" panose="020B0604020202020204" pitchFamily="34" charset="0"/>
                <a:ea typeface="Times New Roman" panose="02020603050405020304" pitchFamily="18" charset="0"/>
              </a:rPr>
              <a:t>? Pode haver diferenças em relação aos casais convencionais? Como relacionar essas situações com os princípio da dignidade da pessoa humana?‘</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 </a:t>
            </a:r>
            <a:endParaRPr lang="pt-BR" kern="1400" dirty="0">
              <a:latin typeface="Times New Roman" panose="02020603050405020304" pitchFamily="18" charset="0"/>
              <a:ea typeface="Times New Roman" panose="02020603050405020304" pitchFamily="18" charset="0"/>
            </a:endParaRPr>
          </a:p>
          <a:p>
            <a:pPr algn="just"/>
            <a:r>
              <a:rPr lang="pt-BR" kern="0" dirty="0" smtClean="0">
                <a:latin typeface="Arial" panose="020B0604020202020204" pitchFamily="34" charset="0"/>
                <a:ea typeface="Times New Roman" panose="02020603050405020304" pitchFamily="18" charset="0"/>
              </a:rPr>
              <a:t>3</a:t>
            </a:r>
            <a:r>
              <a:rPr lang="pt-BR" kern="0" dirty="0">
                <a:latin typeface="Arial" panose="020B0604020202020204" pitchFamily="34" charset="0"/>
                <a:ea typeface="Times New Roman" panose="02020603050405020304" pitchFamily="18" charset="0"/>
              </a:rPr>
              <a:t>) Deficientes podem requerer adoção? Haveriam limitações legais ou factuais que pudesse impedir os mesmos de realizar esse procedimento? </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 </a:t>
            </a:r>
            <a:endParaRPr lang="pt-BR" kern="1400" dirty="0">
              <a:latin typeface="Times New Roman" panose="02020603050405020304" pitchFamily="18" charset="0"/>
              <a:ea typeface="Times New Roman" panose="02020603050405020304" pitchFamily="18" charset="0"/>
            </a:endParaRPr>
          </a:p>
          <a:p>
            <a:pPr algn="just"/>
            <a:r>
              <a:rPr lang="pt-BR" kern="0" dirty="0" smtClean="0">
                <a:latin typeface="Arial" panose="020B0604020202020204" pitchFamily="34" charset="0"/>
                <a:ea typeface="Times New Roman" panose="02020603050405020304" pitchFamily="18" charset="0"/>
              </a:rPr>
              <a:t>4</a:t>
            </a:r>
            <a:r>
              <a:rPr lang="pt-BR" kern="0" dirty="0">
                <a:latin typeface="Arial" panose="020B0604020202020204" pitchFamily="34" charset="0"/>
                <a:ea typeface="Times New Roman" panose="02020603050405020304" pitchFamily="18" charset="0"/>
              </a:rPr>
              <a:t>) Há liberdade para a realização de procedimentos de fertilizações assistidas e utilização de barriga de aluguel no Brasil? Como a legislação e o Poder Judiciário lidam com estas situações? Há uma liberdade maior para esses procedimentos quando se trata, de casais </a:t>
            </a:r>
            <a:r>
              <a:rPr lang="pt-BR" kern="0" dirty="0" err="1">
                <a:latin typeface="Arial" panose="020B0604020202020204" pitchFamily="34" charset="0"/>
                <a:ea typeface="Times New Roman" panose="02020603050405020304" pitchFamily="18" charset="0"/>
              </a:rPr>
              <a:t>homoafetivos</a:t>
            </a:r>
            <a:r>
              <a:rPr lang="pt-BR" kern="0" dirty="0">
                <a:latin typeface="Arial" panose="020B0604020202020204" pitchFamily="34" charset="0"/>
                <a:ea typeface="Times New Roman" panose="02020603050405020304" pitchFamily="18" charset="0"/>
              </a:rPr>
              <a:t> ou mesmo pessoas que por alguma razão, não podem ter filhos pelos meios normais? ´´E possível que os deficientes venham a fazer uso destes procedimentos?</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  </a:t>
            </a:r>
            <a:endParaRPr lang="pt-BR" kern="1400" dirty="0">
              <a:latin typeface="Times New Roman" panose="02020603050405020304" pitchFamily="18" charset="0"/>
              <a:ea typeface="Times New Roman" panose="02020603050405020304" pitchFamily="18" charset="0"/>
            </a:endParaRPr>
          </a:p>
          <a:p>
            <a:pPr algn="just"/>
            <a:r>
              <a:rPr lang="pt-BR" kern="0" dirty="0">
                <a:latin typeface="Arial" panose="020B0604020202020204" pitchFamily="34" charset="0"/>
                <a:ea typeface="Times New Roman" panose="02020603050405020304" pitchFamily="18" charset="0"/>
              </a:rPr>
              <a:t>5) Há uma crescente tendência da jurisprudência em conceder a guarda compartilhada de animais no caso de divórcios ou dissolução de uniões estáveis? É possível sustentar esse posicionamento tendo-se em vista nossa legislação civil? Como considerar a guarda de um semovente nos moldes definidos ao ser humano? Há nas relações obrigacionais algum modo legal de se resolver a situação de animais domésticos </a:t>
            </a:r>
            <a:r>
              <a:rPr lang="pt-BR" kern="0" dirty="0" smtClean="0">
                <a:latin typeface="Arial" panose="020B0604020202020204" pitchFamily="34" charset="0"/>
                <a:ea typeface="Times New Roman" panose="02020603050405020304" pitchFamily="18" charset="0"/>
              </a:rPr>
              <a:t>como </a:t>
            </a:r>
            <a:r>
              <a:rPr lang="pt-BR" kern="0" dirty="0">
                <a:latin typeface="Arial" panose="020B0604020202020204" pitchFamily="34" charset="0"/>
                <a:ea typeface="Times New Roman" panose="02020603050405020304" pitchFamily="18" charset="0"/>
              </a:rPr>
              <a:t>de “partilha de bens</a:t>
            </a:r>
            <a:r>
              <a:rPr lang="pt-BR" kern="0" dirty="0" smtClean="0">
                <a:latin typeface="Arial" panose="020B0604020202020204" pitchFamily="34" charset="0"/>
                <a:ea typeface="Times New Roman" panose="02020603050405020304" pitchFamily="18" charset="0"/>
              </a:rPr>
              <a:t>”? </a:t>
            </a:r>
            <a:endParaRPr lang="pt-BR" kern="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0801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USUFRUTO DE BENS DO TUTELADO</a:t>
            </a:r>
            <a:endParaRPr lang="pt-BR" dirty="0"/>
          </a:p>
        </p:txBody>
      </p:sp>
      <p:sp>
        <p:nvSpPr>
          <p:cNvPr id="3" name="Espaço Reservado para Conteúdo 2"/>
          <p:cNvSpPr>
            <a:spLocks noGrp="1"/>
          </p:cNvSpPr>
          <p:nvPr>
            <p:ph idx="1"/>
          </p:nvPr>
        </p:nvSpPr>
        <p:spPr/>
        <p:txBody>
          <a:bodyPr/>
          <a:lstStyle/>
          <a:p>
            <a:pPr algn="just"/>
            <a:r>
              <a:rPr lang="pt-BR" sz="3200" dirty="0"/>
              <a:t>o tutor não tem o usufruto dos bens </a:t>
            </a:r>
            <a:r>
              <a:rPr lang="pt-BR" sz="3200" u="sng" dirty="0"/>
              <a:t>do pupilo, mas pode ressarcir-se do que dispendeu a título de exercício da tutela, salvo no caso de crianças pobres ou de nenhum recurso, </a:t>
            </a:r>
            <a:r>
              <a:rPr lang="pt-BR" sz="3200" dirty="0"/>
              <a:t>e terá direito a remuneração proporcional à importância dos bens administrados. Deverá, no entanto, a remuneração ser justa, nunca diminuta ou exagerada e levar em conta a melhor tutela dos interesses da criança ou do adolescente.</a:t>
            </a:r>
          </a:p>
          <a:p>
            <a:endParaRPr lang="pt-BR" dirty="0"/>
          </a:p>
        </p:txBody>
      </p:sp>
    </p:spTree>
    <p:extLst>
      <p:ext uri="{BB962C8B-B14F-4D97-AF65-F5344CB8AC3E}">
        <p14:creationId xmlns:p14="http://schemas.microsoft.com/office/powerpoint/2010/main" val="178740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PODERES REDUZIDOS EM RELAÇÃO AO PODER FAMILIAR</a:t>
            </a:r>
            <a:r>
              <a:rPr lang="pt-BR" dirty="0"/>
              <a:t> </a:t>
            </a:r>
          </a:p>
        </p:txBody>
      </p:sp>
      <p:sp>
        <p:nvSpPr>
          <p:cNvPr id="3" name="Espaço Reservado para Conteúdo 2"/>
          <p:cNvSpPr>
            <a:spLocks noGrp="1"/>
          </p:cNvSpPr>
          <p:nvPr>
            <p:ph idx="1"/>
          </p:nvPr>
        </p:nvSpPr>
        <p:spPr/>
        <p:txBody>
          <a:bodyPr>
            <a:normAutofit/>
          </a:bodyPr>
          <a:lstStyle/>
          <a:p>
            <a:pPr algn="just"/>
            <a:r>
              <a:rPr lang="pt-BR" sz="3200" dirty="0" smtClean="0"/>
              <a:t>A </a:t>
            </a:r>
            <a:r>
              <a:rPr lang="pt-BR" sz="3200" dirty="0"/>
              <a:t>tutela possui menor âmbito de poderes que o poder familiar. Porém, não se suprime do tutor o dever de amparar o pupilo sob o prisma material e espiritual. Competindo-lhe, ainda, a orientação em sua educação, e tudo fazer para que se torne um cidadão adaptado e útil à sociedade. Assim, deverá o juiz analisar cada caso concreto para mensurar se as decisões são tomadas no melhor interesse do menor.</a:t>
            </a:r>
          </a:p>
          <a:p>
            <a:pPr algn="just"/>
            <a:endParaRPr lang="pt-BR" sz="3200" dirty="0"/>
          </a:p>
        </p:txBody>
      </p:sp>
    </p:spTree>
    <p:extLst>
      <p:ext uri="{BB962C8B-B14F-4D97-AF65-F5344CB8AC3E}">
        <p14:creationId xmlns:p14="http://schemas.microsoft.com/office/powerpoint/2010/main" val="42319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PRESTAÇÃO DE CONTAS</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a:t>A norma prevista no art. 1.753 do C.C. expõe: </a:t>
            </a:r>
          </a:p>
          <a:p>
            <a:pPr algn="just"/>
            <a:r>
              <a:rPr lang="pt-BR" dirty="0"/>
              <a:t>“Os tutores não podem conservar em seu poder dinheiro dos tutelados, além do necessário para as despesas ordinárias com o seu sustento, a sua educação e a administração de seus bens”.</a:t>
            </a:r>
          </a:p>
          <a:p>
            <a:pPr algn="just"/>
            <a:r>
              <a:rPr lang="pt-BR" dirty="0"/>
              <a:t> - No </a:t>
            </a:r>
            <a:r>
              <a:rPr lang="pt-BR" u="sng" dirty="0"/>
              <a:t>fim de cada ano de</a:t>
            </a:r>
            <a:r>
              <a:rPr lang="pt-BR" dirty="0"/>
              <a:t> administração, os tutores submeterão ao juiz o </a:t>
            </a:r>
            <a:r>
              <a:rPr lang="pt-BR" u="sng" dirty="0"/>
              <a:t>balanço respectivo</a:t>
            </a:r>
            <a:r>
              <a:rPr lang="pt-BR" dirty="0"/>
              <a:t>, que, depois de aprovado, se anexará aos autos do inventário na forma do art. 1.756 do C.C.</a:t>
            </a:r>
          </a:p>
          <a:p>
            <a:pPr algn="just"/>
            <a:r>
              <a:rPr lang="pt-BR" dirty="0"/>
              <a:t> - É fundamental que haja a aprovação judicial das contas para que o tutor se desonere de suas pesadas atribuições que assumiu; </a:t>
            </a:r>
            <a:r>
              <a:rPr lang="pt-BR" u="sng" dirty="0"/>
              <a:t>de sorte que nem a quitação fornecida pelo menor não surtirá efeitos enquanto não aprovadas as contas pelo jui</a:t>
            </a:r>
            <a:r>
              <a:rPr lang="pt-BR" dirty="0"/>
              <a:t>z, subsistindo a inteira responsabilidade do tutor tudo conforme expressa o art. 1.758 do C.C.</a:t>
            </a:r>
          </a:p>
          <a:p>
            <a:endParaRPr lang="pt-BR" dirty="0"/>
          </a:p>
        </p:txBody>
      </p:sp>
    </p:spTree>
    <p:extLst>
      <p:ext uri="{BB962C8B-B14F-4D97-AF65-F5344CB8AC3E}">
        <p14:creationId xmlns:p14="http://schemas.microsoft.com/office/powerpoint/2010/main" val="2566873310"/>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5769</Words>
  <Application>Microsoft Office PowerPoint</Application>
  <PresentationFormat>Widescreen</PresentationFormat>
  <Paragraphs>216</Paragraphs>
  <Slides>66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66</vt:i4>
      </vt:variant>
    </vt:vector>
  </HeadingPairs>
  <TitlesOfParts>
    <vt:vector size="71" baseType="lpstr">
      <vt:lpstr>Arial</vt:lpstr>
      <vt:lpstr>Calibri</vt:lpstr>
      <vt:lpstr>Calibri Light</vt:lpstr>
      <vt:lpstr>Times New Roman</vt:lpstr>
      <vt:lpstr>Tema do Office</vt:lpstr>
      <vt:lpstr>TUTELA, CURATELA, GUARDA E FILIAÇÃO - POLÊMICAS</vt:lpstr>
      <vt:lpstr>TUTELA</vt:lpstr>
      <vt:lpstr>ESPÉCIES DE TUTELA: </vt:lpstr>
      <vt:lpstr>A FIGURA DO PROTUTOR</vt:lpstr>
      <vt:lpstr>Apresentação do PowerPoint</vt:lpstr>
      <vt:lpstr>A REMUNERAÇÃO DO TUTOR</vt:lpstr>
      <vt:lpstr>USUFRUTO DE BENS DO TUTELADO</vt:lpstr>
      <vt:lpstr>PODERES REDUZIDOS EM RELAÇÃO AO PODER FAMILIAR </vt:lpstr>
      <vt:lpstr>PRESTAÇÃO DE CONTAS</vt:lpstr>
      <vt:lpstr>Apresentação do PowerPoint</vt:lpstr>
      <vt:lpstr>A TUTELA NA FAMÍLIA SUBSTITUTA </vt:lpstr>
      <vt:lpstr>Apresentação do PowerPoint</vt:lpstr>
      <vt:lpstr>CURATELA e A LEI DE INCLUSÃO SOCIAL</vt:lpstr>
      <vt:lpstr>INTERDIÇÃO DE ACORDO COM A LEI CIVIL E PROCESSUAL </vt:lpstr>
      <vt:lpstr>A INTERDIÇÃO – CURATELA (limitada)</vt:lpstr>
      <vt:lpstr>DA CAPACIDADE CIVIL DO DEFICIENTE </vt:lpstr>
      <vt:lpstr>Art 6º lei 13.146/15</vt:lpstr>
      <vt:lpstr>EXERCÍCIO DA PLENA CAPACIDADE</vt:lpstr>
      <vt:lpstr>Apresentação do PowerPoint</vt:lpstr>
      <vt:lpstr>CURATELA</vt:lpstr>
      <vt:lpstr>PROCESSO PARA SER CURADOR</vt:lpstr>
      <vt:lpstr>Apresentação do PowerPoint</vt:lpstr>
      <vt:lpstr>Apresentação do PowerPoint</vt:lpstr>
      <vt:lpstr>FIM DA INTERDIÇÃO – INCAPACIDADE ABSOLUTA</vt:lpstr>
      <vt:lpstr>Apresentação do PowerPoint</vt:lpstr>
      <vt:lpstr>TOMADA DE DECISÃO APOIADA</vt:lpstr>
      <vt:lpstr>Apresentação do PowerPoint</vt:lpstr>
      <vt:lpstr>Apresentação do PowerPoint</vt:lpstr>
      <vt:lpstr>Apresentação do PowerPoint</vt:lpstr>
      <vt:lpstr>FILIAÇÃO, GUARDA, ADOÇÃO- PROTEÇÃO DOS FILHOS – CASAIS HOMOAFETIVOS </vt:lpstr>
      <vt:lpstr>GUARDA COMPARTILHADA</vt:lpstr>
      <vt:lpstr>Apresentação do PowerPoint</vt:lpstr>
      <vt:lpstr>Apresentação do PowerPoint</vt:lpstr>
      <vt:lpstr>A avaliação psicológica e social para verificar se a guarda compartilhada pode ser aplicada</vt:lpstr>
      <vt:lpstr>Apresentação do PowerPoint</vt:lpstr>
      <vt:lpstr>GUARDA ALTERNADA</vt:lpstr>
      <vt:lpstr>Apresentação do PowerPoint</vt:lpstr>
      <vt:lpstr>A GUARDA COMPARTILHADA E A FAMÍLIA HOMOAFETIVA </vt:lpstr>
      <vt:lpstr>Apresentação do PowerPoint</vt:lpstr>
      <vt:lpstr>Apresentação do PowerPoint</vt:lpstr>
      <vt:lpstr>Apresentação do PowerPoint</vt:lpstr>
      <vt:lpstr>Apresentação do PowerPoint</vt:lpstr>
      <vt:lpstr>Apresentação do PowerPoint</vt:lpstr>
      <vt:lpstr>ADOÇÃO HOMOAFETIVA</vt:lpstr>
      <vt:lpstr>Apresentação do PowerPoint</vt:lpstr>
      <vt:lpstr>OS ANIMAIS NO DIREITO – GUARDA(?)</vt:lpstr>
      <vt:lpstr>Apresentação do PowerPoint</vt:lpstr>
      <vt:lpstr>Apresentação do PowerPoint</vt:lpstr>
      <vt:lpstr>Apresentação do PowerPoint</vt:lpstr>
      <vt:lpstr>Apresentação do PowerPoint</vt:lpstr>
      <vt:lpstr>A GUARDA COMPARTILHADA DOS ANIMAIS</vt:lpstr>
      <vt:lpstr>Apresentação do PowerPoint</vt:lpstr>
      <vt:lpstr>Apresentação do PowerPoint</vt:lpstr>
      <vt:lpstr>Apresentação do PowerPoint</vt:lpstr>
      <vt:lpstr>Apresentação do PowerPoint</vt:lpstr>
      <vt:lpstr>Apresentação do PowerPoint</vt:lpstr>
      <vt:lpstr>Apresentação do PowerPoint</vt:lpstr>
      <vt:lpstr>DECISÕES JUDICIAIS</vt:lpstr>
      <vt:lpstr>DECISÃO SOBRE REGULAMENTAÇÃO DE VISITAS</vt:lpstr>
      <vt:lpstr>FILIAÇÃO – REGISTRO – “BARRIGA DE ALUGUEL”– CASAIS HOMOAFETIVOS </vt:lpstr>
      <vt:lpstr>PROCEDIMENTO </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TUTELA, CURATELA, GUARDA E FILIAÇÃO - POLÊMICAS</dc:title>
  <dc:creator>Regina</dc:creator>
  <cp:lastModifiedBy>Regina</cp:lastModifiedBy>
  <cp:revision>89</cp:revision>
  <dcterms:created xsi:type="dcterms:W3CDTF">2017-09-29T11:00:14Z</dcterms:created>
  <dcterms:modified xsi:type="dcterms:W3CDTF">2017-10-04T13:44:49Z</dcterms:modified>
</cp:coreProperties>
</file>