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61" r:id="rId1"/>
  </p:sldMasterIdLst>
  <p:handoutMasterIdLst>
    <p:handoutMasterId r:id="rId66"/>
  </p:handoutMasterIdLst>
  <p:sldIdLst>
    <p:sldId id="256" r:id="rId2"/>
    <p:sldId id="413" r:id="rId3"/>
    <p:sldId id="414" r:id="rId4"/>
    <p:sldId id="283" r:id="rId5"/>
    <p:sldId id="365" r:id="rId6"/>
    <p:sldId id="366" r:id="rId7"/>
    <p:sldId id="284" r:id="rId8"/>
    <p:sldId id="301" r:id="rId9"/>
    <p:sldId id="302" r:id="rId10"/>
    <p:sldId id="367" r:id="rId11"/>
    <p:sldId id="303" r:id="rId12"/>
    <p:sldId id="304" r:id="rId13"/>
    <p:sldId id="305" r:id="rId14"/>
    <p:sldId id="306" r:id="rId15"/>
    <p:sldId id="368" r:id="rId16"/>
    <p:sldId id="307" r:id="rId17"/>
    <p:sldId id="308" r:id="rId18"/>
    <p:sldId id="309" r:id="rId19"/>
    <p:sldId id="310" r:id="rId20"/>
    <p:sldId id="311" r:id="rId21"/>
    <p:sldId id="313" r:id="rId22"/>
    <p:sldId id="312" r:id="rId23"/>
    <p:sldId id="314" r:id="rId24"/>
    <p:sldId id="295" r:id="rId25"/>
    <p:sldId id="294" r:id="rId26"/>
    <p:sldId id="325" r:id="rId27"/>
    <p:sldId id="326" r:id="rId28"/>
    <p:sldId id="327" r:id="rId29"/>
    <p:sldId id="371" r:id="rId30"/>
    <p:sldId id="370" r:id="rId31"/>
    <p:sldId id="328" r:id="rId32"/>
    <p:sldId id="372" r:id="rId33"/>
    <p:sldId id="329" r:id="rId34"/>
    <p:sldId id="373" r:id="rId35"/>
    <p:sldId id="374" r:id="rId36"/>
    <p:sldId id="410" r:id="rId37"/>
    <p:sldId id="330" r:id="rId38"/>
    <p:sldId id="331" r:id="rId39"/>
    <p:sldId id="332" r:id="rId40"/>
    <p:sldId id="333" r:id="rId41"/>
    <p:sldId id="411" r:id="rId42"/>
    <p:sldId id="412" r:id="rId43"/>
    <p:sldId id="376" r:id="rId44"/>
    <p:sldId id="378" r:id="rId45"/>
    <p:sldId id="377" r:id="rId46"/>
    <p:sldId id="334" r:id="rId47"/>
    <p:sldId id="381" r:id="rId48"/>
    <p:sldId id="335" r:id="rId49"/>
    <p:sldId id="336" r:id="rId50"/>
    <p:sldId id="337" r:id="rId51"/>
    <p:sldId id="338" r:id="rId52"/>
    <p:sldId id="339" r:id="rId53"/>
    <p:sldId id="340" r:id="rId54"/>
    <p:sldId id="379" r:id="rId55"/>
    <p:sldId id="341" r:id="rId56"/>
    <p:sldId id="380" r:id="rId57"/>
    <p:sldId id="415" r:id="rId58"/>
    <p:sldId id="416" r:id="rId59"/>
    <p:sldId id="417" r:id="rId60"/>
    <p:sldId id="418" r:id="rId61"/>
    <p:sldId id="419" r:id="rId62"/>
    <p:sldId id="420" r:id="rId63"/>
    <p:sldId id="421" r:id="rId64"/>
    <p:sldId id="422"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7436E-7A05-4DDD-87CA-B1CB648DEECD}"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pt-BR"/>
        </a:p>
      </dgm:t>
    </dgm:pt>
    <dgm:pt modelId="{29576750-3FAD-4054-8735-E4CF457DFD64}">
      <dgm:prSet phldrT="[Texto]"/>
      <dgm:spPr/>
      <dgm:t>
        <a:bodyPr/>
        <a:lstStyle/>
        <a:p>
          <a:r>
            <a:rPr lang="pt-BR" dirty="0"/>
            <a:t>Processo Eleitoral</a:t>
          </a:r>
        </a:p>
      </dgm:t>
    </dgm:pt>
    <dgm:pt modelId="{F4B0944C-1E9A-469F-A761-B8B03E5149BB}" type="parTrans" cxnId="{B7F7253E-C9D8-4801-AFFF-59B267B61E42}">
      <dgm:prSet/>
      <dgm:spPr/>
      <dgm:t>
        <a:bodyPr/>
        <a:lstStyle/>
        <a:p>
          <a:endParaRPr lang="pt-BR"/>
        </a:p>
      </dgm:t>
    </dgm:pt>
    <dgm:pt modelId="{AA5F6D3A-FD94-4F84-9B7B-66D340EC08C2}" type="sibTrans" cxnId="{B7F7253E-C9D8-4801-AFFF-59B267B61E42}">
      <dgm:prSet/>
      <dgm:spPr/>
      <dgm:t>
        <a:bodyPr/>
        <a:lstStyle/>
        <a:p>
          <a:endParaRPr lang="pt-BR"/>
        </a:p>
      </dgm:t>
    </dgm:pt>
    <dgm:pt modelId="{D36427D5-166C-43AB-9541-B45BD1516310}">
      <dgm:prSet phldrT="[Texto]"/>
      <dgm:spPr/>
      <dgm:t>
        <a:bodyPr/>
        <a:lstStyle/>
        <a:p>
          <a:r>
            <a:rPr lang="pt-BR" dirty="0"/>
            <a:t>Processo Eleitoral</a:t>
          </a:r>
        </a:p>
      </dgm:t>
    </dgm:pt>
    <dgm:pt modelId="{6BF90313-1767-4619-88BF-D0E9E0E13FAB}" type="parTrans" cxnId="{CDA65D12-1F2C-47F8-AF2D-93F971511E9E}">
      <dgm:prSet/>
      <dgm:spPr/>
      <dgm:t>
        <a:bodyPr/>
        <a:lstStyle/>
        <a:p>
          <a:endParaRPr lang="pt-BR"/>
        </a:p>
      </dgm:t>
    </dgm:pt>
    <dgm:pt modelId="{75BD447D-5343-4549-9540-55183E069F76}" type="sibTrans" cxnId="{CDA65D12-1F2C-47F8-AF2D-93F971511E9E}">
      <dgm:prSet/>
      <dgm:spPr/>
      <dgm:t>
        <a:bodyPr/>
        <a:lstStyle/>
        <a:p>
          <a:endParaRPr lang="pt-BR"/>
        </a:p>
      </dgm:t>
    </dgm:pt>
    <dgm:pt modelId="{6170D5CD-80AB-4662-A707-CFB6635FA3AC}" type="pres">
      <dgm:prSet presAssocID="{2CB7436E-7A05-4DDD-87CA-B1CB648DEECD}" presName="compositeShape" presStyleCnt="0">
        <dgm:presLayoutVars>
          <dgm:chMax val="2"/>
          <dgm:dir/>
          <dgm:resizeHandles val="exact"/>
        </dgm:presLayoutVars>
      </dgm:prSet>
      <dgm:spPr/>
      <dgm:t>
        <a:bodyPr/>
        <a:lstStyle/>
        <a:p>
          <a:endParaRPr lang="pt-BR"/>
        </a:p>
      </dgm:t>
    </dgm:pt>
    <dgm:pt modelId="{031E514D-DD32-4A1D-AB79-9EB4195112A4}" type="pres">
      <dgm:prSet presAssocID="{2CB7436E-7A05-4DDD-87CA-B1CB648DEECD}" presName="ribbon" presStyleLbl="node1" presStyleIdx="0" presStyleCnt="1" custLinFactNeighborX="1481" custLinFactNeighborY="-2142"/>
      <dgm:spPr/>
    </dgm:pt>
    <dgm:pt modelId="{8048C4B4-835D-463A-A7C5-4913BBB3AABF}" type="pres">
      <dgm:prSet presAssocID="{2CB7436E-7A05-4DDD-87CA-B1CB648DEECD}" presName="leftArrowText" presStyleLbl="node1" presStyleIdx="0" presStyleCnt="1">
        <dgm:presLayoutVars>
          <dgm:chMax val="0"/>
          <dgm:bulletEnabled val="1"/>
        </dgm:presLayoutVars>
      </dgm:prSet>
      <dgm:spPr/>
      <dgm:t>
        <a:bodyPr/>
        <a:lstStyle/>
        <a:p>
          <a:endParaRPr lang="pt-BR"/>
        </a:p>
      </dgm:t>
    </dgm:pt>
    <dgm:pt modelId="{1D102FDD-FDED-415A-A5C8-14E8872AC315}" type="pres">
      <dgm:prSet presAssocID="{2CB7436E-7A05-4DDD-87CA-B1CB648DEECD}" presName="rightArrowText" presStyleLbl="node1" presStyleIdx="0" presStyleCnt="1">
        <dgm:presLayoutVars>
          <dgm:chMax val="0"/>
          <dgm:bulletEnabled val="1"/>
        </dgm:presLayoutVars>
      </dgm:prSet>
      <dgm:spPr/>
      <dgm:t>
        <a:bodyPr/>
        <a:lstStyle/>
        <a:p>
          <a:endParaRPr lang="pt-BR"/>
        </a:p>
      </dgm:t>
    </dgm:pt>
  </dgm:ptLst>
  <dgm:cxnLst>
    <dgm:cxn modelId="{66B338C6-83D6-4686-9667-85C97BBC7D50}" type="presOf" srcId="{D36427D5-166C-43AB-9541-B45BD1516310}" destId="{1D102FDD-FDED-415A-A5C8-14E8872AC315}" srcOrd="0" destOrd="0" presId="urn:microsoft.com/office/officeart/2005/8/layout/arrow6"/>
    <dgm:cxn modelId="{0F3582EB-B750-460B-BC66-C329D43963B4}" type="presOf" srcId="{2CB7436E-7A05-4DDD-87CA-B1CB648DEECD}" destId="{6170D5CD-80AB-4662-A707-CFB6635FA3AC}" srcOrd="0" destOrd="0" presId="urn:microsoft.com/office/officeart/2005/8/layout/arrow6"/>
    <dgm:cxn modelId="{25C0A7DE-2063-4BCD-A726-ECCB894C1DFC}" type="presOf" srcId="{29576750-3FAD-4054-8735-E4CF457DFD64}" destId="{8048C4B4-835D-463A-A7C5-4913BBB3AABF}" srcOrd="0" destOrd="0" presId="urn:microsoft.com/office/officeart/2005/8/layout/arrow6"/>
    <dgm:cxn modelId="{CDA65D12-1F2C-47F8-AF2D-93F971511E9E}" srcId="{2CB7436E-7A05-4DDD-87CA-B1CB648DEECD}" destId="{D36427D5-166C-43AB-9541-B45BD1516310}" srcOrd="1" destOrd="0" parTransId="{6BF90313-1767-4619-88BF-D0E9E0E13FAB}" sibTransId="{75BD447D-5343-4549-9540-55183E069F76}"/>
    <dgm:cxn modelId="{B7F7253E-C9D8-4801-AFFF-59B267B61E42}" srcId="{2CB7436E-7A05-4DDD-87CA-B1CB648DEECD}" destId="{29576750-3FAD-4054-8735-E4CF457DFD64}" srcOrd="0" destOrd="0" parTransId="{F4B0944C-1E9A-469F-A761-B8B03E5149BB}" sibTransId="{AA5F6D3A-FD94-4F84-9B7B-66D340EC08C2}"/>
    <dgm:cxn modelId="{9339E1AE-4BD9-47BE-B2DD-B5F4FD714A15}" type="presParOf" srcId="{6170D5CD-80AB-4662-A707-CFB6635FA3AC}" destId="{031E514D-DD32-4A1D-AB79-9EB4195112A4}" srcOrd="0" destOrd="0" presId="urn:microsoft.com/office/officeart/2005/8/layout/arrow6"/>
    <dgm:cxn modelId="{D49FFBF0-10A6-4D8E-BA24-B7FCB8274E98}" type="presParOf" srcId="{6170D5CD-80AB-4662-A707-CFB6635FA3AC}" destId="{8048C4B4-835D-463A-A7C5-4913BBB3AABF}" srcOrd="1" destOrd="0" presId="urn:microsoft.com/office/officeart/2005/8/layout/arrow6"/>
    <dgm:cxn modelId="{4CDCCF4B-7803-4941-9C75-841FC227E40B}" type="presParOf" srcId="{6170D5CD-80AB-4662-A707-CFB6635FA3AC}" destId="{1D102FDD-FDED-415A-A5C8-14E8872AC315}" srcOrd="2" destOrd="0" presId="urn:microsoft.com/office/officeart/2005/8/layout/arrow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53AB01-7D88-44E8-8964-85A3D9ECDA71}"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pt-BR"/>
        </a:p>
      </dgm:t>
    </dgm:pt>
    <dgm:pt modelId="{B3F361EE-18A2-4287-9A4D-30F86B385CBB}">
      <dgm:prSet phldrT="[Texto]"/>
      <dgm:spPr/>
      <dgm:t>
        <a:bodyPr/>
        <a:lstStyle/>
        <a:p>
          <a:pPr algn="ctr"/>
          <a:r>
            <a:rPr lang="pt-BR" dirty="0"/>
            <a:t>Funções da Justiça Eleitoral</a:t>
          </a:r>
        </a:p>
      </dgm:t>
    </dgm:pt>
    <dgm:pt modelId="{85527EF2-012F-41FD-AC91-C803BC083A96}" type="parTrans" cxnId="{6C82CD01-F8E2-44B9-9640-33CD663DD4F3}">
      <dgm:prSet/>
      <dgm:spPr/>
      <dgm:t>
        <a:bodyPr/>
        <a:lstStyle/>
        <a:p>
          <a:pPr algn="ctr"/>
          <a:endParaRPr lang="pt-BR"/>
        </a:p>
      </dgm:t>
    </dgm:pt>
    <dgm:pt modelId="{3E99D9B7-7D24-42F5-8EEC-2615931D72E2}" type="sibTrans" cxnId="{6C82CD01-F8E2-44B9-9640-33CD663DD4F3}">
      <dgm:prSet/>
      <dgm:spPr/>
      <dgm:t>
        <a:bodyPr/>
        <a:lstStyle/>
        <a:p>
          <a:pPr algn="ctr"/>
          <a:endParaRPr lang="pt-BR"/>
        </a:p>
      </dgm:t>
    </dgm:pt>
    <dgm:pt modelId="{48E2AF1E-152B-4A6C-BA40-A90E7A776348}">
      <dgm:prSet phldrT="[Texto]"/>
      <dgm:spPr/>
      <dgm:t>
        <a:bodyPr/>
        <a:lstStyle/>
        <a:p>
          <a:pPr algn="ctr"/>
          <a:r>
            <a:rPr lang="pt-BR" dirty="0"/>
            <a:t>Normativa</a:t>
          </a:r>
        </a:p>
      </dgm:t>
    </dgm:pt>
    <dgm:pt modelId="{17AE0A2E-1BD5-4AF9-94DE-ACB0335CCD74}" type="parTrans" cxnId="{4EC63D3B-E1D6-419F-B171-AC7A119AFE74}">
      <dgm:prSet/>
      <dgm:spPr/>
      <dgm:t>
        <a:bodyPr/>
        <a:lstStyle/>
        <a:p>
          <a:pPr algn="ctr"/>
          <a:endParaRPr lang="pt-BR"/>
        </a:p>
      </dgm:t>
    </dgm:pt>
    <dgm:pt modelId="{B53BF350-2B49-454C-ADEF-D899B884C754}" type="sibTrans" cxnId="{4EC63D3B-E1D6-419F-B171-AC7A119AFE74}">
      <dgm:prSet/>
      <dgm:spPr/>
      <dgm:t>
        <a:bodyPr/>
        <a:lstStyle/>
        <a:p>
          <a:pPr algn="ctr"/>
          <a:endParaRPr lang="pt-BR"/>
        </a:p>
      </dgm:t>
    </dgm:pt>
    <dgm:pt modelId="{A892D2B8-2234-41C4-9DA2-C331B882B313}">
      <dgm:prSet phldrT="[Texto]"/>
      <dgm:spPr/>
      <dgm:t>
        <a:bodyPr/>
        <a:lstStyle/>
        <a:p>
          <a:pPr algn="ctr"/>
          <a:r>
            <a:rPr lang="pt-BR" dirty="0"/>
            <a:t>Consultiva</a:t>
          </a:r>
        </a:p>
      </dgm:t>
    </dgm:pt>
    <dgm:pt modelId="{1BE066B9-405A-4CFF-83FA-9DAF55E1BBDF}" type="parTrans" cxnId="{7823BEA8-2EEC-4C45-B88D-4CC91F3C5766}">
      <dgm:prSet/>
      <dgm:spPr/>
      <dgm:t>
        <a:bodyPr/>
        <a:lstStyle/>
        <a:p>
          <a:pPr algn="ctr"/>
          <a:endParaRPr lang="pt-BR"/>
        </a:p>
      </dgm:t>
    </dgm:pt>
    <dgm:pt modelId="{2BB56618-F692-4F4D-AE1A-84DCE56E519F}" type="sibTrans" cxnId="{7823BEA8-2EEC-4C45-B88D-4CC91F3C5766}">
      <dgm:prSet/>
      <dgm:spPr/>
      <dgm:t>
        <a:bodyPr/>
        <a:lstStyle/>
        <a:p>
          <a:pPr algn="ctr"/>
          <a:endParaRPr lang="pt-BR"/>
        </a:p>
      </dgm:t>
    </dgm:pt>
    <dgm:pt modelId="{FC20FEFD-648A-4C08-91D5-82970E71066A}">
      <dgm:prSet phldrT="[Texto]" custT="1"/>
      <dgm:spPr/>
      <dgm:t>
        <a:bodyPr/>
        <a:lstStyle/>
        <a:p>
          <a:pPr algn="ctr"/>
          <a:r>
            <a:rPr lang="pt-BR" sz="2800" dirty="0"/>
            <a:t>Jurisdicional</a:t>
          </a:r>
        </a:p>
      </dgm:t>
    </dgm:pt>
    <dgm:pt modelId="{D07F91ED-2419-406C-AC7F-DEC0A450FE66}" type="parTrans" cxnId="{C79F3C60-75C0-4D44-A2FA-DEB7CEC9BD78}">
      <dgm:prSet/>
      <dgm:spPr/>
      <dgm:t>
        <a:bodyPr/>
        <a:lstStyle/>
        <a:p>
          <a:pPr algn="ctr"/>
          <a:endParaRPr lang="pt-BR"/>
        </a:p>
      </dgm:t>
    </dgm:pt>
    <dgm:pt modelId="{C9CDD4F1-6CDC-4D82-9967-A1CAA4A2F8DC}" type="sibTrans" cxnId="{C79F3C60-75C0-4D44-A2FA-DEB7CEC9BD78}">
      <dgm:prSet/>
      <dgm:spPr/>
      <dgm:t>
        <a:bodyPr/>
        <a:lstStyle/>
        <a:p>
          <a:pPr algn="ctr"/>
          <a:endParaRPr lang="pt-BR"/>
        </a:p>
      </dgm:t>
    </dgm:pt>
    <dgm:pt modelId="{E950D376-C7F3-4789-95A9-44AA32FC6EA1}">
      <dgm:prSet phldrT="[Texto]" custT="1"/>
      <dgm:spPr/>
      <dgm:t>
        <a:bodyPr/>
        <a:lstStyle/>
        <a:p>
          <a:pPr algn="ctr"/>
          <a:r>
            <a:rPr lang="pt-BR" sz="2600" dirty="0"/>
            <a:t>Administrativa</a:t>
          </a:r>
        </a:p>
      </dgm:t>
    </dgm:pt>
    <dgm:pt modelId="{40644714-CA98-4667-9A86-A4B063ED118D}" type="parTrans" cxnId="{98E4EC99-E204-4EEA-910D-AC39F7ECBDAB}">
      <dgm:prSet/>
      <dgm:spPr/>
      <dgm:t>
        <a:bodyPr/>
        <a:lstStyle/>
        <a:p>
          <a:pPr algn="ctr"/>
          <a:endParaRPr lang="pt-BR"/>
        </a:p>
      </dgm:t>
    </dgm:pt>
    <dgm:pt modelId="{3AC42CF3-6638-481F-9513-FCB94C099C1B}" type="sibTrans" cxnId="{98E4EC99-E204-4EEA-910D-AC39F7ECBDAB}">
      <dgm:prSet/>
      <dgm:spPr/>
      <dgm:t>
        <a:bodyPr/>
        <a:lstStyle/>
        <a:p>
          <a:pPr algn="ctr"/>
          <a:endParaRPr lang="pt-BR"/>
        </a:p>
      </dgm:t>
    </dgm:pt>
    <dgm:pt modelId="{4E1F62C2-1546-4B19-A503-44AB8F740D42}" type="pres">
      <dgm:prSet presAssocID="{A753AB01-7D88-44E8-8964-85A3D9ECDA71}" presName="Name0" presStyleCnt="0">
        <dgm:presLayoutVars>
          <dgm:chMax val="1"/>
          <dgm:dir/>
          <dgm:animLvl val="ctr"/>
          <dgm:resizeHandles val="exact"/>
        </dgm:presLayoutVars>
      </dgm:prSet>
      <dgm:spPr/>
      <dgm:t>
        <a:bodyPr/>
        <a:lstStyle/>
        <a:p>
          <a:endParaRPr lang="pt-BR"/>
        </a:p>
      </dgm:t>
    </dgm:pt>
    <dgm:pt modelId="{6480B9EE-84E4-4BA9-B9CC-08FA2E39703E}" type="pres">
      <dgm:prSet presAssocID="{B3F361EE-18A2-4287-9A4D-30F86B385CBB}" presName="centerShape" presStyleLbl="node0" presStyleIdx="0" presStyleCnt="1" custScaleX="168607" custScaleY="164001" custLinFactNeighborX="2980" custLinFactNeighborY="-661"/>
      <dgm:spPr/>
      <dgm:t>
        <a:bodyPr/>
        <a:lstStyle/>
        <a:p>
          <a:endParaRPr lang="pt-BR"/>
        </a:p>
      </dgm:t>
    </dgm:pt>
    <dgm:pt modelId="{BAC6CDB6-0898-4C0A-BABA-27F601B084FA}" type="pres">
      <dgm:prSet presAssocID="{48E2AF1E-152B-4A6C-BA40-A90E7A776348}" presName="node" presStyleLbl="node1" presStyleIdx="0" presStyleCnt="4" custScaleX="261041" custRadScaleRad="102339" custRadScaleInc="13368">
        <dgm:presLayoutVars>
          <dgm:bulletEnabled val="1"/>
        </dgm:presLayoutVars>
      </dgm:prSet>
      <dgm:spPr/>
      <dgm:t>
        <a:bodyPr/>
        <a:lstStyle/>
        <a:p>
          <a:endParaRPr lang="pt-BR"/>
        </a:p>
      </dgm:t>
    </dgm:pt>
    <dgm:pt modelId="{B4CBA0C9-4494-4CBD-AD7F-3A4044699793}" type="pres">
      <dgm:prSet presAssocID="{48E2AF1E-152B-4A6C-BA40-A90E7A776348}" presName="dummy" presStyleCnt="0"/>
      <dgm:spPr/>
    </dgm:pt>
    <dgm:pt modelId="{4865A93B-6085-462F-B541-0906E8E76A7A}" type="pres">
      <dgm:prSet presAssocID="{B53BF350-2B49-454C-ADEF-D899B884C754}" presName="sibTrans" presStyleLbl="sibTrans2D1" presStyleIdx="0" presStyleCnt="4" custLinFactNeighborX="176" custLinFactNeighborY="-1223"/>
      <dgm:spPr/>
      <dgm:t>
        <a:bodyPr/>
        <a:lstStyle/>
        <a:p>
          <a:endParaRPr lang="pt-BR"/>
        </a:p>
      </dgm:t>
    </dgm:pt>
    <dgm:pt modelId="{3772CEAA-2C92-49E9-8F55-6916593AB63F}" type="pres">
      <dgm:prSet presAssocID="{A892D2B8-2234-41C4-9DA2-C331B882B313}" presName="node" presStyleLbl="node1" presStyleIdx="1" presStyleCnt="4" custScaleX="192365" custScaleY="101097" custRadScaleRad="129754" custRadScaleInc="1204">
        <dgm:presLayoutVars>
          <dgm:bulletEnabled val="1"/>
        </dgm:presLayoutVars>
      </dgm:prSet>
      <dgm:spPr/>
      <dgm:t>
        <a:bodyPr/>
        <a:lstStyle/>
        <a:p>
          <a:endParaRPr lang="pt-BR"/>
        </a:p>
      </dgm:t>
    </dgm:pt>
    <dgm:pt modelId="{DD52D4CB-857E-43CF-AC25-281779BFF431}" type="pres">
      <dgm:prSet presAssocID="{A892D2B8-2234-41C4-9DA2-C331B882B313}" presName="dummy" presStyleCnt="0"/>
      <dgm:spPr/>
    </dgm:pt>
    <dgm:pt modelId="{5293BA42-AEA4-4C50-9F32-19623DED7767}" type="pres">
      <dgm:prSet presAssocID="{2BB56618-F692-4F4D-AE1A-84DCE56E519F}" presName="sibTrans" presStyleLbl="sibTrans2D1" presStyleIdx="1" presStyleCnt="4"/>
      <dgm:spPr/>
      <dgm:t>
        <a:bodyPr/>
        <a:lstStyle/>
        <a:p>
          <a:endParaRPr lang="pt-BR"/>
        </a:p>
      </dgm:t>
    </dgm:pt>
    <dgm:pt modelId="{10354EB2-B124-4E6C-AE57-44B4BCC53690}" type="pres">
      <dgm:prSet presAssocID="{FC20FEFD-648A-4C08-91D5-82970E71066A}" presName="node" presStyleLbl="node1" presStyleIdx="2" presStyleCnt="4" custScaleX="252360" custScaleY="88075" custRadScaleRad="103636" custRadScaleInc="-19316">
        <dgm:presLayoutVars>
          <dgm:bulletEnabled val="1"/>
        </dgm:presLayoutVars>
      </dgm:prSet>
      <dgm:spPr/>
      <dgm:t>
        <a:bodyPr/>
        <a:lstStyle/>
        <a:p>
          <a:endParaRPr lang="pt-BR"/>
        </a:p>
      </dgm:t>
    </dgm:pt>
    <dgm:pt modelId="{865D21AA-71FB-4391-B28C-2C948C276B4D}" type="pres">
      <dgm:prSet presAssocID="{FC20FEFD-648A-4C08-91D5-82970E71066A}" presName="dummy" presStyleCnt="0"/>
      <dgm:spPr/>
    </dgm:pt>
    <dgm:pt modelId="{74F50E50-E7CA-45A2-BE8A-885BA8A8FC41}" type="pres">
      <dgm:prSet presAssocID="{C9CDD4F1-6CDC-4D82-9967-A1CAA4A2F8DC}" presName="sibTrans" presStyleLbl="sibTrans2D1" presStyleIdx="2" presStyleCnt="4"/>
      <dgm:spPr/>
      <dgm:t>
        <a:bodyPr/>
        <a:lstStyle/>
        <a:p>
          <a:endParaRPr lang="pt-BR"/>
        </a:p>
      </dgm:t>
    </dgm:pt>
    <dgm:pt modelId="{0F323299-CD3D-4E36-83F6-C698D2CF6EE3}" type="pres">
      <dgm:prSet presAssocID="{E950D376-C7F3-4789-95A9-44AA32FC6EA1}" presName="node" presStyleLbl="node1" presStyleIdx="3" presStyleCnt="4" custScaleX="231623" custScaleY="161487" custRadScaleRad="128478" custRadScaleInc="-1754">
        <dgm:presLayoutVars>
          <dgm:bulletEnabled val="1"/>
        </dgm:presLayoutVars>
      </dgm:prSet>
      <dgm:spPr/>
      <dgm:t>
        <a:bodyPr/>
        <a:lstStyle/>
        <a:p>
          <a:endParaRPr lang="pt-BR"/>
        </a:p>
      </dgm:t>
    </dgm:pt>
    <dgm:pt modelId="{6FCDE05B-BB5C-4B4E-8785-A8EF3D424D00}" type="pres">
      <dgm:prSet presAssocID="{E950D376-C7F3-4789-95A9-44AA32FC6EA1}" presName="dummy" presStyleCnt="0"/>
      <dgm:spPr/>
    </dgm:pt>
    <dgm:pt modelId="{4F2D3883-535C-4E20-A660-711659714833}" type="pres">
      <dgm:prSet presAssocID="{3AC42CF3-6638-481F-9513-FCB94C099C1B}" presName="sibTrans" presStyleLbl="sibTrans2D1" presStyleIdx="3" presStyleCnt="4"/>
      <dgm:spPr/>
      <dgm:t>
        <a:bodyPr/>
        <a:lstStyle/>
        <a:p>
          <a:endParaRPr lang="pt-BR"/>
        </a:p>
      </dgm:t>
    </dgm:pt>
  </dgm:ptLst>
  <dgm:cxnLst>
    <dgm:cxn modelId="{DB27F0C8-00A5-419C-9F3A-791EC6EEC0DC}" type="presOf" srcId="{A753AB01-7D88-44E8-8964-85A3D9ECDA71}" destId="{4E1F62C2-1546-4B19-A503-44AB8F740D42}" srcOrd="0" destOrd="0" presId="urn:microsoft.com/office/officeart/2005/8/layout/radial6"/>
    <dgm:cxn modelId="{37621AB2-16DB-4EDE-82F6-1909161292BD}" type="presOf" srcId="{3AC42CF3-6638-481F-9513-FCB94C099C1B}" destId="{4F2D3883-535C-4E20-A660-711659714833}" srcOrd="0" destOrd="0" presId="urn:microsoft.com/office/officeart/2005/8/layout/radial6"/>
    <dgm:cxn modelId="{E24A281E-3830-45EC-A0AB-453575714FDF}" type="presOf" srcId="{B3F361EE-18A2-4287-9A4D-30F86B385CBB}" destId="{6480B9EE-84E4-4BA9-B9CC-08FA2E39703E}" srcOrd="0" destOrd="0" presId="urn:microsoft.com/office/officeart/2005/8/layout/radial6"/>
    <dgm:cxn modelId="{6C82CD01-F8E2-44B9-9640-33CD663DD4F3}" srcId="{A753AB01-7D88-44E8-8964-85A3D9ECDA71}" destId="{B3F361EE-18A2-4287-9A4D-30F86B385CBB}" srcOrd="0" destOrd="0" parTransId="{85527EF2-012F-41FD-AC91-C803BC083A96}" sibTransId="{3E99D9B7-7D24-42F5-8EEC-2615931D72E2}"/>
    <dgm:cxn modelId="{C79F3C60-75C0-4D44-A2FA-DEB7CEC9BD78}" srcId="{B3F361EE-18A2-4287-9A4D-30F86B385CBB}" destId="{FC20FEFD-648A-4C08-91D5-82970E71066A}" srcOrd="2" destOrd="0" parTransId="{D07F91ED-2419-406C-AC7F-DEC0A450FE66}" sibTransId="{C9CDD4F1-6CDC-4D82-9967-A1CAA4A2F8DC}"/>
    <dgm:cxn modelId="{D10B9EBA-E3B2-4264-B58F-2AB2182A243E}" type="presOf" srcId="{E950D376-C7F3-4789-95A9-44AA32FC6EA1}" destId="{0F323299-CD3D-4E36-83F6-C698D2CF6EE3}" srcOrd="0" destOrd="0" presId="urn:microsoft.com/office/officeart/2005/8/layout/radial6"/>
    <dgm:cxn modelId="{9B410A03-F003-43C6-8848-235FBA1D2C08}" type="presOf" srcId="{48E2AF1E-152B-4A6C-BA40-A90E7A776348}" destId="{BAC6CDB6-0898-4C0A-BABA-27F601B084FA}" srcOrd="0" destOrd="0" presId="urn:microsoft.com/office/officeart/2005/8/layout/radial6"/>
    <dgm:cxn modelId="{AED9E72C-0472-4ED8-AEBA-168B5FA6BA8C}" type="presOf" srcId="{A892D2B8-2234-41C4-9DA2-C331B882B313}" destId="{3772CEAA-2C92-49E9-8F55-6916593AB63F}" srcOrd="0" destOrd="0" presId="urn:microsoft.com/office/officeart/2005/8/layout/radial6"/>
    <dgm:cxn modelId="{5DDE0E3A-E788-42D1-9F9F-6CE240C766A9}" type="presOf" srcId="{C9CDD4F1-6CDC-4D82-9967-A1CAA4A2F8DC}" destId="{74F50E50-E7CA-45A2-BE8A-885BA8A8FC41}" srcOrd="0" destOrd="0" presId="urn:microsoft.com/office/officeart/2005/8/layout/radial6"/>
    <dgm:cxn modelId="{05158DF7-2DA0-4FA2-97A3-E617D5E43FB7}" type="presOf" srcId="{B53BF350-2B49-454C-ADEF-D899B884C754}" destId="{4865A93B-6085-462F-B541-0906E8E76A7A}" srcOrd="0" destOrd="0" presId="urn:microsoft.com/office/officeart/2005/8/layout/radial6"/>
    <dgm:cxn modelId="{7823BEA8-2EEC-4C45-B88D-4CC91F3C5766}" srcId="{B3F361EE-18A2-4287-9A4D-30F86B385CBB}" destId="{A892D2B8-2234-41C4-9DA2-C331B882B313}" srcOrd="1" destOrd="0" parTransId="{1BE066B9-405A-4CFF-83FA-9DAF55E1BBDF}" sibTransId="{2BB56618-F692-4F4D-AE1A-84DCE56E519F}"/>
    <dgm:cxn modelId="{4EC63D3B-E1D6-419F-B171-AC7A119AFE74}" srcId="{B3F361EE-18A2-4287-9A4D-30F86B385CBB}" destId="{48E2AF1E-152B-4A6C-BA40-A90E7A776348}" srcOrd="0" destOrd="0" parTransId="{17AE0A2E-1BD5-4AF9-94DE-ACB0335CCD74}" sibTransId="{B53BF350-2B49-454C-ADEF-D899B884C754}"/>
    <dgm:cxn modelId="{98E4EC99-E204-4EEA-910D-AC39F7ECBDAB}" srcId="{B3F361EE-18A2-4287-9A4D-30F86B385CBB}" destId="{E950D376-C7F3-4789-95A9-44AA32FC6EA1}" srcOrd="3" destOrd="0" parTransId="{40644714-CA98-4667-9A86-A4B063ED118D}" sibTransId="{3AC42CF3-6638-481F-9513-FCB94C099C1B}"/>
    <dgm:cxn modelId="{E35C540A-38A9-4EDC-9B77-B6AD5095A521}" type="presOf" srcId="{2BB56618-F692-4F4D-AE1A-84DCE56E519F}" destId="{5293BA42-AEA4-4C50-9F32-19623DED7767}" srcOrd="0" destOrd="0" presId="urn:microsoft.com/office/officeart/2005/8/layout/radial6"/>
    <dgm:cxn modelId="{E151EC9B-FBD5-42EE-828D-0381F3E734CF}" type="presOf" srcId="{FC20FEFD-648A-4C08-91D5-82970E71066A}" destId="{10354EB2-B124-4E6C-AE57-44B4BCC53690}" srcOrd="0" destOrd="0" presId="urn:microsoft.com/office/officeart/2005/8/layout/radial6"/>
    <dgm:cxn modelId="{69C7607E-D84D-4B4A-A80A-08181C42B81E}" type="presParOf" srcId="{4E1F62C2-1546-4B19-A503-44AB8F740D42}" destId="{6480B9EE-84E4-4BA9-B9CC-08FA2E39703E}" srcOrd="0" destOrd="0" presId="urn:microsoft.com/office/officeart/2005/8/layout/radial6"/>
    <dgm:cxn modelId="{D2048CF0-6002-4A49-AC14-CC07420A0B96}" type="presParOf" srcId="{4E1F62C2-1546-4B19-A503-44AB8F740D42}" destId="{BAC6CDB6-0898-4C0A-BABA-27F601B084FA}" srcOrd="1" destOrd="0" presId="urn:microsoft.com/office/officeart/2005/8/layout/radial6"/>
    <dgm:cxn modelId="{A3B725F4-B44A-4265-91B2-F6C981BDF0B4}" type="presParOf" srcId="{4E1F62C2-1546-4B19-A503-44AB8F740D42}" destId="{B4CBA0C9-4494-4CBD-AD7F-3A4044699793}" srcOrd="2" destOrd="0" presId="urn:microsoft.com/office/officeart/2005/8/layout/radial6"/>
    <dgm:cxn modelId="{2D1E1811-90C3-4BCF-81DB-A57142C7CBC0}" type="presParOf" srcId="{4E1F62C2-1546-4B19-A503-44AB8F740D42}" destId="{4865A93B-6085-462F-B541-0906E8E76A7A}" srcOrd="3" destOrd="0" presId="urn:microsoft.com/office/officeart/2005/8/layout/radial6"/>
    <dgm:cxn modelId="{00C9406E-508F-4A4D-B318-40866D406F20}" type="presParOf" srcId="{4E1F62C2-1546-4B19-A503-44AB8F740D42}" destId="{3772CEAA-2C92-49E9-8F55-6916593AB63F}" srcOrd="4" destOrd="0" presId="urn:microsoft.com/office/officeart/2005/8/layout/radial6"/>
    <dgm:cxn modelId="{752898E6-F99C-4227-A618-BE324D6ED912}" type="presParOf" srcId="{4E1F62C2-1546-4B19-A503-44AB8F740D42}" destId="{DD52D4CB-857E-43CF-AC25-281779BFF431}" srcOrd="5" destOrd="0" presId="urn:microsoft.com/office/officeart/2005/8/layout/radial6"/>
    <dgm:cxn modelId="{62F6C304-E601-45C2-AC71-61741A8A12ED}" type="presParOf" srcId="{4E1F62C2-1546-4B19-A503-44AB8F740D42}" destId="{5293BA42-AEA4-4C50-9F32-19623DED7767}" srcOrd="6" destOrd="0" presId="urn:microsoft.com/office/officeart/2005/8/layout/radial6"/>
    <dgm:cxn modelId="{AE75E109-EA2A-464A-AAC6-F563C4D1F197}" type="presParOf" srcId="{4E1F62C2-1546-4B19-A503-44AB8F740D42}" destId="{10354EB2-B124-4E6C-AE57-44B4BCC53690}" srcOrd="7" destOrd="0" presId="urn:microsoft.com/office/officeart/2005/8/layout/radial6"/>
    <dgm:cxn modelId="{024EADAF-BB41-4C85-887D-6A4C3DC17BF7}" type="presParOf" srcId="{4E1F62C2-1546-4B19-A503-44AB8F740D42}" destId="{865D21AA-71FB-4391-B28C-2C948C276B4D}" srcOrd="8" destOrd="0" presId="urn:microsoft.com/office/officeart/2005/8/layout/radial6"/>
    <dgm:cxn modelId="{7910E94E-763A-45C2-981A-3742F9802E3E}" type="presParOf" srcId="{4E1F62C2-1546-4B19-A503-44AB8F740D42}" destId="{74F50E50-E7CA-45A2-BE8A-885BA8A8FC41}" srcOrd="9" destOrd="0" presId="urn:microsoft.com/office/officeart/2005/8/layout/radial6"/>
    <dgm:cxn modelId="{3AFD8EA5-32C8-4312-99F8-B1B3A91CC646}" type="presParOf" srcId="{4E1F62C2-1546-4B19-A503-44AB8F740D42}" destId="{0F323299-CD3D-4E36-83F6-C698D2CF6EE3}" srcOrd="10" destOrd="0" presId="urn:microsoft.com/office/officeart/2005/8/layout/radial6"/>
    <dgm:cxn modelId="{7F396733-50B1-46D0-948F-87E9C3520D3E}" type="presParOf" srcId="{4E1F62C2-1546-4B19-A503-44AB8F740D42}" destId="{6FCDE05B-BB5C-4B4E-8785-A8EF3D424D00}" srcOrd="11" destOrd="0" presId="urn:microsoft.com/office/officeart/2005/8/layout/radial6"/>
    <dgm:cxn modelId="{E94CE6FD-CD2F-4F3C-B402-9F0B5AC5A89B}" type="presParOf" srcId="{4E1F62C2-1546-4B19-A503-44AB8F740D42}" destId="{4F2D3883-535C-4E20-A660-711659714833}" srcOrd="12"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1E514D-DD32-4A1D-AB79-9EB4195112A4}">
      <dsp:nvSpPr>
        <dsp:cNvPr id="0" name=""/>
        <dsp:cNvSpPr/>
      </dsp:nvSpPr>
      <dsp:spPr>
        <a:xfrm>
          <a:off x="251518" y="0"/>
          <a:ext cx="8461375" cy="338455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8C4B4-835D-463A-A7C5-4913BBB3AABF}">
      <dsp:nvSpPr>
        <dsp:cNvPr id="0" name=""/>
        <dsp:cNvSpPr/>
      </dsp:nvSpPr>
      <dsp:spPr>
        <a:xfrm>
          <a:off x="1141571" y="592296"/>
          <a:ext cx="2792253" cy="165842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7132" rIns="0" bIns="179070" numCol="1" spcCol="1270" anchor="ctr" anchorCtr="0">
          <a:noAutofit/>
        </a:bodyPr>
        <a:lstStyle/>
        <a:p>
          <a:pPr lvl="0" algn="ctr" defTabSz="2089150">
            <a:lnSpc>
              <a:spcPct val="90000"/>
            </a:lnSpc>
            <a:spcBef>
              <a:spcPct val="0"/>
            </a:spcBef>
            <a:spcAft>
              <a:spcPct val="35000"/>
            </a:spcAft>
          </a:pPr>
          <a:r>
            <a:rPr lang="pt-BR" sz="4700" kern="1200" dirty="0"/>
            <a:t>Processo Eleitoral</a:t>
          </a:r>
        </a:p>
      </dsp:txBody>
      <dsp:txXfrm>
        <a:off x="1141571" y="592296"/>
        <a:ext cx="2792253" cy="1658429"/>
      </dsp:txXfrm>
    </dsp:sp>
    <dsp:sp modelId="{1D102FDD-FDED-415A-A5C8-14E8872AC315}">
      <dsp:nvSpPr>
        <dsp:cNvPr id="0" name=""/>
        <dsp:cNvSpPr/>
      </dsp:nvSpPr>
      <dsp:spPr>
        <a:xfrm>
          <a:off x="4356893" y="1133824"/>
          <a:ext cx="3299936" cy="165842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7132" rIns="0" bIns="179070" numCol="1" spcCol="1270" anchor="ctr" anchorCtr="0">
          <a:noAutofit/>
        </a:bodyPr>
        <a:lstStyle/>
        <a:p>
          <a:pPr lvl="0" algn="ctr" defTabSz="2089150">
            <a:lnSpc>
              <a:spcPct val="90000"/>
            </a:lnSpc>
            <a:spcBef>
              <a:spcPct val="0"/>
            </a:spcBef>
            <a:spcAft>
              <a:spcPct val="35000"/>
            </a:spcAft>
          </a:pPr>
          <a:r>
            <a:rPr lang="pt-BR" sz="4700" kern="1200" dirty="0"/>
            <a:t>Processo Eleitoral</a:t>
          </a:r>
        </a:p>
      </dsp:txBody>
      <dsp:txXfrm>
        <a:off x="4356893" y="1133824"/>
        <a:ext cx="3299936" cy="165842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0EE11F3-BA1D-4C59-AFB0-28D6073A9E92}" type="datetimeFigureOut">
              <a:rPr lang="pt-BR"/>
              <a:pPr>
                <a:defRPr/>
              </a:pPr>
              <a:t>25/08/2016</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E015538-0AF2-4808-9038-292A578529B7}" type="slidenum">
              <a:rPr lang="pt-BR"/>
              <a:pPr>
                <a:defRPr/>
              </a:pPr>
              <a:t>‹nº›</a:t>
            </a:fld>
            <a:endParaRPr lang="pt-BR"/>
          </a:p>
        </p:txBody>
      </p:sp>
    </p:spTree>
    <p:extLst>
      <p:ext uri="{BB962C8B-B14F-4D97-AF65-F5344CB8AC3E}">
        <p14:creationId xmlns:p14="http://schemas.microsoft.com/office/powerpoint/2010/main" xmlns="" val="386547021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4" name="Título 13"/>
          <p:cNvSpPr>
            <a:spLocks noGrp="1"/>
          </p:cNvSpPr>
          <p:nvPr>
            <p:ph type="ctrTitle"/>
          </p:nvPr>
        </p:nvSpPr>
        <p:spPr>
          <a:xfrm>
            <a:off x="1432560" y="359898"/>
            <a:ext cx="7406640" cy="1472184"/>
          </a:xfrm>
        </p:spPr>
        <p:txBody>
          <a:bodyPr anchor="b"/>
          <a:lstStyle>
            <a:lvl1pPr algn="l">
              <a:defRPr/>
            </a:lvl1pPr>
            <a:extLst/>
          </a:lstStyle>
          <a:p>
            <a:r>
              <a:rPr kumimoji="0" lang="pt-BR"/>
              <a:t>Clique para editar o estilo do título mestre</a:t>
            </a:r>
            <a:endParaRPr kumimoji="0" lang="en-US"/>
          </a:p>
        </p:txBody>
      </p:sp>
      <p:sp>
        <p:nvSpPr>
          <p:cNvPr id="22" name="Subtítulo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sp>
        <p:nvSpPr>
          <p:cNvPr id="7" name="Espaço Reservado para Data 6"/>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20" name="Espaço Reservado para Rodapé 19"/>
          <p:cNvSpPr>
            <a:spLocks noGrp="1"/>
          </p:cNvSpPr>
          <p:nvPr>
            <p:ph type="ftr" sz="quarter" idx="11"/>
          </p:nvPr>
        </p:nvSpPr>
        <p:spPr/>
        <p:txBody>
          <a:bodyPr/>
          <a:lstStyle/>
          <a:p>
            <a:pPr>
              <a:defRPr/>
            </a:pPr>
            <a:endParaRPr lang="pt-BR"/>
          </a:p>
        </p:txBody>
      </p:sp>
      <p:sp>
        <p:nvSpPr>
          <p:cNvPr id="10" name="Espaço Reservado para Número de Slide 9"/>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
        <p:nvSpPr>
          <p:cNvPr id="8" name="E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5" name="Espaço Reservado para Rodapé 4"/>
          <p:cNvSpPr>
            <a:spLocks noGrp="1"/>
          </p:cNvSpPr>
          <p:nvPr>
            <p:ph type="ftr" sz="quarter" idx="11"/>
          </p:nvPr>
        </p:nvSpPr>
        <p:spPr/>
        <p:txBody>
          <a:bodyPr/>
          <a:lstStyle/>
          <a:p>
            <a:pPr>
              <a:defRPr/>
            </a:pPr>
            <a:endParaRPr lang="pt-BR"/>
          </a:p>
        </p:txBody>
      </p:sp>
      <p:sp>
        <p:nvSpPr>
          <p:cNvPr id="6" name="Espaço Reservado para Número de Slide 5"/>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274639"/>
            <a:ext cx="1828800" cy="5851525"/>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1143000" y="274640"/>
            <a:ext cx="5562600" cy="5851525"/>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5" name="Espaço Reservado para Rodapé 4"/>
          <p:cNvSpPr>
            <a:spLocks noGrp="1"/>
          </p:cNvSpPr>
          <p:nvPr>
            <p:ph type="ftr" sz="quarter" idx="11"/>
          </p:nvPr>
        </p:nvSpPr>
        <p:spPr/>
        <p:txBody>
          <a:bodyPr/>
          <a:lstStyle/>
          <a:p>
            <a:pPr>
              <a:defRPr/>
            </a:pPr>
            <a:endParaRPr lang="pt-BR"/>
          </a:p>
        </p:txBody>
      </p:sp>
      <p:sp>
        <p:nvSpPr>
          <p:cNvPr id="6" name="Espaço Reservado para Número de Slide 5"/>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5" name="Espaço Reservado para Rodapé 4"/>
          <p:cNvSpPr>
            <a:spLocks noGrp="1"/>
          </p:cNvSpPr>
          <p:nvPr>
            <p:ph type="ftr" sz="quarter" idx="11"/>
          </p:nvPr>
        </p:nvSpPr>
        <p:spPr/>
        <p:txBody>
          <a:bodyPr/>
          <a:lstStyle/>
          <a:p>
            <a:pPr>
              <a:defRPr/>
            </a:pPr>
            <a:endParaRPr lang="pt-BR"/>
          </a:p>
        </p:txBody>
      </p:sp>
      <p:sp>
        <p:nvSpPr>
          <p:cNvPr id="6" name="Espaço Reservado para Número de Slide 5"/>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tângulo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5" name="Espaço Reservado para Rodapé 4"/>
          <p:cNvSpPr>
            <a:spLocks noGrp="1"/>
          </p:cNvSpPr>
          <p:nvPr>
            <p:ph type="ftr" sz="quarter" idx="11"/>
          </p:nvPr>
        </p:nvSpPr>
        <p:spPr/>
        <p:txBody>
          <a:bodyPr/>
          <a:lstStyle/>
          <a:p>
            <a:pPr>
              <a:defRPr/>
            </a:pPr>
            <a:endParaRPr lang="pt-BR"/>
          </a:p>
        </p:txBody>
      </p:sp>
      <p:sp>
        <p:nvSpPr>
          <p:cNvPr id="6" name="Espaço Reservado para Número de Slide 5"/>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
        <p:nvSpPr>
          <p:cNvPr id="10" name="Retângulo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lstStyle/>
          <a:p>
            <a:r>
              <a:rPr kumimoji="0" lang="pt-BR"/>
              <a:t>Clique para editar o estilo do título mestre</a:t>
            </a:r>
            <a:endParaRPr kumimoji="0" lang="en-US"/>
          </a:p>
        </p:txBody>
      </p:sp>
      <p:sp>
        <p:nvSpPr>
          <p:cNvPr id="3" name="Espaço Reservado para Conteúdo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6" name="Espaço Reservado para Rodapé 5"/>
          <p:cNvSpPr>
            <a:spLocks noGrp="1"/>
          </p:cNvSpPr>
          <p:nvPr>
            <p:ph type="ftr" sz="quarter" idx="11"/>
          </p:nvPr>
        </p:nvSpPr>
        <p:spPr/>
        <p:txBody>
          <a:bodyPr/>
          <a:lstStyle/>
          <a:p>
            <a:pPr>
              <a:defRPr/>
            </a:pPr>
            <a:endParaRPr lang="pt-BR"/>
          </a:p>
        </p:txBody>
      </p:sp>
      <p:sp>
        <p:nvSpPr>
          <p:cNvPr id="7" name="Espaço Reservado para Número de Slide 6"/>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8" name="Espaço Reservado para Rodapé 7"/>
          <p:cNvSpPr>
            <a:spLocks noGrp="1"/>
          </p:cNvSpPr>
          <p:nvPr>
            <p:ph type="ftr" sz="quarter" idx="11"/>
          </p:nvPr>
        </p:nvSpPr>
        <p:spPr/>
        <p:txBody>
          <a:bodyPr/>
          <a:lstStyle/>
          <a:p>
            <a:pPr>
              <a:defRPr/>
            </a:pPr>
            <a:endParaRPr lang="pt-BR"/>
          </a:p>
        </p:txBody>
      </p:sp>
      <p:sp>
        <p:nvSpPr>
          <p:cNvPr id="9" name="Espaço Reservado para Número de Slide 8"/>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nchor="ct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4" name="Espaço Reservado para Rodapé 3"/>
          <p:cNvSpPr>
            <a:spLocks noGrp="1"/>
          </p:cNvSpPr>
          <p:nvPr>
            <p:ph type="ftr" sz="quarter" idx="11"/>
          </p:nvPr>
        </p:nvSpPr>
        <p:spPr/>
        <p:txBody>
          <a:bodyPr/>
          <a:lstStyle/>
          <a:p>
            <a:pPr>
              <a:defRPr/>
            </a:pPr>
            <a:endParaRPr lang="pt-BR"/>
          </a:p>
        </p:txBody>
      </p:sp>
      <p:sp>
        <p:nvSpPr>
          <p:cNvPr id="5" name="Espaço Reservado para Número de Slide 4"/>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tângu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Espaço Reservado para Data 1"/>
          <p:cNvSpPr>
            <a:spLocks noGrp="1"/>
          </p:cNvSpPr>
          <p:nvPr>
            <p:ph type="dt" sz="half" idx="10"/>
          </p:nvPr>
        </p:nvSpPr>
        <p:spPr/>
        <p:txBody>
          <a:bodyPr/>
          <a:lstStyle/>
          <a:p>
            <a:pPr>
              <a:defRPr/>
            </a:pPr>
            <a:fld id="{C5D329E9-3A42-4780-AEAF-2FA0302DABCE}" type="datetimeFigureOut">
              <a:rPr lang="pt-BR" smtClean="0"/>
              <a:pPr>
                <a:defRPr/>
              </a:pPr>
              <a:t>25/08/2016</a:t>
            </a:fld>
            <a:endParaRPr lang="pt-BR"/>
          </a:p>
        </p:txBody>
      </p:sp>
      <p:sp>
        <p:nvSpPr>
          <p:cNvPr id="3" name="Espaço Reservado para Rodapé 2"/>
          <p:cNvSpPr>
            <a:spLocks noGrp="1"/>
          </p:cNvSpPr>
          <p:nvPr>
            <p:ph type="ftr" sz="quarter" idx="11"/>
          </p:nvPr>
        </p:nvSpPr>
        <p:spPr/>
        <p:txBody>
          <a:bodyPr/>
          <a:lstStyle/>
          <a:p>
            <a:pPr>
              <a:defRPr/>
            </a:pPr>
            <a:endParaRPr lang="pt-BR"/>
          </a:p>
        </p:txBody>
      </p:sp>
      <p:sp>
        <p:nvSpPr>
          <p:cNvPr id="4" name="Espaço Reservado para Número de Slide 3"/>
          <p:cNvSpPr>
            <a:spLocks noGrp="1"/>
          </p:cNvSpPr>
          <p:nvPr>
            <p:ph type="sldNum" sz="quarter" idx="12"/>
          </p:nvPr>
        </p:nvSpPr>
        <p:spPr/>
        <p:txBody>
          <a:bodyPr/>
          <a:lstStyle/>
          <a:p>
            <a:pPr>
              <a:defRPr/>
            </a:pPr>
            <a:fld id="{8C78D3A0-8D69-41B6-B18F-9D83E92934A3}" type="slidenum">
              <a:rPr lang="pt-BR" smtClean="0"/>
              <a:pPr>
                <a:defRPr/>
              </a:pPr>
              <a:t>‹nº›</a:t>
            </a:fld>
            <a:endParaRPr lang="pt-BR"/>
          </a:p>
        </p:txBody>
      </p:sp>
      <p:sp>
        <p:nvSpPr>
          <p:cNvPr id="6" name="Retângulo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6" name="Espaço Reservado para Rodapé 5"/>
          <p:cNvSpPr>
            <a:spLocks noGrp="1"/>
          </p:cNvSpPr>
          <p:nvPr>
            <p:ph type="ftr" sz="quarter" idx="11"/>
          </p:nvPr>
        </p:nvSpPr>
        <p:spPr/>
        <p:txBody>
          <a:bodyPr/>
          <a:lstStyle/>
          <a:p>
            <a:pPr>
              <a:defRPr/>
            </a:pPr>
            <a:endParaRPr lang="pt-BR"/>
          </a:p>
        </p:txBody>
      </p:sp>
      <p:sp>
        <p:nvSpPr>
          <p:cNvPr id="7" name="Espaço Reservado para Número de Slide 6"/>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pt-BR"/>
              <a:t>Clique para editar o estilo do título mestre</a:t>
            </a:r>
            <a:endParaRPr kumimoji="0" lang="en-US"/>
          </a:p>
        </p:txBody>
      </p:sp>
      <p:sp>
        <p:nvSpPr>
          <p:cNvPr id="5" name="Espaço Reservado para Data 4"/>
          <p:cNvSpPr>
            <a:spLocks noGrp="1"/>
          </p:cNvSpPr>
          <p:nvPr>
            <p:ph type="dt" sz="half" idx="10"/>
          </p:nvPr>
        </p:nvSpPr>
        <p:spPr/>
        <p:txBody>
          <a:bodyPr/>
          <a:lstStyle/>
          <a:p>
            <a:pPr>
              <a:defRPr/>
            </a:pPr>
            <a:fld id="{F2946B0A-4267-4C32-9A22-5D36C1C7F3CB}" type="datetimeFigureOut">
              <a:rPr lang="pt-BR" smtClean="0"/>
              <a:pPr>
                <a:defRPr/>
              </a:pPr>
              <a:t>25/08/2016</a:t>
            </a:fld>
            <a:endParaRPr lang="pt-BR"/>
          </a:p>
        </p:txBody>
      </p:sp>
      <p:sp>
        <p:nvSpPr>
          <p:cNvPr id="6" name="Espaço Reservado para Rodapé 5"/>
          <p:cNvSpPr>
            <a:spLocks noGrp="1"/>
          </p:cNvSpPr>
          <p:nvPr>
            <p:ph type="ftr" sz="quarter" idx="11"/>
          </p:nvPr>
        </p:nvSpPr>
        <p:spPr/>
        <p:txBody>
          <a:bodyPr/>
          <a:lstStyle/>
          <a:p>
            <a:pPr>
              <a:defRPr/>
            </a:pPr>
            <a:endParaRPr lang="pt-BR"/>
          </a:p>
        </p:txBody>
      </p:sp>
      <p:sp>
        <p:nvSpPr>
          <p:cNvPr id="7" name="Espaço Reservado para Número de Slide 6"/>
          <p:cNvSpPr>
            <a:spLocks noGrp="1"/>
          </p:cNvSpPr>
          <p:nvPr>
            <p:ph type="sldNum" sz="quarter" idx="12"/>
          </p:nvPr>
        </p:nvSpPr>
        <p:spPr/>
        <p:txBody>
          <a:bodyPr/>
          <a:lstStyle/>
          <a:p>
            <a:pPr>
              <a:defRPr/>
            </a:pPr>
            <a:fld id="{34AB1F82-CEDD-4D5E-8863-2106EC9332E3}" type="slidenum">
              <a:rPr lang="pt-BR" smtClean="0"/>
              <a:pPr>
                <a:defRPr/>
              </a:pPr>
              <a:t>‹nº›</a:t>
            </a:fld>
            <a:endParaRPr lang="pt-BR"/>
          </a:p>
        </p:txBody>
      </p:sp>
      <p:sp>
        <p:nvSpPr>
          <p:cNvPr id="8" name="Retângu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ço Reservado para Imagem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pt-BR"/>
              <a:t>Clique no ícone para adicionar uma imagem</a:t>
            </a:r>
            <a:endParaRPr kumimoji="0" lang="en-US" dirty="0"/>
          </a:p>
        </p:txBody>
      </p:sp>
      <p:sp>
        <p:nvSpPr>
          <p:cNvPr id="9" name="Fluxograma: Processo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uxograma: Processo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Espaço Reservado para Texto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pt-BR"/>
              <a:t>Clique para editar os estilos do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zz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sca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Espaço Reservado para Título 4"/>
          <p:cNvSpPr>
            <a:spLocks noGrp="1"/>
          </p:cNvSpPr>
          <p:nvPr>
            <p:ph type="title"/>
          </p:nvPr>
        </p:nvSpPr>
        <p:spPr>
          <a:xfrm>
            <a:off x="1435608" y="274638"/>
            <a:ext cx="7498080" cy="1143000"/>
          </a:xfrm>
          <a:prstGeom prst="rect">
            <a:avLst/>
          </a:prstGeom>
        </p:spPr>
        <p:txBody>
          <a:bodyPr anchor="ctr">
            <a:normAutofit/>
          </a:bodyPr>
          <a:lstStyle/>
          <a:p>
            <a:r>
              <a:rPr kumimoji="0" lang="pt-BR"/>
              <a:t>Clique para editar o estilo do título mestre</a:t>
            </a:r>
            <a:endParaRPr kumimoji="0" lang="en-US"/>
          </a:p>
        </p:txBody>
      </p:sp>
      <p:sp>
        <p:nvSpPr>
          <p:cNvPr id="9" name="Espaço Reservado para Texto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24" name="Espaço Reservado para Data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F2946B0A-4267-4C32-9A22-5D36C1C7F3CB}" type="datetimeFigureOut">
              <a:rPr lang="pt-BR" smtClean="0"/>
              <a:pPr>
                <a:defRPr/>
              </a:pPr>
              <a:t>25/08/2016</a:t>
            </a:fld>
            <a:endParaRPr lang="pt-BR"/>
          </a:p>
        </p:txBody>
      </p:sp>
      <p:sp>
        <p:nvSpPr>
          <p:cNvPr id="10" name="Espaço Reservado para Rodapé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pt-BR"/>
          </a:p>
        </p:txBody>
      </p:sp>
      <p:sp>
        <p:nvSpPr>
          <p:cNvPr id="22" name="Espaço Reservado para Número de Slid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34AB1F82-CEDD-4D5E-8863-2106EC9332E3}" type="slidenum">
              <a:rPr lang="pt-BR" smtClean="0"/>
              <a:pPr>
                <a:defRPr/>
              </a:pPr>
              <a:t>‹nº›</a:t>
            </a:fld>
            <a:endParaRPr lang="pt-BR"/>
          </a:p>
        </p:txBody>
      </p:sp>
      <p:sp>
        <p:nvSpPr>
          <p:cNvPr id="15" name="Retângulo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legislacao.planalto.gov.br/legisla/legislacao.nsf/Viw_Identificacao/lcp%2078-1993?OpenDocument"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planalto.gov.br/ccivil_03/_Ato2015-2018/2015/Lei/L13165.htm#art4"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www.planalto.gov.br/ccivil_03/_Ato2015-2018/2015/Lei/L13165.htm#art4"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ítulo 1"/>
          <p:cNvSpPr>
            <a:spLocks noGrp="1"/>
          </p:cNvSpPr>
          <p:nvPr>
            <p:ph type="ctrTitle" idx="4294967295"/>
          </p:nvPr>
        </p:nvSpPr>
        <p:spPr>
          <a:xfrm>
            <a:off x="1371600" y="333375"/>
            <a:ext cx="7772400" cy="2547938"/>
          </a:xfrm>
        </p:spPr>
        <p:txBody>
          <a:bodyPr/>
          <a:lstStyle/>
          <a:p>
            <a:pPr eaLnBrk="1" hangingPunct="1">
              <a:defRPr/>
            </a:pPr>
            <a:r>
              <a:rPr lang="pt-BR" sz="4800" b="1" dirty="0">
                <a:effectLst>
                  <a:outerShdw blurRad="38100" dist="38100" dir="2700000" algn="tl">
                    <a:srgbClr val="000000">
                      <a:alpha val="43137"/>
                    </a:srgbClr>
                  </a:outerShdw>
                </a:effectLst>
                <a:latin typeface="Tahoma" pitchFamily="34" charset="0"/>
                <a:ea typeface="Tahoma" pitchFamily="34" charset="0"/>
                <a:cs typeface="Tahoma" pitchFamily="34" charset="0"/>
              </a:rPr>
              <a:t/>
            </a:r>
            <a:br>
              <a:rPr lang="pt-BR" sz="4800" b="1" dirty="0">
                <a:effectLst>
                  <a:outerShdw blurRad="38100" dist="38100" dir="2700000" algn="tl">
                    <a:srgbClr val="000000">
                      <a:alpha val="43137"/>
                    </a:srgbClr>
                  </a:outerShdw>
                </a:effectLst>
                <a:latin typeface="Tahoma" pitchFamily="34" charset="0"/>
                <a:ea typeface="Tahoma" pitchFamily="34" charset="0"/>
                <a:cs typeface="Tahoma" pitchFamily="34" charset="0"/>
              </a:rPr>
            </a:br>
            <a:r>
              <a:rPr lang="pt-BR" sz="4800" b="1" dirty="0">
                <a:effectLst>
                  <a:outerShdw blurRad="38100" dist="38100" dir="2700000" algn="tl">
                    <a:srgbClr val="000000">
                      <a:alpha val="43137"/>
                    </a:srgbClr>
                  </a:outerShdw>
                </a:effectLst>
                <a:latin typeface="Tahoma" pitchFamily="34" charset="0"/>
                <a:ea typeface="Tahoma" pitchFamily="34" charset="0"/>
                <a:cs typeface="Tahoma" pitchFamily="34" charset="0"/>
              </a:rPr>
              <a:t>Introdução ao Direito Eleitoral</a:t>
            </a:r>
          </a:p>
        </p:txBody>
      </p:sp>
      <p:sp>
        <p:nvSpPr>
          <p:cNvPr id="3" name="Subtítulo 2"/>
          <p:cNvSpPr>
            <a:spLocks noGrp="1"/>
          </p:cNvSpPr>
          <p:nvPr>
            <p:ph type="subTitle" idx="4294967295"/>
          </p:nvPr>
        </p:nvSpPr>
        <p:spPr>
          <a:xfrm>
            <a:off x="1349997" y="3789040"/>
            <a:ext cx="7488238" cy="1752600"/>
          </a:xfrm>
        </p:spPr>
        <p:txBody>
          <a:bodyPr rtlCol="0">
            <a:normAutofit fontScale="92500"/>
          </a:bodyPr>
          <a:lstStyle/>
          <a:p>
            <a:pPr algn="ctr" eaLnBrk="1" fontAlgn="auto" hangingPunct="1">
              <a:spcAft>
                <a:spcPts val="0"/>
              </a:spcAft>
              <a:buFont typeface="Arial" pitchFamily="34" charset="0"/>
              <a:buNone/>
              <a:defRPr/>
            </a:pPr>
            <a:r>
              <a:rPr lang="pt-BR" sz="4800" b="1" dirty="0">
                <a:solidFill>
                  <a:srgbClr val="002060"/>
                </a:solidFill>
                <a:effectLst>
                  <a:outerShdw blurRad="38100" dist="38100" dir="2700000" algn="tl">
                    <a:srgbClr val="000000">
                      <a:alpha val="43137"/>
                    </a:srgbClr>
                  </a:outerShdw>
                </a:effectLst>
                <a:latin typeface="Tahoma" pitchFamily="34" charset="0"/>
                <a:ea typeface="Tahoma" pitchFamily="34" charset="0"/>
                <a:cs typeface="Tahoma" pitchFamily="34" charset="0"/>
              </a:rPr>
              <a:t>Prof. Diogo Rais</a:t>
            </a:r>
          </a:p>
          <a:p>
            <a:pPr algn="ctr" eaLnBrk="1" fontAlgn="auto" hangingPunct="1">
              <a:spcAft>
                <a:spcPts val="0"/>
              </a:spcAft>
              <a:buFont typeface="Arial" pitchFamily="34" charset="0"/>
              <a:buNone/>
              <a:defRPr/>
            </a:pPr>
            <a:r>
              <a:rPr lang="pt-BR" sz="4800" b="1" dirty="0">
                <a:solidFill>
                  <a:srgbClr val="002060"/>
                </a:solidFill>
                <a:effectLst>
                  <a:outerShdw blurRad="38100" dist="38100" dir="2700000" algn="tl">
                    <a:srgbClr val="000000">
                      <a:alpha val="43137"/>
                    </a:srgbClr>
                  </a:outerShdw>
                </a:effectLst>
                <a:latin typeface="Tahoma" pitchFamily="34" charset="0"/>
                <a:ea typeface="Tahoma" pitchFamily="34" charset="0"/>
                <a:cs typeface="Tahoma" pitchFamily="34" charset="0"/>
              </a:rPr>
              <a:t>diogoraisrm@gmail.com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475656" y="1988840"/>
            <a:ext cx="6480720" cy="2677656"/>
          </a:xfrm>
          <a:prstGeom prst="rect">
            <a:avLst/>
          </a:prstGeom>
        </p:spPr>
        <p:txBody>
          <a:bodyPr wrap="square">
            <a:spAutoFit/>
          </a:bodyPr>
          <a:lstStyle/>
          <a:p>
            <a:pPr algn="just">
              <a:lnSpc>
                <a:spcPct val="200000"/>
              </a:lnSpc>
            </a:pPr>
            <a:r>
              <a:rPr lang="pt-BR" sz="2800" b="1" dirty="0">
                <a:latin typeface="Tahoma" pitchFamily="34" charset="0"/>
                <a:ea typeface="Tahoma" pitchFamily="34" charset="0"/>
                <a:cs typeface="Tahoma" pitchFamily="34" charset="0"/>
              </a:rPr>
              <a:t>Desvantagens: </a:t>
            </a:r>
            <a:r>
              <a:rPr lang="pt-BR" sz="2800" dirty="0" err="1">
                <a:latin typeface="Tahoma" pitchFamily="34" charset="0"/>
                <a:ea typeface="Tahoma" pitchFamily="34" charset="0"/>
                <a:cs typeface="Tahoma" pitchFamily="34" charset="0"/>
              </a:rPr>
              <a:t>judicialização</a:t>
            </a:r>
            <a:r>
              <a:rPr lang="pt-BR" sz="2800" dirty="0">
                <a:latin typeface="Tahoma" pitchFamily="34" charset="0"/>
                <a:ea typeface="Tahoma" pitchFamily="34" charset="0"/>
                <a:cs typeface="Tahoma" pitchFamily="34" charset="0"/>
              </a:rPr>
              <a:t> do processo  político; atividade estranha ao judiciário.</a:t>
            </a:r>
          </a:p>
        </p:txBody>
      </p:sp>
      <p:sp>
        <p:nvSpPr>
          <p:cNvPr id="4" name="Título 1"/>
          <p:cNvSpPr txBox="1">
            <a:spLocks/>
          </p:cNvSpPr>
          <p:nvPr/>
        </p:nvSpPr>
        <p:spPr>
          <a:xfrm>
            <a:off x="0" y="549275"/>
            <a:ext cx="9144000" cy="850900"/>
          </a:xfrm>
          <a:prstGeom prst="rect">
            <a:avLst/>
          </a:prstGeom>
        </p:spPr>
        <p:txBody>
          <a:bodyPr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Função Administrativa: </a:t>
            </a:r>
            <a:b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b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Controle jurisdicional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Espaço Reservado para Conteúdo 2"/>
          <p:cNvSpPr>
            <a:spLocks noGrp="1"/>
          </p:cNvSpPr>
          <p:nvPr>
            <p:ph sz="quarter" idx="4294967295"/>
          </p:nvPr>
        </p:nvSpPr>
        <p:spPr>
          <a:xfrm>
            <a:off x="1366838" y="1484313"/>
            <a:ext cx="7777162" cy="5373687"/>
          </a:xfrm>
        </p:spPr>
        <p:txBody>
          <a:bodyPr>
            <a:noAutofit/>
          </a:bodyPr>
          <a:lstStyle/>
          <a:p>
            <a:pPr marL="274320" indent="-274320" algn="just" eaLnBrk="1" fontAlgn="auto" hangingPunct="1">
              <a:spcAft>
                <a:spcPts val="0"/>
              </a:spcAft>
              <a:buClr>
                <a:schemeClr val="accent3"/>
              </a:buClr>
              <a:buFont typeface="Wingdings 2"/>
              <a:buChar char=""/>
              <a:defRPr/>
            </a:pPr>
            <a:endParaRPr lang="pt-BR" sz="2800" b="1" dirty="0">
              <a:latin typeface="Tahoma" pitchFamily="34" charset="0"/>
              <a:ea typeface="Tahoma" pitchFamily="34" charset="0"/>
              <a:cs typeface="Tahoma" pitchFamily="34" charset="0"/>
            </a:endParaRPr>
          </a:p>
          <a:p>
            <a:pPr marL="274320" indent="-274320" algn="just" eaLnBrk="1" fontAlgn="auto" hangingPunct="1">
              <a:spcAft>
                <a:spcPts val="0"/>
              </a:spcAft>
              <a:buClr>
                <a:schemeClr val="accent3"/>
              </a:buClr>
              <a:buFont typeface="Wingdings 2"/>
              <a:buChar char=""/>
              <a:defRPr/>
            </a:pPr>
            <a:r>
              <a:rPr lang="pt-BR" sz="2800" b="1" dirty="0">
                <a:latin typeface="Tahoma" pitchFamily="34" charset="0"/>
                <a:ea typeface="Tahoma" pitchFamily="34" charset="0"/>
                <a:cs typeface="Tahoma" pitchFamily="34" charset="0"/>
              </a:rPr>
              <a:t>Algumas atividades: </a:t>
            </a:r>
            <a:r>
              <a:rPr lang="pt-BR" sz="2800" dirty="0">
                <a:latin typeface="Tahoma" pitchFamily="34" charset="0"/>
                <a:ea typeface="Tahoma" pitchFamily="34" charset="0"/>
                <a:cs typeface="Tahoma" pitchFamily="34" charset="0"/>
              </a:rPr>
              <a:t>administração do cadastro de eleitores, os atos de alistamento e de transferência eleitoral, a revisão do conjunto do eleitorado, a designação de locais de votação, a criação das seções eleitorais, a criação das Zonas Eleitorais, a nomeação, convocação, organização e auxílio de mesários, a apuração e julgamento dos procedimentos individuais de cancelamento dos eleitores.</a:t>
            </a:r>
          </a:p>
        </p:txBody>
      </p:sp>
      <p:sp>
        <p:nvSpPr>
          <p:cNvPr id="9219" name="Título 1"/>
          <p:cNvSpPr>
            <a:spLocks noGrp="1"/>
          </p:cNvSpPr>
          <p:nvPr>
            <p:ph type="title" idx="4294967295"/>
          </p:nvPr>
        </p:nvSpPr>
        <p:spPr>
          <a:xfrm>
            <a:off x="0" y="549275"/>
            <a:ext cx="9144000" cy="850900"/>
          </a:xfrm>
        </p:spPr>
        <p:txBody>
          <a:bodyPr>
            <a:noAutofit/>
          </a:bodyPr>
          <a:lstStyle/>
          <a:p>
            <a:pPr algn="ctr" eaLnBrk="1" hangingPunct="1"/>
            <a:r>
              <a:rPr lang="pt-BR" sz="3600" dirty="0">
                <a:latin typeface="Tahoma" pitchFamily="34" charset="0"/>
                <a:ea typeface="Tahoma" pitchFamily="34" charset="0"/>
                <a:cs typeface="Tahoma" pitchFamily="34" charset="0"/>
              </a:rPr>
              <a:t>Função Administrativa: </a:t>
            </a:r>
            <a:br>
              <a:rPr lang="pt-BR" sz="3600" dirty="0">
                <a:latin typeface="Tahoma" pitchFamily="34" charset="0"/>
                <a:ea typeface="Tahoma" pitchFamily="34" charset="0"/>
                <a:cs typeface="Tahoma" pitchFamily="34" charset="0"/>
              </a:rPr>
            </a:br>
            <a:r>
              <a:rPr lang="pt-BR" sz="3600" dirty="0">
                <a:latin typeface="Tahoma" pitchFamily="34" charset="0"/>
                <a:ea typeface="Tahoma" pitchFamily="34" charset="0"/>
                <a:cs typeface="Tahoma" pitchFamily="34" charset="0"/>
              </a:rPr>
              <a:t>Controle jurisdicional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Espaço Reservado para Conteúdo 2"/>
          <p:cNvSpPr>
            <a:spLocks noGrp="1"/>
          </p:cNvSpPr>
          <p:nvPr>
            <p:ph sz="quarter" idx="4294967295"/>
          </p:nvPr>
        </p:nvSpPr>
        <p:spPr>
          <a:xfrm>
            <a:off x="1042988" y="981075"/>
            <a:ext cx="8101012" cy="5329238"/>
          </a:xfrm>
        </p:spPr>
        <p:txBody>
          <a:bodyPr>
            <a:normAutofit fontScale="92500" lnSpcReduction="10000"/>
          </a:bodyPr>
          <a:lstStyle/>
          <a:p>
            <a:pPr marL="274320" indent="-274320" algn="just" eaLnBrk="1" fontAlgn="auto" hangingPunct="1">
              <a:spcAft>
                <a:spcPts val="0"/>
              </a:spcAft>
              <a:buClr>
                <a:schemeClr val="accent3"/>
              </a:buClr>
              <a:buFont typeface="Wingdings 2"/>
              <a:buChar char=""/>
              <a:defRPr/>
            </a:pPr>
            <a:r>
              <a:rPr lang="pt-BR" sz="2800" dirty="0">
                <a:latin typeface="Tahoma" pitchFamily="34" charset="0"/>
                <a:ea typeface="Tahoma" pitchFamily="34" charset="0"/>
                <a:cs typeface="Tahoma" pitchFamily="34" charset="0"/>
              </a:rPr>
              <a:t>Decorre da autorização legal que possui para </a:t>
            </a:r>
            <a:r>
              <a:rPr lang="pt-BR" sz="2800" b="1" dirty="0">
                <a:latin typeface="Tahoma" pitchFamily="34" charset="0"/>
                <a:ea typeface="Tahoma" pitchFamily="34" charset="0"/>
                <a:cs typeface="Tahoma" pitchFamily="34" charset="0"/>
              </a:rPr>
              <a:t>emitir resoluções que, embora não sejam leis, possuem – o que pode ser chamado – de força de lei. </a:t>
            </a:r>
          </a:p>
          <a:p>
            <a:pPr marL="274320" indent="-274320" algn="just" eaLnBrk="1" fontAlgn="auto" hangingPunct="1">
              <a:spcAft>
                <a:spcPts val="0"/>
              </a:spcAft>
              <a:buClr>
                <a:schemeClr val="accent3"/>
              </a:buClr>
              <a:buFont typeface="Wingdings 2"/>
              <a:buChar char=""/>
              <a:defRPr/>
            </a:pPr>
            <a:r>
              <a:rPr lang="pt-BR" sz="2800" dirty="0">
                <a:latin typeface="Tahoma" pitchFamily="34" charset="0"/>
                <a:ea typeface="Tahoma" pitchFamily="34" charset="0"/>
                <a:cs typeface="Tahoma" pitchFamily="34" charset="0"/>
              </a:rPr>
              <a:t>José Jairo Gomes: “Assim, as Resoluções expedidas pelo TSE ostentam força de lei. Note-se, porém, que ter força de lei não é o mesmo que ser lei! O ter força, aí significa gozar do mesmo prestígio, deter a mesma eficácia geral e abstrata atribuída às leis. Mas estas são hierarquicamente superiores às resoluções pretorianas. Impera no sistema pátrio o princípio da legalidade (CF, ar 5º, II), pelo que ninguém é obrigado a fazer ou deixar (...continua...)</a:t>
            </a:r>
            <a:endParaRPr lang="pt-BR" dirty="0">
              <a:latin typeface="Tahoma" pitchFamily="34" charset="0"/>
              <a:ea typeface="Tahoma" pitchFamily="34" charset="0"/>
              <a:cs typeface="Tahoma" pitchFamily="34" charset="0"/>
            </a:endParaRPr>
          </a:p>
        </p:txBody>
      </p:sp>
      <p:sp>
        <p:nvSpPr>
          <p:cNvPr id="10242" name="Título 1"/>
          <p:cNvSpPr>
            <a:spLocks noGrp="1"/>
          </p:cNvSpPr>
          <p:nvPr>
            <p:ph type="title" idx="4294967295"/>
          </p:nvPr>
        </p:nvSpPr>
        <p:spPr>
          <a:xfrm>
            <a:off x="0" y="0"/>
            <a:ext cx="9144000" cy="720725"/>
          </a:xfrm>
        </p:spPr>
        <p:txBody>
          <a:bodyPr>
            <a:normAutofit fontScale="90000"/>
          </a:bodyPr>
          <a:lstStyle/>
          <a:p>
            <a:pPr algn="ctr" eaLnBrk="1" hangingPunct="1"/>
            <a:r>
              <a:rPr lang="pt-BR" dirty="0">
                <a:latin typeface="Tahoma" pitchFamily="34" charset="0"/>
                <a:ea typeface="Tahoma" pitchFamily="34" charset="0"/>
                <a:cs typeface="Tahoma" pitchFamily="34" charset="0"/>
              </a:rPr>
              <a:t>Função normativa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Espaço Reservado para Conteúdo 2"/>
          <p:cNvSpPr>
            <a:spLocks noGrp="1"/>
          </p:cNvSpPr>
          <p:nvPr>
            <p:ph sz="quarter" idx="4294967295"/>
          </p:nvPr>
        </p:nvSpPr>
        <p:spPr>
          <a:xfrm>
            <a:off x="1293813" y="1773238"/>
            <a:ext cx="7850187" cy="4248150"/>
          </a:xfrm>
        </p:spPr>
        <p:txBody>
          <a:bodyPr>
            <a:normAutofit lnSpcReduction="10000"/>
          </a:bodyPr>
          <a:lstStyle/>
          <a:p>
            <a:pPr marL="274320" indent="-274320" algn="just" eaLnBrk="1" fontAlgn="auto" hangingPunct="1">
              <a:spcAft>
                <a:spcPts val="0"/>
              </a:spcAft>
              <a:buClr>
                <a:schemeClr val="accent3"/>
              </a:buClr>
              <a:buFont typeface="Wingdings 2"/>
              <a:buChar char=""/>
              <a:defRPr/>
            </a:pPr>
            <a:r>
              <a:rPr lang="pt-BR" sz="2800" dirty="0">
                <a:latin typeface="Tahoma" pitchFamily="34" charset="0"/>
                <a:ea typeface="Tahoma" pitchFamily="34" charset="0"/>
                <a:cs typeface="Tahoma" pitchFamily="34" charset="0"/>
              </a:rPr>
              <a:t>... de fazer alguma coisa senão em virtude de lei. Reconhece-se, todavia, que as resoluções do TSE são importantes para a operacionalização do Direito Eleitoral, sobretudo das eleições porquanto consolidam a copiosa e difusa legislação em vigor. Com isso, proporciona-se mais segurança e transparência na atuação dos operadores desse importante ramo do Direito”. (GOMES, </a:t>
            </a:r>
            <a:r>
              <a:rPr lang="pt-BR" sz="2800" dirty="0" err="1">
                <a:latin typeface="Tahoma" pitchFamily="34" charset="0"/>
                <a:ea typeface="Tahoma" pitchFamily="34" charset="0"/>
                <a:cs typeface="Tahoma" pitchFamily="34" charset="0"/>
              </a:rPr>
              <a:t>7.ed</a:t>
            </a:r>
            <a:r>
              <a:rPr lang="pt-BR" sz="2800" dirty="0">
                <a:latin typeface="Tahoma" pitchFamily="34" charset="0"/>
                <a:ea typeface="Tahoma" pitchFamily="34" charset="0"/>
                <a:cs typeface="Tahoma" pitchFamily="34" charset="0"/>
              </a:rPr>
              <a:t>., p. 63 e 64)</a:t>
            </a:r>
          </a:p>
          <a:p>
            <a:pPr marL="274320" indent="-274320" algn="just" eaLnBrk="1" fontAlgn="auto" hangingPunct="1">
              <a:spcAft>
                <a:spcPts val="0"/>
              </a:spcAft>
              <a:buClr>
                <a:schemeClr val="accent3"/>
              </a:buClr>
              <a:buFont typeface="Wingdings 2"/>
              <a:buChar char=""/>
              <a:defRPr/>
            </a:pPr>
            <a:endParaRPr lang="pt-BR" sz="2800" dirty="0">
              <a:latin typeface="Tahoma" pitchFamily="34" charset="0"/>
              <a:ea typeface="Tahoma" pitchFamily="34" charset="0"/>
              <a:cs typeface="Tahoma" pitchFamily="34" charset="0"/>
            </a:endParaRPr>
          </a:p>
          <a:p>
            <a:pPr marL="274320" indent="-274320" algn="just" eaLnBrk="1" fontAlgn="auto" hangingPunct="1">
              <a:spcAft>
                <a:spcPts val="0"/>
              </a:spcAft>
              <a:buClr>
                <a:schemeClr val="accent3"/>
              </a:buClr>
              <a:buFont typeface="Wingdings 2"/>
              <a:buChar char=""/>
              <a:defRPr/>
            </a:pPr>
            <a:endParaRPr lang="pt-BR" sz="2800" dirty="0">
              <a:latin typeface="Tahoma" pitchFamily="34" charset="0"/>
              <a:ea typeface="Tahoma" pitchFamily="34" charset="0"/>
              <a:cs typeface="Tahoma" pitchFamily="34" charset="0"/>
            </a:endParaRPr>
          </a:p>
          <a:p>
            <a:pPr marL="274320" indent="-274320" eaLnBrk="1" fontAlgn="auto" hangingPunct="1">
              <a:spcAft>
                <a:spcPts val="0"/>
              </a:spcAft>
              <a:buClr>
                <a:schemeClr val="accent3"/>
              </a:buClr>
              <a:buFont typeface="Wingdings 2"/>
              <a:buChar char=""/>
              <a:defRPr/>
            </a:pPr>
            <a:endParaRPr lang="pt-BR" sz="2800" dirty="0">
              <a:latin typeface="Tahoma" pitchFamily="34" charset="0"/>
              <a:ea typeface="Tahoma" pitchFamily="34" charset="0"/>
              <a:cs typeface="Tahoma" pitchFamily="34" charset="0"/>
            </a:endParaRPr>
          </a:p>
        </p:txBody>
      </p:sp>
      <p:sp>
        <p:nvSpPr>
          <p:cNvPr id="21506" name="Título 1"/>
          <p:cNvSpPr>
            <a:spLocks noGrp="1"/>
          </p:cNvSpPr>
          <p:nvPr>
            <p:ph type="title" idx="4294967295"/>
          </p:nvPr>
        </p:nvSpPr>
        <p:spPr>
          <a:xfrm>
            <a:off x="0" y="620713"/>
            <a:ext cx="9144000" cy="777875"/>
          </a:xfrm>
        </p:spPr>
        <p:txBody>
          <a:bodyPr>
            <a:normAutofit/>
          </a:bodyPr>
          <a:lstStyle/>
          <a:p>
            <a:pPr algn="ctr" eaLnBrk="1" fontAlgn="auto" hangingPunct="1">
              <a:spcAft>
                <a:spcPts val="0"/>
              </a:spcAft>
              <a:defRPr/>
            </a:pPr>
            <a:r>
              <a:rPr lang="pt-BR" dirty="0">
                <a:latin typeface="Tahoma" pitchFamily="34" charset="0"/>
                <a:ea typeface="Tahoma" pitchFamily="34" charset="0"/>
                <a:cs typeface="Tahoma" pitchFamily="34" charset="0"/>
              </a:rPr>
              <a:t>Função normativa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Espaço Reservado para Conteúdo 2"/>
          <p:cNvSpPr>
            <a:spLocks noGrp="1"/>
          </p:cNvSpPr>
          <p:nvPr>
            <p:ph sz="quarter" idx="4294967295"/>
          </p:nvPr>
        </p:nvSpPr>
        <p:spPr>
          <a:xfrm>
            <a:off x="969963" y="2492375"/>
            <a:ext cx="8174037" cy="3024188"/>
          </a:xfrm>
        </p:spPr>
        <p:txBody>
          <a:bodyPr>
            <a:noAutofit/>
          </a:bodyPr>
          <a:lstStyle/>
          <a:p>
            <a:pPr marL="274320" indent="-274320" algn="just" eaLnBrk="1" fontAlgn="auto" hangingPunct="1">
              <a:spcAft>
                <a:spcPts val="0"/>
              </a:spcAft>
              <a:buClr>
                <a:schemeClr val="accent3"/>
              </a:buClr>
              <a:buFont typeface="Wingdings 2"/>
              <a:buChar char=""/>
              <a:defRPr/>
            </a:pPr>
            <a:r>
              <a:rPr lang="pt-BR" sz="2800" dirty="0">
                <a:latin typeface="Tahoma" pitchFamily="34" charset="0"/>
                <a:ea typeface="Tahoma" pitchFamily="34" charset="0"/>
                <a:cs typeface="Tahoma" pitchFamily="34" charset="0"/>
              </a:rPr>
              <a:t>A função normativa na Justiça Eleitoral está prevista no </a:t>
            </a:r>
            <a:r>
              <a:rPr lang="pt-BR" sz="2800" b="1" dirty="0">
                <a:latin typeface="Tahoma" pitchFamily="34" charset="0"/>
                <a:ea typeface="Tahoma" pitchFamily="34" charset="0"/>
                <a:cs typeface="Tahoma" pitchFamily="34" charset="0"/>
              </a:rPr>
              <a:t>Código Eleitoral </a:t>
            </a:r>
            <a:r>
              <a:rPr lang="pt-BR" sz="2800" dirty="0">
                <a:latin typeface="Tahoma" pitchFamily="34" charset="0"/>
                <a:ea typeface="Tahoma" pitchFamily="34" charset="0"/>
                <a:cs typeface="Tahoma" pitchFamily="34" charset="0"/>
              </a:rPr>
              <a:t>(Lei n. 4.737/65) em seu </a:t>
            </a:r>
            <a:r>
              <a:rPr lang="pt-BR" sz="2800" b="1" dirty="0">
                <a:latin typeface="Tahoma" pitchFamily="34" charset="0"/>
                <a:ea typeface="Tahoma" pitchFamily="34" charset="0"/>
                <a:cs typeface="Tahoma" pitchFamily="34" charset="0"/>
              </a:rPr>
              <a:t>art. 1º, parágrafo único e no art. 23, </a:t>
            </a:r>
            <a:r>
              <a:rPr lang="pt-BR" sz="2800" b="1" dirty="0" err="1">
                <a:latin typeface="Tahoma" pitchFamily="34" charset="0"/>
                <a:ea typeface="Tahoma" pitchFamily="34" charset="0"/>
                <a:cs typeface="Tahoma" pitchFamily="34" charset="0"/>
              </a:rPr>
              <a:t>IX</a:t>
            </a:r>
            <a:r>
              <a:rPr lang="pt-BR" sz="2800" b="1" dirty="0">
                <a:latin typeface="Tahoma" pitchFamily="34" charset="0"/>
                <a:ea typeface="Tahoma" pitchFamily="34" charset="0"/>
                <a:cs typeface="Tahoma" pitchFamily="34" charset="0"/>
              </a:rPr>
              <a:t>: </a:t>
            </a:r>
          </a:p>
          <a:p>
            <a:pPr marL="274320" indent="-274320" eaLnBrk="1" fontAlgn="auto" hangingPunct="1">
              <a:spcAft>
                <a:spcPts val="0"/>
              </a:spcAft>
              <a:buClr>
                <a:schemeClr val="accent3"/>
              </a:buClr>
              <a:buNone/>
              <a:defRPr/>
            </a:pPr>
            <a:endParaRPr lang="pt-BR" sz="2800" dirty="0">
              <a:latin typeface="Tahoma" pitchFamily="34" charset="0"/>
              <a:ea typeface="Tahoma" pitchFamily="34" charset="0"/>
              <a:cs typeface="Tahoma" pitchFamily="34" charset="0"/>
            </a:endParaRPr>
          </a:p>
        </p:txBody>
      </p:sp>
      <p:sp>
        <p:nvSpPr>
          <p:cNvPr id="22530" name="Título 1"/>
          <p:cNvSpPr>
            <a:spLocks noGrp="1"/>
          </p:cNvSpPr>
          <p:nvPr>
            <p:ph type="title" idx="4294967295"/>
          </p:nvPr>
        </p:nvSpPr>
        <p:spPr>
          <a:xfrm>
            <a:off x="0" y="476250"/>
            <a:ext cx="9144000" cy="777875"/>
          </a:xfrm>
        </p:spPr>
        <p:txBody>
          <a:bodyPr>
            <a:normAutofit/>
          </a:bodyPr>
          <a:lstStyle/>
          <a:p>
            <a:pPr algn="ctr" eaLnBrk="1" fontAlgn="auto" hangingPunct="1">
              <a:spcAft>
                <a:spcPts val="0"/>
              </a:spcAft>
              <a:defRPr/>
            </a:pPr>
            <a:r>
              <a:rPr lang="pt-BR" dirty="0">
                <a:latin typeface="Tahoma" pitchFamily="34" charset="0"/>
                <a:ea typeface="Tahoma" pitchFamily="34" charset="0"/>
                <a:cs typeface="Tahoma" pitchFamily="34" charset="0"/>
              </a:rPr>
              <a:t>Função normativa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31640" y="1628800"/>
            <a:ext cx="7272808" cy="4832092"/>
          </a:xfrm>
          <a:prstGeom prst="rect">
            <a:avLst/>
          </a:prstGeom>
        </p:spPr>
        <p:txBody>
          <a:bodyPr wrap="square">
            <a:spAutoFit/>
          </a:bodyPr>
          <a:lstStyle/>
          <a:p>
            <a:pPr marL="274320" indent="-274320" algn="just">
              <a:buClr>
                <a:schemeClr val="accent3"/>
              </a:buClr>
              <a:buFont typeface="Wingdings 2"/>
              <a:buChar char=""/>
              <a:defRPr/>
            </a:pPr>
            <a:r>
              <a:rPr lang="pt-BR" sz="2800" dirty="0">
                <a:latin typeface="Tahoma" pitchFamily="34" charset="0"/>
                <a:ea typeface="Tahoma" pitchFamily="34" charset="0"/>
                <a:cs typeface="Tahoma" pitchFamily="34" charset="0"/>
              </a:rPr>
              <a:t>“Art. 1º.  Este Código contém normas destinadas a assegurar a organização e o exercício de direitos políticos precipuamente os de votar e ser votado. Parágrafo único. </a:t>
            </a:r>
            <a:r>
              <a:rPr lang="pt-BR" sz="2800" i="1" dirty="0">
                <a:latin typeface="Tahoma" pitchFamily="34" charset="0"/>
                <a:ea typeface="Tahoma" pitchFamily="34" charset="0"/>
                <a:cs typeface="Tahoma" pitchFamily="34" charset="0"/>
              </a:rPr>
              <a:t>O Tribunal Superior Eleitoral expedirá Instruções para sua fiel execução”</a:t>
            </a:r>
            <a:r>
              <a:rPr lang="pt-BR" sz="2800" dirty="0">
                <a:latin typeface="Tahoma" pitchFamily="34" charset="0"/>
                <a:ea typeface="Tahoma" pitchFamily="34" charset="0"/>
                <a:cs typeface="Tahoma" pitchFamily="34" charset="0"/>
              </a:rPr>
              <a:t>. Art. 23. Compete, ainda, privativamente, ao Tribunal Superior: IX - </a:t>
            </a:r>
            <a:r>
              <a:rPr lang="pt-BR" sz="2800" i="1" dirty="0">
                <a:latin typeface="Tahoma" pitchFamily="34" charset="0"/>
                <a:ea typeface="Tahoma" pitchFamily="34" charset="0"/>
                <a:cs typeface="Tahoma" pitchFamily="34" charset="0"/>
              </a:rPr>
              <a:t>expedir as instruções que julgar convenientes à execução deste Código; </a:t>
            </a:r>
            <a:r>
              <a:rPr lang="pt-BR" sz="2800" dirty="0">
                <a:latin typeface="Tahoma" pitchFamily="34" charset="0"/>
                <a:ea typeface="Tahoma" pitchFamily="34" charset="0"/>
                <a:cs typeface="Tahoma" pitchFamily="34" charset="0"/>
              </a:rPr>
              <a:t>(Original não grifado)</a:t>
            </a:r>
          </a:p>
        </p:txBody>
      </p:sp>
      <p:sp>
        <p:nvSpPr>
          <p:cNvPr id="3" name="Título 1"/>
          <p:cNvSpPr txBox="1">
            <a:spLocks/>
          </p:cNvSpPr>
          <p:nvPr/>
        </p:nvSpPr>
        <p:spPr>
          <a:xfrm>
            <a:off x="0" y="476250"/>
            <a:ext cx="9144000" cy="777875"/>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300" b="0" i="0" u="none" strike="noStrike" kern="1200" cap="none" spc="0" normalizeH="0" baseline="0" noProof="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Função normativa</a:t>
            </a:r>
            <a:endParaRPr kumimoji="0" lang="pt-B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Espaço Reservado para Conteúdo 2"/>
          <p:cNvSpPr>
            <a:spLocks noGrp="1"/>
          </p:cNvSpPr>
          <p:nvPr>
            <p:ph sz="quarter" idx="4294967295"/>
          </p:nvPr>
        </p:nvSpPr>
        <p:spPr>
          <a:xfrm>
            <a:off x="1439863" y="1557338"/>
            <a:ext cx="7704137" cy="4824412"/>
          </a:xfrm>
        </p:spPr>
        <p:txBody>
          <a:bodyPr>
            <a:normAutofit fontScale="92500" lnSpcReduction="20000"/>
          </a:bodyPr>
          <a:lstStyle/>
          <a:p>
            <a:pPr marL="274320" indent="-274320" algn="just">
              <a:buClr>
                <a:schemeClr val="accent3"/>
              </a:buClr>
              <a:defRPr/>
            </a:pPr>
            <a:r>
              <a:rPr lang="pt-BR" sz="3000" dirty="0">
                <a:latin typeface="Tahoma" pitchFamily="34" charset="0"/>
                <a:ea typeface="Tahoma" pitchFamily="34" charset="0"/>
                <a:cs typeface="Tahoma" pitchFamily="34" charset="0"/>
              </a:rPr>
              <a:t>Existem as resoluções específicas de determinadas eleições que são costumeiramente chamadas de </a:t>
            </a:r>
            <a:r>
              <a:rPr lang="pt-BR" sz="3000" i="1" dirty="0">
                <a:latin typeface="Tahoma" pitchFamily="34" charset="0"/>
                <a:ea typeface="Tahoma" pitchFamily="34" charset="0"/>
                <a:cs typeface="Tahoma" pitchFamily="34" charset="0"/>
              </a:rPr>
              <a:t>resoluções temporárias </a:t>
            </a:r>
            <a:r>
              <a:rPr lang="pt-BR" sz="3000" dirty="0">
                <a:latin typeface="Tahoma" pitchFamily="34" charset="0"/>
                <a:ea typeface="Tahoma" pitchFamily="34" charset="0"/>
                <a:cs typeface="Tahoma" pitchFamily="34" charset="0"/>
              </a:rPr>
              <a:t>enquanto as outras são chamadas </a:t>
            </a:r>
            <a:r>
              <a:rPr lang="pt-BR" sz="3000" i="1" dirty="0">
                <a:latin typeface="Tahoma" pitchFamily="34" charset="0"/>
                <a:ea typeface="Tahoma" pitchFamily="34" charset="0"/>
                <a:cs typeface="Tahoma" pitchFamily="34" charset="0"/>
              </a:rPr>
              <a:t>resoluções permanentes</a:t>
            </a:r>
            <a:r>
              <a:rPr lang="pt-BR" sz="3000" dirty="0">
                <a:latin typeface="Tahoma" pitchFamily="34" charset="0"/>
                <a:ea typeface="Tahoma" pitchFamily="34" charset="0"/>
                <a:cs typeface="Tahoma" pitchFamily="34" charset="0"/>
              </a:rPr>
              <a:t>.</a:t>
            </a:r>
          </a:p>
          <a:p>
            <a:pPr marL="274320" indent="-274320" algn="just" eaLnBrk="1" fontAlgn="auto" hangingPunct="1">
              <a:spcAft>
                <a:spcPts val="0"/>
              </a:spcAft>
              <a:buClr>
                <a:schemeClr val="accent3"/>
              </a:buClr>
              <a:buFont typeface="Arial" charset="0"/>
              <a:buNone/>
              <a:defRPr/>
            </a:pPr>
            <a:endParaRPr lang="pt-BR" sz="3000" dirty="0">
              <a:latin typeface="Tahoma" pitchFamily="34" charset="0"/>
              <a:ea typeface="Tahoma" pitchFamily="34" charset="0"/>
              <a:cs typeface="Tahoma" pitchFamily="34" charset="0"/>
            </a:endParaRPr>
          </a:p>
          <a:p>
            <a:pPr marL="274320" indent="-274320" algn="just" eaLnBrk="1" fontAlgn="auto" hangingPunct="1">
              <a:spcAft>
                <a:spcPts val="0"/>
              </a:spcAft>
              <a:buClr>
                <a:schemeClr val="accent3"/>
              </a:buClr>
              <a:buFont typeface="Wingdings 2"/>
              <a:buChar char=""/>
              <a:defRPr/>
            </a:pPr>
            <a:r>
              <a:rPr lang="pt-BR" sz="3000" dirty="0">
                <a:latin typeface="Tahoma" pitchFamily="34" charset="0"/>
                <a:ea typeface="Tahoma" pitchFamily="34" charset="0"/>
                <a:cs typeface="Tahoma" pitchFamily="34" charset="0"/>
              </a:rPr>
              <a:t>Essas </a:t>
            </a:r>
            <a:r>
              <a:rPr lang="pt-BR" sz="3000" i="1" dirty="0">
                <a:latin typeface="Tahoma" pitchFamily="34" charset="0"/>
                <a:ea typeface="Tahoma" pitchFamily="34" charset="0"/>
                <a:cs typeface="Tahoma" pitchFamily="34" charset="0"/>
              </a:rPr>
              <a:t>resoluções temporárias</a:t>
            </a:r>
            <a:r>
              <a:rPr lang="pt-BR" sz="3000" dirty="0">
                <a:latin typeface="Tahoma" pitchFamily="34" charset="0"/>
                <a:ea typeface="Tahoma" pitchFamily="34" charset="0"/>
                <a:cs typeface="Tahoma" pitchFamily="34" charset="0"/>
              </a:rPr>
              <a:t> além de encontrarem fundamento nos dispositivos do Código Eleitoral (Lei n. 4.737/65) acima mencionados, são reguladas na Lei n. 9504/79 em seu art. 105 que atribui alguns requisitos para sua elaboração e execução durante o pleito eleitoral. </a:t>
            </a:r>
            <a:r>
              <a:rPr lang="pt-BR" sz="2800" dirty="0">
                <a:latin typeface="Tahoma" pitchFamily="34" charset="0"/>
                <a:ea typeface="Tahoma" pitchFamily="34" charset="0"/>
                <a:cs typeface="Tahoma" pitchFamily="34" charset="0"/>
              </a:rPr>
              <a:t>	</a:t>
            </a:r>
          </a:p>
        </p:txBody>
      </p:sp>
      <p:sp>
        <p:nvSpPr>
          <p:cNvPr id="23554" name="Título 1"/>
          <p:cNvSpPr>
            <a:spLocks noGrp="1"/>
          </p:cNvSpPr>
          <p:nvPr>
            <p:ph type="title" idx="4294967295"/>
          </p:nvPr>
        </p:nvSpPr>
        <p:spPr>
          <a:xfrm>
            <a:off x="0" y="404813"/>
            <a:ext cx="9144000" cy="777875"/>
          </a:xfrm>
        </p:spPr>
        <p:txBody>
          <a:bodyPr>
            <a:normAutofit/>
          </a:bodyPr>
          <a:lstStyle/>
          <a:p>
            <a:pPr algn="ctr" eaLnBrk="1" fontAlgn="auto" hangingPunct="1">
              <a:spcAft>
                <a:spcPts val="0"/>
              </a:spcAft>
              <a:defRPr/>
            </a:pPr>
            <a:r>
              <a:rPr lang="pt-BR" dirty="0">
                <a:latin typeface="Tahoma" pitchFamily="34" charset="0"/>
                <a:ea typeface="Tahoma" pitchFamily="34" charset="0"/>
                <a:cs typeface="Tahoma" pitchFamily="34" charset="0"/>
              </a:rPr>
              <a:t>Função normativa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Espaço Reservado para Conteúdo 2"/>
          <p:cNvSpPr>
            <a:spLocks noGrp="1"/>
          </p:cNvSpPr>
          <p:nvPr>
            <p:ph sz="quarter" idx="4294967295"/>
          </p:nvPr>
        </p:nvSpPr>
        <p:spPr>
          <a:xfrm>
            <a:off x="898525" y="692150"/>
            <a:ext cx="8245475" cy="5400675"/>
          </a:xfrm>
        </p:spPr>
        <p:txBody>
          <a:bodyPr>
            <a:normAutofit/>
          </a:bodyPr>
          <a:lstStyle/>
          <a:p>
            <a:pPr marL="274320" indent="-274320" algn="ctr" eaLnBrk="1" fontAlgn="auto" hangingPunct="1">
              <a:spcAft>
                <a:spcPts val="0"/>
              </a:spcAft>
              <a:buClr>
                <a:schemeClr val="accent3"/>
              </a:buClr>
              <a:buFont typeface="Arial" charset="0"/>
              <a:buNone/>
              <a:defRPr/>
            </a:pPr>
            <a:r>
              <a:rPr lang="pt-BR" sz="2800" b="1" cap="small" dirty="0">
                <a:latin typeface="Tahoma" pitchFamily="34" charset="0"/>
                <a:ea typeface="Tahoma" pitchFamily="34" charset="0"/>
                <a:cs typeface="Tahoma" pitchFamily="34" charset="0"/>
              </a:rPr>
              <a:t>Resoluções temporárias </a:t>
            </a:r>
          </a:p>
          <a:p>
            <a:pPr marL="274320" indent="-274320" algn="ctr" eaLnBrk="1" fontAlgn="auto" hangingPunct="1">
              <a:spcAft>
                <a:spcPts val="0"/>
              </a:spcAft>
              <a:buClr>
                <a:schemeClr val="accent3"/>
              </a:buClr>
              <a:buFont typeface="Arial" charset="0"/>
              <a:buNone/>
              <a:defRPr/>
            </a:pPr>
            <a:r>
              <a:rPr lang="pt-BR" sz="2800" b="1" cap="small" dirty="0" err="1">
                <a:latin typeface="Tahoma" pitchFamily="34" charset="0"/>
                <a:ea typeface="Tahoma" pitchFamily="34" charset="0"/>
                <a:cs typeface="Tahoma" pitchFamily="34" charset="0"/>
              </a:rPr>
              <a:t>Vs</a:t>
            </a:r>
            <a:r>
              <a:rPr lang="pt-BR" sz="2800" b="1" cap="small" dirty="0">
                <a:latin typeface="Tahoma" pitchFamily="34" charset="0"/>
                <a:ea typeface="Tahoma" pitchFamily="34" charset="0"/>
                <a:cs typeface="Tahoma" pitchFamily="34" charset="0"/>
              </a:rPr>
              <a:t>. </a:t>
            </a:r>
          </a:p>
          <a:p>
            <a:pPr marL="274320" indent="-274320" algn="ctr" eaLnBrk="1" fontAlgn="auto" hangingPunct="1">
              <a:spcAft>
                <a:spcPts val="0"/>
              </a:spcAft>
              <a:buClr>
                <a:schemeClr val="accent3"/>
              </a:buClr>
              <a:buFont typeface="Arial" charset="0"/>
              <a:buNone/>
              <a:defRPr/>
            </a:pPr>
            <a:r>
              <a:rPr lang="pt-BR" sz="2800" b="1" cap="small" dirty="0">
                <a:latin typeface="Tahoma" pitchFamily="34" charset="0"/>
                <a:ea typeface="Tahoma" pitchFamily="34" charset="0"/>
                <a:cs typeface="Tahoma" pitchFamily="34" charset="0"/>
              </a:rPr>
              <a:t>Resoluções permanentes</a:t>
            </a:r>
          </a:p>
          <a:p>
            <a:pPr marL="274320" indent="-274320" algn="just" eaLnBrk="1" fontAlgn="auto" hangingPunct="1">
              <a:spcAft>
                <a:spcPts val="0"/>
              </a:spcAft>
              <a:buClr>
                <a:schemeClr val="accent3"/>
              </a:buClr>
              <a:buFont typeface="Arial" charset="0"/>
              <a:buNone/>
              <a:defRPr/>
            </a:pPr>
            <a:endParaRPr lang="pt-BR" sz="2800" dirty="0">
              <a:latin typeface="Tahoma" pitchFamily="34" charset="0"/>
              <a:ea typeface="Tahoma" pitchFamily="34" charset="0"/>
              <a:cs typeface="Tahoma" pitchFamily="34" charset="0"/>
            </a:endParaRPr>
          </a:p>
          <a:p>
            <a:pPr marL="274320" indent="-274320" algn="just" eaLnBrk="1" fontAlgn="auto" hangingPunct="1">
              <a:spcAft>
                <a:spcPts val="0"/>
              </a:spcAft>
              <a:buClr>
                <a:schemeClr val="accent3"/>
              </a:buClr>
              <a:buFont typeface="Wingdings 2"/>
              <a:buChar char=""/>
              <a:defRPr/>
            </a:pPr>
            <a:r>
              <a:rPr lang="pt-BR" sz="2800" dirty="0">
                <a:latin typeface="Tahoma" pitchFamily="34" charset="0"/>
                <a:ea typeface="Tahoma" pitchFamily="34" charset="0"/>
                <a:cs typeface="Tahoma" pitchFamily="34" charset="0"/>
              </a:rPr>
              <a:t>Requisitos das </a:t>
            </a:r>
            <a:r>
              <a:rPr lang="pt-BR" sz="2800" i="1" dirty="0">
                <a:latin typeface="Tahoma" pitchFamily="34" charset="0"/>
                <a:ea typeface="Tahoma" pitchFamily="34" charset="0"/>
                <a:cs typeface="Tahoma" pitchFamily="34" charset="0"/>
              </a:rPr>
              <a:t>resoluções temporárias (</a:t>
            </a:r>
            <a:r>
              <a:rPr lang="pt-BR" sz="2800" i="1" dirty="0" err="1">
                <a:latin typeface="Tahoma" pitchFamily="34" charset="0"/>
                <a:ea typeface="Tahoma" pitchFamily="34" charset="0"/>
                <a:cs typeface="Tahoma" pitchFamily="34" charset="0"/>
              </a:rPr>
              <a:t>LE</a:t>
            </a:r>
            <a:r>
              <a:rPr lang="pt-BR" sz="2800" i="1" dirty="0">
                <a:latin typeface="Tahoma" pitchFamily="34" charset="0"/>
                <a:ea typeface="Tahoma" pitchFamily="34" charset="0"/>
                <a:cs typeface="Tahoma" pitchFamily="34" charset="0"/>
              </a:rPr>
              <a:t> 105)</a:t>
            </a:r>
          </a:p>
          <a:p>
            <a:pPr marL="274320" indent="-274320" algn="just" eaLnBrk="1" fontAlgn="auto" hangingPunct="1">
              <a:spcAft>
                <a:spcPts val="0"/>
              </a:spcAft>
              <a:buClr>
                <a:schemeClr val="accent3"/>
              </a:buClr>
              <a:buFont typeface="Wingdings 2"/>
              <a:buChar char=""/>
              <a:defRPr/>
            </a:pPr>
            <a:endParaRPr lang="pt-BR" sz="2800" i="1" dirty="0">
              <a:latin typeface="Tahoma" pitchFamily="34" charset="0"/>
              <a:ea typeface="Tahoma" pitchFamily="34" charset="0"/>
              <a:cs typeface="Tahoma" pitchFamily="34" charset="0"/>
            </a:endParaRPr>
          </a:p>
          <a:p>
            <a:pPr marL="641033" lvl="1" indent="-274320" algn="just" eaLnBrk="1" fontAlgn="auto" hangingPunct="1">
              <a:spcAft>
                <a:spcPts val="0"/>
              </a:spcAft>
              <a:buClr>
                <a:schemeClr val="accent3"/>
              </a:buClr>
              <a:buFont typeface="Wingdings 2"/>
              <a:buChar char=""/>
              <a:defRPr/>
            </a:pPr>
            <a:r>
              <a:rPr lang="pt-BR" dirty="0">
                <a:latin typeface="Tahoma" pitchFamily="34" charset="0"/>
                <a:ea typeface="Tahoma" pitchFamily="34" charset="0"/>
                <a:cs typeface="Tahoma" pitchFamily="34" charset="0"/>
              </a:rPr>
              <a:t>1º </a:t>
            </a:r>
            <a:r>
              <a:rPr lang="pt-BR" b="1" dirty="0">
                <a:latin typeface="Tahoma" pitchFamily="34" charset="0"/>
                <a:ea typeface="Tahoma" pitchFamily="34" charset="0"/>
                <a:cs typeface="Tahoma" pitchFamily="34" charset="0"/>
              </a:rPr>
              <a:t>temporal</a:t>
            </a:r>
            <a:r>
              <a:rPr lang="pt-BR" dirty="0">
                <a:latin typeface="Tahoma" pitchFamily="34" charset="0"/>
                <a:ea typeface="Tahoma" pitchFamily="34" charset="0"/>
                <a:cs typeface="Tahoma" pitchFamily="34" charset="0"/>
              </a:rPr>
              <a:t> limitando o dia 05 de março do ano da eleição</a:t>
            </a:r>
          </a:p>
          <a:p>
            <a:pPr marL="641033" lvl="1" indent="-274320" algn="just" eaLnBrk="1" fontAlgn="auto" hangingPunct="1">
              <a:spcAft>
                <a:spcPts val="0"/>
              </a:spcAft>
              <a:buClr>
                <a:schemeClr val="accent3"/>
              </a:buClr>
              <a:buFont typeface="Wingdings 2"/>
              <a:buChar char=""/>
              <a:defRPr/>
            </a:pPr>
            <a:endParaRPr lang="pt-BR" dirty="0">
              <a:latin typeface="Tahoma" pitchFamily="34" charset="0"/>
              <a:ea typeface="Tahoma" pitchFamily="34" charset="0"/>
              <a:cs typeface="Tahoma" pitchFamily="34" charset="0"/>
            </a:endParaRPr>
          </a:p>
          <a:p>
            <a:pPr marL="641033" lvl="1" indent="-274320" algn="just" eaLnBrk="1" fontAlgn="auto" hangingPunct="1">
              <a:spcAft>
                <a:spcPts val="0"/>
              </a:spcAft>
              <a:buClr>
                <a:schemeClr val="accent3"/>
              </a:buClr>
              <a:buFont typeface="Wingdings 2"/>
              <a:buChar char=""/>
              <a:defRPr/>
            </a:pPr>
            <a:r>
              <a:rPr lang="pt-BR" dirty="0">
                <a:latin typeface="Tahoma" pitchFamily="34" charset="0"/>
                <a:ea typeface="Tahoma" pitchFamily="34" charset="0"/>
                <a:cs typeface="Tahoma" pitchFamily="34" charset="0"/>
              </a:rPr>
              <a:t>2º </a:t>
            </a:r>
            <a:r>
              <a:rPr lang="pt-BR" b="1" dirty="0">
                <a:latin typeface="Tahoma" pitchFamily="34" charset="0"/>
                <a:ea typeface="Tahoma" pitchFamily="34" charset="0"/>
                <a:cs typeface="Tahoma" pitchFamily="34" charset="0"/>
              </a:rPr>
              <a:t>audiência pública</a:t>
            </a:r>
            <a:endParaRPr lang="pt-BR" i="1" dirty="0">
              <a:latin typeface="Tahoma" pitchFamily="34" charset="0"/>
              <a:ea typeface="Tahoma" pitchFamily="34" charset="0"/>
              <a:cs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Espaço Reservado para Conteúdo 2"/>
          <p:cNvSpPr>
            <a:spLocks noGrp="1"/>
          </p:cNvSpPr>
          <p:nvPr>
            <p:ph sz="quarter" idx="4294967295"/>
          </p:nvPr>
        </p:nvSpPr>
        <p:spPr>
          <a:xfrm>
            <a:off x="1868488" y="1989138"/>
            <a:ext cx="7275512" cy="4103687"/>
          </a:xfrm>
        </p:spPr>
        <p:txBody>
          <a:bodyPr>
            <a:normAutofit lnSpcReduction="10000"/>
          </a:bodyPr>
          <a:lstStyle/>
          <a:p>
            <a:pPr algn="just" eaLnBrk="1" hangingPunct="1"/>
            <a:r>
              <a:rPr lang="pt-BR" sz="2800" b="1" dirty="0">
                <a:latin typeface="Tahoma" pitchFamily="34" charset="0"/>
                <a:ea typeface="Tahoma" pitchFamily="34" charset="0"/>
                <a:cs typeface="Tahoma" pitchFamily="34" charset="0"/>
              </a:rPr>
              <a:t>consultas hipotéticas e abstratas. </a:t>
            </a:r>
          </a:p>
          <a:p>
            <a:pPr algn="just" eaLnBrk="1" hangingPunct="1"/>
            <a:endParaRPr lang="pt-BR" sz="2800" b="1" dirty="0">
              <a:latin typeface="Tahoma" pitchFamily="34" charset="0"/>
              <a:ea typeface="Tahoma" pitchFamily="34" charset="0"/>
              <a:cs typeface="Tahoma" pitchFamily="34" charset="0"/>
            </a:endParaRPr>
          </a:p>
          <a:p>
            <a:pPr algn="just" eaLnBrk="1" hangingPunct="1"/>
            <a:r>
              <a:rPr lang="pt-BR" sz="2800" b="1" dirty="0">
                <a:latin typeface="Tahoma" pitchFamily="34" charset="0"/>
                <a:ea typeface="Tahoma" pitchFamily="34" charset="0"/>
                <a:cs typeface="Tahoma" pitchFamily="34" charset="0"/>
              </a:rPr>
              <a:t>Decisão não vinculante</a:t>
            </a:r>
            <a:endParaRPr lang="pt-BR" sz="2800" dirty="0">
              <a:latin typeface="Tahoma" pitchFamily="34" charset="0"/>
              <a:ea typeface="Tahoma" pitchFamily="34" charset="0"/>
              <a:cs typeface="Tahoma" pitchFamily="34" charset="0"/>
            </a:endParaRPr>
          </a:p>
          <a:p>
            <a:pPr algn="just" eaLnBrk="1" hangingPunct="1"/>
            <a:endParaRPr lang="pt-BR" sz="2800" dirty="0">
              <a:latin typeface="Tahoma" pitchFamily="34" charset="0"/>
              <a:ea typeface="Tahoma" pitchFamily="34" charset="0"/>
              <a:cs typeface="Tahoma" pitchFamily="34" charset="0"/>
            </a:endParaRPr>
          </a:p>
          <a:p>
            <a:pPr algn="just" eaLnBrk="1" hangingPunct="1"/>
            <a:r>
              <a:rPr lang="pt-BR" sz="2800" b="1" dirty="0">
                <a:latin typeface="Tahoma" pitchFamily="34" charset="0"/>
                <a:ea typeface="Tahoma" pitchFamily="34" charset="0"/>
                <a:cs typeface="Tahoma" pitchFamily="34" charset="0"/>
              </a:rPr>
              <a:t>Procedimento </a:t>
            </a:r>
            <a:r>
              <a:rPr lang="pt-BR" sz="2800" dirty="0">
                <a:latin typeface="Tahoma" pitchFamily="34" charset="0"/>
                <a:ea typeface="Tahoma" pitchFamily="34" charset="0"/>
                <a:cs typeface="Tahoma" pitchFamily="34" charset="0"/>
              </a:rPr>
              <a:t>Os arts. 23, </a:t>
            </a:r>
            <a:r>
              <a:rPr lang="pt-BR" sz="2800" dirty="0" err="1">
                <a:latin typeface="Tahoma" pitchFamily="34" charset="0"/>
                <a:ea typeface="Tahoma" pitchFamily="34" charset="0"/>
                <a:cs typeface="Tahoma" pitchFamily="34" charset="0"/>
              </a:rPr>
              <a:t>XI</a:t>
            </a:r>
            <a:r>
              <a:rPr lang="pt-BR" sz="2800" dirty="0">
                <a:latin typeface="Tahoma" pitchFamily="34" charset="0"/>
                <a:ea typeface="Tahoma" pitchFamily="34" charset="0"/>
                <a:cs typeface="Tahoma" pitchFamily="34" charset="0"/>
              </a:rPr>
              <a:t> e 30, VIII do Código Eleitoral (Lei n. 4.737/65) autorizam as respostas dessas consultas tanto pelo TSE quanto pelos </a:t>
            </a:r>
            <a:r>
              <a:rPr lang="pt-BR" sz="2800" dirty="0" err="1">
                <a:latin typeface="Tahoma" pitchFamily="34" charset="0"/>
                <a:ea typeface="Tahoma" pitchFamily="34" charset="0"/>
                <a:cs typeface="Tahoma" pitchFamily="34" charset="0"/>
              </a:rPr>
              <a:t>TRE’s</a:t>
            </a:r>
            <a:r>
              <a:rPr lang="pt-BR" sz="2800" dirty="0">
                <a:latin typeface="Tahoma" pitchFamily="34" charset="0"/>
                <a:ea typeface="Tahoma" pitchFamily="34" charset="0"/>
                <a:cs typeface="Tahoma" pitchFamily="34" charset="0"/>
              </a:rPr>
              <a:t>, elencando os requisitos para cada uma.</a:t>
            </a:r>
          </a:p>
          <a:p>
            <a:pPr algn="just" eaLnBrk="1" hangingPunct="1"/>
            <a:endParaRPr lang="pt-BR" dirty="0">
              <a:latin typeface="Tahoma" pitchFamily="34" charset="0"/>
              <a:ea typeface="Tahoma" pitchFamily="34" charset="0"/>
              <a:cs typeface="Tahoma" pitchFamily="34" charset="0"/>
            </a:endParaRPr>
          </a:p>
        </p:txBody>
      </p:sp>
      <p:sp>
        <p:nvSpPr>
          <p:cNvPr id="25602" name="Título 1"/>
          <p:cNvSpPr>
            <a:spLocks noGrp="1"/>
          </p:cNvSpPr>
          <p:nvPr>
            <p:ph type="title" idx="4294967295"/>
          </p:nvPr>
        </p:nvSpPr>
        <p:spPr>
          <a:xfrm>
            <a:off x="0" y="692150"/>
            <a:ext cx="9144000" cy="777875"/>
          </a:xfrm>
        </p:spPr>
        <p:txBody>
          <a:bodyPr>
            <a:normAutofit/>
          </a:bodyPr>
          <a:lstStyle/>
          <a:p>
            <a:pPr algn="ctr" eaLnBrk="1" fontAlgn="auto" hangingPunct="1">
              <a:spcAft>
                <a:spcPts val="0"/>
              </a:spcAft>
              <a:defRPr/>
            </a:pPr>
            <a:r>
              <a:rPr lang="pt-BR" sz="3600" dirty="0">
                <a:latin typeface="Tahoma" pitchFamily="34" charset="0"/>
                <a:ea typeface="Tahoma" pitchFamily="34" charset="0"/>
                <a:cs typeface="Tahoma" pitchFamily="34" charset="0"/>
              </a:rPr>
              <a:t>Função consultiva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Espaço Reservado para Conteúdo 2"/>
          <p:cNvSpPr>
            <a:spLocks noGrp="1"/>
          </p:cNvSpPr>
          <p:nvPr>
            <p:ph sz="quarter" idx="4294967295"/>
          </p:nvPr>
        </p:nvSpPr>
        <p:spPr>
          <a:xfrm>
            <a:off x="898525" y="1700213"/>
            <a:ext cx="8245475" cy="4249737"/>
          </a:xfrm>
        </p:spPr>
        <p:txBody>
          <a:bodyPr>
            <a:normAutofit/>
          </a:bodyPr>
          <a:lstStyle/>
          <a:p>
            <a:pPr eaLnBrk="1" hangingPunct="1"/>
            <a:r>
              <a:rPr lang="pt-BR" sz="2800" i="1" dirty="0">
                <a:latin typeface="Tahoma" pitchFamily="34" charset="0"/>
                <a:ea typeface="Tahoma" pitchFamily="34" charset="0"/>
                <a:cs typeface="Tahoma" pitchFamily="34" charset="0"/>
              </a:rPr>
              <a:t>Consultas ao TSE: </a:t>
            </a:r>
          </a:p>
          <a:p>
            <a:pPr eaLnBrk="1" hangingPunct="1"/>
            <a:endParaRPr lang="pt-BR" sz="2800" dirty="0">
              <a:latin typeface="Tahoma" pitchFamily="34" charset="0"/>
              <a:ea typeface="Tahoma" pitchFamily="34" charset="0"/>
              <a:cs typeface="Tahoma" pitchFamily="34" charset="0"/>
            </a:endParaRPr>
          </a:p>
          <a:p>
            <a:pPr algn="just" eaLnBrk="1" hangingPunct="1"/>
            <a:r>
              <a:rPr lang="pt-BR" sz="2800" dirty="0">
                <a:latin typeface="Tahoma" pitchFamily="34" charset="0"/>
                <a:ea typeface="Tahoma" pitchFamily="34" charset="0"/>
                <a:cs typeface="Tahoma" pitchFamily="34" charset="0"/>
              </a:rPr>
              <a:t>pergunta em tese</a:t>
            </a:r>
          </a:p>
          <a:p>
            <a:pPr algn="just" eaLnBrk="1" hangingPunct="1"/>
            <a:endParaRPr lang="pt-BR" sz="2800" dirty="0">
              <a:latin typeface="Tahoma" pitchFamily="34" charset="0"/>
              <a:ea typeface="Tahoma" pitchFamily="34" charset="0"/>
              <a:cs typeface="Tahoma" pitchFamily="34" charset="0"/>
            </a:endParaRPr>
          </a:p>
          <a:p>
            <a:pPr algn="just" eaLnBrk="1" hangingPunct="1"/>
            <a:r>
              <a:rPr lang="pt-BR" sz="2800" dirty="0">
                <a:latin typeface="Tahoma" pitchFamily="34" charset="0"/>
                <a:ea typeface="Tahoma" pitchFamily="34" charset="0"/>
                <a:cs typeface="Tahoma" pitchFamily="34" charset="0"/>
              </a:rPr>
              <a:t>A consulta deve ser solicitada por autoridade com jurisdição federal ou órgão nacional de partido político. </a:t>
            </a:r>
          </a:p>
          <a:p>
            <a:pPr eaLnBrk="1" hangingPunct="1"/>
            <a:endParaRPr lang="pt-BR" sz="2800" dirty="0">
              <a:latin typeface="Tahoma" pitchFamily="34" charset="0"/>
              <a:ea typeface="Tahoma" pitchFamily="34" charset="0"/>
              <a:cs typeface="Tahoma" pitchFamily="34" charset="0"/>
            </a:endParaRPr>
          </a:p>
        </p:txBody>
      </p:sp>
      <p:sp>
        <p:nvSpPr>
          <p:cNvPr id="16386" name="Título 1"/>
          <p:cNvSpPr>
            <a:spLocks noGrp="1"/>
          </p:cNvSpPr>
          <p:nvPr>
            <p:ph type="title" idx="4294967295"/>
          </p:nvPr>
        </p:nvSpPr>
        <p:spPr>
          <a:xfrm>
            <a:off x="0" y="274638"/>
            <a:ext cx="9144000" cy="1143000"/>
          </a:xfrm>
        </p:spPr>
        <p:txBody>
          <a:bodyPr>
            <a:normAutofit/>
          </a:bodyPr>
          <a:lstStyle/>
          <a:p>
            <a:pPr algn="ctr" eaLnBrk="1" hangingPunct="1"/>
            <a:r>
              <a:rPr lang="pt-BR" sz="3600" dirty="0">
                <a:latin typeface="Tahoma" pitchFamily="34" charset="0"/>
                <a:ea typeface="Tahoma" pitchFamily="34" charset="0"/>
                <a:cs typeface="Tahoma" pitchFamily="34" charset="0"/>
              </a:rPr>
              <a:t>Procedimento Consultas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259632" y="188640"/>
            <a:ext cx="7272808" cy="6370975"/>
          </a:xfrm>
          <a:prstGeom prst="rect">
            <a:avLst/>
          </a:prstGeom>
          <a:noFill/>
        </p:spPr>
        <p:txBody>
          <a:bodyPr wrap="square" rtlCol="0">
            <a:spAutoFit/>
          </a:bodyPr>
          <a:lstStyle/>
          <a:p>
            <a:r>
              <a:rPr lang="pt-BR" sz="4800" b="1" dirty="0">
                <a:solidFill>
                  <a:schemeClr val="tx2">
                    <a:satMod val="13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Aula 1</a:t>
            </a:r>
          </a:p>
          <a:p>
            <a:r>
              <a:rPr lang="pt-BR" sz="2400" dirty="0"/>
              <a:t>Democracia em Robert Dahl</a:t>
            </a:r>
          </a:p>
          <a:p>
            <a:r>
              <a:rPr lang="pt-BR" sz="2400" dirty="0"/>
              <a:t>Criação e evolução da Justiça Eleitoral</a:t>
            </a:r>
          </a:p>
          <a:p>
            <a:r>
              <a:rPr lang="pt-BR" sz="2400" dirty="0"/>
              <a:t>Órgãos da Justiça Eleitoral</a:t>
            </a:r>
          </a:p>
          <a:p>
            <a:r>
              <a:rPr lang="pt-BR" sz="2400" dirty="0"/>
              <a:t>Quem é o juiz eleitoral?</a:t>
            </a:r>
          </a:p>
          <a:p>
            <a:r>
              <a:rPr lang="pt-BR" sz="2400" dirty="0"/>
              <a:t>O voto é realmente obrigatório?</a:t>
            </a:r>
          </a:p>
          <a:p>
            <a:r>
              <a:rPr lang="pt-BR" sz="2400" dirty="0"/>
              <a:t>O recall é viável no sistema brasileiro?</a:t>
            </a:r>
          </a:p>
          <a:p>
            <a:r>
              <a:rPr lang="pt-BR" sz="2400" dirty="0"/>
              <a:t>Controle das eleições e </a:t>
            </a:r>
            <a:r>
              <a:rPr lang="pt-BR" sz="2400" dirty="0" err="1"/>
              <a:t>judicialização</a:t>
            </a:r>
            <a:r>
              <a:rPr lang="pt-BR" sz="2400" dirty="0"/>
              <a:t> da política</a:t>
            </a:r>
          </a:p>
          <a:p>
            <a:r>
              <a:rPr lang="pt-BR" sz="2400" dirty="0"/>
              <a:t>Composição TSE e discussão se é um braço do STF</a:t>
            </a:r>
          </a:p>
          <a:p>
            <a:r>
              <a:rPr lang="pt-BR" sz="2400" dirty="0"/>
              <a:t>Estudo de caso e prática em sala: decisão sobre empate e inelegibilidade (se é um braço do STF ou não e suas consequências: ter uma não decisão, prevalecer TSE que declara inelegível, presunção de inocência, desempate pelo presidente, desempate por um ministro do STJ)</a:t>
            </a:r>
          </a:p>
          <a:p>
            <a:r>
              <a:rPr lang="pt-BR" sz="2400" dirty="0"/>
              <a:t>Resolução de casos: Joaquim Roriz e Jader Barbalho</a:t>
            </a:r>
          </a:p>
        </p:txBody>
      </p:sp>
    </p:spTree>
    <p:extLst>
      <p:ext uri="{BB962C8B-B14F-4D97-AF65-F5344CB8AC3E}">
        <p14:creationId xmlns:p14="http://schemas.microsoft.com/office/powerpoint/2010/main" xmlns="" val="1260213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Espaço Reservado para Conteúdo 2"/>
          <p:cNvSpPr>
            <a:spLocks noGrp="1"/>
          </p:cNvSpPr>
          <p:nvPr>
            <p:ph sz="quarter" idx="4294967295"/>
          </p:nvPr>
        </p:nvSpPr>
        <p:spPr>
          <a:xfrm>
            <a:off x="898525" y="1773238"/>
            <a:ext cx="8245475" cy="4608512"/>
          </a:xfrm>
        </p:spPr>
        <p:txBody>
          <a:bodyPr>
            <a:normAutofit/>
          </a:bodyPr>
          <a:lstStyle/>
          <a:p>
            <a:pPr eaLnBrk="1" hangingPunct="1"/>
            <a:r>
              <a:rPr lang="pt-BR" sz="2800" i="1" dirty="0">
                <a:latin typeface="Tahoma" pitchFamily="34" charset="0"/>
                <a:ea typeface="Tahoma" pitchFamily="34" charset="0"/>
                <a:cs typeface="Tahoma" pitchFamily="34" charset="0"/>
              </a:rPr>
              <a:t>Consultas aos </a:t>
            </a:r>
            <a:r>
              <a:rPr lang="pt-BR" sz="2800" i="1" dirty="0" err="1">
                <a:latin typeface="Tahoma" pitchFamily="34" charset="0"/>
                <a:ea typeface="Tahoma" pitchFamily="34" charset="0"/>
                <a:cs typeface="Tahoma" pitchFamily="34" charset="0"/>
              </a:rPr>
              <a:t>TRE’s</a:t>
            </a:r>
            <a:r>
              <a:rPr lang="pt-BR" sz="2800" i="1" dirty="0">
                <a:latin typeface="Tahoma" pitchFamily="34" charset="0"/>
                <a:ea typeface="Tahoma" pitchFamily="34" charset="0"/>
                <a:cs typeface="Tahoma" pitchFamily="34" charset="0"/>
              </a:rPr>
              <a:t>: </a:t>
            </a:r>
          </a:p>
          <a:p>
            <a:pPr eaLnBrk="1" hangingPunct="1"/>
            <a:endParaRPr lang="pt-BR" sz="2800" dirty="0">
              <a:latin typeface="Tahoma" pitchFamily="34" charset="0"/>
              <a:ea typeface="Tahoma" pitchFamily="34" charset="0"/>
              <a:cs typeface="Tahoma" pitchFamily="34" charset="0"/>
            </a:endParaRPr>
          </a:p>
          <a:p>
            <a:pPr eaLnBrk="1" hangingPunct="1"/>
            <a:r>
              <a:rPr lang="pt-BR" sz="2800" dirty="0">
                <a:latin typeface="Tahoma" pitchFamily="34" charset="0"/>
                <a:ea typeface="Tahoma" pitchFamily="34" charset="0"/>
                <a:cs typeface="Tahoma" pitchFamily="34" charset="0"/>
              </a:rPr>
              <a:t>pergunta em tese</a:t>
            </a:r>
          </a:p>
          <a:p>
            <a:pPr eaLnBrk="1" hangingPunct="1"/>
            <a:endParaRPr lang="pt-BR" sz="2800" dirty="0">
              <a:latin typeface="Tahoma" pitchFamily="34" charset="0"/>
              <a:ea typeface="Tahoma" pitchFamily="34" charset="0"/>
              <a:cs typeface="Tahoma" pitchFamily="34" charset="0"/>
            </a:endParaRPr>
          </a:p>
          <a:p>
            <a:pPr eaLnBrk="1" hangingPunct="1"/>
            <a:r>
              <a:rPr lang="pt-BR" sz="2800" dirty="0">
                <a:latin typeface="Tahoma" pitchFamily="34" charset="0"/>
                <a:ea typeface="Tahoma" pitchFamily="34" charset="0"/>
                <a:cs typeface="Tahoma" pitchFamily="34" charset="0"/>
              </a:rPr>
              <a:t>A consulta deve ser solicitada por autoridade pública ou partido político. </a:t>
            </a:r>
          </a:p>
          <a:p>
            <a:pPr eaLnBrk="1" hangingPunct="1"/>
            <a:endParaRPr lang="pt-BR" sz="2800" dirty="0">
              <a:latin typeface="Tahoma" pitchFamily="34" charset="0"/>
              <a:ea typeface="Tahoma" pitchFamily="34" charset="0"/>
              <a:cs typeface="Tahoma" pitchFamily="34" charset="0"/>
            </a:endParaRPr>
          </a:p>
        </p:txBody>
      </p:sp>
      <p:sp>
        <p:nvSpPr>
          <p:cNvPr id="17410" name="Título 1"/>
          <p:cNvSpPr>
            <a:spLocks noGrp="1"/>
          </p:cNvSpPr>
          <p:nvPr>
            <p:ph type="title" idx="4294967295"/>
          </p:nvPr>
        </p:nvSpPr>
        <p:spPr>
          <a:xfrm>
            <a:off x="0" y="274638"/>
            <a:ext cx="8229600" cy="1143000"/>
          </a:xfrm>
        </p:spPr>
        <p:txBody>
          <a:bodyPr>
            <a:normAutofit/>
          </a:bodyPr>
          <a:lstStyle/>
          <a:p>
            <a:pPr algn="ctr" eaLnBrk="1" hangingPunct="1"/>
            <a:r>
              <a:rPr lang="pt-BR" sz="3600" dirty="0">
                <a:latin typeface="Tahoma" pitchFamily="34" charset="0"/>
                <a:ea typeface="Tahoma" pitchFamily="34" charset="0"/>
                <a:cs typeface="Tahoma" pitchFamily="34" charset="0"/>
              </a:rPr>
              <a:t>Procedimento Consultas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ço Reservado para Conteúdo 2"/>
          <p:cNvSpPr>
            <a:spLocks noGrp="1"/>
          </p:cNvSpPr>
          <p:nvPr>
            <p:ph sz="quarter" idx="4294967295"/>
          </p:nvPr>
        </p:nvSpPr>
        <p:spPr>
          <a:xfrm>
            <a:off x="863600" y="692150"/>
            <a:ext cx="8280400" cy="5329238"/>
          </a:xfrm>
        </p:spPr>
        <p:txBody>
          <a:bodyPr>
            <a:normAutofit/>
          </a:bodyPr>
          <a:lstStyle/>
          <a:p>
            <a:pPr algn="ctr" eaLnBrk="1" hangingPunct="1">
              <a:buFont typeface="Wingdings 2" pitchFamily="18" charset="2"/>
              <a:buNone/>
            </a:pPr>
            <a:r>
              <a:rPr lang="pt-BR" sz="2800" b="1" dirty="0">
                <a:latin typeface="Tahoma" pitchFamily="34" charset="0"/>
                <a:ea typeface="Tahoma" pitchFamily="34" charset="0"/>
                <a:cs typeface="Tahoma" pitchFamily="34" charset="0"/>
              </a:rPr>
              <a:t>Anterioridade ou anualidade eleitoral</a:t>
            </a:r>
          </a:p>
          <a:p>
            <a:pPr algn="ctr" eaLnBrk="1" hangingPunct="1">
              <a:buFont typeface="Wingdings 2" pitchFamily="18" charset="2"/>
              <a:buNone/>
            </a:pPr>
            <a:r>
              <a:rPr lang="pt-BR" sz="2800" b="1" dirty="0">
                <a:latin typeface="Tahoma" pitchFamily="34" charset="0"/>
                <a:ea typeface="Tahoma" pitchFamily="34" charset="0"/>
                <a:cs typeface="Tahoma" pitchFamily="34" charset="0"/>
              </a:rPr>
              <a:t>Art. 16, Constituição brasileira</a:t>
            </a:r>
          </a:p>
          <a:p>
            <a:pPr algn="ctr" eaLnBrk="1" hangingPunct="1">
              <a:buFont typeface="Wingdings 2" pitchFamily="18" charset="2"/>
              <a:buNone/>
            </a:pPr>
            <a:endParaRPr lang="pt-BR" sz="2800" dirty="0">
              <a:latin typeface="Tahoma" pitchFamily="34" charset="0"/>
              <a:ea typeface="Tahoma" pitchFamily="34" charset="0"/>
              <a:cs typeface="Tahoma" pitchFamily="34" charset="0"/>
            </a:endParaRPr>
          </a:p>
          <a:p>
            <a:pPr algn="ctr" eaLnBrk="1" hangingPunct="1">
              <a:buFont typeface="Wingdings 2" pitchFamily="18" charset="2"/>
              <a:buNone/>
            </a:pPr>
            <a:r>
              <a:rPr lang="pt-BR" sz="2800" dirty="0">
                <a:latin typeface="Tahoma" pitchFamily="34" charset="0"/>
                <a:ea typeface="Tahoma" pitchFamily="34" charset="0"/>
                <a:cs typeface="Tahoma" pitchFamily="34" charset="0"/>
              </a:rPr>
              <a:t>A decisão do TSE ou TRE sobre a consulta </a:t>
            </a:r>
            <a:r>
              <a:rPr lang="pt-BR" sz="2800" b="1" dirty="0">
                <a:latin typeface="Tahoma" pitchFamily="34" charset="0"/>
                <a:ea typeface="Tahoma" pitchFamily="34" charset="0"/>
                <a:cs typeface="Tahoma" pitchFamily="34" charset="0"/>
              </a:rPr>
              <a:t>precisa respeitar esse prazo</a:t>
            </a:r>
            <a:r>
              <a:rPr lang="pt-BR" sz="2800" dirty="0">
                <a:latin typeface="Tahoma" pitchFamily="34" charset="0"/>
                <a:ea typeface="Tahoma" pitchFamily="34" charset="0"/>
                <a:cs typeface="Tahoma" pitchFamily="34" charset="0"/>
              </a:rPr>
              <a:t>? </a:t>
            </a:r>
          </a:p>
          <a:p>
            <a:pPr algn="ctr" eaLnBrk="1" hangingPunct="1">
              <a:buFont typeface="Wingdings 2" pitchFamily="18" charset="2"/>
              <a:buNone/>
            </a:pPr>
            <a:r>
              <a:rPr lang="pt-BR" sz="2800" dirty="0">
                <a:latin typeface="Tahoma" pitchFamily="34" charset="0"/>
                <a:ea typeface="Tahoma" pitchFamily="34" charset="0"/>
                <a:cs typeface="Tahoma" pitchFamily="34" charset="0"/>
              </a:rPr>
              <a:t>E a resolução do TSE ou a decisão do TSE ou STF?</a:t>
            </a:r>
          </a:p>
          <a:p>
            <a:pPr algn="ctr" eaLnBrk="1" hangingPunct="1">
              <a:buFont typeface="Wingdings 2" pitchFamily="18" charset="2"/>
              <a:buNone/>
            </a:pPr>
            <a:endParaRPr lang="pt-BR" sz="2800" dirty="0">
              <a:latin typeface="Tahoma" pitchFamily="34" charset="0"/>
              <a:ea typeface="Tahoma" pitchFamily="34" charset="0"/>
              <a:cs typeface="Tahoma" pitchFamily="34" charset="0"/>
            </a:endParaRPr>
          </a:p>
          <a:p>
            <a:pPr algn="ctr" eaLnBrk="1" hangingPunct="1">
              <a:buFont typeface="Wingdings 2" pitchFamily="18" charset="2"/>
              <a:buNone/>
            </a:pPr>
            <a:r>
              <a:rPr lang="pt-BR" sz="2800" dirty="0">
                <a:latin typeface="Tahoma" pitchFamily="34" charset="0"/>
                <a:ea typeface="Tahoma" pitchFamily="34" charset="0"/>
                <a:cs typeface="Tahoma" pitchFamily="34" charset="0"/>
              </a:rPr>
              <a:t>Comentar ADIn 3685 e EC 52/2006</a:t>
            </a:r>
          </a:p>
          <a:p>
            <a:pPr algn="ctr" eaLnBrk="1" hangingPunct="1">
              <a:buFont typeface="Wingdings 2" pitchFamily="18" charset="2"/>
              <a:buNone/>
            </a:pPr>
            <a:endParaRPr lang="pt-BR" sz="2800" dirty="0">
              <a:latin typeface="Tahoma" pitchFamily="34" charset="0"/>
              <a:ea typeface="Tahoma" pitchFamily="34" charset="0"/>
              <a:cs typeface="Tahom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Espaço Reservado para Conteúdo 2"/>
          <p:cNvSpPr>
            <a:spLocks noGrp="1"/>
          </p:cNvSpPr>
          <p:nvPr>
            <p:ph sz="quarter" idx="4294967295"/>
          </p:nvPr>
        </p:nvSpPr>
        <p:spPr>
          <a:xfrm>
            <a:off x="2012950" y="2205038"/>
            <a:ext cx="7131050" cy="2736850"/>
          </a:xfrm>
        </p:spPr>
        <p:txBody>
          <a:bodyPr>
            <a:normAutofit/>
          </a:bodyPr>
          <a:lstStyle/>
          <a:p>
            <a:pPr algn="just" eaLnBrk="1" hangingPunct="1"/>
            <a:r>
              <a:rPr lang="pt-BR" sz="2800" dirty="0">
                <a:latin typeface="Tahoma" pitchFamily="34" charset="0"/>
                <a:ea typeface="Tahoma" pitchFamily="34" charset="0"/>
                <a:cs typeface="Tahoma" pitchFamily="34" charset="0"/>
              </a:rPr>
              <a:t>Faz  atuar o Direito</a:t>
            </a:r>
          </a:p>
          <a:p>
            <a:pPr algn="just" eaLnBrk="1" hangingPunct="1"/>
            <a:endParaRPr lang="pt-BR" sz="2800" dirty="0">
              <a:latin typeface="Tahoma" pitchFamily="34" charset="0"/>
              <a:ea typeface="Tahoma" pitchFamily="34" charset="0"/>
              <a:cs typeface="Tahoma" pitchFamily="34" charset="0"/>
            </a:endParaRPr>
          </a:p>
          <a:p>
            <a:pPr algn="just" eaLnBrk="1" hangingPunct="1"/>
            <a:r>
              <a:rPr lang="pt-BR" sz="2800" dirty="0">
                <a:latin typeface="Tahoma" pitchFamily="34" charset="0"/>
                <a:ea typeface="Tahoma" pitchFamily="34" charset="0"/>
                <a:cs typeface="Tahoma" pitchFamily="34" charset="0"/>
              </a:rPr>
              <a:t>Diferenças da consulta: </a:t>
            </a:r>
          </a:p>
          <a:p>
            <a:pPr lvl="1" algn="just" eaLnBrk="1" hangingPunct="1"/>
            <a:r>
              <a:rPr lang="pt-BR" dirty="0">
                <a:latin typeface="Tahoma" pitchFamily="34" charset="0"/>
                <a:ea typeface="Tahoma" pitchFamily="34" charset="0"/>
                <a:cs typeface="Tahoma" pitchFamily="34" charset="0"/>
              </a:rPr>
              <a:t>concreta e decisão impositiva</a:t>
            </a:r>
          </a:p>
        </p:txBody>
      </p:sp>
      <p:sp>
        <p:nvSpPr>
          <p:cNvPr id="29698" name="Título 1"/>
          <p:cNvSpPr>
            <a:spLocks noGrp="1"/>
          </p:cNvSpPr>
          <p:nvPr>
            <p:ph type="title" idx="4294967295"/>
          </p:nvPr>
        </p:nvSpPr>
        <p:spPr>
          <a:xfrm>
            <a:off x="0" y="476250"/>
            <a:ext cx="9144000" cy="631825"/>
          </a:xfrm>
        </p:spPr>
        <p:txBody>
          <a:bodyPr>
            <a:normAutofit fontScale="90000"/>
          </a:bodyPr>
          <a:lstStyle/>
          <a:p>
            <a:pPr algn="ctr" eaLnBrk="1" fontAlgn="auto" hangingPunct="1">
              <a:spcAft>
                <a:spcPts val="0"/>
              </a:spcAft>
              <a:defRPr/>
            </a:pPr>
            <a:r>
              <a:rPr lang="pt-BR" b="1" dirty="0">
                <a:latin typeface="Tahoma" pitchFamily="34" charset="0"/>
                <a:ea typeface="Tahoma" pitchFamily="34" charset="0"/>
                <a:cs typeface="Tahoma" pitchFamily="34" charset="0"/>
              </a:rPr>
              <a:t>Função jurisdicional</a:t>
            </a:r>
            <a:endParaRPr lang="pt-BR" dirty="0">
              <a:latin typeface="Tahoma" pitchFamily="34" charset="0"/>
              <a:ea typeface="Tahoma" pitchFamily="34" charset="0"/>
              <a:cs typeface="Tahom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sz="quarter" idx="4294967295"/>
            <p:extLst>
              <p:ext uri="{D42A27DB-BD31-4B8C-83A1-F6EECF244321}">
                <p14:modId xmlns:p14="http://schemas.microsoft.com/office/powerpoint/2010/main" xmlns="" val="2342275477"/>
              </p:ext>
            </p:extLst>
          </p:nvPr>
        </p:nvGraphicFramePr>
        <p:xfrm>
          <a:off x="0" y="620713"/>
          <a:ext cx="8713788"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Espaço Reservado para Conteúdo 2"/>
          <p:cNvSpPr>
            <a:spLocks noGrp="1"/>
          </p:cNvSpPr>
          <p:nvPr>
            <p:ph sz="quarter" idx="4294967295"/>
          </p:nvPr>
        </p:nvSpPr>
        <p:spPr>
          <a:xfrm>
            <a:off x="898525" y="1628775"/>
            <a:ext cx="8245475" cy="4752975"/>
          </a:xfrm>
        </p:spPr>
        <p:txBody>
          <a:bodyPr>
            <a:normAutofit/>
          </a:bodyPr>
          <a:lstStyle/>
          <a:p>
            <a:pPr algn="just" eaLnBrk="1" hangingPunct="1"/>
            <a:r>
              <a:rPr lang="pt-BR" sz="2800" dirty="0">
                <a:latin typeface="Tahoma" pitchFamily="34" charset="0"/>
                <a:ea typeface="Tahoma" pitchFamily="34" charset="0"/>
                <a:cs typeface="Tahoma" pitchFamily="34" charset="0"/>
              </a:rPr>
              <a:t>Consiste num conjunto de atos abrangendo a preparação e a realização das eleições, incluindo a apuração dos votos e a diplomação dos eleitos. (TSE)</a:t>
            </a:r>
          </a:p>
          <a:p>
            <a:pPr algn="just" eaLnBrk="1" hangingPunct="1"/>
            <a:endParaRPr lang="pt-BR" sz="2800" dirty="0">
              <a:latin typeface="Tahoma" pitchFamily="34" charset="0"/>
              <a:ea typeface="Tahoma" pitchFamily="34" charset="0"/>
              <a:cs typeface="Tahoma" pitchFamily="34" charset="0"/>
            </a:endParaRPr>
          </a:p>
          <a:p>
            <a:pPr algn="just" eaLnBrk="1" hangingPunct="1"/>
            <a:r>
              <a:rPr lang="pt-BR" sz="2800" dirty="0">
                <a:latin typeface="Tahoma" pitchFamily="34" charset="0"/>
                <a:ea typeface="Tahoma" pitchFamily="34" charset="0"/>
                <a:cs typeface="Tahoma" pitchFamily="34" charset="0"/>
              </a:rPr>
              <a:t>Portanto se conclui na diplomação dos eleitos, abrange a realização das eleições, mas se inicia em?</a:t>
            </a:r>
          </a:p>
        </p:txBody>
      </p:sp>
      <p:sp>
        <p:nvSpPr>
          <p:cNvPr id="38914" name="Título 1"/>
          <p:cNvSpPr>
            <a:spLocks noGrp="1"/>
          </p:cNvSpPr>
          <p:nvPr>
            <p:ph type="title" idx="4294967295"/>
          </p:nvPr>
        </p:nvSpPr>
        <p:spPr>
          <a:xfrm>
            <a:off x="0" y="274638"/>
            <a:ext cx="9144000" cy="1143000"/>
          </a:xfrm>
        </p:spPr>
        <p:txBody>
          <a:bodyPr>
            <a:normAutofit/>
          </a:bodyPr>
          <a:lstStyle/>
          <a:p>
            <a:pPr algn="ctr" eaLnBrk="1" hangingPunct="1"/>
            <a:r>
              <a:rPr lang="pt-BR" sz="3600" dirty="0">
                <a:latin typeface="Tahoma" pitchFamily="34" charset="0"/>
                <a:ea typeface="Tahoma" pitchFamily="34" charset="0"/>
                <a:cs typeface="Tahoma" pitchFamily="34" charset="0"/>
              </a:rPr>
              <a:t>Processo Eleitoral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Espaço Reservado para Conteúdo 2"/>
          <p:cNvSpPr>
            <a:spLocks noGrp="1"/>
          </p:cNvSpPr>
          <p:nvPr>
            <p:ph sz="quarter" idx="4294967295"/>
          </p:nvPr>
        </p:nvSpPr>
        <p:spPr>
          <a:xfrm>
            <a:off x="1511300" y="1628775"/>
            <a:ext cx="7632700" cy="4752975"/>
          </a:xfrm>
        </p:spPr>
        <p:txBody>
          <a:bodyPr>
            <a:normAutofit/>
          </a:bodyPr>
          <a:lstStyle/>
          <a:p>
            <a:pPr eaLnBrk="1" hangingPunct="1"/>
            <a:r>
              <a:rPr lang="pt-BR" sz="2800" dirty="0">
                <a:latin typeface="Tahoma" pitchFamily="34" charset="0"/>
                <a:ea typeface="Tahoma" pitchFamily="34" charset="0"/>
                <a:cs typeface="Tahoma" pitchFamily="34" charset="0"/>
              </a:rPr>
              <a:t>O que marca o início do processo eleitoral</a:t>
            </a:r>
          </a:p>
          <a:p>
            <a:pPr eaLnBrk="1" hangingPunct="1"/>
            <a:endParaRPr lang="pt-BR" sz="2800" dirty="0">
              <a:latin typeface="Tahoma" pitchFamily="34" charset="0"/>
              <a:ea typeface="Tahoma" pitchFamily="34" charset="0"/>
              <a:cs typeface="Tahoma" pitchFamily="34" charset="0"/>
            </a:endParaRPr>
          </a:p>
          <a:p>
            <a:pPr lvl="1" eaLnBrk="1" hangingPunct="1"/>
            <a:r>
              <a:rPr lang="pt-BR" dirty="0">
                <a:latin typeface="Tahoma" pitchFamily="34" charset="0"/>
                <a:ea typeface="Tahoma" pitchFamily="34" charset="0"/>
                <a:cs typeface="Tahoma" pitchFamily="34" charset="0"/>
              </a:rPr>
              <a:t>Convenções partidárias?</a:t>
            </a:r>
          </a:p>
          <a:p>
            <a:pPr lvl="1" eaLnBrk="1" hangingPunct="1"/>
            <a:endParaRPr lang="pt-BR" dirty="0">
              <a:latin typeface="Tahoma" pitchFamily="34" charset="0"/>
              <a:ea typeface="Tahoma" pitchFamily="34" charset="0"/>
              <a:cs typeface="Tahoma" pitchFamily="34" charset="0"/>
            </a:endParaRPr>
          </a:p>
          <a:p>
            <a:pPr lvl="1" eaLnBrk="1" hangingPunct="1"/>
            <a:r>
              <a:rPr lang="pt-BR" dirty="0">
                <a:latin typeface="Tahoma" pitchFamily="34" charset="0"/>
                <a:ea typeface="Tahoma" pitchFamily="34" charset="0"/>
                <a:cs typeface="Tahoma" pitchFamily="34" charset="0"/>
              </a:rPr>
              <a:t>Prévias partidárias?</a:t>
            </a:r>
          </a:p>
          <a:p>
            <a:pPr lvl="1" eaLnBrk="1" hangingPunct="1"/>
            <a:endParaRPr lang="pt-BR" dirty="0">
              <a:latin typeface="Tahoma" pitchFamily="34" charset="0"/>
              <a:ea typeface="Tahoma" pitchFamily="34" charset="0"/>
              <a:cs typeface="Tahoma" pitchFamily="34" charset="0"/>
            </a:endParaRPr>
          </a:p>
          <a:p>
            <a:pPr lvl="1" eaLnBrk="1" hangingPunct="1"/>
            <a:r>
              <a:rPr lang="pt-BR" dirty="0">
                <a:latin typeface="Tahoma" pitchFamily="34" charset="0"/>
                <a:ea typeface="Tahoma" pitchFamily="34" charset="0"/>
                <a:cs typeface="Tahoma" pitchFamily="34" charset="0"/>
              </a:rPr>
              <a:t>O término do prazo de algum requisito indispensável?</a:t>
            </a:r>
          </a:p>
          <a:p>
            <a:pPr eaLnBrk="1" hangingPunct="1"/>
            <a:endParaRPr lang="pt-BR" sz="2800" dirty="0">
              <a:latin typeface="Tahoma" pitchFamily="34" charset="0"/>
              <a:ea typeface="Tahoma" pitchFamily="34" charset="0"/>
              <a:cs typeface="Tahoma" pitchFamily="34" charset="0"/>
            </a:endParaRPr>
          </a:p>
        </p:txBody>
      </p:sp>
      <p:sp>
        <p:nvSpPr>
          <p:cNvPr id="39938" name="Título 1"/>
          <p:cNvSpPr>
            <a:spLocks noGrp="1"/>
          </p:cNvSpPr>
          <p:nvPr>
            <p:ph type="title" idx="4294967295"/>
          </p:nvPr>
        </p:nvSpPr>
        <p:spPr>
          <a:xfrm>
            <a:off x="0" y="274638"/>
            <a:ext cx="9144000" cy="1143000"/>
          </a:xfrm>
        </p:spPr>
        <p:txBody>
          <a:bodyPr>
            <a:normAutofit/>
          </a:bodyPr>
          <a:lstStyle/>
          <a:p>
            <a:pPr algn="ctr" eaLnBrk="1" hangingPunct="1"/>
            <a:r>
              <a:rPr lang="pt-BR" sz="3600" dirty="0">
                <a:latin typeface="Tahoma" pitchFamily="34" charset="0"/>
                <a:ea typeface="Tahoma" pitchFamily="34" charset="0"/>
                <a:cs typeface="Tahoma" pitchFamily="34" charset="0"/>
              </a:rPr>
              <a:t>Início do processo eleitoral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Espaço Reservado para Conteúdo 2"/>
          <p:cNvSpPr>
            <a:spLocks noGrp="1"/>
          </p:cNvSpPr>
          <p:nvPr>
            <p:ph sz="quarter" idx="4294967295"/>
          </p:nvPr>
        </p:nvSpPr>
        <p:spPr>
          <a:xfrm>
            <a:off x="3094038" y="1773238"/>
            <a:ext cx="6049962" cy="4176712"/>
          </a:xfrm>
        </p:spPr>
        <p:txBody>
          <a:bodyPr>
            <a:normAutofit/>
          </a:bodyPr>
          <a:lstStyle/>
          <a:p>
            <a:pPr eaLnBrk="1" hangingPunct="1"/>
            <a:r>
              <a:rPr lang="pt-BR" sz="2800" dirty="0">
                <a:latin typeface="Tahoma" pitchFamily="34" charset="0"/>
                <a:ea typeface="Tahoma" pitchFamily="34" charset="0"/>
                <a:cs typeface="Tahoma" pitchFamily="34" charset="0"/>
              </a:rPr>
              <a:t>Majoritário</a:t>
            </a:r>
          </a:p>
          <a:p>
            <a:pPr eaLnBrk="1" hangingPunct="1"/>
            <a:r>
              <a:rPr lang="pt-BR" sz="2800" dirty="0">
                <a:latin typeface="Tahoma" pitchFamily="34" charset="0"/>
                <a:ea typeface="Tahoma" pitchFamily="34" charset="0"/>
                <a:cs typeface="Tahoma" pitchFamily="34" charset="0"/>
              </a:rPr>
              <a:t>Proporcional</a:t>
            </a:r>
          </a:p>
          <a:p>
            <a:pPr eaLnBrk="1" hangingPunct="1"/>
            <a:r>
              <a:rPr lang="pt-BR" sz="2800" dirty="0">
                <a:latin typeface="Tahoma" pitchFamily="34" charset="0"/>
                <a:ea typeface="Tahoma" pitchFamily="34" charset="0"/>
                <a:cs typeface="Tahoma" pitchFamily="34" charset="0"/>
              </a:rPr>
              <a:t>Distrital</a:t>
            </a:r>
          </a:p>
          <a:p>
            <a:pPr eaLnBrk="1" hangingPunct="1"/>
            <a:r>
              <a:rPr lang="pt-BR" sz="2800" dirty="0">
                <a:latin typeface="Tahoma" pitchFamily="34" charset="0"/>
                <a:ea typeface="Tahoma" pitchFamily="34" charset="0"/>
                <a:cs typeface="Tahoma" pitchFamily="34" charset="0"/>
              </a:rPr>
              <a:t>Distritão</a:t>
            </a:r>
          </a:p>
          <a:p>
            <a:pPr eaLnBrk="1" hangingPunct="1"/>
            <a:r>
              <a:rPr lang="pt-BR" sz="2800" dirty="0">
                <a:latin typeface="Tahoma" pitchFamily="34" charset="0"/>
                <a:ea typeface="Tahoma" pitchFamily="34" charset="0"/>
                <a:cs typeface="Tahoma" pitchFamily="34" charset="0"/>
              </a:rPr>
              <a:t>Distrital misto</a:t>
            </a:r>
          </a:p>
          <a:p>
            <a:pPr eaLnBrk="1" hangingPunct="1"/>
            <a:r>
              <a:rPr lang="pt-BR" sz="2800" dirty="0">
                <a:latin typeface="Tahoma" pitchFamily="34" charset="0"/>
                <a:ea typeface="Tahoma" pitchFamily="34" charset="0"/>
                <a:cs typeface="Tahoma" pitchFamily="34" charset="0"/>
              </a:rPr>
              <a:t>Lista aberta</a:t>
            </a:r>
          </a:p>
          <a:p>
            <a:pPr eaLnBrk="1" hangingPunct="1"/>
            <a:r>
              <a:rPr lang="pt-BR" sz="2800" dirty="0">
                <a:latin typeface="Tahoma" pitchFamily="34" charset="0"/>
                <a:ea typeface="Tahoma" pitchFamily="34" charset="0"/>
                <a:cs typeface="Tahoma" pitchFamily="34" charset="0"/>
              </a:rPr>
              <a:t>Lista fechada</a:t>
            </a:r>
          </a:p>
        </p:txBody>
      </p:sp>
      <p:sp>
        <p:nvSpPr>
          <p:cNvPr id="4098" name="Título 1"/>
          <p:cNvSpPr>
            <a:spLocks noGrp="1"/>
          </p:cNvSpPr>
          <p:nvPr>
            <p:ph type="title" idx="4294967295"/>
          </p:nvPr>
        </p:nvSpPr>
        <p:spPr>
          <a:xfrm>
            <a:off x="0" y="404813"/>
            <a:ext cx="9144000" cy="1143000"/>
          </a:xfrm>
        </p:spPr>
        <p:txBody>
          <a:bodyPr>
            <a:normAutofit/>
          </a:bodyPr>
          <a:lstStyle/>
          <a:p>
            <a:pPr algn="ctr" eaLnBrk="1" hangingPunct="1">
              <a:defRPr/>
            </a:pPr>
            <a:r>
              <a:rPr lang="pt-BR" sz="3600" dirty="0">
                <a:effectLst>
                  <a:outerShdw blurRad="38100" dist="38100" dir="2700000" algn="tl">
                    <a:srgbClr val="000000">
                      <a:alpha val="43137"/>
                    </a:srgbClr>
                  </a:outerShdw>
                </a:effectLst>
                <a:latin typeface="Tahoma" pitchFamily="34" charset="0"/>
                <a:ea typeface="Tahoma" pitchFamily="34" charset="0"/>
                <a:cs typeface="Tahoma" pitchFamily="34" charset="0"/>
              </a:rPr>
              <a:t>Sistemas eleitorais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ço Reservado para Conteúdo 2"/>
          <p:cNvSpPr>
            <a:spLocks noGrp="1"/>
          </p:cNvSpPr>
          <p:nvPr>
            <p:ph sz="quarter" idx="4294967295"/>
          </p:nvPr>
        </p:nvSpPr>
        <p:spPr>
          <a:xfrm>
            <a:off x="2051050" y="2205038"/>
            <a:ext cx="7092950" cy="4321175"/>
          </a:xfrm>
        </p:spPr>
        <p:txBody>
          <a:bodyPr>
            <a:normAutofit/>
          </a:bodyPr>
          <a:lstStyle/>
          <a:p>
            <a:pPr eaLnBrk="1" hangingPunct="1"/>
            <a:r>
              <a:rPr lang="pt-BR" sz="2800" dirty="0">
                <a:latin typeface="Tahoma" pitchFamily="34" charset="0"/>
                <a:ea typeface="Tahoma" pitchFamily="34" charset="0"/>
                <a:cs typeface="Tahoma" pitchFamily="34" charset="0"/>
              </a:rPr>
              <a:t>Um turno</a:t>
            </a:r>
          </a:p>
          <a:p>
            <a:pPr lvl="1" eaLnBrk="1" hangingPunct="1"/>
            <a:r>
              <a:rPr lang="pt-BR" dirty="0">
                <a:latin typeface="Tahoma" pitchFamily="34" charset="0"/>
                <a:ea typeface="Tahoma" pitchFamily="34" charset="0"/>
                <a:cs typeface="Tahoma" pitchFamily="34" charset="0"/>
              </a:rPr>
              <a:t>Favorece o bipartidarismo</a:t>
            </a:r>
          </a:p>
          <a:p>
            <a:pPr lvl="1" eaLnBrk="1" hangingPunct="1"/>
            <a:endParaRPr lang="pt-BR" dirty="0">
              <a:latin typeface="Tahoma" pitchFamily="34" charset="0"/>
              <a:ea typeface="Tahoma" pitchFamily="34" charset="0"/>
              <a:cs typeface="Tahoma" pitchFamily="34" charset="0"/>
            </a:endParaRPr>
          </a:p>
          <a:p>
            <a:pPr eaLnBrk="1" hangingPunct="1"/>
            <a:r>
              <a:rPr lang="pt-BR" sz="2800" dirty="0">
                <a:latin typeface="Tahoma" pitchFamily="34" charset="0"/>
                <a:ea typeface="Tahoma" pitchFamily="34" charset="0"/>
                <a:cs typeface="Tahoma" pitchFamily="34" charset="0"/>
              </a:rPr>
              <a:t>Dois turnos</a:t>
            </a:r>
          </a:p>
          <a:p>
            <a:pPr lvl="1" eaLnBrk="1" hangingPunct="1"/>
            <a:r>
              <a:rPr lang="pt-BR" dirty="0">
                <a:latin typeface="Tahoma" pitchFamily="34" charset="0"/>
                <a:ea typeface="Tahoma" pitchFamily="34" charset="0"/>
                <a:cs typeface="Tahoma" pitchFamily="34" charset="0"/>
              </a:rPr>
              <a:t>Favorece o pluripartidarismo com alianças</a:t>
            </a:r>
          </a:p>
        </p:txBody>
      </p:sp>
      <p:sp>
        <p:nvSpPr>
          <p:cNvPr id="5122" name="Título 1"/>
          <p:cNvSpPr>
            <a:spLocks noGrp="1"/>
          </p:cNvSpPr>
          <p:nvPr>
            <p:ph type="title" idx="4294967295"/>
          </p:nvPr>
        </p:nvSpPr>
        <p:spPr>
          <a:xfrm>
            <a:off x="914400" y="404813"/>
            <a:ext cx="8229600" cy="1143000"/>
          </a:xfrm>
        </p:spPr>
        <p:txBody>
          <a:bodyPr>
            <a:normAutofit/>
          </a:bodyPr>
          <a:lstStyle/>
          <a:p>
            <a:pPr algn="ctr" eaLnBrk="1" hangingPunct="1">
              <a:defRPr/>
            </a:pPr>
            <a:r>
              <a:rPr lang="pt-BR" sz="3600" dirty="0">
                <a:effectLst>
                  <a:outerShdw blurRad="38100" dist="38100" dir="2700000" algn="tl">
                    <a:srgbClr val="000000">
                      <a:alpha val="43137"/>
                    </a:srgbClr>
                  </a:outerShdw>
                </a:effectLst>
              </a:rPr>
              <a:t>Majoritário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Espaço Reservado para Conteúdo 2"/>
          <p:cNvSpPr>
            <a:spLocks noGrp="1"/>
          </p:cNvSpPr>
          <p:nvPr>
            <p:ph sz="quarter" idx="4294967295"/>
          </p:nvPr>
        </p:nvSpPr>
        <p:spPr>
          <a:xfrm>
            <a:off x="1544638" y="1989138"/>
            <a:ext cx="7599362" cy="4032250"/>
          </a:xfrm>
        </p:spPr>
        <p:txBody>
          <a:bodyPr>
            <a:noAutofit/>
          </a:bodyPr>
          <a:lstStyle/>
          <a:p>
            <a:pPr algn="ctr" eaLnBrk="1" hangingPunct="1">
              <a:buFont typeface="Arial" charset="0"/>
              <a:buNone/>
            </a:pPr>
            <a:r>
              <a:rPr lang="pt-BR" sz="2800" b="1" dirty="0">
                <a:latin typeface="Tahoma" pitchFamily="34" charset="0"/>
                <a:ea typeface="Tahoma" pitchFamily="34" charset="0"/>
                <a:cs typeface="Tahoma" pitchFamily="34" charset="0"/>
                <a:hlinkClick r:id="rId2"/>
              </a:rPr>
              <a:t>LEI COMPLEMENTAR Nº 78, DE 30 DE DEZEMBRO DE 1993</a:t>
            </a:r>
            <a:endParaRPr lang="pt-BR" sz="2800" dirty="0">
              <a:latin typeface="Tahoma" pitchFamily="34" charset="0"/>
              <a:ea typeface="Tahoma" pitchFamily="34" charset="0"/>
              <a:cs typeface="Tahoma" pitchFamily="34" charset="0"/>
            </a:endParaRPr>
          </a:p>
          <a:p>
            <a:pPr algn="just" eaLnBrk="1" hangingPunct="1">
              <a:buFont typeface="Arial" charset="0"/>
              <a:buNone/>
            </a:pPr>
            <a:r>
              <a:rPr lang="pt-BR" sz="2800" dirty="0">
                <a:latin typeface="Tahoma" pitchFamily="34" charset="0"/>
                <a:ea typeface="Tahoma" pitchFamily="34" charset="0"/>
                <a:cs typeface="Tahoma" pitchFamily="34" charset="0"/>
              </a:rPr>
              <a:t>Disciplina a fixação do número de Deputados, nos termos do art. 45, § 1º, da Constituição Federal.</a:t>
            </a:r>
            <a:r>
              <a:rPr lang="pt-BR" sz="2800" b="1" dirty="0">
                <a:latin typeface="Tahoma" pitchFamily="34" charset="0"/>
                <a:ea typeface="Tahoma" pitchFamily="34" charset="0"/>
                <a:cs typeface="Tahoma" pitchFamily="34" charset="0"/>
              </a:rPr>
              <a:t>        </a:t>
            </a:r>
          </a:p>
          <a:p>
            <a:pPr algn="just" eaLnBrk="1" hangingPunct="1">
              <a:buFont typeface="Arial" charset="0"/>
              <a:buNone/>
            </a:pPr>
            <a:r>
              <a:rPr lang="pt-BR" sz="2800" b="1" dirty="0">
                <a:latin typeface="Tahoma" pitchFamily="34" charset="0"/>
                <a:ea typeface="Tahoma" pitchFamily="34" charset="0"/>
                <a:cs typeface="Tahoma" pitchFamily="34" charset="0"/>
              </a:rPr>
              <a:t>O PRESIDENTE DA REPÚBLICA </a:t>
            </a:r>
            <a:r>
              <a:rPr lang="pt-BR" sz="2800" dirty="0">
                <a:latin typeface="Tahoma" pitchFamily="34" charset="0"/>
                <a:ea typeface="Tahoma" pitchFamily="34" charset="0"/>
                <a:cs typeface="Tahoma" pitchFamily="34" charset="0"/>
              </a:rPr>
              <a:t>Faço saber que o Congresso Nacional decreta e eu sanciono a seguinte Lei:</a:t>
            </a:r>
          </a:p>
        </p:txBody>
      </p:sp>
      <p:sp>
        <p:nvSpPr>
          <p:cNvPr id="6146" name="Título 1"/>
          <p:cNvSpPr>
            <a:spLocks noGrp="1"/>
          </p:cNvSpPr>
          <p:nvPr>
            <p:ph type="title" idx="4294967295"/>
          </p:nvPr>
        </p:nvSpPr>
        <p:spPr>
          <a:xfrm>
            <a:off x="914400" y="404813"/>
            <a:ext cx="8229600" cy="633412"/>
          </a:xfrm>
        </p:spPr>
        <p:txBody>
          <a:bodyPr>
            <a:noAutofit/>
          </a:bodyPr>
          <a:lstStyle/>
          <a:p>
            <a:pPr algn="ctr" eaLnBrk="1" hangingPunct="1"/>
            <a:r>
              <a:rPr lang="pt-BR" sz="3600" dirty="0">
                <a:latin typeface="Tahoma" pitchFamily="34" charset="0"/>
                <a:ea typeface="Tahoma" pitchFamily="34" charset="0"/>
                <a:cs typeface="Tahoma" pitchFamily="34" charset="0"/>
              </a:rPr>
              <a:t>Proporcional (Criação de Vagas) </a:t>
            </a:r>
            <a:r>
              <a:rPr lang="pt-BR" sz="3600" dirty="0" err="1">
                <a:latin typeface="Tahoma" pitchFamily="34" charset="0"/>
                <a:ea typeface="Tahoma" pitchFamily="34" charset="0"/>
                <a:cs typeface="Tahoma" pitchFamily="34" charset="0"/>
              </a:rPr>
              <a:t>LC</a:t>
            </a:r>
            <a:r>
              <a:rPr lang="pt-BR" sz="3600" dirty="0">
                <a:latin typeface="Tahoma" pitchFamily="34" charset="0"/>
                <a:ea typeface="Tahoma" pitchFamily="34" charset="0"/>
                <a:cs typeface="Tahoma" pitchFamily="34" charset="0"/>
              </a:rPr>
              <a:t> 78/93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43608" y="332656"/>
            <a:ext cx="7776864" cy="6124754"/>
          </a:xfrm>
          <a:prstGeom prst="rect">
            <a:avLst/>
          </a:prstGeom>
        </p:spPr>
        <p:txBody>
          <a:bodyPr wrap="square">
            <a:spAutoFit/>
          </a:bodyPr>
          <a:lstStyle/>
          <a:p>
            <a:pPr algn="just"/>
            <a:r>
              <a:rPr lang="pt-BR" sz="2800" dirty="0">
                <a:latin typeface="Tahoma" pitchFamily="34" charset="0"/>
                <a:ea typeface="Tahoma" pitchFamily="34" charset="0"/>
                <a:cs typeface="Tahoma" pitchFamily="34" charset="0"/>
              </a:rPr>
              <a:t>Art. 1º </a:t>
            </a:r>
            <a:r>
              <a:rPr lang="pt-BR" sz="2800" b="1" dirty="0">
                <a:latin typeface="Tahoma" pitchFamily="34" charset="0"/>
                <a:ea typeface="Tahoma" pitchFamily="34" charset="0"/>
                <a:cs typeface="Tahoma" pitchFamily="34" charset="0"/>
              </a:rPr>
              <a:t>Proporcional à população dos Estados e do Distrito Federal</a:t>
            </a:r>
            <a:r>
              <a:rPr lang="pt-BR" sz="2800" dirty="0">
                <a:latin typeface="Tahoma" pitchFamily="34" charset="0"/>
                <a:ea typeface="Tahoma" pitchFamily="34" charset="0"/>
                <a:cs typeface="Tahoma" pitchFamily="34" charset="0"/>
              </a:rPr>
              <a:t>, </a:t>
            </a:r>
            <a:r>
              <a:rPr lang="pt-BR" sz="2800" b="1" dirty="0">
                <a:latin typeface="Tahoma" pitchFamily="34" charset="0"/>
                <a:ea typeface="Tahoma" pitchFamily="34" charset="0"/>
                <a:cs typeface="Tahoma" pitchFamily="34" charset="0"/>
              </a:rPr>
              <a:t>o número de deputados federais não ultrapassará quinhentos e treze representantes</a:t>
            </a:r>
            <a:r>
              <a:rPr lang="pt-BR" sz="2800" dirty="0">
                <a:latin typeface="Tahoma" pitchFamily="34" charset="0"/>
                <a:ea typeface="Tahoma" pitchFamily="34" charset="0"/>
                <a:cs typeface="Tahoma" pitchFamily="34" charset="0"/>
              </a:rPr>
              <a:t>, fornecida, pela Fundação </a:t>
            </a:r>
            <a:r>
              <a:rPr lang="pt-BR" sz="2800" b="1" dirty="0">
                <a:latin typeface="Tahoma" pitchFamily="34" charset="0"/>
                <a:ea typeface="Tahoma" pitchFamily="34" charset="0"/>
                <a:cs typeface="Tahoma" pitchFamily="34" charset="0"/>
              </a:rPr>
              <a:t>Instituto Brasileiro de Geografia e Estatística,</a:t>
            </a:r>
            <a:r>
              <a:rPr lang="pt-BR" sz="2800" dirty="0">
                <a:latin typeface="Tahoma" pitchFamily="34" charset="0"/>
                <a:ea typeface="Tahoma" pitchFamily="34" charset="0"/>
                <a:cs typeface="Tahoma" pitchFamily="34" charset="0"/>
              </a:rPr>
              <a:t> </a:t>
            </a:r>
            <a:r>
              <a:rPr lang="pt-BR" sz="2800" b="1" dirty="0">
                <a:latin typeface="Tahoma" pitchFamily="34" charset="0"/>
                <a:ea typeface="Tahoma" pitchFamily="34" charset="0"/>
                <a:cs typeface="Tahoma" pitchFamily="34" charset="0"/>
              </a:rPr>
              <a:t>no ano anterior às eleições, </a:t>
            </a:r>
            <a:r>
              <a:rPr lang="pt-BR" sz="2800" dirty="0">
                <a:latin typeface="Tahoma" pitchFamily="34" charset="0"/>
                <a:ea typeface="Tahoma" pitchFamily="34" charset="0"/>
                <a:cs typeface="Tahoma" pitchFamily="34" charset="0"/>
              </a:rPr>
              <a:t>a atualização estatística demográfica das unidades da Federação.</a:t>
            </a:r>
          </a:p>
          <a:p>
            <a:pPr algn="just"/>
            <a:r>
              <a:rPr lang="pt-BR" sz="2800" dirty="0">
                <a:latin typeface="Tahoma" pitchFamily="34" charset="0"/>
                <a:ea typeface="Tahoma" pitchFamily="34" charset="0"/>
                <a:cs typeface="Tahoma" pitchFamily="34" charset="0"/>
              </a:rPr>
              <a:t>Parágrafo único. Feitos os cálculos da representação dos Estados e do Distrito Federal, </a:t>
            </a:r>
            <a:r>
              <a:rPr lang="pt-BR" sz="2800" b="1" dirty="0">
                <a:latin typeface="Tahoma" pitchFamily="34" charset="0"/>
                <a:ea typeface="Tahoma" pitchFamily="34" charset="0"/>
                <a:cs typeface="Tahoma" pitchFamily="34" charset="0"/>
              </a:rPr>
              <a:t>o Tribunal Superior Eleitoral fornecerá aos Tribunais Regionais Eleitorais e aos partidos políticos o número de vagas a serem disputadas.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403648" y="476672"/>
            <a:ext cx="7272808" cy="6863417"/>
          </a:xfrm>
          <a:prstGeom prst="rect">
            <a:avLst/>
          </a:prstGeom>
          <a:noFill/>
        </p:spPr>
        <p:txBody>
          <a:bodyPr wrap="square" rtlCol="0">
            <a:spAutoFit/>
          </a:bodyPr>
          <a:lstStyle/>
          <a:p>
            <a:r>
              <a:rPr lang="pt-BR" sz="4800" b="1" dirty="0">
                <a:solidFill>
                  <a:schemeClr val="tx2">
                    <a:satMod val="13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Aula 2</a:t>
            </a:r>
          </a:p>
          <a:p>
            <a:pPr marL="514350" indent="-514350">
              <a:lnSpc>
                <a:spcPct val="150000"/>
              </a:lnSpc>
              <a:buFont typeface="+mj-lt"/>
              <a:buAutoNum type="arabicPeriod"/>
            </a:pPr>
            <a:r>
              <a:rPr lang="pt-BR" sz="2800" dirty="0"/>
              <a:t>Quem é o MP eleitoral?</a:t>
            </a:r>
          </a:p>
          <a:p>
            <a:pPr marL="514350" indent="-514350">
              <a:lnSpc>
                <a:spcPct val="150000"/>
              </a:lnSpc>
              <a:buFont typeface="+mj-lt"/>
              <a:buAutoNum type="arabicPeriod"/>
            </a:pPr>
            <a:r>
              <a:rPr lang="pt-BR" sz="2800" dirty="0"/>
              <a:t>Quais as funções da Justiça Eleitoral?</a:t>
            </a:r>
          </a:p>
          <a:p>
            <a:pPr marL="514350" indent="-514350">
              <a:lnSpc>
                <a:spcPct val="150000"/>
              </a:lnSpc>
              <a:buFont typeface="+mj-lt"/>
              <a:buAutoNum type="arabicPeriod"/>
            </a:pPr>
            <a:r>
              <a:rPr lang="pt-BR" sz="2800" dirty="0"/>
              <a:t>Princípio da anterioridade eleitoral</a:t>
            </a:r>
          </a:p>
          <a:p>
            <a:pPr marL="514350" indent="-514350">
              <a:lnSpc>
                <a:spcPct val="150000"/>
              </a:lnSpc>
              <a:buFont typeface="+mj-lt"/>
              <a:buAutoNum type="arabicPeriod"/>
            </a:pPr>
            <a:r>
              <a:rPr lang="pt-BR" sz="2800" dirty="0"/>
              <a:t>Sistemas eleitorais e simulação de eleição proporcional</a:t>
            </a:r>
          </a:p>
          <a:p>
            <a:pPr marL="514350" indent="-514350">
              <a:lnSpc>
                <a:spcPct val="150000"/>
              </a:lnSpc>
              <a:buFont typeface="+mj-lt"/>
              <a:buAutoNum type="arabicPeriod"/>
            </a:pPr>
            <a:r>
              <a:rPr lang="pt-BR" sz="2800" dirty="0"/>
              <a:t>Campanha eleitoral e suas reformas</a:t>
            </a:r>
          </a:p>
          <a:p>
            <a:pPr marL="514350" indent="-514350">
              <a:lnSpc>
                <a:spcPct val="150000"/>
              </a:lnSpc>
              <a:buFont typeface="+mj-lt"/>
              <a:buAutoNum type="arabicPeriod"/>
            </a:pPr>
            <a:r>
              <a:rPr lang="pt-BR" sz="2800" dirty="0"/>
              <a:t>Liberdade de expressão e propaganda eleitoral</a:t>
            </a:r>
          </a:p>
          <a:p>
            <a:endParaRPr lang="pt-BR" sz="2800" dirty="0"/>
          </a:p>
          <a:p>
            <a:endParaRPr lang="pt-BR" sz="2800" dirty="0"/>
          </a:p>
        </p:txBody>
      </p:sp>
    </p:spTree>
    <p:extLst>
      <p:ext uri="{BB962C8B-B14F-4D97-AF65-F5344CB8AC3E}">
        <p14:creationId xmlns:p14="http://schemas.microsoft.com/office/powerpoint/2010/main" xmlns="" val="3580159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15616" y="332656"/>
            <a:ext cx="7776864" cy="6124754"/>
          </a:xfrm>
          <a:prstGeom prst="rect">
            <a:avLst/>
          </a:prstGeom>
        </p:spPr>
        <p:txBody>
          <a:bodyPr wrap="square">
            <a:spAutoFit/>
          </a:bodyPr>
          <a:lstStyle/>
          <a:p>
            <a:pPr algn="just"/>
            <a:r>
              <a:rPr lang="pt-BR" sz="2800" dirty="0">
                <a:latin typeface="Tahoma" pitchFamily="34" charset="0"/>
                <a:ea typeface="Tahoma" pitchFamily="34" charset="0"/>
                <a:cs typeface="Tahoma" pitchFamily="34" charset="0"/>
              </a:rPr>
              <a:t>Art. 2º </a:t>
            </a:r>
            <a:r>
              <a:rPr lang="pt-BR" sz="2800" b="1" dirty="0">
                <a:latin typeface="Tahoma" pitchFamily="34" charset="0"/>
                <a:ea typeface="Tahoma" pitchFamily="34" charset="0"/>
                <a:cs typeface="Tahoma" pitchFamily="34" charset="0"/>
              </a:rPr>
              <a:t>Nenhum dos Estados membros da Federação terá menos de oito deputados federais.</a:t>
            </a:r>
          </a:p>
          <a:p>
            <a:pPr algn="just"/>
            <a:r>
              <a:rPr lang="pt-BR" sz="2800" dirty="0">
                <a:latin typeface="Tahoma" pitchFamily="34" charset="0"/>
                <a:ea typeface="Tahoma" pitchFamily="34" charset="0"/>
                <a:cs typeface="Tahoma" pitchFamily="34" charset="0"/>
              </a:rPr>
              <a:t>Parágrafo único. Cada Território Federal será representado por quatro deputados federais.</a:t>
            </a:r>
          </a:p>
          <a:p>
            <a:pPr algn="just"/>
            <a:r>
              <a:rPr lang="pt-BR" sz="2800" dirty="0">
                <a:latin typeface="Tahoma" pitchFamily="34" charset="0"/>
                <a:ea typeface="Tahoma" pitchFamily="34" charset="0"/>
                <a:cs typeface="Tahoma" pitchFamily="34" charset="0"/>
              </a:rPr>
              <a:t>Art. 3º </a:t>
            </a:r>
            <a:r>
              <a:rPr lang="pt-BR" sz="2800" b="1" dirty="0">
                <a:latin typeface="Tahoma" pitchFamily="34" charset="0"/>
                <a:ea typeface="Tahoma" pitchFamily="34" charset="0"/>
                <a:cs typeface="Tahoma" pitchFamily="34" charset="0"/>
              </a:rPr>
              <a:t>O Estado mais populoso será representado por setenta deputados federais.</a:t>
            </a:r>
          </a:p>
          <a:p>
            <a:pPr algn="just"/>
            <a:r>
              <a:rPr lang="pt-BR" sz="2800" dirty="0">
                <a:latin typeface="Tahoma" pitchFamily="34" charset="0"/>
                <a:ea typeface="Tahoma" pitchFamily="34" charset="0"/>
                <a:cs typeface="Tahoma" pitchFamily="34" charset="0"/>
              </a:rPr>
              <a:t>Art. 4º Esta Lei Complementar entra em vigor na data de sua publicação.</a:t>
            </a:r>
          </a:p>
          <a:p>
            <a:pPr algn="just"/>
            <a:r>
              <a:rPr lang="pt-BR" sz="2800" dirty="0">
                <a:latin typeface="Tahoma" pitchFamily="34" charset="0"/>
                <a:ea typeface="Tahoma" pitchFamily="34" charset="0"/>
                <a:cs typeface="Tahoma" pitchFamily="34" charset="0"/>
              </a:rPr>
              <a:t>Art. 5º Revogam-se as disposições em contrário.</a:t>
            </a:r>
          </a:p>
          <a:p>
            <a:pPr algn="just"/>
            <a:r>
              <a:rPr lang="pt-BR" sz="2800" dirty="0">
                <a:latin typeface="Tahoma" pitchFamily="34" charset="0"/>
                <a:ea typeface="Tahoma" pitchFamily="34" charset="0"/>
                <a:cs typeface="Tahoma" pitchFamily="34" charset="0"/>
              </a:rPr>
              <a:t> Brasília, 30 de dezembro de 1993, 172º da Independência e 105º da República.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Espaço Reservado para Conteúdo 2"/>
          <p:cNvSpPr>
            <a:spLocks noGrp="1"/>
          </p:cNvSpPr>
          <p:nvPr>
            <p:ph sz="quarter" idx="4294967295"/>
          </p:nvPr>
        </p:nvSpPr>
        <p:spPr>
          <a:xfrm>
            <a:off x="1295400" y="1123950"/>
            <a:ext cx="7848600" cy="5186363"/>
          </a:xfrm>
        </p:spPr>
        <p:txBody>
          <a:bodyPr>
            <a:noAutofit/>
          </a:bodyPr>
          <a:lstStyle/>
          <a:p>
            <a:pPr algn="just">
              <a:buNone/>
            </a:pPr>
            <a:r>
              <a:rPr lang="pt-BR" sz="2400" dirty="0">
                <a:latin typeface="Tahoma" pitchFamily="34" charset="0"/>
                <a:ea typeface="Tahoma" pitchFamily="34" charset="0"/>
                <a:cs typeface="Tahoma" pitchFamily="34" charset="0"/>
              </a:rPr>
              <a:t>Art. 10.  Cada partido ou coligação poderá registrar candidatos para a Câmara dos Deputados, a Câmara Legislativa, as Assembleias Legislativas e as Câmaras Municipais no total de até 150% do número de lugares a preencher, salvo: (Redação dada pela Lei nº 13.165, de 2015)</a:t>
            </a:r>
          </a:p>
          <a:p>
            <a:pPr algn="just">
              <a:buNone/>
            </a:pPr>
            <a:r>
              <a:rPr lang="pt-BR" sz="2400" dirty="0">
                <a:latin typeface="Tahoma" pitchFamily="34" charset="0"/>
                <a:ea typeface="Tahoma" pitchFamily="34" charset="0"/>
                <a:cs typeface="Tahoma" pitchFamily="34" charset="0"/>
              </a:rPr>
              <a:t>I - nas unidades da Federação em que o número de lugares a preencher para a Câmara dos Deputados não exceder a doze, nas quais cada partido ou coligação poderá registrar candidatos a Deputado Federal e a Deputado Estadual ou Distrital no total de até 200% (duzentos por cento) das respectivas vagas; (Incluído pela Lei nº 13.165, de 2015)</a:t>
            </a:r>
          </a:p>
          <a:p>
            <a:pPr algn="just">
              <a:buNone/>
            </a:pPr>
            <a:endParaRPr lang="pt-BR" sz="2800" dirty="0">
              <a:latin typeface="Tahoma" pitchFamily="34" charset="0"/>
              <a:ea typeface="Tahoma" pitchFamily="34" charset="0"/>
              <a:cs typeface="Tahoma" pitchFamily="34" charset="0"/>
            </a:endParaRPr>
          </a:p>
        </p:txBody>
      </p:sp>
      <p:sp>
        <p:nvSpPr>
          <p:cNvPr id="7170" name="Título 1"/>
          <p:cNvSpPr>
            <a:spLocks noGrp="1"/>
          </p:cNvSpPr>
          <p:nvPr>
            <p:ph type="title" idx="4294967295"/>
          </p:nvPr>
        </p:nvSpPr>
        <p:spPr>
          <a:xfrm>
            <a:off x="914400" y="260350"/>
            <a:ext cx="8229600" cy="635000"/>
          </a:xfrm>
        </p:spPr>
        <p:txBody>
          <a:bodyPr>
            <a:noAutofit/>
          </a:bodyPr>
          <a:lstStyle/>
          <a:p>
            <a:pPr algn="ctr" eaLnBrk="1" hangingPunct="1"/>
            <a:r>
              <a:rPr lang="pt-BR" sz="3600" dirty="0">
                <a:latin typeface="Tahoma" pitchFamily="34" charset="0"/>
                <a:ea typeface="Tahoma" pitchFamily="34" charset="0"/>
                <a:cs typeface="Tahoma" pitchFamily="34" charset="0"/>
              </a:rPr>
              <a:t>Proporcional (Ocupação de Vagas) </a:t>
            </a:r>
            <a:r>
              <a:rPr lang="pt-BR" sz="3600" dirty="0" err="1">
                <a:latin typeface="Tahoma" pitchFamily="34" charset="0"/>
                <a:ea typeface="Tahoma" pitchFamily="34" charset="0"/>
                <a:cs typeface="Tahoma" pitchFamily="34" charset="0"/>
              </a:rPr>
              <a:t>L9504</a:t>
            </a:r>
            <a:r>
              <a:rPr lang="pt-BR" sz="3600" dirty="0">
                <a:latin typeface="Tahoma" pitchFamily="34" charset="0"/>
                <a:ea typeface="Tahoma" pitchFamily="34" charset="0"/>
                <a:cs typeface="Tahoma" pitchFamily="34" charset="0"/>
              </a:rPr>
              <a:t>/97 </a:t>
            </a:r>
            <a:r>
              <a:rPr lang="pt-BR" sz="3600" dirty="0" err="1">
                <a:latin typeface="Tahoma" pitchFamily="34" charset="0"/>
                <a:ea typeface="Tahoma" pitchFamily="34" charset="0"/>
                <a:cs typeface="Tahoma" pitchFamily="34" charset="0"/>
              </a:rPr>
              <a:t>L.E</a:t>
            </a:r>
            <a:r>
              <a:rPr lang="pt-BR" sz="3600" dirty="0">
                <a:latin typeface="Tahoma" pitchFamily="34" charset="0"/>
                <a:ea typeface="Tahoma" pitchFamily="34" charset="0"/>
                <a:cs typeface="Tahoma"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259632" y="404664"/>
            <a:ext cx="7488832" cy="5909310"/>
          </a:xfrm>
          <a:prstGeom prst="rect">
            <a:avLst/>
          </a:prstGeom>
        </p:spPr>
        <p:txBody>
          <a:bodyPr wrap="square">
            <a:spAutoFit/>
          </a:bodyPr>
          <a:lstStyle/>
          <a:p>
            <a:pPr algn="just"/>
            <a:r>
              <a:rPr lang="pt-BR" dirty="0"/>
              <a:t>II - nos Municípios de até cem mil eleitores, nos quais cada coligação poderá registrar candidatos no total de até 200% (duzentos por cento) do número de lugares a preencher. (Incluído pela Lei nº 13.165, de 2015)</a:t>
            </a:r>
          </a:p>
          <a:p>
            <a:pPr algn="just"/>
            <a:endParaRPr lang="pt-BR" dirty="0"/>
          </a:p>
          <a:p>
            <a:pPr algn="just"/>
            <a:r>
              <a:rPr lang="pt-BR" sz="1200" dirty="0"/>
              <a:t>§ 1o  (Revogado). (Redação dada pela Lei nº 13.165, de 2015)</a:t>
            </a:r>
          </a:p>
          <a:p>
            <a:pPr algn="just"/>
            <a:endParaRPr lang="pt-BR" sz="1200" dirty="0"/>
          </a:p>
          <a:p>
            <a:pPr algn="just"/>
            <a:r>
              <a:rPr lang="pt-BR" sz="1200" dirty="0"/>
              <a:t>§ 2o  (Revogado). (Redação dada pela Lei nº 13.165, de 2015)</a:t>
            </a:r>
          </a:p>
          <a:p>
            <a:pPr algn="just"/>
            <a:endParaRPr lang="pt-BR" dirty="0"/>
          </a:p>
          <a:p>
            <a:pPr algn="just"/>
            <a:r>
              <a:rPr lang="pt-BR" dirty="0"/>
              <a:t>§ 3o  Do número de vagas resultante das regras previstas neste artigo, cada partido ou coligação preencherá o mínimo de 30% e o máximo de 70% para candidaturas de cada sexo. (Redação dada pela Lei nº 12.034, de 2009)</a:t>
            </a:r>
          </a:p>
          <a:p>
            <a:pPr algn="just"/>
            <a:endParaRPr lang="pt-BR" dirty="0"/>
          </a:p>
          <a:p>
            <a:pPr algn="just"/>
            <a:r>
              <a:rPr lang="pt-BR" dirty="0"/>
              <a:t>§ 4º Em todos os cálculos, será sempre desprezada a fração, se inferior a meio, e igualada a um, se igual ou superior.</a:t>
            </a:r>
          </a:p>
          <a:p>
            <a:pPr algn="just"/>
            <a:endParaRPr lang="pt-BR" dirty="0"/>
          </a:p>
          <a:p>
            <a:pPr algn="just"/>
            <a:r>
              <a:rPr lang="pt-BR" dirty="0"/>
              <a:t>§ 5o  No caso de as convenções para a escolha de candidatos não indicarem o número máximo de candidatos previsto no caput, os órgãos de direção dos partidos respectivos poderão preencher as vagas remanescentes até trinta dias antes do pleito. (Redação dada pela Lei nº 13.165, de 2015)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Espaço Reservado para Conteúdo 2"/>
          <p:cNvSpPr>
            <a:spLocks noGrp="1"/>
          </p:cNvSpPr>
          <p:nvPr>
            <p:ph sz="quarter" idx="4294967295"/>
          </p:nvPr>
        </p:nvSpPr>
        <p:spPr>
          <a:xfrm>
            <a:off x="898525" y="2420938"/>
            <a:ext cx="8245475" cy="3168650"/>
          </a:xfrm>
        </p:spPr>
        <p:txBody>
          <a:bodyPr>
            <a:noAutofit/>
          </a:bodyPr>
          <a:lstStyle/>
          <a:p>
            <a:pPr algn="just" eaLnBrk="1" hangingPunct="1">
              <a:buFont typeface="Arial" charset="0"/>
              <a:buNone/>
            </a:pPr>
            <a:r>
              <a:rPr lang="pt-BR" sz="2800" dirty="0">
                <a:latin typeface="Tahoma" pitchFamily="34" charset="0"/>
                <a:ea typeface="Tahoma" pitchFamily="34" charset="0"/>
                <a:cs typeface="Tahoma" pitchFamily="34" charset="0"/>
              </a:rPr>
              <a:t>Art. 106. Determina-se o </a:t>
            </a:r>
            <a:r>
              <a:rPr lang="pt-BR" sz="2800" b="1" dirty="0">
                <a:latin typeface="Tahoma" pitchFamily="34" charset="0"/>
                <a:ea typeface="Tahoma" pitchFamily="34" charset="0"/>
                <a:cs typeface="Tahoma" pitchFamily="34" charset="0"/>
              </a:rPr>
              <a:t>quociente eleitoral </a:t>
            </a:r>
            <a:r>
              <a:rPr lang="pt-BR" sz="2800" dirty="0">
                <a:latin typeface="Tahoma" pitchFamily="34" charset="0"/>
                <a:ea typeface="Tahoma" pitchFamily="34" charset="0"/>
                <a:cs typeface="Tahoma" pitchFamily="34" charset="0"/>
              </a:rPr>
              <a:t>dividindo-se o número de votos válidos apurados pelo de lugares a preencher em cada circunscrição eleitoral, desprezada a fração se igual ou inferior a meio, equivalente a um, se superior.</a:t>
            </a:r>
          </a:p>
          <a:p>
            <a:pPr algn="just" eaLnBrk="1" hangingPunct="1">
              <a:buFont typeface="Arial" charset="0"/>
              <a:buNone/>
            </a:pPr>
            <a:endParaRPr lang="pt-BR" sz="2800" dirty="0">
              <a:latin typeface="Tahoma" pitchFamily="34" charset="0"/>
              <a:ea typeface="Tahoma" pitchFamily="34" charset="0"/>
              <a:cs typeface="Tahoma" pitchFamily="34" charset="0"/>
            </a:endParaRPr>
          </a:p>
          <a:p>
            <a:pPr algn="just" eaLnBrk="1" hangingPunct="1">
              <a:buFont typeface="Arial" charset="0"/>
              <a:buNone/>
            </a:pPr>
            <a:endParaRPr lang="pt-BR" sz="2800" dirty="0">
              <a:latin typeface="Tahoma" pitchFamily="34" charset="0"/>
              <a:ea typeface="Tahoma" pitchFamily="34" charset="0"/>
              <a:cs typeface="Tahoma" pitchFamily="34" charset="0"/>
            </a:endParaRPr>
          </a:p>
        </p:txBody>
      </p:sp>
      <p:sp>
        <p:nvSpPr>
          <p:cNvPr id="8194" name="Título 1"/>
          <p:cNvSpPr>
            <a:spLocks noGrp="1"/>
          </p:cNvSpPr>
          <p:nvPr>
            <p:ph type="title" idx="4294967295"/>
          </p:nvPr>
        </p:nvSpPr>
        <p:spPr>
          <a:xfrm>
            <a:off x="914400" y="333375"/>
            <a:ext cx="8229600" cy="1570038"/>
          </a:xfrm>
        </p:spPr>
        <p:txBody>
          <a:bodyPr>
            <a:normAutofit/>
          </a:bodyPr>
          <a:lstStyle/>
          <a:p>
            <a:pPr algn="ctr" eaLnBrk="1" hangingPunct="1"/>
            <a:r>
              <a:rPr lang="pt-BR" sz="3600" dirty="0">
                <a:latin typeface="Tahoma" pitchFamily="34" charset="0"/>
                <a:ea typeface="Tahoma" pitchFamily="34" charset="0"/>
                <a:cs typeface="Tahoma" pitchFamily="34" charset="0"/>
              </a:rPr>
              <a:t>Proporcional</a:t>
            </a:r>
            <a:br>
              <a:rPr lang="pt-BR" sz="3600" dirty="0">
                <a:latin typeface="Tahoma" pitchFamily="34" charset="0"/>
                <a:ea typeface="Tahoma" pitchFamily="34" charset="0"/>
                <a:cs typeface="Tahoma" pitchFamily="34" charset="0"/>
              </a:rPr>
            </a:br>
            <a:r>
              <a:rPr lang="pt-BR" sz="3600" dirty="0">
                <a:latin typeface="Tahoma" pitchFamily="34" charset="0"/>
                <a:ea typeface="Tahoma" pitchFamily="34" charset="0"/>
                <a:cs typeface="Tahoma" pitchFamily="34" charset="0"/>
              </a:rPr>
              <a:t>Regra do Código Eleitoral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835696" y="2204864"/>
            <a:ext cx="6696744" cy="3539430"/>
          </a:xfrm>
          <a:prstGeom prst="rect">
            <a:avLst/>
          </a:prstGeom>
        </p:spPr>
        <p:txBody>
          <a:bodyPr wrap="square">
            <a:spAutoFit/>
          </a:bodyPr>
          <a:lstStyle/>
          <a:p>
            <a:pPr algn="just"/>
            <a:r>
              <a:rPr lang="pt-BR" sz="2800" dirty="0">
                <a:latin typeface="Tahoma" pitchFamily="34" charset="0"/>
                <a:ea typeface="Tahoma" pitchFamily="34" charset="0"/>
                <a:cs typeface="Tahoma" pitchFamily="34" charset="0"/>
              </a:rPr>
              <a:t>Art. 107 - Determina-se para cada Partido ou coligação o </a:t>
            </a:r>
            <a:r>
              <a:rPr lang="pt-BR" sz="2800" b="1" dirty="0">
                <a:latin typeface="Tahoma" pitchFamily="34" charset="0"/>
                <a:ea typeface="Tahoma" pitchFamily="34" charset="0"/>
                <a:cs typeface="Tahoma" pitchFamily="34" charset="0"/>
              </a:rPr>
              <a:t>quociente partidário</a:t>
            </a:r>
            <a:r>
              <a:rPr lang="pt-BR" sz="2800" dirty="0">
                <a:latin typeface="Tahoma" pitchFamily="34" charset="0"/>
                <a:ea typeface="Tahoma" pitchFamily="34" charset="0"/>
                <a:cs typeface="Tahoma" pitchFamily="34" charset="0"/>
              </a:rPr>
              <a:t>, dividindo-se pelo quociente eleitoral o número de votos válidos dados sob a mesma legenda ou coligação de legendas, desprezada a fração. </a:t>
            </a:r>
          </a:p>
          <a:p>
            <a:pPr algn="just"/>
            <a:endParaRPr lang="pt-BR" sz="2800" dirty="0">
              <a:latin typeface="Tahoma" pitchFamily="34" charset="0"/>
              <a:ea typeface="Tahoma" pitchFamily="34" charset="0"/>
              <a:cs typeface="Tahoma" pitchFamily="34" charset="0"/>
            </a:endParaRPr>
          </a:p>
        </p:txBody>
      </p:sp>
      <p:sp>
        <p:nvSpPr>
          <p:cNvPr id="3" name="Título 1"/>
          <p:cNvSpPr txBox="1">
            <a:spLocks/>
          </p:cNvSpPr>
          <p:nvPr/>
        </p:nvSpPr>
        <p:spPr>
          <a:xfrm>
            <a:off x="914400" y="332656"/>
            <a:ext cx="8229600" cy="1570037"/>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Proporcional</a:t>
            </a:r>
            <a:b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b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Regra do Código Eleitoral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59632" y="2132856"/>
            <a:ext cx="7488832" cy="3539430"/>
          </a:xfrm>
          <a:prstGeom prst="rect">
            <a:avLst/>
          </a:prstGeom>
        </p:spPr>
        <p:txBody>
          <a:bodyPr wrap="square">
            <a:spAutoFit/>
          </a:bodyPr>
          <a:lstStyle/>
          <a:p>
            <a:pPr algn="just"/>
            <a:r>
              <a:rPr lang="pt-BR" sz="2800" dirty="0">
                <a:latin typeface="Tahoma" pitchFamily="34" charset="0"/>
                <a:ea typeface="Tahoma" pitchFamily="34" charset="0"/>
                <a:cs typeface="Tahoma" pitchFamily="34" charset="0"/>
              </a:rPr>
              <a:t>Art. 108 (com a reforma 2015) – </a:t>
            </a:r>
            <a:r>
              <a:rPr lang="pt-BR" sz="2800" b="1" dirty="0">
                <a:latin typeface="Tahoma" pitchFamily="34" charset="0"/>
                <a:ea typeface="Tahoma" pitchFamily="34" charset="0"/>
                <a:cs typeface="Tahoma" pitchFamily="34" charset="0"/>
              </a:rPr>
              <a:t>Estarão eleitos, </a:t>
            </a:r>
            <a:r>
              <a:rPr lang="pt-BR" sz="2800" dirty="0">
                <a:latin typeface="Tahoma" pitchFamily="34" charset="0"/>
                <a:ea typeface="Tahoma" pitchFamily="34" charset="0"/>
                <a:cs typeface="Tahoma" pitchFamily="34" charset="0"/>
              </a:rPr>
              <a:t>entre os candidatos registrados por um partido ou coligação que tenham obtido </a:t>
            </a:r>
            <a:r>
              <a:rPr lang="pt-BR" sz="2800" b="1" dirty="0">
                <a:latin typeface="Tahoma" pitchFamily="34" charset="0"/>
                <a:ea typeface="Tahoma" pitchFamily="34" charset="0"/>
                <a:cs typeface="Tahoma" pitchFamily="34" charset="0"/>
              </a:rPr>
              <a:t>votos em número igual ou superior a 10% (dez por cento) do quociente eleitoral</a:t>
            </a:r>
            <a:r>
              <a:rPr lang="pt-BR" sz="2800" dirty="0">
                <a:latin typeface="Tahoma" pitchFamily="34" charset="0"/>
                <a:ea typeface="Tahoma" pitchFamily="34" charset="0"/>
                <a:cs typeface="Tahoma" pitchFamily="34" charset="0"/>
              </a:rPr>
              <a:t>, tantos quantos o respectivo quociente partidário indicar, na ordem da votação nominal que cada um tenha recebido.</a:t>
            </a:r>
          </a:p>
        </p:txBody>
      </p:sp>
      <p:sp>
        <p:nvSpPr>
          <p:cNvPr id="3" name="Título 1"/>
          <p:cNvSpPr txBox="1">
            <a:spLocks/>
          </p:cNvSpPr>
          <p:nvPr/>
        </p:nvSpPr>
        <p:spPr>
          <a:xfrm>
            <a:off x="611560" y="404664"/>
            <a:ext cx="8229600" cy="1570037"/>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Proporcional</a:t>
            </a:r>
            <a:br>
              <a:rPr kumimoji="0" lang="pt-B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br>
            <a:r>
              <a:rPr kumimoji="0" lang="pt-B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Regra do </a:t>
            </a: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Código</a:t>
            </a:r>
            <a:r>
              <a:rPr kumimoji="0" lang="pt-B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 Eleitoral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75656" y="311238"/>
            <a:ext cx="7416824" cy="6555641"/>
          </a:xfrm>
          <a:prstGeom prst="rect">
            <a:avLst/>
          </a:prstGeom>
        </p:spPr>
        <p:txBody>
          <a:bodyPr wrap="square">
            <a:spAutoFit/>
          </a:bodyPr>
          <a:lstStyle/>
          <a:p>
            <a:r>
              <a:rPr lang="pt-BR" sz="2800" dirty="0"/>
              <a:t>Art. 108.  Estarão eleitos, entre os candidatos registrados por um partido ou coligação que tenham obtido votos em número igual ou superior a 10% (dez por cento) do quociente eleitoral, tantos quantos o respectivo quociente partidário indicar, na ordem da votação nominal que cada um tenha recebido. (Redação dada pela Lei nº 13.165, de 2015)</a:t>
            </a:r>
          </a:p>
          <a:p>
            <a:endParaRPr lang="pt-BR" sz="2800" dirty="0"/>
          </a:p>
          <a:p>
            <a:r>
              <a:rPr lang="pt-BR" sz="2800" dirty="0"/>
              <a:t>Parágrafo único.  Os lugares não preenchidos em razão da exigência de votação nominal mínima a que se refere o caput serão distribuídos de acordo com as regras do art. 109. (Incluído pela Lei nº 13.165, de 2015)</a:t>
            </a:r>
          </a:p>
        </p:txBody>
      </p:sp>
    </p:spTree>
    <p:extLst>
      <p:ext uri="{BB962C8B-B14F-4D97-AF65-F5344CB8AC3E}">
        <p14:creationId xmlns:p14="http://schemas.microsoft.com/office/powerpoint/2010/main" xmlns="" val="540808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4294967295"/>
          </p:nvPr>
        </p:nvSpPr>
        <p:spPr>
          <a:xfrm>
            <a:off x="825500" y="1628775"/>
            <a:ext cx="8318500" cy="4752975"/>
          </a:xfrm>
        </p:spPr>
        <p:txBody>
          <a:bodyPr rtlCol="0">
            <a:normAutofit/>
          </a:bodyPr>
          <a:lstStyle/>
          <a:p>
            <a:pPr eaLnBrk="1" fontAlgn="auto" hangingPunct="1">
              <a:spcAft>
                <a:spcPts val="0"/>
              </a:spcAft>
              <a:buFont typeface="Arial" pitchFamily="34" charset="0"/>
              <a:buChar char="•"/>
              <a:defRPr/>
            </a:pPr>
            <a:r>
              <a:rPr lang="pt-BR" sz="2800" b="1" dirty="0">
                <a:latin typeface="Tahoma" pitchFamily="34" charset="0"/>
                <a:ea typeface="Tahoma" pitchFamily="34" charset="0"/>
                <a:cs typeface="Tahoma" pitchFamily="34" charset="0"/>
              </a:rPr>
              <a:t>Quociente eleitoral</a:t>
            </a:r>
          </a:p>
          <a:p>
            <a:pPr algn="just" eaLnBrk="1" fontAlgn="auto" hangingPunct="1">
              <a:spcAft>
                <a:spcPts val="0"/>
              </a:spcAft>
              <a:buFont typeface="Arial" pitchFamily="34" charset="0"/>
              <a:buNone/>
              <a:defRPr/>
            </a:pPr>
            <a:r>
              <a:rPr lang="pt-BR" sz="2800" dirty="0">
                <a:latin typeface="Tahoma" pitchFamily="34" charset="0"/>
                <a:ea typeface="Tahoma" pitchFamily="34" charset="0"/>
                <a:cs typeface="Tahoma" pitchFamily="34" charset="0"/>
              </a:rPr>
              <a:t>	votos necessários para que um partido político consiga eleger um candidato. </a:t>
            </a:r>
          </a:p>
          <a:p>
            <a:pPr algn="just" eaLnBrk="1" fontAlgn="auto" hangingPunct="1">
              <a:spcAft>
                <a:spcPts val="0"/>
              </a:spcAft>
              <a:buFont typeface="Arial" pitchFamily="34" charset="0"/>
              <a:buNone/>
              <a:defRPr/>
            </a:pPr>
            <a:endParaRPr lang="pt-BR" sz="2800" dirty="0">
              <a:latin typeface="Tahoma" pitchFamily="34" charset="0"/>
              <a:ea typeface="Tahoma" pitchFamily="34" charset="0"/>
              <a:cs typeface="Tahoma" pitchFamily="34" charset="0"/>
            </a:endParaRPr>
          </a:p>
          <a:p>
            <a:pPr algn="just" eaLnBrk="1" fontAlgn="auto" hangingPunct="1">
              <a:spcAft>
                <a:spcPts val="0"/>
              </a:spcAft>
              <a:buFont typeface="Arial" pitchFamily="34" charset="0"/>
              <a:buNone/>
              <a:defRPr/>
            </a:pPr>
            <a:r>
              <a:rPr lang="pt-BR" sz="2800" b="1" dirty="0">
                <a:latin typeface="Tahoma" pitchFamily="34" charset="0"/>
                <a:ea typeface="Tahoma" pitchFamily="34" charset="0"/>
                <a:cs typeface="Tahoma" pitchFamily="34" charset="0"/>
              </a:rPr>
              <a:t>	Fórmula: </a:t>
            </a:r>
            <a:r>
              <a:rPr lang="pt-BR" sz="2800" dirty="0">
                <a:latin typeface="Tahoma" pitchFamily="34" charset="0"/>
                <a:ea typeface="Tahoma" pitchFamily="34" charset="0"/>
                <a:cs typeface="Tahoma" pitchFamily="34" charset="0"/>
              </a:rPr>
              <a:t>total de votos válidos (todos excluídos os em branco e os nulos) de uma circunscrição eleitoral (delimitação territorial para fins eleitorais), e o número total de cadeiras a serem preenchidas naquela circunscrição. </a:t>
            </a:r>
          </a:p>
          <a:p>
            <a:pPr eaLnBrk="1" fontAlgn="auto" hangingPunct="1">
              <a:spcAft>
                <a:spcPts val="0"/>
              </a:spcAft>
              <a:buFont typeface="Arial" pitchFamily="34" charset="0"/>
              <a:buChar char="•"/>
              <a:defRPr/>
            </a:pPr>
            <a:endParaRPr lang="pt-BR" sz="2800" dirty="0">
              <a:latin typeface="Tahoma" pitchFamily="34" charset="0"/>
              <a:ea typeface="Tahoma" pitchFamily="34" charset="0"/>
              <a:cs typeface="Tahoma" pitchFamily="34" charset="0"/>
            </a:endParaRPr>
          </a:p>
        </p:txBody>
      </p:sp>
      <p:sp>
        <p:nvSpPr>
          <p:cNvPr id="9218" name="Título 1"/>
          <p:cNvSpPr>
            <a:spLocks noGrp="1"/>
          </p:cNvSpPr>
          <p:nvPr>
            <p:ph type="title" idx="4294967295"/>
          </p:nvPr>
        </p:nvSpPr>
        <p:spPr>
          <a:xfrm>
            <a:off x="0" y="274638"/>
            <a:ext cx="9144000" cy="1143000"/>
          </a:xfrm>
        </p:spPr>
        <p:txBody>
          <a:bodyPr>
            <a:normAutofit/>
          </a:bodyPr>
          <a:lstStyle/>
          <a:p>
            <a:pPr algn="ctr" eaLnBrk="1" hangingPunct="1"/>
            <a:r>
              <a:rPr lang="pt-BR" sz="3600" dirty="0">
                <a:latin typeface="Tahoma" pitchFamily="34" charset="0"/>
                <a:ea typeface="Tahoma" pitchFamily="34" charset="0"/>
                <a:cs typeface="Tahoma" pitchFamily="34" charset="0"/>
              </a:rPr>
              <a:t>Proporcional: resumindo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Espaço Reservado para Conteúdo 2"/>
          <p:cNvSpPr>
            <a:spLocks noGrp="1"/>
          </p:cNvSpPr>
          <p:nvPr>
            <p:ph sz="quarter" idx="4294967295"/>
          </p:nvPr>
        </p:nvSpPr>
        <p:spPr>
          <a:xfrm>
            <a:off x="1798638" y="1773238"/>
            <a:ext cx="7345362" cy="4537075"/>
          </a:xfrm>
        </p:spPr>
        <p:txBody>
          <a:bodyPr>
            <a:normAutofit/>
          </a:bodyPr>
          <a:lstStyle/>
          <a:p>
            <a:pPr eaLnBrk="1" hangingPunct="1"/>
            <a:r>
              <a:rPr lang="pt-BR" sz="2800" b="1" dirty="0">
                <a:latin typeface="Tahoma" pitchFamily="34" charset="0"/>
                <a:ea typeface="Tahoma" pitchFamily="34" charset="0"/>
                <a:cs typeface="Tahoma" pitchFamily="34" charset="0"/>
              </a:rPr>
              <a:t>Quociente partidário</a:t>
            </a:r>
          </a:p>
          <a:p>
            <a:pPr algn="just" eaLnBrk="1" hangingPunct="1">
              <a:buFont typeface="Arial" charset="0"/>
              <a:buNone/>
            </a:pPr>
            <a:r>
              <a:rPr lang="pt-BR" sz="2800" dirty="0">
                <a:latin typeface="Tahoma" pitchFamily="34" charset="0"/>
                <a:ea typeface="Tahoma" pitchFamily="34" charset="0"/>
                <a:cs typeface="Tahoma" pitchFamily="34" charset="0"/>
              </a:rPr>
              <a:t>	representa o número de cadeiras que cada partido terá direito. </a:t>
            </a:r>
          </a:p>
          <a:p>
            <a:pPr algn="just" eaLnBrk="1" hangingPunct="1">
              <a:buFont typeface="Arial" charset="0"/>
              <a:buNone/>
            </a:pPr>
            <a:endParaRPr lang="pt-BR" sz="2800" dirty="0">
              <a:latin typeface="Tahoma" pitchFamily="34" charset="0"/>
              <a:ea typeface="Tahoma" pitchFamily="34" charset="0"/>
              <a:cs typeface="Tahoma" pitchFamily="34" charset="0"/>
            </a:endParaRPr>
          </a:p>
          <a:p>
            <a:pPr algn="just" eaLnBrk="1" hangingPunct="1">
              <a:buFont typeface="Arial" charset="0"/>
              <a:buNone/>
            </a:pPr>
            <a:r>
              <a:rPr lang="pt-BR" sz="2800" b="1" dirty="0">
                <a:latin typeface="Tahoma" pitchFamily="34" charset="0"/>
                <a:ea typeface="Tahoma" pitchFamily="34" charset="0"/>
                <a:cs typeface="Tahoma" pitchFamily="34" charset="0"/>
              </a:rPr>
              <a:t>	Fórmula: </a:t>
            </a:r>
            <a:r>
              <a:rPr lang="pt-BR" sz="2800" dirty="0">
                <a:latin typeface="Tahoma" pitchFamily="34" charset="0"/>
                <a:ea typeface="Tahoma" pitchFamily="34" charset="0"/>
                <a:cs typeface="Tahoma" pitchFamily="34" charset="0"/>
              </a:rPr>
              <a:t>O resultado será obtido por meio da divisão do número total de votos pelo partido perante o quociente eleitoral.</a:t>
            </a:r>
          </a:p>
        </p:txBody>
      </p:sp>
      <p:sp>
        <p:nvSpPr>
          <p:cNvPr id="10242" name="Título 1"/>
          <p:cNvSpPr>
            <a:spLocks noGrp="1"/>
          </p:cNvSpPr>
          <p:nvPr>
            <p:ph type="title" idx="4294967295"/>
          </p:nvPr>
        </p:nvSpPr>
        <p:spPr>
          <a:xfrm>
            <a:off x="0" y="274638"/>
            <a:ext cx="9144000" cy="1143000"/>
          </a:xfrm>
        </p:spPr>
        <p:txBody>
          <a:bodyPr>
            <a:normAutofit/>
          </a:bodyPr>
          <a:lstStyle/>
          <a:p>
            <a:pPr algn="ctr" eaLnBrk="1" hangingPunct="1"/>
            <a:r>
              <a:rPr lang="pt-BR" sz="3600" dirty="0">
                <a:latin typeface="Tahoma" pitchFamily="34" charset="0"/>
                <a:ea typeface="Tahoma" pitchFamily="34" charset="0"/>
                <a:cs typeface="Tahoma" pitchFamily="34" charset="0"/>
              </a:rPr>
              <a:t>Proporcional: resumindo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Espaço Reservado para Conteúdo 2"/>
          <p:cNvSpPr>
            <a:spLocks noGrp="1"/>
          </p:cNvSpPr>
          <p:nvPr>
            <p:ph sz="quarter" idx="4294967295"/>
          </p:nvPr>
        </p:nvSpPr>
        <p:spPr>
          <a:xfrm>
            <a:off x="898525" y="1700213"/>
            <a:ext cx="8245475" cy="4249737"/>
          </a:xfrm>
        </p:spPr>
        <p:txBody>
          <a:bodyPr>
            <a:normAutofit/>
          </a:bodyPr>
          <a:lstStyle/>
          <a:p>
            <a:pPr eaLnBrk="1" hangingPunct="1"/>
            <a:r>
              <a:rPr lang="pt-BR" sz="2800" dirty="0">
                <a:latin typeface="Tahoma" pitchFamily="34" charset="0"/>
                <a:ea typeface="Tahoma" pitchFamily="34" charset="0"/>
                <a:cs typeface="Tahoma" pitchFamily="34" charset="0"/>
              </a:rPr>
              <a:t>Distribui-se tantas vagas quanto alcançaram pela conquista do quociente partidário.</a:t>
            </a:r>
          </a:p>
          <a:p>
            <a:pPr eaLnBrk="1" hangingPunct="1"/>
            <a:r>
              <a:rPr lang="pt-BR" sz="2800" dirty="0">
                <a:latin typeface="Tahoma" pitchFamily="34" charset="0"/>
                <a:ea typeface="Tahoma" pitchFamily="34" charset="0"/>
                <a:cs typeface="Tahoma" pitchFamily="34" charset="0"/>
              </a:rPr>
              <a:t>Ocupam as vagas os mais votados dos partidos ou coligações.</a:t>
            </a:r>
          </a:p>
          <a:p>
            <a:pPr eaLnBrk="1" hangingPunct="1"/>
            <a:r>
              <a:rPr lang="pt-BR" sz="2800" dirty="0">
                <a:latin typeface="Tahoma" pitchFamily="34" charset="0"/>
                <a:ea typeface="Tahoma" pitchFamily="34" charset="0"/>
                <a:cs typeface="Tahoma" pitchFamily="34" charset="0"/>
              </a:rPr>
              <a:t>Caso o número de votos não alcance o número de cadeiras (considerando o quociente partidário) haverá sobras, tanto de votos quanto de cadeiras, vejamos:</a:t>
            </a:r>
          </a:p>
        </p:txBody>
      </p:sp>
      <p:sp>
        <p:nvSpPr>
          <p:cNvPr id="11266" name="Título 1"/>
          <p:cNvSpPr>
            <a:spLocks noGrp="1"/>
          </p:cNvSpPr>
          <p:nvPr>
            <p:ph type="title" idx="4294967295"/>
          </p:nvPr>
        </p:nvSpPr>
        <p:spPr>
          <a:xfrm>
            <a:off x="0" y="274638"/>
            <a:ext cx="9144000" cy="1143000"/>
          </a:xfrm>
        </p:spPr>
        <p:txBody>
          <a:bodyPr>
            <a:normAutofit/>
          </a:bodyPr>
          <a:lstStyle/>
          <a:p>
            <a:pPr algn="ctr" eaLnBrk="1" hangingPunct="1"/>
            <a:r>
              <a:rPr lang="pt-BR" sz="3600" dirty="0">
                <a:latin typeface="Tahoma" pitchFamily="34" charset="0"/>
                <a:ea typeface="Tahoma" pitchFamily="34" charset="0"/>
                <a:cs typeface="Tahoma" pitchFamily="34" charset="0"/>
              </a:rPr>
              <a:t>Proporcional: resumindo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4294967295"/>
          </p:nvPr>
        </p:nvSpPr>
        <p:spPr>
          <a:xfrm>
            <a:off x="1331640" y="1916832"/>
            <a:ext cx="7308850" cy="4464050"/>
          </a:xfrm>
        </p:spPr>
        <p:txBody>
          <a:bodyPr rtlCol="0">
            <a:noAutofit/>
          </a:bodyPr>
          <a:lstStyle/>
          <a:p>
            <a:pPr algn="just" eaLnBrk="1" fontAlgn="auto" hangingPunct="1">
              <a:spcAft>
                <a:spcPts val="0"/>
              </a:spcAft>
              <a:defRPr/>
            </a:pPr>
            <a:r>
              <a:rPr lang="pt-BR" sz="2800" dirty="0">
                <a:latin typeface="Tahoma" pitchFamily="34" charset="0"/>
                <a:ea typeface="Tahoma" pitchFamily="34" charset="0"/>
                <a:cs typeface="Tahoma" pitchFamily="34" charset="0"/>
              </a:rPr>
              <a:t>É órgão responsável pela defesa da ordem jurídica, do regime democrático e dos interesses sociais e individuais indisponíveis, atua perante a Justiça Eleitoral.  No âmbito do TSE, cabe ao Procurador Geral da República ou a seu substituto. No TRE:</a:t>
            </a:r>
          </a:p>
          <a:p>
            <a:pPr eaLnBrk="1" fontAlgn="auto" hangingPunct="1">
              <a:spcAft>
                <a:spcPts val="0"/>
              </a:spcAft>
              <a:buNone/>
              <a:defRPr/>
            </a:pPr>
            <a:endParaRPr lang="pt-BR" sz="2800" dirty="0">
              <a:latin typeface="Tahoma" pitchFamily="34" charset="0"/>
              <a:ea typeface="Tahoma" pitchFamily="34" charset="0"/>
              <a:cs typeface="Tahoma" pitchFamily="34" charset="0"/>
            </a:endParaRPr>
          </a:p>
        </p:txBody>
      </p:sp>
      <p:sp>
        <p:nvSpPr>
          <p:cNvPr id="31746" name="Título 1"/>
          <p:cNvSpPr>
            <a:spLocks noGrp="1"/>
          </p:cNvSpPr>
          <p:nvPr>
            <p:ph type="title" idx="4294967295"/>
          </p:nvPr>
        </p:nvSpPr>
        <p:spPr>
          <a:xfrm>
            <a:off x="0" y="333375"/>
            <a:ext cx="9144000" cy="935038"/>
          </a:xfrm>
        </p:spPr>
        <p:txBody>
          <a:bodyPr>
            <a:noAutofit/>
          </a:bodyPr>
          <a:lstStyle/>
          <a:p>
            <a:pPr algn="ctr" eaLnBrk="1" hangingPunct="1"/>
            <a:r>
              <a:rPr lang="pt-BR" sz="3600" dirty="0">
                <a:latin typeface="Tahoma" pitchFamily="34" charset="0"/>
                <a:ea typeface="Tahoma" pitchFamily="34" charset="0"/>
                <a:cs typeface="Tahoma" pitchFamily="34" charset="0"/>
              </a:rPr>
              <a:t>Ministério Público Eleitoral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Espaço Reservado para Conteúdo 2"/>
          <p:cNvSpPr>
            <a:spLocks noGrp="1"/>
          </p:cNvSpPr>
          <p:nvPr>
            <p:ph sz="quarter" idx="4294967295"/>
          </p:nvPr>
        </p:nvSpPr>
        <p:spPr>
          <a:xfrm>
            <a:off x="898525" y="2349500"/>
            <a:ext cx="8245475" cy="3816350"/>
          </a:xfrm>
        </p:spPr>
        <p:txBody>
          <a:bodyPr>
            <a:noAutofit/>
          </a:bodyPr>
          <a:lstStyle/>
          <a:p>
            <a:pPr algn="just">
              <a:buNone/>
            </a:pPr>
            <a:r>
              <a:rPr lang="pt-BR" sz="2800" dirty="0">
                <a:latin typeface="Tahoma" pitchFamily="34" charset="0"/>
                <a:ea typeface="Tahoma" pitchFamily="34" charset="0"/>
                <a:cs typeface="Tahoma" pitchFamily="34" charset="0"/>
              </a:rPr>
              <a:t>Art. 109 - Os lugares não preenchidos com a aplicação dos quocientes partidários e em razão da exigência de votação nominal mínima a que se refere o art. 108 serão distribuídos de acordo com as seguintes regras:</a:t>
            </a:r>
          </a:p>
        </p:txBody>
      </p:sp>
      <p:sp>
        <p:nvSpPr>
          <p:cNvPr id="2" name="Título 1"/>
          <p:cNvSpPr>
            <a:spLocks noGrp="1"/>
          </p:cNvSpPr>
          <p:nvPr>
            <p:ph type="title" idx="4294967295"/>
          </p:nvPr>
        </p:nvSpPr>
        <p:spPr>
          <a:xfrm>
            <a:off x="914400" y="765175"/>
            <a:ext cx="8229600" cy="561975"/>
          </a:xfrm>
        </p:spPr>
        <p:txBody>
          <a:bodyPr rtlCol="0">
            <a:noAutofit/>
          </a:bodyPr>
          <a:lstStyle/>
          <a:p>
            <a:pPr algn="ctr" eaLnBrk="1" fontAlgn="auto" hangingPunct="1">
              <a:spcAft>
                <a:spcPts val="0"/>
              </a:spcAft>
              <a:defRPr/>
            </a:pPr>
            <a:r>
              <a:rPr lang="pt-BR" sz="3600" dirty="0">
                <a:latin typeface="Tahoma" pitchFamily="34" charset="0"/>
                <a:ea typeface="Tahoma" pitchFamily="34" charset="0"/>
                <a:cs typeface="Tahoma" pitchFamily="34" charset="0"/>
              </a:rPr>
              <a:t>Proporcional regras desempate e sobras (C.E.)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Espaço Reservado para Conteúdo 2"/>
          <p:cNvSpPr>
            <a:spLocks noGrp="1"/>
          </p:cNvSpPr>
          <p:nvPr>
            <p:ph sz="quarter" idx="4294967295"/>
          </p:nvPr>
        </p:nvSpPr>
        <p:spPr>
          <a:xfrm>
            <a:off x="898525" y="1700213"/>
            <a:ext cx="8245475" cy="3816350"/>
          </a:xfrm>
        </p:spPr>
        <p:txBody>
          <a:bodyPr>
            <a:noAutofit/>
          </a:bodyPr>
          <a:lstStyle/>
          <a:p>
            <a:r>
              <a:rPr lang="pt-BR" sz="2600" dirty="0"/>
              <a:t>I - dividir-se-á o número de votos válidos atribuídos a cada partido ou coligação pelo número de lugares definido para o partido pelo cálculo do quociente partidário do art. 107, mais um, cabendo ao partido ou coligação que apresentar a maior média um dos lugares a preencher, desde que tenha candidato que atenda à exigência de votação nominal mínima; </a:t>
            </a:r>
            <a:r>
              <a:rPr lang="pt-BR" sz="2600" dirty="0">
                <a:hlinkClick r:id="rId2"/>
              </a:rPr>
              <a:t>(Redação dada pela Lei nº 13.165, de 2015)</a:t>
            </a:r>
            <a:endParaRPr lang="pt-BR" sz="2600" dirty="0"/>
          </a:p>
          <a:p>
            <a:r>
              <a:rPr lang="pt-BR" sz="2600" dirty="0"/>
              <a:t>II - repetir-se-á a operação para cada um dos lugares a preencher; </a:t>
            </a:r>
            <a:r>
              <a:rPr lang="pt-BR" sz="2600" dirty="0">
                <a:hlinkClick r:id="rId2"/>
              </a:rPr>
              <a:t>(Redação dada pela Lei nº 13.165, de 2015)</a:t>
            </a:r>
            <a:endParaRPr lang="pt-BR" sz="2600" dirty="0"/>
          </a:p>
        </p:txBody>
      </p:sp>
      <p:sp>
        <p:nvSpPr>
          <p:cNvPr id="2" name="Título 1"/>
          <p:cNvSpPr>
            <a:spLocks noGrp="1"/>
          </p:cNvSpPr>
          <p:nvPr>
            <p:ph type="title" idx="4294967295"/>
          </p:nvPr>
        </p:nvSpPr>
        <p:spPr>
          <a:xfrm>
            <a:off x="914400" y="765175"/>
            <a:ext cx="8229600" cy="561975"/>
          </a:xfrm>
        </p:spPr>
        <p:txBody>
          <a:bodyPr rtlCol="0">
            <a:noAutofit/>
          </a:bodyPr>
          <a:lstStyle/>
          <a:p>
            <a:pPr algn="ctr" eaLnBrk="1" fontAlgn="auto" hangingPunct="1">
              <a:spcAft>
                <a:spcPts val="0"/>
              </a:spcAft>
              <a:defRPr/>
            </a:pPr>
            <a:r>
              <a:rPr lang="pt-BR" sz="3600" dirty="0">
                <a:latin typeface="Tahoma" pitchFamily="34" charset="0"/>
                <a:ea typeface="Tahoma" pitchFamily="34" charset="0"/>
                <a:cs typeface="Tahoma" pitchFamily="34" charset="0"/>
              </a:rPr>
              <a:t>Proporcional regras desempate e sobras (C.E.)</a:t>
            </a:r>
          </a:p>
        </p:txBody>
      </p:sp>
    </p:spTree>
    <p:extLst>
      <p:ext uri="{BB962C8B-B14F-4D97-AF65-F5344CB8AC3E}">
        <p14:creationId xmlns:p14="http://schemas.microsoft.com/office/powerpoint/2010/main" xmlns="" val="3173629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Espaço Reservado para Conteúdo 2"/>
          <p:cNvSpPr>
            <a:spLocks noGrp="1"/>
          </p:cNvSpPr>
          <p:nvPr>
            <p:ph sz="quarter" idx="4294967295"/>
          </p:nvPr>
        </p:nvSpPr>
        <p:spPr>
          <a:xfrm>
            <a:off x="898525" y="1700213"/>
            <a:ext cx="8245475" cy="3816350"/>
          </a:xfrm>
        </p:spPr>
        <p:txBody>
          <a:bodyPr>
            <a:noAutofit/>
          </a:bodyPr>
          <a:lstStyle/>
          <a:p>
            <a:r>
              <a:rPr lang="pt-BR" sz="2400" dirty="0"/>
              <a:t>III - quando não houver mais partidos ou coligações com candidatos que atendam às duas exigências do inciso I, as cadeiras serão distribuídas aos partidos que apresentem as maiores médias. </a:t>
            </a:r>
            <a:r>
              <a:rPr lang="pt-BR" sz="2400" dirty="0">
                <a:hlinkClick r:id="rId2"/>
              </a:rPr>
              <a:t>(Redação dada pela Lei nº 13.165, de 2015)</a:t>
            </a:r>
            <a:endParaRPr lang="pt-BR" sz="2400" dirty="0"/>
          </a:p>
          <a:p>
            <a:r>
              <a:rPr lang="pt-BR" sz="2400" dirty="0"/>
              <a:t>§ 1</a:t>
            </a:r>
            <a:r>
              <a:rPr lang="pt-BR" sz="2400" u="sng" baseline="30000" dirty="0"/>
              <a:t>o</a:t>
            </a:r>
            <a:r>
              <a:rPr lang="pt-BR" sz="2400" dirty="0"/>
              <a:t>  O preenchimento dos lugares com que cada partido ou coligação for contemplado far-se-á segundo a ordem de votação recebida por seus candidatos. </a:t>
            </a:r>
            <a:r>
              <a:rPr lang="pt-BR" sz="2400" dirty="0">
                <a:hlinkClick r:id="rId2"/>
              </a:rPr>
              <a:t>(Redação dada pela Lei nº 13.165, de 2015)</a:t>
            </a:r>
            <a:endParaRPr lang="pt-BR" sz="2400" dirty="0"/>
          </a:p>
          <a:p>
            <a:r>
              <a:rPr lang="pt-BR" sz="2400" dirty="0"/>
              <a:t>§ 2</a:t>
            </a:r>
            <a:r>
              <a:rPr lang="pt-BR" sz="2400" u="sng" baseline="30000" dirty="0"/>
              <a:t>o</a:t>
            </a:r>
            <a:r>
              <a:rPr lang="pt-BR" sz="2400" dirty="0"/>
              <a:t>  Somente poderão concorrer à distribuição dos lugares os partidos ou as coligações que tiverem obtido quociente eleitoral. </a:t>
            </a:r>
            <a:r>
              <a:rPr lang="pt-BR" sz="2400" dirty="0">
                <a:hlinkClick r:id="rId2"/>
              </a:rPr>
              <a:t>(Redação dada pela Lei nº 13.165, de 2015)</a:t>
            </a:r>
            <a:endParaRPr lang="pt-BR" sz="2400" dirty="0"/>
          </a:p>
          <a:p>
            <a:endParaRPr lang="pt-BR" sz="2600" dirty="0"/>
          </a:p>
        </p:txBody>
      </p:sp>
      <p:sp>
        <p:nvSpPr>
          <p:cNvPr id="2" name="Título 1"/>
          <p:cNvSpPr>
            <a:spLocks noGrp="1"/>
          </p:cNvSpPr>
          <p:nvPr>
            <p:ph type="title" idx="4294967295"/>
          </p:nvPr>
        </p:nvSpPr>
        <p:spPr>
          <a:xfrm>
            <a:off x="914400" y="765175"/>
            <a:ext cx="8229600" cy="561975"/>
          </a:xfrm>
        </p:spPr>
        <p:txBody>
          <a:bodyPr rtlCol="0">
            <a:noAutofit/>
          </a:bodyPr>
          <a:lstStyle/>
          <a:p>
            <a:pPr algn="ctr" eaLnBrk="1" fontAlgn="auto" hangingPunct="1">
              <a:spcAft>
                <a:spcPts val="0"/>
              </a:spcAft>
              <a:defRPr/>
            </a:pPr>
            <a:r>
              <a:rPr lang="pt-BR" sz="3600" dirty="0">
                <a:latin typeface="Tahoma" pitchFamily="34" charset="0"/>
                <a:ea typeface="Tahoma" pitchFamily="34" charset="0"/>
                <a:cs typeface="Tahoma" pitchFamily="34" charset="0"/>
              </a:rPr>
              <a:t>Proporcional regras desempate e sobras (C.E.)</a:t>
            </a:r>
          </a:p>
        </p:txBody>
      </p:sp>
    </p:spTree>
    <p:extLst>
      <p:ext uri="{BB962C8B-B14F-4D97-AF65-F5344CB8AC3E}">
        <p14:creationId xmlns:p14="http://schemas.microsoft.com/office/powerpoint/2010/main" xmlns="" val="2010758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87624" y="2420888"/>
            <a:ext cx="7488832" cy="3108543"/>
          </a:xfrm>
          <a:prstGeom prst="rect">
            <a:avLst/>
          </a:prstGeom>
        </p:spPr>
        <p:txBody>
          <a:bodyPr wrap="square">
            <a:spAutoFit/>
          </a:bodyPr>
          <a:lstStyle/>
          <a:p>
            <a:pPr algn="just"/>
            <a:r>
              <a:rPr lang="pt-BR" sz="2800" dirty="0">
                <a:latin typeface="Tahoma" pitchFamily="34" charset="0"/>
                <a:ea typeface="Tahoma" pitchFamily="34" charset="0"/>
                <a:cs typeface="Tahoma" pitchFamily="34" charset="0"/>
              </a:rPr>
              <a:t>Art. 110. Em caso de </a:t>
            </a:r>
            <a:r>
              <a:rPr lang="pt-BR" sz="2800" b="1" dirty="0">
                <a:latin typeface="Tahoma" pitchFamily="34" charset="0"/>
                <a:ea typeface="Tahoma" pitchFamily="34" charset="0"/>
                <a:cs typeface="Tahoma" pitchFamily="34" charset="0"/>
              </a:rPr>
              <a:t>empate,</a:t>
            </a:r>
            <a:r>
              <a:rPr lang="pt-BR" sz="2800" dirty="0">
                <a:latin typeface="Tahoma" pitchFamily="34" charset="0"/>
                <a:ea typeface="Tahoma" pitchFamily="34" charset="0"/>
                <a:cs typeface="Tahoma" pitchFamily="34" charset="0"/>
              </a:rPr>
              <a:t> haver-se-á por eleito o candidato </a:t>
            </a:r>
            <a:r>
              <a:rPr lang="pt-BR" sz="2800" b="1" dirty="0">
                <a:latin typeface="Tahoma" pitchFamily="34" charset="0"/>
                <a:ea typeface="Tahoma" pitchFamily="34" charset="0"/>
                <a:cs typeface="Tahoma" pitchFamily="34" charset="0"/>
              </a:rPr>
              <a:t>mais idoso</a:t>
            </a:r>
            <a:r>
              <a:rPr lang="pt-BR" sz="2800" dirty="0">
                <a:latin typeface="Tahoma" pitchFamily="34" charset="0"/>
                <a:ea typeface="Tahoma" pitchFamily="34" charset="0"/>
                <a:cs typeface="Tahoma" pitchFamily="34" charset="0"/>
              </a:rPr>
              <a:t>.</a:t>
            </a:r>
          </a:p>
          <a:p>
            <a:pPr algn="just"/>
            <a:r>
              <a:rPr lang="pt-BR" sz="2800" dirty="0">
                <a:latin typeface="Tahoma" pitchFamily="34" charset="0"/>
                <a:ea typeface="Tahoma" pitchFamily="34" charset="0"/>
                <a:cs typeface="Tahoma" pitchFamily="34" charset="0"/>
              </a:rPr>
              <a:t>Art. 111 - </a:t>
            </a:r>
            <a:r>
              <a:rPr lang="pt-BR" sz="2800" b="1" dirty="0">
                <a:latin typeface="Tahoma" pitchFamily="34" charset="0"/>
                <a:ea typeface="Tahoma" pitchFamily="34" charset="0"/>
                <a:cs typeface="Tahoma" pitchFamily="34" charset="0"/>
              </a:rPr>
              <a:t>Se nenhum Partido ou coligação alcançar o quociente eleitoral</a:t>
            </a:r>
            <a:r>
              <a:rPr lang="pt-BR" sz="2800" dirty="0">
                <a:latin typeface="Tahoma" pitchFamily="34" charset="0"/>
                <a:ea typeface="Tahoma" pitchFamily="34" charset="0"/>
                <a:cs typeface="Tahoma" pitchFamily="34" charset="0"/>
              </a:rPr>
              <a:t>, considerar-se-ão eleitos, até serem preenchidos todos os lugares, </a:t>
            </a:r>
            <a:r>
              <a:rPr lang="pt-BR" sz="2800" b="1" dirty="0">
                <a:latin typeface="Tahoma" pitchFamily="34" charset="0"/>
                <a:ea typeface="Tahoma" pitchFamily="34" charset="0"/>
                <a:cs typeface="Tahoma" pitchFamily="34" charset="0"/>
              </a:rPr>
              <a:t>os candidatos mais votados. </a:t>
            </a:r>
          </a:p>
        </p:txBody>
      </p:sp>
      <p:sp>
        <p:nvSpPr>
          <p:cNvPr id="3" name="Título 1"/>
          <p:cNvSpPr txBox="1">
            <a:spLocks/>
          </p:cNvSpPr>
          <p:nvPr/>
        </p:nvSpPr>
        <p:spPr>
          <a:xfrm>
            <a:off x="914400" y="764704"/>
            <a:ext cx="8229600" cy="561975"/>
          </a:xfrm>
          <a:prstGeom prst="rect">
            <a:avLst/>
          </a:prstGeom>
        </p:spPr>
        <p:txBody>
          <a:bodyPr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Proporcional regras desempate e sobras (</a:t>
            </a:r>
            <a:r>
              <a:rPr kumimoji="0" lang="pt-BR" sz="3600" b="0" i="0" u="none" strike="noStrike" kern="1200" cap="none" spc="0" normalizeH="0" baseline="0" noProof="0" dirty="0" err="1">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C.E.</a:t>
            </a: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59632" y="2420888"/>
            <a:ext cx="7272808" cy="3108543"/>
          </a:xfrm>
          <a:prstGeom prst="rect">
            <a:avLst/>
          </a:prstGeom>
        </p:spPr>
        <p:txBody>
          <a:bodyPr wrap="square">
            <a:spAutoFit/>
          </a:bodyPr>
          <a:lstStyle/>
          <a:p>
            <a:pPr algn="just"/>
            <a:r>
              <a:rPr lang="pt-BR" sz="2800" dirty="0">
                <a:latin typeface="Tahoma" pitchFamily="34" charset="0"/>
                <a:ea typeface="Tahoma" pitchFamily="34" charset="0"/>
                <a:cs typeface="Tahoma" pitchFamily="34" charset="0"/>
              </a:rPr>
              <a:t>Art.112. Considerar-se-ão </a:t>
            </a:r>
            <a:r>
              <a:rPr lang="pt-BR" sz="2800" b="1" dirty="0">
                <a:latin typeface="Tahoma" pitchFamily="34" charset="0"/>
                <a:ea typeface="Tahoma" pitchFamily="34" charset="0"/>
                <a:cs typeface="Tahoma" pitchFamily="34" charset="0"/>
              </a:rPr>
              <a:t>suplentes</a:t>
            </a:r>
            <a:r>
              <a:rPr lang="pt-BR" sz="2800" dirty="0">
                <a:latin typeface="Tahoma" pitchFamily="34" charset="0"/>
                <a:ea typeface="Tahoma" pitchFamily="34" charset="0"/>
                <a:cs typeface="Tahoma" pitchFamily="34" charset="0"/>
              </a:rPr>
              <a:t> da representação partidária: </a:t>
            </a:r>
          </a:p>
          <a:p>
            <a:pPr algn="just"/>
            <a:r>
              <a:rPr lang="pt-BR" sz="2800" dirty="0">
                <a:latin typeface="Tahoma" pitchFamily="34" charset="0"/>
                <a:ea typeface="Tahoma" pitchFamily="34" charset="0"/>
                <a:cs typeface="Tahoma" pitchFamily="34" charset="0"/>
              </a:rPr>
              <a:t>I - os mais votados sob a mesma legenda e não eleitos efetivos das listas dos respectivos partidos;</a:t>
            </a:r>
          </a:p>
          <a:p>
            <a:pPr algn="just"/>
            <a:r>
              <a:rPr lang="pt-BR" sz="2800" dirty="0">
                <a:latin typeface="Tahoma" pitchFamily="34" charset="0"/>
                <a:ea typeface="Tahoma" pitchFamily="34" charset="0"/>
                <a:cs typeface="Tahoma" pitchFamily="34" charset="0"/>
              </a:rPr>
              <a:t>II - em caso de empate na votação, na ordem decrescente da idade.</a:t>
            </a:r>
          </a:p>
        </p:txBody>
      </p:sp>
      <p:sp>
        <p:nvSpPr>
          <p:cNvPr id="3" name="Título 1"/>
          <p:cNvSpPr txBox="1">
            <a:spLocks/>
          </p:cNvSpPr>
          <p:nvPr/>
        </p:nvSpPr>
        <p:spPr>
          <a:xfrm>
            <a:off x="914400" y="764704"/>
            <a:ext cx="8229600" cy="561975"/>
          </a:xfrm>
          <a:prstGeom prst="rect">
            <a:avLst/>
          </a:prstGeom>
        </p:spPr>
        <p:txBody>
          <a:bodyPr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Proporcional regras desempate e sobras (</a:t>
            </a:r>
            <a:r>
              <a:rPr kumimoji="0" lang="pt-BR" sz="3600" b="0" i="0" u="none" strike="noStrike" kern="1200" cap="none" spc="0" normalizeH="0" baseline="0" noProof="0" dirty="0" err="1">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C.E.</a:t>
            </a: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59632" y="2708920"/>
            <a:ext cx="7128792" cy="2246769"/>
          </a:xfrm>
          <a:prstGeom prst="rect">
            <a:avLst/>
          </a:prstGeom>
        </p:spPr>
        <p:txBody>
          <a:bodyPr wrap="square">
            <a:spAutoFit/>
          </a:bodyPr>
          <a:lstStyle/>
          <a:p>
            <a:pPr algn="just"/>
            <a:r>
              <a:rPr lang="pt-BR" sz="2800" dirty="0">
                <a:latin typeface="Tahoma" pitchFamily="34" charset="0"/>
                <a:ea typeface="Tahoma" pitchFamily="34" charset="0"/>
                <a:cs typeface="Tahoma" pitchFamily="34" charset="0"/>
              </a:rPr>
              <a:t>Art. 113. Na ocorrência de </a:t>
            </a:r>
            <a:r>
              <a:rPr lang="pt-BR" sz="2800" b="1" dirty="0">
                <a:latin typeface="Tahoma" pitchFamily="34" charset="0"/>
                <a:ea typeface="Tahoma" pitchFamily="34" charset="0"/>
                <a:cs typeface="Tahoma" pitchFamily="34" charset="0"/>
              </a:rPr>
              <a:t>vaga</a:t>
            </a:r>
            <a:r>
              <a:rPr lang="pt-BR" sz="2800" dirty="0">
                <a:latin typeface="Tahoma" pitchFamily="34" charset="0"/>
                <a:ea typeface="Tahoma" pitchFamily="34" charset="0"/>
                <a:cs typeface="Tahoma" pitchFamily="34" charset="0"/>
              </a:rPr>
              <a:t>, não havendo suplente para preenchê-la, </a:t>
            </a:r>
            <a:r>
              <a:rPr lang="pt-BR" sz="2800" b="1" dirty="0">
                <a:latin typeface="Tahoma" pitchFamily="34" charset="0"/>
                <a:ea typeface="Tahoma" pitchFamily="34" charset="0"/>
                <a:cs typeface="Tahoma" pitchFamily="34" charset="0"/>
              </a:rPr>
              <a:t>far-se-á eleição</a:t>
            </a:r>
            <a:r>
              <a:rPr lang="pt-BR" sz="2800" dirty="0">
                <a:latin typeface="Tahoma" pitchFamily="34" charset="0"/>
                <a:ea typeface="Tahoma" pitchFamily="34" charset="0"/>
                <a:cs typeface="Tahoma" pitchFamily="34" charset="0"/>
              </a:rPr>
              <a:t>, salvo se faltarem menos de nove meses para findar o período de mandato.</a:t>
            </a:r>
          </a:p>
        </p:txBody>
      </p:sp>
      <p:sp>
        <p:nvSpPr>
          <p:cNvPr id="3" name="Título 1"/>
          <p:cNvSpPr txBox="1">
            <a:spLocks/>
          </p:cNvSpPr>
          <p:nvPr/>
        </p:nvSpPr>
        <p:spPr>
          <a:xfrm>
            <a:off x="914400" y="764704"/>
            <a:ext cx="8229600" cy="561975"/>
          </a:xfrm>
          <a:prstGeom prst="rect">
            <a:avLst/>
          </a:prstGeom>
        </p:spPr>
        <p:txBody>
          <a:bodyPr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Proporcional regras desempate e sobras (</a:t>
            </a:r>
            <a:r>
              <a:rPr kumimoji="0" lang="pt-BR" sz="3600" b="0" i="0" u="none" strike="noStrike" kern="1200" cap="none" spc="0" normalizeH="0" baseline="0" noProof="0" dirty="0" err="1">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C.E.</a:t>
            </a: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Espaço Reservado para Conteúdo 2"/>
          <p:cNvSpPr>
            <a:spLocks noGrp="1"/>
          </p:cNvSpPr>
          <p:nvPr>
            <p:ph sz="quarter" idx="4294967295"/>
          </p:nvPr>
        </p:nvSpPr>
        <p:spPr>
          <a:xfrm>
            <a:off x="969963" y="2781300"/>
            <a:ext cx="8174037" cy="2089150"/>
          </a:xfrm>
        </p:spPr>
        <p:txBody>
          <a:bodyPr>
            <a:normAutofit/>
          </a:bodyPr>
          <a:lstStyle/>
          <a:p>
            <a:pPr eaLnBrk="1" hangingPunct="1"/>
            <a:r>
              <a:rPr lang="pt-BR" sz="2800" dirty="0">
                <a:latin typeface="Tahoma" pitchFamily="34" charset="0"/>
                <a:ea typeface="Tahoma" pitchFamily="34" charset="0"/>
                <a:cs typeface="Tahoma" pitchFamily="34" charset="0"/>
              </a:rPr>
              <a:t>Votos válidos = 70.000</a:t>
            </a:r>
          </a:p>
          <a:p>
            <a:pPr eaLnBrk="1" hangingPunct="1"/>
            <a:r>
              <a:rPr lang="pt-BR" sz="2800" dirty="0">
                <a:latin typeface="Tahoma" pitchFamily="34" charset="0"/>
                <a:ea typeface="Tahoma" pitchFamily="34" charset="0"/>
                <a:cs typeface="Tahoma" pitchFamily="34" charset="0"/>
              </a:rPr>
              <a:t>Cadeiras disponíveis = 15</a:t>
            </a:r>
          </a:p>
          <a:p>
            <a:pPr eaLnBrk="1" hangingPunct="1"/>
            <a:r>
              <a:rPr lang="pt-BR" sz="2800" dirty="0">
                <a:latin typeface="Tahoma" pitchFamily="34" charset="0"/>
                <a:ea typeface="Tahoma" pitchFamily="34" charset="0"/>
                <a:cs typeface="Tahoma" pitchFamily="34" charset="0"/>
              </a:rPr>
              <a:t>Quociente eleitoral = 4.667</a:t>
            </a:r>
          </a:p>
          <a:p>
            <a:pPr eaLnBrk="1" hangingPunct="1"/>
            <a:endParaRPr lang="pt-BR" sz="2800" dirty="0">
              <a:latin typeface="Tahoma" pitchFamily="34" charset="0"/>
              <a:ea typeface="Tahoma" pitchFamily="34" charset="0"/>
              <a:cs typeface="Tahoma" pitchFamily="34" charset="0"/>
            </a:endParaRPr>
          </a:p>
        </p:txBody>
      </p:sp>
      <p:sp>
        <p:nvSpPr>
          <p:cNvPr id="2" name="Título 1"/>
          <p:cNvSpPr>
            <a:spLocks noGrp="1"/>
          </p:cNvSpPr>
          <p:nvPr>
            <p:ph type="title" idx="4294967295"/>
          </p:nvPr>
        </p:nvSpPr>
        <p:spPr>
          <a:xfrm>
            <a:off x="1252538" y="260350"/>
            <a:ext cx="7891462" cy="2305050"/>
          </a:xfrm>
        </p:spPr>
        <p:txBody>
          <a:bodyPr rtlCol="0">
            <a:normAutofit fontScale="90000"/>
          </a:bodyPr>
          <a:lstStyle/>
          <a:p>
            <a:pPr algn="ctr">
              <a:defRPr/>
            </a:pPr>
            <a:r>
              <a:rPr lang="pt-BR" sz="3600" dirty="0">
                <a:latin typeface="Tahoma" pitchFamily="34" charset="0"/>
                <a:ea typeface="Tahoma" pitchFamily="34" charset="0"/>
                <a:cs typeface="Tahoma" pitchFamily="34" charset="0"/>
              </a:rPr>
              <a:t>Proporcional - Caso Prático</a:t>
            </a:r>
            <a:br>
              <a:rPr lang="pt-BR" sz="3600" dirty="0">
                <a:latin typeface="Tahoma" pitchFamily="34" charset="0"/>
                <a:ea typeface="Tahoma" pitchFamily="34" charset="0"/>
                <a:cs typeface="Tahoma" pitchFamily="34" charset="0"/>
              </a:rPr>
            </a:br>
            <a:r>
              <a:rPr lang="pt-BR" sz="3600" dirty="0">
                <a:latin typeface="Tahoma" pitchFamily="34" charset="0"/>
                <a:ea typeface="Tahoma" pitchFamily="34" charset="0"/>
                <a:cs typeface="Tahoma" pitchFamily="34" charset="0"/>
              </a:rPr>
              <a:t>ATIVIDADE: VERIFICAR O QUE MUDOU COM A LEI 13.165/15 NESTA CONTAGEM.</a:t>
            </a:r>
            <a:br>
              <a:rPr lang="pt-BR" sz="3600" dirty="0">
                <a:latin typeface="Tahoma" pitchFamily="34" charset="0"/>
                <a:ea typeface="Tahoma" pitchFamily="34" charset="0"/>
                <a:cs typeface="Tahoma" pitchFamily="34" charset="0"/>
              </a:rPr>
            </a:br>
            <a:endParaRPr lang="pt-BR" sz="3600" dirty="0">
              <a:latin typeface="Tahoma" pitchFamily="34" charset="0"/>
              <a:ea typeface="Tahoma" pitchFamily="34" charset="0"/>
              <a:cs typeface="Tahoma"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xmlns="" val="3185262023"/>
              </p:ext>
            </p:extLst>
          </p:nvPr>
        </p:nvGraphicFramePr>
        <p:xfrm>
          <a:off x="1422975" y="1340768"/>
          <a:ext cx="7469233" cy="5345494"/>
        </p:xfrm>
        <a:graphic>
          <a:graphicData uri="http://schemas.openxmlformats.org/drawingml/2006/table">
            <a:tbl>
              <a:tblPr firstRow="1" bandRow="1">
                <a:tableStyleId>{5C22544A-7EE6-4342-B048-85BDC9FD1C3A}</a:tableStyleId>
              </a:tblPr>
              <a:tblGrid>
                <a:gridCol w="1492568">
                  <a:extLst>
                    <a:ext uri="{9D8B030D-6E8A-4147-A177-3AD203B41FA5}">
                      <a16:colId xmlns:a16="http://schemas.microsoft.com/office/drawing/2014/main" xmlns="" val="20000"/>
                    </a:ext>
                  </a:extLst>
                </a:gridCol>
                <a:gridCol w="1171728">
                  <a:extLst>
                    <a:ext uri="{9D8B030D-6E8A-4147-A177-3AD203B41FA5}">
                      <a16:colId xmlns:a16="http://schemas.microsoft.com/office/drawing/2014/main" xmlns="" val="20001"/>
                    </a:ext>
                  </a:extLst>
                </a:gridCol>
                <a:gridCol w="988512">
                  <a:extLst>
                    <a:ext uri="{9D8B030D-6E8A-4147-A177-3AD203B41FA5}">
                      <a16:colId xmlns:a16="http://schemas.microsoft.com/office/drawing/2014/main" xmlns="" val="20002"/>
                    </a:ext>
                  </a:extLst>
                </a:gridCol>
                <a:gridCol w="1728465">
                  <a:extLst>
                    <a:ext uri="{9D8B030D-6E8A-4147-A177-3AD203B41FA5}">
                      <a16:colId xmlns:a16="http://schemas.microsoft.com/office/drawing/2014/main" xmlns="" val="20003"/>
                    </a:ext>
                  </a:extLst>
                </a:gridCol>
                <a:gridCol w="1031253">
                  <a:extLst>
                    <a:ext uri="{9D8B030D-6E8A-4147-A177-3AD203B41FA5}">
                      <a16:colId xmlns:a16="http://schemas.microsoft.com/office/drawing/2014/main" xmlns="" val="20004"/>
                    </a:ext>
                  </a:extLst>
                </a:gridCol>
                <a:gridCol w="1056707">
                  <a:extLst>
                    <a:ext uri="{9D8B030D-6E8A-4147-A177-3AD203B41FA5}">
                      <a16:colId xmlns:a16="http://schemas.microsoft.com/office/drawing/2014/main" xmlns="" val="20005"/>
                    </a:ext>
                  </a:extLst>
                </a:gridCol>
              </a:tblGrid>
              <a:tr h="1223511">
                <a:tc>
                  <a:txBody>
                    <a:bodyPr/>
                    <a:lstStyle/>
                    <a:p>
                      <a:r>
                        <a:rPr lang="pt-BR" sz="2000" dirty="0"/>
                        <a:t>Partido</a:t>
                      </a:r>
                    </a:p>
                    <a:p>
                      <a:r>
                        <a:rPr lang="pt-BR" sz="2000" dirty="0"/>
                        <a:t>Coligação</a:t>
                      </a:r>
                    </a:p>
                  </a:txBody>
                  <a:tcPr/>
                </a:tc>
                <a:tc>
                  <a:txBody>
                    <a:bodyPr/>
                    <a:lstStyle/>
                    <a:p>
                      <a:r>
                        <a:rPr lang="pt-BR" sz="2000" dirty="0"/>
                        <a:t>Votos </a:t>
                      </a:r>
                    </a:p>
                    <a:p>
                      <a:r>
                        <a:rPr lang="pt-BR" sz="2000" dirty="0"/>
                        <a:t>válidos</a:t>
                      </a:r>
                      <a:r>
                        <a:rPr lang="pt-BR" sz="2000" baseline="0" dirty="0"/>
                        <a:t> </a:t>
                      </a:r>
                      <a:endParaRPr lang="pt-BR" sz="2000" dirty="0"/>
                    </a:p>
                  </a:txBody>
                  <a:tcPr/>
                </a:tc>
                <a:tc>
                  <a:txBody>
                    <a:bodyPr/>
                    <a:lstStyle/>
                    <a:p>
                      <a:r>
                        <a:rPr lang="pt-BR" sz="2000" dirty="0"/>
                        <a:t>status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2000" dirty="0"/>
                        <a:t>Quociente Partidário</a:t>
                      </a:r>
                    </a:p>
                    <a:p>
                      <a:endParaRPr lang="pt-BR" sz="2000" dirty="0"/>
                    </a:p>
                  </a:txBody>
                  <a:tcPr/>
                </a:tc>
                <a:tc>
                  <a:txBody>
                    <a:bodyPr/>
                    <a:lstStyle/>
                    <a:p>
                      <a:r>
                        <a:rPr lang="pt-BR" sz="2000" dirty="0"/>
                        <a:t>Vagas</a:t>
                      </a:r>
                    </a:p>
                  </a:txBody>
                  <a:tcPr/>
                </a:tc>
                <a:tc>
                  <a:txBody>
                    <a:bodyPr/>
                    <a:lstStyle/>
                    <a:p>
                      <a:r>
                        <a:rPr lang="pt-BR" sz="2000" dirty="0"/>
                        <a:t>Sobra</a:t>
                      </a:r>
                      <a:r>
                        <a:rPr lang="pt-BR" sz="2000" baseline="0" dirty="0"/>
                        <a:t> de votos</a:t>
                      </a:r>
                      <a:endParaRPr lang="pt-BR" sz="2000" dirty="0"/>
                    </a:p>
                  </a:txBody>
                  <a:tcPr/>
                </a:tc>
                <a:extLst>
                  <a:ext uri="{0D108BD9-81ED-4DB2-BD59-A6C34878D82A}">
                    <a16:rowId xmlns:a16="http://schemas.microsoft.com/office/drawing/2014/main" xmlns="" val="10000"/>
                  </a:ext>
                </a:extLst>
              </a:tr>
              <a:tr h="940015">
                <a:tc>
                  <a:txBody>
                    <a:bodyPr/>
                    <a:lstStyle/>
                    <a:p>
                      <a:r>
                        <a:rPr lang="pt-BR" sz="2000" dirty="0"/>
                        <a:t>A</a:t>
                      </a:r>
                    </a:p>
                  </a:txBody>
                  <a:tcPr/>
                </a:tc>
                <a:tc>
                  <a:txBody>
                    <a:bodyPr/>
                    <a:lstStyle/>
                    <a:p>
                      <a:r>
                        <a:rPr lang="pt-BR" sz="2000" dirty="0"/>
                        <a:t>20.000</a:t>
                      </a:r>
                    </a:p>
                  </a:txBody>
                  <a:tcPr/>
                </a:tc>
                <a:tc>
                  <a:txBody>
                    <a:bodyPr/>
                    <a:lstStyle/>
                    <a:p>
                      <a:r>
                        <a:rPr lang="pt-BR" sz="2000" dirty="0"/>
                        <a:t>dentro</a:t>
                      </a:r>
                    </a:p>
                  </a:txBody>
                  <a:tcPr/>
                </a:tc>
                <a:tc>
                  <a:txBody>
                    <a:bodyPr/>
                    <a:lstStyle/>
                    <a:p>
                      <a:r>
                        <a:rPr lang="pt-BR" sz="2000" dirty="0"/>
                        <a:t>20.000/4667= 4,28 [</a:t>
                      </a:r>
                      <a:r>
                        <a:rPr lang="pt-BR" sz="2000" dirty="0" err="1"/>
                        <a:t>4x4667=18.668-20.000</a:t>
                      </a:r>
                      <a:r>
                        <a:rPr lang="pt-BR" sz="2000" dirty="0"/>
                        <a:t> = 1332</a:t>
                      </a:r>
                    </a:p>
                  </a:txBody>
                  <a:tcPr/>
                </a:tc>
                <a:tc>
                  <a:txBody>
                    <a:bodyPr/>
                    <a:lstStyle/>
                    <a:p>
                      <a:r>
                        <a:rPr lang="pt-BR" sz="2000" dirty="0"/>
                        <a:t>4</a:t>
                      </a:r>
                    </a:p>
                  </a:txBody>
                  <a:tcPr/>
                </a:tc>
                <a:tc>
                  <a:txBody>
                    <a:bodyPr/>
                    <a:lstStyle/>
                    <a:p>
                      <a:r>
                        <a:rPr lang="pt-BR" sz="2000" dirty="0"/>
                        <a:t>1332</a:t>
                      </a:r>
                    </a:p>
                  </a:txBody>
                  <a:tcPr/>
                </a:tc>
                <a:extLst>
                  <a:ext uri="{0D108BD9-81ED-4DB2-BD59-A6C34878D82A}">
                    <a16:rowId xmlns:a16="http://schemas.microsoft.com/office/drawing/2014/main" xmlns="" val="10001"/>
                  </a:ext>
                </a:extLst>
              </a:tr>
              <a:tr h="656518">
                <a:tc>
                  <a:txBody>
                    <a:bodyPr/>
                    <a:lstStyle/>
                    <a:p>
                      <a:r>
                        <a:rPr lang="pt-BR" sz="2000" dirty="0"/>
                        <a:t>B/C/D</a:t>
                      </a:r>
                    </a:p>
                  </a:txBody>
                  <a:tcPr/>
                </a:tc>
                <a:tc>
                  <a:txBody>
                    <a:bodyPr/>
                    <a:lstStyle/>
                    <a:p>
                      <a:r>
                        <a:rPr lang="pt-BR" sz="2000" dirty="0"/>
                        <a:t>18.000</a:t>
                      </a:r>
                    </a:p>
                  </a:txBody>
                  <a:tcPr/>
                </a:tc>
                <a:tc>
                  <a:txBody>
                    <a:bodyPr/>
                    <a:lstStyle/>
                    <a:p>
                      <a:r>
                        <a:rPr lang="pt-BR" sz="2000" dirty="0"/>
                        <a:t>dentro</a:t>
                      </a:r>
                    </a:p>
                  </a:txBody>
                  <a:tcPr/>
                </a:tc>
                <a:tc>
                  <a:txBody>
                    <a:bodyPr/>
                    <a:lstStyle/>
                    <a:p>
                      <a:r>
                        <a:rPr lang="pt-BR" sz="2000" dirty="0"/>
                        <a:t>18.000/4667=3,85 </a:t>
                      </a:r>
                    </a:p>
                  </a:txBody>
                  <a:tcPr/>
                </a:tc>
                <a:tc>
                  <a:txBody>
                    <a:bodyPr/>
                    <a:lstStyle/>
                    <a:p>
                      <a:r>
                        <a:rPr lang="pt-BR" sz="2000" dirty="0"/>
                        <a:t>3</a:t>
                      </a:r>
                    </a:p>
                  </a:txBody>
                  <a:tcPr/>
                </a:tc>
                <a:tc>
                  <a:txBody>
                    <a:bodyPr/>
                    <a:lstStyle/>
                    <a:p>
                      <a:r>
                        <a:rPr lang="pt-BR" sz="2000" dirty="0"/>
                        <a:t>3999</a:t>
                      </a:r>
                    </a:p>
                  </a:txBody>
                  <a:tcPr/>
                </a:tc>
                <a:extLst>
                  <a:ext uri="{0D108BD9-81ED-4DB2-BD59-A6C34878D82A}">
                    <a16:rowId xmlns:a16="http://schemas.microsoft.com/office/drawing/2014/main" xmlns="" val="10002"/>
                  </a:ext>
                </a:extLst>
              </a:tr>
              <a:tr h="656518">
                <a:tc>
                  <a:txBody>
                    <a:bodyPr/>
                    <a:lstStyle/>
                    <a:p>
                      <a:r>
                        <a:rPr lang="pt-BR" sz="2000" dirty="0"/>
                        <a:t>E</a:t>
                      </a:r>
                    </a:p>
                  </a:txBody>
                  <a:tcPr/>
                </a:tc>
                <a:tc>
                  <a:txBody>
                    <a:bodyPr/>
                    <a:lstStyle/>
                    <a:p>
                      <a:r>
                        <a:rPr lang="pt-BR" sz="2000" dirty="0"/>
                        <a:t>13.000</a:t>
                      </a:r>
                    </a:p>
                  </a:txBody>
                  <a:tcPr/>
                </a:tc>
                <a:tc>
                  <a:txBody>
                    <a:bodyPr/>
                    <a:lstStyle/>
                    <a:p>
                      <a:r>
                        <a:rPr lang="pt-BR" sz="2000" dirty="0"/>
                        <a:t>dentro</a:t>
                      </a:r>
                    </a:p>
                  </a:txBody>
                  <a:tcPr/>
                </a:tc>
                <a:tc>
                  <a:txBody>
                    <a:bodyPr/>
                    <a:lstStyle/>
                    <a:p>
                      <a:r>
                        <a:rPr lang="pt-BR" sz="2000" dirty="0"/>
                        <a:t>13.000/4667=</a:t>
                      </a:r>
                    </a:p>
                  </a:txBody>
                  <a:tcPr/>
                </a:tc>
                <a:tc>
                  <a:txBody>
                    <a:bodyPr/>
                    <a:lstStyle/>
                    <a:p>
                      <a:r>
                        <a:rPr lang="pt-BR" sz="2000" dirty="0"/>
                        <a:t>2</a:t>
                      </a:r>
                    </a:p>
                  </a:txBody>
                  <a:tcPr/>
                </a:tc>
                <a:tc>
                  <a:txBody>
                    <a:bodyPr/>
                    <a:lstStyle/>
                    <a:p>
                      <a:r>
                        <a:rPr lang="pt-BR" sz="2000" dirty="0"/>
                        <a:t>3666</a:t>
                      </a:r>
                    </a:p>
                  </a:txBody>
                  <a:tcPr/>
                </a:tc>
                <a:extLst>
                  <a:ext uri="{0D108BD9-81ED-4DB2-BD59-A6C34878D82A}">
                    <a16:rowId xmlns:a16="http://schemas.microsoft.com/office/drawing/2014/main" xmlns="" val="10003"/>
                  </a:ext>
                </a:extLst>
              </a:tr>
              <a:tr h="656518">
                <a:tc>
                  <a:txBody>
                    <a:bodyPr/>
                    <a:lstStyle/>
                    <a:p>
                      <a:r>
                        <a:rPr lang="pt-BR" sz="2000" dirty="0"/>
                        <a:t>F/G</a:t>
                      </a:r>
                    </a:p>
                  </a:txBody>
                  <a:tcPr/>
                </a:tc>
                <a:tc>
                  <a:txBody>
                    <a:bodyPr/>
                    <a:lstStyle/>
                    <a:p>
                      <a:r>
                        <a:rPr lang="pt-BR" sz="2000" dirty="0"/>
                        <a:t>15.000</a:t>
                      </a:r>
                    </a:p>
                  </a:txBody>
                  <a:tcPr/>
                </a:tc>
                <a:tc>
                  <a:txBody>
                    <a:bodyPr/>
                    <a:lstStyle/>
                    <a:p>
                      <a:r>
                        <a:rPr lang="pt-BR" sz="2000" dirty="0"/>
                        <a:t>dentro</a:t>
                      </a:r>
                    </a:p>
                  </a:txBody>
                  <a:tcPr/>
                </a:tc>
                <a:tc>
                  <a:txBody>
                    <a:bodyPr/>
                    <a:lstStyle/>
                    <a:p>
                      <a:r>
                        <a:rPr lang="pt-BR" sz="2000" dirty="0"/>
                        <a:t>15.000/4667=</a:t>
                      </a:r>
                    </a:p>
                  </a:txBody>
                  <a:tcPr/>
                </a:tc>
                <a:tc>
                  <a:txBody>
                    <a:bodyPr/>
                    <a:lstStyle/>
                    <a:p>
                      <a:r>
                        <a:rPr lang="pt-BR" sz="2000" dirty="0"/>
                        <a:t>3</a:t>
                      </a:r>
                    </a:p>
                  </a:txBody>
                  <a:tcPr/>
                </a:tc>
                <a:tc>
                  <a:txBody>
                    <a:bodyPr/>
                    <a:lstStyle/>
                    <a:p>
                      <a:r>
                        <a:rPr lang="pt-BR" sz="2000" dirty="0"/>
                        <a:t>999</a:t>
                      </a:r>
                    </a:p>
                  </a:txBody>
                  <a:tcPr/>
                </a:tc>
                <a:extLst>
                  <a:ext uri="{0D108BD9-81ED-4DB2-BD59-A6C34878D82A}">
                    <a16:rowId xmlns:a16="http://schemas.microsoft.com/office/drawing/2014/main" xmlns="" val="10004"/>
                  </a:ext>
                </a:extLst>
              </a:tr>
              <a:tr h="403423">
                <a:tc>
                  <a:txBody>
                    <a:bodyPr/>
                    <a:lstStyle/>
                    <a:p>
                      <a:r>
                        <a:rPr lang="pt-BR" sz="2000" dirty="0"/>
                        <a:t>H</a:t>
                      </a:r>
                    </a:p>
                  </a:txBody>
                  <a:tcPr/>
                </a:tc>
                <a:tc>
                  <a:txBody>
                    <a:bodyPr/>
                    <a:lstStyle/>
                    <a:p>
                      <a:r>
                        <a:rPr lang="pt-BR" sz="2000" dirty="0"/>
                        <a:t>4.000</a:t>
                      </a:r>
                    </a:p>
                  </a:txBody>
                  <a:tcPr/>
                </a:tc>
                <a:tc>
                  <a:txBody>
                    <a:bodyPr/>
                    <a:lstStyle/>
                    <a:p>
                      <a:r>
                        <a:rPr lang="pt-BR" sz="2000" dirty="0"/>
                        <a:t>fora</a:t>
                      </a:r>
                    </a:p>
                  </a:txBody>
                  <a:tcPr/>
                </a:tc>
                <a:tc>
                  <a:txBody>
                    <a:bodyPr/>
                    <a:lstStyle/>
                    <a:p>
                      <a:r>
                        <a:rPr lang="pt-BR" sz="2000" dirty="0"/>
                        <a:t>4.000/4667=</a:t>
                      </a:r>
                    </a:p>
                  </a:txBody>
                  <a:tcPr/>
                </a:tc>
                <a:tc>
                  <a:txBody>
                    <a:bodyPr/>
                    <a:lstStyle/>
                    <a:p>
                      <a:r>
                        <a:rPr lang="pt-BR" sz="2000" dirty="0"/>
                        <a:t>0</a:t>
                      </a:r>
                    </a:p>
                  </a:txBody>
                  <a:tcPr/>
                </a:tc>
                <a:tc>
                  <a:txBody>
                    <a:bodyPr/>
                    <a:lstStyle/>
                    <a:p>
                      <a:r>
                        <a:rPr lang="pt-BR" sz="2000" dirty="0"/>
                        <a:t>0</a:t>
                      </a:r>
                    </a:p>
                  </a:txBody>
                  <a:tcPr/>
                </a:tc>
                <a:extLst>
                  <a:ext uri="{0D108BD9-81ED-4DB2-BD59-A6C34878D82A}">
                    <a16:rowId xmlns:a16="http://schemas.microsoft.com/office/drawing/2014/main" xmlns="" val="10005"/>
                  </a:ext>
                </a:extLst>
              </a:tr>
            </a:tbl>
          </a:graphicData>
        </a:graphic>
      </p:graphicFrame>
      <p:sp>
        <p:nvSpPr>
          <p:cNvPr id="5" name="Texto explicativo retangular com cantos arredondados 4"/>
          <p:cNvSpPr/>
          <p:nvPr/>
        </p:nvSpPr>
        <p:spPr>
          <a:xfrm>
            <a:off x="5868144" y="116632"/>
            <a:ext cx="3024064" cy="1107207"/>
          </a:xfrm>
          <a:prstGeom prst="wedgeRoundRectCallout">
            <a:avLst>
              <a:gd name="adj1" fmla="val -50819"/>
              <a:gd name="adj2" fmla="val 684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pt-BR" sz="1400" b="1" dirty="0"/>
              <a:t>Quociente Eleitoral</a:t>
            </a:r>
          </a:p>
          <a:p>
            <a:pPr algn="ctr" fontAlgn="auto">
              <a:spcBef>
                <a:spcPts val="0"/>
              </a:spcBef>
              <a:spcAft>
                <a:spcPts val="0"/>
              </a:spcAft>
              <a:defRPr/>
            </a:pPr>
            <a:r>
              <a:rPr lang="pt-BR" sz="1400" b="1" dirty="0"/>
              <a:t>4.666,666666666667</a:t>
            </a:r>
          </a:p>
          <a:p>
            <a:pPr algn="ctr" fontAlgn="auto">
              <a:spcBef>
                <a:spcPts val="0"/>
              </a:spcBef>
              <a:spcAft>
                <a:spcPts val="0"/>
              </a:spcAft>
              <a:defRPr/>
            </a:pPr>
            <a:r>
              <a:rPr lang="pt-BR" sz="1400" b="1" dirty="0"/>
              <a:t>Despreza fração &lt;0,5 arredonda para 1 quando &gt;0,5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ço Reservado para Conteúdo 2"/>
          <p:cNvSpPr>
            <a:spLocks noGrp="1"/>
          </p:cNvSpPr>
          <p:nvPr>
            <p:ph sz="quarter" idx="4294967295"/>
          </p:nvPr>
        </p:nvSpPr>
        <p:spPr>
          <a:xfrm>
            <a:off x="1941513" y="1341438"/>
            <a:ext cx="7202487" cy="4679950"/>
          </a:xfrm>
        </p:spPr>
        <p:txBody>
          <a:bodyPr>
            <a:normAutofit/>
          </a:bodyPr>
          <a:lstStyle/>
          <a:p>
            <a:pPr eaLnBrk="1" hangingPunct="1"/>
            <a:r>
              <a:rPr lang="pt-BR" sz="2800" dirty="0">
                <a:latin typeface="Tahoma" pitchFamily="34" charset="0"/>
                <a:ea typeface="Tahoma" pitchFamily="34" charset="0"/>
                <a:cs typeface="Tahoma" pitchFamily="34" charset="0"/>
              </a:rPr>
              <a:t>Vagas ocupadas = 12 restam = 3</a:t>
            </a:r>
          </a:p>
          <a:p>
            <a:pPr eaLnBrk="1" hangingPunct="1"/>
            <a:r>
              <a:rPr lang="pt-BR" sz="2800" dirty="0">
                <a:latin typeface="Tahoma" pitchFamily="34" charset="0"/>
                <a:ea typeface="Tahoma" pitchFamily="34" charset="0"/>
                <a:cs typeface="Tahoma" pitchFamily="34" charset="0"/>
              </a:rPr>
              <a:t>Critério : maior média</a:t>
            </a:r>
          </a:p>
          <a:p>
            <a:pPr eaLnBrk="1" hangingPunct="1"/>
            <a:endParaRPr lang="pt-BR" sz="2800" dirty="0">
              <a:latin typeface="Tahoma" pitchFamily="34" charset="0"/>
              <a:ea typeface="Tahoma" pitchFamily="34" charset="0"/>
              <a:cs typeface="Tahoma" pitchFamily="34" charset="0"/>
            </a:endParaRPr>
          </a:p>
          <a:p>
            <a:pPr eaLnBrk="1" hangingPunct="1"/>
            <a:endParaRPr lang="pt-BR" sz="2800" dirty="0">
              <a:latin typeface="Tahoma" pitchFamily="34" charset="0"/>
              <a:ea typeface="Tahoma" pitchFamily="34" charset="0"/>
              <a:cs typeface="Tahoma" pitchFamily="34" charset="0"/>
            </a:endParaRPr>
          </a:p>
        </p:txBody>
      </p:sp>
      <p:sp>
        <p:nvSpPr>
          <p:cNvPr id="2" name="Título 1"/>
          <p:cNvSpPr>
            <a:spLocks noGrp="1"/>
          </p:cNvSpPr>
          <p:nvPr>
            <p:ph type="title" idx="4294967295"/>
          </p:nvPr>
        </p:nvSpPr>
        <p:spPr>
          <a:xfrm>
            <a:off x="0" y="549275"/>
            <a:ext cx="9144000" cy="704850"/>
          </a:xfrm>
        </p:spPr>
        <p:txBody>
          <a:bodyPr rtlCol="0">
            <a:noAutofit/>
          </a:bodyPr>
          <a:lstStyle/>
          <a:p>
            <a:pPr algn="ctr" eaLnBrk="1" fontAlgn="auto" hangingPunct="1">
              <a:spcAft>
                <a:spcPts val="0"/>
              </a:spcAft>
              <a:defRPr/>
            </a:pPr>
            <a:r>
              <a:rPr lang="pt-BR" sz="3600" dirty="0">
                <a:latin typeface="Tahoma" pitchFamily="34" charset="0"/>
                <a:ea typeface="Tahoma" pitchFamily="34" charset="0"/>
                <a:cs typeface="Tahoma" pitchFamily="34" charset="0"/>
              </a:rPr>
              <a:t>Proporcional - Caso Prático</a:t>
            </a:r>
          </a:p>
        </p:txBody>
      </p:sp>
      <p:graphicFrame>
        <p:nvGraphicFramePr>
          <p:cNvPr id="4" name="Tabela 3"/>
          <p:cNvGraphicFramePr>
            <a:graphicFrameLocks noGrp="1"/>
          </p:cNvGraphicFramePr>
          <p:nvPr>
            <p:extLst>
              <p:ext uri="{D42A27DB-BD31-4B8C-83A1-F6EECF244321}">
                <p14:modId xmlns:p14="http://schemas.microsoft.com/office/powerpoint/2010/main" xmlns="" val="333299775"/>
              </p:ext>
            </p:extLst>
          </p:nvPr>
        </p:nvGraphicFramePr>
        <p:xfrm>
          <a:off x="539552" y="2780928"/>
          <a:ext cx="8496944" cy="3062076"/>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xmlns="" val="20000"/>
                    </a:ext>
                  </a:extLst>
                </a:gridCol>
                <a:gridCol w="1008112">
                  <a:extLst>
                    <a:ext uri="{9D8B030D-6E8A-4147-A177-3AD203B41FA5}">
                      <a16:colId xmlns:a16="http://schemas.microsoft.com/office/drawing/2014/main" xmlns="" val="20001"/>
                    </a:ext>
                  </a:extLst>
                </a:gridCol>
                <a:gridCol w="936104">
                  <a:extLst>
                    <a:ext uri="{9D8B030D-6E8A-4147-A177-3AD203B41FA5}">
                      <a16:colId xmlns:a16="http://schemas.microsoft.com/office/drawing/2014/main" xmlns="" val="20002"/>
                    </a:ext>
                  </a:extLst>
                </a:gridCol>
                <a:gridCol w="2880320">
                  <a:extLst>
                    <a:ext uri="{9D8B030D-6E8A-4147-A177-3AD203B41FA5}">
                      <a16:colId xmlns:a16="http://schemas.microsoft.com/office/drawing/2014/main" xmlns="" val="20003"/>
                    </a:ext>
                  </a:extLst>
                </a:gridCol>
                <a:gridCol w="1033292">
                  <a:extLst>
                    <a:ext uri="{9D8B030D-6E8A-4147-A177-3AD203B41FA5}">
                      <a16:colId xmlns:a16="http://schemas.microsoft.com/office/drawing/2014/main" xmlns="" val="20004"/>
                    </a:ext>
                  </a:extLst>
                </a:gridCol>
                <a:gridCol w="1198956">
                  <a:extLst>
                    <a:ext uri="{9D8B030D-6E8A-4147-A177-3AD203B41FA5}">
                      <a16:colId xmlns:a16="http://schemas.microsoft.com/office/drawing/2014/main" xmlns="" val="20005"/>
                    </a:ext>
                  </a:extLst>
                </a:gridCol>
              </a:tblGrid>
              <a:tr h="914400">
                <a:tc>
                  <a:txBody>
                    <a:bodyPr/>
                    <a:lstStyle/>
                    <a:p>
                      <a:r>
                        <a:rPr lang="pt-BR" sz="1900" dirty="0"/>
                        <a:t>Partido</a:t>
                      </a:r>
                    </a:p>
                    <a:p>
                      <a:r>
                        <a:rPr lang="pt-BR" sz="1900" dirty="0"/>
                        <a:t>Coligação</a:t>
                      </a:r>
                    </a:p>
                  </a:txBody>
                  <a:tcPr/>
                </a:tc>
                <a:tc>
                  <a:txBody>
                    <a:bodyPr/>
                    <a:lstStyle/>
                    <a:p>
                      <a:r>
                        <a:rPr lang="pt-BR" sz="1900" dirty="0"/>
                        <a:t>Votos </a:t>
                      </a:r>
                    </a:p>
                    <a:p>
                      <a:r>
                        <a:rPr lang="pt-BR" sz="1900" dirty="0"/>
                        <a:t>válidos</a:t>
                      </a:r>
                      <a:r>
                        <a:rPr lang="pt-BR" sz="1900" baseline="0" dirty="0"/>
                        <a:t> </a:t>
                      </a:r>
                      <a:endParaRPr lang="pt-BR" sz="1900" dirty="0"/>
                    </a:p>
                  </a:txBody>
                  <a:tcPr/>
                </a:tc>
                <a:tc>
                  <a:txBody>
                    <a:bodyPr/>
                    <a:lstStyle/>
                    <a:p>
                      <a:r>
                        <a:rPr lang="pt-BR" sz="1900" dirty="0"/>
                        <a:t>status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900" dirty="0"/>
                        <a:t>Quociente Partidário</a:t>
                      </a:r>
                    </a:p>
                    <a:p>
                      <a:endParaRPr lang="pt-BR" sz="1900" dirty="0"/>
                    </a:p>
                  </a:txBody>
                  <a:tcPr/>
                </a:tc>
                <a:tc>
                  <a:txBody>
                    <a:bodyPr/>
                    <a:lstStyle/>
                    <a:p>
                      <a:r>
                        <a:rPr lang="pt-BR" sz="1900" dirty="0"/>
                        <a:t>Vagas</a:t>
                      </a:r>
                    </a:p>
                  </a:txBody>
                  <a:tcPr/>
                </a:tc>
                <a:tc>
                  <a:txBody>
                    <a:bodyPr/>
                    <a:lstStyle/>
                    <a:p>
                      <a:r>
                        <a:rPr lang="pt-BR" sz="1900" dirty="0"/>
                        <a:t>Média</a:t>
                      </a:r>
                    </a:p>
                  </a:txBody>
                  <a:tcPr/>
                </a:tc>
                <a:extLst>
                  <a:ext uri="{0D108BD9-81ED-4DB2-BD59-A6C34878D82A}">
                    <a16:rowId xmlns:a16="http://schemas.microsoft.com/office/drawing/2014/main" xmlns="" val="10000"/>
                  </a:ext>
                </a:extLst>
              </a:tr>
              <a:tr h="453752">
                <a:tc>
                  <a:txBody>
                    <a:bodyPr/>
                    <a:lstStyle/>
                    <a:p>
                      <a:r>
                        <a:rPr lang="pt-BR" sz="1900" dirty="0"/>
                        <a:t>A</a:t>
                      </a:r>
                    </a:p>
                  </a:txBody>
                  <a:tcPr/>
                </a:tc>
                <a:tc>
                  <a:txBody>
                    <a:bodyPr/>
                    <a:lstStyle/>
                    <a:p>
                      <a:r>
                        <a:rPr lang="pt-BR" sz="1900" dirty="0"/>
                        <a:t>20.000</a:t>
                      </a:r>
                    </a:p>
                  </a:txBody>
                  <a:tcPr/>
                </a:tc>
                <a:tc>
                  <a:txBody>
                    <a:bodyPr/>
                    <a:lstStyle/>
                    <a:p>
                      <a:r>
                        <a:rPr lang="pt-BR" sz="1900" dirty="0"/>
                        <a:t>dentro</a:t>
                      </a:r>
                    </a:p>
                  </a:txBody>
                  <a:tcPr/>
                </a:tc>
                <a:tc>
                  <a:txBody>
                    <a:bodyPr/>
                    <a:lstStyle/>
                    <a:p>
                      <a:r>
                        <a:rPr lang="pt-BR" sz="1900" dirty="0"/>
                        <a:t>20.000/5=4000</a:t>
                      </a:r>
                    </a:p>
                  </a:txBody>
                  <a:tcPr/>
                </a:tc>
                <a:tc>
                  <a:txBody>
                    <a:bodyPr/>
                    <a:lstStyle/>
                    <a:p>
                      <a:r>
                        <a:rPr lang="pt-BR" sz="1900" dirty="0"/>
                        <a:t>4 +1</a:t>
                      </a:r>
                    </a:p>
                  </a:txBody>
                  <a:tcPr/>
                </a:tc>
                <a:tc>
                  <a:txBody>
                    <a:bodyPr/>
                    <a:lstStyle/>
                    <a:p>
                      <a:r>
                        <a:rPr lang="pt-BR" sz="1900" dirty="0"/>
                        <a:t>4000</a:t>
                      </a:r>
                    </a:p>
                  </a:txBody>
                  <a:tcPr/>
                </a:tc>
                <a:extLst>
                  <a:ext uri="{0D108BD9-81ED-4DB2-BD59-A6C34878D82A}">
                    <a16:rowId xmlns:a16="http://schemas.microsoft.com/office/drawing/2014/main" xmlns="" val="10001"/>
                  </a:ext>
                </a:extLst>
              </a:tr>
              <a:tr h="412051">
                <a:tc>
                  <a:txBody>
                    <a:bodyPr/>
                    <a:lstStyle/>
                    <a:p>
                      <a:r>
                        <a:rPr lang="pt-BR" sz="1900" dirty="0"/>
                        <a:t>B/C/D</a:t>
                      </a:r>
                    </a:p>
                  </a:txBody>
                  <a:tcPr>
                    <a:solidFill>
                      <a:srgbClr val="00B050"/>
                    </a:solidFill>
                  </a:tcPr>
                </a:tc>
                <a:tc>
                  <a:txBody>
                    <a:bodyPr/>
                    <a:lstStyle/>
                    <a:p>
                      <a:r>
                        <a:rPr lang="pt-BR" sz="1900" dirty="0"/>
                        <a:t>18.000</a:t>
                      </a:r>
                    </a:p>
                  </a:txBody>
                  <a:tcPr>
                    <a:solidFill>
                      <a:srgbClr val="00B050"/>
                    </a:solidFill>
                  </a:tcPr>
                </a:tc>
                <a:tc>
                  <a:txBody>
                    <a:bodyPr/>
                    <a:lstStyle/>
                    <a:p>
                      <a:r>
                        <a:rPr lang="pt-BR" sz="1900" dirty="0"/>
                        <a:t>dentro</a:t>
                      </a:r>
                    </a:p>
                  </a:txBody>
                  <a:tcPr>
                    <a:solidFill>
                      <a:srgbClr val="00B050"/>
                    </a:solidFill>
                  </a:tcPr>
                </a:tc>
                <a:tc>
                  <a:txBody>
                    <a:bodyPr/>
                    <a:lstStyle/>
                    <a:p>
                      <a:r>
                        <a:rPr lang="pt-BR" sz="1900" dirty="0"/>
                        <a:t>18.000/4=</a:t>
                      </a:r>
                    </a:p>
                  </a:txBody>
                  <a:tcPr>
                    <a:solidFill>
                      <a:srgbClr val="00B050"/>
                    </a:solidFill>
                  </a:tcPr>
                </a:tc>
                <a:tc>
                  <a:txBody>
                    <a:bodyPr/>
                    <a:lstStyle/>
                    <a:p>
                      <a:r>
                        <a:rPr lang="pt-BR" sz="1900" dirty="0"/>
                        <a:t>3 +1</a:t>
                      </a:r>
                    </a:p>
                  </a:txBody>
                  <a:tcPr>
                    <a:solidFill>
                      <a:srgbClr val="00B050"/>
                    </a:solidFill>
                  </a:tcPr>
                </a:tc>
                <a:tc>
                  <a:txBody>
                    <a:bodyPr/>
                    <a:lstStyle/>
                    <a:p>
                      <a:r>
                        <a:rPr lang="pt-BR" sz="1900" dirty="0"/>
                        <a:t>4500</a:t>
                      </a:r>
                    </a:p>
                  </a:txBody>
                  <a:tcPr>
                    <a:solidFill>
                      <a:srgbClr val="00B050"/>
                    </a:solidFill>
                  </a:tcPr>
                </a:tc>
                <a:extLst>
                  <a:ext uri="{0D108BD9-81ED-4DB2-BD59-A6C34878D82A}">
                    <a16:rowId xmlns:a16="http://schemas.microsoft.com/office/drawing/2014/main" xmlns="" val="10002"/>
                  </a:ext>
                </a:extLst>
              </a:tr>
              <a:tr h="412051">
                <a:tc>
                  <a:txBody>
                    <a:bodyPr/>
                    <a:lstStyle/>
                    <a:p>
                      <a:r>
                        <a:rPr lang="pt-BR" sz="1900" dirty="0"/>
                        <a:t>E</a:t>
                      </a:r>
                    </a:p>
                  </a:txBody>
                  <a:tcPr/>
                </a:tc>
                <a:tc>
                  <a:txBody>
                    <a:bodyPr/>
                    <a:lstStyle/>
                    <a:p>
                      <a:r>
                        <a:rPr lang="pt-BR" sz="1900" dirty="0"/>
                        <a:t>13.000</a:t>
                      </a:r>
                    </a:p>
                  </a:txBody>
                  <a:tcPr/>
                </a:tc>
                <a:tc>
                  <a:txBody>
                    <a:bodyPr/>
                    <a:lstStyle/>
                    <a:p>
                      <a:r>
                        <a:rPr lang="pt-BR" sz="1900" dirty="0"/>
                        <a:t>dentro</a:t>
                      </a:r>
                    </a:p>
                  </a:txBody>
                  <a:tcPr/>
                </a:tc>
                <a:tc>
                  <a:txBody>
                    <a:bodyPr/>
                    <a:lstStyle/>
                    <a:p>
                      <a:r>
                        <a:rPr lang="pt-BR" sz="1900" dirty="0"/>
                        <a:t>13.000/3=</a:t>
                      </a:r>
                    </a:p>
                  </a:txBody>
                  <a:tcPr/>
                </a:tc>
                <a:tc>
                  <a:txBody>
                    <a:bodyPr/>
                    <a:lstStyle/>
                    <a:p>
                      <a:r>
                        <a:rPr lang="pt-BR" sz="1900" dirty="0"/>
                        <a:t>2 +1</a:t>
                      </a:r>
                    </a:p>
                  </a:txBody>
                  <a:tcPr/>
                </a:tc>
                <a:tc>
                  <a:txBody>
                    <a:bodyPr/>
                    <a:lstStyle/>
                    <a:p>
                      <a:r>
                        <a:rPr lang="pt-BR" sz="1900" dirty="0"/>
                        <a:t>4333</a:t>
                      </a:r>
                    </a:p>
                  </a:txBody>
                  <a:tcPr/>
                </a:tc>
                <a:extLst>
                  <a:ext uri="{0D108BD9-81ED-4DB2-BD59-A6C34878D82A}">
                    <a16:rowId xmlns:a16="http://schemas.microsoft.com/office/drawing/2014/main" xmlns="" val="10003"/>
                  </a:ext>
                </a:extLst>
              </a:tr>
              <a:tr h="412051">
                <a:tc>
                  <a:txBody>
                    <a:bodyPr/>
                    <a:lstStyle/>
                    <a:p>
                      <a:r>
                        <a:rPr lang="pt-BR" sz="1900" dirty="0"/>
                        <a:t>F/G</a:t>
                      </a:r>
                    </a:p>
                  </a:txBody>
                  <a:tcPr/>
                </a:tc>
                <a:tc>
                  <a:txBody>
                    <a:bodyPr/>
                    <a:lstStyle/>
                    <a:p>
                      <a:r>
                        <a:rPr lang="pt-BR" sz="1900" dirty="0"/>
                        <a:t>15.000</a:t>
                      </a:r>
                    </a:p>
                  </a:txBody>
                  <a:tcPr/>
                </a:tc>
                <a:tc>
                  <a:txBody>
                    <a:bodyPr/>
                    <a:lstStyle/>
                    <a:p>
                      <a:r>
                        <a:rPr lang="pt-BR" sz="1900" dirty="0"/>
                        <a:t>dentro</a:t>
                      </a:r>
                    </a:p>
                  </a:txBody>
                  <a:tcPr/>
                </a:tc>
                <a:tc>
                  <a:txBody>
                    <a:bodyPr/>
                    <a:lstStyle/>
                    <a:p>
                      <a:r>
                        <a:rPr lang="pt-BR" sz="1900" dirty="0"/>
                        <a:t>15.000/4=</a:t>
                      </a:r>
                    </a:p>
                  </a:txBody>
                  <a:tcPr/>
                </a:tc>
                <a:tc>
                  <a:txBody>
                    <a:bodyPr/>
                    <a:lstStyle/>
                    <a:p>
                      <a:r>
                        <a:rPr lang="pt-BR" sz="1900" dirty="0"/>
                        <a:t>3 +1</a:t>
                      </a:r>
                    </a:p>
                  </a:txBody>
                  <a:tcPr/>
                </a:tc>
                <a:tc>
                  <a:txBody>
                    <a:bodyPr/>
                    <a:lstStyle/>
                    <a:p>
                      <a:r>
                        <a:rPr lang="pt-BR" sz="1900" dirty="0"/>
                        <a:t>3750</a:t>
                      </a:r>
                    </a:p>
                  </a:txBody>
                  <a:tcPr/>
                </a:tc>
                <a:extLst>
                  <a:ext uri="{0D108BD9-81ED-4DB2-BD59-A6C34878D82A}">
                    <a16:rowId xmlns:a16="http://schemas.microsoft.com/office/drawing/2014/main" xmlns="" val="10004"/>
                  </a:ext>
                </a:extLst>
              </a:tr>
              <a:tr h="412051">
                <a:tc>
                  <a:txBody>
                    <a:bodyPr/>
                    <a:lstStyle/>
                    <a:p>
                      <a:r>
                        <a:rPr lang="pt-BR" sz="1900" dirty="0"/>
                        <a:t>H</a:t>
                      </a:r>
                    </a:p>
                  </a:txBody>
                  <a:tcPr/>
                </a:tc>
                <a:tc>
                  <a:txBody>
                    <a:bodyPr/>
                    <a:lstStyle/>
                    <a:p>
                      <a:r>
                        <a:rPr lang="pt-BR" sz="1900" dirty="0"/>
                        <a:t>4.000</a:t>
                      </a:r>
                    </a:p>
                  </a:txBody>
                  <a:tcPr/>
                </a:tc>
                <a:tc>
                  <a:txBody>
                    <a:bodyPr/>
                    <a:lstStyle/>
                    <a:p>
                      <a:r>
                        <a:rPr lang="pt-BR" sz="1900" dirty="0"/>
                        <a:t>fora</a:t>
                      </a:r>
                    </a:p>
                  </a:txBody>
                  <a:tcPr/>
                </a:tc>
                <a:tc>
                  <a:txBody>
                    <a:bodyPr/>
                    <a:lstStyle/>
                    <a:p>
                      <a:r>
                        <a:rPr lang="pt-BR" sz="1900" dirty="0"/>
                        <a:t>4.000/4667=</a:t>
                      </a:r>
                    </a:p>
                  </a:txBody>
                  <a:tcPr/>
                </a:tc>
                <a:tc>
                  <a:txBody>
                    <a:bodyPr/>
                    <a:lstStyle/>
                    <a:p>
                      <a:r>
                        <a:rPr lang="pt-BR" sz="1900" dirty="0"/>
                        <a:t>0</a:t>
                      </a:r>
                    </a:p>
                  </a:txBody>
                  <a:tcPr/>
                </a:tc>
                <a:tc>
                  <a:txBody>
                    <a:bodyPr/>
                    <a:lstStyle/>
                    <a:p>
                      <a:r>
                        <a:rPr lang="pt-BR" sz="1900" dirty="0"/>
                        <a:t>0</a:t>
                      </a:r>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Espaço Reservado para Conteúdo 2"/>
          <p:cNvSpPr>
            <a:spLocks noGrp="1"/>
          </p:cNvSpPr>
          <p:nvPr>
            <p:ph sz="quarter" idx="4294967295"/>
          </p:nvPr>
        </p:nvSpPr>
        <p:spPr>
          <a:xfrm>
            <a:off x="1725613" y="1341438"/>
            <a:ext cx="7418387" cy="4751387"/>
          </a:xfrm>
        </p:spPr>
        <p:txBody>
          <a:bodyPr>
            <a:normAutofit/>
          </a:bodyPr>
          <a:lstStyle/>
          <a:p>
            <a:pPr eaLnBrk="1" hangingPunct="1"/>
            <a:r>
              <a:rPr lang="pt-BR" sz="2800" dirty="0">
                <a:latin typeface="Tahoma" pitchFamily="34" charset="0"/>
                <a:ea typeface="Tahoma" pitchFamily="34" charset="0"/>
                <a:cs typeface="Tahoma" pitchFamily="34" charset="0"/>
              </a:rPr>
              <a:t>Vagas ocupadas = 13 restam = 2</a:t>
            </a:r>
          </a:p>
          <a:p>
            <a:pPr eaLnBrk="1" hangingPunct="1"/>
            <a:r>
              <a:rPr lang="pt-BR" sz="2800" dirty="0">
                <a:latin typeface="Tahoma" pitchFamily="34" charset="0"/>
                <a:ea typeface="Tahoma" pitchFamily="34" charset="0"/>
                <a:cs typeface="Tahoma" pitchFamily="34" charset="0"/>
              </a:rPr>
              <a:t>Critério : maior média</a:t>
            </a:r>
          </a:p>
          <a:p>
            <a:pPr eaLnBrk="1" hangingPunct="1"/>
            <a:endParaRPr lang="pt-BR" sz="2800" dirty="0">
              <a:latin typeface="Tahoma" pitchFamily="34" charset="0"/>
              <a:ea typeface="Tahoma" pitchFamily="34" charset="0"/>
              <a:cs typeface="Tahoma" pitchFamily="34" charset="0"/>
            </a:endParaRPr>
          </a:p>
          <a:p>
            <a:pPr eaLnBrk="1" hangingPunct="1"/>
            <a:endParaRPr lang="pt-BR" sz="2800" dirty="0">
              <a:latin typeface="Tahoma" pitchFamily="34" charset="0"/>
              <a:ea typeface="Tahoma" pitchFamily="34" charset="0"/>
              <a:cs typeface="Tahoma" pitchFamily="34" charset="0"/>
            </a:endParaRPr>
          </a:p>
        </p:txBody>
      </p:sp>
      <p:sp>
        <p:nvSpPr>
          <p:cNvPr id="2" name="Título 1"/>
          <p:cNvSpPr>
            <a:spLocks noGrp="1"/>
          </p:cNvSpPr>
          <p:nvPr>
            <p:ph type="title" idx="4294967295"/>
          </p:nvPr>
        </p:nvSpPr>
        <p:spPr>
          <a:xfrm>
            <a:off x="0" y="188913"/>
            <a:ext cx="9144000" cy="1143000"/>
          </a:xfrm>
        </p:spPr>
        <p:txBody>
          <a:bodyPr rtlCol="0">
            <a:normAutofit/>
          </a:bodyPr>
          <a:lstStyle/>
          <a:p>
            <a:pPr algn="ctr" eaLnBrk="1" fontAlgn="auto" hangingPunct="1">
              <a:spcAft>
                <a:spcPts val="0"/>
              </a:spcAft>
              <a:defRPr/>
            </a:pPr>
            <a:r>
              <a:rPr lang="pt-BR" sz="3600" dirty="0">
                <a:latin typeface="Tahoma" pitchFamily="34" charset="0"/>
                <a:ea typeface="Tahoma" pitchFamily="34" charset="0"/>
                <a:cs typeface="Tahoma" pitchFamily="34" charset="0"/>
              </a:rPr>
              <a:t>Proporcional - Caso Prático</a:t>
            </a:r>
          </a:p>
        </p:txBody>
      </p:sp>
      <p:graphicFrame>
        <p:nvGraphicFramePr>
          <p:cNvPr id="4" name="Tabela 3"/>
          <p:cNvGraphicFramePr>
            <a:graphicFrameLocks noGrp="1"/>
          </p:cNvGraphicFramePr>
          <p:nvPr>
            <p:extLst>
              <p:ext uri="{D42A27DB-BD31-4B8C-83A1-F6EECF244321}">
                <p14:modId xmlns:p14="http://schemas.microsoft.com/office/powerpoint/2010/main" xmlns="" val="2779119359"/>
              </p:ext>
            </p:extLst>
          </p:nvPr>
        </p:nvGraphicFramePr>
        <p:xfrm>
          <a:off x="467544" y="2636912"/>
          <a:ext cx="8497017" cy="3062076"/>
        </p:xfrm>
        <a:graphic>
          <a:graphicData uri="http://schemas.openxmlformats.org/drawingml/2006/table">
            <a:tbl>
              <a:tblPr firstRow="1" bandRow="1">
                <a:tableStyleId>{5C22544A-7EE6-4342-B048-85BDC9FD1C3A}</a:tableStyleId>
              </a:tblPr>
              <a:tblGrid>
                <a:gridCol w="1440158">
                  <a:extLst>
                    <a:ext uri="{9D8B030D-6E8A-4147-A177-3AD203B41FA5}">
                      <a16:colId xmlns:a16="http://schemas.microsoft.com/office/drawing/2014/main" xmlns="" val="20000"/>
                    </a:ext>
                  </a:extLst>
                </a:gridCol>
                <a:gridCol w="936104">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2952330">
                  <a:extLst>
                    <a:ext uri="{9D8B030D-6E8A-4147-A177-3AD203B41FA5}">
                      <a16:colId xmlns:a16="http://schemas.microsoft.com/office/drawing/2014/main" xmlns="" val="20003"/>
                    </a:ext>
                  </a:extLst>
                </a:gridCol>
                <a:gridCol w="961348">
                  <a:extLst>
                    <a:ext uri="{9D8B030D-6E8A-4147-A177-3AD203B41FA5}">
                      <a16:colId xmlns:a16="http://schemas.microsoft.com/office/drawing/2014/main" xmlns="" val="20004"/>
                    </a:ext>
                  </a:extLst>
                </a:gridCol>
                <a:gridCol w="1198965">
                  <a:extLst>
                    <a:ext uri="{9D8B030D-6E8A-4147-A177-3AD203B41FA5}">
                      <a16:colId xmlns:a16="http://schemas.microsoft.com/office/drawing/2014/main" xmlns="" val="20005"/>
                    </a:ext>
                  </a:extLst>
                </a:gridCol>
              </a:tblGrid>
              <a:tr h="914400">
                <a:tc>
                  <a:txBody>
                    <a:bodyPr/>
                    <a:lstStyle/>
                    <a:p>
                      <a:r>
                        <a:rPr lang="pt-BR" sz="1900" dirty="0"/>
                        <a:t>Partido</a:t>
                      </a:r>
                    </a:p>
                    <a:p>
                      <a:r>
                        <a:rPr lang="pt-BR" sz="1900" dirty="0"/>
                        <a:t>Coligação</a:t>
                      </a:r>
                    </a:p>
                  </a:txBody>
                  <a:tcPr/>
                </a:tc>
                <a:tc>
                  <a:txBody>
                    <a:bodyPr/>
                    <a:lstStyle/>
                    <a:p>
                      <a:r>
                        <a:rPr lang="pt-BR" sz="1900" dirty="0"/>
                        <a:t>Votos </a:t>
                      </a:r>
                    </a:p>
                    <a:p>
                      <a:r>
                        <a:rPr lang="pt-BR" sz="1900" dirty="0"/>
                        <a:t>válidos</a:t>
                      </a:r>
                      <a:r>
                        <a:rPr lang="pt-BR" sz="1900" baseline="0" dirty="0"/>
                        <a:t> </a:t>
                      </a:r>
                      <a:endParaRPr lang="pt-BR" sz="1900" dirty="0"/>
                    </a:p>
                  </a:txBody>
                  <a:tcPr/>
                </a:tc>
                <a:tc>
                  <a:txBody>
                    <a:bodyPr/>
                    <a:lstStyle/>
                    <a:p>
                      <a:r>
                        <a:rPr lang="pt-BR" sz="1900" dirty="0"/>
                        <a:t>status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900" dirty="0"/>
                        <a:t>Quociente Partidário</a:t>
                      </a:r>
                    </a:p>
                    <a:p>
                      <a:endParaRPr lang="pt-BR" sz="1900" dirty="0"/>
                    </a:p>
                  </a:txBody>
                  <a:tcPr/>
                </a:tc>
                <a:tc>
                  <a:txBody>
                    <a:bodyPr/>
                    <a:lstStyle/>
                    <a:p>
                      <a:r>
                        <a:rPr lang="pt-BR" sz="1900" dirty="0"/>
                        <a:t>Vagas</a:t>
                      </a:r>
                    </a:p>
                  </a:txBody>
                  <a:tcPr/>
                </a:tc>
                <a:tc>
                  <a:txBody>
                    <a:bodyPr/>
                    <a:lstStyle/>
                    <a:p>
                      <a:r>
                        <a:rPr lang="pt-BR" sz="1900" dirty="0"/>
                        <a:t>Média</a:t>
                      </a:r>
                    </a:p>
                  </a:txBody>
                  <a:tcPr/>
                </a:tc>
                <a:extLst>
                  <a:ext uri="{0D108BD9-81ED-4DB2-BD59-A6C34878D82A}">
                    <a16:rowId xmlns:a16="http://schemas.microsoft.com/office/drawing/2014/main" xmlns="" val="10000"/>
                  </a:ext>
                </a:extLst>
              </a:tr>
              <a:tr h="453752">
                <a:tc>
                  <a:txBody>
                    <a:bodyPr/>
                    <a:lstStyle/>
                    <a:p>
                      <a:r>
                        <a:rPr lang="pt-BR" sz="1900" dirty="0"/>
                        <a:t>A</a:t>
                      </a:r>
                    </a:p>
                  </a:txBody>
                  <a:tcPr/>
                </a:tc>
                <a:tc>
                  <a:txBody>
                    <a:bodyPr/>
                    <a:lstStyle/>
                    <a:p>
                      <a:r>
                        <a:rPr lang="pt-BR" sz="1900" dirty="0"/>
                        <a:t>20.000</a:t>
                      </a:r>
                    </a:p>
                  </a:txBody>
                  <a:tcPr/>
                </a:tc>
                <a:tc>
                  <a:txBody>
                    <a:bodyPr/>
                    <a:lstStyle/>
                    <a:p>
                      <a:r>
                        <a:rPr lang="pt-BR" sz="1900" dirty="0"/>
                        <a:t>dentro</a:t>
                      </a:r>
                    </a:p>
                  </a:txBody>
                  <a:tcPr/>
                </a:tc>
                <a:tc>
                  <a:txBody>
                    <a:bodyPr/>
                    <a:lstStyle/>
                    <a:p>
                      <a:r>
                        <a:rPr lang="pt-BR" sz="1900" dirty="0"/>
                        <a:t>20.000/5=3333</a:t>
                      </a:r>
                    </a:p>
                  </a:txBody>
                  <a:tcPr/>
                </a:tc>
                <a:tc>
                  <a:txBody>
                    <a:bodyPr/>
                    <a:lstStyle/>
                    <a:p>
                      <a:r>
                        <a:rPr lang="pt-BR" sz="1900" dirty="0"/>
                        <a:t>4 +1</a:t>
                      </a:r>
                    </a:p>
                  </a:txBody>
                  <a:tcPr/>
                </a:tc>
                <a:tc>
                  <a:txBody>
                    <a:bodyPr/>
                    <a:lstStyle/>
                    <a:p>
                      <a:r>
                        <a:rPr lang="pt-BR" sz="1900" dirty="0"/>
                        <a:t>4000</a:t>
                      </a:r>
                    </a:p>
                  </a:txBody>
                  <a:tcPr/>
                </a:tc>
                <a:extLst>
                  <a:ext uri="{0D108BD9-81ED-4DB2-BD59-A6C34878D82A}">
                    <a16:rowId xmlns:a16="http://schemas.microsoft.com/office/drawing/2014/main" xmlns="" val="10001"/>
                  </a:ext>
                </a:extLst>
              </a:tr>
              <a:tr h="412051">
                <a:tc>
                  <a:txBody>
                    <a:bodyPr/>
                    <a:lstStyle/>
                    <a:p>
                      <a:r>
                        <a:rPr lang="pt-BR" sz="1900" dirty="0"/>
                        <a:t>B/C/D</a:t>
                      </a:r>
                    </a:p>
                  </a:txBody>
                  <a:tcPr>
                    <a:solidFill>
                      <a:schemeClr val="bg2"/>
                    </a:solidFill>
                  </a:tcPr>
                </a:tc>
                <a:tc>
                  <a:txBody>
                    <a:bodyPr/>
                    <a:lstStyle/>
                    <a:p>
                      <a:r>
                        <a:rPr lang="pt-BR" sz="1900" dirty="0"/>
                        <a:t>18.000</a:t>
                      </a:r>
                    </a:p>
                  </a:txBody>
                  <a:tcPr>
                    <a:solidFill>
                      <a:schemeClr val="bg2"/>
                    </a:solidFill>
                  </a:tcPr>
                </a:tc>
                <a:tc>
                  <a:txBody>
                    <a:bodyPr/>
                    <a:lstStyle/>
                    <a:p>
                      <a:r>
                        <a:rPr lang="pt-BR" sz="1900" dirty="0"/>
                        <a:t>dentro</a:t>
                      </a:r>
                    </a:p>
                  </a:txBody>
                  <a:tcPr>
                    <a:solidFill>
                      <a:schemeClr val="bg2"/>
                    </a:solidFill>
                  </a:tcPr>
                </a:tc>
                <a:tc>
                  <a:txBody>
                    <a:bodyPr/>
                    <a:lstStyle/>
                    <a:p>
                      <a:r>
                        <a:rPr lang="pt-BR" sz="1900" dirty="0"/>
                        <a:t>18.000/5=3600</a:t>
                      </a:r>
                    </a:p>
                  </a:txBody>
                  <a:tcPr>
                    <a:solidFill>
                      <a:schemeClr val="bg2"/>
                    </a:solidFill>
                  </a:tcPr>
                </a:tc>
                <a:tc>
                  <a:txBody>
                    <a:bodyPr/>
                    <a:lstStyle/>
                    <a:p>
                      <a:r>
                        <a:rPr lang="pt-BR" sz="1900" dirty="0"/>
                        <a:t>4+1</a:t>
                      </a:r>
                    </a:p>
                  </a:txBody>
                  <a:tcPr>
                    <a:solidFill>
                      <a:schemeClr val="bg2"/>
                    </a:solidFill>
                  </a:tcPr>
                </a:tc>
                <a:tc>
                  <a:txBody>
                    <a:bodyPr/>
                    <a:lstStyle/>
                    <a:p>
                      <a:r>
                        <a:rPr lang="pt-BR" sz="1900" dirty="0"/>
                        <a:t>3600</a:t>
                      </a:r>
                    </a:p>
                  </a:txBody>
                  <a:tcPr>
                    <a:solidFill>
                      <a:schemeClr val="bg2"/>
                    </a:solidFill>
                  </a:tcPr>
                </a:tc>
                <a:extLst>
                  <a:ext uri="{0D108BD9-81ED-4DB2-BD59-A6C34878D82A}">
                    <a16:rowId xmlns:a16="http://schemas.microsoft.com/office/drawing/2014/main" xmlns="" val="10002"/>
                  </a:ext>
                </a:extLst>
              </a:tr>
              <a:tr h="412051">
                <a:tc>
                  <a:txBody>
                    <a:bodyPr/>
                    <a:lstStyle/>
                    <a:p>
                      <a:r>
                        <a:rPr lang="pt-BR" sz="1900" dirty="0"/>
                        <a:t>E</a:t>
                      </a:r>
                    </a:p>
                  </a:txBody>
                  <a:tcPr>
                    <a:solidFill>
                      <a:srgbClr val="00B050"/>
                    </a:solidFill>
                  </a:tcPr>
                </a:tc>
                <a:tc>
                  <a:txBody>
                    <a:bodyPr/>
                    <a:lstStyle/>
                    <a:p>
                      <a:r>
                        <a:rPr lang="pt-BR" sz="1900" dirty="0"/>
                        <a:t>13.000</a:t>
                      </a:r>
                    </a:p>
                  </a:txBody>
                  <a:tcPr>
                    <a:solidFill>
                      <a:srgbClr val="00B050"/>
                    </a:solidFill>
                  </a:tcPr>
                </a:tc>
                <a:tc>
                  <a:txBody>
                    <a:bodyPr/>
                    <a:lstStyle/>
                    <a:p>
                      <a:r>
                        <a:rPr lang="pt-BR" sz="1900" dirty="0"/>
                        <a:t>dentro</a:t>
                      </a:r>
                    </a:p>
                  </a:txBody>
                  <a:tcPr>
                    <a:solidFill>
                      <a:srgbClr val="00B050"/>
                    </a:solidFill>
                  </a:tcPr>
                </a:tc>
                <a:tc>
                  <a:txBody>
                    <a:bodyPr/>
                    <a:lstStyle/>
                    <a:p>
                      <a:r>
                        <a:rPr lang="pt-BR" sz="1900" dirty="0"/>
                        <a:t>13.000/3=</a:t>
                      </a:r>
                    </a:p>
                  </a:txBody>
                  <a:tcPr>
                    <a:solidFill>
                      <a:srgbClr val="00B050"/>
                    </a:solidFill>
                  </a:tcPr>
                </a:tc>
                <a:tc>
                  <a:txBody>
                    <a:bodyPr/>
                    <a:lstStyle/>
                    <a:p>
                      <a:r>
                        <a:rPr lang="pt-BR" sz="1900" dirty="0"/>
                        <a:t>2 +1</a:t>
                      </a:r>
                    </a:p>
                  </a:txBody>
                  <a:tcPr>
                    <a:solidFill>
                      <a:srgbClr val="00B050"/>
                    </a:solidFill>
                  </a:tcPr>
                </a:tc>
                <a:tc>
                  <a:txBody>
                    <a:bodyPr/>
                    <a:lstStyle/>
                    <a:p>
                      <a:r>
                        <a:rPr lang="pt-BR" sz="1900" dirty="0"/>
                        <a:t>4333</a:t>
                      </a:r>
                    </a:p>
                  </a:txBody>
                  <a:tcPr>
                    <a:solidFill>
                      <a:srgbClr val="00B050"/>
                    </a:solidFill>
                  </a:tcPr>
                </a:tc>
                <a:extLst>
                  <a:ext uri="{0D108BD9-81ED-4DB2-BD59-A6C34878D82A}">
                    <a16:rowId xmlns:a16="http://schemas.microsoft.com/office/drawing/2014/main" xmlns="" val="10003"/>
                  </a:ext>
                </a:extLst>
              </a:tr>
              <a:tr h="412051">
                <a:tc>
                  <a:txBody>
                    <a:bodyPr/>
                    <a:lstStyle/>
                    <a:p>
                      <a:r>
                        <a:rPr lang="pt-BR" sz="1900" dirty="0"/>
                        <a:t>F/G</a:t>
                      </a:r>
                    </a:p>
                  </a:txBody>
                  <a:tcPr/>
                </a:tc>
                <a:tc>
                  <a:txBody>
                    <a:bodyPr/>
                    <a:lstStyle/>
                    <a:p>
                      <a:r>
                        <a:rPr lang="pt-BR" sz="1900" dirty="0"/>
                        <a:t>15.000</a:t>
                      </a:r>
                    </a:p>
                  </a:txBody>
                  <a:tcPr/>
                </a:tc>
                <a:tc>
                  <a:txBody>
                    <a:bodyPr/>
                    <a:lstStyle/>
                    <a:p>
                      <a:r>
                        <a:rPr lang="pt-BR" sz="1900" dirty="0"/>
                        <a:t>dentro</a:t>
                      </a:r>
                    </a:p>
                  </a:txBody>
                  <a:tcPr/>
                </a:tc>
                <a:tc>
                  <a:txBody>
                    <a:bodyPr/>
                    <a:lstStyle/>
                    <a:p>
                      <a:r>
                        <a:rPr lang="pt-BR" sz="1900" dirty="0"/>
                        <a:t>15.000/4=</a:t>
                      </a:r>
                    </a:p>
                  </a:txBody>
                  <a:tcPr/>
                </a:tc>
                <a:tc>
                  <a:txBody>
                    <a:bodyPr/>
                    <a:lstStyle/>
                    <a:p>
                      <a:r>
                        <a:rPr lang="pt-BR" sz="1900" dirty="0"/>
                        <a:t>3 +1</a:t>
                      </a:r>
                    </a:p>
                  </a:txBody>
                  <a:tcPr/>
                </a:tc>
                <a:tc>
                  <a:txBody>
                    <a:bodyPr/>
                    <a:lstStyle/>
                    <a:p>
                      <a:r>
                        <a:rPr lang="pt-BR" sz="1900" dirty="0"/>
                        <a:t>3750</a:t>
                      </a:r>
                    </a:p>
                  </a:txBody>
                  <a:tcPr/>
                </a:tc>
                <a:extLst>
                  <a:ext uri="{0D108BD9-81ED-4DB2-BD59-A6C34878D82A}">
                    <a16:rowId xmlns:a16="http://schemas.microsoft.com/office/drawing/2014/main" xmlns="" val="10004"/>
                  </a:ext>
                </a:extLst>
              </a:tr>
              <a:tr h="412051">
                <a:tc>
                  <a:txBody>
                    <a:bodyPr/>
                    <a:lstStyle/>
                    <a:p>
                      <a:r>
                        <a:rPr lang="pt-BR" sz="1900" dirty="0"/>
                        <a:t>H</a:t>
                      </a:r>
                    </a:p>
                  </a:txBody>
                  <a:tcPr/>
                </a:tc>
                <a:tc>
                  <a:txBody>
                    <a:bodyPr/>
                    <a:lstStyle/>
                    <a:p>
                      <a:r>
                        <a:rPr lang="pt-BR" sz="1900" dirty="0"/>
                        <a:t>4.000</a:t>
                      </a:r>
                    </a:p>
                  </a:txBody>
                  <a:tcPr/>
                </a:tc>
                <a:tc>
                  <a:txBody>
                    <a:bodyPr/>
                    <a:lstStyle/>
                    <a:p>
                      <a:r>
                        <a:rPr lang="pt-BR" sz="1900" dirty="0"/>
                        <a:t>fora</a:t>
                      </a:r>
                    </a:p>
                  </a:txBody>
                  <a:tcPr/>
                </a:tc>
                <a:tc>
                  <a:txBody>
                    <a:bodyPr/>
                    <a:lstStyle/>
                    <a:p>
                      <a:r>
                        <a:rPr lang="pt-BR" sz="1900" dirty="0"/>
                        <a:t>4.000/4667=</a:t>
                      </a:r>
                    </a:p>
                  </a:txBody>
                  <a:tcPr/>
                </a:tc>
                <a:tc>
                  <a:txBody>
                    <a:bodyPr/>
                    <a:lstStyle/>
                    <a:p>
                      <a:r>
                        <a:rPr lang="pt-BR" sz="1900" dirty="0"/>
                        <a:t>0</a:t>
                      </a:r>
                    </a:p>
                  </a:txBody>
                  <a:tcPr/>
                </a:tc>
                <a:tc>
                  <a:txBody>
                    <a:bodyPr/>
                    <a:lstStyle/>
                    <a:p>
                      <a:r>
                        <a:rPr lang="pt-BR" sz="1900" dirty="0"/>
                        <a:t>0</a:t>
                      </a:r>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59632" y="2348880"/>
            <a:ext cx="7488832" cy="2677656"/>
          </a:xfrm>
          <a:prstGeom prst="rect">
            <a:avLst/>
          </a:prstGeom>
        </p:spPr>
        <p:txBody>
          <a:bodyPr wrap="square">
            <a:spAutoFit/>
          </a:bodyPr>
          <a:lstStyle/>
          <a:p>
            <a:pPr algn="just"/>
            <a:r>
              <a:rPr lang="pt-BR" sz="2800" dirty="0">
                <a:latin typeface="Tahoma" pitchFamily="34" charset="0"/>
                <a:ea typeface="Tahoma" pitchFamily="34" charset="0"/>
                <a:cs typeface="Tahoma" pitchFamily="34" charset="0"/>
              </a:rPr>
              <a:t>Art. 27. Servirá como Procurador Regional junto a cada Tribunal Regional Eleitoral o Procurador da República no respectivo Estado e, onde houver mais de um, aquele que for designado pelo Procurador Geral da República. </a:t>
            </a:r>
          </a:p>
        </p:txBody>
      </p:sp>
      <p:sp>
        <p:nvSpPr>
          <p:cNvPr id="3" name="Título 1"/>
          <p:cNvSpPr txBox="1">
            <a:spLocks/>
          </p:cNvSpPr>
          <p:nvPr/>
        </p:nvSpPr>
        <p:spPr>
          <a:xfrm>
            <a:off x="0" y="404813"/>
            <a:ext cx="9144000" cy="706437"/>
          </a:xfrm>
          <a:prstGeom prst="rect">
            <a:avLst/>
          </a:prstGeom>
        </p:spPr>
        <p:txBody>
          <a:bodyPr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endParaRPr>
          </a:p>
        </p:txBody>
      </p:sp>
      <p:sp>
        <p:nvSpPr>
          <p:cNvPr id="5" name="Título 1"/>
          <p:cNvSpPr txBox="1">
            <a:spLocks/>
          </p:cNvSpPr>
          <p:nvPr/>
        </p:nvSpPr>
        <p:spPr>
          <a:xfrm>
            <a:off x="0" y="333375"/>
            <a:ext cx="9144000" cy="935038"/>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defTabSz="914400"/>
            <a:r>
              <a:rPr lang="pt-BR" sz="3600">
                <a:latin typeface="Tahoma" pitchFamily="34" charset="0"/>
                <a:ea typeface="Tahoma" pitchFamily="34" charset="0"/>
                <a:cs typeface="Tahoma" pitchFamily="34" charset="0"/>
              </a:rPr>
              <a:t>Ministério Público Eleitoral</a:t>
            </a:r>
            <a:endParaRPr lang="pt-BR" sz="3600" dirty="0">
              <a:latin typeface="Tahoma" pitchFamily="34" charset="0"/>
              <a:ea typeface="Tahoma" pitchFamily="34" charset="0"/>
              <a:cs typeface="Tahoma"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Espaço Reservado para Conteúdo 2"/>
          <p:cNvSpPr>
            <a:spLocks noGrp="1"/>
          </p:cNvSpPr>
          <p:nvPr>
            <p:ph sz="quarter" idx="4294967295"/>
          </p:nvPr>
        </p:nvSpPr>
        <p:spPr>
          <a:xfrm>
            <a:off x="1797050" y="1484313"/>
            <a:ext cx="7346950" cy="4681537"/>
          </a:xfrm>
        </p:spPr>
        <p:txBody>
          <a:bodyPr/>
          <a:lstStyle/>
          <a:p>
            <a:pPr eaLnBrk="1" hangingPunct="1"/>
            <a:r>
              <a:rPr lang="pt-BR" dirty="0"/>
              <a:t>Vagas ocupadas = 14 resta = 1</a:t>
            </a:r>
          </a:p>
          <a:p>
            <a:pPr eaLnBrk="1" hangingPunct="1"/>
            <a:r>
              <a:rPr lang="pt-BR" dirty="0"/>
              <a:t>Critério : maior </a:t>
            </a:r>
            <a:r>
              <a:rPr lang="pt-BR" sz="2800" dirty="0">
                <a:latin typeface="Tahoma" pitchFamily="34" charset="0"/>
                <a:ea typeface="Tahoma" pitchFamily="34" charset="0"/>
                <a:cs typeface="Tahoma" pitchFamily="34" charset="0"/>
              </a:rPr>
              <a:t>média</a:t>
            </a:r>
          </a:p>
          <a:p>
            <a:pPr eaLnBrk="1" hangingPunct="1"/>
            <a:endParaRPr lang="pt-BR" dirty="0"/>
          </a:p>
          <a:p>
            <a:pPr eaLnBrk="1" hangingPunct="1"/>
            <a:endParaRPr lang="pt-BR" dirty="0"/>
          </a:p>
        </p:txBody>
      </p:sp>
      <p:sp>
        <p:nvSpPr>
          <p:cNvPr id="2" name="Título 1"/>
          <p:cNvSpPr>
            <a:spLocks noGrp="1"/>
          </p:cNvSpPr>
          <p:nvPr>
            <p:ph type="title" idx="4294967295"/>
          </p:nvPr>
        </p:nvSpPr>
        <p:spPr>
          <a:xfrm>
            <a:off x="0" y="274638"/>
            <a:ext cx="9144000" cy="1143000"/>
          </a:xfrm>
        </p:spPr>
        <p:txBody>
          <a:bodyPr rtlCol="0">
            <a:normAutofit/>
          </a:bodyPr>
          <a:lstStyle/>
          <a:p>
            <a:pPr algn="ctr" eaLnBrk="1" fontAlgn="auto" hangingPunct="1">
              <a:spcAft>
                <a:spcPts val="0"/>
              </a:spcAft>
              <a:defRPr/>
            </a:pPr>
            <a:r>
              <a:rPr lang="pt-BR" sz="3600" dirty="0">
                <a:latin typeface="Tahoma" pitchFamily="34" charset="0"/>
                <a:ea typeface="Tahoma" pitchFamily="34" charset="0"/>
                <a:cs typeface="Tahoma" pitchFamily="34" charset="0"/>
              </a:rPr>
              <a:t>Proporcional - Caso Prático</a:t>
            </a:r>
          </a:p>
        </p:txBody>
      </p:sp>
      <p:graphicFrame>
        <p:nvGraphicFramePr>
          <p:cNvPr id="4" name="Tabela 3"/>
          <p:cNvGraphicFramePr>
            <a:graphicFrameLocks noGrp="1"/>
          </p:cNvGraphicFramePr>
          <p:nvPr>
            <p:extLst>
              <p:ext uri="{D42A27DB-BD31-4B8C-83A1-F6EECF244321}">
                <p14:modId xmlns:p14="http://schemas.microsoft.com/office/powerpoint/2010/main" xmlns="" val="1843493341"/>
              </p:ext>
            </p:extLst>
          </p:nvPr>
        </p:nvGraphicFramePr>
        <p:xfrm>
          <a:off x="899592" y="2852936"/>
          <a:ext cx="7920880" cy="3062076"/>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xmlns="" val="20000"/>
                    </a:ext>
                  </a:extLst>
                </a:gridCol>
                <a:gridCol w="1080120">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2232248">
                  <a:extLst>
                    <a:ext uri="{9D8B030D-6E8A-4147-A177-3AD203B41FA5}">
                      <a16:colId xmlns:a16="http://schemas.microsoft.com/office/drawing/2014/main" xmlns="" val="20003"/>
                    </a:ext>
                  </a:extLst>
                </a:gridCol>
                <a:gridCol w="1114578">
                  <a:extLst>
                    <a:ext uri="{9D8B030D-6E8A-4147-A177-3AD203B41FA5}">
                      <a16:colId xmlns:a16="http://schemas.microsoft.com/office/drawing/2014/main" xmlns="" val="20004"/>
                    </a:ext>
                  </a:extLst>
                </a:gridCol>
                <a:gridCol w="1117670">
                  <a:extLst>
                    <a:ext uri="{9D8B030D-6E8A-4147-A177-3AD203B41FA5}">
                      <a16:colId xmlns:a16="http://schemas.microsoft.com/office/drawing/2014/main" xmlns="" val="20005"/>
                    </a:ext>
                  </a:extLst>
                </a:gridCol>
              </a:tblGrid>
              <a:tr h="720079">
                <a:tc>
                  <a:txBody>
                    <a:bodyPr/>
                    <a:lstStyle/>
                    <a:p>
                      <a:r>
                        <a:rPr lang="pt-BR" sz="1900" dirty="0"/>
                        <a:t>Partido</a:t>
                      </a:r>
                    </a:p>
                    <a:p>
                      <a:r>
                        <a:rPr lang="pt-BR" sz="1900" dirty="0"/>
                        <a:t>Coligação</a:t>
                      </a:r>
                    </a:p>
                  </a:txBody>
                  <a:tcPr/>
                </a:tc>
                <a:tc>
                  <a:txBody>
                    <a:bodyPr/>
                    <a:lstStyle/>
                    <a:p>
                      <a:r>
                        <a:rPr lang="pt-BR" sz="1900" dirty="0"/>
                        <a:t>Votos </a:t>
                      </a:r>
                    </a:p>
                    <a:p>
                      <a:r>
                        <a:rPr lang="pt-BR" sz="1900" dirty="0"/>
                        <a:t>válidos</a:t>
                      </a:r>
                      <a:r>
                        <a:rPr lang="pt-BR" sz="1900" baseline="0" dirty="0"/>
                        <a:t> </a:t>
                      </a:r>
                      <a:endParaRPr lang="pt-BR" sz="1900" dirty="0"/>
                    </a:p>
                  </a:txBody>
                  <a:tcPr/>
                </a:tc>
                <a:tc>
                  <a:txBody>
                    <a:bodyPr/>
                    <a:lstStyle/>
                    <a:p>
                      <a:r>
                        <a:rPr lang="pt-BR" sz="1900" dirty="0"/>
                        <a:t>status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900" dirty="0"/>
                        <a:t>Quociente Partidário</a:t>
                      </a:r>
                    </a:p>
                    <a:p>
                      <a:endParaRPr lang="pt-BR" sz="1900" dirty="0"/>
                    </a:p>
                  </a:txBody>
                  <a:tcPr/>
                </a:tc>
                <a:tc>
                  <a:txBody>
                    <a:bodyPr/>
                    <a:lstStyle/>
                    <a:p>
                      <a:r>
                        <a:rPr lang="pt-BR" sz="1900" dirty="0"/>
                        <a:t>Vagas</a:t>
                      </a:r>
                    </a:p>
                  </a:txBody>
                  <a:tcPr/>
                </a:tc>
                <a:tc>
                  <a:txBody>
                    <a:bodyPr/>
                    <a:lstStyle/>
                    <a:p>
                      <a:r>
                        <a:rPr lang="pt-BR" sz="1900" dirty="0"/>
                        <a:t>Média</a:t>
                      </a:r>
                    </a:p>
                  </a:txBody>
                  <a:tcPr/>
                </a:tc>
                <a:extLst>
                  <a:ext uri="{0D108BD9-81ED-4DB2-BD59-A6C34878D82A}">
                    <a16:rowId xmlns:a16="http://schemas.microsoft.com/office/drawing/2014/main" xmlns="" val="10000"/>
                  </a:ext>
                </a:extLst>
              </a:tr>
              <a:tr h="453752">
                <a:tc>
                  <a:txBody>
                    <a:bodyPr/>
                    <a:lstStyle/>
                    <a:p>
                      <a:r>
                        <a:rPr lang="pt-BR" sz="1900" dirty="0"/>
                        <a:t>A</a:t>
                      </a:r>
                    </a:p>
                  </a:txBody>
                  <a:tcPr>
                    <a:solidFill>
                      <a:srgbClr val="00B050"/>
                    </a:solidFill>
                  </a:tcPr>
                </a:tc>
                <a:tc>
                  <a:txBody>
                    <a:bodyPr/>
                    <a:lstStyle/>
                    <a:p>
                      <a:r>
                        <a:rPr lang="pt-BR" sz="1900" dirty="0"/>
                        <a:t>20.000</a:t>
                      </a:r>
                    </a:p>
                  </a:txBody>
                  <a:tcPr>
                    <a:solidFill>
                      <a:srgbClr val="00B050"/>
                    </a:solidFill>
                  </a:tcPr>
                </a:tc>
                <a:tc>
                  <a:txBody>
                    <a:bodyPr/>
                    <a:lstStyle/>
                    <a:p>
                      <a:r>
                        <a:rPr lang="pt-BR" sz="1900" dirty="0"/>
                        <a:t>dentro</a:t>
                      </a:r>
                    </a:p>
                  </a:txBody>
                  <a:tcPr>
                    <a:solidFill>
                      <a:srgbClr val="00B050"/>
                    </a:solidFill>
                  </a:tcPr>
                </a:tc>
                <a:tc>
                  <a:txBody>
                    <a:bodyPr/>
                    <a:lstStyle/>
                    <a:p>
                      <a:r>
                        <a:rPr lang="pt-BR" sz="1900" dirty="0"/>
                        <a:t>20.000/5=4000</a:t>
                      </a:r>
                    </a:p>
                  </a:txBody>
                  <a:tcPr>
                    <a:solidFill>
                      <a:srgbClr val="00B050"/>
                    </a:solidFill>
                  </a:tcPr>
                </a:tc>
                <a:tc>
                  <a:txBody>
                    <a:bodyPr/>
                    <a:lstStyle/>
                    <a:p>
                      <a:r>
                        <a:rPr lang="pt-BR" sz="1900" dirty="0"/>
                        <a:t>4 +1</a:t>
                      </a:r>
                    </a:p>
                  </a:txBody>
                  <a:tcPr>
                    <a:solidFill>
                      <a:srgbClr val="00B050"/>
                    </a:solidFill>
                  </a:tcPr>
                </a:tc>
                <a:tc>
                  <a:txBody>
                    <a:bodyPr/>
                    <a:lstStyle/>
                    <a:p>
                      <a:r>
                        <a:rPr lang="pt-BR" sz="1900" dirty="0"/>
                        <a:t>4000</a:t>
                      </a:r>
                    </a:p>
                  </a:txBody>
                  <a:tcPr>
                    <a:solidFill>
                      <a:srgbClr val="00B050"/>
                    </a:solidFill>
                  </a:tcPr>
                </a:tc>
                <a:extLst>
                  <a:ext uri="{0D108BD9-81ED-4DB2-BD59-A6C34878D82A}">
                    <a16:rowId xmlns:a16="http://schemas.microsoft.com/office/drawing/2014/main" xmlns="" val="10001"/>
                  </a:ext>
                </a:extLst>
              </a:tr>
              <a:tr h="412051">
                <a:tc>
                  <a:txBody>
                    <a:bodyPr/>
                    <a:lstStyle/>
                    <a:p>
                      <a:r>
                        <a:rPr lang="pt-BR" sz="1900" dirty="0"/>
                        <a:t>B/C/D</a:t>
                      </a:r>
                    </a:p>
                  </a:txBody>
                  <a:tcPr>
                    <a:solidFill>
                      <a:schemeClr val="tx2">
                        <a:lumMod val="20000"/>
                        <a:lumOff val="80000"/>
                      </a:schemeClr>
                    </a:solidFill>
                  </a:tcPr>
                </a:tc>
                <a:tc>
                  <a:txBody>
                    <a:bodyPr/>
                    <a:lstStyle/>
                    <a:p>
                      <a:r>
                        <a:rPr lang="pt-BR" sz="1900" dirty="0"/>
                        <a:t>18.000</a:t>
                      </a:r>
                    </a:p>
                  </a:txBody>
                  <a:tcPr>
                    <a:solidFill>
                      <a:schemeClr val="tx2">
                        <a:lumMod val="20000"/>
                        <a:lumOff val="80000"/>
                      </a:schemeClr>
                    </a:solidFill>
                  </a:tcPr>
                </a:tc>
                <a:tc>
                  <a:txBody>
                    <a:bodyPr/>
                    <a:lstStyle/>
                    <a:p>
                      <a:r>
                        <a:rPr lang="pt-BR" sz="1900" dirty="0"/>
                        <a:t>dentro</a:t>
                      </a:r>
                    </a:p>
                  </a:txBody>
                  <a:tcPr>
                    <a:solidFill>
                      <a:schemeClr val="tx2">
                        <a:lumMod val="20000"/>
                        <a:lumOff val="80000"/>
                      </a:schemeClr>
                    </a:solidFill>
                  </a:tcPr>
                </a:tc>
                <a:tc>
                  <a:txBody>
                    <a:bodyPr/>
                    <a:lstStyle/>
                    <a:p>
                      <a:r>
                        <a:rPr lang="pt-BR" sz="1900" dirty="0"/>
                        <a:t>18.000/5=3600</a:t>
                      </a:r>
                    </a:p>
                  </a:txBody>
                  <a:tcPr>
                    <a:solidFill>
                      <a:schemeClr val="tx2">
                        <a:lumMod val="20000"/>
                        <a:lumOff val="80000"/>
                      </a:schemeClr>
                    </a:solidFill>
                  </a:tcPr>
                </a:tc>
                <a:tc>
                  <a:txBody>
                    <a:bodyPr/>
                    <a:lstStyle/>
                    <a:p>
                      <a:r>
                        <a:rPr lang="pt-BR" sz="1900" dirty="0"/>
                        <a:t>4+1</a:t>
                      </a:r>
                    </a:p>
                  </a:txBody>
                  <a:tcPr>
                    <a:solidFill>
                      <a:schemeClr val="tx2">
                        <a:lumMod val="20000"/>
                        <a:lumOff val="80000"/>
                      </a:schemeClr>
                    </a:solidFill>
                  </a:tcPr>
                </a:tc>
                <a:tc>
                  <a:txBody>
                    <a:bodyPr/>
                    <a:lstStyle/>
                    <a:p>
                      <a:r>
                        <a:rPr lang="pt-BR" sz="1900" dirty="0"/>
                        <a:t>3600</a:t>
                      </a:r>
                    </a:p>
                  </a:txBody>
                  <a:tcPr>
                    <a:solidFill>
                      <a:schemeClr val="tx2">
                        <a:lumMod val="20000"/>
                        <a:lumOff val="80000"/>
                      </a:schemeClr>
                    </a:solidFill>
                  </a:tcPr>
                </a:tc>
                <a:extLst>
                  <a:ext uri="{0D108BD9-81ED-4DB2-BD59-A6C34878D82A}">
                    <a16:rowId xmlns:a16="http://schemas.microsoft.com/office/drawing/2014/main" xmlns="" val="10002"/>
                  </a:ext>
                </a:extLst>
              </a:tr>
              <a:tr h="412051">
                <a:tc>
                  <a:txBody>
                    <a:bodyPr/>
                    <a:lstStyle/>
                    <a:p>
                      <a:r>
                        <a:rPr lang="pt-BR" sz="1900" dirty="0"/>
                        <a:t>E</a:t>
                      </a:r>
                    </a:p>
                  </a:txBody>
                  <a:tcPr/>
                </a:tc>
                <a:tc>
                  <a:txBody>
                    <a:bodyPr/>
                    <a:lstStyle/>
                    <a:p>
                      <a:r>
                        <a:rPr lang="pt-BR" sz="1900" dirty="0"/>
                        <a:t>13.000</a:t>
                      </a:r>
                    </a:p>
                  </a:txBody>
                  <a:tcPr/>
                </a:tc>
                <a:tc>
                  <a:txBody>
                    <a:bodyPr/>
                    <a:lstStyle/>
                    <a:p>
                      <a:r>
                        <a:rPr lang="pt-BR" sz="1900" dirty="0"/>
                        <a:t>dentro</a:t>
                      </a:r>
                    </a:p>
                  </a:txBody>
                  <a:tcPr/>
                </a:tc>
                <a:tc>
                  <a:txBody>
                    <a:bodyPr/>
                    <a:lstStyle/>
                    <a:p>
                      <a:r>
                        <a:rPr lang="pt-BR" sz="1900" dirty="0"/>
                        <a:t>13.000/5=</a:t>
                      </a:r>
                    </a:p>
                  </a:txBody>
                  <a:tcPr/>
                </a:tc>
                <a:tc>
                  <a:txBody>
                    <a:bodyPr/>
                    <a:lstStyle/>
                    <a:p>
                      <a:r>
                        <a:rPr lang="pt-BR" sz="1900" dirty="0"/>
                        <a:t>3+1</a:t>
                      </a:r>
                    </a:p>
                  </a:txBody>
                  <a:tcPr/>
                </a:tc>
                <a:tc>
                  <a:txBody>
                    <a:bodyPr/>
                    <a:lstStyle/>
                    <a:p>
                      <a:r>
                        <a:rPr lang="pt-BR" sz="1900" dirty="0"/>
                        <a:t>3250</a:t>
                      </a:r>
                    </a:p>
                  </a:txBody>
                  <a:tcPr/>
                </a:tc>
                <a:extLst>
                  <a:ext uri="{0D108BD9-81ED-4DB2-BD59-A6C34878D82A}">
                    <a16:rowId xmlns:a16="http://schemas.microsoft.com/office/drawing/2014/main" xmlns="" val="10003"/>
                  </a:ext>
                </a:extLst>
              </a:tr>
              <a:tr h="412051">
                <a:tc>
                  <a:txBody>
                    <a:bodyPr/>
                    <a:lstStyle/>
                    <a:p>
                      <a:r>
                        <a:rPr lang="pt-BR" sz="1900" dirty="0"/>
                        <a:t>F/G</a:t>
                      </a:r>
                    </a:p>
                  </a:txBody>
                  <a:tcPr/>
                </a:tc>
                <a:tc>
                  <a:txBody>
                    <a:bodyPr/>
                    <a:lstStyle/>
                    <a:p>
                      <a:r>
                        <a:rPr lang="pt-BR" sz="1900" dirty="0"/>
                        <a:t>15.000</a:t>
                      </a:r>
                    </a:p>
                  </a:txBody>
                  <a:tcPr/>
                </a:tc>
                <a:tc>
                  <a:txBody>
                    <a:bodyPr/>
                    <a:lstStyle/>
                    <a:p>
                      <a:r>
                        <a:rPr lang="pt-BR" sz="1900" dirty="0"/>
                        <a:t>dentro</a:t>
                      </a:r>
                    </a:p>
                  </a:txBody>
                  <a:tcPr/>
                </a:tc>
                <a:tc>
                  <a:txBody>
                    <a:bodyPr/>
                    <a:lstStyle/>
                    <a:p>
                      <a:r>
                        <a:rPr lang="pt-BR" sz="1900" dirty="0"/>
                        <a:t>15.000/4=</a:t>
                      </a:r>
                    </a:p>
                  </a:txBody>
                  <a:tcPr/>
                </a:tc>
                <a:tc>
                  <a:txBody>
                    <a:bodyPr/>
                    <a:lstStyle/>
                    <a:p>
                      <a:r>
                        <a:rPr lang="pt-BR" sz="1900" dirty="0"/>
                        <a:t>3 +1</a:t>
                      </a:r>
                    </a:p>
                  </a:txBody>
                  <a:tcPr/>
                </a:tc>
                <a:tc>
                  <a:txBody>
                    <a:bodyPr/>
                    <a:lstStyle/>
                    <a:p>
                      <a:r>
                        <a:rPr lang="pt-BR" sz="1900" dirty="0"/>
                        <a:t>3750</a:t>
                      </a:r>
                    </a:p>
                  </a:txBody>
                  <a:tcPr/>
                </a:tc>
                <a:extLst>
                  <a:ext uri="{0D108BD9-81ED-4DB2-BD59-A6C34878D82A}">
                    <a16:rowId xmlns:a16="http://schemas.microsoft.com/office/drawing/2014/main" xmlns="" val="10004"/>
                  </a:ext>
                </a:extLst>
              </a:tr>
              <a:tr h="412051">
                <a:tc>
                  <a:txBody>
                    <a:bodyPr/>
                    <a:lstStyle/>
                    <a:p>
                      <a:r>
                        <a:rPr lang="pt-BR" sz="1900" dirty="0"/>
                        <a:t>H</a:t>
                      </a:r>
                    </a:p>
                  </a:txBody>
                  <a:tcPr/>
                </a:tc>
                <a:tc>
                  <a:txBody>
                    <a:bodyPr/>
                    <a:lstStyle/>
                    <a:p>
                      <a:r>
                        <a:rPr lang="pt-BR" sz="1900" dirty="0"/>
                        <a:t>4.000</a:t>
                      </a:r>
                    </a:p>
                  </a:txBody>
                  <a:tcPr/>
                </a:tc>
                <a:tc>
                  <a:txBody>
                    <a:bodyPr/>
                    <a:lstStyle/>
                    <a:p>
                      <a:r>
                        <a:rPr lang="pt-BR" sz="1900" dirty="0"/>
                        <a:t>fora</a:t>
                      </a:r>
                    </a:p>
                  </a:txBody>
                  <a:tcPr/>
                </a:tc>
                <a:tc>
                  <a:txBody>
                    <a:bodyPr/>
                    <a:lstStyle/>
                    <a:p>
                      <a:r>
                        <a:rPr lang="pt-BR" sz="1900" dirty="0"/>
                        <a:t>4.000/4667=</a:t>
                      </a:r>
                    </a:p>
                  </a:txBody>
                  <a:tcPr/>
                </a:tc>
                <a:tc>
                  <a:txBody>
                    <a:bodyPr/>
                    <a:lstStyle/>
                    <a:p>
                      <a:r>
                        <a:rPr lang="pt-BR" sz="1900" dirty="0"/>
                        <a:t>0</a:t>
                      </a:r>
                    </a:p>
                  </a:txBody>
                  <a:tcPr/>
                </a:tc>
                <a:tc>
                  <a:txBody>
                    <a:bodyPr/>
                    <a:lstStyle/>
                    <a:p>
                      <a:r>
                        <a:rPr lang="pt-BR" sz="1900" dirty="0"/>
                        <a:t>0</a:t>
                      </a:r>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Espaço Reservado para Conteúdo 2"/>
          <p:cNvSpPr>
            <a:spLocks noGrp="1"/>
          </p:cNvSpPr>
          <p:nvPr>
            <p:ph sz="quarter" idx="4294967295"/>
          </p:nvPr>
        </p:nvSpPr>
        <p:spPr>
          <a:xfrm>
            <a:off x="898525" y="1125538"/>
            <a:ext cx="8245475" cy="4967287"/>
          </a:xfrm>
        </p:spPr>
        <p:txBody>
          <a:bodyPr>
            <a:normAutofit/>
          </a:bodyPr>
          <a:lstStyle/>
          <a:p>
            <a:pPr eaLnBrk="1" hangingPunct="1"/>
            <a:r>
              <a:rPr lang="pt-BR" sz="2800" dirty="0"/>
              <a:t>Vagas ocupadas = 15</a:t>
            </a:r>
          </a:p>
          <a:p>
            <a:pPr eaLnBrk="1" hangingPunct="1"/>
            <a:r>
              <a:rPr lang="pt-BR" sz="2800" dirty="0">
                <a:latin typeface="Tahoma" pitchFamily="34" charset="0"/>
                <a:ea typeface="Tahoma" pitchFamily="34" charset="0"/>
                <a:cs typeface="Tahoma" pitchFamily="34" charset="0"/>
              </a:rPr>
              <a:t>Critério</a:t>
            </a:r>
            <a:r>
              <a:rPr lang="pt-BR" sz="2800" dirty="0"/>
              <a:t> : maior média</a:t>
            </a:r>
          </a:p>
          <a:p>
            <a:pPr eaLnBrk="1" hangingPunct="1"/>
            <a:endParaRPr lang="pt-BR" sz="2800" dirty="0"/>
          </a:p>
          <a:p>
            <a:pPr eaLnBrk="1" hangingPunct="1"/>
            <a:endParaRPr lang="pt-BR" sz="2800" dirty="0"/>
          </a:p>
        </p:txBody>
      </p:sp>
      <p:sp>
        <p:nvSpPr>
          <p:cNvPr id="7" name="Título 1"/>
          <p:cNvSpPr>
            <a:spLocks noGrp="1"/>
          </p:cNvSpPr>
          <p:nvPr>
            <p:ph type="title" idx="4294967295"/>
          </p:nvPr>
        </p:nvSpPr>
        <p:spPr>
          <a:xfrm>
            <a:off x="0" y="274638"/>
            <a:ext cx="9144000" cy="1143000"/>
          </a:xfrm>
        </p:spPr>
        <p:txBody>
          <a:bodyPr rtlCol="0">
            <a:normAutofit/>
          </a:bodyPr>
          <a:lstStyle/>
          <a:p>
            <a:pPr algn="ctr" eaLnBrk="1" fontAlgn="auto" hangingPunct="1">
              <a:spcAft>
                <a:spcPts val="0"/>
              </a:spcAft>
              <a:defRPr/>
            </a:pPr>
            <a:r>
              <a:rPr lang="pt-BR" sz="3600" dirty="0">
                <a:latin typeface="Tahoma" pitchFamily="34" charset="0"/>
                <a:ea typeface="Tahoma" pitchFamily="34" charset="0"/>
                <a:cs typeface="Tahoma" pitchFamily="34" charset="0"/>
              </a:rPr>
              <a:t>Proporcional - Caso Prático</a:t>
            </a:r>
          </a:p>
        </p:txBody>
      </p:sp>
      <p:graphicFrame>
        <p:nvGraphicFramePr>
          <p:cNvPr id="4" name="Tabela 3"/>
          <p:cNvGraphicFramePr>
            <a:graphicFrameLocks noGrp="1"/>
          </p:cNvGraphicFramePr>
          <p:nvPr>
            <p:extLst>
              <p:ext uri="{D42A27DB-BD31-4B8C-83A1-F6EECF244321}">
                <p14:modId xmlns:p14="http://schemas.microsoft.com/office/powerpoint/2010/main" xmlns="" val="2171364123"/>
              </p:ext>
            </p:extLst>
          </p:nvPr>
        </p:nvGraphicFramePr>
        <p:xfrm>
          <a:off x="683568" y="2420888"/>
          <a:ext cx="8208987" cy="3422366"/>
        </p:xfrm>
        <a:graphic>
          <a:graphicData uri="http://schemas.openxmlformats.org/drawingml/2006/table">
            <a:tbl>
              <a:tblPr firstRow="1" bandRow="1">
                <a:tableStyleId>{5C22544A-7EE6-4342-B048-85BDC9FD1C3A}</a:tableStyleId>
              </a:tblPr>
              <a:tblGrid>
                <a:gridCol w="1152138">
                  <a:extLst>
                    <a:ext uri="{9D8B030D-6E8A-4147-A177-3AD203B41FA5}">
                      <a16:colId xmlns:a16="http://schemas.microsoft.com/office/drawing/2014/main" xmlns="" val="20000"/>
                    </a:ext>
                  </a:extLst>
                </a:gridCol>
                <a:gridCol w="1161304">
                  <a:extLst>
                    <a:ext uri="{9D8B030D-6E8A-4147-A177-3AD203B41FA5}">
                      <a16:colId xmlns:a16="http://schemas.microsoft.com/office/drawing/2014/main" xmlns="" val="20001"/>
                    </a:ext>
                  </a:extLst>
                </a:gridCol>
                <a:gridCol w="895526">
                  <a:extLst>
                    <a:ext uri="{9D8B030D-6E8A-4147-A177-3AD203B41FA5}">
                      <a16:colId xmlns:a16="http://schemas.microsoft.com/office/drawing/2014/main" xmlns="" val="20002"/>
                    </a:ext>
                  </a:extLst>
                </a:gridCol>
                <a:gridCol w="2686577">
                  <a:extLst>
                    <a:ext uri="{9D8B030D-6E8A-4147-A177-3AD203B41FA5}">
                      <a16:colId xmlns:a16="http://schemas.microsoft.com/office/drawing/2014/main" xmlns="" val="20003"/>
                    </a:ext>
                  </a:extLst>
                </a:gridCol>
                <a:gridCol w="1155119">
                  <a:extLst>
                    <a:ext uri="{9D8B030D-6E8A-4147-A177-3AD203B41FA5}">
                      <a16:colId xmlns:a16="http://schemas.microsoft.com/office/drawing/2014/main" xmlns="" val="20004"/>
                    </a:ext>
                  </a:extLst>
                </a:gridCol>
                <a:gridCol w="1158323">
                  <a:extLst>
                    <a:ext uri="{9D8B030D-6E8A-4147-A177-3AD203B41FA5}">
                      <a16:colId xmlns:a16="http://schemas.microsoft.com/office/drawing/2014/main" xmlns="" val="20005"/>
                    </a:ext>
                  </a:extLst>
                </a:gridCol>
              </a:tblGrid>
              <a:tr h="1073089">
                <a:tc>
                  <a:txBody>
                    <a:bodyPr/>
                    <a:lstStyle/>
                    <a:p>
                      <a:r>
                        <a:rPr lang="pt-BR" sz="1900" dirty="0"/>
                        <a:t>Partido</a:t>
                      </a:r>
                    </a:p>
                    <a:p>
                      <a:r>
                        <a:rPr lang="pt-BR" sz="1900" dirty="0"/>
                        <a:t>Coligação</a:t>
                      </a:r>
                    </a:p>
                  </a:txBody>
                  <a:tcPr/>
                </a:tc>
                <a:tc>
                  <a:txBody>
                    <a:bodyPr/>
                    <a:lstStyle/>
                    <a:p>
                      <a:r>
                        <a:rPr lang="pt-BR" sz="1900" dirty="0"/>
                        <a:t>Votos </a:t>
                      </a:r>
                    </a:p>
                    <a:p>
                      <a:r>
                        <a:rPr lang="pt-BR" sz="1900" dirty="0"/>
                        <a:t>válidos</a:t>
                      </a:r>
                      <a:r>
                        <a:rPr lang="pt-BR" sz="1900" baseline="0" dirty="0"/>
                        <a:t> </a:t>
                      </a:r>
                      <a:endParaRPr lang="pt-BR" sz="1900" dirty="0"/>
                    </a:p>
                  </a:txBody>
                  <a:tcPr/>
                </a:tc>
                <a:tc>
                  <a:txBody>
                    <a:bodyPr/>
                    <a:lstStyle/>
                    <a:p>
                      <a:r>
                        <a:rPr lang="pt-BR" sz="1900" dirty="0"/>
                        <a:t>status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900" dirty="0"/>
                        <a:t>Quociente Partidário</a:t>
                      </a:r>
                    </a:p>
                    <a:p>
                      <a:endParaRPr lang="pt-BR" sz="1900" dirty="0"/>
                    </a:p>
                  </a:txBody>
                  <a:tcPr/>
                </a:tc>
                <a:tc>
                  <a:txBody>
                    <a:bodyPr/>
                    <a:lstStyle/>
                    <a:p>
                      <a:r>
                        <a:rPr lang="pt-BR" sz="1900" dirty="0"/>
                        <a:t>Vagas</a:t>
                      </a:r>
                    </a:p>
                  </a:txBody>
                  <a:tcPr/>
                </a:tc>
                <a:tc>
                  <a:txBody>
                    <a:bodyPr/>
                    <a:lstStyle/>
                    <a:p>
                      <a:r>
                        <a:rPr lang="pt-BR" sz="1900" dirty="0"/>
                        <a:t>Média</a:t>
                      </a:r>
                    </a:p>
                  </a:txBody>
                  <a:tcPr/>
                </a:tc>
                <a:extLst>
                  <a:ext uri="{0D108BD9-81ED-4DB2-BD59-A6C34878D82A}">
                    <a16:rowId xmlns:a16="http://schemas.microsoft.com/office/drawing/2014/main" xmlns="" val="10000"/>
                  </a:ext>
                </a:extLst>
              </a:tr>
              <a:tr h="507141">
                <a:tc>
                  <a:txBody>
                    <a:bodyPr/>
                    <a:lstStyle/>
                    <a:p>
                      <a:r>
                        <a:rPr lang="pt-BR" sz="1900" dirty="0"/>
                        <a:t>A</a:t>
                      </a:r>
                    </a:p>
                  </a:txBody>
                  <a:tcPr>
                    <a:solidFill>
                      <a:schemeClr val="accent1">
                        <a:lumMod val="20000"/>
                        <a:lumOff val="80000"/>
                      </a:schemeClr>
                    </a:solidFill>
                  </a:tcPr>
                </a:tc>
                <a:tc>
                  <a:txBody>
                    <a:bodyPr/>
                    <a:lstStyle/>
                    <a:p>
                      <a:r>
                        <a:rPr lang="pt-BR" sz="1900" dirty="0"/>
                        <a:t>20.000</a:t>
                      </a:r>
                    </a:p>
                  </a:txBody>
                  <a:tcPr>
                    <a:solidFill>
                      <a:schemeClr val="accent1">
                        <a:lumMod val="20000"/>
                        <a:lumOff val="80000"/>
                      </a:schemeClr>
                    </a:solidFill>
                  </a:tcPr>
                </a:tc>
                <a:tc>
                  <a:txBody>
                    <a:bodyPr/>
                    <a:lstStyle/>
                    <a:p>
                      <a:r>
                        <a:rPr lang="pt-BR" sz="1900" dirty="0"/>
                        <a:t>dentro</a:t>
                      </a:r>
                    </a:p>
                  </a:txBody>
                  <a:tcPr>
                    <a:solidFill>
                      <a:schemeClr val="accent1">
                        <a:lumMod val="20000"/>
                        <a:lumOff val="80000"/>
                      </a:schemeClr>
                    </a:solidFill>
                  </a:tcPr>
                </a:tc>
                <a:tc>
                  <a:txBody>
                    <a:bodyPr/>
                    <a:lstStyle/>
                    <a:p>
                      <a:r>
                        <a:rPr lang="pt-BR" sz="1900" dirty="0"/>
                        <a:t>20.000/6=4000</a:t>
                      </a:r>
                    </a:p>
                  </a:txBody>
                  <a:tcPr>
                    <a:solidFill>
                      <a:schemeClr val="accent1">
                        <a:lumMod val="20000"/>
                        <a:lumOff val="80000"/>
                      </a:schemeClr>
                    </a:solidFill>
                  </a:tcPr>
                </a:tc>
                <a:tc>
                  <a:txBody>
                    <a:bodyPr/>
                    <a:lstStyle/>
                    <a:p>
                      <a:r>
                        <a:rPr lang="pt-BR" sz="1900" dirty="0"/>
                        <a:t>5+1</a:t>
                      </a:r>
                    </a:p>
                  </a:txBody>
                  <a:tcPr>
                    <a:solidFill>
                      <a:schemeClr val="accent1">
                        <a:lumMod val="20000"/>
                        <a:lumOff val="80000"/>
                      </a:schemeClr>
                    </a:solidFill>
                  </a:tcPr>
                </a:tc>
                <a:tc>
                  <a:txBody>
                    <a:bodyPr/>
                    <a:lstStyle/>
                    <a:p>
                      <a:r>
                        <a:rPr lang="pt-BR" sz="1900" dirty="0"/>
                        <a:t>3333</a:t>
                      </a:r>
                    </a:p>
                  </a:txBody>
                  <a:tcPr>
                    <a:solidFill>
                      <a:schemeClr val="accent1">
                        <a:lumMod val="20000"/>
                        <a:lumOff val="80000"/>
                      </a:schemeClr>
                    </a:solidFill>
                  </a:tcPr>
                </a:tc>
                <a:extLst>
                  <a:ext uri="{0D108BD9-81ED-4DB2-BD59-A6C34878D82A}">
                    <a16:rowId xmlns:a16="http://schemas.microsoft.com/office/drawing/2014/main" xmlns="" val="10001"/>
                  </a:ext>
                </a:extLst>
              </a:tr>
              <a:tr h="460534">
                <a:tc>
                  <a:txBody>
                    <a:bodyPr/>
                    <a:lstStyle/>
                    <a:p>
                      <a:r>
                        <a:rPr lang="pt-BR" sz="1900" dirty="0"/>
                        <a:t>B/C/D</a:t>
                      </a:r>
                    </a:p>
                  </a:txBody>
                  <a:tcPr>
                    <a:solidFill>
                      <a:schemeClr val="tx2">
                        <a:lumMod val="20000"/>
                        <a:lumOff val="80000"/>
                      </a:schemeClr>
                    </a:solidFill>
                  </a:tcPr>
                </a:tc>
                <a:tc>
                  <a:txBody>
                    <a:bodyPr/>
                    <a:lstStyle/>
                    <a:p>
                      <a:r>
                        <a:rPr lang="pt-BR" sz="1900" dirty="0"/>
                        <a:t>18.000</a:t>
                      </a:r>
                    </a:p>
                  </a:txBody>
                  <a:tcPr>
                    <a:solidFill>
                      <a:schemeClr val="tx2">
                        <a:lumMod val="20000"/>
                        <a:lumOff val="80000"/>
                      </a:schemeClr>
                    </a:solidFill>
                  </a:tcPr>
                </a:tc>
                <a:tc>
                  <a:txBody>
                    <a:bodyPr/>
                    <a:lstStyle/>
                    <a:p>
                      <a:r>
                        <a:rPr lang="pt-BR" sz="1900" dirty="0"/>
                        <a:t>dentro</a:t>
                      </a:r>
                    </a:p>
                  </a:txBody>
                  <a:tcPr>
                    <a:solidFill>
                      <a:schemeClr val="tx2">
                        <a:lumMod val="20000"/>
                        <a:lumOff val="80000"/>
                      </a:schemeClr>
                    </a:solidFill>
                  </a:tcPr>
                </a:tc>
                <a:tc>
                  <a:txBody>
                    <a:bodyPr/>
                    <a:lstStyle/>
                    <a:p>
                      <a:r>
                        <a:rPr lang="pt-BR" sz="1900" dirty="0"/>
                        <a:t>18.000/5=3600</a:t>
                      </a:r>
                    </a:p>
                  </a:txBody>
                  <a:tcPr>
                    <a:solidFill>
                      <a:schemeClr val="tx2">
                        <a:lumMod val="20000"/>
                        <a:lumOff val="80000"/>
                      </a:schemeClr>
                    </a:solidFill>
                  </a:tcPr>
                </a:tc>
                <a:tc>
                  <a:txBody>
                    <a:bodyPr/>
                    <a:lstStyle/>
                    <a:p>
                      <a:r>
                        <a:rPr lang="pt-BR" sz="1900" dirty="0"/>
                        <a:t>4+1</a:t>
                      </a:r>
                    </a:p>
                  </a:txBody>
                  <a:tcPr>
                    <a:solidFill>
                      <a:schemeClr val="tx2">
                        <a:lumMod val="20000"/>
                        <a:lumOff val="80000"/>
                      </a:schemeClr>
                    </a:solidFill>
                  </a:tcPr>
                </a:tc>
                <a:tc>
                  <a:txBody>
                    <a:bodyPr/>
                    <a:lstStyle/>
                    <a:p>
                      <a:r>
                        <a:rPr lang="pt-BR" sz="1900" dirty="0"/>
                        <a:t>3600</a:t>
                      </a:r>
                    </a:p>
                  </a:txBody>
                  <a:tcPr>
                    <a:solidFill>
                      <a:schemeClr val="tx2">
                        <a:lumMod val="20000"/>
                        <a:lumOff val="80000"/>
                      </a:schemeClr>
                    </a:solidFill>
                  </a:tcPr>
                </a:tc>
                <a:extLst>
                  <a:ext uri="{0D108BD9-81ED-4DB2-BD59-A6C34878D82A}">
                    <a16:rowId xmlns:a16="http://schemas.microsoft.com/office/drawing/2014/main" xmlns="" val="10002"/>
                  </a:ext>
                </a:extLst>
              </a:tr>
              <a:tr h="460534">
                <a:tc>
                  <a:txBody>
                    <a:bodyPr/>
                    <a:lstStyle/>
                    <a:p>
                      <a:r>
                        <a:rPr lang="pt-BR" sz="1900" dirty="0"/>
                        <a:t>E</a:t>
                      </a:r>
                    </a:p>
                  </a:txBody>
                  <a:tcPr/>
                </a:tc>
                <a:tc>
                  <a:txBody>
                    <a:bodyPr/>
                    <a:lstStyle/>
                    <a:p>
                      <a:r>
                        <a:rPr lang="pt-BR" sz="1900" dirty="0"/>
                        <a:t>13.000</a:t>
                      </a:r>
                    </a:p>
                  </a:txBody>
                  <a:tcPr/>
                </a:tc>
                <a:tc>
                  <a:txBody>
                    <a:bodyPr/>
                    <a:lstStyle/>
                    <a:p>
                      <a:r>
                        <a:rPr lang="pt-BR" sz="1900" dirty="0"/>
                        <a:t>dentro</a:t>
                      </a:r>
                    </a:p>
                  </a:txBody>
                  <a:tcPr/>
                </a:tc>
                <a:tc>
                  <a:txBody>
                    <a:bodyPr/>
                    <a:lstStyle/>
                    <a:p>
                      <a:r>
                        <a:rPr lang="pt-BR" sz="1900" dirty="0"/>
                        <a:t>13.000/5=</a:t>
                      </a:r>
                    </a:p>
                  </a:txBody>
                  <a:tcPr/>
                </a:tc>
                <a:tc>
                  <a:txBody>
                    <a:bodyPr/>
                    <a:lstStyle/>
                    <a:p>
                      <a:r>
                        <a:rPr lang="pt-BR" sz="1900" dirty="0"/>
                        <a:t>3+1</a:t>
                      </a:r>
                    </a:p>
                  </a:txBody>
                  <a:tcPr/>
                </a:tc>
                <a:tc>
                  <a:txBody>
                    <a:bodyPr/>
                    <a:lstStyle/>
                    <a:p>
                      <a:r>
                        <a:rPr lang="pt-BR" sz="1900" dirty="0"/>
                        <a:t>3250</a:t>
                      </a:r>
                    </a:p>
                  </a:txBody>
                  <a:tcPr/>
                </a:tc>
                <a:extLst>
                  <a:ext uri="{0D108BD9-81ED-4DB2-BD59-A6C34878D82A}">
                    <a16:rowId xmlns:a16="http://schemas.microsoft.com/office/drawing/2014/main" xmlns="" val="10003"/>
                  </a:ext>
                </a:extLst>
              </a:tr>
              <a:tr h="460534">
                <a:tc>
                  <a:txBody>
                    <a:bodyPr/>
                    <a:lstStyle/>
                    <a:p>
                      <a:r>
                        <a:rPr lang="pt-BR" sz="1900" dirty="0"/>
                        <a:t>F/G</a:t>
                      </a:r>
                    </a:p>
                  </a:txBody>
                  <a:tcPr>
                    <a:solidFill>
                      <a:srgbClr val="00B050"/>
                    </a:solidFill>
                  </a:tcPr>
                </a:tc>
                <a:tc>
                  <a:txBody>
                    <a:bodyPr/>
                    <a:lstStyle/>
                    <a:p>
                      <a:r>
                        <a:rPr lang="pt-BR" sz="1900" dirty="0"/>
                        <a:t>15.000</a:t>
                      </a:r>
                    </a:p>
                  </a:txBody>
                  <a:tcPr>
                    <a:solidFill>
                      <a:srgbClr val="00B050"/>
                    </a:solidFill>
                  </a:tcPr>
                </a:tc>
                <a:tc>
                  <a:txBody>
                    <a:bodyPr/>
                    <a:lstStyle/>
                    <a:p>
                      <a:r>
                        <a:rPr lang="pt-BR" sz="1900" dirty="0"/>
                        <a:t>dentro</a:t>
                      </a:r>
                    </a:p>
                  </a:txBody>
                  <a:tcPr>
                    <a:solidFill>
                      <a:srgbClr val="00B050"/>
                    </a:solidFill>
                  </a:tcPr>
                </a:tc>
                <a:tc>
                  <a:txBody>
                    <a:bodyPr/>
                    <a:lstStyle/>
                    <a:p>
                      <a:r>
                        <a:rPr lang="pt-BR" sz="1900" dirty="0"/>
                        <a:t>15.000/4=</a:t>
                      </a:r>
                    </a:p>
                  </a:txBody>
                  <a:tcPr>
                    <a:solidFill>
                      <a:srgbClr val="00B050"/>
                    </a:solidFill>
                  </a:tcPr>
                </a:tc>
                <a:tc>
                  <a:txBody>
                    <a:bodyPr/>
                    <a:lstStyle/>
                    <a:p>
                      <a:r>
                        <a:rPr lang="pt-BR" sz="1900" dirty="0"/>
                        <a:t>3 +1</a:t>
                      </a:r>
                    </a:p>
                  </a:txBody>
                  <a:tcPr>
                    <a:solidFill>
                      <a:srgbClr val="00B050"/>
                    </a:solidFill>
                  </a:tcPr>
                </a:tc>
                <a:tc>
                  <a:txBody>
                    <a:bodyPr/>
                    <a:lstStyle/>
                    <a:p>
                      <a:r>
                        <a:rPr lang="pt-BR" sz="1900" dirty="0"/>
                        <a:t>3750</a:t>
                      </a:r>
                    </a:p>
                  </a:txBody>
                  <a:tcPr>
                    <a:solidFill>
                      <a:srgbClr val="00B050"/>
                    </a:solidFill>
                  </a:tcPr>
                </a:tc>
                <a:extLst>
                  <a:ext uri="{0D108BD9-81ED-4DB2-BD59-A6C34878D82A}">
                    <a16:rowId xmlns:a16="http://schemas.microsoft.com/office/drawing/2014/main" xmlns="" val="10004"/>
                  </a:ext>
                </a:extLst>
              </a:tr>
              <a:tr h="460534">
                <a:tc>
                  <a:txBody>
                    <a:bodyPr/>
                    <a:lstStyle/>
                    <a:p>
                      <a:r>
                        <a:rPr lang="pt-BR" sz="1900" dirty="0"/>
                        <a:t>H</a:t>
                      </a:r>
                    </a:p>
                  </a:txBody>
                  <a:tcPr/>
                </a:tc>
                <a:tc>
                  <a:txBody>
                    <a:bodyPr/>
                    <a:lstStyle/>
                    <a:p>
                      <a:r>
                        <a:rPr lang="pt-BR" sz="1900" dirty="0"/>
                        <a:t>4.000</a:t>
                      </a:r>
                    </a:p>
                  </a:txBody>
                  <a:tcPr/>
                </a:tc>
                <a:tc>
                  <a:txBody>
                    <a:bodyPr/>
                    <a:lstStyle/>
                    <a:p>
                      <a:r>
                        <a:rPr lang="pt-BR" sz="1900" dirty="0"/>
                        <a:t>fora</a:t>
                      </a:r>
                    </a:p>
                  </a:txBody>
                  <a:tcPr/>
                </a:tc>
                <a:tc>
                  <a:txBody>
                    <a:bodyPr/>
                    <a:lstStyle/>
                    <a:p>
                      <a:r>
                        <a:rPr lang="pt-BR" sz="1900" dirty="0"/>
                        <a:t>4.000/4667=</a:t>
                      </a:r>
                    </a:p>
                  </a:txBody>
                  <a:tcPr/>
                </a:tc>
                <a:tc>
                  <a:txBody>
                    <a:bodyPr/>
                    <a:lstStyle/>
                    <a:p>
                      <a:r>
                        <a:rPr lang="pt-BR" sz="1900" dirty="0"/>
                        <a:t>0</a:t>
                      </a:r>
                    </a:p>
                  </a:txBody>
                  <a:tcPr/>
                </a:tc>
                <a:tc>
                  <a:txBody>
                    <a:bodyPr/>
                    <a:lstStyle/>
                    <a:p>
                      <a:r>
                        <a:rPr lang="pt-BR" sz="1900" dirty="0"/>
                        <a:t>0</a:t>
                      </a:r>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4294967295"/>
          </p:nvPr>
        </p:nvSpPr>
        <p:spPr>
          <a:xfrm>
            <a:off x="1114425" y="1484313"/>
            <a:ext cx="8029575" cy="4752975"/>
          </a:xfrm>
        </p:spPr>
        <p:txBody>
          <a:bodyPr rtlCol="0">
            <a:normAutofit/>
          </a:bodyPr>
          <a:lstStyle/>
          <a:p>
            <a:pPr algn="just" eaLnBrk="1" fontAlgn="auto" hangingPunct="1">
              <a:spcAft>
                <a:spcPts val="0"/>
              </a:spcAft>
              <a:buFont typeface="Arial" pitchFamily="34" charset="0"/>
              <a:buNone/>
              <a:defRPr/>
            </a:pPr>
            <a:r>
              <a:rPr lang="pt-BR" sz="2800" b="1" dirty="0">
                <a:latin typeface="Tahoma" pitchFamily="34" charset="0"/>
                <a:ea typeface="Tahoma" pitchFamily="34" charset="0"/>
                <a:cs typeface="Tahoma" pitchFamily="34" charset="0"/>
              </a:rPr>
              <a:t>DISTRITAL: </a:t>
            </a:r>
            <a:r>
              <a:rPr lang="pt-BR" sz="2800" dirty="0">
                <a:latin typeface="Tahoma" pitchFamily="34" charset="0"/>
                <a:ea typeface="Tahoma" pitchFamily="34" charset="0"/>
                <a:cs typeface="Tahoma" pitchFamily="34" charset="0"/>
              </a:rPr>
              <a:t>Em vez de considerar o total de eleitores do país, estado ou cidade, as cadeiras em disputa seriam distribuídas em “distritos eleitorais”, calculados para ter número equivalente de eleitores.</a:t>
            </a:r>
          </a:p>
          <a:p>
            <a:pPr algn="just" eaLnBrk="1" fontAlgn="auto" hangingPunct="1">
              <a:spcAft>
                <a:spcPts val="0"/>
              </a:spcAft>
              <a:buFont typeface="Arial" pitchFamily="34" charset="0"/>
              <a:buNone/>
              <a:defRPr/>
            </a:pPr>
            <a:r>
              <a:rPr lang="pt-BR" sz="2800" b="1" dirty="0">
                <a:latin typeface="Tahoma" pitchFamily="34" charset="0"/>
                <a:ea typeface="Tahoma" pitchFamily="34" charset="0"/>
                <a:cs typeface="Tahoma" pitchFamily="34" charset="0"/>
              </a:rPr>
              <a:t>DISTRITÃO: </a:t>
            </a:r>
            <a:r>
              <a:rPr lang="pt-BR" sz="2800" dirty="0">
                <a:latin typeface="Tahoma" pitchFamily="34" charset="0"/>
                <a:ea typeface="Tahoma" pitchFamily="34" charset="0"/>
                <a:cs typeface="Tahoma" pitchFamily="34" charset="0"/>
              </a:rPr>
              <a:t>Os estados e o Distrito Federal (e os municípios considerando a eleição dos vereadores) são mantidos como circunscrições eleitorais, ou seja, não são divididos em distritos. </a:t>
            </a:r>
          </a:p>
          <a:p>
            <a:pPr eaLnBrk="1" fontAlgn="auto" hangingPunct="1">
              <a:spcAft>
                <a:spcPts val="0"/>
              </a:spcAft>
              <a:buFont typeface="Arial" pitchFamily="34" charset="0"/>
              <a:buNone/>
              <a:defRPr/>
            </a:pPr>
            <a:endParaRPr lang="pt-BR" sz="2800" dirty="0">
              <a:latin typeface="Tahoma" pitchFamily="34" charset="0"/>
              <a:ea typeface="Tahoma" pitchFamily="34" charset="0"/>
              <a:cs typeface="Tahoma" pitchFamily="34" charset="0"/>
            </a:endParaRPr>
          </a:p>
          <a:p>
            <a:pPr eaLnBrk="1" fontAlgn="auto" hangingPunct="1">
              <a:spcAft>
                <a:spcPts val="0"/>
              </a:spcAft>
              <a:buFont typeface="Arial" pitchFamily="34" charset="0"/>
              <a:buChar char="•"/>
              <a:defRPr/>
            </a:pPr>
            <a:endParaRPr lang="pt-BR" sz="2800" dirty="0">
              <a:latin typeface="Tahoma" pitchFamily="34" charset="0"/>
              <a:ea typeface="Tahoma" pitchFamily="34" charset="0"/>
              <a:cs typeface="Tahoma" pitchFamily="34" charset="0"/>
            </a:endParaRPr>
          </a:p>
        </p:txBody>
      </p:sp>
      <p:sp>
        <p:nvSpPr>
          <p:cNvPr id="18434" name="Título 1"/>
          <p:cNvSpPr>
            <a:spLocks noGrp="1"/>
          </p:cNvSpPr>
          <p:nvPr>
            <p:ph type="title" idx="4294967295"/>
          </p:nvPr>
        </p:nvSpPr>
        <p:spPr>
          <a:xfrm>
            <a:off x="0" y="274638"/>
            <a:ext cx="9144000" cy="1143000"/>
          </a:xfrm>
        </p:spPr>
        <p:txBody>
          <a:bodyPr>
            <a:normAutofit/>
          </a:bodyPr>
          <a:lstStyle/>
          <a:p>
            <a:pPr algn="ctr" eaLnBrk="1" hangingPunct="1"/>
            <a:r>
              <a:rPr lang="pt-BR" sz="3600" dirty="0">
                <a:latin typeface="Tahoma" pitchFamily="34" charset="0"/>
                <a:ea typeface="Tahoma" pitchFamily="34" charset="0"/>
                <a:cs typeface="Tahoma" pitchFamily="34" charset="0"/>
              </a:rPr>
              <a:t>Distrital e </a:t>
            </a:r>
            <a:r>
              <a:rPr lang="pt-BR" sz="3600" dirty="0" err="1">
                <a:latin typeface="Tahoma" pitchFamily="34" charset="0"/>
                <a:ea typeface="Tahoma" pitchFamily="34" charset="0"/>
                <a:cs typeface="Tahoma" pitchFamily="34" charset="0"/>
              </a:rPr>
              <a:t>Distritão</a:t>
            </a:r>
            <a:endParaRPr lang="pt-BR" sz="3600" dirty="0">
              <a:latin typeface="Tahoma" pitchFamily="34" charset="0"/>
              <a:ea typeface="Tahoma" pitchFamily="34" charset="0"/>
              <a:cs typeface="Tahoma"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4294967295"/>
          </p:nvPr>
        </p:nvSpPr>
        <p:spPr>
          <a:xfrm>
            <a:off x="1401763" y="1412875"/>
            <a:ext cx="7742237" cy="4897438"/>
          </a:xfrm>
        </p:spPr>
        <p:txBody>
          <a:bodyPr rtlCol="0">
            <a:noAutofit/>
          </a:bodyPr>
          <a:lstStyle/>
          <a:p>
            <a:pPr eaLnBrk="1" fontAlgn="auto" hangingPunct="1">
              <a:spcAft>
                <a:spcPts val="0"/>
              </a:spcAft>
              <a:buFont typeface="Arial" pitchFamily="34" charset="0"/>
              <a:buNone/>
              <a:defRPr/>
            </a:pPr>
            <a:r>
              <a:rPr lang="pt-BR" sz="2800" b="1" dirty="0">
                <a:latin typeface="Tahoma" pitchFamily="34" charset="0"/>
                <a:ea typeface="Tahoma" pitchFamily="34" charset="0"/>
                <a:cs typeface="Tahoma" pitchFamily="34" charset="0"/>
              </a:rPr>
              <a:t>- Como funciona o sistema de voto (distrital) misto?</a:t>
            </a:r>
            <a:endParaRPr lang="pt-BR" sz="2800" dirty="0">
              <a:latin typeface="Tahoma" pitchFamily="34" charset="0"/>
              <a:ea typeface="Tahoma" pitchFamily="34" charset="0"/>
              <a:cs typeface="Tahoma" pitchFamily="34" charset="0"/>
            </a:endParaRPr>
          </a:p>
          <a:p>
            <a:pPr algn="just" eaLnBrk="1" fontAlgn="auto" hangingPunct="1">
              <a:spcAft>
                <a:spcPts val="0"/>
              </a:spcAft>
              <a:buFont typeface="Arial" pitchFamily="34" charset="0"/>
              <a:buNone/>
              <a:defRPr/>
            </a:pPr>
            <a:r>
              <a:rPr lang="pt-BR" sz="2800" dirty="0">
                <a:latin typeface="Tahoma" pitchFamily="34" charset="0"/>
                <a:ea typeface="Tahoma" pitchFamily="34" charset="0"/>
                <a:cs typeface="Tahoma" pitchFamily="34" charset="0"/>
              </a:rPr>
              <a:t>É o sistema alemão.</a:t>
            </a:r>
          </a:p>
          <a:p>
            <a:pPr algn="just" eaLnBrk="1" fontAlgn="auto" hangingPunct="1">
              <a:spcAft>
                <a:spcPts val="0"/>
              </a:spcAft>
              <a:buFont typeface="Arial" pitchFamily="34" charset="0"/>
              <a:buNone/>
              <a:defRPr/>
            </a:pPr>
            <a:r>
              <a:rPr lang="pt-BR" sz="2800" dirty="0">
                <a:latin typeface="Tahoma" pitchFamily="34" charset="0"/>
                <a:ea typeface="Tahoma" pitchFamily="34" charset="0"/>
                <a:cs typeface="Tahoma" pitchFamily="34" charset="0"/>
              </a:rPr>
              <a:t>	O país é dividido em distritos em número igual à metade do total de cadeiras da Câmara dos Deputados (</a:t>
            </a:r>
            <a:r>
              <a:rPr lang="pt-BR" sz="2800" dirty="0" err="1">
                <a:latin typeface="Tahoma" pitchFamily="34" charset="0"/>
                <a:ea typeface="Tahoma" pitchFamily="34" charset="0"/>
                <a:cs typeface="Tahoma" pitchFamily="34" charset="0"/>
              </a:rPr>
              <a:t>Bundestag</a:t>
            </a:r>
            <a:r>
              <a:rPr lang="pt-BR" sz="2800" dirty="0">
                <a:latin typeface="Tahoma" pitchFamily="34" charset="0"/>
                <a:ea typeface="Tahoma" pitchFamily="34" charset="0"/>
                <a:cs typeface="Tahoma" pitchFamily="34" charset="0"/>
              </a:rPr>
              <a:t>). O eleitor vota duas vezes, uma no partido e outra no candidato de sua preferência em seu distrito. Apurados os votos dados aos partidos, define-se o número de cadeiras conquistadas pelas agremiações, como ocorre no sistema proporcional. </a:t>
            </a:r>
          </a:p>
        </p:txBody>
      </p:sp>
      <p:sp>
        <p:nvSpPr>
          <p:cNvPr id="19458" name="Título 1"/>
          <p:cNvSpPr>
            <a:spLocks noGrp="1"/>
          </p:cNvSpPr>
          <p:nvPr>
            <p:ph type="title" idx="4294967295"/>
          </p:nvPr>
        </p:nvSpPr>
        <p:spPr>
          <a:xfrm>
            <a:off x="0" y="274638"/>
            <a:ext cx="9144000" cy="1143000"/>
          </a:xfrm>
        </p:spPr>
        <p:txBody>
          <a:bodyPr>
            <a:normAutofit/>
          </a:bodyPr>
          <a:lstStyle/>
          <a:p>
            <a:pPr algn="ctr" eaLnBrk="1" hangingPunct="1"/>
            <a:r>
              <a:rPr lang="pt-BR" sz="3600" dirty="0">
                <a:latin typeface="Tahoma" pitchFamily="34" charset="0"/>
                <a:ea typeface="Tahoma" pitchFamily="34" charset="0"/>
                <a:cs typeface="Tahoma" pitchFamily="34" charset="0"/>
              </a:rPr>
              <a:t>Voto distrital misto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31640" y="2204864"/>
            <a:ext cx="7272808" cy="2677656"/>
          </a:xfrm>
          <a:prstGeom prst="rect">
            <a:avLst/>
          </a:prstGeom>
        </p:spPr>
        <p:txBody>
          <a:bodyPr wrap="square">
            <a:spAutoFit/>
          </a:bodyPr>
          <a:lstStyle/>
          <a:p>
            <a:r>
              <a:rPr lang="pt-BR" sz="2800" dirty="0">
                <a:latin typeface="Tahoma" pitchFamily="34" charset="0"/>
                <a:ea typeface="Tahoma" pitchFamily="34" charset="0"/>
                <a:cs typeface="Tahoma" pitchFamily="34" charset="0"/>
              </a:rPr>
              <a:t>Assumem essas cadeiras, em primeiro lugar, os candidatos eleitos em cada distrito. Se o partido ainda tiver direito a mais cadeiras do que aquelas conquistadas nos distritos, entram os candidatos definidos pelo partido numa lista fechada. </a:t>
            </a:r>
            <a:endParaRPr lang="pt-BR" sz="2800" dirty="0"/>
          </a:p>
        </p:txBody>
      </p:sp>
      <p:sp>
        <p:nvSpPr>
          <p:cNvPr id="3" name="Título 1"/>
          <p:cNvSpPr txBox="1">
            <a:spLocks/>
          </p:cNvSpPr>
          <p:nvPr/>
        </p:nvSpPr>
        <p:spPr>
          <a:xfrm>
            <a:off x="0" y="274638"/>
            <a:ext cx="9144000" cy="1143000"/>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Voto distrital misto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4294967295"/>
          </p:nvPr>
        </p:nvSpPr>
        <p:spPr>
          <a:xfrm>
            <a:off x="898525" y="1484313"/>
            <a:ext cx="8245475" cy="4968875"/>
          </a:xfrm>
        </p:spPr>
        <p:txBody>
          <a:bodyPr rtlCol="0">
            <a:noAutofit/>
          </a:bodyPr>
          <a:lstStyle/>
          <a:p>
            <a:pPr algn="just">
              <a:buNone/>
              <a:defRPr/>
            </a:pPr>
            <a:r>
              <a:rPr lang="pt-BR" sz="2800" b="1" dirty="0">
                <a:latin typeface="Tahoma" pitchFamily="34" charset="0"/>
                <a:ea typeface="Tahoma" pitchFamily="34" charset="0"/>
                <a:cs typeface="Tahoma" pitchFamily="34" charset="0"/>
              </a:rPr>
              <a:t>Lista fechada: </a:t>
            </a:r>
            <a:r>
              <a:rPr lang="pt-BR" sz="2800" dirty="0">
                <a:latin typeface="Tahoma" pitchFamily="34" charset="0"/>
                <a:ea typeface="Tahoma" pitchFamily="34" charset="0"/>
                <a:cs typeface="Tahoma" pitchFamily="34" charset="0"/>
              </a:rPr>
              <a:t>O partido forma uma lista de candidatos apontando a classificação.  Estarão eleitos tantos candidatos registrados por um partido quantos o respectivo quociente partidário indicar, na ordem estabelecida na lista partidária. O eleitor vota no partido político e não no candidato. Há o projeto de lei do Senado 293/2011 que prevê a votação em lista fechada, foi arquivado nos termos do Artigo 105 do Regimento Interno da Câmara dos Deputados.</a:t>
            </a:r>
          </a:p>
        </p:txBody>
      </p:sp>
      <p:sp>
        <p:nvSpPr>
          <p:cNvPr id="20482" name="Título 1"/>
          <p:cNvSpPr>
            <a:spLocks noGrp="1"/>
          </p:cNvSpPr>
          <p:nvPr>
            <p:ph type="title" idx="4294967295"/>
          </p:nvPr>
        </p:nvSpPr>
        <p:spPr>
          <a:xfrm>
            <a:off x="914400" y="260350"/>
            <a:ext cx="8229600" cy="1143000"/>
          </a:xfrm>
        </p:spPr>
        <p:txBody>
          <a:bodyPr>
            <a:normAutofit/>
          </a:bodyPr>
          <a:lstStyle/>
          <a:p>
            <a:pPr algn="ctr" eaLnBrk="1" hangingPunct="1"/>
            <a:r>
              <a:rPr lang="pt-BR" sz="3600" dirty="0">
                <a:latin typeface="Tahoma" pitchFamily="34" charset="0"/>
                <a:ea typeface="Tahoma" pitchFamily="34" charset="0"/>
                <a:cs typeface="Tahoma" pitchFamily="34" charset="0"/>
              </a:rPr>
              <a:t>Lista aberta Vs. Lista fechada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539552" y="260648"/>
            <a:ext cx="8229600" cy="1143000"/>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Lista aberta Vs. Lista fechada</a:t>
            </a:r>
          </a:p>
        </p:txBody>
      </p:sp>
      <p:sp>
        <p:nvSpPr>
          <p:cNvPr id="3" name="Retângulo 2"/>
          <p:cNvSpPr/>
          <p:nvPr/>
        </p:nvSpPr>
        <p:spPr>
          <a:xfrm>
            <a:off x="1331640" y="1556793"/>
            <a:ext cx="6912768" cy="3108543"/>
          </a:xfrm>
          <a:prstGeom prst="rect">
            <a:avLst/>
          </a:prstGeom>
        </p:spPr>
        <p:txBody>
          <a:bodyPr wrap="square">
            <a:spAutoFit/>
          </a:bodyPr>
          <a:lstStyle/>
          <a:p>
            <a:pPr algn="just">
              <a:defRPr/>
            </a:pPr>
            <a:r>
              <a:rPr lang="pt-BR" sz="2800" i="1" dirty="0">
                <a:latin typeface="Tahoma" pitchFamily="34" charset="0"/>
                <a:ea typeface="Tahoma" pitchFamily="34" charset="0"/>
                <a:cs typeface="Tahoma" pitchFamily="34" charset="0"/>
              </a:rPr>
              <a:t>Desvantagens: </a:t>
            </a:r>
            <a:r>
              <a:rPr lang="pt-BR" sz="2800" dirty="0">
                <a:latin typeface="Tahoma" pitchFamily="34" charset="0"/>
                <a:ea typeface="Tahoma" pitchFamily="34" charset="0"/>
                <a:cs typeface="Tahoma" pitchFamily="34" charset="0"/>
              </a:rPr>
              <a:t>reduz a liberdade de escolha do eleitor; pode dificultar o processo de renovação da escolha eleitoral; os dirigentes têm controle sobre quem representará.</a:t>
            </a:r>
          </a:p>
          <a:p>
            <a:pPr algn="just">
              <a:defRPr/>
            </a:pPr>
            <a:r>
              <a:rPr lang="pt-BR" sz="2800" i="1" dirty="0">
                <a:latin typeface="Tahoma" pitchFamily="34" charset="0"/>
                <a:ea typeface="Tahoma" pitchFamily="34" charset="0"/>
                <a:cs typeface="Tahoma" pitchFamily="34" charset="0"/>
              </a:rPr>
              <a:t>Vantagens: </a:t>
            </a:r>
            <a:r>
              <a:rPr lang="pt-BR" sz="2800" dirty="0">
                <a:latin typeface="Tahoma" pitchFamily="34" charset="0"/>
                <a:ea typeface="Tahoma" pitchFamily="34" charset="0"/>
                <a:cs typeface="Tahoma" pitchFamily="34" charset="0"/>
              </a:rPr>
              <a:t>Fortalece a partidarização da elite partidária.</a:t>
            </a:r>
          </a:p>
        </p:txBody>
      </p:sp>
      <p:sp>
        <p:nvSpPr>
          <p:cNvPr id="4" name="Retângulo 3"/>
          <p:cNvSpPr/>
          <p:nvPr/>
        </p:nvSpPr>
        <p:spPr>
          <a:xfrm>
            <a:off x="1167636" y="4941168"/>
            <a:ext cx="6341864" cy="523220"/>
          </a:xfrm>
          <a:prstGeom prst="rect">
            <a:avLst/>
          </a:prstGeom>
        </p:spPr>
        <p:txBody>
          <a:bodyPr wrap="none">
            <a:spAutoFit/>
          </a:bodyPr>
          <a:lstStyle/>
          <a:p>
            <a:pPr algn="just">
              <a:defRPr/>
            </a:pPr>
            <a:r>
              <a:rPr lang="pt-BR" sz="2800" b="1" dirty="0">
                <a:latin typeface="Tahoma" pitchFamily="34" charset="0"/>
                <a:ea typeface="Tahoma" pitchFamily="34" charset="0"/>
                <a:cs typeface="Tahoma" pitchFamily="34" charset="0"/>
              </a:rPr>
              <a:t>Lista aberta: </a:t>
            </a:r>
            <a:r>
              <a:rPr lang="pt-BR" sz="2800" dirty="0">
                <a:latin typeface="Tahoma" pitchFamily="34" charset="0"/>
                <a:ea typeface="Tahoma" pitchFamily="34" charset="0"/>
                <a:cs typeface="Tahoma" pitchFamily="34" charset="0"/>
              </a:rPr>
              <a:t>é formada pelo eleitor.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nvPr>
        </p:nvGraphicFramePr>
        <p:xfrm>
          <a:off x="1871700" y="1700808"/>
          <a:ext cx="6552728" cy="4680520"/>
        </p:xfrm>
        <a:graphic>
          <a:graphicData uri="http://schemas.openxmlformats.org/drawingml/2006/table">
            <a:tbl>
              <a:tblPr firstRow="1" firstCol="1" bandRow="1">
                <a:tableStyleId>{5C22544A-7EE6-4342-B048-85BDC9FD1C3A}</a:tableStyleId>
              </a:tblPr>
              <a:tblGrid>
                <a:gridCol w="2582227">
                  <a:extLst>
                    <a:ext uri="{9D8B030D-6E8A-4147-A177-3AD203B41FA5}">
                      <a16:colId xmlns:a16="http://schemas.microsoft.com/office/drawing/2014/main" xmlns="" val="3136549457"/>
                    </a:ext>
                  </a:extLst>
                </a:gridCol>
                <a:gridCol w="3970501">
                  <a:extLst>
                    <a:ext uri="{9D8B030D-6E8A-4147-A177-3AD203B41FA5}">
                      <a16:colId xmlns:a16="http://schemas.microsoft.com/office/drawing/2014/main" xmlns="" val="810022391"/>
                    </a:ext>
                  </a:extLst>
                </a:gridCol>
              </a:tblGrid>
              <a:tr h="4680520">
                <a:tc>
                  <a:txBody>
                    <a:bodyPr/>
                    <a:lstStyle/>
                    <a:p>
                      <a:pPr algn="ctr">
                        <a:lnSpc>
                          <a:spcPct val="115000"/>
                        </a:lnSpc>
                        <a:spcAft>
                          <a:spcPts val="0"/>
                        </a:spcAft>
                      </a:pPr>
                      <a:endParaRPr lang="pt-BR" sz="1600" dirty="0">
                        <a:effectLst/>
                      </a:endParaRPr>
                    </a:p>
                    <a:p>
                      <a:pPr algn="ctr">
                        <a:lnSpc>
                          <a:spcPct val="115000"/>
                        </a:lnSpc>
                        <a:spcAft>
                          <a:spcPts val="0"/>
                        </a:spcAft>
                      </a:pPr>
                      <a:endParaRPr lang="pt-BR" sz="1600" dirty="0">
                        <a:effectLst/>
                      </a:endParaRPr>
                    </a:p>
                    <a:p>
                      <a:pPr algn="ctr">
                        <a:lnSpc>
                          <a:spcPct val="115000"/>
                        </a:lnSpc>
                        <a:spcAft>
                          <a:spcPts val="0"/>
                        </a:spcAft>
                      </a:pPr>
                      <a:endParaRPr lang="pt-BR" sz="1600" dirty="0">
                        <a:effectLst/>
                      </a:endParaRPr>
                    </a:p>
                    <a:p>
                      <a:pPr algn="ctr">
                        <a:lnSpc>
                          <a:spcPct val="115000"/>
                        </a:lnSpc>
                        <a:spcAft>
                          <a:spcPts val="0"/>
                        </a:spcAft>
                      </a:pPr>
                      <a:endParaRPr lang="pt-BR" sz="1600" dirty="0">
                        <a:effectLst/>
                      </a:endParaRPr>
                    </a:p>
                    <a:p>
                      <a:pPr algn="ctr">
                        <a:lnSpc>
                          <a:spcPct val="115000"/>
                        </a:lnSpc>
                        <a:spcAft>
                          <a:spcPts val="0"/>
                        </a:spcAft>
                      </a:pPr>
                      <a:r>
                        <a:rPr lang="pt-BR" sz="1600" dirty="0">
                          <a:effectLst/>
                        </a:rPr>
                        <a:t>Vedação de postagens patrocinadas, inclusive promovidas pelos eleitores, para a divulgação de propaganda e de mensagens relativas ao processo eleitoral</a:t>
                      </a:r>
                      <a:endParaRPr lang="pt-BR" sz="1600" dirty="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ct val="115000"/>
                        </a:lnSpc>
                        <a:spcAft>
                          <a:spcPts val="0"/>
                        </a:spcAft>
                      </a:pPr>
                      <a:endParaRPr lang="pt-BR" sz="1800" dirty="0">
                        <a:effectLst/>
                      </a:endParaRPr>
                    </a:p>
                    <a:p>
                      <a:pPr algn="ctr">
                        <a:lnSpc>
                          <a:spcPct val="115000"/>
                        </a:lnSpc>
                        <a:spcAft>
                          <a:spcPts val="0"/>
                        </a:spcAft>
                      </a:pPr>
                      <a:r>
                        <a:rPr lang="pt-BR" sz="1800" dirty="0">
                          <a:effectLst/>
                        </a:rPr>
                        <a:t>O engajamento social do indivíduo que quer ver sua postagem que elogia seu candidato tendo alcance maior do que as demais postagens, deve mesmo ser coibido pela Justiça Eleitoral? A Justiça Eleitoral terá condições fáticas de realizar todos os julgamentos, cobrar todas as multas </a:t>
                      </a:r>
                      <a:r>
                        <a:rPr lang="pt-BR" sz="1800" dirty="0" err="1">
                          <a:effectLst/>
                        </a:rPr>
                        <a:t>etc</a:t>
                      </a:r>
                      <a:r>
                        <a:rPr lang="pt-BR" sz="1800" dirty="0">
                          <a:effectLst/>
                        </a:rPr>
                        <a:t>?</a:t>
                      </a:r>
                      <a:endParaRPr lang="pt-BR" sz="1600" dirty="0">
                        <a:effectLst/>
                      </a:endParaRPr>
                    </a:p>
                    <a:p>
                      <a:pPr algn="just">
                        <a:lnSpc>
                          <a:spcPct val="115000"/>
                        </a:lnSpc>
                        <a:spcAft>
                          <a:spcPts val="0"/>
                        </a:spcAft>
                      </a:pPr>
                      <a:r>
                        <a:rPr lang="pt-BR" sz="1800" dirty="0">
                          <a:effectLst/>
                        </a:rPr>
                        <a:t>Será que os indivíduos sem título de eleitor são passíveis dessa vedação?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90325382"/>
                  </a:ext>
                </a:extLst>
              </a:tr>
            </a:tbl>
          </a:graphicData>
        </a:graphic>
      </p:graphicFrame>
      <p:sp>
        <p:nvSpPr>
          <p:cNvPr id="3" name="CaixaDeTexto 2"/>
          <p:cNvSpPr txBox="1"/>
          <p:nvPr/>
        </p:nvSpPr>
        <p:spPr>
          <a:xfrm>
            <a:off x="1691680" y="260648"/>
            <a:ext cx="6912768"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Estudo de casos: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reforma eleitoral ponto a ponto</a:t>
            </a:r>
          </a:p>
        </p:txBody>
      </p:sp>
    </p:spTree>
    <p:extLst>
      <p:ext uri="{BB962C8B-B14F-4D97-AF65-F5344CB8AC3E}">
        <p14:creationId xmlns:p14="http://schemas.microsoft.com/office/powerpoint/2010/main" xmlns="" val="1531766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nvPr>
        </p:nvGraphicFramePr>
        <p:xfrm>
          <a:off x="1882629" y="1556792"/>
          <a:ext cx="6530870" cy="4176464"/>
        </p:xfrm>
        <a:graphic>
          <a:graphicData uri="http://schemas.openxmlformats.org/drawingml/2006/table">
            <a:tbl>
              <a:tblPr firstRow="1" firstCol="1" bandRow="1">
                <a:tableStyleId>{5C22544A-7EE6-4342-B048-85BDC9FD1C3A}</a:tableStyleId>
              </a:tblPr>
              <a:tblGrid>
                <a:gridCol w="2573614">
                  <a:extLst>
                    <a:ext uri="{9D8B030D-6E8A-4147-A177-3AD203B41FA5}">
                      <a16:colId xmlns:a16="http://schemas.microsoft.com/office/drawing/2014/main" xmlns="" val="751053235"/>
                    </a:ext>
                  </a:extLst>
                </a:gridCol>
                <a:gridCol w="3957256">
                  <a:extLst>
                    <a:ext uri="{9D8B030D-6E8A-4147-A177-3AD203B41FA5}">
                      <a16:colId xmlns:a16="http://schemas.microsoft.com/office/drawing/2014/main" xmlns="" val="2177451123"/>
                    </a:ext>
                  </a:extLst>
                </a:gridCol>
              </a:tblGrid>
              <a:tr h="4176464">
                <a:tc>
                  <a:txBody>
                    <a:bodyPr/>
                    <a:lstStyle/>
                    <a:p>
                      <a:pPr algn="just">
                        <a:lnSpc>
                          <a:spcPct val="115000"/>
                        </a:lnSpc>
                        <a:spcAft>
                          <a:spcPts val="0"/>
                        </a:spcAft>
                      </a:pPr>
                      <a:r>
                        <a:rPr lang="pt-BR" sz="1800">
                          <a:effectLst/>
                        </a:rPr>
                        <a:t>A Lei passou a prever que a Justiça Eleitoral poderá determinar, por solicitação do ofendido, a retirada de publicações que contenham agressões ou ataques a candidatos em sítios da internet, inclusive redes sociais  </a:t>
                      </a:r>
                      <a:endParaRPr lang="pt-BR" sz="1800">
                        <a:effectLst/>
                        <a:latin typeface="Calibri" panose="020F0502020204030204" pitchFamily="34" charset="0"/>
                        <a:ea typeface="Times New Roman" panose="02020603050405020304" pitchFamily="18" charset="0"/>
                      </a:endParaRPr>
                    </a:p>
                  </a:txBody>
                  <a:tcPr marL="68580" marR="68580" marT="0" marB="0"/>
                </a:tc>
                <a:tc>
                  <a:txBody>
                    <a:bodyPr/>
                    <a:lstStyle/>
                    <a:p>
                      <a:pPr algn="ctr">
                        <a:lnSpc>
                          <a:spcPct val="115000"/>
                        </a:lnSpc>
                        <a:spcAft>
                          <a:spcPts val="0"/>
                        </a:spcAft>
                      </a:pPr>
                      <a:endParaRPr lang="pt-BR" sz="2000" b="0" dirty="0">
                        <a:effectLst/>
                      </a:endParaRPr>
                    </a:p>
                    <a:p>
                      <a:pPr algn="ctr">
                        <a:lnSpc>
                          <a:spcPct val="115000"/>
                        </a:lnSpc>
                        <a:spcAft>
                          <a:spcPts val="0"/>
                        </a:spcAft>
                      </a:pPr>
                      <a:endParaRPr lang="pt-BR" sz="2000" b="0" dirty="0">
                        <a:effectLst/>
                      </a:endParaRPr>
                    </a:p>
                    <a:p>
                      <a:pPr algn="ctr">
                        <a:lnSpc>
                          <a:spcPct val="115000"/>
                        </a:lnSpc>
                        <a:spcAft>
                          <a:spcPts val="0"/>
                        </a:spcAft>
                      </a:pPr>
                      <a:r>
                        <a:rPr lang="pt-BR" sz="2000" b="0" dirty="0">
                          <a:effectLst/>
                        </a:rPr>
                        <a:t>A permissão à Justiça Eleitoral para retirada de conteúdo que contenha agressões ou ataques a candidatos impacta na liberdade de expressão? No uso das redes sociais?</a:t>
                      </a:r>
                      <a:endParaRPr lang="pt-BR"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67195013"/>
                  </a:ext>
                </a:extLst>
              </a:tr>
            </a:tbl>
          </a:graphicData>
        </a:graphic>
      </p:graphicFrame>
      <p:sp>
        <p:nvSpPr>
          <p:cNvPr id="3" name="CaixaDeTexto 2"/>
          <p:cNvSpPr txBox="1"/>
          <p:nvPr/>
        </p:nvSpPr>
        <p:spPr>
          <a:xfrm>
            <a:off x="1691680" y="260648"/>
            <a:ext cx="6912768"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Estudo de casos: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reforma eleitoral ponto a ponto</a:t>
            </a:r>
          </a:p>
        </p:txBody>
      </p:sp>
    </p:spTree>
    <p:extLst>
      <p:ext uri="{BB962C8B-B14F-4D97-AF65-F5344CB8AC3E}">
        <p14:creationId xmlns:p14="http://schemas.microsoft.com/office/powerpoint/2010/main" xmlns="" val="3545347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2195736" y="1700808"/>
          <a:ext cx="6120680" cy="3764280"/>
        </p:xfrm>
        <a:graphic>
          <a:graphicData uri="http://schemas.openxmlformats.org/drawingml/2006/table">
            <a:tbl>
              <a:tblPr firstRow="1" firstCol="1" bandRow="1">
                <a:tableStyleId>{5C22544A-7EE6-4342-B048-85BDC9FD1C3A}</a:tableStyleId>
              </a:tblPr>
              <a:tblGrid>
                <a:gridCol w="4086731">
                  <a:extLst>
                    <a:ext uri="{9D8B030D-6E8A-4147-A177-3AD203B41FA5}">
                      <a16:colId xmlns:a16="http://schemas.microsoft.com/office/drawing/2014/main" xmlns="" val="384015978"/>
                    </a:ext>
                  </a:extLst>
                </a:gridCol>
                <a:gridCol w="2033949">
                  <a:extLst>
                    <a:ext uri="{9D8B030D-6E8A-4147-A177-3AD203B41FA5}">
                      <a16:colId xmlns:a16="http://schemas.microsoft.com/office/drawing/2014/main" xmlns="" val="1039785457"/>
                    </a:ext>
                  </a:extLst>
                </a:gridCol>
              </a:tblGrid>
              <a:tr h="3096344">
                <a:tc>
                  <a:txBody>
                    <a:bodyPr/>
                    <a:lstStyle/>
                    <a:p>
                      <a:pPr algn="just">
                        <a:lnSpc>
                          <a:spcPct val="115000"/>
                        </a:lnSpc>
                        <a:spcAft>
                          <a:spcPts val="0"/>
                        </a:spcAft>
                      </a:pPr>
                      <a:r>
                        <a:rPr lang="pt-BR" sz="1800" dirty="0">
                          <a:effectLst/>
                        </a:rPr>
                        <a:t>Cria o crime de contratação direta ou indireta de grupo de pessoas com a finalidade específica de emitir mensagens ou comentários na internet para ofender a honra ou denegrir a imagem de candidato, partido ou coligação, punível com detenção de 2 (dois) a 4 (quatro) anos e multa de R$ 15.000,00 (quinze mil reais) a R$ 50.000,00 (cinquenta mil reais)</a:t>
                      </a:r>
                    </a:p>
                    <a:p>
                      <a:pPr algn="just">
                        <a:lnSpc>
                          <a:spcPct val="115000"/>
                        </a:lnSpc>
                        <a:spcAft>
                          <a:spcPts val="0"/>
                        </a:spcAft>
                      </a:pPr>
                      <a:r>
                        <a:rPr lang="pt-BR" sz="1800" dirty="0">
                          <a:effectLst/>
                        </a:rPr>
                        <a:t> </a:t>
                      </a:r>
                      <a:endParaRPr lang="pt-BR" sz="1800" dirty="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0"/>
                        </a:spcAft>
                      </a:pPr>
                      <a:r>
                        <a:rPr lang="pt-BR" sz="1800" dirty="0">
                          <a:effectLst/>
                        </a:rPr>
                        <a:t>A mobilização social dos eleitores agindo em conjunto para melhorar ou piorar a reputação social digital de determinado candidato, configuraria crime?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34176798"/>
                  </a:ext>
                </a:extLst>
              </a:tr>
            </a:tbl>
          </a:graphicData>
        </a:graphic>
      </p:graphicFrame>
      <p:sp>
        <p:nvSpPr>
          <p:cNvPr id="3" name="CaixaDeTexto 2"/>
          <p:cNvSpPr txBox="1"/>
          <p:nvPr/>
        </p:nvSpPr>
        <p:spPr>
          <a:xfrm>
            <a:off x="1691680" y="260648"/>
            <a:ext cx="6912768"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Estudo de casos: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reforma eleitoral ponto a ponto</a:t>
            </a:r>
          </a:p>
        </p:txBody>
      </p:sp>
    </p:spTree>
    <p:extLst>
      <p:ext uri="{BB962C8B-B14F-4D97-AF65-F5344CB8AC3E}">
        <p14:creationId xmlns:p14="http://schemas.microsoft.com/office/powerpoint/2010/main" xmlns="" val="64315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59632" y="332657"/>
            <a:ext cx="7488832" cy="6525344"/>
          </a:xfrm>
          <a:prstGeom prst="rect">
            <a:avLst/>
          </a:prstGeom>
        </p:spPr>
        <p:txBody>
          <a:bodyPr wrap="square">
            <a:spAutoFit/>
          </a:bodyPr>
          <a:lstStyle/>
          <a:p>
            <a:pPr algn="just"/>
            <a:r>
              <a:rPr lang="pt-BR" sz="2800" dirty="0">
                <a:latin typeface="Tahoma" pitchFamily="34" charset="0"/>
                <a:ea typeface="Tahoma" pitchFamily="34" charset="0"/>
                <a:cs typeface="Tahoma" pitchFamily="34" charset="0"/>
              </a:rPr>
              <a:t>§ 1º No Distrito Federal, serão as funções de Procurador Regional Eleitoral exercidas pelo Procurador Geral da Justiça do Distrito Federal. § 2º Substituirá o Procurador Regional, em suas faltas ou impedimentos, o seu substituto legal. § 3º Compete aos Procuradores Regionais exercer, perante os Tribunais junto aos quais servirem, as atribuições do Procurador Geral. § 4º Mediante prévia autorização do Procurador Geral, podendo os Procuradores Regionais requisitar, para auxiliá-los nas suas funções, membros do Ministério Público local, não tendo estes, porém, assento nas sessões do Tribunal.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2195736" y="2132856"/>
          <a:ext cx="5931535" cy="1577340"/>
        </p:xfrm>
        <a:graphic>
          <a:graphicData uri="http://schemas.openxmlformats.org/drawingml/2006/table">
            <a:tbl>
              <a:tblPr firstRow="1" firstCol="1" bandRow="1">
                <a:tableStyleId>{5C22544A-7EE6-4342-B048-85BDC9FD1C3A}</a:tableStyleId>
              </a:tblPr>
              <a:tblGrid>
                <a:gridCol w="3672408">
                  <a:extLst>
                    <a:ext uri="{9D8B030D-6E8A-4147-A177-3AD203B41FA5}">
                      <a16:colId xmlns:a16="http://schemas.microsoft.com/office/drawing/2014/main" xmlns="" val="3558578636"/>
                    </a:ext>
                  </a:extLst>
                </a:gridCol>
                <a:gridCol w="2259127">
                  <a:extLst>
                    <a:ext uri="{9D8B030D-6E8A-4147-A177-3AD203B41FA5}">
                      <a16:colId xmlns:a16="http://schemas.microsoft.com/office/drawing/2014/main" xmlns="" val="114226395"/>
                    </a:ext>
                  </a:extLst>
                </a:gridCol>
              </a:tblGrid>
              <a:tr h="0">
                <a:tc>
                  <a:txBody>
                    <a:bodyPr/>
                    <a:lstStyle/>
                    <a:p>
                      <a:pPr algn="just">
                        <a:lnSpc>
                          <a:spcPct val="115000"/>
                        </a:lnSpc>
                        <a:spcAft>
                          <a:spcPts val="0"/>
                        </a:spcAft>
                      </a:pPr>
                      <a:r>
                        <a:rPr lang="pt-BR" sz="1800" dirty="0">
                          <a:effectLst/>
                        </a:rPr>
                        <a:t>Vedação de financiamento empresarial de campanhas eleitorais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pt-BR" sz="1800" dirty="0" err="1">
                          <a:effectLst/>
                        </a:rPr>
                        <a:t>Crowdfunding</a:t>
                      </a:r>
                      <a:r>
                        <a:rPr lang="pt-BR" sz="1800" baseline="0" dirty="0">
                          <a:effectLst/>
                        </a:rPr>
                        <a:t> eleitoral</a:t>
                      </a:r>
                      <a:endParaRPr lang="pt-BR" sz="1800" dirty="0">
                        <a:effectLst/>
                      </a:endParaRPr>
                    </a:p>
                    <a:p>
                      <a:pPr algn="just">
                        <a:lnSpc>
                          <a:spcPct val="115000"/>
                        </a:lnSpc>
                        <a:spcAft>
                          <a:spcPts val="0"/>
                        </a:spcAft>
                      </a:pPr>
                      <a:r>
                        <a:rPr lang="pt-BR" sz="1800" dirty="0">
                          <a:effectLst/>
                        </a:rPr>
                        <a:t> </a:t>
                      </a:r>
                    </a:p>
                    <a:p>
                      <a:pPr algn="just">
                        <a:lnSpc>
                          <a:spcPct val="115000"/>
                        </a:lnSpc>
                        <a:spcAft>
                          <a:spcPts val="0"/>
                        </a:spcAft>
                      </a:pPr>
                      <a:r>
                        <a:rPr lang="pt-BR" sz="1800" dirty="0">
                          <a:effectLst/>
                        </a:rPr>
                        <a:t> </a:t>
                      </a:r>
                    </a:p>
                    <a:p>
                      <a:pPr algn="just">
                        <a:lnSpc>
                          <a:spcPct val="115000"/>
                        </a:lnSpc>
                        <a:spcAft>
                          <a:spcPts val="0"/>
                        </a:spcAft>
                      </a:pPr>
                      <a:r>
                        <a:rPr lang="pt-BR" sz="1800" dirty="0">
                          <a:effectLst/>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85879493"/>
                  </a:ext>
                </a:extLst>
              </a:tr>
            </a:tbl>
          </a:graphicData>
        </a:graphic>
      </p:graphicFrame>
      <p:sp>
        <p:nvSpPr>
          <p:cNvPr id="3" name="CaixaDeTexto 2"/>
          <p:cNvSpPr txBox="1"/>
          <p:nvPr/>
        </p:nvSpPr>
        <p:spPr>
          <a:xfrm>
            <a:off x="1705119" y="548680"/>
            <a:ext cx="6912768"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Estudo de casos: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reforma eleitoral ponto a ponto</a:t>
            </a:r>
          </a:p>
        </p:txBody>
      </p:sp>
    </p:spTree>
    <p:extLst>
      <p:ext uri="{BB962C8B-B14F-4D97-AF65-F5344CB8AC3E}">
        <p14:creationId xmlns:p14="http://schemas.microsoft.com/office/powerpoint/2010/main" xmlns="" val="1646319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nvPr>
        </p:nvGraphicFramePr>
        <p:xfrm>
          <a:off x="1907704" y="1844824"/>
          <a:ext cx="6120680" cy="3744416"/>
        </p:xfrm>
        <a:graphic>
          <a:graphicData uri="http://schemas.openxmlformats.org/drawingml/2006/table">
            <a:tbl>
              <a:tblPr firstRow="1" firstCol="1" bandRow="1">
                <a:tableStyleId>{5C22544A-7EE6-4342-B048-85BDC9FD1C3A}</a:tableStyleId>
              </a:tblPr>
              <a:tblGrid>
                <a:gridCol w="2411971">
                  <a:extLst>
                    <a:ext uri="{9D8B030D-6E8A-4147-A177-3AD203B41FA5}">
                      <a16:colId xmlns:a16="http://schemas.microsoft.com/office/drawing/2014/main" xmlns="" val="1511969830"/>
                    </a:ext>
                  </a:extLst>
                </a:gridCol>
                <a:gridCol w="3708709">
                  <a:extLst>
                    <a:ext uri="{9D8B030D-6E8A-4147-A177-3AD203B41FA5}">
                      <a16:colId xmlns:a16="http://schemas.microsoft.com/office/drawing/2014/main" xmlns="" val="306999829"/>
                    </a:ext>
                  </a:extLst>
                </a:gridCol>
              </a:tblGrid>
              <a:tr h="3744416">
                <a:tc>
                  <a:txBody>
                    <a:bodyPr/>
                    <a:lstStyle/>
                    <a:p>
                      <a:pPr algn="just">
                        <a:lnSpc>
                          <a:spcPct val="115000"/>
                        </a:lnSpc>
                        <a:spcAft>
                          <a:spcPts val="0"/>
                        </a:spcAft>
                      </a:pPr>
                      <a:r>
                        <a:rPr lang="pt-BR" sz="1200">
                          <a:effectLst/>
                        </a:rPr>
                        <a:t>Partidos pequenos com menos espaço no rádio, TV e debates. Tempo de campanha eleitoral reduzido pela metade e aumento das restrições de propaganda eleitoral: bens particulares, bens públicos e de uso comum.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pt-BR" sz="1200" dirty="0">
                          <a:effectLst/>
                        </a:rPr>
                        <a:t>Uma campanha concentrada em poucos dias não prejudica a igualdade de candidatos, uma vez que privilegia os mais conhecidos (reeleitos e artistas) em detrimento dos novos candidatos?</a:t>
                      </a:r>
                      <a:endParaRPr lang="pt-BR" sz="1100" dirty="0">
                        <a:effectLst/>
                      </a:endParaRPr>
                    </a:p>
                    <a:p>
                      <a:pPr algn="just">
                        <a:lnSpc>
                          <a:spcPct val="115000"/>
                        </a:lnSpc>
                        <a:spcAft>
                          <a:spcPts val="0"/>
                        </a:spcAft>
                      </a:pPr>
                      <a:r>
                        <a:rPr lang="pt-BR" sz="1200" dirty="0">
                          <a:effectLst/>
                        </a:rPr>
                        <a:t>Os indivíduos (candidatos e não candidatos) podem se reunir protestando contra determinado candidato adversário daquele de sua preferência? Podem ironizá-lo com bonecos, camisetas, placas, faixas </a:t>
                      </a:r>
                      <a:r>
                        <a:rPr lang="pt-BR" sz="1200" dirty="0" err="1">
                          <a:effectLst/>
                        </a:rPr>
                        <a:t>etc</a:t>
                      </a:r>
                      <a:r>
                        <a:rPr lang="pt-BR" sz="1200" dirty="0">
                          <a:effectLst/>
                        </a:rPr>
                        <a:t>?</a:t>
                      </a:r>
                      <a:endParaRPr lang="pt-BR" sz="1100" dirty="0">
                        <a:effectLst/>
                      </a:endParaRPr>
                    </a:p>
                    <a:p>
                      <a:pPr algn="just">
                        <a:lnSpc>
                          <a:spcPct val="115000"/>
                        </a:lnSpc>
                        <a:spcAft>
                          <a:spcPts val="0"/>
                        </a:spcAft>
                      </a:pPr>
                      <a:r>
                        <a:rPr lang="pt-BR" sz="1200" dirty="0">
                          <a:effectLst/>
                        </a:rPr>
                        <a:t>Os debates na internet seguem as mesmas regras dos debates no rádio e na televisão? O indivíduo que promove um debate por uma rede social está sujeito à Justiça Eleitoral?</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41127234"/>
                  </a:ext>
                </a:extLst>
              </a:tr>
            </a:tbl>
          </a:graphicData>
        </a:graphic>
      </p:graphicFrame>
      <p:sp>
        <p:nvSpPr>
          <p:cNvPr id="3" name="CaixaDeTexto 2"/>
          <p:cNvSpPr txBox="1"/>
          <p:nvPr/>
        </p:nvSpPr>
        <p:spPr>
          <a:xfrm>
            <a:off x="1511660" y="476672"/>
            <a:ext cx="6912768"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Estudo de casos: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reforma eleitoral ponto a ponto</a:t>
            </a:r>
          </a:p>
        </p:txBody>
      </p:sp>
    </p:spTree>
    <p:extLst>
      <p:ext uri="{BB962C8B-B14F-4D97-AF65-F5344CB8AC3E}">
        <p14:creationId xmlns:p14="http://schemas.microsoft.com/office/powerpoint/2010/main" xmlns="" val="1518615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1691680" y="2060848"/>
          <a:ext cx="6782191" cy="3154680"/>
        </p:xfrm>
        <a:graphic>
          <a:graphicData uri="http://schemas.openxmlformats.org/drawingml/2006/table">
            <a:tbl>
              <a:tblPr firstRow="1" firstCol="1" bandRow="1">
                <a:tableStyleId>{5C22544A-7EE6-4342-B048-85BDC9FD1C3A}</a:tableStyleId>
              </a:tblPr>
              <a:tblGrid>
                <a:gridCol w="4032448">
                  <a:extLst>
                    <a:ext uri="{9D8B030D-6E8A-4147-A177-3AD203B41FA5}">
                      <a16:colId xmlns:a16="http://schemas.microsoft.com/office/drawing/2014/main" xmlns="" val="2235975923"/>
                    </a:ext>
                  </a:extLst>
                </a:gridCol>
                <a:gridCol w="2749743">
                  <a:extLst>
                    <a:ext uri="{9D8B030D-6E8A-4147-A177-3AD203B41FA5}">
                      <a16:colId xmlns:a16="http://schemas.microsoft.com/office/drawing/2014/main" xmlns="" val="1124786421"/>
                    </a:ext>
                  </a:extLst>
                </a:gridCol>
              </a:tblGrid>
              <a:tr h="0">
                <a:tc>
                  <a:txBody>
                    <a:bodyPr/>
                    <a:lstStyle/>
                    <a:p>
                      <a:pPr algn="just">
                        <a:lnSpc>
                          <a:spcPct val="115000"/>
                        </a:lnSpc>
                        <a:spcAft>
                          <a:spcPts val="0"/>
                        </a:spcAft>
                      </a:pPr>
                      <a:r>
                        <a:rPr lang="pt-BR" sz="1800" dirty="0">
                          <a:effectLst/>
                        </a:rPr>
                        <a:t>A decisão da Justiça Eleitoral que importe o indeferimento do registro, a cassação do diploma ou a perda do mandato de candidato eleito em pleito majoritário acarreta, após o trânsito em julgado, a realização de novas eleições, independentemente do número de votos anulados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pt-BR" sz="1800" dirty="0">
                          <a:effectLst/>
                        </a:rPr>
                        <a:t>Qual impacto tanto financeiro quanto jurídico diante dessa inovação? Haverá aumento das eleições suplementares?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29027544"/>
                  </a:ext>
                </a:extLst>
              </a:tr>
            </a:tbl>
          </a:graphicData>
        </a:graphic>
      </p:graphicFrame>
      <p:sp>
        <p:nvSpPr>
          <p:cNvPr id="3" name="CaixaDeTexto 2"/>
          <p:cNvSpPr txBox="1"/>
          <p:nvPr/>
        </p:nvSpPr>
        <p:spPr>
          <a:xfrm>
            <a:off x="1561103" y="692696"/>
            <a:ext cx="6912768"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Estudo de casos: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reforma eleitoral ponto a ponto</a:t>
            </a:r>
          </a:p>
        </p:txBody>
      </p:sp>
    </p:spTree>
    <p:extLst>
      <p:ext uri="{BB962C8B-B14F-4D97-AF65-F5344CB8AC3E}">
        <p14:creationId xmlns:p14="http://schemas.microsoft.com/office/powerpoint/2010/main" xmlns="" val="4165603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2267743" y="2132856"/>
          <a:ext cx="5931535" cy="2839212"/>
        </p:xfrm>
        <a:graphic>
          <a:graphicData uri="http://schemas.openxmlformats.org/drawingml/2006/table">
            <a:tbl>
              <a:tblPr firstRow="1" firstCol="1" bandRow="1">
                <a:tableStyleId>{5C22544A-7EE6-4342-B048-85BDC9FD1C3A}</a:tableStyleId>
              </a:tblPr>
              <a:tblGrid>
                <a:gridCol w="2337435">
                  <a:extLst>
                    <a:ext uri="{9D8B030D-6E8A-4147-A177-3AD203B41FA5}">
                      <a16:colId xmlns:a16="http://schemas.microsoft.com/office/drawing/2014/main" xmlns="" val="427129980"/>
                    </a:ext>
                  </a:extLst>
                </a:gridCol>
                <a:gridCol w="3594100">
                  <a:extLst>
                    <a:ext uri="{9D8B030D-6E8A-4147-A177-3AD203B41FA5}">
                      <a16:colId xmlns:a16="http://schemas.microsoft.com/office/drawing/2014/main" xmlns="" val="4214332093"/>
                    </a:ext>
                  </a:extLst>
                </a:gridCol>
              </a:tblGrid>
              <a:tr h="0">
                <a:tc>
                  <a:txBody>
                    <a:bodyPr/>
                    <a:lstStyle/>
                    <a:p>
                      <a:pPr algn="just">
                        <a:lnSpc>
                          <a:spcPct val="115000"/>
                        </a:lnSpc>
                        <a:spcAft>
                          <a:spcPts val="0"/>
                        </a:spcAft>
                      </a:pPr>
                      <a:r>
                        <a:rPr lang="pt-BR" sz="1800" dirty="0">
                          <a:effectLst/>
                        </a:rPr>
                        <a:t>Prazo para substituição de candidato (20 dias, exceto falecimento)</a:t>
                      </a:r>
                    </a:p>
                    <a:p>
                      <a:pPr algn="just">
                        <a:lnSpc>
                          <a:spcPct val="115000"/>
                        </a:lnSpc>
                        <a:spcAft>
                          <a:spcPts val="0"/>
                        </a:spcAft>
                      </a:pPr>
                      <a:r>
                        <a:rPr lang="pt-BR" sz="1800" dirty="0">
                          <a:effectLst/>
                        </a:rPr>
                        <a:t> </a:t>
                      </a:r>
                      <a:endParaRPr lang="pt-BR" sz="1800" dirty="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0"/>
                        </a:spcAft>
                      </a:pPr>
                      <a:r>
                        <a:rPr lang="pt-BR" sz="1800" dirty="0">
                          <a:effectLst/>
                        </a:rPr>
                        <a:t>As substituições de última hora, por diversas vezes mantinham na urna eletrônica os dados do candidato substituído, e com essa inovação, isso apenas aconteceria nos casos de falecimento, isso muda o jogo eleitoral?</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77104751"/>
                  </a:ext>
                </a:extLst>
              </a:tr>
            </a:tbl>
          </a:graphicData>
        </a:graphic>
      </p:graphicFrame>
      <p:sp>
        <p:nvSpPr>
          <p:cNvPr id="3" name="CaixaDeTexto 2"/>
          <p:cNvSpPr txBox="1"/>
          <p:nvPr/>
        </p:nvSpPr>
        <p:spPr>
          <a:xfrm>
            <a:off x="1777127" y="476672"/>
            <a:ext cx="6912768"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Estudo de casos: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reforma eleitoral ponto a ponto</a:t>
            </a:r>
          </a:p>
        </p:txBody>
      </p:sp>
    </p:spTree>
    <p:extLst>
      <p:ext uri="{BB962C8B-B14F-4D97-AF65-F5344CB8AC3E}">
        <p14:creationId xmlns:p14="http://schemas.microsoft.com/office/powerpoint/2010/main" xmlns="" val="39887907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nvPr>
        </p:nvGraphicFramePr>
        <p:xfrm>
          <a:off x="2195735" y="1916832"/>
          <a:ext cx="5931535" cy="3785616"/>
        </p:xfrm>
        <a:graphic>
          <a:graphicData uri="http://schemas.openxmlformats.org/drawingml/2006/table">
            <a:tbl>
              <a:tblPr firstRow="1" firstCol="1" bandRow="1">
                <a:tableStyleId>{5C22544A-7EE6-4342-B048-85BDC9FD1C3A}</a:tableStyleId>
              </a:tblPr>
              <a:tblGrid>
                <a:gridCol w="1440160">
                  <a:extLst>
                    <a:ext uri="{9D8B030D-6E8A-4147-A177-3AD203B41FA5}">
                      <a16:colId xmlns:a16="http://schemas.microsoft.com/office/drawing/2014/main" xmlns="" val="3425711781"/>
                    </a:ext>
                  </a:extLst>
                </a:gridCol>
                <a:gridCol w="4491375">
                  <a:extLst>
                    <a:ext uri="{9D8B030D-6E8A-4147-A177-3AD203B41FA5}">
                      <a16:colId xmlns:a16="http://schemas.microsoft.com/office/drawing/2014/main" xmlns="" val="3618045305"/>
                    </a:ext>
                  </a:extLst>
                </a:gridCol>
              </a:tblGrid>
              <a:tr h="0">
                <a:tc>
                  <a:txBody>
                    <a:bodyPr/>
                    <a:lstStyle/>
                    <a:p>
                      <a:pPr algn="just">
                        <a:lnSpc>
                          <a:spcPct val="115000"/>
                        </a:lnSpc>
                        <a:spcAft>
                          <a:spcPts val="0"/>
                        </a:spcAft>
                      </a:pPr>
                      <a:r>
                        <a:rPr lang="pt-BR" sz="1800" dirty="0">
                          <a:effectLst/>
                        </a:rPr>
                        <a:t>Limitação da contratação de cabos eleitorais </a:t>
                      </a:r>
                    </a:p>
                    <a:p>
                      <a:pPr algn="just">
                        <a:lnSpc>
                          <a:spcPct val="115000"/>
                        </a:lnSpc>
                        <a:spcAft>
                          <a:spcPts val="0"/>
                        </a:spcAft>
                      </a:pPr>
                      <a:r>
                        <a:rPr lang="pt-BR" sz="1800" dirty="0">
                          <a:effectLst/>
                        </a:rPr>
                        <a:t> </a:t>
                      </a:r>
                    </a:p>
                    <a:p>
                      <a:pPr algn="just">
                        <a:lnSpc>
                          <a:spcPct val="115000"/>
                        </a:lnSpc>
                        <a:spcAft>
                          <a:spcPts val="0"/>
                        </a:spcAft>
                      </a:pPr>
                      <a:r>
                        <a:rPr lang="pt-BR" sz="1800" dirty="0">
                          <a:effectLst/>
                        </a:rPr>
                        <a:t> </a:t>
                      </a:r>
                      <a:endParaRPr lang="pt-BR" sz="1800" dirty="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0"/>
                        </a:spcAft>
                      </a:pPr>
                      <a:r>
                        <a:rPr lang="pt-BR" sz="1800" dirty="0">
                          <a:effectLst/>
                        </a:rPr>
                        <a:t>Essa limitação cria uma presunção criminal, pois se aplica o art. 299 do Código Eleitoral: “Dar, oferecer, prometer, solicitar ou receber, para si ou para outrem, dinheiro, dádiva, ou qualquer outra vantagem, para obter ou dar voto e para conseguir ou prometer abstenção, ainda que a oferta não seja aceita: Pena - reclusão até quatro anos e pagamento de cinco a quinze dias-multa”. Isso é possível?</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26942665"/>
                  </a:ext>
                </a:extLst>
              </a:tr>
            </a:tbl>
          </a:graphicData>
        </a:graphic>
      </p:graphicFrame>
      <p:sp>
        <p:nvSpPr>
          <p:cNvPr id="3" name="CaixaDeTexto 2"/>
          <p:cNvSpPr txBox="1"/>
          <p:nvPr/>
        </p:nvSpPr>
        <p:spPr>
          <a:xfrm>
            <a:off x="1705119" y="476672"/>
            <a:ext cx="6912768"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Estudo de casos: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pt-BR" sz="2400" b="1" i="0" u="none" strike="noStrike" kern="0" cap="none" spc="0" normalizeH="0" baseline="0" noProof="0" dirty="0">
                <a:ln>
                  <a:noFill/>
                </a:ln>
                <a:solidFill>
                  <a:sysClr val="windowText" lastClr="000000"/>
                </a:solidFill>
                <a:effectLst/>
                <a:uLnTx/>
                <a:uFillTx/>
              </a:rPr>
              <a:t>reforma eleitoral ponto a ponto</a:t>
            </a:r>
          </a:p>
        </p:txBody>
      </p:sp>
    </p:spTree>
    <p:extLst>
      <p:ext uri="{BB962C8B-B14F-4D97-AF65-F5344CB8AC3E}">
        <p14:creationId xmlns:p14="http://schemas.microsoft.com/office/powerpoint/2010/main" xmlns="" val="203600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Espaço Reservado para Conteúdo 2"/>
          <p:cNvSpPr>
            <a:spLocks noGrp="1"/>
          </p:cNvSpPr>
          <p:nvPr>
            <p:ph sz="quarter" idx="4294967295"/>
          </p:nvPr>
        </p:nvSpPr>
        <p:spPr>
          <a:xfrm>
            <a:off x="1763688" y="1772816"/>
            <a:ext cx="3887788" cy="4465637"/>
          </a:xfrm>
        </p:spPr>
        <p:txBody>
          <a:bodyPr>
            <a:normAutofit/>
          </a:bodyPr>
          <a:lstStyle/>
          <a:p>
            <a:pPr marL="514350" indent="-514350" eaLnBrk="1" hangingPunct="1">
              <a:buFont typeface="+mj-lt"/>
              <a:buAutoNum type="arabicPeriod"/>
            </a:pPr>
            <a:r>
              <a:rPr lang="pt-BR" sz="2800" dirty="0">
                <a:latin typeface="Tahoma" pitchFamily="34" charset="0"/>
                <a:ea typeface="Tahoma" pitchFamily="34" charset="0"/>
                <a:cs typeface="Tahoma" pitchFamily="34" charset="0"/>
              </a:rPr>
              <a:t>Normativa</a:t>
            </a:r>
          </a:p>
          <a:p>
            <a:pPr marL="514350" indent="-514350" eaLnBrk="1" hangingPunct="1">
              <a:buFont typeface="+mj-lt"/>
              <a:buAutoNum type="arabicPeriod"/>
            </a:pPr>
            <a:endParaRPr lang="pt-BR" sz="2800" dirty="0">
              <a:latin typeface="Tahoma" pitchFamily="34" charset="0"/>
              <a:ea typeface="Tahoma" pitchFamily="34" charset="0"/>
              <a:cs typeface="Tahoma" pitchFamily="34" charset="0"/>
            </a:endParaRPr>
          </a:p>
          <a:p>
            <a:pPr marL="514350" indent="-514350" eaLnBrk="1" hangingPunct="1">
              <a:buFont typeface="+mj-lt"/>
              <a:buAutoNum type="arabicPeriod"/>
            </a:pPr>
            <a:r>
              <a:rPr lang="pt-BR" sz="2800" dirty="0">
                <a:latin typeface="Tahoma" pitchFamily="34" charset="0"/>
                <a:ea typeface="Tahoma" pitchFamily="34" charset="0"/>
                <a:cs typeface="Tahoma" pitchFamily="34" charset="0"/>
              </a:rPr>
              <a:t>Consultiva</a:t>
            </a:r>
          </a:p>
          <a:p>
            <a:pPr marL="514350" indent="-514350" eaLnBrk="1" hangingPunct="1">
              <a:buFont typeface="+mj-lt"/>
              <a:buAutoNum type="arabicPeriod"/>
            </a:pPr>
            <a:endParaRPr lang="pt-BR" sz="2800" dirty="0">
              <a:latin typeface="Tahoma" pitchFamily="34" charset="0"/>
              <a:ea typeface="Tahoma" pitchFamily="34" charset="0"/>
              <a:cs typeface="Tahoma" pitchFamily="34" charset="0"/>
            </a:endParaRPr>
          </a:p>
          <a:p>
            <a:pPr marL="514350" indent="-514350" eaLnBrk="1" hangingPunct="1">
              <a:buFont typeface="+mj-lt"/>
              <a:buAutoNum type="arabicPeriod"/>
            </a:pPr>
            <a:r>
              <a:rPr lang="pt-BR" sz="2800" dirty="0">
                <a:latin typeface="Tahoma" pitchFamily="34" charset="0"/>
                <a:ea typeface="Tahoma" pitchFamily="34" charset="0"/>
                <a:cs typeface="Tahoma" pitchFamily="34" charset="0"/>
              </a:rPr>
              <a:t>Jurisdicional</a:t>
            </a:r>
          </a:p>
          <a:p>
            <a:pPr marL="514350" indent="-514350" eaLnBrk="1" hangingPunct="1">
              <a:buFont typeface="+mj-lt"/>
              <a:buAutoNum type="arabicPeriod"/>
            </a:pPr>
            <a:endParaRPr lang="pt-BR" sz="2800" dirty="0">
              <a:latin typeface="Tahoma" pitchFamily="34" charset="0"/>
              <a:ea typeface="Tahoma" pitchFamily="34" charset="0"/>
              <a:cs typeface="Tahoma" pitchFamily="34" charset="0"/>
            </a:endParaRPr>
          </a:p>
          <a:p>
            <a:pPr marL="514350" indent="-514350" eaLnBrk="1" hangingPunct="1">
              <a:buFont typeface="+mj-lt"/>
              <a:buAutoNum type="arabicPeriod"/>
            </a:pPr>
            <a:r>
              <a:rPr lang="pt-BR" sz="2800" dirty="0">
                <a:latin typeface="Tahoma" pitchFamily="34" charset="0"/>
                <a:ea typeface="Tahoma" pitchFamily="34" charset="0"/>
                <a:cs typeface="Tahoma" pitchFamily="34" charset="0"/>
              </a:rPr>
              <a:t>Administrativa</a:t>
            </a:r>
          </a:p>
        </p:txBody>
      </p:sp>
      <p:sp>
        <p:nvSpPr>
          <p:cNvPr id="32770" name="Título 1"/>
          <p:cNvSpPr>
            <a:spLocks noGrp="1"/>
          </p:cNvSpPr>
          <p:nvPr>
            <p:ph type="title" idx="4294967295"/>
          </p:nvPr>
        </p:nvSpPr>
        <p:spPr>
          <a:xfrm>
            <a:off x="0" y="476250"/>
            <a:ext cx="9144000" cy="1143000"/>
          </a:xfrm>
        </p:spPr>
        <p:txBody>
          <a:bodyPr>
            <a:normAutofit/>
          </a:bodyPr>
          <a:lstStyle/>
          <a:p>
            <a:pPr algn="ctr" eaLnBrk="1" hangingPunct="1"/>
            <a:r>
              <a:rPr lang="pt-BR" sz="3600" dirty="0">
                <a:latin typeface="Tahoma" pitchFamily="34" charset="0"/>
                <a:ea typeface="Tahoma" pitchFamily="34" charset="0"/>
                <a:cs typeface="Tahoma" pitchFamily="34" charset="0"/>
              </a:rPr>
              <a:t>Funções da Justiça Eleitoral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sz="quarter" idx="4294967295"/>
            <p:extLst>
              <p:ext uri="{D42A27DB-BD31-4B8C-83A1-F6EECF244321}">
                <p14:modId xmlns:p14="http://schemas.microsoft.com/office/powerpoint/2010/main" xmlns="" val="2118440456"/>
              </p:ext>
            </p:extLst>
          </p:nvPr>
        </p:nvGraphicFramePr>
        <p:xfrm>
          <a:off x="430213" y="2565400"/>
          <a:ext cx="8713787" cy="3384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866" name="Título 1"/>
          <p:cNvSpPr>
            <a:spLocks noGrp="1"/>
          </p:cNvSpPr>
          <p:nvPr>
            <p:ph type="title" idx="4294967295"/>
          </p:nvPr>
        </p:nvSpPr>
        <p:spPr>
          <a:xfrm>
            <a:off x="852488" y="908050"/>
            <a:ext cx="8291512" cy="1584325"/>
          </a:xfrm>
        </p:spPr>
        <p:txBody>
          <a:bodyPr>
            <a:noAutofit/>
          </a:bodyPr>
          <a:lstStyle/>
          <a:p>
            <a:pPr algn="ctr" eaLnBrk="1" fontAlgn="auto" hangingPunct="1">
              <a:lnSpc>
                <a:spcPct val="150000"/>
              </a:lnSpc>
              <a:spcAft>
                <a:spcPts val="0"/>
              </a:spcAft>
              <a:defRPr/>
            </a:pPr>
            <a:r>
              <a:rPr lang="pt-BR" sz="3600" dirty="0">
                <a:latin typeface="Tahoma" pitchFamily="34" charset="0"/>
                <a:ea typeface="Tahoma" pitchFamily="34" charset="0"/>
                <a:cs typeface="Tahoma" pitchFamily="34" charset="0"/>
              </a:rPr>
              <a:t>Função Administrativa:</a:t>
            </a:r>
            <a:br>
              <a:rPr lang="pt-BR" sz="3600" dirty="0">
                <a:latin typeface="Tahoma" pitchFamily="34" charset="0"/>
                <a:ea typeface="Tahoma" pitchFamily="34" charset="0"/>
                <a:cs typeface="Tahoma" pitchFamily="34" charset="0"/>
              </a:rPr>
            </a:br>
            <a:r>
              <a:rPr lang="pt-BR" sz="3600" dirty="0">
                <a:latin typeface="Tahoma" pitchFamily="34" charset="0"/>
                <a:ea typeface="Tahoma" pitchFamily="34" charset="0"/>
                <a:cs typeface="Tahoma" pitchFamily="34" charset="0"/>
              </a:rPr>
              <a:t>Nunca confunda um com o outro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Espaço Reservado para Conteúdo 2"/>
          <p:cNvSpPr>
            <a:spLocks noGrp="1"/>
          </p:cNvSpPr>
          <p:nvPr>
            <p:ph sz="quarter" idx="4294967295"/>
          </p:nvPr>
        </p:nvSpPr>
        <p:spPr>
          <a:xfrm>
            <a:off x="1797050" y="1557338"/>
            <a:ext cx="7346950" cy="4392612"/>
          </a:xfrm>
        </p:spPr>
        <p:txBody>
          <a:bodyPr>
            <a:noAutofit/>
          </a:bodyPr>
          <a:lstStyle/>
          <a:p>
            <a:pPr algn="just" eaLnBrk="1" hangingPunct="1">
              <a:lnSpc>
                <a:spcPct val="200000"/>
              </a:lnSpc>
            </a:pPr>
            <a:r>
              <a:rPr lang="pt-BR" sz="2800" b="1" dirty="0">
                <a:latin typeface="Tahoma" pitchFamily="34" charset="0"/>
                <a:ea typeface="Tahoma" pitchFamily="34" charset="0"/>
                <a:cs typeface="Tahoma" pitchFamily="34" charset="0"/>
              </a:rPr>
              <a:t>Executor: </a:t>
            </a:r>
            <a:r>
              <a:rPr lang="pt-BR" sz="2800" dirty="0">
                <a:latin typeface="Tahoma" pitchFamily="34" charset="0"/>
                <a:ea typeface="Tahoma" pitchFamily="34" charset="0"/>
                <a:cs typeface="Tahoma" pitchFamily="34" charset="0"/>
              </a:rPr>
              <a:t>Judiciário</a:t>
            </a:r>
          </a:p>
          <a:p>
            <a:pPr algn="just" eaLnBrk="1" hangingPunct="1">
              <a:lnSpc>
                <a:spcPct val="200000"/>
              </a:lnSpc>
            </a:pPr>
            <a:r>
              <a:rPr lang="pt-BR" sz="2800" b="1" dirty="0">
                <a:latin typeface="Tahoma" pitchFamily="34" charset="0"/>
                <a:ea typeface="Tahoma" pitchFamily="34" charset="0"/>
                <a:cs typeface="Tahoma" pitchFamily="34" charset="0"/>
              </a:rPr>
              <a:t>Vantagens: </a:t>
            </a:r>
            <a:r>
              <a:rPr lang="pt-BR" sz="2800" dirty="0">
                <a:latin typeface="Tahoma" pitchFamily="34" charset="0"/>
                <a:ea typeface="Tahoma" pitchFamily="34" charset="0"/>
                <a:cs typeface="Tahoma" pitchFamily="34" charset="0"/>
              </a:rPr>
              <a:t>permite um real controle </a:t>
            </a:r>
            <a:r>
              <a:rPr lang="pt-BR" sz="2800" i="1" dirty="0">
                <a:latin typeface="Tahoma" pitchFamily="34" charset="0"/>
                <a:ea typeface="Tahoma" pitchFamily="34" charset="0"/>
                <a:cs typeface="Tahoma" pitchFamily="34" charset="0"/>
              </a:rPr>
              <a:t>externo</a:t>
            </a:r>
            <a:r>
              <a:rPr lang="pt-BR" sz="2800" dirty="0">
                <a:latin typeface="Tahoma" pitchFamily="34" charset="0"/>
                <a:ea typeface="Tahoma" pitchFamily="34" charset="0"/>
                <a:cs typeface="Tahoma" pitchFamily="34" charset="0"/>
              </a:rPr>
              <a:t> às eleições, isto é, seu executor e julgador não será qualquer implicado ou diretamente interessado no processo eleitoral. </a:t>
            </a:r>
          </a:p>
        </p:txBody>
      </p:sp>
      <p:sp>
        <p:nvSpPr>
          <p:cNvPr id="8194" name="Título 1"/>
          <p:cNvSpPr>
            <a:spLocks noGrp="1"/>
          </p:cNvSpPr>
          <p:nvPr>
            <p:ph type="title" idx="4294967295"/>
          </p:nvPr>
        </p:nvSpPr>
        <p:spPr>
          <a:xfrm>
            <a:off x="0" y="549275"/>
            <a:ext cx="9144000" cy="850900"/>
          </a:xfrm>
        </p:spPr>
        <p:txBody>
          <a:bodyPr>
            <a:noAutofit/>
          </a:bodyPr>
          <a:lstStyle/>
          <a:p>
            <a:pPr algn="ctr" eaLnBrk="1" hangingPunct="1"/>
            <a:r>
              <a:rPr lang="pt-BR" sz="3600" dirty="0">
                <a:latin typeface="Tahoma" pitchFamily="34" charset="0"/>
                <a:ea typeface="Tahoma" pitchFamily="34" charset="0"/>
                <a:cs typeface="Tahoma" pitchFamily="34" charset="0"/>
              </a:rPr>
              <a:t>Função Administrativa: </a:t>
            </a:r>
            <a:br>
              <a:rPr lang="pt-BR" sz="3600" dirty="0">
                <a:latin typeface="Tahoma" pitchFamily="34" charset="0"/>
                <a:ea typeface="Tahoma" pitchFamily="34" charset="0"/>
                <a:cs typeface="Tahoma" pitchFamily="34" charset="0"/>
              </a:rPr>
            </a:br>
            <a:r>
              <a:rPr lang="pt-BR" sz="3600" dirty="0">
                <a:latin typeface="Tahoma" pitchFamily="34" charset="0"/>
                <a:ea typeface="Tahoma" pitchFamily="34" charset="0"/>
                <a:cs typeface="Tahoma" pitchFamily="34" charset="0"/>
              </a:rPr>
              <a:t>Controle jurisdicional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ício">
  <a:themeElements>
    <a:clrScheme name="Solstí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Personalizada 2">
      <a:majorFont>
        <a:latin typeface="Tahoma"/>
        <a:ea typeface=""/>
        <a:cs typeface=""/>
      </a:majorFont>
      <a:minorFont>
        <a:latin typeface="Tahoma"/>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4174</TotalTime>
  <Words>3523</Words>
  <Application>Microsoft Office PowerPoint</Application>
  <PresentationFormat>Apresentação na tela (4:3)</PresentationFormat>
  <Paragraphs>469</Paragraphs>
  <Slides>64</Slides>
  <Notes>0</Notes>
  <HiddenSlides>0</HiddenSlides>
  <MMClips>0</MMClips>
  <ScaleCrop>false</ScaleCrop>
  <HeadingPairs>
    <vt:vector size="4" baseType="variant">
      <vt:variant>
        <vt:lpstr>Tema</vt:lpstr>
      </vt:variant>
      <vt:variant>
        <vt:i4>1</vt:i4>
      </vt:variant>
      <vt:variant>
        <vt:lpstr>Títulos de slides</vt:lpstr>
      </vt:variant>
      <vt:variant>
        <vt:i4>64</vt:i4>
      </vt:variant>
    </vt:vector>
  </HeadingPairs>
  <TitlesOfParts>
    <vt:vector size="65" baseType="lpstr">
      <vt:lpstr>Solstício</vt:lpstr>
      <vt:lpstr> Introdução ao Direito Eleitoral</vt:lpstr>
      <vt:lpstr>Slide 2</vt:lpstr>
      <vt:lpstr>Slide 3</vt:lpstr>
      <vt:lpstr>Ministério Público Eleitoral</vt:lpstr>
      <vt:lpstr>Slide 5</vt:lpstr>
      <vt:lpstr>Slide 6</vt:lpstr>
      <vt:lpstr>Funções da Justiça Eleitoral</vt:lpstr>
      <vt:lpstr>Função Administrativa: Nunca confunda um com o outro</vt:lpstr>
      <vt:lpstr>Função Administrativa:  Controle jurisdicional</vt:lpstr>
      <vt:lpstr>Slide 10</vt:lpstr>
      <vt:lpstr>Função Administrativa:  Controle jurisdicional</vt:lpstr>
      <vt:lpstr>Função normativa</vt:lpstr>
      <vt:lpstr>Função normativa</vt:lpstr>
      <vt:lpstr>Função normativa</vt:lpstr>
      <vt:lpstr>Slide 15</vt:lpstr>
      <vt:lpstr>Função normativa</vt:lpstr>
      <vt:lpstr>Slide 17</vt:lpstr>
      <vt:lpstr>Função consultiva</vt:lpstr>
      <vt:lpstr>Procedimento Consultas</vt:lpstr>
      <vt:lpstr>Procedimento Consultas</vt:lpstr>
      <vt:lpstr>Slide 21</vt:lpstr>
      <vt:lpstr>Função jurisdicional</vt:lpstr>
      <vt:lpstr>Slide 23</vt:lpstr>
      <vt:lpstr>Processo Eleitoral</vt:lpstr>
      <vt:lpstr>Início do processo eleitoral</vt:lpstr>
      <vt:lpstr>Sistemas eleitorais</vt:lpstr>
      <vt:lpstr>Majoritário</vt:lpstr>
      <vt:lpstr>Proporcional (Criação de Vagas) LC 78/93</vt:lpstr>
      <vt:lpstr>Slide 29</vt:lpstr>
      <vt:lpstr>Slide 30</vt:lpstr>
      <vt:lpstr>Proporcional (Ocupação de Vagas) L9504/97 L.E.</vt:lpstr>
      <vt:lpstr>Slide 32</vt:lpstr>
      <vt:lpstr>Proporcional Regra do Código Eleitoral</vt:lpstr>
      <vt:lpstr>Slide 34</vt:lpstr>
      <vt:lpstr>Slide 35</vt:lpstr>
      <vt:lpstr>Slide 36</vt:lpstr>
      <vt:lpstr>Proporcional: resumindo</vt:lpstr>
      <vt:lpstr>Proporcional: resumindo</vt:lpstr>
      <vt:lpstr>Proporcional: resumindo</vt:lpstr>
      <vt:lpstr>Proporcional regras desempate e sobras (C.E.)</vt:lpstr>
      <vt:lpstr>Proporcional regras desempate e sobras (C.E.)</vt:lpstr>
      <vt:lpstr>Proporcional regras desempate e sobras (C.E.)</vt:lpstr>
      <vt:lpstr>Slide 43</vt:lpstr>
      <vt:lpstr>Slide 44</vt:lpstr>
      <vt:lpstr>Slide 45</vt:lpstr>
      <vt:lpstr>Proporcional - Caso Prático ATIVIDADE: VERIFICAR O QUE MUDOU COM A LEI 13.165/15 NESTA CONTAGEM. </vt:lpstr>
      <vt:lpstr>Slide 47</vt:lpstr>
      <vt:lpstr>Proporcional - Caso Prático</vt:lpstr>
      <vt:lpstr>Proporcional - Caso Prático</vt:lpstr>
      <vt:lpstr>Proporcional - Caso Prático</vt:lpstr>
      <vt:lpstr>Proporcional - Caso Prático</vt:lpstr>
      <vt:lpstr>Distrital e Distritão</vt:lpstr>
      <vt:lpstr>Voto distrital misto</vt:lpstr>
      <vt:lpstr>Slide 54</vt:lpstr>
      <vt:lpstr>Lista aberta Vs. Lista fechada</vt:lpstr>
      <vt:lpstr>Slide 56</vt:lpstr>
      <vt:lpstr>Slide 57</vt:lpstr>
      <vt:lpstr>Slide 58</vt:lpstr>
      <vt:lpstr>Slide 59</vt:lpstr>
      <vt:lpstr>Slide 60</vt:lpstr>
      <vt:lpstr>Slide 61</vt:lpstr>
      <vt:lpstr>Slide 62</vt:lpstr>
      <vt:lpstr>Slide 63</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ao Direito Eleitoral</dc:title>
  <dc:creator>VAIO</dc:creator>
  <cp:lastModifiedBy>Rafael José Nadim de Lazari</cp:lastModifiedBy>
  <cp:revision>164</cp:revision>
  <dcterms:created xsi:type="dcterms:W3CDTF">2011-10-27T16:29:05Z</dcterms:created>
  <dcterms:modified xsi:type="dcterms:W3CDTF">2016-08-25T03:15:38Z</dcterms:modified>
</cp:coreProperties>
</file>