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9"/>
  </p:notesMasterIdLst>
  <p:handoutMasterIdLst>
    <p:handoutMasterId r:id="rId30"/>
  </p:handoutMasterIdLst>
  <p:sldIdLst>
    <p:sldId id="263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4" r:id="rId11"/>
    <p:sldId id="290" r:id="rId12"/>
    <p:sldId id="291" r:id="rId13"/>
    <p:sldId id="292" r:id="rId14"/>
    <p:sldId id="293" r:id="rId15"/>
    <p:sldId id="295" r:id="rId16"/>
    <p:sldId id="296" r:id="rId17"/>
    <p:sldId id="301" r:id="rId18"/>
    <p:sldId id="264" r:id="rId19"/>
    <p:sldId id="274" r:id="rId20"/>
    <p:sldId id="277" r:id="rId21"/>
    <p:sldId id="278" r:id="rId22"/>
    <p:sldId id="279" r:id="rId23"/>
    <p:sldId id="280" r:id="rId24"/>
    <p:sldId id="281" r:id="rId25"/>
    <p:sldId id="299" r:id="rId26"/>
    <p:sldId id="300" r:id="rId27"/>
    <p:sldId id="273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6" autoAdjust="0"/>
  </p:normalViewPr>
  <p:slideViewPr>
    <p:cSldViewPr>
      <p:cViewPr varScale="1">
        <p:scale>
          <a:sx n="98" d="100"/>
          <a:sy n="98" d="100"/>
        </p:scale>
        <p:origin x="11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17517-6357-4F49-860C-4F66D9FDC17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80EFE-0541-4249-9723-CB6176BEC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199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36043-F8AA-435E-976E-20C89E93C55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CAC4-58E1-4052-AABE-8131A0A19D8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01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6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3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180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9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272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07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8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1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18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50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4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030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844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3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CAC4-58E1-4052-AABE-8131A0A19D8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50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60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1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78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50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72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E69AD-3FCE-400B-9137-F4CDD089074D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1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CB2B6-ED9E-423C-ABD7-1865F61202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4275-2388-4899-8440-F1C851D864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8EDAEBB-5357-464D-BB44-1FEB5BCA55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284754-F731-47E7-A1AE-BD6ABCF5613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F30425-7FFA-4B03-A510-8076223C6D6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B5E4D9-0AE3-4E86-B37E-1C0000E020A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97595A-BD92-406E-B069-23E93AEE702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FFE452-9D72-4DA5-A0BD-68AA2673199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1B006-B83C-4B72-83AD-AFD19B943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C85C84-6130-40B9-BE41-97DB6EB199C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20CD65-C655-40F4-832C-9572EE6D19A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98D89C-380D-4531-87AB-4C0DC77B83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3429023"/>
          </a:xfrm>
        </p:spPr>
        <p:txBody>
          <a:bodyPr>
            <a:no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  <a:t/>
            </a:r>
            <a:b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</a:br>
            <a: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  <a:t/>
            </a:r>
            <a:b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</a:br>
            <a:r>
              <a:rPr lang="pt-BR" sz="3600" dirty="0">
                <a:solidFill>
                  <a:schemeClr val="bg1"/>
                </a:solidFill>
                <a:latin typeface="Bookman Old Style" pitchFamily="18" charset="0"/>
              </a:rPr>
              <a:t/>
            </a:r>
            <a:br>
              <a:rPr lang="pt-BR" sz="3600" dirty="0">
                <a:solidFill>
                  <a:schemeClr val="bg1"/>
                </a:solidFill>
                <a:latin typeface="Bookman Old Style" pitchFamily="18" charset="0"/>
              </a:rPr>
            </a:br>
            <a: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  <a:t>PROJURIS</a:t>
            </a:r>
            <a:b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</a:br>
            <a:r>
              <a:rPr lang="pt-BR" sz="3600" dirty="0">
                <a:solidFill>
                  <a:schemeClr val="bg1"/>
                </a:solidFill>
                <a:latin typeface="Bookman Old Style" pitchFamily="18" charset="0"/>
              </a:rPr>
              <a:t/>
            </a:r>
            <a:br>
              <a:rPr lang="pt-BR" sz="3600" dirty="0">
                <a:solidFill>
                  <a:schemeClr val="bg1"/>
                </a:solidFill>
                <a:latin typeface="Bookman Old Style" pitchFamily="18" charset="0"/>
              </a:rPr>
            </a:br>
            <a: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  <a:t>Direito do estado</a:t>
            </a:r>
            <a:r>
              <a:rPr lang="pt-BR" sz="3600" dirty="0" smtClean="0">
                <a:latin typeface="Bookman Old Style" pitchFamily="18" charset="0"/>
              </a:rPr>
              <a:t/>
            </a:r>
            <a:br>
              <a:rPr lang="pt-BR" sz="3600" dirty="0" smtClean="0">
                <a:latin typeface="Bookman Old Style" pitchFamily="18" charset="0"/>
              </a:rPr>
            </a:br>
            <a:r>
              <a:rPr lang="pt-BR" sz="3600" dirty="0" smtClean="0">
                <a:latin typeface="Bookman Old Style" pitchFamily="18" charset="0"/>
              </a:rPr>
              <a:t/>
            </a:r>
            <a:br>
              <a:rPr lang="pt-BR" sz="3600" dirty="0" smtClean="0">
                <a:latin typeface="Bookman Old Style" pitchFamily="18" charset="0"/>
              </a:rPr>
            </a:br>
            <a:r>
              <a:rPr lang="pt-BR" sz="3600" cap="none" dirty="0" smtClean="0">
                <a:solidFill>
                  <a:schemeClr val="bg1"/>
                </a:solidFill>
                <a:latin typeface="Bookman Old Style" pitchFamily="18" charset="0"/>
              </a:rPr>
              <a:t>Responsabilidade Tributária</a:t>
            </a:r>
            <a: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  <a:t/>
            </a:r>
            <a:b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</a:br>
            <a: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  <a:t/>
            </a:r>
            <a:br>
              <a:rPr lang="pt-BR" sz="3600" dirty="0" smtClean="0">
                <a:solidFill>
                  <a:schemeClr val="bg1"/>
                </a:solidFill>
                <a:latin typeface="Bookman Old Style" pitchFamily="18" charset="0"/>
              </a:rPr>
            </a:br>
            <a:r>
              <a:rPr lang="pt-BR" sz="3200" cap="none" dirty="0" smtClean="0">
                <a:solidFill>
                  <a:schemeClr val="bg1"/>
                </a:solidFill>
                <a:latin typeface="Bookman Old Style" pitchFamily="18" charset="0"/>
              </a:rPr>
              <a:t>Alexandre Alves Vieira</a:t>
            </a:r>
            <a:endParaRPr lang="pt-BR" sz="3200" cap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>
                <a:latin typeface="Bookman Old Style" panose="02050604050505020204" pitchFamily="18" charset="0"/>
              </a:rPr>
              <a:t>Sujeito passivo da obrigação tributária</a:t>
            </a:r>
            <a:endParaRPr lang="pt-BR" sz="3200" dirty="0">
              <a:latin typeface="Bookman Old Style" panose="0205060405050502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a) Contribuinte</a:t>
            </a:r>
          </a:p>
          <a:p>
            <a:pPr marL="0" indent="0">
              <a:buNone/>
            </a:pPr>
            <a:endParaRPr lang="pt-BR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pt-BR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b) Responsável</a:t>
            </a:r>
          </a:p>
          <a:p>
            <a:pPr marL="0" indent="0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		b.1) Por substituição</a:t>
            </a:r>
          </a:p>
          <a:p>
            <a:pPr marL="0" indent="0">
              <a:buNone/>
            </a:pPr>
            <a:endParaRPr lang="pt-BR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		b.2) Por transferência</a:t>
            </a:r>
            <a:endParaRPr lang="pt-B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pt-BR" sz="4400" dirty="0" smtClean="0">
                <a:latin typeface="Bookman Old Style" pitchFamily="18" charset="0"/>
              </a:rPr>
              <a:t/>
            </a:r>
            <a:br>
              <a:rPr lang="pt-BR" sz="4400" dirty="0" smtClean="0">
                <a:latin typeface="Bookman Old Style" pitchFamily="18" charset="0"/>
              </a:rPr>
            </a:br>
            <a:r>
              <a:rPr lang="pt-BR" sz="4400" dirty="0" smtClean="0">
                <a:latin typeface="Bookman Old Style" pitchFamily="18" charset="0"/>
              </a:rPr>
              <a:t/>
            </a:r>
            <a:br>
              <a:rPr lang="pt-BR" sz="4400" dirty="0" smtClean="0">
                <a:latin typeface="Bookman Old Style" pitchFamily="18" charset="0"/>
              </a:rPr>
            </a:br>
            <a:r>
              <a:rPr lang="pt-BR" sz="4400" dirty="0" smtClean="0">
                <a:latin typeface="Bookman Old Style" pitchFamily="18" charset="0"/>
              </a:rPr>
              <a:t>Lançamento</a:t>
            </a:r>
            <a:br>
              <a:rPr lang="pt-BR" sz="4400" dirty="0" smtClean="0">
                <a:latin typeface="Bookman Old Style" pitchFamily="18" charset="0"/>
              </a:rPr>
            </a:br>
            <a:r>
              <a:rPr lang="pt-BR" dirty="0" smtClean="0">
                <a:latin typeface="Bookman Old Style" pitchFamily="18" charset="0"/>
              </a:rPr>
              <a:t> </a:t>
            </a:r>
            <a:br>
              <a:rPr lang="pt-BR" dirty="0" smtClean="0">
                <a:latin typeface="Bookman Old Style" pitchFamily="18" charset="0"/>
              </a:rPr>
            </a:b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 Código Tributário Nacional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   Art. 142. Compete privativamente à autoridade administrativa constituir o crédito tributário pelo lançamento, assim entendido o procedimento administrativo tendente a verificar a ocorrência do fato gerador da obrigação correspondente, determinar a matéria tributável, calcular o montante do tributo devido, identificar o sujeito passivo e, sendo caso, propor a aplicação da penalidade cabível.  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 </a:t>
            </a:r>
          </a:p>
          <a:p>
            <a:pPr lvl="0">
              <a:buNone/>
            </a:pPr>
            <a:endParaRPr lang="pt-BR" dirty="0" smtClean="0">
              <a:latin typeface="Bookman Old Style" pitchFamily="18" charset="0"/>
            </a:endParaRPr>
          </a:p>
          <a:p>
            <a:pPr>
              <a:buNone/>
            </a:pPr>
            <a:endParaRPr lang="pt-BR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pt-BR" sz="4400" dirty="0" smtClean="0">
                <a:latin typeface="Bookman Old Style" pitchFamily="18" charset="0"/>
              </a:rPr>
              <a:t/>
            </a:r>
            <a:br>
              <a:rPr lang="pt-BR" sz="4400" dirty="0" smtClean="0">
                <a:latin typeface="Bookman Old Style" pitchFamily="18" charset="0"/>
              </a:rPr>
            </a:br>
            <a:r>
              <a:rPr lang="pt-BR" sz="4400" dirty="0" smtClean="0">
                <a:latin typeface="Bookman Old Style" pitchFamily="18" charset="0"/>
              </a:rPr>
              <a:t/>
            </a:r>
            <a:br>
              <a:rPr lang="pt-BR" sz="4400" dirty="0" smtClean="0">
                <a:latin typeface="Bookman Old Style" pitchFamily="18" charset="0"/>
              </a:rPr>
            </a:br>
            <a:r>
              <a:rPr lang="pt-BR" sz="4400" dirty="0" smtClean="0">
                <a:latin typeface="Bookman Old Style" pitchFamily="18" charset="0"/>
              </a:rPr>
              <a:t>Lançamento</a:t>
            </a:r>
            <a:br>
              <a:rPr lang="pt-BR" sz="4400" dirty="0" smtClean="0">
                <a:latin typeface="Bookman Old Style" pitchFamily="18" charset="0"/>
              </a:rPr>
            </a:br>
            <a:r>
              <a:rPr lang="pt-BR" dirty="0" smtClean="0">
                <a:latin typeface="Bookman Old Style" pitchFamily="18" charset="0"/>
              </a:rPr>
              <a:t> </a:t>
            </a:r>
            <a:br>
              <a:rPr lang="pt-BR" dirty="0" smtClean="0">
                <a:latin typeface="Bookman Old Style" pitchFamily="18" charset="0"/>
              </a:rPr>
            </a:b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endParaRPr lang="pt-BR" dirty="0" smtClean="0">
              <a:latin typeface="Bookman Old Style" pitchFamily="18" charset="0"/>
            </a:endParaRPr>
          </a:p>
          <a:p>
            <a:pPr lvl="0" algn="just">
              <a:buNone/>
            </a:pPr>
            <a:r>
              <a:rPr lang="pt-BR" dirty="0" smtClean="0">
                <a:latin typeface="Bookman Old Style" pitchFamily="18" charset="0"/>
              </a:rPr>
              <a:t>Lançamento é o ato de aplicação da lei tributária ao caso concreto, formalizando o crédito tributário</a:t>
            </a:r>
          </a:p>
          <a:p>
            <a:pPr lvl="0">
              <a:buNone/>
            </a:pPr>
            <a:endParaRPr lang="pt-BR" dirty="0" smtClean="0">
              <a:latin typeface="Bookman Old Style" pitchFamily="18" charset="0"/>
            </a:endParaRPr>
          </a:p>
          <a:p>
            <a:pPr lvl="0">
              <a:buNone/>
            </a:pPr>
            <a:r>
              <a:rPr lang="pt-BR" dirty="0" smtClean="0">
                <a:latin typeface="Bookman Old Style" pitchFamily="18" charset="0"/>
              </a:rPr>
              <a:t>Características:</a:t>
            </a:r>
          </a:p>
          <a:p>
            <a:pPr lvl="0"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Confere exigibilidade ao crédito tributário</a:t>
            </a:r>
          </a:p>
          <a:p>
            <a:pPr lvl="0"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Individualiza a norma tributária</a:t>
            </a:r>
          </a:p>
          <a:p>
            <a:pPr lvl="0">
              <a:buNone/>
            </a:pPr>
            <a:endParaRPr lang="pt-BR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Bookman Old Style" pitchFamily="18" charset="0"/>
              </a:rPr>
              <a:t/>
            </a:r>
            <a:br>
              <a:rPr lang="pt-BR" dirty="0" smtClean="0">
                <a:latin typeface="Bookman Old Style" pitchFamily="18" charset="0"/>
              </a:rPr>
            </a:br>
            <a:r>
              <a:rPr lang="pt-BR" dirty="0" smtClean="0">
                <a:latin typeface="Bookman Old Style" pitchFamily="18" charset="0"/>
              </a:rPr>
              <a:t>Crédito Tributário</a:t>
            </a:r>
            <a:br>
              <a:rPr lang="pt-BR" dirty="0" smtClean="0">
                <a:latin typeface="Bookman Old Style" pitchFamily="18" charset="0"/>
              </a:rPr>
            </a:b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Código Tributário Nacional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Art. 139. O crédito tributário decorre da obrigação principal e tem a mesma natureza desta.</a:t>
            </a:r>
            <a:endParaRPr lang="pt-BR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Bookman Old Style" pitchFamily="18" charset="0"/>
              </a:rPr>
              <a:t/>
            </a:r>
            <a:br>
              <a:rPr lang="pt-BR" dirty="0" smtClean="0">
                <a:latin typeface="Bookman Old Style" pitchFamily="18" charset="0"/>
              </a:rPr>
            </a:br>
            <a:r>
              <a:rPr lang="pt-BR" dirty="0" smtClean="0">
                <a:latin typeface="Bookman Old Style" pitchFamily="18" charset="0"/>
              </a:rPr>
              <a:t>Crédito Tributário</a:t>
            </a:r>
            <a:br>
              <a:rPr lang="pt-BR" dirty="0" smtClean="0">
                <a:latin typeface="Bookman Old Style" pitchFamily="18" charset="0"/>
              </a:rPr>
            </a:b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Nada mais é do que o direito de crédito da Fazenda Pública, formalizado por intermédio do lançamento, com a identificação da obrigação tributária e os seus elementos: causa (vínculo), objetos e sujeitos.</a:t>
            </a:r>
            <a:endParaRPr lang="pt-BR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ookman Old Style" panose="02050604050505020204" pitchFamily="18" charset="0"/>
              </a:rPr>
              <a:t>Responsabilidade Tributária</a:t>
            </a:r>
            <a:endParaRPr lang="pt-BR" dirty="0">
              <a:latin typeface="Bookman Old Style" panose="020506040505050202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b="1" dirty="0" smtClean="0">
                <a:latin typeface="Bookman Old Style" panose="02050604050505020204" pitchFamily="18" charset="0"/>
              </a:rPr>
              <a:t>Responsabilidade dos Sucessores:</a:t>
            </a:r>
          </a:p>
          <a:p>
            <a:pPr marL="0" indent="0">
              <a:buNone/>
            </a:pPr>
            <a:endParaRPr lang="pt-BR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	</a:t>
            </a:r>
            <a:r>
              <a:rPr lang="pt-BR" dirty="0" smtClean="0">
                <a:latin typeface="Bookman Old Style" panose="02050604050505020204" pitchFamily="18" charset="0"/>
              </a:rPr>
              <a:t>a) Transferência causa mortis:</a:t>
            </a: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	</a:t>
            </a:r>
            <a:r>
              <a:rPr lang="pt-BR" dirty="0" smtClean="0">
                <a:latin typeface="Bookman Old Style" panose="02050604050505020204" pitchFamily="18" charset="0"/>
              </a:rPr>
              <a:t>a.1) Espólio</a:t>
            </a: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	</a:t>
            </a:r>
            <a:r>
              <a:rPr lang="pt-BR" dirty="0" smtClean="0">
                <a:latin typeface="Bookman Old Style" panose="02050604050505020204" pitchFamily="18" charset="0"/>
              </a:rPr>
              <a:t>a.2) Herdeiros</a:t>
            </a:r>
            <a:endParaRPr lang="pt-BR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	b) Transferência </a:t>
            </a:r>
            <a:r>
              <a:rPr lang="pt-BR" dirty="0" err="1" smtClean="0">
                <a:latin typeface="Bookman Old Style" panose="02050604050505020204" pitchFamily="18" charset="0"/>
              </a:rPr>
              <a:t>inter</a:t>
            </a:r>
            <a:r>
              <a:rPr lang="pt-BR" dirty="0" smtClean="0">
                <a:latin typeface="Bookman Old Style" panose="02050604050505020204" pitchFamily="18" charset="0"/>
              </a:rPr>
              <a:t> vivos:</a:t>
            </a: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	</a:t>
            </a:r>
            <a:r>
              <a:rPr lang="pt-BR" dirty="0" smtClean="0">
                <a:latin typeface="Bookman Old Style" panose="02050604050505020204" pitchFamily="18" charset="0"/>
              </a:rPr>
              <a:t>b.1) Transmissão de imóveis</a:t>
            </a: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	</a:t>
            </a:r>
            <a:r>
              <a:rPr lang="pt-BR" dirty="0" smtClean="0">
                <a:latin typeface="Bookman Old Style" panose="02050604050505020204" pitchFamily="18" charset="0"/>
              </a:rPr>
              <a:t>b.2) Transmissão de móveis</a:t>
            </a: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	</a:t>
            </a:r>
            <a:r>
              <a:rPr lang="pt-BR" dirty="0" smtClean="0">
                <a:latin typeface="Bookman Old Style" panose="02050604050505020204" pitchFamily="18" charset="0"/>
              </a:rPr>
              <a:t>b.3) Transmissão de fundo de comércio</a:t>
            </a: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	</a:t>
            </a:r>
            <a:r>
              <a:rPr lang="pt-BR" dirty="0" smtClean="0">
                <a:latin typeface="Bookman Old Style" panose="02050604050505020204" pitchFamily="18" charset="0"/>
              </a:rPr>
              <a:t>b.4) Transmissão por fusão, incorporação, transformação e cisão</a:t>
            </a:r>
          </a:p>
          <a:p>
            <a:pPr marL="0" indent="0">
              <a:buNone/>
            </a:pPr>
            <a:endParaRPr lang="pt-B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>
                <a:latin typeface="Bookman Old Style" panose="02050604050505020204" pitchFamily="18" charset="0"/>
              </a:rPr>
              <a:t>Responsabilidade de Terceiros</a:t>
            </a:r>
          </a:p>
          <a:p>
            <a:pPr marL="0" indent="0">
              <a:buNone/>
            </a:pPr>
            <a:endParaRPr lang="pt-BR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Bookman Old Style" panose="02050604050505020204" pitchFamily="18" charset="0"/>
              </a:rPr>
              <a:t>	</a:t>
            </a:r>
            <a:r>
              <a:rPr lang="pt-BR" dirty="0" smtClean="0">
                <a:latin typeface="Bookman Old Style" panose="02050604050505020204" pitchFamily="18" charset="0"/>
              </a:rPr>
              <a:t>Art. 134 do CTN</a:t>
            </a:r>
          </a:p>
          <a:p>
            <a:pPr marL="0" indent="0">
              <a:buNone/>
            </a:pPr>
            <a:endParaRPr lang="pt-BR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pt-BR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	Art. 135 do CTN</a:t>
            </a:r>
          </a:p>
          <a:p>
            <a:pPr marL="0" indent="0">
              <a:buNone/>
            </a:pPr>
            <a:endParaRPr lang="pt-B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endParaRPr lang="pt-BR" dirty="0" smtClean="0">
              <a:latin typeface="Bookman Old Style" pitchFamily="18" charset="0"/>
            </a:endParaRPr>
          </a:p>
          <a:p>
            <a:pPr algn="just">
              <a:lnSpc>
                <a:spcPct val="120000"/>
              </a:lnSpc>
              <a:buNone/>
            </a:pPr>
            <a:endParaRPr lang="pt-BR" sz="3600" dirty="0" smtClean="0">
              <a:latin typeface="Bookman Old Style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pt-BR" sz="3600" dirty="0" smtClean="0">
                <a:latin typeface="Bookman Old Style" pitchFamily="18" charset="0"/>
              </a:rPr>
              <a:t>Código Tributário Nacional:</a:t>
            </a:r>
          </a:p>
          <a:p>
            <a:pPr>
              <a:lnSpc>
                <a:spcPct val="120000"/>
              </a:lnSpc>
            </a:pPr>
            <a:endParaRPr lang="pt-BR" sz="3600" b="1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600" dirty="0" smtClean="0">
                <a:latin typeface="Bookman Old Style" pitchFamily="18" charset="0"/>
              </a:rPr>
              <a:t>Art. 135. São pessoalmente responsáveis pelos créditos correspondentes a obrigações tributárias resultantes de atos praticados com excesso de poderes ou infração de lei, contrato social ou estatutos: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600" dirty="0" smtClean="0">
                <a:latin typeface="Bookman Old Style" pitchFamily="18" charset="0"/>
              </a:rPr>
              <a:t>I - as pessoas referidas no artigo anterior;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600" dirty="0" smtClean="0">
                <a:latin typeface="Bookman Old Style" pitchFamily="18" charset="0"/>
              </a:rPr>
              <a:t>II - os mandatários, prepostos e empregados;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3600" dirty="0" smtClean="0">
                <a:latin typeface="Bookman Old Style" pitchFamily="18" charset="0"/>
              </a:rPr>
              <a:t>III - os diretores, gerentes ou representantes de pessoas jurídicas de direito privado.</a:t>
            </a:r>
          </a:p>
          <a:p>
            <a:pPr algn="just">
              <a:lnSpc>
                <a:spcPct val="120000"/>
              </a:lnSpc>
              <a:buNone/>
            </a:pPr>
            <a:endParaRPr lang="pt-BR" sz="3600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ctr">
              <a:buNone/>
            </a:pPr>
            <a:endParaRPr lang="pt-BR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Bookman Old Style" pitchFamily="18" charset="0"/>
              </a:rPr>
              <a:t>Personalidade jurídica e princípio contábil da entidade (autonomia)</a:t>
            </a:r>
          </a:p>
          <a:p>
            <a:pPr algn="just">
              <a:buFont typeface="Wingdings" pitchFamily="2" charset="2"/>
              <a:buChar char="ü"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mtClean="0">
                <a:latin typeface="Bookman Old Style" pitchFamily="18" charset="0"/>
              </a:rPr>
              <a:t>Sociedades limitada</a:t>
            </a:r>
            <a:endParaRPr lang="pt-BR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Bookman Old Style" pitchFamily="18" charset="0"/>
              </a:rPr>
              <a:t>Responsabilidade dos sócios</a:t>
            </a:r>
          </a:p>
          <a:p>
            <a:pPr algn="ctr">
              <a:buFont typeface="Wingdings" pitchFamily="2" charset="2"/>
              <a:buChar char="ü"/>
            </a:pPr>
            <a:endParaRPr lang="pt-BR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ookman Old Style" pitchFamily="18" charset="0"/>
              </a:rPr>
              <a:t>Responsabilidade Tributária</a:t>
            </a:r>
            <a:r>
              <a:rPr lang="pt-BR" dirty="0" smtClean="0">
                <a:latin typeface="Bookman Old Style" pitchFamily="18" charset="0"/>
              </a:rPr>
              <a:t/>
            </a:r>
            <a:br>
              <a:rPr lang="pt-BR" dirty="0" smtClean="0">
                <a:latin typeface="Bookman Old Style" pitchFamily="18" charset="0"/>
              </a:rPr>
            </a:br>
            <a:endParaRPr lang="pt-BR" dirty="0">
              <a:latin typeface="Bookman Old Style" pitchFamily="18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Bookman Old Style" pitchFamily="18" charset="0"/>
              </a:rPr>
              <a:t>Teoria da desconsideração da personalidade jurídica</a:t>
            </a:r>
          </a:p>
          <a:p>
            <a:pPr algn="just">
              <a:buFont typeface="Wingdings" pitchFamily="2" charset="2"/>
              <a:buChar char="ü"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Bookman Old Style" pitchFamily="18" charset="0"/>
              </a:rPr>
              <a:t>Teoria da responsabilidade </a:t>
            </a:r>
            <a:r>
              <a:rPr lang="pt-BR" i="1" dirty="0" smtClean="0">
                <a:latin typeface="Bookman Old Style" pitchFamily="18" charset="0"/>
              </a:rPr>
              <a:t>ultra vires</a:t>
            </a:r>
          </a:p>
          <a:p>
            <a:pPr algn="ctr">
              <a:buFont typeface="Wingdings" pitchFamily="2" charset="2"/>
              <a:buChar char="ü"/>
            </a:pPr>
            <a:endParaRPr lang="pt-BR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pt-BR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pt-BR" b="1" dirty="0" smtClean="0">
                <a:latin typeface="Bookman Old Style" pitchFamily="18" charset="0"/>
              </a:rPr>
              <a:t>Relação jurídico-tributária (Dinâmica):</a:t>
            </a:r>
          </a:p>
          <a:p>
            <a:pPr>
              <a:buNone/>
            </a:pPr>
            <a:endParaRPr lang="pt-BR" b="1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Princípio da legalidade</a:t>
            </a:r>
          </a:p>
          <a:p>
            <a:pPr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Fato gerador</a:t>
            </a:r>
          </a:p>
          <a:p>
            <a:pPr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Obrigação tributária</a:t>
            </a:r>
          </a:p>
          <a:p>
            <a:pPr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Sujeitos da relação jurídica</a:t>
            </a:r>
          </a:p>
          <a:p>
            <a:pPr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Lançamento </a:t>
            </a:r>
          </a:p>
          <a:p>
            <a:pPr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Crédito tributário</a:t>
            </a:r>
            <a:endParaRPr lang="pt-BR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dirty="0" smtClean="0">
                <a:latin typeface="Bookman Old Style" pitchFamily="18" charset="0"/>
              </a:rPr>
              <a:t>Situações de responsabilização:</a:t>
            </a:r>
          </a:p>
          <a:p>
            <a:pPr algn="ctr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a) Infração à lei</a:t>
            </a:r>
          </a:p>
          <a:p>
            <a:pPr marL="514350" indent="-514350"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marL="514350" indent="-514350" algn="just">
              <a:buNone/>
            </a:pPr>
            <a:r>
              <a:rPr lang="pt-BR" dirty="0" smtClean="0">
                <a:latin typeface="Bookman Old Style" pitchFamily="18" charset="0"/>
              </a:rPr>
              <a:t>b) Infração ao contrato social ou estatuto</a:t>
            </a:r>
          </a:p>
          <a:p>
            <a:pPr marL="514350" indent="-514350"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marL="514350" indent="-514350" algn="just">
              <a:buNone/>
            </a:pPr>
            <a:r>
              <a:rPr lang="pt-BR" dirty="0" smtClean="0">
                <a:latin typeface="Bookman Old Style" pitchFamily="18" charset="0"/>
              </a:rPr>
              <a:t>c) Excesso de poderes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>
              <a:latin typeface="Bookman Old Style" pitchFamily="18" charset="0"/>
            </a:endParaRPr>
          </a:p>
          <a:p>
            <a:pPr algn="just"/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ctr">
              <a:buNone/>
            </a:pPr>
            <a:r>
              <a:rPr lang="pt-BR" dirty="0" smtClean="0">
                <a:latin typeface="Bookman Old Style" pitchFamily="18" charset="0"/>
              </a:rPr>
              <a:t>Sócio gerente x Sócio quotista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>
              <a:latin typeface="Bookman Old Style" pitchFamily="18" charset="0"/>
            </a:endParaRPr>
          </a:p>
          <a:p>
            <a:pPr algn="ctr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ctr">
              <a:buNone/>
            </a:pPr>
            <a:r>
              <a:rPr lang="pt-BR" dirty="0" smtClean="0">
                <a:latin typeface="Bookman Old Style" pitchFamily="18" charset="0"/>
              </a:rPr>
              <a:t>Mero inadimplemento?</a:t>
            </a:r>
          </a:p>
          <a:p>
            <a:pPr algn="ctr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ctr">
              <a:buNone/>
            </a:pPr>
            <a:r>
              <a:rPr lang="pt-BR" dirty="0" smtClean="0">
                <a:latin typeface="Bookman Old Style" pitchFamily="18" charset="0"/>
              </a:rPr>
              <a:t>Encerramento irregular?</a:t>
            </a:r>
          </a:p>
          <a:p>
            <a:pPr algn="ctr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ctr">
              <a:buNone/>
            </a:pPr>
            <a:r>
              <a:rPr lang="pt-BR" dirty="0" smtClean="0">
                <a:latin typeface="Bookman Old Style" pitchFamily="18" charset="0"/>
              </a:rPr>
              <a:t>Súmulas do STJ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Bookman Old Style" pitchFamily="18" charset="0"/>
              </a:rPr>
              <a:t>Participação no processo administrativo</a:t>
            </a:r>
          </a:p>
          <a:p>
            <a:pPr algn="just">
              <a:buFont typeface="Wingdings" pitchFamily="2" charset="2"/>
              <a:buChar char="ü"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Bookman Old Style" pitchFamily="18" charset="0"/>
              </a:rPr>
              <a:t>Nome na CDA</a:t>
            </a:r>
          </a:p>
          <a:p>
            <a:pPr algn="just">
              <a:buFont typeface="Wingdings" pitchFamily="2" charset="2"/>
              <a:buChar char="ü"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Bookman Old Style" pitchFamily="18" charset="0"/>
              </a:rPr>
              <a:t>Redirecionamento na execução fiscal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Responsabilidade:</a:t>
            </a:r>
          </a:p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Solidária?</a:t>
            </a:r>
          </a:p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Subsidiária?</a:t>
            </a:r>
          </a:p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Por substituição?</a:t>
            </a:r>
          </a:p>
          <a:p>
            <a:pPr algn="ctr">
              <a:buNone/>
            </a:pPr>
            <a:endParaRPr lang="pt-BR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Responsabilidade por infrações</a:t>
            </a:r>
          </a:p>
          <a:p>
            <a:pPr marL="0" indent="0" algn="ctr">
              <a:buNone/>
            </a:pPr>
            <a:endParaRPr lang="pt-BR" dirty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Responsabilidade objetiva (art. 136 do CTN)</a:t>
            </a:r>
            <a:endParaRPr lang="pt-B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0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ookman Old Style" panose="02050604050505020204" pitchFamily="18" charset="0"/>
              </a:rPr>
              <a:t>Responsabilidade Tributária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Denúncia espontânea</a:t>
            </a:r>
          </a:p>
          <a:p>
            <a:pPr marL="0" indent="0" algn="ctr">
              <a:buNone/>
            </a:pPr>
            <a:endParaRPr lang="pt-BR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a) Ideia</a:t>
            </a:r>
          </a:p>
          <a:p>
            <a:pPr marL="0" indent="0" algn="just">
              <a:buNone/>
            </a:pPr>
            <a:endParaRPr lang="pt-BR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b) Requisitos</a:t>
            </a:r>
          </a:p>
          <a:p>
            <a:pPr marL="0" indent="0" algn="just">
              <a:buNone/>
            </a:pPr>
            <a:endParaRPr lang="pt-BR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Bookman Old Style" panose="02050604050505020204" pitchFamily="18" charset="0"/>
              </a:rPr>
              <a:t>c) Efeitos</a:t>
            </a:r>
            <a:endParaRPr lang="pt-B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pt-BR" dirty="0" smtClean="0">
              <a:latin typeface="Bookman Old Style" pitchFamily="18" charset="0"/>
            </a:endParaRPr>
          </a:p>
          <a:p>
            <a:pPr>
              <a:buNone/>
            </a:pPr>
            <a:endParaRPr lang="pt-BR" dirty="0" smtClean="0">
              <a:latin typeface="Bookman Old Style" pitchFamily="18" charset="0"/>
            </a:endParaRPr>
          </a:p>
          <a:p>
            <a:pPr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ctr">
              <a:buNone/>
            </a:pPr>
            <a:r>
              <a:rPr lang="pt-BR" dirty="0" smtClean="0">
                <a:latin typeface="Bookman Old Style" pitchFamily="18" charset="0"/>
              </a:rPr>
              <a:t>Obrigado!</a:t>
            </a:r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>
                <a:latin typeface="Bookman Old Style" pitchFamily="18" charset="0"/>
              </a:rPr>
              <a:t>Contato: </a:t>
            </a:r>
            <a:r>
              <a:rPr lang="pt-BR" dirty="0" smtClean="0">
                <a:latin typeface="Bookman Old Style" pitchFamily="18" charset="0"/>
              </a:rPr>
              <a:t>alexandre@avfc.adv.br</a:t>
            </a:r>
            <a:endParaRPr lang="pt-BR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Bookman Old Style" pitchFamily="18" charset="0"/>
              </a:rPr>
              <a:t>Princípio da legalidade</a:t>
            </a:r>
            <a:br>
              <a:rPr lang="pt-BR" dirty="0" smtClean="0">
                <a:latin typeface="Bookman Old Style" pitchFamily="18" charset="0"/>
              </a:rPr>
            </a:b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Constituição Federal: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Art. 150. Sem prejuízo de outras garantias asseguradas ao contribuinte, é vedado à União, aos Estados, ao Distrito Federal e aos Municípios: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I - exigir ou aumentar tributo sem lei que o estabeleça;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0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Bookman Old Style" pitchFamily="18" charset="0"/>
              </a:rPr>
              <a:t>Fato Gerador</a:t>
            </a:r>
            <a:br>
              <a:rPr lang="pt-BR" dirty="0" smtClean="0">
                <a:latin typeface="Bookman Old Style" pitchFamily="18" charset="0"/>
              </a:rPr>
            </a:b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endParaRPr lang="pt-BR" b="1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Código </a:t>
            </a:r>
            <a:r>
              <a:rPr lang="pt-BR" dirty="0" err="1" smtClean="0">
                <a:latin typeface="Bookman Old Style" pitchFamily="18" charset="0"/>
              </a:rPr>
              <a:t>Tribuário</a:t>
            </a:r>
            <a:r>
              <a:rPr lang="pt-BR" dirty="0" smtClean="0">
                <a:latin typeface="Bookman Old Style" pitchFamily="18" charset="0"/>
              </a:rPr>
              <a:t> Nacional: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Art. 114. Fato gerador da obrigação principal é a situação definida em lei como necessária e suficiente à sua ocorrência.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 Art. 115. Fato gerador da obrigação acessória é qualquer situação que, na forma da legislação aplicável, impõe a prática ou a abstenção de ato que não configure obrigação principal.</a:t>
            </a:r>
          </a:p>
          <a:p>
            <a:pPr algn="just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03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Bookman Old Style" pitchFamily="18" charset="0"/>
              </a:rPr>
              <a:t>Fato Gerador</a:t>
            </a:r>
            <a:br>
              <a:rPr lang="pt-BR" dirty="0" smtClean="0">
                <a:latin typeface="Bookman Old Style" pitchFamily="18" charset="0"/>
              </a:rPr>
            </a:b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Previsão em lei de fatos que fazem com que a pessoa passe a ter a obrigação de pagar tributos.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Aspectos do fato gerador:</a:t>
            </a: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Material</a:t>
            </a: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Espacial</a:t>
            </a: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Temporal</a:t>
            </a: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Pessoal</a:t>
            </a:r>
          </a:p>
          <a:p>
            <a:pPr algn="just">
              <a:buFont typeface="Wingdings" pitchFamily="2" charset="2"/>
              <a:buChar char="v"/>
            </a:pPr>
            <a:r>
              <a:rPr lang="pt-BR" dirty="0" smtClean="0">
                <a:latin typeface="Bookman Old Style" pitchFamily="18" charset="0"/>
              </a:rPr>
              <a:t>Quantitativo</a:t>
            </a:r>
            <a:endParaRPr lang="pt-BR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400" dirty="0" smtClean="0">
                <a:latin typeface="Bookman Old Style" pitchFamily="18" charset="0"/>
              </a:rPr>
              <a:t>Obrigação Tributária</a:t>
            </a:r>
            <a:br>
              <a:rPr lang="pt-BR" sz="4400" dirty="0" smtClean="0">
                <a:latin typeface="Bookman Old Style" pitchFamily="18" charset="0"/>
              </a:rPr>
            </a:b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pt-BR" b="1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Código Tributário Nacional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Art. 113. A obrigação tributária é principal ou acessória.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§ 1º A obrigação principal surge com a ocorrência do fato gerador, tem por objeto o pagamento de tributo ou penalidade pecuniária e extingue-se juntamente com o crédito dela decorrente.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§ 2º A obrigação acessória decorre da legislação tributária e tem por objeto as prestações, positivas ou negativas, nela previstas no interesse da arrecadação ou da fiscalização dos tributos.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§ 3º A obrigação acessória, pelo simples fato da sua inobservância, converte-se em obrigação principal relativamente à penalidade pecuniária.</a:t>
            </a:r>
          </a:p>
          <a:p>
            <a:pPr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 smtClean="0">
                <a:latin typeface="Bookman Old Style" pitchFamily="18" charset="0"/>
              </a:rPr>
              <a:t>Obrigação Tributária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buNone/>
            </a:pPr>
            <a:r>
              <a:rPr lang="pt-BR" b="1" dirty="0" smtClean="0">
                <a:latin typeface="Bookman Old Style" pitchFamily="18" charset="0"/>
              </a:rPr>
              <a:t>Principal</a:t>
            </a:r>
            <a:r>
              <a:rPr lang="pt-BR" dirty="0" smtClean="0">
                <a:latin typeface="Bookman Old Style" pitchFamily="18" charset="0"/>
              </a:rPr>
              <a:t> - caráter patrimonial - obrigação de dar prestação em dinheiro</a:t>
            </a: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Exemplo: pagamento de tributo ou de penalidade (multa)</a:t>
            </a:r>
          </a:p>
          <a:p>
            <a:pPr lvl="0" algn="just">
              <a:buNone/>
            </a:pPr>
            <a:r>
              <a:rPr lang="pt-BR" b="1" dirty="0" smtClean="0">
                <a:latin typeface="Bookman Old Style" pitchFamily="18" charset="0"/>
              </a:rPr>
              <a:t>Acessória</a:t>
            </a:r>
            <a:r>
              <a:rPr lang="pt-BR" dirty="0" smtClean="0">
                <a:latin typeface="Bookman Old Style" pitchFamily="18" charset="0"/>
              </a:rPr>
              <a:t> - caráter não patrimonial - obrigação de fazer, não fazer ou tolerar.  Exemplos: a apresentação de declarações, o dever de não rasurar os livros fiscais e a obrigação de tolerar a fiscalização no estabelecimento comercial ou industrial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4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3600" dirty="0" smtClean="0">
                <a:latin typeface="Bookman Old Style" pitchFamily="18" charset="0"/>
              </a:rPr>
              <a:t/>
            </a:r>
            <a:br>
              <a:rPr lang="pt-BR" sz="3600" dirty="0" smtClean="0">
                <a:latin typeface="Bookman Old Style" pitchFamily="18" charset="0"/>
              </a:rPr>
            </a:br>
            <a:r>
              <a:rPr lang="pt-BR" sz="3600" dirty="0" smtClean="0">
                <a:latin typeface="Bookman Old Style" pitchFamily="18" charset="0"/>
              </a:rPr>
              <a:t>Sujeitos da relação jurídico-tributária</a:t>
            </a:r>
            <a:br>
              <a:rPr lang="pt-BR" sz="3600" dirty="0" smtClean="0">
                <a:latin typeface="Bookman Old Style" pitchFamily="18" charset="0"/>
              </a:rPr>
            </a:br>
            <a:endParaRPr lang="pt-BR" sz="36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endParaRPr lang="pt-BR" u="sng" dirty="0" smtClean="0">
              <a:latin typeface="Bookman Old Style" pitchFamily="18" charset="0"/>
            </a:endParaRPr>
          </a:p>
          <a:p>
            <a:pPr lvl="0" algn="just">
              <a:buNone/>
            </a:pPr>
            <a:r>
              <a:rPr lang="pt-BR" b="1" dirty="0" smtClean="0">
                <a:latin typeface="Bookman Old Style" pitchFamily="18" charset="0"/>
              </a:rPr>
              <a:t>Sujeito Ativo  </a:t>
            </a:r>
            <a:r>
              <a:rPr lang="pt-BR" dirty="0" smtClean="0">
                <a:latin typeface="Bookman Old Style" pitchFamily="18" charset="0"/>
              </a:rPr>
              <a:t>- pessoa jurídica de direito público titular da competência para exigir o seu cumprimento - art. 119, CTN </a:t>
            </a:r>
          </a:p>
          <a:p>
            <a:pPr algn="just">
              <a:buNone/>
            </a:pPr>
            <a:endParaRPr lang="pt-BR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dirty="0" smtClean="0">
                <a:latin typeface="Bookman Old Style" pitchFamily="18" charset="0"/>
              </a:rPr>
              <a:t>União, Estados, </a:t>
            </a:r>
            <a:r>
              <a:rPr lang="pt-BR" dirty="0" err="1" smtClean="0">
                <a:latin typeface="Bookman Old Style" pitchFamily="18" charset="0"/>
              </a:rPr>
              <a:t>D.F.</a:t>
            </a:r>
            <a:r>
              <a:rPr lang="pt-BR" dirty="0" smtClean="0">
                <a:latin typeface="Bookman Old Style" pitchFamily="18" charset="0"/>
              </a:rPr>
              <a:t>, Municípios, Autarquias, etc.</a:t>
            </a:r>
            <a:endParaRPr lang="pt-BR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>
                <a:latin typeface="Bookman Old Style" pitchFamily="18" charset="0"/>
              </a:rPr>
              <a:t>Sujeitos da relação jurídico-tributária</a:t>
            </a:r>
            <a:endParaRPr 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pt-BR" b="1" dirty="0" smtClean="0">
              <a:latin typeface="Bookman Old Style" pitchFamily="18" charset="0"/>
            </a:endParaRPr>
          </a:p>
          <a:p>
            <a:pPr algn="just">
              <a:buNone/>
            </a:pPr>
            <a:endParaRPr lang="pt-BR" b="1" dirty="0" smtClean="0">
              <a:latin typeface="Bookman Old Style" pitchFamily="18" charset="0"/>
            </a:endParaRPr>
          </a:p>
          <a:p>
            <a:pPr algn="just">
              <a:buNone/>
            </a:pPr>
            <a:r>
              <a:rPr lang="pt-BR" b="1" dirty="0" smtClean="0">
                <a:latin typeface="Bookman Old Style" pitchFamily="18" charset="0"/>
              </a:rPr>
              <a:t>Sujeito passivo</a:t>
            </a:r>
            <a:r>
              <a:rPr lang="pt-BR" dirty="0" smtClean="0">
                <a:latin typeface="Bookman Old Style" pitchFamily="18" charset="0"/>
              </a:rPr>
              <a:t> - pessoa que tem o dever de cumprimento da obrigação tributária principal e acessória.  Em algumas situações o sujeito passivo será o contribuinte, em outras será o responsável, de acordo com o que estiver previsto em lei.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6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1226</TotalTime>
  <Words>740</Words>
  <Application>Microsoft Office PowerPoint</Application>
  <PresentationFormat>Apresentação na tela (4:3)</PresentationFormat>
  <Paragraphs>196</Paragraphs>
  <Slides>27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Bookman Old Style</vt:lpstr>
      <vt:lpstr>Calibri</vt:lpstr>
      <vt:lpstr>Tw Cen MT</vt:lpstr>
      <vt:lpstr>Verdana</vt:lpstr>
      <vt:lpstr>Wingdings</vt:lpstr>
      <vt:lpstr>Wingdings 2</vt:lpstr>
      <vt:lpstr>Mediano</vt:lpstr>
      <vt:lpstr>   PROJURIS  Direito do estado  Responsabilidade Tributária  Alexandre Alves Vieira</vt:lpstr>
      <vt:lpstr>Apresentação do PowerPoint</vt:lpstr>
      <vt:lpstr>Princípio da legalidade </vt:lpstr>
      <vt:lpstr>Fato Gerador </vt:lpstr>
      <vt:lpstr>Fato Gerador </vt:lpstr>
      <vt:lpstr>Obrigação Tributária </vt:lpstr>
      <vt:lpstr>Obrigação Tributária</vt:lpstr>
      <vt:lpstr> Sujeitos da relação jurídico-tributária </vt:lpstr>
      <vt:lpstr>Sujeitos da relação jurídico-tributária</vt:lpstr>
      <vt:lpstr>Sujeito passivo da obrigação tributária</vt:lpstr>
      <vt:lpstr>  Lançamento   </vt:lpstr>
      <vt:lpstr>  Lançamento   </vt:lpstr>
      <vt:lpstr> Crédito Tributário </vt:lpstr>
      <vt:lpstr> Crédito Tributário </vt:lpstr>
      <vt:lpstr>Responsabilidade Tributária</vt:lpstr>
      <vt:lpstr>Responsabilidade Tributária</vt:lpstr>
      <vt:lpstr>Responsabilidade Tributária</vt:lpstr>
      <vt:lpstr>Responsabilidade Tributária</vt:lpstr>
      <vt:lpstr>Responsabilidade Tributária </vt:lpstr>
      <vt:lpstr>Responsabilidade Tributária</vt:lpstr>
      <vt:lpstr>Responsabilidade Tributária</vt:lpstr>
      <vt:lpstr>Responsabilidade Tributária</vt:lpstr>
      <vt:lpstr>Responsabilidade Tributária</vt:lpstr>
      <vt:lpstr>Responsabilidade Tributária</vt:lpstr>
      <vt:lpstr>Responsabilidade Tributária</vt:lpstr>
      <vt:lpstr>Responsabilidade Tributária</vt:lpstr>
      <vt:lpstr>Apresentação do PowerPoint</vt:lpstr>
    </vt:vector>
  </TitlesOfParts>
  <Company>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Compensação de tributos</dc:title>
  <dc:creator>Alexandre Vieira</dc:creator>
  <cp:lastModifiedBy>Alexandre Vieira</cp:lastModifiedBy>
  <cp:revision>314</cp:revision>
  <dcterms:created xsi:type="dcterms:W3CDTF">2008-09-19T11:06:36Z</dcterms:created>
  <dcterms:modified xsi:type="dcterms:W3CDTF">2017-08-29T13:45:41Z</dcterms:modified>
</cp:coreProperties>
</file>