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132"/>
  </p:notesMasterIdLst>
  <p:sldIdLst>
    <p:sldId id="303" r:id="rId2"/>
    <p:sldId id="384" r:id="rId3"/>
    <p:sldId id="463" r:id="rId4"/>
    <p:sldId id="428" r:id="rId5"/>
    <p:sldId id="429" r:id="rId6"/>
    <p:sldId id="430" r:id="rId7"/>
    <p:sldId id="432" r:id="rId8"/>
    <p:sldId id="434" r:id="rId9"/>
    <p:sldId id="440" r:id="rId10"/>
    <p:sldId id="441" r:id="rId11"/>
    <p:sldId id="435" r:id="rId12"/>
    <p:sldId id="437" r:id="rId13"/>
    <p:sldId id="438" r:id="rId14"/>
    <p:sldId id="436" r:id="rId15"/>
    <p:sldId id="442" r:id="rId16"/>
    <p:sldId id="443" r:id="rId17"/>
    <p:sldId id="444" r:id="rId18"/>
    <p:sldId id="446" r:id="rId19"/>
    <p:sldId id="448" r:id="rId20"/>
    <p:sldId id="451" r:id="rId21"/>
    <p:sldId id="452" r:id="rId22"/>
    <p:sldId id="453" r:id="rId23"/>
    <p:sldId id="454" r:id="rId24"/>
    <p:sldId id="455" r:id="rId25"/>
    <p:sldId id="445" r:id="rId26"/>
    <p:sldId id="562" r:id="rId27"/>
    <p:sldId id="563" r:id="rId28"/>
    <p:sldId id="456" r:id="rId29"/>
    <p:sldId id="553" r:id="rId30"/>
    <p:sldId id="554" r:id="rId31"/>
    <p:sldId id="460" r:id="rId32"/>
    <p:sldId id="459" r:id="rId33"/>
    <p:sldId id="461" r:id="rId34"/>
    <p:sldId id="462" r:id="rId35"/>
    <p:sldId id="473" r:id="rId36"/>
    <p:sldId id="474" r:id="rId37"/>
    <p:sldId id="475" r:id="rId38"/>
    <p:sldId id="476" r:id="rId39"/>
    <p:sldId id="478" r:id="rId40"/>
    <p:sldId id="477" r:id="rId41"/>
    <p:sldId id="483" r:id="rId42"/>
    <p:sldId id="458" r:id="rId43"/>
    <p:sldId id="468" r:id="rId44"/>
    <p:sldId id="467" r:id="rId45"/>
    <p:sldId id="471" r:id="rId46"/>
    <p:sldId id="472" r:id="rId47"/>
    <p:sldId id="479" r:id="rId48"/>
    <p:sldId id="481" r:id="rId49"/>
    <p:sldId id="526" r:id="rId50"/>
    <p:sldId id="528" r:id="rId51"/>
    <p:sldId id="530" r:id="rId52"/>
    <p:sldId id="529" r:id="rId53"/>
    <p:sldId id="532" r:id="rId54"/>
    <p:sldId id="533" r:id="rId55"/>
    <p:sldId id="527" r:id="rId56"/>
    <p:sldId id="536" r:id="rId57"/>
    <p:sldId id="537" r:id="rId58"/>
    <p:sldId id="556" r:id="rId59"/>
    <p:sldId id="558" r:id="rId60"/>
    <p:sldId id="484" r:id="rId61"/>
    <p:sldId id="469" r:id="rId62"/>
    <p:sldId id="486" r:id="rId63"/>
    <p:sldId id="487" r:id="rId64"/>
    <p:sldId id="489" r:id="rId65"/>
    <p:sldId id="499" r:id="rId66"/>
    <p:sldId id="497" r:id="rId67"/>
    <p:sldId id="494" r:id="rId68"/>
    <p:sldId id="496" r:id="rId69"/>
    <p:sldId id="501" r:id="rId70"/>
    <p:sldId id="503" r:id="rId71"/>
    <p:sldId id="504" r:id="rId72"/>
    <p:sldId id="506" r:id="rId73"/>
    <p:sldId id="512" r:id="rId74"/>
    <p:sldId id="507" r:id="rId75"/>
    <p:sldId id="508" r:id="rId76"/>
    <p:sldId id="509" r:id="rId77"/>
    <p:sldId id="502" r:id="rId78"/>
    <p:sldId id="516" r:id="rId79"/>
    <p:sldId id="517" r:id="rId80"/>
    <p:sldId id="515" r:id="rId81"/>
    <p:sldId id="518" r:id="rId82"/>
    <p:sldId id="519" r:id="rId83"/>
    <p:sldId id="520" r:id="rId84"/>
    <p:sldId id="513" r:id="rId85"/>
    <p:sldId id="521" r:id="rId86"/>
    <p:sldId id="561" r:id="rId87"/>
    <p:sldId id="524" r:id="rId88"/>
    <p:sldId id="389" r:id="rId89"/>
    <p:sldId id="391" r:id="rId90"/>
    <p:sldId id="538" r:id="rId91"/>
    <p:sldId id="539" r:id="rId92"/>
    <p:sldId id="392" r:id="rId93"/>
    <p:sldId id="540" r:id="rId94"/>
    <p:sldId id="393" r:id="rId95"/>
    <p:sldId id="394" r:id="rId96"/>
    <p:sldId id="395" r:id="rId97"/>
    <p:sldId id="396" r:id="rId98"/>
    <p:sldId id="541" r:id="rId99"/>
    <p:sldId id="542" r:id="rId100"/>
    <p:sldId id="543" r:id="rId101"/>
    <p:sldId id="464" r:id="rId102"/>
    <p:sldId id="397" r:id="rId103"/>
    <p:sldId id="398" r:id="rId104"/>
    <p:sldId id="399" r:id="rId105"/>
    <p:sldId id="400" r:id="rId106"/>
    <p:sldId id="401" r:id="rId107"/>
    <p:sldId id="402" r:id="rId108"/>
    <p:sldId id="403" r:id="rId109"/>
    <p:sldId id="544" r:id="rId110"/>
    <p:sldId id="404" r:id="rId111"/>
    <p:sldId id="405" r:id="rId112"/>
    <p:sldId id="406" r:id="rId113"/>
    <p:sldId id="407" r:id="rId114"/>
    <p:sldId id="409" r:id="rId115"/>
    <p:sldId id="410" r:id="rId116"/>
    <p:sldId id="415" r:id="rId117"/>
    <p:sldId id="416" r:id="rId118"/>
    <p:sldId id="564" r:id="rId119"/>
    <p:sldId id="417" r:id="rId120"/>
    <p:sldId id="421" r:id="rId121"/>
    <p:sldId id="422" r:id="rId122"/>
    <p:sldId id="423" r:id="rId123"/>
    <p:sldId id="424" r:id="rId124"/>
    <p:sldId id="425" r:id="rId125"/>
    <p:sldId id="426" r:id="rId126"/>
    <p:sldId id="427" r:id="rId127"/>
    <p:sldId id="546" r:id="rId128"/>
    <p:sldId id="547" r:id="rId129"/>
    <p:sldId id="548" r:id="rId130"/>
    <p:sldId id="549" r:id="rId131"/>
  </p:sldIdLst>
  <p:sldSz cx="9144000" cy="6858000" type="screen4x3"/>
  <p:notesSz cx="6858000" cy="9144000"/>
  <p:defaultTextStyle>
    <a:defPPr>
      <a:defRPr lang="pt-BR"/>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p:cViewPr varScale="1">
        <p:scale>
          <a:sx n="73" d="100"/>
          <a:sy n="73" d="100"/>
        </p:scale>
        <p:origin x="-1308" y="-102"/>
      </p:cViewPr>
      <p:guideLst>
        <p:guide orient="horz" pos="2160"/>
        <p:guide pos="2880"/>
      </p:guideLst>
    </p:cSldViewPr>
  </p:slideViewPr>
  <p:outlineViewPr>
    <p:cViewPr>
      <p:scale>
        <a:sx n="33" d="100"/>
        <a:sy n="33" d="100"/>
      </p:scale>
      <p:origin x="48" y="6144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574"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pt-BR"/>
          </a:p>
        </p:txBody>
      </p:sp>
      <p:sp>
        <p:nvSpPr>
          <p:cNvPr id="440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pt-BR"/>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440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pt-BR"/>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2FCC042F-58CD-4338-9B79-9BC49C1F67A8}" type="slidenum">
              <a:rPr lang="pt-BR"/>
              <a:pPr>
                <a:defRPr/>
              </a:pPr>
              <a:t>‹nº›</a:t>
            </a:fld>
            <a:endParaRPr lang="pt-BR"/>
          </a:p>
        </p:txBody>
      </p:sp>
    </p:spTree>
    <p:extLst>
      <p:ext uri="{BB962C8B-B14F-4D97-AF65-F5344CB8AC3E}">
        <p14:creationId xmlns:p14="http://schemas.microsoft.com/office/powerpoint/2010/main" xmlns="" val="20074814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Retângulo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Retângulo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6" name="Retângulo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7" name="Retângulo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0" name="Retângulo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1" name="Retângulo 10"/>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2" name="Retângulo 11"/>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3" name="Retângulo 12"/>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4" name="Retângulo 13"/>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8" name="Título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pt-BR" smtClean="0"/>
              <a:t>Clique para editar o título mestre</a:t>
            </a:r>
            <a:endParaRPr lang="en-US"/>
          </a:p>
        </p:txBody>
      </p:sp>
      <p:sp>
        <p:nvSpPr>
          <p:cNvPr id="9" name="Subtítulo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smtClean="0"/>
              <a:t>Clique para editar o estilo do subtítulo mestre</a:t>
            </a:r>
            <a:endParaRPr lang="en-US"/>
          </a:p>
        </p:txBody>
      </p:sp>
      <p:sp>
        <p:nvSpPr>
          <p:cNvPr id="15" name="Espaço Reservado para Data 27"/>
          <p:cNvSpPr>
            <a:spLocks noGrp="1"/>
          </p:cNvSpPr>
          <p:nvPr>
            <p:ph type="dt" sz="half" idx="10"/>
          </p:nvPr>
        </p:nvSpPr>
        <p:spPr/>
        <p:txBody>
          <a:bodyPr/>
          <a:lstStyle>
            <a:lvl1pPr>
              <a:defRPr/>
            </a:lvl1pPr>
            <a:extLst/>
          </a:lstStyle>
          <a:p>
            <a:pPr>
              <a:defRPr/>
            </a:pPr>
            <a:endParaRPr lang="pt-BR"/>
          </a:p>
        </p:txBody>
      </p:sp>
      <p:sp>
        <p:nvSpPr>
          <p:cNvPr id="16" name="Espaço Reservado para Rodapé 16"/>
          <p:cNvSpPr>
            <a:spLocks noGrp="1"/>
          </p:cNvSpPr>
          <p:nvPr>
            <p:ph type="ftr" sz="quarter" idx="11"/>
          </p:nvPr>
        </p:nvSpPr>
        <p:spPr/>
        <p:txBody>
          <a:bodyPr/>
          <a:lstStyle>
            <a:lvl1pPr>
              <a:defRPr/>
            </a:lvl1pPr>
            <a:extLst/>
          </a:lstStyle>
          <a:p>
            <a:pPr>
              <a:defRPr/>
            </a:pPr>
            <a:endParaRPr lang="pt-BR"/>
          </a:p>
        </p:txBody>
      </p:sp>
      <p:sp>
        <p:nvSpPr>
          <p:cNvPr id="17" name="Espaço Reservado para Número de Slide 28"/>
          <p:cNvSpPr>
            <a:spLocks noGrp="1"/>
          </p:cNvSpPr>
          <p:nvPr>
            <p:ph type="sldNum" sz="quarter" idx="12"/>
          </p:nvPr>
        </p:nvSpPr>
        <p:spPr/>
        <p:txBody>
          <a:bodyPr/>
          <a:lstStyle>
            <a:lvl1pPr>
              <a:defRPr/>
            </a:lvl1pPr>
          </a:lstStyle>
          <a:p>
            <a:pPr>
              <a:defRPr/>
            </a:pPr>
            <a:fld id="{4E25D3AD-29A7-40F2-B046-3891627AEBC6}" type="slidenum">
              <a:rPr lang="pt-BR"/>
              <a:pPr>
                <a:defRPr/>
              </a:pPr>
              <a:t>‹nº›</a:t>
            </a:fld>
            <a:endParaRPr lang="pt-BR"/>
          </a:p>
        </p:txBody>
      </p:sp>
    </p:spTree>
    <p:extLst>
      <p:ext uri="{BB962C8B-B14F-4D97-AF65-F5344CB8AC3E}">
        <p14:creationId xmlns:p14="http://schemas.microsoft.com/office/powerpoint/2010/main" xmlns="" val="276258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D4DF7645-CF43-49FD-A689-470E2D771EC7}" type="slidenum">
              <a:rPr lang="pt-BR"/>
              <a:pPr>
                <a:defRPr/>
              </a:pPr>
              <a:t>‹nº›</a:t>
            </a:fld>
            <a:endParaRPr lang="pt-BR"/>
          </a:p>
        </p:txBody>
      </p:sp>
    </p:spTree>
    <p:extLst>
      <p:ext uri="{BB962C8B-B14F-4D97-AF65-F5344CB8AC3E}">
        <p14:creationId xmlns:p14="http://schemas.microsoft.com/office/powerpoint/2010/main" xmlns="" val="3513913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981200" cy="5851525"/>
          </a:xfrm>
        </p:spPr>
        <p:txBody>
          <a:bodyPr vert="eaVert" anchor="ctr"/>
          <a:lstStyle>
            <a:extLs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609600" y="274639"/>
            <a:ext cx="5867400" cy="5851525"/>
          </a:xfrm>
        </p:spPr>
        <p:txBody>
          <a:bodyPr vert="eaVert"/>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A14FBE9F-C51A-45D9-9057-28CAB6C0DEBD}" type="slidenum">
              <a:rPr lang="pt-BR"/>
              <a:pPr>
                <a:defRPr/>
              </a:pPr>
              <a:t>‹nº›</a:t>
            </a:fld>
            <a:endParaRPr lang="pt-BR"/>
          </a:p>
        </p:txBody>
      </p:sp>
    </p:spTree>
    <p:extLst>
      <p:ext uri="{BB962C8B-B14F-4D97-AF65-F5344CB8AC3E}">
        <p14:creationId xmlns:p14="http://schemas.microsoft.com/office/powerpoint/2010/main" xmlns="" val="152026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título mestre</a:t>
            </a:r>
            <a:endParaRPr lang="en-US"/>
          </a:p>
        </p:txBody>
      </p:sp>
      <p:sp>
        <p:nvSpPr>
          <p:cNvPr id="3" name="Espaço Reservado para Conteúdo 2"/>
          <p:cNvSpPr>
            <a:spLocks noGrp="1"/>
          </p:cNvSpPr>
          <p:nvPr>
            <p:ph idx="1"/>
          </p:nvPr>
        </p:nvSpPr>
        <p:spPr/>
        <p:txBody>
          <a:bodyPr/>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C8F8DD6C-60CD-4CD1-B3CA-19900172E92F}" type="slidenum">
              <a:rPr lang="pt-BR"/>
              <a:pPr>
                <a:defRPr/>
              </a:pPr>
              <a:t>‹nº›</a:t>
            </a:fld>
            <a:endParaRPr lang="pt-BR"/>
          </a:p>
        </p:txBody>
      </p:sp>
    </p:spTree>
    <p:extLst>
      <p:ext uri="{BB962C8B-B14F-4D97-AF65-F5344CB8AC3E}">
        <p14:creationId xmlns:p14="http://schemas.microsoft.com/office/powerpoint/2010/main" xmlns="" val="293895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Forma livre 17"/>
          <p:cNvSpPr>
            <a:spLocks/>
          </p:cNvSpPr>
          <p:nvPr/>
        </p:nvSpPr>
        <p:spPr bwMode="auto">
          <a:xfrm>
            <a:off x="4829175" y="1073150"/>
            <a:ext cx="4321175" cy="5791200"/>
          </a:xfrm>
          <a:custGeom>
            <a:avLst/>
            <a:gdLst>
              <a:gd name="T0" fmla="*/ 0 w 2736"/>
              <a:gd name="T1" fmla="*/ 2147483646 h 3648"/>
              <a:gd name="T2" fmla="*/ 2147483646 w 2736"/>
              <a:gd name="T3" fmla="*/ 2147483646 h 3648"/>
              <a:gd name="T4" fmla="*/ 2147483646 w 2736"/>
              <a:gd name="T5" fmla="*/ 0 h 3648"/>
              <a:gd name="T6" fmla="*/ 2147483646 w 2736"/>
              <a:gd name="T7" fmla="*/ 2147483646 h 3648"/>
              <a:gd name="T8" fmla="*/ 2147483646 w 2736"/>
              <a:gd name="T9" fmla="*/ 2147483646 h 3648"/>
              <a:gd name="T10" fmla="*/ 2147483646 w 2736"/>
              <a:gd name="T11" fmla="*/ 2147483646 h 3648"/>
              <a:gd name="T12" fmla="*/ 0 w 2736"/>
              <a:gd name="T13" fmla="*/ 2147483646 h 3648"/>
              <a:gd name="T14" fmla="*/ 0 60000 65536"/>
              <a:gd name="T15" fmla="*/ 0 60000 65536"/>
              <a:gd name="T16" fmla="*/ 0 60000 65536"/>
              <a:gd name="T17" fmla="*/ 0 60000 65536"/>
              <a:gd name="T18" fmla="*/ 0 60000 65536"/>
              <a:gd name="T19" fmla="*/ 0 60000 65536"/>
              <a:gd name="T20" fmla="*/ 0 60000 65536"/>
              <a:gd name="T21" fmla="*/ 0 w 2736"/>
              <a:gd name="T22" fmla="*/ 0 h 3648"/>
              <a:gd name="T23" fmla="*/ 2736 w 2736"/>
              <a:gd name="T24" fmla="*/ 3648 h 36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6" h="3648">
                <a:moveTo>
                  <a:pt x="0" y="3648"/>
                </a:moveTo>
                <a:lnTo>
                  <a:pt x="720" y="2016"/>
                </a:lnTo>
                <a:lnTo>
                  <a:pt x="2736" y="672"/>
                </a:lnTo>
                <a:lnTo>
                  <a:pt x="2736" y="720"/>
                </a:lnTo>
                <a:lnTo>
                  <a:pt x="744" y="2038"/>
                </a:lnTo>
                <a:lnTo>
                  <a:pt x="48" y="3648"/>
                </a:lnTo>
                <a:lnTo>
                  <a:pt x="0" y="3648"/>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pt-BR"/>
          </a:p>
        </p:txBody>
      </p:sp>
      <p:sp>
        <p:nvSpPr>
          <p:cNvPr id="5" name="Forma livre 18"/>
          <p:cNvSpPr>
            <a:spLocks/>
          </p:cNvSpPr>
          <p:nvPr/>
        </p:nvSpPr>
        <p:spPr bwMode="auto">
          <a:xfrm>
            <a:off x="374650" y="0"/>
            <a:ext cx="5513388" cy="6615113"/>
          </a:xfrm>
          <a:custGeom>
            <a:avLst/>
            <a:gdLst>
              <a:gd name="T0" fmla="*/ 0 w 3504"/>
              <a:gd name="T1" fmla="*/ 2147483646 h 4128"/>
              <a:gd name="T2" fmla="*/ 0 w 3504"/>
              <a:gd name="T3" fmla="*/ 2147483646 h 4128"/>
              <a:gd name="T4" fmla="*/ 2147483646 w 3504"/>
              <a:gd name="T5" fmla="*/ 2147483646 h 4128"/>
              <a:gd name="T6" fmla="*/ 2147483646 w 3504"/>
              <a:gd name="T7" fmla="*/ 0 h 4128"/>
              <a:gd name="T8" fmla="*/ 2147483646 w 3504"/>
              <a:gd name="T9" fmla="*/ 0 h 4128"/>
              <a:gd name="T10" fmla="*/ 2147483646 w 3504"/>
              <a:gd name="T11" fmla="*/ 2147483646 h 4128"/>
              <a:gd name="T12" fmla="*/ 0 w 3504"/>
              <a:gd name="T13" fmla="*/ 2147483646 h 4128"/>
              <a:gd name="T14" fmla="*/ 0 60000 65536"/>
              <a:gd name="T15" fmla="*/ 0 60000 65536"/>
              <a:gd name="T16" fmla="*/ 0 60000 65536"/>
              <a:gd name="T17" fmla="*/ 0 60000 65536"/>
              <a:gd name="T18" fmla="*/ 0 60000 65536"/>
              <a:gd name="T19" fmla="*/ 0 60000 65536"/>
              <a:gd name="T20" fmla="*/ 0 60000 65536"/>
              <a:gd name="T21" fmla="*/ 0 w 3504"/>
              <a:gd name="T22" fmla="*/ 0 h 4128"/>
              <a:gd name="T23" fmla="*/ 3504 w 3504"/>
              <a:gd name="T24" fmla="*/ 4128 h 4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pt-BR"/>
          </a:p>
        </p:txBody>
      </p:sp>
      <p:sp>
        <p:nvSpPr>
          <p:cNvPr id="6" name="Forma livre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7" name="Forma livre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8" name="Forma livre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9" name="Forma livre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0" name="Forma livre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1" name="Forma livre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2" name="Forma livre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3" name="Forma livre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4" name="Forma livre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5" name="Forma livre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6" name="Forma livre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7" name="Forma livre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8" name="Forma livre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cs typeface="+mn-cs"/>
            </a:endParaRPr>
          </a:p>
        </p:txBody>
      </p:sp>
      <p:sp>
        <p:nvSpPr>
          <p:cNvPr id="19" name="Retângulo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20" name="Retângulo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1" name="Retângulo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2" name="Retângulo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23" name="Retângulo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4" name="Retângulo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3" name="Espaço Reservado para Texto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t-BR" smtClean="0"/>
              <a:t>Clique para editar o texto mestre</a:t>
            </a:r>
          </a:p>
        </p:txBody>
      </p:sp>
      <p:sp>
        <p:nvSpPr>
          <p:cNvPr id="2" name="Título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pt-BR" smtClean="0"/>
              <a:t>Clique para editar o título mestre</a:t>
            </a:r>
            <a:endParaRPr lang="en-US"/>
          </a:p>
        </p:txBody>
      </p:sp>
      <p:sp>
        <p:nvSpPr>
          <p:cNvPr id="25" name="Espaço Reservado para Data 3"/>
          <p:cNvSpPr>
            <a:spLocks noGrp="1"/>
          </p:cNvSpPr>
          <p:nvPr>
            <p:ph type="dt" sz="half" idx="10"/>
          </p:nvPr>
        </p:nvSpPr>
        <p:spPr/>
        <p:txBody>
          <a:bodyPr/>
          <a:lstStyle>
            <a:lvl1pPr>
              <a:defRPr/>
            </a:lvl1pPr>
            <a:extLst/>
          </a:lstStyle>
          <a:p>
            <a:pPr>
              <a:defRPr/>
            </a:pPr>
            <a:endParaRPr lang="pt-BR"/>
          </a:p>
        </p:txBody>
      </p:sp>
      <p:sp>
        <p:nvSpPr>
          <p:cNvPr id="26" name="Espaço Reservado para Rodapé 4"/>
          <p:cNvSpPr>
            <a:spLocks noGrp="1"/>
          </p:cNvSpPr>
          <p:nvPr>
            <p:ph type="ftr" sz="quarter" idx="11"/>
          </p:nvPr>
        </p:nvSpPr>
        <p:spPr/>
        <p:txBody>
          <a:bodyPr/>
          <a:lstStyle>
            <a:lvl1pPr>
              <a:defRPr/>
            </a:lvl1pPr>
            <a:extLst/>
          </a:lstStyle>
          <a:p>
            <a:pPr>
              <a:defRPr/>
            </a:pPr>
            <a:endParaRPr lang="pt-BR"/>
          </a:p>
        </p:txBody>
      </p:sp>
      <p:sp>
        <p:nvSpPr>
          <p:cNvPr id="27" name="Espaço Reservado para Número de Slide 5"/>
          <p:cNvSpPr>
            <a:spLocks noGrp="1"/>
          </p:cNvSpPr>
          <p:nvPr>
            <p:ph type="sldNum" sz="quarter" idx="12"/>
          </p:nvPr>
        </p:nvSpPr>
        <p:spPr/>
        <p:txBody>
          <a:bodyPr/>
          <a:lstStyle>
            <a:lvl1pPr>
              <a:defRPr/>
            </a:lvl1pPr>
          </a:lstStyle>
          <a:p>
            <a:pPr>
              <a:defRPr/>
            </a:pPr>
            <a:fld id="{8A3A5FAB-AC94-4E85-82D1-657D95335F8F}" type="slidenum">
              <a:rPr lang="pt-BR"/>
              <a:pPr>
                <a:defRPr/>
              </a:pPr>
              <a:t>‹nº›</a:t>
            </a:fld>
            <a:endParaRPr lang="pt-BR"/>
          </a:p>
        </p:txBody>
      </p:sp>
    </p:spTree>
    <p:extLst>
      <p:ext uri="{BB962C8B-B14F-4D97-AF65-F5344CB8AC3E}">
        <p14:creationId xmlns:p14="http://schemas.microsoft.com/office/powerpoint/2010/main" xmlns="" val="1041230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2064"/>
            <a:ext cx="8229600" cy="914400"/>
          </a:xfrm>
        </p:spPr>
        <p:txBody>
          <a:bodyPr/>
          <a:lstStyle>
            <a:extLst/>
          </a:lstStyle>
          <a:p>
            <a:r>
              <a:rPr lang="pt-BR" smtClean="0"/>
              <a:t>Clique para editar o título mestre</a:t>
            </a:r>
            <a:endParaRPr lang="en-US"/>
          </a:p>
        </p:txBody>
      </p:sp>
      <p:sp>
        <p:nvSpPr>
          <p:cNvPr id="3" name="Espaço Reservado para Conteúdo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lvl1pPr>
              <a:defRPr/>
            </a:lvl1pPr>
            <a:extLst/>
          </a:lstStyle>
          <a:p>
            <a:pPr>
              <a:defRPr/>
            </a:pPr>
            <a:endParaRPr lang="pt-BR"/>
          </a:p>
        </p:txBody>
      </p:sp>
      <p:sp>
        <p:nvSpPr>
          <p:cNvPr id="6" name="Espaço Reservado para Rodapé 5"/>
          <p:cNvSpPr>
            <a:spLocks noGrp="1"/>
          </p:cNvSpPr>
          <p:nvPr>
            <p:ph type="ftr" sz="quarter" idx="11"/>
          </p:nvPr>
        </p:nvSpPr>
        <p:spPr/>
        <p:txBody>
          <a:bodyPr/>
          <a:lstStyle>
            <a:lvl1pPr>
              <a:defRPr/>
            </a:lvl1pPr>
            <a:extLst/>
          </a:lstStyle>
          <a:p>
            <a:pPr>
              <a:defRPr/>
            </a:pPr>
            <a:endParaRPr lang="pt-BR"/>
          </a:p>
        </p:txBody>
      </p:sp>
      <p:sp>
        <p:nvSpPr>
          <p:cNvPr id="7" name="Espaço Reservado para Número de Slide 6"/>
          <p:cNvSpPr>
            <a:spLocks noGrp="1"/>
          </p:cNvSpPr>
          <p:nvPr>
            <p:ph type="sldNum" sz="quarter" idx="12"/>
          </p:nvPr>
        </p:nvSpPr>
        <p:spPr/>
        <p:txBody>
          <a:bodyPr/>
          <a:lstStyle>
            <a:lvl1pPr>
              <a:defRPr/>
            </a:lvl1pPr>
          </a:lstStyle>
          <a:p>
            <a:pPr>
              <a:defRPr/>
            </a:pPr>
            <a:fld id="{FFB0ABBC-8646-402E-96BD-E87CDF964D29}" type="slidenum">
              <a:rPr lang="pt-BR"/>
              <a:pPr>
                <a:defRPr/>
              </a:pPr>
              <a:t>‹nº›</a:t>
            </a:fld>
            <a:endParaRPr lang="pt-BR"/>
          </a:p>
        </p:txBody>
      </p:sp>
    </p:spTree>
    <p:extLst>
      <p:ext uri="{BB962C8B-B14F-4D97-AF65-F5344CB8AC3E}">
        <p14:creationId xmlns:p14="http://schemas.microsoft.com/office/powerpoint/2010/main" xmlns="" val="16830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8" name="Retângulo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9" name="Retângulo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0" name="Retângulo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1" name="Retângulo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2" name="Retângulo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3" name="Retângulo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4" name="Retângulo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5" name="Retângulo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6" name="Retângulo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 name="Título 1"/>
          <p:cNvSpPr>
            <a:spLocks noGrp="1"/>
          </p:cNvSpPr>
          <p:nvPr>
            <p:ph type="title"/>
          </p:nvPr>
        </p:nvSpPr>
        <p:spPr>
          <a:xfrm>
            <a:off x="504824" y="512064"/>
            <a:ext cx="7772400" cy="914400"/>
          </a:xfrm>
        </p:spPr>
        <p:txBody>
          <a:bodyPr/>
          <a:lstStyle>
            <a:lvl1pPr>
              <a:defRPr sz="4000"/>
            </a:lvl1pPr>
            <a:extLst/>
          </a:lstStyle>
          <a:p>
            <a:r>
              <a:rPr lang="pt-BR" smtClean="0"/>
              <a:t>Clique para editar o título mestre</a:t>
            </a:r>
            <a:endParaRPr lang="en-US"/>
          </a:p>
        </p:txBody>
      </p:sp>
      <p:sp>
        <p:nvSpPr>
          <p:cNvPr id="3" name="Espaço Reservado para Texto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 texto mestre</a:t>
            </a:r>
          </a:p>
        </p:txBody>
      </p:sp>
      <p:sp>
        <p:nvSpPr>
          <p:cNvPr id="4" name="Espaço Reservado para Texto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 texto mestre</a:t>
            </a:r>
          </a:p>
        </p:txBody>
      </p:sp>
      <p:sp>
        <p:nvSpPr>
          <p:cNvPr id="5" name="Espaço Reservado para Conteúdo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Conteúdo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7" name="Espaço Reservado para Data 6"/>
          <p:cNvSpPr>
            <a:spLocks noGrp="1"/>
          </p:cNvSpPr>
          <p:nvPr>
            <p:ph type="dt" sz="half" idx="10"/>
          </p:nvPr>
        </p:nvSpPr>
        <p:spPr/>
        <p:txBody>
          <a:bodyPr/>
          <a:lstStyle>
            <a:lvl1pPr>
              <a:defRPr/>
            </a:lvl1pPr>
            <a:extLst/>
          </a:lstStyle>
          <a:p>
            <a:pPr>
              <a:defRPr/>
            </a:pPr>
            <a:endParaRPr lang="pt-BR"/>
          </a:p>
        </p:txBody>
      </p:sp>
      <p:sp>
        <p:nvSpPr>
          <p:cNvPr id="18" name="Espaço Reservado para Rodapé 7"/>
          <p:cNvSpPr>
            <a:spLocks noGrp="1"/>
          </p:cNvSpPr>
          <p:nvPr>
            <p:ph type="ftr" sz="quarter" idx="11"/>
          </p:nvPr>
        </p:nvSpPr>
        <p:spPr/>
        <p:txBody>
          <a:bodyPr/>
          <a:lstStyle>
            <a:lvl1pPr>
              <a:defRPr/>
            </a:lvl1pPr>
            <a:extLst/>
          </a:lstStyle>
          <a:p>
            <a:pPr>
              <a:defRPr/>
            </a:pPr>
            <a:endParaRPr lang="pt-BR"/>
          </a:p>
        </p:txBody>
      </p:sp>
      <p:sp>
        <p:nvSpPr>
          <p:cNvPr id="19" name="Espaço Reservado para Número de Slide 8"/>
          <p:cNvSpPr>
            <a:spLocks noGrp="1"/>
          </p:cNvSpPr>
          <p:nvPr>
            <p:ph type="sldNum" sz="quarter" idx="12"/>
          </p:nvPr>
        </p:nvSpPr>
        <p:spPr/>
        <p:txBody>
          <a:bodyPr/>
          <a:lstStyle>
            <a:lvl1pPr>
              <a:defRPr/>
            </a:lvl1pPr>
          </a:lstStyle>
          <a:p>
            <a:pPr>
              <a:defRPr/>
            </a:pPr>
            <a:fld id="{CBD76899-8A4B-4136-AD6A-755E7072E683}" type="slidenum">
              <a:rPr lang="pt-BR"/>
              <a:pPr>
                <a:defRPr/>
              </a:pPr>
              <a:t>‹nº›</a:t>
            </a:fld>
            <a:endParaRPr lang="pt-BR"/>
          </a:p>
        </p:txBody>
      </p:sp>
    </p:spTree>
    <p:extLst>
      <p:ext uri="{BB962C8B-B14F-4D97-AF65-F5344CB8AC3E}">
        <p14:creationId xmlns:p14="http://schemas.microsoft.com/office/powerpoint/2010/main" xmlns="" val="387021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2064"/>
            <a:ext cx="7772400" cy="914400"/>
          </a:xfrm>
        </p:spPr>
        <p:txBody>
          <a:bodyPr/>
          <a:lstStyle>
            <a:lvl1pPr>
              <a:defRPr sz="4000" cap="none" baseline="0"/>
            </a:lvl1pPr>
            <a:extLst/>
          </a:lstStyle>
          <a:p>
            <a:r>
              <a:rPr lang="pt-BR" smtClean="0"/>
              <a:t>Clique para editar o título mestre</a:t>
            </a:r>
            <a:endParaRPr lang="en-US"/>
          </a:p>
        </p:txBody>
      </p:sp>
      <p:sp>
        <p:nvSpPr>
          <p:cNvPr id="3" name="Espaço Reservado para Data 13"/>
          <p:cNvSpPr>
            <a:spLocks noGrp="1"/>
          </p:cNvSpPr>
          <p:nvPr>
            <p:ph type="dt" sz="half" idx="10"/>
          </p:nvPr>
        </p:nvSpPr>
        <p:spPr/>
        <p:txBody>
          <a:bodyPr/>
          <a:lstStyle>
            <a:lvl1pPr>
              <a:defRPr/>
            </a:lvl1pPr>
          </a:lstStyle>
          <a:p>
            <a:pPr>
              <a:defRPr/>
            </a:pPr>
            <a:endParaRPr lang="pt-BR"/>
          </a:p>
        </p:txBody>
      </p:sp>
      <p:sp>
        <p:nvSpPr>
          <p:cNvPr id="4" name="Espaço Reservado para Rodapé 2"/>
          <p:cNvSpPr>
            <a:spLocks noGrp="1"/>
          </p:cNvSpPr>
          <p:nvPr>
            <p:ph type="ftr" sz="quarter" idx="11"/>
          </p:nvPr>
        </p:nvSpPr>
        <p:spPr/>
        <p:txBody>
          <a:bodyPr/>
          <a:lstStyle>
            <a:lvl1pPr>
              <a:defRPr/>
            </a:lvl1pPr>
          </a:lstStyle>
          <a:p>
            <a:pPr>
              <a:defRPr/>
            </a:pPr>
            <a:endParaRPr lang="pt-BR"/>
          </a:p>
        </p:txBody>
      </p:sp>
      <p:sp>
        <p:nvSpPr>
          <p:cNvPr id="5" name="Espaço Reservado para Número de Slide 22"/>
          <p:cNvSpPr>
            <a:spLocks noGrp="1"/>
          </p:cNvSpPr>
          <p:nvPr>
            <p:ph type="sldNum" sz="quarter" idx="12"/>
          </p:nvPr>
        </p:nvSpPr>
        <p:spPr/>
        <p:txBody>
          <a:bodyPr/>
          <a:lstStyle>
            <a:lvl1pPr>
              <a:defRPr/>
            </a:lvl1pPr>
          </a:lstStyle>
          <a:p>
            <a:pPr>
              <a:defRPr/>
            </a:pPr>
            <a:fld id="{14941471-F4FC-4DDE-970B-551E1FDBCA3C}" type="slidenum">
              <a:rPr lang="pt-BR"/>
              <a:pPr>
                <a:defRPr/>
              </a:pPr>
              <a:t>‹nº›</a:t>
            </a:fld>
            <a:endParaRPr lang="pt-BR"/>
          </a:p>
        </p:txBody>
      </p:sp>
    </p:spTree>
    <p:extLst>
      <p:ext uri="{BB962C8B-B14F-4D97-AF65-F5344CB8AC3E}">
        <p14:creationId xmlns:p14="http://schemas.microsoft.com/office/powerpoint/2010/main" xmlns="" val="3138761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extLst/>
          </a:lstStyle>
          <a:p>
            <a:pPr>
              <a:defRPr/>
            </a:pPr>
            <a:endParaRPr lang="pt-BR"/>
          </a:p>
        </p:txBody>
      </p:sp>
      <p:sp>
        <p:nvSpPr>
          <p:cNvPr id="3" name="Espaço Reservado para Rodapé 2"/>
          <p:cNvSpPr>
            <a:spLocks noGrp="1"/>
          </p:cNvSpPr>
          <p:nvPr>
            <p:ph type="ftr" sz="quarter" idx="11"/>
          </p:nvPr>
        </p:nvSpPr>
        <p:spPr/>
        <p:txBody>
          <a:bodyPr/>
          <a:lstStyle>
            <a:lvl1pPr>
              <a:defRPr/>
            </a:lvl1pPr>
            <a:extLst/>
          </a:lstStyle>
          <a:p>
            <a:pPr>
              <a:defRPr/>
            </a:pPr>
            <a:endParaRPr lang="pt-BR"/>
          </a:p>
        </p:txBody>
      </p:sp>
      <p:sp>
        <p:nvSpPr>
          <p:cNvPr id="4" name="Espaço Reservado para Número de Slide 3"/>
          <p:cNvSpPr>
            <a:spLocks noGrp="1"/>
          </p:cNvSpPr>
          <p:nvPr>
            <p:ph type="sldNum" sz="quarter" idx="12"/>
          </p:nvPr>
        </p:nvSpPr>
        <p:spPr/>
        <p:txBody>
          <a:bodyPr/>
          <a:lstStyle>
            <a:lvl1pPr>
              <a:defRPr/>
            </a:lvl1pPr>
          </a:lstStyle>
          <a:p>
            <a:pPr>
              <a:defRPr/>
            </a:pPr>
            <a:fld id="{CB9FE48D-FB9C-4407-A11B-B5F080237268}" type="slidenum">
              <a:rPr lang="pt-BR"/>
              <a:pPr>
                <a:defRPr/>
              </a:pPr>
              <a:t>‹nº›</a:t>
            </a:fld>
            <a:endParaRPr lang="pt-BR"/>
          </a:p>
        </p:txBody>
      </p:sp>
    </p:spTree>
    <p:extLst>
      <p:ext uri="{BB962C8B-B14F-4D97-AF65-F5344CB8AC3E}">
        <p14:creationId xmlns:p14="http://schemas.microsoft.com/office/powerpoint/2010/main" xmlns="" val="502369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273050"/>
            <a:ext cx="8229600" cy="1162050"/>
          </a:xfrm>
        </p:spPr>
        <p:txBody>
          <a:bodyPr anchor="ctr"/>
          <a:lstStyle>
            <a:lvl1pPr algn="l">
              <a:buNone/>
              <a:defRPr sz="3600" b="0"/>
            </a:lvl1pPr>
            <a:extLst/>
          </a:lstStyle>
          <a:p>
            <a:r>
              <a:rPr lang="pt-BR" smtClean="0"/>
              <a:t>Clique para editar o título mestre</a:t>
            </a:r>
            <a:endParaRPr lang="en-US"/>
          </a:p>
        </p:txBody>
      </p:sp>
      <p:sp>
        <p:nvSpPr>
          <p:cNvPr id="3" name="Espaço Reservado para Texto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pt-BR" smtClean="0"/>
              <a:t>Clique para editar o texto mestre</a:t>
            </a:r>
          </a:p>
        </p:txBody>
      </p:sp>
      <p:sp>
        <p:nvSpPr>
          <p:cNvPr id="4" name="Espaço Reservado para Conteúdo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13"/>
          <p:cNvSpPr>
            <a:spLocks noGrp="1"/>
          </p:cNvSpPr>
          <p:nvPr>
            <p:ph type="dt" sz="half" idx="10"/>
          </p:nvPr>
        </p:nvSpPr>
        <p:spPr/>
        <p:txBody>
          <a:bodyPr/>
          <a:lstStyle>
            <a:lvl1pPr>
              <a:defRPr/>
            </a:lvl1pPr>
          </a:lstStyle>
          <a:p>
            <a:pPr>
              <a:defRPr/>
            </a:pPr>
            <a:endParaRPr lang="pt-BR"/>
          </a:p>
        </p:txBody>
      </p:sp>
      <p:sp>
        <p:nvSpPr>
          <p:cNvPr id="6" name="Espaço Reservado para Rodapé 2"/>
          <p:cNvSpPr>
            <a:spLocks noGrp="1"/>
          </p:cNvSpPr>
          <p:nvPr>
            <p:ph type="ftr" sz="quarter" idx="11"/>
          </p:nvPr>
        </p:nvSpPr>
        <p:spPr/>
        <p:txBody>
          <a:bodyPr/>
          <a:lstStyle>
            <a:lvl1pPr>
              <a:defRPr/>
            </a:lvl1pPr>
          </a:lstStyle>
          <a:p>
            <a:pPr>
              <a:defRPr/>
            </a:pPr>
            <a:endParaRPr lang="pt-BR"/>
          </a:p>
        </p:txBody>
      </p:sp>
      <p:sp>
        <p:nvSpPr>
          <p:cNvPr id="7" name="Espaço Reservado para Número de Slide 22"/>
          <p:cNvSpPr>
            <a:spLocks noGrp="1"/>
          </p:cNvSpPr>
          <p:nvPr>
            <p:ph type="sldNum" sz="quarter" idx="12"/>
          </p:nvPr>
        </p:nvSpPr>
        <p:spPr/>
        <p:txBody>
          <a:bodyPr/>
          <a:lstStyle>
            <a:lvl1pPr>
              <a:defRPr/>
            </a:lvl1pPr>
          </a:lstStyle>
          <a:p>
            <a:pPr>
              <a:defRPr/>
            </a:pPr>
            <a:fld id="{F90CCFEB-D481-4B80-BF53-072E4FFE1D4F}" type="slidenum">
              <a:rPr lang="pt-BR"/>
              <a:pPr>
                <a:defRPr/>
              </a:pPr>
              <a:t>‹nº›</a:t>
            </a:fld>
            <a:endParaRPr lang="pt-BR"/>
          </a:p>
        </p:txBody>
      </p:sp>
    </p:spTree>
    <p:extLst>
      <p:ext uri="{BB962C8B-B14F-4D97-AF65-F5344CB8AC3E}">
        <p14:creationId xmlns:p14="http://schemas.microsoft.com/office/powerpoint/2010/main" xmlns="" val="186548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5" name="Retângulo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6" name="Conector reto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upo 19"/>
          <p:cNvGrpSpPr>
            <a:grpSpLocks/>
          </p:cNvGrpSpPr>
          <p:nvPr/>
        </p:nvGrpSpPr>
        <p:grpSpPr bwMode="auto">
          <a:xfrm rot="5400000">
            <a:off x="8515351" y="1219200"/>
            <a:ext cx="131762" cy="128587"/>
            <a:chOff x="6668087" y="1297746"/>
            <a:chExt cx="161840" cy="156602"/>
          </a:xfrm>
        </p:grpSpPr>
        <p:cxnSp>
          <p:nvCxnSpPr>
            <p:cNvPr id="8" name="Conector reto 7"/>
            <p:cNvCxnSpPr/>
            <p:nvPr/>
          </p:nvCxnSpPr>
          <p:spPr>
            <a:xfrm rot="16200000">
              <a:off x="6663593" y="12906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ector reto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ector reto 9"/>
            <p:cNvCxnSpPr/>
            <p:nvPr/>
          </p:nvCxnSpPr>
          <p:spPr>
            <a:xfrm rot="5400000" flipH="1">
              <a:off x="6744513" y="12896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upo 25"/>
          <p:cNvGrpSpPr>
            <a:grpSpLocks/>
          </p:cNvGrpSpPr>
          <p:nvPr/>
        </p:nvGrpSpPr>
        <p:grpSpPr bwMode="auto">
          <a:xfrm rot="5400000">
            <a:off x="8667751" y="1371600"/>
            <a:ext cx="131762" cy="128587"/>
            <a:chOff x="6668087" y="1297746"/>
            <a:chExt cx="161840" cy="156602"/>
          </a:xfrm>
        </p:grpSpPr>
        <p:cxnSp>
          <p:nvCxnSpPr>
            <p:cNvPr id="12" name="Conector reto 11"/>
            <p:cNvCxnSpPr/>
            <p:nvPr/>
          </p:nvCxnSpPr>
          <p:spPr>
            <a:xfrm rot="16200000">
              <a:off x="6663593" y="12906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ector reto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Conector reto 13"/>
            <p:cNvCxnSpPr/>
            <p:nvPr/>
          </p:nvCxnSpPr>
          <p:spPr>
            <a:xfrm rot="5400000" flipH="1">
              <a:off x="6744513" y="12896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upo 29"/>
          <p:cNvGrpSpPr>
            <a:grpSpLocks/>
          </p:cNvGrpSpPr>
          <p:nvPr/>
        </p:nvGrpSpPr>
        <p:grpSpPr bwMode="auto">
          <a:xfrm rot="5400000">
            <a:off x="8320087" y="1474788"/>
            <a:ext cx="131763" cy="128588"/>
            <a:chOff x="6668087" y="1297746"/>
            <a:chExt cx="161840" cy="156602"/>
          </a:xfrm>
        </p:grpSpPr>
        <p:cxnSp>
          <p:nvCxnSpPr>
            <p:cNvPr id="16" name="Conector reto 15"/>
            <p:cNvCxnSpPr/>
            <p:nvPr/>
          </p:nvCxnSpPr>
          <p:spPr>
            <a:xfrm rot="16200000">
              <a:off x="6663592" y="12906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ector reto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Conector reto 17"/>
            <p:cNvCxnSpPr/>
            <p:nvPr/>
          </p:nvCxnSpPr>
          <p:spPr>
            <a:xfrm rot="5400000" flipH="1">
              <a:off x="6744512" y="1289665"/>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ítulo 1"/>
          <p:cNvSpPr>
            <a:spLocks noGrp="1"/>
          </p:cNvSpPr>
          <p:nvPr>
            <p:ph type="title"/>
          </p:nvPr>
        </p:nvSpPr>
        <p:spPr bwMode="grayWhite">
          <a:xfrm>
            <a:off x="914400" y="441251"/>
            <a:ext cx="6858000" cy="701749"/>
          </a:xfrm>
        </p:spPr>
        <p:txBody>
          <a:bodyPr anchor="b"/>
          <a:lstStyle>
            <a:lvl1pPr algn="l">
              <a:buNone/>
              <a:defRPr sz="2100" b="0"/>
            </a:lvl1pPr>
            <a:extLst/>
          </a:lstStyle>
          <a:p>
            <a:r>
              <a:rPr lang="pt-BR" smtClean="0"/>
              <a:t>Clique para editar o título mestre</a:t>
            </a:r>
            <a:endParaRPr lang="en-US"/>
          </a:p>
        </p:txBody>
      </p:sp>
      <p:sp>
        <p:nvSpPr>
          <p:cNvPr id="3" name="Espaço Reservado para Imagem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pt-BR" noProof="0" smtClean="0"/>
              <a:t>Clique no ícone para adicionar uma imagem</a:t>
            </a:r>
            <a:endParaRPr lang="en-US" noProof="0"/>
          </a:p>
        </p:txBody>
      </p:sp>
      <p:sp>
        <p:nvSpPr>
          <p:cNvPr id="4" name="Espaço Reservado para Texto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pt-BR" smtClean="0"/>
              <a:t>Clique para editar o texto mestre</a:t>
            </a:r>
          </a:p>
        </p:txBody>
      </p:sp>
      <p:sp>
        <p:nvSpPr>
          <p:cNvPr id="19" name="Espaço Reservado para Data 4"/>
          <p:cNvSpPr>
            <a:spLocks noGrp="1"/>
          </p:cNvSpPr>
          <p:nvPr>
            <p:ph type="dt" sz="half" idx="10"/>
          </p:nvPr>
        </p:nvSpPr>
        <p:spPr>
          <a:xfrm>
            <a:off x="6477000" y="55563"/>
            <a:ext cx="2133600" cy="365125"/>
          </a:xfrm>
        </p:spPr>
        <p:txBody>
          <a:bodyPr/>
          <a:lstStyle>
            <a:lvl1pPr>
              <a:defRPr/>
            </a:lvl1pPr>
            <a:extLst/>
          </a:lstStyle>
          <a:p>
            <a:pPr>
              <a:defRPr/>
            </a:pPr>
            <a:endParaRPr lang="pt-BR"/>
          </a:p>
        </p:txBody>
      </p:sp>
      <p:sp>
        <p:nvSpPr>
          <p:cNvPr id="20" name="Espaço Reservado para Rodapé 5"/>
          <p:cNvSpPr>
            <a:spLocks noGrp="1"/>
          </p:cNvSpPr>
          <p:nvPr>
            <p:ph type="ftr" sz="quarter" idx="11"/>
          </p:nvPr>
        </p:nvSpPr>
        <p:spPr>
          <a:xfrm>
            <a:off x="914400" y="55563"/>
            <a:ext cx="5562600" cy="365125"/>
          </a:xfrm>
        </p:spPr>
        <p:txBody>
          <a:bodyPr/>
          <a:lstStyle>
            <a:lvl1pPr>
              <a:defRPr/>
            </a:lvl1pPr>
            <a:extLst/>
          </a:lstStyle>
          <a:p>
            <a:pPr>
              <a:defRPr/>
            </a:pPr>
            <a:endParaRPr lang="pt-BR"/>
          </a:p>
        </p:txBody>
      </p:sp>
      <p:sp>
        <p:nvSpPr>
          <p:cNvPr id="21" name="Espaço Reservado para Número de Slide 6"/>
          <p:cNvSpPr>
            <a:spLocks noGrp="1"/>
          </p:cNvSpPr>
          <p:nvPr>
            <p:ph type="sldNum" sz="quarter" idx="12"/>
          </p:nvPr>
        </p:nvSpPr>
        <p:spPr>
          <a:xfrm>
            <a:off x="8610600" y="55563"/>
            <a:ext cx="457200" cy="365125"/>
          </a:xfrm>
        </p:spPr>
        <p:txBody>
          <a:bodyPr/>
          <a:lstStyle>
            <a:lvl1pPr>
              <a:defRPr/>
            </a:lvl1pPr>
          </a:lstStyle>
          <a:p>
            <a:pPr>
              <a:defRPr/>
            </a:pPr>
            <a:fld id="{E76BDA49-A73D-4464-AD71-1BC33FB9BBE7}" type="slidenum">
              <a:rPr lang="pt-BR"/>
              <a:pPr>
                <a:defRPr/>
              </a:pPr>
              <a:t>‹nº›</a:t>
            </a:fld>
            <a:endParaRPr lang="pt-BR"/>
          </a:p>
        </p:txBody>
      </p:sp>
    </p:spTree>
    <p:extLst>
      <p:ext uri="{BB962C8B-B14F-4D97-AF65-F5344CB8AC3E}">
        <p14:creationId xmlns:p14="http://schemas.microsoft.com/office/powerpoint/2010/main" xmlns="" val="181615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tângulo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8" name="Retângulo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9" name="Retângulo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0" name="Retângulo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1" name="Retângulo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2" name="Retângulo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5" name="Retângulo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16" name="Retângulo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7" name="Retângulo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2" name="Espaço Reservado para Título 21"/>
          <p:cNvSpPr>
            <a:spLocks noGrp="1"/>
          </p:cNvSpPr>
          <p:nvPr>
            <p:ph type="title"/>
          </p:nvPr>
        </p:nvSpPr>
        <p:spPr>
          <a:xfrm>
            <a:off x="914400" y="512763"/>
            <a:ext cx="7772400" cy="914400"/>
          </a:xfrm>
          <a:prstGeom prst="rect">
            <a:avLst/>
          </a:prstGeom>
        </p:spPr>
        <p:txBody>
          <a:bodyPr vert="horz" anchor="t">
            <a:noAutofit/>
          </a:bodyPr>
          <a:lstStyle>
            <a:extLst/>
          </a:lstStyle>
          <a:p>
            <a:r>
              <a:rPr lang="pt-BR" smtClean="0"/>
              <a:t>Clique para editar o título mestre</a:t>
            </a:r>
            <a:endParaRPr lang="en-US"/>
          </a:p>
        </p:txBody>
      </p:sp>
      <p:sp>
        <p:nvSpPr>
          <p:cNvPr id="1036" name="Espaço Reservado para Texto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smtClean="0"/>
              <a:t>Clique para editar 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endParaRPr lang="en-US" altLang="pt-BR" smtClean="0"/>
          </a:p>
        </p:txBody>
      </p:sp>
      <p:sp>
        <p:nvSpPr>
          <p:cNvPr id="14" name="Espaço Reservado para Data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cs typeface="+mn-cs"/>
              </a:defRPr>
            </a:lvl1pPr>
            <a:extLst/>
          </a:lstStyle>
          <a:p>
            <a:pPr>
              <a:defRPr/>
            </a:pPr>
            <a:endParaRPr lang="pt-BR"/>
          </a:p>
        </p:txBody>
      </p:sp>
      <p:sp>
        <p:nvSpPr>
          <p:cNvPr id="3" name="Espaço Reservado para Rodapé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cs typeface="+mn-cs"/>
              </a:defRPr>
            </a:lvl1pPr>
            <a:extLst/>
          </a:lstStyle>
          <a:p>
            <a:pPr>
              <a:defRPr/>
            </a:pPr>
            <a:endParaRPr lang="pt-BR"/>
          </a:p>
        </p:txBody>
      </p:sp>
      <p:sp>
        <p:nvSpPr>
          <p:cNvPr id="23" name="Espaço Reservado para Número de Slide 22"/>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solidFill>
                  <a:schemeClr val="tx2"/>
                </a:solidFill>
              </a:defRPr>
            </a:lvl1pPr>
          </a:lstStyle>
          <a:p>
            <a:pPr>
              <a:defRPr/>
            </a:pPr>
            <a:fld id="{CFE3017C-1D77-4199-A087-86522BE7EFD1}" type="slidenum">
              <a:rPr lang="pt-BR"/>
              <a:pPr>
                <a:defRPr/>
              </a:pPr>
              <a:t>‹nº›</a:t>
            </a:fld>
            <a:endParaRPr lang="pt-BR"/>
          </a:p>
        </p:txBody>
      </p:sp>
    </p:spTree>
  </p:cSld>
  <p:clrMap bg1="dk1" tx1="lt1" bg2="dk2" tx2="lt2" accent1="accent1" accent2="accent2" accent3="accent3" accent4="accent4" accent5="accent5" accent6="accent6" hlink="hlink" folHlink="folHlink"/>
  <p:sldLayoutIdLst>
    <p:sldLayoutId id="2147483889" r:id="rId1"/>
    <p:sldLayoutId id="2147483884" r:id="rId2"/>
    <p:sldLayoutId id="2147483890" r:id="rId3"/>
    <p:sldLayoutId id="2147483891" r:id="rId4"/>
    <p:sldLayoutId id="2147483892" r:id="rId5"/>
    <p:sldLayoutId id="2147483885" r:id="rId6"/>
    <p:sldLayoutId id="2147483893" r:id="rId7"/>
    <p:sldLayoutId id="2147483886" r:id="rId8"/>
    <p:sldLayoutId id="2147483894" r:id="rId9"/>
    <p:sldLayoutId id="2147483887" r:id="rId10"/>
    <p:sldLayoutId id="2147483888" r:id="rId11"/>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eaLnBrk="1" fontAlgn="auto" hangingPunct="1">
              <a:lnSpc>
                <a:spcPct val="90000"/>
              </a:lnSpc>
              <a:spcAft>
                <a:spcPts val="0"/>
              </a:spcAft>
              <a:defRPr/>
            </a:pPr>
            <a:r>
              <a:rPr lang="pt-BR" dirty="0" smtClean="0">
                <a:solidFill>
                  <a:schemeClr val="tx2">
                    <a:satMod val="200000"/>
                  </a:schemeClr>
                </a:solidFill>
                <a:latin typeface="Century Gothic" pitchFamily="34" charset="0"/>
              </a:rPr>
              <a:t>Contrato individual de trabalho I</a:t>
            </a:r>
            <a:br>
              <a:rPr lang="pt-BR" dirty="0" smtClean="0">
                <a:solidFill>
                  <a:schemeClr val="tx2">
                    <a:satMod val="200000"/>
                  </a:schemeClr>
                </a:solidFill>
                <a:latin typeface="Century Gothic" pitchFamily="34" charset="0"/>
              </a:rPr>
            </a:br>
            <a:r>
              <a:rPr lang="pt-BR" dirty="0" smtClean="0">
                <a:solidFill>
                  <a:schemeClr val="tx2">
                    <a:satMod val="200000"/>
                  </a:schemeClr>
                </a:solidFill>
                <a:latin typeface="Century Gothic" pitchFamily="34" charset="0"/>
              </a:rPr>
              <a:t>20/08/2016</a:t>
            </a:r>
            <a:endParaRPr lang="pt-BR" dirty="0">
              <a:solidFill>
                <a:schemeClr val="tx2">
                  <a:satMod val="200000"/>
                </a:schemeClr>
              </a:solidFill>
            </a:endParaRPr>
          </a:p>
        </p:txBody>
      </p:sp>
      <p:sp>
        <p:nvSpPr>
          <p:cNvPr id="9219" name="Rectangle 3"/>
          <p:cNvSpPr>
            <a:spLocks noGrp="1" noChangeArrowheads="1"/>
          </p:cNvSpPr>
          <p:nvPr>
            <p:ph type="subTitle" idx="1"/>
          </p:nvPr>
        </p:nvSpPr>
        <p:spPr>
          <a:xfrm>
            <a:off x="914400" y="2835275"/>
            <a:ext cx="7772400" cy="1508125"/>
          </a:xfrm>
        </p:spPr>
        <p:txBody>
          <a:bodyPr/>
          <a:lstStyle/>
          <a:p>
            <a:pPr eaLnBrk="1" hangingPunct="1">
              <a:spcBef>
                <a:spcPct val="0"/>
              </a:spcBef>
            </a:pPr>
            <a:r>
              <a:rPr lang="pt-BR" altLang="pt-BR" sz="2800" smtClean="0"/>
              <a:t>Profa. Me. Renata Cristina de Oliveira Alencar Silva</a:t>
            </a:r>
          </a:p>
          <a:p>
            <a:pPr eaLnBrk="1" hangingPunct="1">
              <a:spcBef>
                <a:spcPct val="0"/>
              </a:spcBef>
            </a:pPr>
            <a:r>
              <a:rPr lang="pt-BR" altLang="pt-BR" sz="3000" smtClean="0"/>
              <a:t>Contato: renatacoasilva@hotmail.com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692696"/>
            <a:ext cx="7772400" cy="5663654"/>
          </a:xfrm>
        </p:spPr>
        <p:txBody>
          <a:bodyPr>
            <a:normAutofit/>
          </a:bodyPr>
          <a:lstStyle/>
          <a:p>
            <a:r>
              <a:rPr lang="pt-BR" sz="2900" dirty="0" smtClean="0"/>
              <a:t>É dizer, ainda que o trabalhador tenha externado a vontade de alterar a forma de sua prestação de serviço, querendo-se despojar de suas vantagens e proteções que lhe asseguram a ordem jurídica, não haveria qualquer viabilidade técnica disso ocorrer. São inválidas quer a renúncia, quer a transação que importe prejuízo ao trabalhador”.</a:t>
            </a:r>
          </a:p>
          <a:p>
            <a:r>
              <a:rPr lang="pt-BR" sz="2900" dirty="0"/>
              <a:t>Processo nº </a:t>
            </a:r>
            <a:r>
              <a:rPr lang="pt-BR" sz="2900" dirty="0" smtClean="0"/>
              <a:t>0000957-06.2014.5.10.002. Divulgado 25/02/2015 por TRT10. disponível em </a:t>
            </a:r>
            <a:r>
              <a:rPr lang="pt-BR" sz="2900" dirty="0"/>
              <a:t>http://</a:t>
            </a:r>
            <a:r>
              <a:rPr lang="pt-BR" sz="2900" dirty="0" smtClean="0"/>
              <a:t>www.oablondrina.org.br/noticias.php?id_noticia=44404</a:t>
            </a:r>
            <a:endParaRPr lang="pt-BR" sz="2900" dirty="0"/>
          </a:p>
        </p:txBody>
      </p:sp>
    </p:spTree>
    <p:extLst>
      <p:ext uri="{BB962C8B-B14F-4D97-AF65-F5344CB8AC3E}">
        <p14:creationId xmlns:p14="http://schemas.microsoft.com/office/powerpoint/2010/main" xmlns="" val="237011579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dirty="0"/>
              <a:t>voltadas </a:t>
            </a:r>
            <a:r>
              <a:rPr lang="pt-BR" dirty="0" smtClean="0"/>
              <a:t>para </a:t>
            </a:r>
            <a:r>
              <a:rPr lang="pt-BR" dirty="0"/>
              <a:t>o fim comum, qual seja, a eleição do candidato, pouco importando se tal ou qual pessoa é ou não ”simpatizante” “militante” ou “cabo eleitoral”. </a:t>
            </a:r>
            <a:r>
              <a:rPr lang="pt-BR" u="sng" dirty="0"/>
              <a:t>A lei não ressalva qualquer tipo de trabalho</a:t>
            </a:r>
            <a:r>
              <a:rPr lang="pt-BR" dirty="0"/>
              <a:t>. Basta que a atividade se dê em prol e enquanto durar a campanha eleitoral, para que se ajuste à exceção legal” . </a:t>
            </a:r>
            <a:endParaRPr lang="pt-BR" dirty="0" smtClean="0"/>
          </a:p>
          <a:p>
            <a:r>
              <a:rPr lang="pt-BR" dirty="0" smtClean="0"/>
              <a:t>TRT/SP </a:t>
            </a:r>
            <a:r>
              <a:rPr lang="pt-BR" dirty="0"/>
              <a:t>RO nº 20000365585. Relatora Maria Inês Moura Santos Alves da Cunha</a:t>
            </a:r>
            <a:r>
              <a:rPr lang="pt-BR" dirty="0" smtClean="0"/>
              <a:t>.</a:t>
            </a:r>
            <a:endParaRPr lang="pt-BR" dirty="0"/>
          </a:p>
        </p:txBody>
      </p:sp>
    </p:spTree>
    <p:extLst>
      <p:ext uri="{BB962C8B-B14F-4D97-AF65-F5344CB8AC3E}">
        <p14:creationId xmlns:p14="http://schemas.microsoft.com/office/powerpoint/2010/main" xmlns="" val="18648211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 </a:t>
            </a:r>
            <a:endParaRPr lang="pt-BR" dirty="0"/>
          </a:p>
        </p:txBody>
      </p:sp>
      <p:sp>
        <p:nvSpPr>
          <p:cNvPr id="3" name="Espaço Reservado para Conteúdo 2"/>
          <p:cNvSpPr>
            <a:spLocks noGrp="1"/>
          </p:cNvSpPr>
          <p:nvPr>
            <p:ph idx="1"/>
          </p:nvPr>
        </p:nvSpPr>
        <p:spPr/>
        <p:txBody>
          <a:bodyPr/>
          <a:lstStyle/>
          <a:p>
            <a:r>
              <a:rPr lang="pt-BR" dirty="0" smtClean="0"/>
              <a:t>que tipo de relação jurídica existe entre o cabo eleitoral e o partido/ candidato? </a:t>
            </a:r>
          </a:p>
          <a:p>
            <a:r>
              <a:rPr lang="pt-BR" dirty="0" smtClean="0"/>
              <a:t>Quem se responsabiliza por eventuais danos físicos e/ ou morais e/ou materiais sofridos?</a:t>
            </a:r>
          </a:p>
        </p:txBody>
      </p:sp>
    </p:spTree>
    <p:extLst>
      <p:ext uri="{BB962C8B-B14F-4D97-AF65-F5344CB8AC3E}">
        <p14:creationId xmlns:p14="http://schemas.microsoft.com/office/powerpoint/2010/main" xmlns="" val="7856750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000" b="1" dirty="0"/>
              <a:t>Justiça condena político a indenizar cabo eleitoral que perdeu a </a:t>
            </a:r>
            <a:r>
              <a:rPr lang="pt-BR" sz="3000" b="1" dirty="0" smtClean="0"/>
              <a:t>visão</a:t>
            </a:r>
            <a:endParaRPr lang="pt-BR" sz="3000" dirty="0"/>
          </a:p>
        </p:txBody>
      </p:sp>
      <p:sp>
        <p:nvSpPr>
          <p:cNvPr id="3" name="Espaço Reservado para Conteúdo 2"/>
          <p:cNvSpPr>
            <a:spLocks noGrp="1"/>
          </p:cNvSpPr>
          <p:nvPr>
            <p:ph idx="1"/>
          </p:nvPr>
        </p:nvSpPr>
        <p:spPr/>
        <p:txBody>
          <a:bodyPr>
            <a:normAutofit/>
          </a:bodyPr>
          <a:lstStyle/>
          <a:p>
            <a:r>
              <a:rPr lang="pt-BR" sz="2500" dirty="0" smtClean="0"/>
              <a:t>Decisão do TST em out/2012 – Relação de trabalho </a:t>
            </a:r>
            <a:r>
              <a:rPr lang="pt-BR" sz="2500" dirty="0"/>
              <a:t>não afasta as garantias básicas </a:t>
            </a:r>
            <a:r>
              <a:rPr lang="pt-BR" sz="2500" dirty="0" smtClean="0"/>
              <a:t>como </a:t>
            </a:r>
            <a:r>
              <a:rPr lang="pt-BR" sz="2500" dirty="0"/>
              <a:t>remuneração pelo serviço e direito à integridade física.</a:t>
            </a:r>
          </a:p>
          <a:p>
            <a:r>
              <a:rPr lang="pt-BR" sz="2500" dirty="0" smtClean="0"/>
              <a:t>Ex-governador </a:t>
            </a:r>
            <a:r>
              <a:rPr lang="pt-BR" sz="2500" dirty="0"/>
              <a:t>do </a:t>
            </a:r>
            <a:r>
              <a:rPr lang="pt-BR" sz="2500" dirty="0" smtClean="0"/>
              <a:t>DF Joaquim Roriz condenado a  </a:t>
            </a:r>
            <a:r>
              <a:rPr lang="pt-BR" sz="2500" dirty="0"/>
              <a:t>pagar indenização de R$ 85 mil, por danos materiais e morais, a um cabo </a:t>
            </a:r>
            <a:r>
              <a:rPr lang="pt-BR" sz="2500" dirty="0" smtClean="0"/>
              <a:t>eleitoral que ficou </a:t>
            </a:r>
            <a:r>
              <a:rPr lang="pt-BR" sz="2500" dirty="0"/>
              <a:t>cego do olho esquerdo após ser atingido por uma bandeira durante uma briga com partidários adversários nas eleições de 1998</a:t>
            </a:r>
            <a:r>
              <a:rPr lang="pt-BR" sz="2500" dirty="0" smtClean="0"/>
              <a:t>.</a:t>
            </a:r>
          </a:p>
          <a:p>
            <a:r>
              <a:rPr lang="pt-BR" sz="2100" dirty="0" smtClean="0"/>
              <a:t>Disponível em http</a:t>
            </a:r>
            <a:r>
              <a:rPr lang="pt-BR" sz="2100" dirty="0"/>
              <a:t>://www.tst.jus.br/web/guest/noticias/-/</a:t>
            </a:r>
            <a:r>
              <a:rPr lang="pt-BR" sz="2100" dirty="0" smtClean="0"/>
              <a:t>asset_publisher/89Dk/content/id/2871755. Acesso em 25/02/2015</a:t>
            </a:r>
            <a:endParaRPr lang="pt-BR" sz="2100" dirty="0"/>
          </a:p>
        </p:txBody>
      </p:sp>
    </p:spTree>
    <p:extLst>
      <p:ext uri="{BB962C8B-B14F-4D97-AF65-F5344CB8AC3E}">
        <p14:creationId xmlns:p14="http://schemas.microsoft.com/office/powerpoint/2010/main" xmlns="" val="8184581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Despersonalização do empregador</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Pessoalidade - requisito essencial </a:t>
            </a:r>
            <a:r>
              <a:rPr lang="pt-BR" dirty="0"/>
              <a:t>para caracterizar a figura do </a:t>
            </a:r>
            <a:r>
              <a:rPr lang="pt-BR" u="sng" dirty="0" smtClean="0"/>
              <a:t>EMPREGADO</a:t>
            </a:r>
            <a:endParaRPr lang="pt-BR" dirty="0"/>
          </a:p>
          <a:p>
            <a:r>
              <a:rPr lang="pt-BR" dirty="0" smtClean="0"/>
              <a:t>Ver Art</a:t>
            </a:r>
            <a:r>
              <a:rPr lang="pt-BR" dirty="0"/>
              <a:t>. 50 do CC. </a:t>
            </a:r>
            <a:r>
              <a:rPr lang="pt-BR" dirty="0" smtClean="0"/>
              <a:t>“Em </a:t>
            </a:r>
            <a:r>
              <a:rPr lang="pt-BR" dirty="0"/>
              <a:t>caso de abuso da personalidade jurídica, caracterizado pelo desvio de finalidade, ou pela confusão patrimonial, pode o juiz decidir, a requerimento da parte, ou do Ministério Público quando lhe couber intervir no processo, que os efeitos de certas e determinadas relações de obrigações sejam estendidos aos bens particulares dos administradores ou sócios da pessoa jurídica</a:t>
            </a:r>
            <a:r>
              <a:rPr lang="pt-BR" dirty="0" smtClean="0"/>
              <a:t>.”</a:t>
            </a:r>
            <a:endParaRPr lang="pt-BR" dirty="0"/>
          </a:p>
        </p:txBody>
      </p:sp>
    </p:spTree>
    <p:extLst>
      <p:ext uri="{BB962C8B-B14F-4D97-AF65-F5344CB8AC3E}">
        <p14:creationId xmlns:p14="http://schemas.microsoft.com/office/powerpoint/2010/main" xmlns="" val="32403058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DESCONSIDERAÇÃO </a:t>
            </a:r>
            <a:r>
              <a:rPr lang="pt-BR" dirty="0"/>
              <a:t>DA PERSONALIDADE JURÍDICA - INCLUSÃO DOS SÓCIOS NO PÓLO PASSIVO DA DEMANDA - FASE DE CONHECIMENTO - Cabe a desconsideração de sua personalidade jurídica quando fica comprovado que foram </a:t>
            </a:r>
            <a:r>
              <a:rPr lang="pt-BR" u="sng" dirty="0"/>
              <a:t>esgotados os meios de execução contra a pessoa jurídica, bem como que a empresa não possui bens</a:t>
            </a:r>
            <a:r>
              <a:rPr lang="pt-BR" dirty="0"/>
              <a:t>. A despersonalização ocorreria, assim, para se utilizar do patrimônio dos sócios para satisfação do crédito trabalhista. </a:t>
            </a:r>
          </a:p>
        </p:txBody>
      </p:sp>
    </p:spTree>
    <p:extLst>
      <p:ext uri="{BB962C8B-B14F-4D97-AF65-F5344CB8AC3E}">
        <p14:creationId xmlns:p14="http://schemas.microsoft.com/office/powerpoint/2010/main" xmlns="" val="27636245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1052736"/>
            <a:ext cx="7772400" cy="5303614"/>
          </a:xfrm>
        </p:spPr>
        <p:txBody>
          <a:bodyPr>
            <a:normAutofit fontScale="92500" lnSpcReduction="10000"/>
          </a:bodyPr>
          <a:lstStyle/>
          <a:p>
            <a:r>
              <a:rPr lang="pt-BR" dirty="0"/>
              <a:t>Todavia, a condenação pessoal dos sócios não deve ser pronunciada na fase cognitiva, sendo desnecessária para que o patrimônio pessoal destes sócios venha a responder na fase da execução, na eventualidade de inexistência ou de insuficiência de bens da sociedade, eis que a eventual responsabilidade dos sócios remanesce independentemente de terem figurado no </a:t>
            </a:r>
            <a:r>
              <a:rPr lang="pt-BR" dirty="0" smtClean="0"/>
              <a:t>polo </a:t>
            </a:r>
            <a:r>
              <a:rPr lang="pt-BR" dirty="0"/>
              <a:t>passivo da demanda. </a:t>
            </a:r>
            <a:endParaRPr lang="pt-BR" dirty="0" smtClean="0"/>
          </a:p>
          <a:p>
            <a:r>
              <a:rPr lang="pt-BR" dirty="0" smtClean="0"/>
              <a:t>TRT-PR-00849-2012-965-09-00-5-ACO-30324-2013 </a:t>
            </a:r>
            <a:r>
              <a:rPr lang="pt-BR" dirty="0"/>
              <a:t>- 6A. TURMA, Relator: SÉRGIO MURILO RODRIGUES LEMOS, Publicado no DEJT em </a:t>
            </a:r>
            <a:r>
              <a:rPr lang="pt-BR" dirty="0" smtClean="0"/>
              <a:t>02-08-2013</a:t>
            </a:r>
            <a:endParaRPr lang="pt-BR" dirty="0"/>
          </a:p>
        </p:txBody>
      </p:sp>
    </p:spTree>
    <p:extLst>
      <p:ext uri="{BB962C8B-B14F-4D97-AF65-F5344CB8AC3E}">
        <p14:creationId xmlns:p14="http://schemas.microsoft.com/office/powerpoint/2010/main" xmlns="" val="27065924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Grupo econômico</a:t>
            </a:r>
            <a:endParaRPr lang="pt-BR" dirty="0"/>
          </a:p>
        </p:txBody>
      </p:sp>
      <p:sp>
        <p:nvSpPr>
          <p:cNvPr id="3" name="Espaço Reservado para Conteúdo 2"/>
          <p:cNvSpPr>
            <a:spLocks noGrp="1"/>
          </p:cNvSpPr>
          <p:nvPr>
            <p:ph idx="1"/>
          </p:nvPr>
        </p:nvSpPr>
        <p:spPr/>
        <p:txBody>
          <a:bodyPr>
            <a:normAutofit/>
          </a:bodyPr>
          <a:lstStyle/>
          <a:p>
            <a:r>
              <a:rPr lang="pt-BR" dirty="0" smtClean="0"/>
              <a:t>Conceito </a:t>
            </a:r>
            <a:r>
              <a:rPr lang="pt-BR" u="sng" dirty="0" smtClean="0"/>
              <a:t>diverso </a:t>
            </a:r>
            <a:r>
              <a:rPr lang="pt-BR" u="sng" dirty="0"/>
              <a:t>da noção</a:t>
            </a:r>
            <a:r>
              <a:rPr lang="pt-BR" dirty="0"/>
              <a:t> que se tem para fins </a:t>
            </a:r>
            <a:r>
              <a:rPr lang="pt-BR" u="sng" dirty="0"/>
              <a:t>de direito empresarial</a:t>
            </a:r>
            <a:r>
              <a:rPr lang="pt-BR" dirty="0"/>
              <a:t>.</a:t>
            </a:r>
          </a:p>
          <a:p>
            <a:r>
              <a:rPr lang="pt-BR" dirty="0" smtClean="0"/>
              <a:t>Vinculação </a:t>
            </a:r>
            <a:r>
              <a:rPr lang="pt-BR" dirty="0"/>
              <a:t>que se forma entre dois ou mais entes favorecidos direta ou indiretamente pelo mesmo contrato de trabalho, em decorrência de laços de direção ou coordenação em face de atividades com qualquer natureza econômica. </a:t>
            </a:r>
          </a:p>
          <a:p>
            <a:r>
              <a:rPr lang="pt-BR" dirty="0"/>
              <a:t>Definição legal: art. 2</a:t>
            </a:r>
            <a:r>
              <a:rPr lang="pt-BR" baseline="30000" dirty="0"/>
              <a:t>o</a:t>
            </a:r>
            <a:r>
              <a:rPr lang="pt-BR" dirty="0"/>
              <a:t>, §2°, da CLT. </a:t>
            </a:r>
          </a:p>
        </p:txBody>
      </p:sp>
    </p:spTree>
    <p:extLst>
      <p:ext uri="{BB962C8B-B14F-4D97-AF65-F5344CB8AC3E}">
        <p14:creationId xmlns:p14="http://schemas.microsoft.com/office/powerpoint/2010/main" xmlns="" val="19368180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Grupo econômico</a:t>
            </a:r>
          </a:p>
        </p:txBody>
      </p:sp>
      <p:sp>
        <p:nvSpPr>
          <p:cNvPr id="3" name="Espaço Reservado para Conteúdo 2"/>
          <p:cNvSpPr>
            <a:spLocks noGrp="1"/>
          </p:cNvSpPr>
          <p:nvPr>
            <p:ph idx="1"/>
          </p:nvPr>
        </p:nvSpPr>
        <p:spPr>
          <a:xfrm>
            <a:off x="914400" y="1268761"/>
            <a:ext cx="7772400" cy="5087590"/>
          </a:xfrm>
        </p:spPr>
        <p:txBody>
          <a:bodyPr>
            <a:normAutofit fontScale="92500" lnSpcReduction="20000"/>
          </a:bodyPr>
          <a:lstStyle/>
          <a:p>
            <a:r>
              <a:rPr lang="pt-BR" dirty="0"/>
              <a:t>Finalidade: garantia do crédito trabalhista - responsabilidade solidária de todas as empresas componentes do grupo econômico. </a:t>
            </a:r>
          </a:p>
          <a:p>
            <a:r>
              <a:rPr lang="pt-BR" dirty="0"/>
              <a:t>Dupla solidariedade: </a:t>
            </a:r>
            <a:endParaRPr lang="pt-BR" dirty="0" smtClean="0"/>
          </a:p>
          <a:p>
            <a:pPr marL="1080000"/>
            <a:r>
              <a:rPr lang="pt-BR" dirty="0" smtClean="0"/>
              <a:t>a</a:t>
            </a:r>
            <a:r>
              <a:rPr lang="pt-BR" dirty="0"/>
              <a:t>) passiva: </a:t>
            </a:r>
            <a:r>
              <a:rPr lang="pt-BR" dirty="0" smtClean="0"/>
              <a:t>não interessa para qual empresa do grupo o </a:t>
            </a:r>
            <a:r>
              <a:rPr lang="pt-BR" dirty="0"/>
              <a:t>empregado trabalhou, pode exigir de todas, solidariamente, o adimplemento das obrigações trabalhistas; </a:t>
            </a:r>
            <a:endParaRPr lang="pt-BR" dirty="0" smtClean="0"/>
          </a:p>
          <a:p>
            <a:pPr marL="1080000"/>
            <a:r>
              <a:rPr lang="pt-BR" dirty="0" smtClean="0"/>
              <a:t>b</a:t>
            </a:r>
            <a:r>
              <a:rPr lang="pt-BR" dirty="0"/>
              <a:t>) ativa: todos os integrantes do grupo econômico podem se valer do mesmo trabalho contratado, sem que ocorra a </a:t>
            </a:r>
            <a:r>
              <a:rPr lang="pt-BR" dirty="0" err="1"/>
              <a:t>pactuação</a:t>
            </a:r>
            <a:r>
              <a:rPr lang="pt-BR" dirty="0"/>
              <a:t> de novo contrato de trabalho (Súmula 129/TST), salvo ajuste em </a:t>
            </a:r>
            <a:r>
              <a:rPr lang="pt-BR" dirty="0" smtClean="0"/>
              <a:t>contrário</a:t>
            </a:r>
            <a:endParaRPr lang="pt-BR" dirty="0"/>
          </a:p>
        </p:txBody>
      </p:sp>
    </p:spTree>
    <p:extLst>
      <p:ext uri="{BB962C8B-B14F-4D97-AF65-F5344CB8AC3E}">
        <p14:creationId xmlns:p14="http://schemas.microsoft.com/office/powerpoint/2010/main" xmlns="" val="19024631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Requisitos para configuração</a:t>
            </a:r>
            <a:endParaRPr lang="pt-BR" dirty="0"/>
          </a:p>
        </p:txBody>
      </p:sp>
      <p:sp>
        <p:nvSpPr>
          <p:cNvPr id="3" name="Espaço Reservado para Conteúdo 2"/>
          <p:cNvSpPr>
            <a:spLocks noGrp="1"/>
          </p:cNvSpPr>
          <p:nvPr>
            <p:ph idx="1"/>
          </p:nvPr>
        </p:nvSpPr>
        <p:spPr/>
        <p:txBody>
          <a:bodyPr>
            <a:normAutofit/>
          </a:bodyPr>
          <a:lstStyle/>
          <a:p>
            <a:r>
              <a:rPr lang="pt-BR" dirty="0" smtClean="0"/>
              <a:t>1</a:t>
            </a:r>
            <a:r>
              <a:rPr lang="pt-BR" dirty="0"/>
              <a:t>. </a:t>
            </a:r>
            <a:r>
              <a:rPr lang="pt-BR" u="sng" dirty="0"/>
              <a:t>pluralidade de empresas, pessoas físicas</a:t>
            </a:r>
            <a:r>
              <a:rPr lang="pt-BR" dirty="0"/>
              <a:t> ou entes </a:t>
            </a:r>
            <a:r>
              <a:rPr lang="pt-BR" dirty="0" err="1" smtClean="0"/>
              <a:t>despersonificados</a:t>
            </a:r>
            <a:r>
              <a:rPr lang="pt-BR" dirty="0" smtClean="0"/>
              <a:t>.</a:t>
            </a:r>
            <a:endParaRPr lang="pt-BR" dirty="0"/>
          </a:p>
          <a:p>
            <a:r>
              <a:rPr lang="pt-BR" dirty="0"/>
              <a:t>2. </a:t>
            </a:r>
            <a:r>
              <a:rPr lang="pt-BR" u="sng" dirty="0"/>
              <a:t>exercício de</a:t>
            </a:r>
            <a:r>
              <a:rPr lang="pt-BR" dirty="0"/>
              <a:t> </a:t>
            </a:r>
            <a:r>
              <a:rPr lang="pt-BR" u="sng" dirty="0"/>
              <a:t>atividade econômica</a:t>
            </a:r>
            <a:r>
              <a:rPr lang="pt-BR" dirty="0"/>
              <a:t> </a:t>
            </a:r>
            <a:r>
              <a:rPr lang="pt-BR" dirty="0" smtClean="0"/>
              <a:t>(excetua pessoas </a:t>
            </a:r>
            <a:r>
              <a:rPr lang="pt-BR" dirty="0"/>
              <a:t>de direito público sem fins lucrativos: Municípios, Estados, autarquias, </a:t>
            </a:r>
            <a:r>
              <a:rPr lang="pt-BR" dirty="0" smtClean="0"/>
              <a:t>fundações </a:t>
            </a:r>
            <a:r>
              <a:rPr lang="pt-BR" dirty="0"/>
              <a:t>e o empregador doméstico</a:t>
            </a:r>
            <a:r>
              <a:rPr lang="pt-BR" dirty="0" smtClean="0"/>
              <a:t>). </a:t>
            </a:r>
          </a:p>
        </p:txBody>
      </p:sp>
    </p:spTree>
    <p:extLst>
      <p:ext uri="{BB962C8B-B14F-4D97-AF65-F5344CB8AC3E}">
        <p14:creationId xmlns:p14="http://schemas.microsoft.com/office/powerpoint/2010/main" xmlns="" val="31529283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 para configuração</a:t>
            </a:r>
          </a:p>
        </p:txBody>
      </p:sp>
      <p:sp>
        <p:nvSpPr>
          <p:cNvPr id="3" name="Espaço Reservado para Conteúdo 2"/>
          <p:cNvSpPr>
            <a:spLocks noGrp="1"/>
          </p:cNvSpPr>
          <p:nvPr>
            <p:ph idx="1"/>
          </p:nvPr>
        </p:nvSpPr>
        <p:spPr/>
        <p:txBody>
          <a:bodyPr/>
          <a:lstStyle/>
          <a:p>
            <a:pPr lvl="0">
              <a:buClr>
                <a:srgbClr val="D6ECFF"/>
              </a:buClr>
            </a:pPr>
            <a:r>
              <a:rPr lang="pt-BR" dirty="0">
                <a:solidFill>
                  <a:prstClr val="white"/>
                </a:solidFill>
              </a:rPr>
              <a:t>3. </a:t>
            </a:r>
            <a:r>
              <a:rPr lang="pt-BR" u="sng" dirty="0">
                <a:solidFill>
                  <a:prstClr val="white"/>
                </a:solidFill>
              </a:rPr>
              <a:t>nexo relacional </a:t>
            </a:r>
            <a:r>
              <a:rPr lang="pt-BR" u="sng" dirty="0" err="1">
                <a:solidFill>
                  <a:prstClr val="white"/>
                </a:solidFill>
              </a:rPr>
              <a:t>interempresas</a:t>
            </a:r>
            <a:r>
              <a:rPr lang="pt-BR" dirty="0">
                <a:solidFill>
                  <a:prstClr val="white"/>
                </a:solidFill>
              </a:rPr>
              <a:t>: duas correntes: a) relação de dominação interempresarial (controle, direção ou administração da empresa principal sobre as filiadas); Sérgio Pinto </a:t>
            </a:r>
            <a:r>
              <a:rPr lang="pt-BR" u="sng" dirty="0">
                <a:solidFill>
                  <a:prstClr val="white"/>
                </a:solidFill>
              </a:rPr>
              <a:t>Martins</a:t>
            </a:r>
            <a:r>
              <a:rPr lang="pt-BR" dirty="0">
                <a:solidFill>
                  <a:prstClr val="white"/>
                </a:solidFill>
              </a:rPr>
              <a:t>  e </a:t>
            </a:r>
            <a:r>
              <a:rPr lang="pt-BR" u="sng" dirty="0">
                <a:solidFill>
                  <a:prstClr val="white"/>
                </a:solidFill>
              </a:rPr>
              <a:t>Magano</a:t>
            </a:r>
            <a:r>
              <a:rPr lang="pt-BR" dirty="0">
                <a:solidFill>
                  <a:prstClr val="white"/>
                </a:solidFill>
              </a:rPr>
              <a:t>; b) relação de coordenação interempresarial, exercida por pessoa física ou jurídica, sem que exista uma em posição predominante. </a:t>
            </a:r>
            <a:r>
              <a:rPr lang="pt-BR" u="sng" dirty="0">
                <a:solidFill>
                  <a:prstClr val="white"/>
                </a:solidFill>
              </a:rPr>
              <a:t>Mascaro</a:t>
            </a:r>
            <a:r>
              <a:rPr lang="pt-BR" dirty="0">
                <a:solidFill>
                  <a:prstClr val="white"/>
                </a:solidFill>
              </a:rPr>
              <a:t> e </a:t>
            </a:r>
            <a:r>
              <a:rPr lang="pt-BR" u="sng" dirty="0">
                <a:solidFill>
                  <a:prstClr val="white"/>
                </a:solidFill>
              </a:rPr>
              <a:t>Godinho</a:t>
            </a:r>
            <a:r>
              <a:rPr lang="pt-BR" dirty="0">
                <a:solidFill>
                  <a:prstClr val="white"/>
                </a:solidFill>
              </a:rPr>
              <a:t>. </a:t>
            </a:r>
          </a:p>
        </p:txBody>
      </p:sp>
    </p:spTree>
    <p:extLst>
      <p:ext uri="{BB962C8B-B14F-4D97-AF65-F5344CB8AC3E}">
        <p14:creationId xmlns:p14="http://schemas.microsoft.com/office/powerpoint/2010/main" xmlns="" val="15783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2ª característica – pessoalidade </a:t>
            </a:r>
            <a:endParaRPr lang="pt-BR" dirty="0"/>
          </a:p>
        </p:txBody>
      </p:sp>
      <p:sp>
        <p:nvSpPr>
          <p:cNvPr id="3" name="Espaço Reservado para Conteúdo 2"/>
          <p:cNvSpPr>
            <a:spLocks noGrp="1"/>
          </p:cNvSpPr>
          <p:nvPr>
            <p:ph idx="1"/>
          </p:nvPr>
        </p:nvSpPr>
        <p:spPr/>
        <p:txBody>
          <a:bodyPr>
            <a:normAutofit/>
          </a:bodyPr>
          <a:lstStyle/>
          <a:p>
            <a:r>
              <a:rPr lang="pt-BR" dirty="0" smtClean="0"/>
              <a:t>Vinculada à característica anterior</a:t>
            </a:r>
          </a:p>
          <a:p>
            <a:r>
              <a:rPr lang="pt-BR" dirty="0" smtClean="0"/>
              <a:t>Caráter infungível, insubstituível, </a:t>
            </a:r>
            <a:r>
              <a:rPr lang="pt-BR" i="1" dirty="0" err="1" smtClean="0"/>
              <a:t>intuitu</a:t>
            </a:r>
            <a:r>
              <a:rPr lang="pt-BR" i="1" dirty="0" smtClean="0"/>
              <a:t> personae </a:t>
            </a:r>
            <a:r>
              <a:rPr lang="pt-BR" dirty="0" smtClean="0"/>
              <a:t>em relação ao trabalhador</a:t>
            </a:r>
          </a:p>
          <a:p>
            <a:r>
              <a:rPr lang="pt-BR" dirty="0" smtClean="0"/>
              <a:t>Substituição temporária não afasta o vínculo. Ex. férias, licença-maternidade, etc.</a:t>
            </a:r>
          </a:p>
        </p:txBody>
      </p:sp>
    </p:spTree>
    <p:extLst>
      <p:ext uri="{BB962C8B-B14F-4D97-AF65-F5344CB8AC3E}">
        <p14:creationId xmlns:p14="http://schemas.microsoft.com/office/powerpoint/2010/main" xmlns="" val="106409509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Requisitos para configuração</a:t>
            </a:r>
          </a:p>
        </p:txBody>
      </p:sp>
      <p:sp>
        <p:nvSpPr>
          <p:cNvPr id="3" name="Espaço Reservado para Conteúdo 2"/>
          <p:cNvSpPr>
            <a:spLocks noGrp="1"/>
          </p:cNvSpPr>
          <p:nvPr>
            <p:ph idx="1"/>
          </p:nvPr>
        </p:nvSpPr>
        <p:spPr/>
        <p:txBody>
          <a:bodyPr/>
          <a:lstStyle/>
          <a:p>
            <a:r>
              <a:rPr lang="pt-BR" dirty="0"/>
              <a:t>Russomano: duas formas diferentes de grupo econômico</a:t>
            </a:r>
          </a:p>
          <a:p>
            <a:r>
              <a:rPr lang="pt-BR" dirty="0"/>
              <a:t>Cada uma das empresas terá personalidade jurídica e direção interna próprias; não precisam estar organizadas em grupos formais, através de holdings, consórcios, pools, etc</a:t>
            </a:r>
            <a:r>
              <a:rPr lang="pt-BR" dirty="0" smtClean="0"/>
              <a:t>.</a:t>
            </a:r>
            <a:endParaRPr lang="pt-BR" dirty="0"/>
          </a:p>
        </p:txBody>
      </p:sp>
    </p:spTree>
    <p:extLst>
      <p:ext uri="{BB962C8B-B14F-4D97-AF65-F5344CB8AC3E}">
        <p14:creationId xmlns:p14="http://schemas.microsoft.com/office/powerpoint/2010/main" xmlns="" val="27230794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Consequências</a:t>
            </a:r>
            <a:endParaRPr lang="pt-BR" dirty="0"/>
          </a:p>
        </p:txBody>
      </p:sp>
      <p:sp>
        <p:nvSpPr>
          <p:cNvPr id="3" name="Espaço Reservado para Conteúdo 2"/>
          <p:cNvSpPr>
            <a:spLocks noGrp="1"/>
          </p:cNvSpPr>
          <p:nvPr>
            <p:ph idx="1"/>
          </p:nvPr>
        </p:nvSpPr>
        <p:spPr/>
        <p:txBody>
          <a:bodyPr/>
          <a:lstStyle/>
          <a:p>
            <a:r>
              <a:rPr lang="pt-BR" dirty="0" smtClean="0"/>
              <a:t>Os </a:t>
            </a:r>
            <a:r>
              <a:rPr lang="pt-BR" dirty="0"/>
              <a:t>componentes do grupo econômico serão solidariamente responsáveis diante do empregado; </a:t>
            </a:r>
            <a:endParaRPr lang="pt-BR" dirty="0" smtClean="0"/>
          </a:p>
          <a:p>
            <a:r>
              <a:rPr lang="pt-BR" dirty="0" smtClean="0"/>
              <a:t>Poderão </a:t>
            </a:r>
            <a:r>
              <a:rPr lang="pt-BR" dirty="0"/>
              <a:t>ser chamados a participar desde o início do processo ou chamados apenas quando da execução (cancelamento da Súmula 205/TST</a:t>
            </a:r>
            <a:r>
              <a:rPr lang="pt-BR" dirty="0" smtClean="0"/>
              <a:t>).</a:t>
            </a:r>
            <a:endParaRPr lang="pt-BR" dirty="0"/>
          </a:p>
        </p:txBody>
      </p:sp>
    </p:spTree>
    <p:extLst>
      <p:ext uri="{BB962C8B-B14F-4D97-AF65-F5344CB8AC3E}">
        <p14:creationId xmlns:p14="http://schemas.microsoft.com/office/powerpoint/2010/main" xmlns="" val="410192139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Sucessão de empregadores</a:t>
            </a:r>
            <a:endParaRPr lang="pt-BR" dirty="0"/>
          </a:p>
        </p:txBody>
      </p:sp>
      <p:sp>
        <p:nvSpPr>
          <p:cNvPr id="3" name="Espaço Reservado para Conteúdo 2"/>
          <p:cNvSpPr>
            <a:spLocks noGrp="1"/>
          </p:cNvSpPr>
          <p:nvPr>
            <p:ph idx="1"/>
          </p:nvPr>
        </p:nvSpPr>
        <p:spPr/>
        <p:txBody>
          <a:bodyPr>
            <a:normAutofit/>
          </a:bodyPr>
          <a:lstStyle/>
          <a:p>
            <a:r>
              <a:rPr lang="pt-BR" b="1" dirty="0" smtClean="0"/>
              <a:t>Outras denominações</a:t>
            </a:r>
            <a:r>
              <a:rPr lang="pt-BR" dirty="0" smtClean="0"/>
              <a:t>: Sucessão trabalhista ou alteração subjetiva do contrato de trabalho</a:t>
            </a:r>
          </a:p>
          <a:p>
            <a:r>
              <a:rPr lang="pt-BR" b="1" dirty="0"/>
              <a:t>Conceito </a:t>
            </a:r>
            <a:r>
              <a:rPr lang="pt-BR" dirty="0" smtClean="0"/>
              <a:t>distinto </a:t>
            </a:r>
            <a:r>
              <a:rPr lang="pt-BR" dirty="0"/>
              <a:t>do conceito do </a:t>
            </a:r>
            <a:r>
              <a:rPr lang="pt-BR" dirty="0" smtClean="0"/>
              <a:t>Direito Civil</a:t>
            </a:r>
            <a:r>
              <a:rPr lang="pt-BR" dirty="0"/>
              <a:t>.</a:t>
            </a:r>
          </a:p>
          <a:p>
            <a:r>
              <a:rPr lang="pt-BR" b="1" dirty="0"/>
              <a:t>Base </a:t>
            </a:r>
            <a:r>
              <a:rPr lang="pt-BR" b="1" dirty="0" smtClean="0"/>
              <a:t>legal: </a:t>
            </a:r>
            <a:r>
              <a:rPr lang="pt-BR" dirty="0"/>
              <a:t>artigos 448 </a:t>
            </a:r>
            <a:r>
              <a:rPr lang="pt-BR" dirty="0" smtClean="0"/>
              <a:t>(</a:t>
            </a:r>
            <a:r>
              <a:rPr lang="pt-BR" dirty="0"/>
              <a:t>mudança na propriedade ou estrutura jurídica da </a:t>
            </a:r>
            <a:r>
              <a:rPr lang="pt-BR" dirty="0" smtClean="0"/>
              <a:t>empresa) e 10</a:t>
            </a:r>
            <a:r>
              <a:rPr lang="pt-BR" baseline="30000" dirty="0" smtClean="0"/>
              <a:t> </a:t>
            </a:r>
            <a:r>
              <a:rPr lang="pt-BR" dirty="0" smtClean="0"/>
              <a:t>(alteração </a:t>
            </a:r>
            <a:r>
              <a:rPr lang="pt-BR" dirty="0"/>
              <a:t>na estrutura jurídica da </a:t>
            </a:r>
            <a:r>
              <a:rPr lang="pt-BR" dirty="0" smtClean="0"/>
              <a:t>empresa) </a:t>
            </a:r>
            <a:r>
              <a:rPr lang="pt-BR" dirty="0"/>
              <a:t>da </a:t>
            </a:r>
            <a:r>
              <a:rPr lang="pt-BR" dirty="0" smtClean="0"/>
              <a:t>CLT</a:t>
            </a:r>
          </a:p>
        </p:txBody>
      </p:sp>
    </p:spTree>
    <p:extLst>
      <p:ext uri="{BB962C8B-B14F-4D97-AF65-F5344CB8AC3E}">
        <p14:creationId xmlns:p14="http://schemas.microsoft.com/office/powerpoint/2010/main" xmlns="" val="35217512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Sucessão de empregadores</a:t>
            </a:r>
            <a:endParaRPr lang="pt-BR" dirty="0"/>
          </a:p>
        </p:txBody>
      </p:sp>
      <p:sp>
        <p:nvSpPr>
          <p:cNvPr id="3" name="Espaço Reservado para Conteúdo 2"/>
          <p:cNvSpPr>
            <a:spLocks noGrp="1"/>
          </p:cNvSpPr>
          <p:nvPr>
            <p:ph idx="1"/>
          </p:nvPr>
        </p:nvSpPr>
        <p:spPr/>
        <p:txBody>
          <a:bodyPr>
            <a:normAutofit lnSpcReduction="10000"/>
          </a:bodyPr>
          <a:lstStyle/>
          <a:p>
            <a:r>
              <a:rPr lang="pt-BR" dirty="0"/>
              <a:t>Finalidade: </a:t>
            </a:r>
            <a:r>
              <a:rPr lang="pt-BR" dirty="0" smtClean="0"/>
              <a:t>proteger </a:t>
            </a:r>
            <a:r>
              <a:rPr lang="pt-BR" dirty="0"/>
              <a:t>o </a:t>
            </a:r>
            <a:r>
              <a:rPr lang="pt-BR" dirty="0" smtClean="0"/>
              <a:t>credor/empregado – direito de </a:t>
            </a:r>
            <a:r>
              <a:rPr lang="pt-BR" dirty="0"/>
              <a:t>voltar-se contra o </a:t>
            </a:r>
            <a:r>
              <a:rPr lang="pt-BR" dirty="0" smtClean="0"/>
              <a:t>sucessor mesmo com antecessor inadimplente</a:t>
            </a:r>
            <a:r>
              <a:rPr lang="pt-BR" dirty="0"/>
              <a:t>. </a:t>
            </a:r>
            <a:endParaRPr lang="pt-BR" dirty="0" smtClean="0"/>
          </a:p>
          <a:p>
            <a:r>
              <a:rPr lang="pt-BR" b="1" dirty="0"/>
              <a:t>Conceito: </a:t>
            </a:r>
            <a:r>
              <a:rPr lang="pt-BR" dirty="0"/>
              <a:t>instituto </a:t>
            </a:r>
            <a:r>
              <a:rPr lang="pt-BR" dirty="0" err="1"/>
              <a:t>justrabalhista</a:t>
            </a:r>
            <a:r>
              <a:rPr lang="pt-BR" dirty="0"/>
              <a:t> em virtude do qual se opera, no contexto da transferência de titularidade de empresa ou estabelecimento, uma completa transmissão de créditos e assunção de dívidas trabalhistas entre alienante e adquirente envolvidos (GODINHO, 2013, p. 415</a:t>
            </a:r>
            <a:r>
              <a:rPr lang="pt-BR" dirty="0" smtClean="0"/>
              <a:t>).</a:t>
            </a:r>
            <a:endParaRPr lang="pt-BR" dirty="0"/>
          </a:p>
        </p:txBody>
      </p:sp>
    </p:spTree>
    <p:extLst>
      <p:ext uri="{BB962C8B-B14F-4D97-AF65-F5344CB8AC3E}">
        <p14:creationId xmlns:p14="http://schemas.microsoft.com/office/powerpoint/2010/main" xmlns="" val="41508841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Situações tipo </a:t>
            </a:r>
            <a:r>
              <a:rPr lang="pt-BR" dirty="0" smtClean="0"/>
              <a:t>(Godinho):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1</a:t>
            </a:r>
            <a:r>
              <a:rPr lang="pt-BR" dirty="0"/>
              <a:t>. Alteração na estrutura formal da pessoa jurídica que contrata o empregado: modificações na estrutura societária, fusão, cisão, incorporação, etc. </a:t>
            </a:r>
          </a:p>
          <a:p>
            <a:r>
              <a:rPr lang="pt-BR" dirty="0"/>
              <a:t>2. Substituição da antiga pessoa do empregador por outra pessoa física ou jurídica: aquisição de empresa ou de estabelecimento.</a:t>
            </a:r>
          </a:p>
          <a:p>
            <a:r>
              <a:rPr lang="pt-BR" dirty="0"/>
              <a:t>3. Alienação ou transferência de parte significativa do estabelecimento ou da empresa de modo a afetar significativamente os contratos de trabalho (modalidade mais moderna</a:t>
            </a:r>
            <a:r>
              <a:rPr lang="pt-BR" dirty="0" smtClean="0"/>
              <a:t>).</a:t>
            </a:r>
            <a:endParaRPr lang="pt-BR" dirty="0"/>
          </a:p>
        </p:txBody>
      </p:sp>
    </p:spTree>
    <p:extLst>
      <p:ext uri="{BB962C8B-B14F-4D97-AF65-F5344CB8AC3E}">
        <p14:creationId xmlns:p14="http://schemas.microsoft.com/office/powerpoint/2010/main" xmlns="" val="38049605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err="1"/>
              <a:t>Ex</a:t>
            </a:r>
            <a:r>
              <a:rPr lang="pt-BR" dirty="0"/>
              <a:t>: transformação do tipo jurídico da sociedade, de limitada para sociedade anônima; venda de cotas da sociedade para terceiro ingressante; incorporação, cisão, fusão; substituição do antigo titular passivo da relação de emprego por outra pessoa física ou jurídica: aquisições de estabelecimentos isolados ou em conjunto ou aquisições da própria empresa em sua integralidade</a:t>
            </a:r>
            <a:r>
              <a:rPr lang="pt-BR" dirty="0" smtClean="0"/>
              <a:t>.</a:t>
            </a:r>
            <a:endParaRPr lang="pt-BR" dirty="0"/>
          </a:p>
        </p:txBody>
      </p:sp>
    </p:spTree>
    <p:extLst>
      <p:ext uri="{BB962C8B-B14F-4D97-AF65-F5344CB8AC3E}">
        <p14:creationId xmlns:p14="http://schemas.microsoft.com/office/powerpoint/2010/main" xmlns="" val="12351425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Posição jurídica do sucessor empresarial:</a:t>
            </a:r>
          </a:p>
        </p:txBody>
      </p:sp>
      <p:sp>
        <p:nvSpPr>
          <p:cNvPr id="3" name="Espaço Reservado para Conteúdo 2"/>
          <p:cNvSpPr>
            <a:spLocks noGrp="1"/>
          </p:cNvSpPr>
          <p:nvPr>
            <p:ph idx="1"/>
          </p:nvPr>
        </p:nvSpPr>
        <p:spPr/>
        <p:txBody>
          <a:bodyPr>
            <a:normAutofit/>
          </a:bodyPr>
          <a:lstStyle/>
          <a:p>
            <a:r>
              <a:rPr lang="pt-BR" dirty="0" smtClean="0"/>
              <a:t>recebe direitos </a:t>
            </a:r>
            <a:r>
              <a:rPr lang="pt-BR" dirty="0"/>
              <a:t>e obrigações contratuais do antigo titular da relação de emprego; </a:t>
            </a:r>
            <a:endParaRPr lang="pt-BR" dirty="0" smtClean="0"/>
          </a:p>
          <a:p>
            <a:r>
              <a:rPr lang="pt-BR" dirty="0" smtClean="0"/>
              <a:t>responde </a:t>
            </a:r>
            <a:r>
              <a:rPr lang="pt-BR" dirty="0"/>
              <a:t>imediatamente pelas repercussões presentes, futuras e passadas </a:t>
            </a:r>
            <a:r>
              <a:rPr lang="pt-BR" dirty="0" smtClean="0"/>
              <a:t>dos contratos de trabalho - ativos </a:t>
            </a:r>
            <a:r>
              <a:rPr lang="pt-BR" dirty="0"/>
              <a:t>e </a:t>
            </a:r>
            <a:r>
              <a:rPr lang="pt-BR" dirty="0" smtClean="0"/>
              <a:t>passivos</a:t>
            </a:r>
          </a:p>
          <a:p>
            <a:r>
              <a:rPr lang="pt-BR" dirty="0" smtClean="0"/>
              <a:t>Cláusula </a:t>
            </a:r>
            <a:r>
              <a:rPr lang="pt-BR" dirty="0"/>
              <a:t>de não responsabilização </a:t>
            </a:r>
            <a:r>
              <a:rPr lang="pt-BR" dirty="0" smtClean="0"/>
              <a:t>trabalhista: </a:t>
            </a:r>
            <a:r>
              <a:rPr lang="pt-BR" dirty="0"/>
              <a:t>não tem qualquer valor para o direito do trabalho, </a:t>
            </a:r>
            <a:r>
              <a:rPr lang="pt-BR" dirty="0" smtClean="0"/>
              <a:t>mas autoriza o direito </a:t>
            </a:r>
            <a:r>
              <a:rPr lang="pt-BR" dirty="0"/>
              <a:t>de </a:t>
            </a:r>
            <a:r>
              <a:rPr lang="pt-BR" dirty="0" smtClean="0"/>
              <a:t>regresso</a:t>
            </a:r>
            <a:endParaRPr lang="pt-BR" dirty="0"/>
          </a:p>
        </p:txBody>
      </p:sp>
    </p:spTree>
    <p:extLst>
      <p:ext uri="{BB962C8B-B14F-4D97-AF65-F5344CB8AC3E}">
        <p14:creationId xmlns:p14="http://schemas.microsoft.com/office/powerpoint/2010/main" xmlns="" val="14960667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Posição jurídica do empregador sucedido:</a:t>
            </a:r>
          </a:p>
        </p:txBody>
      </p:sp>
      <p:sp>
        <p:nvSpPr>
          <p:cNvPr id="3" name="Espaço Reservado para Conteúdo 2"/>
          <p:cNvSpPr>
            <a:spLocks noGrp="1"/>
          </p:cNvSpPr>
          <p:nvPr>
            <p:ph idx="1"/>
          </p:nvPr>
        </p:nvSpPr>
        <p:spPr/>
        <p:txBody>
          <a:bodyPr>
            <a:normAutofit/>
          </a:bodyPr>
          <a:lstStyle/>
          <a:p>
            <a:r>
              <a:rPr lang="pt-BR" dirty="0" smtClean="0"/>
              <a:t>Sem responsabilidade</a:t>
            </a:r>
          </a:p>
          <a:p>
            <a:r>
              <a:rPr lang="pt-BR" dirty="0" smtClean="0"/>
              <a:t>a jurisprudência </a:t>
            </a:r>
            <a:r>
              <a:rPr lang="pt-BR" dirty="0"/>
              <a:t>inclina-se pela responsabilidade subsidiária do antigo </a:t>
            </a:r>
            <a:r>
              <a:rPr lang="pt-BR" dirty="0" smtClean="0"/>
              <a:t>empregador em 3 casos:</a:t>
            </a:r>
          </a:p>
          <a:p>
            <a:pPr marL="1080000"/>
            <a:r>
              <a:rPr lang="pt-BR" dirty="0" smtClean="0"/>
              <a:t>alteração </a:t>
            </a:r>
            <a:r>
              <a:rPr lang="pt-BR" dirty="0"/>
              <a:t>afetou os contratos de trabalho </a:t>
            </a:r>
            <a:endParaRPr lang="pt-BR" dirty="0" smtClean="0"/>
          </a:p>
          <a:p>
            <a:pPr marL="1080000"/>
            <a:r>
              <a:rPr lang="pt-BR" dirty="0" smtClean="0"/>
              <a:t>sucessão </a:t>
            </a:r>
            <a:r>
              <a:rPr lang="pt-BR" dirty="0"/>
              <a:t>fraudulenta </a:t>
            </a:r>
            <a:r>
              <a:rPr lang="pt-BR" dirty="0" smtClean="0"/>
              <a:t>(“laranja”) </a:t>
            </a:r>
          </a:p>
          <a:p>
            <a:pPr marL="1080000"/>
            <a:r>
              <a:rPr lang="pt-BR" dirty="0" smtClean="0"/>
              <a:t>sucessões </a:t>
            </a:r>
            <a:r>
              <a:rPr lang="pt-BR" dirty="0"/>
              <a:t>precárias </a:t>
            </a:r>
            <a:r>
              <a:rPr lang="pt-BR" dirty="0" smtClean="0"/>
              <a:t>(arrendamento)</a:t>
            </a:r>
            <a:endParaRPr lang="pt-BR" dirty="0"/>
          </a:p>
        </p:txBody>
      </p:sp>
    </p:spTree>
    <p:extLst>
      <p:ext uri="{BB962C8B-B14F-4D97-AF65-F5344CB8AC3E}">
        <p14:creationId xmlns:p14="http://schemas.microsoft.com/office/powerpoint/2010/main" xmlns="" val="417801174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a:t>
            </a:r>
            <a:endParaRPr lang="pt-BR" dirty="0"/>
          </a:p>
        </p:txBody>
      </p:sp>
      <p:sp>
        <p:nvSpPr>
          <p:cNvPr id="3" name="Espaço Reservado para Conteúdo 2"/>
          <p:cNvSpPr>
            <a:spLocks noGrp="1"/>
          </p:cNvSpPr>
          <p:nvPr>
            <p:ph idx="1"/>
          </p:nvPr>
        </p:nvSpPr>
        <p:spPr>
          <a:xfrm>
            <a:off x="914400" y="1268761"/>
            <a:ext cx="7772400" cy="5087590"/>
          </a:xfrm>
        </p:spPr>
        <p:txBody>
          <a:bodyPr>
            <a:normAutofit fontScale="92500" lnSpcReduction="20000"/>
          </a:bodyPr>
          <a:lstStyle/>
          <a:p>
            <a:r>
              <a:rPr lang="pt-BR" dirty="0" smtClean="0"/>
              <a:t>RECURSO </a:t>
            </a:r>
            <a:r>
              <a:rPr lang="pt-BR" dirty="0"/>
              <a:t>DE REVISTA. 1. SUCESSÃO DE EMPREGADORES. RESPONSABILIDADE SOLIDÁRIA. POSSIBILIDADE. </a:t>
            </a:r>
            <a:r>
              <a:rPr lang="pt-BR" dirty="0" smtClean="0"/>
              <a:t>[...] A sucessão </a:t>
            </a:r>
            <a:r>
              <a:rPr lang="pt-BR" dirty="0"/>
              <a:t>de empresas não afeta os contratos de trabalho. Em regra, transfere para o sucessor a responsabilidade exclusiva pelo adimplemento e pela execução dos contratos de trabalho da empresa sucedida. </a:t>
            </a:r>
            <a:r>
              <a:rPr lang="pt-BR" u="sng" dirty="0"/>
              <a:t>Apenas em casos incomuns, como a fraude ou a absoluta insuficiência econômico-financeira do sucessor</a:t>
            </a:r>
            <a:r>
              <a:rPr lang="pt-BR" dirty="0"/>
              <a:t>, é que se admite a </a:t>
            </a:r>
            <a:r>
              <a:rPr lang="pt-BR" dirty="0" smtClean="0"/>
              <a:t>responsabilidade do sucedido.</a:t>
            </a:r>
          </a:p>
          <a:p>
            <a:r>
              <a:rPr lang="pt-BR" dirty="0" smtClean="0"/>
              <a:t>RR </a:t>
            </a:r>
            <a:r>
              <a:rPr lang="pt-BR" dirty="0"/>
              <a:t>- </a:t>
            </a:r>
            <a:r>
              <a:rPr lang="pt-BR" dirty="0" smtClean="0"/>
              <a:t>839-60.2013.5.09.0562. Relator </a:t>
            </a:r>
            <a:r>
              <a:rPr lang="pt-BR" dirty="0"/>
              <a:t>Ministro: Douglas Alencar Rodrigues, 7ª Turma, </a:t>
            </a:r>
            <a:r>
              <a:rPr lang="pt-BR" dirty="0" smtClean="0"/>
              <a:t>Publicação</a:t>
            </a:r>
            <a:r>
              <a:rPr lang="pt-BR" dirty="0"/>
              <a:t>: DEJT </a:t>
            </a:r>
            <a:r>
              <a:rPr lang="pt-BR" dirty="0" smtClean="0"/>
              <a:t>07/08/2015</a:t>
            </a:r>
            <a:endParaRPr lang="pt-BR" dirty="0"/>
          </a:p>
        </p:txBody>
      </p:sp>
    </p:spTree>
    <p:extLst>
      <p:ext uri="{BB962C8B-B14F-4D97-AF65-F5344CB8AC3E}">
        <p14:creationId xmlns:p14="http://schemas.microsoft.com/office/powerpoint/2010/main" xmlns="" val="128334138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764704"/>
            <a:ext cx="7772400" cy="5591646"/>
          </a:xfrm>
        </p:spPr>
        <p:txBody>
          <a:bodyPr>
            <a:normAutofit fontScale="92500" lnSpcReduction="10000"/>
          </a:bodyPr>
          <a:lstStyle/>
          <a:p>
            <a:r>
              <a:rPr lang="pt-BR" b="1" dirty="0"/>
              <a:t>Empregado pode negar a prestar serviços para o novo empregador? </a:t>
            </a:r>
            <a:r>
              <a:rPr lang="pt-BR" dirty="0"/>
              <a:t>Em </a:t>
            </a:r>
            <a:r>
              <a:rPr lang="pt-BR" dirty="0" smtClean="0"/>
              <a:t>regra </a:t>
            </a:r>
            <a:r>
              <a:rPr lang="pt-BR" dirty="0"/>
              <a:t>não, </a:t>
            </a:r>
            <a:r>
              <a:rPr lang="pt-BR" dirty="0" smtClean="0"/>
              <a:t>salvo casos </a:t>
            </a:r>
            <a:r>
              <a:rPr lang="pt-BR" dirty="0"/>
              <a:t>excepcionais, de particular prestação de serviços </a:t>
            </a:r>
            <a:r>
              <a:rPr lang="pt-BR" i="1" dirty="0"/>
              <a:t>intuito personae</a:t>
            </a:r>
            <a:r>
              <a:rPr lang="pt-BR" dirty="0"/>
              <a:t>, de natureza intelectual (Evaristo de Moraes).</a:t>
            </a:r>
          </a:p>
          <a:p>
            <a:r>
              <a:rPr lang="pt-BR" b="1" dirty="0" smtClean="0"/>
              <a:t>Efeitos para os contratos já rescindidos: </a:t>
            </a:r>
            <a:r>
              <a:rPr lang="pt-BR" dirty="0" smtClean="0"/>
              <a:t>o sucessor adquire também o passivo:</a:t>
            </a:r>
          </a:p>
          <a:p>
            <a:pPr marL="1080000"/>
            <a:r>
              <a:rPr lang="pt-BR" dirty="0" smtClean="0"/>
              <a:t>sentenças judiciais pode sem executadas em relação ao sucessor; </a:t>
            </a:r>
          </a:p>
          <a:p>
            <a:pPr marL="1080000"/>
            <a:r>
              <a:rPr lang="pt-BR" dirty="0" smtClean="0"/>
              <a:t>empregados suspensos ou com contrato interrompido podem reassumir suas funções; </a:t>
            </a:r>
          </a:p>
          <a:p>
            <a:r>
              <a:rPr lang="pt-BR" dirty="0" smtClean="0"/>
              <a:t>os contratos devem ser respeitados.</a:t>
            </a:r>
          </a:p>
        </p:txBody>
      </p:sp>
    </p:spTree>
    <p:extLst>
      <p:ext uri="{BB962C8B-B14F-4D97-AF65-F5344CB8AC3E}">
        <p14:creationId xmlns:p14="http://schemas.microsoft.com/office/powerpoint/2010/main" xmlns="" val="3788406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TRT 9ª Região – em sentido contrário</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VÍNCULO DE EMPREGO. ÔNUS DA PROVA. AUSÊNCIA DE PESSOALIDADE. </a:t>
            </a:r>
          </a:p>
          <a:p>
            <a:r>
              <a:rPr lang="pt-BR" dirty="0" smtClean="0"/>
              <a:t>[...] O contrato de prestação de serviços se deu não apenas com o Autor, não se exigindo a sua prestação pessoal de assessoria jurídica, havendo inclusive </a:t>
            </a:r>
            <a:r>
              <a:rPr lang="pt-BR" u="sng" dirty="0" smtClean="0"/>
              <a:t>outros advogados que prestavam serviços</a:t>
            </a:r>
            <a:r>
              <a:rPr lang="pt-BR" dirty="0" smtClean="0"/>
              <a:t> advocatícios ao Réu. [...]</a:t>
            </a:r>
          </a:p>
          <a:p>
            <a:r>
              <a:rPr lang="pt-BR" dirty="0" smtClean="0"/>
              <a:t>TRT-PR-06504-2011-019-09-00-0-ACO-40719-2013 - 7A. TURMA. Relator: UBIRAJARA CARLOS MENDES. Publicado no DEJT em 11-10-2013</a:t>
            </a:r>
            <a:endParaRPr lang="pt-BR" dirty="0"/>
          </a:p>
        </p:txBody>
      </p:sp>
    </p:spTree>
    <p:extLst>
      <p:ext uri="{BB962C8B-B14F-4D97-AF65-F5344CB8AC3E}">
        <p14:creationId xmlns:p14="http://schemas.microsoft.com/office/powerpoint/2010/main" xmlns="" val="375255330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800" dirty="0" smtClean="0"/>
              <a:t>Responsabilidade solidária e subsidiária e responsabilidade sem existência de vínculo de emprego</a:t>
            </a:r>
            <a:endParaRPr lang="pt-BR" sz="2800" dirty="0"/>
          </a:p>
        </p:txBody>
      </p:sp>
      <p:sp>
        <p:nvSpPr>
          <p:cNvPr id="3" name="Espaço Reservado para Conteúdo 2"/>
          <p:cNvSpPr>
            <a:spLocks noGrp="1"/>
          </p:cNvSpPr>
          <p:nvPr>
            <p:ph idx="1"/>
          </p:nvPr>
        </p:nvSpPr>
        <p:spPr/>
        <p:txBody>
          <a:bodyPr>
            <a:normAutofit/>
          </a:bodyPr>
          <a:lstStyle/>
          <a:p>
            <a:r>
              <a:rPr lang="pt-BR" dirty="0" smtClean="0"/>
              <a:t>Regra geral: o </a:t>
            </a:r>
            <a:r>
              <a:rPr lang="pt-BR" dirty="0"/>
              <a:t>empregador é responsável pelos pagamentos devidos a seus empregados.</a:t>
            </a:r>
          </a:p>
          <a:p>
            <a:r>
              <a:rPr lang="pt-BR" dirty="0" smtClean="0"/>
              <a:t>Exceções legais e jurisprudenciais</a:t>
            </a:r>
          </a:p>
          <a:p>
            <a:r>
              <a:rPr lang="pt-BR" dirty="0" smtClean="0"/>
              <a:t>Responsabilidade solidária x subsidiária</a:t>
            </a:r>
            <a:r>
              <a:rPr lang="pt-BR" dirty="0"/>
              <a:t>.</a:t>
            </a:r>
          </a:p>
          <a:p>
            <a:r>
              <a:rPr lang="pt-BR" dirty="0" smtClean="0"/>
              <a:t>Exemplos: grupo </a:t>
            </a:r>
            <a:r>
              <a:rPr lang="pt-BR" dirty="0"/>
              <a:t>econômico, </a:t>
            </a:r>
            <a:r>
              <a:rPr lang="pt-BR" dirty="0" smtClean="0"/>
              <a:t>sucessor, consórcio de empregadores rurais e </a:t>
            </a:r>
            <a:r>
              <a:rPr lang="pt-BR" dirty="0"/>
              <a:t>do tomador de serviços em caso de </a:t>
            </a:r>
            <a:r>
              <a:rPr lang="pt-BR" dirty="0" smtClean="0"/>
              <a:t>terceirização</a:t>
            </a:r>
          </a:p>
        </p:txBody>
      </p:sp>
    </p:spTree>
    <p:extLst>
      <p:ext uri="{BB962C8B-B14F-4D97-AF65-F5344CB8AC3E}">
        <p14:creationId xmlns:p14="http://schemas.microsoft.com/office/powerpoint/2010/main" xmlns="" val="10036092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a:t>Outras hipóteses :</a:t>
            </a:r>
          </a:p>
          <a:p>
            <a:pPr marL="1080000"/>
            <a:r>
              <a:rPr lang="pt-BR" dirty="0"/>
              <a:t>empreiteiro principal, em caso de </a:t>
            </a:r>
            <a:r>
              <a:rPr lang="pt-BR" dirty="0" err="1"/>
              <a:t>subempreitada</a:t>
            </a:r>
            <a:r>
              <a:rPr lang="pt-BR" dirty="0"/>
              <a:t>;</a:t>
            </a:r>
          </a:p>
          <a:p>
            <a:pPr marL="1080000"/>
            <a:r>
              <a:rPr lang="pt-BR" dirty="0"/>
              <a:t>sócio da pessoa jurídica empregadora;</a:t>
            </a:r>
          </a:p>
          <a:p>
            <a:pPr marL="1080000"/>
            <a:r>
              <a:rPr lang="pt-BR" dirty="0"/>
              <a:t>empresa tomadora de serviços, em caso de trabalho temporário ou qualquer forma de terceirização;</a:t>
            </a:r>
          </a:p>
          <a:p>
            <a:pPr marL="1080000"/>
            <a:r>
              <a:rPr lang="pt-BR" dirty="0"/>
              <a:t>dono da obra</a:t>
            </a:r>
            <a:r>
              <a:rPr lang="pt-BR" dirty="0" smtClean="0"/>
              <a:t>.</a:t>
            </a:r>
            <a:endParaRPr lang="pt-BR" dirty="0"/>
          </a:p>
        </p:txBody>
      </p:sp>
    </p:spTree>
    <p:extLst>
      <p:ext uri="{BB962C8B-B14F-4D97-AF65-F5344CB8AC3E}">
        <p14:creationId xmlns:p14="http://schemas.microsoft.com/office/powerpoint/2010/main" xmlns="" val="8731258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Sócios</a:t>
            </a:r>
            <a:endParaRPr lang="pt-BR" dirty="0"/>
          </a:p>
        </p:txBody>
      </p:sp>
      <p:sp>
        <p:nvSpPr>
          <p:cNvPr id="3" name="Espaço Reservado para Conteúdo 2"/>
          <p:cNvSpPr>
            <a:spLocks noGrp="1"/>
          </p:cNvSpPr>
          <p:nvPr>
            <p:ph idx="1"/>
          </p:nvPr>
        </p:nvSpPr>
        <p:spPr>
          <a:xfrm>
            <a:off x="914400" y="1268760"/>
            <a:ext cx="7772400" cy="5087590"/>
          </a:xfrm>
        </p:spPr>
        <p:txBody>
          <a:bodyPr>
            <a:normAutofit fontScale="92500" lnSpcReduction="20000"/>
          </a:bodyPr>
          <a:lstStyle/>
          <a:p>
            <a:r>
              <a:rPr lang="pt-BR" u="sng" dirty="0" smtClean="0"/>
              <a:t>1</a:t>
            </a:r>
            <a:r>
              <a:rPr lang="pt-BR" u="sng" dirty="0"/>
              <a:t>. Sociedades em nome coletivo e sociedades não </a:t>
            </a:r>
            <a:r>
              <a:rPr lang="pt-BR" u="sng" dirty="0" smtClean="0"/>
              <a:t>personificadas</a:t>
            </a:r>
            <a:r>
              <a:rPr lang="pt-BR" dirty="0"/>
              <a:t>: os sócios são responsáveis de forma ilimitada e solidária pelas obrigações sociais, por expressa previsão legal. Artigos 990 e 1039/</a:t>
            </a:r>
            <a:r>
              <a:rPr lang="pt-BR" dirty="0" err="1"/>
              <a:t>CCB</a:t>
            </a:r>
            <a:endParaRPr lang="pt-BR" dirty="0"/>
          </a:p>
          <a:p>
            <a:r>
              <a:rPr lang="pt-BR" u="sng" dirty="0"/>
              <a:t>2. Sociedade simples: </a:t>
            </a:r>
            <a:r>
              <a:rPr lang="pt-BR" dirty="0"/>
              <a:t>1023/1024, </a:t>
            </a:r>
            <a:r>
              <a:rPr lang="pt-BR" dirty="0" err="1"/>
              <a:t>CCB</a:t>
            </a:r>
            <a:r>
              <a:rPr lang="pt-BR" dirty="0"/>
              <a:t>: subsidiária, salvo pacto em contrário, se os bens não cobrirem as dívidas.</a:t>
            </a:r>
          </a:p>
          <a:p>
            <a:r>
              <a:rPr lang="pt-BR" u="sng" dirty="0"/>
              <a:t>3. Sociedade limitada</a:t>
            </a:r>
            <a:r>
              <a:rPr lang="pt-BR" dirty="0"/>
              <a:t>: art. 1052, </a:t>
            </a:r>
            <a:r>
              <a:rPr lang="pt-BR" dirty="0" err="1"/>
              <a:t>CCB</a:t>
            </a:r>
            <a:r>
              <a:rPr lang="pt-BR" dirty="0"/>
              <a:t>: valor da cota, exceto se não integralizado o capital </a:t>
            </a:r>
            <a:r>
              <a:rPr lang="pt-BR" dirty="0" smtClean="0"/>
              <a:t>social. Mas o decreto </a:t>
            </a:r>
            <a:r>
              <a:rPr lang="pt-BR" dirty="0"/>
              <a:t>3.708/19, artigos 10 e </a:t>
            </a:r>
            <a:r>
              <a:rPr lang="pt-BR" dirty="0" smtClean="0"/>
              <a:t>16, permite responsabilização em caso de excesso </a:t>
            </a:r>
            <a:r>
              <a:rPr lang="pt-BR" dirty="0"/>
              <a:t>de mandato, atos praticados em violação do contrato ou da </a:t>
            </a:r>
            <a:r>
              <a:rPr lang="pt-BR" dirty="0" smtClean="0"/>
              <a:t>lei. </a:t>
            </a:r>
            <a:endParaRPr lang="pt-BR" dirty="0"/>
          </a:p>
        </p:txBody>
      </p:sp>
    </p:spTree>
    <p:extLst>
      <p:ext uri="{BB962C8B-B14F-4D97-AF65-F5344CB8AC3E}">
        <p14:creationId xmlns:p14="http://schemas.microsoft.com/office/powerpoint/2010/main" xmlns="" val="7826939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u="sng" dirty="0" smtClean="0"/>
              <a:t>4. Sociedade anônima</a:t>
            </a:r>
            <a:r>
              <a:rPr lang="pt-BR" dirty="0" smtClean="0"/>
              <a:t>: responsabilidade do gestor/controlador da sociedade anônima quando houver evidência probatória de gestão fraudulenta ou ilícita</a:t>
            </a:r>
          </a:p>
          <a:p>
            <a:r>
              <a:rPr lang="pt-BR" u="sng" dirty="0" smtClean="0"/>
              <a:t>5. Desconsideração da personalidade jurídica</a:t>
            </a:r>
            <a:r>
              <a:rPr lang="pt-BR" dirty="0" smtClean="0"/>
              <a:t>: art. 50, </a:t>
            </a:r>
            <a:r>
              <a:rPr lang="pt-BR" dirty="0" err="1" smtClean="0"/>
              <a:t>CCB</a:t>
            </a:r>
            <a:r>
              <a:rPr lang="pt-BR" dirty="0" smtClean="0"/>
              <a:t> (abuso da personalidade jurídica quando há desvio de finalidade (atividades e negócios jurídicos não inseridos no objeto social da empresa) ou confusão patrimonial (bens da empresa adquiridos em nome dos sócios, etc., mas destinados aos negócios) e art. 28, CDC</a:t>
            </a:r>
          </a:p>
          <a:p>
            <a:endParaRPr lang="pt-BR" dirty="0"/>
          </a:p>
        </p:txBody>
      </p:sp>
    </p:spTree>
    <p:extLst>
      <p:ext uri="{BB962C8B-B14F-4D97-AF65-F5344CB8AC3E}">
        <p14:creationId xmlns:p14="http://schemas.microsoft.com/office/powerpoint/2010/main" xmlns="" val="121640061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Empreiteiro principal e subempreiteiro:</a:t>
            </a:r>
            <a:endParaRPr lang="pt-BR" dirty="0"/>
          </a:p>
        </p:txBody>
      </p:sp>
      <p:sp>
        <p:nvSpPr>
          <p:cNvPr id="3" name="Espaço Reservado para Conteúdo 2"/>
          <p:cNvSpPr>
            <a:spLocks noGrp="1"/>
          </p:cNvSpPr>
          <p:nvPr>
            <p:ph idx="1"/>
          </p:nvPr>
        </p:nvSpPr>
        <p:spPr/>
        <p:txBody>
          <a:bodyPr>
            <a:normAutofit/>
          </a:bodyPr>
          <a:lstStyle/>
          <a:p>
            <a:r>
              <a:rPr lang="pt-BR" dirty="0"/>
              <a:t>O</a:t>
            </a:r>
            <a:r>
              <a:rPr lang="pt-BR" dirty="0" smtClean="0"/>
              <a:t> </a:t>
            </a:r>
            <a:r>
              <a:rPr lang="pt-BR" dirty="0"/>
              <a:t>art. 455 da CLT estabelece a responsabilidade do empreiteiro principal, quanto às obrigações trabalhistas devidas pelo subempreiteiro a seus empregados. </a:t>
            </a:r>
            <a:endParaRPr lang="pt-BR" dirty="0" smtClean="0"/>
          </a:p>
          <a:p>
            <a:r>
              <a:rPr lang="pt-BR" dirty="0" smtClean="0"/>
              <a:t>A </a:t>
            </a:r>
            <a:r>
              <a:rPr lang="pt-BR" dirty="0"/>
              <a:t>interpretação tradicional que se dá a essa responsabilidade é que ela é solidária, embora parte da jurisprudência a tenha entendido como subsidiária, no cenário jurídico geral da terceirização</a:t>
            </a:r>
            <a:r>
              <a:rPr lang="pt-BR" dirty="0" smtClean="0"/>
              <a:t>.</a:t>
            </a:r>
            <a:endParaRPr lang="pt-BR" dirty="0"/>
          </a:p>
        </p:txBody>
      </p:sp>
    </p:spTree>
    <p:extLst>
      <p:ext uri="{BB962C8B-B14F-4D97-AF65-F5344CB8AC3E}">
        <p14:creationId xmlns:p14="http://schemas.microsoft.com/office/powerpoint/2010/main" xmlns="" val="19430735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Dono da obra</a:t>
            </a:r>
            <a:r>
              <a:rPr lang="pt-BR" b="1" dirty="0" smtClean="0"/>
              <a:t>:</a:t>
            </a:r>
            <a:endParaRPr lang="pt-BR" dirty="0"/>
          </a:p>
        </p:txBody>
      </p:sp>
      <p:sp>
        <p:nvSpPr>
          <p:cNvPr id="3" name="Espaço Reservado para Conteúdo 2"/>
          <p:cNvSpPr>
            <a:spLocks noGrp="1"/>
          </p:cNvSpPr>
          <p:nvPr>
            <p:ph idx="1"/>
          </p:nvPr>
        </p:nvSpPr>
        <p:spPr/>
        <p:txBody>
          <a:bodyPr>
            <a:normAutofit/>
          </a:bodyPr>
          <a:lstStyle/>
          <a:p>
            <a:r>
              <a:rPr lang="pt-BR" dirty="0" smtClean="0"/>
              <a:t>O dono </a:t>
            </a:r>
            <a:r>
              <a:rPr lang="pt-BR" dirty="0"/>
              <a:t>da obra não é responsável pelo pagamento das obrigações não adimplidas pelo empregador a quem empreitou a </a:t>
            </a:r>
            <a:r>
              <a:rPr lang="pt-BR" dirty="0" smtClean="0"/>
              <a:t>obra, salvo se o dono da obra for empresa construtora ou incorporadora (</a:t>
            </a:r>
            <a:r>
              <a:rPr lang="pt-BR" dirty="0" err="1" smtClean="0"/>
              <a:t>OJ</a:t>
            </a:r>
            <a:r>
              <a:rPr lang="pt-BR" dirty="0" smtClean="0"/>
              <a:t> 191 </a:t>
            </a:r>
            <a:r>
              <a:rPr lang="pt-BR" dirty="0"/>
              <a:t>da </a:t>
            </a:r>
            <a:r>
              <a:rPr lang="pt-BR" dirty="0" err="1" smtClean="0"/>
              <a:t>SDI</a:t>
            </a:r>
            <a:r>
              <a:rPr lang="pt-BR" dirty="0" smtClean="0"/>
              <a:t>-I/TST)</a:t>
            </a:r>
            <a:endParaRPr lang="pt-BR" dirty="0"/>
          </a:p>
          <a:p>
            <a:r>
              <a:rPr lang="pt-BR" dirty="0" smtClean="0"/>
              <a:t>Ou </a:t>
            </a:r>
            <a:r>
              <a:rPr lang="pt-BR" dirty="0"/>
              <a:t>seja, quando realiza este tipo de atividade como atividade empresarial, terceirizando-a para terceiros. </a:t>
            </a:r>
          </a:p>
          <a:p>
            <a:endParaRPr lang="pt-BR" dirty="0"/>
          </a:p>
        </p:txBody>
      </p:sp>
    </p:spTree>
    <p:extLst>
      <p:ext uri="{BB962C8B-B14F-4D97-AF65-F5344CB8AC3E}">
        <p14:creationId xmlns:p14="http://schemas.microsoft.com/office/powerpoint/2010/main" xmlns="" val="42320136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Para finalizar... terceirização de serviços</a:t>
            </a:r>
            <a:endParaRPr lang="pt-BR" dirty="0"/>
          </a:p>
        </p:txBody>
      </p:sp>
      <p:sp>
        <p:nvSpPr>
          <p:cNvPr id="3" name="Espaço Reservado para Conteúdo 2"/>
          <p:cNvSpPr>
            <a:spLocks noGrp="1"/>
          </p:cNvSpPr>
          <p:nvPr>
            <p:ph idx="1"/>
          </p:nvPr>
        </p:nvSpPr>
        <p:spPr/>
        <p:txBody>
          <a:bodyPr>
            <a:normAutofit/>
          </a:bodyPr>
          <a:lstStyle/>
          <a:p>
            <a:r>
              <a:rPr lang="pt-BR" dirty="0" smtClean="0"/>
              <a:t>A jurisprudência não vê com bons olhos a figura da terceirização</a:t>
            </a:r>
          </a:p>
          <a:p>
            <a:r>
              <a:rPr lang="pt-BR" dirty="0" smtClean="0"/>
              <a:t>Não pode estar vinculada à atividade fim da empresa - terceirização </a:t>
            </a:r>
            <a:r>
              <a:rPr lang="pt-BR" dirty="0"/>
              <a:t>lícita x terceirização ilícita</a:t>
            </a:r>
          </a:p>
          <a:p>
            <a:r>
              <a:rPr lang="pt-BR" dirty="0" smtClean="0"/>
              <a:t>Necessidade do tomador dos </a:t>
            </a:r>
            <a:r>
              <a:rPr lang="pt-BR" dirty="0"/>
              <a:t>serviços </a:t>
            </a:r>
            <a:r>
              <a:rPr lang="pt-BR" dirty="0" smtClean="0"/>
              <a:t>participar </a:t>
            </a:r>
            <a:r>
              <a:rPr lang="pt-BR" dirty="0"/>
              <a:t>da relação processual e </a:t>
            </a:r>
            <a:r>
              <a:rPr lang="pt-BR" dirty="0" smtClean="0"/>
              <a:t>constar </a:t>
            </a:r>
            <a:r>
              <a:rPr lang="pt-BR" dirty="0"/>
              <a:t>também do título executivo </a:t>
            </a:r>
            <a:r>
              <a:rPr lang="pt-BR" dirty="0" smtClean="0"/>
              <a:t>judicial – Súmula 331 TST</a:t>
            </a:r>
            <a:endParaRPr lang="pt-BR" dirty="0"/>
          </a:p>
        </p:txBody>
      </p:sp>
    </p:spTree>
    <p:extLst>
      <p:ext uri="{BB962C8B-B14F-4D97-AF65-F5344CB8AC3E}">
        <p14:creationId xmlns:p14="http://schemas.microsoft.com/office/powerpoint/2010/main" xmlns="" val="134563998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smtClean="0"/>
              <a:t>Responsabilidade subsidiária da tomadora </a:t>
            </a:r>
            <a:r>
              <a:rPr lang="pt-BR" dirty="0"/>
              <a:t>em caso de inadimplemento da </a:t>
            </a:r>
            <a:r>
              <a:rPr lang="pt-BR" dirty="0" smtClean="0"/>
              <a:t>prestadora - Súmula </a:t>
            </a:r>
            <a:r>
              <a:rPr lang="pt-BR" dirty="0"/>
              <a:t>331 do </a:t>
            </a:r>
            <a:r>
              <a:rPr lang="pt-BR" dirty="0" smtClean="0"/>
              <a:t>TST</a:t>
            </a:r>
            <a:endParaRPr lang="pt-BR" dirty="0"/>
          </a:p>
          <a:p>
            <a:r>
              <a:rPr lang="pt-BR" dirty="0" smtClean="0"/>
              <a:t>Empresa </a:t>
            </a:r>
            <a:r>
              <a:rPr lang="pt-BR" dirty="0"/>
              <a:t>de Trabalho </a:t>
            </a:r>
            <a:r>
              <a:rPr lang="pt-BR" dirty="0" smtClean="0"/>
              <a:t>Temporário - responsabilidade subsidiária - exceto </a:t>
            </a:r>
            <a:r>
              <a:rPr lang="pt-BR" dirty="0"/>
              <a:t>se concretizada a falência da </a:t>
            </a:r>
            <a:r>
              <a:rPr lang="pt-BR" dirty="0" smtClean="0"/>
              <a:t>prestadora - responsabilidade </a:t>
            </a:r>
            <a:r>
              <a:rPr lang="pt-BR" dirty="0"/>
              <a:t>é </a:t>
            </a:r>
            <a:r>
              <a:rPr lang="pt-BR" dirty="0" smtClean="0"/>
              <a:t>solidária (Art</a:t>
            </a:r>
            <a:r>
              <a:rPr lang="pt-BR" dirty="0"/>
              <a:t>. 16 da Lei </a:t>
            </a:r>
            <a:r>
              <a:rPr lang="pt-BR" dirty="0" smtClean="0"/>
              <a:t>6.019/74).</a:t>
            </a:r>
            <a:endParaRPr lang="pt-BR" dirty="0"/>
          </a:p>
        </p:txBody>
      </p:sp>
    </p:spTree>
    <p:extLst>
      <p:ext uri="{BB962C8B-B14F-4D97-AF65-F5344CB8AC3E}">
        <p14:creationId xmlns:p14="http://schemas.microsoft.com/office/powerpoint/2010/main" xmlns="" val="340056360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268760"/>
            <a:ext cx="7772400" cy="5328592"/>
          </a:xfrm>
        </p:spPr>
        <p:txBody>
          <a:bodyPr>
            <a:noAutofit/>
          </a:bodyPr>
          <a:lstStyle/>
          <a:p>
            <a:r>
              <a:rPr lang="pt-BR" dirty="0"/>
              <a:t>ATIVIDADE FIM. TERCEIRIZAÇÃO ILÍCITA. ENQUADRAMENTO COMO BANCÁRIO. Demonstrando a prova testemunhal que as atividades da parte autora eram tipicamente bancárias e, por isso, inserindo-se nas atividades fins do banco reclamado, a terceirização operada foi ilícita</a:t>
            </a:r>
            <a:r>
              <a:rPr lang="pt-BR" dirty="0" smtClean="0"/>
              <a:t>.[...]</a:t>
            </a:r>
          </a:p>
          <a:p>
            <a:r>
              <a:rPr lang="pt-BR" dirty="0" smtClean="0"/>
              <a:t>TRT-PR-06128-2013-006-09-00-9-ACO-04566-2015 - 4A. TURMA. Relator: CÉLIO HORST WALDRAFF. Publicado no DEJT em 24-02-2015</a:t>
            </a:r>
            <a:endParaRPr lang="pt-BR" dirty="0"/>
          </a:p>
        </p:txBody>
      </p:sp>
    </p:spTree>
    <p:extLst>
      <p:ext uri="{BB962C8B-B14F-4D97-AF65-F5344CB8AC3E}">
        <p14:creationId xmlns:p14="http://schemas.microsoft.com/office/powerpoint/2010/main" xmlns="" val="182307171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a:t>RESPONSABILIDADE SUBSIDIÁRIA - TOMADORA DOS SERVIÇOS - CULPA "IN ELIGENDO" E "IN VIGILANDO" - Deve-se manter a r. sentença que declarou a responsabilidade subsidiária da segunda ré pelos créditos deferidos na presente demanda eis que não comprovado pela tomadora dos serviços a fiscalização da prestadora dos serviços, configurando a culpa "in </a:t>
            </a:r>
            <a:r>
              <a:rPr lang="pt-BR" dirty="0" err="1"/>
              <a:t>eligendo</a:t>
            </a:r>
            <a:r>
              <a:rPr lang="pt-BR" dirty="0"/>
              <a:t>" e "in vigilando", elementos imprescindíveis, nos termos da Súmula 331 do TST.</a:t>
            </a:r>
          </a:p>
          <a:p>
            <a:r>
              <a:rPr lang="pt-BR" dirty="0" smtClean="0"/>
              <a:t>TRT-PR-20651-2013-011-09-00-3-ACO-05133-2015 </a:t>
            </a:r>
            <a:r>
              <a:rPr lang="pt-BR" dirty="0"/>
              <a:t>- 6A. </a:t>
            </a:r>
            <a:r>
              <a:rPr lang="pt-BR" dirty="0" smtClean="0"/>
              <a:t>TURMA. Relator</a:t>
            </a:r>
            <a:r>
              <a:rPr lang="pt-BR" dirty="0"/>
              <a:t>: SÉRGIO MURILO RODRIGUES </a:t>
            </a:r>
            <a:r>
              <a:rPr lang="pt-BR" dirty="0" smtClean="0"/>
              <a:t>LEMOS. Publicado </a:t>
            </a:r>
            <a:r>
              <a:rPr lang="pt-BR" dirty="0"/>
              <a:t>no DEJT em 27-02-2015</a:t>
            </a:r>
          </a:p>
        </p:txBody>
      </p:sp>
    </p:spTree>
    <p:extLst>
      <p:ext uri="{BB962C8B-B14F-4D97-AF65-F5344CB8AC3E}">
        <p14:creationId xmlns:p14="http://schemas.microsoft.com/office/powerpoint/2010/main" xmlns="" val="3308901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200" dirty="0" smtClean="0"/>
              <a:t>TRT 9ª Região – em sentido contrário</a:t>
            </a:r>
            <a:endParaRPr lang="pt-BR" sz="3200" dirty="0"/>
          </a:p>
        </p:txBody>
      </p:sp>
      <p:sp>
        <p:nvSpPr>
          <p:cNvPr id="3" name="Espaço Reservado para Conteúdo 2"/>
          <p:cNvSpPr>
            <a:spLocks noGrp="1"/>
          </p:cNvSpPr>
          <p:nvPr>
            <p:ph idx="1"/>
          </p:nvPr>
        </p:nvSpPr>
        <p:spPr>
          <a:xfrm>
            <a:off x="914400" y="1484784"/>
            <a:ext cx="7772400" cy="4871566"/>
          </a:xfrm>
        </p:spPr>
        <p:txBody>
          <a:bodyPr>
            <a:normAutofit/>
          </a:bodyPr>
          <a:lstStyle/>
          <a:p>
            <a:r>
              <a:rPr lang="pt-BR" sz="2800" dirty="0" smtClean="0"/>
              <a:t>[...]AUSÊNCIA DE PESSOALIDADE. </a:t>
            </a:r>
          </a:p>
          <a:p>
            <a:r>
              <a:rPr lang="pt-BR" sz="2800" dirty="0" smtClean="0"/>
              <a:t>[...] a obreira </a:t>
            </a:r>
            <a:r>
              <a:rPr lang="pt-BR" sz="2800" u="sng" dirty="0" smtClean="0"/>
              <a:t>podia se fazer substituir</a:t>
            </a:r>
            <a:r>
              <a:rPr lang="pt-BR" sz="2800" dirty="0" smtClean="0"/>
              <a:t> em casos de falta e de atrasos, sem sofrer qualquer penalidade. [...] </a:t>
            </a:r>
            <a:r>
              <a:rPr lang="pt-BR" sz="2800" dirty="0"/>
              <a:t>escolheria prestar o trabalho que lhe fosse mais vantajoso, </a:t>
            </a:r>
            <a:r>
              <a:rPr lang="pt-BR" sz="2800" u="sng" dirty="0"/>
              <a:t>sem sofrer qualquer sanção</a:t>
            </a:r>
            <a:r>
              <a:rPr lang="pt-BR" sz="2800" dirty="0"/>
              <a:t> por tal escolha, </a:t>
            </a:r>
            <a:r>
              <a:rPr lang="pt-BR" sz="2800" u="sng" dirty="0"/>
              <a:t>já que havia uma modelo reserva</a:t>
            </a:r>
            <a:r>
              <a:rPr lang="pt-BR" sz="2800" dirty="0"/>
              <a:t> para atuar nestes casos. </a:t>
            </a:r>
          </a:p>
          <a:p>
            <a:r>
              <a:rPr lang="pt-BR" sz="2800" dirty="0"/>
              <a:t>TRT-PR-35760-2010-652-09-00-7-ACO-09908-2012 - 1A. TURMA. Relator: JANETE DO AMARANTE. Publicado no DEJT em </a:t>
            </a:r>
            <a:r>
              <a:rPr lang="pt-BR" sz="2800" dirty="0" smtClean="0"/>
              <a:t>09-03-2012</a:t>
            </a:r>
            <a:endParaRPr lang="pt-BR" sz="2800" dirty="0"/>
          </a:p>
        </p:txBody>
      </p:sp>
    </p:spTree>
    <p:extLst>
      <p:ext uri="{BB962C8B-B14F-4D97-AF65-F5344CB8AC3E}">
        <p14:creationId xmlns:p14="http://schemas.microsoft.com/office/powerpoint/2010/main" xmlns="" val="108624660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 encerrar...</a:t>
            </a:r>
            <a:endParaRPr lang="pt-BR" dirty="0"/>
          </a:p>
        </p:txBody>
      </p:sp>
      <p:sp>
        <p:nvSpPr>
          <p:cNvPr id="3" name="Espaço Reservado para Conteúdo 2"/>
          <p:cNvSpPr>
            <a:spLocks noGrp="1"/>
          </p:cNvSpPr>
          <p:nvPr>
            <p:ph idx="1"/>
          </p:nvPr>
        </p:nvSpPr>
        <p:spPr/>
        <p:txBody>
          <a:bodyPr/>
          <a:lstStyle/>
          <a:p>
            <a:endParaRPr lang="pt-BR" dirty="0" smtClean="0"/>
          </a:p>
          <a:p>
            <a:endParaRPr lang="pt-BR" dirty="0"/>
          </a:p>
          <a:p>
            <a:pPr marL="68263" indent="0">
              <a:buNone/>
            </a:pPr>
            <a:r>
              <a:rPr lang="pt-BR" dirty="0" smtClean="0"/>
              <a:t>Eu </a:t>
            </a:r>
            <a:r>
              <a:rPr lang="pt-BR" dirty="0"/>
              <a:t>acredito demais na sorte. E tenho constatado que, quanto mais duro eu trabalho, mais sorte eu tenho.</a:t>
            </a:r>
          </a:p>
          <a:p>
            <a:pPr marL="68263" indent="0">
              <a:buNone/>
            </a:pPr>
            <a:r>
              <a:rPr lang="pt-BR" dirty="0" smtClean="0"/>
              <a:t>Thomas Jefferson</a:t>
            </a:r>
          </a:p>
          <a:p>
            <a:pPr algn="r"/>
            <a:endParaRPr lang="pt-BR" dirty="0" smtClean="0"/>
          </a:p>
          <a:p>
            <a:pPr marL="68263" indent="0" algn="r">
              <a:buNone/>
            </a:pPr>
            <a:r>
              <a:rPr lang="pt-BR" dirty="0" smtClean="0"/>
              <a:t>Obrigada! Profa. Renata</a:t>
            </a:r>
          </a:p>
          <a:p>
            <a:pPr marL="68263" indent="0" algn="r">
              <a:buNone/>
            </a:pPr>
            <a:r>
              <a:rPr lang="pt-BR" dirty="0" smtClean="0"/>
              <a:t>renatacoasilva@hotmail.com</a:t>
            </a:r>
            <a:endParaRPr lang="pt-BR" dirty="0"/>
          </a:p>
        </p:txBody>
      </p:sp>
      <p:pic>
        <p:nvPicPr>
          <p:cNvPr id="4" name="Imagem 3"/>
          <p:cNvPicPr>
            <a:picLocks noChangeAspect="1"/>
          </p:cNvPicPr>
          <p:nvPr/>
        </p:nvPicPr>
        <p:blipFill>
          <a:blip r:embed="rId2" cstate="print"/>
          <a:stretch>
            <a:fillRect/>
          </a:stretch>
        </p:blipFill>
        <p:spPr>
          <a:xfrm>
            <a:off x="5998501" y="419051"/>
            <a:ext cx="2688299" cy="2016224"/>
          </a:xfrm>
          <a:prstGeom prst="rect">
            <a:avLst/>
          </a:prstGeom>
        </p:spPr>
      </p:pic>
    </p:spTree>
    <p:extLst>
      <p:ext uri="{BB962C8B-B14F-4D97-AF65-F5344CB8AC3E}">
        <p14:creationId xmlns:p14="http://schemas.microsoft.com/office/powerpoint/2010/main" xmlns="" val="848305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3ª característica – não eventualidade</a:t>
            </a:r>
            <a:endParaRPr lang="pt-BR" dirty="0"/>
          </a:p>
        </p:txBody>
      </p:sp>
      <p:sp>
        <p:nvSpPr>
          <p:cNvPr id="3" name="Espaço Reservado para Conteúdo 2"/>
          <p:cNvSpPr>
            <a:spLocks noGrp="1"/>
          </p:cNvSpPr>
          <p:nvPr>
            <p:ph idx="1"/>
          </p:nvPr>
        </p:nvSpPr>
        <p:spPr/>
        <p:txBody>
          <a:bodyPr/>
          <a:lstStyle/>
          <a:p>
            <a:r>
              <a:rPr lang="pt-BR" dirty="0" smtClean="0"/>
              <a:t>Caráter de permanência, continuidade em oposição ao trabalho esporádico </a:t>
            </a:r>
            <a:endParaRPr lang="pt-BR" dirty="0"/>
          </a:p>
          <a:p>
            <a:r>
              <a:rPr lang="pt-BR" dirty="0" smtClean="0"/>
              <a:t>Para a CLT eventualidade ≠ descontinuidade. Ex.: garçom que trabalha aos domingos, professor que leciona uma vez por semana, etc.</a:t>
            </a:r>
          </a:p>
        </p:txBody>
      </p:sp>
    </p:spTree>
    <p:extLst>
      <p:ext uri="{BB962C8B-B14F-4D97-AF65-F5344CB8AC3E}">
        <p14:creationId xmlns:p14="http://schemas.microsoft.com/office/powerpoint/2010/main" xmlns="" val="1909242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TST</a:t>
            </a:r>
            <a:endParaRPr lang="pt-BR" dirty="0">
              <a:solidFill>
                <a:srgbClr val="FF0000"/>
              </a:solidFill>
            </a:endParaRPr>
          </a:p>
        </p:txBody>
      </p:sp>
      <p:sp>
        <p:nvSpPr>
          <p:cNvPr id="3" name="Espaço Reservado para Conteúdo 2"/>
          <p:cNvSpPr>
            <a:spLocks noGrp="1"/>
          </p:cNvSpPr>
          <p:nvPr>
            <p:ph idx="1"/>
          </p:nvPr>
        </p:nvSpPr>
        <p:spPr>
          <a:xfrm>
            <a:off x="914400" y="1340768"/>
            <a:ext cx="7772400" cy="5015582"/>
          </a:xfrm>
        </p:spPr>
        <p:txBody>
          <a:bodyPr/>
          <a:lstStyle/>
          <a:p>
            <a:r>
              <a:rPr lang="pt-BR" dirty="0" smtClean="0"/>
              <a:t>RECURSO </a:t>
            </a:r>
            <a:r>
              <a:rPr lang="pt-BR" dirty="0"/>
              <a:t>DE REVISTA. VÍNCULO DE EMPREGO. FAXINEIRA. PRESTAÇÃO DE SERVIÇOS DUAS VEZES POR SEMANA A EMPREGADOR DE NATUREZA NÃO-DOMÉSTICA. NÃO EVENTUALIDADE CARACTERIZADA. Para fins celetistas, se a prestação de serviços é descontínua, mas permanente, deixa de haver eventualidade. É que a jornada contratual pode ser inferior </a:t>
            </a:r>
            <a:r>
              <a:rPr lang="pt-BR" dirty="0" smtClean="0"/>
              <a:t>à</a:t>
            </a:r>
            <a:r>
              <a:rPr lang="pt-BR" dirty="0"/>
              <a:t> jornada legal, inclusive no que concerne </a:t>
            </a:r>
            <a:r>
              <a:rPr lang="pt-BR" dirty="0" smtClean="0"/>
              <a:t>aos</a:t>
            </a:r>
            <a:endParaRPr lang="pt-BR" dirty="0"/>
          </a:p>
        </p:txBody>
      </p:sp>
    </p:spTree>
    <p:extLst>
      <p:ext uri="{BB962C8B-B14F-4D97-AF65-F5344CB8AC3E}">
        <p14:creationId xmlns:p14="http://schemas.microsoft.com/office/powerpoint/2010/main" xmlns="" val="1595938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692696"/>
            <a:ext cx="7772400" cy="5663654"/>
          </a:xfrm>
        </p:spPr>
        <p:txBody>
          <a:bodyPr>
            <a:normAutofit fontScale="92500" lnSpcReduction="10000"/>
          </a:bodyPr>
          <a:lstStyle/>
          <a:p>
            <a:r>
              <a:rPr lang="pt-BR" dirty="0"/>
              <a:t>dias </a:t>
            </a:r>
            <a:r>
              <a:rPr lang="pt-BR" dirty="0" smtClean="0"/>
              <a:t>laborados </a:t>
            </a:r>
            <a:r>
              <a:rPr lang="pt-BR" dirty="0"/>
              <a:t>na semana, tal como na presente hipótese, em que </a:t>
            </a:r>
            <a:r>
              <a:rPr lang="pt-BR" dirty="0" smtClean="0"/>
              <a:t>é inconteste a prestação de serviços duas ou três vezes por semana, </a:t>
            </a:r>
            <a:r>
              <a:rPr lang="pt-BR" dirty="0"/>
              <a:t>por mais de cinco anos seguidos. </a:t>
            </a:r>
            <a:r>
              <a:rPr lang="pt-BR" u="sng" dirty="0"/>
              <a:t>Relembre-se que o critério da continuidade/descontinuidade somente se aplica ao doméstico</a:t>
            </a:r>
            <a:r>
              <a:rPr lang="pt-BR" dirty="0"/>
              <a:t> (Lei nº 5.859/72, art. 1º), </a:t>
            </a:r>
            <a:r>
              <a:rPr lang="pt-BR" u="sng" dirty="0"/>
              <a:t>porém não ao empregado genericamente considerado </a:t>
            </a:r>
            <a:r>
              <a:rPr lang="pt-BR" dirty="0"/>
              <a:t>(art. 3º, caput, CLT)". (Recurso de revista conhecido e provido</a:t>
            </a:r>
            <a:r>
              <a:rPr lang="pt-BR" dirty="0" smtClean="0"/>
              <a:t>.</a:t>
            </a:r>
          </a:p>
          <a:p>
            <a:r>
              <a:rPr lang="pt-BR" dirty="0" smtClean="0"/>
              <a:t>TST </a:t>
            </a:r>
            <a:r>
              <a:rPr lang="pt-BR" dirty="0"/>
              <a:t>- RR: 15007920125030032  , Relator: Mauricio Godinho Delgado, Data de Julgamento: 11/06/2014, 3ª Turma, Data de Publicação: DEJT </a:t>
            </a:r>
            <a:r>
              <a:rPr lang="pt-BR" dirty="0" smtClean="0"/>
              <a:t>13/06/2014.</a:t>
            </a:r>
            <a:endParaRPr lang="pt-BR" dirty="0"/>
          </a:p>
        </p:txBody>
      </p:sp>
    </p:spTree>
    <p:extLst>
      <p:ext uri="{BB962C8B-B14F-4D97-AF65-F5344CB8AC3E}">
        <p14:creationId xmlns:p14="http://schemas.microsoft.com/office/powerpoint/2010/main" xmlns="" val="2969916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4ª característica – onerosidade</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Contrapartida econômica em favor do trabalhador</a:t>
            </a:r>
          </a:p>
          <a:p>
            <a:r>
              <a:rPr lang="pt-BR" dirty="0" smtClean="0"/>
              <a:t>2 aspectos: </a:t>
            </a:r>
          </a:p>
          <a:p>
            <a:pPr marL="1080000"/>
            <a:r>
              <a:rPr lang="pt-BR" dirty="0" smtClean="0"/>
              <a:t>Aspecto objetivo - mero </a:t>
            </a:r>
            <a:r>
              <a:rPr lang="pt-BR" dirty="0"/>
              <a:t>pagamento, </a:t>
            </a:r>
            <a:r>
              <a:rPr lang="pt-BR" dirty="0" smtClean="0"/>
              <a:t>retribuição </a:t>
            </a:r>
            <a:r>
              <a:rPr lang="pt-BR" dirty="0"/>
              <a:t>pela prestação do </a:t>
            </a:r>
            <a:r>
              <a:rPr lang="pt-BR" dirty="0" smtClean="0"/>
              <a:t>serviço</a:t>
            </a:r>
          </a:p>
          <a:p>
            <a:pPr marL="1080000"/>
            <a:r>
              <a:rPr lang="pt-BR" dirty="0" smtClean="0"/>
              <a:t>Aspecto subjetivo - expectativa </a:t>
            </a:r>
            <a:r>
              <a:rPr lang="pt-BR" dirty="0"/>
              <a:t>do prestador de serviços de receber algo em recompensa pela atividade </a:t>
            </a:r>
            <a:r>
              <a:rPr lang="pt-BR" dirty="0" smtClean="0"/>
              <a:t>exercida</a:t>
            </a:r>
          </a:p>
          <a:p>
            <a:r>
              <a:rPr lang="pt-BR" dirty="0" smtClean="0"/>
              <a:t>Conjunto salarial – verbas de natureza salarial e indenizatórias</a:t>
            </a:r>
          </a:p>
          <a:p>
            <a:r>
              <a:rPr lang="pt-BR" b="1" u="sng" dirty="0" smtClean="0"/>
              <a:t>Dúvida: </a:t>
            </a:r>
            <a:r>
              <a:rPr lang="pt-BR" dirty="0" smtClean="0"/>
              <a:t>trabalho </a:t>
            </a:r>
            <a:r>
              <a:rPr lang="pt-BR" dirty="0"/>
              <a:t>voluntário gera vínculo de emprego</a:t>
            </a:r>
            <a:r>
              <a:rPr lang="pt-BR" dirty="0" smtClean="0"/>
              <a:t>?</a:t>
            </a:r>
            <a:endParaRPr lang="pt-BR" dirty="0"/>
          </a:p>
        </p:txBody>
      </p:sp>
    </p:spTree>
    <p:extLst>
      <p:ext uri="{BB962C8B-B14F-4D97-AF65-F5344CB8AC3E}">
        <p14:creationId xmlns:p14="http://schemas.microsoft.com/office/powerpoint/2010/main" xmlns="" val="3306900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a:t>
            </a:r>
            <a:endParaRPr lang="pt-BR" dirty="0"/>
          </a:p>
        </p:txBody>
      </p:sp>
      <p:sp>
        <p:nvSpPr>
          <p:cNvPr id="3" name="Espaço Reservado para Conteúdo 2"/>
          <p:cNvSpPr>
            <a:spLocks noGrp="1"/>
          </p:cNvSpPr>
          <p:nvPr>
            <p:ph idx="1"/>
          </p:nvPr>
        </p:nvSpPr>
        <p:spPr>
          <a:xfrm>
            <a:off x="914400" y="1268760"/>
            <a:ext cx="7772400" cy="5087590"/>
          </a:xfrm>
        </p:spPr>
        <p:txBody>
          <a:bodyPr>
            <a:normAutofit fontScale="92500" lnSpcReduction="20000"/>
          </a:bodyPr>
          <a:lstStyle/>
          <a:p>
            <a:r>
              <a:rPr lang="pt-BR" dirty="0" smtClean="0"/>
              <a:t>TST NEGA VÍNCULO DE EMPREGO EM TRABALHO VOLUNTÁRIO</a:t>
            </a:r>
          </a:p>
          <a:p>
            <a:r>
              <a:rPr lang="pt-BR" dirty="0" smtClean="0"/>
              <a:t>Decisão SDI-1 – bombeiro militar (ex-aluno) x escola  </a:t>
            </a:r>
          </a:p>
          <a:p>
            <a:r>
              <a:rPr lang="pt-BR" dirty="0"/>
              <a:t>O trabalho foi realizado ao longo de 22 anos, todos os sábados, sem que o instrutor de educação física recebesse qualquer remuneração pela atividade. A filha recebia bolsa de estudos integral por certo período</a:t>
            </a:r>
          </a:p>
          <a:p>
            <a:r>
              <a:rPr lang="pt-BR" u="sng" dirty="0"/>
              <a:t>Não se pode falar que o instrutor</a:t>
            </a:r>
            <a:r>
              <a:rPr lang="pt-BR" dirty="0"/>
              <a:t>, durante os 22 anos de prestação de serviços, ativava-se na </a:t>
            </a:r>
            <a:r>
              <a:rPr lang="pt-BR" u="sng" dirty="0"/>
              <a:t>expectativa de contraprestação de índole econômica</a:t>
            </a:r>
            <a:r>
              <a:rPr lang="pt-BR" dirty="0"/>
              <a:t>. (E-RR 767/1998-033-01-00.7</a:t>
            </a:r>
            <a:r>
              <a:rPr lang="pt-BR" dirty="0" smtClean="0"/>
              <a:t>)</a:t>
            </a:r>
            <a:endParaRPr lang="pt-BR" dirty="0"/>
          </a:p>
        </p:txBody>
      </p:sp>
    </p:spTree>
    <p:extLst>
      <p:ext uri="{BB962C8B-B14F-4D97-AF65-F5344CB8AC3E}">
        <p14:creationId xmlns:p14="http://schemas.microsoft.com/office/powerpoint/2010/main" xmlns="" val="40182850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a:xfrm>
            <a:off x="914400" y="1340768"/>
            <a:ext cx="7772400" cy="5015582"/>
          </a:xfrm>
        </p:spPr>
        <p:txBody>
          <a:bodyPr>
            <a:normAutofit fontScale="92500" lnSpcReduction="20000"/>
          </a:bodyPr>
          <a:lstStyle/>
          <a:p>
            <a:r>
              <a:rPr lang="pt-BR" sz="2600" dirty="0" smtClean="0"/>
              <a:t>TRABALHO VOLUNTÁRIO. AUSÊNCIA DE ONEROSIDADE. VÍNCULO DE EMPREGO. INEXISTÊNCIA</a:t>
            </a:r>
            <a:endParaRPr lang="pt-BR" dirty="0" smtClean="0"/>
          </a:p>
          <a:p>
            <a:r>
              <a:rPr lang="pt-BR" dirty="0" smtClean="0"/>
              <a:t>O reclamante prestou serviços de natureza social apenas como voluntário à reclamada [...] A adesão do obreiro a este serviço ocorreu de forma espontânea e livre, com plena ciência da conceituação deste labor, sem recebimento de parcelas econômicas a título de remuneração pelos serviços efetuados. </a:t>
            </a:r>
          </a:p>
          <a:p>
            <a:r>
              <a:rPr lang="pt-BR" dirty="0"/>
              <a:t>[...], posto que esta (relação de emprego) pressupõe inequivocamente a onerosidade. 01076-2003-016-15-00-7 ROPS – decisão </a:t>
            </a:r>
            <a:r>
              <a:rPr lang="pt-BR" dirty="0" smtClean="0"/>
              <a:t>de outubro/2005</a:t>
            </a:r>
            <a:endParaRPr lang="pt-BR" dirty="0"/>
          </a:p>
          <a:p>
            <a:endParaRPr lang="pt-BR" dirty="0"/>
          </a:p>
        </p:txBody>
      </p:sp>
    </p:spTree>
    <p:extLst>
      <p:ext uri="{BB962C8B-B14F-4D97-AF65-F5344CB8AC3E}">
        <p14:creationId xmlns:p14="http://schemas.microsoft.com/office/powerpoint/2010/main" xmlns="" val="2630713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eaLnBrk="1" fontAlgn="auto" hangingPunct="1">
              <a:spcAft>
                <a:spcPts val="0"/>
              </a:spcAft>
              <a:defRPr/>
            </a:pPr>
            <a:r>
              <a:rPr lang="pt-BR" dirty="0" smtClean="0">
                <a:solidFill>
                  <a:schemeClr val="tx2">
                    <a:satMod val="200000"/>
                  </a:schemeClr>
                </a:solidFill>
              </a:rPr>
              <a:t>Metodologia</a:t>
            </a:r>
            <a:endParaRPr lang="pt-BR" dirty="0">
              <a:solidFill>
                <a:schemeClr val="tx2">
                  <a:satMod val="200000"/>
                </a:schemeClr>
              </a:solidFill>
            </a:endParaRPr>
          </a:p>
        </p:txBody>
      </p:sp>
      <p:sp>
        <p:nvSpPr>
          <p:cNvPr id="3" name="Espaço Reservado para Conteúdo 2"/>
          <p:cNvSpPr>
            <a:spLocks noGrp="1"/>
          </p:cNvSpPr>
          <p:nvPr>
            <p:ph idx="1"/>
          </p:nvPr>
        </p:nvSpPr>
        <p:spPr/>
        <p:txBody>
          <a:bodyPr>
            <a:normAutofit lnSpcReduction="10000"/>
          </a:bodyPr>
          <a:lstStyle/>
          <a:p>
            <a:pPr marL="411480" eaLnBrk="1" fontAlgn="auto" hangingPunct="1">
              <a:spcAft>
                <a:spcPts val="0"/>
              </a:spcAft>
              <a:buFont typeface="Wingdings"/>
              <a:buChar char=""/>
              <a:defRPr/>
            </a:pPr>
            <a:r>
              <a:rPr lang="pt-BR" dirty="0" smtClean="0"/>
              <a:t>Apresentação da professora</a:t>
            </a:r>
          </a:p>
          <a:p>
            <a:pPr marL="411480" eaLnBrk="1" fontAlgn="auto" hangingPunct="1">
              <a:spcAft>
                <a:spcPts val="0"/>
              </a:spcAft>
              <a:buFont typeface="Wingdings"/>
              <a:buChar char=""/>
              <a:defRPr/>
            </a:pPr>
            <a:r>
              <a:rPr lang="pt-BR" dirty="0"/>
              <a:t>Apresentação </a:t>
            </a:r>
            <a:r>
              <a:rPr lang="pt-BR" dirty="0" smtClean="0"/>
              <a:t>do conteúdo:</a:t>
            </a:r>
          </a:p>
          <a:p>
            <a:pPr marL="1080000" eaLnBrk="1" fontAlgn="auto" hangingPunct="1">
              <a:spcAft>
                <a:spcPts val="0"/>
              </a:spcAft>
              <a:buFont typeface="Wingdings"/>
              <a:buChar char=""/>
              <a:defRPr/>
            </a:pPr>
            <a:r>
              <a:rPr lang="pt-BR" dirty="0"/>
              <a:t>Relação de trabalho e relação de emprego. </a:t>
            </a:r>
            <a:endParaRPr lang="pt-BR" dirty="0" smtClean="0"/>
          </a:p>
          <a:p>
            <a:pPr marL="1080000" eaLnBrk="1" fontAlgn="auto" hangingPunct="1">
              <a:spcAft>
                <a:spcPts val="0"/>
              </a:spcAft>
              <a:buFont typeface="Wingdings"/>
              <a:buChar char=""/>
              <a:defRPr/>
            </a:pPr>
            <a:r>
              <a:rPr lang="pt-BR" dirty="0" smtClean="0"/>
              <a:t>Empregado</a:t>
            </a:r>
            <a:r>
              <a:rPr lang="pt-BR" dirty="0"/>
              <a:t>: conceito, caracterização. Altos </a:t>
            </a:r>
            <a:r>
              <a:rPr lang="pt-BR" dirty="0" smtClean="0"/>
              <a:t>empregados: </a:t>
            </a:r>
            <a:r>
              <a:rPr lang="pt-BR" dirty="0" err="1"/>
              <a:t>exercentes</a:t>
            </a:r>
            <a:r>
              <a:rPr lang="pt-BR" dirty="0"/>
              <a:t> de cargo de confiança. </a:t>
            </a:r>
            <a:endParaRPr lang="pt-BR" dirty="0" smtClean="0"/>
          </a:p>
          <a:p>
            <a:pPr marL="1080000" eaLnBrk="1" fontAlgn="auto" hangingPunct="1">
              <a:spcAft>
                <a:spcPts val="0"/>
              </a:spcAft>
              <a:buFont typeface="Wingdings"/>
              <a:buChar char=""/>
              <a:defRPr/>
            </a:pPr>
            <a:r>
              <a:rPr lang="pt-BR" dirty="0" smtClean="0"/>
              <a:t>Empregador</a:t>
            </a:r>
            <a:r>
              <a:rPr lang="pt-BR" dirty="0"/>
              <a:t>: conceito, caracterização. Empresa e estabelecimento. Grupo econômico. Sucessão de empregadores. </a:t>
            </a:r>
            <a:endParaRPr lang="pt-BR" dirty="0" smtClean="0"/>
          </a:p>
        </p:txBody>
      </p:sp>
      <p:sp>
        <p:nvSpPr>
          <p:cNvPr id="10244" name="Espaço Reservado para Número de Slide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spcBef>
                <a:spcPct val="0"/>
              </a:spcBef>
              <a:buClrTx/>
              <a:buSzTx/>
              <a:buFontTx/>
              <a:buNone/>
            </a:pPr>
            <a:fld id="{0AE9888B-8F10-4E09-99A6-E6EB22DB9BC5}" type="slidenum">
              <a:rPr lang="pt-BR" altLang="pt-BR" sz="1200" smtClean="0">
                <a:solidFill>
                  <a:schemeClr val="tx2"/>
                </a:solidFill>
                <a:latin typeface="Tahoma" panose="020B0604030504040204" pitchFamily="34" charset="0"/>
              </a:rPr>
              <a:pPr>
                <a:spcBef>
                  <a:spcPct val="0"/>
                </a:spcBef>
                <a:buClrTx/>
                <a:buSzTx/>
                <a:buFontTx/>
                <a:buNone/>
              </a:pPr>
              <a:t>2</a:t>
            </a:fld>
            <a:endParaRPr lang="pt-BR" altLang="pt-BR" sz="1200" smtClean="0">
              <a:solidFill>
                <a:schemeClr val="tx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Os afazeres domésticos da esposa podem gerar vínculo de emprego?</a:t>
            </a:r>
          </a:p>
          <a:p>
            <a:r>
              <a:rPr lang="pt-BR" dirty="0" smtClean="0"/>
              <a:t>E se o trabalho dela for desempenhado na padaria do casal?</a:t>
            </a:r>
            <a:endParaRPr lang="pt-BR" dirty="0"/>
          </a:p>
        </p:txBody>
      </p:sp>
    </p:spTree>
    <p:extLst>
      <p:ext uri="{BB962C8B-B14F-4D97-AF65-F5344CB8AC3E}">
        <p14:creationId xmlns:p14="http://schemas.microsoft.com/office/powerpoint/2010/main" xmlns="" val="119395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24ª Região - MS</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É possível haver o reconhecimento de vínculo de emprego entre cônjuges ou parentes, ou seja, mulher pode ser empregada do marido, desde que presentes os requisitos previstos no art. 3º da CLT .</a:t>
            </a:r>
          </a:p>
          <a:p>
            <a:r>
              <a:rPr lang="pt-BR" dirty="0" smtClean="0"/>
              <a:t>Mas, no caso específico, não há.  A </a:t>
            </a:r>
            <a:r>
              <a:rPr lang="pt-BR" dirty="0" err="1" smtClean="0"/>
              <a:t>ex-esposa</a:t>
            </a:r>
            <a:r>
              <a:rPr lang="pt-BR" dirty="0" smtClean="0"/>
              <a:t> alega que limpava o escritório do ex-marido - contiguo a casa que moravam, cuidava da casa e dos afazeres domésticos e, na ausência do marido, atendia pessoas no escritório ou o telefone.</a:t>
            </a:r>
          </a:p>
        </p:txBody>
      </p:sp>
    </p:spTree>
    <p:extLst>
      <p:ext uri="{BB962C8B-B14F-4D97-AF65-F5344CB8AC3E}">
        <p14:creationId xmlns:p14="http://schemas.microsoft.com/office/powerpoint/2010/main" xmlns="" val="574282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smtClean="0"/>
              <a:t>As provas não demonstraram o vínculo de emprego. "Na verdade, a relação havida entre as partes correspondia a um típico relacionamento familiar, no qual </a:t>
            </a:r>
            <a:r>
              <a:rPr lang="pt-BR" u="sng" dirty="0" smtClean="0"/>
              <a:t>as partes envolvidas se auxiliam mutuamente</a:t>
            </a:r>
            <a:r>
              <a:rPr lang="pt-BR" dirty="0" smtClean="0"/>
              <a:t> com vistas ao aumento do patrimônio e dos rendimentos da família, sem resquício de onerosidade e subordinação jurídica, traços essenciais a uma relação de emprego", afirma o Juiz Ademar. (Proc. Nº. 531-53.2010.5.24.0031-RO.1). Decisão de 10/2011</a:t>
            </a:r>
          </a:p>
        </p:txBody>
      </p:sp>
    </p:spTree>
    <p:extLst>
      <p:ext uri="{BB962C8B-B14F-4D97-AF65-F5344CB8AC3E}">
        <p14:creationId xmlns:p14="http://schemas.microsoft.com/office/powerpoint/2010/main" xmlns="" val="42653452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 </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Ex-mulher de sócio de padaria não consegue vínculo de emprego como caixa</a:t>
            </a:r>
          </a:p>
          <a:p>
            <a:r>
              <a:rPr lang="pt-BR" dirty="0" smtClean="0"/>
              <a:t>O ministro </a:t>
            </a:r>
            <a:r>
              <a:rPr lang="pt-BR" dirty="0"/>
              <a:t>Alexandre Agra Belmonte, relator, destacou que, com base nas provas, principalmente a oral – inclusive da autora da ação – "a relação entre as partes não era de emprego, pois decorrente de vínculo afetivo e conjugal". </a:t>
            </a:r>
            <a:endParaRPr lang="pt-BR" dirty="0" smtClean="0"/>
          </a:p>
          <a:p>
            <a:r>
              <a:rPr lang="pt-BR" dirty="0" smtClean="0"/>
              <a:t>A autora afirmou que foi empregada das padarias de 02/2004 a 12/2010, sem ter a carteira assinada. Casou-se com um dos sócios, em 04/2006, de quem se separou em 01/2012.</a:t>
            </a:r>
          </a:p>
        </p:txBody>
      </p:sp>
    </p:spTree>
    <p:extLst>
      <p:ext uri="{BB962C8B-B14F-4D97-AF65-F5344CB8AC3E}">
        <p14:creationId xmlns:p14="http://schemas.microsoft.com/office/powerpoint/2010/main" xmlns="" val="1855828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dirty="0" smtClean="0"/>
              <a:t>Com </a:t>
            </a:r>
            <a:r>
              <a:rPr lang="pt-BR" dirty="0"/>
              <a:t>base em prova testemunhal, o juízo de primeira instância constatou que ela </a:t>
            </a:r>
            <a:r>
              <a:rPr lang="pt-BR" u="sng" dirty="0"/>
              <a:t>não era tratada como empregada</a:t>
            </a:r>
            <a:r>
              <a:rPr lang="pt-BR" dirty="0"/>
              <a:t>, e sim como esposa do </a:t>
            </a:r>
            <a:r>
              <a:rPr lang="pt-BR" dirty="0" smtClean="0"/>
              <a:t>proprietário.</a:t>
            </a:r>
          </a:p>
          <a:p>
            <a:r>
              <a:rPr lang="pt-BR" dirty="0"/>
              <a:t> Uma </a:t>
            </a:r>
            <a:r>
              <a:rPr lang="pt-BR" dirty="0" smtClean="0"/>
              <a:t>balconista disse </a:t>
            </a:r>
            <a:r>
              <a:rPr lang="pt-BR" dirty="0"/>
              <a:t>que quem administrava a padaria </a:t>
            </a:r>
            <a:r>
              <a:rPr lang="pt-BR" dirty="0" smtClean="0"/>
              <a:t>era </a:t>
            </a:r>
            <a:r>
              <a:rPr lang="pt-BR" dirty="0"/>
              <a:t>o casal, que operava o caixa. Os dois iam e voltavam juntos, e quem estivesse no momento resolvia os problemas referentes a produtos, atendimento ou pessoal.</a:t>
            </a:r>
          </a:p>
          <a:p>
            <a:r>
              <a:rPr lang="pt-BR" dirty="0" smtClean="0"/>
              <a:t>Processo: AIRR-1725-18.2011.5.06.0011. decisão de agosto/2014.</a:t>
            </a:r>
            <a:endParaRPr lang="pt-BR" dirty="0"/>
          </a:p>
        </p:txBody>
      </p:sp>
    </p:spTree>
    <p:extLst>
      <p:ext uri="{BB962C8B-B14F-4D97-AF65-F5344CB8AC3E}">
        <p14:creationId xmlns:p14="http://schemas.microsoft.com/office/powerpoint/2010/main" xmlns="" val="3802896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5ª característica – subordinação</a:t>
            </a:r>
            <a:endParaRPr lang="pt-BR" dirty="0"/>
          </a:p>
        </p:txBody>
      </p:sp>
      <p:sp>
        <p:nvSpPr>
          <p:cNvPr id="3" name="Espaço Reservado para Conteúdo 2"/>
          <p:cNvSpPr>
            <a:spLocks noGrp="1"/>
          </p:cNvSpPr>
          <p:nvPr>
            <p:ph idx="1"/>
          </p:nvPr>
        </p:nvSpPr>
        <p:spPr/>
        <p:txBody>
          <a:bodyPr/>
          <a:lstStyle/>
          <a:p>
            <a:r>
              <a:rPr lang="pt-BR" dirty="0" smtClean="0"/>
              <a:t>Considerada por alguns a mais importante</a:t>
            </a:r>
          </a:p>
          <a:p>
            <a:r>
              <a:rPr lang="pt-BR" dirty="0" smtClean="0"/>
              <a:t>Sujeição do empregado ao poder de direção do empregador</a:t>
            </a:r>
          </a:p>
          <a:p>
            <a:r>
              <a:rPr lang="pt-BR" dirty="0" smtClean="0"/>
              <a:t>Limitação da autonomia da vontade do trabalhador </a:t>
            </a:r>
          </a:p>
        </p:txBody>
      </p:sp>
    </p:spTree>
    <p:extLst>
      <p:ext uri="{BB962C8B-B14F-4D97-AF65-F5344CB8AC3E}">
        <p14:creationId xmlns:p14="http://schemas.microsoft.com/office/powerpoint/2010/main" xmlns="" val="32005175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427163"/>
            <a:ext cx="7772400" cy="4929187"/>
          </a:xfrm>
        </p:spPr>
        <p:txBody>
          <a:bodyPr>
            <a:normAutofit lnSpcReduction="10000"/>
          </a:bodyPr>
          <a:lstStyle/>
          <a:p>
            <a:r>
              <a:rPr lang="pt-BR" dirty="0" smtClean="0"/>
              <a:t>Justiça </a:t>
            </a:r>
            <a:r>
              <a:rPr lang="pt-BR" dirty="0"/>
              <a:t>nega relação de emprego entre dois distribuidores de produtos </a:t>
            </a:r>
            <a:r>
              <a:rPr lang="pt-BR" dirty="0" err="1" smtClean="0"/>
              <a:t>Herbalife</a:t>
            </a:r>
            <a:r>
              <a:rPr lang="pt-BR" dirty="0" smtClean="0"/>
              <a:t> - ausência de requisitos subordinação e onerosidade.</a:t>
            </a:r>
          </a:p>
          <a:p>
            <a:r>
              <a:rPr lang="pt-BR" dirty="0" smtClean="0"/>
              <a:t>O </a:t>
            </a:r>
            <a:r>
              <a:rPr lang="pt-BR" dirty="0"/>
              <a:t>proprietário </a:t>
            </a:r>
            <a:r>
              <a:rPr lang="pt-BR" dirty="0" smtClean="0"/>
              <a:t>argumentou, </a:t>
            </a:r>
            <a:r>
              <a:rPr lang="pt-BR" dirty="0"/>
              <a:t>em defesa, que distribuidores de produtos </a:t>
            </a:r>
            <a:r>
              <a:rPr lang="pt-BR" dirty="0" err="1"/>
              <a:t>Herbalife</a:t>
            </a:r>
            <a:r>
              <a:rPr lang="pt-BR" dirty="0"/>
              <a:t> não estão autorizados a contratar empregados, mas que </a:t>
            </a:r>
            <a:r>
              <a:rPr lang="pt-BR" u="sng" dirty="0"/>
              <a:t>podem aceitar a participação de novos distribuidores</a:t>
            </a:r>
            <a:r>
              <a:rPr lang="pt-BR" dirty="0"/>
              <a:t> em atividades de sua unidade, como forma de prepará-los para o início de seus próprios negócios</a:t>
            </a:r>
            <a:r>
              <a:rPr lang="pt-BR" dirty="0" smtClean="0"/>
              <a:t>. [...]</a:t>
            </a:r>
            <a:endParaRPr lang="pt-BR" dirty="0"/>
          </a:p>
        </p:txBody>
      </p:sp>
    </p:spTree>
    <p:extLst>
      <p:ext uri="{BB962C8B-B14F-4D97-AF65-F5344CB8AC3E}">
        <p14:creationId xmlns:p14="http://schemas.microsoft.com/office/powerpoint/2010/main" xmlns="" val="2066581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smtClean="0"/>
              <a:t>“</a:t>
            </a:r>
            <a:r>
              <a:rPr lang="pt-BR" dirty="0"/>
              <a:t>A subordinação jurídica que, frise-se, </a:t>
            </a:r>
            <a:r>
              <a:rPr lang="pt-BR" u="sng" dirty="0"/>
              <a:t>é o elemento diferenciador central entre as figuras do trabalhador autônomo e do trabalhador com vínculo empregatício</a:t>
            </a:r>
            <a:r>
              <a:rPr lang="pt-BR" dirty="0"/>
              <a:t>, não ficou cabalmente comprovada na hipótese. Não existem sequer indícios de que o réu desse ordens para o reclamante”, ressaltaram os desembargadores </a:t>
            </a:r>
            <a:endParaRPr lang="pt-BR" dirty="0" smtClean="0"/>
          </a:p>
          <a:p>
            <a:r>
              <a:rPr lang="pt-BR" dirty="0" smtClean="0"/>
              <a:t>Processo 00985-2014-325-09-00-9. 7ª Turma. Relator Ubirajara Carlos Mendes. Decisão de 02/2015.</a:t>
            </a:r>
            <a:endParaRPr lang="pt-BR" dirty="0"/>
          </a:p>
          <a:p>
            <a:endParaRPr lang="pt-BR" dirty="0"/>
          </a:p>
          <a:p>
            <a:endParaRPr lang="pt-BR" dirty="0"/>
          </a:p>
          <a:p>
            <a:endParaRPr lang="pt-BR" dirty="0"/>
          </a:p>
        </p:txBody>
      </p:sp>
    </p:spTree>
    <p:extLst>
      <p:ext uri="{BB962C8B-B14F-4D97-AF65-F5344CB8AC3E}">
        <p14:creationId xmlns:p14="http://schemas.microsoft.com/office/powerpoint/2010/main" xmlns="" val="2360736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000" dirty="0" smtClean="0"/>
              <a:t>Em outro sentido...TRT 3ª Região/ MG</a:t>
            </a:r>
            <a:endParaRPr lang="pt-BR" sz="3000" dirty="0"/>
          </a:p>
        </p:txBody>
      </p:sp>
      <p:sp>
        <p:nvSpPr>
          <p:cNvPr id="3" name="Espaço Reservado para Conteúdo 2"/>
          <p:cNvSpPr>
            <a:spLocks noGrp="1"/>
          </p:cNvSpPr>
          <p:nvPr>
            <p:ph idx="1"/>
          </p:nvPr>
        </p:nvSpPr>
        <p:spPr>
          <a:xfrm>
            <a:off x="914400" y="1196752"/>
            <a:ext cx="7772400" cy="5159598"/>
          </a:xfrm>
        </p:spPr>
        <p:txBody>
          <a:bodyPr>
            <a:normAutofit fontScale="92500" lnSpcReduction="20000"/>
          </a:bodyPr>
          <a:lstStyle/>
          <a:p>
            <a:r>
              <a:rPr lang="pt-BR" dirty="0" smtClean="0"/>
              <a:t>JT reconhece vínculo de emprego entre manicure e salão de beleza </a:t>
            </a:r>
          </a:p>
          <a:p>
            <a:r>
              <a:rPr lang="pt-BR" dirty="0" smtClean="0"/>
              <a:t>O próprio preposto admitiu que ela não poderia se fazer substituir por outra manicure, que não do salão. [...] O </a:t>
            </a:r>
            <a:r>
              <a:rPr lang="pt-BR" dirty="0"/>
              <a:t>simples fato de a reclamante exercer função relacionada com o objeto social do réu já demonstra a existência desse requisito essencial para a caracterização do vínculo de emprego. [...] Apesar de a trabalhadora poder tornar indisponíveis certos horários em sua agenda, </a:t>
            </a:r>
            <a:r>
              <a:rPr lang="pt-BR" u="sng" dirty="0"/>
              <a:t>esse procedimento tinha que ser comunicado previamente à gerente</a:t>
            </a:r>
            <a:r>
              <a:rPr lang="pt-BR" dirty="0"/>
              <a:t>. </a:t>
            </a:r>
          </a:p>
          <a:p>
            <a:r>
              <a:rPr lang="pt-BR" dirty="0" smtClean="0"/>
              <a:t>0001746-48.2011.5.03.0020 AIRR </a:t>
            </a:r>
            <a:r>
              <a:rPr lang="pt-BR" dirty="0"/>
              <a:t>decisão de </a:t>
            </a:r>
            <a:r>
              <a:rPr lang="pt-BR" dirty="0" smtClean="0"/>
              <a:t>10/2012</a:t>
            </a:r>
            <a:endParaRPr lang="pt-BR" dirty="0"/>
          </a:p>
        </p:txBody>
      </p:sp>
    </p:spTree>
    <p:extLst>
      <p:ext uri="{BB962C8B-B14F-4D97-AF65-F5344CB8AC3E}">
        <p14:creationId xmlns:p14="http://schemas.microsoft.com/office/powerpoint/2010/main" xmlns="" val="2809470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 </a:t>
            </a:r>
            <a:endParaRPr lang="pt-BR" dirty="0"/>
          </a:p>
        </p:txBody>
      </p:sp>
      <p:sp>
        <p:nvSpPr>
          <p:cNvPr id="3" name="Espaço Reservado para Conteúdo 2"/>
          <p:cNvSpPr>
            <a:spLocks noGrp="1"/>
          </p:cNvSpPr>
          <p:nvPr>
            <p:ph idx="1"/>
          </p:nvPr>
        </p:nvSpPr>
        <p:spPr/>
        <p:txBody>
          <a:bodyPr/>
          <a:lstStyle/>
          <a:p>
            <a:r>
              <a:rPr lang="pt-BR" dirty="0" smtClean="0"/>
              <a:t>Norma coletiva pode estabelecer critérios para o reconhecimento de vínculo de emprego?</a:t>
            </a:r>
            <a:endParaRPr lang="pt-BR" dirty="0"/>
          </a:p>
        </p:txBody>
      </p:sp>
    </p:spTree>
    <p:extLst>
      <p:ext uri="{BB962C8B-B14F-4D97-AF65-F5344CB8AC3E}">
        <p14:creationId xmlns:p14="http://schemas.microsoft.com/office/powerpoint/2010/main" xmlns="" val="2063608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15620" y="4941168"/>
            <a:ext cx="8156448" cy="777240"/>
          </a:xfrm>
        </p:spPr>
        <p:txBody>
          <a:bodyPr>
            <a:normAutofit fontScale="90000"/>
          </a:bodyPr>
          <a:lstStyle/>
          <a:p>
            <a:r>
              <a:rPr lang="pt-BR" dirty="0"/>
              <a:t>Contrato Individual </a:t>
            </a:r>
            <a:r>
              <a:rPr lang="pt-BR" dirty="0" smtClean="0"/>
              <a:t>de Trabalho I</a:t>
            </a:r>
            <a:endParaRPr lang="pt-BR" dirty="0"/>
          </a:p>
        </p:txBody>
      </p:sp>
    </p:spTree>
    <p:extLst>
      <p:ext uri="{BB962C8B-B14F-4D97-AF65-F5344CB8AC3E}">
        <p14:creationId xmlns:p14="http://schemas.microsoft.com/office/powerpoint/2010/main" xmlns="" val="4176703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a:t>
            </a:r>
            <a:endParaRPr lang="pt-BR" dirty="0"/>
          </a:p>
        </p:txBody>
      </p:sp>
      <p:sp>
        <p:nvSpPr>
          <p:cNvPr id="3" name="Espaço Reservado para Conteúdo 2"/>
          <p:cNvSpPr>
            <a:spLocks noGrp="1"/>
          </p:cNvSpPr>
          <p:nvPr>
            <p:ph idx="1"/>
          </p:nvPr>
        </p:nvSpPr>
        <p:spPr>
          <a:xfrm>
            <a:off x="914400" y="1196752"/>
            <a:ext cx="7772400" cy="5159598"/>
          </a:xfrm>
        </p:spPr>
        <p:txBody>
          <a:bodyPr>
            <a:normAutofit fontScale="92500" lnSpcReduction="10000"/>
          </a:bodyPr>
          <a:lstStyle/>
          <a:p>
            <a:r>
              <a:rPr lang="pt-BR" dirty="0" smtClean="0"/>
              <a:t>Mantido vínculo </a:t>
            </a:r>
            <a:r>
              <a:rPr lang="pt-BR" dirty="0"/>
              <a:t>trabalhista </a:t>
            </a:r>
            <a:r>
              <a:rPr lang="pt-BR" dirty="0" smtClean="0"/>
              <a:t>manicure x salão</a:t>
            </a:r>
            <a:endParaRPr lang="pt-BR" dirty="0"/>
          </a:p>
          <a:p>
            <a:r>
              <a:rPr lang="pt-BR" dirty="0" smtClean="0"/>
              <a:t>O </a:t>
            </a:r>
            <a:r>
              <a:rPr lang="pt-BR" dirty="0"/>
              <a:t>estabelecimento alegou que a decisão </a:t>
            </a:r>
            <a:r>
              <a:rPr lang="pt-BR" dirty="0" smtClean="0"/>
              <a:t>do TRT da </a:t>
            </a:r>
            <a:r>
              <a:rPr lang="pt-BR" dirty="0"/>
              <a:t>9ª Região </a:t>
            </a:r>
            <a:r>
              <a:rPr lang="pt-BR" dirty="0" smtClean="0"/>
              <a:t>não </a:t>
            </a:r>
            <a:r>
              <a:rPr lang="pt-BR" dirty="0"/>
              <a:t>observou </a:t>
            </a:r>
            <a:r>
              <a:rPr lang="pt-BR" u="sng" dirty="0"/>
              <a:t>norma coletiva </a:t>
            </a:r>
            <a:r>
              <a:rPr lang="pt-BR" u="sng" dirty="0" smtClean="0"/>
              <a:t>firmada </a:t>
            </a:r>
            <a:r>
              <a:rPr lang="pt-BR" u="sng" dirty="0"/>
              <a:t>que não reconhece o vínculo empregatício</a:t>
            </a:r>
            <a:r>
              <a:rPr lang="pt-BR" dirty="0"/>
              <a:t> nos casos de profissionais que recebem percentual igual ou superior a 50% sobre cada procedimento</a:t>
            </a:r>
            <a:r>
              <a:rPr lang="pt-BR" dirty="0" smtClean="0"/>
              <a:t>.</a:t>
            </a:r>
          </a:p>
          <a:p>
            <a:r>
              <a:rPr lang="pt-BR" dirty="0"/>
              <a:t>[...] o vínculo empregatício da manicure com o salão se caracterizava pelo </a:t>
            </a:r>
            <a:r>
              <a:rPr lang="pt-BR" u="sng" dirty="0"/>
              <a:t>falta de autonomia</a:t>
            </a:r>
            <a:r>
              <a:rPr lang="pt-BR" dirty="0"/>
              <a:t> da profissional na prestação de serviço. [...] </a:t>
            </a:r>
          </a:p>
          <a:p>
            <a:r>
              <a:rPr lang="pt-BR" dirty="0"/>
              <a:t>A decisão da SDI-1 foi unânime. Processo: RR-34300-91.2006.5.09.0651. 06/01/2015. </a:t>
            </a:r>
            <a:r>
              <a:rPr lang="pt-BR" dirty="0" smtClean="0"/>
              <a:t> </a:t>
            </a:r>
            <a:endParaRPr lang="pt-BR" dirty="0"/>
          </a:p>
        </p:txBody>
      </p:sp>
    </p:spTree>
    <p:extLst>
      <p:ext uri="{BB962C8B-B14F-4D97-AF65-F5344CB8AC3E}">
        <p14:creationId xmlns:p14="http://schemas.microsoft.com/office/powerpoint/2010/main" xmlns="" val="4264232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Representante comercial autônomo pode ser considerado empregado?</a:t>
            </a:r>
          </a:p>
        </p:txBody>
      </p:sp>
    </p:spTree>
    <p:extLst>
      <p:ext uri="{BB962C8B-B14F-4D97-AF65-F5344CB8AC3E}">
        <p14:creationId xmlns:p14="http://schemas.microsoft.com/office/powerpoint/2010/main" xmlns="" val="27347102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REPRESENTANTE COMERCIAL - VÍNCULO EMPREGATÍCIO. Nas relações jurídicas, tanto do vendedor autônomo quanto do empregado vendedor, encontram-se presentes a onerosidade, a não eventualidade e a pessoalidade, requisitos comuns, portanto, a ambos os contratos, restando evidenciada a distinção entre eles especialmente pela </a:t>
            </a:r>
            <a:r>
              <a:rPr lang="pt-BR" u="sng" dirty="0" smtClean="0"/>
              <a:t>intensidade da subordinação e pela pessoalidade</a:t>
            </a:r>
            <a:r>
              <a:rPr lang="pt-BR" dirty="0" smtClean="0"/>
              <a:t> na prestação dos serviços. [...]</a:t>
            </a:r>
            <a:endParaRPr lang="pt-BR" dirty="0"/>
          </a:p>
        </p:txBody>
      </p:sp>
    </p:spTree>
    <p:extLst>
      <p:ext uri="{BB962C8B-B14F-4D97-AF65-F5344CB8AC3E}">
        <p14:creationId xmlns:p14="http://schemas.microsoft.com/office/powerpoint/2010/main" xmlns="" val="15399907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836712"/>
            <a:ext cx="7772400" cy="5519638"/>
          </a:xfrm>
        </p:spPr>
        <p:txBody>
          <a:bodyPr/>
          <a:lstStyle/>
          <a:p>
            <a:r>
              <a:rPr lang="pt-BR" dirty="0" smtClean="0"/>
              <a:t>A subordinação, por sua vez, </a:t>
            </a:r>
            <a:r>
              <a:rPr lang="pt-BR" u="sng" dirty="0" smtClean="0"/>
              <a:t>própria do contrato de trabalho</a:t>
            </a:r>
            <a:r>
              <a:rPr lang="pt-BR" dirty="0" smtClean="0"/>
              <a:t>, consubstancia-se no poder </a:t>
            </a:r>
            <a:r>
              <a:rPr lang="pt-BR" dirty="0" err="1" smtClean="0"/>
              <a:t>potestativo</a:t>
            </a:r>
            <a:r>
              <a:rPr lang="pt-BR" dirty="0" smtClean="0"/>
              <a:t> conferido ao empregador, dentro dos limites legais, de emitir ordens para a realização dos serviços, definindo o modo e forma de operar, podendo controlar e fiscalizar o desenvolvimento das atividades e, inclusive, </a:t>
            </a:r>
            <a:r>
              <a:rPr lang="pt-BR" u="sng" dirty="0" smtClean="0"/>
              <a:t>punir alguma desobediência</a:t>
            </a:r>
            <a:r>
              <a:rPr lang="pt-BR" dirty="0" smtClean="0"/>
              <a:t>. Evidenciado que o obreiro assumia exclusivamente os riscos da atividade econômica, arcando com todas as despesas, </a:t>
            </a:r>
            <a:endParaRPr lang="pt-BR" dirty="0"/>
          </a:p>
        </p:txBody>
      </p:sp>
    </p:spTree>
    <p:extLst>
      <p:ext uri="{BB962C8B-B14F-4D97-AF65-F5344CB8AC3E}">
        <p14:creationId xmlns:p14="http://schemas.microsoft.com/office/powerpoint/2010/main" xmlns="" val="27265745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620688"/>
            <a:ext cx="7772400" cy="5735662"/>
          </a:xfrm>
        </p:spPr>
        <p:txBody>
          <a:bodyPr>
            <a:normAutofit lnSpcReduction="10000"/>
          </a:bodyPr>
          <a:lstStyle/>
          <a:p>
            <a:r>
              <a:rPr lang="pt-BR" dirty="0" smtClean="0"/>
              <a:t>inclusive com seu próprio veículo, telefone e mostruário de vendas e, por outro lado, que não havia obrigatoriedade de apresentar relatórios de visitas por escrito, ou comparecer diariamente na empresa, inferindo-se, ainda, que a ausência nas feiras </a:t>
            </a:r>
            <a:r>
              <a:rPr lang="pt-BR" u="sng" dirty="0" smtClean="0"/>
              <a:t>não acarretava punição ao trabalhador</a:t>
            </a:r>
            <a:r>
              <a:rPr lang="pt-BR" dirty="0" smtClean="0"/>
              <a:t>, não resta configurado o vínculo empregatício, mas relação de trabalho autônomo.</a:t>
            </a:r>
          </a:p>
          <a:p>
            <a:r>
              <a:rPr lang="pt-BR" dirty="0" smtClean="0"/>
              <a:t>TRT-PR-00172-2012-652-09-00-4-ACO-04866-2015 - 3A. TURMA. Relator: ROSEMARIE DIEDRICHS PIMPÃO. Publicado no DEJT em 27-02-2015</a:t>
            </a:r>
          </a:p>
          <a:p>
            <a:endParaRPr lang="pt-BR" dirty="0" smtClean="0"/>
          </a:p>
          <a:p>
            <a:endParaRPr lang="pt-BR" dirty="0"/>
          </a:p>
        </p:txBody>
      </p:sp>
    </p:spTree>
    <p:extLst>
      <p:ext uri="{BB962C8B-B14F-4D97-AF65-F5344CB8AC3E}">
        <p14:creationId xmlns:p14="http://schemas.microsoft.com/office/powerpoint/2010/main" xmlns="" val="3521405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Corretor de imóveis tem vínculo de emprego com a imobiliária?</a:t>
            </a:r>
            <a:endParaRPr lang="pt-BR" dirty="0"/>
          </a:p>
        </p:txBody>
      </p:sp>
    </p:spTree>
    <p:extLst>
      <p:ext uri="{BB962C8B-B14F-4D97-AF65-F5344CB8AC3E}">
        <p14:creationId xmlns:p14="http://schemas.microsoft.com/office/powerpoint/2010/main" xmlns="" val="8196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1ª Região - RJ</a:t>
            </a:r>
            <a:endParaRPr lang="pt-BR" dirty="0"/>
          </a:p>
        </p:txBody>
      </p:sp>
      <p:sp>
        <p:nvSpPr>
          <p:cNvPr id="3" name="Espaço Reservado para Conteúdo 2"/>
          <p:cNvSpPr>
            <a:spLocks noGrp="1"/>
          </p:cNvSpPr>
          <p:nvPr>
            <p:ph idx="1"/>
          </p:nvPr>
        </p:nvSpPr>
        <p:spPr>
          <a:xfrm>
            <a:off x="914400" y="1427163"/>
            <a:ext cx="7772400" cy="4929187"/>
          </a:xfrm>
        </p:spPr>
        <p:txBody>
          <a:bodyPr>
            <a:normAutofit lnSpcReduction="10000"/>
          </a:bodyPr>
          <a:lstStyle/>
          <a:p>
            <a:r>
              <a:rPr lang="pt-BR" dirty="0" smtClean="0"/>
              <a:t>VÍNCULO EMPREGATÍCIO. CORRETOR DE IMÓVEIS. </a:t>
            </a:r>
          </a:p>
          <a:p>
            <a:r>
              <a:rPr lang="pt-BR" dirty="0" smtClean="0"/>
              <a:t>O exercício de função absolutamente condizente com a atividade-fim da reclamada já é um forte indício da existência de vínculo empregatício. Além disso, </a:t>
            </a:r>
            <a:r>
              <a:rPr lang="pt-BR" u="sng" dirty="0" smtClean="0"/>
              <a:t>existindo provas de que a relação entre as partes é orientada pela habitualidade na prestação dos serviços, subordinação, pessoalidade e onerosidade</a:t>
            </a:r>
            <a:r>
              <a:rPr lang="pt-BR" dirty="0" smtClean="0"/>
              <a:t>, impõe-se o reconhecimento da relação de emprego.</a:t>
            </a:r>
          </a:p>
          <a:p>
            <a:endParaRPr lang="pt-BR" dirty="0"/>
          </a:p>
        </p:txBody>
      </p:sp>
    </p:spTree>
    <p:extLst>
      <p:ext uri="{BB962C8B-B14F-4D97-AF65-F5344CB8AC3E}">
        <p14:creationId xmlns:p14="http://schemas.microsoft.com/office/powerpoint/2010/main" xmlns="" val="4199628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20000"/>
          </a:bodyPr>
          <a:lstStyle/>
          <a:p>
            <a:r>
              <a:rPr lang="pt-BR" dirty="0" smtClean="0"/>
              <a:t>A juíza também constatou que o corretor era obrigado a cumprir metas e escalas de plantão. “Neste contexto, o regime de subordinação é inegável, não podendo prevalecer a tentativa do preposto de apontar para sua inexistência, pois a liberdade alegada não condiz com a necessidade de comunicação a superiores sobre a atuação laboral”, afirmou.</a:t>
            </a:r>
          </a:p>
          <a:p>
            <a:r>
              <a:rPr lang="pt-BR" dirty="0" smtClean="0"/>
              <a:t>TRT-RO-0001224-20.2012.5.01.0027. 7ª TURMA. Relatora Claudia Regina Vianna Marques </a:t>
            </a:r>
            <a:r>
              <a:rPr lang="pt-BR" dirty="0" err="1" smtClean="0"/>
              <a:t>Barrozo</a:t>
            </a:r>
            <a:r>
              <a:rPr lang="pt-BR" dirty="0" smtClean="0"/>
              <a:t>. Decisão de 06/10/2014.</a:t>
            </a:r>
          </a:p>
        </p:txBody>
      </p:sp>
    </p:spTree>
    <p:extLst>
      <p:ext uri="{BB962C8B-B14F-4D97-AF65-F5344CB8AC3E}">
        <p14:creationId xmlns:p14="http://schemas.microsoft.com/office/powerpoint/2010/main" xmlns="" val="4157309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Por outro lado... Lei 13.097, de 19/01/2015, Art. 139:</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 2º  O corretor de imóveis pode associar-se a uma ou mais imobiliárias, mantendo sua autonomia profissional, </a:t>
            </a:r>
            <a:r>
              <a:rPr lang="pt-BR" u="sng" dirty="0" smtClean="0"/>
              <a:t>sem qualquer outro vínculo, inclusive empregatício e previdenciário</a:t>
            </a:r>
            <a:r>
              <a:rPr lang="pt-BR" dirty="0" smtClean="0"/>
              <a:t>, mediante contrato de associação específico, registrado no Sindicato dos Corretores de Imóveis ou, onde não houver sindicato instalado, registrado nas delegacias da Federação Nacional de Corretores de Imóveis.</a:t>
            </a:r>
            <a:endParaRPr lang="pt-BR" dirty="0"/>
          </a:p>
        </p:txBody>
      </p:sp>
    </p:spTree>
    <p:extLst>
      <p:ext uri="{BB962C8B-B14F-4D97-AF65-F5344CB8AC3E}">
        <p14:creationId xmlns:p14="http://schemas.microsoft.com/office/powerpoint/2010/main" xmlns="" val="2643429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 3º  Pelo contrato de que trata o § 2º deste artigo, o corretor de imóveis associado e a imobiliária coordenam, entre si, o desempenho de funções correlatas à intermediação imobiliária e ajustam critérios para a partilha dos resultados da atividade de corretagem, </a:t>
            </a:r>
            <a:r>
              <a:rPr lang="pt-BR" u="sng" dirty="0" smtClean="0"/>
              <a:t>mediante obrigatória assistência da entidade sindical</a:t>
            </a:r>
            <a:r>
              <a:rPr lang="pt-BR" dirty="0" smtClean="0"/>
              <a:t>.</a:t>
            </a:r>
            <a:endParaRPr lang="pt-BR" dirty="0"/>
          </a:p>
        </p:txBody>
      </p:sp>
    </p:spTree>
    <p:extLst>
      <p:ext uri="{BB962C8B-B14F-4D97-AF65-F5344CB8AC3E}">
        <p14:creationId xmlns:p14="http://schemas.microsoft.com/office/powerpoint/2010/main" xmlns="" val="1851906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Características da relação de emprego: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Combinação dos </a:t>
            </a:r>
            <a:r>
              <a:rPr lang="pt-BR" dirty="0" err="1" smtClean="0"/>
              <a:t>Arts</a:t>
            </a:r>
            <a:r>
              <a:rPr lang="pt-BR" dirty="0" smtClean="0"/>
              <a:t>. 3º e 2º da CLT</a:t>
            </a:r>
          </a:p>
          <a:p>
            <a:r>
              <a:rPr lang="pt-BR" dirty="0" smtClean="0"/>
              <a:t>Prestação de trabalho efetuada:</a:t>
            </a:r>
          </a:p>
          <a:p>
            <a:pPr marL="1080000"/>
            <a:r>
              <a:rPr lang="pt-BR" dirty="0" smtClean="0"/>
              <a:t>por pessoa física</a:t>
            </a:r>
          </a:p>
          <a:p>
            <a:pPr marL="1080000"/>
            <a:r>
              <a:rPr lang="pt-BR" dirty="0" smtClean="0"/>
              <a:t>com pessoalidade pelo trabalhador</a:t>
            </a:r>
          </a:p>
          <a:p>
            <a:pPr marL="1080000"/>
            <a:r>
              <a:rPr lang="pt-BR" dirty="0" smtClean="0"/>
              <a:t>com não eventualidade</a:t>
            </a:r>
          </a:p>
          <a:p>
            <a:pPr marL="1080000"/>
            <a:r>
              <a:rPr lang="pt-BR" dirty="0" smtClean="0"/>
              <a:t>com subordinação</a:t>
            </a:r>
          </a:p>
          <a:p>
            <a:pPr marL="1080000"/>
            <a:r>
              <a:rPr lang="pt-BR" dirty="0" smtClean="0"/>
              <a:t>com onerosidade</a:t>
            </a:r>
          </a:p>
          <a:p>
            <a:pPr marL="410400"/>
            <a:r>
              <a:rPr lang="pt-BR" dirty="0" smtClean="0"/>
              <a:t>Se confundem com os conceitos de empregado e empregador</a:t>
            </a:r>
            <a:endParaRPr lang="pt-BR" dirty="0"/>
          </a:p>
        </p:txBody>
      </p:sp>
    </p:spTree>
    <p:extLst>
      <p:ext uri="{BB962C8B-B14F-4D97-AF65-F5344CB8AC3E}">
        <p14:creationId xmlns:p14="http://schemas.microsoft.com/office/powerpoint/2010/main" xmlns="" val="3557532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 4o  O contrato de associação não implica troca de serviços, pagamentos ou remunerações entre a imobiliária e o corretor de imóveis associado, </a:t>
            </a:r>
            <a:r>
              <a:rPr lang="pt-BR" u="sng" dirty="0" smtClean="0"/>
              <a:t>desde que não configurados os elementos caracterizadores do vínculo empregatício</a:t>
            </a:r>
            <a:r>
              <a:rPr lang="pt-BR" dirty="0" smtClean="0"/>
              <a:t> previstos no art. 3o da Consolidação das Leis do Trabalho - CLT, </a:t>
            </a:r>
            <a:endParaRPr lang="pt-BR" dirty="0"/>
          </a:p>
        </p:txBody>
      </p:sp>
    </p:spTree>
    <p:extLst>
      <p:ext uri="{BB962C8B-B14F-4D97-AF65-F5344CB8AC3E}">
        <p14:creationId xmlns:p14="http://schemas.microsoft.com/office/powerpoint/2010/main" xmlns="" val="4056570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Cautelas necessárias:</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Formalizar a associação (contrato)</a:t>
            </a:r>
          </a:p>
          <a:p>
            <a:r>
              <a:rPr lang="pt-BR" dirty="0" smtClean="0"/>
              <a:t>Autonomia para o corretor – apenas regras relativas ao </a:t>
            </a:r>
            <a:r>
              <a:rPr lang="pt-BR" dirty="0"/>
              <a:t>desempenho </a:t>
            </a:r>
            <a:r>
              <a:rPr lang="pt-BR" dirty="0" smtClean="0"/>
              <a:t>ético e objetivo do contrato (condições de negociação)</a:t>
            </a:r>
          </a:p>
          <a:p>
            <a:r>
              <a:rPr lang="pt-BR" dirty="0" smtClean="0"/>
              <a:t>Ausência de escalas de trabalho, inclusive em plantão</a:t>
            </a:r>
          </a:p>
          <a:p>
            <a:r>
              <a:rPr lang="pt-BR" dirty="0" smtClean="0"/>
              <a:t>Ausência de metas de trabalho</a:t>
            </a:r>
          </a:p>
          <a:p>
            <a:r>
              <a:rPr lang="pt-BR" dirty="0" smtClean="0"/>
              <a:t>Ausência de punição</a:t>
            </a:r>
          </a:p>
          <a:p>
            <a:r>
              <a:rPr lang="pt-BR" dirty="0" smtClean="0"/>
              <a:t>Ausência de salário fixo - partilha dos resultados</a:t>
            </a:r>
            <a:endParaRPr lang="pt-BR" dirty="0"/>
          </a:p>
        </p:txBody>
      </p:sp>
    </p:spTree>
    <p:extLst>
      <p:ext uri="{BB962C8B-B14F-4D97-AF65-F5344CB8AC3E}">
        <p14:creationId xmlns:p14="http://schemas.microsoft.com/office/powerpoint/2010/main" xmlns="" val="3552329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55576" y="4437112"/>
            <a:ext cx="8156448" cy="777240"/>
          </a:xfrm>
        </p:spPr>
        <p:txBody>
          <a:bodyPr/>
          <a:lstStyle/>
          <a:p>
            <a:pPr algn="r"/>
            <a:r>
              <a:rPr lang="pt-BR" dirty="0" smtClean="0"/>
              <a:t>Sujeitos do contrato de trabalho</a:t>
            </a:r>
            <a:br>
              <a:rPr lang="pt-BR" dirty="0" smtClean="0"/>
            </a:br>
            <a:r>
              <a:rPr lang="pt-BR" dirty="0" smtClean="0"/>
              <a:t>Empregado</a:t>
            </a:r>
            <a:endParaRPr lang="pt-BR" dirty="0"/>
          </a:p>
        </p:txBody>
      </p:sp>
    </p:spTree>
    <p:extLst>
      <p:ext uri="{BB962C8B-B14F-4D97-AF65-F5344CB8AC3E}">
        <p14:creationId xmlns:p14="http://schemas.microsoft.com/office/powerpoint/2010/main" xmlns="" val="3402664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Empregado 	</a:t>
            </a:r>
            <a:endParaRPr lang="pt-BR" dirty="0"/>
          </a:p>
        </p:txBody>
      </p:sp>
      <p:sp>
        <p:nvSpPr>
          <p:cNvPr id="3" name="Espaço Reservado para Conteúdo 2"/>
          <p:cNvSpPr>
            <a:spLocks noGrp="1"/>
          </p:cNvSpPr>
          <p:nvPr>
            <p:ph idx="1"/>
          </p:nvPr>
        </p:nvSpPr>
        <p:spPr/>
        <p:txBody>
          <a:bodyPr/>
          <a:lstStyle/>
          <a:p>
            <a:r>
              <a:rPr lang="pt-BR" dirty="0" smtClean="0"/>
              <a:t>Toda pessoa natural que contrate, tácita ou expressamente, a prestação de serviços a um tomador, efetuando o trabalho com pessoalidade, onerosidade, não eventualidade e subordinação (GODINHO, 2013, p. 354).</a:t>
            </a:r>
          </a:p>
          <a:p>
            <a:endParaRPr lang="pt-BR" dirty="0" smtClean="0"/>
          </a:p>
          <a:p>
            <a:r>
              <a:rPr lang="pt-BR" dirty="0"/>
              <a:t>Art. 3º c/c Art. 2º CLT  – 5 requisitos </a:t>
            </a:r>
            <a:r>
              <a:rPr lang="pt-BR" dirty="0" smtClean="0"/>
              <a:t>já estudados</a:t>
            </a:r>
          </a:p>
        </p:txBody>
      </p:sp>
    </p:spTree>
    <p:extLst>
      <p:ext uri="{BB962C8B-B14F-4D97-AF65-F5344CB8AC3E}">
        <p14:creationId xmlns:p14="http://schemas.microsoft.com/office/powerpoint/2010/main" xmlns="" val="3437524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Situações peculiares:</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A) Estagiário:</a:t>
            </a:r>
          </a:p>
          <a:p>
            <a:r>
              <a:rPr lang="pt-BR" dirty="0" smtClean="0"/>
              <a:t>Se aproxima da figura do empregado, mas não tem vínculo de emprego – objetivo do contrato é educacional</a:t>
            </a:r>
          </a:p>
          <a:p>
            <a:r>
              <a:rPr lang="pt-BR" dirty="0" smtClean="0"/>
              <a:t>Regulado pela Lei 11.788/2008 – exigência de requisitos formais e materiais</a:t>
            </a:r>
          </a:p>
          <a:p>
            <a:endParaRPr lang="pt-BR" dirty="0"/>
          </a:p>
          <a:p>
            <a:r>
              <a:rPr lang="pt-BR" b="1" u="sng" dirty="0"/>
              <a:t>DÚVIDA</a:t>
            </a:r>
            <a:r>
              <a:rPr lang="pt-BR" dirty="0"/>
              <a:t>: O fato das atividades despenhadas serem incompatíveis com a formação acadêmica gera alguma consequência</a:t>
            </a:r>
            <a:r>
              <a:rPr lang="pt-BR" dirty="0" smtClean="0"/>
              <a:t>?</a:t>
            </a:r>
            <a:endParaRPr lang="pt-BR" dirty="0"/>
          </a:p>
        </p:txBody>
      </p:sp>
    </p:spTree>
    <p:extLst>
      <p:ext uri="{BB962C8B-B14F-4D97-AF65-F5344CB8AC3E}">
        <p14:creationId xmlns:p14="http://schemas.microsoft.com/office/powerpoint/2010/main" xmlns="" val="904710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CONTRATO DE ESTÁGIO. DESVIRTUAMENTO. VÍNCULO DE EMPREGO RECONHECIDO. </a:t>
            </a:r>
          </a:p>
          <a:p>
            <a:r>
              <a:rPr lang="pt-BR" dirty="0" smtClean="0"/>
              <a:t>Verificando-se </a:t>
            </a:r>
            <a:r>
              <a:rPr lang="pt-BR" u="sng" dirty="0" smtClean="0"/>
              <a:t>que as atividades desempenhadas pelo autor não lhe propiciavam experiência diretamente vinculada à formação acadêmica</a:t>
            </a:r>
            <a:r>
              <a:rPr lang="pt-BR" dirty="0" smtClean="0"/>
              <a:t>, isto é, como aplicação prática dos conhecimentos teóricos, é evidente que os objetivos do estágio não estavam sendo cumpridos. Por outro lado, a realização de atividades relacionadas ao próprio objeto social da ré, só vem confirmar que, a rigor, </a:t>
            </a:r>
            <a:endParaRPr lang="pt-BR" dirty="0"/>
          </a:p>
        </p:txBody>
      </p:sp>
    </p:spTree>
    <p:extLst>
      <p:ext uri="{BB962C8B-B14F-4D97-AF65-F5344CB8AC3E}">
        <p14:creationId xmlns:p14="http://schemas.microsoft.com/office/powerpoint/2010/main" xmlns="" val="2160822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r>
              <a:rPr lang="pt-BR" dirty="0" smtClean="0"/>
              <a:t>o que o réu pretendeu, ao contratar um suposto estagiário, foi a redução dos custos trabalhistas, em evidente fraude à legislação. Vínculo de emprego configurado. Sentença mantida.</a:t>
            </a:r>
          </a:p>
          <a:p>
            <a:r>
              <a:rPr lang="pt-BR" dirty="0" smtClean="0"/>
              <a:t>TRT-PR-19329-2011-011-09-00-0-ACO-20877-2013 - 6A. TURMA. Relator: SUELI GIL EL-RAFIHI. Publicado no DEJT em 04-06-2013</a:t>
            </a:r>
          </a:p>
        </p:txBody>
      </p:sp>
    </p:spTree>
    <p:extLst>
      <p:ext uri="{BB962C8B-B14F-4D97-AF65-F5344CB8AC3E}">
        <p14:creationId xmlns:p14="http://schemas.microsoft.com/office/powerpoint/2010/main" xmlns="" val="3150706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a:xfrm>
            <a:off x="914400" y="1340768"/>
            <a:ext cx="7772400" cy="5015582"/>
          </a:xfrm>
        </p:spPr>
        <p:txBody>
          <a:bodyPr>
            <a:normAutofit fontScale="92500" lnSpcReduction="20000"/>
          </a:bodyPr>
          <a:lstStyle/>
          <a:p>
            <a:r>
              <a:rPr lang="pt-BR" dirty="0" smtClean="0"/>
              <a:t>Mantido vínculo de emprego de estagiário com escritório de advocacia</a:t>
            </a:r>
          </a:p>
          <a:p>
            <a:r>
              <a:rPr lang="pt-BR" dirty="0"/>
              <a:t>C</a:t>
            </a:r>
            <a:r>
              <a:rPr lang="pt-BR" dirty="0" smtClean="0"/>
              <a:t>ontrato de estágio não obrigatório de 11/10/2009 a 13/10/2011</a:t>
            </a:r>
          </a:p>
          <a:p>
            <a:r>
              <a:rPr lang="pt-BR" dirty="0" smtClean="0"/>
              <a:t>A partir de 01/03/2011 – funções de auxiliar de serviços jurídicos II – anotação CTPS</a:t>
            </a:r>
          </a:p>
          <a:p>
            <a:r>
              <a:rPr lang="pt-BR" dirty="0" smtClean="0"/>
              <a:t>Bacharel </a:t>
            </a:r>
            <a:r>
              <a:rPr lang="pt-BR" dirty="0"/>
              <a:t>em direito </a:t>
            </a:r>
            <a:r>
              <a:rPr lang="pt-BR" dirty="0" smtClean="0"/>
              <a:t>desde 01/2009</a:t>
            </a:r>
            <a:endParaRPr lang="pt-BR" dirty="0"/>
          </a:p>
          <a:p>
            <a:r>
              <a:rPr lang="pt-BR" dirty="0"/>
              <a:t>O acórdão ressaltou também que a reclamada não atentou para o fato de que "</a:t>
            </a:r>
            <a:r>
              <a:rPr lang="pt-BR" u="sng" dirty="0"/>
              <a:t>o contrato de estágio deveria proporcionar o aprendizado</a:t>
            </a:r>
            <a:r>
              <a:rPr lang="pt-BR" dirty="0"/>
              <a:t>, além de uma duração diária nunca superior a 6 horas, nos moldes da legislação </a:t>
            </a:r>
            <a:r>
              <a:rPr lang="pt-BR" dirty="0" smtClean="0"/>
              <a:t>vigente.</a:t>
            </a:r>
          </a:p>
        </p:txBody>
      </p:sp>
    </p:spTree>
    <p:extLst>
      <p:ext uri="{BB962C8B-B14F-4D97-AF65-F5344CB8AC3E}">
        <p14:creationId xmlns:p14="http://schemas.microsoft.com/office/powerpoint/2010/main" xmlns="" val="2617521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908720"/>
            <a:ext cx="7772400" cy="5447630"/>
          </a:xfrm>
        </p:spPr>
        <p:txBody>
          <a:bodyPr>
            <a:normAutofit lnSpcReduction="10000"/>
          </a:bodyPr>
          <a:lstStyle/>
          <a:p>
            <a:r>
              <a:rPr lang="pt-BR" dirty="0" smtClean="0"/>
              <a:t>O reclamante trabalhava mais de 8 horas diárias, "em </a:t>
            </a:r>
            <a:r>
              <a:rPr lang="pt-BR" u="sng" dirty="0" smtClean="0"/>
              <a:t>intensa atividade laboral</a:t>
            </a:r>
            <a:r>
              <a:rPr lang="pt-BR" dirty="0"/>
              <a:t>, desvirtuando o instituto jurídico do estágio".</a:t>
            </a:r>
          </a:p>
          <a:p>
            <a:r>
              <a:rPr lang="pt-BR" dirty="0"/>
              <a:t>"a continuidade da prestação de serviços a um mesmo empregador, a onerosidade e a subordinação jurídica demonstram que o labor tem caráter de liame empregatício, com deveres e obrigações a ambos os participantes“</a:t>
            </a:r>
          </a:p>
          <a:p>
            <a:r>
              <a:rPr lang="pt-BR" dirty="0"/>
              <a:t>Processo 0001011-32.2012.5.15.0089. 8ª Câmara. Relator Claudinei Zapata Marques. Decisão de </a:t>
            </a:r>
            <a:r>
              <a:rPr lang="pt-BR" dirty="0" err="1"/>
              <a:t>fev</a:t>
            </a:r>
            <a:r>
              <a:rPr lang="pt-BR" dirty="0"/>
              <a:t>/2015.</a:t>
            </a:r>
          </a:p>
          <a:p>
            <a:endParaRPr lang="pt-BR" dirty="0"/>
          </a:p>
        </p:txBody>
      </p:sp>
    </p:spTree>
    <p:extLst>
      <p:ext uri="{BB962C8B-B14F-4D97-AF65-F5344CB8AC3E}">
        <p14:creationId xmlns:p14="http://schemas.microsoft.com/office/powerpoint/2010/main" xmlns="" val="3674104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Situações peculiares:</a:t>
            </a:r>
            <a:endParaRPr lang="pt-BR" dirty="0"/>
          </a:p>
        </p:txBody>
      </p:sp>
      <p:sp>
        <p:nvSpPr>
          <p:cNvPr id="3" name="Espaço Reservado para Conteúdo 2"/>
          <p:cNvSpPr>
            <a:spLocks noGrp="1"/>
          </p:cNvSpPr>
          <p:nvPr>
            <p:ph idx="1"/>
          </p:nvPr>
        </p:nvSpPr>
        <p:spPr/>
        <p:txBody>
          <a:bodyPr/>
          <a:lstStyle/>
          <a:p>
            <a:r>
              <a:rPr lang="pt-BR" dirty="0" smtClean="0"/>
              <a:t>B) Vocação religiosa </a:t>
            </a:r>
          </a:p>
          <a:p>
            <a:endParaRPr lang="pt-BR" b="1" u="sng" dirty="0" smtClean="0"/>
          </a:p>
          <a:p>
            <a:r>
              <a:rPr lang="pt-BR" b="1" u="sng" dirty="0" smtClean="0"/>
              <a:t>DÚVIDA: </a:t>
            </a:r>
            <a:r>
              <a:rPr lang="pt-BR" dirty="0" smtClean="0"/>
              <a:t>É possível reconhecer a existência de vínculo de emprego entre o pastor e a igreja na qual ele exerceu seu ofício como líder religioso?</a:t>
            </a:r>
            <a:endParaRPr lang="pt-BR" dirty="0"/>
          </a:p>
        </p:txBody>
      </p:sp>
    </p:spTree>
    <p:extLst>
      <p:ext uri="{BB962C8B-B14F-4D97-AF65-F5344CB8AC3E}">
        <p14:creationId xmlns:p14="http://schemas.microsoft.com/office/powerpoint/2010/main" xmlns="" val="370393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1ª característica – pessoa física</a:t>
            </a:r>
            <a:endParaRPr lang="pt-BR" dirty="0"/>
          </a:p>
        </p:txBody>
      </p:sp>
      <p:sp>
        <p:nvSpPr>
          <p:cNvPr id="3" name="Espaço Reservado para Conteúdo 2"/>
          <p:cNvSpPr>
            <a:spLocks noGrp="1"/>
          </p:cNvSpPr>
          <p:nvPr>
            <p:ph idx="1"/>
          </p:nvPr>
        </p:nvSpPr>
        <p:spPr/>
        <p:txBody>
          <a:bodyPr/>
          <a:lstStyle/>
          <a:p>
            <a:r>
              <a:rPr lang="pt-BR" dirty="0" smtClean="0"/>
              <a:t>Trabalho = atividade realizada por pessoa natural</a:t>
            </a:r>
          </a:p>
          <a:p>
            <a:r>
              <a:rPr lang="pt-BR" dirty="0" smtClean="0"/>
              <a:t>Trabalho ≠ serviço = realizado por pessoa física ou jurídica</a:t>
            </a:r>
          </a:p>
          <a:p>
            <a:endParaRPr lang="pt-BR" dirty="0" smtClean="0"/>
          </a:p>
          <a:p>
            <a:r>
              <a:rPr lang="pt-BR" sz="3600" b="1" dirty="0"/>
              <a:t>Dúvida:</a:t>
            </a:r>
          </a:p>
          <a:p>
            <a:r>
              <a:rPr lang="pt-BR" dirty="0" smtClean="0"/>
              <a:t>A </a:t>
            </a:r>
            <a:r>
              <a:rPr lang="pt-BR" dirty="0"/>
              <a:t>contratação por meio de pessoa jurídica caracteriza vínculo empregatício? </a:t>
            </a:r>
          </a:p>
          <a:p>
            <a:endParaRPr lang="pt-BR" dirty="0" smtClean="0"/>
          </a:p>
        </p:txBody>
      </p:sp>
    </p:spTree>
    <p:extLst>
      <p:ext uri="{BB962C8B-B14F-4D97-AF65-F5344CB8AC3E}">
        <p14:creationId xmlns:p14="http://schemas.microsoft.com/office/powerpoint/2010/main" xmlns="" val="2718059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a:t>
            </a:r>
            <a:endParaRPr lang="pt-BR" dirty="0"/>
          </a:p>
        </p:txBody>
      </p:sp>
      <p:sp>
        <p:nvSpPr>
          <p:cNvPr id="3" name="Espaço Reservado para Conteúdo 2"/>
          <p:cNvSpPr>
            <a:spLocks noGrp="1"/>
          </p:cNvSpPr>
          <p:nvPr>
            <p:ph idx="1"/>
          </p:nvPr>
        </p:nvSpPr>
        <p:spPr>
          <a:xfrm>
            <a:off x="914400" y="1124744"/>
            <a:ext cx="7772400" cy="5231606"/>
          </a:xfrm>
        </p:spPr>
        <p:txBody>
          <a:bodyPr>
            <a:normAutofit/>
          </a:bodyPr>
          <a:lstStyle/>
          <a:p>
            <a:r>
              <a:rPr lang="pt-BR" dirty="0" smtClean="0"/>
              <a:t>A 3ª Turma do TST reconheceu o vínculo de emprego entre um pastor e a Igreja Universal do Reino de Deus por entender presentes requisitos caracterizadores, como </a:t>
            </a:r>
            <a:r>
              <a:rPr lang="pt-BR" u="sng" dirty="0" smtClean="0"/>
              <a:t>horário definido para reuniões habituais, folga semanal</a:t>
            </a:r>
            <a:r>
              <a:rPr lang="pt-BR" dirty="0" smtClean="0"/>
              <a:t>, </a:t>
            </a:r>
            <a:r>
              <a:rPr lang="pt-BR" u="sng" dirty="0" smtClean="0"/>
              <a:t>natureza não eventual do trabalho</a:t>
            </a:r>
            <a:r>
              <a:rPr lang="pt-BR" dirty="0" smtClean="0"/>
              <a:t> no gerenciamento da igreja e </a:t>
            </a:r>
            <a:r>
              <a:rPr lang="pt-BR" u="sng" dirty="0" smtClean="0"/>
              <a:t>participação obrigatória </a:t>
            </a:r>
            <a:r>
              <a:rPr lang="pt-BR" dirty="0" smtClean="0"/>
              <a:t>em cultos e programas de rádio e TV, além de </a:t>
            </a:r>
            <a:r>
              <a:rPr lang="pt-BR" u="sng" dirty="0" smtClean="0"/>
              <a:t>remuneração mensal</a:t>
            </a:r>
            <a:r>
              <a:rPr lang="pt-BR" dirty="0" smtClean="0"/>
              <a:t>, </a:t>
            </a:r>
            <a:r>
              <a:rPr lang="pt-BR" u="sng" dirty="0" smtClean="0"/>
              <a:t>com subordinação a metas de arrecadação</a:t>
            </a:r>
            <a:r>
              <a:rPr lang="pt-BR" dirty="0" smtClean="0"/>
              <a:t>. [...]</a:t>
            </a:r>
            <a:endParaRPr lang="pt-BR" dirty="0"/>
          </a:p>
        </p:txBody>
      </p:sp>
    </p:spTree>
    <p:extLst>
      <p:ext uri="{BB962C8B-B14F-4D97-AF65-F5344CB8AC3E}">
        <p14:creationId xmlns:p14="http://schemas.microsoft.com/office/powerpoint/2010/main" xmlns="" val="11160353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548680"/>
            <a:ext cx="7772400" cy="5807670"/>
          </a:xfrm>
        </p:spPr>
        <p:txBody>
          <a:bodyPr>
            <a:normAutofit/>
          </a:bodyPr>
          <a:lstStyle/>
          <a:p>
            <a:r>
              <a:rPr lang="pt-BR" sz="2800" dirty="0" smtClean="0"/>
              <a:t>Entendimento do TRT 9: [...] o pastor ingressou na igreja "movido por fatores que não se coadunam com os econômicos", uma vez que, em sua ficha pastoral, consta como </a:t>
            </a:r>
            <a:r>
              <a:rPr lang="pt-BR" sz="2800" u="sng" dirty="0" smtClean="0"/>
              <a:t>motivo de sua conversão "desenganado pelos médicos</a:t>
            </a:r>
            <a:r>
              <a:rPr lang="pt-BR" sz="2800" dirty="0" smtClean="0"/>
              <a:t>".</a:t>
            </a:r>
          </a:p>
          <a:p>
            <a:r>
              <a:rPr lang="pt-BR" sz="2800" dirty="0"/>
              <a:t>Para o relator do recurso no TST [...]  o recebimento de remuneração, quando não objetiva retribuir o trabalho, e sim prover o sustento de quem se vincula a essa atividade movido pela fé, também não configura o vínculo de emprego, nos termos da Lei 9.608/98, que dispõe sobre o trabalho voluntário</a:t>
            </a:r>
            <a:r>
              <a:rPr lang="pt-BR" sz="2800" dirty="0" smtClean="0"/>
              <a:t>.</a:t>
            </a:r>
            <a:endParaRPr lang="pt-BR" sz="2800" dirty="0"/>
          </a:p>
        </p:txBody>
      </p:sp>
    </p:spTree>
    <p:extLst>
      <p:ext uri="{BB962C8B-B14F-4D97-AF65-F5344CB8AC3E}">
        <p14:creationId xmlns:p14="http://schemas.microsoft.com/office/powerpoint/2010/main" xmlns="" val="8825803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476672"/>
            <a:ext cx="7772400" cy="5879678"/>
          </a:xfrm>
        </p:spPr>
        <p:txBody>
          <a:bodyPr>
            <a:normAutofit fontScale="92500"/>
          </a:bodyPr>
          <a:lstStyle/>
          <a:p>
            <a:r>
              <a:rPr lang="pt-BR" dirty="0" smtClean="0"/>
              <a:t>No caso, o pastor era </a:t>
            </a:r>
            <a:r>
              <a:rPr lang="pt-BR" u="sng" dirty="0" smtClean="0"/>
              <a:t>obrigado a prestar contas diariamente</a:t>
            </a:r>
            <a:r>
              <a:rPr lang="pt-BR" dirty="0" smtClean="0"/>
              <a:t>, </a:t>
            </a:r>
            <a:r>
              <a:rPr lang="pt-BR" u="sng" dirty="0" smtClean="0"/>
              <a:t>sob ameaças</a:t>
            </a:r>
            <a:r>
              <a:rPr lang="pt-BR" dirty="0" smtClean="0"/>
              <a:t> de rebaixamento e transferência, e tinha metas de arrecadação e produção. Também recebia prêmios, como automóvel ou casa, de acordo com a produtividade, e </a:t>
            </a:r>
            <a:r>
              <a:rPr lang="pt-BR" u="sng" dirty="0" smtClean="0"/>
              <a:t>era punido</a:t>
            </a:r>
            <a:r>
              <a:rPr lang="pt-BR" dirty="0" smtClean="0"/>
              <a:t> se não cumprisse as metas. Sua principal função, segundo informou, era arrecadar, recebendo indicação para pregar capítulos e versículos bíblicos que objetivavam estimular ofertas e dízimos.</a:t>
            </a:r>
          </a:p>
          <a:p>
            <a:r>
              <a:rPr lang="pt-BR" dirty="0" smtClean="0"/>
              <a:t>Processo RR-1007.13.2011.5.09.0892. 3ª Turma. Relator Alexandre Agra Belmonte. DJ 05/12/2004.</a:t>
            </a:r>
          </a:p>
        </p:txBody>
      </p:sp>
    </p:spTree>
    <p:extLst>
      <p:ext uri="{BB962C8B-B14F-4D97-AF65-F5344CB8AC3E}">
        <p14:creationId xmlns:p14="http://schemas.microsoft.com/office/powerpoint/2010/main" xmlns="" val="4143689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Em sentido contrário...TRT 15ª Região</a:t>
            </a:r>
            <a:endParaRPr lang="pt-BR" dirty="0"/>
          </a:p>
        </p:txBody>
      </p:sp>
      <p:sp>
        <p:nvSpPr>
          <p:cNvPr id="3" name="Espaço Reservado para Conteúdo 2"/>
          <p:cNvSpPr>
            <a:spLocks noGrp="1"/>
          </p:cNvSpPr>
          <p:nvPr>
            <p:ph idx="1"/>
          </p:nvPr>
        </p:nvSpPr>
        <p:spPr/>
        <p:txBody>
          <a:bodyPr/>
          <a:lstStyle/>
          <a:p>
            <a:r>
              <a:rPr lang="pt-BR" dirty="0" smtClean="0"/>
              <a:t>Casal de ministros religiosos não consegue vínculo empregatício</a:t>
            </a:r>
          </a:p>
          <a:p>
            <a:r>
              <a:rPr lang="pt-BR" dirty="0" smtClean="0"/>
              <a:t>Em primeira instância o juízo rejeitou os argumentos dos reclamantes. No recurso, eles argumentaram de que as atividades desenvolvidas por eles guardavam relação direta com o objetivo social da igreja e, por isso, pediram a reforma do julgado para declarar o vínculo empregatício.</a:t>
            </a:r>
          </a:p>
        </p:txBody>
      </p:sp>
    </p:spTree>
    <p:extLst>
      <p:ext uri="{BB962C8B-B14F-4D97-AF65-F5344CB8AC3E}">
        <p14:creationId xmlns:p14="http://schemas.microsoft.com/office/powerpoint/2010/main" xmlns="" val="14999560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404664"/>
            <a:ext cx="7772400" cy="5951686"/>
          </a:xfrm>
        </p:spPr>
        <p:txBody>
          <a:bodyPr/>
          <a:lstStyle/>
          <a:p>
            <a:r>
              <a:rPr lang="pt-BR" sz="2700" dirty="0"/>
              <a:t>O relator do </a:t>
            </a:r>
            <a:r>
              <a:rPr lang="pt-BR" sz="2700" dirty="0" smtClean="0"/>
              <a:t>acórdão </a:t>
            </a:r>
            <a:r>
              <a:rPr lang="pt-BR" sz="2700" dirty="0"/>
              <a:t>entendeu, que nas atividades pastorais, sacerdotais, de finalidade espiritual, exercidas "por convicção de fé religiosa" não se encontram os requisitos exigidos pela legislação trabalhista para configuração do liame empregatício.</a:t>
            </a:r>
          </a:p>
          <a:p>
            <a:r>
              <a:rPr lang="pt-BR" sz="2700" dirty="0"/>
              <a:t>Conforme o acórdão, "</a:t>
            </a:r>
            <a:r>
              <a:rPr lang="pt-BR" sz="2700" u="sng" dirty="0"/>
              <a:t>a subordinação</a:t>
            </a:r>
            <a:r>
              <a:rPr lang="pt-BR" sz="2700" dirty="0"/>
              <a:t> existente entre os membros da associação </a:t>
            </a:r>
            <a:r>
              <a:rPr lang="pt-BR" sz="2700" u="sng" dirty="0"/>
              <a:t>não é jurídica, mas eclesiástica</a:t>
            </a:r>
            <a:r>
              <a:rPr lang="pt-BR" sz="2700" dirty="0"/>
              <a:t>, decorrente, ainda, de inclinação pessoal para a prática espiritual, cujo valor econômico é insuscetível de aferição, não se podendo falar, assim, no requisito onerosidade</a:t>
            </a:r>
            <a:r>
              <a:rPr lang="pt-BR" sz="2700" dirty="0" smtClean="0"/>
              <a:t>".</a:t>
            </a:r>
          </a:p>
          <a:p>
            <a:r>
              <a:rPr lang="pt-BR" sz="2700" dirty="0"/>
              <a:t>Processo </a:t>
            </a:r>
            <a:r>
              <a:rPr lang="pt-BR" sz="2700" dirty="0" smtClean="0"/>
              <a:t>0000616-61.2013.5.15.0006. </a:t>
            </a:r>
            <a:r>
              <a:rPr lang="pt-BR" sz="2700" dirty="0"/>
              <a:t>D</a:t>
            </a:r>
            <a:r>
              <a:rPr lang="pt-BR" sz="2700" dirty="0" smtClean="0"/>
              <a:t>ecisão de 10/02/2015.</a:t>
            </a:r>
            <a:endParaRPr lang="pt-BR" sz="2700" dirty="0"/>
          </a:p>
        </p:txBody>
      </p:sp>
    </p:spTree>
    <p:extLst>
      <p:ext uri="{BB962C8B-B14F-4D97-AF65-F5344CB8AC3E}">
        <p14:creationId xmlns:p14="http://schemas.microsoft.com/office/powerpoint/2010/main" xmlns="" val="39353835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Situações peculiares:</a:t>
            </a:r>
            <a:endParaRPr lang="pt-BR" dirty="0"/>
          </a:p>
        </p:txBody>
      </p:sp>
      <p:sp>
        <p:nvSpPr>
          <p:cNvPr id="3" name="Espaço Reservado para Conteúdo 2"/>
          <p:cNvSpPr>
            <a:spLocks noGrp="1"/>
          </p:cNvSpPr>
          <p:nvPr>
            <p:ph idx="1"/>
          </p:nvPr>
        </p:nvSpPr>
        <p:spPr>
          <a:xfrm>
            <a:off x="914400" y="1196752"/>
            <a:ext cx="7772400" cy="5159598"/>
          </a:xfrm>
        </p:spPr>
        <p:txBody>
          <a:bodyPr>
            <a:normAutofit fontScale="92500" lnSpcReduction="20000"/>
          </a:bodyPr>
          <a:lstStyle/>
          <a:p>
            <a:endParaRPr lang="pt-BR" dirty="0" smtClean="0"/>
          </a:p>
          <a:p>
            <a:r>
              <a:rPr lang="pt-BR" dirty="0" smtClean="0"/>
              <a:t>C) Trabalho em domicílio</a:t>
            </a:r>
          </a:p>
          <a:p>
            <a:r>
              <a:rPr lang="pt-BR" dirty="0" smtClean="0"/>
              <a:t>Art. 6º. Não se distingue entre o trabalho realizado no estabelecimento do empregador, o executado no domicílio do empregado </a:t>
            </a:r>
            <a:r>
              <a:rPr lang="pt-BR" u="sng" dirty="0" smtClean="0"/>
              <a:t>e o realizado a distância</a:t>
            </a:r>
            <a:r>
              <a:rPr lang="pt-BR" dirty="0" smtClean="0"/>
              <a:t>, desde que estejam caracterizados os pressupostos da relação de emprego.</a:t>
            </a:r>
          </a:p>
          <a:p>
            <a:r>
              <a:rPr lang="pt-BR" dirty="0"/>
              <a:t>Parágrafo único. Os meios telemáticos e informatizados de comando, controle e supervisão </a:t>
            </a:r>
            <a:r>
              <a:rPr lang="pt-BR" u="sng" dirty="0"/>
              <a:t>se equiparam, para fins de subordinação jurídica</a:t>
            </a:r>
            <a:r>
              <a:rPr lang="pt-BR" dirty="0"/>
              <a:t>, aos meios pessoais e diretos de comando, controle e supervisão do trabalho alheio. </a:t>
            </a:r>
            <a:r>
              <a:rPr lang="pt-BR" dirty="0" smtClean="0"/>
              <a:t> </a:t>
            </a:r>
          </a:p>
        </p:txBody>
      </p:sp>
    </p:spTree>
    <p:extLst>
      <p:ext uri="{BB962C8B-B14F-4D97-AF65-F5344CB8AC3E}">
        <p14:creationId xmlns:p14="http://schemas.microsoft.com/office/powerpoint/2010/main" xmlns="" val="24685702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TRT 15ª Região</a:t>
            </a:r>
            <a:endParaRPr lang="pt-BR" dirty="0"/>
          </a:p>
        </p:txBody>
      </p:sp>
      <p:sp>
        <p:nvSpPr>
          <p:cNvPr id="4" name="Espaço Reservado para Conteúdo 3"/>
          <p:cNvSpPr>
            <a:spLocks noGrp="1"/>
          </p:cNvSpPr>
          <p:nvPr>
            <p:ph idx="1"/>
          </p:nvPr>
        </p:nvSpPr>
        <p:spPr/>
        <p:txBody>
          <a:bodyPr>
            <a:normAutofit fontScale="92500" lnSpcReduction="10000"/>
          </a:bodyPr>
          <a:lstStyle/>
          <a:p>
            <a:r>
              <a:rPr lang="pt-BR" sz="2800" dirty="0"/>
              <a:t>VÍNCULO EMPREGATÍCIO. TRABALHO A DOMICÍLIO CONFIGURADO </a:t>
            </a:r>
            <a:r>
              <a:rPr lang="pt-BR" sz="2800" dirty="0" smtClean="0"/>
              <a:t>[...] HORAS </a:t>
            </a:r>
            <a:r>
              <a:rPr lang="pt-BR" sz="2800" dirty="0"/>
              <a:t>EXTRAS. ATIVIDADE EXTERNA. ARTIGO 62, I, da CLT. CONFIGURAÇÃO. Havendo impossibilidade material da efetiva fiscalização e controle da jornada exercida pelo trabalhador, bem como da aferição do tempo efetivamente dedicado à empresa, caracterizada está a hipótese de exceção constante do art. 62, I, da CLT, sendo indevidas as horas extras</a:t>
            </a:r>
            <a:r>
              <a:rPr lang="pt-BR" sz="2800" dirty="0" smtClean="0"/>
              <a:t>.</a:t>
            </a:r>
          </a:p>
          <a:p>
            <a:r>
              <a:rPr lang="pt-BR" sz="2800" dirty="0"/>
              <a:t>3ª </a:t>
            </a:r>
            <a:r>
              <a:rPr lang="pt-BR" sz="2800" dirty="0" smtClean="0"/>
              <a:t>Câmara. RECURSO ORDINÁRIO. PROCESSO </a:t>
            </a:r>
            <a:r>
              <a:rPr lang="pt-BR" sz="2800" dirty="0"/>
              <a:t>TRT – 15ª REGIÃO –00205-2008-026-15-00-1 </a:t>
            </a:r>
            <a:r>
              <a:rPr lang="pt-BR" sz="2800" dirty="0" smtClean="0"/>
              <a:t>RO. Relator Fabio </a:t>
            </a:r>
            <a:r>
              <a:rPr lang="pt-BR" sz="2800" dirty="0" err="1" smtClean="0"/>
              <a:t>Allegretti</a:t>
            </a:r>
            <a:r>
              <a:rPr lang="pt-BR" sz="2800" dirty="0" smtClean="0"/>
              <a:t> Cooper. Disponível em 06/11/2009</a:t>
            </a:r>
            <a:endParaRPr lang="pt-BR" sz="2800" dirty="0"/>
          </a:p>
        </p:txBody>
      </p:sp>
      <p:sp>
        <p:nvSpPr>
          <p:cNvPr id="2" name="Espaço Reservado para Número de Slide 1"/>
          <p:cNvSpPr>
            <a:spLocks noGrp="1"/>
          </p:cNvSpPr>
          <p:nvPr>
            <p:ph type="sldNum" sz="quarter" idx="12"/>
          </p:nvPr>
        </p:nvSpPr>
        <p:spPr/>
        <p:txBody>
          <a:bodyPr/>
          <a:lstStyle/>
          <a:p>
            <a:fld id="{F76D91F3-5ED0-4DA1-941E-C680AF2B21BE}" type="slidenum">
              <a:rPr lang="pt-BR" smtClean="0"/>
              <a:pPr/>
              <a:t>56</a:t>
            </a:fld>
            <a:endParaRPr lang="pt-BR"/>
          </a:p>
        </p:txBody>
      </p:sp>
    </p:spTree>
    <p:extLst>
      <p:ext uri="{BB962C8B-B14F-4D97-AF65-F5344CB8AC3E}">
        <p14:creationId xmlns:p14="http://schemas.microsoft.com/office/powerpoint/2010/main" xmlns="" val="32732609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427163"/>
            <a:ext cx="7772400" cy="4929187"/>
          </a:xfrm>
        </p:spPr>
        <p:txBody>
          <a:bodyPr>
            <a:normAutofit fontScale="92500" lnSpcReduction="20000"/>
          </a:bodyPr>
          <a:lstStyle/>
          <a:p>
            <a:r>
              <a:rPr lang="pt-BR" dirty="0"/>
              <a:t>TRABALHO À DISTÂNCIA. Ainda que fora da estação de trabalho, é possível a permanência da subordinação jurídica </a:t>
            </a:r>
            <a:r>
              <a:rPr lang="pt-BR" u="sng" dirty="0"/>
              <a:t>a partir da utilização dos diversos meios de comunicações telemáticos e informatizados</a:t>
            </a:r>
            <a:r>
              <a:rPr lang="pt-BR" dirty="0"/>
              <a:t>, na forma inscrita no artigo 6º, parágrafo único, da CLT. No caso, o empregado contava com a utilização de celular para, à distância, prestar orientações sobre as atividades laborativas a serem executadas por outros funcionários.</a:t>
            </a:r>
          </a:p>
          <a:p>
            <a:r>
              <a:rPr lang="pt-BR" dirty="0" smtClean="0"/>
              <a:t>TRT-PR-02002-2013-072-09-00-0-ACO-27677-2014 </a:t>
            </a:r>
            <a:r>
              <a:rPr lang="pt-BR" dirty="0"/>
              <a:t>- 1A. </a:t>
            </a:r>
            <a:r>
              <a:rPr lang="pt-BR" dirty="0" smtClean="0"/>
              <a:t>TURMA. Relator</a:t>
            </a:r>
            <a:r>
              <a:rPr lang="pt-BR" dirty="0"/>
              <a:t>: ADAYDE SANTOS </a:t>
            </a:r>
            <a:r>
              <a:rPr lang="pt-BR" dirty="0" smtClean="0"/>
              <a:t>CECONE. Publicado no DEJT </a:t>
            </a:r>
            <a:r>
              <a:rPr lang="pt-BR" dirty="0"/>
              <a:t>em 29-08-2014</a:t>
            </a:r>
          </a:p>
        </p:txBody>
      </p:sp>
    </p:spTree>
    <p:extLst>
      <p:ext uri="{BB962C8B-B14F-4D97-AF65-F5344CB8AC3E}">
        <p14:creationId xmlns:p14="http://schemas.microsoft.com/office/powerpoint/2010/main" xmlns="" val="21407495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268760"/>
            <a:ext cx="7772400" cy="5087590"/>
          </a:xfrm>
        </p:spPr>
        <p:txBody>
          <a:bodyPr>
            <a:normAutofit/>
          </a:bodyPr>
          <a:lstStyle/>
          <a:p>
            <a:r>
              <a:rPr lang="pt-BR" dirty="0" smtClean="0"/>
              <a:t>Profissional </a:t>
            </a:r>
            <a:r>
              <a:rPr lang="pt-BR" dirty="0"/>
              <a:t>“</a:t>
            </a:r>
            <a:r>
              <a:rPr lang="pt-BR" dirty="0" err="1"/>
              <a:t>freelancer</a:t>
            </a:r>
            <a:r>
              <a:rPr lang="pt-BR" dirty="0"/>
              <a:t>” tem relação de emprego reconhecida com editora</a:t>
            </a:r>
          </a:p>
          <a:p>
            <a:r>
              <a:rPr lang="pt-BR" dirty="0" smtClean="0"/>
              <a:t>Contratada </a:t>
            </a:r>
            <a:r>
              <a:rPr lang="pt-BR" dirty="0"/>
              <a:t>em junho de 2011, ela trabalhou por quatro meses editando livros didáticos de História, criando ou compilando material fornecido pela empregadora</a:t>
            </a:r>
            <a:r>
              <a:rPr lang="pt-BR" dirty="0" smtClean="0"/>
              <a:t>.</a:t>
            </a:r>
          </a:p>
          <a:p>
            <a:r>
              <a:rPr lang="pt-BR" dirty="0" smtClean="0"/>
              <a:t>Trabalho fazia </a:t>
            </a:r>
            <a:r>
              <a:rPr lang="pt-BR" dirty="0"/>
              <a:t>parte da atividade-fim da empresa, sendo realizado com subordinação, onerosidade, não eventualidade e </a:t>
            </a:r>
            <a:r>
              <a:rPr lang="pt-BR" dirty="0" smtClean="0"/>
              <a:t>pessoalidade.</a:t>
            </a:r>
            <a:endParaRPr lang="pt-BR" dirty="0"/>
          </a:p>
          <a:p>
            <a:endParaRPr lang="pt-BR" dirty="0"/>
          </a:p>
        </p:txBody>
      </p:sp>
    </p:spTree>
    <p:extLst>
      <p:ext uri="{BB962C8B-B14F-4D97-AF65-F5344CB8AC3E}">
        <p14:creationId xmlns:p14="http://schemas.microsoft.com/office/powerpoint/2010/main" xmlns="" val="33995617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20000"/>
          </a:bodyPr>
          <a:lstStyle/>
          <a:p>
            <a:r>
              <a:rPr lang="pt-BR" dirty="0" smtClean="0"/>
              <a:t>Para </a:t>
            </a:r>
            <a:r>
              <a:rPr lang="pt-BR" dirty="0"/>
              <a:t>os julgadores, “ainda que se evidencie que a autora </a:t>
            </a:r>
            <a:r>
              <a:rPr lang="pt-BR" u="sng" dirty="0"/>
              <a:t>não laborava diariamente nas dependências da empresa</a:t>
            </a:r>
            <a:r>
              <a:rPr lang="pt-BR" dirty="0"/>
              <a:t>, tal fato não é suficiente para afastar o reconhecimento do vínculo, na medida em que </a:t>
            </a:r>
            <a:r>
              <a:rPr lang="pt-BR" u="sng" dirty="0"/>
              <a:t>não se distingue entre o trabalho realizado no estabelecimento do empregador o executado no domicílio do empregado e o realizado a distância</a:t>
            </a:r>
            <a:r>
              <a:rPr lang="pt-BR" dirty="0"/>
              <a:t>, desde que estejam caracterizados os pressupostos da relação de emprego". Da decisão ainda cabe </a:t>
            </a:r>
            <a:r>
              <a:rPr lang="pt-BR" dirty="0" smtClean="0"/>
              <a:t>recurso.</a:t>
            </a:r>
          </a:p>
          <a:p>
            <a:r>
              <a:rPr lang="pt-BR" dirty="0" smtClean="0"/>
              <a:t>Processo </a:t>
            </a:r>
            <a:r>
              <a:rPr lang="pt-BR" dirty="0"/>
              <a:t>28533-2012-015-09-00-8</a:t>
            </a:r>
            <a:r>
              <a:rPr lang="pt-BR" dirty="0" smtClean="0"/>
              <a:t>. 21/01/2015</a:t>
            </a:r>
            <a:endParaRPr lang="pt-BR" dirty="0"/>
          </a:p>
        </p:txBody>
      </p:sp>
    </p:spTree>
    <p:extLst>
      <p:ext uri="{BB962C8B-B14F-4D97-AF65-F5344CB8AC3E}">
        <p14:creationId xmlns:p14="http://schemas.microsoft.com/office/powerpoint/2010/main" xmlns="" val="253676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CONTRATO DE PRESTAÇÃO DE SERVIÇOS ENTRE PESSOAS JURÍDICAS. PREENCHIMENTO DOS REQUISITOS DO ART. 3º DA CLT. FRAUDE CARACTERIZADA ("PEJOTIZAÇÃO"). VÍNCULO DE EMPREGO RECONHECIDO. O preenchimento dos requisitos da relação de emprego previstos no art. 3º da CLT, vale dizer, prestação de serviços com pessoalidade, não eventualidade, onerosidade e subordinação, </a:t>
            </a:r>
            <a:endParaRPr lang="pt-BR" dirty="0"/>
          </a:p>
        </p:txBody>
      </p:sp>
    </p:spTree>
    <p:extLst>
      <p:ext uri="{BB962C8B-B14F-4D97-AF65-F5344CB8AC3E}">
        <p14:creationId xmlns:p14="http://schemas.microsoft.com/office/powerpoint/2010/main" xmlns="" val="228740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Altos empregados</a:t>
            </a:r>
            <a:endParaRPr lang="pt-BR" dirty="0"/>
          </a:p>
        </p:txBody>
      </p:sp>
      <p:sp>
        <p:nvSpPr>
          <p:cNvPr id="3" name="Espaço Reservado para Conteúdo 2"/>
          <p:cNvSpPr>
            <a:spLocks noGrp="1"/>
          </p:cNvSpPr>
          <p:nvPr>
            <p:ph idx="1"/>
          </p:nvPr>
        </p:nvSpPr>
        <p:spPr/>
        <p:txBody>
          <a:bodyPr/>
          <a:lstStyle/>
          <a:p>
            <a:r>
              <a:rPr lang="pt-BR" dirty="0" smtClean="0"/>
              <a:t>4 situações:</a:t>
            </a:r>
          </a:p>
          <a:p>
            <a:pPr marL="1080000"/>
            <a:r>
              <a:rPr lang="pt-BR" dirty="0" smtClean="0"/>
              <a:t>Empregados ocupantes de cargos ou função de gestão ou de confiança</a:t>
            </a:r>
          </a:p>
          <a:p>
            <a:pPr marL="1080000"/>
            <a:r>
              <a:rPr lang="pt-BR" dirty="0" smtClean="0"/>
              <a:t>Empregados ocupantes de cargos ou função de confiança bancário</a:t>
            </a:r>
          </a:p>
          <a:p>
            <a:pPr marL="1080000"/>
            <a:r>
              <a:rPr lang="pt-BR" dirty="0" smtClean="0"/>
              <a:t>Empregado diretor</a:t>
            </a:r>
          </a:p>
          <a:p>
            <a:pPr marL="1080000"/>
            <a:r>
              <a:rPr lang="pt-BR" dirty="0" smtClean="0"/>
              <a:t>Sócio da pessoa jurídica x empregado da empresa</a:t>
            </a:r>
          </a:p>
        </p:txBody>
      </p:sp>
    </p:spTree>
    <p:extLst>
      <p:ext uri="{BB962C8B-B14F-4D97-AF65-F5344CB8AC3E}">
        <p14:creationId xmlns:p14="http://schemas.microsoft.com/office/powerpoint/2010/main" xmlns="" val="5966706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200" dirty="0" smtClean="0"/>
              <a:t>Regra geral para cargos ou função de confiança – 1ª situação</a:t>
            </a:r>
            <a:endParaRPr lang="pt-BR" sz="3200" dirty="0"/>
          </a:p>
        </p:txBody>
      </p:sp>
      <p:sp>
        <p:nvSpPr>
          <p:cNvPr id="3" name="Espaço Reservado para Conteúdo 2"/>
          <p:cNvSpPr>
            <a:spLocks noGrp="1"/>
          </p:cNvSpPr>
          <p:nvPr>
            <p:ph idx="1"/>
          </p:nvPr>
        </p:nvSpPr>
        <p:spPr/>
        <p:txBody>
          <a:bodyPr>
            <a:normAutofit fontScale="92500" lnSpcReduction="10000"/>
          </a:bodyPr>
          <a:lstStyle/>
          <a:p>
            <a:r>
              <a:rPr lang="pt-BR" dirty="0" smtClean="0"/>
              <a:t>Art. 62, II CLT – requisitos:</a:t>
            </a:r>
          </a:p>
          <a:p>
            <a:pPr marL="1080000"/>
            <a:r>
              <a:rPr lang="pt-BR" dirty="0" smtClean="0"/>
              <a:t>Exercício de cargo de gestão</a:t>
            </a:r>
          </a:p>
          <a:p>
            <a:pPr marL="1080000"/>
            <a:r>
              <a:rPr lang="pt-BR" dirty="0" smtClean="0"/>
              <a:t>Diferença salarial em favor do exercente do cargo de confiança não inferior a 40%</a:t>
            </a:r>
          </a:p>
          <a:p>
            <a:pPr marL="410400"/>
            <a:r>
              <a:rPr lang="pt-BR" dirty="0" smtClean="0"/>
              <a:t>Pode haver reversão – Art. 468 , parágrafo único da CLT</a:t>
            </a:r>
            <a:r>
              <a:rPr lang="pt-BR" dirty="0"/>
              <a:t> </a:t>
            </a:r>
            <a:r>
              <a:rPr lang="pt-BR" dirty="0" smtClean="0"/>
              <a:t>c/c Súmula 372, I TST</a:t>
            </a:r>
          </a:p>
          <a:p>
            <a:pPr marL="410400"/>
            <a:r>
              <a:rPr lang="pt-BR" dirty="0" smtClean="0"/>
              <a:t>Não está sujeito a controle de jornada – não tem direito a horas extras</a:t>
            </a:r>
          </a:p>
          <a:p>
            <a:pPr marL="410400"/>
            <a:r>
              <a:rPr lang="pt-BR" dirty="0" smtClean="0"/>
              <a:t>É passível de transferência – Art. 469, § 3º CLT c/c Súmula 43 TST e OJ 113 SDI I TST</a:t>
            </a:r>
          </a:p>
        </p:txBody>
      </p:sp>
    </p:spTree>
    <p:extLst>
      <p:ext uri="{BB962C8B-B14F-4D97-AF65-F5344CB8AC3E}">
        <p14:creationId xmlns:p14="http://schemas.microsoft.com/office/powerpoint/2010/main" xmlns="" val="35251739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000" b="1" u="sng" dirty="0" smtClean="0"/>
              <a:t>DÚVIDA</a:t>
            </a:r>
            <a:r>
              <a:rPr lang="pt-BR" sz="3000" dirty="0" smtClean="0"/>
              <a:t>: O </a:t>
            </a:r>
            <a:r>
              <a:rPr lang="pt-BR" sz="3000" dirty="0"/>
              <a:t>que pode ser considerado cargo de gestão</a:t>
            </a:r>
            <a:r>
              <a:rPr lang="pt-BR" sz="3000" dirty="0" smtClean="0"/>
              <a:t>? 		TRT </a:t>
            </a:r>
            <a:r>
              <a:rPr lang="pt-BR" sz="3000" dirty="0"/>
              <a:t>9ª </a:t>
            </a:r>
            <a:r>
              <a:rPr lang="pt-BR" sz="3000" dirty="0" smtClean="0"/>
              <a:t>Região</a:t>
            </a:r>
            <a:endParaRPr lang="pt-BR" sz="3000" dirty="0"/>
          </a:p>
        </p:txBody>
      </p:sp>
      <p:sp>
        <p:nvSpPr>
          <p:cNvPr id="3" name="Espaço Reservado para Conteúdo 2"/>
          <p:cNvSpPr>
            <a:spLocks noGrp="1"/>
          </p:cNvSpPr>
          <p:nvPr>
            <p:ph idx="1"/>
          </p:nvPr>
        </p:nvSpPr>
        <p:spPr>
          <a:xfrm>
            <a:off x="914400" y="1484783"/>
            <a:ext cx="7772400" cy="5015951"/>
          </a:xfrm>
        </p:spPr>
        <p:txBody>
          <a:bodyPr>
            <a:normAutofit fontScale="92500"/>
          </a:bodyPr>
          <a:lstStyle/>
          <a:p>
            <a:r>
              <a:rPr lang="pt-BR" sz="2800" dirty="0" smtClean="0"/>
              <a:t>HORAS EXTRAS - CARGO DE CONFIANÇA - ART. 62, II, DA CLT. O cargo de confiança do artigo 62, II, da CLT, é aquele em que o empregado exerce, por delegação, </a:t>
            </a:r>
            <a:r>
              <a:rPr lang="pt-BR" sz="2800" u="sng" dirty="0" smtClean="0"/>
              <a:t>algumas ou todas</a:t>
            </a:r>
            <a:r>
              <a:rPr lang="pt-BR" sz="2800" dirty="0" smtClean="0"/>
              <a:t> as funções dos proprietários, de tal modo que pode, em seu exercício, </a:t>
            </a:r>
            <a:r>
              <a:rPr lang="pt-BR" sz="2800" u="sng" dirty="0" smtClean="0"/>
              <a:t>alterar ou modificar os destinos da empresa</a:t>
            </a:r>
            <a:r>
              <a:rPr lang="pt-BR" sz="2800" dirty="0" smtClean="0"/>
              <a:t>, o que não se configura no presente caso,</a:t>
            </a:r>
            <a:r>
              <a:rPr lang="pt-BR" sz="2800" dirty="0"/>
              <a:t> diante da função exercida pela autora. Sentença que se mantém, neste particular (grifos nossos).</a:t>
            </a:r>
          </a:p>
          <a:p>
            <a:r>
              <a:rPr lang="pt-BR" sz="2800" dirty="0"/>
              <a:t>TRT-PR-07366-2011-009-09-00-9-ACO-23075-2013 - 6A. </a:t>
            </a:r>
            <a:r>
              <a:rPr lang="pt-BR" sz="2800" dirty="0" smtClean="0"/>
              <a:t>T. </a:t>
            </a:r>
            <a:r>
              <a:rPr lang="pt-BR" sz="2800" dirty="0"/>
              <a:t>Relator: SÉRGIO MURILO </a:t>
            </a:r>
            <a:r>
              <a:rPr lang="pt-BR" sz="2800" dirty="0" smtClean="0"/>
              <a:t>RODRIGUES </a:t>
            </a:r>
            <a:r>
              <a:rPr lang="pt-BR" sz="2800" dirty="0"/>
              <a:t>LEMOS. Publicado no DEJT em </a:t>
            </a:r>
            <a:r>
              <a:rPr lang="pt-BR" sz="2800" dirty="0" smtClean="0"/>
              <a:t>18-06-2013 </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62</a:t>
            </a:fld>
            <a:endParaRPr lang="pt-BR"/>
          </a:p>
        </p:txBody>
      </p:sp>
    </p:spTree>
    <p:extLst>
      <p:ext uri="{BB962C8B-B14F-4D97-AF65-F5344CB8AC3E}">
        <p14:creationId xmlns:p14="http://schemas.microsoft.com/office/powerpoint/2010/main" xmlns="" val="14494169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340768"/>
            <a:ext cx="7772400" cy="5015582"/>
          </a:xfrm>
        </p:spPr>
        <p:txBody>
          <a:bodyPr>
            <a:normAutofit fontScale="85000" lnSpcReduction="10000"/>
          </a:bodyPr>
          <a:lstStyle/>
          <a:p>
            <a:r>
              <a:rPr lang="pt-BR" dirty="0" smtClean="0"/>
              <a:t>CARGO DE CONFIANÇA. COMPROVAÇÃO. Tratando-se de regra de exceção, o reconhecimento do exercício de cargo de confiança demanda comprovação da existência de amplos poderes de mando e gestão, ou seja, que o reclamante desenvolvia atividades que revelem poderes, </a:t>
            </a:r>
            <a:r>
              <a:rPr lang="pt-BR" u="sng" dirty="0" smtClean="0"/>
              <a:t>de tal monta, que possam colocar em risco a própria atividade da empresa</a:t>
            </a:r>
            <a:r>
              <a:rPr lang="pt-BR" dirty="0" smtClean="0"/>
              <a:t>. Ainda, é necessário que o empregado, no exercício da função de confiança, </a:t>
            </a:r>
            <a:r>
              <a:rPr lang="pt-BR" u="sng" dirty="0" smtClean="0"/>
              <a:t>substitua o empregador, plenamente</a:t>
            </a:r>
            <a:r>
              <a:rPr lang="pt-BR" dirty="0" smtClean="0"/>
              <a:t>.</a:t>
            </a:r>
          </a:p>
          <a:p>
            <a:r>
              <a:rPr lang="pt-BR" dirty="0" smtClean="0"/>
              <a:t>TRT-PR-00095-2014-666-09-00-7-ACO-04816-2015 - 3A. TURMA. Relator: ROSEMARIE DIEDRICHS PIMPÃO. Publicado no DEJT em 27-02-2015</a:t>
            </a:r>
            <a:endParaRPr lang="pt-BR" dirty="0"/>
          </a:p>
        </p:txBody>
      </p:sp>
    </p:spTree>
    <p:extLst>
      <p:ext uri="{BB962C8B-B14F-4D97-AF65-F5344CB8AC3E}">
        <p14:creationId xmlns:p14="http://schemas.microsoft.com/office/powerpoint/2010/main" xmlns="" val="37461169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 requisito da diferenciação salarial tem que ser de 40% ou pode ser inferior? Essa regra é absoluta ou cabe interpretação diversa?</a:t>
            </a:r>
          </a:p>
        </p:txBody>
      </p:sp>
    </p:spTree>
    <p:extLst>
      <p:ext uri="{BB962C8B-B14F-4D97-AF65-F5344CB8AC3E}">
        <p14:creationId xmlns:p14="http://schemas.microsoft.com/office/powerpoint/2010/main" xmlns="" val="3384661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196752"/>
            <a:ext cx="7772400" cy="5256584"/>
          </a:xfrm>
        </p:spPr>
        <p:txBody>
          <a:bodyPr>
            <a:normAutofit fontScale="85000" lnSpcReduction="10000"/>
          </a:bodyPr>
          <a:lstStyle/>
          <a:p>
            <a:r>
              <a:rPr lang="pt-BR" dirty="0" smtClean="0"/>
              <a:t>[...] </a:t>
            </a:r>
            <a:r>
              <a:rPr lang="pt-BR" dirty="0"/>
              <a:t>CARGO DE CONFIANÇA - ART. 62, II, DA CLT. </a:t>
            </a:r>
            <a:r>
              <a:rPr lang="pt-BR" dirty="0" smtClean="0"/>
              <a:t> [...] O </a:t>
            </a:r>
            <a:r>
              <a:rPr lang="pt-BR" dirty="0"/>
              <a:t>dispositivo deve ser interpretado no sentido de que para inserir o empregado nessa exceção, é imprescindível que ele seja depositário de especial confiança, representada por </a:t>
            </a:r>
            <a:r>
              <a:rPr lang="pt-BR" u="sng" dirty="0"/>
              <a:t>poderes de mando e gestão</a:t>
            </a:r>
            <a:r>
              <a:rPr lang="pt-BR" dirty="0"/>
              <a:t> atribuídos pelo empregador, aí incluindo autonomia para substitui-lo em decisões relevantes, até mesmo aquelas de caráter disciplinar, </a:t>
            </a:r>
            <a:r>
              <a:rPr lang="pt-BR" u="sng" dirty="0"/>
              <a:t>sem olvidar a distinção salarial em relação aos demais empregados</a:t>
            </a:r>
            <a:r>
              <a:rPr lang="pt-BR" dirty="0"/>
              <a:t>. Recurso da ré a que se nega provimento no particular.</a:t>
            </a:r>
          </a:p>
          <a:p>
            <a:r>
              <a:rPr lang="pt-BR" dirty="0"/>
              <a:t>TRT-PR-05175-2014-088-09-00-7-ACO-03225-2015 - 3A. </a:t>
            </a:r>
            <a:r>
              <a:rPr lang="pt-BR" dirty="0" smtClean="0"/>
              <a:t>TURMA. Relator</a:t>
            </a:r>
            <a:r>
              <a:rPr lang="pt-BR" dirty="0"/>
              <a:t>: THEREZA CRISTINA </a:t>
            </a:r>
            <a:r>
              <a:rPr lang="pt-BR" dirty="0" smtClean="0"/>
              <a:t>GOSDAL. Publicado </a:t>
            </a:r>
            <a:r>
              <a:rPr lang="pt-BR" dirty="0"/>
              <a:t>no DEJT em 13-02-2015</a:t>
            </a:r>
          </a:p>
        </p:txBody>
      </p:sp>
    </p:spTree>
    <p:extLst>
      <p:ext uri="{BB962C8B-B14F-4D97-AF65-F5344CB8AC3E}">
        <p14:creationId xmlns:p14="http://schemas.microsoft.com/office/powerpoint/2010/main" xmlns="" val="37770680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b="1" dirty="0" smtClean="0"/>
              <a:t>TRT 15ª </a:t>
            </a:r>
            <a:r>
              <a:rPr lang="pt-BR" b="1" dirty="0"/>
              <a:t>Região</a:t>
            </a:r>
            <a:endParaRPr lang="pt-BR" dirty="0"/>
          </a:p>
        </p:txBody>
      </p:sp>
      <p:sp>
        <p:nvSpPr>
          <p:cNvPr id="4" name="Espaço Reservado para Conteúdo 3"/>
          <p:cNvSpPr>
            <a:spLocks noGrp="1"/>
          </p:cNvSpPr>
          <p:nvPr>
            <p:ph idx="1"/>
          </p:nvPr>
        </p:nvSpPr>
        <p:spPr>
          <a:xfrm>
            <a:off x="914400" y="1268761"/>
            <a:ext cx="7772400" cy="5087590"/>
          </a:xfrm>
        </p:spPr>
        <p:txBody>
          <a:bodyPr>
            <a:normAutofit fontScale="92500"/>
          </a:bodyPr>
          <a:lstStyle/>
          <a:p>
            <a:r>
              <a:rPr lang="pt-BR" sz="2800" dirty="0"/>
              <a:t>RECURSO ORDINÁRIO. HORAS EXTRAS. GERENTE. ENCARGOS DE GESTÃO E REMUNERAÇÃO DIFERENCIADA NÃO </a:t>
            </a:r>
            <a:r>
              <a:rPr lang="pt-BR" sz="2800" dirty="0" smtClean="0"/>
              <a:t>DEMONSTRADOS [...].  </a:t>
            </a:r>
            <a:r>
              <a:rPr lang="pt-BR" sz="2800" dirty="0"/>
              <a:t>Como acertadamente argumenta a ré, de fato não é necessário que seja paga ao trabalhador gratificação de função </a:t>
            </a:r>
            <a:r>
              <a:rPr lang="pt-BR" sz="2800" u="sng" dirty="0"/>
              <a:t>por meio de rubrica própria</a:t>
            </a:r>
            <a:r>
              <a:rPr lang="pt-BR" sz="2800" dirty="0"/>
              <a:t> para que haja o preenchimento do requisito em comento. </a:t>
            </a:r>
            <a:r>
              <a:rPr lang="pt-BR" sz="2800" u="sng" dirty="0"/>
              <a:t>Basta que o salário do obreiro seja superior, em pelo menos 40%, do respectivo salário efetivo</a:t>
            </a:r>
            <a:r>
              <a:rPr lang="pt-BR" sz="2800" dirty="0"/>
              <a:t>.  </a:t>
            </a:r>
            <a:endParaRPr lang="pt-BR" sz="2800" dirty="0" smtClean="0"/>
          </a:p>
          <a:p>
            <a:r>
              <a:rPr lang="pt-BR" sz="2800" dirty="0"/>
              <a:t>2ª Turma - 4ª Câmara. Processo TRT/15ª REGIÃO Nº 0001086-69.2011.5.15.0004. Relatora Ana Cláudia Torres Vianna. Disponível em 05/07/2013</a:t>
            </a:r>
          </a:p>
        </p:txBody>
      </p:sp>
      <p:sp>
        <p:nvSpPr>
          <p:cNvPr id="2" name="Espaço Reservado para Número de Slide 1"/>
          <p:cNvSpPr>
            <a:spLocks noGrp="1"/>
          </p:cNvSpPr>
          <p:nvPr>
            <p:ph type="sldNum" sz="quarter" idx="12"/>
          </p:nvPr>
        </p:nvSpPr>
        <p:spPr/>
        <p:txBody>
          <a:bodyPr/>
          <a:lstStyle/>
          <a:p>
            <a:fld id="{F76D91F3-5ED0-4DA1-941E-C680AF2B21BE}" type="slidenum">
              <a:rPr lang="pt-BR" smtClean="0"/>
              <a:pPr/>
              <a:t>66</a:t>
            </a:fld>
            <a:endParaRPr lang="pt-BR"/>
          </a:p>
        </p:txBody>
      </p:sp>
    </p:spTree>
    <p:extLst>
      <p:ext uri="{BB962C8B-B14F-4D97-AF65-F5344CB8AC3E}">
        <p14:creationId xmlns:p14="http://schemas.microsoft.com/office/powerpoint/2010/main" xmlns="" val="39206840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000" dirty="0" smtClean="0"/>
              <a:t>E no caso de “chefes </a:t>
            </a:r>
            <a:r>
              <a:rPr lang="pt-BR" sz="3000" dirty="0"/>
              <a:t>de departamento ou filial</a:t>
            </a:r>
            <a:r>
              <a:rPr lang="pt-BR" sz="3000" dirty="0" smtClean="0"/>
              <a:t>”? 			TRT 9ª Região</a:t>
            </a:r>
            <a:endParaRPr lang="pt-BR" sz="3000" dirty="0"/>
          </a:p>
        </p:txBody>
      </p:sp>
      <p:sp>
        <p:nvSpPr>
          <p:cNvPr id="3" name="Espaço Reservado para Conteúdo 2"/>
          <p:cNvSpPr>
            <a:spLocks noGrp="1"/>
          </p:cNvSpPr>
          <p:nvPr>
            <p:ph idx="1"/>
          </p:nvPr>
        </p:nvSpPr>
        <p:spPr>
          <a:xfrm>
            <a:off x="914400" y="1628799"/>
            <a:ext cx="7772400" cy="4896545"/>
          </a:xfrm>
        </p:spPr>
        <p:txBody>
          <a:bodyPr>
            <a:normAutofit fontScale="92500" lnSpcReduction="20000"/>
          </a:bodyPr>
          <a:lstStyle/>
          <a:p>
            <a:r>
              <a:rPr lang="pt-BR" dirty="0" smtClean="0"/>
              <a:t>CHEFE DE SEÇÃO E CHEFE DE OPERAÇÃO. PODERES DE GESTÃO E ADMINISTRAÇÃO NÃO CONFIGURADOS. ART. 62, II, DA CLT. </a:t>
            </a:r>
          </a:p>
          <a:p>
            <a:r>
              <a:rPr lang="pt-BR" dirty="0" smtClean="0"/>
              <a:t>Verificado que chefe de seção e chefe de operação, conquanto tivessem subordinados, </a:t>
            </a:r>
            <a:r>
              <a:rPr lang="pt-BR" u="sng" dirty="0" smtClean="0"/>
              <a:t>não representavam a autoridade máxima da loja</a:t>
            </a:r>
            <a:r>
              <a:rPr lang="pt-BR" dirty="0" smtClean="0"/>
              <a:t>, mas se reportavam a outro de posição hierárquica mais elevada, além de não terem poderes para dispensar ou contratar empregados, tampouco outros de condução e gestão do empreendimento, fica afastada a configuração do cargo de confiança previsto no art. 62, II, da CLT por todo o período </a:t>
            </a:r>
            <a:r>
              <a:rPr lang="pt-BR" dirty="0" err="1" smtClean="0"/>
              <a:t>imprescrito</a:t>
            </a:r>
            <a:r>
              <a:rPr lang="pt-BR" dirty="0" smtClean="0"/>
              <a:t>.</a:t>
            </a:r>
          </a:p>
        </p:txBody>
      </p:sp>
    </p:spTree>
    <p:extLst>
      <p:ext uri="{BB962C8B-B14F-4D97-AF65-F5344CB8AC3E}">
        <p14:creationId xmlns:p14="http://schemas.microsoft.com/office/powerpoint/2010/main" xmlns="" val="20822630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smtClean="0"/>
              <a:t>O enquadramento na exceção legal não é feito de acordo com o "nomen iuris" atribuído ao cargo e, assim, fica afastado quando não são evidenciados os poderes próprios de gestão aptos a configurar a preponderância da fidúcia. Recurso ordinário da Reclamante a que se dá provimento, no particular.</a:t>
            </a:r>
          </a:p>
          <a:p>
            <a:r>
              <a:rPr lang="pt-BR" dirty="0" smtClean="0"/>
              <a:t>TRT-PR-21331-2012-652-09-00-4-ACO-00883-2014 - 7A. TURMA. Relator: UBIRAJARA CARLOS MENDES. Publicado no DEJT em 22-01-2014.</a:t>
            </a:r>
          </a:p>
        </p:txBody>
      </p:sp>
    </p:spTree>
    <p:extLst>
      <p:ext uri="{BB962C8B-B14F-4D97-AF65-F5344CB8AC3E}">
        <p14:creationId xmlns:p14="http://schemas.microsoft.com/office/powerpoint/2010/main" xmlns="" val="17043116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200" dirty="0" smtClean="0"/>
              <a:t>Cargos ou função de confiança bancário – 2ª situação</a:t>
            </a:r>
            <a:endParaRPr lang="pt-BR" sz="3200" dirty="0"/>
          </a:p>
        </p:txBody>
      </p:sp>
      <p:sp>
        <p:nvSpPr>
          <p:cNvPr id="3" name="Espaço Reservado para Conteúdo 2"/>
          <p:cNvSpPr>
            <a:spLocks noGrp="1"/>
          </p:cNvSpPr>
          <p:nvPr>
            <p:ph idx="1"/>
          </p:nvPr>
        </p:nvSpPr>
        <p:spPr/>
        <p:txBody>
          <a:bodyPr>
            <a:normAutofit/>
          </a:bodyPr>
          <a:lstStyle/>
          <a:p>
            <a:r>
              <a:rPr lang="pt-BR" dirty="0" smtClean="0"/>
              <a:t>Regra especial – Art. 224, § 2º </a:t>
            </a:r>
          </a:p>
          <a:p>
            <a:r>
              <a:rPr lang="pt-BR" dirty="0" smtClean="0"/>
              <a:t>Requisitos:</a:t>
            </a:r>
          </a:p>
          <a:p>
            <a:pPr marL="1080000"/>
            <a:r>
              <a:rPr lang="pt-BR" dirty="0" smtClean="0"/>
              <a:t>Funções </a:t>
            </a:r>
            <a:r>
              <a:rPr lang="pt-BR" dirty="0"/>
              <a:t>de direção, gerência, fiscalização, chefia e equivalentes, ou que desempenhem outros cargos de </a:t>
            </a:r>
            <a:r>
              <a:rPr lang="pt-BR" dirty="0" smtClean="0"/>
              <a:t>confiança</a:t>
            </a:r>
          </a:p>
          <a:p>
            <a:pPr marL="1080000"/>
            <a:r>
              <a:rPr lang="pt-BR" dirty="0" smtClean="0"/>
              <a:t>Gratificação </a:t>
            </a:r>
            <a:r>
              <a:rPr lang="pt-BR" dirty="0"/>
              <a:t>não </a:t>
            </a:r>
            <a:r>
              <a:rPr lang="pt-BR" dirty="0" smtClean="0"/>
              <a:t>inferior </a:t>
            </a:r>
            <a:r>
              <a:rPr lang="pt-BR" dirty="0"/>
              <a:t>a 1/3 </a:t>
            </a:r>
            <a:r>
              <a:rPr lang="pt-BR" dirty="0" smtClean="0"/>
              <a:t>do </a:t>
            </a:r>
            <a:r>
              <a:rPr lang="pt-BR" dirty="0"/>
              <a:t>salário do cargo efetivo</a:t>
            </a:r>
            <a:endParaRPr lang="pt-BR" dirty="0" smtClean="0"/>
          </a:p>
          <a:p>
            <a:r>
              <a:rPr lang="pt-BR" dirty="0" smtClean="0"/>
              <a:t>Ex.: gerentes, tesoureiros, etc.</a:t>
            </a:r>
            <a:endParaRPr lang="pt-BR" dirty="0"/>
          </a:p>
        </p:txBody>
      </p:sp>
    </p:spTree>
    <p:extLst>
      <p:ext uri="{BB962C8B-B14F-4D97-AF65-F5344CB8AC3E}">
        <p14:creationId xmlns:p14="http://schemas.microsoft.com/office/powerpoint/2010/main" xmlns="" val="57268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smtClean="0"/>
              <a:t>resultam no reconhecimento de vínculo empregatício, ainda que a contratação tenha ocorrido por meio de contrato de prestação de serviços entre pessoas jurídicas. A denominada "</a:t>
            </a:r>
            <a:r>
              <a:rPr lang="pt-BR" dirty="0" err="1" smtClean="0"/>
              <a:t>pejotização</a:t>
            </a:r>
            <a:r>
              <a:rPr lang="pt-BR" dirty="0" smtClean="0"/>
              <a:t>" tem por fim fraudar direitos trabalhistas, o que deve ser combatido por esta Justiça Especializada, por força do art. 9º da CLT.</a:t>
            </a:r>
          </a:p>
          <a:p>
            <a:r>
              <a:rPr lang="pt-BR" dirty="0" smtClean="0"/>
              <a:t>TRT-PR-27166-2013-088-09-00-6-ACO-05276-2015 - 7A. TURMA. Relator: BENEDITO XAVIER DA SILVA. Publicado no DEJT em 03-03-2015</a:t>
            </a:r>
          </a:p>
        </p:txBody>
      </p:sp>
    </p:spTree>
    <p:extLst>
      <p:ext uri="{BB962C8B-B14F-4D97-AF65-F5344CB8AC3E}">
        <p14:creationId xmlns:p14="http://schemas.microsoft.com/office/powerpoint/2010/main" xmlns="" val="16136543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764704"/>
            <a:ext cx="7772400" cy="5591646"/>
          </a:xfrm>
        </p:spPr>
        <p:txBody>
          <a:bodyPr/>
          <a:lstStyle/>
          <a:p>
            <a:r>
              <a:rPr lang="pt-BR" dirty="0" smtClean="0"/>
              <a:t>Pode haver reversão – Art. 468 , parágrafo único da CLT c/c Súmula 372, I TST</a:t>
            </a:r>
          </a:p>
          <a:p>
            <a:r>
              <a:rPr lang="pt-BR" dirty="0" smtClean="0"/>
              <a:t>Não está sujeito a jornada de 6h – horas extras somente a partir de 8h diárias - CLT c/c Súmula 287 TST c/c Súmula 102 TST:</a:t>
            </a:r>
          </a:p>
          <a:p>
            <a:pPr marL="1260000"/>
            <a:r>
              <a:rPr lang="pt-BR" dirty="0" smtClean="0"/>
              <a:t>Gerente da agência – HE a partir de 8h diárias</a:t>
            </a:r>
          </a:p>
          <a:p>
            <a:pPr marL="1260000"/>
            <a:r>
              <a:rPr lang="pt-BR" dirty="0" smtClean="0"/>
              <a:t>Gerente geral – Art. 62 da CLT – não tem HE</a:t>
            </a:r>
          </a:p>
          <a:p>
            <a:r>
              <a:rPr lang="pt-BR" dirty="0" smtClean="0"/>
              <a:t>É passível de transferência – Art. 469, § 3º CLT c/c Súmula 43 TST e OJ 113 SDI I TST</a:t>
            </a:r>
          </a:p>
        </p:txBody>
      </p:sp>
    </p:spTree>
    <p:extLst>
      <p:ext uri="{BB962C8B-B14F-4D97-AF65-F5344CB8AC3E}">
        <p14:creationId xmlns:p14="http://schemas.microsoft.com/office/powerpoint/2010/main" xmlns="" val="22801428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Bancário – Súmula 102 TST – destaques:</a:t>
            </a:r>
            <a:endParaRPr lang="pt-BR" dirty="0"/>
          </a:p>
        </p:txBody>
      </p:sp>
      <p:sp>
        <p:nvSpPr>
          <p:cNvPr id="3" name="Espaço Reservado para Conteúdo 2"/>
          <p:cNvSpPr>
            <a:spLocks noGrp="1"/>
          </p:cNvSpPr>
          <p:nvPr>
            <p:ph idx="1"/>
          </p:nvPr>
        </p:nvSpPr>
        <p:spPr>
          <a:xfrm>
            <a:off x="914400" y="1988840"/>
            <a:ext cx="7772400" cy="4367510"/>
          </a:xfrm>
        </p:spPr>
        <p:txBody>
          <a:bodyPr>
            <a:normAutofit lnSpcReduction="10000"/>
          </a:bodyPr>
          <a:lstStyle/>
          <a:p>
            <a:r>
              <a:rPr lang="pt-BR" dirty="0" smtClean="0"/>
              <a:t>BANCÁRIO</a:t>
            </a:r>
            <a:r>
              <a:rPr lang="pt-BR" dirty="0"/>
              <a:t>. CARGO DE </a:t>
            </a:r>
            <a:r>
              <a:rPr lang="pt-BR" dirty="0" smtClean="0"/>
              <a:t>CONFIANÇA</a:t>
            </a:r>
            <a:r>
              <a:rPr lang="pt-BR" dirty="0"/>
              <a:t> </a:t>
            </a:r>
            <a:endParaRPr lang="pt-BR" dirty="0" smtClean="0"/>
          </a:p>
          <a:p>
            <a:r>
              <a:rPr lang="pt-BR" dirty="0"/>
              <a:t>I - A configuração, ou não, do exercício da função de confiança a que se refere o art. 224, § 2º, da CLT, </a:t>
            </a:r>
            <a:r>
              <a:rPr lang="pt-BR" u="sng" dirty="0"/>
              <a:t>dependente da prova das reais atribuições do empregado</a:t>
            </a:r>
            <a:r>
              <a:rPr lang="pt-BR" dirty="0"/>
              <a:t>, é insuscetível de exame mediante recurso de revista ou de embargos.</a:t>
            </a:r>
            <a:br>
              <a:rPr lang="pt-BR" dirty="0"/>
            </a:br>
            <a:endParaRPr lang="pt-BR" dirty="0" smtClean="0"/>
          </a:p>
          <a:p>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71</a:t>
            </a:fld>
            <a:endParaRPr lang="pt-BR"/>
          </a:p>
        </p:txBody>
      </p:sp>
    </p:spTree>
    <p:extLst>
      <p:ext uri="{BB962C8B-B14F-4D97-AF65-F5344CB8AC3E}">
        <p14:creationId xmlns:p14="http://schemas.microsoft.com/office/powerpoint/2010/main" xmlns="" val="3803719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smtClean="0"/>
              <a:t>VI - O caixa bancário, ainda que caixa executivo, não exerce cargo de confiança. Se perceber gratificação igual ou superior a um terço do salário do posto efetivo, essa remunera </a:t>
            </a:r>
            <a:r>
              <a:rPr lang="pt-BR" u="sng" dirty="0" smtClean="0"/>
              <a:t>apenas a maior responsabilidade do cargo</a:t>
            </a:r>
            <a:r>
              <a:rPr lang="pt-BR" dirty="0" smtClean="0"/>
              <a:t> e não as duas horas extraordinárias além da sexta.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72</a:t>
            </a:fld>
            <a:endParaRPr lang="pt-BR"/>
          </a:p>
        </p:txBody>
      </p:sp>
    </p:spTree>
    <p:extLst>
      <p:ext uri="{BB962C8B-B14F-4D97-AF65-F5344CB8AC3E}">
        <p14:creationId xmlns:p14="http://schemas.microsoft.com/office/powerpoint/2010/main" xmlns="" val="34121431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Se o gerente bancário não tem poderes de mando, como fica a sua jornada de trabalho?</a:t>
            </a:r>
            <a:endParaRPr lang="pt-BR" dirty="0"/>
          </a:p>
        </p:txBody>
      </p:sp>
    </p:spTree>
    <p:extLst>
      <p:ext uri="{BB962C8B-B14F-4D97-AF65-F5344CB8AC3E}">
        <p14:creationId xmlns:p14="http://schemas.microsoft.com/office/powerpoint/2010/main" xmlns="" val="6570332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BANCÁRIO</a:t>
            </a:r>
            <a:r>
              <a:rPr lang="pt-BR" dirty="0"/>
              <a:t>. CARGO DE CONFIANÇA. HORAS EXTRAS. Gerente bancário que </a:t>
            </a:r>
            <a:r>
              <a:rPr lang="pt-BR" u="sng" dirty="0"/>
              <a:t>não exerce poder de mando qualificado, nem é detentor de fidúcia especial</a:t>
            </a:r>
            <a:r>
              <a:rPr lang="pt-BR" dirty="0"/>
              <a:t> conferida pelo empregador, não se </a:t>
            </a:r>
            <a:r>
              <a:rPr lang="pt-BR" dirty="0" err="1"/>
              <a:t>subsume</a:t>
            </a:r>
            <a:r>
              <a:rPr lang="pt-BR" dirty="0"/>
              <a:t> ao disposto no § 2º do artigo 224 da CLT, fazendo jus à jornada reduzida disposta no caput do mesmo dispositivo legal.</a:t>
            </a:r>
          </a:p>
          <a:p>
            <a:r>
              <a:rPr lang="pt-BR" dirty="0" smtClean="0"/>
              <a:t>TRT-PR-07953-2013-028-09-00-8-ACO-05013-2014 </a:t>
            </a:r>
            <a:r>
              <a:rPr lang="pt-BR" dirty="0"/>
              <a:t>- 6A. </a:t>
            </a:r>
            <a:r>
              <a:rPr lang="pt-BR" dirty="0" smtClean="0"/>
              <a:t>TURMA. Relator</a:t>
            </a:r>
            <a:r>
              <a:rPr lang="pt-BR" dirty="0"/>
              <a:t>: FRANCISCO ROBERTO </a:t>
            </a:r>
            <a:r>
              <a:rPr lang="pt-BR" dirty="0" smtClean="0"/>
              <a:t>ERMEL. Publicado </a:t>
            </a:r>
            <a:r>
              <a:rPr lang="pt-BR" dirty="0"/>
              <a:t>no DEJT em </a:t>
            </a:r>
            <a:r>
              <a:rPr lang="pt-BR" dirty="0" smtClean="0"/>
              <a:t>28-02-2014</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74</a:t>
            </a:fld>
            <a:endParaRPr lang="pt-BR"/>
          </a:p>
        </p:txBody>
      </p:sp>
    </p:spTree>
    <p:extLst>
      <p:ext uri="{BB962C8B-B14F-4D97-AF65-F5344CB8AC3E}">
        <p14:creationId xmlns:p14="http://schemas.microsoft.com/office/powerpoint/2010/main" xmlns="" val="37031747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BANCÁRIO – JORNADA DE TRABALHO – HORAS EXTRAS – CARGO DE CONFIANÇA (§ 2º DO ARTIGO 224 DA CLT - “ANALISTA DE COBRANÇA” – ENQUADRAMENTO NÃO CONFIGURADO. O que caracteriza o cargo de confiança bancário de que trata o § 2º do artigo 224 da CLT é a </a:t>
            </a:r>
            <a:r>
              <a:rPr lang="pt-BR" u="sng" dirty="0" smtClean="0"/>
              <a:t>existência de fidúcia e o exercício de certos poderes administrativos</a:t>
            </a:r>
            <a:r>
              <a:rPr lang="pt-BR" dirty="0" smtClean="0"/>
              <a:t>, como de fiscalização, chefia e equivalentes, e não necessariamente detenção de poder de mando e gestão. </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75</a:t>
            </a:fld>
            <a:endParaRPr lang="pt-BR"/>
          </a:p>
        </p:txBody>
      </p:sp>
    </p:spTree>
    <p:extLst>
      <p:ext uri="{BB962C8B-B14F-4D97-AF65-F5344CB8AC3E}">
        <p14:creationId xmlns:p14="http://schemas.microsoft.com/office/powerpoint/2010/main" xmlns="" val="8993118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76</a:t>
            </a:fld>
            <a:endParaRPr lang="pt-BR"/>
          </a:p>
        </p:txBody>
      </p:sp>
      <p:sp>
        <p:nvSpPr>
          <p:cNvPr id="3" name="Espaço Reservado para Conteúdo 2"/>
          <p:cNvSpPr>
            <a:spLocks noGrp="1"/>
          </p:cNvSpPr>
          <p:nvPr>
            <p:ph idx="4294967295"/>
          </p:nvPr>
        </p:nvSpPr>
        <p:spPr>
          <a:xfrm>
            <a:off x="971600" y="620688"/>
            <a:ext cx="7467600" cy="5534075"/>
          </a:xfrm>
        </p:spPr>
        <p:txBody>
          <a:bodyPr>
            <a:normAutofit fontScale="85000" lnSpcReduction="10000"/>
          </a:bodyPr>
          <a:lstStyle/>
          <a:p>
            <a:r>
              <a:rPr lang="pt-BR" sz="3200" dirty="0"/>
              <a:t>Não basta, porém, para o enquadramento </a:t>
            </a:r>
            <a:r>
              <a:rPr lang="pt-BR" sz="3200" u="sng" dirty="0"/>
              <a:t>a mera e simples percepção de gratificação de função não inferior a 1/3 do salário do cargo efetivo</a:t>
            </a:r>
            <a:r>
              <a:rPr lang="pt-BR" sz="3200" dirty="0"/>
              <a:t>. </a:t>
            </a:r>
            <a:r>
              <a:rPr lang="pt-BR" dirty="0" smtClean="0"/>
              <a:t>Assim</a:t>
            </a:r>
            <a:r>
              <a:rPr lang="pt-BR" dirty="0"/>
              <a:t>, o “ANALISTA DE COBRANÇA” que não detém um mínimo de fidúcia e de decisão na estrutura hierárquica da instituição financeira, </a:t>
            </a:r>
            <a:r>
              <a:rPr lang="pt-BR" u="sng" dirty="0"/>
              <a:t>ainda que tenha recebido adicional de função superior a 1/3 do cargo efetivo</a:t>
            </a:r>
            <a:r>
              <a:rPr lang="pt-BR" dirty="0"/>
              <a:t>, não se enquadra na hipótese do artigo 224, § 2º, da CLT, sendo, portanto, devidas, como extras, as 7ª e 8ª horas laboradas. Recurso Ordinário do banco-reclamado a que se nega provimento. </a:t>
            </a:r>
            <a:endParaRPr lang="pt-BR" dirty="0" smtClean="0"/>
          </a:p>
          <a:p>
            <a:pPr>
              <a:spcBef>
                <a:spcPts val="0"/>
              </a:spcBef>
            </a:pPr>
            <a:r>
              <a:rPr lang="pt-BR" cap="small" dirty="0"/>
              <a:t>1ª </a:t>
            </a:r>
            <a:r>
              <a:rPr lang="pt-BR" cap="small" dirty="0" smtClean="0"/>
              <a:t>Turma – </a:t>
            </a:r>
            <a:r>
              <a:rPr lang="pt-BR" cap="small" dirty="0"/>
              <a:t>1ª </a:t>
            </a:r>
            <a:r>
              <a:rPr lang="pt-BR" cap="small" dirty="0" smtClean="0"/>
              <a:t>Câmara. </a:t>
            </a:r>
            <a:r>
              <a:rPr lang="pt-BR" dirty="0" smtClean="0"/>
              <a:t>Processo TRT </a:t>
            </a:r>
            <a:r>
              <a:rPr lang="pt-BR" dirty="0"/>
              <a:t>15ª </a:t>
            </a:r>
            <a:r>
              <a:rPr lang="pt-BR" dirty="0" smtClean="0"/>
              <a:t>Região Nº</a:t>
            </a:r>
            <a:r>
              <a:rPr lang="pt-BR" dirty="0"/>
              <a:t>. 0072300-66.2006.5.15.0014 </a:t>
            </a:r>
            <a:r>
              <a:rPr lang="pt-BR" dirty="0" smtClean="0"/>
              <a:t>. Fabio </a:t>
            </a:r>
            <a:r>
              <a:rPr lang="pt-BR" dirty="0" err="1" smtClean="0"/>
              <a:t>Allegretti</a:t>
            </a:r>
            <a:r>
              <a:rPr lang="pt-BR" dirty="0" smtClean="0"/>
              <a:t> Cooper</a:t>
            </a:r>
            <a:endParaRPr lang="pt-BR" i="1" dirty="0"/>
          </a:p>
        </p:txBody>
      </p:sp>
    </p:spTree>
    <p:extLst>
      <p:ext uri="{BB962C8B-B14F-4D97-AF65-F5344CB8AC3E}">
        <p14:creationId xmlns:p14="http://schemas.microsoft.com/office/powerpoint/2010/main" xmlns="" val="937989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600" dirty="0" smtClean="0"/>
              <a:t>Empregado diretor</a:t>
            </a:r>
            <a:r>
              <a:rPr lang="pt-BR" sz="3600" dirty="0"/>
              <a:t> </a:t>
            </a:r>
            <a:r>
              <a:rPr lang="pt-BR" sz="3600" dirty="0" smtClean="0"/>
              <a:t>– 3ª situação</a:t>
            </a:r>
            <a:endParaRPr lang="pt-BR" sz="3600" dirty="0"/>
          </a:p>
        </p:txBody>
      </p:sp>
      <p:sp>
        <p:nvSpPr>
          <p:cNvPr id="3" name="Espaço Reservado para Conteúdo 2"/>
          <p:cNvSpPr>
            <a:spLocks noGrp="1"/>
          </p:cNvSpPr>
          <p:nvPr>
            <p:ph idx="1"/>
          </p:nvPr>
        </p:nvSpPr>
        <p:spPr/>
        <p:txBody>
          <a:bodyPr/>
          <a:lstStyle/>
          <a:p>
            <a:r>
              <a:rPr lang="pt-BR" dirty="0" smtClean="0"/>
              <a:t>Ligado à empresa pelo estatuto social</a:t>
            </a:r>
          </a:p>
          <a:p>
            <a:r>
              <a:rPr lang="pt-BR" dirty="0" smtClean="0"/>
              <a:t>Poderes de mando, gestão e representação:</a:t>
            </a:r>
          </a:p>
          <a:p>
            <a:pPr marL="1080000"/>
            <a:r>
              <a:rPr lang="pt-BR" dirty="0" smtClean="0"/>
              <a:t>autonomia </a:t>
            </a:r>
            <a:r>
              <a:rPr lang="pt-BR" dirty="0"/>
              <a:t>e independência </a:t>
            </a:r>
            <a:r>
              <a:rPr lang="pt-BR" dirty="0" smtClean="0"/>
              <a:t>para </a:t>
            </a:r>
            <a:r>
              <a:rPr lang="pt-BR" dirty="0"/>
              <a:t>a tomada de decisões estratégicas comerciais e de investimentos em nome da </a:t>
            </a:r>
            <a:r>
              <a:rPr lang="pt-BR" dirty="0" smtClean="0"/>
              <a:t>sociedade</a:t>
            </a:r>
            <a:endParaRPr lang="pt-BR" dirty="0"/>
          </a:p>
          <a:p>
            <a:pPr marL="1080000"/>
            <a:r>
              <a:rPr lang="pt-BR" dirty="0" smtClean="0"/>
              <a:t>definir </a:t>
            </a:r>
            <a:r>
              <a:rPr lang="pt-BR" dirty="0"/>
              <a:t>a contratação e a demissão de empregados em última instância; </a:t>
            </a:r>
            <a:endParaRPr lang="pt-BR" dirty="0" smtClean="0"/>
          </a:p>
          <a:p>
            <a:pPr marL="1080000"/>
            <a:r>
              <a:rPr lang="pt-BR" dirty="0" smtClean="0"/>
              <a:t>traçar </a:t>
            </a:r>
            <a:r>
              <a:rPr lang="pt-BR" dirty="0"/>
              <a:t>metas e objetivos da </a:t>
            </a:r>
            <a:r>
              <a:rPr lang="pt-BR" dirty="0" smtClean="0"/>
              <a:t>sociedade</a:t>
            </a:r>
            <a:endParaRPr lang="pt-BR" dirty="0"/>
          </a:p>
        </p:txBody>
      </p:sp>
    </p:spTree>
    <p:extLst>
      <p:ext uri="{BB962C8B-B14F-4D97-AF65-F5344CB8AC3E}">
        <p14:creationId xmlns:p14="http://schemas.microsoft.com/office/powerpoint/2010/main" xmlns="" val="53805287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Empregado diretor – 3ª situação</a:t>
            </a:r>
            <a:endParaRPr lang="pt-BR" dirty="0"/>
          </a:p>
        </p:txBody>
      </p:sp>
      <p:sp>
        <p:nvSpPr>
          <p:cNvPr id="3" name="Espaço Reservado para Conteúdo 2"/>
          <p:cNvSpPr>
            <a:spLocks noGrp="1"/>
          </p:cNvSpPr>
          <p:nvPr>
            <p:ph idx="1"/>
          </p:nvPr>
        </p:nvSpPr>
        <p:spPr/>
        <p:txBody>
          <a:bodyPr/>
          <a:lstStyle/>
          <a:p>
            <a:r>
              <a:rPr lang="pt-BR" dirty="0" smtClean="0"/>
              <a:t>Corrente clássica ou tradicional: confusão entre a figura do empregado e a do  empregador – não pode ser empregado de si mesmo</a:t>
            </a:r>
          </a:p>
          <a:p>
            <a:r>
              <a:rPr lang="pt-BR" dirty="0" smtClean="0"/>
              <a:t>Suspensão do contrato de trabalho, salvo se permanecer a subordinação jurídica inerente à relação de emprego – Súmula 269 TST</a:t>
            </a:r>
          </a:p>
          <a:p>
            <a:r>
              <a:rPr lang="pt-BR" dirty="0" smtClean="0"/>
              <a:t>Remuneração: pro labore</a:t>
            </a:r>
          </a:p>
        </p:txBody>
      </p:sp>
    </p:spTree>
    <p:extLst>
      <p:ext uri="{BB962C8B-B14F-4D97-AF65-F5344CB8AC3E}">
        <p14:creationId xmlns:p14="http://schemas.microsoft.com/office/powerpoint/2010/main" xmlns="" val="38760480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Empregado diretor – 3ª situação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Corrente moderna ou intervencionista: possibilidade de reconhecimento de vínculo de emprego</a:t>
            </a:r>
          </a:p>
          <a:p>
            <a:r>
              <a:rPr lang="pt-BR" dirty="0" smtClean="0"/>
              <a:t>Fundamentos: </a:t>
            </a:r>
          </a:p>
          <a:p>
            <a:pPr marL="1080000"/>
            <a:r>
              <a:rPr lang="pt-BR" dirty="0" smtClean="0"/>
              <a:t>Subordinação ao Conselho de Administração</a:t>
            </a:r>
          </a:p>
          <a:p>
            <a:pPr marL="1080000"/>
            <a:r>
              <a:rPr lang="pt-BR" dirty="0" smtClean="0"/>
              <a:t>Possibilidade de substituição </a:t>
            </a:r>
          </a:p>
          <a:p>
            <a:pPr marL="1080000"/>
            <a:r>
              <a:rPr lang="pt-BR" dirty="0" smtClean="0"/>
              <a:t>obrigação de prestar informações à assembleia geral</a:t>
            </a:r>
          </a:p>
          <a:p>
            <a:pPr marL="1080000"/>
            <a:r>
              <a:rPr lang="pt-BR" dirty="0" smtClean="0"/>
              <a:t>Art. 499 da CLT – ausência de estabilidade  </a:t>
            </a:r>
            <a:endParaRPr lang="pt-BR" dirty="0"/>
          </a:p>
        </p:txBody>
      </p:sp>
    </p:spTree>
    <p:extLst>
      <p:ext uri="{BB962C8B-B14F-4D97-AF65-F5344CB8AC3E}">
        <p14:creationId xmlns:p14="http://schemas.microsoft.com/office/powerpoint/2010/main" xmlns="" val="224203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u="sng" dirty="0" smtClean="0"/>
              <a:t>Dúvida</a:t>
            </a:r>
            <a:r>
              <a:rPr lang="pt-BR" dirty="0" smtClean="0"/>
              <a:t>: o </a:t>
            </a:r>
            <a:r>
              <a:rPr lang="pt-BR" dirty="0"/>
              <a:t>que é “</a:t>
            </a:r>
            <a:r>
              <a:rPr lang="pt-BR" dirty="0" err="1"/>
              <a:t>pejotização</a:t>
            </a:r>
            <a:r>
              <a:rPr lang="pt-BR" dirty="0"/>
              <a:t>”?</a:t>
            </a:r>
            <a:br>
              <a:rPr lang="pt-BR" dirty="0"/>
            </a:br>
            <a:r>
              <a:rPr lang="pt-BR" dirty="0" smtClean="0"/>
              <a:t>TRT 9ª Região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PEJOTIZAÇÃO. FRAUDE À LEGISLAÇÃO TRABALHISTA. </a:t>
            </a:r>
          </a:p>
          <a:p>
            <a:r>
              <a:rPr lang="pt-BR" dirty="0" smtClean="0"/>
              <a:t>[...] consistindo tal prática no uso de uma pessoa jurídica para encobrir uma verdadeira relação de emprego, fazendo transparecer formalmente uma relação de natureza civil, sendo referida denominação fruto da sigla da pessoa jurídica, isto é, a "transformação" do empregado (sempre pessoa física) em PJ (pessoa jurídica). </a:t>
            </a:r>
          </a:p>
          <a:p>
            <a:r>
              <a:rPr lang="pt-BR" dirty="0" smtClean="0"/>
              <a:t>TRT-PR-01272-2013-003-09-00-0-ACO-19292-2014 - 7A. TURMA. Relator: UBIRAJARA CARLOS MENDES. Publicado no DEJT em 13-06-2014.</a:t>
            </a:r>
          </a:p>
        </p:txBody>
      </p:sp>
    </p:spTree>
    <p:extLst>
      <p:ext uri="{BB962C8B-B14F-4D97-AF65-F5344CB8AC3E}">
        <p14:creationId xmlns:p14="http://schemas.microsoft.com/office/powerpoint/2010/main" xmlns="" val="3040892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196752"/>
            <a:ext cx="7772400" cy="5472608"/>
          </a:xfrm>
        </p:spPr>
        <p:txBody>
          <a:bodyPr>
            <a:normAutofit lnSpcReduction="10000"/>
          </a:bodyPr>
          <a:lstStyle/>
          <a:p>
            <a:r>
              <a:rPr lang="pt-BR" sz="2600" dirty="0" smtClean="0"/>
              <a:t>DIRETOR ESTATUTÁRIO - VÍNCULO EMPREGATÍCIO (HIPÓTESE NÃO CONFIGURADA). O diretor não-empregado, é considerado órgão da sociedade, dirigindo-a internamente e representando-a na esfera externa. </a:t>
            </a:r>
            <a:r>
              <a:rPr lang="pt-BR" sz="2600" u="sng" dirty="0" smtClean="0"/>
              <a:t>Ainda que sujeito a ordens e supervisão dos responsáveis das Rés, isso por si só não conduz à subordinação </a:t>
            </a:r>
            <a:r>
              <a:rPr lang="pt-BR" sz="2600" dirty="0" smtClean="0"/>
              <a:t>característica de uma relação de emprego, pois que em se tratando de Sociedades Anônimas, os diretores subordinam-se aos Conselhos de Administração.</a:t>
            </a:r>
          </a:p>
          <a:p>
            <a:r>
              <a:rPr lang="pt-BR" sz="2600" dirty="0" smtClean="0"/>
              <a:t>TRT-PR-01033-2006-096-09-00-5-ACO-04229-2008 - 4A. TURMA. Relator: ARNOR LIMA NETO. Publicado no DJPR em 13-02-2008</a:t>
            </a:r>
            <a:endParaRPr lang="pt-BR" sz="2600" dirty="0"/>
          </a:p>
        </p:txBody>
      </p:sp>
    </p:spTree>
    <p:extLst>
      <p:ext uri="{BB962C8B-B14F-4D97-AF65-F5344CB8AC3E}">
        <p14:creationId xmlns:p14="http://schemas.microsoft.com/office/powerpoint/2010/main" xmlns="" val="280647894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3ª Região - MG</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DIRETOR-PRESIDENTE DE SOCIEDADE COMERCIAL [...] Altos empregados, também denominados de executivos empresariais, são aquelas pessoas, que se encontram na </a:t>
            </a:r>
            <a:r>
              <a:rPr lang="pt-BR" u="sng" dirty="0" smtClean="0"/>
              <a:t>alta esfera de comando, mas podem ser comandados, tenuemente</a:t>
            </a:r>
            <a:r>
              <a:rPr lang="pt-BR" dirty="0" smtClean="0"/>
              <a:t>, por isso que não perdem a condição subordinativa. [...] No fundo, diferenciam-se dos demais empregados pela posição hierárquica e não pelo tipo contratual. [...] Se da análise dos fatos se depreende que a prestação de serviços ocorreu sob o comando</a:t>
            </a:r>
            <a:endParaRPr lang="pt-BR" dirty="0"/>
          </a:p>
        </p:txBody>
      </p:sp>
    </p:spTree>
    <p:extLst>
      <p:ext uri="{BB962C8B-B14F-4D97-AF65-F5344CB8AC3E}">
        <p14:creationId xmlns:p14="http://schemas.microsoft.com/office/powerpoint/2010/main" xmlns="" val="41441231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smtClean="0"/>
              <a:t>empresarial, pouco importando se forte ou fraco, presente estando a subordinação estrutural, reticular ou objetiva, [...], </a:t>
            </a:r>
            <a:r>
              <a:rPr lang="pt-BR" u="sng" dirty="0" smtClean="0"/>
              <a:t>o contrato de emprego há de ser declarado</a:t>
            </a:r>
            <a:r>
              <a:rPr lang="pt-BR" dirty="0" smtClean="0"/>
              <a:t>, desde que presentes os demais elementos fáticos jurídicos – pessoa física, não eventualidade e onerosidade.</a:t>
            </a:r>
          </a:p>
          <a:p>
            <a:r>
              <a:rPr lang="pt-BR" dirty="0" smtClean="0"/>
              <a:t> Processo: 00506-2008-081-03-00-2. 4ª Turma TRT/3ª Região. Relator: Juiz Convocado Cleber Lucio de Almeida. Data da publicação: 15/06/2009.</a:t>
            </a:r>
            <a:endParaRPr lang="pt-BR" dirty="0"/>
          </a:p>
        </p:txBody>
      </p:sp>
    </p:spTree>
    <p:extLst>
      <p:ext uri="{BB962C8B-B14F-4D97-AF65-F5344CB8AC3E}">
        <p14:creationId xmlns:p14="http://schemas.microsoft.com/office/powerpoint/2010/main" xmlns="" val="1063442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Resumindo...</a:t>
            </a:r>
            <a:endParaRPr lang="pt-BR" dirty="0"/>
          </a:p>
        </p:txBody>
      </p:sp>
      <p:sp>
        <p:nvSpPr>
          <p:cNvPr id="3" name="Espaço Reservado para Conteúdo 2"/>
          <p:cNvSpPr>
            <a:spLocks noGrp="1"/>
          </p:cNvSpPr>
          <p:nvPr>
            <p:ph idx="1"/>
          </p:nvPr>
        </p:nvSpPr>
        <p:spPr/>
        <p:txBody>
          <a:bodyPr/>
          <a:lstStyle/>
          <a:p>
            <a:r>
              <a:rPr lang="pt-BR" dirty="0" smtClean="0"/>
              <a:t>Pode ser reconhecido o vínculo, dependendo da análise dos fatos que envolvem o caso concreto e desde que presentes os elementos da relação de emprego.</a:t>
            </a:r>
          </a:p>
        </p:txBody>
      </p:sp>
    </p:spTree>
    <p:extLst>
      <p:ext uri="{BB962C8B-B14F-4D97-AF65-F5344CB8AC3E}">
        <p14:creationId xmlns:p14="http://schemas.microsoft.com/office/powerpoint/2010/main" xmlns="" val="165170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200" dirty="0" smtClean="0"/>
              <a:t>Sócio da pessoa jurídica x empregado da empresa – 4ª e última situação</a:t>
            </a:r>
            <a:endParaRPr lang="pt-BR" sz="3200" dirty="0"/>
          </a:p>
        </p:txBody>
      </p:sp>
      <p:sp>
        <p:nvSpPr>
          <p:cNvPr id="3" name="Espaço Reservado para Conteúdo 2"/>
          <p:cNvSpPr>
            <a:spLocks noGrp="1"/>
          </p:cNvSpPr>
          <p:nvPr>
            <p:ph idx="1"/>
          </p:nvPr>
        </p:nvSpPr>
        <p:spPr/>
        <p:txBody>
          <a:bodyPr/>
          <a:lstStyle/>
          <a:p>
            <a:endParaRPr lang="pt-BR" dirty="0" smtClean="0"/>
          </a:p>
          <a:p>
            <a:r>
              <a:rPr lang="pt-BR" dirty="0" smtClean="0"/>
              <a:t>Regra geral: compatibilidade</a:t>
            </a:r>
          </a:p>
          <a:p>
            <a:r>
              <a:rPr lang="pt-BR" dirty="0" smtClean="0"/>
              <a:t>Depende da análise do caso concreto (</a:t>
            </a:r>
            <a:r>
              <a:rPr lang="pt-BR" i="1" dirty="0" err="1" smtClean="0"/>
              <a:t>affectio</a:t>
            </a:r>
            <a:r>
              <a:rPr lang="pt-BR" i="1" dirty="0" smtClean="0"/>
              <a:t> </a:t>
            </a:r>
            <a:r>
              <a:rPr lang="pt-BR" i="1" dirty="0" err="1" smtClean="0"/>
              <a:t>societatis</a:t>
            </a:r>
            <a:r>
              <a:rPr lang="pt-BR" i="1" dirty="0" smtClean="0"/>
              <a:t> </a:t>
            </a:r>
            <a:r>
              <a:rPr lang="pt-BR" dirty="0" smtClean="0"/>
              <a:t>x subordinação)</a:t>
            </a:r>
          </a:p>
          <a:p>
            <a:r>
              <a:rPr lang="pt-BR" dirty="0" smtClean="0"/>
              <a:t>Em alguns casos, trata-se de simulação – aplica-se o Art. 9º da CLT e não o Art. 150 CC</a:t>
            </a:r>
          </a:p>
        </p:txBody>
      </p:sp>
    </p:spTree>
    <p:extLst>
      <p:ext uri="{BB962C8B-B14F-4D97-AF65-F5344CB8AC3E}">
        <p14:creationId xmlns:p14="http://schemas.microsoft.com/office/powerpoint/2010/main" xmlns="" val="1742263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3ª Região/ MG</a:t>
            </a:r>
            <a:endParaRPr lang="pt-BR" dirty="0"/>
          </a:p>
        </p:txBody>
      </p:sp>
      <p:sp>
        <p:nvSpPr>
          <p:cNvPr id="3" name="Espaço Reservado para Conteúdo 2"/>
          <p:cNvSpPr>
            <a:spLocks noGrp="1"/>
          </p:cNvSpPr>
          <p:nvPr>
            <p:ph idx="1"/>
          </p:nvPr>
        </p:nvSpPr>
        <p:spPr>
          <a:xfrm>
            <a:off x="914400" y="1427163"/>
            <a:ext cx="7772400" cy="4929187"/>
          </a:xfrm>
        </p:spPr>
        <p:txBody>
          <a:bodyPr>
            <a:normAutofit fontScale="85000" lnSpcReduction="20000"/>
          </a:bodyPr>
          <a:lstStyle/>
          <a:p>
            <a:r>
              <a:rPr lang="pt-BR" dirty="0" smtClean="0"/>
              <a:t>O sócio de uma empresa, ainda que na condição de administrador, também pode ser empregado da mesma pessoa jurídica. </a:t>
            </a:r>
          </a:p>
          <a:p>
            <a:r>
              <a:rPr lang="pt-BR" dirty="0" smtClean="0"/>
              <a:t>Basta que os </a:t>
            </a:r>
            <a:r>
              <a:rPr lang="pt-BR" u="sng" dirty="0" smtClean="0"/>
              <a:t>requisitos necessários</a:t>
            </a:r>
            <a:r>
              <a:rPr lang="pt-BR" dirty="0" smtClean="0"/>
              <a:t> para a caracterização da relação de emprego </a:t>
            </a:r>
            <a:r>
              <a:rPr lang="pt-BR" u="sng" dirty="0" smtClean="0"/>
              <a:t>estejam presentes</a:t>
            </a:r>
            <a:r>
              <a:rPr lang="pt-BR" dirty="0" smtClean="0"/>
              <a:t>. </a:t>
            </a:r>
            <a:r>
              <a:rPr lang="pt-BR" dirty="0"/>
              <a:t>[...] Nesse contexto, o magistrado concluiu que o fato de ser sócio não impede o contrato de trabalho com a mesma pessoa jurídica. Não há qualquer incompatibilidade ou vedação legal a que o sócio seja, a um só tempo, sócio e empregado, pois as duas figuras (jurídicas) não se confundem, registrou.</a:t>
            </a:r>
          </a:p>
          <a:p>
            <a:r>
              <a:rPr lang="pt-BR" dirty="0"/>
              <a:t>Processo 0001922-98.2010.5.03.0040 RO. Relator Emerson José Lage. Decisão de 30/03/2012</a:t>
            </a:r>
            <a:r>
              <a:rPr lang="pt-BR" dirty="0" smtClean="0"/>
              <a:t>.</a:t>
            </a:r>
            <a:endParaRPr lang="pt-BR" dirty="0"/>
          </a:p>
        </p:txBody>
      </p:sp>
    </p:spTree>
    <p:extLst>
      <p:ext uri="{BB962C8B-B14F-4D97-AF65-F5344CB8AC3E}">
        <p14:creationId xmlns:p14="http://schemas.microsoft.com/office/powerpoint/2010/main" xmlns="" val="24107372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000" b="1" u="sng" dirty="0" smtClean="0"/>
              <a:t>DÚVIDA</a:t>
            </a:r>
            <a:r>
              <a:rPr lang="pt-BR" sz="3000" b="1" dirty="0" smtClean="0"/>
              <a:t>: </a:t>
            </a:r>
            <a:r>
              <a:rPr lang="pt-BR" sz="3000" dirty="0" smtClean="0"/>
              <a:t>na demissão </a:t>
            </a:r>
            <a:r>
              <a:rPr lang="pt-BR" sz="3000" dirty="0"/>
              <a:t>o </a:t>
            </a:r>
            <a:r>
              <a:rPr lang="pt-BR" sz="3000" dirty="0" err="1"/>
              <a:t>empregado-sócio</a:t>
            </a:r>
            <a:r>
              <a:rPr lang="pt-BR" sz="3000" dirty="0"/>
              <a:t> tem direito ao seguro-desemprego</a:t>
            </a:r>
            <a:r>
              <a:rPr lang="pt-BR" sz="3000" dirty="0" smtClean="0"/>
              <a:t>?</a:t>
            </a:r>
            <a:endParaRPr lang="pt-BR" sz="3000" dirty="0"/>
          </a:p>
        </p:txBody>
      </p:sp>
      <p:sp>
        <p:nvSpPr>
          <p:cNvPr id="3" name="Espaço Reservado para Conteúdo 2"/>
          <p:cNvSpPr>
            <a:spLocks noGrp="1"/>
          </p:cNvSpPr>
          <p:nvPr>
            <p:ph idx="1"/>
          </p:nvPr>
        </p:nvSpPr>
        <p:spPr/>
        <p:txBody>
          <a:bodyPr>
            <a:normAutofit lnSpcReduction="10000"/>
          </a:bodyPr>
          <a:lstStyle/>
          <a:p>
            <a:r>
              <a:rPr lang="pt-BR" dirty="0" smtClean="0"/>
              <a:t>Governo </a:t>
            </a:r>
            <a:r>
              <a:rPr lang="pt-BR" dirty="0"/>
              <a:t>nega seguro-desemprego para dono de CNPJ, mesmo inativo</a:t>
            </a:r>
            <a:endParaRPr lang="pt-BR" dirty="0" smtClean="0"/>
          </a:p>
          <a:p>
            <a:r>
              <a:rPr lang="pt-BR" dirty="0" smtClean="0"/>
              <a:t>Cruzamento de informações entre o MTE e a Receita Federal – desde 24/10/2015</a:t>
            </a:r>
            <a:r>
              <a:rPr lang="pt-BR" dirty="0"/>
              <a:t/>
            </a:r>
            <a:br>
              <a:rPr lang="pt-BR" dirty="0"/>
            </a:br>
            <a:r>
              <a:rPr lang="pt-BR" dirty="0" smtClean="0"/>
              <a:t>Disponível em http</a:t>
            </a:r>
            <a:r>
              <a:rPr lang="pt-BR" dirty="0"/>
              <a:t>://</a:t>
            </a:r>
            <a:r>
              <a:rPr lang="pt-BR" dirty="0" smtClean="0"/>
              <a:t>oglobo.globo.com/economia/governo-nega-seguro-desemprego-para-dono-de-cnpj-mesmo-inativo-18512614#ixzz4HYHBp7j0</a:t>
            </a:r>
          </a:p>
          <a:p>
            <a:r>
              <a:rPr lang="pt-BR" dirty="0" smtClean="0"/>
              <a:t>Acesso em agosto/2016</a:t>
            </a:r>
            <a:endParaRPr lang="pt-BR" dirty="0"/>
          </a:p>
        </p:txBody>
      </p:sp>
    </p:spTree>
    <p:extLst>
      <p:ext uri="{BB962C8B-B14F-4D97-AF65-F5344CB8AC3E}">
        <p14:creationId xmlns:p14="http://schemas.microsoft.com/office/powerpoint/2010/main" xmlns="" val="22295110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23159" y="5157192"/>
            <a:ext cx="8156448" cy="777240"/>
          </a:xfrm>
        </p:spPr>
        <p:txBody>
          <a:bodyPr/>
          <a:lstStyle/>
          <a:p>
            <a:pPr algn="r"/>
            <a:r>
              <a:rPr lang="pt-BR" dirty="0" smtClean="0"/>
              <a:t>Sujeitos do contrato de trabalho</a:t>
            </a:r>
            <a:br>
              <a:rPr lang="pt-BR" dirty="0" smtClean="0"/>
            </a:br>
            <a:r>
              <a:rPr lang="pt-BR" dirty="0" smtClean="0"/>
              <a:t>Empregador</a:t>
            </a:r>
            <a:endParaRPr lang="pt-BR" dirty="0"/>
          </a:p>
        </p:txBody>
      </p:sp>
    </p:spTree>
    <p:extLst>
      <p:ext uri="{BB962C8B-B14F-4D97-AF65-F5344CB8AC3E}">
        <p14:creationId xmlns:p14="http://schemas.microsoft.com/office/powerpoint/2010/main" xmlns="" val="36386438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altLang="pt-BR" dirty="0" smtClean="0"/>
              <a:t>Empregador</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Pessoa </a:t>
            </a:r>
            <a:r>
              <a:rPr lang="pt-BR" dirty="0"/>
              <a:t>física, jurídica ou ente </a:t>
            </a:r>
            <a:r>
              <a:rPr lang="pt-BR" dirty="0" err="1"/>
              <a:t>despersonificado</a:t>
            </a:r>
            <a:r>
              <a:rPr lang="pt-BR" dirty="0"/>
              <a:t> que contrata a uma pessoa física a prestação de seus serviços, efetuados com pessoalidade, onerosidade, não eventualidade e sob sua subordinação (</a:t>
            </a:r>
            <a:r>
              <a:rPr lang="pt-BR" dirty="0" smtClean="0"/>
              <a:t>GODINHO, 2013, p. 400).</a:t>
            </a:r>
          </a:p>
          <a:p>
            <a:r>
              <a:rPr lang="pt-BR" dirty="0" smtClean="0"/>
              <a:t>Previsão legal - Art</a:t>
            </a:r>
            <a:r>
              <a:rPr lang="pt-BR" dirty="0"/>
              <a:t>. 2º </a:t>
            </a:r>
            <a:r>
              <a:rPr lang="pt-BR" dirty="0" smtClean="0"/>
              <a:t>CLT</a:t>
            </a:r>
            <a:r>
              <a:rPr lang="pt-BR" dirty="0"/>
              <a:t> </a:t>
            </a:r>
            <a:r>
              <a:rPr lang="pt-BR" dirty="0" smtClean="0"/>
              <a:t>- empresa</a:t>
            </a:r>
            <a:r>
              <a:rPr lang="pt-BR" dirty="0"/>
              <a:t>, individual ou </a:t>
            </a:r>
            <a:r>
              <a:rPr lang="pt-BR" dirty="0" smtClean="0"/>
              <a:t>coletiva - assume </a:t>
            </a:r>
            <a:r>
              <a:rPr lang="pt-BR" dirty="0"/>
              <a:t>os riscos da atividade econômica, admite, assalaria e dirige a prestação pessoal de serviço</a:t>
            </a:r>
            <a:r>
              <a:rPr lang="pt-BR" dirty="0" smtClean="0"/>
              <a:t>.</a:t>
            </a:r>
            <a:endParaRPr lang="pt-BR" dirty="0"/>
          </a:p>
        </p:txBody>
      </p:sp>
    </p:spTree>
    <p:extLst>
      <p:ext uri="{BB962C8B-B14F-4D97-AF65-F5344CB8AC3E}">
        <p14:creationId xmlns:p14="http://schemas.microsoft.com/office/powerpoint/2010/main" xmlns="" val="21402524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title"/>
          </p:nvPr>
        </p:nvSpPr>
        <p:spPr/>
        <p:txBody>
          <a:bodyPr>
            <a:normAutofit fontScale="90000"/>
          </a:bodyPr>
          <a:lstStyle/>
          <a:p>
            <a:r>
              <a:rPr lang="pt-BR" altLang="pt-BR" dirty="0" smtClean="0"/>
              <a:t>Empregador – características:</a:t>
            </a:r>
          </a:p>
        </p:txBody>
      </p:sp>
      <p:sp>
        <p:nvSpPr>
          <p:cNvPr id="10243" name="Espaço Reservado para Conteúdo 2"/>
          <p:cNvSpPr>
            <a:spLocks noGrp="1"/>
          </p:cNvSpPr>
          <p:nvPr>
            <p:ph idx="1"/>
          </p:nvPr>
        </p:nvSpPr>
        <p:spPr/>
        <p:txBody>
          <a:bodyPr/>
          <a:lstStyle/>
          <a:p>
            <a:r>
              <a:rPr lang="pt-BR" altLang="pt-BR" b="1" dirty="0" smtClean="0"/>
              <a:t>a) empresa - </a:t>
            </a:r>
            <a:r>
              <a:rPr lang="pt-BR" altLang="pt-BR" dirty="0" smtClean="0"/>
              <a:t>as responsabilidades trabalhistas atingem o patrimônio do empregador, mesmo que a firma se encerre ou haja sucessão (art. 10º c/c art. 448 da CLT);</a:t>
            </a:r>
          </a:p>
          <a:p>
            <a:r>
              <a:rPr lang="pt-BR" dirty="0"/>
              <a:t>A alteração do titular da empresa não terá grande relevância na continuidade do contrato de </a:t>
            </a:r>
            <a:r>
              <a:rPr lang="pt-BR" dirty="0" smtClean="0"/>
              <a:t>trabalho</a:t>
            </a:r>
            <a:r>
              <a:rPr lang="pt-BR" dirty="0"/>
              <a:t> </a:t>
            </a:r>
            <a:r>
              <a:rPr lang="pt-BR" dirty="0" smtClean="0"/>
              <a:t>- </a:t>
            </a:r>
            <a:r>
              <a:rPr lang="pt-BR" u="sng" dirty="0" smtClean="0"/>
              <a:t>despersonalização</a:t>
            </a:r>
            <a:endParaRPr lang="pt-BR" u="sng" dirty="0"/>
          </a:p>
        </p:txBody>
      </p:sp>
    </p:spTree>
    <p:extLst>
      <p:ext uri="{BB962C8B-B14F-4D97-AF65-F5344CB8AC3E}">
        <p14:creationId xmlns:p14="http://schemas.microsoft.com/office/powerpoint/2010/main" xmlns="" val="3056114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000" b="1" u="sng" dirty="0" smtClean="0"/>
              <a:t>Dúvida</a:t>
            </a:r>
            <a:r>
              <a:rPr lang="pt-BR" sz="3000" dirty="0" smtClean="0"/>
              <a:t>: e </a:t>
            </a:r>
            <a:r>
              <a:rPr lang="pt-BR" sz="3000" dirty="0"/>
              <a:t>se a contratação através de PJ ocorreu por vontade do trabalhador</a:t>
            </a:r>
            <a:r>
              <a:rPr lang="pt-BR" sz="3000" dirty="0" smtClean="0"/>
              <a:t>?</a:t>
            </a:r>
            <a:endParaRPr lang="pt-BR" sz="3000" dirty="0"/>
          </a:p>
        </p:txBody>
      </p:sp>
      <p:sp>
        <p:nvSpPr>
          <p:cNvPr id="3" name="Espaço Reservado para Conteúdo 2"/>
          <p:cNvSpPr>
            <a:spLocks noGrp="1"/>
          </p:cNvSpPr>
          <p:nvPr>
            <p:ph idx="1"/>
          </p:nvPr>
        </p:nvSpPr>
        <p:spPr>
          <a:xfrm>
            <a:off x="914400" y="1427163"/>
            <a:ext cx="7772400" cy="4929187"/>
          </a:xfrm>
        </p:spPr>
        <p:txBody>
          <a:bodyPr>
            <a:normAutofit fontScale="92500" lnSpcReduction="10000"/>
          </a:bodyPr>
          <a:lstStyle/>
          <a:p>
            <a:r>
              <a:rPr lang="pt-BR" dirty="0"/>
              <a:t>2ª VT de Brasília</a:t>
            </a:r>
            <a:endParaRPr lang="pt-BR" dirty="0" smtClean="0"/>
          </a:p>
          <a:p>
            <a:r>
              <a:rPr lang="pt-BR" dirty="0" smtClean="0"/>
              <a:t>Contratação como PJ não é válida nem que haja manifestação de vontade do trabalhador</a:t>
            </a:r>
          </a:p>
          <a:p>
            <a:r>
              <a:rPr lang="pt-BR" dirty="0" smtClean="0"/>
              <a:t>A empresa afirmou </a:t>
            </a:r>
            <a:r>
              <a:rPr lang="pt-BR" dirty="0"/>
              <a:t>que o trabalho foi realizado sob a modalidade de prestação de serviços, e que a contratação como PJ teria se dado por vontade do próprio analista, “vez que proporcionou-lhe significativo aumento de renda</a:t>
            </a:r>
            <a:r>
              <a:rPr lang="pt-BR" dirty="0" smtClean="0"/>
              <a:t>”. </a:t>
            </a:r>
          </a:p>
          <a:p>
            <a:r>
              <a:rPr lang="pt-BR" dirty="0" smtClean="0"/>
              <a:t>[...] De acordo com  o magistrado, “no Direito do Trabalho vigora o </a:t>
            </a:r>
            <a:r>
              <a:rPr lang="pt-BR" u="sng" dirty="0" smtClean="0"/>
              <a:t>Princípio da Indisponibilidade</a:t>
            </a:r>
            <a:r>
              <a:rPr lang="pt-BR" dirty="0" smtClean="0"/>
              <a:t>. </a:t>
            </a:r>
            <a:endParaRPr lang="pt-BR" dirty="0"/>
          </a:p>
          <a:p>
            <a:endParaRPr lang="pt-BR" dirty="0"/>
          </a:p>
        </p:txBody>
      </p:sp>
    </p:spTree>
    <p:extLst>
      <p:ext uri="{BB962C8B-B14F-4D97-AF65-F5344CB8AC3E}">
        <p14:creationId xmlns:p14="http://schemas.microsoft.com/office/powerpoint/2010/main" xmlns="" val="34413514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SUCESSÃO E RESPONSABILIDADE. Os </a:t>
            </a:r>
            <a:r>
              <a:rPr lang="pt-BR" dirty="0" err="1"/>
              <a:t>arts</a:t>
            </a:r>
            <a:r>
              <a:rPr lang="pt-BR" dirty="0"/>
              <a:t>. 10 e 448, da CLT, preveem que qualquer alteração na estrutura jurídica da empresa não afetará os direitos adquiridos por seus empregados e que a mudança na propriedade ou na estrutura jurídica não afetará os contratos de trabalho dos respectivos empregados. A sucessão no direito do trabalho, portanto, caracteriza-se quando houver alteração da estrutura jurídica ou mudança na propriedade da empresa. A utilização dos mesmos elementos empresariais é que faz configurar a sucessão trabalhista </a:t>
            </a:r>
            <a:r>
              <a:rPr lang="pt-BR" dirty="0" smtClean="0"/>
              <a:t>e</a:t>
            </a:r>
            <a:endParaRPr lang="pt-BR" dirty="0"/>
          </a:p>
        </p:txBody>
      </p:sp>
    </p:spTree>
    <p:extLst>
      <p:ext uri="{BB962C8B-B14F-4D97-AF65-F5344CB8AC3E}">
        <p14:creationId xmlns:p14="http://schemas.microsoft.com/office/powerpoint/2010/main" xmlns="" val="35675205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620688"/>
            <a:ext cx="7772400" cy="5735662"/>
          </a:xfrm>
        </p:spPr>
        <p:txBody>
          <a:bodyPr>
            <a:normAutofit fontScale="92500" lnSpcReduction="20000"/>
          </a:bodyPr>
          <a:lstStyle/>
          <a:p>
            <a:r>
              <a:rPr lang="pt-BR" dirty="0"/>
              <a:t>responsabiliza o sucessor, pois o que se objetiva é desvincular o empregador dos proprietários da </a:t>
            </a:r>
            <a:r>
              <a:rPr lang="pt-BR" dirty="0" smtClean="0"/>
              <a:t>empresa, fazendo </a:t>
            </a:r>
            <a:r>
              <a:rPr lang="pt-BR" dirty="0"/>
              <a:t>com que o empreendimento, </a:t>
            </a:r>
            <a:r>
              <a:rPr lang="pt-BR" u="sng" dirty="0"/>
              <a:t>independentemente de alterações na constituição jurídica ou na propriedade</a:t>
            </a:r>
            <a:r>
              <a:rPr lang="pt-BR" dirty="0"/>
              <a:t>, responda pelos contratos de emprego, evitando fraudes aos direitos dos trabalhadores. Assim, configurada a sucessão trabalhista, é inconteste a responsabilidade exclusiva da sucessora pelo pagamento das verbas trabalhistas oriundas da presente ação. Recurso da reclamada ao qual se nega provimento.</a:t>
            </a:r>
          </a:p>
          <a:p>
            <a:r>
              <a:rPr lang="pt-BR" dirty="0"/>
              <a:t>TRT-PR-01294-2013-092-09-00-9-ACO-38166-2014 - 4A. TURMA. Relator: CÉLIO HORST WALDRAFF. Publicado no DEJT em 14-11-2014</a:t>
            </a:r>
          </a:p>
          <a:p>
            <a:endParaRPr lang="pt-BR" dirty="0"/>
          </a:p>
        </p:txBody>
      </p:sp>
    </p:spTree>
    <p:extLst>
      <p:ext uri="{BB962C8B-B14F-4D97-AF65-F5344CB8AC3E}">
        <p14:creationId xmlns:p14="http://schemas.microsoft.com/office/powerpoint/2010/main" xmlns="" val="24218791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altLang="pt-BR" dirty="0"/>
              <a:t>Empregador – características: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altLang="pt-BR" b="1" dirty="0"/>
              <a:t>b) </a:t>
            </a:r>
            <a:r>
              <a:rPr lang="pt-BR" altLang="pt-BR" b="1" dirty="0" smtClean="0"/>
              <a:t>alteridade </a:t>
            </a:r>
            <a:r>
              <a:rPr lang="pt-BR" altLang="pt-BR" dirty="0" smtClean="0"/>
              <a:t>- assume </a:t>
            </a:r>
            <a:r>
              <a:rPr lang="pt-BR" altLang="pt-BR" dirty="0"/>
              <a:t>os riscos do negócio - </a:t>
            </a:r>
            <a:r>
              <a:rPr lang="pt-BR" dirty="0" smtClean="0"/>
              <a:t>resultados </a:t>
            </a:r>
            <a:r>
              <a:rPr lang="pt-BR" dirty="0"/>
              <a:t>positivos ou </a:t>
            </a:r>
            <a:r>
              <a:rPr lang="pt-BR" dirty="0" smtClean="0"/>
              <a:t>negativos</a:t>
            </a:r>
          </a:p>
          <a:p>
            <a:r>
              <a:rPr lang="pt-BR" altLang="pt-BR" dirty="0"/>
              <a:t>arca com lucros e perdas do empreendimento, mesmo que ocasionadas pelo empregado. </a:t>
            </a:r>
            <a:endParaRPr lang="pt-BR" altLang="pt-BR" dirty="0" smtClean="0"/>
          </a:p>
          <a:p>
            <a:r>
              <a:rPr lang="pt-BR" dirty="0" smtClean="0"/>
              <a:t>É exclusiva </a:t>
            </a:r>
            <a:r>
              <a:rPr lang="pt-BR" dirty="0"/>
              <a:t>do empregador a responsabilidade (objetiva) pelos ônus </a:t>
            </a:r>
            <a:r>
              <a:rPr lang="pt-BR" dirty="0" smtClean="0"/>
              <a:t>da atividade </a:t>
            </a:r>
            <a:r>
              <a:rPr lang="pt-BR" dirty="0"/>
              <a:t>empresarial e dos contratos de emprego celebrados. </a:t>
            </a:r>
            <a:endParaRPr lang="pt-BR" dirty="0" smtClean="0"/>
          </a:p>
          <a:p>
            <a:r>
              <a:rPr lang="pt-BR" dirty="0" smtClean="0"/>
              <a:t>Vedada a distribuição </a:t>
            </a:r>
            <a:r>
              <a:rPr lang="pt-BR" dirty="0"/>
              <a:t>de prejuízos e perdas ao </a:t>
            </a:r>
            <a:r>
              <a:rPr lang="pt-BR" dirty="0" smtClean="0"/>
              <a:t>empregado, descontos </a:t>
            </a:r>
            <a:r>
              <a:rPr lang="pt-BR" dirty="0"/>
              <a:t>nos salários dos empregados, exceto as hipóteses legais e normativas. </a:t>
            </a:r>
          </a:p>
        </p:txBody>
      </p:sp>
    </p:spTree>
    <p:extLst>
      <p:ext uri="{BB962C8B-B14F-4D97-AF65-F5344CB8AC3E}">
        <p14:creationId xmlns:p14="http://schemas.microsoft.com/office/powerpoint/2010/main" xmlns="" val="14582569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340768"/>
            <a:ext cx="7772400" cy="5015582"/>
          </a:xfrm>
        </p:spPr>
        <p:txBody>
          <a:bodyPr>
            <a:normAutofit fontScale="85000" lnSpcReduction="20000"/>
          </a:bodyPr>
          <a:lstStyle/>
          <a:p>
            <a:r>
              <a:rPr lang="pt-BR" dirty="0"/>
              <a:t>VÍNCULO DE EMPREGO. REVENDEDORA DE PRODUTOS. ASSUNÇÃO DOS RISCOS DA ATIVIDADE. Não comprovada a existência, no momento da contratação, de promessa de retribuição, nem tampouco a subordinação durante a vigência do contrato, inviável o reconhecimento do vínculo empregatício. Ademais, restou demonstrado nos autos que </a:t>
            </a:r>
            <a:r>
              <a:rPr lang="pt-BR" u="sng" dirty="0"/>
              <a:t>a reclamante assumiu o desempenho das funções laborais por conta própria</a:t>
            </a:r>
            <a:r>
              <a:rPr lang="pt-BR" dirty="0"/>
              <a:t> (alteridade), razão pela qual comprovado o liame comercial existente entre as partes. Recurso da reclamante a que se nega provimento.</a:t>
            </a:r>
          </a:p>
          <a:p>
            <a:r>
              <a:rPr lang="pt-BR" dirty="0" smtClean="0"/>
              <a:t>TRT-PR-39671-2012-002-09-00-6-ACO-10904-2014 </a:t>
            </a:r>
            <a:r>
              <a:rPr lang="pt-BR" dirty="0"/>
              <a:t>- 2A. </a:t>
            </a:r>
            <a:r>
              <a:rPr lang="pt-BR" dirty="0" smtClean="0"/>
              <a:t>TURMA. Relator</a:t>
            </a:r>
            <a:r>
              <a:rPr lang="pt-BR" dirty="0"/>
              <a:t>: CÁSSIO COLOMBO </a:t>
            </a:r>
            <a:r>
              <a:rPr lang="pt-BR" dirty="0" smtClean="0"/>
              <a:t>FILHO. Publicado </a:t>
            </a:r>
            <a:r>
              <a:rPr lang="pt-BR" dirty="0"/>
              <a:t>no DEJT em 11-04-2014</a:t>
            </a:r>
          </a:p>
        </p:txBody>
      </p:sp>
    </p:spTree>
    <p:extLst>
      <p:ext uri="{BB962C8B-B14F-4D97-AF65-F5344CB8AC3E}">
        <p14:creationId xmlns:p14="http://schemas.microsoft.com/office/powerpoint/2010/main" xmlns="" val="29846290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1"/>
          <p:cNvSpPr>
            <a:spLocks noGrp="1"/>
          </p:cNvSpPr>
          <p:nvPr>
            <p:ph type="title"/>
          </p:nvPr>
        </p:nvSpPr>
        <p:spPr/>
        <p:txBody>
          <a:bodyPr>
            <a:normAutofit fontScale="90000"/>
          </a:bodyPr>
          <a:lstStyle/>
          <a:p>
            <a:r>
              <a:rPr lang="pt-BR" altLang="pt-BR" smtClean="0"/>
              <a:t>Empregador – características:</a:t>
            </a:r>
          </a:p>
        </p:txBody>
      </p:sp>
      <p:sp>
        <p:nvSpPr>
          <p:cNvPr id="11267" name="Espaço Reservado para Conteúdo 2"/>
          <p:cNvSpPr>
            <a:spLocks noGrp="1"/>
          </p:cNvSpPr>
          <p:nvPr>
            <p:ph idx="1"/>
          </p:nvPr>
        </p:nvSpPr>
        <p:spPr/>
        <p:txBody>
          <a:bodyPr/>
          <a:lstStyle/>
          <a:p>
            <a:r>
              <a:rPr lang="pt-BR" altLang="pt-BR" b="1" dirty="0" smtClean="0"/>
              <a:t>c) admite - </a:t>
            </a:r>
            <a:r>
              <a:rPr lang="pt-BR" altLang="pt-BR" dirty="0" smtClean="0"/>
              <a:t>decide as condições e a contratação do trabalhador;</a:t>
            </a:r>
          </a:p>
          <a:p>
            <a:r>
              <a:rPr lang="pt-BR" altLang="pt-BR" b="1" dirty="0" smtClean="0"/>
              <a:t>d) dirige - </a:t>
            </a:r>
            <a:r>
              <a:rPr lang="pt-BR" altLang="pt-BR" dirty="0" smtClean="0"/>
              <a:t>possui o poder de comando, que se subdivide em poder de direção (institui o regulamento da empresa) e disciplinar (sanciona) - amplos poderes para prosperar e dirigir o negócio da forma que lhe convir - Art. 462 da CLT</a:t>
            </a:r>
          </a:p>
          <a:p>
            <a:r>
              <a:rPr lang="pt-BR" altLang="pt-BR" b="1" dirty="0" smtClean="0"/>
              <a:t>e) assalaria - </a:t>
            </a:r>
            <a:r>
              <a:rPr lang="pt-BR" altLang="pt-BR" dirty="0" smtClean="0"/>
              <a:t>paga o serviço prestado.</a:t>
            </a:r>
          </a:p>
        </p:txBody>
      </p:sp>
    </p:spTree>
    <p:extLst>
      <p:ext uri="{BB962C8B-B14F-4D97-AF65-F5344CB8AC3E}">
        <p14:creationId xmlns:p14="http://schemas.microsoft.com/office/powerpoint/2010/main" xmlns="" val="1601503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Conclui-se então que...</a:t>
            </a:r>
            <a:endParaRPr lang="pt-BR" dirty="0"/>
          </a:p>
        </p:txBody>
      </p:sp>
      <p:sp>
        <p:nvSpPr>
          <p:cNvPr id="3" name="Espaço Reservado para Conteúdo 2"/>
          <p:cNvSpPr>
            <a:spLocks noGrp="1"/>
          </p:cNvSpPr>
          <p:nvPr>
            <p:ph idx="1"/>
          </p:nvPr>
        </p:nvSpPr>
        <p:spPr/>
        <p:txBody>
          <a:bodyPr>
            <a:normAutofit/>
          </a:bodyPr>
          <a:lstStyle/>
          <a:p>
            <a:r>
              <a:rPr lang="pt-BR" dirty="0"/>
              <a:t>O</a:t>
            </a:r>
            <a:r>
              <a:rPr lang="pt-BR" dirty="0" smtClean="0"/>
              <a:t> </a:t>
            </a:r>
            <a:r>
              <a:rPr lang="pt-BR" dirty="0"/>
              <a:t>empregador é o ente destituído de personalidade jurídica;</a:t>
            </a:r>
          </a:p>
          <a:p>
            <a:r>
              <a:rPr lang="pt-BR" dirty="0"/>
              <a:t>Não é requisito para ser empregador ter personalidade jurídica;</a:t>
            </a:r>
          </a:p>
          <a:p>
            <a:r>
              <a:rPr lang="pt-BR" dirty="0"/>
              <a:t>Tanto é empregador a sociedade de fato, a sociedade irregular como a sociedade regularmente  constituída</a:t>
            </a:r>
            <a:r>
              <a:rPr lang="pt-BR" dirty="0" smtClean="0"/>
              <a:t>.</a:t>
            </a:r>
            <a:endParaRPr lang="pt-BR" dirty="0"/>
          </a:p>
        </p:txBody>
      </p:sp>
    </p:spTree>
    <p:extLst>
      <p:ext uri="{BB962C8B-B14F-4D97-AF65-F5344CB8AC3E}">
        <p14:creationId xmlns:p14="http://schemas.microsoft.com/office/powerpoint/2010/main" xmlns="" val="27091995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ítulo 1"/>
          <p:cNvSpPr>
            <a:spLocks noGrp="1"/>
          </p:cNvSpPr>
          <p:nvPr>
            <p:ph type="title"/>
          </p:nvPr>
        </p:nvSpPr>
        <p:spPr/>
        <p:txBody>
          <a:bodyPr>
            <a:normAutofit/>
          </a:bodyPr>
          <a:lstStyle/>
          <a:p>
            <a:r>
              <a:rPr lang="pt-BR" altLang="pt-BR" dirty="0" smtClean="0"/>
              <a:t>Empregador por equiparação:</a:t>
            </a:r>
          </a:p>
        </p:txBody>
      </p:sp>
      <p:sp>
        <p:nvSpPr>
          <p:cNvPr id="22531" name="Espaço Reservado para Conteúdo 2"/>
          <p:cNvSpPr>
            <a:spLocks noGrp="1"/>
          </p:cNvSpPr>
          <p:nvPr>
            <p:ph idx="1"/>
          </p:nvPr>
        </p:nvSpPr>
        <p:spPr/>
        <p:txBody>
          <a:bodyPr>
            <a:normAutofit/>
          </a:bodyPr>
          <a:lstStyle/>
          <a:p>
            <a:r>
              <a:rPr lang="pt-BR" altLang="pt-BR" dirty="0" smtClean="0"/>
              <a:t>§ 1º - Equiparam-se ao empregador, para os efeitos exclusivos da relação de emprego, os profissionais liberais, as instituições de beneficência, as associações recreativas ou outras instituições sem fins lucrativos, que admitirem trabalhadores como empregados.</a:t>
            </a:r>
          </a:p>
          <a:p>
            <a:r>
              <a:rPr lang="pt-BR" altLang="pt-BR" dirty="0" smtClean="0"/>
              <a:t>Ex.: </a:t>
            </a:r>
            <a:r>
              <a:rPr lang="pt-BR" dirty="0" smtClean="0"/>
              <a:t>Condomínio </a:t>
            </a:r>
            <a:r>
              <a:rPr lang="pt-BR" dirty="0"/>
              <a:t>- Lei  2.757/56; Massa falida/empresas em liquidação</a:t>
            </a:r>
            <a:r>
              <a:rPr lang="pt-BR" dirty="0" smtClean="0"/>
              <a:t>;</a:t>
            </a:r>
            <a:endParaRPr lang="pt-BR" dirty="0"/>
          </a:p>
        </p:txBody>
      </p:sp>
    </p:spTree>
    <p:extLst>
      <p:ext uri="{BB962C8B-B14F-4D97-AF65-F5344CB8AC3E}">
        <p14:creationId xmlns:p14="http://schemas.microsoft.com/office/powerpoint/2010/main" xmlns="" val="31024502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Não é considerado empregador:</a:t>
            </a:r>
            <a:endParaRPr lang="pt-BR" dirty="0"/>
          </a:p>
        </p:txBody>
      </p:sp>
      <p:sp>
        <p:nvSpPr>
          <p:cNvPr id="3" name="Espaço Reservado para Conteúdo 2"/>
          <p:cNvSpPr>
            <a:spLocks noGrp="1"/>
          </p:cNvSpPr>
          <p:nvPr>
            <p:ph idx="1"/>
          </p:nvPr>
        </p:nvSpPr>
        <p:spPr/>
        <p:txBody>
          <a:bodyPr>
            <a:normAutofit/>
          </a:bodyPr>
          <a:lstStyle/>
          <a:p>
            <a:r>
              <a:rPr lang="pt-BR" dirty="0" smtClean="0"/>
              <a:t>Partido </a:t>
            </a:r>
            <a:r>
              <a:rPr lang="pt-BR" dirty="0"/>
              <a:t>político (art. 17, § 2º da CF, art. 44, V do CC) – por expressa determinação legal </a:t>
            </a:r>
            <a:r>
              <a:rPr lang="pt-BR" u="sng" dirty="0"/>
              <a:t>não são empregados</a:t>
            </a:r>
            <a:r>
              <a:rPr lang="pt-BR" dirty="0"/>
              <a:t> aqueles que engajam-se em campanhas eleitorais – art. 100 da Lei </a:t>
            </a:r>
            <a:r>
              <a:rPr lang="pt-BR" dirty="0" smtClean="0"/>
              <a:t>9.504/1997</a:t>
            </a:r>
          </a:p>
          <a:p>
            <a:r>
              <a:rPr lang="pt-BR" dirty="0" smtClean="0"/>
              <a:t>“Art</a:t>
            </a:r>
            <a:r>
              <a:rPr lang="pt-BR" dirty="0"/>
              <a:t>. 100. A contratação de pessoal para prestação de serviços nas campanhas eleitorais não gera vínculo empregatício com o candidato ou partido contratantes</a:t>
            </a:r>
            <a:r>
              <a:rPr lang="pt-BR" dirty="0" smtClean="0"/>
              <a:t>.”</a:t>
            </a:r>
          </a:p>
        </p:txBody>
      </p:sp>
    </p:spTree>
    <p:extLst>
      <p:ext uri="{BB962C8B-B14F-4D97-AF65-F5344CB8AC3E}">
        <p14:creationId xmlns:p14="http://schemas.microsoft.com/office/powerpoint/2010/main" xmlns="" val="27610522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2ª Região</a:t>
            </a:r>
            <a:endParaRPr lang="pt-BR" dirty="0"/>
          </a:p>
        </p:txBody>
      </p:sp>
      <p:sp>
        <p:nvSpPr>
          <p:cNvPr id="3" name="Espaço Reservado para Conteúdo 2"/>
          <p:cNvSpPr>
            <a:spLocks noGrp="1"/>
          </p:cNvSpPr>
          <p:nvPr>
            <p:ph idx="1"/>
          </p:nvPr>
        </p:nvSpPr>
        <p:spPr>
          <a:xfrm>
            <a:off x="914400" y="1268760"/>
            <a:ext cx="7772400" cy="5087590"/>
          </a:xfrm>
        </p:spPr>
        <p:txBody>
          <a:bodyPr>
            <a:normAutofit fontScale="92500" lnSpcReduction="20000"/>
          </a:bodyPr>
          <a:lstStyle/>
          <a:p>
            <a:r>
              <a:rPr lang="pt-BR" dirty="0" smtClean="0"/>
              <a:t>[...]Assim</a:t>
            </a:r>
            <a:r>
              <a:rPr lang="pt-BR" dirty="0"/>
              <a:t>, ao sustentar a existência de vínculo, </a:t>
            </a:r>
            <a:r>
              <a:rPr lang="pt-BR" u="sng" dirty="0"/>
              <a:t>é do reclamante o ônus de provar</a:t>
            </a:r>
            <a:r>
              <a:rPr lang="pt-BR" dirty="0"/>
              <a:t> os fatos constitutivos da </a:t>
            </a:r>
            <a:r>
              <a:rPr lang="pt-BR" dirty="0" smtClean="0"/>
              <a:t>pretensão [...] </a:t>
            </a:r>
            <a:r>
              <a:rPr lang="pt-BR" dirty="0"/>
              <a:t>ou seja, que </a:t>
            </a:r>
            <a:r>
              <a:rPr lang="pt-BR" u="sng" dirty="0"/>
              <a:t>a relação pactuada com o candidato transcendeu os limites do artigo 100 da referida lei</a:t>
            </a:r>
            <a:r>
              <a:rPr lang="pt-BR" dirty="0"/>
              <a:t>, configurando-se como autêntica relação empregatícia </a:t>
            </a:r>
            <a:r>
              <a:rPr lang="pt-BR" dirty="0" smtClean="0"/>
              <a:t>[...] </a:t>
            </a:r>
            <a:r>
              <a:rPr lang="pt-BR" dirty="0"/>
              <a:t>Enquanto postulante a um cargo eletivo, o candidato não exerce atividade econômica, </a:t>
            </a:r>
            <a:r>
              <a:rPr lang="pt-BR" u="sng" dirty="0"/>
              <a:t>não se equiparando a empregador</a:t>
            </a:r>
            <a:r>
              <a:rPr lang="pt-BR" dirty="0"/>
              <a:t>, ao menos durante o curto lapso temporal da campanha. Recurso ordinário das reclamantes não provido</a:t>
            </a:r>
            <a:r>
              <a:rPr lang="pt-BR" dirty="0" smtClean="0"/>
              <a:t>.(Processo </a:t>
            </a:r>
            <a:r>
              <a:rPr lang="pt-BR" dirty="0"/>
              <a:t>TRT/SP NO: 00952200000802001 – Desembargador Ricardo Artur Costa e Trigueiros).</a:t>
            </a:r>
          </a:p>
        </p:txBody>
      </p:sp>
    </p:spTree>
    <p:extLst>
      <p:ext uri="{BB962C8B-B14F-4D97-AF65-F5344CB8AC3E}">
        <p14:creationId xmlns:p14="http://schemas.microsoft.com/office/powerpoint/2010/main" xmlns="" val="20361102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2ª Região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a:t>
            </a:r>
            <a:r>
              <a:rPr lang="pt-BR" dirty="0"/>
              <a:t>Não só aqueles que se ativam nas ruas, entregando “santinhos” de candidatos ou empunhando bandeiras, estão abrangidos pelo artigo 100 da Lei n. 9.504/97. Para uma campanha eleitoral, necessário que o candidato ou partido tenha toda uma estrutura de pessoal, que vai do coordenador, passando pelo motorista da carreata, chegando-se ao faxineiro que limpa o comitê, ou seja, toda uma gama de pessoas, exercendo as mais diversas atividades, dando o suporte logístico e técnico, </a:t>
            </a:r>
            <a:r>
              <a:rPr lang="pt-BR" dirty="0" smtClean="0"/>
              <a:t>todas</a:t>
            </a:r>
            <a:endParaRPr lang="pt-BR" dirty="0"/>
          </a:p>
        </p:txBody>
      </p:sp>
    </p:spTree>
    <p:extLst>
      <p:ext uri="{BB962C8B-B14F-4D97-AF65-F5344CB8AC3E}">
        <p14:creationId xmlns:p14="http://schemas.microsoft.com/office/powerpoint/2010/main" xmlns="" val="2846250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ô">
  <a:themeElements>
    <a:clrScheme name="Metrô">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ô">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ô">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10120</TotalTime>
  <Words>8554</Words>
  <Application>Microsoft Office PowerPoint</Application>
  <PresentationFormat>Apresentação na tela (4:3)</PresentationFormat>
  <Paragraphs>443</Paragraphs>
  <Slides>130</Slides>
  <Notes>0</Notes>
  <HiddenSlides>0</HiddenSlides>
  <MMClips>0</MMClips>
  <ScaleCrop>false</ScaleCrop>
  <HeadingPairs>
    <vt:vector size="4" baseType="variant">
      <vt:variant>
        <vt:lpstr>Tema</vt:lpstr>
      </vt:variant>
      <vt:variant>
        <vt:i4>1</vt:i4>
      </vt:variant>
      <vt:variant>
        <vt:lpstr>Títulos de slides</vt:lpstr>
      </vt:variant>
      <vt:variant>
        <vt:i4>130</vt:i4>
      </vt:variant>
    </vt:vector>
  </HeadingPairs>
  <TitlesOfParts>
    <vt:vector size="131" baseType="lpstr">
      <vt:lpstr>Metrô</vt:lpstr>
      <vt:lpstr>Contrato individual de trabalho I 20/08/2016</vt:lpstr>
      <vt:lpstr>Metodologia</vt:lpstr>
      <vt:lpstr>Contrato Individual de Trabalho I</vt:lpstr>
      <vt:lpstr>Características da relação de emprego:</vt:lpstr>
      <vt:lpstr>1ª característica – pessoa física</vt:lpstr>
      <vt:lpstr>TRT 9ª Região</vt:lpstr>
      <vt:lpstr>Slide 7</vt:lpstr>
      <vt:lpstr>Dúvida: o que é “pejotização”? TRT 9ª Região</vt:lpstr>
      <vt:lpstr>Dúvida: e se a contratação através de PJ ocorreu por vontade do trabalhador?</vt:lpstr>
      <vt:lpstr>Slide 10</vt:lpstr>
      <vt:lpstr>2ª característica – pessoalidade </vt:lpstr>
      <vt:lpstr>TRT 9ª Região – em sentido contrário</vt:lpstr>
      <vt:lpstr>TRT 9ª Região – em sentido contrário</vt:lpstr>
      <vt:lpstr>3ª característica – não eventualidade</vt:lpstr>
      <vt:lpstr>TST</vt:lpstr>
      <vt:lpstr>Slide 16</vt:lpstr>
      <vt:lpstr>4ª característica – onerosidade</vt:lpstr>
      <vt:lpstr>TST</vt:lpstr>
      <vt:lpstr>TRT 15ª Região</vt:lpstr>
      <vt:lpstr>Dúvida:</vt:lpstr>
      <vt:lpstr>TRT 24ª Região - MS</vt:lpstr>
      <vt:lpstr>Slide 22</vt:lpstr>
      <vt:lpstr>TST </vt:lpstr>
      <vt:lpstr>Slide 24</vt:lpstr>
      <vt:lpstr>5ª característica – subordinação</vt:lpstr>
      <vt:lpstr>TRT 9ª Região</vt:lpstr>
      <vt:lpstr>Slide 27</vt:lpstr>
      <vt:lpstr>Em outro sentido...TRT 3ª Região/ MG</vt:lpstr>
      <vt:lpstr>Dúvida: </vt:lpstr>
      <vt:lpstr>TST</vt:lpstr>
      <vt:lpstr>Dúvida:</vt:lpstr>
      <vt:lpstr>TRT 9ª Região</vt:lpstr>
      <vt:lpstr>Slide 33</vt:lpstr>
      <vt:lpstr>Slide 34</vt:lpstr>
      <vt:lpstr>Dúvida:</vt:lpstr>
      <vt:lpstr>TRT 1ª Região - RJ</vt:lpstr>
      <vt:lpstr>Slide 37</vt:lpstr>
      <vt:lpstr>Por outro lado... Lei 13.097, de 19/01/2015, Art. 139:</vt:lpstr>
      <vt:lpstr>Slide 39</vt:lpstr>
      <vt:lpstr>Slide 40</vt:lpstr>
      <vt:lpstr>Cautelas necessárias:</vt:lpstr>
      <vt:lpstr>Sujeitos do contrato de trabalho Empregado</vt:lpstr>
      <vt:lpstr>Empregado  </vt:lpstr>
      <vt:lpstr>Situações peculiares:</vt:lpstr>
      <vt:lpstr>TRT 9ª Região</vt:lpstr>
      <vt:lpstr>Slide 46</vt:lpstr>
      <vt:lpstr>TRT 15ª Região</vt:lpstr>
      <vt:lpstr>Slide 48</vt:lpstr>
      <vt:lpstr>Situações peculiares:</vt:lpstr>
      <vt:lpstr>TST</vt:lpstr>
      <vt:lpstr>Slide 51</vt:lpstr>
      <vt:lpstr>Slide 52</vt:lpstr>
      <vt:lpstr>Em sentido contrário...TRT 15ª Região</vt:lpstr>
      <vt:lpstr>Slide 54</vt:lpstr>
      <vt:lpstr>Situações peculiares:</vt:lpstr>
      <vt:lpstr>TRT 15ª Região</vt:lpstr>
      <vt:lpstr>TRT 9ª Região</vt:lpstr>
      <vt:lpstr>TRT 9ª Região</vt:lpstr>
      <vt:lpstr>Slide 59</vt:lpstr>
      <vt:lpstr>Altos empregados</vt:lpstr>
      <vt:lpstr>Regra geral para cargos ou função de confiança – 1ª situação</vt:lpstr>
      <vt:lpstr>DÚVIDA: O que pode ser considerado cargo de gestão?   TRT 9ª Região</vt:lpstr>
      <vt:lpstr>TRT 9ª Região</vt:lpstr>
      <vt:lpstr>Dúvida:</vt:lpstr>
      <vt:lpstr>TRT 9ª Região</vt:lpstr>
      <vt:lpstr>TRT 15ª Região</vt:lpstr>
      <vt:lpstr>E no caso de “chefes de departamento ou filial”?    TRT 9ª Região</vt:lpstr>
      <vt:lpstr>Slide 68</vt:lpstr>
      <vt:lpstr>Cargos ou função de confiança bancário – 2ª situação</vt:lpstr>
      <vt:lpstr>Slide 70</vt:lpstr>
      <vt:lpstr>Bancário – Súmula 102 TST – destaques:</vt:lpstr>
      <vt:lpstr>Slide 72</vt:lpstr>
      <vt:lpstr>Dúvida:</vt:lpstr>
      <vt:lpstr>TRT 9ª Região</vt:lpstr>
      <vt:lpstr>TRT 15ª Região</vt:lpstr>
      <vt:lpstr>Slide 76</vt:lpstr>
      <vt:lpstr>Empregado diretor – 3ª situação</vt:lpstr>
      <vt:lpstr>Empregado diretor – 3ª situação</vt:lpstr>
      <vt:lpstr>Empregado diretor – 3ª situação</vt:lpstr>
      <vt:lpstr>TRT 9ª Região</vt:lpstr>
      <vt:lpstr>TRT 3ª Região - MG</vt:lpstr>
      <vt:lpstr>Slide 82</vt:lpstr>
      <vt:lpstr>Resumindo...</vt:lpstr>
      <vt:lpstr>Sócio da pessoa jurídica x empregado da empresa – 4ª e última situação</vt:lpstr>
      <vt:lpstr>TRT 3ª Região/ MG</vt:lpstr>
      <vt:lpstr>DÚVIDA: na demissão o empregado-sócio tem direito ao seguro-desemprego?</vt:lpstr>
      <vt:lpstr>Sujeitos do contrato de trabalho Empregador</vt:lpstr>
      <vt:lpstr>Empregador</vt:lpstr>
      <vt:lpstr>Empregador – características:</vt:lpstr>
      <vt:lpstr>TRT 9ª Região</vt:lpstr>
      <vt:lpstr>Slide 91</vt:lpstr>
      <vt:lpstr>Empregador – características:</vt:lpstr>
      <vt:lpstr>TRT 9ª Região</vt:lpstr>
      <vt:lpstr>Empregador – características:</vt:lpstr>
      <vt:lpstr>Conclui-se então que...</vt:lpstr>
      <vt:lpstr>Empregador por equiparação:</vt:lpstr>
      <vt:lpstr>Não é considerado empregador:</vt:lpstr>
      <vt:lpstr>TRT 2ª Região</vt:lpstr>
      <vt:lpstr>TRT 2ª Região</vt:lpstr>
      <vt:lpstr>Slide 100</vt:lpstr>
      <vt:lpstr>Dúvida: </vt:lpstr>
      <vt:lpstr>Justiça condena político a indenizar cabo eleitoral que perdeu a visão</vt:lpstr>
      <vt:lpstr>Despersonalização do empregador</vt:lpstr>
      <vt:lpstr>TRT 9ª Região</vt:lpstr>
      <vt:lpstr>Slide 105</vt:lpstr>
      <vt:lpstr>Grupo econômico</vt:lpstr>
      <vt:lpstr>Grupo econômico</vt:lpstr>
      <vt:lpstr>Requisitos para configuração</vt:lpstr>
      <vt:lpstr>Requisitos para configuração</vt:lpstr>
      <vt:lpstr>Requisitos para configuração</vt:lpstr>
      <vt:lpstr>Consequências</vt:lpstr>
      <vt:lpstr>Sucessão de empregadores</vt:lpstr>
      <vt:lpstr>Sucessão de empregadores</vt:lpstr>
      <vt:lpstr>Situações tipo (Godinho):</vt:lpstr>
      <vt:lpstr>Slide 115</vt:lpstr>
      <vt:lpstr>Posição jurídica do sucessor empresarial:</vt:lpstr>
      <vt:lpstr>Posição jurídica do empregador sucedido:</vt:lpstr>
      <vt:lpstr>TST</vt:lpstr>
      <vt:lpstr>Slide 119</vt:lpstr>
      <vt:lpstr>Responsabilidade solidária e subsidiária e responsabilidade sem existência de vínculo de emprego</vt:lpstr>
      <vt:lpstr>Slide 121</vt:lpstr>
      <vt:lpstr>Sócios</vt:lpstr>
      <vt:lpstr>Slide 123</vt:lpstr>
      <vt:lpstr>Empreiteiro principal e subempreiteiro:</vt:lpstr>
      <vt:lpstr>Dono da obra:</vt:lpstr>
      <vt:lpstr>Para finalizar... terceirização de serviços</vt:lpstr>
      <vt:lpstr>Slide 127</vt:lpstr>
      <vt:lpstr>TRT 9ª Região</vt:lpstr>
      <vt:lpstr>TRT 9ª Região</vt:lpstr>
      <vt:lpstr>Para encerrar...</vt:lpstr>
    </vt:vector>
  </TitlesOfParts>
  <Company>Kille®Soft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CONTRATO DE TRABALHO</dc:title>
  <dc:creator>User</dc:creator>
  <cp:lastModifiedBy>Rafael José Nadim de Lazari</cp:lastModifiedBy>
  <cp:revision>328</cp:revision>
  <dcterms:created xsi:type="dcterms:W3CDTF">2010-02-04T20:58:04Z</dcterms:created>
  <dcterms:modified xsi:type="dcterms:W3CDTF">2016-08-18T17:18:23Z</dcterms:modified>
</cp:coreProperties>
</file>