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4B910-B6A6-4D99-A2BB-214F86217455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6B102-A839-4F70-8246-B3BFD4A9E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54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981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4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009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355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31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72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102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991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368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808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135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213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796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077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522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384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426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595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30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29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58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926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373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614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34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B102-A839-4F70-8246-B3BFD4A9E7F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45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EA3-3107-462B-B4E7-34902BFFCD99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DD17-8FAB-4FEC-B177-0CAAE11F3B2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EA3-3107-462B-B4E7-34902BFFCD99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DD17-8FAB-4FEC-B177-0CAAE11F3B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EA3-3107-462B-B4E7-34902BFFCD99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DD17-8FAB-4FEC-B177-0CAAE11F3B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EA3-3107-462B-B4E7-34902BFFCD99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DD17-8FAB-4FEC-B177-0CAAE11F3B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EA3-3107-462B-B4E7-34902BFFCD99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DD17-8FAB-4FEC-B177-0CAAE11F3B2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EA3-3107-462B-B4E7-34902BFFCD99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DD17-8FAB-4FEC-B177-0CAAE11F3B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EA3-3107-462B-B4E7-34902BFFCD99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DD17-8FAB-4FEC-B177-0CAAE11F3B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EA3-3107-462B-B4E7-34902BFFCD99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DD17-8FAB-4FEC-B177-0CAAE11F3B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EA3-3107-462B-B4E7-34902BFFCD99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DD17-8FAB-4FEC-B177-0CAAE11F3B2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EA3-3107-462B-B4E7-34902BFFCD99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DD17-8FAB-4FEC-B177-0CAAE11F3B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EA3-3107-462B-B4E7-34902BFFCD99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DD17-8FAB-4FEC-B177-0CAAE11F3B2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E5EA3-3107-462B-B4E7-34902BFFCD99}" type="datetimeFigureOut">
              <a:rPr lang="pt-BR" smtClean="0"/>
              <a:pPr/>
              <a:t>16/03/2017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C40DD17-8FAB-4FEC-B177-0CAAE11F3B2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PROCESSO E PROCEDIMENTO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2819400"/>
            <a:ext cx="7920880" cy="2985864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pt-BR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GUSTAVO HENRIQUE PASCHOAL</a:t>
            </a:r>
          </a:p>
          <a:p>
            <a:pPr algn="r"/>
            <a:r>
              <a:rPr lang="pt-BR" i="1" dirty="0">
                <a:latin typeface="Times New Roman" pitchFamily="18" charset="0"/>
                <a:cs typeface="Times New Roman" pitchFamily="18" charset="0"/>
              </a:rPr>
              <a:t>Procurador-Geral do Município de Ourinhos</a:t>
            </a:r>
          </a:p>
          <a:p>
            <a:pPr algn="r"/>
            <a:r>
              <a:rPr lang="pt-BR" i="1" dirty="0">
                <a:latin typeface="Times New Roman" pitchFamily="18" charset="0"/>
                <a:cs typeface="Times New Roman" pitchFamily="18" charset="0"/>
              </a:rPr>
              <a:t>Professor de graduação e pós-graduação da Faculdade Estácio de Sá de Ourinhos</a:t>
            </a:r>
          </a:p>
          <a:p>
            <a:pPr algn="r"/>
            <a:r>
              <a:rPr lang="pt-BR" i="1" dirty="0">
                <a:latin typeface="Times New Roman" pitchFamily="18" charset="0"/>
                <a:cs typeface="Times New Roman" pitchFamily="18" charset="0"/>
              </a:rPr>
              <a:t>Professor da Universidade Estadual do Norte do Paraná – UENP </a:t>
            </a:r>
          </a:p>
          <a:p>
            <a:pPr algn="r"/>
            <a:r>
              <a:rPr lang="pt-BR" i="1" dirty="0">
                <a:latin typeface="Times New Roman" pitchFamily="18" charset="0"/>
                <a:cs typeface="Times New Roman" pitchFamily="18" charset="0"/>
              </a:rPr>
              <a:t>Mestre em Direito Constitucional – ITE/Bauru</a:t>
            </a:r>
          </a:p>
          <a:p>
            <a:pPr algn="r"/>
            <a:r>
              <a:rPr lang="pt-BR" i="1" dirty="0">
                <a:latin typeface="Times New Roman" pitchFamily="18" charset="0"/>
                <a:cs typeface="Times New Roman" pitchFamily="18" charset="0"/>
              </a:rPr>
              <a:t>Especialista em Direito e Processo do Trabalho – </a:t>
            </a:r>
            <a:r>
              <a:rPr lang="pt-BR" i="1" dirty="0" err="1">
                <a:latin typeface="Times New Roman" pitchFamily="18" charset="0"/>
                <a:cs typeface="Times New Roman" pitchFamily="18" charset="0"/>
              </a:rPr>
              <a:t>Univem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/Marília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Inquérito para apuração de falta grave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CLT, art. 853 e seguintes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Função: dispensa de empregados estáveis na forma do art. 492 da CLT (estabilidade decenal)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Dispensa por justa causa de empregados com estabilidade provisória no emprego: </a:t>
            </a:r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dirigente sindical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(Súmula nº 379 TST), </a:t>
            </a:r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representante no Conselho Nacional da Previdência Social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(Lei nº 8.213/1991), </a:t>
            </a:r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representante no Conselho Curador do FGTS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(Lei nº 80.36/1990) e </a:t>
            </a:r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dirigente de sociedade cooperativa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(Lei nº 5.764/1971)</a:t>
            </a:r>
          </a:p>
          <a:p>
            <a:pPr algn="just"/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Inquérito para apuração de falta grave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Suspensão do empregado até solução final do processo – OJ nº 137 SDI-2/TST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Prazo: 30 dias contados da suspensão do empregado – CLT, art. 853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Prazo decadencial – Súmula nº 403 STF</a:t>
            </a:r>
          </a:p>
          <a:p>
            <a:pPr algn="just"/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Ação de consignação em pagamento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CPC, art. 890 e seguintes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NCPC, art. 539 e seguintes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CC, art. 334 e seguintes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Nos casos previstos em lei, poderá o devedor ou terceiro requerer, </a:t>
            </a:r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com efeito de pagamento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, a consignação da quantia ou da coisa devida – NCPC, art. 539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Competência – NCPC , art. 540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Requisitos da petição inicial – NCPC, art. 542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Ação de consignação em pagamento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Cabimento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– CC, art. 335: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I - se o credor não puder, ou, sem justa causa, recusar receber o pagamento, ou dar quitação na devida forma;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II - se o credor não for, nem mandar receber a coisa no lugar, tempo e condição devidos;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III - se o credor for incapaz de receber, for desconhecido, declarado ausente, ou residir em lugar incerto ou de acesso perigoso ou difícil;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IV - se ocorrer dúvida sobre quem deva legitimamente receber o objeto do pagamento;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V - se pender litígio sobre o objeto do pagamento.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Ação de consignação em pagamento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Contestação – NCPC, art. 544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Complementação do depósito – NCPC, art. 545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Procedência do pedido – NCPC, art. 546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Ações possessórias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CPC, art. 926 e seguintes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NCPC, art. 560 e seguintes</a:t>
            </a:r>
          </a:p>
          <a:p>
            <a:pPr algn="just"/>
            <a:r>
              <a:rPr lang="pt-BR" i="1" u="sng" dirty="0">
                <a:latin typeface="Times New Roman" pitchFamily="18" charset="0"/>
                <a:cs typeface="Times New Roman" pitchFamily="18" charset="0"/>
              </a:rPr>
              <a:t>Espécies compatíveis com o processo do trabalho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: reintegração de posse, manutenção de posse e interditos proibitórios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O possuidor tem direito a ser </a:t>
            </a:r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mantido na posse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em caso de </a:t>
            </a:r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turbação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reintegrado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em caso de </a:t>
            </a:r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esbulho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– NCPC, art. 560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Ações possessórias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Provas do autor – NCPC, art. 561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Liminar – NCPC, art. 562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Citação do réu – NCPC, art. 564</a:t>
            </a:r>
          </a:p>
          <a:p>
            <a:pPr algn="just"/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Interdito proibitório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– NCPC, art. 567 – molestação do exercício da posse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Mandado de segurança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Lei nº 12.016/2009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CF, art. 5º, inc. LXIX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Conceder-se-á mandado de segurança para </a:t>
            </a:r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proteger direito líquido e certo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, não amparado por habeas corpus ou habeas data, sempre que, </a:t>
            </a:r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ilegalmente ou com abuso de poder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, qualquer pessoa física ou jurídica </a:t>
            </a:r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sofrer violação ou houver justo receio de sofrê-la por parte de autoridade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, seja de que categoria for e sejam quais forem as funções que exerça (art. 1º)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Mandado de segurança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Prazo: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120 dias – art. 23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Não concessão do MS – art. 5º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Petição inicial – art. 6º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Procedimentos iniciais – art. 7º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Não concessão de liminar – art. 7º, §2º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Indeferimento da inicial – art. 10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Oitiva do MP – art. 12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MS coletivo – art. 21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Ação rescisória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CPC, art. 485</a:t>
            </a:r>
          </a:p>
          <a:p>
            <a:pPr algn="just"/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NCPC, art. 966</a:t>
            </a:r>
          </a:p>
          <a:p>
            <a:pPr algn="just"/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Art. 966.  A </a:t>
            </a:r>
            <a:r>
              <a:rPr lang="pt-BR" sz="3600" b="1" u="sng" dirty="0">
                <a:latin typeface="Times New Roman" pitchFamily="18" charset="0"/>
                <a:cs typeface="Times New Roman" pitchFamily="18" charset="0"/>
              </a:rPr>
              <a:t>decisão de mérito</a:t>
            </a:r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, transitada em julgado, pode ser rescindida quando:</a:t>
            </a:r>
          </a:p>
          <a:p>
            <a:pPr algn="just"/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I - se verificar que foi proferida por força de prevaricação, concussão ou corrupção do juiz;</a:t>
            </a:r>
          </a:p>
          <a:p>
            <a:pPr algn="just"/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II - for proferida por juiz impedido ou por juízo absolutamente incompetente;</a:t>
            </a:r>
          </a:p>
          <a:p>
            <a:pPr algn="just"/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III - resultar de dolo ou coação da parte vencedora em detrimento da parte vencida ou, ainda, de simulação ou colusão entre as partes, a fim de fraudar a lei;</a:t>
            </a:r>
          </a:p>
          <a:p>
            <a:pPr algn="just"/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IV - ofender a coisa julgada;</a:t>
            </a:r>
          </a:p>
          <a:p>
            <a:pPr algn="just"/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V - violar manifestamente norma jurídica;</a:t>
            </a:r>
          </a:p>
          <a:p>
            <a:pPr algn="just"/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VI - for fundada em prova cuja falsidade tenha sido apurada em processo criminal ou venha a ser demonstrada na própria ação rescisória;</a:t>
            </a:r>
          </a:p>
          <a:p>
            <a:pPr algn="just"/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VII - obtiver o autor, posteriormente ao trânsito em julgado, prova nova cuja existência ignorava ou de que não pôde fazer uso, capaz, por si só, de lhe assegurar pronunciamento favorável;</a:t>
            </a:r>
          </a:p>
          <a:p>
            <a:pPr algn="just"/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VIII - for fundada em erro de fato verificável do exame dos autos.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Processo e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Processo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: instrumento utilizado para buscar a atuação da jurisdição</a:t>
            </a:r>
          </a:p>
          <a:p>
            <a:pPr algn="just"/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Procedimento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:  “conjunto de atos coordenados que se sucedem, e que se realizam em contraditório” (Gustavo Felipe Barbosa Garcia, p. 407)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No processo do trabalho o procedimento é indicado a partir do </a:t>
            </a:r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valor da causa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, ressalvadas as exceções legais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Ação rescisória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Decisões sem mérito – NCPC, art. 966, §2º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Legitimidade – NCPC, art. 967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Petição inicial – NCPC, art. 968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Citação do réu – NCPC, art. 970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Diligências – NCPC, art. 972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Procedência do pedido – NCPC, art. 974</a:t>
            </a:r>
          </a:p>
          <a:p>
            <a:pPr algn="just"/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Prazo: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2 anos do trânsito em julgado da sentença rescindenda – NCPC, art. 975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Atos, termos e prazos processuais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Citações, intimações e notificações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Atos processuais – CLT, art. 770 e seguintes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Segredo de justiça – CPC, art. 155 e NCPC, art. 189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Início da fluência do prazo – CLT, art. 774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Início da contagem do prazo – CLT, art. 775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Início do prazo na 6ª-feira – Súmula nº 1 TST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Atos, termos e prazos processuais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Início do prazo no sábado – Súmula nº 262 TST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Notificação pelo correio – Súmula nº 16 TST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Prazo para recurso – Súmula nº 197 TST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Prazo em dobro para as partes – CPC, art. 191 e NCPC, art. 229: incompatível com o processo do trabalho (OJ nº 310 SDI-1/TST)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Prazo para a Fazenda Pública – Decreto-Lei nº 779/1969 (não se aplica o art. 183 do NCPC)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Ato praticado via fax – Súmula nº 387 TST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Despesas processuais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Custas e emolumentos – CLT, art. 789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Isenções – CLT, art. 790-A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Gratuidade judicial – CLT, art. 790, §3º e Lei nº 1.060/1950 (empregador)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Depósito recursal – CLT, art. 899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RO – R$ 8.183,06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RR e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RExt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– R$ 16.366,10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Rescisória – R$ 16.366,10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Agravo de instrumento – CLT, art. 899, §7º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Despesas processuais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IN 03/1993 TST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– isentos do depósito recursal: Fazenda Pública, MPT, massa falida, herança jacente, beneficiários da gratuidade judicial</a:t>
            </a:r>
          </a:p>
          <a:p>
            <a:pPr algn="just"/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OBS: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o empregado não está obrigado ao depósito recursal, ainda que reclamado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Honorários sucumbenciais – Súmula nº 219 TST e Lei nº 5.584/1970</a:t>
            </a:r>
          </a:p>
          <a:p>
            <a:pPr algn="just"/>
            <a:r>
              <a:rPr lang="pt-BR" i="1" u="sng" dirty="0">
                <a:latin typeface="Times New Roman" pitchFamily="18" charset="0"/>
                <a:cs typeface="Times New Roman" pitchFamily="18" charset="0"/>
              </a:rPr>
              <a:t>Posição atual do TST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– pertencem ao sindicato assistente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Nulidades no processo do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CLT, art. 794 e seguintes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Nos processos sujeitos à apreciação da Justiça do Trabalho só haverá nulidade quando resultar dos atos inquinados manifesto prejuízo às partes litigantes – </a:t>
            </a:r>
            <a:r>
              <a:rPr lang="pt-BR" i="1" dirty="0" err="1">
                <a:latin typeface="Times New Roman" pitchFamily="18" charset="0"/>
                <a:cs typeface="Times New Roman" pitchFamily="18" charset="0"/>
              </a:rPr>
              <a:t>pas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pt-BR" i="1" dirty="0" err="1">
                <a:latin typeface="Times New Roman" pitchFamily="18" charset="0"/>
                <a:cs typeface="Times New Roman" pitchFamily="18" charset="0"/>
              </a:rPr>
              <a:t>nullité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i="1" dirty="0" err="1">
                <a:latin typeface="Times New Roman" pitchFamily="18" charset="0"/>
                <a:cs typeface="Times New Roman" pitchFamily="18" charset="0"/>
              </a:rPr>
              <a:t>sans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i="1" dirty="0" err="1">
                <a:latin typeface="Times New Roman" pitchFamily="18" charset="0"/>
                <a:cs typeface="Times New Roman" pitchFamily="18" charset="0"/>
              </a:rPr>
              <a:t>grief</a:t>
            </a:r>
            <a:endParaRPr lang="pt-BR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Instrumentalidade das formas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– aproveitamento do ato irregular que atinge a finalidade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Nulidades no processo do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Nulidades absolutas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: vício insanável, podendo ser arguidas a qualquer tempo e em qualquer grau de jurisdição, p. ex., 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ausência ou nulidade de citação</a:t>
            </a:r>
          </a:p>
          <a:p>
            <a:pPr algn="just"/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Nulidades relativas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: vício sanável, devendo ser arguidas na primeira oportunidade de falar nos autos, sob pena de </a:t>
            </a:r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preclusão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Ex: 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incompetência de foro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CLT, art. 796 – não reconhecimento da nulidade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CLT, art. 798 – extensão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Procedimentos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Ordinário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: ações cujo valor da causa ultrapasse 40 salários mínimos – CLT, art. 841 e seguintes</a:t>
            </a:r>
          </a:p>
          <a:p>
            <a:pPr algn="just"/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Sumaríssimo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: ações cujo valor da causa não ultrapasse 40 salários mínimos – CLT, art. 852-A e seguintes</a:t>
            </a:r>
          </a:p>
          <a:p>
            <a:pPr algn="just"/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Alçada das Varas (ou sumário)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: ações cujo valor da causa não ultrapasse 2 salários mínimos – Lei nº 5.584/1970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Procedimento Ordinário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Distribuição e remessa ao reclamado – CLT, art. 841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Audiência – CLT, art. 843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Comparecimento obrigatório das partes – CLT, art. 844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Primeira tentativa obrigatória de conciliação – CLT, art. 846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Prazo para defesa – CLT, art. 847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Procedimento Ordinário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Início da instrução – CLT, art. 847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Divisão da audiência – CLT, art. 849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Razões finais e última tentativa obrigatória de conciliação – CLT, art. 850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Procedimento Sumaríssimo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Incluído pela Lei nº 9.957/2000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CLT, art. 852-A e seguintes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Abrange as ações cujo valor da causa não ultrapasse 40 salários mínimos, sendo que o valor do salário mínimo será o da época do ajuizamento – CLT, art. 852-A</a:t>
            </a:r>
          </a:p>
          <a:p>
            <a:pPr algn="just"/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Ficam excluídas do procedimento sumaríssimo as ações que envolvam a administração pública direta, autarquias e fundações públicas – CLT, art. 852-A, parágrafo único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Procedimento Sumaríssimo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 Art. 852-B. Nas reclamações enquadradas no procedimento sumaríssimo: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I - o pedido deverá ser certo ou determinado e indicará o valor correspondente;  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II - não se fará citação por edital, incumbindo ao autor a correta indicação do nome e endereço do reclamado;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III - a apreciação da reclamação deverá ocorrer no prazo máximo de quinze dias do seu ajuizamento, podendo constar de pauta especial, se necessário, de acordo com o movimento judiciário da Junta de Conciliação e Julgamento.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Procedimento Sumaríssimo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Abertura da sessão e tentativa de conciliação – CLT, art. 852-E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Ata de audiência – CLT, art. 852-F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Incidentes e exceções – CLT, art. 852-G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Produção de provas – CLT, art. 852-H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Sentença – CLT, art. 852-I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Procedimento de alçada das Varas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Introduzido pela Lei nº 5.584/1970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Ações cujo valor da causa não ultrapasse 2 salários mínimos vigentes à época do ajuizamento</a:t>
            </a:r>
          </a:p>
          <a:p>
            <a:pPr algn="just"/>
            <a:r>
              <a:rPr lang="pt-BR" i="1" u="sng" dirty="0">
                <a:latin typeface="Times New Roman" pitchFamily="18" charset="0"/>
                <a:cs typeface="Times New Roman" pitchFamily="18" charset="0"/>
              </a:rPr>
              <a:t>Principal característica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a sentença não comporta recurso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, salvo Recurso Extraordinário para o STF (art. 2º, §4º)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Segundo a doutrina, </a:t>
            </a:r>
            <a:r>
              <a:rPr lang="pt-BR" b="1" u="sng" dirty="0">
                <a:latin typeface="Times New Roman" pitchFamily="18" charset="0"/>
                <a:cs typeface="Times New Roman" pitchFamily="18" charset="0"/>
              </a:rPr>
              <a:t>teria sido absorvido pelo procedimento sumaríssimo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(Mauro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Schiavi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, por exemplo)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156</TotalTime>
  <Words>1832</Words>
  <Application>Microsoft Office PowerPoint</Application>
  <PresentationFormat>Apresentação na tela (4:3)</PresentationFormat>
  <Paragraphs>178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Calibri</vt:lpstr>
      <vt:lpstr>Gill Sans MT</vt:lpstr>
      <vt:lpstr>Times New Roman</vt:lpstr>
      <vt:lpstr>Verdana</vt:lpstr>
      <vt:lpstr>Wingdings 2</vt:lpstr>
      <vt:lpstr>Solstício</vt:lpstr>
      <vt:lpstr>PROCESSO E PROCEDIMENTO </vt:lpstr>
      <vt:lpstr>Processo e procedimento</vt:lpstr>
      <vt:lpstr>Procedimentos</vt:lpstr>
      <vt:lpstr>Procedimento Ordinário</vt:lpstr>
      <vt:lpstr>Procedimento Ordinário</vt:lpstr>
      <vt:lpstr>Procedimento Sumaríssimo</vt:lpstr>
      <vt:lpstr>Procedimento Sumaríssimo</vt:lpstr>
      <vt:lpstr>Procedimento Sumaríssimo</vt:lpstr>
      <vt:lpstr>Procedimento de alçada das Varas</vt:lpstr>
      <vt:lpstr>Inquérito para apuração de falta grave</vt:lpstr>
      <vt:lpstr>Inquérito para apuração de falta grave</vt:lpstr>
      <vt:lpstr>Ação de consignação em pagamento</vt:lpstr>
      <vt:lpstr>Ação de consignação em pagamento</vt:lpstr>
      <vt:lpstr>Ação de consignação em pagamento</vt:lpstr>
      <vt:lpstr>Ações possessórias</vt:lpstr>
      <vt:lpstr>Ações possessórias</vt:lpstr>
      <vt:lpstr>Mandado de segurança</vt:lpstr>
      <vt:lpstr>Mandado de segurança</vt:lpstr>
      <vt:lpstr>Ação rescisória</vt:lpstr>
      <vt:lpstr>Ação rescisória</vt:lpstr>
      <vt:lpstr>Atos, termos e prazos processuais</vt:lpstr>
      <vt:lpstr>Atos, termos e prazos processuais</vt:lpstr>
      <vt:lpstr>Despesas processuais</vt:lpstr>
      <vt:lpstr>Despesas processuais</vt:lpstr>
      <vt:lpstr>Nulidades no processo do trabalho</vt:lpstr>
      <vt:lpstr>Nulidades no processo do trabalho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 E PROCEDIMENTO</dc:title>
  <dc:creator>Gustavo</dc:creator>
  <cp:lastModifiedBy>Usuário</cp:lastModifiedBy>
  <cp:revision>21</cp:revision>
  <dcterms:created xsi:type="dcterms:W3CDTF">2015-09-11T11:43:10Z</dcterms:created>
  <dcterms:modified xsi:type="dcterms:W3CDTF">2017-03-16T16:06:30Z</dcterms:modified>
</cp:coreProperties>
</file>