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7" r:id="rId2"/>
    <p:sldId id="316" r:id="rId3"/>
    <p:sldId id="279" r:id="rId4"/>
    <p:sldId id="280" r:id="rId5"/>
    <p:sldId id="281" r:id="rId6"/>
    <p:sldId id="282" r:id="rId7"/>
    <p:sldId id="283" r:id="rId8"/>
    <p:sldId id="284" r:id="rId9"/>
    <p:sldId id="285" r:id="rId10"/>
    <p:sldId id="286" r:id="rId11"/>
    <p:sldId id="287" r:id="rId12"/>
    <p:sldId id="324" r:id="rId13"/>
    <p:sldId id="337" r:id="rId14"/>
    <p:sldId id="288" r:id="rId15"/>
    <p:sldId id="289" r:id="rId16"/>
    <p:sldId id="290" r:id="rId17"/>
    <p:sldId id="325" r:id="rId18"/>
    <p:sldId id="326" r:id="rId19"/>
    <p:sldId id="323" r:id="rId20"/>
    <p:sldId id="317" r:id="rId21"/>
    <p:sldId id="291" r:id="rId22"/>
    <p:sldId id="327" r:id="rId23"/>
    <p:sldId id="332" r:id="rId24"/>
    <p:sldId id="318" r:id="rId25"/>
    <p:sldId id="295" r:id="rId26"/>
    <p:sldId id="296" r:id="rId27"/>
    <p:sldId id="297" r:id="rId28"/>
    <p:sldId id="333" r:id="rId29"/>
    <p:sldId id="298" r:id="rId30"/>
    <p:sldId id="322" r:id="rId31"/>
    <p:sldId id="299" r:id="rId32"/>
    <p:sldId id="300" r:id="rId33"/>
    <p:sldId id="301" r:id="rId34"/>
    <p:sldId id="302" r:id="rId35"/>
    <p:sldId id="307" r:id="rId36"/>
    <p:sldId id="308" r:id="rId37"/>
    <p:sldId id="335" r:id="rId38"/>
    <p:sldId id="319" r:id="rId39"/>
    <p:sldId id="336" r:id="rId40"/>
    <p:sldId id="334" r:id="rId41"/>
    <p:sldId id="331" r:id="rId42"/>
    <p:sldId id="320" r:id="rId43"/>
    <p:sldId id="328" r:id="rId44"/>
    <p:sldId id="329" r:id="rId45"/>
    <p:sldId id="330" r:id="rId46"/>
    <p:sldId id="292" r:id="rId47"/>
    <p:sldId id="293" r:id="rId48"/>
    <p:sldId id="294" r:id="rId49"/>
    <p:sldId id="315" r:id="rId50"/>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323" autoAdjust="0"/>
  </p:normalViewPr>
  <p:slideViewPr>
    <p:cSldViewPr>
      <p:cViewPr varScale="1">
        <p:scale>
          <a:sx n="92" d="100"/>
          <a:sy n="92" d="100"/>
        </p:scale>
        <p:origin x="1860" y="90"/>
      </p:cViewPr>
      <p:guideLst>
        <p:guide orient="horz" pos="2160"/>
        <p:guide pos="2880"/>
      </p:guideLst>
    </p:cSldViewPr>
  </p:slideViewPr>
  <p:outlineViewPr>
    <p:cViewPr>
      <p:scale>
        <a:sx n="33" d="100"/>
        <a:sy n="33" d="100"/>
      </p:scale>
      <p:origin x="0" y="2310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pPr>
              <a:defRPr/>
            </a:pPr>
            <a:fld id="{A95BC8AA-CF5F-4BD6-863D-D3FB3A672851}" type="datetimeFigureOut">
              <a:rPr lang="pt-BR" smtClean="0"/>
              <a:pPr>
                <a:defRPr/>
              </a:pPr>
              <a:t>30/08/2017</a:t>
            </a:fld>
            <a:endParaRPr lang="pt-BR"/>
          </a:p>
        </p:txBody>
      </p:sp>
      <p:sp>
        <p:nvSpPr>
          <p:cNvPr id="5" name="Footer Placeholder 4"/>
          <p:cNvSpPr>
            <a:spLocks noGrp="1"/>
          </p:cNvSpPr>
          <p:nvPr>
            <p:ph type="ftr" sz="quarter" idx="11"/>
          </p:nvPr>
        </p:nvSpPr>
        <p:spPr/>
        <p:txBody>
          <a:bodyPr/>
          <a:lstStyle>
            <a:lvl1pPr>
              <a:defRPr>
                <a:solidFill>
                  <a:schemeClr val="tx2"/>
                </a:solidFill>
              </a:defRPr>
            </a:lvl1pPr>
          </a:lstStyle>
          <a:p>
            <a:pPr>
              <a:defRPr/>
            </a:pPr>
            <a:endParaRPr lang="pt-BR"/>
          </a:p>
        </p:txBody>
      </p:sp>
      <p:sp>
        <p:nvSpPr>
          <p:cNvPr id="6" name="Slide Number Placeholder 5"/>
          <p:cNvSpPr>
            <a:spLocks noGrp="1"/>
          </p:cNvSpPr>
          <p:nvPr>
            <p:ph type="sldNum" sz="quarter" idx="12"/>
          </p:nvPr>
        </p:nvSpPr>
        <p:spPr/>
        <p:txBody>
          <a:bodyPr/>
          <a:lstStyle>
            <a:lvl1pPr>
              <a:defRPr>
                <a:solidFill>
                  <a:schemeClr val="tx2"/>
                </a:solidFill>
              </a:defRPr>
            </a:lvl1pPr>
          </a:lstStyle>
          <a:p>
            <a:pPr>
              <a:defRPr/>
            </a:pPr>
            <a:fld id="{BDED8801-18FB-4CBF-B4BB-73C4155A8411}" type="slidenum">
              <a:rPr lang="pt-BR" smtClean="0"/>
              <a:pPr>
                <a:defRPr/>
              </a:pPr>
              <a:t>‹nº›</a:t>
            </a:fld>
            <a:endParaRPr lang="pt-BR"/>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Vertical Text Placeholder 2"/>
          <p:cNvSpPr>
            <a:spLocks noGrp="1"/>
          </p:cNvSpPr>
          <p:nvPr>
            <p:ph type="body" orient="vert" idx="1"/>
          </p:nvPr>
        </p:nvSpPr>
        <p:spPr/>
        <p:txBody>
          <a:bodyPr vert="eaVert" anchor="ct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pPr>
              <a:defRPr/>
            </a:pPr>
            <a:fld id="{74FF0D51-87B5-48DC-ADE6-9B061529654E}" type="datetimeFigureOut">
              <a:rPr lang="pt-BR" smtClean="0"/>
              <a:pPr>
                <a:defRPr/>
              </a:pPr>
              <a:t>30/08/2017</a:t>
            </a:fld>
            <a:endParaRPr lang="pt-BR"/>
          </a:p>
        </p:txBody>
      </p:sp>
      <p:sp>
        <p:nvSpPr>
          <p:cNvPr id="5" name="Footer Placeholder 4"/>
          <p:cNvSpPr>
            <a:spLocks noGrp="1"/>
          </p:cNvSpPr>
          <p:nvPr>
            <p:ph type="ftr" sz="quarter" idx="11"/>
          </p:nvPr>
        </p:nvSpPr>
        <p:spPr/>
        <p:txBody>
          <a:bodyPr/>
          <a:lstStyle/>
          <a:p>
            <a:pPr>
              <a:defRPr/>
            </a:pPr>
            <a:endParaRPr lang="pt-BR"/>
          </a:p>
        </p:txBody>
      </p:sp>
      <p:sp>
        <p:nvSpPr>
          <p:cNvPr id="6" name="Slide Number Placeholder 5"/>
          <p:cNvSpPr>
            <a:spLocks noGrp="1"/>
          </p:cNvSpPr>
          <p:nvPr>
            <p:ph type="sldNum" sz="quarter" idx="12"/>
          </p:nvPr>
        </p:nvSpPr>
        <p:spPr/>
        <p:txBody>
          <a:bodyPr/>
          <a:lstStyle/>
          <a:p>
            <a:pPr>
              <a:defRPr/>
            </a:pPr>
            <a:fld id="{BC89EBF2-6F5E-46E1-A680-DAC568A0FD3C}" type="slidenum">
              <a:rPr lang="pt-BR" smtClean="0"/>
              <a:pPr>
                <a:defRPr/>
              </a:pPr>
              <a:t>‹nº›</a:t>
            </a:fld>
            <a:endParaRPr lang="pt-BR"/>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pPr>
              <a:defRPr/>
            </a:pPr>
            <a:fld id="{839C35BD-7A9D-4545-A822-E400FD6DBBBC}" type="datetimeFigureOut">
              <a:rPr lang="pt-BR" smtClean="0"/>
              <a:pPr>
                <a:defRPr/>
              </a:pPr>
              <a:t>30/08/2017</a:t>
            </a:fld>
            <a:endParaRPr lang="pt-BR"/>
          </a:p>
        </p:txBody>
      </p:sp>
      <p:sp>
        <p:nvSpPr>
          <p:cNvPr id="5" name="Footer Placeholder 4"/>
          <p:cNvSpPr>
            <a:spLocks noGrp="1"/>
          </p:cNvSpPr>
          <p:nvPr>
            <p:ph type="ftr" sz="quarter" idx="11"/>
          </p:nvPr>
        </p:nvSpPr>
        <p:spPr/>
        <p:txBody>
          <a:bodyPr/>
          <a:lstStyle/>
          <a:p>
            <a:pPr>
              <a:defRPr/>
            </a:pPr>
            <a:endParaRPr lang="pt-BR"/>
          </a:p>
        </p:txBody>
      </p:sp>
      <p:sp>
        <p:nvSpPr>
          <p:cNvPr id="6" name="Slide Number Placeholder 5"/>
          <p:cNvSpPr>
            <a:spLocks noGrp="1"/>
          </p:cNvSpPr>
          <p:nvPr>
            <p:ph type="sldNum" sz="quarter" idx="12"/>
          </p:nvPr>
        </p:nvSpPr>
        <p:spPr/>
        <p:txBody>
          <a:bodyPr/>
          <a:lstStyle/>
          <a:p>
            <a:pPr>
              <a:defRPr/>
            </a:pPr>
            <a:fld id="{B73200F9-A6AB-4A93-AD70-22FF0A676E8A}" type="slidenum">
              <a:rPr lang="pt-BR" smtClean="0"/>
              <a:pPr>
                <a:defRPr/>
              </a:pPr>
              <a:t>‹nº›</a:t>
            </a:fld>
            <a:endParaRPr lang="pt-BR"/>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pPr>
              <a:defRPr/>
            </a:pPr>
            <a:fld id="{729889F1-0BB2-48EE-8316-C67CA6EF044F}" type="datetimeFigureOut">
              <a:rPr lang="pt-BR" smtClean="0"/>
              <a:pPr>
                <a:defRPr/>
              </a:pPr>
              <a:t>30/08/2017</a:t>
            </a:fld>
            <a:endParaRPr lang="pt-BR"/>
          </a:p>
        </p:txBody>
      </p:sp>
      <p:sp>
        <p:nvSpPr>
          <p:cNvPr id="5" name="Footer Placeholder 4"/>
          <p:cNvSpPr>
            <a:spLocks noGrp="1"/>
          </p:cNvSpPr>
          <p:nvPr>
            <p:ph type="ftr" sz="quarter" idx="11"/>
          </p:nvPr>
        </p:nvSpPr>
        <p:spPr/>
        <p:txBody>
          <a:bodyPr/>
          <a:lstStyle/>
          <a:p>
            <a:pPr>
              <a:defRPr/>
            </a:pPr>
            <a:endParaRPr lang="pt-BR"/>
          </a:p>
        </p:txBody>
      </p:sp>
      <p:sp>
        <p:nvSpPr>
          <p:cNvPr id="6" name="Slide Number Placeholder 5"/>
          <p:cNvSpPr>
            <a:spLocks noGrp="1"/>
          </p:cNvSpPr>
          <p:nvPr>
            <p:ph type="sldNum" sz="quarter" idx="12"/>
          </p:nvPr>
        </p:nvSpPr>
        <p:spPr/>
        <p:txBody>
          <a:bodyPr/>
          <a:lstStyle/>
          <a:p>
            <a:pPr>
              <a:defRPr/>
            </a:pPr>
            <a:fld id="{E2E219B0-579A-4F6E-B0F7-FEAD584D9668}" type="slidenum">
              <a:rPr lang="pt-BR" smtClean="0"/>
              <a:pPr>
                <a:defRPr/>
              </a:pPr>
              <a:t>‹nº›</a:t>
            </a:fld>
            <a:endParaRPr lang="pt-BR"/>
          </a:p>
        </p:txBody>
      </p:sp>
      <p:sp>
        <p:nvSpPr>
          <p:cNvPr id="11" name="Title 10"/>
          <p:cNvSpPr>
            <a:spLocks noGrp="1"/>
          </p:cNvSpPr>
          <p:nvPr>
            <p:ph type="title"/>
          </p:nvPr>
        </p:nvSpPr>
        <p:spPr/>
        <p:txBody>
          <a:bodyPr/>
          <a:lstStyle/>
          <a:p>
            <a:r>
              <a:rPr lang="pt-BR" smtClean="0"/>
              <a:t>Clique para editar o título mestre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pPr>
              <a:defRPr/>
            </a:pPr>
            <a:fld id="{B6CC7C2A-ADD9-4F18-B711-5C179D1BDB1D}" type="datetimeFigureOut">
              <a:rPr lang="pt-BR" smtClean="0"/>
              <a:pPr>
                <a:defRPr/>
              </a:pPr>
              <a:t>30/08/2017</a:t>
            </a:fld>
            <a:endParaRPr lang="pt-BR"/>
          </a:p>
        </p:txBody>
      </p:sp>
      <p:sp>
        <p:nvSpPr>
          <p:cNvPr id="5" name="Footer Placeholder 4"/>
          <p:cNvSpPr>
            <a:spLocks noGrp="1"/>
          </p:cNvSpPr>
          <p:nvPr>
            <p:ph type="ftr" sz="quarter" idx="11"/>
          </p:nvPr>
        </p:nvSpPr>
        <p:spPr/>
        <p:txBody>
          <a:bodyPr/>
          <a:lstStyle/>
          <a:p>
            <a:pPr>
              <a:defRPr/>
            </a:pPr>
            <a:endParaRPr lang="pt-BR"/>
          </a:p>
        </p:txBody>
      </p:sp>
      <p:sp>
        <p:nvSpPr>
          <p:cNvPr id="6" name="Slide Number Placeholder 5"/>
          <p:cNvSpPr>
            <a:spLocks noGrp="1"/>
          </p:cNvSpPr>
          <p:nvPr>
            <p:ph type="sldNum" sz="quarter" idx="12"/>
          </p:nvPr>
        </p:nvSpPr>
        <p:spPr/>
        <p:txBody>
          <a:bodyPr/>
          <a:lstStyle/>
          <a:p>
            <a:pPr>
              <a:defRPr/>
            </a:pPr>
            <a:fld id="{BFDCC0C7-AD21-472A-AE2A-0CB3DB5C662B}" type="slidenum">
              <a:rPr lang="pt-BR" smtClean="0"/>
              <a:pPr>
                <a:defRPr/>
              </a:pPr>
              <a:t>‹nº›</a:t>
            </a:fld>
            <a:endParaRPr lang="pt-B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fld id="{98BF8E98-CDE2-4705-87AB-46F750ECFFC4}" type="datetimeFigureOut">
              <a:rPr lang="pt-BR" smtClean="0"/>
              <a:pPr>
                <a:defRPr/>
              </a:pPr>
              <a:t>30/08/2017</a:t>
            </a:fld>
            <a:endParaRPr lang="pt-BR"/>
          </a:p>
        </p:txBody>
      </p:sp>
      <p:sp>
        <p:nvSpPr>
          <p:cNvPr id="6" name="Footer Placeholder 5"/>
          <p:cNvSpPr>
            <a:spLocks noGrp="1"/>
          </p:cNvSpPr>
          <p:nvPr>
            <p:ph type="ftr" sz="quarter" idx="11"/>
          </p:nvPr>
        </p:nvSpPr>
        <p:spPr/>
        <p:txBody>
          <a:bodyPr/>
          <a:lstStyle/>
          <a:p>
            <a:pPr>
              <a:defRPr/>
            </a:pPr>
            <a:endParaRPr lang="pt-BR"/>
          </a:p>
        </p:txBody>
      </p:sp>
      <p:sp>
        <p:nvSpPr>
          <p:cNvPr id="7" name="Slide Number Placeholder 6"/>
          <p:cNvSpPr>
            <a:spLocks noGrp="1"/>
          </p:cNvSpPr>
          <p:nvPr>
            <p:ph type="sldNum" sz="quarter" idx="12"/>
          </p:nvPr>
        </p:nvSpPr>
        <p:spPr/>
        <p:txBody>
          <a:bodyPr/>
          <a:lstStyle/>
          <a:p>
            <a:pPr>
              <a:defRPr/>
            </a:pPr>
            <a:fld id="{6B099DBC-AA80-4FDD-BD17-67387D181490}" type="slidenum">
              <a:rPr lang="pt-BR" smtClean="0"/>
              <a:pPr>
                <a:defRPr/>
              </a:pPr>
              <a:t>‹nº›</a:t>
            </a:fld>
            <a:endParaRPr lang="pt-BR"/>
          </a:p>
        </p:txBody>
      </p:sp>
      <p:sp>
        <p:nvSpPr>
          <p:cNvPr id="12" name="Title 11"/>
          <p:cNvSpPr>
            <a:spLocks noGrp="1"/>
          </p:cNvSpPr>
          <p:nvPr>
            <p:ph type="title"/>
          </p:nvPr>
        </p:nvSpPr>
        <p:spPr/>
        <p:txBody>
          <a:bodyPr/>
          <a:lstStyle>
            <a:lvl1pPr>
              <a:defRPr>
                <a:solidFill>
                  <a:schemeClr val="tx2"/>
                </a:solidFill>
              </a:defRPr>
            </a:lvl1pPr>
          </a:lstStyle>
          <a:p>
            <a:r>
              <a:rPr lang="pt-BR" smtClean="0"/>
              <a:t>Clique para editar o título mestre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pPr>
              <a:defRPr/>
            </a:pPr>
            <a:fld id="{51B62F98-27E4-4C5B-BD88-B3F430CADD3F}" type="datetimeFigureOut">
              <a:rPr lang="pt-BR" smtClean="0"/>
              <a:pPr>
                <a:defRPr/>
              </a:pPr>
              <a:t>30/08/2017</a:t>
            </a:fld>
            <a:endParaRPr lang="pt-BR"/>
          </a:p>
        </p:txBody>
      </p:sp>
      <p:sp>
        <p:nvSpPr>
          <p:cNvPr id="8" name="Footer Placeholder 7"/>
          <p:cNvSpPr>
            <a:spLocks noGrp="1"/>
          </p:cNvSpPr>
          <p:nvPr>
            <p:ph type="ftr" sz="quarter" idx="11"/>
          </p:nvPr>
        </p:nvSpPr>
        <p:spPr/>
        <p:txBody>
          <a:bodyPr/>
          <a:lstStyle/>
          <a:p>
            <a:pPr>
              <a:defRPr/>
            </a:pPr>
            <a:endParaRPr lang="pt-BR"/>
          </a:p>
        </p:txBody>
      </p:sp>
      <p:sp>
        <p:nvSpPr>
          <p:cNvPr id="9" name="Slide Number Placeholder 8"/>
          <p:cNvSpPr>
            <a:spLocks noGrp="1"/>
          </p:cNvSpPr>
          <p:nvPr>
            <p:ph type="sldNum" sz="quarter" idx="12"/>
          </p:nvPr>
        </p:nvSpPr>
        <p:spPr/>
        <p:txBody>
          <a:bodyPr/>
          <a:lstStyle/>
          <a:p>
            <a:pPr>
              <a:defRPr/>
            </a:pPr>
            <a:fld id="{2AE7F506-D818-4FA5-8BFF-401902A5E0EF}" type="slidenum">
              <a:rPr lang="pt-BR" smtClean="0"/>
              <a:pPr>
                <a:defRPr/>
              </a:pPr>
              <a:t>‹nº›</a:t>
            </a:fld>
            <a:endParaRPr lang="pt-BR"/>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pPr>
              <a:defRPr/>
            </a:pPr>
            <a:fld id="{6BCA0A27-6605-428F-9FFF-E58753DFD84C}" type="datetimeFigureOut">
              <a:rPr lang="pt-BR" smtClean="0"/>
              <a:pPr>
                <a:defRPr/>
              </a:pPr>
              <a:t>30/08/2017</a:t>
            </a:fld>
            <a:endParaRPr lang="pt-BR"/>
          </a:p>
        </p:txBody>
      </p:sp>
      <p:sp>
        <p:nvSpPr>
          <p:cNvPr id="4" name="Footer Placeholder 3"/>
          <p:cNvSpPr>
            <a:spLocks noGrp="1"/>
          </p:cNvSpPr>
          <p:nvPr>
            <p:ph type="ftr" sz="quarter" idx="11"/>
          </p:nvPr>
        </p:nvSpPr>
        <p:spPr/>
        <p:txBody>
          <a:bodyPr/>
          <a:lstStyle/>
          <a:p>
            <a:pPr>
              <a:defRPr/>
            </a:pPr>
            <a:endParaRPr lang="pt-BR"/>
          </a:p>
        </p:txBody>
      </p:sp>
      <p:sp>
        <p:nvSpPr>
          <p:cNvPr id="5" name="Slide Number Placeholder 4"/>
          <p:cNvSpPr>
            <a:spLocks noGrp="1"/>
          </p:cNvSpPr>
          <p:nvPr>
            <p:ph type="sldNum" sz="quarter" idx="12"/>
          </p:nvPr>
        </p:nvSpPr>
        <p:spPr/>
        <p:txBody>
          <a:bodyPr/>
          <a:lstStyle/>
          <a:p>
            <a:pPr>
              <a:defRPr/>
            </a:pPr>
            <a:fld id="{EF04510E-A3A5-495C-9BAB-2998383CF064}" type="slidenum">
              <a:rPr lang="pt-BR" smtClean="0"/>
              <a:pPr>
                <a:defRPr/>
              </a:pPr>
              <a:t>‹nº›</a:t>
            </a:fld>
            <a:endParaRPr lang="pt-BR"/>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ED1F8F9-5C38-4E27-A837-61DF22D6C731}" type="datetimeFigureOut">
              <a:rPr lang="pt-BR" smtClean="0"/>
              <a:pPr>
                <a:defRPr/>
              </a:pPr>
              <a:t>30/08/2017</a:t>
            </a:fld>
            <a:endParaRPr lang="pt-BR"/>
          </a:p>
        </p:txBody>
      </p:sp>
      <p:sp>
        <p:nvSpPr>
          <p:cNvPr id="3" name="Footer Placeholder 2"/>
          <p:cNvSpPr>
            <a:spLocks noGrp="1"/>
          </p:cNvSpPr>
          <p:nvPr>
            <p:ph type="ftr" sz="quarter" idx="11"/>
          </p:nvPr>
        </p:nvSpPr>
        <p:spPr/>
        <p:txBody>
          <a:bodyPr/>
          <a:lstStyle/>
          <a:p>
            <a:pPr>
              <a:defRPr/>
            </a:pPr>
            <a:endParaRPr lang="pt-BR"/>
          </a:p>
        </p:txBody>
      </p:sp>
      <p:sp>
        <p:nvSpPr>
          <p:cNvPr id="4" name="Slide Number Placeholder 3"/>
          <p:cNvSpPr>
            <a:spLocks noGrp="1"/>
          </p:cNvSpPr>
          <p:nvPr>
            <p:ph type="sldNum" sz="quarter" idx="12"/>
          </p:nvPr>
        </p:nvSpPr>
        <p:spPr/>
        <p:txBody>
          <a:bodyPr/>
          <a:lstStyle/>
          <a:p>
            <a:pPr>
              <a:defRPr/>
            </a:pPr>
            <a:fld id="{9C1ACDCE-0D46-4758-865E-DDEBD187EC2F}" type="slidenum">
              <a:rPr lang="pt-BR" smtClean="0"/>
              <a:pPr>
                <a:defRPr/>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pt-BR" smtClean="0"/>
              <a:t>Clique para editar o título mestre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pPr>
              <a:defRPr/>
            </a:pPr>
            <a:fld id="{6C0F9E51-E889-4037-B730-06379923CEE7}" type="datetimeFigureOut">
              <a:rPr lang="pt-BR" smtClean="0"/>
              <a:pPr>
                <a:defRPr/>
              </a:pPr>
              <a:t>30/08/2017</a:t>
            </a:fld>
            <a:endParaRPr lang="pt-BR"/>
          </a:p>
        </p:txBody>
      </p:sp>
      <p:sp>
        <p:nvSpPr>
          <p:cNvPr id="6" name="Footer Placeholder 5"/>
          <p:cNvSpPr>
            <a:spLocks noGrp="1"/>
          </p:cNvSpPr>
          <p:nvPr>
            <p:ph type="ftr" sz="quarter" idx="11"/>
          </p:nvPr>
        </p:nvSpPr>
        <p:spPr/>
        <p:txBody>
          <a:bodyPr/>
          <a:lstStyle/>
          <a:p>
            <a:pPr>
              <a:defRPr/>
            </a:pPr>
            <a:endParaRPr lang="pt-BR"/>
          </a:p>
        </p:txBody>
      </p:sp>
      <p:sp>
        <p:nvSpPr>
          <p:cNvPr id="7" name="Slide Number Placeholder 6"/>
          <p:cNvSpPr>
            <a:spLocks noGrp="1"/>
          </p:cNvSpPr>
          <p:nvPr>
            <p:ph type="sldNum" sz="quarter" idx="12"/>
          </p:nvPr>
        </p:nvSpPr>
        <p:spPr/>
        <p:txBody>
          <a:bodyPr/>
          <a:lstStyle/>
          <a:p>
            <a:pPr>
              <a:defRPr/>
            </a:pPr>
            <a:fld id="{BA660374-BED3-4880-A974-EF706B7F809C}" type="slidenum">
              <a:rPr lang="pt-BR" smtClean="0"/>
              <a:pPr>
                <a:defRPr/>
              </a:pPr>
              <a:t>‹nº›</a:t>
            </a:fld>
            <a:endParaRPr lang="pt-B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pt-BR" smtClean="0"/>
              <a:t>Clique para editar o título mestre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pPr>
              <a:defRPr/>
            </a:pPr>
            <a:fld id="{E64B7D03-5004-40A2-840E-5063D2E1ACE1}" type="datetimeFigureOut">
              <a:rPr lang="pt-BR" smtClean="0"/>
              <a:pPr>
                <a:defRPr/>
              </a:pPr>
              <a:t>30/08/2017</a:t>
            </a:fld>
            <a:endParaRPr lang="pt-BR"/>
          </a:p>
        </p:txBody>
      </p:sp>
      <p:sp>
        <p:nvSpPr>
          <p:cNvPr id="6" name="Footer Placeholder 5"/>
          <p:cNvSpPr>
            <a:spLocks noGrp="1"/>
          </p:cNvSpPr>
          <p:nvPr>
            <p:ph type="ftr" sz="quarter" idx="11"/>
          </p:nvPr>
        </p:nvSpPr>
        <p:spPr/>
        <p:txBody>
          <a:bodyPr/>
          <a:lstStyle/>
          <a:p>
            <a:pPr>
              <a:defRPr/>
            </a:pPr>
            <a:endParaRPr lang="pt-BR"/>
          </a:p>
        </p:txBody>
      </p:sp>
      <p:sp>
        <p:nvSpPr>
          <p:cNvPr id="7" name="Slide Number Placeholder 6"/>
          <p:cNvSpPr>
            <a:spLocks noGrp="1"/>
          </p:cNvSpPr>
          <p:nvPr>
            <p:ph type="sldNum" sz="quarter" idx="12"/>
          </p:nvPr>
        </p:nvSpPr>
        <p:spPr/>
        <p:txBody>
          <a:bodyPr/>
          <a:lstStyle/>
          <a:p>
            <a:pPr>
              <a:defRPr/>
            </a:pPr>
            <a:fld id="{7D0AE185-A095-4B8A-BEDA-BFE3D8944E50}" type="slidenum">
              <a:rPr lang="pt-BR" smtClean="0"/>
              <a:pPr>
                <a:defRPr/>
              </a:pPr>
              <a:t>‹nº›</a:t>
            </a:fld>
            <a:endParaRPr lang="pt-B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pt-BR" smtClean="0"/>
              <a:t>Clique para editar o título mestre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pPr>
              <a:defRPr/>
            </a:pPr>
            <a:fld id="{5F518741-A984-4C8C-A943-C53BF159E861}" type="datetimeFigureOut">
              <a:rPr lang="pt-BR" smtClean="0"/>
              <a:pPr>
                <a:defRPr/>
              </a:pPr>
              <a:t>30/08/2017</a:t>
            </a:fld>
            <a:endParaRPr lang="pt-BR"/>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pPr>
              <a:defRPr/>
            </a:pPr>
            <a:endParaRPr lang="pt-BR"/>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pPr>
              <a:defRPr/>
            </a:pPr>
            <a:fld id="{A6ADAC48-05D7-4533-A429-DEC094C06576}" type="slidenum">
              <a:rPr lang="pt-BR" smtClean="0"/>
              <a:pPr>
                <a:defRPr/>
              </a:pPr>
              <a:t>‹nº›</a:t>
            </a:fld>
            <a:endParaRPr lang="pt-BR"/>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20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20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20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www2.jf.jus.br/phpdoc/virtus/sumula.php?nsul=52&amp;PHPSESSID=0r1q5uk69cha96jouar5j0rcu5"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www.planalto.gov.br/ccivil_03/LEIS/L8213cons.htm"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71600" y="692696"/>
            <a:ext cx="7772400" cy="1643062"/>
          </a:xfrm>
        </p:spPr>
        <p:txBody>
          <a:bodyPr wrap="square" lIns="91440" tIns="45720" rIns="91440" bIns="45720" numCol="1" anchorCtr="0" compatLnSpc="1">
            <a:prstTxWarp prst="textNoShape">
              <a:avLst/>
            </a:prstTxWarp>
          </a:bodyPr>
          <a:lstStyle/>
          <a:p>
            <a:pPr eaLnBrk="1" hangingPunct="1">
              <a:defRPr/>
            </a:pPr>
            <a:r>
              <a:rPr lang="pt-BR" sz="4800" b="0" cap="none" dirty="0" smtClean="0">
                <a:effectLst>
                  <a:outerShdw blurRad="38100" dist="38100" dir="2700000" algn="tl">
                    <a:srgbClr val="C0C0C0"/>
                  </a:outerShdw>
                </a:effectLst>
                <a:latin typeface="Algerian" pitchFamily="82" charset="0"/>
              </a:rPr>
              <a:t>DIREITO PREVIDENCIÁRIO</a:t>
            </a:r>
          </a:p>
        </p:txBody>
      </p:sp>
      <p:sp>
        <p:nvSpPr>
          <p:cNvPr id="3" name="Subtítulo 2"/>
          <p:cNvSpPr>
            <a:spLocks noGrp="1"/>
          </p:cNvSpPr>
          <p:nvPr>
            <p:ph type="subTitle" idx="1"/>
          </p:nvPr>
        </p:nvSpPr>
        <p:spPr>
          <a:xfrm>
            <a:off x="827584" y="2924944"/>
            <a:ext cx="8316416" cy="3816424"/>
          </a:xfrm>
        </p:spPr>
        <p:txBody>
          <a:bodyPr>
            <a:normAutofit/>
          </a:bodyPr>
          <a:lstStyle/>
          <a:p>
            <a:pPr algn="r" eaLnBrk="1" hangingPunct="1">
              <a:lnSpc>
                <a:spcPct val="80000"/>
              </a:lnSpc>
              <a:defRPr/>
            </a:pPr>
            <a:endParaRPr lang="pt-BR" sz="1600" dirty="0" smtClean="0">
              <a:latin typeface="Book Antiqua" pitchFamily="18" charset="0"/>
            </a:endParaRPr>
          </a:p>
          <a:p>
            <a:pPr algn="r" eaLnBrk="1" hangingPunct="1">
              <a:lnSpc>
                <a:spcPct val="80000"/>
              </a:lnSpc>
              <a:defRPr/>
            </a:pPr>
            <a:endParaRPr lang="pt-BR" sz="1600" dirty="0" smtClean="0">
              <a:solidFill>
                <a:schemeClr val="tx1">
                  <a:lumMod val="95000"/>
                  <a:lumOff val="5000"/>
                </a:schemeClr>
              </a:solidFill>
              <a:effectLst>
                <a:outerShdw blurRad="38100" dist="38100" dir="2700000" algn="tl">
                  <a:srgbClr val="C0C0C0"/>
                </a:outerShdw>
              </a:effectLst>
              <a:latin typeface="Book Antiqua" pitchFamily="18" charset="0"/>
            </a:endParaRPr>
          </a:p>
          <a:p>
            <a:pPr algn="r" eaLnBrk="1" hangingPunct="1">
              <a:lnSpc>
                <a:spcPct val="80000"/>
              </a:lnSpc>
              <a:defRPr/>
            </a:pPr>
            <a:endParaRPr lang="pt-BR" sz="1600" dirty="0">
              <a:solidFill>
                <a:schemeClr val="tx1">
                  <a:lumMod val="95000"/>
                  <a:lumOff val="5000"/>
                </a:schemeClr>
              </a:solidFill>
              <a:effectLst>
                <a:outerShdw blurRad="38100" dist="38100" dir="2700000" algn="tl">
                  <a:srgbClr val="C0C0C0"/>
                </a:outerShdw>
              </a:effectLst>
              <a:latin typeface="Book Antiqua" pitchFamily="18" charset="0"/>
            </a:endParaRPr>
          </a:p>
          <a:p>
            <a:pPr algn="r" eaLnBrk="1" hangingPunct="1">
              <a:lnSpc>
                <a:spcPct val="80000"/>
              </a:lnSpc>
              <a:defRPr/>
            </a:pPr>
            <a:endParaRPr lang="pt-BR" sz="1600" dirty="0" smtClean="0">
              <a:solidFill>
                <a:schemeClr val="tx1">
                  <a:lumMod val="95000"/>
                  <a:lumOff val="5000"/>
                </a:schemeClr>
              </a:solidFill>
              <a:effectLst>
                <a:outerShdw blurRad="38100" dist="38100" dir="2700000" algn="tl">
                  <a:srgbClr val="C0C0C0"/>
                </a:outerShdw>
              </a:effectLst>
              <a:latin typeface="Book Antiqua" pitchFamily="18" charset="0"/>
            </a:endParaRPr>
          </a:p>
          <a:p>
            <a:pPr algn="r" eaLnBrk="1" hangingPunct="1">
              <a:lnSpc>
                <a:spcPct val="80000"/>
              </a:lnSpc>
              <a:defRPr/>
            </a:pPr>
            <a:endParaRPr lang="pt-BR" sz="1600" dirty="0">
              <a:solidFill>
                <a:schemeClr val="tx1">
                  <a:lumMod val="95000"/>
                  <a:lumOff val="5000"/>
                </a:schemeClr>
              </a:solidFill>
              <a:effectLst>
                <a:outerShdw blurRad="38100" dist="38100" dir="2700000" algn="tl">
                  <a:srgbClr val="C0C0C0"/>
                </a:outerShdw>
              </a:effectLst>
              <a:latin typeface="Book Antiqua" pitchFamily="18" charset="0"/>
            </a:endParaRPr>
          </a:p>
          <a:p>
            <a:pPr algn="r" eaLnBrk="1" hangingPunct="1">
              <a:lnSpc>
                <a:spcPct val="80000"/>
              </a:lnSpc>
              <a:defRPr/>
            </a:pPr>
            <a:r>
              <a:rPr lang="pt-BR" sz="1600" dirty="0" smtClean="0">
                <a:solidFill>
                  <a:schemeClr val="tx1">
                    <a:lumMod val="95000"/>
                    <a:lumOff val="5000"/>
                  </a:schemeClr>
                </a:solidFill>
                <a:effectLst>
                  <a:outerShdw blurRad="38100" dist="38100" dir="2700000" algn="tl">
                    <a:srgbClr val="C0C0C0"/>
                  </a:outerShdw>
                </a:effectLst>
                <a:latin typeface="Book Antiqua" pitchFamily="18" charset="0"/>
              </a:rPr>
              <a:t>LUIZ GUSTAVO BOIAM PANCOTTI</a:t>
            </a:r>
            <a:r>
              <a:rPr lang="pt-BR" sz="1600" dirty="0" smtClean="0">
                <a:solidFill>
                  <a:schemeClr val="tx1">
                    <a:lumMod val="95000"/>
                    <a:lumOff val="5000"/>
                  </a:schemeClr>
                </a:solidFill>
                <a:latin typeface="Book Antiqua" pitchFamily="18" charset="0"/>
              </a:rPr>
              <a:t/>
            </a:r>
            <a:br>
              <a:rPr lang="pt-BR" sz="1600" dirty="0" smtClean="0">
                <a:solidFill>
                  <a:schemeClr val="tx1">
                    <a:lumMod val="95000"/>
                    <a:lumOff val="5000"/>
                  </a:schemeClr>
                </a:solidFill>
                <a:latin typeface="Book Antiqua" pitchFamily="18" charset="0"/>
              </a:rPr>
            </a:br>
            <a:endParaRPr lang="pt-BR" sz="1600" dirty="0" smtClean="0">
              <a:solidFill>
                <a:schemeClr val="tx1">
                  <a:lumMod val="95000"/>
                  <a:lumOff val="5000"/>
                </a:schemeClr>
              </a:solidFill>
              <a:latin typeface="Book Antiqua" pitchFamily="18" charset="0"/>
            </a:endParaRPr>
          </a:p>
          <a:p>
            <a:pPr algn="r" eaLnBrk="1" hangingPunct="1">
              <a:lnSpc>
                <a:spcPct val="80000"/>
              </a:lnSpc>
              <a:defRPr/>
            </a:pPr>
            <a:endParaRPr lang="pt-BR" sz="1600" dirty="0" smtClean="0">
              <a:solidFill>
                <a:schemeClr val="bg1">
                  <a:lumMod val="95000"/>
                </a:schemeClr>
              </a:solidFill>
              <a:latin typeface="Book Antiqua" pitchFamily="18" charset="0"/>
            </a:endParaRPr>
          </a:p>
          <a:p>
            <a:pPr algn="r" eaLnBrk="1" hangingPunct="1">
              <a:lnSpc>
                <a:spcPct val="80000"/>
              </a:lnSpc>
              <a:defRPr/>
            </a:pPr>
            <a:r>
              <a:rPr lang="pt-BR" sz="1600" dirty="0" smtClean="0">
                <a:solidFill>
                  <a:schemeClr val="bg1">
                    <a:lumMod val="95000"/>
                  </a:schemeClr>
                </a:solidFill>
                <a:latin typeface="Book Antiqua" pitchFamily="18" charset="0"/>
              </a:rPr>
              <a:t>ADVOGADO, </a:t>
            </a:r>
          </a:p>
          <a:p>
            <a:pPr algn="r" eaLnBrk="1" hangingPunct="1">
              <a:lnSpc>
                <a:spcPct val="80000"/>
              </a:lnSpc>
              <a:defRPr/>
            </a:pPr>
            <a:r>
              <a:rPr lang="pt-BR" sz="1600" dirty="0" smtClean="0">
                <a:solidFill>
                  <a:schemeClr val="bg1">
                    <a:lumMod val="95000"/>
                  </a:schemeClr>
                </a:solidFill>
                <a:latin typeface="Book Antiqua" pitchFamily="18" charset="0"/>
              </a:rPr>
              <a:t>CONSULTOR JURÍDICO,</a:t>
            </a:r>
          </a:p>
          <a:p>
            <a:pPr algn="r" eaLnBrk="1" hangingPunct="1">
              <a:lnSpc>
                <a:spcPct val="80000"/>
              </a:lnSpc>
              <a:defRPr/>
            </a:pPr>
            <a:r>
              <a:rPr lang="pt-BR" sz="1600" dirty="0" smtClean="0">
                <a:solidFill>
                  <a:schemeClr val="bg1">
                    <a:lumMod val="95000"/>
                  </a:schemeClr>
                </a:solidFill>
                <a:latin typeface="Book Antiqua" pitchFamily="18" charset="0"/>
              </a:rPr>
              <a:t>PROFESSOR UNIVERSITÁRIO,</a:t>
            </a:r>
            <a:br>
              <a:rPr lang="pt-BR" sz="1600" dirty="0" smtClean="0">
                <a:solidFill>
                  <a:schemeClr val="bg1">
                    <a:lumMod val="95000"/>
                  </a:schemeClr>
                </a:solidFill>
                <a:latin typeface="Book Antiqua" pitchFamily="18" charset="0"/>
              </a:rPr>
            </a:br>
            <a:r>
              <a:rPr lang="pt-BR" sz="1600" dirty="0" smtClean="0">
                <a:solidFill>
                  <a:schemeClr val="bg1">
                    <a:lumMod val="95000"/>
                  </a:schemeClr>
                </a:solidFill>
                <a:latin typeface="Book Antiqua" pitchFamily="18" charset="0"/>
              </a:rPr>
              <a:t>ESPECIALISTA EM DIREITO PROCESSUAL – PUC/SP, E</a:t>
            </a:r>
            <a:br>
              <a:rPr lang="pt-BR" sz="1600" dirty="0" smtClean="0">
                <a:solidFill>
                  <a:schemeClr val="bg1">
                    <a:lumMod val="95000"/>
                  </a:schemeClr>
                </a:solidFill>
                <a:latin typeface="Book Antiqua" pitchFamily="18" charset="0"/>
              </a:rPr>
            </a:br>
            <a:r>
              <a:rPr lang="pt-BR" sz="1600" dirty="0" smtClean="0">
                <a:solidFill>
                  <a:schemeClr val="bg1">
                    <a:lumMod val="95000"/>
                  </a:schemeClr>
                </a:solidFill>
                <a:latin typeface="Book Antiqua" pitchFamily="18" charset="0"/>
              </a:rPr>
              <a:t>MESTRE EM DIREITO DIFUSOS E COLETIVOS – UNIMES</a:t>
            </a:r>
          </a:p>
          <a:p>
            <a:pPr algn="r" eaLnBrk="1" hangingPunct="1">
              <a:lnSpc>
                <a:spcPct val="80000"/>
              </a:lnSpc>
              <a:defRPr/>
            </a:pPr>
            <a:r>
              <a:rPr lang="pt-BR" sz="1600" dirty="0" smtClean="0">
                <a:solidFill>
                  <a:schemeClr val="bg1">
                    <a:lumMod val="95000"/>
                  </a:schemeClr>
                </a:solidFill>
                <a:latin typeface="Book Antiqua" pitchFamily="18" charset="0"/>
              </a:rPr>
              <a:t>DOUTOR EM DIREITO PREVIDENCIÁRIO – PUC/SP</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p:cNvSpPr>
          <p:nvPr>
            <p:ph idx="1"/>
          </p:nvPr>
        </p:nvSpPr>
        <p:spPr>
          <a:xfrm>
            <a:off x="179512" y="1988840"/>
            <a:ext cx="8784975" cy="4752527"/>
          </a:xfrm>
        </p:spPr>
        <p:txBody>
          <a:bodyPr>
            <a:normAutofit fontScale="92500" lnSpcReduction="10000"/>
          </a:bodyPr>
          <a:lstStyle/>
          <a:p>
            <a:pPr algn="just" eaLnBrk="1" hangingPunct="1"/>
            <a:endParaRPr lang="pt-BR" dirty="0" smtClean="0"/>
          </a:p>
          <a:p>
            <a:pPr algn="just" eaLnBrk="1" hangingPunct="1"/>
            <a:r>
              <a:rPr lang="pt-BR" dirty="0" smtClean="0"/>
              <a:t>São segurados do Regime Geral de Previdência Social:</a:t>
            </a:r>
          </a:p>
          <a:p>
            <a:pPr algn="just" eaLnBrk="1" hangingPunct="1"/>
            <a:endParaRPr lang="pt-BR" dirty="0" smtClean="0"/>
          </a:p>
          <a:p>
            <a:pPr lvl="1" algn="just" eaLnBrk="1" hangingPunct="1"/>
            <a:r>
              <a:rPr lang="pt-BR" dirty="0" smtClean="0"/>
              <a:t>empregado;</a:t>
            </a:r>
          </a:p>
          <a:p>
            <a:pPr lvl="1" algn="just" eaLnBrk="1" hangingPunct="1"/>
            <a:endParaRPr lang="pt-BR" dirty="0" smtClean="0"/>
          </a:p>
          <a:p>
            <a:pPr lvl="1" algn="just" eaLnBrk="1" hangingPunct="1"/>
            <a:r>
              <a:rPr lang="pt-BR" dirty="0" smtClean="0"/>
              <a:t>empregado doméstico;</a:t>
            </a:r>
          </a:p>
          <a:p>
            <a:pPr lvl="1" algn="just" eaLnBrk="1" hangingPunct="1"/>
            <a:endParaRPr lang="pt-BR" dirty="0" smtClean="0"/>
          </a:p>
          <a:p>
            <a:pPr lvl="1" algn="just" eaLnBrk="1" hangingPunct="1"/>
            <a:r>
              <a:rPr lang="pt-BR" dirty="0" smtClean="0"/>
              <a:t>contribuinte individual (empresário, autônomo, equiparado ao autônomo);</a:t>
            </a:r>
          </a:p>
          <a:p>
            <a:pPr lvl="1" algn="just" eaLnBrk="1" hangingPunct="1"/>
            <a:endParaRPr lang="pt-BR" dirty="0" smtClean="0"/>
          </a:p>
          <a:p>
            <a:pPr lvl="1" algn="just" eaLnBrk="1" hangingPunct="1"/>
            <a:r>
              <a:rPr lang="pt-BR" dirty="0" smtClean="0"/>
              <a:t>trabalhador avulso;</a:t>
            </a:r>
          </a:p>
          <a:p>
            <a:pPr lvl="1" algn="just" eaLnBrk="1" hangingPunct="1"/>
            <a:endParaRPr lang="pt-BR" dirty="0" smtClean="0"/>
          </a:p>
          <a:p>
            <a:pPr lvl="1" algn="just" eaLnBrk="1" hangingPunct="1"/>
            <a:r>
              <a:rPr lang="pt-BR" dirty="0" smtClean="0"/>
              <a:t>segurado especial.</a:t>
            </a:r>
          </a:p>
        </p:txBody>
      </p:sp>
      <p:sp>
        <p:nvSpPr>
          <p:cNvPr id="17410" name="Rectang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noAutofit/>
          </a:bodyPr>
          <a:lstStyle/>
          <a:p>
            <a:pPr eaLnBrk="1" hangingPunct="1"/>
            <a:r>
              <a:rPr lang="pt-BR" sz="3500" cap="none" dirty="0" smtClean="0"/>
              <a:t>SEGURADOS OBRIGATÓRIO </a:t>
            </a:r>
            <a:br>
              <a:rPr lang="pt-BR" sz="3500" cap="none" dirty="0" smtClean="0"/>
            </a:br>
            <a:r>
              <a:rPr lang="pt-BR" sz="3500" cap="none" dirty="0" smtClean="0"/>
              <a:t>(artigo 11 da Lei 8.213/91)</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bwMode="auto">
          <a:xfrm>
            <a:off x="467544" y="116632"/>
            <a:ext cx="7467600" cy="633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noAutofit/>
          </a:bodyPr>
          <a:lstStyle/>
          <a:p>
            <a:pPr eaLnBrk="1" hangingPunct="1"/>
            <a:r>
              <a:rPr lang="pt-BR" sz="3600" cap="none" dirty="0" smtClean="0"/>
              <a:t>SEGURADO EMPREGADO</a:t>
            </a:r>
          </a:p>
        </p:txBody>
      </p:sp>
      <p:sp>
        <p:nvSpPr>
          <p:cNvPr id="18435" name="Rectangle 3"/>
          <p:cNvSpPr>
            <a:spLocks noGrp="1"/>
          </p:cNvSpPr>
          <p:nvPr>
            <p:ph idx="4294967295"/>
          </p:nvPr>
        </p:nvSpPr>
        <p:spPr>
          <a:xfrm>
            <a:off x="0" y="980728"/>
            <a:ext cx="9144000" cy="5877272"/>
          </a:xfrm>
        </p:spPr>
        <p:txBody>
          <a:bodyPr>
            <a:normAutofit/>
          </a:bodyPr>
          <a:lstStyle/>
          <a:p>
            <a:pPr algn="just" eaLnBrk="1" hangingPunct="1">
              <a:lnSpc>
                <a:spcPct val="80000"/>
              </a:lnSpc>
            </a:pPr>
            <a:r>
              <a:rPr lang="pt-BR" sz="2200" dirty="0" smtClean="0"/>
              <a:t>Este, a princípio, nada mais seria que o </a:t>
            </a:r>
            <a:r>
              <a:rPr lang="pt-BR" sz="2200" b="1" dirty="0" smtClean="0"/>
              <a:t>próprio empregado da CLT</a:t>
            </a:r>
            <a:r>
              <a:rPr lang="pt-BR" sz="2200" dirty="0" smtClean="0"/>
              <a:t>, típico do direito do trabalho, que é o </a:t>
            </a:r>
            <a:r>
              <a:rPr lang="pt-BR" sz="2200" b="1" dirty="0" smtClean="0"/>
              <a:t>trabalhador que executa uma tarefa com pessoalidade, subordinação, onerosidade e habitualidade (art. 3º da CLT)</a:t>
            </a:r>
            <a:r>
              <a:rPr lang="pt-BR" sz="2200" dirty="0" smtClean="0"/>
              <a:t>.</a:t>
            </a:r>
          </a:p>
          <a:p>
            <a:pPr algn="just" eaLnBrk="1" hangingPunct="1">
              <a:lnSpc>
                <a:spcPct val="80000"/>
              </a:lnSpc>
            </a:pPr>
            <a:endParaRPr lang="pt-BR" sz="2200" dirty="0" smtClean="0"/>
          </a:p>
          <a:p>
            <a:pPr algn="just" eaLnBrk="1" hangingPunct="1">
              <a:lnSpc>
                <a:spcPct val="80000"/>
              </a:lnSpc>
            </a:pPr>
            <a:r>
              <a:rPr lang="pt-BR" sz="2200" dirty="0" smtClean="0"/>
              <a:t>Contudo, o </a:t>
            </a:r>
            <a:r>
              <a:rPr lang="pt-BR" sz="2200" b="1" u="sng" dirty="0" smtClean="0"/>
              <a:t>conceito de segurado empregado é mais amplo que o de empregado celetista</a:t>
            </a:r>
            <a:r>
              <a:rPr lang="pt-BR" sz="2200" dirty="0" smtClean="0"/>
              <a:t>, uma vez que </a:t>
            </a:r>
            <a:r>
              <a:rPr lang="pt-BR" sz="2200" b="1" i="1" dirty="0" smtClean="0"/>
              <a:t>permite a inclusão de pessoas que não são alcançadas pelo conceito formulado pelo direito do trabalho</a:t>
            </a:r>
            <a:r>
              <a:rPr lang="pt-BR" sz="2200" dirty="0" smtClean="0"/>
              <a:t>, como o </a:t>
            </a:r>
            <a:r>
              <a:rPr lang="pt-BR" sz="2200" b="1" dirty="0" smtClean="0"/>
              <a:t>servidor de cargo de provimento efetivo que não possui Regime Próprio de Previdência Social</a:t>
            </a:r>
            <a:r>
              <a:rPr lang="pt-BR" sz="2200" dirty="0" smtClean="0"/>
              <a:t>, a pessoa que exerce exclusivamente </a:t>
            </a:r>
            <a:r>
              <a:rPr lang="pt-BR" sz="2200" b="1" dirty="0" smtClean="0"/>
              <a:t>cargo em comissão</a:t>
            </a:r>
            <a:r>
              <a:rPr lang="pt-BR" sz="2200" dirty="0" smtClean="0"/>
              <a:t>, ocupante de </a:t>
            </a:r>
            <a:r>
              <a:rPr lang="pt-BR" sz="2200" b="1" dirty="0" smtClean="0"/>
              <a:t>emprego público</a:t>
            </a:r>
            <a:r>
              <a:rPr lang="pt-BR" sz="2200" dirty="0" smtClean="0"/>
              <a:t>. O contratado a </a:t>
            </a:r>
            <a:r>
              <a:rPr lang="pt-BR" sz="2200" b="1" dirty="0" smtClean="0"/>
              <a:t>prazo determinado pela administração pública</a:t>
            </a:r>
            <a:r>
              <a:rPr lang="pt-BR" sz="2200" dirty="0" smtClean="0"/>
              <a:t> e o </a:t>
            </a:r>
            <a:r>
              <a:rPr lang="pt-BR" sz="2200" b="1" dirty="0" smtClean="0"/>
              <a:t>menor aprendiz</a:t>
            </a:r>
            <a:r>
              <a:rPr lang="pt-BR" sz="2200" dirty="0" smtClean="0"/>
              <a:t> são segurados empregados. Ainda são considerados os </a:t>
            </a:r>
            <a:r>
              <a:rPr lang="pt-BR" sz="2200" dirty="0" err="1" smtClean="0"/>
              <a:t>exercentes</a:t>
            </a:r>
            <a:r>
              <a:rPr lang="pt-BR" sz="2200" dirty="0" smtClean="0"/>
              <a:t> de cargo eletivos, desde que não vinculado a regime próprio de previdência social, o bolsista e o estagiário que prestam serviços a empresa (Art. 9º do RPS).</a:t>
            </a:r>
          </a:p>
          <a:p>
            <a:pPr algn="just" eaLnBrk="1" hangingPunct="1">
              <a:lnSpc>
                <a:spcPct val="80000"/>
              </a:lnSpc>
            </a:pPr>
            <a:endParaRPr lang="pt-BR" sz="2200" dirty="0" smtClean="0"/>
          </a:p>
          <a:p>
            <a:pPr algn="just" eaLnBrk="1" hangingPunct="1">
              <a:lnSpc>
                <a:spcPct val="80000"/>
              </a:lnSpc>
            </a:pPr>
            <a:r>
              <a:rPr lang="pt-BR" sz="2200" dirty="0" smtClean="0"/>
              <a:t>O segurado empregado não precisa provar que contribuiu (art. 30 da Lei 8.212/91).</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idx="4294967295"/>
          </p:nvPr>
        </p:nvSpPr>
        <p:spPr>
          <a:xfrm>
            <a:off x="792163" y="0"/>
            <a:ext cx="8351837" cy="836613"/>
          </a:xfrm>
        </p:spPr>
        <p:txBody>
          <a:bodyPr>
            <a:normAutofit/>
          </a:bodyPr>
          <a:lstStyle/>
          <a:p>
            <a:r>
              <a:rPr lang="pt-BR" sz="3200" dirty="0" smtClean="0"/>
              <a:t>Empregados para fins previdenciários</a:t>
            </a:r>
            <a:endParaRPr lang="pt-BR" sz="3200" dirty="0"/>
          </a:p>
        </p:txBody>
      </p:sp>
      <p:sp>
        <p:nvSpPr>
          <p:cNvPr id="2" name="Espaço Reservado para Conteúdo 1"/>
          <p:cNvSpPr>
            <a:spLocks noGrp="1"/>
          </p:cNvSpPr>
          <p:nvPr>
            <p:ph idx="4294967295"/>
          </p:nvPr>
        </p:nvSpPr>
        <p:spPr>
          <a:xfrm>
            <a:off x="0" y="981075"/>
            <a:ext cx="8928100" cy="5761038"/>
          </a:xfrm>
        </p:spPr>
        <p:txBody>
          <a:bodyPr>
            <a:noAutofit/>
          </a:bodyPr>
          <a:lstStyle/>
          <a:p>
            <a:pPr algn="just"/>
            <a:r>
              <a:rPr lang="pt-BR" sz="1600" b="1" dirty="0" smtClean="0"/>
              <a:t>trabalho temporário</a:t>
            </a:r>
            <a:r>
              <a:rPr lang="pt-BR" sz="1600" dirty="0" smtClean="0"/>
              <a:t>;</a:t>
            </a:r>
          </a:p>
          <a:p>
            <a:pPr algn="just"/>
            <a:endParaRPr lang="pt-BR" sz="1600" dirty="0"/>
          </a:p>
          <a:p>
            <a:pPr algn="just"/>
            <a:r>
              <a:rPr lang="pt-BR" sz="1600" dirty="0" smtClean="0"/>
              <a:t>o </a:t>
            </a:r>
            <a:r>
              <a:rPr lang="pt-BR" sz="1600" b="1" dirty="0"/>
              <a:t>brasileiro ou o estrangeiro domiciliado e contratado no Brasil para trabalhar como empregado em sucursal ou agência de empresa nacional no exterior</a:t>
            </a:r>
            <a:r>
              <a:rPr lang="pt-BR" sz="1600" dirty="0" smtClean="0"/>
              <a:t>;</a:t>
            </a:r>
          </a:p>
          <a:p>
            <a:pPr algn="just"/>
            <a:endParaRPr lang="pt-BR" sz="1600" dirty="0"/>
          </a:p>
          <a:p>
            <a:pPr algn="just"/>
            <a:r>
              <a:rPr lang="pt-BR" sz="1600" dirty="0" smtClean="0"/>
              <a:t>aquele </a:t>
            </a:r>
            <a:r>
              <a:rPr lang="pt-BR" sz="1600" dirty="0"/>
              <a:t>que </a:t>
            </a:r>
            <a:r>
              <a:rPr lang="pt-BR" sz="1600" b="1" dirty="0"/>
              <a:t>presta serviço no Brasil a missão diplomática ou a repartição consular de carreira estrangeira e a órgãos a elas subordinados</a:t>
            </a:r>
            <a:r>
              <a:rPr lang="pt-BR" sz="1600" dirty="0"/>
              <a:t>, </a:t>
            </a:r>
            <a:r>
              <a:rPr lang="pt-BR" sz="1600" dirty="0" smtClean="0"/>
              <a:t>(...)</a:t>
            </a:r>
            <a:endParaRPr lang="pt-BR" sz="1600" dirty="0"/>
          </a:p>
          <a:p>
            <a:pPr algn="just"/>
            <a:endParaRPr lang="pt-BR" sz="1600" dirty="0" smtClean="0"/>
          </a:p>
          <a:p>
            <a:pPr algn="just"/>
            <a:r>
              <a:rPr lang="pt-BR" sz="1600" dirty="0" smtClean="0"/>
              <a:t>o </a:t>
            </a:r>
            <a:r>
              <a:rPr lang="pt-BR" sz="1600" b="1" i="1" dirty="0"/>
              <a:t>brasileiro civil que trabalha para a União</a:t>
            </a:r>
            <a:r>
              <a:rPr lang="pt-BR" sz="1600" dirty="0"/>
              <a:t>, no </a:t>
            </a:r>
            <a:r>
              <a:rPr lang="pt-BR" sz="1600" b="1" u="sng" dirty="0"/>
              <a:t>exterior</a:t>
            </a:r>
            <a:r>
              <a:rPr lang="pt-BR" sz="1600" dirty="0"/>
              <a:t>, em organismos oficiais brasileiros ou internacionais dos quais o Brasil seja membro efetivo, ainda que lá domiciliado e contratado, </a:t>
            </a:r>
            <a:r>
              <a:rPr lang="pt-BR" sz="1600" b="1" dirty="0"/>
              <a:t>salvo se segurado na forma da legislação vigente do país do domicílio</a:t>
            </a:r>
            <a:r>
              <a:rPr lang="pt-BR" sz="1600" dirty="0"/>
              <a:t>;</a:t>
            </a:r>
          </a:p>
          <a:p>
            <a:pPr algn="just"/>
            <a:endParaRPr lang="pt-BR" sz="1600" dirty="0" smtClean="0"/>
          </a:p>
          <a:p>
            <a:pPr algn="just"/>
            <a:r>
              <a:rPr lang="pt-BR" sz="1600" dirty="0" smtClean="0"/>
              <a:t>o </a:t>
            </a:r>
            <a:r>
              <a:rPr lang="pt-BR" sz="1600" dirty="0"/>
              <a:t>brasileiro ou estrangeiro domiciliado e </a:t>
            </a:r>
            <a:r>
              <a:rPr lang="pt-BR" sz="1600" b="1" dirty="0"/>
              <a:t>contratado no Brasil para trabalhar como empregado em empresa domiciliada no exterior</a:t>
            </a:r>
            <a:r>
              <a:rPr lang="pt-BR" sz="1600" dirty="0"/>
              <a:t>, cuja maioria do capital votante pertença a empresa brasileira de capital nacional;</a:t>
            </a:r>
          </a:p>
          <a:p>
            <a:pPr algn="just"/>
            <a:endParaRPr lang="pt-BR" sz="1600" dirty="0" smtClean="0"/>
          </a:p>
          <a:p>
            <a:pPr algn="just"/>
            <a:r>
              <a:rPr lang="pt-BR" sz="1600" b="1" dirty="0" smtClean="0"/>
              <a:t>o </a:t>
            </a:r>
            <a:r>
              <a:rPr lang="pt-BR" sz="1600" b="1" dirty="0"/>
              <a:t>servidor público ocupante de cargo em comissão</a:t>
            </a:r>
            <a:r>
              <a:rPr lang="pt-BR" sz="1600" dirty="0"/>
              <a:t>, </a:t>
            </a:r>
            <a:r>
              <a:rPr lang="pt-BR" sz="1600" i="1" dirty="0"/>
              <a:t>sem vínculo efetivo com a União</a:t>
            </a:r>
            <a:r>
              <a:rPr lang="pt-BR" sz="1600" dirty="0"/>
              <a:t>, Autarquias, inclusive em regime especial, e Fundações Públicas Federais.</a:t>
            </a:r>
            <a:r>
              <a:rPr lang="pt-BR" sz="1600" b="1" dirty="0"/>
              <a:t> </a:t>
            </a:r>
            <a:endParaRPr lang="pt-BR" sz="1600" dirty="0"/>
          </a:p>
          <a:p>
            <a:pPr algn="just"/>
            <a:endParaRPr lang="pt-BR" sz="1600" dirty="0" smtClean="0"/>
          </a:p>
          <a:p>
            <a:pPr algn="just"/>
            <a:r>
              <a:rPr lang="pt-BR" sz="1600" dirty="0" smtClean="0"/>
              <a:t>o </a:t>
            </a:r>
            <a:r>
              <a:rPr lang="pt-BR" sz="1600" b="1" i="1" dirty="0"/>
              <a:t>empregado de organismo oficial internacional ou estrangeiro em funcionamento no Brasil</a:t>
            </a:r>
            <a:r>
              <a:rPr lang="pt-BR" sz="1600" dirty="0"/>
              <a:t>, salvo quando coberto por regime próprio de previdência social</a:t>
            </a:r>
            <a:r>
              <a:rPr lang="pt-BR" sz="1600" dirty="0" smtClean="0"/>
              <a:t>;</a:t>
            </a:r>
            <a:endParaRPr lang="pt-BR" sz="1600" dirty="0"/>
          </a:p>
          <a:p>
            <a:pPr algn="just"/>
            <a:endParaRPr lang="pt-BR" sz="1600" dirty="0" smtClean="0"/>
          </a:p>
          <a:p>
            <a:pPr algn="just"/>
            <a:r>
              <a:rPr lang="pt-BR" sz="1600" b="1" i="1" dirty="0" smtClean="0"/>
              <a:t>o </a:t>
            </a:r>
            <a:r>
              <a:rPr lang="pt-BR" sz="1600" b="1" i="1" dirty="0" err="1"/>
              <a:t>exercente</a:t>
            </a:r>
            <a:r>
              <a:rPr lang="pt-BR" sz="1600" b="1" i="1" dirty="0"/>
              <a:t> de mandato eletivo federal, estadual ou municipal</a:t>
            </a:r>
            <a:r>
              <a:rPr lang="pt-BR" sz="1600" dirty="0"/>
              <a:t>, desde que não vinculado a regime próprio de previdência social; </a:t>
            </a:r>
          </a:p>
        </p:txBody>
      </p:sp>
    </p:spTree>
    <p:extLst>
      <p:ext uri="{BB962C8B-B14F-4D97-AF65-F5344CB8AC3E}">
        <p14:creationId xmlns:p14="http://schemas.microsoft.com/office/powerpoint/2010/main" val="3219925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88639"/>
            <a:ext cx="9036496" cy="6109365"/>
          </a:xfrm>
          <a:prstGeom prst="rect">
            <a:avLst/>
          </a:prstGeom>
        </p:spPr>
        <p:txBody>
          <a:bodyPr wrap="square">
            <a:spAutoFit/>
          </a:bodyPr>
          <a:lstStyle/>
          <a:p>
            <a:pPr algn="just"/>
            <a:r>
              <a:rPr lang="pt-BR" sz="1700" dirty="0">
                <a:latin typeface="Arial" panose="020B0604020202020204" pitchFamily="34" charset="0"/>
              </a:rPr>
              <a:t>PREVIDENCIÁRIO. RESTABELECIMENTO DO BENEFÍCIO APOSENTADORIA POR INVALIDEZ. </a:t>
            </a:r>
            <a:r>
              <a:rPr lang="pt-BR" sz="1700" b="1" dirty="0">
                <a:latin typeface="Arial" panose="020B0604020202020204" pitchFamily="34" charset="0"/>
              </a:rPr>
              <a:t>POSSIBILIDADE  DE  PERCEBIMENTO  DE BENEFÍCIO PREVIDENCIÁRIO CONCOMITANTEMENTE COM RENDIMENTOS DO CARGO ELETIVO DE VEREADOR</a:t>
            </a:r>
            <a:r>
              <a:rPr lang="pt-BR" sz="1700" dirty="0">
                <a:latin typeface="Arial" panose="020B0604020202020204" pitchFamily="34" charset="0"/>
              </a:rPr>
              <a:t>. SUSPEIÇÃO ALEGADA PELO JUÍZO E M FACE DE  PROCURADORES EM OUTRO PROCESSO NÃO APROVEITA NA PRESENTE AÇÃO QUANDO VERIFICADA. AUSENCIA DE MANIFESTAÇÃO NO CURSO DO PROCESSO. PRECLUSÃO. </a:t>
            </a:r>
          </a:p>
          <a:p>
            <a:pPr algn="just"/>
            <a:r>
              <a:rPr lang="pt-BR" sz="1700" b="1" dirty="0">
                <a:latin typeface="Arial" panose="020B0604020202020204" pitchFamily="34" charset="0"/>
              </a:rPr>
              <a:t>1. A doença que decorreu na concessão do benefício aposentadoria por invalidez à parte autora não incapacita para a atividade política, uma vez que não exige do agente político nenhum esforço físico, sendo a atividade </a:t>
            </a:r>
            <a:r>
              <a:rPr lang="pt-BR" sz="1700" b="1" dirty="0" smtClean="0">
                <a:latin typeface="Arial" panose="020B0604020202020204" pitchFamily="34" charset="0"/>
              </a:rPr>
              <a:t>de </a:t>
            </a:r>
            <a:r>
              <a:rPr lang="pt-BR" sz="1700" b="1" dirty="0">
                <a:latin typeface="Arial" panose="020B0604020202020204" pitchFamily="34" charset="0"/>
              </a:rPr>
              <a:t>caráter intelectual, consubstanciado nos interesses de seus eleitores. </a:t>
            </a:r>
          </a:p>
          <a:p>
            <a:pPr algn="just"/>
            <a:r>
              <a:rPr lang="pt-BR" sz="1700" dirty="0">
                <a:latin typeface="Arial" panose="020B0604020202020204" pitchFamily="34" charset="0"/>
              </a:rPr>
              <a:t>2. «O fato de o segurado estar em exercício de cargo eletivo não determina </a:t>
            </a:r>
            <a:r>
              <a:rPr lang="pt-BR" sz="1700" dirty="0" smtClean="0">
                <a:latin typeface="Arial" panose="020B0604020202020204" pitchFamily="34" charset="0"/>
              </a:rPr>
              <a:t>o cancelamento </a:t>
            </a:r>
            <a:r>
              <a:rPr lang="pt-BR" sz="1700" dirty="0">
                <a:latin typeface="Arial" panose="020B0604020202020204" pitchFamily="34" charset="0"/>
              </a:rPr>
              <a:t>automático de sua aposentadoria por invalidez, por se tratar de vínculo de natureza diversa. O agente político não mantém vínculo de natureza profissional com a Administração Pública, exercendo por tempo </a:t>
            </a:r>
            <a:r>
              <a:rPr lang="pt-BR" sz="1700" dirty="0" smtClean="0">
                <a:latin typeface="Arial" panose="020B0604020202020204" pitchFamily="34" charset="0"/>
              </a:rPr>
              <a:t>de terminado </a:t>
            </a:r>
            <a:r>
              <a:rPr lang="pt-BR" sz="1700" dirty="0">
                <a:latin typeface="Arial" panose="020B0604020202020204" pitchFamily="34" charset="0"/>
              </a:rPr>
              <a:t>um </a:t>
            </a:r>
            <a:r>
              <a:rPr lang="pt-BR" sz="1700" dirty="0" err="1">
                <a:latin typeface="Arial" panose="020B0604020202020204" pitchFamily="34" charset="0"/>
              </a:rPr>
              <a:t>munus</a:t>
            </a:r>
            <a:r>
              <a:rPr lang="pt-BR" sz="1700" dirty="0">
                <a:latin typeface="Arial" panose="020B0604020202020204" pitchFamily="34" charset="0"/>
              </a:rPr>
              <a:t> público, conforme os vários segmentos da sociedade, todas com legítima representação nos órgãos de poder do Estado, em todos os seus níveis de governo. (AC 0066182-60.2010.4.01.9199/MG, Rel. Des. Federal João Luiz de Sousa, Segunda Turma, e-DJF1 de 22/07/2016) </a:t>
            </a:r>
          </a:p>
          <a:p>
            <a:pPr algn="just"/>
            <a:r>
              <a:rPr lang="pt-BR" sz="1700" dirty="0">
                <a:latin typeface="Arial" panose="020B0604020202020204" pitchFamily="34" charset="0"/>
              </a:rPr>
              <a:t>3. Os honorários advocatícios devem ser fixados em 10% das prestações vencidas até a prolação da sentença de procedência. </a:t>
            </a:r>
          </a:p>
          <a:p>
            <a:pPr algn="just"/>
            <a:r>
              <a:rPr lang="pt-BR" sz="1700" dirty="0">
                <a:latin typeface="Arial" panose="020B0604020202020204" pitchFamily="34" charset="0"/>
              </a:rPr>
              <a:t>4. Apelação da parte autora parcialmente provida. A </a:t>
            </a:r>
            <a:r>
              <a:rPr lang="pt-BR" sz="1700" dirty="0" err="1">
                <a:latin typeface="Arial" panose="020B0604020202020204" pitchFamily="34" charset="0"/>
              </a:rPr>
              <a:t>pelação</a:t>
            </a:r>
            <a:r>
              <a:rPr lang="pt-BR" sz="1700" dirty="0">
                <a:latin typeface="Arial" panose="020B0604020202020204" pitchFamily="34" charset="0"/>
              </a:rPr>
              <a:t> do INSS e remessa oficial não providas. </a:t>
            </a:r>
          </a:p>
          <a:p>
            <a:pPr algn="just"/>
            <a:r>
              <a:rPr lang="pt-BR" sz="1700" b="1" dirty="0">
                <a:latin typeface="Arial" panose="020B0604020202020204" pitchFamily="34" charset="0"/>
              </a:rPr>
              <a:t>(TRF da 1ª Região, Proc. 0035436-78.2015.4.01.9199/MG, 2ª T., Rel.: Des. Fed. FRANCISCO NEVES DA CUNHA, j. em 02/08/2017, e-DJF1 14/08/2017) </a:t>
            </a:r>
            <a:endParaRPr lang="pt-BR" sz="1700" b="1" dirty="0">
              <a:latin typeface="Arial" panose="020B0604020202020204" pitchFamily="34" charset="0"/>
            </a:endParaRPr>
          </a:p>
        </p:txBody>
      </p:sp>
    </p:spTree>
    <p:extLst>
      <p:ext uri="{BB962C8B-B14F-4D97-AF65-F5344CB8AC3E}">
        <p14:creationId xmlns:p14="http://schemas.microsoft.com/office/powerpoint/2010/main" val="2883903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bwMode="auto">
          <a:xfrm>
            <a:off x="0" y="274638"/>
            <a:ext cx="8964488" cy="63408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normAutofit fontScale="90000"/>
          </a:bodyPr>
          <a:lstStyle/>
          <a:p>
            <a:pPr eaLnBrk="1" hangingPunct="1"/>
            <a:r>
              <a:rPr lang="pt-BR" cap="none" dirty="0" smtClean="0"/>
              <a:t>DOMÉSTICA</a:t>
            </a:r>
          </a:p>
        </p:txBody>
      </p:sp>
      <p:sp>
        <p:nvSpPr>
          <p:cNvPr id="19459" name="Rectangle 3"/>
          <p:cNvSpPr>
            <a:spLocks noGrp="1"/>
          </p:cNvSpPr>
          <p:nvPr>
            <p:ph idx="4294967295"/>
          </p:nvPr>
        </p:nvSpPr>
        <p:spPr>
          <a:xfrm>
            <a:off x="0" y="1124744"/>
            <a:ext cx="8928100" cy="5617369"/>
          </a:xfrm>
        </p:spPr>
        <p:txBody>
          <a:bodyPr>
            <a:normAutofit/>
          </a:bodyPr>
          <a:lstStyle/>
          <a:p>
            <a:pPr algn="just" eaLnBrk="1" hangingPunct="1"/>
            <a:r>
              <a:rPr lang="pt-BR" sz="2000" b="1" dirty="0" smtClean="0"/>
              <a:t>O segundo segurado obrigatório é o empregado doméstico (LC 150/15)</a:t>
            </a:r>
            <a:r>
              <a:rPr lang="pt-BR" sz="2000" dirty="0" smtClean="0"/>
              <a:t>. </a:t>
            </a:r>
          </a:p>
          <a:p>
            <a:pPr algn="just" eaLnBrk="1" hangingPunct="1"/>
            <a:endParaRPr lang="pt-BR" sz="2000" dirty="0" smtClean="0"/>
          </a:p>
          <a:p>
            <a:pPr algn="just" eaLnBrk="1" hangingPunct="1"/>
            <a:r>
              <a:rPr lang="pt-BR" sz="2000" dirty="0" smtClean="0"/>
              <a:t>Para o direito do trabalho, esse segurado, além das características típicas do empregado, deverá exercer o trabalho em </a:t>
            </a:r>
            <a:r>
              <a:rPr lang="pt-BR" sz="2000" b="1" dirty="0" smtClean="0"/>
              <a:t>ambiente familiar </a:t>
            </a:r>
            <a:r>
              <a:rPr lang="pt-BR" sz="2000" dirty="0" smtClean="0"/>
              <a:t>e em </a:t>
            </a:r>
            <a:r>
              <a:rPr lang="pt-BR" sz="2000" b="1" dirty="0" smtClean="0"/>
              <a:t>atividade não-lucrativa</a:t>
            </a:r>
            <a:r>
              <a:rPr lang="pt-BR" sz="2000" dirty="0" smtClean="0"/>
              <a:t>, trabalhando para o chamado </a:t>
            </a:r>
            <a:r>
              <a:rPr lang="pt-BR" sz="2000" i="1" dirty="0" smtClean="0"/>
              <a:t>empregador doméstico</a:t>
            </a:r>
            <a:r>
              <a:rPr lang="pt-BR" sz="2000" dirty="0" smtClean="0"/>
              <a:t>, que pode ser pessoa física ou família, lembrando que o conceito de ambiente familiar é tido como bastante amplo.</a:t>
            </a:r>
          </a:p>
          <a:p>
            <a:pPr algn="just" eaLnBrk="1" hangingPunct="1"/>
            <a:endParaRPr lang="pt-BR" sz="2000" dirty="0" smtClean="0"/>
          </a:p>
          <a:p>
            <a:pPr algn="just" eaLnBrk="1" hangingPunct="1"/>
            <a:r>
              <a:rPr lang="pt-BR" sz="2000" b="1" dirty="0" smtClean="0"/>
              <a:t>Diarista</a:t>
            </a:r>
            <a:r>
              <a:rPr lang="pt-BR" sz="2000" dirty="0" smtClean="0"/>
              <a:t>: se trabalhar duas ou mais vezes por semana, já é considerado o vínculo empregatício...?</a:t>
            </a:r>
          </a:p>
          <a:p>
            <a:pPr algn="just" eaLnBrk="1" hangingPunct="1"/>
            <a:endParaRPr lang="pt-BR" sz="2000" dirty="0" smtClean="0"/>
          </a:p>
          <a:p>
            <a:pPr algn="just" eaLnBrk="1" hangingPunct="1"/>
            <a:r>
              <a:rPr lang="pt-BR" sz="2000" dirty="0" smtClean="0"/>
              <a:t>Tempo de serviço sem contribuição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bwMode="auto">
          <a:xfrm>
            <a:off x="0" y="274639"/>
            <a:ext cx="9144000" cy="7060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normAutofit/>
          </a:bodyPr>
          <a:lstStyle/>
          <a:p>
            <a:pPr eaLnBrk="1" hangingPunct="1"/>
            <a:r>
              <a:rPr lang="pt-BR" sz="3600" cap="none" dirty="0" smtClean="0"/>
              <a:t>TRABALHADOR AVULSO</a:t>
            </a:r>
            <a:endParaRPr lang="pt-BR" sz="3600" b="1" cap="none" dirty="0" smtClean="0"/>
          </a:p>
        </p:txBody>
      </p:sp>
      <p:sp>
        <p:nvSpPr>
          <p:cNvPr id="20483" name="Rectangle 3"/>
          <p:cNvSpPr>
            <a:spLocks noGrp="1"/>
          </p:cNvSpPr>
          <p:nvPr>
            <p:ph idx="4294967295"/>
          </p:nvPr>
        </p:nvSpPr>
        <p:spPr>
          <a:xfrm>
            <a:off x="107504" y="1052736"/>
            <a:ext cx="9036496" cy="5688632"/>
          </a:xfrm>
        </p:spPr>
        <p:txBody>
          <a:bodyPr>
            <a:normAutofit/>
          </a:bodyPr>
          <a:lstStyle/>
          <a:p>
            <a:pPr algn="just" eaLnBrk="1" hangingPunct="1">
              <a:lnSpc>
                <a:spcPct val="90000"/>
              </a:lnSpc>
            </a:pPr>
            <a:r>
              <a:rPr lang="pt-BR" dirty="0" smtClean="0"/>
              <a:t>Este é a pessoa que trabalha para determinada empresa tomadora de serviço, sem vinculo empregatício, com a intermediação </a:t>
            </a:r>
            <a:r>
              <a:rPr lang="pt-BR" b="1" dirty="0" smtClean="0"/>
              <a:t>obrigatória </a:t>
            </a:r>
            <a:r>
              <a:rPr lang="pt-BR" dirty="0" smtClean="0"/>
              <a:t>do Sindicato, quando o avulso for terrestre, ou do Órgão Gestor de Mão-de-Obra – OGMO quando o trabalhador avulso for portuário.</a:t>
            </a:r>
          </a:p>
          <a:p>
            <a:pPr algn="just" eaLnBrk="1" hangingPunct="1">
              <a:lnSpc>
                <a:spcPct val="90000"/>
              </a:lnSpc>
            </a:pPr>
            <a:endParaRPr lang="pt-BR" dirty="0" smtClean="0"/>
          </a:p>
          <a:p>
            <a:pPr algn="just" eaLnBrk="1" hangingPunct="1">
              <a:lnSpc>
                <a:spcPct val="90000"/>
              </a:lnSpc>
            </a:pPr>
            <a:r>
              <a:rPr lang="pt-BR" dirty="0" smtClean="0"/>
              <a:t>Caso não haja essa intermediação, o trabalhador não poderá ser tido como sendo avulso. Esse trabalhador </a:t>
            </a:r>
            <a:r>
              <a:rPr lang="pt-BR" b="1" dirty="0" smtClean="0"/>
              <a:t>não poderá ser confundido como trabalhador temporário</a:t>
            </a:r>
            <a:r>
              <a:rPr lang="pt-BR" dirty="0" smtClean="0"/>
              <a:t>, posto ser este um segurado empregado, e também não se relaciona com a cooperativa de trabalho (o cooperado é contribuinte individual).</a:t>
            </a:r>
          </a:p>
          <a:p>
            <a:pPr algn="just" eaLnBrk="1" hangingPunct="1">
              <a:lnSpc>
                <a:spcPct val="90000"/>
              </a:lnSpc>
            </a:pPr>
            <a:endParaRPr lang="pt-BR" dirty="0" smtClean="0"/>
          </a:p>
          <a:p>
            <a:pPr algn="just" eaLnBrk="1" hangingPunct="1">
              <a:lnSpc>
                <a:spcPct val="90000"/>
              </a:lnSpc>
            </a:pPr>
            <a:r>
              <a:rPr lang="pt-BR" dirty="0" smtClean="0"/>
              <a:t>A CF equiparou os Direitos Sociais do Avulso com o do empregado</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bwMode="auto">
          <a:xfrm>
            <a:off x="2483768" y="116632"/>
            <a:ext cx="4932040" cy="63408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normAutofit fontScale="90000"/>
          </a:bodyPr>
          <a:lstStyle/>
          <a:p>
            <a:pPr algn="just" eaLnBrk="1" hangingPunct="1"/>
            <a:r>
              <a:rPr lang="pt-BR" sz="3500" cap="none" dirty="0" smtClean="0"/>
              <a:t>SEGURADO ESPECIAL</a:t>
            </a:r>
          </a:p>
        </p:txBody>
      </p:sp>
      <p:sp>
        <p:nvSpPr>
          <p:cNvPr id="21507" name="Rectangle 3"/>
          <p:cNvSpPr>
            <a:spLocks noGrp="1"/>
          </p:cNvSpPr>
          <p:nvPr>
            <p:ph idx="4294967295"/>
          </p:nvPr>
        </p:nvSpPr>
        <p:spPr>
          <a:xfrm>
            <a:off x="1" y="908721"/>
            <a:ext cx="9144000" cy="5760368"/>
          </a:xfrm>
        </p:spPr>
        <p:txBody>
          <a:bodyPr>
            <a:normAutofit lnSpcReduction="10000"/>
          </a:bodyPr>
          <a:lstStyle/>
          <a:p>
            <a:pPr algn="just" eaLnBrk="1" hangingPunct="1">
              <a:lnSpc>
                <a:spcPct val="110000"/>
              </a:lnSpc>
            </a:pPr>
            <a:r>
              <a:rPr lang="pt-BR" sz="1700" dirty="0" smtClean="0"/>
              <a:t>É o produtor, parceiro, meeiro, arrendatário, comodatário ou pequeno produtor rural,  pescador artesanal, que trabalha individualmente sem empregados, ou em regime de economia familiar. O segurado especial possui um regime previdenciário diferenciado dado pela Constituição Federal (art. 195, § 8º), </a:t>
            </a:r>
            <a:r>
              <a:rPr lang="pt-BR" sz="1700" b="1" dirty="0" smtClean="0"/>
              <a:t>sendo que serão segurados especiais todas os membros da família que exerçam a atividade em regime de economia familiar</a:t>
            </a:r>
            <a:r>
              <a:rPr lang="pt-BR" sz="1700" dirty="0" smtClean="0"/>
              <a:t>, sendo a contribuição </a:t>
            </a:r>
            <a:r>
              <a:rPr lang="pt-BR" sz="1700" b="1" dirty="0" smtClean="0"/>
              <a:t>uma só, incidente sobre a receita bruta </a:t>
            </a:r>
            <a:r>
              <a:rPr lang="pt-BR" sz="1700" dirty="0" smtClean="0"/>
              <a:t>auferida pela produção dessa atividade.</a:t>
            </a:r>
          </a:p>
          <a:p>
            <a:pPr algn="just" eaLnBrk="1" hangingPunct="1">
              <a:lnSpc>
                <a:spcPct val="110000"/>
              </a:lnSpc>
            </a:pPr>
            <a:endParaRPr lang="pt-BR" sz="1700" dirty="0" smtClean="0"/>
          </a:p>
          <a:p>
            <a:pPr algn="just" eaLnBrk="1" hangingPunct="1">
              <a:lnSpc>
                <a:spcPct val="110000"/>
              </a:lnSpc>
            </a:pPr>
            <a:r>
              <a:rPr lang="pt-BR" sz="1700" dirty="0" smtClean="0"/>
              <a:t>Perceba que a contribuição do segurado especial não é individualizada, pois será sempre sobre a receita bruta da produção, pouco importando quantas pessoas exercem a atividade. No futuro, cada uma delas terá direito a um benefício.</a:t>
            </a:r>
          </a:p>
          <a:p>
            <a:pPr algn="just" eaLnBrk="1" hangingPunct="1">
              <a:lnSpc>
                <a:spcPct val="110000"/>
              </a:lnSpc>
            </a:pPr>
            <a:endParaRPr lang="pt-BR" sz="1700" dirty="0" smtClean="0"/>
          </a:p>
          <a:p>
            <a:pPr algn="just"/>
            <a:r>
              <a:rPr lang="pt-BR" sz="1800" dirty="0"/>
              <a:t>Para serem considerados segurados especiais, o cônjuge ou companheiro e os filhos maiores de 16 (dezesseis) anos ou os a estes equiparados deverão ter participação ativa nas atividades rurais do grupo familiar.</a:t>
            </a:r>
          </a:p>
          <a:p>
            <a:pPr algn="just"/>
            <a:endParaRPr lang="pt-BR" sz="1800" dirty="0"/>
          </a:p>
          <a:p>
            <a:pPr algn="just"/>
            <a:r>
              <a:rPr lang="pt-BR" sz="1800" dirty="0"/>
              <a:t>O </a:t>
            </a:r>
            <a:r>
              <a:rPr lang="pt-BR" sz="1800" b="1" dirty="0"/>
              <a:t>grupo familiar poderá utilizar-se de empregados contratados por prazo </a:t>
            </a:r>
            <a:r>
              <a:rPr lang="pt-BR" sz="1800" b="1" dirty="0" smtClean="0"/>
              <a:t>determinado</a:t>
            </a:r>
            <a:r>
              <a:rPr lang="pt-BR" sz="1800" dirty="0" smtClean="0"/>
              <a:t> </a:t>
            </a:r>
            <a:r>
              <a:rPr lang="pt-BR" sz="1800" dirty="0"/>
              <a:t>em épocas de safra, à razão de, </a:t>
            </a:r>
            <a:r>
              <a:rPr lang="pt-BR" sz="1800" b="1" dirty="0"/>
              <a:t>no máximo, 120 (cento e vinte) pessoas/dia no ano civil</a:t>
            </a:r>
            <a:r>
              <a:rPr lang="pt-BR" sz="1800" dirty="0"/>
              <a:t>, em períodos corridos ou intercalados ou, ainda, por tempo equivalente em horas de trabalho.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idx="4294967295"/>
          </p:nvPr>
        </p:nvSpPr>
        <p:spPr>
          <a:xfrm>
            <a:off x="0" y="274638"/>
            <a:ext cx="8964488" cy="634082"/>
          </a:xfrm>
        </p:spPr>
        <p:txBody>
          <a:bodyPr>
            <a:noAutofit/>
          </a:bodyPr>
          <a:lstStyle/>
          <a:p>
            <a:r>
              <a:rPr lang="pt-BR" sz="3000" dirty="0"/>
              <a:t>Não descaracteriza a condição de segurado especial: </a:t>
            </a:r>
          </a:p>
        </p:txBody>
      </p:sp>
      <p:sp>
        <p:nvSpPr>
          <p:cNvPr id="2" name="Espaço Reservado para Conteúdo 1"/>
          <p:cNvSpPr>
            <a:spLocks noGrp="1"/>
          </p:cNvSpPr>
          <p:nvPr>
            <p:ph idx="4294967295"/>
          </p:nvPr>
        </p:nvSpPr>
        <p:spPr>
          <a:xfrm>
            <a:off x="107505" y="1124744"/>
            <a:ext cx="9036496" cy="5544344"/>
          </a:xfrm>
        </p:spPr>
        <p:txBody>
          <a:bodyPr>
            <a:normAutofit fontScale="77500" lnSpcReduction="20000"/>
          </a:bodyPr>
          <a:lstStyle/>
          <a:p>
            <a:pPr algn="just"/>
            <a:endParaRPr lang="pt-BR" dirty="0" smtClean="0"/>
          </a:p>
          <a:p>
            <a:pPr algn="just"/>
            <a:r>
              <a:rPr lang="pt-BR" dirty="0" smtClean="0"/>
              <a:t>A outorga </a:t>
            </a:r>
            <a:r>
              <a:rPr lang="pt-BR" dirty="0"/>
              <a:t>de </a:t>
            </a:r>
            <a:r>
              <a:rPr lang="pt-BR" b="1" dirty="0"/>
              <a:t>parceria, meação ou comodato</a:t>
            </a:r>
            <a:r>
              <a:rPr lang="pt-BR" dirty="0"/>
              <a:t>, de </a:t>
            </a:r>
            <a:r>
              <a:rPr lang="pt-BR" b="1" dirty="0"/>
              <a:t>até 50% </a:t>
            </a:r>
            <a:r>
              <a:rPr lang="pt-BR" b="1" dirty="0" smtClean="0"/>
              <a:t>de </a:t>
            </a:r>
            <a:r>
              <a:rPr lang="pt-BR" b="1" dirty="0"/>
              <a:t>imóvel rural</a:t>
            </a:r>
            <a:r>
              <a:rPr lang="pt-BR" dirty="0"/>
              <a:t> cuja área total </a:t>
            </a:r>
            <a:r>
              <a:rPr lang="pt-BR" b="1" i="1" dirty="0"/>
              <a:t>não seja superior a 4 (quatro) módulos fiscais</a:t>
            </a:r>
            <a:r>
              <a:rPr lang="pt-BR" dirty="0"/>
              <a:t>, </a:t>
            </a:r>
            <a:r>
              <a:rPr lang="pt-BR" dirty="0" smtClean="0"/>
              <a:t>e continuem </a:t>
            </a:r>
            <a:r>
              <a:rPr lang="pt-BR" dirty="0"/>
              <a:t>a exercer a respectiva atividade, individualmente ou em regime de economia familiar</a:t>
            </a:r>
            <a:r>
              <a:rPr lang="pt-BR" dirty="0" smtClean="0"/>
              <a:t>;</a:t>
            </a:r>
          </a:p>
          <a:p>
            <a:pPr algn="just"/>
            <a:endParaRPr lang="pt-BR" dirty="0"/>
          </a:p>
          <a:p>
            <a:pPr algn="just"/>
            <a:r>
              <a:rPr lang="pt-BR" dirty="0" smtClean="0"/>
              <a:t>A </a:t>
            </a:r>
            <a:r>
              <a:rPr lang="pt-BR" b="1" dirty="0" smtClean="0"/>
              <a:t>exploração </a:t>
            </a:r>
            <a:r>
              <a:rPr lang="pt-BR" b="1" dirty="0"/>
              <a:t>da atividade turística</a:t>
            </a:r>
            <a:r>
              <a:rPr lang="pt-BR" dirty="0"/>
              <a:t> da propriedade rural,  </a:t>
            </a:r>
            <a:endParaRPr lang="pt-BR" dirty="0" smtClean="0"/>
          </a:p>
          <a:p>
            <a:pPr algn="just"/>
            <a:endParaRPr lang="pt-BR" dirty="0"/>
          </a:p>
          <a:p>
            <a:pPr algn="just"/>
            <a:r>
              <a:rPr lang="pt-BR" dirty="0" smtClean="0"/>
              <a:t>A participação </a:t>
            </a:r>
            <a:r>
              <a:rPr lang="pt-BR" dirty="0"/>
              <a:t>em plano de </a:t>
            </a:r>
            <a:r>
              <a:rPr lang="pt-BR" b="1" dirty="0"/>
              <a:t>previdência complementar instituído por entidade classista </a:t>
            </a:r>
            <a:r>
              <a:rPr lang="pt-BR" dirty="0"/>
              <a:t>a que seja associado em razão da condição de trabalhador rural ou de produtor rural em regime de economia familiar; e </a:t>
            </a:r>
          </a:p>
          <a:p>
            <a:pPr algn="just"/>
            <a:endParaRPr lang="pt-BR" dirty="0"/>
          </a:p>
          <a:p>
            <a:pPr algn="just"/>
            <a:r>
              <a:rPr lang="pt-BR" dirty="0" smtClean="0"/>
              <a:t>ser </a:t>
            </a:r>
            <a:r>
              <a:rPr lang="pt-BR" dirty="0"/>
              <a:t>beneficiário ou fazer parte de grupo familiar que tem algum componente que seja beneficiário de programa assistencial oficial de governo; </a:t>
            </a:r>
            <a:r>
              <a:rPr lang="pt-BR" dirty="0" smtClean="0"/>
              <a:t>(</a:t>
            </a:r>
            <a:r>
              <a:rPr lang="pt-BR" b="1" dirty="0" smtClean="0"/>
              <a:t>LOAS</a:t>
            </a:r>
            <a:r>
              <a:rPr lang="pt-BR" dirty="0" smtClean="0"/>
              <a:t>)</a:t>
            </a:r>
            <a:endParaRPr lang="pt-BR" dirty="0"/>
          </a:p>
          <a:p>
            <a:pPr algn="just"/>
            <a:endParaRPr lang="pt-BR" dirty="0" smtClean="0"/>
          </a:p>
          <a:p>
            <a:pPr algn="just"/>
            <a:r>
              <a:rPr lang="pt-BR" dirty="0" smtClean="0"/>
              <a:t>A </a:t>
            </a:r>
            <a:r>
              <a:rPr lang="pt-BR" dirty="0"/>
              <a:t>utilização pelo próprio grupo familiar, na exploração da atividade, de processo de beneficiamento ou industrialização </a:t>
            </a:r>
            <a:r>
              <a:rPr lang="pt-BR" dirty="0" smtClean="0"/>
              <a:t>artesanal</a:t>
            </a:r>
            <a:endParaRPr lang="pt-BR" dirty="0"/>
          </a:p>
          <a:p>
            <a:pPr algn="just"/>
            <a:endParaRPr lang="pt-BR" dirty="0" smtClean="0"/>
          </a:p>
          <a:p>
            <a:pPr algn="just"/>
            <a:r>
              <a:rPr lang="pt-BR" dirty="0" smtClean="0"/>
              <a:t>a </a:t>
            </a:r>
            <a:r>
              <a:rPr lang="pt-BR" dirty="0"/>
              <a:t>associação em </a:t>
            </a:r>
            <a:r>
              <a:rPr lang="pt-BR" b="1" dirty="0"/>
              <a:t>cooperativa agropecuária</a:t>
            </a:r>
            <a:r>
              <a:rPr lang="pt-BR" dirty="0"/>
              <a:t>. </a:t>
            </a:r>
          </a:p>
        </p:txBody>
      </p:sp>
    </p:spTree>
    <p:extLst>
      <p:ext uri="{BB962C8B-B14F-4D97-AF65-F5344CB8AC3E}">
        <p14:creationId xmlns:p14="http://schemas.microsoft.com/office/powerpoint/2010/main" val="31452592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idx="4294967295"/>
          </p:nvPr>
        </p:nvSpPr>
        <p:spPr>
          <a:xfrm>
            <a:off x="358775" y="9525"/>
            <a:ext cx="8785225" cy="1143000"/>
          </a:xfrm>
        </p:spPr>
        <p:txBody>
          <a:bodyPr>
            <a:normAutofit/>
          </a:bodyPr>
          <a:lstStyle/>
          <a:p>
            <a:r>
              <a:rPr lang="pt-BR" sz="2400" b="1" dirty="0"/>
              <a:t>Não</a:t>
            </a:r>
            <a:r>
              <a:rPr lang="pt-BR" sz="2400" dirty="0"/>
              <a:t> </a:t>
            </a:r>
            <a:r>
              <a:rPr lang="pt-BR" sz="2400" b="1" dirty="0"/>
              <a:t>é segurado especial</a:t>
            </a:r>
            <a:r>
              <a:rPr lang="pt-BR" sz="2400" dirty="0"/>
              <a:t> o </a:t>
            </a:r>
            <a:r>
              <a:rPr lang="pt-BR" sz="2400" u="sng" dirty="0"/>
              <a:t>membro de grupo familiar que possuir outra fonte de rendimento</a:t>
            </a:r>
          </a:p>
        </p:txBody>
      </p:sp>
      <p:sp>
        <p:nvSpPr>
          <p:cNvPr id="2" name="Espaço Reservado para Conteúdo 1"/>
          <p:cNvSpPr>
            <a:spLocks noGrp="1"/>
          </p:cNvSpPr>
          <p:nvPr>
            <p:ph idx="4294967295"/>
          </p:nvPr>
        </p:nvSpPr>
        <p:spPr>
          <a:xfrm>
            <a:off x="0" y="1196975"/>
            <a:ext cx="9036496" cy="5472113"/>
          </a:xfrm>
        </p:spPr>
        <p:txBody>
          <a:bodyPr>
            <a:normAutofit fontScale="85000" lnSpcReduction="20000"/>
          </a:bodyPr>
          <a:lstStyle/>
          <a:p>
            <a:pPr algn="just"/>
            <a:r>
              <a:rPr lang="pt-BR" b="1" dirty="0" smtClean="0"/>
              <a:t>Exceto </a:t>
            </a:r>
            <a:r>
              <a:rPr lang="pt-BR" b="1" dirty="0"/>
              <a:t>se decorrente de</a:t>
            </a:r>
            <a:r>
              <a:rPr lang="pt-BR" b="1" dirty="0" smtClean="0"/>
              <a:t>:</a:t>
            </a:r>
            <a:endParaRPr lang="pt-BR" b="1" dirty="0"/>
          </a:p>
          <a:p>
            <a:pPr algn="just"/>
            <a:endParaRPr lang="pt-BR" dirty="0" smtClean="0"/>
          </a:p>
          <a:p>
            <a:pPr algn="just"/>
            <a:r>
              <a:rPr lang="pt-BR" dirty="0" smtClean="0"/>
              <a:t>benefício </a:t>
            </a:r>
            <a:r>
              <a:rPr lang="pt-BR" dirty="0"/>
              <a:t>de </a:t>
            </a:r>
            <a:r>
              <a:rPr lang="pt-BR" b="1" dirty="0"/>
              <a:t>pensão por morte, auxílio-acidente ou auxílio-reclusão</a:t>
            </a:r>
            <a:r>
              <a:rPr lang="pt-BR" dirty="0"/>
              <a:t>, cujo valor não supere o </a:t>
            </a:r>
            <a:r>
              <a:rPr lang="pt-BR" dirty="0" smtClean="0"/>
              <a:t>S.M.</a:t>
            </a:r>
            <a:r>
              <a:rPr lang="pt-BR" dirty="0"/>
              <a:t> </a:t>
            </a:r>
          </a:p>
          <a:p>
            <a:pPr algn="just"/>
            <a:endParaRPr lang="pt-BR" dirty="0"/>
          </a:p>
          <a:p>
            <a:pPr algn="just"/>
            <a:r>
              <a:rPr lang="pt-BR" dirty="0" smtClean="0"/>
              <a:t>benefício de </a:t>
            </a:r>
            <a:r>
              <a:rPr lang="pt-BR" dirty="0"/>
              <a:t>previdência </a:t>
            </a:r>
            <a:r>
              <a:rPr lang="pt-BR" dirty="0" smtClean="0"/>
              <a:t>complementar;</a:t>
            </a:r>
            <a:r>
              <a:rPr lang="pt-BR" dirty="0"/>
              <a:t> </a:t>
            </a:r>
          </a:p>
          <a:p>
            <a:pPr algn="just"/>
            <a:endParaRPr lang="pt-BR" dirty="0" smtClean="0"/>
          </a:p>
          <a:p>
            <a:pPr algn="just"/>
            <a:r>
              <a:rPr lang="pt-BR" dirty="0" smtClean="0"/>
              <a:t>Exercício de </a:t>
            </a:r>
            <a:r>
              <a:rPr lang="pt-BR" b="1" dirty="0"/>
              <a:t>atividade remunerada em período de entressafra ou do defeso</a:t>
            </a:r>
            <a:r>
              <a:rPr lang="pt-BR" dirty="0"/>
              <a:t>, não superior a 120 (cento e vinte) </a:t>
            </a:r>
            <a:r>
              <a:rPr lang="pt-BR" dirty="0" smtClean="0"/>
              <a:t>dias</a:t>
            </a:r>
          </a:p>
          <a:p>
            <a:pPr algn="just"/>
            <a:endParaRPr lang="pt-BR" dirty="0" smtClean="0"/>
          </a:p>
          <a:p>
            <a:pPr algn="just"/>
            <a:r>
              <a:rPr lang="pt-BR" dirty="0" smtClean="0"/>
              <a:t>Exercício </a:t>
            </a:r>
            <a:r>
              <a:rPr lang="pt-BR" dirty="0"/>
              <a:t>de </a:t>
            </a:r>
            <a:r>
              <a:rPr lang="pt-BR" b="1" dirty="0"/>
              <a:t>mandato eletivo de dirigente sindical </a:t>
            </a:r>
            <a:r>
              <a:rPr lang="pt-BR" dirty="0" smtClean="0"/>
              <a:t>de </a:t>
            </a:r>
            <a:r>
              <a:rPr lang="pt-BR" dirty="0"/>
              <a:t>trabalhadores rurais; </a:t>
            </a:r>
          </a:p>
          <a:p>
            <a:pPr algn="just"/>
            <a:endParaRPr lang="pt-BR" dirty="0" smtClean="0"/>
          </a:p>
          <a:p>
            <a:pPr algn="just"/>
            <a:r>
              <a:rPr lang="pt-BR" dirty="0" smtClean="0"/>
              <a:t>Exercício </a:t>
            </a:r>
            <a:r>
              <a:rPr lang="pt-BR" dirty="0"/>
              <a:t>de mandato de </a:t>
            </a:r>
            <a:r>
              <a:rPr lang="pt-BR" b="1" dirty="0"/>
              <a:t>vereador do Município em que desenvolve a atividade rural ou de dirigente de cooperativa rural constituída</a:t>
            </a:r>
            <a:r>
              <a:rPr lang="pt-BR" dirty="0"/>
              <a:t>, </a:t>
            </a:r>
            <a:endParaRPr lang="pt-BR" dirty="0" smtClean="0"/>
          </a:p>
          <a:p>
            <a:pPr algn="just"/>
            <a:endParaRPr lang="pt-BR" dirty="0" smtClean="0"/>
          </a:p>
          <a:p>
            <a:pPr algn="just"/>
            <a:r>
              <a:rPr lang="pt-BR" b="1" dirty="0" smtClean="0"/>
              <a:t>Atividade </a:t>
            </a:r>
            <a:r>
              <a:rPr lang="pt-BR" b="1" dirty="0"/>
              <a:t>artesanal</a:t>
            </a:r>
            <a:r>
              <a:rPr lang="pt-BR" dirty="0"/>
              <a:t> </a:t>
            </a:r>
            <a:r>
              <a:rPr lang="pt-BR" dirty="0" smtClean="0"/>
              <a:t>e </a:t>
            </a:r>
            <a:r>
              <a:rPr lang="pt-BR" b="1" dirty="0" smtClean="0"/>
              <a:t>Atividade </a:t>
            </a:r>
            <a:r>
              <a:rPr lang="pt-BR" b="1" dirty="0"/>
              <a:t>artística</a:t>
            </a:r>
            <a:r>
              <a:rPr lang="pt-BR" dirty="0"/>
              <a:t>, desde que em valor mensal inferior ao menor benefício de prestação continuada da Previdência Social. </a:t>
            </a:r>
          </a:p>
          <a:p>
            <a:pPr algn="just"/>
            <a:endParaRPr lang="pt-BR" dirty="0"/>
          </a:p>
          <a:p>
            <a:endParaRPr lang="pt-BR" dirty="0"/>
          </a:p>
        </p:txBody>
      </p:sp>
    </p:spTree>
    <p:extLst>
      <p:ext uri="{BB962C8B-B14F-4D97-AF65-F5344CB8AC3E}">
        <p14:creationId xmlns:p14="http://schemas.microsoft.com/office/powerpoint/2010/main" val="9088517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781050" y="274638"/>
            <a:ext cx="8362950" cy="561975"/>
          </a:xfrm>
        </p:spPr>
        <p:txBody>
          <a:bodyPr>
            <a:noAutofit/>
          </a:bodyPr>
          <a:lstStyle/>
          <a:p>
            <a:pPr eaLnBrk="1" hangingPunct="1">
              <a:defRPr/>
            </a:pPr>
            <a:r>
              <a:rPr lang="pt-BR" sz="2700" dirty="0" smtClean="0"/>
              <a:t>Segurado Especial – Emprego Urbano - Marido</a:t>
            </a:r>
            <a:endParaRPr lang="pt-BR" sz="2700" dirty="0"/>
          </a:p>
        </p:txBody>
      </p:sp>
      <p:sp>
        <p:nvSpPr>
          <p:cNvPr id="3" name="Espaço Reservado para Conteúdo 2"/>
          <p:cNvSpPr>
            <a:spLocks noGrp="1"/>
          </p:cNvSpPr>
          <p:nvPr>
            <p:ph idx="4294967295"/>
          </p:nvPr>
        </p:nvSpPr>
        <p:spPr>
          <a:xfrm>
            <a:off x="0" y="836613"/>
            <a:ext cx="8856663" cy="5905500"/>
          </a:xfrm>
        </p:spPr>
        <p:txBody>
          <a:bodyPr>
            <a:normAutofit/>
          </a:bodyPr>
          <a:lstStyle/>
          <a:p>
            <a:pPr algn="just" eaLnBrk="1" hangingPunct="1">
              <a:defRPr/>
            </a:pPr>
            <a:endParaRPr lang="pt-BR" sz="1600" b="1" dirty="0" smtClean="0"/>
          </a:p>
          <a:p>
            <a:pPr algn="just" eaLnBrk="1" hangingPunct="1">
              <a:defRPr/>
            </a:pPr>
            <a:r>
              <a:rPr lang="pt-BR" sz="1600" b="1" dirty="0" smtClean="0"/>
              <a:t>PREVIDENCIÁRIO. APOSENTADORIA RURAL POR IDADE. SEGURADA ESPECIAL. REGIME DE ECONOMIA FAMILIAR</a:t>
            </a:r>
            <a:r>
              <a:rPr lang="pt-BR" sz="1600" dirty="0" smtClean="0"/>
              <a:t>. 1. Sendo o labor rural indispensável à própria subsistência da Autora, conforme afirmado pelo Tribunal de origem, </a:t>
            </a:r>
            <a:r>
              <a:rPr lang="pt-BR" sz="1600" b="1" i="1" dirty="0" smtClean="0"/>
              <a:t>o fato do seu marido ser empregado urbano não lhe retira a condição de segurada especial</a:t>
            </a:r>
            <a:r>
              <a:rPr lang="pt-BR" sz="1600" dirty="0" smtClean="0"/>
              <a:t>. 2. Recurso Especial desprovido. (</a:t>
            </a:r>
            <a:r>
              <a:rPr lang="pt-BR" sz="1600" dirty="0" err="1" smtClean="0"/>
              <a:t>REsp.</a:t>
            </a:r>
            <a:r>
              <a:rPr lang="pt-BR" sz="1600" dirty="0" smtClean="0"/>
              <a:t> 587.296/PR, 5T, Rel. Min. LAURITA VAZ, DJU 13.12.2004, p. 413).</a:t>
            </a:r>
          </a:p>
          <a:p>
            <a:pPr marL="0" indent="0" algn="just" eaLnBrk="1" hangingPunct="1">
              <a:buFont typeface="Wingdings" pitchFamily="2" charset="2"/>
              <a:buNone/>
              <a:defRPr/>
            </a:pPr>
            <a:endParaRPr lang="pt-BR" sz="1600" dirty="0" smtClean="0"/>
          </a:p>
          <a:p>
            <a:pPr algn="just" eaLnBrk="1" hangingPunct="1">
              <a:defRPr/>
            </a:pPr>
            <a:r>
              <a:rPr lang="pt-BR" sz="1600" b="1" dirty="0" smtClean="0"/>
              <a:t>PREVIDENCIÁRIO. APOSENTADORIA POR IDADE. SEGURADA ESPECIAL</a:t>
            </a:r>
            <a:r>
              <a:rPr lang="pt-BR" sz="1600" dirty="0" smtClean="0"/>
              <a:t>. O fato do </a:t>
            </a:r>
            <a:r>
              <a:rPr lang="pt-BR" sz="1600" b="1" i="1" dirty="0" smtClean="0"/>
              <a:t>marido da Autora ser aposentado e seu filho pedreiro não afasta a qualidade de segurada especial</a:t>
            </a:r>
            <a:r>
              <a:rPr lang="pt-BR" sz="1600" dirty="0" smtClean="0"/>
              <a:t> da mesma para obtenção da aposentadoria rural por idade. Recurso conhecido e provido. (</a:t>
            </a:r>
            <a:r>
              <a:rPr lang="pt-BR" sz="1600" dirty="0" err="1" smtClean="0"/>
              <a:t>REsp.</a:t>
            </a:r>
            <a:r>
              <a:rPr lang="pt-BR" sz="1600" dirty="0" smtClean="0"/>
              <a:t> 289.949/SC, 5T, Rel. Min. GILSON DIPP, DJU 04.02.2002.)</a:t>
            </a:r>
          </a:p>
          <a:p>
            <a:pPr algn="just" eaLnBrk="1" hangingPunct="1">
              <a:defRPr/>
            </a:pPr>
            <a:endParaRPr lang="pt-BR" sz="1600" dirty="0" smtClean="0"/>
          </a:p>
          <a:p>
            <a:pPr algn="just" eaLnBrk="1" hangingPunct="1">
              <a:defRPr/>
            </a:pPr>
            <a:r>
              <a:rPr lang="pt-BR" sz="1600" b="1" dirty="0" smtClean="0"/>
              <a:t>PREVIDENCIÁRIO. RECURSO ESPECIAL. APOSENTADORIA POR IDADE. RURÍCOLA. PERDA DA QUALIDADE DE SEGURADO. SIMULTANEIDADE DAS CONDIÇÕES DESNECESSIDADE. RECURSO IMPROVIDO.</a:t>
            </a:r>
            <a:r>
              <a:rPr lang="pt-BR" sz="1600" dirty="0" smtClean="0"/>
              <a:t> 1. A Terceira Seção deste Superior Tribunal já uniformizou seu entendimento no sentido de ser desnecessário que o implemento das condições para a aposentadoria por idade ocorram de forma simultânea, visto que não exigida esta característica no art. 102, § 1º, da Lei 8.213/91. Assim, não há óbice à concessão do benefício mesmo que, quando do implemento da idade, já se tenha perdido a qualidade de segurado. 2. Recurso Especial improvido. (</a:t>
            </a:r>
            <a:r>
              <a:rPr lang="pt-BR" sz="1600" dirty="0" err="1" smtClean="0"/>
              <a:t>REsp.</a:t>
            </a:r>
            <a:r>
              <a:rPr lang="pt-BR" sz="1600" dirty="0" smtClean="0"/>
              <a:t> 643.668/SC, 5T, Rel. Min. ARNALDO ESTEVES LIMA, DJU 03.10.2005, p. 318).</a:t>
            </a:r>
          </a:p>
          <a:p>
            <a:pPr algn="just" eaLnBrk="1" hangingPunct="1">
              <a:defRPr/>
            </a:pPr>
            <a:endParaRPr lang="pt-BR" sz="1400" dirty="0" smtClean="0">
              <a:sym typeface="Wingdings" pitchFamily="2" charset="2"/>
            </a:endParaRPr>
          </a:p>
          <a:p>
            <a:pPr algn="just" eaLnBrk="1" hangingPunct="1">
              <a:defRPr/>
            </a:pPr>
            <a:endParaRPr lang="pt-BR"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Espaço Reservado para Conteúdo 2"/>
          <p:cNvSpPr>
            <a:spLocks noGrp="1"/>
          </p:cNvSpPr>
          <p:nvPr>
            <p:ph idx="1"/>
          </p:nvPr>
        </p:nvSpPr>
        <p:spPr/>
        <p:txBody>
          <a:bodyPr>
            <a:normAutofit lnSpcReduction="10000"/>
          </a:bodyPr>
          <a:lstStyle/>
          <a:p>
            <a:pPr eaLnBrk="1" hangingPunct="1"/>
            <a:r>
              <a:rPr lang="pt-BR" smtClean="0"/>
              <a:t>Sujeitos protegidos: segurados e dependentes</a:t>
            </a:r>
            <a:br>
              <a:rPr lang="pt-BR" smtClean="0"/>
            </a:br>
            <a:endParaRPr lang="pt-BR" smtClean="0"/>
          </a:p>
          <a:p>
            <a:pPr eaLnBrk="1" hangingPunct="1"/>
            <a:r>
              <a:rPr lang="pt-BR" smtClean="0"/>
              <a:t>Relação jurídica</a:t>
            </a:r>
            <a:br>
              <a:rPr lang="pt-BR" smtClean="0"/>
            </a:br>
            <a:r>
              <a:rPr lang="pt-BR" smtClean="0"/>
              <a:t>- Relação jurídica no plano lógico e jurídico</a:t>
            </a:r>
            <a:br>
              <a:rPr lang="pt-BR" smtClean="0"/>
            </a:br>
            <a:r>
              <a:rPr lang="pt-BR" smtClean="0"/>
              <a:t>- Relação jurídica e obrigação</a:t>
            </a:r>
            <a:br>
              <a:rPr lang="pt-BR" smtClean="0"/>
            </a:br>
            <a:r>
              <a:rPr lang="pt-BR" smtClean="0"/>
              <a:t>- Elementos da relação jurídica</a:t>
            </a:r>
            <a:br>
              <a:rPr lang="pt-BR" smtClean="0"/>
            </a:br>
            <a:r>
              <a:rPr lang="pt-BR" smtClean="0"/>
              <a:t>- Relação jurídica previdenciária</a:t>
            </a:r>
          </a:p>
          <a:p>
            <a:pPr eaLnBrk="1" hangingPunct="1"/>
            <a:endParaRPr lang="pt-BR" smtClean="0"/>
          </a:p>
          <a:p>
            <a:pPr eaLnBrk="1" hangingPunct="1"/>
            <a:r>
              <a:rPr lang="pt-BR" smtClean="0"/>
              <a:t> Filiação ao regime geral de previdência social</a:t>
            </a:r>
            <a:br>
              <a:rPr lang="pt-BR" smtClean="0"/>
            </a:br>
            <a:r>
              <a:rPr lang="pt-BR" smtClean="0"/>
              <a:t> Filiação e inscrição</a:t>
            </a:r>
          </a:p>
        </p:txBody>
      </p:sp>
      <p:sp>
        <p:nvSpPr>
          <p:cNvPr id="2" name="Título 1"/>
          <p:cNvSpPr>
            <a:spLocks noGrp="1"/>
          </p:cNvSpPr>
          <p:nvPr>
            <p:ph type="title"/>
          </p:nvPr>
        </p:nvSpPr>
        <p:spPr/>
        <p:txBody>
          <a:bodyPr>
            <a:normAutofit/>
          </a:bodyPr>
          <a:lstStyle/>
          <a:p>
            <a:pPr eaLnBrk="1" hangingPunct="1">
              <a:defRPr/>
            </a:pPr>
            <a:r>
              <a:rPr lang="pt-BR" dirty="0" smtClean="0"/>
              <a:t>Conteúdo programático</a:t>
            </a:r>
            <a:endParaRPr lang="pt-B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539552" y="764704"/>
            <a:ext cx="8291512" cy="633412"/>
          </a:xfrm>
        </p:spPr>
        <p:txBody>
          <a:bodyPr>
            <a:noAutofit/>
          </a:bodyPr>
          <a:lstStyle/>
          <a:p>
            <a:pPr eaLnBrk="1" hangingPunct="1">
              <a:defRPr/>
            </a:pPr>
            <a:r>
              <a:rPr lang="pt-BR" sz="4000" dirty="0" smtClean="0"/>
              <a:t>Segurado Especial – dimensão da propriedade</a:t>
            </a:r>
            <a:endParaRPr lang="pt-BR" sz="4000" dirty="0"/>
          </a:p>
        </p:txBody>
      </p:sp>
      <p:sp>
        <p:nvSpPr>
          <p:cNvPr id="23555" name="Espaço Reservado para Conteúdo 2"/>
          <p:cNvSpPr>
            <a:spLocks noGrp="1"/>
          </p:cNvSpPr>
          <p:nvPr>
            <p:ph idx="4294967295"/>
          </p:nvPr>
        </p:nvSpPr>
        <p:spPr>
          <a:xfrm>
            <a:off x="0" y="1772816"/>
            <a:ext cx="9144000" cy="5085184"/>
          </a:xfrm>
        </p:spPr>
        <p:txBody>
          <a:bodyPr>
            <a:noAutofit/>
          </a:bodyPr>
          <a:lstStyle/>
          <a:p>
            <a:pPr algn="just" eaLnBrk="1" hangingPunct="1"/>
            <a:r>
              <a:rPr lang="pt-BR" sz="2000" dirty="0" smtClean="0">
                <a:sym typeface="Wingdings" pitchFamily="2" charset="2"/>
              </a:rPr>
              <a:t>Reconhecimento de segurado especial diante da grande extensão da propriedade rural - </a:t>
            </a:r>
            <a:r>
              <a:rPr lang="pt-BR" sz="2000" b="1" dirty="0" smtClean="0">
                <a:sym typeface="Wingdings" pitchFamily="2" charset="2"/>
              </a:rPr>
              <a:t>RESP 232.884-RS</a:t>
            </a:r>
            <a:r>
              <a:rPr lang="pt-BR" sz="2000" dirty="0" smtClean="0">
                <a:sym typeface="Wingdings" pitchFamily="2" charset="2"/>
              </a:rPr>
              <a:t>: </a:t>
            </a:r>
            <a:r>
              <a:rPr lang="pt-BR" sz="2000" i="1" dirty="0" smtClean="0">
                <a:sym typeface="Wingdings" pitchFamily="2" charset="2"/>
              </a:rPr>
              <a:t>“Em outras palavras, ao contrário do que assentado pela Corte de origem, </a:t>
            </a:r>
            <a:r>
              <a:rPr lang="pt-BR" sz="2000" b="1" i="1" dirty="0" smtClean="0">
                <a:sym typeface="Wingdings" pitchFamily="2" charset="2"/>
              </a:rPr>
              <a:t>a dimensão do imóvel rural  não  afasta,  per  se,  a  caracterização  do  regime  de  economia familiar,  podendo  tal  condição  ser  demonstrada  por  outros  meios  de  prova</a:t>
            </a:r>
            <a:r>
              <a:rPr lang="pt-BR" sz="2000" i="1" dirty="0" smtClean="0">
                <a:sym typeface="Wingdings" pitchFamily="2" charset="2"/>
              </a:rPr>
              <a:t>, independentemente se a propriedade em questão possui área igual ou superior ao módulo rural da respectiva região.”</a:t>
            </a:r>
          </a:p>
          <a:p>
            <a:pPr algn="just"/>
            <a:endParaRPr lang="pt-BR" sz="2000" b="1" i="1" dirty="0" smtClean="0">
              <a:sym typeface="Wingdings" pitchFamily="2" charset="2"/>
            </a:endParaRPr>
          </a:p>
          <a:p>
            <a:pPr algn="just"/>
            <a:r>
              <a:rPr lang="pt-BR" sz="2000" b="1" i="1" dirty="0" smtClean="0">
                <a:sym typeface="Wingdings" pitchFamily="2" charset="2"/>
              </a:rPr>
              <a:t>SÚMULA </a:t>
            </a:r>
            <a:r>
              <a:rPr lang="pt-BR" sz="2000" b="1" i="1" dirty="0">
                <a:sym typeface="Wingdings" pitchFamily="2" charset="2"/>
              </a:rPr>
              <a:t>30 da TNU</a:t>
            </a:r>
            <a:r>
              <a:rPr lang="pt-BR" sz="2000" i="1" dirty="0">
                <a:sym typeface="Wingdings" pitchFamily="2" charset="2"/>
              </a:rPr>
              <a:t> </a:t>
            </a:r>
            <a:r>
              <a:rPr lang="pt-BR" sz="2000" dirty="0">
                <a:sym typeface="Wingdings" pitchFamily="2" charset="2"/>
              </a:rPr>
              <a:t>- Tratando-se de demanda previdenciária, o fato de o imóvel ser superior ao módulo rural não afasta, por si só, a qualificação de seu proprietário como segurado especial, desde que comprovada, nos autos, a sua exploração em regime de economia familiar.</a:t>
            </a:r>
            <a:endParaRPr lang="pt-BR" sz="2000" b="1" i="1" dirty="0">
              <a:sym typeface="Wingdings" pitchFamily="2" charset="2"/>
            </a:endParaRPr>
          </a:p>
          <a:p>
            <a:pPr algn="just"/>
            <a:endParaRPr lang="pt-BR" sz="2000" b="1" i="1" dirty="0">
              <a:sym typeface="Wingdings" pitchFamily="2" charset="2"/>
            </a:endParaRPr>
          </a:p>
          <a:p>
            <a:pPr algn="just"/>
            <a:r>
              <a:rPr lang="pt-BR" sz="2000" b="1" i="1" dirty="0">
                <a:sym typeface="Wingdings" pitchFamily="2" charset="2"/>
              </a:rPr>
              <a:t>SÚMULA 14 da TNU</a:t>
            </a:r>
            <a:r>
              <a:rPr lang="pt-BR" sz="2000" i="1" dirty="0">
                <a:sym typeface="Wingdings" pitchFamily="2" charset="2"/>
              </a:rPr>
              <a:t> - Para a concessão de aposentadoria rural por idade, não se exige que o início de prova material, corresponda a todo o período equivalente à carência do benefício.</a:t>
            </a:r>
          </a:p>
          <a:p>
            <a:pPr algn="just"/>
            <a:endParaRPr lang="pt-BR" sz="2000" i="1" dirty="0">
              <a:sym typeface="Wingdings" pitchFamily="2" charset="2"/>
            </a:endParaRPr>
          </a:p>
          <a:p>
            <a:pPr algn="just"/>
            <a:r>
              <a:rPr lang="pt-BR" sz="2000" b="1" dirty="0"/>
              <a:t>Súmula 46 da TNU - </a:t>
            </a:r>
            <a:r>
              <a:rPr lang="pt-BR" sz="2000" i="1" dirty="0"/>
              <a:t>O exercício de atividade urbana intercalada não impede a concessão de benefício previdenciário de trabalhador rural, condição que deve ser analisada no caso concreto</a:t>
            </a:r>
            <a:r>
              <a:rPr lang="pt-BR" sz="2000" i="1" dirty="0" smtClean="0"/>
              <a:t>.</a:t>
            </a:r>
            <a:endParaRPr lang="pt-BR" sz="2000" dirty="0" smtClean="0">
              <a:sym typeface="Wingdings" pitchFamily="2" charset="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bwMode="auto">
          <a:xfrm>
            <a:off x="899592" y="188640"/>
            <a:ext cx="7467600" cy="633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normAutofit/>
          </a:bodyPr>
          <a:lstStyle/>
          <a:p>
            <a:pPr eaLnBrk="1" hangingPunct="1"/>
            <a:r>
              <a:rPr lang="pt-BR" sz="3500" b="1" cap="none" dirty="0" smtClean="0"/>
              <a:t>CONTRIBUINTE INDIVIDUAL</a:t>
            </a:r>
          </a:p>
        </p:txBody>
      </p:sp>
      <p:sp>
        <p:nvSpPr>
          <p:cNvPr id="24579" name="Rectangle 3"/>
          <p:cNvSpPr>
            <a:spLocks noGrp="1"/>
          </p:cNvSpPr>
          <p:nvPr>
            <p:ph idx="4294967295"/>
          </p:nvPr>
        </p:nvSpPr>
        <p:spPr>
          <a:xfrm>
            <a:off x="179512" y="980728"/>
            <a:ext cx="8964488" cy="5493097"/>
          </a:xfrm>
        </p:spPr>
        <p:txBody>
          <a:bodyPr>
            <a:normAutofit/>
          </a:bodyPr>
          <a:lstStyle/>
          <a:p>
            <a:pPr algn="just" eaLnBrk="1" hangingPunct="1">
              <a:lnSpc>
                <a:spcPct val="90000"/>
              </a:lnSpc>
            </a:pPr>
            <a:r>
              <a:rPr lang="pt-BR" sz="2000" dirty="0" smtClean="0"/>
              <a:t>É segurado como </a:t>
            </a:r>
            <a:r>
              <a:rPr lang="pt-BR" sz="2000" b="1" dirty="0" smtClean="0"/>
              <a:t>contribuinte individual</a:t>
            </a:r>
            <a:r>
              <a:rPr lang="pt-BR" sz="2000" dirty="0" smtClean="0"/>
              <a:t> aquele que não se enquadrar em nenhuma outra forma de segurado. Ou seja, todas as pessoas que exerçam atividade remunerada por conta própria. Muitos CI são conhecidos como </a:t>
            </a:r>
            <a:r>
              <a:rPr lang="pt-BR" sz="2000" b="1" dirty="0" smtClean="0"/>
              <a:t>trabalhadores autônomos</a:t>
            </a:r>
            <a:r>
              <a:rPr lang="pt-BR" sz="2000" dirty="0" smtClean="0"/>
              <a:t>, que é um termo que não mais é utilizado pelo Direito Previdenciário. </a:t>
            </a:r>
            <a:endParaRPr lang="pt-BR" sz="2000" b="1" dirty="0" smtClean="0"/>
          </a:p>
          <a:p>
            <a:pPr algn="just" eaLnBrk="1" hangingPunct="1">
              <a:lnSpc>
                <a:spcPct val="90000"/>
              </a:lnSpc>
            </a:pPr>
            <a:endParaRPr lang="pt-BR" sz="2000" dirty="0" smtClean="0"/>
          </a:p>
          <a:p>
            <a:pPr algn="just" eaLnBrk="1" hangingPunct="1">
              <a:lnSpc>
                <a:spcPct val="90000"/>
              </a:lnSpc>
            </a:pPr>
            <a:r>
              <a:rPr lang="pt-BR" sz="2000" dirty="0" smtClean="0"/>
              <a:t>O segurado contribuinte individual não possui uma característica comum, sólida, jurídica, salvo o fato de não se enquadrar em nenhuma das regras anteriores... </a:t>
            </a:r>
          </a:p>
          <a:p>
            <a:pPr algn="just" eaLnBrk="1" hangingPunct="1">
              <a:lnSpc>
                <a:spcPct val="90000"/>
              </a:lnSpc>
            </a:pPr>
            <a:endParaRPr lang="pt-BR" sz="2000" dirty="0"/>
          </a:p>
          <a:p>
            <a:pPr algn="just" eaLnBrk="1" hangingPunct="1">
              <a:lnSpc>
                <a:spcPct val="90000"/>
              </a:lnSpc>
            </a:pPr>
            <a:r>
              <a:rPr lang="pt-BR" sz="2000" dirty="0" smtClean="0"/>
              <a:t>Dessa forma, explicasse o caráter residual do mesmo. Contudo, tome cuidado com o seguinte: </a:t>
            </a:r>
            <a:r>
              <a:rPr lang="pt-BR" sz="2000" b="1" dirty="0" smtClean="0"/>
              <a:t>o mero fato de uma pessoa ser cotista ou viver de rendas não importará na obrigatoriedade de filiação a Previdência Social como segurado contribuinte individual</a:t>
            </a:r>
            <a:r>
              <a:rPr lang="pt-BR" sz="2000" dirty="0" smtClean="0"/>
              <a:t>, </a:t>
            </a:r>
            <a:r>
              <a:rPr lang="pt-BR" sz="2000" b="1" dirty="0" smtClean="0"/>
              <a:t>uma vez que é necessário o exercício de uma atividade remunerada</a:t>
            </a:r>
            <a:r>
              <a:rPr lang="pt-BR" sz="2000" dirty="0" smtClean="0"/>
              <a:t>. </a:t>
            </a:r>
          </a:p>
          <a:p>
            <a:pPr algn="just" eaLnBrk="1" hangingPunct="1">
              <a:lnSpc>
                <a:spcPct val="90000"/>
              </a:lnSpc>
            </a:pPr>
            <a:endParaRPr lang="pt-BR" sz="2000" dirty="0"/>
          </a:p>
          <a:p>
            <a:pPr algn="just" eaLnBrk="1" hangingPunct="1">
              <a:lnSpc>
                <a:spcPct val="90000"/>
              </a:lnSpc>
            </a:pPr>
            <a:r>
              <a:rPr lang="pt-BR" sz="2000" dirty="0" smtClean="0"/>
              <a:t>Tais pessoas nada serão para a previdência social, salvo se filiados como facultativos.</a:t>
            </a:r>
          </a:p>
          <a:p>
            <a:pPr algn="just" eaLnBrk="1" hangingPunct="1">
              <a:lnSpc>
                <a:spcPct val="90000"/>
              </a:lnSpc>
              <a:buFont typeface="Wingdings" pitchFamily="2" charset="2"/>
              <a:buNone/>
            </a:pPr>
            <a:endParaRPr lang="pt-BR" sz="20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idx="4294967295"/>
          </p:nvPr>
        </p:nvSpPr>
        <p:spPr>
          <a:xfrm>
            <a:off x="755576" y="188640"/>
            <a:ext cx="7380312" cy="792832"/>
          </a:xfrm>
        </p:spPr>
        <p:txBody>
          <a:bodyPr/>
          <a:lstStyle/>
          <a:p>
            <a:r>
              <a:rPr lang="pt-BR" sz="3600" dirty="0" smtClean="0"/>
              <a:t>Espécies de C. Individual</a:t>
            </a:r>
            <a:endParaRPr lang="pt-BR" sz="3600" dirty="0"/>
          </a:p>
        </p:txBody>
      </p:sp>
      <p:sp>
        <p:nvSpPr>
          <p:cNvPr id="2" name="Espaço Reservado para Conteúdo 1"/>
          <p:cNvSpPr>
            <a:spLocks noGrp="1"/>
          </p:cNvSpPr>
          <p:nvPr>
            <p:ph idx="4294967295"/>
          </p:nvPr>
        </p:nvSpPr>
        <p:spPr>
          <a:xfrm>
            <a:off x="107505" y="980728"/>
            <a:ext cx="9036496" cy="5760639"/>
          </a:xfrm>
        </p:spPr>
        <p:txBody>
          <a:bodyPr>
            <a:normAutofit fontScale="77500" lnSpcReduction="20000"/>
          </a:bodyPr>
          <a:lstStyle/>
          <a:p>
            <a:pPr algn="just"/>
            <a:r>
              <a:rPr lang="pt-BR" dirty="0" smtClean="0"/>
              <a:t>a </a:t>
            </a:r>
            <a:r>
              <a:rPr lang="pt-BR" b="1" dirty="0"/>
              <a:t>pessoa física</a:t>
            </a:r>
            <a:r>
              <a:rPr lang="pt-BR" dirty="0"/>
              <a:t>, proprietária ou não, que </a:t>
            </a:r>
            <a:r>
              <a:rPr lang="pt-BR" b="1" dirty="0"/>
              <a:t>explora atividade agropecuária, a qualquer título, em caráter permanente ou temporário, em área, contínua ou descontínua, superior a quatro módulos fiscais</a:t>
            </a:r>
            <a:r>
              <a:rPr lang="pt-BR" dirty="0"/>
              <a:t>; </a:t>
            </a:r>
            <a:endParaRPr lang="pt-BR" dirty="0" smtClean="0"/>
          </a:p>
          <a:p>
            <a:pPr algn="just"/>
            <a:endParaRPr lang="pt-BR" dirty="0"/>
          </a:p>
          <a:p>
            <a:pPr algn="just"/>
            <a:r>
              <a:rPr lang="pt-BR" dirty="0"/>
              <a:t>a </a:t>
            </a:r>
            <a:r>
              <a:rPr lang="pt-BR" b="1" dirty="0"/>
              <a:t>pessoa física</a:t>
            </a:r>
            <a:r>
              <a:rPr lang="pt-BR" dirty="0"/>
              <a:t>, proprietária ou não, que </a:t>
            </a:r>
            <a:r>
              <a:rPr lang="pt-BR" b="1" dirty="0"/>
              <a:t>explora atividade de extração mineral - garimpo -, em caráter permanente ou temporário</a:t>
            </a:r>
            <a:r>
              <a:rPr lang="pt-BR" dirty="0"/>
              <a:t>, diretamente ou por intermédio de prepostos, com ou sem o auxílio de empregados, utilizados a qualquer título, ainda que de forma não contínua</a:t>
            </a:r>
            <a:r>
              <a:rPr lang="pt-BR" dirty="0" smtClean="0"/>
              <a:t>;</a:t>
            </a:r>
          </a:p>
          <a:p>
            <a:pPr algn="just"/>
            <a:endParaRPr lang="pt-BR" dirty="0"/>
          </a:p>
          <a:p>
            <a:pPr algn="just"/>
            <a:r>
              <a:rPr lang="pt-BR" dirty="0"/>
              <a:t>o </a:t>
            </a:r>
            <a:r>
              <a:rPr lang="pt-BR" b="1" dirty="0"/>
              <a:t>ministro de confissão religiosa</a:t>
            </a:r>
            <a:r>
              <a:rPr lang="pt-BR" dirty="0"/>
              <a:t> e o </a:t>
            </a:r>
            <a:r>
              <a:rPr lang="pt-BR" b="1" dirty="0"/>
              <a:t>membro de instituto de vida consagrada</a:t>
            </a:r>
            <a:r>
              <a:rPr lang="pt-BR" dirty="0"/>
              <a:t>, de </a:t>
            </a:r>
            <a:r>
              <a:rPr lang="pt-BR" b="1" dirty="0"/>
              <a:t>congregação ou de ordem </a:t>
            </a:r>
            <a:r>
              <a:rPr lang="pt-BR" b="1" dirty="0" smtClean="0"/>
              <a:t>religiosa</a:t>
            </a:r>
            <a:r>
              <a:rPr lang="pt-BR" dirty="0" smtClean="0"/>
              <a:t>;</a:t>
            </a:r>
          </a:p>
          <a:p>
            <a:pPr algn="just"/>
            <a:endParaRPr lang="pt-BR" dirty="0"/>
          </a:p>
          <a:p>
            <a:pPr algn="just"/>
            <a:r>
              <a:rPr lang="pt-BR" dirty="0"/>
              <a:t>o </a:t>
            </a:r>
            <a:r>
              <a:rPr lang="pt-BR" b="1" dirty="0"/>
              <a:t>titular de firma individual</a:t>
            </a:r>
            <a:r>
              <a:rPr lang="pt-BR" dirty="0"/>
              <a:t> urbana ou rural</a:t>
            </a:r>
            <a:r>
              <a:rPr lang="pt-BR" dirty="0" smtClean="0"/>
              <a:t>;</a:t>
            </a:r>
          </a:p>
          <a:p>
            <a:pPr algn="just"/>
            <a:endParaRPr lang="pt-BR" dirty="0"/>
          </a:p>
          <a:p>
            <a:pPr algn="just"/>
            <a:r>
              <a:rPr lang="pt-BR" dirty="0" smtClean="0"/>
              <a:t>o </a:t>
            </a:r>
            <a:r>
              <a:rPr lang="pt-BR" dirty="0"/>
              <a:t>diretor não empregado e o membro de conselho de administração na sociedade anônima</a:t>
            </a:r>
            <a:r>
              <a:rPr lang="pt-BR" b="1" dirty="0"/>
              <a:t>; </a:t>
            </a:r>
            <a:r>
              <a:rPr lang="pt-BR" dirty="0" smtClean="0"/>
              <a:t>todos </a:t>
            </a:r>
            <a:r>
              <a:rPr lang="pt-BR" dirty="0"/>
              <a:t>os sócios, nas sociedades em nome coletivo e de capital e  indústria; </a:t>
            </a:r>
            <a:endParaRPr lang="pt-BR" dirty="0" smtClean="0"/>
          </a:p>
          <a:p>
            <a:pPr algn="just"/>
            <a:endParaRPr lang="pt-BR" dirty="0"/>
          </a:p>
          <a:p>
            <a:pPr algn="just"/>
            <a:r>
              <a:rPr lang="pt-BR" dirty="0" smtClean="0"/>
              <a:t>o </a:t>
            </a:r>
            <a:r>
              <a:rPr lang="pt-BR" dirty="0"/>
              <a:t>sócio gerente e o sócio cotista que recebam remuneração decorrente de seu trabalho e o administrador não empregado na sociedade por cotas de responsabilidade limitada, urbana ou rural</a:t>
            </a:r>
            <a:r>
              <a:rPr lang="pt-BR" dirty="0" smtClean="0"/>
              <a:t>;</a:t>
            </a:r>
            <a:endParaRPr lang="pt-BR" dirty="0"/>
          </a:p>
        </p:txBody>
      </p:sp>
    </p:spTree>
    <p:extLst>
      <p:ext uri="{BB962C8B-B14F-4D97-AF65-F5344CB8AC3E}">
        <p14:creationId xmlns:p14="http://schemas.microsoft.com/office/powerpoint/2010/main" val="32347956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p:cNvGraphicFramePr>
            <a:graphicFrameLocks noGrp="1"/>
          </p:cNvGraphicFramePr>
          <p:nvPr>
            <p:extLst>
              <p:ext uri="{D42A27DB-BD31-4B8C-83A1-F6EECF244321}">
                <p14:modId xmlns:p14="http://schemas.microsoft.com/office/powerpoint/2010/main" val="2106287782"/>
              </p:ext>
            </p:extLst>
          </p:nvPr>
        </p:nvGraphicFramePr>
        <p:xfrm>
          <a:off x="698500" y="2247900"/>
          <a:ext cx="8229600" cy="3694848"/>
        </p:xfrm>
        <a:graphic>
          <a:graphicData uri="http://schemas.openxmlformats.org/drawingml/2006/table">
            <a:tbl>
              <a:tblPr/>
              <a:tblGrid>
                <a:gridCol w="3374136"/>
                <a:gridCol w="4855464"/>
              </a:tblGrid>
              <a:tr h="2812445">
                <a:tc>
                  <a:txBody>
                    <a:bodyPr/>
                    <a:lstStyle/>
                    <a:p>
                      <a:r>
                        <a:rPr lang="pt-BR" sz="2600" dirty="0">
                          <a:solidFill>
                            <a:srgbClr val="0000CC"/>
                          </a:solidFill>
                          <a:effectLst/>
                          <a:hlinkClick r:id="rId2"/>
                        </a:rPr>
                        <a:t>SÚMULA 52</a:t>
                      </a:r>
                      <a:r>
                        <a:rPr lang="pt-BR" sz="2600" dirty="0">
                          <a:effectLst/>
                        </a:rPr>
                        <a:t/>
                      </a:r>
                      <a:br>
                        <a:rPr lang="pt-BR" sz="2600" dirty="0">
                          <a:effectLst/>
                        </a:rPr>
                      </a:br>
                      <a:r>
                        <a:rPr lang="pt-BR" sz="2600" dirty="0">
                          <a:effectLst/>
                        </a:rPr>
                        <a:t>DOU DATA 18/04/2012</a:t>
                      </a:r>
                      <a:br>
                        <a:rPr lang="pt-BR" sz="2600" dirty="0">
                          <a:effectLst/>
                        </a:rPr>
                      </a:br>
                      <a:r>
                        <a:rPr lang="pt-BR" sz="2600" dirty="0">
                          <a:effectLst/>
                        </a:rPr>
                        <a:t>PG. 00143</a:t>
                      </a:r>
                      <a:br>
                        <a:rPr lang="pt-BR" sz="2600" dirty="0">
                          <a:effectLst/>
                        </a:rPr>
                      </a:br>
                      <a:endParaRPr lang="pt-BR" sz="2600" dirty="0">
                        <a:effectLst/>
                      </a:endParaRPr>
                    </a:p>
                  </a:txBody>
                  <a:tcPr marL="64344" marR="64344" marT="64344" marB="64344" anchor="ctr">
                    <a:lnL>
                      <a:noFill/>
                    </a:lnL>
                    <a:lnR>
                      <a:noFill/>
                    </a:lnR>
                    <a:lnT>
                      <a:noFill/>
                    </a:lnT>
                    <a:lnB>
                      <a:noFill/>
                    </a:lnB>
                  </a:tcPr>
                </a:tc>
                <a:tc>
                  <a:txBody>
                    <a:bodyPr/>
                    <a:lstStyle/>
                    <a:p>
                      <a:pPr algn="l"/>
                      <a:r>
                        <a:rPr lang="pt-BR" sz="2600" dirty="0">
                          <a:effectLst/>
                        </a:rPr>
                        <a:t>Para fins de concessão de pensão por morte, é incabível a regularização do recolhimento de contribuições de segurado contribuinte individual posteriormente a seu óbito, exceto quando as contribuições devam ser arrecadadas por empresa tomadora de serviços.</a:t>
                      </a:r>
                    </a:p>
                  </a:txBody>
                  <a:tcPr marL="64344" marR="64344" marT="64344" marB="64344" anchor="ctr">
                    <a:lnL>
                      <a:noFill/>
                    </a:lnL>
                    <a:lnR>
                      <a:noFill/>
                    </a:lnR>
                    <a:lnT>
                      <a:noFill/>
                    </a:lnT>
                    <a:lnB>
                      <a:noFill/>
                    </a:lnB>
                  </a:tcPr>
                </a:tc>
              </a:tr>
            </a:tbl>
          </a:graphicData>
        </a:graphic>
      </p:graphicFrame>
    </p:spTree>
    <p:extLst>
      <p:ext uri="{BB962C8B-B14F-4D97-AF65-F5344CB8AC3E}">
        <p14:creationId xmlns:p14="http://schemas.microsoft.com/office/powerpoint/2010/main" val="2618658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1676400" y="188913"/>
            <a:ext cx="7467600" cy="633412"/>
          </a:xfrm>
        </p:spPr>
        <p:txBody>
          <a:bodyPr>
            <a:normAutofit/>
          </a:bodyPr>
          <a:lstStyle/>
          <a:p>
            <a:pPr eaLnBrk="1" hangingPunct="1">
              <a:defRPr/>
            </a:pPr>
            <a:r>
              <a:rPr lang="pt-BR" sz="3500" dirty="0" smtClean="0"/>
              <a:t>Trabalhador rural – art. 143</a:t>
            </a:r>
            <a:endParaRPr lang="pt-BR" sz="3500" dirty="0"/>
          </a:p>
        </p:txBody>
      </p:sp>
      <p:sp>
        <p:nvSpPr>
          <p:cNvPr id="25603" name="Espaço Reservado para Conteúdo 2"/>
          <p:cNvSpPr>
            <a:spLocks noGrp="1"/>
          </p:cNvSpPr>
          <p:nvPr>
            <p:ph idx="4294967295"/>
          </p:nvPr>
        </p:nvSpPr>
        <p:spPr>
          <a:xfrm>
            <a:off x="0" y="981075"/>
            <a:ext cx="8928100" cy="5761038"/>
          </a:xfrm>
        </p:spPr>
        <p:txBody>
          <a:bodyPr>
            <a:normAutofit/>
          </a:bodyPr>
          <a:lstStyle/>
          <a:p>
            <a:pPr algn="just" eaLnBrk="1" hangingPunct="1"/>
            <a:r>
              <a:rPr lang="pt-BR" sz="1600" dirty="0" smtClean="0"/>
              <a:t>Para o </a:t>
            </a:r>
            <a:r>
              <a:rPr lang="pt-BR" sz="1600" b="1" dirty="0" smtClean="0"/>
              <a:t>trabalhador rural empregado</a:t>
            </a:r>
            <a:r>
              <a:rPr lang="pt-BR" sz="1600" dirty="0" smtClean="0"/>
              <a:t>, o prazo previsto no </a:t>
            </a:r>
            <a:r>
              <a:rPr lang="pt-BR" sz="1600" u="sng" dirty="0" smtClean="0">
                <a:hlinkClick r:id="rId2"/>
              </a:rPr>
              <a:t>art. 143 da Lei n</a:t>
            </a:r>
            <a:r>
              <a:rPr lang="pt-BR" sz="1600" u="sng" baseline="30000" dirty="0" smtClean="0">
                <a:hlinkClick r:id="rId2"/>
              </a:rPr>
              <a:t>o</a:t>
            </a:r>
            <a:r>
              <a:rPr lang="pt-BR" sz="1600" u="sng" dirty="0" smtClean="0">
                <a:hlinkClick r:id="rId2"/>
              </a:rPr>
              <a:t> 8.213, de 24 de julho de 1991</a:t>
            </a:r>
            <a:r>
              <a:rPr lang="pt-BR" sz="1600" dirty="0" smtClean="0"/>
              <a:t>, fica </a:t>
            </a:r>
            <a:r>
              <a:rPr lang="pt-BR" sz="1600" b="1" dirty="0" smtClean="0"/>
              <a:t>prorrogado até o dia 31 de dezembro de 2010</a:t>
            </a:r>
            <a:r>
              <a:rPr lang="pt-BR" sz="1600" dirty="0" smtClean="0"/>
              <a:t>.</a:t>
            </a:r>
          </a:p>
          <a:p>
            <a:pPr algn="just" eaLnBrk="1" hangingPunct="1"/>
            <a:endParaRPr lang="pt-BR" sz="1600" dirty="0" smtClean="0"/>
          </a:p>
          <a:p>
            <a:pPr algn="just" eaLnBrk="1" hangingPunct="1"/>
            <a:r>
              <a:rPr lang="pt-BR" sz="1600" dirty="0" smtClean="0"/>
              <a:t>Aplica-se o disposto no caput deste artigo ao </a:t>
            </a:r>
            <a:r>
              <a:rPr lang="pt-BR" sz="1600" b="1" dirty="0" smtClean="0"/>
              <a:t>trabalhador rural enquadrado na categoria de segurado contribuinte individual que presta serviços de natureza rural</a:t>
            </a:r>
            <a:r>
              <a:rPr lang="pt-BR" sz="1600" dirty="0" smtClean="0"/>
              <a:t>, em caráter eventual, a 1 (uma) ou mais empresas, sem relação de emprego.</a:t>
            </a:r>
          </a:p>
          <a:p>
            <a:pPr algn="just" eaLnBrk="1" hangingPunct="1"/>
            <a:endParaRPr lang="pt-BR" sz="1600" dirty="0" smtClean="0"/>
          </a:p>
          <a:p>
            <a:pPr algn="just" eaLnBrk="1" hangingPunct="1"/>
            <a:r>
              <a:rPr lang="pt-BR" sz="1600" dirty="0" smtClean="0"/>
              <a:t>Na concessão de aposentadoria por idade do empregado rural, em valor equivalente ao salário mínimo, serão contados para efeito de carência: </a:t>
            </a:r>
          </a:p>
          <a:p>
            <a:pPr lvl="1" algn="just"/>
            <a:endParaRPr lang="pt-BR" sz="1200" dirty="0" smtClean="0"/>
          </a:p>
          <a:p>
            <a:pPr lvl="1" algn="just"/>
            <a:r>
              <a:rPr lang="pt-BR" sz="1200" dirty="0" smtClean="0"/>
              <a:t>I – até 31 de dezembro de 2010, a atividade comprovada na forma do </a:t>
            </a:r>
            <a:r>
              <a:rPr lang="pt-BR" sz="1200" u="sng" dirty="0" smtClean="0">
                <a:hlinkClick r:id="rId2"/>
              </a:rPr>
              <a:t>art. 143 da Lei n</a:t>
            </a:r>
            <a:r>
              <a:rPr lang="pt-BR" sz="1200" u="sng" baseline="30000" dirty="0" smtClean="0">
                <a:hlinkClick r:id="rId2"/>
              </a:rPr>
              <a:t>o</a:t>
            </a:r>
            <a:r>
              <a:rPr lang="pt-BR" sz="1200" u="sng" dirty="0" smtClean="0">
                <a:hlinkClick r:id="rId2"/>
              </a:rPr>
              <a:t> 8.213, de 24 de julho de 1991;</a:t>
            </a:r>
            <a:r>
              <a:rPr lang="pt-BR" sz="1200" dirty="0" smtClean="0"/>
              <a:t> </a:t>
            </a:r>
          </a:p>
          <a:p>
            <a:pPr lvl="1" algn="just"/>
            <a:endParaRPr lang="pt-BR" sz="1200" dirty="0" smtClean="0"/>
          </a:p>
          <a:p>
            <a:pPr lvl="1" algn="just"/>
            <a:r>
              <a:rPr lang="pt-BR" sz="1200" dirty="0" smtClean="0"/>
              <a:t>II – </a:t>
            </a:r>
            <a:r>
              <a:rPr lang="pt-BR" sz="1200" b="1" dirty="0" smtClean="0"/>
              <a:t>de janeiro de 2011 a dezembro de 2015</a:t>
            </a:r>
            <a:r>
              <a:rPr lang="pt-BR" sz="1200" dirty="0" smtClean="0"/>
              <a:t>, cada </a:t>
            </a:r>
            <a:r>
              <a:rPr lang="pt-BR" sz="1200" b="1" i="1" dirty="0" smtClean="0"/>
              <a:t>mês comprovado de emprego</a:t>
            </a:r>
            <a:r>
              <a:rPr lang="pt-BR" sz="1200" dirty="0" smtClean="0"/>
              <a:t>, multiplicado por </a:t>
            </a:r>
            <a:r>
              <a:rPr lang="pt-BR" sz="1200" u="sng" dirty="0" smtClean="0"/>
              <a:t>3 (três), limitado a 12 (doze) meses</a:t>
            </a:r>
            <a:r>
              <a:rPr lang="pt-BR" sz="1200" dirty="0" smtClean="0"/>
              <a:t>, dentro do respectivo ano civil; e </a:t>
            </a:r>
          </a:p>
          <a:p>
            <a:pPr lvl="1" algn="just"/>
            <a:endParaRPr lang="pt-BR" sz="1200" dirty="0" smtClean="0"/>
          </a:p>
          <a:p>
            <a:pPr lvl="1" algn="just"/>
            <a:r>
              <a:rPr lang="pt-BR" sz="1200" dirty="0" smtClean="0"/>
              <a:t>III – de </a:t>
            </a:r>
            <a:r>
              <a:rPr lang="pt-BR" sz="1200" b="1" dirty="0" smtClean="0"/>
              <a:t>janeiro de 2016 a dezembro de 2020</a:t>
            </a:r>
            <a:r>
              <a:rPr lang="pt-BR" sz="1200" dirty="0" smtClean="0"/>
              <a:t>, cada </a:t>
            </a:r>
            <a:r>
              <a:rPr lang="pt-BR" sz="1200" b="1" i="1" dirty="0" smtClean="0"/>
              <a:t>mês comprovado de emprego</a:t>
            </a:r>
            <a:r>
              <a:rPr lang="pt-BR" sz="1200" dirty="0" smtClean="0"/>
              <a:t>, multiplicado por </a:t>
            </a:r>
            <a:r>
              <a:rPr lang="pt-BR" sz="1200" u="sng" dirty="0" smtClean="0"/>
              <a:t>2 (dois), limitado a 12 (doze)</a:t>
            </a:r>
            <a:r>
              <a:rPr lang="pt-BR" sz="1200" dirty="0" smtClean="0"/>
              <a:t> meses dentro do respectivo ano civil. </a:t>
            </a:r>
          </a:p>
          <a:p>
            <a:pPr algn="just" eaLnBrk="1" hangingPunct="1"/>
            <a:endParaRPr lang="pt-BR" sz="1600" dirty="0" smtClean="0"/>
          </a:p>
          <a:p>
            <a:pPr algn="just" eaLnBrk="1" hangingPunct="1"/>
            <a:r>
              <a:rPr lang="pt-BR" sz="1600" dirty="0" smtClean="0"/>
              <a:t>Parágrafo único.  Aplica-se o disposto no caput deste artigo e respectivo inciso I ao </a:t>
            </a:r>
            <a:r>
              <a:rPr lang="pt-BR" sz="1600" b="1" i="1" dirty="0" smtClean="0"/>
              <a:t>trabalhador rural enquadrado na categoria de segurado contribuinte individual que comprovar a prestação de serviço de natureza rural</a:t>
            </a:r>
            <a:r>
              <a:rPr lang="pt-BR" sz="1600" dirty="0" smtClean="0"/>
              <a:t>, em caráter eventual, a 1 (uma) ou mais empresas, </a:t>
            </a:r>
            <a:r>
              <a:rPr lang="pt-BR" sz="1600" b="1" u="sng" dirty="0" smtClean="0"/>
              <a:t>sem relação de emprego</a:t>
            </a:r>
            <a:r>
              <a:rPr lang="pt-BR" sz="1600" dirty="0" smtClean="0"/>
              <a:t>. </a:t>
            </a:r>
          </a:p>
          <a:p>
            <a:pPr algn="just" eaLnBrk="1" hangingPunct="1"/>
            <a:endParaRPr lang="pt-BR" sz="16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bwMode="auto">
          <a:xfrm>
            <a:off x="683568" y="188640"/>
            <a:ext cx="7756525" cy="1054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noAutofit/>
          </a:bodyPr>
          <a:lstStyle/>
          <a:p>
            <a:pPr eaLnBrk="1" hangingPunct="1"/>
            <a:r>
              <a:rPr lang="pt-BR" sz="3500" cap="none" dirty="0" smtClean="0"/>
              <a:t>Segurado Facultativo </a:t>
            </a:r>
            <a:br>
              <a:rPr lang="pt-BR" sz="3500" cap="none" dirty="0" smtClean="0"/>
            </a:br>
            <a:r>
              <a:rPr lang="pt-BR" sz="3500" cap="none" dirty="0" smtClean="0"/>
              <a:t>(artigo 13 da Lei n. 8213/91) </a:t>
            </a:r>
          </a:p>
        </p:txBody>
      </p:sp>
      <p:sp>
        <p:nvSpPr>
          <p:cNvPr id="26627" name="Rectangle 3"/>
          <p:cNvSpPr>
            <a:spLocks noGrp="1"/>
          </p:cNvSpPr>
          <p:nvPr>
            <p:ph idx="4294967295"/>
          </p:nvPr>
        </p:nvSpPr>
        <p:spPr>
          <a:xfrm>
            <a:off x="179512" y="1628800"/>
            <a:ext cx="8964488" cy="5229200"/>
          </a:xfrm>
        </p:spPr>
        <p:txBody>
          <a:bodyPr>
            <a:normAutofit/>
          </a:bodyPr>
          <a:lstStyle/>
          <a:p>
            <a:pPr algn="just" eaLnBrk="1" hangingPunct="1">
              <a:lnSpc>
                <a:spcPct val="90000"/>
              </a:lnSpc>
            </a:pPr>
            <a:r>
              <a:rPr lang="pt-BR" sz="2000" dirty="0" smtClean="0"/>
              <a:t>É toda pessoa que, sem exercer atividade que determine filiação obrigatória, contribui voluntariamente para a previdência social. Enfim, é todo aquele que não é considerado obrigatório. Exemplos:</a:t>
            </a:r>
          </a:p>
          <a:p>
            <a:pPr lvl="1" algn="just" eaLnBrk="1" hangingPunct="1">
              <a:lnSpc>
                <a:spcPct val="90000"/>
              </a:lnSpc>
            </a:pPr>
            <a:endParaRPr lang="pt-BR" sz="1900" dirty="0" smtClean="0"/>
          </a:p>
          <a:p>
            <a:pPr lvl="1" algn="just" eaLnBrk="1" hangingPunct="1">
              <a:lnSpc>
                <a:spcPct val="90000"/>
              </a:lnSpc>
            </a:pPr>
            <a:r>
              <a:rPr lang="pt-BR" sz="1900" dirty="0" smtClean="0"/>
              <a:t>dona de casa;</a:t>
            </a:r>
          </a:p>
          <a:p>
            <a:pPr lvl="1" algn="just" eaLnBrk="1" hangingPunct="1">
              <a:lnSpc>
                <a:spcPct val="90000"/>
              </a:lnSpc>
            </a:pPr>
            <a:r>
              <a:rPr lang="pt-BR" sz="1900" dirty="0" smtClean="0"/>
              <a:t>estudante, com mais de 16 anos;</a:t>
            </a:r>
          </a:p>
          <a:p>
            <a:pPr lvl="1" algn="just" eaLnBrk="1" hangingPunct="1">
              <a:lnSpc>
                <a:spcPct val="90000"/>
              </a:lnSpc>
            </a:pPr>
            <a:r>
              <a:rPr lang="pt-BR" sz="1900" dirty="0" smtClean="0"/>
              <a:t>síndico de edifício que não seja empregado.</a:t>
            </a:r>
            <a:endParaRPr lang="pt-BR" sz="1900" b="1" dirty="0" smtClean="0"/>
          </a:p>
          <a:p>
            <a:pPr algn="just" eaLnBrk="1" hangingPunct="1">
              <a:lnSpc>
                <a:spcPct val="90000"/>
              </a:lnSpc>
            </a:pPr>
            <a:endParaRPr lang="pt-BR" sz="2000" b="1" dirty="0" smtClean="0"/>
          </a:p>
          <a:p>
            <a:pPr algn="just" eaLnBrk="1" hangingPunct="1">
              <a:lnSpc>
                <a:spcPct val="90000"/>
              </a:lnSpc>
            </a:pPr>
            <a:r>
              <a:rPr lang="pt-BR" sz="2000" b="1" dirty="0" smtClean="0"/>
              <a:t>NOTE BEM</a:t>
            </a:r>
            <a:r>
              <a:rPr lang="pt-BR" sz="2000" dirty="0" smtClean="0"/>
              <a:t>: a idade mínima para ingressar no sistema previdenciário é 16 anos. As pessoas que começaram a trabalhar com 14 anos, portanto, antes da mudança constitucional ocorrida com a Emenda Constitucional n. 20, de 15.12.1998, que proíbe o trabalho aos menores de 16 anos, salvo na condição de aprendiz aos 14 anos (artigo 7.º, inciso XXXIII), continuaram a ser filiadas da previdência social, em face do direito adquirido.</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bwMode="auto">
          <a:xfrm>
            <a:off x="323528" y="274638"/>
            <a:ext cx="8640960" cy="70609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normAutofit fontScale="90000"/>
          </a:bodyPr>
          <a:lstStyle/>
          <a:p>
            <a:pPr eaLnBrk="1" hangingPunct="1">
              <a:defRPr/>
            </a:pPr>
            <a:r>
              <a:rPr lang="pt-BR" sz="2600" b="1" cap="none" dirty="0" smtClean="0"/>
              <a:t>DEPENDENTES DA PREVIDÊNCIA SOCIAL</a:t>
            </a:r>
            <a:r>
              <a:rPr lang="pt-BR" sz="2600" cap="none" dirty="0" smtClean="0"/>
              <a:t/>
            </a:r>
            <a:br>
              <a:rPr lang="pt-BR" sz="2600" cap="none" dirty="0" smtClean="0"/>
            </a:br>
            <a:r>
              <a:rPr lang="pt-BR" sz="2600" cap="none" dirty="0" smtClean="0"/>
              <a:t> (Artigo 16 da Lei 8.213/91)</a:t>
            </a:r>
            <a:endParaRPr lang="pt-BR" sz="2600" b="1" cap="none" dirty="0" smtClean="0"/>
          </a:p>
        </p:txBody>
      </p:sp>
      <p:sp>
        <p:nvSpPr>
          <p:cNvPr id="27651" name="Rectangle 3"/>
          <p:cNvSpPr>
            <a:spLocks noGrp="1"/>
          </p:cNvSpPr>
          <p:nvPr>
            <p:ph idx="4294967295"/>
          </p:nvPr>
        </p:nvSpPr>
        <p:spPr>
          <a:xfrm>
            <a:off x="107504" y="1196752"/>
            <a:ext cx="8928992" cy="5661248"/>
          </a:xfrm>
        </p:spPr>
        <p:txBody>
          <a:bodyPr>
            <a:normAutofit/>
          </a:bodyPr>
          <a:lstStyle/>
          <a:p>
            <a:pPr algn="just" eaLnBrk="1" hangingPunct="1"/>
            <a:r>
              <a:rPr lang="pt-BR" sz="2000" dirty="0" smtClean="0"/>
              <a:t>Os dependentes são titulares de direitos próprios. Mantêm uma relação jurídica pessoal com a Previdência.</a:t>
            </a:r>
          </a:p>
          <a:p>
            <a:pPr algn="just" eaLnBrk="1" hangingPunct="1"/>
            <a:endParaRPr lang="pt-BR" sz="2000" dirty="0" smtClean="0"/>
          </a:p>
          <a:p>
            <a:pPr algn="just" eaLnBrk="1" hangingPunct="1"/>
            <a:r>
              <a:rPr lang="pt-BR" sz="2000" dirty="0" smtClean="0"/>
              <a:t>A Lei da Previdência diz quem são seus dependentes e os classifica em dependentes de 1.ª classe, 2.ª classe e 3.ª classe.</a:t>
            </a:r>
          </a:p>
          <a:p>
            <a:pPr algn="just" eaLnBrk="1" hangingPunct="1"/>
            <a:endParaRPr lang="pt-BR" sz="2000" dirty="0" smtClean="0"/>
          </a:p>
          <a:p>
            <a:pPr algn="just" eaLnBrk="1" hangingPunct="1"/>
            <a:r>
              <a:rPr lang="pt-BR" sz="2000" dirty="0" smtClean="0"/>
              <a:t>Os dependentes de 1.ª classe preferem aos de 2.ª classe que preferem aos de 3.ª classe.</a:t>
            </a:r>
          </a:p>
          <a:p>
            <a:pPr algn="just" eaLnBrk="1" hangingPunct="1"/>
            <a:endParaRPr lang="pt-BR" sz="2000" dirty="0" smtClean="0"/>
          </a:p>
          <a:p>
            <a:pPr algn="just" eaLnBrk="1" hangingPunct="1"/>
            <a:r>
              <a:rPr lang="pt-BR" sz="2000" dirty="0" smtClean="0"/>
              <a:t>Assim, o dependente de 2.ª classe só terá direito se não houver dependente habilitado de 1.ª classe, e o dependente de 3.ª classe só terá direito se não houver dependentes habilitados de 1.ª ou de 2.ª classe.</a:t>
            </a:r>
          </a:p>
          <a:p>
            <a:pPr algn="just" eaLnBrk="1" hangingPunct="1"/>
            <a:endParaRPr lang="pt-BR" sz="2000" dirty="0" smtClean="0"/>
          </a:p>
          <a:p>
            <a:pPr algn="just" eaLnBrk="1" hangingPunct="1"/>
            <a:r>
              <a:rPr lang="pt-BR" sz="2000" dirty="0" smtClean="0"/>
              <a:t>Percebe-se, assim, que uma classe exclui a outra.</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bwMode="auto">
          <a:xfrm>
            <a:off x="0" y="274638"/>
            <a:ext cx="7467600" cy="633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normAutofit/>
          </a:bodyPr>
          <a:lstStyle/>
          <a:p>
            <a:pPr eaLnBrk="1" hangingPunct="1"/>
            <a:r>
              <a:rPr lang="pt-BR" sz="3500" cap="none" dirty="0" smtClean="0"/>
              <a:t>DEPENDENTES DE 1ª CLASSE</a:t>
            </a:r>
          </a:p>
        </p:txBody>
      </p:sp>
      <p:sp>
        <p:nvSpPr>
          <p:cNvPr id="28675" name="Rectangle 3"/>
          <p:cNvSpPr>
            <a:spLocks noGrp="1"/>
          </p:cNvSpPr>
          <p:nvPr>
            <p:ph idx="4294967295"/>
          </p:nvPr>
        </p:nvSpPr>
        <p:spPr>
          <a:xfrm>
            <a:off x="179512" y="1052512"/>
            <a:ext cx="8856984" cy="5688856"/>
          </a:xfrm>
        </p:spPr>
        <p:txBody>
          <a:bodyPr>
            <a:normAutofit fontScale="92500" lnSpcReduction="20000"/>
          </a:bodyPr>
          <a:lstStyle/>
          <a:p>
            <a:pPr algn="just" eaLnBrk="1" hangingPunct="1">
              <a:lnSpc>
                <a:spcPct val="90000"/>
              </a:lnSpc>
            </a:pPr>
            <a:r>
              <a:rPr lang="pt-BR" dirty="0" smtClean="0"/>
              <a:t>São dependentes de 1ª Classe:</a:t>
            </a:r>
          </a:p>
          <a:p>
            <a:pPr lvl="1" algn="just" eaLnBrk="1" hangingPunct="1">
              <a:lnSpc>
                <a:spcPct val="90000"/>
              </a:lnSpc>
            </a:pPr>
            <a:endParaRPr lang="pt-BR" dirty="0" smtClean="0"/>
          </a:p>
          <a:p>
            <a:pPr lvl="1" algn="just" eaLnBrk="1" hangingPunct="1">
              <a:lnSpc>
                <a:spcPct val="90000"/>
              </a:lnSpc>
            </a:pPr>
            <a:r>
              <a:rPr lang="pt-BR" sz="1900" dirty="0" smtClean="0"/>
              <a:t>cônjuge (a);</a:t>
            </a:r>
          </a:p>
          <a:p>
            <a:pPr lvl="1" algn="just" eaLnBrk="1" hangingPunct="1">
              <a:lnSpc>
                <a:spcPct val="90000"/>
              </a:lnSpc>
            </a:pPr>
            <a:endParaRPr lang="pt-BR" sz="1900" dirty="0" smtClean="0"/>
          </a:p>
          <a:p>
            <a:pPr lvl="1" algn="just" eaLnBrk="1" hangingPunct="1">
              <a:lnSpc>
                <a:spcPct val="90000"/>
              </a:lnSpc>
            </a:pPr>
            <a:r>
              <a:rPr lang="pt-BR" sz="1900" dirty="0" smtClean="0"/>
              <a:t>companheiro (a);</a:t>
            </a:r>
          </a:p>
          <a:p>
            <a:pPr lvl="1" algn="just">
              <a:lnSpc>
                <a:spcPct val="90000"/>
              </a:lnSpc>
            </a:pPr>
            <a:endParaRPr lang="pt-BR" sz="1900" dirty="0" smtClean="0"/>
          </a:p>
          <a:p>
            <a:pPr lvl="1" algn="just">
              <a:lnSpc>
                <a:spcPct val="90000"/>
              </a:lnSpc>
            </a:pPr>
            <a:r>
              <a:rPr lang="pt-BR" sz="1900" dirty="0" smtClean="0"/>
              <a:t>filhos de qualquer condição: </a:t>
            </a:r>
            <a:r>
              <a:rPr lang="pt-BR" sz="1900" b="1" u="sng" dirty="0" smtClean="0"/>
              <a:t>menores</a:t>
            </a:r>
            <a:r>
              <a:rPr lang="pt-BR" sz="1900" dirty="0" smtClean="0"/>
              <a:t> de 21 anos, </a:t>
            </a:r>
            <a:r>
              <a:rPr lang="pt-BR" sz="1900" b="1" i="1" dirty="0" smtClean="0"/>
              <a:t>não emancipados</a:t>
            </a:r>
            <a:r>
              <a:rPr lang="pt-BR" sz="1900" dirty="0" smtClean="0"/>
              <a:t>, ou inválidos de qualquer idade ou que tenha deficiência intelectual ou mental que o torne absoluta ou relativamente incapaz, assim declarado judicialmente;</a:t>
            </a:r>
          </a:p>
          <a:p>
            <a:pPr algn="just" eaLnBrk="1" hangingPunct="1">
              <a:lnSpc>
                <a:spcPct val="90000"/>
              </a:lnSpc>
            </a:pPr>
            <a:endParaRPr lang="pt-BR" dirty="0" smtClean="0"/>
          </a:p>
          <a:p>
            <a:pPr algn="just" eaLnBrk="1" hangingPunct="1">
              <a:lnSpc>
                <a:spcPct val="90000"/>
              </a:lnSpc>
            </a:pPr>
            <a:r>
              <a:rPr lang="pt-BR" dirty="0" smtClean="0"/>
              <a:t>Os dependentes de 1.ª classe gozam da presunção legal de dependência econômica.</a:t>
            </a:r>
          </a:p>
          <a:p>
            <a:pPr algn="just" eaLnBrk="1" hangingPunct="1">
              <a:lnSpc>
                <a:spcPct val="90000"/>
              </a:lnSpc>
            </a:pPr>
            <a:endParaRPr lang="pt-BR" dirty="0" smtClean="0"/>
          </a:p>
          <a:p>
            <a:pPr algn="just" eaLnBrk="1" hangingPunct="1">
              <a:lnSpc>
                <a:spcPct val="90000"/>
              </a:lnSpc>
            </a:pPr>
            <a:r>
              <a:rPr lang="pt-BR" dirty="0" smtClean="0"/>
              <a:t>Os dependentes de 1.ª classe concorrem entre si. Havendo mais de um, deve-se dividir o valor da pensão em cotas-partes iguais. </a:t>
            </a:r>
          </a:p>
          <a:p>
            <a:pPr algn="just" eaLnBrk="1" hangingPunct="1">
              <a:lnSpc>
                <a:spcPct val="90000"/>
              </a:lnSpc>
            </a:pPr>
            <a:endParaRPr lang="pt-BR" dirty="0"/>
          </a:p>
          <a:p>
            <a:pPr algn="just" eaLnBrk="1" hangingPunct="1">
              <a:lnSpc>
                <a:spcPct val="90000"/>
              </a:lnSpc>
            </a:pPr>
            <a:r>
              <a:rPr lang="pt-BR" dirty="0" smtClean="0"/>
              <a:t>Exemplo: esposa legítima, com dois filhos maiores de 21 anos e dois filhos menores, provenientes de uma relação extraconjugal: a pensão será dividida em três partes.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92500" lnSpcReduction="20000"/>
          </a:bodyPr>
          <a:lstStyle/>
          <a:p>
            <a:pPr algn="just"/>
            <a:r>
              <a:rPr lang="pt-BR" dirty="0"/>
              <a:t>“Art. 16.  ......................................................................</a:t>
            </a:r>
          </a:p>
          <a:p>
            <a:pPr algn="just"/>
            <a:endParaRPr lang="pt-BR" dirty="0"/>
          </a:p>
          <a:p>
            <a:pPr algn="just"/>
            <a:r>
              <a:rPr lang="pt-BR" dirty="0"/>
              <a:t>I - o cônjuge, a companheira, o companheiro e o filho não emancipado, de qualquer condição, menor de 21 (vinte e um) anos ou inválido ou que tenha deficiência intelectual ou mental ou deficiência grave;</a:t>
            </a:r>
          </a:p>
          <a:p>
            <a:pPr algn="just"/>
            <a:endParaRPr lang="pt-BR" dirty="0"/>
          </a:p>
          <a:p>
            <a:pPr algn="just"/>
            <a:r>
              <a:rPr lang="pt-BR" dirty="0"/>
              <a:t>II - pais</a:t>
            </a:r>
          </a:p>
          <a:p>
            <a:pPr algn="just"/>
            <a:endParaRPr lang="pt-BR" dirty="0"/>
          </a:p>
          <a:p>
            <a:pPr algn="just"/>
            <a:r>
              <a:rPr lang="pt-BR" dirty="0"/>
              <a:t>III - o irmão não emancipado, de qualquer condição, menor de 21 (vinte e um) anos ou inválido ou que tenha deficiência intelectual ou mental ou deficiência grave;</a:t>
            </a:r>
          </a:p>
          <a:p>
            <a:pPr algn="just"/>
            <a:endParaRPr lang="pt-BR" dirty="0"/>
          </a:p>
        </p:txBody>
      </p:sp>
      <p:sp>
        <p:nvSpPr>
          <p:cNvPr id="3" name="Título 2"/>
          <p:cNvSpPr>
            <a:spLocks noGrp="1"/>
          </p:cNvSpPr>
          <p:nvPr>
            <p:ph type="title"/>
          </p:nvPr>
        </p:nvSpPr>
        <p:spPr/>
        <p:txBody>
          <a:bodyPr/>
          <a:lstStyle/>
          <a:p>
            <a:r>
              <a:rPr lang="pt-BR" sz="4000" dirty="0"/>
              <a:t>Lei complementar 13.146/2015</a:t>
            </a:r>
          </a:p>
        </p:txBody>
      </p:sp>
    </p:spTree>
    <p:extLst>
      <p:ext uri="{BB962C8B-B14F-4D97-AF65-F5344CB8AC3E}">
        <p14:creationId xmlns:p14="http://schemas.microsoft.com/office/powerpoint/2010/main" val="3661560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idx="4294967295"/>
          </p:nvPr>
        </p:nvSpPr>
        <p:spPr bwMode="auto">
          <a:xfrm>
            <a:off x="1259632" y="260648"/>
            <a:ext cx="7467600" cy="706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normAutofit fontScale="90000"/>
          </a:bodyPr>
          <a:lstStyle/>
          <a:p>
            <a:pPr eaLnBrk="1" hangingPunct="1"/>
            <a:r>
              <a:rPr lang="pt-BR" cap="none" dirty="0" smtClean="0"/>
              <a:t>Cônjuge</a:t>
            </a:r>
          </a:p>
        </p:txBody>
      </p:sp>
      <p:sp>
        <p:nvSpPr>
          <p:cNvPr id="29699" name="Rectangle 3"/>
          <p:cNvSpPr>
            <a:spLocks noGrp="1"/>
          </p:cNvSpPr>
          <p:nvPr>
            <p:ph idx="4294967295"/>
          </p:nvPr>
        </p:nvSpPr>
        <p:spPr>
          <a:xfrm>
            <a:off x="0" y="1125538"/>
            <a:ext cx="9144000" cy="5732462"/>
          </a:xfrm>
        </p:spPr>
        <p:txBody>
          <a:bodyPr/>
          <a:lstStyle/>
          <a:p>
            <a:pPr algn="just" eaLnBrk="1" hangingPunct="1">
              <a:lnSpc>
                <a:spcPct val="90000"/>
              </a:lnSpc>
            </a:pPr>
            <a:endParaRPr lang="pt-BR" sz="2000" b="1" dirty="0" smtClean="0"/>
          </a:p>
          <a:p>
            <a:pPr algn="just" eaLnBrk="1" hangingPunct="1">
              <a:lnSpc>
                <a:spcPct val="90000"/>
              </a:lnSpc>
            </a:pPr>
            <a:endParaRPr lang="pt-BR" sz="2000" b="1" dirty="0"/>
          </a:p>
          <a:p>
            <a:pPr algn="just" eaLnBrk="1" hangingPunct="1">
              <a:lnSpc>
                <a:spcPct val="90000"/>
              </a:lnSpc>
            </a:pPr>
            <a:r>
              <a:rPr lang="pt-BR" sz="2000" b="1" dirty="0" smtClean="0"/>
              <a:t>Perdem a condição de dependentes caso se separem (separação de fato, separação judicial ou divórcio) e não fiquem com direito a pensão alimentícia</a:t>
            </a:r>
            <a:r>
              <a:rPr lang="pt-BR" sz="2000" dirty="0" smtClean="0"/>
              <a:t>. Caso tenham direito a pensão alimentícia, subsiste o direito de ser dependente.</a:t>
            </a:r>
          </a:p>
          <a:p>
            <a:pPr algn="just" eaLnBrk="1" hangingPunct="1">
              <a:lnSpc>
                <a:spcPct val="90000"/>
              </a:lnSpc>
            </a:pPr>
            <a:endParaRPr lang="pt-BR" sz="2000" dirty="0" smtClean="0"/>
          </a:p>
          <a:p>
            <a:pPr algn="just" eaLnBrk="1" hangingPunct="1">
              <a:lnSpc>
                <a:spcPct val="90000"/>
              </a:lnSpc>
            </a:pPr>
            <a:r>
              <a:rPr lang="pt-BR" sz="2000" dirty="0" smtClean="0"/>
              <a:t>Assim, </a:t>
            </a:r>
            <a:r>
              <a:rPr lang="pt-BR" sz="2000" b="1" i="1" dirty="0" smtClean="0"/>
              <a:t>se a mulher ficar com direito a alimentos</a:t>
            </a:r>
            <a:r>
              <a:rPr lang="pt-BR" sz="2000" dirty="0" smtClean="0"/>
              <a:t>, mas não o exercer, </a:t>
            </a:r>
            <a:r>
              <a:rPr lang="pt-BR" sz="2000" b="1" dirty="0" smtClean="0"/>
              <a:t>continuará a ser dependente</a:t>
            </a:r>
            <a:r>
              <a:rPr lang="pt-BR" sz="2000" dirty="0" smtClean="0"/>
              <a:t>; caso o ex-marido venha a falecer, ela poderá se habilitar como dependente e terá direito à pensão. O marido possui o mesmo direito.</a:t>
            </a:r>
          </a:p>
          <a:p>
            <a:pPr algn="just" eaLnBrk="1" hangingPunct="1">
              <a:lnSpc>
                <a:spcPct val="90000"/>
              </a:lnSpc>
            </a:pPr>
            <a:endParaRPr lang="pt-BR" sz="2000" dirty="0" smtClean="0"/>
          </a:p>
          <a:p>
            <a:pPr algn="just" eaLnBrk="1" hangingPunct="1">
              <a:lnSpc>
                <a:spcPct val="90000"/>
              </a:lnSpc>
            </a:pPr>
            <a:r>
              <a:rPr lang="pt-BR" sz="2000" dirty="0" smtClean="0"/>
              <a:t>Ressalta-se que </a:t>
            </a:r>
            <a:r>
              <a:rPr lang="pt-BR" sz="2000" b="1" dirty="0" smtClean="0"/>
              <a:t>a convolação de novas núpcias não faz perder o direito à pensão</a:t>
            </a:r>
            <a:r>
              <a:rPr lang="pt-BR" sz="2000" dirty="0" smtClean="0"/>
              <a:t>. Esse fato só ocorrerá caso morra o segundo marido e a esposa opte pela pensão deste.</a:t>
            </a:r>
          </a:p>
          <a:p>
            <a:pPr algn="just" eaLnBrk="1" hangingPunct="1">
              <a:lnSpc>
                <a:spcPct val="90000"/>
              </a:lnSpc>
            </a:pPr>
            <a:endParaRPr lang="pt-BR" sz="2000" dirty="0" smtClean="0"/>
          </a:p>
          <a:p>
            <a:pPr algn="just" eaLnBrk="1" hangingPunct="1">
              <a:lnSpc>
                <a:spcPct val="90000"/>
              </a:lnSpc>
            </a:pPr>
            <a:r>
              <a:rPr lang="pt-BR" sz="2000" dirty="0" smtClean="0"/>
              <a:t>Ressalta-se, ainda, que </a:t>
            </a:r>
            <a:r>
              <a:rPr lang="pt-BR" sz="2000" b="1" dirty="0" smtClean="0"/>
              <a:t>é possível cumular aposentadoria com a pensão por morte do marido (ou da mulher)</a:t>
            </a:r>
            <a:r>
              <a:rPr lang="pt-BR" sz="2000" dirty="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bwMode="auto">
          <a:xfrm>
            <a:off x="0" y="274638"/>
            <a:ext cx="7467600" cy="633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normAutofit fontScale="90000"/>
          </a:bodyPr>
          <a:lstStyle/>
          <a:p>
            <a:pPr eaLnBrk="1" hangingPunct="1"/>
            <a:r>
              <a:rPr lang="pt-BR" cap="none" smtClean="0"/>
              <a:t>Regimes Previdenciários </a:t>
            </a:r>
          </a:p>
        </p:txBody>
      </p:sp>
      <p:sp>
        <p:nvSpPr>
          <p:cNvPr id="10243" name="Rectangle 3"/>
          <p:cNvSpPr>
            <a:spLocks noGrp="1"/>
          </p:cNvSpPr>
          <p:nvPr>
            <p:ph idx="4294967295"/>
          </p:nvPr>
        </p:nvSpPr>
        <p:spPr>
          <a:xfrm>
            <a:off x="781050" y="1412875"/>
            <a:ext cx="8362950" cy="5060950"/>
          </a:xfrm>
        </p:spPr>
        <p:txBody>
          <a:bodyPr>
            <a:normAutofit/>
          </a:bodyPr>
          <a:lstStyle/>
          <a:p>
            <a:pPr eaLnBrk="1" hangingPunct="1"/>
            <a:endParaRPr lang="pt-BR" dirty="0" smtClean="0"/>
          </a:p>
          <a:p>
            <a:pPr eaLnBrk="1" hangingPunct="1">
              <a:buFont typeface="Wingdings" pitchFamily="2" charset="2"/>
              <a:buNone/>
            </a:pPr>
            <a:r>
              <a:rPr lang="pt-BR" sz="1200" dirty="0" smtClean="0"/>
              <a:t>                                                                                                                                   </a:t>
            </a:r>
          </a:p>
          <a:p>
            <a:pPr eaLnBrk="1" hangingPunct="1">
              <a:buFont typeface="Wingdings" pitchFamily="2" charset="2"/>
              <a:buNone/>
            </a:pPr>
            <a:r>
              <a:rPr lang="pt-BR" sz="1200" dirty="0"/>
              <a:t>	</a:t>
            </a:r>
            <a:r>
              <a:rPr lang="pt-BR" sz="1200" dirty="0" smtClean="0"/>
              <a:t>					   RGPS (art. 201 da CF) </a:t>
            </a:r>
          </a:p>
          <a:p>
            <a:pPr eaLnBrk="1" hangingPunct="1">
              <a:buFont typeface="Wingdings" pitchFamily="2" charset="2"/>
              <a:buNone/>
            </a:pPr>
            <a:endParaRPr lang="pt-BR" sz="1200" dirty="0" smtClean="0"/>
          </a:p>
          <a:p>
            <a:pPr eaLnBrk="1" hangingPunct="1">
              <a:buFont typeface="Wingdings" pitchFamily="2" charset="2"/>
              <a:buNone/>
            </a:pPr>
            <a:r>
              <a:rPr lang="pt-BR" sz="1200" dirty="0" smtClean="0"/>
              <a:t>  </a:t>
            </a:r>
          </a:p>
          <a:p>
            <a:pPr eaLnBrk="1" hangingPunct="1">
              <a:buFont typeface="Wingdings" pitchFamily="2" charset="2"/>
              <a:buNone/>
            </a:pPr>
            <a:r>
              <a:rPr lang="pt-BR" sz="1200" dirty="0" smtClean="0"/>
              <a:t>                                        Regime Básicos de Previdência Social                                                    </a:t>
            </a:r>
          </a:p>
          <a:p>
            <a:pPr eaLnBrk="1" hangingPunct="1">
              <a:buFont typeface="Wingdings" pitchFamily="2" charset="2"/>
              <a:buNone/>
            </a:pPr>
            <a:r>
              <a:rPr lang="pt-BR" sz="1200" dirty="0"/>
              <a:t>	</a:t>
            </a:r>
            <a:r>
              <a:rPr lang="pt-BR" sz="1200" dirty="0" smtClean="0"/>
              <a:t>							      Civil</a:t>
            </a:r>
          </a:p>
          <a:p>
            <a:pPr eaLnBrk="1" hangingPunct="1">
              <a:buFont typeface="Wingdings" pitchFamily="2" charset="2"/>
              <a:buNone/>
            </a:pPr>
            <a:r>
              <a:rPr lang="pt-BR" sz="1200" dirty="0" smtClean="0"/>
              <a:t>                                                                                                                           RPPS (art. 40 da CF)		                                                                                                                                                       							      Militar</a:t>
            </a:r>
          </a:p>
          <a:p>
            <a:pPr eaLnBrk="1" hangingPunct="1">
              <a:buFont typeface="Wingdings" pitchFamily="2" charset="2"/>
              <a:buNone/>
            </a:pPr>
            <a:r>
              <a:rPr lang="pt-BR" sz="1200" dirty="0" smtClean="0"/>
              <a:t>Previdência Social</a:t>
            </a:r>
          </a:p>
          <a:p>
            <a:pPr eaLnBrk="1" hangingPunct="1">
              <a:buFont typeface="Wingdings" pitchFamily="2" charset="2"/>
              <a:buNone/>
            </a:pPr>
            <a:endParaRPr lang="pt-BR" sz="1200" dirty="0" smtClean="0"/>
          </a:p>
          <a:p>
            <a:pPr eaLnBrk="1" hangingPunct="1">
              <a:buFont typeface="Wingdings" pitchFamily="2" charset="2"/>
              <a:buNone/>
            </a:pPr>
            <a:endParaRPr lang="pt-BR" sz="1200" dirty="0" smtClean="0"/>
          </a:p>
          <a:p>
            <a:pPr eaLnBrk="1" hangingPunct="1">
              <a:buFont typeface="Wingdings" pitchFamily="2" charset="2"/>
              <a:buNone/>
            </a:pPr>
            <a:r>
              <a:rPr lang="pt-BR" sz="1200" dirty="0" smtClean="0"/>
              <a:t>                                                                                                                           </a:t>
            </a:r>
          </a:p>
          <a:p>
            <a:pPr eaLnBrk="1" hangingPunct="1">
              <a:buFont typeface="Wingdings" pitchFamily="2" charset="2"/>
              <a:buNone/>
            </a:pPr>
            <a:r>
              <a:rPr lang="pt-BR" sz="1200" dirty="0" smtClean="0"/>
              <a:t> 							            EAPC</a:t>
            </a:r>
          </a:p>
          <a:p>
            <a:pPr eaLnBrk="1" hangingPunct="1">
              <a:buFont typeface="Wingdings" pitchFamily="2" charset="2"/>
              <a:buNone/>
            </a:pPr>
            <a:r>
              <a:rPr lang="pt-BR" sz="1200" dirty="0" smtClean="0"/>
              <a:t>                                                                                                        	      Privado </a:t>
            </a:r>
          </a:p>
          <a:p>
            <a:pPr eaLnBrk="1" hangingPunct="1">
              <a:buFont typeface="Wingdings" pitchFamily="2" charset="2"/>
              <a:buNone/>
            </a:pPr>
            <a:r>
              <a:rPr lang="pt-BR" sz="1200" dirty="0" smtClean="0"/>
              <a:t>							            EFPC</a:t>
            </a:r>
          </a:p>
          <a:p>
            <a:pPr eaLnBrk="1" hangingPunct="1">
              <a:buFont typeface="Wingdings" pitchFamily="2" charset="2"/>
              <a:buNone/>
            </a:pPr>
            <a:r>
              <a:rPr lang="pt-BR" sz="1200" dirty="0" smtClean="0"/>
              <a:t>                                             </a:t>
            </a:r>
          </a:p>
          <a:p>
            <a:pPr eaLnBrk="1" hangingPunct="1">
              <a:buFont typeface="Wingdings" pitchFamily="2" charset="2"/>
              <a:buNone/>
            </a:pPr>
            <a:r>
              <a:rPr lang="pt-BR" sz="1200" dirty="0"/>
              <a:t> </a:t>
            </a:r>
            <a:r>
              <a:rPr lang="pt-BR" sz="1200" dirty="0" smtClean="0"/>
              <a:t>                                       Regime Complementar de Previdência Social                                  </a:t>
            </a:r>
          </a:p>
          <a:p>
            <a:pPr eaLnBrk="1" hangingPunct="1">
              <a:buFont typeface="Wingdings" pitchFamily="2" charset="2"/>
              <a:buNone/>
            </a:pPr>
            <a:r>
              <a:rPr lang="pt-BR" sz="1200" dirty="0" smtClean="0"/>
              <a:t>                                         </a:t>
            </a:r>
          </a:p>
          <a:p>
            <a:pPr>
              <a:buNone/>
            </a:pPr>
            <a:r>
              <a:rPr lang="pt-BR" sz="1200" dirty="0" smtClean="0"/>
              <a:t>                                                                                                                             Público </a:t>
            </a:r>
            <a:r>
              <a:rPr lang="pt-BR" sz="1200" dirty="0" smtClean="0">
                <a:sym typeface="Wingdings" pitchFamily="2" charset="2"/>
              </a:rPr>
              <a:t> EFPC: </a:t>
            </a:r>
            <a:r>
              <a:rPr lang="pt-BR" sz="900" dirty="0">
                <a:sym typeface="Wingdings" pitchFamily="2" charset="2"/>
              </a:rPr>
              <a:t>(art. 40, §§ 14, 15, 16, CF/88)</a:t>
            </a:r>
            <a:endParaRPr lang="pt-BR" sz="900" dirty="0" smtClean="0">
              <a:sym typeface="Wingdings" pitchFamily="2" charset="2"/>
            </a:endParaRPr>
          </a:p>
        </p:txBody>
      </p:sp>
      <p:sp>
        <p:nvSpPr>
          <p:cNvPr id="10244" name="AutoShape 5"/>
          <p:cNvSpPr>
            <a:spLocks/>
          </p:cNvSpPr>
          <p:nvPr/>
        </p:nvSpPr>
        <p:spPr bwMode="auto">
          <a:xfrm>
            <a:off x="2124075" y="1628775"/>
            <a:ext cx="215900" cy="4679950"/>
          </a:xfrm>
          <a:prstGeom prst="leftBrace">
            <a:avLst>
              <a:gd name="adj1" fmla="val 18063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0245" name="AutoShape 6"/>
          <p:cNvSpPr>
            <a:spLocks/>
          </p:cNvSpPr>
          <p:nvPr/>
        </p:nvSpPr>
        <p:spPr bwMode="auto">
          <a:xfrm>
            <a:off x="5364163" y="1916113"/>
            <a:ext cx="71437" cy="1778000"/>
          </a:xfrm>
          <a:prstGeom prst="leftBrace">
            <a:avLst>
              <a:gd name="adj1" fmla="val 20740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0246" name="AutoShape 7"/>
          <p:cNvSpPr>
            <a:spLocks/>
          </p:cNvSpPr>
          <p:nvPr/>
        </p:nvSpPr>
        <p:spPr bwMode="auto">
          <a:xfrm>
            <a:off x="5435600" y="4437063"/>
            <a:ext cx="144463" cy="1706562"/>
          </a:xfrm>
          <a:prstGeom prst="leftBrace">
            <a:avLst>
              <a:gd name="adj1" fmla="val 19907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0247" name="AutoShape 8"/>
          <p:cNvSpPr>
            <a:spLocks/>
          </p:cNvSpPr>
          <p:nvPr/>
        </p:nvSpPr>
        <p:spPr bwMode="auto">
          <a:xfrm>
            <a:off x="6959600" y="2779713"/>
            <a:ext cx="152400" cy="914400"/>
          </a:xfrm>
          <a:prstGeom prst="lef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0248" name="AutoShape 9"/>
          <p:cNvSpPr>
            <a:spLocks/>
          </p:cNvSpPr>
          <p:nvPr/>
        </p:nvSpPr>
        <p:spPr bwMode="auto">
          <a:xfrm>
            <a:off x="6300788" y="4375944"/>
            <a:ext cx="152400" cy="914400"/>
          </a:xfrm>
          <a:prstGeom prst="lef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260351"/>
            <a:ext cx="8964488" cy="792386"/>
          </a:xfrm>
        </p:spPr>
        <p:txBody>
          <a:bodyPr>
            <a:normAutofit fontScale="90000"/>
          </a:bodyPr>
          <a:lstStyle/>
          <a:p>
            <a:pPr eaLnBrk="1" hangingPunct="1">
              <a:defRPr/>
            </a:pPr>
            <a:r>
              <a:rPr lang="pt-BR" sz="3500" dirty="0" smtClean="0"/>
              <a:t>Direitos iguais aos cônjuges após e antes de 1988</a:t>
            </a:r>
            <a:endParaRPr lang="pt-BR" sz="3500" dirty="0"/>
          </a:p>
        </p:txBody>
      </p:sp>
      <p:sp>
        <p:nvSpPr>
          <p:cNvPr id="30723" name="Espaço Reservado para Conteúdo 2"/>
          <p:cNvSpPr>
            <a:spLocks noGrp="1"/>
          </p:cNvSpPr>
          <p:nvPr>
            <p:ph idx="4294967295"/>
          </p:nvPr>
        </p:nvSpPr>
        <p:spPr>
          <a:xfrm>
            <a:off x="0" y="1196752"/>
            <a:ext cx="9144000" cy="5544616"/>
          </a:xfrm>
        </p:spPr>
        <p:txBody>
          <a:bodyPr>
            <a:noAutofit/>
          </a:bodyPr>
          <a:lstStyle/>
          <a:p>
            <a:pPr algn="just"/>
            <a:r>
              <a:rPr lang="pt-BR" sz="1800" b="1" dirty="0" smtClean="0"/>
              <a:t>AGRAVO </a:t>
            </a:r>
            <a:r>
              <a:rPr lang="pt-BR" sz="1800" b="1" dirty="0"/>
              <a:t>REGIMENTAL EM RECURSO EXTRAORDINÁRIO. PREVIDENCIÁRIO. PENSÃO POR MORTE. CÔNJUGE VARÃO. PRINCÍPIO CONSTITUCIONAL DA ISONOMIA</a:t>
            </a:r>
            <a:r>
              <a:rPr lang="pt-BR" sz="1800" dirty="0"/>
              <a:t>. 1. A jurisprudência do Supremo Tribunal Federal é firme em reconhecer que o cônjuge varão tem direito ao recebimento da pensão por morte, embora o falecimento da segurada tenha ocorrido antes da edição da Lei 8.213/1991. Precedentes. 2. Agravo regimental desprovido. </a:t>
            </a:r>
            <a:r>
              <a:rPr lang="pt-BR" sz="1800" b="1" dirty="0"/>
              <a:t>(STF; </a:t>
            </a:r>
            <a:r>
              <a:rPr lang="pt-BR" sz="1800" b="1" dirty="0" err="1"/>
              <a:t>RE-Agr</a:t>
            </a:r>
            <a:r>
              <a:rPr lang="pt-BR" sz="1800" b="1" dirty="0"/>
              <a:t> 553.799; AL, Min. Ayres Britto; DJE 17/10/2011, p. 30).</a:t>
            </a:r>
          </a:p>
          <a:p>
            <a:pPr algn="just"/>
            <a:endParaRPr lang="pt-BR" sz="1800" dirty="0" smtClean="0"/>
          </a:p>
          <a:p>
            <a:pPr algn="just"/>
            <a:r>
              <a:rPr lang="pt-BR" sz="1800" b="1" dirty="0" smtClean="0"/>
              <a:t>PREVIDENCIÁRIO</a:t>
            </a:r>
            <a:r>
              <a:rPr lang="pt-BR" sz="1800" b="1" dirty="0"/>
              <a:t>. AGRAVO REGIMENTAL NO RECURSO EXTRAORDINÁRIO. PENSÃO POR MORTE AO CÔNJUGE VARÃO. ÓBITO DA SEGURADA ANTERIOR AO ADVENTO DA LEI 8.213/91. PRINCÍPIO DA ISONOMIA. AUTOAPLICABILIDADE DO ART. 201, V, DA CONSTITUIÇÃO FEDERAL</a:t>
            </a:r>
            <a:r>
              <a:rPr lang="pt-BR" sz="1800" dirty="0" smtClean="0"/>
              <a:t>. 1</a:t>
            </a:r>
            <a:r>
              <a:rPr lang="pt-BR" sz="1800" dirty="0"/>
              <a:t>. Segundo a jurisprudência do Supremo Tribunal Federal, o óbito da segurada em data anterior ao advento da Lei 8.213/91 não afasta o direito à pensão por morte ao seu cônjuge varão, tendo o art. 201, V, da Constituição Federal, que equiparou homens e mulheres para efeito de pensão por morte, aplicabilidade imediata</a:t>
            </a:r>
            <a:r>
              <a:rPr lang="pt-BR" sz="1800" dirty="0" smtClean="0"/>
              <a:t>. 2</a:t>
            </a:r>
            <a:r>
              <a:rPr lang="pt-BR" sz="1800" dirty="0"/>
              <a:t>. Agravo regimental a que se nega provimento. </a:t>
            </a:r>
            <a:r>
              <a:rPr lang="pt-BR" sz="1800" b="1" dirty="0"/>
              <a:t>(RECURSO EXTRAORDINÁRIO 880.521 </a:t>
            </a:r>
            <a:r>
              <a:rPr lang="pt-BR" sz="1800" b="1" dirty="0" smtClean="0"/>
              <a:t>)</a:t>
            </a:r>
            <a:endParaRPr lang="pt-BR" sz="18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bwMode="auto">
          <a:xfrm>
            <a:off x="0" y="274638"/>
            <a:ext cx="7467600" cy="633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normAutofit fontScale="90000"/>
          </a:bodyPr>
          <a:lstStyle/>
          <a:p>
            <a:pPr eaLnBrk="1" hangingPunct="1"/>
            <a:r>
              <a:rPr lang="pt-BR" cap="none" smtClean="0"/>
              <a:t>Companheiro</a:t>
            </a:r>
          </a:p>
        </p:txBody>
      </p:sp>
      <p:sp>
        <p:nvSpPr>
          <p:cNvPr id="31747" name="Rectangle 3"/>
          <p:cNvSpPr>
            <a:spLocks noGrp="1"/>
          </p:cNvSpPr>
          <p:nvPr>
            <p:ph idx="4294967295"/>
          </p:nvPr>
        </p:nvSpPr>
        <p:spPr>
          <a:xfrm>
            <a:off x="0" y="981075"/>
            <a:ext cx="8424863" cy="5492750"/>
          </a:xfrm>
        </p:spPr>
        <p:txBody>
          <a:bodyPr>
            <a:normAutofit lnSpcReduction="10000"/>
          </a:bodyPr>
          <a:lstStyle/>
          <a:p>
            <a:pPr algn="just" eaLnBrk="1" hangingPunct="1"/>
            <a:endParaRPr lang="pt-BR" sz="1800" dirty="0" smtClean="0"/>
          </a:p>
          <a:p>
            <a:pPr algn="just" eaLnBrk="1" hangingPunct="1"/>
            <a:r>
              <a:rPr lang="pt-BR" sz="1800" dirty="0" smtClean="0"/>
              <a:t>Podem habilitar-se como dependentes da previdência as pessoas que vivem em união estável. </a:t>
            </a:r>
          </a:p>
          <a:p>
            <a:pPr algn="just" eaLnBrk="1" hangingPunct="1"/>
            <a:endParaRPr lang="pt-BR" sz="1800" dirty="0" smtClean="0"/>
          </a:p>
          <a:p>
            <a:pPr algn="just" eaLnBrk="1" hangingPunct="1"/>
            <a:r>
              <a:rPr lang="pt-BR" sz="1800" dirty="0" smtClean="0"/>
              <a:t>Necessidade de provar a existência da União e não da dependência econômica</a:t>
            </a:r>
          </a:p>
          <a:p>
            <a:pPr algn="just" eaLnBrk="1" hangingPunct="1"/>
            <a:endParaRPr lang="pt-BR" sz="1800" dirty="0" smtClean="0"/>
          </a:p>
          <a:p>
            <a:pPr algn="just" eaLnBrk="1" hangingPunct="1"/>
            <a:r>
              <a:rPr lang="pt-BR" sz="1800" dirty="0" smtClean="0"/>
              <a:t>União Homossexual - </a:t>
            </a:r>
            <a:r>
              <a:rPr lang="pt-BR" sz="1800" b="1" dirty="0" smtClean="0"/>
              <a:t>STF. PREVIDENCIÁRIO. PENSÃO POR MORTE. UNIÃO HOMOAFETIVA. ENTIDADE FAMILIAR. EQUIPARAÇÃO.</a:t>
            </a:r>
            <a:r>
              <a:rPr lang="pt-BR" sz="1800" dirty="0" smtClean="0"/>
              <a:t> A 2ª Turma do STF negou por unanimidade, recurso de agravo regimental interposto pela filha de uma das partes em união </a:t>
            </a:r>
            <a:r>
              <a:rPr lang="pt-BR" sz="1800" dirty="0" err="1" smtClean="0"/>
              <a:t>homoafetiva</a:t>
            </a:r>
            <a:r>
              <a:rPr lang="pt-BR" sz="1800" dirty="0" smtClean="0"/>
              <a:t> contra a concessão de benefício previdenciário de seu falecido pai ao companheiro dele. O recurso foi interposto com fundamento no art. 226, § 3º, da CF. Ao negar provimento ao agravo regimental e confirmar sua decisão de 1º de julho último, em favor do companheiro </a:t>
            </a:r>
            <a:r>
              <a:rPr lang="pt-BR" sz="1800" dirty="0" err="1" smtClean="0"/>
              <a:t>homoafetivo</a:t>
            </a:r>
            <a:r>
              <a:rPr lang="pt-BR" sz="1800" dirty="0" smtClean="0"/>
              <a:t>, o Min. CELSO DE MELLO reportou-se à decisão do Plenário do Supremo no julgamento da ADPF 132 e da </a:t>
            </a:r>
            <a:r>
              <a:rPr lang="pt-BR" sz="1800" dirty="0" err="1" smtClean="0"/>
              <a:t>ADIn</a:t>
            </a:r>
            <a:r>
              <a:rPr lang="pt-BR" sz="1800" dirty="0" smtClean="0"/>
              <a:t> 4.277, quando a Corte estendeu o conceito de família também aos casais do mesmo sexo que vivem em união estável. (Rec. Ext. 477.554)</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bwMode="auto">
          <a:xfrm>
            <a:off x="0" y="274638"/>
            <a:ext cx="7467600" cy="633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normAutofit fontScale="90000"/>
          </a:bodyPr>
          <a:lstStyle/>
          <a:p>
            <a:pPr eaLnBrk="1" hangingPunct="1"/>
            <a:r>
              <a:rPr lang="pt-BR" b="1" cap="none" smtClean="0"/>
              <a:t>Filhos</a:t>
            </a:r>
            <a:endParaRPr lang="pt-BR" cap="none" smtClean="0"/>
          </a:p>
        </p:txBody>
      </p:sp>
      <p:sp>
        <p:nvSpPr>
          <p:cNvPr id="32771" name="Rectangle 3"/>
          <p:cNvSpPr>
            <a:spLocks noGrp="1"/>
          </p:cNvSpPr>
          <p:nvPr>
            <p:ph idx="4294967295"/>
          </p:nvPr>
        </p:nvSpPr>
        <p:spPr>
          <a:xfrm>
            <a:off x="0" y="981075"/>
            <a:ext cx="8928100" cy="5761038"/>
          </a:xfrm>
        </p:spPr>
        <p:txBody>
          <a:bodyPr>
            <a:normAutofit/>
          </a:bodyPr>
          <a:lstStyle/>
          <a:p>
            <a:pPr algn="just" eaLnBrk="1" hangingPunct="1">
              <a:lnSpc>
                <a:spcPct val="80000"/>
              </a:lnSpc>
            </a:pPr>
            <a:r>
              <a:rPr lang="pt-BR" sz="2000" dirty="0" smtClean="0"/>
              <a:t>Houve mudança da faixa etária com a promulgação do NCC?</a:t>
            </a:r>
          </a:p>
          <a:p>
            <a:pPr algn="just" eaLnBrk="1" hangingPunct="1">
              <a:lnSpc>
                <a:spcPct val="80000"/>
              </a:lnSpc>
            </a:pPr>
            <a:endParaRPr lang="pt-BR" sz="2000" dirty="0" smtClean="0"/>
          </a:p>
          <a:p>
            <a:pPr algn="just" eaLnBrk="1" hangingPunct="1">
              <a:lnSpc>
                <a:spcPct val="80000"/>
              </a:lnSpc>
            </a:pPr>
            <a:r>
              <a:rPr lang="pt-BR" sz="2000" dirty="0" smtClean="0"/>
              <a:t>São dependentes da previdência os filhos de qualquer natureza.</a:t>
            </a:r>
          </a:p>
          <a:p>
            <a:pPr algn="just" eaLnBrk="1" hangingPunct="1">
              <a:lnSpc>
                <a:spcPct val="80000"/>
              </a:lnSpc>
            </a:pPr>
            <a:endParaRPr lang="pt-BR" sz="2000" dirty="0" smtClean="0"/>
          </a:p>
          <a:p>
            <a:pPr algn="just" eaLnBrk="1" hangingPunct="1">
              <a:lnSpc>
                <a:spcPct val="80000"/>
              </a:lnSpc>
            </a:pPr>
            <a:r>
              <a:rPr lang="pt-BR" sz="2000" dirty="0" smtClean="0"/>
              <a:t>O menor tutelado e o enteado são considerados dependentes, equiparados aos filhos, desde que não possuam recursos próprios, porém neste caso terá que comprovar a dependência econômica.</a:t>
            </a:r>
          </a:p>
          <a:p>
            <a:pPr algn="just" eaLnBrk="1" hangingPunct="1">
              <a:lnSpc>
                <a:spcPct val="80000"/>
              </a:lnSpc>
            </a:pPr>
            <a:endParaRPr lang="pt-BR" sz="2000" dirty="0" smtClean="0"/>
          </a:p>
          <a:p>
            <a:pPr algn="just" eaLnBrk="1" hangingPunct="1">
              <a:lnSpc>
                <a:spcPct val="80000"/>
              </a:lnSpc>
            </a:pPr>
            <a:r>
              <a:rPr lang="pt-BR" sz="2000" dirty="0" smtClean="0"/>
              <a:t>Ressalta-se que, ao completar 21 anos, perde a condição de dependente. Caso seja inválido, a condição de dependente se perpetuará enquanto durar a invalidez. </a:t>
            </a:r>
          </a:p>
          <a:p>
            <a:pPr algn="just" eaLnBrk="1" hangingPunct="1">
              <a:lnSpc>
                <a:spcPct val="80000"/>
              </a:lnSpc>
            </a:pPr>
            <a:endParaRPr lang="pt-BR" sz="2000" dirty="0" smtClean="0"/>
          </a:p>
          <a:p>
            <a:pPr algn="just" eaLnBrk="1" hangingPunct="1">
              <a:lnSpc>
                <a:spcPct val="80000"/>
              </a:lnSpc>
            </a:pPr>
            <a:r>
              <a:rPr lang="pt-BR" sz="2000" dirty="0" smtClean="0"/>
              <a:t>Caso o dependente esteja fazendo faculdade?</a:t>
            </a:r>
          </a:p>
          <a:p>
            <a:pPr algn="just" eaLnBrk="1" hangingPunct="1">
              <a:lnSpc>
                <a:spcPct val="80000"/>
              </a:lnSpc>
            </a:pPr>
            <a:endParaRPr lang="pt-BR" sz="2000" dirty="0" smtClean="0"/>
          </a:p>
          <a:p>
            <a:pPr algn="just" eaLnBrk="1" hangingPunct="1">
              <a:lnSpc>
                <a:spcPct val="80000"/>
              </a:lnSpc>
            </a:pPr>
            <a:r>
              <a:rPr lang="pt-BR" sz="2000" dirty="0" smtClean="0"/>
              <a:t>Frisa-se também que, caso a pessoa se </a:t>
            </a:r>
            <a:r>
              <a:rPr lang="pt-BR" sz="2000" b="1" dirty="0" smtClean="0"/>
              <a:t>emancipe antes dos 21 anos</a:t>
            </a:r>
            <a:r>
              <a:rPr lang="pt-BR" sz="2000" dirty="0" smtClean="0"/>
              <a:t>, perderá a condição de dependente, exceto se a emancipação ocorrer em razão da aquisição de título universitário. Nesta última situação, a condição de dependente será mantida.</a:t>
            </a:r>
            <a:endParaRPr lang="pt-BR" sz="2000" dirty="0"/>
          </a:p>
          <a:p>
            <a:pPr algn="just" eaLnBrk="1" hangingPunct="1">
              <a:lnSpc>
                <a:spcPct val="80000"/>
              </a:lnSpc>
            </a:pPr>
            <a:endParaRPr lang="pt-BR" sz="2000" b="1"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bwMode="auto">
          <a:xfrm>
            <a:off x="0" y="274638"/>
            <a:ext cx="7467600" cy="633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normAutofit fontScale="90000"/>
          </a:bodyPr>
          <a:lstStyle/>
          <a:p>
            <a:pPr eaLnBrk="1" hangingPunct="1"/>
            <a:r>
              <a:rPr lang="pt-BR" cap="none" smtClean="0"/>
              <a:t>Dependentes de 2.ª Classe</a:t>
            </a:r>
          </a:p>
        </p:txBody>
      </p:sp>
      <p:sp>
        <p:nvSpPr>
          <p:cNvPr id="33795" name="Rectangle 3"/>
          <p:cNvSpPr>
            <a:spLocks noGrp="1"/>
          </p:cNvSpPr>
          <p:nvPr>
            <p:ph idx="4294967295"/>
          </p:nvPr>
        </p:nvSpPr>
        <p:spPr>
          <a:xfrm>
            <a:off x="852488" y="1052513"/>
            <a:ext cx="8291512" cy="5421312"/>
          </a:xfrm>
        </p:spPr>
        <p:txBody>
          <a:bodyPr/>
          <a:lstStyle/>
          <a:p>
            <a:pPr algn="just" eaLnBrk="1" hangingPunct="1"/>
            <a:endParaRPr lang="pt-BR" dirty="0" smtClean="0"/>
          </a:p>
          <a:p>
            <a:pPr algn="just" eaLnBrk="1" hangingPunct="1"/>
            <a:endParaRPr lang="pt-BR" dirty="0"/>
          </a:p>
          <a:p>
            <a:pPr algn="just" eaLnBrk="1" hangingPunct="1"/>
            <a:r>
              <a:rPr lang="pt-BR" dirty="0" smtClean="0"/>
              <a:t>Pais (pai ou mãe): naturais ou adotivos.</a:t>
            </a:r>
          </a:p>
          <a:p>
            <a:pPr algn="just" eaLnBrk="1" hangingPunct="1"/>
            <a:endParaRPr lang="pt-BR" dirty="0" smtClean="0"/>
          </a:p>
          <a:p>
            <a:pPr algn="just" eaLnBrk="1" hangingPunct="1"/>
            <a:r>
              <a:rPr lang="pt-BR" dirty="0" smtClean="0"/>
              <a:t>É necessário que comprovem a dependência econômica, ainda que parcial, com o segurado da previdência. Basta que comprovem que o filho ou filha contribuía para a manutenção da casa.</a:t>
            </a:r>
          </a:p>
          <a:p>
            <a:pPr algn="just" eaLnBrk="1" hangingPunct="1"/>
            <a:endParaRPr lang="pt-BR" dirty="0" smtClean="0"/>
          </a:p>
          <a:p>
            <a:pPr algn="just" eaLnBrk="1" hangingPunct="1"/>
            <a:r>
              <a:rPr lang="pt-BR" dirty="0" smtClean="0"/>
              <a:t>Caso haja dependentes habilitados de 1.ª classe, os pais não terão direito ao benefício da previdência como dependentes.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bwMode="auto">
          <a:xfrm>
            <a:off x="0" y="260649"/>
            <a:ext cx="8820471" cy="93610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normAutofit/>
          </a:bodyPr>
          <a:lstStyle/>
          <a:p>
            <a:pPr eaLnBrk="1" hangingPunct="1"/>
            <a:r>
              <a:rPr lang="pt-BR" cap="none" dirty="0" smtClean="0"/>
              <a:t>Dependente de 3.ª Classe</a:t>
            </a:r>
          </a:p>
        </p:txBody>
      </p:sp>
      <p:sp>
        <p:nvSpPr>
          <p:cNvPr id="34819" name="Rectangle 3"/>
          <p:cNvSpPr>
            <a:spLocks noGrp="1"/>
          </p:cNvSpPr>
          <p:nvPr>
            <p:ph idx="4294967295"/>
          </p:nvPr>
        </p:nvSpPr>
        <p:spPr>
          <a:xfrm>
            <a:off x="0" y="1268412"/>
            <a:ext cx="8964488" cy="5472955"/>
          </a:xfrm>
        </p:spPr>
        <p:txBody>
          <a:bodyPr>
            <a:normAutofit/>
          </a:bodyPr>
          <a:lstStyle/>
          <a:p>
            <a:pPr algn="just" eaLnBrk="1" hangingPunct="1">
              <a:lnSpc>
                <a:spcPct val="90000"/>
              </a:lnSpc>
            </a:pPr>
            <a:endParaRPr lang="pt-BR" sz="2200" dirty="0" smtClean="0"/>
          </a:p>
          <a:p>
            <a:pPr algn="just" eaLnBrk="1" hangingPunct="1">
              <a:lnSpc>
                <a:spcPct val="90000"/>
              </a:lnSpc>
            </a:pPr>
            <a:endParaRPr lang="pt-BR" sz="2200" dirty="0"/>
          </a:p>
          <a:p>
            <a:pPr algn="just" eaLnBrk="1" hangingPunct="1">
              <a:lnSpc>
                <a:spcPct val="90000"/>
              </a:lnSpc>
            </a:pPr>
            <a:r>
              <a:rPr lang="pt-BR" sz="2200" dirty="0" smtClean="0"/>
              <a:t>Irmãos: de qualquer natureza, menores de 21 anos, não emancipados, ou inválidos de qualquer idade.</a:t>
            </a:r>
          </a:p>
          <a:p>
            <a:pPr algn="just" eaLnBrk="1" hangingPunct="1">
              <a:lnSpc>
                <a:spcPct val="90000"/>
              </a:lnSpc>
            </a:pPr>
            <a:endParaRPr lang="pt-BR" sz="2200" dirty="0" smtClean="0"/>
          </a:p>
          <a:p>
            <a:pPr algn="just" eaLnBrk="1" hangingPunct="1">
              <a:lnSpc>
                <a:spcPct val="90000"/>
              </a:lnSpc>
            </a:pPr>
            <a:r>
              <a:rPr lang="pt-BR" sz="2200" dirty="0" smtClean="0"/>
              <a:t>Também é necessário que comprovem a dependência econômica, ainda que parcial, com o segurado da previdência. </a:t>
            </a:r>
          </a:p>
          <a:p>
            <a:pPr algn="just" eaLnBrk="1" hangingPunct="1">
              <a:lnSpc>
                <a:spcPct val="90000"/>
              </a:lnSpc>
            </a:pPr>
            <a:endParaRPr lang="pt-BR" sz="2200" dirty="0" smtClean="0"/>
          </a:p>
          <a:p>
            <a:pPr algn="just" eaLnBrk="1" hangingPunct="1">
              <a:lnSpc>
                <a:spcPct val="90000"/>
              </a:lnSpc>
            </a:pPr>
            <a:r>
              <a:rPr lang="pt-BR" sz="2200" dirty="0" smtClean="0"/>
              <a:t>Esses dependentes também só terão direito se não houverem habilitados de 1.ª ou 2.ª classe.</a:t>
            </a:r>
          </a:p>
          <a:p>
            <a:pPr algn="just" eaLnBrk="1" hangingPunct="1">
              <a:lnSpc>
                <a:spcPct val="90000"/>
              </a:lnSpc>
            </a:pPr>
            <a:endParaRPr lang="pt-BR" sz="2200" dirty="0" smtClean="0"/>
          </a:p>
          <a:p>
            <a:pPr algn="just" eaLnBrk="1" hangingPunct="1">
              <a:lnSpc>
                <a:spcPct val="90000"/>
              </a:lnSpc>
            </a:pPr>
            <a:r>
              <a:rPr lang="pt-BR" sz="2200" b="1" dirty="0" smtClean="0"/>
              <a:t>Observação</a:t>
            </a:r>
            <a:r>
              <a:rPr lang="pt-BR" sz="2200" dirty="0" smtClean="0"/>
              <a:t>: Havia uma 4.ª classe, composta por pessoas designadas pelo segurado. Hoje, essa 4.ª classe não existe mais.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idx="4294967295"/>
          </p:nvPr>
        </p:nvSpPr>
        <p:spPr bwMode="auto">
          <a:xfrm>
            <a:off x="638175" y="333375"/>
            <a:ext cx="8505825" cy="633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normAutofit/>
          </a:bodyPr>
          <a:lstStyle/>
          <a:p>
            <a:pPr eaLnBrk="1" hangingPunct="1"/>
            <a:r>
              <a:rPr lang="pt-BR" sz="3500" b="1" cap="none" dirty="0" smtClean="0"/>
              <a:t>Perda da Condição de Dependente</a:t>
            </a:r>
          </a:p>
        </p:txBody>
      </p:sp>
      <p:sp>
        <p:nvSpPr>
          <p:cNvPr id="35843" name="Rectangle 3"/>
          <p:cNvSpPr>
            <a:spLocks noGrp="1"/>
          </p:cNvSpPr>
          <p:nvPr>
            <p:ph idx="4294967295"/>
          </p:nvPr>
        </p:nvSpPr>
        <p:spPr>
          <a:xfrm>
            <a:off x="0" y="981075"/>
            <a:ext cx="9036496" cy="5760293"/>
          </a:xfrm>
        </p:spPr>
        <p:txBody>
          <a:bodyPr>
            <a:normAutofit/>
          </a:bodyPr>
          <a:lstStyle/>
          <a:p>
            <a:pPr algn="just" eaLnBrk="1" hangingPunct="1">
              <a:lnSpc>
                <a:spcPct val="80000"/>
              </a:lnSpc>
            </a:pPr>
            <a:endParaRPr lang="pt-BR" sz="1600" b="1" dirty="0" smtClean="0"/>
          </a:p>
          <a:p>
            <a:pPr algn="just" eaLnBrk="1" hangingPunct="1">
              <a:lnSpc>
                <a:spcPct val="80000"/>
              </a:lnSpc>
            </a:pPr>
            <a:endParaRPr lang="pt-BR" sz="1600" b="1" dirty="0" smtClean="0"/>
          </a:p>
          <a:p>
            <a:pPr algn="just" eaLnBrk="1" hangingPunct="1">
              <a:lnSpc>
                <a:spcPct val="80000"/>
              </a:lnSpc>
            </a:pPr>
            <a:r>
              <a:rPr lang="pt-BR" sz="1600" b="1" dirty="0" smtClean="0"/>
              <a:t>PARA TODOS OS DEPENDENTES (1.ª, 2.ª OU 3.ª CLASSE): </a:t>
            </a:r>
          </a:p>
          <a:p>
            <a:pPr algn="just" eaLnBrk="1" hangingPunct="1">
              <a:lnSpc>
                <a:spcPct val="80000"/>
              </a:lnSpc>
            </a:pPr>
            <a:endParaRPr lang="pt-BR" sz="1600" dirty="0" smtClean="0"/>
          </a:p>
          <a:p>
            <a:pPr lvl="1" algn="just" eaLnBrk="1" hangingPunct="1">
              <a:lnSpc>
                <a:spcPct val="80000"/>
              </a:lnSpc>
            </a:pPr>
            <a:r>
              <a:rPr lang="pt-BR" sz="1800" dirty="0" smtClean="0"/>
              <a:t>A perda da condição de dependente ocorre com a morte.</a:t>
            </a:r>
            <a:endParaRPr lang="pt-BR" sz="1800" b="1" dirty="0" smtClean="0"/>
          </a:p>
          <a:p>
            <a:pPr algn="just" eaLnBrk="1" hangingPunct="1">
              <a:lnSpc>
                <a:spcPct val="80000"/>
              </a:lnSpc>
            </a:pPr>
            <a:endParaRPr lang="pt-BR" sz="1600" b="1" dirty="0" smtClean="0"/>
          </a:p>
          <a:p>
            <a:pPr algn="just" eaLnBrk="1" hangingPunct="1">
              <a:lnSpc>
                <a:spcPct val="80000"/>
              </a:lnSpc>
            </a:pPr>
            <a:endParaRPr lang="pt-BR" sz="1600" b="1" dirty="0" smtClean="0"/>
          </a:p>
          <a:p>
            <a:pPr algn="just" eaLnBrk="1" hangingPunct="1">
              <a:lnSpc>
                <a:spcPct val="80000"/>
              </a:lnSpc>
            </a:pPr>
            <a:r>
              <a:rPr lang="pt-BR" sz="1600" b="1" dirty="0" smtClean="0"/>
              <a:t>CÔNJUGE:</a:t>
            </a:r>
          </a:p>
          <a:p>
            <a:pPr algn="just" eaLnBrk="1" hangingPunct="1">
              <a:lnSpc>
                <a:spcPct val="80000"/>
              </a:lnSpc>
            </a:pPr>
            <a:endParaRPr lang="pt-BR" sz="1600" b="1" dirty="0" smtClean="0">
              <a:sym typeface="Wingdings" pitchFamily="2" charset="2"/>
            </a:endParaRPr>
          </a:p>
          <a:p>
            <a:pPr lvl="1" algn="just" eaLnBrk="1" hangingPunct="1">
              <a:lnSpc>
                <a:spcPct val="80000"/>
              </a:lnSpc>
            </a:pPr>
            <a:r>
              <a:rPr lang="pt-BR" sz="1600" dirty="0" smtClean="0"/>
              <a:t>Na separação de fato, judicial ou divórcio, caso não seja reconhecido o direito a alimentos.</a:t>
            </a:r>
            <a:endParaRPr lang="pt-BR" sz="1600" b="1" dirty="0" smtClean="0"/>
          </a:p>
          <a:p>
            <a:pPr algn="just" eaLnBrk="1" hangingPunct="1">
              <a:lnSpc>
                <a:spcPct val="80000"/>
              </a:lnSpc>
            </a:pPr>
            <a:endParaRPr lang="pt-BR" sz="1600" b="1" dirty="0" smtClean="0"/>
          </a:p>
          <a:p>
            <a:pPr lvl="1" algn="just" eaLnBrk="1" hangingPunct="1">
              <a:lnSpc>
                <a:spcPct val="80000"/>
              </a:lnSpc>
            </a:pPr>
            <a:r>
              <a:rPr lang="pt-BR" sz="1600" dirty="0" smtClean="0"/>
              <a:t>Após a convolação de novas núpcias, antes do óbito do segurado. Neste caso, a perda da condição de dependente decorre do fato de o </a:t>
            </a:r>
            <a:r>
              <a:rPr lang="pt-BR" sz="1600" b="1" dirty="0" smtClean="0"/>
              <a:t>novo casamento implicar na perda do direito à pensão alimentícia fixada quando da separação ou do divórcio</a:t>
            </a:r>
            <a:r>
              <a:rPr lang="pt-BR" sz="1600" dirty="0" smtClean="0"/>
              <a:t>.</a:t>
            </a:r>
            <a:endParaRPr lang="pt-BR" sz="1600" b="1" dirty="0" smtClean="0"/>
          </a:p>
          <a:p>
            <a:pPr algn="just" eaLnBrk="1" hangingPunct="1">
              <a:lnSpc>
                <a:spcPct val="80000"/>
              </a:lnSpc>
            </a:pPr>
            <a:endParaRPr lang="pt-BR" sz="1600" b="1" dirty="0" smtClean="0"/>
          </a:p>
          <a:p>
            <a:pPr lvl="1" algn="just" eaLnBrk="1" hangingPunct="1">
              <a:lnSpc>
                <a:spcPct val="80000"/>
              </a:lnSpc>
            </a:pPr>
            <a:r>
              <a:rPr lang="pt-BR" sz="1600" dirty="0" smtClean="0"/>
              <a:t>Quando a pessoa ficar novamente viúva e </a:t>
            </a:r>
            <a:r>
              <a:rPr lang="pt-BR" sz="1600" b="1" dirty="0" smtClean="0"/>
              <a:t>optar</a:t>
            </a:r>
            <a:r>
              <a:rPr lang="pt-BR" sz="1600" dirty="0" smtClean="0"/>
              <a:t> pela pensão do último marido.</a:t>
            </a:r>
          </a:p>
          <a:p>
            <a:pPr algn="just" eaLnBrk="1" hangingPunct="1">
              <a:lnSpc>
                <a:spcPct val="80000"/>
              </a:lnSpc>
            </a:pPr>
            <a:endParaRPr lang="pt-BR" sz="1600" dirty="0" smtClean="0"/>
          </a:p>
          <a:p>
            <a:pPr algn="just" eaLnBrk="1" hangingPunct="1">
              <a:lnSpc>
                <a:spcPct val="80000"/>
              </a:lnSpc>
            </a:pPr>
            <a:endParaRPr lang="pt-BR" sz="1600" b="1" dirty="0" smtClean="0"/>
          </a:p>
          <a:p>
            <a:pPr algn="just" eaLnBrk="1" hangingPunct="1">
              <a:lnSpc>
                <a:spcPct val="80000"/>
              </a:lnSpc>
            </a:pPr>
            <a:r>
              <a:rPr lang="pt-BR" sz="1600" b="1" dirty="0" smtClean="0"/>
              <a:t>COMPANHEIRO/COMPANHEIRA</a:t>
            </a:r>
            <a:endParaRPr lang="pt-BR" sz="1600" dirty="0" smtClean="0"/>
          </a:p>
          <a:p>
            <a:pPr algn="just" eaLnBrk="1" hangingPunct="1">
              <a:lnSpc>
                <a:spcPct val="80000"/>
              </a:lnSpc>
            </a:pPr>
            <a:endParaRPr lang="pt-BR" sz="1600" dirty="0" smtClean="0"/>
          </a:p>
          <a:p>
            <a:pPr lvl="1" algn="just" eaLnBrk="1" hangingPunct="1">
              <a:lnSpc>
                <a:spcPct val="80000"/>
              </a:lnSpc>
            </a:pPr>
            <a:r>
              <a:rPr lang="pt-BR" sz="1600" dirty="0" smtClean="0"/>
              <a:t>A perda da condição de dependente ocorre com a separação de fato ou judicial, se não for reconhecido o direito de alimentos.</a:t>
            </a:r>
            <a:endParaRPr lang="pt-BR" sz="1600" b="1"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bwMode="auto">
          <a:xfrm>
            <a:off x="0" y="274638"/>
            <a:ext cx="7467600" cy="633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normAutofit fontScale="90000"/>
          </a:bodyPr>
          <a:lstStyle/>
          <a:p>
            <a:pPr eaLnBrk="1" hangingPunct="1"/>
            <a:r>
              <a:rPr lang="pt-BR" cap="none" smtClean="0"/>
              <a:t>Continuação ...</a:t>
            </a:r>
          </a:p>
        </p:txBody>
      </p:sp>
      <p:sp>
        <p:nvSpPr>
          <p:cNvPr id="36867" name="Rectangle 3"/>
          <p:cNvSpPr>
            <a:spLocks noGrp="1"/>
          </p:cNvSpPr>
          <p:nvPr>
            <p:ph idx="4294967295"/>
          </p:nvPr>
        </p:nvSpPr>
        <p:spPr>
          <a:xfrm>
            <a:off x="0" y="981074"/>
            <a:ext cx="9144000" cy="5876925"/>
          </a:xfrm>
        </p:spPr>
        <p:txBody>
          <a:bodyPr/>
          <a:lstStyle/>
          <a:p>
            <a:pPr algn="just" eaLnBrk="1" hangingPunct="1">
              <a:lnSpc>
                <a:spcPct val="80000"/>
              </a:lnSpc>
            </a:pPr>
            <a:r>
              <a:rPr lang="pt-BR" sz="1800" b="1" dirty="0" smtClean="0"/>
              <a:t>FILHOS</a:t>
            </a:r>
            <a:endParaRPr lang="pt-BR" sz="1800" dirty="0" smtClean="0"/>
          </a:p>
          <a:p>
            <a:pPr lvl="1" algn="just" eaLnBrk="1" hangingPunct="1">
              <a:lnSpc>
                <a:spcPct val="80000"/>
              </a:lnSpc>
            </a:pPr>
            <a:endParaRPr lang="pt-BR" sz="1700" dirty="0" smtClean="0"/>
          </a:p>
          <a:p>
            <a:pPr lvl="1" algn="just" eaLnBrk="1" hangingPunct="1">
              <a:lnSpc>
                <a:spcPct val="80000"/>
              </a:lnSpc>
            </a:pPr>
            <a:r>
              <a:rPr lang="pt-BR" sz="1700" dirty="0" smtClean="0"/>
              <a:t>ao se emanciparem;</a:t>
            </a:r>
          </a:p>
          <a:p>
            <a:pPr lvl="1" algn="just" eaLnBrk="1" hangingPunct="1">
              <a:lnSpc>
                <a:spcPct val="80000"/>
              </a:lnSpc>
            </a:pPr>
            <a:r>
              <a:rPr lang="pt-BR" sz="1700" dirty="0" smtClean="0"/>
              <a:t>ao completarem 21 anos;</a:t>
            </a:r>
          </a:p>
          <a:p>
            <a:pPr lvl="1" algn="just" eaLnBrk="1" hangingPunct="1">
              <a:lnSpc>
                <a:spcPct val="80000"/>
              </a:lnSpc>
            </a:pPr>
            <a:r>
              <a:rPr lang="pt-BR" sz="1700" dirty="0" smtClean="0"/>
              <a:t>se inválidos, quando recuperarem a capacidade.</a:t>
            </a:r>
          </a:p>
          <a:p>
            <a:pPr lvl="1" algn="just" eaLnBrk="1" hangingPunct="1">
              <a:lnSpc>
                <a:spcPct val="80000"/>
              </a:lnSpc>
            </a:pPr>
            <a:r>
              <a:rPr lang="pt-BR" sz="1700" dirty="0" smtClean="0"/>
              <a:t>O filho que completar 21 anos perde a condição de dependente no mês seguinte ao seu aniversário; no mês do aniversário, ainda recebe o benefício.</a:t>
            </a:r>
          </a:p>
          <a:p>
            <a:pPr lvl="1" algn="just" eaLnBrk="1" hangingPunct="1">
              <a:lnSpc>
                <a:spcPct val="80000"/>
              </a:lnSpc>
            </a:pPr>
            <a:r>
              <a:rPr lang="pt-BR" sz="1700" dirty="0" smtClean="0"/>
              <a:t>O inválido, para a previdência, é aquele que não pode trabalhar devido a sua doença e, assim, não possui recursos para sobreviver.</a:t>
            </a:r>
          </a:p>
          <a:p>
            <a:pPr lvl="1" algn="just">
              <a:lnSpc>
                <a:spcPct val="80000"/>
              </a:lnSpc>
            </a:pPr>
            <a:r>
              <a:rPr lang="pt-BR" sz="1800" b="1" dirty="0"/>
              <a:t>O filho com 18 anos que se casa perde a pensão?</a:t>
            </a:r>
            <a:endParaRPr lang="pt-BR" sz="1700" b="1" dirty="0" smtClean="0"/>
          </a:p>
          <a:p>
            <a:pPr algn="just" eaLnBrk="1" hangingPunct="1">
              <a:lnSpc>
                <a:spcPct val="80000"/>
              </a:lnSpc>
            </a:pPr>
            <a:endParaRPr lang="pt-BR" sz="1800" b="1" dirty="0" smtClean="0"/>
          </a:p>
          <a:p>
            <a:pPr algn="just" eaLnBrk="1" hangingPunct="1">
              <a:lnSpc>
                <a:spcPct val="80000"/>
              </a:lnSpc>
            </a:pPr>
            <a:r>
              <a:rPr lang="pt-BR" sz="1800" b="1" dirty="0" smtClean="0"/>
              <a:t>PAIS</a:t>
            </a:r>
            <a:endParaRPr lang="pt-BR" sz="1800" dirty="0" smtClean="0"/>
          </a:p>
          <a:p>
            <a:pPr lvl="1" algn="just" eaLnBrk="1" hangingPunct="1">
              <a:lnSpc>
                <a:spcPct val="80000"/>
              </a:lnSpc>
            </a:pPr>
            <a:endParaRPr lang="pt-BR" sz="1700" dirty="0" smtClean="0"/>
          </a:p>
          <a:p>
            <a:pPr lvl="1" algn="just" eaLnBrk="1" hangingPunct="1">
              <a:lnSpc>
                <a:spcPct val="80000"/>
              </a:lnSpc>
            </a:pPr>
            <a:r>
              <a:rPr lang="pt-BR" sz="1700" dirty="0" smtClean="0"/>
              <a:t>A perda da condição de segurado ocorre somente com a morte.</a:t>
            </a:r>
            <a:endParaRPr lang="pt-BR" sz="1700" b="1" dirty="0" smtClean="0"/>
          </a:p>
          <a:p>
            <a:pPr algn="just" eaLnBrk="1" hangingPunct="1">
              <a:lnSpc>
                <a:spcPct val="80000"/>
              </a:lnSpc>
            </a:pPr>
            <a:endParaRPr lang="pt-BR" sz="1800" b="1" dirty="0" smtClean="0"/>
          </a:p>
          <a:p>
            <a:pPr algn="just" eaLnBrk="1" hangingPunct="1">
              <a:lnSpc>
                <a:spcPct val="80000"/>
              </a:lnSpc>
            </a:pPr>
            <a:r>
              <a:rPr lang="pt-BR" sz="1800" b="1" dirty="0" smtClean="0"/>
              <a:t>IRMÃOS</a:t>
            </a:r>
            <a:endParaRPr lang="pt-BR" sz="1800" dirty="0" smtClean="0"/>
          </a:p>
          <a:p>
            <a:pPr lvl="1" algn="just" eaLnBrk="1" hangingPunct="1">
              <a:lnSpc>
                <a:spcPct val="80000"/>
              </a:lnSpc>
            </a:pPr>
            <a:endParaRPr lang="pt-BR" sz="1700" dirty="0" smtClean="0"/>
          </a:p>
          <a:p>
            <a:pPr lvl="1" algn="just" eaLnBrk="1" hangingPunct="1">
              <a:lnSpc>
                <a:spcPct val="80000"/>
              </a:lnSpc>
            </a:pPr>
            <a:r>
              <a:rPr lang="pt-BR" sz="1700" dirty="0" smtClean="0"/>
              <a:t>ao se emanciparem;</a:t>
            </a:r>
          </a:p>
          <a:p>
            <a:pPr lvl="1" algn="just" eaLnBrk="1" hangingPunct="1">
              <a:lnSpc>
                <a:spcPct val="80000"/>
              </a:lnSpc>
            </a:pPr>
            <a:r>
              <a:rPr lang="pt-BR" sz="1700" dirty="0" smtClean="0"/>
              <a:t>ao completarem 21 anos;</a:t>
            </a:r>
          </a:p>
          <a:p>
            <a:pPr lvl="1" algn="just" eaLnBrk="1" hangingPunct="1">
              <a:lnSpc>
                <a:spcPct val="80000"/>
              </a:lnSpc>
            </a:pPr>
            <a:r>
              <a:rPr lang="pt-BR" sz="1700" dirty="0" smtClean="0"/>
              <a:t>se inválidos, quando recuperarem a capacidade.</a:t>
            </a:r>
          </a:p>
          <a:p>
            <a:pPr algn="just" eaLnBrk="1" hangingPunct="1">
              <a:lnSpc>
                <a:spcPct val="80000"/>
              </a:lnSpc>
            </a:pPr>
            <a:endParaRPr lang="pt-BR" sz="18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187624" y="908720"/>
            <a:ext cx="6606480" cy="4801314"/>
          </a:xfrm>
          <a:prstGeom prst="rect">
            <a:avLst/>
          </a:prstGeom>
        </p:spPr>
        <p:txBody>
          <a:bodyPr wrap="square">
            <a:spAutoFit/>
          </a:bodyPr>
          <a:lstStyle/>
          <a:p>
            <a:pPr algn="just"/>
            <a:r>
              <a:rPr lang="pt-BR" b="1" dirty="0"/>
              <a:t>DIREITO PREVIDENCIÁRIO. PENSÃO POR MORTE NA HIPÓTESE DE FILHO MAIOR DE 21 ANOS. RECURSO REPETITIVO (ART. 543-C DO CPC E RES. 8/2008-STJ). </a:t>
            </a:r>
          </a:p>
          <a:p>
            <a:pPr algn="just"/>
            <a:endParaRPr lang="pt-BR" b="1" dirty="0"/>
          </a:p>
          <a:p>
            <a:pPr algn="just"/>
            <a:r>
              <a:rPr lang="pt-BR" dirty="0"/>
              <a:t>O filho maior de 21 anos, ainda que esteja cursando o ensino superior, não tem direito à pensão por morte,  ressalvadas as hipóteses de invalidez ou deficiência mental ou intelectual previstas no art. 16, I, da Lei 8.213/1991. O art. 16, I, da Lei 8.213/1991 é taxativo, não cabendo ao Poder Judiciário legislar positivamente,  usurpando função do Poder Legislativo. Precedentes citados: MS 12.982-DF, Corte Especial, </a:t>
            </a:r>
            <a:r>
              <a:rPr lang="pt-BR" dirty="0" err="1"/>
              <a:t>DJe</a:t>
            </a:r>
            <a:r>
              <a:rPr lang="pt-BR" dirty="0"/>
              <a:t> 31&amp;frasl;3&amp;frasl;08; </a:t>
            </a:r>
            <a:r>
              <a:rPr lang="pt-BR" dirty="0" err="1"/>
              <a:t>REsp</a:t>
            </a:r>
            <a:r>
              <a:rPr lang="pt-BR" dirty="0"/>
              <a:t> 771. 993-RS, Quinta Turma, DJ </a:t>
            </a:r>
            <a:r>
              <a:rPr lang="pt-BR" dirty="0" smtClean="0"/>
              <a:t>23&amp;frasl;10&amp;frasl;06</a:t>
            </a:r>
            <a:r>
              <a:rPr lang="pt-BR" dirty="0"/>
              <a:t>; e </a:t>
            </a:r>
            <a:r>
              <a:rPr lang="pt-BR" dirty="0" err="1"/>
              <a:t>AgRg</a:t>
            </a:r>
            <a:r>
              <a:rPr lang="pt-BR" dirty="0"/>
              <a:t> no Ag 1.076.512-BA, Sexta Turma, </a:t>
            </a:r>
            <a:r>
              <a:rPr lang="pt-BR" dirty="0" err="1"/>
              <a:t>DJe</a:t>
            </a:r>
            <a:r>
              <a:rPr lang="pt-BR" dirty="0"/>
              <a:t> 3&amp;frasl;8&amp;frasl;11. </a:t>
            </a:r>
            <a:endParaRPr lang="pt-BR" dirty="0" smtClean="0"/>
          </a:p>
          <a:p>
            <a:pPr algn="just"/>
            <a:endParaRPr lang="pt-BR" b="1" dirty="0"/>
          </a:p>
          <a:p>
            <a:pPr algn="just"/>
            <a:r>
              <a:rPr lang="pt-BR" b="1" dirty="0" err="1" smtClean="0"/>
              <a:t>REsp</a:t>
            </a:r>
            <a:r>
              <a:rPr lang="pt-BR" b="1" dirty="0" smtClean="0"/>
              <a:t> </a:t>
            </a:r>
            <a:r>
              <a:rPr lang="pt-BR" b="1" dirty="0"/>
              <a:t>1.369.832-SP, Rel. Min. Arnaldo Esteves Lima, julgado em 12/6/2013.</a:t>
            </a:r>
          </a:p>
        </p:txBody>
      </p:sp>
    </p:spTree>
    <p:extLst>
      <p:ext uri="{BB962C8B-B14F-4D97-AF65-F5344CB8AC3E}">
        <p14:creationId xmlns:p14="http://schemas.microsoft.com/office/powerpoint/2010/main" val="2429136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260649"/>
            <a:ext cx="8964488" cy="936104"/>
          </a:xfrm>
        </p:spPr>
        <p:txBody>
          <a:bodyPr>
            <a:normAutofit fontScale="90000"/>
          </a:bodyPr>
          <a:lstStyle/>
          <a:p>
            <a:pPr eaLnBrk="1" hangingPunct="1">
              <a:defRPr/>
            </a:pPr>
            <a:r>
              <a:rPr lang="pt-BR" sz="3000" dirty="0" smtClean="0"/>
              <a:t>Meios de Prova de Dependência Econômica - condição de dependente</a:t>
            </a:r>
            <a:endParaRPr lang="pt-BR" sz="3000" dirty="0"/>
          </a:p>
        </p:txBody>
      </p:sp>
      <p:sp>
        <p:nvSpPr>
          <p:cNvPr id="37891" name="Espaço Reservado para Conteúdo 2"/>
          <p:cNvSpPr>
            <a:spLocks noGrp="1"/>
          </p:cNvSpPr>
          <p:nvPr>
            <p:ph idx="4294967295"/>
          </p:nvPr>
        </p:nvSpPr>
        <p:spPr>
          <a:xfrm>
            <a:off x="0" y="1412776"/>
            <a:ext cx="9036496" cy="5329337"/>
          </a:xfrm>
        </p:spPr>
        <p:txBody>
          <a:bodyPr/>
          <a:lstStyle/>
          <a:p>
            <a:pPr eaLnBrk="1" hangingPunct="1"/>
            <a:r>
              <a:rPr lang="pt-BR" sz="1900" dirty="0" smtClean="0"/>
              <a:t>O INSS exige prova documental, Poder Judiciário ?</a:t>
            </a:r>
          </a:p>
          <a:p>
            <a:pPr eaLnBrk="1" hangingPunct="1"/>
            <a:endParaRPr lang="pt-BR" sz="1900" dirty="0" smtClean="0"/>
          </a:p>
          <a:p>
            <a:pPr eaLnBrk="1" hangingPunct="1"/>
            <a:r>
              <a:rPr lang="pt-BR" sz="1900" dirty="0" smtClean="0"/>
              <a:t>Desnecessários aos dependentes de 1ª Classe;</a:t>
            </a:r>
          </a:p>
          <a:p>
            <a:pPr eaLnBrk="1" hangingPunct="1"/>
            <a:endParaRPr lang="pt-BR" sz="1900" dirty="0" smtClean="0"/>
          </a:p>
          <a:p>
            <a:pPr eaLnBrk="1" hangingPunct="1"/>
            <a:r>
              <a:rPr lang="pt-BR" sz="1900" dirty="0" smtClean="0"/>
              <a:t>Prova da União Estável;</a:t>
            </a:r>
          </a:p>
          <a:p>
            <a:pPr eaLnBrk="1" hangingPunct="1"/>
            <a:endParaRPr lang="pt-BR" sz="1900" dirty="0" smtClean="0"/>
          </a:p>
          <a:p>
            <a:pPr eaLnBrk="1" hangingPunct="1"/>
            <a:r>
              <a:rPr lang="pt-BR" sz="1900" dirty="0" smtClean="0"/>
              <a:t>União Estável com segurado casado (concubinato impuro);</a:t>
            </a:r>
          </a:p>
          <a:p>
            <a:pPr eaLnBrk="1" hangingPunct="1"/>
            <a:endParaRPr lang="pt-BR" sz="1900" dirty="0" smtClean="0"/>
          </a:p>
          <a:p>
            <a:pPr eaLnBrk="1" hangingPunct="1"/>
            <a:r>
              <a:rPr lang="pt-BR" sz="1900" dirty="0" smtClean="0"/>
              <a:t>Mulher que dispensa alimentos na separação mas continua na dependência do marido (336 – </a:t>
            </a:r>
            <a:r>
              <a:rPr lang="pt-BR" sz="1900" dirty="0" err="1" smtClean="0"/>
              <a:t>ex</a:t>
            </a:r>
            <a:r>
              <a:rPr lang="pt-BR" sz="1900" dirty="0" smtClean="0"/>
              <a:t>- TFR);</a:t>
            </a:r>
          </a:p>
          <a:p>
            <a:pPr eaLnBrk="1" hangingPunct="1"/>
            <a:endParaRPr lang="pt-BR" sz="1900" dirty="0" smtClean="0"/>
          </a:p>
          <a:p>
            <a:pPr eaLnBrk="1" hangingPunct="1"/>
            <a:r>
              <a:rPr lang="pt-BR" sz="1900" dirty="0" smtClean="0"/>
              <a:t>Filho inválido com mais de 21 anos na época do óbito.</a:t>
            </a:r>
          </a:p>
          <a:p>
            <a:pPr eaLnBrk="1" hangingPunct="1"/>
            <a:endParaRPr lang="pt-BR" sz="1900" dirty="0" smtClean="0"/>
          </a:p>
          <a:p>
            <a:pPr eaLnBrk="1" hangingPunct="1"/>
            <a:r>
              <a:rPr lang="pt-BR" sz="1900" dirty="0" smtClean="0"/>
              <a:t>Menor sob guarda – ECA, art. 33, § 3º.</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83568" y="1556792"/>
            <a:ext cx="7704856" cy="3693319"/>
          </a:xfrm>
          <a:prstGeom prst="rect">
            <a:avLst/>
          </a:prstGeom>
        </p:spPr>
        <p:txBody>
          <a:bodyPr wrap="square">
            <a:spAutoFit/>
          </a:bodyPr>
          <a:lstStyle/>
          <a:p>
            <a:pPr algn="just"/>
            <a:r>
              <a:rPr lang="pt-BR" b="1" dirty="0"/>
              <a:t>DIREITO PREVIDENCIÁRIO. COMPROVAÇÃO DA UNIÃO ESTÁVEL PARA EFEITO DE CONCESSÃO DE PENSÃO POR MORTE</a:t>
            </a:r>
            <a:r>
              <a:rPr lang="pt-BR" b="1" dirty="0" smtClean="0"/>
              <a:t>.</a:t>
            </a:r>
          </a:p>
          <a:p>
            <a:pPr algn="just"/>
            <a:endParaRPr lang="pt-BR" dirty="0"/>
          </a:p>
          <a:p>
            <a:pPr algn="just"/>
            <a:r>
              <a:rPr lang="pt-BR" dirty="0" smtClean="0"/>
              <a:t>Para </a:t>
            </a:r>
            <a:r>
              <a:rPr lang="pt-BR" dirty="0"/>
              <a:t>a concessão de pensão por morte, é possível a comprovação da união estável por meio de prova exclusivamente testemunhal. Ressalte-se, inicialmente, que a prova </a:t>
            </a:r>
            <a:r>
              <a:rPr lang="pt-BR" dirty="0" err="1"/>
              <a:t>estemunhal</a:t>
            </a:r>
            <a:r>
              <a:rPr lang="pt-BR" dirty="0"/>
              <a:t> é sempre admissível caso a legislação não disponha em sentido contrário. Ademais, a Lei 8.213/1991 somente exige prova documental quando se tratar de comprovação do tempo de serviço. Precedentes citados: </a:t>
            </a:r>
            <a:r>
              <a:rPr lang="pt-BR" dirty="0" err="1"/>
              <a:t>REsp</a:t>
            </a:r>
            <a:r>
              <a:rPr lang="pt-BR" dirty="0"/>
              <a:t> 778.384-GO, Quinta Turma, DJ 18/9/2006;  e    </a:t>
            </a:r>
            <a:r>
              <a:rPr lang="pt-BR" dirty="0" err="1"/>
              <a:t>REsp</a:t>
            </a:r>
            <a:r>
              <a:rPr lang="pt-BR" dirty="0"/>
              <a:t>  783.697-GO,  Sexta Turma, DJ 9/10/2006. </a:t>
            </a:r>
            <a:endParaRPr lang="pt-BR" dirty="0" smtClean="0"/>
          </a:p>
          <a:p>
            <a:pPr algn="just"/>
            <a:endParaRPr lang="pt-BR" dirty="0"/>
          </a:p>
          <a:p>
            <a:pPr algn="just"/>
            <a:r>
              <a:rPr lang="pt-BR" b="1" dirty="0" smtClean="0"/>
              <a:t>AR </a:t>
            </a:r>
            <a:r>
              <a:rPr lang="pt-BR" b="1" dirty="0"/>
              <a:t>3.905-PE, Rel. Min. Campos Marques (Desembargador convocado do TJ-PR), julgado em 26/6/2013.</a:t>
            </a:r>
          </a:p>
        </p:txBody>
      </p:sp>
    </p:spTree>
    <p:extLst>
      <p:ext uri="{BB962C8B-B14F-4D97-AF65-F5344CB8AC3E}">
        <p14:creationId xmlns:p14="http://schemas.microsoft.com/office/powerpoint/2010/main" val="192959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bwMode="auto">
          <a:xfrm>
            <a:off x="781050" y="274638"/>
            <a:ext cx="8362950" cy="706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normAutofit/>
          </a:bodyPr>
          <a:lstStyle/>
          <a:p>
            <a:pPr eaLnBrk="1" hangingPunct="1"/>
            <a:r>
              <a:rPr lang="pt-BR" sz="3500" cap="none" dirty="0" smtClean="0"/>
              <a:t>Regime Básico da Previdência</a:t>
            </a:r>
          </a:p>
        </p:txBody>
      </p:sp>
      <p:sp>
        <p:nvSpPr>
          <p:cNvPr id="11267" name="Rectangle 3"/>
          <p:cNvSpPr>
            <a:spLocks noGrp="1"/>
          </p:cNvSpPr>
          <p:nvPr>
            <p:ph idx="4294967295"/>
          </p:nvPr>
        </p:nvSpPr>
        <p:spPr>
          <a:xfrm>
            <a:off x="107950" y="1052513"/>
            <a:ext cx="9036050" cy="5805487"/>
          </a:xfrm>
        </p:spPr>
        <p:txBody>
          <a:bodyPr>
            <a:noAutofit/>
          </a:bodyPr>
          <a:lstStyle/>
          <a:p>
            <a:pPr algn="just" eaLnBrk="1" hangingPunct="1">
              <a:lnSpc>
                <a:spcPct val="80000"/>
              </a:lnSpc>
            </a:pPr>
            <a:r>
              <a:rPr lang="pt-BR" sz="1700" dirty="0" smtClean="0"/>
              <a:t>Ao </a:t>
            </a:r>
            <a:r>
              <a:rPr lang="pt-BR" sz="1700" b="1" dirty="0" smtClean="0"/>
              <a:t>RGPS</a:t>
            </a:r>
            <a:r>
              <a:rPr lang="pt-BR" sz="1700" dirty="0" smtClean="0"/>
              <a:t> estão vinculados os </a:t>
            </a:r>
            <a:r>
              <a:rPr lang="pt-BR" sz="1700" b="1" i="1" dirty="0" smtClean="0"/>
              <a:t>trabalhadores brasileiros de modo geral</a:t>
            </a:r>
            <a:r>
              <a:rPr lang="pt-BR" sz="1700" dirty="0" smtClean="0"/>
              <a:t>, sendo disciplinado no </a:t>
            </a:r>
            <a:r>
              <a:rPr lang="pt-BR" sz="1700" u="sng" dirty="0" smtClean="0"/>
              <a:t>art. 201 da Constituição</a:t>
            </a:r>
            <a:r>
              <a:rPr lang="pt-BR" sz="1700" dirty="0" smtClean="0"/>
              <a:t>. Sejam os empregados, profissionais liberais, etc. - são todos segurados obrigatórios do RGPS, administrado pelo INSS. </a:t>
            </a:r>
          </a:p>
          <a:p>
            <a:pPr algn="just" eaLnBrk="1" hangingPunct="1">
              <a:lnSpc>
                <a:spcPct val="80000"/>
              </a:lnSpc>
            </a:pPr>
            <a:endParaRPr lang="pt-BR" sz="1700" dirty="0" smtClean="0"/>
          </a:p>
          <a:p>
            <a:pPr algn="just" eaLnBrk="1" hangingPunct="1">
              <a:lnSpc>
                <a:spcPct val="80000"/>
              </a:lnSpc>
            </a:pPr>
            <a:r>
              <a:rPr lang="pt-BR" sz="1700" dirty="0" smtClean="0"/>
              <a:t>Já os </a:t>
            </a:r>
            <a:r>
              <a:rPr lang="pt-BR" sz="1700" b="1" dirty="0" smtClean="0"/>
              <a:t>RPPS</a:t>
            </a:r>
            <a:r>
              <a:rPr lang="pt-BR" sz="1700" dirty="0" smtClean="0"/>
              <a:t> são organizados por Unidade Federada, sendo abordado </a:t>
            </a:r>
            <a:r>
              <a:rPr lang="pt-BR" sz="1700" u="sng" dirty="0" smtClean="0"/>
              <a:t>no art. 40 da Constituição</a:t>
            </a:r>
            <a:r>
              <a:rPr lang="pt-BR" sz="1700" dirty="0" smtClean="0"/>
              <a:t>. Isto é, cada Ente Federativo (União, Estados, DF e Municípios) tem competência para criar um único regime previdenciário para seus servidores, desde que sejam ocupantes de cargo de provimento efetivo (quaisquer outras pessoas contratadas pela Administração Pública que não ocupem cargo público efetivo são vinculadas ao RGPS, como, por exemplo, empregados públicos, comissionados etc.).</a:t>
            </a:r>
          </a:p>
          <a:p>
            <a:pPr algn="just" eaLnBrk="1" hangingPunct="1">
              <a:lnSpc>
                <a:spcPct val="80000"/>
              </a:lnSpc>
            </a:pPr>
            <a:endParaRPr lang="pt-BR" sz="1700" dirty="0" smtClean="0"/>
          </a:p>
          <a:p>
            <a:pPr algn="just" eaLnBrk="1" hangingPunct="1">
              <a:lnSpc>
                <a:spcPct val="80000"/>
              </a:lnSpc>
            </a:pPr>
            <a:r>
              <a:rPr lang="pt-BR" sz="1700" dirty="0" smtClean="0"/>
              <a:t>Os </a:t>
            </a:r>
            <a:r>
              <a:rPr lang="pt-BR" sz="1700" b="1" dirty="0" smtClean="0"/>
              <a:t>militares</a:t>
            </a:r>
            <a:r>
              <a:rPr lang="pt-BR" sz="1700" dirty="0" smtClean="0"/>
              <a:t> também possuem regime especial, que tem regras próprias, separadas dos servidores públicos em geral. </a:t>
            </a:r>
          </a:p>
          <a:p>
            <a:pPr algn="just" eaLnBrk="1" hangingPunct="1">
              <a:lnSpc>
                <a:spcPct val="80000"/>
              </a:lnSpc>
            </a:pPr>
            <a:endParaRPr lang="pt-BR" sz="1700" dirty="0" smtClean="0"/>
          </a:p>
          <a:p>
            <a:pPr algn="just" eaLnBrk="1" hangingPunct="1">
              <a:lnSpc>
                <a:spcPct val="80000"/>
              </a:lnSpc>
            </a:pPr>
            <a:r>
              <a:rPr lang="pt-BR" sz="1700" b="1" dirty="0" smtClean="0"/>
              <a:t>Mas seria possível uma mesma pessoa ser vinculada ao RGPS e RPPS?</a:t>
            </a:r>
            <a:r>
              <a:rPr lang="pt-BR" sz="1700" dirty="0" smtClean="0"/>
              <a:t> </a:t>
            </a:r>
          </a:p>
          <a:p>
            <a:pPr lvl="1" algn="just">
              <a:lnSpc>
                <a:spcPct val="80000"/>
              </a:lnSpc>
            </a:pPr>
            <a:endParaRPr lang="pt-BR" sz="1500" dirty="0"/>
          </a:p>
          <a:p>
            <a:pPr lvl="1" algn="just">
              <a:lnSpc>
                <a:spcPct val="80000"/>
              </a:lnSpc>
            </a:pPr>
            <a:r>
              <a:rPr lang="pt-BR" sz="1500" dirty="0" smtClean="0"/>
              <a:t>Certamente que sim. Basta que um servidor, além da sua atividade normal, venha a exercer </a:t>
            </a:r>
            <a:r>
              <a:rPr lang="pt-BR" sz="1500" b="1" dirty="0" smtClean="0"/>
              <a:t>outra atividade remunerada </a:t>
            </a:r>
            <a:r>
              <a:rPr lang="pt-BR" sz="1500" dirty="0" smtClean="0"/>
              <a:t>vinculante ao RGPS, como, por exemplo, dar aulas. Estará, nesta hipótese, vinculado aos dois regimes previdenciários, sendo obrigado a contribuir para os dois e podendo mesmo se aposentar pelos dois regimes (Somente é vedada a acumulação de aposentadorias dentro de um mesmo regime, salvo nos RPPS, nas hipóteses de cargos acumuláveis). </a:t>
            </a:r>
            <a:r>
              <a:rPr lang="pt-BR" sz="1500" dirty="0" err="1" smtClean="0"/>
              <a:t>Ex</a:t>
            </a:r>
            <a:r>
              <a:rPr lang="pt-BR" sz="1500" dirty="0" smtClean="0"/>
              <a:t>: um professor acumule dois cargos públicos em Entes Federativos distintos, além de dar aulas em colégio particular. Nesta hipótese, poderá acumular duas aposentadorias em RPPS mais uma do RGPS (podendo ainda ter previdência complementar!).</a:t>
            </a:r>
          </a:p>
          <a:p>
            <a:pPr algn="just" eaLnBrk="1" hangingPunct="1">
              <a:lnSpc>
                <a:spcPct val="80000"/>
              </a:lnSpc>
            </a:pPr>
            <a:endParaRPr lang="pt-BR" sz="17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1" y="2248347"/>
            <a:ext cx="9036496" cy="4609653"/>
          </a:xfrm>
        </p:spPr>
        <p:txBody>
          <a:bodyPr>
            <a:normAutofit fontScale="62500" lnSpcReduction="20000"/>
          </a:bodyPr>
          <a:lstStyle/>
          <a:p>
            <a:pPr algn="just"/>
            <a:r>
              <a:rPr lang="pt-BR" sz="2700" b="1" dirty="0"/>
              <a:t>DIREITO PREVIDENCIÁRIO. CONCESSÃO DE BENEFÍCIO PREVIDENCIÁRIO A CRIANÇA OU ADOLESCENTE SOB GUARDA JUDICIAL</a:t>
            </a:r>
            <a:r>
              <a:rPr lang="pt-BR" sz="2700" dirty="0"/>
              <a:t>. No caso em que segurado de regime previdenciário seja detentor da guarda judicial de criança ou adolescente que dependa economicamente dele, ocorrendo o óbito do guardião, será assegurado o benefício da pensão por morte ao menor sob guarda, a inda que este não tenha sido incluído no rol de dependentes previsto na lei previdenciária aplicável. O fim social da lei previdenciária é abarcar as pessoas que foram acometidas por alguma contingência da vida. Nesse aspecto, o Estado deve cumprir seu papel de assegurar a dignidade da pessoa humana a todos, em especial à s crianças e aos adolescentes, cuja proteção tem absoluta prioridade. O ECA não é uma simples lei, uma vez que representa política pública de proteção à criança e ao adolescente, verdadeiro cumprimento do mandamento previsto no art. 227 da CF. Ademais, não é dado ao intérprete atribuir à norma jurídica conteúdo que atente contra a dignidade da pessoa humana e, consequentemente, contra o princípio de proteção integral e preferencial a criança s e adolescentes, já que esses postulados são a base do Estado Democrático de Direito e devem orientar a interpretação de todo o ordenamento jurídico. Desse modo, embora a lei previdenciária aplicável ao segurado seja lei específica da previdência social, não menos certo é que a criança e adolescente tem norma específica que confere ao menor sob guarda a condição de dependente para todos os efeitos, inclusive previdenciários (art. 33, § 3º , do ECA).  RMS 36.034-MT, Rel. Min. Benedito Gonçalves, julgado em 26/2/2014.</a:t>
            </a:r>
          </a:p>
          <a:p>
            <a:endParaRPr lang="pt-BR" dirty="0"/>
          </a:p>
        </p:txBody>
      </p:sp>
      <p:sp>
        <p:nvSpPr>
          <p:cNvPr id="3" name="Título 2"/>
          <p:cNvSpPr>
            <a:spLocks noGrp="1"/>
          </p:cNvSpPr>
          <p:nvPr>
            <p:ph type="title"/>
          </p:nvPr>
        </p:nvSpPr>
        <p:spPr/>
        <p:txBody>
          <a:bodyPr/>
          <a:lstStyle/>
          <a:p>
            <a:r>
              <a:rPr lang="pt-BR" dirty="0" smtClean="0"/>
              <a:t>Guarda Judicial</a:t>
            </a:r>
            <a:endParaRPr lang="pt-BR" dirty="0"/>
          </a:p>
        </p:txBody>
      </p:sp>
    </p:spTree>
    <p:extLst>
      <p:ext uri="{BB962C8B-B14F-4D97-AF65-F5344CB8AC3E}">
        <p14:creationId xmlns:p14="http://schemas.microsoft.com/office/powerpoint/2010/main" val="27981496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16632"/>
            <a:ext cx="8568952" cy="6186309"/>
          </a:xfrm>
          <a:prstGeom prst="rect">
            <a:avLst/>
          </a:prstGeom>
        </p:spPr>
        <p:txBody>
          <a:bodyPr wrap="square">
            <a:spAutoFit/>
          </a:bodyPr>
          <a:lstStyle/>
          <a:p>
            <a:pPr algn="just"/>
            <a:r>
              <a:rPr lang="pt-BR" b="1" dirty="0"/>
              <a:t>PREVIDENCIÁRIO. PENSÃO POR MORTE. FILHO MAIOR INVÁLIDO. CASAMENTO. INEXISTÊNCIA DE PREVISÃO DE PERDA DA CONDIÇÃO DE DEPENDENTE. LAUDO PERICIAL COMPROVADOR DA INVALIDEZ. DEPENDÊNCIA ECONÔMICA PRESUMIDA. CONSECTÁRIOS LEGAIS.</a:t>
            </a:r>
            <a:r>
              <a:rPr lang="pt-BR" dirty="0"/>
              <a:t> 1. Hipótese em que restou comprovada a condição de segurado da Previdência Social do de cujus. 2. Presume-se a qualidade de dependente dos filhos, não havendo para os inválidos limitação de idade, </a:t>
            </a:r>
            <a:r>
              <a:rPr lang="pt-BR" dirty="0" err="1"/>
              <a:t>ex</a:t>
            </a:r>
            <a:r>
              <a:rPr lang="pt-BR" dirty="0"/>
              <a:t> vi do art. 16, I e § 4º, da Lei nº 8.213/91. </a:t>
            </a:r>
            <a:r>
              <a:rPr lang="pt-BR" b="1" dirty="0"/>
              <a:t>3. O dependente inválido não perde a condição de segurado pelo simples fato de ter contraído matrimônio.</a:t>
            </a:r>
            <a:r>
              <a:rPr lang="pt-BR" dirty="0"/>
              <a:t> 4. Precedente do STJ. 5. Consectários Legais. </a:t>
            </a:r>
            <a:r>
              <a:rPr lang="pt-BR" b="1" dirty="0"/>
              <a:t>(TRF-4 - AC: 18475 RS 2004.71.00.018475-3, Relator: RICARDO TEIXEIRA DO VALLE PEREIRA, Data de Julgamento: 25/10/2006, TURMA SUPLEMENTAR, Data de Publicação: DJ 16/11/2006 PÁGINA: 642</a:t>
            </a:r>
            <a:r>
              <a:rPr lang="pt-BR" b="1" dirty="0" smtClean="0"/>
              <a:t>)</a:t>
            </a:r>
          </a:p>
          <a:p>
            <a:pPr algn="just"/>
            <a:endParaRPr lang="pt-BR" b="1" i="1" dirty="0"/>
          </a:p>
          <a:p>
            <a:pPr algn="just"/>
            <a:endParaRPr lang="pt-BR" b="1" dirty="0" smtClean="0"/>
          </a:p>
          <a:p>
            <a:pPr algn="just"/>
            <a:r>
              <a:rPr lang="pt-BR" b="1" dirty="0" smtClean="0"/>
              <a:t>PREVIDENCIÁRIO </a:t>
            </a:r>
            <a:r>
              <a:rPr lang="pt-BR" b="1" dirty="0"/>
              <a:t>E PROCESSUAL CIVIL. CONCESSÃO DE BENEFÍCIO. PENSÃO POR MORTE. FILHA MAIOR E INVÁLIDA. INVALIDEZ ANTERIOR AO ÓBITO DO PAI. </a:t>
            </a:r>
            <a:r>
              <a:rPr lang="pt-BR" dirty="0"/>
              <a:t>1. </a:t>
            </a:r>
            <a:r>
              <a:rPr lang="pt-BR" dirty="0" err="1"/>
              <a:t>omissis</a:t>
            </a:r>
            <a:r>
              <a:rPr lang="pt-BR" dirty="0"/>
              <a:t>. 2. Demonstrada que a invalidez da filha do segurado falecido é anterior ao óbito, é presumível a dependência econômica, mesmo em se tratando de pessoa maior de 21 anos de idade. 3. O fato de a invalidez somente ter sido reconhecida formalmente pelo INSS após o óbito de seu pai, não pode retirar o direito à pensão da parte autora. 4. </a:t>
            </a:r>
            <a:r>
              <a:rPr lang="pt-BR" dirty="0" err="1"/>
              <a:t>omissis</a:t>
            </a:r>
            <a:r>
              <a:rPr lang="pt-BR" dirty="0"/>
              <a:t>.</a:t>
            </a:r>
            <a:r>
              <a:rPr lang="pt-BR" b="1" dirty="0"/>
              <a:t> (TRF4, APELREEX 199971000139014, Rel. Maria Isabel </a:t>
            </a:r>
            <a:r>
              <a:rPr lang="pt-BR" b="1" dirty="0" err="1"/>
              <a:t>Pezzi</a:t>
            </a:r>
            <a:r>
              <a:rPr lang="pt-BR" b="1" dirty="0"/>
              <a:t> Klein, DE 05.10.2009).</a:t>
            </a:r>
          </a:p>
        </p:txBody>
      </p:sp>
    </p:spTree>
    <p:extLst>
      <p:ext uri="{BB962C8B-B14F-4D97-AF65-F5344CB8AC3E}">
        <p14:creationId xmlns:p14="http://schemas.microsoft.com/office/powerpoint/2010/main" val="27323250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683568" y="260648"/>
            <a:ext cx="7756525" cy="1054100"/>
          </a:xfrm>
        </p:spPr>
        <p:txBody>
          <a:bodyPr/>
          <a:lstStyle/>
          <a:p>
            <a:pPr eaLnBrk="1" hangingPunct="1">
              <a:defRPr/>
            </a:pPr>
            <a:r>
              <a:rPr lang="pt-BR" sz="3600" dirty="0" smtClean="0"/>
              <a:t>Lei 9.032/95</a:t>
            </a:r>
            <a:endParaRPr lang="pt-BR" sz="3600" dirty="0"/>
          </a:p>
        </p:txBody>
      </p:sp>
      <p:sp>
        <p:nvSpPr>
          <p:cNvPr id="38915" name="Espaço Reservado para Conteúdo 2"/>
          <p:cNvSpPr>
            <a:spLocks noGrp="1"/>
          </p:cNvSpPr>
          <p:nvPr>
            <p:ph idx="4294967295"/>
          </p:nvPr>
        </p:nvSpPr>
        <p:spPr>
          <a:xfrm>
            <a:off x="0" y="1481138"/>
            <a:ext cx="9144000" cy="5376862"/>
          </a:xfrm>
        </p:spPr>
        <p:txBody>
          <a:bodyPr>
            <a:normAutofit/>
          </a:bodyPr>
          <a:lstStyle/>
          <a:p>
            <a:pPr algn="just"/>
            <a:r>
              <a:rPr lang="pt-BR" b="1" dirty="0"/>
              <a:t>Dependente designado</a:t>
            </a:r>
            <a:r>
              <a:rPr lang="pt-BR" dirty="0"/>
              <a:t> - Ato  de  designar  dependente  companheiro(a)  ou dependente econômico  para  fins  </a:t>
            </a:r>
            <a:r>
              <a:rPr lang="pt-BR" dirty="0" smtClean="0"/>
              <a:t>de percepção </a:t>
            </a:r>
            <a:r>
              <a:rPr lang="pt-BR" dirty="0"/>
              <a:t>de benefício de Pensão  Vitalícia ou </a:t>
            </a:r>
            <a:r>
              <a:rPr lang="pt-BR" dirty="0" smtClean="0"/>
              <a:t> Temporária</a:t>
            </a:r>
            <a:r>
              <a:rPr lang="pt-BR" dirty="0"/>
              <a:t>,  pelo  falecimento  </a:t>
            </a:r>
            <a:r>
              <a:rPr lang="pt-BR" dirty="0" smtClean="0"/>
              <a:t>do segurado.</a:t>
            </a:r>
          </a:p>
          <a:p>
            <a:pPr eaLnBrk="1" hangingPunct="1"/>
            <a:endParaRPr lang="pt-BR" dirty="0"/>
          </a:p>
          <a:p>
            <a:pPr algn="just"/>
            <a:r>
              <a:rPr lang="pt-BR" dirty="0"/>
              <a:t>A Sexta Turma do Superior Tribunal de Justiça (STJ) decidiu que o </a:t>
            </a:r>
            <a:r>
              <a:rPr lang="pt-BR" b="1" dirty="0"/>
              <a:t>menor de idade</a:t>
            </a:r>
            <a:r>
              <a:rPr lang="pt-BR" dirty="0"/>
              <a:t>, designado como dependente na forma da Lei 8.213/91, </a:t>
            </a:r>
            <a:r>
              <a:rPr lang="pt-BR" b="1" dirty="0"/>
              <a:t>não tem direito a receber pensão por morte</a:t>
            </a:r>
            <a:r>
              <a:rPr lang="pt-BR" dirty="0"/>
              <a:t>, caso o </a:t>
            </a:r>
            <a:r>
              <a:rPr lang="pt-BR" dirty="0" err="1"/>
              <a:t>ex-segurado</a:t>
            </a:r>
            <a:r>
              <a:rPr lang="pt-BR" dirty="0"/>
              <a:t> tenha </a:t>
            </a:r>
            <a:r>
              <a:rPr lang="pt-BR" b="1" dirty="0"/>
              <a:t>morrido depois da entrada em vigor da Lei </a:t>
            </a:r>
            <a:r>
              <a:rPr lang="pt-BR" b="1" dirty="0" smtClean="0"/>
              <a:t>9.032/95</a:t>
            </a:r>
            <a:r>
              <a:rPr lang="pt-BR" dirty="0" smtClean="0"/>
              <a:t>.</a:t>
            </a:r>
          </a:p>
          <a:p>
            <a:pPr algn="just"/>
            <a:endParaRPr lang="pt-BR" dirty="0"/>
          </a:p>
          <a:p>
            <a:pPr algn="just"/>
            <a:r>
              <a:rPr lang="pt-BR" dirty="0"/>
              <a:t>A pensão por morte a dependente designado deve obedecer à lei vigente na data do óbito do instituidor. </a:t>
            </a:r>
            <a:endParaRPr lang="pt-BR" dirty="0" smtClean="0"/>
          </a:p>
          <a:p>
            <a:pPr algn="just"/>
            <a:endParaRPr lang="pt-BR" dirty="0"/>
          </a:p>
          <a:p>
            <a:pPr algn="just"/>
            <a:endParaRPr lang="pt-BR"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idx="4294967295"/>
          </p:nvPr>
        </p:nvSpPr>
        <p:spPr>
          <a:xfrm>
            <a:off x="0" y="274638"/>
            <a:ext cx="8229600" cy="777875"/>
          </a:xfrm>
        </p:spPr>
        <p:txBody>
          <a:bodyPr/>
          <a:lstStyle/>
          <a:p>
            <a:r>
              <a:rPr lang="pt-BR" sz="3600" dirty="0"/>
              <a:t>Relação de previdência social</a:t>
            </a:r>
          </a:p>
        </p:txBody>
      </p:sp>
      <p:sp>
        <p:nvSpPr>
          <p:cNvPr id="2" name="Espaço Reservado para Conteúdo 1"/>
          <p:cNvSpPr>
            <a:spLocks noGrp="1"/>
          </p:cNvSpPr>
          <p:nvPr>
            <p:ph idx="4294967295"/>
          </p:nvPr>
        </p:nvSpPr>
        <p:spPr>
          <a:xfrm>
            <a:off x="0" y="1196975"/>
            <a:ext cx="9144000" cy="5661025"/>
          </a:xfrm>
        </p:spPr>
        <p:txBody>
          <a:bodyPr>
            <a:normAutofit fontScale="70000" lnSpcReduction="20000"/>
          </a:bodyPr>
          <a:lstStyle/>
          <a:p>
            <a:pPr algn="just"/>
            <a:r>
              <a:rPr lang="pt-BR" b="1" dirty="0" smtClean="0"/>
              <a:t>2.1</a:t>
            </a:r>
            <a:r>
              <a:rPr lang="pt-BR" b="1" dirty="0"/>
              <a:t>. Natureza jurídica</a:t>
            </a:r>
          </a:p>
          <a:p>
            <a:pPr algn="just"/>
            <a:endParaRPr lang="pt-BR" dirty="0" smtClean="0"/>
          </a:p>
          <a:p>
            <a:pPr algn="just"/>
            <a:r>
              <a:rPr lang="pt-BR" dirty="0" smtClean="0"/>
              <a:t>Na </a:t>
            </a:r>
            <a:r>
              <a:rPr lang="pt-BR" dirty="0"/>
              <a:t>classificação tradicional de Pontes de Miranda, é possível enquadrá-la </a:t>
            </a:r>
            <a:r>
              <a:rPr lang="pt-BR" dirty="0" smtClean="0"/>
              <a:t>como </a:t>
            </a:r>
            <a:r>
              <a:rPr lang="pt-BR" b="1" dirty="0" smtClean="0"/>
              <a:t>ato-fato </a:t>
            </a:r>
            <a:r>
              <a:rPr lang="pt-BR" b="1" dirty="0"/>
              <a:t>jurídico</a:t>
            </a:r>
            <a:r>
              <a:rPr lang="pt-BR" dirty="0"/>
              <a:t>, em que o ato humano é da substância do fato jurídico, mas não importa para </a:t>
            </a:r>
            <a:r>
              <a:rPr lang="pt-BR" dirty="0" smtClean="0"/>
              <a:t>a norma </a:t>
            </a:r>
            <a:r>
              <a:rPr lang="pt-BR" dirty="0"/>
              <a:t>se houve ou não vontade em praticá-lo. </a:t>
            </a:r>
            <a:r>
              <a:rPr lang="pt-BR" dirty="0" smtClean="0"/>
              <a:t>Ressalta-se </a:t>
            </a:r>
            <a:r>
              <a:rPr lang="pt-BR" dirty="0"/>
              <a:t>a </a:t>
            </a:r>
            <a:r>
              <a:rPr lang="pt-BR" dirty="0" err="1"/>
              <a:t>conseqüência</a:t>
            </a:r>
            <a:r>
              <a:rPr lang="pt-BR" dirty="0"/>
              <a:t> do ato sem se dar maior significância à </a:t>
            </a:r>
            <a:r>
              <a:rPr lang="pt-BR" dirty="0" smtClean="0"/>
              <a:t>vontade em </a:t>
            </a:r>
            <a:r>
              <a:rPr lang="pt-BR" dirty="0"/>
              <a:t>praticá-lo</a:t>
            </a:r>
            <a:r>
              <a:rPr lang="pt-BR" dirty="0" smtClean="0"/>
              <a:t>. O </a:t>
            </a:r>
            <a:r>
              <a:rPr lang="pt-BR" b="1" dirty="0"/>
              <a:t>nascimento da relação jurídica surge com o exercício da atividade </a:t>
            </a:r>
            <a:r>
              <a:rPr lang="pt-BR" b="1" dirty="0" smtClean="0"/>
              <a:t>remunerada descrita na legislação </a:t>
            </a:r>
            <a:r>
              <a:rPr lang="pt-BR" b="1" dirty="0"/>
              <a:t>previdenciária como de filiação obrigatória</a:t>
            </a:r>
            <a:r>
              <a:rPr lang="pt-BR" dirty="0"/>
              <a:t>. A partir deste momento, </a:t>
            </a:r>
            <a:r>
              <a:rPr lang="pt-BR" dirty="0" smtClean="0"/>
              <a:t>o segurado </a:t>
            </a:r>
            <a:r>
              <a:rPr lang="pt-BR" dirty="0"/>
              <a:t>não pode mais optar pela sua adesão ou não ao plano de previdência social</a:t>
            </a:r>
            <a:r>
              <a:rPr lang="pt-BR" dirty="0" smtClean="0"/>
              <a:t>.</a:t>
            </a:r>
          </a:p>
          <a:p>
            <a:pPr algn="just"/>
            <a:endParaRPr lang="pt-BR" dirty="0"/>
          </a:p>
          <a:p>
            <a:pPr algn="just"/>
            <a:r>
              <a:rPr lang="pt-BR" dirty="0"/>
              <a:t>Por óbvio, </a:t>
            </a:r>
            <a:r>
              <a:rPr lang="pt-BR" b="1" dirty="0"/>
              <a:t>tal raciocínio não se aplica de forma direta quando se trata de </a:t>
            </a:r>
            <a:r>
              <a:rPr lang="pt-BR" b="1" dirty="0" smtClean="0"/>
              <a:t>segurado facultativo</a:t>
            </a:r>
            <a:r>
              <a:rPr lang="pt-BR" b="1" dirty="0"/>
              <a:t>, cuja filiação decorre de ato volitivo do indivíduo que pretende estar amparado </a:t>
            </a:r>
            <a:r>
              <a:rPr lang="pt-BR" b="1" dirty="0" smtClean="0"/>
              <a:t>pela previdência </a:t>
            </a:r>
            <a:r>
              <a:rPr lang="pt-BR" b="1" dirty="0"/>
              <a:t>social</a:t>
            </a:r>
            <a:r>
              <a:rPr lang="pt-BR" dirty="0"/>
              <a:t>. Contudo, não se pode também igualar a relação existente entre ele e o Estado </a:t>
            </a:r>
            <a:r>
              <a:rPr lang="pt-BR" dirty="0" smtClean="0"/>
              <a:t>a um </a:t>
            </a:r>
            <a:r>
              <a:rPr lang="pt-BR" dirty="0"/>
              <a:t>mero contrato de seguro privado. Uma vez que se opte pela filiação, passam a incidir </a:t>
            </a:r>
            <a:r>
              <a:rPr lang="pt-BR" dirty="0" smtClean="0"/>
              <a:t>mesmo nesta </a:t>
            </a:r>
            <a:r>
              <a:rPr lang="pt-BR" dirty="0"/>
              <a:t>relação jurídica todos aqueles princípios inerentes à previdência organizada por um </a:t>
            </a:r>
            <a:r>
              <a:rPr lang="pt-BR" dirty="0" smtClean="0"/>
              <a:t>ente estatal </a:t>
            </a:r>
            <a:r>
              <a:rPr lang="pt-BR" dirty="0"/>
              <a:t>cuja </a:t>
            </a:r>
            <a:r>
              <a:rPr lang="pt-BR" dirty="0" smtClean="0"/>
              <a:t>finalidade primordial </a:t>
            </a:r>
            <a:r>
              <a:rPr lang="pt-BR" dirty="0"/>
              <a:t>é prestar amparo ao indivíduo na ocorrência de um dos </a:t>
            </a:r>
            <a:r>
              <a:rPr lang="pt-BR" dirty="0" smtClean="0"/>
              <a:t>riscos sociais </a:t>
            </a:r>
            <a:r>
              <a:rPr lang="pt-BR" dirty="0"/>
              <a:t>previamente elegidos. </a:t>
            </a:r>
            <a:endParaRPr lang="pt-BR" dirty="0" smtClean="0"/>
          </a:p>
          <a:p>
            <a:pPr algn="just"/>
            <a:endParaRPr lang="pt-BR" b="1" dirty="0"/>
          </a:p>
          <a:p>
            <a:pPr algn="just"/>
            <a:r>
              <a:rPr lang="pt-BR" b="1" dirty="0" smtClean="0"/>
              <a:t>De </a:t>
            </a:r>
            <a:r>
              <a:rPr lang="pt-BR" b="1" dirty="0"/>
              <a:t>qualquer forma, não se pode olvidar que a previdência social é fundada </a:t>
            </a:r>
            <a:r>
              <a:rPr lang="pt-BR" b="1" dirty="0" smtClean="0"/>
              <a:t>na solidariedade </a:t>
            </a:r>
            <a:r>
              <a:rPr lang="pt-BR" b="1" dirty="0"/>
              <a:t>social, que tem por pressuposto amparar aqueles que dela necessitam com </a:t>
            </a:r>
            <a:r>
              <a:rPr lang="pt-BR" b="1" dirty="0" smtClean="0"/>
              <a:t>recursos daqueles </a:t>
            </a:r>
            <a:r>
              <a:rPr lang="pt-BR" b="1" dirty="0"/>
              <a:t>que podem contribuir.</a:t>
            </a:r>
          </a:p>
        </p:txBody>
      </p:sp>
    </p:spTree>
    <p:extLst>
      <p:ext uri="{BB962C8B-B14F-4D97-AF65-F5344CB8AC3E}">
        <p14:creationId xmlns:p14="http://schemas.microsoft.com/office/powerpoint/2010/main" val="4970618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idx="4294967295"/>
          </p:nvPr>
        </p:nvSpPr>
        <p:spPr>
          <a:xfrm>
            <a:off x="565150" y="274638"/>
            <a:ext cx="8578850" cy="1143000"/>
          </a:xfrm>
        </p:spPr>
        <p:txBody>
          <a:bodyPr>
            <a:noAutofit/>
          </a:bodyPr>
          <a:lstStyle/>
          <a:p>
            <a:r>
              <a:rPr lang="pt-BR" sz="3600" dirty="0"/>
              <a:t>Espécies de relação </a:t>
            </a:r>
            <a:r>
              <a:rPr lang="pt-BR" sz="3600" dirty="0" smtClean="0"/>
              <a:t>jurídica previdenciária</a:t>
            </a:r>
            <a:endParaRPr lang="pt-BR" sz="3600" dirty="0"/>
          </a:p>
        </p:txBody>
      </p:sp>
      <p:sp>
        <p:nvSpPr>
          <p:cNvPr id="2" name="Espaço Reservado para Conteúdo 1"/>
          <p:cNvSpPr>
            <a:spLocks noGrp="1"/>
          </p:cNvSpPr>
          <p:nvPr>
            <p:ph idx="4294967295"/>
          </p:nvPr>
        </p:nvSpPr>
        <p:spPr>
          <a:xfrm>
            <a:off x="287338" y="1484313"/>
            <a:ext cx="8856662" cy="5184775"/>
          </a:xfrm>
        </p:spPr>
        <p:txBody>
          <a:bodyPr>
            <a:noAutofit/>
          </a:bodyPr>
          <a:lstStyle/>
          <a:p>
            <a:pPr algn="just"/>
            <a:r>
              <a:rPr lang="pt-BR" sz="1600" dirty="0" smtClean="0"/>
              <a:t>As </a:t>
            </a:r>
            <a:r>
              <a:rPr lang="pt-BR" sz="1600" dirty="0"/>
              <a:t>relações jurídicas </a:t>
            </a:r>
            <a:r>
              <a:rPr lang="pt-BR" sz="1600" dirty="0" smtClean="0"/>
              <a:t>podem </a:t>
            </a:r>
            <a:r>
              <a:rPr lang="pt-BR" sz="1600" dirty="0"/>
              <a:t>ser distribuídas em três “categorias”:</a:t>
            </a:r>
          </a:p>
          <a:p>
            <a:pPr algn="just"/>
            <a:endParaRPr lang="pt-BR" sz="1600" dirty="0" smtClean="0"/>
          </a:p>
          <a:p>
            <a:pPr lvl="1" algn="just"/>
            <a:r>
              <a:rPr lang="pt-BR" sz="1600" b="1" dirty="0" smtClean="0"/>
              <a:t>i</a:t>
            </a:r>
            <a:r>
              <a:rPr lang="pt-BR" sz="1600" b="1" dirty="0"/>
              <a:t>) relação de vinculação ou filiação; </a:t>
            </a:r>
            <a:endParaRPr lang="pt-BR" sz="1600" b="1" dirty="0" smtClean="0"/>
          </a:p>
          <a:p>
            <a:pPr lvl="1" algn="just"/>
            <a:r>
              <a:rPr lang="pt-BR" sz="1600" b="1" dirty="0" err="1" smtClean="0"/>
              <a:t>ii</a:t>
            </a:r>
            <a:r>
              <a:rPr lang="pt-BR" sz="1600" b="1" dirty="0"/>
              <a:t>) relação de amparo ou de proteção; e, </a:t>
            </a:r>
            <a:endParaRPr lang="pt-BR" sz="1600" b="1" dirty="0" smtClean="0"/>
          </a:p>
          <a:p>
            <a:pPr lvl="1" algn="just"/>
            <a:r>
              <a:rPr lang="pt-BR" sz="1600" b="1" dirty="0" err="1" smtClean="0"/>
              <a:t>iii</a:t>
            </a:r>
            <a:r>
              <a:rPr lang="pt-BR" sz="1600" b="1" dirty="0"/>
              <a:t>) relação de custeio.</a:t>
            </a:r>
          </a:p>
          <a:p>
            <a:pPr algn="just"/>
            <a:endParaRPr lang="pt-BR" sz="1600" dirty="0" smtClean="0"/>
          </a:p>
          <a:p>
            <a:pPr algn="just"/>
            <a:r>
              <a:rPr lang="pt-BR" sz="1600" dirty="0" smtClean="0"/>
              <a:t>Da </a:t>
            </a:r>
            <a:r>
              <a:rPr lang="pt-BR" sz="1600" b="1" dirty="0"/>
              <a:t>relação de vinculação ou filiação decorrem a relação de amparo e de custeio</a:t>
            </a:r>
            <a:r>
              <a:rPr lang="pt-BR" sz="1600" dirty="0" smtClean="0"/>
              <a:t>.  Contudo</a:t>
            </a:r>
            <a:r>
              <a:rPr lang="pt-BR" sz="1600" dirty="0"/>
              <a:t>, não há </a:t>
            </a:r>
            <a:r>
              <a:rPr lang="pt-BR" sz="1600" dirty="0" err="1"/>
              <a:t>correspectividade</a:t>
            </a:r>
            <a:r>
              <a:rPr lang="pt-BR" sz="1600" dirty="0"/>
              <a:t> entre o dever de contribuir e o direito a benefícios ou serviços</a:t>
            </a:r>
            <a:r>
              <a:rPr lang="pt-BR" sz="1600" dirty="0" smtClean="0"/>
              <a:t>. Contrariamente </a:t>
            </a:r>
            <a:r>
              <a:rPr lang="pt-BR" sz="1600" dirty="0"/>
              <a:t>àqueles que adotam a </a:t>
            </a:r>
            <a:r>
              <a:rPr lang="pt-BR" sz="1600" b="1" dirty="0"/>
              <a:t>teoria unitarista</a:t>
            </a:r>
            <a:r>
              <a:rPr lang="pt-BR" sz="1600" dirty="0"/>
              <a:t>, segundo os quais a </a:t>
            </a:r>
            <a:r>
              <a:rPr lang="pt-BR" sz="1600" dirty="0" smtClean="0"/>
              <a:t>relação de </a:t>
            </a:r>
            <a:r>
              <a:rPr lang="pt-BR" sz="1600" dirty="0"/>
              <a:t>previdência configura-se como uma relação unitária e complexa – da qual surge o dever </a:t>
            </a:r>
            <a:r>
              <a:rPr lang="pt-BR" sz="1600" dirty="0" smtClean="0"/>
              <a:t>de contribuir</a:t>
            </a:r>
            <a:r>
              <a:rPr lang="pt-BR" sz="1600" dirty="0"/>
              <a:t>, o poder de descontar e o direito às prestações previdenciárias -, entendemos existir </a:t>
            </a:r>
            <a:r>
              <a:rPr lang="pt-BR" sz="1600" dirty="0" smtClean="0"/>
              <a:t>duas relações </a:t>
            </a:r>
            <a:r>
              <a:rPr lang="pt-BR" sz="1600" dirty="0"/>
              <a:t>jurídicas distintas fundamentalmente</a:t>
            </a:r>
            <a:r>
              <a:rPr lang="pt-BR" sz="1600" dirty="0" smtClean="0"/>
              <a:t>. </a:t>
            </a:r>
          </a:p>
          <a:p>
            <a:pPr algn="just"/>
            <a:endParaRPr lang="pt-BR" sz="1600" dirty="0"/>
          </a:p>
          <a:p>
            <a:pPr algn="just"/>
            <a:r>
              <a:rPr lang="pt-BR" sz="1600" dirty="0"/>
              <a:t>Vários são os argumentos que pendem a esta conclusão</a:t>
            </a:r>
            <a:r>
              <a:rPr lang="pt-BR" sz="1600" dirty="0" smtClean="0"/>
              <a:t>. O </a:t>
            </a:r>
            <a:r>
              <a:rPr lang="pt-BR" sz="1600" dirty="0"/>
              <a:t>simples fato de o legislador ordinário ter optado por duas leis distintas a </a:t>
            </a:r>
            <a:r>
              <a:rPr lang="pt-BR" sz="1600" dirty="0" smtClean="0"/>
              <a:t>regular a </a:t>
            </a:r>
            <a:r>
              <a:rPr lang="pt-BR" sz="1600" dirty="0"/>
              <a:t>matéria: a Lei 8.212/91, quanto à relação de custeio, e a Lei 8.213/91, quando à </a:t>
            </a:r>
            <a:r>
              <a:rPr lang="pt-BR" sz="1600" dirty="0" smtClean="0"/>
              <a:t>de previdência/amparo. Os </a:t>
            </a:r>
            <a:r>
              <a:rPr lang="pt-BR" sz="1600" dirty="0"/>
              <a:t>princípios norteadores de uma e outra relação jurídica visando à </a:t>
            </a:r>
            <a:r>
              <a:rPr lang="pt-BR" sz="1600" dirty="0" smtClean="0"/>
              <a:t>solidariedade e </a:t>
            </a:r>
            <a:r>
              <a:rPr lang="pt-BR" sz="1600" dirty="0"/>
              <a:t>a promoção da justiça social. A de custeio é fundada na capacidade contributiva e a de </a:t>
            </a:r>
            <a:r>
              <a:rPr lang="pt-BR" sz="1600" dirty="0" smtClean="0"/>
              <a:t>previdência no </a:t>
            </a:r>
            <a:r>
              <a:rPr lang="pt-BR" sz="1600" dirty="0"/>
              <a:t>estado de necessidade</a:t>
            </a:r>
            <a:r>
              <a:rPr lang="pt-BR" sz="1600" dirty="0" smtClean="0"/>
              <a:t>. </a:t>
            </a:r>
            <a:endParaRPr lang="pt-BR" sz="1600" dirty="0"/>
          </a:p>
        </p:txBody>
      </p:sp>
    </p:spTree>
    <p:extLst>
      <p:ext uri="{BB962C8B-B14F-4D97-AF65-F5344CB8AC3E}">
        <p14:creationId xmlns:p14="http://schemas.microsoft.com/office/powerpoint/2010/main" val="6594372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idx="4294967295"/>
          </p:nvPr>
        </p:nvSpPr>
        <p:spPr>
          <a:xfrm>
            <a:off x="0" y="274638"/>
            <a:ext cx="8229600" cy="633412"/>
          </a:xfrm>
        </p:spPr>
        <p:txBody>
          <a:bodyPr>
            <a:normAutofit fontScale="90000"/>
          </a:bodyPr>
          <a:lstStyle/>
          <a:p>
            <a:r>
              <a:rPr lang="pt-BR" dirty="0"/>
              <a:t>Validade da relação </a:t>
            </a:r>
            <a:r>
              <a:rPr lang="pt-BR" dirty="0" smtClean="0"/>
              <a:t>jurídica</a:t>
            </a:r>
            <a:endParaRPr lang="pt-BR" dirty="0"/>
          </a:p>
        </p:txBody>
      </p:sp>
      <p:sp>
        <p:nvSpPr>
          <p:cNvPr id="2" name="Espaço Reservado para Conteúdo 1"/>
          <p:cNvSpPr>
            <a:spLocks noGrp="1"/>
          </p:cNvSpPr>
          <p:nvPr>
            <p:ph idx="4294967295"/>
          </p:nvPr>
        </p:nvSpPr>
        <p:spPr>
          <a:xfrm>
            <a:off x="430213" y="908050"/>
            <a:ext cx="8713787" cy="5761038"/>
          </a:xfrm>
        </p:spPr>
        <p:txBody>
          <a:bodyPr>
            <a:normAutofit fontScale="85000" lnSpcReduction="20000"/>
          </a:bodyPr>
          <a:lstStyle/>
          <a:p>
            <a:pPr algn="just"/>
            <a:endParaRPr lang="pt-BR" dirty="0" smtClean="0"/>
          </a:p>
          <a:p>
            <a:pPr algn="just"/>
            <a:r>
              <a:rPr lang="pt-BR" dirty="0" smtClean="0"/>
              <a:t>Para </a:t>
            </a:r>
            <a:r>
              <a:rPr lang="pt-BR" dirty="0"/>
              <a:t>a </a:t>
            </a:r>
            <a:r>
              <a:rPr lang="pt-BR" b="1" dirty="0"/>
              <a:t>concepção dualista</a:t>
            </a:r>
            <a:r>
              <a:rPr lang="pt-BR" dirty="0"/>
              <a:t>, </a:t>
            </a:r>
            <a:r>
              <a:rPr lang="pt-BR" dirty="0" smtClean="0"/>
              <a:t>direito do </a:t>
            </a:r>
            <a:r>
              <a:rPr lang="pt-BR" dirty="0"/>
              <a:t>trabalho e previdência social não se confundem; constituem matérias autônomas e de </a:t>
            </a:r>
            <a:r>
              <a:rPr lang="pt-BR" dirty="0" smtClean="0"/>
              <a:t>objetivos próprios</a:t>
            </a:r>
            <a:r>
              <a:rPr lang="pt-BR" dirty="0"/>
              <a:t>, bem como tratamento jurídico específico, apesar da íntima conexão e expansão que </a:t>
            </a:r>
            <a:r>
              <a:rPr lang="pt-BR" dirty="0" smtClean="0"/>
              <a:t>os caracteriza </a:t>
            </a:r>
            <a:r>
              <a:rPr lang="pt-BR" dirty="0"/>
              <a:t>na história.</a:t>
            </a:r>
          </a:p>
          <a:p>
            <a:pPr algn="just"/>
            <a:endParaRPr lang="pt-BR" dirty="0" smtClean="0"/>
          </a:p>
          <a:p>
            <a:pPr algn="just"/>
            <a:r>
              <a:rPr lang="pt-BR" dirty="0" smtClean="0"/>
              <a:t>O </a:t>
            </a:r>
            <a:r>
              <a:rPr lang="pt-BR" dirty="0"/>
              <a:t>dualismo parte inclusive da diversidade de sujeitos, maior na previdência </a:t>
            </a:r>
            <a:r>
              <a:rPr lang="pt-BR" dirty="0" smtClean="0"/>
              <a:t>social – </a:t>
            </a:r>
            <a:r>
              <a:rPr lang="pt-BR" dirty="0"/>
              <a:t>cujo rol deveria ser o mais amplo possível, e menor no direito do trabalho, que </a:t>
            </a:r>
            <a:r>
              <a:rPr lang="pt-BR" dirty="0" smtClean="0"/>
              <a:t> abrangeria somente </a:t>
            </a:r>
            <a:r>
              <a:rPr lang="pt-BR" dirty="0"/>
              <a:t>os empregados. As </a:t>
            </a:r>
            <a:r>
              <a:rPr lang="pt-BR" b="1" dirty="0"/>
              <a:t>relações jurídicas de direito do trabalho têm como sujeitos </a:t>
            </a:r>
            <a:r>
              <a:rPr lang="pt-BR" b="1" dirty="0" smtClean="0"/>
              <a:t>dois particulares</a:t>
            </a:r>
            <a:r>
              <a:rPr lang="pt-BR" dirty="0"/>
              <a:t>, o empregado e o empregador. Já as </a:t>
            </a:r>
            <a:r>
              <a:rPr lang="pt-BR" b="1" dirty="0"/>
              <a:t>relações de direito previdenciário, como </a:t>
            </a:r>
            <a:r>
              <a:rPr lang="pt-BR" b="1" dirty="0" smtClean="0"/>
              <a:t>acima apontado</a:t>
            </a:r>
            <a:r>
              <a:rPr lang="pt-BR" b="1" dirty="0"/>
              <a:t>, constituem-se independentemente da vontade dos segurados e não têm </a:t>
            </a:r>
            <a:r>
              <a:rPr lang="pt-BR" b="1" dirty="0" smtClean="0"/>
              <a:t>natureza contratual</a:t>
            </a:r>
            <a:r>
              <a:rPr lang="pt-BR" dirty="0" smtClean="0"/>
              <a:t>. A </a:t>
            </a:r>
            <a:r>
              <a:rPr lang="pt-BR" b="1" dirty="0"/>
              <a:t>validade do contrato de trabalho não é condição para o nascimento da </a:t>
            </a:r>
            <a:r>
              <a:rPr lang="pt-BR" b="1" dirty="0" smtClean="0"/>
              <a:t>relação jurídica </a:t>
            </a:r>
            <a:r>
              <a:rPr lang="pt-BR" b="1" dirty="0"/>
              <a:t>de previdência social</a:t>
            </a:r>
            <a:r>
              <a:rPr lang="pt-BR" dirty="0"/>
              <a:t>. Não apenas o empregado é segurado da previdência, mas </a:t>
            </a:r>
            <a:r>
              <a:rPr lang="pt-BR" dirty="0" smtClean="0"/>
              <a:t>também aquele </a:t>
            </a:r>
            <a:r>
              <a:rPr lang="pt-BR" dirty="0"/>
              <a:t>que exerce por conta própria atividade remunerada sem vínculo trabalhista (</a:t>
            </a:r>
            <a:r>
              <a:rPr lang="pt-BR" dirty="0" smtClean="0"/>
              <a:t>segurado autônomo/contribuinte </a:t>
            </a:r>
            <a:r>
              <a:rPr lang="pt-BR" dirty="0"/>
              <a:t>individual).</a:t>
            </a:r>
          </a:p>
          <a:p>
            <a:pPr algn="just"/>
            <a:endParaRPr lang="pt-BR" dirty="0" smtClean="0"/>
          </a:p>
          <a:p>
            <a:pPr algn="just"/>
            <a:r>
              <a:rPr lang="pt-BR" b="1" dirty="0" smtClean="0"/>
              <a:t>Se </a:t>
            </a:r>
            <a:r>
              <a:rPr lang="pt-BR" b="1" dirty="0"/>
              <a:t>nulo o contrato de trabalho por causas outras como defeito de forma</a:t>
            </a:r>
            <a:r>
              <a:rPr lang="pt-BR" b="1" dirty="0" smtClean="0"/>
              <a:t>, incapacidade </a:t>
            </a:r>
            <a:r>
              <a:rPr lang="pt-BR" b="1" dirty="0"/>
              <a:t>do agente ou inidoneidade do objeto, não há nulidade necessária da relação </a:t>
            </a:r>
            <a:r>
              <a:rPr lang="pt-BR" b="1" dirty="0" smtClean="0"/>
              <a:t>jurídica previdenciária. </a:t>
            </a:r>
            <a:endParaRPr lang="pt-BR" b="1" dirty="0"/>
          </a:p>
        </p:txBody>
      </p:sp>
    </p:spTree>
    <p:extLst>
      <p:ext uri="{BB962C8B-B14F-4D97-AF65-F5344CB8AC3E}">
        <p14:creationId xmlns:p14="http://schemas.microsoft.com/office/powerpoint/2010/main" val="40665017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bwMode="auto">
          <a:xfrm>
            <a:off x="1259632" y="260648"/>
            <a:ext cx="7467600" cy="561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noAutofit/>
          </a:bodyPr>
          <a:lstStyle/>
          <a:p>
            <a:pPr eaLnBrk="1" hangingPunct="1"/>
            <a:r>
              <a:rPr lang="pt-BR" sz="3600" b="1" cap="none" dirty="0" smtClean="0"/>
              <a:t>Filiação e Inscrição no RGPS</a:t>
            </a:r>
          </a:p>
        </p:txBody>
      </p:sp>
      <p:sp>
        <p:nvSpPr>
          <p:cNvPr id="40963" name="Rectangle 3"/>
          <p:cNvSpPr>
            <a:spLocks noGrp="1"/>
          </p:cNvSpPr>
          <p:nvPr>
            <p:ph idx="4294967295"/>
          </p:nvPr>
        </p:nvSpPr>
        <p:spPr>
          <a:xfrm>
            <a:off x="107504" y="980728"/>
            <a:ext cx="9036496" cy="5877272"/>
          </a:xfrm>
        </p:spPr>
        <p:txBody>
          <a:bodyPr>
            <a:normAutofit/>
          </a:bodyPr>
          <a:lstStyle/>
          <a:p>
            <a:pPr algn="just" eaLnBrk="1" hangingPunct="1">
              <a:lnSpc>
                <a:spcPct val="90000"/>
              </a:lnSpc>
            </a:pPr>
            <a:endParaRPr lang="pt-BR" sz="1800" dirty="0" smtClean="0"/>
          </a:p>
          <a:p>
            <a:pPr algn="just" eaLnBrk="1" hangingPunct="1">
              <a:lnSpc>
                <a:spcPct val="90000"/>
              </a:lnSpc>
            </a:pPr>
            <a:endParaRPr lang="pt-BR" sz="1800" dirty="0"/>
          </a:p>
          <a:p>
            <a:pPr algn="just" eaLnBrk="1" hangingPunct="1">
              <a:lnSpc>
                <a:spcPct val="90000"/>
              </a:lnSpc>
            </a:pPr>
            <a:r>
              <a:rPr lang="pt-BR" sz="1800" dirty="0" smtClean="0"/>
              <a:t>A filiação trata-se </a:t>
            </a:r>
            <a:r>
              <a:rPr lang="pt-BR" sz="1800" b="1" dirty="0" smtClean="0"/>
              <a:t>de um vínculo jurídico que se estabelece entre o segurado e a Previdência Social</a:t>
            </a:r>
            <a:r>
              <a:rPr lang="pt-BR" sz="1800" dirty="0" smtClean="0"/>
              <a:t>, que para os segurados obrigatórios, inicia-se com o exercício de uma atividade remunerada, e desse vinculo decorre o direito do segurado de auferir benefícios previdenciários e o dever de recolher as suas contribuições. </a:t>
            </a:r>
          </a:p>
          <a:p>
            <a:pPr algn="just" eaLnBrk="1" hangingPunct="1">
              <a:lnSpc>
                <a:spcPct val="90000"/>
              </a:lnSpc>
            </a:pPr>
            <a:endParaRPr lang="pt-BR" sz="1800" b="1" dirty="0" smtClean="0"/>
          </a:p>
          <a:p>
            <a:pPr algn="just" eaLnBrk="1" hangingPunct="1">
              <a:lnSpc>
                <a:spcPct val="90000"/>
              </a:lnSpc>
            </a:pPr>
            <a:r>
              <a:rPr lang="pt-BR" sz="1800" b="1" dirty="0" smtClean="0"/>
              <a:t>Por isso a filiação é tida como automática para os segurados obrigatórios</a:t>
            </a:r>
            <a:r>
              <a:rPr lang="pt-BR" sz="1800" dirty="0" smtClean="0"/>
              <a:t>, não importando a vontade do mesmo de se filiar ou não, e sendo decorrente dessa automaticidade o dever do segurado pagar as contribuições sociais. A inscrição </a:t>
            </a:r>
            <a:r>
              <a:rPr lang="pt-BR" sz="1800" b="1" dirty="0" smtClean="0"/>
              <a:t>nada mais é que mero ato formal, pois será este ato que levará ao conhecimento da Previdência Social as informações pessoais do segurado</a:t>
            </a:r>
            <a:r>
              <a:rPr lang="pt-BR" sz="1800" dirty="0" smtClean="0"/>
              <a:t>, sendo importantes para uma futura concessão de benefícios. </a:t>
            </a:r>
          </a:p>
          <a:p>
            <a:pPr algn="just" eaLnBrk="1" hangingPunct="1">
              <a:lnSpc>
                <a:spcPct val="90000"/>
              </a:lnSpc>
            </a:pPr>
            <a:endParaRPr lang="pt-BR" sz="1800" dirty="0" smtClean="0"/>
          </a:p>
          <a:p>
            <a:pPr algn="just" eaLnBrk="1" hangingPunct="1">
              <a:lnSpc>
                <a:spcPct val="90000"/>
              </a:lnSpc>
            </a:pPr>
            <a:r>
              <a:rPr lang="pt-BR" sz="1800" dirty="0" smtClean="0"/>
              <a:t>Por isso, </a:t>
            </a:r>
            <a:r>
              <a:rPr lang="pt-BR" sz="1800" b="1" dirty="0" smtClean="0"/>
              <a:t>para os segurados obrigatórios</a:t>
            </a:r>
            <a:r>
              <a:rPr lang="pt-BR" sz="1800" dirty="0" smtClean="0"/>
              <a:t>, primeiro irá ocorrer a filiação e depois a inscrição, sendo esta feita, no caso do empregado, pela empresa com a anotação na CTPS, no caso do empregado doméstico, será feita tanto pelo empregador quanto pelo empregado doméstico, no caso do trabalhador avulso a inscrição é feita no sindicato/OGMO, no caso do segurado especial, a inscrição somente poderá ser realizada pelo próprio.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idx="4294967295"/>
          </p:nvPr>
        </p:nvSpPr>
        <p:spPr bwMode="auto">
          <a:xfrm>
            <a:off x="1331640" y="188640"/>
            <a:ext cx="7467600" cy="706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normAutofit/>
          </a:bodyPr>
          <a:lstStyle/>
          <a:p>
            <a:pPr eaLnBrk="1" hangingPunct="1"/>
            <a:r>
              <a:rPr lang="pt-BR" sz="3600" cap="none" dirty="0" smtClean="0"/>
              <a:t>Filiação e inscrição no RGPS</a:t>
            </a:r>
          </a:p>
        </p:txBody>
      </p:sp>
      <p:sp>
        <p:nvSpPr>
          <p:cNvPr id="41987" name="Rectangle 3"/>
          <p:cNvSpPr>
            <a:spLocks noGrp="1"/>
          </p:cNvSpPr>
          <p:nvPr>
            <p:ph idx="4294967295"/>
          </p:nvPr>
        </p:nvSpPr>
        <p:spPr>
          <a:xfrm>
            <a:off x="107504" y="1052736"/>
            <a:ext cx="9036497" cy="5616624"/>
          </a:xfrm>
        </p:spPr>
        <p:txBody>
          <a:bodyPr>
            <a:normAutofit/>
          </a:bodyPr>
          <a:lstStyle/>
          <a:p>
            <a:pPr algn="just" eaLnBrk="1" hangingPunct="1">
              <a:lnSpc>
                <a:spcPct val="90000"/>
              </a:lnSpc>
            </a:pPr>
            <a:endParaRPr lang="pt-BR" sz="2200" dirty="0" smtClean="0"/>
          </a:p>
          <a:p>
            <a:pPr algn="just" eaLnBrk="1" hangingPunct="1">
              <a:lnSpc>
                <a:spcPct val="90000"/>
              </a:lnSpc>
            </a:pPr>
            <a:endParaRPr lang="pt-BR" sz="2200" dirty="0"/>
          </a:p>
          <a:p>
            <a:pPr algn="just" eaLnBrk="1" hangingPunct="1">
              <a:lnSpc>
                <a:spcPct val="90000"/>
              </a:lnSpc>
            </a:pPr>
            <a:r>
              <a:rPr lang="pt-BR" sz="2200" dirty="0" smtClean="0"/>
              <a:t>Com relação ao contribuinte individual, a regra geral orienta que </a:t>
            </a:r>
            <a:r>
              <a:rPr lang="pt-BR" sz="2200" b="1" dirty="0" smtClean="0"/>
              <a:t>será o próprio que realizará a sua inscrição. </a:t>
            </a:r>
            <a:r>
              <a:rPr lang="pt-BR" sz="2200" dirty="0" smtClean="0"/>
              <a:t>Contudo, a lei 10.666/03 dispõe que a </a:t>
            </a:r>
            <a:r>
              <a:rPr lang="pt-BR" sz="2200" b="1" dirty="0" smtClean="0"/>
              <a:t>empresa que porventura o contrate deverá realizar a inscrição do segurado</a:t>
            </a:r>
            <a:r>
              <a:rPr lang="pt-BR" sz="2200" dirty="0" smtClean="0"/>
              <a:t>, caso este ainda não seja inscrito. </a:t>
            </a:r>
          </a:p>
          <a:p>
            <a:pPr algn="just" eaLnBrk="1" hangingPunct="1">
              <a:lnSpc>
                <a:spcPct val="90000"/>
              </a:lnSpc>
            </a:pPr>
            <a:endParaRPr lang="pt-BR" sz="2200" dirty="0" smtClean="0"/>
          </a:p>
          <a:p>
            <a:pPr algn="just" eaLnBrk="1" hangingPunct="1">
              <a:lnSpc>
                <a:spcPct val="90000"/>
              </a:lnSpc>
            </a:pPr>
            <a:r>
              <a:rPr lang="pt-BR" sz="2200" dirty="0" smtClean="0"/>
              <a:t>Essa exigência decorre do fato de que toda empresa deve cumprir uma </a:t>
            </a:r>
            <a:r>
              <a:rPr lang="pt-BR" sz="2200" b="1" i="1" dirty="0" smtClean="0"/>
              <a:t>obrigação acessória</a:t>
            </a:r>
            <a:r>
              <a:rPr lang="pt-BR" sz="2200" b="1" dirty="0" smtClean="0"/>
              <a:t> </a:t>
            </a:r>
            <a:r>
              <a:rPr lang="pt-BR" sz="2200" b="1" i="1" dirty="0" smtClean="0"/>
              <a:t>previdenciária</a:t>
            </a:r>
            <a:r>
              <a:rPr lang="pt-BR" sz="2200" dirty="0" smtClean="0"/>
              <a:t>, que é:</a:t>
            </a:r>
          </a:p>
          <a:p>
            <a:pPr algn="just" eaLnBrk="1" hangingPunct="1">
              <a:lnSpc>
                <a:spcPct val="90000"/>
              </a:lnSpc>
            </a:pPr>
            <a:endParaRPr lang="pt-BR" sz="2200" dirty="0" smtClean="0"/>
          </a:p>
          <a:p>
            <a:pPr lvl="1" algn="just" eaLnBrk="1" hangingPunct="1">
              <a:lnSpc>
                <a:spcPct val="90000"/>
              </a:lnSpc>
            </a:pPr>
            <a:r>
              <a:rPr lang="pt-BR" sz="2200" dirty="0" smtClean="0"/>
              <a:t> a emissão de Guia de Recolhimento de FGTS e;</a:t>
            </a:r>
          </a:p>
          <a:p>
            <a:pPr lvl="1" algn="just" eaLnBrk="1" hangingPunct="1">
              <a:lnSpc>
                <a:spcPct val="90000"/>
              </a:lnSpc>
            </a:pPr>
            <a:endParaRPr lang="pt-BR" sz="2200" dirty="0" smtClean="0"/>
          </a:p>
          <a:p>
            <a:pPr lvl="1" algn="just" eaLnBrk="1" hangingPunct="1">
              <a:lnSpc>
                <a:spcPct val="90000"/>
              </a:lnSpc>
            </a:pPr>
            <a:r>
              <a:rPr lang="pt-BR" sz="2200" dirty="0" smtClean="0"/>
              <a:t>GFIP - Informações a Previdência Social, onde a empresa irá descrever todos os valores, de forma individualizada, pagos pela empresa a todos os segurados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bwMode="auto">
          <a:xfrm>
            <a:off x="1259632" y="188640"/>
            <a:ext cx="7467600" cy="633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noAutofit/>
          </a:bodyPr>
          <a:lstStyle/>
          <a:p>
            <a:pPr eaLnBrk="1" hangingPunct="1"/>
            <a:r>
              <a:rPr lang="pt-BR" sz="3600" b="1" cap="none" dirty="0" smtClean="0"/>
              <a:t>Filiação e Inscrição</a:t>
            </a:r>
          </a:p>
        </p:txBody>
      </p:sp>
      <p:sp>
        <p:nvSpPr>
          <p:cNvPr id="43011" name="Rectangle 3"/>
          <p:cNvSpPr>
            <a:spLocks noGrp="1"/>
          </p:cNvSpPr>
          <p:nvPr>
            <p:ph idx="4294967295"/>
          </p:nvPr>
        </p:nvSpPr>
        <p:spPr>
          <a:xfrm>
            <a:off x="287338" y="981075"/>
            <a:ext cx="8856662" cy="5688013"/>
          </a:xfrm>
        </p:spPr>
        <p:txBody>
          <a:bodyPr>
            <a:noAutofit/>
          </a:bodyPr>
          <a:lstStyle/>
          <a:p>
            <a:pPr algn="just" eaLnBrk="1" hangingPunct="1">
              <a:lnSpc>
                <a:spcPct val="80000"/>
              </a:lnSpc>
            </a:pPr>
            <a:endParaRPr lang="pt-BR" sz="2000" dirty="0" smtClean="0"/>
          </a:p>
          <a:p>
            <a:pPr algn="just" eaLnBrk="1" hangingPunct="1">
              <a:lnSpc>
                <a:spcPct val="80000"/>
              </a:lnSpc>
            </a:pPr>
            <a:r>
              <a:rPr lang="pt-BR" sz="2000" dirty="0" smtClean="0"/>
              <a:t>A GFIP é a principal fonte de informação para o Cadastro Nacional de Informações Sociais - CNIS, onde estão postas todas as informações referentes aos trabalhadores, dispensando o mesmo de provar os requisitos para a concessão de benefício (art. 29-A, Lei nº 8.213/91). </a:t>
            </a:r>
          </a:p>
          <a:p>
            <a:pPr algn="just" eaLnBrk="1" hangingPunct="1">
              <a:lnSpc>
                <a:spcPct val="80000"/>
              </a:lnSpc>
            </a:pPr>
            <a:endParaRPr lang="pt-BR" sz="2000" dirty="0" smtClean="0"/>
          </a:p>
          <a:p>
            <a:pPr algn="just" eaLnBrk="1" hangingPunct="1">
              <a:lnSpc>
                <a:spcPct val="80000"/>
              </a:lnSpc>
            </a:pPr>
            <a:r>
              <a:rPr lang="pt-BR" sz="2000" dirty="0" smtClean="0"/>
              <a:t>Uma outra finalidade da GFIP </a:t>
            </a:r>
            <a:r>
              <a:rPr lang="pt-BR" sz="2000" b="1" dirty="0" smtClean="0"/>
              <a:t>é a de servir como instrumento de confissão de dívida, superando o contencioso administrativo</a:t>
            </a:r>
            <a:r>
              <a:rPr lang="pt-BR" sz="2000" dirty="0" smtClean="0"/>
              <a:t>. </a:t>
            </a:r>
          </a:p>
          <a:p>
            <a:pPr algn="just" eaLnBrk="1" hangingPunct="1">
              <a:lnSpc>
                <a:spcPct val="80000"/>
              </a:lnSpc>
            </a:pPr>
            <a:endParaRPr lang="pt-BR" sz="2000" dirty="0" smtClean="0"/>
          </a:p>
          <a:p>
            <a:pPr algn="just" eaLnBrk="1" hangingPunct="1">
              <a:lnSpc>
                <a:spcPct val="80000"/>
              </a:lnSpc>
            </a:pPr>
            <a:r>
              <a:rPr lang="pt-BR" sz="2000" dirty="0" smtClean="0"/>
              <a:t>O </a:t>
            </a:r>
            <a:r>
              <a:rPr lang="pt-BR" sz="2000" b="1" dirty="0" smtClean="0"/>
              <a:t>segurado facultativo </a:t>
            </a:r>
            <a:r>
              <a:rPr lang="pt-BR" sz="2000" dirty="0" smtClean="0"/>
              <a:t>possui também filiação a Previdência Social, mas esta não é automática, </a:t>
            </a:r>
            <a:r>
              <a:rPr lang="pt-BR" sz="2000" b="1" dirty="0" smtClean="0"/>
              <a:t>sendo, portanto, necessário que primeiro o mesmo se inscreva junto a Previdência Social, inscrição esta que, quando acompanhada do 1º pagamento, gera a filiação. </a:t>
            </a:r>
          </a:p>
          <a:p>
            <a:pPr algn="just" eaLnBrk="1" hangingPunct="1">
              <a:lnSpc>
                <a:spcPct val="80000"/>
              </a:lnSpc>
            </a:pPr>
            <a:endParaRPr lang="pt-BR" sz="2000" dirty="0" smtClean="0"/>
          </a:p>
          <a:p>
            <a:pPr algn="just" eaLnBrk="1" hangingPunct="1">
              <a:lnSpc>
                <a:spcPct val="80000"/>
              </a:lnSpc>
            </a:pPr>
            <a:r>
              <a:rPr lang="pt-BR" sz="2000" dirty="0" smtClean="0"/>
              <a:t>O ingresso na Previdência Social, para qualquer segurado, </a:t>
            </a:r>
            <a:r>
              <a:rPr lang="pt-BR" sz="2000" b="1" dirty="0" smtClean="0"/>
              <a:t>não se sujeita a uma idade máxima de filiação</a:t>
            </a:r>
            <a:r>
              <a:rPr lang="pt-BR" sz="2000" dirty="0" smtClean="0"/>
              <a:t>, podendo a mesma ocorrer mesmo que a pessoa possua, por exemplo, uma idade de 80 anos. Por exemplo, caso uma senhora de idade, que se inscreve como facultativa pela Internet, após feito o pagamento de sua primeira guia de recolhimento, terá o direito ao benefício previdenciário caso seja atropelada quando saia do banco onde pagou a guia.</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p:cNvSpPr>
          <p:nvPr>
            <p:ph idx="1"/>
          </p:nvPr>
        </p:nvSpPr>
        <p:spPr/>
        <p:txBody>
          <a:bodyPr>
            <a:normAutofit lnSpcReduction="10000"/>
          </a:bodyPr>
          <a:lstStyle/>
          <a:p>
            <a:pPr eaLnBrk="1" hangingPunct="1">
              <a:lnSpc>
                <a:spcPct val="80000"/>
              </a:lnSpc>
            </a:pPr>
            <a:r>
              <a:rPr lang="pt-BR" sz="1600" smtClean="0"/>
              <a:t>BALERA</a:t>
            </a:r>
            <a:r>
              <a:rPr lang="pt-BR" sz="1600" b="1" smtClean="0"/>
              <a:t>, </a:t>
            </a:r>
            <a:r>
              <a:rPr lang="pt-BR" sz="1600" smtClean="0"/>
              <a:t>Wagner</a:t>
            </a:r>
            <a:r>
              <a:rPr lang="pt-BR" sz="1600" b="1" smtClean="0"/>
              <a:t>.</a:t>
            </a:r>
            <a:r>
              <a:rPr lang="es-ES_tradnl" sz="1600" smtClean="0"/>
              <a:t> </a:t>
            </a:r>
            <a:r>
              <a:rPr lang="es-ES_tradnl" sz="1600" b="1" smtClean="0"/>
              <a:t>Noções Preliminares de Direito Previdenciário</a:t>
            </a:r>
            <a:r>
              <a:rPr lang="es-ES_tradnl" sz="1600" smtClean="0"/>
              <a:t>. Atualizado com a Reforma Previdenciária. Editora Quartier Latin do Brasil. São Paulo. 2004.</a:t>
            </a:r>
            <a:endParaRPr lang="pt-BR" sz="1600" smtClean="0"/>
          </a:p>
          <a:p>
            <a:pPr eaLnBrk="1" hangingPunct="1">
              <a:lnSpc>
                <a:spcPct val="80000"/>
              </a:lnSpc>
            </a:pPr>
            <a:endParaRPr lang="pt-BR" sz="1600" smtClean="0"/>
          </a:p>
          <a:p>
            <a:pPr eaLnBrk="1" hangingPunct="1">
              <a:lnSpc>
                <a:spcPct val="80000"/>
              </a:lnSpc>
            </a:pPr>
            <a:r>
              <a:rPr lang="pt-BR" sz="1600" smtClean="0"/>
              <a:t>CHAMON</a:t>
            </a:r>
            <a:r>
              <a:rPr lang="pt-BR" sz="1600" b="1" smtClean="0"/>
              <a:t>,</a:t>
            </a:r>
            <a:r>
              <a:rPr lang="pt-BR" sz="1600" smtClean="0"/>
              <a:t> Omar. </a:t>
            </a:r>
            <a:r>
              <a:rPr lang="pt-BR" sz="1600" b="1" smtClean="0"/>
              <a:t>Introdução ao direito previdenciário</a:t>
            </a:r>
            <a:r>
              <a:rPr lang="pt-BR" sz="1600" smtClean="0"/>
              <a:t>. Barueri, SP: Manole, 2005.</a:t>
            </a:r>
          </a:p>
          <a:p>
            <a:pPr eaLnBrk="1" hangingPunct="1">
              <a:lnSpc>
                <a:spcPct val="80000"/>
              </a:lnSpc>
            </a:pPr>
            <a:endParaRPr lang="pt-BR" sz="1600" smtClean="0"/>
          </a:p>
          <a:p>
            <a:pPr eaLnBrk="1" hangingPunct="1">
              <a:lnSpc>
                <a:spcPct val="80000"/>
              </a:lnSpc>
            </a:pPr>
            <a:r>
              <a:rPr lang="pt-BR" sz="1600" smtClean="0"/>
              <a:t>HORVATH</a:t>
            </a:r>
            <a:r>
              <a:rPr lang="pt-BR" sz="1600" b="1" smtClean="0"/>
              <a:t> </a:t>
            </a:r>
            <a:r>
              <a:rPr lang="pt-BR" sz="1600" smtClean="0"/>
              <a:t>JUNIOR</a:t>
            </a:r>
            <a:r>
              <a:rPr lang="pt-BR" sz="1600" b="1" smtClean="0"/>
              <a:t>, </a:t>
            </a:r>
            <a:r>
              <a:rPr lang="pt-BR" sz="1600" smtClean="0"/>
              <a:t>Miguel. </a:t>
            </a:r>
            <a:r>
              <a:rPr lang="pt-BR" sz="1600" b="1" smtClean="0"/>
              <a:t>Direito Previdenciário</a:t>
            </a:r>
            <a:r>
              <a:rPr lang="pt-BR" sz="1600" smtClean="0"/>
              <a:t>. 6ª Edição. Editora Quartier Latin do Brasil. São Paulo.2006. </a:t>
            </a:r>
          </a:p>
          <a:p>
            <a:pPr eaLnBrk="1" hangingPunct="1">
              <a:lnSpc>
                <a:spcPct val="80000"/>
              </a:lnSpc>
            </a:pPr>
            <a:endParaRPr lang="pt-BR" sz="1600" smtClean="0"/>
          </a:p>
          <a:p>
            <a:pPr eaLnBrk="1" hangingPunct="1">
              <a:lnSpc>
                <a:spcPct val="80000"/>
              </a:lnSpc>
            </a:pPr>
            <a:r>
              <a:rPr lang="pt-BR" sz="1600" smtClean="0"/>
              <a:t>MARTINS, Sérgio Pinto. </a:t>
            </a:r>
            <a:r>
              <a:rPr lang="pt-BR" sz="1600" b="1" smtClean="0"/>
              <a:t>Direito da Seguridade Social</a:t>
            </a:r>
            <a:r>
              <a:rPr lang="pt-BR" sz="1600" smtClean="0"/>
              <a:t>. 21º Edição. São Paulo. Atlas. 2005.</a:t>
            </a:r>
            <a:endParaRPr lang="es-ES_tradnl" sz="1600" smtClean="0"/>
          </a:p>
          <a:p>
            <a:pPr eaLnBrk="1" hangingPunct="1">
              <a:lnSpc>
                <a:spcPct val="80000"/>
              </a:lnSpc>
            </a:pPr>
            <a:endParaRPr lang="es-ES_tradnl" sz="1600" smtClean="0"/>
          </a:p>
          <a:p>
            <a:pPr eaLnBrk="1" hangingPunct="1">
              <a:lnSpc>
                <a:spcPct val="80000"/>
              </a:lnSpc>
            </a:pPr>
            <a:r>
              <a:rPr lang="es-ES_tradnl" sz="1600" smtClean="0"/>
              <a:t>MARTINEZ</a:t>
            </a:r>
            <a:r>
              <a:rPr lang="es-ES_tradnl" sz="1600" b="1" smtClean="0"/>
              <a:t>,</a:t>
            </a:r>
            <a:r>
              <a:rPr lang="es-ES_tradnl" sz="1600" smtClean="0"/>
              <a:t> Waldimir Novaes. </a:t>
            </a:r>
            <a:r>
              <a:rPr lang="es-ES_tradnl" sz="1600" b="1" smtClean="0"/>
              <a:t>Comentários à lei básica da previdência social</a:t>
            </a:r>
            <a:r>
              <a:rPr lang="es-ES_tradnl" sz="1600" smtClean="0"/>
              <a:t>. 7ª Edição. São Paulo: LTr, 2006.</a:t>
            </a:r>
            <a:endParaRPr lang="pt-BR" sz="1600" smtClean="0"/>
          </a:p>
          <a:p>
            <a:pPr eaLnBrk="1" hangingPunct="1">
              <a:lnSpc>
                <a:spcPct val="80000"/>
              </a:lnSpc>
            </a:pPr>
            <a:endParaRPr lang="pt-BR" sz="1600" smtClean="0"/>
          </a:p>
          <a:p>
            <a:pPr eaLnBrk="1" hangingPunct="1">
              <a:lnSpc>
                <a:spcPct val="80000"/>
              </a:lnSpc>
            </a:pPr>
            <a:r>
              <a:rPr lang="pt-BR" sz="1600" smtClean="0"/>
              <a:t>PANCOTTI. Luiz Gustavo Boiam. </a:t>
            </a:r>
            <a:r>
              <a:rPr lang="pt-BR" sz="1600" b="1" smtClean="0"/>
              <a:t>Conflitos de Princípios Constitucionais na Tutela de benefícios previdenciários</a:t>
            </a:r>
            <a:r>
              <a:rPr lang="pt-BR" sz="1600" smtClean="0"/>
              <a:t>. São Paulo: LTr, 2009.</a:t>
            </a:r>
          </a:p>
        </p:txBody>
      </p:sp>
      <p:sp>
        <p:nvSpPr>
          <p:cNvPr id="44034" name="Rectangle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pPr eaLnBrk="1" hangingPunct="1"/>
            <a:r>
              <a:rPr lang="pt-BR" cap="none" smtClean="0"/>
              <a:t>Bibliografia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bwMode="auto">
          <a:xfrm>
            <a:off x="611560" y="116632"/>
            <a:ext cx="7606928" cy="99412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normAutofit/>
          </a:bodyPr>
          <a:lstStyle/>
          <a:p>
            <a:pPr eaLnBrk="1" hangingPunct="1"/>
            <a:r>
              <a:rPr lang="pt-BR" sz="3600" cap="none" dirty="0" smtClean="0"/>
              <a:t>Previdência Complementar</a:t>
            </a:r>
          </a:p>
        </p:txBody>
      </p:sp>
      <p:sp>
        <p:nvSpPr>
          <p:cNvPr id="12291" name="Rectangle 3"/>
          <p:cNvSpPr>
            <a:spLocks noGrp="1"/>
          </p:cNvSpPr>
          <p:nvPr>
            <p:ph idx="4294967295"/>
          </p:nvPr>
        </p:nvSpPr>
        <p:spPr>
          <a:xfrm>
            <a:off x="0" y="1268760"/>
            <a:ext cx="8928100" cy="5473353"/>
          </a:xfrm>
        </p:spPr>
        <p:txBody>
          <a:bodyPr>
            <a:normAutofit/>
          </a:bodyPr>
          <a:lstStyle/>
          <a:p>
            <a:pPr algn="just" eaLnBrk="1" hangingPunct="1">
              <a:lnSpc>
                <a:spcPct val="90000"/>
              </a:lnSpc>
            </a:pPr>
            <a:r>
              <a:rPr lang="pt-BR" sz="2000" dirty="0" smtClean="0"/>
              <a:t>A previdência complementar, que é de natureza </a:t>
            </a:r>
            <a:r>
              <a:rPr lang="pt-BR" sz="2000" b="1" dirty="0" smtClean="0"/>
              <a:t>facultativa, s</a:t>
            </a:r>
            <a:r>
              <a:rPr lang="pt-BR" sz="2000" dirty="0" smtClean="0"/>
              <a:t>ó entra quem quiser. A previdência complementar possui </a:t>
            </a:r>
            <a:r>
              <a:rPr lang="pt-BR" sz="2000" b="1" dirty="0" smtClean="0"/>
              <a:t>autonomia </a:t>
            </a:r>
            <a:r>
              <a:rPr lang="pt-BR" sz="2000" dirty="0" smtClean="0"/>
              <a:t>frente aos regimes básicos. Esta autonomia quer dizer o seguinte: </a:t>
            </a:r>
            <a:r>
              <a:rPr lang="pt-BR" sz="2000" b="1" dirty="0" smtClean="0"/>
              <a:t>o recebimento da “complementação” de aposentadoria independe da aposentadoria básica</a:t>
            </a:r>
            <a:r>
              <a:rPr lang="pt-BR" sz="2000" dirty="0" smtClean="0"/>
              <a:t>. </a:t>
            </a:r>
          </a:p>
          <a:p>
            <a:pPr algn="just" eaLnBrk="1" hangingPunct="1">
              <a:lnSpc>
                <a:spcPct val="90000"/>
              </a:lnSpc>
            </a:pPr>
            <a:endParaRPr lang="pt-BR" sz="2000" dirty="0"/>
          </a:p>
          <a:p>
            <a:pPr algn="just" eaLnBrk="1" hangingPunct="1">
              <a:lnSpc>
                <a:spcPct val="90000"/>
              </a:lnSpc>
            </a:pPr>
            <a:r>
              <a:rPr lang="pt-BR" sz="2000" dirty="0" smtClean="0"/>
              <a:t>Logo, é perfeitamente possível alguém receber uma complementação de aposentadoria sem efetivamente estar aposentado pelo RGPS ou RPPS. </a:t>
            </a:r>
          </a:p>
          <a:p>
            <a:pPr algn="just" eaLnBrk="1" hangingPunct="1">
              <a:lnSpc>
                <a:spcPct val="90000"/>
              </a:lnSpc>
            </a:pPr>
            <a:endParaRPr lang="pt-BR" sz="2000" dirty="0" smtClean="0"/>
          </a:p>
          <a:p>
            <a:pPr algn="just" eaLnBrk="1" hangingPunct="1">
              <a:lnSpc>
                <a:spcPct val="90000"/>
              </a:lnSpc>
            </a:pPr>
            <a:r>
              <a:rPr lang="pt-BR" sz="2000" dirty="0" smtClean="0"/>
              <a:t>Todavia, é de fundamental importância perceber que </a:t>
            </a:r>
            <a:r>
              <a:rPr lang="pt-BR" sz="2000" b="1" i="1" dirty="0" smtClean="0"/>
              <a:t>a adesão à previdência nunca excluirá a vinculação obrigatória dos trabalhadores aos regimes básicos</a:t>
            </a:r>
            <a:r>
              <a:rPr lang="pt-BR" sz="2000" dirty="0" smtClean="0"/>
              <a:t>. A atividade remunerada ainda que sem vínculo empregatício sempre gerará filiação automática ao RGPS. Se, além de contribuir para este regime básico, deseja o segurado também recolher a sistema complementar, é problema dele. Mas este recolhimento nunca dispensa o pagamento da previdência básica. A previdência complementar pode ser privada ou pública, sendo que a privada pode ser aberta ou fechada, enquanto a pública é sempre fechada.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bwMode="auto">
          <a:xfrm>
            <a:off x="287338" y="188913"/>
            <a:ext cx="8856662" cy="647799"/>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noAutofit/>
          </a:bodyPr>
          <a:lstStyle/>
          <a:p>
            <a:pPr eaLnBrk="1" hangingPunct="1">
              <a:defRPr/>
            </a:pPr>
            <a:r>
              <a:rPr lang="pt-BR" sz="3200" cap="none" dirty="0" smtClean="0"/>
              <a:t>REGIME GERAL DE PREVIDÊNCIA SOCIAL</a:t>
            </a:r>
          </a:p>
        </p:txBody>
      </p:sp>
      <p:sp>
        <p:nvSpPr>
          <p:cNvPr id="13315" name="Rectangle 3"/>
          <p:cNvSpPr>
            <a:spLocks noGrp="1"/>
          </p:cNvSpPr>
          <p:nvPr>
            <p:ph idx="4294967295"/>
          </p:nvPr>
        </p:nvSpPr>
        <p:spPr>
          <a:xfrm>
            <a:off x="0" y="981075"/>
            <a:ext cx="9036050" cy="5876925"/>
          </a:xfrm>
        </p:spPr>
        <p:txBody>
          <a:bodyPr>
            <a:normAutofit/>
          </a:bodyPr>
          <a:lstStyle/>
          <a:p>
            <a:pPr algn="just" eaLnBrk="1" hangingPunct="1">
              <a:lnSpc>
                <a:spcPct val="80000"/>
              </a:lnSpc>
            </a:pPr>
            <a:r>
              <a:rPr lang="pt-BR" sz="1900" dirty="0" smtClean="0"/>
              <a:t>A </a:t>
            </a:r>
            <a:r>
              <a:rPr lang="pt-BR" sz="1900" b="1" dirty="0" smtClean="0"/>
              <a:t>proteção social</a:t>
            </a:r>
            <a:r>
              <a:rPr lang="pt-BR" sz="1900" dirty="0" smtClean="0"/>
              <a:t> nada mais é do que os mecanismos criados pela sociedade, ao longo de sua existência, para atender aos infortúnios da vida, como doença, velhice, etc., que impeçam a pessoa de obter seu sustento.</a:t>
            </a:r>
          </a:p>
          <a:p>
            <a:pPr algn="just" eaLnBrk="1" hangingPunct="1">
              <a:lnSpc>
                <a:spcPct val="80000"/>
              </a:lnSpc>
            </a:pPr>
            <a:endParaRPr lang="pt-BR" sz="1900" dirty="0" smtClean="0"/>
          </a:p>
          <a:p>
            <a:pPr algn="just" eaLnBrk="1" hangingPunct="1">
              <a:lnSpc>
                <a:spcPct val="80000"/>
              </a:lnSpc>
            </a:pPr>
            <a:r>
              <a:rPr lang="pt-BR" sz="1900" dirty="0" smtClean="0"/>
              <a:t>O artigo 201 da Constituição Federal descreve o rol de eventos que devem ser cobertos pela previdência social. Para cada um há uma prestação previdenciária:</a:t>
            </a:r>
            <a:endParaRPr lang="pt-BR" sz="1900" b="1" dirty="0" smtClean="0"/>
          </a:p>
          <a:p>
            <a:pPr algn="just" eaLnBrk="1" hangingPunct="1">
              <a:lnSpc>
                <a:spcPct val="80000"/>
              </a:lnSpc>
            </a:pPr>
            <a:endParaRPr lang="pt-BR" sz="1600" b="1" dirty="0" smtClean="0"/>
          </a:p>
          <a:p>
            <a:pPr lvl="1" algn="just" eaLnBrk="1" hangingPunct="1">
              <a:lnSpc>
                <a:spcPct val="80000"/>
              </a:lnSpc>
            </a:pPr>
            <a:r>
              <a:rPr lang="pt-BR" sz="1700" b="1" dirty="0" smtClean="0"/>
              <a:t>Doença</a:t>
            </a:r>
            <a:r>
              <a:rPr lang="pt-BR" sz="1700" dirty="0" smtClean="0"/>
              <a:t>: </a:t>
            </a:r>
            <a:r>
              <a:rPr lang="pt-BR" sz="1700" i="1" dirty="0" smtClean="0"/>
              <a:t>corresponde à incapacidade temporária</a:t>
            </a:r>
            <a:r>
              <a:rPr lang="pt-BR" sz="1700" dirty="0" smtClean="0"/>
              <a:t>. O benefício é o auxílio-doença.</a:t>
            </a:r>
            <a:endParaRPr lang="pt-BR" sz="1700" b="1" dirty="0" smtClean="0"/>
          </a:p>
          <a:p>
            <a:pPr lvl="1" algn="just" eaLnBrk="1" hangingPunct="1">
              <a:lnSpc>
                <a:spcPct val="80000"/>
              </a:lnSpc>
            </a:pPr>
            <a:r>
              <a:rPr lang="pt-BR" sz="1700" b="1" dirty="0" smtClean="0"/>
              <a:t>Invalidez</a:t>
            </a:r>
            <a:r>
              <a:rPr lang="pt-BR" sz="1700" dirty="0" smtClean="0"/>
              <a:t>: </a:t>
            </a:r>
            <a:r>
              <a:rPr lang="pt-BR" sz="1700" i="1" dirty="0" smtClean="0"/>
              <a:t>é uma incapacidade definitiva</a:t>
            </a:r>
            <a:r>
              <a:rPr lang="pt-BR" sz="1700" dirty="0" smtClean="0"/>
              <a:t>. O benefício é a aposentadoria por invalidez.</a:t>
            </a:r>
            <a:endParaRPr lang="pt-BR" sz="1700" b="1" dirty="0" smtClean="0"/>
          </a:p>
          <a:p>
            <a:pPr lvl="1" algn="just" eaLnBrk="1" hangingPunct="1">
              <a:lnSpc>
                <a:spcPct val="80000"/>
              </a:lnSpc>
            </a:pPr>
            <a:r>
              <a:rPr lang="pt-BR" sz="1700" b="1" dirty="0" smtClean="0"/>
              <a:t>Morte</a:t>
            </a:r>
            <a:r>
              <a:rPr lang="pt-BR" sz="1700" dirty="0" smtClean="0"/>
              <a:t>: </a:t>
            </a:r>
            <a:r>
              <a:rPr lang="pt-BR" sz="1700" i="1" dirty="0" smtClean="0"/>
              <a:t>os benefícios previdenciários são personalíssimos</a:t>
            </a:r>
            <a:r>
              <a:rPr lang="pt-BR" sz="1700" dirty="0" smtClean="0"/>
              <a:t>; sendo assim, </a:t>
            </a:r>
            <a:r>
              <a:rPr lang="pt-BR" sz="1700" i="1" dirty="0" smtClean="0"/>
              <a:t>com a morte do segurado, eles são extintos</a:t>
            </a:r>
            <a:r>
              <a:rPr lang="pt-BR" sz="1700" dirty="0" smtClean="0"/>
              <a:t>. É concedido, entretanto, aos dependentes do segurado o benefício denominado pensão por morte.</a:t>
            </a:r>
            <a:endParaRPr lang="pt-BR" sz="1700" b="1" dirty="0" smtClean="0"/>
          </a:p>
          <a:p>
            <a:pPr lvl="1" algn="just" eaLnBrk="1" hangingPunct="1">
              <a:lnSpc>
                <a:spcPct val="80000"/>
              </a:lnSpc>
            </a:pPr>
            <a:r>
              <a:rPr lang="pt-BR" sz="1700" b="1" dirty="0" smtClean="0"/>
              <a:t>Idade avançada (idade cronológica)</a:t>
            </a:r>
            <a:r>
              <a:rPr lang="pt-BR" sz="1700" dirty="0" smtClean="0"/>
              <a:t>: o benefício é a aposentadoria por idade.</a:t>
            </a:r>
            <a:endParaRPr lang="pt-BR" sz="1700" b="1" dirty="0" smtClean="0"/>
          </a:p>
          <a:p>
            <a:pPr lvl="1" algn="just" eaLnBrk="1" hangingPunct="1">
              <a:lnSpc>
                <a:spcPct val="80000"/>
              </a:lnSpc>
            </a:pPr>
            <a:r>
              <a:rPr lang="pt-BR" sz="1700" b="1" dirty="0" smtClean="0"/>
              <a:t>Para proteção à maternidade</a:t>
            </a:r>
            <a:r>
              <a:rPr lang="pt-BR" sz="1700" dirty="0" smtClean="0"/>
              <a:t>, especialmente à gestante, o benefício é o salário-maternidade;</a:t>
            </a:r>
            <a:endParaRPr lang="pt-BR" sz="1700" b="1" dirty="0" smtClean="0"/>
          </a:p>
          <a:p>
            <a:pPr lvl="1" algn="just" eaLnBrk="1" hangingPunct="1">
              <a:lnSpc>
                <a:spcPct val="80000"/>
              </a:lnSpc>
            </a:pPr>
            <a:r>
              <a:rPr lang="pt-BR" sz="1700" b="1" dirty="0" smtClean="0"/>
              <a:t>Desemprego</a:t>
            </a:r>
            <a:r>
              <a:rPr lang="pt-BR" sz="1700" dirty="0" smtClean="0"/>
              <a:t>: </a:t>
            </a:r>
            <a:r>
              <a:rPr lang="pt-BR" sz="1700" i="1" dirty="0" smtClean="0"/>
              <a:t>que decorre da perda involuntária do trabalho</a:t>
            </a:r>
            <a:r>
              <a:rPr lang="pt-BR" sz="1700" dirty="0" smtClean="0"/>
              <a:t>, coberto pelo seguro-desemprego (o auxílio-desemprego, apesar de ser benefício previdenciário, não é pago pelo Instituto Nacional de Seguro Social. Ele é concedido pelo Fundo de Amparo ao Trabalhador - FAT, que é administrado pela Caixa Econômica Federal);</a:t>
            </a:r>
            <a:endParaRPr lang="pt-BR" sz="1700" b="1" dirty="0" smtClean="0"/>
          </a:p>
          <a:p>
            <a:pPr lvl="1" algn="just" eaLnBrk="1" hangingPunct="1">
              <a:lnSpc>
                <a:spcPct val="80000"/>
              </a:lnSpc>
            </a:pPr>
            <a:r>
              <a:rPr lang="pt-BR" sz="1700" b="1" dirty="0" smtClean="0"/>
              <a:t>Encargos familiares</a:t>
            </a:r>
            <a:r>
              <a:rPr lang="pt-BR" sz="1700" dirty="0" smtClean="0"/>
              <a:t>: é previsto o salário-família, pago ao trabalhador de baixa renda que tiver filho de até 14 anos ou inválido de qualquer idade;</a:t>
            </a:r>
            <a:endParaRPr lang="pt-BR" sz="1700" b="1" dirty="0" smtClean="0"/>
          </a:p>
          <a:p>
            <a:pPr lvl="1" algn="just" eaLnBrk="1" hangingPunct="1">
              <a:lnSpc>
                <a:spcPct val="80000"/>
              </a:lnSpc>
            </a:pPr>
            <a:r>
              <a:rPr lang="pt-BR" sz="1700" b="1" dirty="0" smtClean="0"/>
              <a:t>Recolhimento à prisão</a:t>
            </a:r>
            <a:r>
              <a:rPr lang="pt-BR" sz="1700" dirty="0" smtClean="0"/>
              <a:t>: paga-se auxílio-reclusão aos dependentes do segurado de baixa renda que se encontre detido ou recluso em razão de condenação judicial.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idx="4294967295"/>
          </p:nvPr>
        </p:nvSpPr>
        <p:spPr bwMode="auto">
          <a:xfrm>
            <a:off x="0" y="274638"/>
            <a:ext cx="7467600" cy="8509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normAutofit fontScale="90000"/>
          </a:bodyPr>
          <a:lstStyle/>
          <a:p>
            <a:pPr eaLnBrk="1" hangingPunct="1">
              <a:defRPr/>
            </a:pPr>
            <a:r>
              <a:rPr lang="pt-BR" sz="2600" cap="none" dirty="0" smtClean="0"/>
              <a:t>BENEFICIÁRIOS DA PREVIDÊNCIA SOCIAL</a:t>
            </a:r>
            <a:br>
              <a:rPr lang="pt-BR" sz="2600" cap="none" dirty="0" smtClean="0"/>
            </a:br>
            <a:endParaRPr lang="pt-BR" sz="2600" cap="none" dirty="0" smtClean="0"/>
          </a:p>
        </p:txBody>
      </p:sp>
      <p:sp>
        <p:nvSpPr>
          <p:cNvPr id="14339" name="Rectangle 3"/>
          <p:cNvSpPr>
            <a:spLocks noGrp="1"/>
          </p:cNvSpPr>
          <p:nvPr>
            <p:ph idx="4294967295"/>
          </p:nvPr>
        </p:nvSpPr>
        <p:spPr>
          <a:xfrm>
            <a:off x="636588" y="981075"/>
            <a:ext cx="8507412" cy="5761038"/>
          </a:xfrm>
        </p:spPr>
        <p:txBody>
          <a:bodyPr>
            <a:normAutofit/>
          </a:bodyPr>
          <a:lstStyle/>
          <a:p>
            <a:pPr eaLnBrk="1" hangingPunct="1">
              <a:buFont typeface="Wingdings" pitchFamily="2" charset="2"/>
              <a:buNone/>
            </a:pPr>
            <a:r>
              <a:rPr lang="pt-BR" sz="1200" dirty="0" smtClean="0"/>
              <a:t>                                                                                                                                 autônomo</a:t>
            </a:r>
            <a:endParaRPr lang="pt-BR" dirty="0" smtClean="0"/>
          </a:p>
          <a:p>
            <a:pPr eaLnBrk="1" hangingPunct="1">
              <a:buFont typeface="Wingdings" pitchFamily="2" charset="2"/>
              <a:buNone/>
            </a:pPr>
            <a:r>
              <a:rPr lang="pt-BR" sz="1400" dirty="0" smtClean="0"/>
              <a:t>                                                                                        </a:t>
            </a:r>
            <a:r>
              <a:rPr lang="pt-BR" sz="1200" dirty="0" smtClean="0"/>
              <a:t>                          empregado</a:t>
            </a:r>
          </a:p>
          <a:p>
            <a:pPr eaLnBrk="1" hangingPunct="1">
              <a:buFont typeface="Wingdings" pitchFamily="2" charset="2"/>
              <a:buNone/>
            </a:pPr>
            <a:r>
              <a:rPr lang="pt-BR" sz="1400" dirty="0" smtClean="0"/>
              <a:t>                                                                      Seg. Obrigatórios    </a:t>
            </a:r>
            <a:r>
              <a:rPr lang="pt-BR" sz="1200" dirty="0" smtClean="0"/>
              <a:t>       empregado doméstico</a:t>
            </a:r>
          </a:p>
          <a:p>
            <a:pPr eaLnBrk="1" hangingPunct="1">
              <a:buFont typeface="Wingdings" pitchFamily="2" charset="2"/>
              <a:buNone/>
            </a:pPr>
            <a:r>
              <a:rPr lang="pt-BR" sz="1400" dirty="0" smtClean="0"/>
              <a:t>                                                                                                              </a:t>
            </a:r>
            <a:r>
              <a:rPr lang="pt-BR" sz="1200" dirty="0" smtClean="0"/>
              <a:t>trabalhador avulso</a:t>
            </a:r>
          </a:p>
          <a:p>
            <a:pPr>
              <a:buNone/>
            </a:pPr>
            <a:r>
              <a:rPr lang="pt-BR" sz="1400" dirty="0" smtClean="0"/>
              <a:t> 						</a:t>
            </a:r>
            <a:r>
              <a:rPr lang="pt-BR" sz="1400" dirty="0"/>
              <a:t>  </a:t>
            </a:r>
            <a:r>
              <a:rPr lang="pt-BR" sz="1400" dirty="0" smtClean="0"/>
              <a:t>     </a:t>
            </a:r>
            <a:r>
              <a:rPr lang="pt-BR" sz="1200" dirty="0" smtClean="0"/>
              <a:t>segurado </a:t>
            </a:r>
            <a:r>
              <a:rPr lang="pt-BR" sz="1200" dirty="0"/>
              <a:t>especial</a:t>
            </a:r>
            <a:r>
              <a:rPr lang="pt-BR" sz="1400" dirty="0" smtClean="0"/>
              <a:t>                   </a:t>
            </a:r>
          </a:p>
          <a:p>
            <a:pPr eaLnBrk="1" hangingPunct="1">
              <a:buFont typeface="Wingdings" pitchFamily="2" charset="2"/>
              <a:buNone/>
            </a:pPr>
            <a:r>
              <a:rPr lang="pt-BR" sz="1400" dirty="0"/>
              <a:t>	</a:t>
            </a:r>
            <a:r>
              <a:rPr lang="pt-BR" sz="1400" dirty="0" smtClean="0"/>
              <a:t>	          Segurados</a:t>
            </a:r>
            <a:endParaRPr lang="pt-BR" sz="1200" dirty="0" smtClean="0"/>
          </a:p>
          <a:p>
            <a:pPr eaLnBrk="1" hangingPunct="1">
              <a:buFont typeface="Wingdings" pitchFamily="2" charset="2"/>
              <a:buNone/>
            </a:pPr>
            <a:r>
              <a:rPr lang="pt-BR" sz="1400" dirty="0" smtClean="0"/>
              <a:t>                                                                                                    </a:t>
            </a:r>
            <a:endParaRPr lang="pt-BR" sz="1200" dirty="0" smtClean="0"/>
          </a:p>
          <a:p>
            <a:pPr eaLnBrk="1" hangingPunct="1">
              <a:buFont typeface="Wingdings" pitchFamily="2" charset="2"/>
              <a:buNone/>
            </a:pPr>
            <a:r>
              <a:rPr lang="pt-BR" sz="1400" dirty="0" smtClean="0"/>
              <a:t>                                                                                                             estudante</a:t>
            </a:r>
          </a:p>
          <a:p>
            <a:pPr eaLnBrk="1" hangingPunct="1">
              <a:buFont typeface="Wingdings" pitchFamily="2" charset="2"/>
              <a:buNone/>
            </a:pPr>
            <a:r>
              <a:rPr lang="pt-BR" sz="1400" dirty="0" smtClean="0"/>
              <a:t>                                                                      Seg. Facultativos         desempregado</a:t>
            </a:r>
          </a:p>
          <a:p>
            <a:pPr eaLnBrk="1" hangingPunct="1">
              <a:buFont typeface="Wingdings" pitchFamily="2" charset="2"/>
              <a:buNone/>
            </a:pPr>
            <a:r>
              <a:rPr lang="pt-BR" sz="1400" dirty="0" smtClean="0"/>
              <a:t>                                                                                                             do lar                 </a:t>
            </a:r>
          </a:p>
          <a:p>
            <a:pPr eaLnBrk="1" hangingPunct="1">
              <a:buFont typeface="Wingdings" pitchFamily="2" charset="2"/>
              <a:buNone/>
            </a:pPr>
            <a:r>
              <a:rPr lang="pt-BR" sz="1400" dirty="0" smtClean="0"/>
              <a:t>Beneficiários</a:t>
            </a:r>
          </a:p>
          <a:p>
            <a:pPr eaLnBrk="1" hangingPunct="1">
              <a:buFont typeface="Wingdings" pitchFamily="2" charset="2"/>
              <a:buNone/>
            </a:pPr>
            <a:endParaRPr lang="pt-BR" sz="1400" dirty="0" smtClean="0"/>
          </a:p>
          <a:p>
            <a:pPr eaLnBrk="1" hangingPunct="1">
              <a:buFont typeface="Wingdings" pitchFamily="2" charset="2"/>
              <a:buNone/>
            </a:pPr>
            <a:endParaRPr lang="pt-BR" sz="1400" dirty="0" smtClean="0"/>
          </a:p>
          <a:p>
            <a:pPr eaLnBrk="1" hangingPunct="1">
              <a:buFont typeface="Wingdings" pitchFamily="2" charset="2"/>
              <a:buNone/>
            </a:pPr>
            <a:r>
              <a:rPr lang="pt-BR" sz="1400" dirty="0" smtClean="0"/>
              <a:t>                                                                                             </a:t>
            </a:r>
          </a:p>
          <a:p>
            <a:pPr>
              <a:buNone/>
            </a:pPr>
            <a:r>
              <a:rPr lang="pt-BR" sz="1400" dirty="0" smtClean="0"/>
              <a:t> 					1ª </a:t>
            </a:r>
            <a:r>
              <a:rPr lang="pt-BR" sz="1400" dirty="0"/>
              <a:t>Classe</a:t>
            </a:r>
            <a:endParaRPr lang="pt-BR" sz="1400" dirty="0" smtClean="0"/>
          </a:p>
          <a:p>
            <a:pPr eaLnBrk="1" hangingPunct="1">
              <a:buFont typeface="Wingdings" pitchFamily="2" charset="2"/>
              <a:buNone/>
            </a:pPr>
            <a:r>
              <a:rPr lang="pt-BR" sz="1400" dirty="0" smtClean="0"/>
              <a:t>                               </a:t>
            </a:r>
          </a:p>
          <a:p>
            <a:pPr eaLnBrk="1" hangingPunct="1">
              <a:buFont typeface="Wingdings" pitchFamily="2" charset="2"/>
              <a:buNone/>
            </a:pPr>
            <a:r>
              <a:rPr lang="pt-BR" sz="1400" dirty="0"/>
              <a:t>	</a:t>
            </a:r>
            <a:r>
              <a:rPr lang="pt-BR" sz="1400" dirty="0" smtClean="0"/>
              <a:t>	          Dependentes       		2ª Classe</a:t>
            </a:r>
          </a:p>
          <a:p>
            <a:pPr eaLnBrk="1" hangingPunct="1">
              <a:buFont typeface="Wingdings" pitchFamily="2" charset="2"/>
              <a:buNone/>
            </a:pPr>
            <a:endParaRPr lang="pt-BR" sz="1400" dirty="0" smtClean="0"/>
          </a:p>
          <a:p>
            <a:pPr eaLnBrk="1" hangingPunct="1">
              <a:buFont typeface="Wingdings" pitchFamily="2" charset="2"/>
              <a:buNone/>
            </a:pPr>
            <a:r>
              <a:rPr lang="pt-BR" sz="1400" dirty="0" smtClean="0"/>
              <a:t>                                                          		3ª Classe      </a:t>
            </a:r>
          </a:p>
        </p:txBody>
      </p:sp>
      <p:sp>
        <p:nvSpPr>
          <p:cNvPr id="14340" name="AutoShape 4"/>
          <p:cNvSpPr>
            <a:spLocks/>
          </p:cNvSpPr>
          <p:nvPr/>
        </p:nvSpPr>
        <p:spPr bwMode="auto">
          <a:xfrm>
            <a:off x="1692275" y="1484313"/>
            <a:ext cx="360363" cy="4516437"/>
          </a:xfrm>
          <a:prstGeom prst="leftBrace">
            <a:avLst>
              <a:gd name="adj1" fmla="val 10444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4341" name="AutoShape 5"/>
          <p:cNvSpPr>
            <a:spLocks/>
          </p:cNvSpPr>
          <p:nvPr/>
        </p:nvSpPr>
        <p:spPr bwMode="auto">
          <a:xfrm>
            <a:off x="3492500" y="1412875"/>
            <a:ext cx="215900" cy="1871663"/>
          </a:xfrm>
          <a:prstGeom prst="leftBrace">
            <a:avLst>
              <a:gd name="adj1" fmla="val 7224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4342" name="AutoShape 6"/>
          <p:cNvSpPr>
            <a:spLocks/>
          </p:cNvSpPr>
          <p:nvPr/>
        </p:nvSpPr>
        <p:spPr bwMode="auto">
          <a:xfrm>
            <a:off x="3635375" y="4437063"/>
            <a:ext cx="215900" cy="1563687"/>
          </a:xfrm>
          <a:prstGeom prst="leftBrace">
            <a:avLst>
              <a:gd name="adj1" fmla="val 6035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4343" name="AutoShape 7"/>
          <p:cNvSpPr>
            <a:spLocks/>
          </p:cNvSpPr>
          <p:nvPr/>
        </p:nvSpPr>
        <p:spPr bwMode="auto">
          <a:xfrm>
            <a:off x="5292725" y="1052513"/>
            <a:ext cx="142875" cy="1368425"/>
          </a:xfrm>
          <a:prstGeom prst="leftBrace">
            <a:avLst>
              <a:gd name="adj1" fmla="val 7981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4344" name="AutoShape 8"/>
          <p:cNvSpPr>
            <a:spLocks/>
          </p:cNvSpPr>
          <p:nvPr/>
        </p:nvSpPr>
        <p:spPr bwMode="auto">
          <a:xfrm>
            <a:off x="5219700" y="2636838"/>
            <a:ext cx="215900" cy="1008062"/>
          </a:xfrm>
          <a:prstGeom prst="leftBrace">
            <a:avLst>
              <a:gd name="adj1" fmla="val 3890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bwMode="auto">
          <a:xfrm>
            <a:off x="0" y="274638"/>
            <a:ext cx="7467600" cy="633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noAutofit/>
          </a:bodyPr>
          <a:lstStyle/>
          <a:p>
            <a:pPr eaLnBrk="1" hangingPunct="1"/>
            <a:r>
              <a:rPr lang="pt-BR" sz="3600" cap="none" dirty="0" smtClean="0"/>
              <a:t>Beneficiários do RGPS</a:t>
            </a:r>
          </a:p>
        </p:txBody>
      </p:sp>
      <p:sp>
        <p:nvSpPr>
          <p:cNvPr id="15363" name="Rectangle 3"/>
          <p:cNvSpPr>
            <a:spLocks noGrp="1"/>
          </p:cNvSpPr>
          <p:nvPr>
            <p:ph idx="4294967295"/>
          </p:nvPr>
        </p:nvSpPr>
        <p:spPr>
          <a:xfrm>
            <a:off x="287338" y="1052513"/>
            <a:ext cx="8856662" cy="5689600"/>
          </a:xfrm>
        </p:spPr>
        <p:txBody>
          <a:bodyPr>
            <a:noAutofit/>
          </a:bodyPr>
          <a:lstStyle/>
          <a:p>
            <a:pPr algn="just" eaLnBrk="1" hangingPunct="1">
              <a:lnSpc>
                <a:spcPct val="110000"/>
              </a:lnSpc>
            </a:pPr>
            <a:r>
              <a:rPr lang="pt-BR" sz="1800" dirty="0" smtClean="0"/>
              <a:t>O art. 9º do Regulamento da Previdência Social descreve melhor este ponto, em detrimento da própria regulamentação prevista nas leis 8.212/91 e 8.213/91. Aconselho que vocês estudem este assunto pelo RPS (Decreto 3.048/99).</a:t>
            </a:r>
          </a:p>
          <a:p>
            <a:pPr algn="just" eaLnBrk="1" hangingPunct="1">
              <a:lnSpc>
                <a:spcPct val="110000"/>
              </a:lnSpc>
            </a:pPr>
            <a:endParaRPr lang="pt-BR" sz="1800" dirty="0" smtClean="0"/>
          </a:p>
          <a:p>
            <a:pPr algn="just" eaLnBrk="1" hangingPunct="1">
              <a:lnSpc>
                <a:spcPct val="110000"/>
              </a:lnSpc>
            </a:pPr>
            <a:r>
              <a:rPr lang="pt-BR" sz="1800" dirty="0" smtClean="0"/>
              <a:t>O beneficiário </a:t>
            </a:r>
            <a:r>
              <a:rPr lang="pt-BR" sz="1800" b="1" dirty="0" smtClean="0"/>
              <a:t>sempre será tido como sendo pessoa física </a:t>
            </a:r>
            <a:r>
              <a:rPr lang="pt-BR" sz="1800" dirty="0" smtClean="0"/>
              <a:t>que faz jus a </a:t>
            </a:r>
            <a:r>
              <a:rPr lang="pt-BR" sz="1800" b="1" dirty="0" smtClean="0"/>
              <a:t>prestações previdenciárias</a:t>
            </a:r>
            <a:r>
              <a:rPr lang="pt-BR" sz="1800" dirty="0" smtClean="0"/>
              <a:t>, que poderão ser benefícios ou serviços. </a:t>
            </a:r>
          </a:p>
          <a:p>
            <a:pPr algn="just" eaLnBrk="1" hangingPunct="1">
              <a:lnSpc>
                <a:spcPct val="110000"/>
              </a:lnSpc>
            </a:pPr>
            <a:endParaRPr lang="pt-BR" sz="1800" dirty="0" smtClean="0"/>
          </a:p>
          <a:p>
            <a:pPr algn="just" eaLnBrk="1" hangingPunct="1">
              <a:lnSpc>
                <a:spcPct val="110000"/>
              </a:lnSpc>
            </a:pPr>
            <a:r>
              <a:rPr lang="pt-BR" sz="1800" dirty="0" smtClean="0"/>
              <a:t>Naturalmente, as prestações mais importantes são os benefícios. Veremos todas as prestações em detalhes no futuro. O beneficiário </a:t>
            </a:r>
            <a:r>
              <a:rPr lang="pt-BR" sz="1800" b="1" dirty="0" smtClean="0"/>
              <a:t>tanto poderá ser o segurado como o seu dependente</a:t>
            </a:r>
            <a:r>
              <a:rPr lang="pt-BR" sz="1800" dirty="0" smtClean="0"/>
              <a:t>, sendo que </a:t>
            </a:r>
            <a:r>
              <a:rPr lang="pt-BR" sz="1800" b="1" u="sng" dirty="0" smtClean="0"/>
              <a:t>o segurado é aquele que efetivamente contribui para a manutenção do regime</a:t>
            </a:r>
            <a:r>
              <a:rPr lang="pt-BR" sz="1800" dirty="0" smtClean="0"/>
              <a:t>, enquanto o </a:t>
            </a:r>
            <a:r>
              <a:rPr lang="pt-BR" sz="1800" b="1" u="sng" dirty="0" smtClean="0"/>
              <a:t>dependente não recolhe qualquer contribuição nesta condição</a:t>
            </a:r>
            <a:r>
              <a:rPr lang="pt-BR" sz="1800" dirty="0" smtClean="0"/>
              <a:t>, </a:t>
            </a:r>
            <a:r>
              <a:rPr lang="pt-BR" sz="1800" b="1" i="1" dirty="0" smtClean="0"/>
              <a:t>mas é beneficiado pela contribuição feita pelo segurado</a:t>
            </a:r>
            <a:r>
              <a:rPr lang="pt-BR" sz="1800" dirty="0" smtClean="0"/>
              <a:t>, já que esta não é vertida em seu benefício exclusivo.</a:t>
            </a:r>
          </a:p>
          <a:p>
            <a:pPr algn="just" eaLnBrk="1" hangingPunct="1">
              <a:lnSpc>
                <a:spcPct val="110000"/>
              </a:lnSpc>
            </a:pPr>
            <a:endParaRPr lang="pt-BR" sz="1800" dirty="0" smtClean="0"/>
          </a:p>
          <a:p>
            <a:pPr algn="just" eaLnBrk="1" hangingPunct="1">
              <a:lnSpc>
                <a:spcPct val="110000"/>
              </a:lnSpc>
            </a:pPr>
            <a:r>
              <a:rPr lang="pt-BR" sz="1800" dirty="0" smtClean="0"/>
              <a:t>A contribuição do segurado </a:t>
            </a:r>
            <a:r>
              <a:rPr lang="pt-BR" sz="1800" b="1" dirty="0" smtClean="0"/>
              <a:t>objetiva também manter um sistema protetivo para as pessoas que dele dependem economicamente</a:t>
            </a:r>
            <a:r>
              <a:rPr lang="pt-BR" sz="1800" dirty="0" smtClean="0"/>
              <a:t>, lembrando que existem benefícios que são exclusivos do dependente, como por exemplo, a pensão por morte.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bwMode="auto">
          <a:xfrm>
            <a:off x="611560" y="116632"/>
            <a:ext cx="7467600" cy="633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normAutofit fontScale="90000"/>
          </a:bodyPr>
          <a:lstStyle/>
          <a:p>
            <a:pPr eaLnBrk="1" hangingPunct="1"/>
            <a:r>
              <a:rPr lang="pt-BR" cap="none" dirty="0" smtClean="0"/>
              <a:t>SEGURADOS DO RGPS</a:t>
            </a:r>
          </a:p>
        </p:txBody>
      </p:sp>
      <p:sp>
        <p:nvSpPr>
          <p:cNvPr id="16387" name="Rectangle 3"/>
          <p:cNvSpPr>
            <a:spLocks noGrp="1"/>
          </p:cNvSpPr>
          <p:nvPr>
            <p:ph idx="4294967295"/>
          </p:nvPr>
        </p:nvSpPr>
        <p:spPr>
          <a:xfrm>
            <a:off x="107504" y="1052735"/>
            <a:ext cx="9036496" cy="5688633"/>
          </a:xfrm>
        </p:spPr>
        <p:txBody>
          <a:bodyPr>
            <a:normAutofit/>
          </a:bodyPr>
          <a:lstStyle/>
          <a:p>
            <a:pPr algn="just" eaLnBrk="1" hangingPunct="1">
              <a:lnSpc>
                <a:spcPct val="90000"/>
              </a:lnSpc>
            </a:pPr>
            <a:r>
              <a:rPr lang="pt-BR" sz="2000" dirty="0" smtClean="0"/>
              <a:t>Segurados são as </a:t>
            </a:r>
            <a:r>
              <a:rPr lang="pt-BR" sz="2000" b="1" dirty="0" smtClean="0"/>
              <a:t>pessoas físicas</a:t>
            </a:r>
            <a:r>
              <a:rPr lang="pt-BR" sz="2000" dirty="0" smtClean="0"/>
              <a:t> que, em razão de </a:t>
            </a:r>
            <a:r>
              <a:rPr lang="pt-BR" sz="2000" b="1" dirty="0" smtClean="0"/>
              <a:t>exercício de atividade ou mediante o recolhimento de contribuições</a:t>
            </a:r>
            <a:r>
              <a:rPr lang="pt-BR" sz="2000" dirty="0" smtClean="0"/>
              <a:t>, vinculam-se diretamente ao Regime Geral.</a:t>
            </a:r>
          </a:p>
          <a:p>
            <a:pPr algn="just" eaLnBrk="1" hangingPunct="1">
              <a:lnSpc>
                <a:spcPct val="90000"/>
              </a:lnSpc>
            </a:pPr>
            <a:endParaRPr lang="pt-BR" sz="2000" dirty="0" smtClean="0"/>
          </a:p>
          <a:p>
            <a:pPr algn="just" eaLnBrk="1" hangingPunct="1">
              <a:lnSpc>
                <a:spcPct val="90000"/>
              </a:lnSpc>
            </a:pPr>
            <a:r>
              <a:rPr lang="pt-BR" sz="2000" dirty="0" smtClean="0"/>
              <a:t>O segurado mantém um vínculo com a previdência social baseado em contribuição – ele contribui com a previdência. O segurado mantém com a previdência uma relação que implica direitos e deveres para ambas as partes, sendo que </a:t>
            </a:r>
            <a:r>
              <a:rPr lang="pt-BR" sz="2000" b="1" dirty="0" smtClean="0"/>
              <a:t>a previdência tem o direito de receber contribuições e o dever de conceder as prestações</a:t>
            </a:r>
            <a:r>
              <a:rPr lang="pt-BR" sz="2000" dirty="0" smtClean="0"/>
              <a:t>, e o segurado tem o dever de contribuir e o direito de receber as prestações.</a:t>
            </a:r>
          </a:p>
          <a:p>
            <a:pPr algn="just" eaLnBrk="1" hangingPunct="1">
              <a:lnSpc>
                <a:spcPct val="90000"/>
              </a:lnSpc>
            </a:pPr>
            <a:endParaRPr lang="pt-BR" sz="2000" dirty="0" smtClean="0"/>
          </a:p>
          <a:p>
            <a:pPr algn="just" eaLnBrk="1" hangingPunct="1">
              <a:lnSpc>
                <a:spcPct val="90000"/>
              </a:lnSpc>
            </a:pPr>
            <a:r>
              <a:rPr lang="pt-BR" sz="2000" dirty="0" smtClean="0"/>
              <a:t>Trata-se de uma </a:t>
            </a:r>
            <a:r>
              <a:rPr lang="pt-BR" sz="2000" b="1" u="sng" dirty="0" smtClean="0"/>
              <a:t>relação que não tem caráter contratual</a:t>
            </a:r>
            <a:r>
              <a:rPr lang="pt-BR" sz="2000" dirty="0" smtClean="0"/>
              <a:t>, pois o segurado é obrigado a filiar-se à previdência, com exceção do </a:t>
            </a:r>
            <a:r>
              <a:rPr lang="pt-BR" sz="2000" b="1" dirty="0" smtClean="0"/>
              <a:t>segurado facultativo, pois a relação aqui tem caráter contratual (contrato de adesão)</a:t>
            </a:r>
            <a:r>
              <a:rPr lang="pt-BR" sz="2000" dirty="0" smtClean="0"/>
              <a:t>. Há, nesse caso, autonomia da vontade. </a:t>
            </a:r>
            <a:r>
              <a:rPr lang="pt-BR" sz="2000" b="1" dirty="0" smtClean="0"/>
              <a:t>A lei não impõe ao segurado facultativo o dever de ser filiado à previdência e, uma vez filiado, ele pode </a:t>
            </a:r>
            <a:r>
              <a:rPr lang="pt-BR" sz="2000" b="1" dirty="0" err="1" smtClean="0"/>
              <a:t>desfiliar-se</a:t>
            </a:r>
            <a:r>
              <a:rPr lang="pt-BR" sz="2000" b="1" dirty="0" smtClean="0"/>
              <a:t> a qualquer momento.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pa Dura">
  <a:themeElements>
    <a:clrScheme name="Capa Dura">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Capa Dura">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pa Dura">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63226</TotalTime>
  <Words>7057</Words>
  <Application>Microsoft Office PowerPoint</Application>
  <PresentationFormat>Apresentação na tela (4:3)</PresentationFormat>
  <Paragraphs>471</Paragraphs>
  <Slides>49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49</vt:i4>
      </vt:variant>
    </vt:vector>
  </HeadingPairs>
  <TitlesOfParts>
    <vt:vector size="54" baseType="lpstr">
      <vt:lpstr>Algerian</vt:lpstr>
      <vt:lpstr>Arial</vt:lpstr>
      <vt:lpstr>Book Antiqua</vt:lpstr>
      <vt:lpstr>Wingdings</vt:lpstr>
      <vt:lpstr>Capa Dura</vt:lpstr>
      <vt:lpstr>DIREITO PREVIDENCIÁRIO</vt:lpstr>
      <vt:lpstr>Conteúdo programático</vt:lpstr>
      <vt:lpstr>Regimes Previdenciários </vt:lpstr>
      <vt:lpstr>Regime Básico da Previdência</vt:lpstr>
      <vt:lpstr>Previdência Complementar</vt:lpstr>
      <vt:lpstr>REGIME GERAL DE PREVIDÊNCIA SOCIAL</vt:lpstr>
      <vt:lpstr>BENEFICIÁRIOS DA PREVIDÊNCIA SOCIAL </vt:lpstr>
      <vt:lpstr>Beneficiários do RGPS</vt:lpstr>
      <vt:lpstr>SEGURADOS DO RGPS</vt:lpstr>
      <vt:lpstr>SEGURADOS OBRIGATÓRIO  (artigo 11 da Lei 8.213/91)</vt:lpstr>
      <vt:lpstr>SEGURADO EMPREGADO</vt:lpstr>
      <vt:lpstr>Empregados para fins previdenciários</vt:lpstr>
      <vt:lpstr>Apresentação do PowerPoint</vt:lpstr>
      <vt:lpstr>DOMÉSTICA</vt:lpstr>
      <vt:lpstr>TRABALHADOR AVULSO</vt:lpstr>
      <vt:lpstr>SEGURADO ESPECIAL</vt:lpstr>
      <vt:lpstr>Não descaracteriza a condição de segurado especial: </vt:lpstr>
      <vt:lpstr>Não é segurado especial o membro de grupo familiar que possuir outra fonte de rendimento</vt:lpstr>
      <vt:lpstr>Segurado Especial – Emprego Urbano - Marido</vt:lpstr>
      <vt:lpstr>Segurado Especial – dimensão da propriedade</vt:lpstr>
      <vt:lpstr>CONTRIBUINTE INDIVIDUAL</vt:lpstr>
      <vt:lpstr>Espécies de C. Individual</vt:lpstr>
      <vt:lpstr>Apresentação do PowerPoint</vt:lpstr>
      <vt:lpstr>Trabalhador rural – art. 143</vt:lpstr>
      <vt:lpstr>Segurado Facultativo  (artigo 13 da Lei n. 8213/91) </vt:lpstr>
      <vt:lpstr>DEPENDENTES DA PREVIDÊNCIA SOCIAL  (Artigo 16 da Lei 8.213/91)</vt:lpstr>
      <vt:lpstr>DEPENDENTES DE 1ª CLASSE</vt:lpstr>
      <vt:lpstr>Lei complementar 13.146/2015</vt:lpstr>
      <vt:lpstr>Cônjuge</vt:lpstr>
      <vt:lpstr>Direitos iguais aos cônjuges após e antes de 1988</vt:lpstr>
      <vt:lpstr>Companheiro</vt:lpstr>
      <vt:lpstr>Filhos</vt:lpstr>
      <vt:lpstr>Dependentes de 2.ª Classe</vt:lpstr>
      <vt:lpstr>Dependente de 3.ª Classe</vt:lpstr>
      <vt:lpstr>Perda da Condição de Dependente</vt:lpstr>
      <vt:lpstr>Continuação ...</vt:lpstr>
      <vt:lpstr>Apresentação do PowerPoint</vt:lpstr>
      <vt:lpstr>Meios de Prova de Dependência Econômica - condição de dependente</vt:lpstr>
      <vt:lpstr>Apresentação do PowerPoint</vt:lpstr>
      <vt:lpstr>Guarda Judicial</vt:lpstr>
      <vt:lpstr>Apresentação do PowerPoint</vt:lpstr>
      <vt:lpstr>Lei 9.032/95</vt:lpstr>
      <vt:lpstr>Relação de previdência social</vt:lpstr>
      <vt:lpstr>Espécies de relação jurídica previdenciária</vt:lpstr>
      <vt:lpstr>Validade da relação jurídica</vt:lpstr>
      <vt:lpstr>Filiação e Inscrição no RGPS</vt:lpstr>
      <vt:lpstr>Filiação e inscrição no RGPS</vt:lpstr>
      <vt:lpstr>Filiação e Inscrição</vt:lpstr>
      <vt:lpstr>Bibliografia</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DIREITO PREVIDENCIÁRIO</dc:title>
  <dc:creator>Admin</dc:creator>
  <cp:lastModifiedBy>Gustavo Pancotti</cp:lastModifiedBy>
  <cp:revision>119</cp:revision>
  <dcterms:created xsi:type="dcterms:W3CDTF">2009-09-28T12:41:15Z</dcterms:created>
  <dcterms:modified xsi:type="dcterms:W3CDTF">2017-09-11T16:26:06Z</dcterms:modified>
</cp:coreProperties>
</file>