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60"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280" r:id="rId24"/>
    <p:sldId id="282" r:id="rId25"/>
    <p:sldId id="281" r:id="rId26"/>
    <p:sldId id="286" r:id="rId27"/>
    <p:sldId id="284" r:id="rId28"/>
    <p:sldId id="288" r:id="rId29"/>
    <p:sldId id="289" r:id="rId30"/>
    <p:sldId id="290" r:id="rId31"/>
    <p:sldId id="292" r:id="rId32"/>
    <p:sldId id="291" r:id="rId33"/>
    <p:sldId id="293" r:id="rId34"/>
    <p:sldId id="294" r:id="rId35"/>
    <p:sldId id="295" r:id="rId36"/>
    <p:sldId id="296" r:id="rId37"/>
    <p:sldId id="297" r:id="rId38"/>
    <p:sldId id="298" r:id="rId39"/>
    <p:sldId id="299" r:id="rId40"/>
    <p:sldId id="300" r:id="rId41"/>
    <p:sldId id="302" r:id="rId42"/>
    <p:sldId id="303" r:id="rId43"/>
    <p:sldId id="305" r:id="rId44"/>
    <p:sldId id="307" r:id="rId45"/>
    <p:sldId id="306" r:id="rId46"/>
    <p:sldId id="308" r:id="rId47"/>
    <p:sldId id="309" r:id="rId48"/>
    <p:sldId id="312" r:id="rId4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4" autoAdjust="0"/>
    <p:restoredTop sz="94671" autoAdjust="0"/>
  </p:normalViewPr>
  <p:slideViewPr>
    <p:cSldViewPr>
      <p:cViewPr varScale="1">
        <p:scale>
          <a:sx n="74" d="100"/>
          <a:sy n="74" d="100"/>
        </p:scale>
        <p:origin x="1668" y="72"/>
      </p:cViewPr>
      <p:guideLst>
        <p:guide orient="horz" pos="2160"/>
        <p:guide pos="2880"/>
      </p:guideLst>
    </p:cSldViewPr>
  </p:slideViewPr>
  <p:outlineViewPr>
    <p:cViewPr>
      <p:scale>
        <a:sx n="33" d="100"/>
        <a:sy n="33" d="100"/>
      </p:scale>
      <p:origin x="0" y="169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90629-DBBA-4FA2-AD06-B315D58302C4}" type="datetimeFigureOut">
              <a:rPr lang="pt-BR" smtClean="0"/>
              <a:t>16/08/2017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448616-0CAA-4CE2-A7B5-A45D94624374}" type="slidenum">
              <a:rPr lang="pt-BR" smtClean="0"/>
              <a:t>‹nº›</a:t>
            </a:fld>
            <a:endParaRPr lang="pt-BR"/>
          </a:p>
        </p:txBody>
      </p:sp>
    </p:spTree>
    <p:extLst>
      <p:ext uri="{BB962C8B-B14F-4D97-AF65-F5344CB8AC3E}">
        <p14:creationId xmlns:p14="http://schemas.microsoft.com/office/powerpoint/2010/main" val="2286199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2448616-0CAA-4CE2-A7B5-A45D94624374}" type="slidenum">
              <a:rPr lang="pt-BR" smtClean="0"/>
              <a:t>46</a:t>
            </a:fld>
            <a:endParaRPr lang="pt-BR"/>
          </a:p>
        </p:txBody>
      </p:sp>
    </p:spTree>
    <p:extLst>
      <p:ext uri="{BB962C8B-B14F-4D97-AF65-F5344CB8AC3E}">
        <p14:creationId xmlns:p14="http://schemas.microsoft.com/office/powerpoint/2010/main" val="249655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pt-BR" smtClean="0"/>
              <a:t>Clique para editar o título mestre</a:t>
            </a:r>
            <a:endParaRPr lang="en-US" dirty="0"/>
          </a:p>
        </p:txBody>
      </p:sp>
      <p:sp>
        <p:nvSpPr>
          <p:cNvPr id="11" name="Date Placeholder 10"/>
          <p:cNvSpPr>
            <a:spLocks noGrp="1"/>
          </p:cNvSpPr>
          <p:nvPr>
            <p:ph type="dt" sz="half" idx="10"/>
          </p:nvPr>
        </p:nvSpPr>
        <p:spPr bwMode="black"/>
        <p:txBody>
          <a:bodyPr/>
          <a:lstStyle/>
          <a:p>
            <a:fld id="{DF9524DB-76EB-4157-ACFB-483C4EF10BAE}" type="datetimeFigureOut">
              <a:rPr lang="pt-BR" smtClean="0"/>
              <a:t>16/08/2017</a:t>
            </a:fld>
            <a:endParaRPr lang="pt-BR"/>
          </a:p>
        </p:txBody>
      </p:sp>
      <p:sp>
        <p:nvSpPr>
          <p:cNvPr id="17" name="Slide Number Placeholder 16"/>
          <p:cNvSpPr>
            <a:spLocks noGrp="1"/>
          </p:cNvSpPr>
          <p:nvPr>
            <p:ph type="sldNum" sz="quarter" idx="11"/>
          </p:nvPr>
        </p:nvSpPr>
        <p:spPr/>
        <p:txBody>
          <a:bodyPr/>
          <a:lstStyle/>
          <a:p>
            <a:fld id="{67B9075A-D0A2-4BAD-BDAD-0809099D7F1F}" type="slidenum">
              <a:rPr lang="pt-BR" smtClean="0"/>
              <a:t>‹nº›</a:t>
            </a:fld>
            <a:endParaRPr lang="pt-BR"/>
          </a:p>
        </p:txBody>
      </p:sp>
      <p:sp>
        <p:nvSpPr>
          <p:cNvPr id="19" name="Footer Placeholder 18"/>
          <p:cNvSpPr>
            <a:spLocks noGrp="1"/>
          </p:cNvSpPr>
          <p:nvPr>
            <p:ph type="ftr" sz="quarter" idx="12"/>
          </p:nvPr>
        </p:nvSpPr>
        <p:spPr/>
        <p:txBody>
          <a:bodyPr/>
          <a:lstStyle/>
          <a:p>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DF9524DB-76EB-4157-ACFB-483C4EF10BAE}" type="datetimeFigureOut">
              <a:rPr lang="pt-BR" smtClean="0"/>
              <a:t>16/08/2017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7B9075A-D0A2-4BAD-BDAD-0809099D7F1F}"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DF9524DB-76EB-4157-ACFB-483C4EF10BAE}" type="datetimeFigureOut">
              <a:rPr lang="pt-BR" smtClean="0"/>
              <a:t>16/08/2017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7B9075A-D0A2-4BAD-BDAD-0809099D7F1F}" type="slidenum">
              <a:rPr lang="pt-BR" smtClean="0"/>
              <a:t>‹nº›</a:t>
            </a:fld>
            <a:endParaRPr lang="pt-BR"/>
          </a:p>
        </p:txBody>
      </p:sp>
      <p:sp>
        <p:nvSpPr>
          <p:cNvPr id="2" name="Vertical Title 1"/>
          <p:cNvSpPr>
            <a:spLocks noGrp="1"/>
          </p:cNvSpPr>
          <p:nvPr>
            <p:ph type="title" orient="vert"/>
          </p:nvPr>
        </p:nvSpPr>
        <p:spPr>
          <a:xfrm>
            <a:off x="7239000" y="914401"/>
            <a:ext cx="926980" cy="5029200"/>
          </a:xfrm>
        </p:spPr>
        <p:txBody>
          <a:bodyPr vert="eaVert"/>
          <a:lstStyle/>
          <a:p>
            <a:r>
              <a:rPr lang="pt-BR" smtClean="0"/>
              <a:t>Clique para editar o título mestre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Title 8"/>
          <p:cNvSpPr>
            <a:spLocks noGrp="1"/>
          </p:cNvSpPr>
          <p:nvPr>
            <p:ph type="title"/>
          </p:nvPr>
        </p:nvSpPr>
        <p:spPr/>
        <p:txBody>
          <a:bodyPr/>
          <a:lstStyle/>
          <a:p>
            <a:r>
              <a:rPr lang="pt-BR" smtClean="0"/>
              <a:t>Clique para editar o título mestre</a:t>
            </a:r>
            <a:endParaRPr lang="en-US"/>
          </a:p>
        </p:txBody>
      </p:sp>
      <p:sp>
        <p:nvSpPr>
          <p:cNvPr id="11" name="Date Placeholder 10"/>
          <p:cNvSpPr>
            <a:spLocks noGrp="1"/>
          </p:cNvSpPr>
          <p:nvPr>
            <p:ph type="dt" sz="half" idx="14"/>
          </p:nvPr>
        </p:nvSpPr>
        <p:spPr/>
        <p:txBody>
          <a:bodyPr/>
          <a:lstStyle/>
          <a:p>
            <a:fld id="{DF9524DB-76EB-4157-ACFB-483C4EF10BAE}" type="datetimeFigureOut">
              <a:rPr lang="pt-BR" smtClean="0"/>
              <a:t>16/08/2017</a:t>
            </a:fld>
            <a:endParaRPr lang="pt-BR"/>
          </a:p>
        </p:txBody>
      </p:sp>
      <p:sp>
        <p:nvSpPr>
          <p:cNvPr id="12" name="Slide Number Placeholder 11"/>
          <p:cNvSpPr>
            <a:spLocks noGrp="1"/>
          </p:cNvSpPr>
          <p:nvPr>
            <p:ph type="sldNum" sz="quarter" idx="15"/>
          </p:nvPr>
        </p:nvSpPr>
        <p:spPr/>
        <p:txBody>
          <a:bodyPr/>
          <a:lstStyle/>
          <a:p>
            <a:fld id="{67B9075A-D0A2-4BAD-BDAD-0809099D7F1F}" type="slidenum">
              <a:rPr lang="pt-BR" smtClean="0"/>
              <a:t>‹nº›</a:t>
            </a:fld>
            <a:endParaRPr lang="pt-BR"/>
          </a:p>
        </p:txBody>
      </p:sp>
      <p:sp>
        <p:nvSpPr>
          <p:cNvPr id="13" name="Footer Placeholder 12"/>
          <p:cNvSpPr>
            <a:spLocks noGrp="1"/>
          </p:cNvSpPr>
          <p:nvPr>
            <p:ph type="ftr" sz="quarter" idx="16"/>
          </p:nvPr>
        </p:nvSpPr>
        <p:spPr/>
        <p:txBody>
          <a:bodyPr/>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pt-BR" smtClean="0"/>
              <a:t>Clique para editar o título mestre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13" name="Date Placeholder 12"/>
          <p:cNvSpPr>
            <a:spLocks noGrp="1"/>
          </p:cNvSpPr>
          <p:nvPr>
            <p:ph type="dt" sz="half" idx="10"/>
          </p:nvPr>
        </p:nvSpPr>
        <p:spPr/>
        <p:txBody>
          <a:bodyPr/>
          <a:lstStyle/>
          <a:p>
            <a:fld id="{DF9524DB-76EB-4157-ACFB-483C4EF10BAE}" type="datetimeFigureOut">
              <a:rPr lang="pt-BR" smtClean="0"/>
              <a:t>16/08/2017</a:t>
            </a:fld>
            <a:endParaRPr lang="pt-BR"/>
          </a:p>
        </p:txBody>
      </p:sp>
      <p:sp>
        <p:nvSpPr>
          <p:cNvPr id="14" name="Slide Number Placeholder 13"/>
          <p:cNvSpPr>
            <a:spLocks noGrp="1"/>
          </p:cNvSpPr>
          <p:nvPr>
            <p:ph type="sldNum" sz="quarter" idx="11"/>
          </p:nvPr>
        </p:nvSpPr>
        <p:spPr/>
        <p:txBody>
          <a:bodyPr/>
          <a:lstStyle/>
          <a:p>
            <a:fld id="{67B9075A-D0A2-4BAD-BDAD-0809099D7F1F}" type="slidenum">
              <a:rPr lang="pt-BR" smtClean="0"/>
              <a:t>‹nº›</a:t>
            </a:fld>
            <a:endParaRPr lang="pt-BR"/>
          </a:p>
        </p:txBody>
      </p:sp>
      <p:sp>
        <p:nvSpPr>
          <p:cNvPr id="15" name="Footer Placeholder 14"/>
          <p:cNvSpPr>
            <a:spLocks noGrp="1"/>
          </p:cNvSpPr>
          <p:nvPr>
            <p:ph type="ftr" sz="quarter" idx="12"/>
          </p:nvPr>
        </p:nvSpPr>
        <p:spPr/>
        <p:txBody>
          <a:bodyPr/>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Date Placeholder 8"/>
          <p:cNvSpPr>
            <a:spLocks noGrp="1"/>
          </p:cNvSpPr>
          <p:nvPr>
            <p:ph type="dt" sz="half" idx="15"/>
          </p:nvPr>
        </p:nvSpPr>
        <p:spPr/>
        <p:txBody>
          <a:bodyPr/>
          <a:lstStyle/>
          <a:p>
            <a:fld id="{DF9524DB-76EB-4157-ACFB-483C4EF10BAE}" type="datetimeFigureOut">
              <a:rPr lang="pt-BR" smtClean="0"/>
              <a:t>16/08/2017</a:t>
            </a:fld>
            <a:endParaRPr lang="pt-BR"/>
          </a:p>
        </p:txBody>
      </p:sp>
      <p:sp>
        <p:nvSpPr>
          <p:cNvPr id="12" name="Slide Number Placeholder 11"/>
          <p:cNvSpPr>
            <a:spLocks noGrp="1"/>
          </p:cNvSpPr>
          <p:nvPr>
            <p:ph type="sldNum" sz="quarter" idx="16"/>
          </p:nvPr>
        </p:nvSpPr>
        <p:spPr/>
        <p:txBody>
          <a:bodyPr/>
          <a:lstStyle/>
          <a:p>
            <a:fld id="{67B9075A-D0A2-4BAD-BDAD-0809099D7F1F}" type="slidenum">
              <a:rPr lang="pt-BR" smtClean="0"/>
              <a:t>‹nº›</a:t>
            </a:fld>
            <a:endParaRPr lang="pt-BR"/>
          </a:p>
        </p:txBody>
      </p:sp>
      <p:sp>
        <p:nvSpPr>
          <p:cNvPr id="13" name="Footer Placeholder 12"/>
          <p:cNvSpPr>
            <a:spLocks noGrp="1"/>
          </p:cNvSpPr>
          <p:nvPr>
            <p:ph type="ftr" sz="quarter" idx="17"/>
          </p:nvPr>
        </p:nvSpPr>
        <p:spPr/>
        <p:txBody>
          <a:bodyPr/>
          <a:lstStyle/>
          <a:p>
            <a:endParaRPr lang="pt-BR"/>
          </a:p>
        </p:txBody>
      </p:sp>
      <p:sp>
        <p:nvSpPr>
          <p:cNvPr id="16" name="Title 15"/>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pt-BR" smtClean="0"/>
              <a:t>Clique para editar o texto mestre</a:t>
            </a:r>
          </a:p>
        </p:txBody>
      </p:sp>
      <p:sp>
        <p:nvSpPr>
          <p:cNvPr id="11" name="Date Placeholder 10"/>
          <p:cNvSpPr>
            <a:spLocks noGrp="1"/>
          </p:cNvSpPr>
          <p:nvPr>
            <p:ph type="dt" sz="half" idx="16"/>
          </p:nvPr>
        </p:nvSpPr>
        <p:spPr/>
        <p:txBody>
          <a:bodyPr/>
          <a:lstStyle/>
          <a:p>
            <a:fld id="{DF9524DB-76EB-4157-ACFB-483C4EF10BAE}" type="datetimeFigureOut">
              <a:rPr lang="pt-BR" smtClean="0"/>
              <a:t>16/08/2017</a:t>
            </a:fld>
            <a:endParaRPr lang="pt-BR"/>
          </a:p>
        </p:txBody>
      </p:sp>
      <p:sp>
        <p:nvSpPr>
          <p:cNvPr id="12" name="Slide Number Placeholder 11"/>
          <p:cNvSpPr>
            <a:spLocks noGrp="1"/>
          </p:cNvSpPr>
          <p:nvPr>
            <p:ph type="sldNum" sz="quarter" idx="17"/>
          </p:nvPr>
        </p:nvSpPr>
        <p:spPr/>
        <p:txBody>
          <a:bodyPr/>
          <a:lstStyle/>
          <a:p>
            <a:fld id="{67B9075A-D0A2-4BAD-BDAD-0809099D7F1F}" type="slidenum">
              <a:rPr lang="pt-BR" smtClean="0"/>
              <a:t>‹nº›</a:t>
            </a:fld>
            <a:endParaRPr lang="pt-BR"/>
          </a:p>
        </p:txBody>
      </p:sp>
      <p:sp>
        <p:nvSpPr>
          <p:cNvPr id="13" name="Footer Placeholder 12"/>
          <p:cNvSpPr>
            <a:spLocks noGrp="1"/>
          </p:cNvSpPr>
          <p:nvPr>
            <p:ph type="ftr" sz="quarter" idx="18"/>
          </p:nvPr>
        </p:nvSpPr>
        <p:spPr/>
        <p:txBody>
          <a:bodyPr/>
          <a:lstStyle/>
          <a:p>
            <a:endParaRPr lang="pt-BR"/>
          </a:p>
        </p:txBody>
      </p:sp>
      <p:sp>
        <p:nvSpPr>
          <p:cNvPr id="18" name="Title 17"/>
          <p:cNvSpPr>
            <a:spLocks noGrp="1"/>
          </p:cNvSpPr>
          <p:nvPr>
            <p:ph type="title"/>
          </p:nvPr>
        </p:nvSpPr>
        <p:spPr/>
        <p:txBody>
          <a:bodyPr/>
          <a:lstStyle/>
          <a:p>
            <a:r>
              <a:rPr lang="pt-BR" smtClean="0"/>
              <a:t>Clique para editar o título mestre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pt-BR" smtClean="0"/>
              <a:t>Clique para editar o título mestre</a:t>
            </a:r>
            <a:endParaRPr lang="en-US"/>
          </a:p>
        </p:txBody>
      </p:sp>
      <p:sp>
        <p:nvSpPr>
          <p:cNvPr id="15" name="Date Placeholder 14"/>
          <p:cNvSpPr>
            <a:spLocks noGrp="1"/>
          </p:cNvSpPr>
          <p:nvPr>
            <p:ph type="dt" sz="half" idx="10"/>
          </p:nvPr>
        </p:nvSpPr>
        <p:spPr/>
        <p:txBody>
          <a:bodyPr/>
          <a:lstStyle/>
          <a:p>
            <a:fld id="{DF9524DB-76EB-4157-ACFB-483C4EF10BAE}" type="datetimeFigureOut">
              <a:rPr lang="pt-BR" smtClean="0"/>
              <a:t>16/08/2017</a:t>
            </a:fld>
            <a:endParaRPr lang="pt-BR"/>
          </a:p>
        </p:txBody>
      </p:sp>
      <p:sp>
        <p:nvSpPr>
          <p:cNvPr id="16" name="Slide Number Placeholder 15"/>
          <p:cNvSpPr>
            <a:spLocks noGrp="1"/>
          </p:cNvSpPr>
          <p:nvPr>
            <p:ph type="sldNum" sz="quarter" idx="11"/>
          </p:nvPr>
        </p:nvSpPr>
        <p:spPr/>
        <p:txBody>
          <a:bodyPr/>
          <a:lstStyle/>
          <a:p>
            <a:fld id="{67B9075A-D0A2-4BAD-BDAD-0809099D7F1F}" type="slidenum">
              <a:rPr lang="pt-BR" smtClean="0"/>
              <a:t>‹nº›</a:t>
            </a:fld>
            <a:endParaRPr lang="pt-BR"/>
          </a:p>
        </p:txBody>
      </p:sp>
      <p:sp>
        <p:nvSpPr>
          <p:cNvPr id="17" name="Footer Placeholder 16"/>
          <p:cNvSpPr>
            <a:spLocks noGrp="1"/>
          </p:cNvSpPr>
          <p:nvPr>
            <p:ph type="ftr" sz="quarter" idx="12"/>
          </p:nvPr>
        </p:nvSpPr>
        <p:spPr/>
        <p:txBody>
          <a:bodyPr/>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DF9524DB-76EB-4157-ACFB-483C4EF10BAE}" type="datetimeFigureOut">
              <a:rPr lang="pt-BR" smtClean="0"/>
              <a:t>16/08/2017</a:t>
            </a:fld>
            <a:endParaRPr lang="pt-BR"/>
          </a:p>
        </p:txBody>
      </p:sp>
      <p:sp>
        <p:nvSpPr>
          <p:cNvPr id="8" name="Slide Number Placeholder 7"/>
          <p:cNvSpPr>
            <a:spLocks noGrp="1"/>
          </p:cNvSpPr>
          <p:nvPr>
            <p:ph type="sldNum" sz="quarter" idx="11"/>
          </p:nvPr>
        </p:nvSpPr>
        <p:spPr/>
        <p:txBody>
          <a:bodyPr/>
          <a:lstStyle/>
          <a:p>
            <a:fld id="{67B9075A-D0A2-4BAD-BDAD-0809099D7F1F}"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3" name="Title 12"/>
          <p:cNvSpPr>
            <a:spLocks noGrp="1"/>
          </p:cNvSpPr>
          <p:nvPr>
            <p:ph type="title"/>
          </p:nvPr>
        </p:nvSpPr>
        <p:spPr/>
        <p:txBody>
          <a:bodyPr/>
          <a:lstStyle/>
          <a:p>
            <a:r>
              <a:rPr lang="pt-BR" smtClean="0"/>
              <a:t>Clique para editar o título mestre</a:t>
            </a:r>
            <a:endParaRPr lang="en-US"/>
          </a:p>
        </p:txBody>
      </p:sp>
      <p:sp>
        <p:nvSpPr>
          <p:cNvPr id="16" name="Date Placeholder 15"/>
          <p:cNvSpPr>
            <a:spLocks noGrp="1"/>
          </p:cNvSpPr>
          <p:nvPr>
            <p:ph type="dt" sz="half" idx="15"/>
          </p:nvPr>
        </p:nvSpPr>
        <p:spPr/>
        <p:txBody>
          <a:bodyPr/>
          <a:lstStyle/>
          <a:p>
            <a:fld id="{DF9524DB-76EB-4157-ACFB-483C4EF10BAE}" type="datetimeFigureOut">
              <a:rPr lang="pt-BR" smtClean="0"/>
              <a:t>16/08/2017</a:t>
            </a:fld>
            <a:endParaRPr lang="pt-BR"/>
          </a:p>
        </p:txBody>
      </p:sp>
      <p:sp>
        <p:nvSpPr>
          <p:cNvPr id="19" name="Slide Number Placeholder 18"/>
          <p:cNvSpPr>
            <a:spLocks noGrp="1"/>
          </p:cNvSpPr>
          <p:nvPr>
            <p:ph type="sldNum" sz="quarter" idx="16"/>
          </p:nvPr>
        </p:nvSpPr>
        <p:spPr/>
        <p:txBody>
          <a:bodyPr/>
          <a:lstStyle/>
          <a:p>
            <a:fld id="{67B9075A-D0A2-4BAD-BDAD-0809099D7F1F}" type="slidenum">
              <a:rPr lang="pt-BR" smtClean="0"/>
              <a:t>‹nº›</a:t>
            </a:fld>
            <a:endParaRPr lang="pt-BR"/>
          </a:p>
        </p:txBody>
      </p:sp>
      <p:sp>
        <p:nvSpPr>
          <p:cNvPr id="23" name="Footer Placeholder 22"/>
          <p:cNvSpPr>
            <a:spLocks noGrp="1"/>
          </p:cNvSpPr>
          <p:nvPr>
            <p:ph type="ftr" sz="quarter" idx="17"/>
          </p:nvPr>
        </p:nvSpPr>
        <p:spPr/>
        <p:txBody>
          <a:bodyPr/>
          <a:lstStyle/>
          <a:p>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pt-BR" smtClean="0"/>
              <a:t>Clique para editar o texto mestre</a:t>
            </a:r>
          </a:p>
        </p:txBody>
      </p:sp>
      <p:sp>
        <p:nvSpPr>
          <p:cNvPr id="12" name="Title 11"/>
          <p:cNvSpPr>
            <a:spLocks noGrp="1"/>
          </p:cNvSpPr>
          <p:nvPr>
            <p:ph type="title"/>
          </p:nvPr>
        </p:nvSpPr>
        <p:spPr>
          <a:xfrm>
            <a:off x="2514600" y="975360"/>
            <a:ext cx="4114800" cy="701040"/>
          </a:xfrm>
        </p:spPr>
        <p:txBody>
          <a:bodyPr/>
          <a:lstStyle/>
          <a:p>
            <a:r>
              <a:rPr lang="pt-BR" smtClean="0"/>
              <a:t>Clique para editar o título mestre</a:t>
            </a:r>
            <a:endParaRPr lang="en-US"/>
          </a:p>
        </p:txBody>
      </p:sp>
      <p:sp>
        <p:nvSpPr>
          <p:cNvPr id="13" name="Date Placeholder 12"/>
          <p:cNvSpPr>
            <a:spLocks noGrp="1"/>
          </p:cNvSpPr>
          <p:nvPr>
            <p:ph type="dt" sz="half" idx="14"/>
          </p:nvPr>
        </p:nvSpPr>
        <p:spPr>
          <a:xfrm>
            <a:off x="2981325" y="273180"/>
            <a:ext cx="3181350" cy="292100"/>
          </a:xfrm>
        </p:spPr>
        <p:txBody>
          <a:bodyPr/>
          <a:lstStyle/>
          <a:p>
            <a:fld id="{DF9524DB-76EB-4157-ACFB-483C4EF10BAE}" type="datetimeFigureOut">
              <a:rPr lang="pt-BR" smtClean="0"/>
              <a:t>16/08/2017</a:t>
            </a:fld>
            <a:endParaRPr lang="pt-BR"/>
          </a:p>
        </p:txBody>
      </p:sp>
      <p:sp>
        <p:nvSpPr>
          <p:cNvPr id="14" name="Slide Number Placeholder 13"/>
          <p:cNvSpPr>
            <a:spLocks noGrp="1"/>
          </p:cNvSpPr>
          <p:nvPr>
            <p:ph type="sldNum" sz="quarter" idx="15"/>
          </p:nvPr>
        </p:nvSpPr>
        <p:spPr>
          <a:xfrm>
            <a:off x="4038600" y="6172200"/>
            <a:ext cx="1066800" cy="304800"/>
          </a:xfrm>
        </p:spPr>
        <p:txBody>
          <a:bodyPr/>
          <a:lstStyle/>
          <a:p>
            <a:fld id="{67B9075A-D0A2-4BAD-BDAD-0809099D7F1F}" type="slidenum">
              <a:rPr lang="pt-BR" smtClean="0"/>
              <a:t>‹nº›</a:t>
            </a:fld>
            <a:endParaRPr lang="pt-BR"/>
          </a:p>
        </p:txBody>
      </p:sp>
      <p:sp>
        <p:nvSpPr>
          <p:cNvPr id="15" name="Footer Placeholder 14"/>
          <p:cNvSpPr>
            <a:spLocks noGrp="1"/>
          </p:cNvSpPr>
          <p:nvPr>
            <p:ph type="ftr" sz="quarter" idx="16"/>
          </p:nvPr>
        </p:nvSpPr>
        <p:spPr>
          <a:xfrm>
            <a:off x="1447800" y="6486525"/>
            <a:ext cx="6248400" cy="292100"/>
          </a:xfrm>
        </p:spPr>
        <p:txBody>
          <a:bodyPr/>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DF9524DB-76EB-4157-ACFB-483C4EF10BAE}" type="datetimeFigureOut">
              <a:rPr lang="pt-BR" smtClean="0"/>
              <a:t>16/08/2017</a:t>
            </a:fld>
            <a:endParaRPr lang="pt-BR"/>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pt-BR"/>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67B9075A-D0A2-4BAD-BDAD-0809099D7F1F}" type="slidenum">
              <a:rPr lang="pt-BR" smtClean="0"/>
              <a:t>‹nº›</a:t>
            </a:fld>
            <a:endParaRPr lang="pt-BR"/>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pt-BR" smtClean="0"/>
              <a:t>Clique para editar o título mestre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28508" y="4221088"/>
            <a:ext cx="5220072" cy="2304256"/>
          </a:xfrm>
        </p:spPr>
        <p:txBody>
          <a:bodyPr/>
          <a:lstStyle/>
          <a:p>
            <a:pPr algn="r"/>
            <a:r>
              <a:rPr lang="pt-BR" b="1" dirty="0">
                <a:solidFill>
                  <a:schemeClr val="tx1"/>
                </a:solidFill>
              </a:rPr>
              <a:t>LUIZ GUSTAVO BOIAM PANCOTTI</a:t>
            </a:r>
            <a:endParaRPr lang="pt-BR" dirty="0">
              <a:solidFill>
                <a:schemeClr val="tx1"/>
              </a:solidFill>
            </a:endParaRPr>
          </a:p>
          <a:p>
            <a:pPr algn="r"/>
            <a:r>
              <a:rPr lang="pt-BR" dirty="0">
                <a:solidFill>
                  <a:schemeClr val="tx1"/>
                </a:solidFill>
              </a:rPr>
              <a:t>Advogado,</a:t>
            </a:r>
          </a:p>
          <a:p>
            <a:pPr algn="r"/>
            <a:r>
              <a:rPr lang="pt-BR" dirty="0">
                <a:solidFill>
                  <a:schemeClr val="tx1"/>
                </a:solidFill>
              </a:rPr>
              <a:t>Consultor jurídico,</a:t>
            </a:r>
          </a:p>
          <a:p>
            <a:pPr algn="r"/>
            <a:r>
              <a:rPr lang="pt-BR" dirty="0">
                <a:solidFill>
                  <a:schemeClr val="tx1"/>
                </a:solidFill>
              </a:rPr>
              <a:t>Professor de Direito das Relações Sociais da UNIMEP,</a:t>
            </a:r>
          </a:p>
          <a:p>
            <a:pPr algn="r"/>
            <a:r>
              <a:rPr lang="pt-BR" dirty="0">
                <a:solidFill>
                  <a:schemeClr val="tx1"/>
                </a:solidFill>
              </a:rPr>
              <a:t>Especialista em direito processual – PUC/SP, </a:t>
            </a:r>
          </a:p>
          <a:p>
            <a:pPr algn="r"/>
            <a:r>
              <a:rPr lang="pt-BR" dirty="0">
                <a:solidFill>
                  <a:schemeClr val="tx1"/>
                </a:solidFill>
              </a:rPr>
              <a:t>Mestre em direito difusos e coletivos – UNIMES/SANTOS</a:t>
            </a:r>
            <a:r>
              <a:rPr lang="pt-BR" dirty="0" smtClean="0">
                <a:solidFill>
                  <a:schemeClr val="tx1"/>
                </a:solidFill>
              </a:rPr>
              <a:t>,</a:t>
            </a:r>
            <a:endParaRPr lang="pt-BR" dirty="0">
              <a:solidFill>
                <a:schemeClr val="tx1"/>
              </a:solidFill>
            </a:endParaRPr>
          </a:p>
          <a:p>
            <a:pPr algn="r"/>
            <a:r>
              <a:rPr lang="pt-BR" dirty="0" smtClean="0">
                <a:solidFill>
                  <a:schemeClr val="tx1"/>
                </a:solidFill>
              </a:rPr>
              <a:t>Doutor </a:t>
            </a:r>
            <a:r>
              <a:rPr lang="pt-BR" dirty="0">
                <a:solidFill>
                  <a:schemeClr val="tx1"/>
                </a:solidFill>
              </a:rPr>
              <a:t>em </a:t>
            </a:r>
            <a:r>
              <a:rPr lang="pt-BR" dirty="0" smtClean="0">
                <a:solidFill>
                  <a:schemeClr val="tx1"/>
                </a:solidFill>
              </a:rPr>
              <a:t>Direito Previdenciário </a:t>
            </a:r>
            <a:r>
              <a:rPr lang="pt-BR" dirty="0">
                <a:solidFill>
                  <a:schemeClr val="tx1"/>
                </a:solidFill>
              </a:rPr>
              <a:t>na </a:t>
            </a:r>
            <a:r>
              <a:rPr lang="pt-BR" dirty="0" smtClean="0">
                <a:solidFill>
                  <a:schemeClr val="tx1"/>
                </a:solidFill>
              </a:rPr>
              <a:t>PUC/SP, e</a:t>
            </a:r>
          </a:p>
          <a:p>
            <a:pPr algn="r"/>
            <a:r>
              <a:rPr lang="pt-BR" dirty="0" smtClean="0">
                <a:solidFill>
                  <a:schemeClr val="tx1"/>
                </a:solidFill>
              </a:rPr>
              <a:t>Pós Doutorando em Direito pela UENP – Jacarezinho/PR</a:t>
            </a:r>
            <a:endParaRPr lang="pt-BR" dirty="0">
              <a:solidFill>
                <a:schemeClr val="tx1"/>
              </a:solidFill>
            </a:endParaRPr>
          </a:p>
          <a:p>
            <a:pPr algn="r"/>
            <a:r>
              <a:rPr lang="pt-BR" dirty="0">
                <a:solidFill>
                  <a:schemeClr val="tx1"/>
                </a:solidFill>
              </a:rPr>
              <a:t> </a:t>
            </a:r>
          </a:p>
          <a:p>
            <a:pPr algn="r"/>
            <a:endParaRPr lang="pt-BR" dirty="0"/>
          </a:p>
        </p:txBody>
      </p:sp>
      <p:sp>
        <p:nvSpPr>
          <p:cNvPr id="2" name="Título 1"/>
          <p:cNvSpPr>
            <a:spLocks noGrp="1"/>
          </p:cNvSpPr>
          <p:nvPr>
            <p:ph type="title"/>
          </p:nvPr>
        </p:nvSpPr>
        <p:spPr>
          <a:xfrm>
            <a:off x="2051720" y="764704"/>
            <a:ext cx="4752528" cy="2615416"/>
          </a:xfrm>
        </p:spPr>
        <p:txBody>
          <a:bodyPr>
            <a:noAutofit/>
          </a:bodyPr>
          <a:lstStyle/>
          <a:p>
            <a:r>
              <a:rPr lang="pt-BR" sz="1600" dirty="0"/>
              <a:t>A Constituição Federal e a seguridade social: conceito, estrutura, princípios, saúde e assistência"</a:t>
            </a:r>
          </a:p>
        </p:txBody>
      </p:sp>
    </p:spTree>
    <p:extLst>
      <p:ext uri="{BB962C8B-B14F-4D97-AF65-F5344CB8AC3E}">
        <p14:creationId xmlns:p14="http://schemas.microsoft.com/office/powerpoint/2010/main" val="94729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4600" y="404664"/>
            <a:ext cx="4114800" cy="701040"/>
          </a:xfrm>
        </p:spPr>
        <p:txBody>
          <a:bodyPr/>
          <a:lstStyle/>
          <a:p>
            <a:r>
              <a:rPr lang="pt-BR" dirty="0" smtClean="0"/>
              <a:t>SISTEMA DE SEGURIDADE SOCIAL</a:t>
            </a:r>
            <a:endParaRPr lang="pt-BR" dirty="0"/>
          </a:p>
        </p:txBody>
      </p:sp>
      <p:sp>
        <p:nvSpPr>
          <p:cNvPr id="3" name="Espaço Reservado para Conteúdo 2"/>
          <p:cNvSpPr>
            <a:spLocks noGrp="1"/>
          </p:cNvSpPr>
          <p:nvPr>
            <p:ph sz="quarter" idx="13"/>
          </p:nvPr>
        </p:nvSpPr>
        <p:spPr>
          <a:xfrm>
            <a:off x="107504" y="1412776"/>
            <a:ext cx="8856984" cy="5256584"/>
          </a:xfrm>
        </p:spPr>
        <p:txBody>
          <a:bodyPr>
            <a:normAutofit fontScale="92500" lnSpcReduction="20000"/>
          </a:bodyPr>
          <a:lstStyle/>
          <a:p>
            <a:pPr algn="just"/>
            <a:r>
              <a:rPr lang="pt-BR" dirty="0"/>
              <a:t>A Seguridade social brasileira, como prevê a Constituição de 1988, no art. 194, caput, é um conjunto integrado de ações nas áreas de </a:t>
            </a:r>
            <a:r>
              <a:rPr lang="pt-BR" b="1" dirty="0"/>
              <a:t>previdência social</a:t>
            </a:r>
            <a:r>
              <a:rPr lang="pt-BR" dirty="0"/>
              <a:t>, </a:t>
            </a:r>
            <a:r>
              <a:rPr lang="pt-BR" b="1" dirty="0"/>
              <a:t>assistência social</a:t>
            </a:r>
            <a:r>
              <a:rPr lang="pt-BR" dirty="0"/>
              <a:t> e </a:t>
            </a:r>
            <a:r>
              <a:rPr lang="pt-BR" b="1" dirty="0"/>
              <a:t>saúde</a:t>
            </a:r>
            <a:r>
              <a:rPr lang="pt-BR" dirty="0"/>
              <a:t>. </a:t>
            </a:r>
            <a:endParaRPr lang="pt-BR" dirty="0" smtClean="0"/>
          </a:p>
          <a:p>
            <a:pPr algn="just"/>
            <a:endParaRPr lang="pt-BR" dirty="0"/>
          </a:p>
          <a:p>
            <a:pPr algn="just"/>
            <a:r>
              <a:rPr lang="pt-BR" dirty="0"/>
              <a:t>O termo “</a:t>
            </a:r>
            <a:r>
              <a:rPr lang="pt-BR" b="1" dirty="0"/>
              <a:t>seguridade</a:t>
            </a:r>
            <a:r>
              <a:rPr lang="pt-BR" dirty="0"/>
              <a:t>” foi inventado pelo </a:t>
            </a:r>
            <a:r>
              <a:rPr lang="pt-BR" dirty="0" smtClean="0"/>
              <a:t>Constituinte </a:t>
            </a:r>
            <a:r>
              <a:rPr lang="pt-BR" dirty="0"/>
              <a:t>de 1988, a partir do termo espanhol “</a:t>
            </a:r>
            <a:r>
              <a:rPr lang="pt-BR" dirty="0" err="1"/>
              <a:t>seguridad</a:t>
            </a:r>
            <a:r>
              <a:rPr lang="pt-BR" dirty="0"/>
              <a:t>”. Por isso em Portugal fala-se em “segurança social”. Para nosso estudo, seguridade e segurança social são expressões sinônimas. Da mesma forma, é comum chamar-se a previdência social de “seguro social”, que para nosso estudo, devem também ser compreendidas como sinônimos.    </a:t>
            </a:r>
          </a:p>
          <a:p>
            <a:pPr algn="just"/>
            <a:endParaRPr lang="pt-BR" dirty="0" smtClean="0"/>
          </a:p>
          <a:p>
            <a:pPr algn="just"/>
            <a:r>
              <a:rPr lang="pt-BR" dirty="0" smtClean="0"/>
              <a:t>Perceba </a:t>
            </a:r>
            <a:r>
              <a:rPr lang="pt-BR" dirty="0"/>
              <a:t>que a seguridade social não esgota todas as ações em favor da sociedade mantidas pelo Estado. O constituinte de 1988, ao criar um Estado Social, com amplas ações em prol da sociedade, não se limitou à previdência, assistência e saúde, mas também direcionou a ação estatal para outras áreas de interesse, como a educação.   </a:t>
            </a:r>
          </a:p>
          <a:p>
            <a:pPr algn="just"/>
            <a:endParaRPr lang="pt-BR" dirty="0" smtClean="0"/>
          </a:p>
          <a:p>
            <a:pPr algn="just"/>
            <a:r>
              <a:rPr lang="pt-BR" dirty="0" smtClean="0"/>
              <a:t>Por </a:t>
            </a:r>
            <a:r>
              <a:rPr lang="pt-BR" dirty="0"/>
              <a:t>isso, apesar da seguridade social reunir as principais ações sociais do governo, não estão todas aí incluídas. A </a:t>
            </a:r>
            <a:r>
              <a:rPr lang="pt-BR" b="1" dirty="0"/>
              <a:t>seguridade social é somente um componente (mas o principal) do Título “Da Ordem Social” da Constituição</a:t>
            </a:r>
            <a:r>
              <a:rPr lang="pt-BR" dirty="0"/>
              <a:t>. Após esta rápida explicação, vamos desvendar cada um dos componentes da seguridade, começando pela previdência social.   </a:t>
            </a:r>
          </a:p>
          <a:p>
            <a:pPr algn="just"/>
            <a:endParaRPr lang="pt-BR" dirty="0"/>
          </a:p>
        </p:txBody>
      </p:sp>
    </p:spTree>
    <p:extLst>
      <p:ext uri="{BB962C8B-B14F-4D97-AF65-F5344CB8AC3E}">
        <p14:creationId xmlns:p14="http://schemas.microsoft.com/office/powerpoint/2010/main" val="212928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179512" y="1412776"/>
            <a:ext cx="8784976" cy="5184576"/>
          </a:xfrm>
        </p:spPr>
        <p:txBody>
          <a:bodyPr>
            <a:normAutofit fontScale="92500" lnSpcReduction="10000"/>
          </a:bodyPr>
          <a:lstStyle/>
          <a:p>
            <a:pPr algn="just"/>
            <a:r>
              <a:rPr lang="pt-BR" dirty="0" smtClean="0"/>
              <a:t>A </a:t>
            </a:r>
            <a:r>
              <a:rPr lang="pt-BR" dirty="0"/>
              <a:t>previdência social, em um conceito simples, é uma espécie de seguro social, denominado social em razão de atender a sociedade contra os </a:t>
            </a:r>
            <a:r>
              <a:rPr lang="pt-BR" b="1" dirty="0"/>
              <a:t>riscos sociais</a:t>
            </a:r>
            <a:r>
              <a:rPr lang="pt-BR" dirty="0"/>
              <a:t>. Os </a:t>
            </a:r>
            <a:r>
              <a:rPr lang="pt-BR" b="1" dirty="0"/>
              <a:t>riscos sociais</a:t>
            </a:r>
            <a:r>
              <a:rPr lang="pt-BR" dirty="0"/>
              <a:t> são os infortúnios que qualquer pessoa está sujeita ao longo de sua vida, como doenças, acidentes, invalidez, velhice etc.  </a:t>
            </a:r>
            <a:r>
              <a:rPr lang="pt-BR" dirty="0" smtClean="0"/>
              <a:t>A </a:t>
            </a:r>
            <a:r>
              <a:rPr lang="pt-BR" dirty="0"/>
              <a:t>pessoa contribui à previdência, e em razão dos recolhimentos feitos, passa a ter proteção contra estes riscos. É uma </a:t>
            </a:r>
            <a:r>
              <a:rPr lang="pt-BR" dirty="0" err="1"/>
              <a:t>idéia</a:t>
            </a:r>
            <a:r>
              <a:rPr lang="pt-BR" dirty="0"/>
              <a:t> muito similar ao seguro tradicional, como de um veículo, em que o proprietário paga certo valor à seguradora para ser indenizado em caso de sinistro.  </a:t>
            </a:r>
          </a:p>
          <a:p>
            <a:pPr algn="just"/>
            <a:r>
              <a:rPr lang="pt-BR" dirty="0"/>
              <a:t> </a:t>
            </a:r>
            <a:endParaRPr lang="pt-BR" dirty="0" smtClean="0"/>
          </a:p>
          <a:p>
            <a:pPr algn="just"/>
            <a:r>
              <a:rPr lang="pt-BR" dirty="0" smtClean="0"/>
              <a:t>Isto </a:t>
            </a:r>
            <a:r>
              <a:rPr lang="pt-BR" dirty="0"/>
              <a:t>é, para que uma pessoa venha a se aposentar, não basta ter a idade avançada, mas também comprovar um certo número de recolhimentos. Esta característica é normalmente ignorada pela maioria da população, sendo por isso que muitas pessoas não obtêm o benefício solicitado.    É comum vermos um pobre velhinho que vai à previdência social solicitar uma aposentadoria e tem a mesma negada. </a:t>
            </a:r>
          </a:p>
          <a:p>
            <a:pPr algn="just"/>
            <a:endParaRPr lang="pt-BR" dirty="0" smtClean="0"/>
          </a:p>
          <a:p>
            <a:pPr algn="just"/>
            <a:r>
              <a:rPr lang="pt-BR" dirty="0" smtClean="0"/>
              <a:t>Além </a:t>
            </a:r>
            <a:r>
              <a:rPr lang="pt-BR" dirty="0"/>
              <a:t>desta natureza contributiva, a previdência social básica tem outra característica: é obrigatória (compulsória)! </a:t>
            </a:r>
            <a:r>
              <a:rPr lang="pt-BR" dirty="0"/>
              <a:t>sistema é obrigatório. Qualquer pessoa que venha a iniciar uma atividade remunerada de natureza lícita estará vinculada, automaticamente, a algum regime previdenciário. </a:t>
            </a:r>
            <a:r>
              <a:rPr lang="pt-BR" dirty="0" smtClean="0"/>
              <a:t>A </a:t>
            </a:r>
            <a:r>
              <a:rPr lang="pt-BR" dirty="0"/>
              <a:t>contribuição social é usualmente definida como tributo</a:t>
            </a:r>
            <a:r>
              <a:rPr lang="pt-BR" dirty="0" smtClean="0"/>
              <a:t>.</a:t>
            </a:r>
            <a:endParaRPr lang="pt-BR" dirty="0"/>
          </a:p>
        </p:txBody>
      </p:sp>
      <p:sp>
        <p:nvSpPr>
          <p:cNvPr id="3" name="Título 2"/>
          <p:cNvSpPr>
            <a:spLocks noGrp="1"/>
          </p:cNvSpPr>
          <p:nvPr>
            <p:ph type="title"/>
          </p:nvPr>
        </p:nvSpPr>
        <p:spPr>
          <a:xfrm>
            <a:off x="2514600" y="476672"/>
            <a:ext cx="4114800" cy="701040"/>
          </a:xfrm>
        </p:spPr>
        <p:txBody>
          <a:bodyPr/>
          <a:lstStyle/>
          <a:p>
            <a:r>
              <a:rPr lang="pt-BR" dirty="0" smtClean="0"/>
              <a:t>Previdência social</a:t>
            </a:r>
            <a:endParaRPr lang="pt-BR" dirty="0"/>
          </a:p>
        </p:txBody>
      </p:sp>
    </p:spTree>
    <p:extLst>
      <p:ext uri="{BB962C8B-B14F-4D97-AF65-F5344CB8AC3E}">
        <p14:creationId xmlns:p14="http://schemas.microsoft.com/office/powerpoint/2010/main" val="48159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179512" y="1556792"/>
            <a:ext cx="8856984" cy="5112568"/>
          </a:xfrm>
        </p:spPr>
        <p:txBody>
          <a:bodyPr>
            <a:normAutofit fontScale="92500" lnSpcReduction="10000"/>
          </a:bodyPr>
          <a:lstStyle/>
          <a:p>
            <a:pPr algn="just"/>
            <a:r>
              <a:rPr lang="pt-BR" dirty="0"/>
              <a:t> </a:t>
            </a:r>
            <a:r>
              <a:rPr lang="pt-BR" dirty="0" smtClean="0"/>
              <a:t>A </a:t>
            </a:r>
            <a:r>
              <a:rPr lang="pt-BR" dirty="0"/>
              <a:t>saúde é segmento da seguridade social que não exige contribuição, ou seja, qualquer um, a qualquer momento, pode se dirigir à rede hospitalar pública e requerer atendimento. A saúde é direito de todos e dever do Estado (art. 196 da Constituição).  </a:t>
            </a:r>
          </a:p>
          <a:p>
            <a:pPr algn="just"/>
            <a:r>
              <a:rPr lang="pt-BR" dirty="0"/>
              <a:t> A saúde além de não-contributiva (mantida pelas contribuições sociais arrecadadas da sociedade), </a:t>
            </a:r>
            <a:r>
              <a:rPr lang="pt-BR" b="1" dirty="0"/>
              <a:t>não tem limitação de clientela</a:t>
            </a:r>
            <a:r>
              <a:rPr lang="pt-BR" dirty="0"/>
              <a:t>. Qualquer um, do mais pobre ao mais rico pode se dirigir ao hospital público e obter atendimento.   </a:t>
            </a:r>
          </a:p>
          <a:p>
            <a:pPr algn="just"/>
            <a:r>
              <a:rPr lang="pt-BR" dirty="0"/>
              <a:t> Como </a:t>
            </a:r>
            <a:r>
              <a:rPr lang="pt-BR" dirty="0" err="1"/>
              <a:t>vc</a:t>
            </a:r>
            <a:r>
              <a:rPr lang="pt-BR" dirty="0"/>
              <a:t> pode perceber sem maior esforço, a saúde não tem qualquer ligação com a previdência social. Apesar das pessoas em geral ligarem o INSS e a previdência social ao atendimento médico, isto é totalmente equivocado na atualidade.  </a:t>
            </a:r>
          </a:p>
          <a:p>
            <a:pPr algn="just"/>
            <a:r>
              <a:rPr lang="pt-BR" dirty="0"/>
              <a:t> O INSS não tem qualquer vínculo com hospitais ou casas de saúde, sendo somente a autarquia gestora da previdência social. Esta confusão justifica-se em parte pelo passado da proteção social brasileira. Até a Constituição de 1988, a saúde não era direito universal, sendo que o direito à assistência médica somente era concedido a quem pagasse previdência, pois havia um recolhimento embutido também para a saúde (melhor compreendidas na aula de histórico da previdência social).  </a:t>
            </a:r>
          </a:p>
          <a:p>
            <a:pPr algn="just"/>
            <a:r>
              <a:rPr lang="pt-BR" dirty="0"/>
              <a:t> As provas não costumam abordar maiores questões sobre a saúde. De toda forma, aconselho uma leitura dos artigos 196 a 200 da Constituição, e para quem quer aprofundar a matéria, a Lei n. 8080/90. </a:t>
            </a:r>
            <a:endParaRPr lang="pt-BR" dirty="0"/>
          </a:p>
        </p:txBody>
      </p:sp>
      <p:sp>
        <p:nvSpPr>
          <p:cNvPr id="3" name="Título 2"/>
          <p:cNvSpPr>
            <a:spLocks noGrp="1"/>
          </p:cNvSpPr>
          <p:nvPr>
            <p:ph type="title"/>
          </p:nvPr>
        </p:nvSpPr>
        <p:spPr>
          <a:xfrm>
            <a:off x="2514600" y="404664"/>
            <a:ext cx="4114800" cy="701040"/>
          </a:xfrm>
        </p:spPr>
        <p:txBody>
          <a:bodyPr/>
          <a:lstStyle/>
          <a:p>
            <a:r>
              <a:rPr lang="pt-BR" dirty="0" smtClean="0"/>
              <a:t>Saúde </a:t>
            </a:r>
            <a:endParaRPr lang="pt-BR" dirty="0"/>
          </a:p>
        </p:txBody>
      </p:sp>
    </p:spTree>
    <p:extLst>
      <p:ext uri="{BB962C8B-B14F-4D97-AF65-F5344CB8AC3E}">
        <p14:creationId xmlns:p14="http://schemas.microsoft.com/office/powerpoint/2010/main" val="281239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179512" y="1556792"/>
            <a:ext cx="8856984" cy="5184576"/>
          </a:xfrm>
        </p:spPr>
        <p:txBody>
          <a:bodyPr>
            <a:normAutofit fontScale="92500" lnSpcReduction="10000"/>
          </a:bodyPr>
          <a:lstStyle/>
          <a:p>
            <a:pPr algn="just"/>
            <a:r>
              <a:rPr lang="pt-BR" dirty="0"/>
              <a:t>Será prestada a quem dela necessitar, independentemente de contribuição, à seguridade social.</a:t>
            </a:r>
          </a:p>
          <a:p>
            <a:pPr algn="just"/>
            <a:endParaRPr lang="pt-BR" dirty="0"/>
          </a:p>
          <a:p>
            <a:pPr algn="just"/>
            <a:r>
              <a:rPr lang="pt-BR" dirty="0"/>
              <a:t>Garantia de um salário mínimo mensal à pessoa portadora de deficiência  e ao idoso que comprovar não possuir meios de prover a própria manutenção ou por sua família (inc. V do art. 203).</a:t>
            </a:r>
          </a:p>
          <a:p>
            <a:pPr algn="just"/>
            <a:endParaRPr lang="pt-BR" dirty="0"/>
          </a:p>
          <a:p>
            <a:pPr algn="just"/>
            <a:r>
              <a:rPr lang="pt-BR" dirty="0"/>
              <a:t>Constituição Federal define a Assistência Social como política da Seguridade Social Brasileira. </a:t>
            </a:r>
          </a:p>
          <a:p>
            <a:pPr algn="just"/>
            <a:endParaRPr lang="pt-BR" dirty="0"/>
          </a:p>
          <a:p>
            <a:pPr algn="just"/>
            <a:r>
              <a:rPr lang="pt-BR" dirty="0"/>
              <a:t>Lei Orgânica da Assistência Social (Lei 8.742/93), alteradas pela Lei 12.435 e 12.470, ambas de 2011</a:t>
            </a:r>
            <a:r>
              <a:rPr lang="pt-BR" dirty="0" smtClean="0"/>
              <a:t>.</a:t>
            </a:r>
          </a:p>
          <a:p>
            <a:pPr algn="just"/>
            <a:endParaRPr lang="pt-BR" dirty="0"/>
          </a:p>
          <a:p>
            <a:pPr algn="just"/>
            <a:r>
              <a:rPr lang="pt-BR" dirty="0" smtClean="0"/>
              <a:t>Estatuto da Pessoa com Deficiência Lei 13.246/15. </a:t>
            </a:r>
            <a:endParaRPr lang="pt-BR" dirty="0"/>
          </a:p>
          <a:p>
            <a:pPr algn="just"/>
            <a:endParaRPr lang="pt-BR" dirty="0"/>
          </a:p>
          <a:p>
            <a:pPr algn="just"/>
            <a:r>
              <a:rPr lang="pt-BR" dirty="0"/>
              <a:t>Decreto 6.214/07, alterado pelo Decreto 7.617</a:t>
            </a:r>
          </a:p>
          <a:p>
            <a:endParaRPr lang="pt-BR" dirty="0"/>
          </a:p>
        </p:txBody>
      </p:sp>
      <p:sp>
        <p:nvSpPr>
          <p:cNvPr id="3" name="Título 2"/>
          <p:cNvSpPr>
            <a:spLocks noGrp="1"/>
          </p:cNvSpPr>
          <p:nvPr>
            <p:ph type="title"/>
          </p:nvPr>
        </p:nvSpPr>
        <p:spPr>
          <a:xfrm>
            <a:off x="2411760" y="332656"/>
            <a:ext cx="4114800" cy="701040"/>
          </a:xfrm>
        </p:spPr>
        <p:txBody>
          <a:bodyPr/>
          <a:lstStyle/>
          <a:p>
            <a:r>
              <a:rPr lang="pt-BR" dirty="0" smtClean="0"/>
              <a:t>ASSISTENCIA SOCIAL</a:t>
            </a:r>
            <a:endParaRPr lang="pt-BR" dirty="0"/>
          </a:p>
        </p:txBody>
      </p:sp>
    </p:spTree>
    <p:extLst>
      <p:ext uri="{BB962C8B-B14F-4D97-AF65-F5344CB8AC3E}">
        <p14:creationId xmlns:p14="http://schemas.microsoft.com/office/powerpoint/2010/main" val="57269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179512" y="1556792"/>
            <a:ext cx="8507288" cy="5040560"/>
          </a:xfrm>
        </p:spPr>
        <p:txBody>
          <a:bodyPr/>
          <a:lstStyle/>
          <a:p>
            <a:pPr algn="just"/>
            <a:r>
              <a:rPr lang="pt-BR" dirty="0"/>
              <a:t>Benefício Assistencial de Prestação Continuada</a:t>
            </a:r>
          </a:p>
          <a:p>
            <a:pPr algn="just"/>
            <a:endParaRPr lang="pt-BR" dirty="0"/>
          </a:p>
          <a:p>
            <a:pPr algn="just"/>
            <a:r>
              <a:rPr lang="pt-BR" dirty="0"/>
              <a:t>É concedido e fiscalizado pelo INSS</a:t>
            </a:r>
          </a:p>
          <a:p>
            <a:pPr algn="just"/>
            <a:endParaRPr lang="pt-BR" dirty="0"/>
          </a:p>
          <a:p>
            <a:pPr algn="just"/>
            <a:r>
              <a:rPr lang="pt-BR" dirty="0"/>
              <a:t>Fundamento legal: artigos 20, 21 e 21-A da Lei 8.742/93</a:t>
            </a:r>
          </a:p>
          <a:p>
            <a:pPr algn="just"/>
            <a:endParaRPr lang="pt-BR" dirty="0"/>
          </a:p>
          <a:p>
            <a:pPr algn="just"/>
            <a:r>
              <a:rPr lang="pt-BR" dirty="0" smtClean="0"/>
              <a:t>art.1º </a:t>
            </a:r>
            <a:r>
              <a:rPr lang="pt-BR" dirty="0"/>
              <a:t>- A assistência social, direito do </a:t>
            </a:r>
            <a:r>
              <a:rPr lang="pt-BR" b="1" u="sng" dirty="0"/>
              <a:t>cidadão</a:t>
            </a:r>
            <a:r>
              <a:rPr lang="pt-BR" dirty="0"/>
              <a:t> e dever do Estado, é </a:t>
            </a:r>
            <a:r>
              <a:rPr lang="pt-BR" b="1" i="1" dirty="0"/>
              <a:t>Política de Seguridade Social não contributiva</a:t>
            </a:r>
            <a:r>
              <a:rPr lang="pt-BR" dirty="0"/>
              <a:t>, que provê os mínimos sociais, realizada através de um </a:t>
            </a:r>
            <a:r>
              <a:rPr lang="pt-BR" b="1" i="1" dirty="0"/>
              <a:t>conjunto integrado de ações de iniciativa pública e da sociedade</a:t>
            </a:r>
            <a:r>
              <a:rPr lang="pt-BR" dirty="0"/>
              <a:t>, para garantir o </a:t>
            </a:r>
            <a:r>
              <a:rPr lang="pt-BR" b="1" u="sng" dirty="0"/>
              <a:t>atendimento às necessidades básicas</a:t>
            </a:r>
            <a:r>
              <a:rPr lang="pt-BR" dirty="0"/>
              <a:t>.</a:t>
            </a:r>
          </a:p>
          <a:p>
            <a:pPr algn="just"/>
            <a:endParaRPr lang="pt-BR" dirty="0"/>
          </a:p>
          <a:p>
            <a:pPr algn="just"/>
            <a:endParaRPr lang="pt-BR" dirty="0"/>
          </a:p>
          <a:p>
            <a:pPr algn="just"/>
            <a:endParaRPr lang="pt-BR" dirty="0"/>
          </a:p>
          <a:p>
            <a:pPr algn="just"/>
            <a:endParaRPr lang="pt-BR" dirty="0"/>
          </a:p>
          <a:p>
            <a:pPr algn="just"/>
            <a:endParaRPr lang="pt-BR" dirty="0"/>
          </a:p>
          <a:p>
            <a:endParaRPr lang="pt-BR" dirty="0"/>
          </a:p>
        </p:txBody>
      </p:sp>
      <p:sp>
        <p:nvSpPr>
          <p:cNvPr id="3" name="Título 2"/>
          <p:cNvSpPr>
            <a:spLocks noGrp="1"/>
          </p:cNvSpPr>
          <p:nvPr>
            <p:ph type="title"/>
          </p:nvPr>
        </p:nvSpPr>
        <p:spPr>
          <a:xfrm>
            <a:off x="2514600" y="476672"/>
            <a:ext cx="4114800" cy="701040"/>
          </a:xfrm>
        </p:spPr>
        <p:txBody>
          <a:bodyPr/>
          <a:lstStyle/>
          <a:p>
            <a:r>
              <a:rPr lang="pt-BR" dirty="0" smtClean="0"/>
              <a:t>BPC</a:t>
            </a:r>
            <a:endParaRPr lang="pt-BR" dirty="0"/>
          </a:p>
        </p:txBody>
      </p:sp>
    </p:spTree>
    <p:extLst>
      <p:ext uri="{BB962C8B-B14F-4D97-AF65-F5344CB8AC3E}">
        <p14:creationId xmlns:p14="http://schemas.microsoft.com/office/powerpoint/2010/main" val="184116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p:txBody>
          <a:bodyPr/>
          <a:lstStyle/>
          <a:p>
            <a:pPr algn="just"/>
            <a:r>
              <a:rPr lang="pt-BR" dirty="0"/>
              <a:t>De acordo com o artigo 20 da Lei 8.742/93, o BPC será destinado à pessoa com deficiência ou ao idoso com 65 anos ou mais que comprovem não possuir meios de prover a própria manutenção ou de sua família:</a:t>
            </a:r>
          </a:p>
          <a:p>
            <a:pPr algn="just"/>
            <a:endParaRPr lang="pt-BR" dirty="0"/>
          </a:p>
          <a:p>
            <a:pPr algn="just"/>
            <a:r>
              <a:rPr lang="pt-BR" dirty="0"/>
              <a:t>De acordo com o Decreto 6.214/07, são requisitos para o LOAS:</a:t>
            </a:r>
          </a:p>
          <a:p>
            <a:pPr algn="just"/>
            <a:endParaRPr lang="pt-BR" dirty="0"/>
          </a:p>
          <a:p>
            <a:pPr marL="457200" indent="-457200" algn="just">
              <a:buAutoNum type="arabicPeriod"/>
            </a:pPr>
            <a:r>
              <a:rPr lang="pt-BR" dirty="0"/>
              <a:t>Nacionalidade </a:t>
            </a:r>
            <a:r>
              <a:rPr lang="pt-BR" dirty="0" smtClean="0"/>
              <a:t>Brasileira (Constitucionalidade Duvidosa</a:t>
            </a:r>
            <a:r>
              <a:rPr lang="pt-BR" dirty="0"/>
              <a:t>)</a:t>
            </a:r>
            <a:r>
              <a:rPr lang="pt-BR" dirty="0" smtClean="0"/>
              <a:t>;</a:t>
            </a:r>
            <a:endParaRPr lang="pt-BR" dirty="0"/>
          </a:p>
          <a:p>
            <a:pPr marL="457200" indent="-457200" algn="just">
              <a:buAutoNum type="arabicPeriod"/>
            </a:pPr>
            <a:r>
              <a:rPr lang="pt-BR" dirty="0"/>
              <a:t>Idade; ou </a:t>
            </a:r>
          </a:p>
          <a:p>
            <a:pPr marL="457200" indent="-457200" algn="just">
              <a:buAutoNum type="arabicPeriod"/>
            </a:pPr>
            <a:r>
              <a:rPr lang="pt-BR" dirty="0"/>
              <a:t>Deficiência</a:t>
            </a:r>
          </a:p>
          <a:p>
            <a:pPr marL="457200" indent="-457200" algn="just">
              <a:buAutoNum type="arabicPeriod"/>
            </a:pPr>
            <a:r>
              <a:rPr lang="pt-BR" dirty="0"/>
              <a:t>Requisito econômico (hipossuficiência econômica - miserabilidade)</a:t>
            </a:r>
          </a:p>
          <a:p>
            <a:pPr marL="457200" indent="-457200" algn="just">
              <a:buAutoNum type="arabicPeriod"/>
            </a:pPr>
            <a:endParaRPr lang="pt-BR" dirty="0"/>
          </a:p>
          <a:p>
            <a:endParaRPr lang="pt-BR" dirty="0"/>
          </a:p>
        </p:txBody>
      </p:sp>
      <p:sp>
        <p:nvSpPr>
          <p:cNvPr id="3" name="Título 2"/>
          <p:cNvSpPr>
            <a:spLocks noGrp="1"/>
          </p:cNvSpPr>
          <p:nvPr>
            <p:ph type="title"/>
          </p:nvPr>
        </p:nvSpPr>
        <p:spPr>
          <a:xfrm>
            <a:off x="2514600" y="404664"/>
            <a:ext cx="4114800" cy="701040"/>
          </a:xfrm>
        </p:spPr>
        <p:txBody>
          <a:bodyPr/>
          <a:lstStyle/>
          <a:p>
            <a:r>
              <a:rPr lang="pt-BR" dirty="0" smtClean="0"/>
              <a:t>REQUISITOS</a:t>
            </a:r>
            <a:endParaRPr lang="pt-BR" dirty="0"/>
          </a:p>
        </p:txBody>
      </p:sp>
    </p:spTree>
    <p:extLst>
      <p:ext uri="{BB962C8B-B14F-4D97-AF65-F5344CB8AC3E}">
        <p14:creationId xmlns:p14="http://schemas.microsoft.com/office/powerpoint/2010/main" val="348312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179512" y="1556792"/>
            <a:ext cx="8784976" cy="5112568"/>
          </a:xfrm>
        </p:spPr>
        <p:txBody>
          <a:bodyPr>
            <a:normAutofit fontScale="92500" lnSpcReduction="10000"/>
          </a:bodyPr>
          <a:lstStyle/>
          <a:p>
            <a:pPr algn="just"/>
            <a:r>
              <a:rPr lang="pt-BR" b="1" dirty="0"/>
              <a:t>Redação original do texto legal</a:t>
            </a:r>
            <a:r>
              <a:rPr lang="pt-BR" dirty="0"/>
              <a:t>: art. 20 da LOAS </a:t>
            </a:r>
            <a:r>
              <a:rPr lang="pt-BR" dirty="0">
                <a:sym typeface="Wingdings" panose="05000000000000000000" pitchFamily="2" charset="2"/>
              </a:rPr>
              <a:t> </a:t>
            </a:r>
            <a:r>
              <a:rPr lang="pt-BR" dirty="0"/>
              <a:t> </a:t>
            </a:r>
            <a:r>
              <a:rPr lang="pt-BR" b="1" dirty="0"/>
              <a:t>70 anos de idade</a:t>
            </a:r>
            <a:endParaRPr lang="pt-BR" dirty="0"/>
          </a:p>
          <a:p>
            <a:pPr algn="just"/>
            <a:endParaRPr lang="pt-BR" dirty="0"/>
          </a:p>
          <a:p>
            <a:pPr algn="just"/>
            <a:r>
              <a:rPr lang="pt-BR" b="1" dirty="0"/>
              <a:t>MP 1599-39/97:</a:t>
            </a:r>
            <a:r>
              <a:rPr lang="pt-BR" dirty="0"/>
              <a:t> a partir de 01.01.01998, a idade mínima para o idoso passou a ser 67 anos, conforme nova redação dada pela MP 1.599-39, de 1997, e reedições, convertida na lei 9.720/98.</a:t>
            </a:r>
          </a:p>
          <a:p>
            <a:pPr algn="just"/>
            <a:r>
              <a:rPr lang="pt-BR" dirty="0"/>
              <a:t> </a:t>
            </a:r>
          </a:p>
          <a:p>
            <a:pPr algn="just"/>
            <a:r>
              <a:rPr lang="pt-BR" b="1" dirty="0"/>
              <a:t>Estatuto do Idoso -</a:t>
            </a:r>
            <a:r>
              <a:rPr lang="pt-BR" dirty="0"/>
              <a:t> </a:t>
            </a:r>
            <a:r>
              <a:rPr lang="pt-BR" b="1" dirty="0"/>
              <a:t>Lei 10.741/2003:</a:t>
            </a:r>
            <a:r>
              <a:rPr lang="pt-BR" dirty="0"/>
              <a:t> revogou implicitamente a LOAS no quesito etário para possibilitar a concessão do benefício para as pessoas com idade a partir dos 65 anos de idade. </a:t>
            </a:r>
            <a:r>
              <a:rPr lang="pt-BR" b="1" dirty="0"/>
              <a:t>Alterado pela Lei 12.435/11</a:t>
            </a:r>
            <a:r>
              <a:rPr lang="pt-BR" dirty="0"/>
              <a:t>.</a:t>
            </a:r>
          </a:p>
          <a:p>
            <a:pPr algn="just"/>
            <a:endParaRPr lang="pt-BR" dirty="0"/>
          </a:p>
          <a:p>
            <a:pPr algn="just"/>
            <a:r>
              <a:rPr lang="pt-BR" dirty="0"/>
              <a:t>Para o Estatuto, considera-se idoso aquele que tem idade superior a 60 anos, mas para a percepção do benefício exige-se 65 anos (fundamento do tratamento diferenciado: princípio da seletividade).</a:t>
            </a:r>
          </a:p>
          <a:p>
            <a:pPr algn="just"/>
            <a:endParaRPr lang="pt-BR" dirty="0"/>
          </a:p>
          <a:p>
            <a:pPr algn="just"/>
            <a:r>
              <a:rPr lang="pt-BR" dirty="0"/>
              <a:t>Não há necessidade da comprovação da deficiência, pois são requisitos alternativos e não cumulativo com o em estudo. </a:t>
            </a:r>
          </a:p>
          <a:p>
            <a:pPr algn="just"/>
            <a:endParaRPr lang="pt-BR" dirty="0"/>
          </a:p>
          <a:p>
            <a:pPr algn="just"/>
            <a:endParaRPr lang="pt-BR" dirty="0"/>
          </a:p>
          <a:p>
            <a:endParaRPr lang="pt-BR" dirty="0"/>
          </a:p>
        </p:txBody>
      </p:sp>
      <p:sp>
        <p:nvSpPr>
          <p:cNvPr id="3" name="Título 2"/>
          <p:cNvSpPr>
            <a:spLocks noGrp="1"/>
          </p:cNvSpPr>
          <p:nvPr>
            <p:ph type="title"/>
          </p:nvPr>
        </p:nvSpPr>
        <p:spPr>
          <a:xfrm>
            <a:off x="2514600" y="404664"/>
            <a:ext cx="4114800" cy="701040"/>
          </a:xfrm>
        </p:spPr>
        <p:txBody>
          <a:bodyPr/>
          <a:lstStyle/>
          <a:p>
            <a:r>
              <a:rPr lang="pt-BR" dirty="0" smtClean="0"/>
              <a:t>Idade </a:t>
            </a:r>
            <a:br>
              <a:rPr lang="pt-BR" dirty="0" smtClean="0"/>
            </a:br>
            <a:r>
              <a:rPr lang="pt-BR" sz="1200" dirty="0" smtClean="0"/>
              <a:t>home e mulher</a:t>
            </a:r>
            <a:endParaRPr lang="pt-BR" sz="1200" dirty="0"/>
          </a:p>
        </p:txBody>
      </p:sp>
    </p:spTree>
    <p:extLst>
      <p:ext uri="{BB962C8B-B14F-4D97-AF65-F5344CB8AC3E}">
        <p14:creationId xmlns:p14="http://schemas.microsoft.com/office/powerpoint/2010/main" val="3805868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251520" y="1628800"/>
            <a:ext cx="8712968" cy="5040560"/>
          </a:xfrm>
        </p:spPr>
        <p:txBody>
          <a:bodyPr>
            <a:normAutofit fontScale="92500" lnSpcReduction="10000"/>
          </a:bodyPr>
          <a:lstStyle/>
          <a:p>
            <a:pPr algn="just"/>
            <a:r>
              <a:rPr lang="pt-BR" dirty="0"/>
              <a:t>Artigo 20, § 2º da Lei 8.742/93 que: </a:t>
            </a:r>
          </a:p>
          <a:p>
            <a:pPr algn="just"/>
            <a:endParaRPr lang="pt-BR" dirty="0"/>
          </a:p>
          <a:p>
            <a:pPr algn="just"/>
            <a:r>
              <a:rPr lang="pt-BR" b="1" dirty="0"/>
              <a:t>Original</a:t>
            </a:r>
            <a:r>
              <a:rPr lang="pt-BR" dirty="0"/>
              <a:t>: Para efeito de concessão deste benefício, a pessoa portadora de deficiência é aquela incapacitada para a vida independente e para o trabalho.</a:t>
            </a:r>
          </a:p>
          <a:p>
            <a:pPr algn="just"/>
            <a:endParaRPr lang="pt-BR" dirty="0"/>
          </a:p>
          <a:p>
            <a:pPr algn="just"/>
            <a:r>
              <a:rPr lang="pt-BR" b="1" dirty="0"/>
              <a:t>Lei 12.435/11</a:t>
            </a:r>
            <a:r>
              <a:rPr lang="pt-BR" dirty="0"/>
              <a:t>: Para efeito de concessão deste benefício, considera-se:</a:t>
            </a:r>
          </a:p>
          <a:p>
            <a:pPr algn="just"/>
            <a:r>
              <a:rPr lang="pt-BR" dirty="0"/>
              <a:t>I - </a:t>
            </a:r>
            <a:r>
              <a:rPr lang="pt-BR" b="1" dirty="0"/>
              <a:t>pessoa com deficiência</a:t>
            </a:r>
            <a:r>
              <a:rPr lang="pt-BR" dirty="0"/>
              <a:t>: aquela que tem impedimentos de longo prazo de natureza física, intelectual ou sensorial, os quais, em interação com diversas barreiras, podem obstruir sua participação plena e efetiva na sociedade com as demais pessoas; </a:t>
            </a:r>
          </a:p>
          <a:p>
            <a:pPr algn="just"/>
            <a:r>
              <a:rPr lang="pt-BR" dirty="0"/>
              <a:t>II - </a:t>
            </a:r>
            <a:r>
              <a:rPr lang="pt-BR" b="1" dirty="0"/>
              <a:t>impedimentos de longo prazo</a:t>
            </a:r>
            <a:r>
              <a:rPr lang="pt-BR" dirty="0"/>
              <a:t>: aqueles que incapacitam a pessoa com deficiência para a vida independente e para o trabalho pelo prazo mínimo de 2 (dois) anos. </a:t>
            </a:r>
          </a:p>
          <a:p>
            <a:pPr algn="just"/>
            <a:endParaRPr lang="pt-BR" dirty="0"/>
          </a:p>
          <a:p>
            <a:pPr algn="just"/>
            <a:r>
              <a:rPr lang="pt-BR" b="1" dirty="0"/>
              <a:t>Lei nº 13.146, de 2015:</a:t>
            </a:r>
            <a:r>
              <a:rPr lang="pt-BR" dirty="0"/>
              <a:t> pessoa com deficiência é aquela que tem impedimento de longo prazo de natureza física, mental, intelectual ou sensorial, o qual, em interação com uma ou mais barreiras, pode obstruir sua participação plena e efetiva na sociedade em igualdade de condições com as demais pessoas. </a:t>
            </a:r>
          </a:p>
          <a:p>
            <a:endParaRPr lang="pt-BR" dirty="0"/>
          </a:p>
        </p:txBody>
      </p:sp>
      <p:sp>
        <p:nvSpPr>
          <p:cNvPr id="3" name="Título 2"/>
          <p:cNvSpPr>
            <a:spLocks noGrp="1"/>
          </p:cNvSpPr>
          <p:nvPr>
            <p:ph type="title"/>
          </p:nvPr>
        </p:nvSpPr>
        <p:spPr>
          <a:xfrm>
            <a:off x="2514600" y="404664"/>
            <a:ext cx="4114800" cy="701040"/>
          </a:xfrm>
        </p:spPr>
        <p:txBody>
          <a:bodyPr/>
          <a:lstStyle/>
          <a:p>
            <a:r>
              <a:rPr lang="pt-BR" dirty="0" smtClean="0"/>
              <a:t>DEFICIÊNCIA</a:t>
            </a:r>
            <a:endParaRPr lang="pt-BR" dirty="0"/>
          </a:p>
        </p:txBody>
      </p:sp>
    </p:spTree>
    <p:extLst>
      <p:ext uri="{BB962C8B-B14F-4D97-AF65-F5344CB8AC3E}">
        <p14:creationId xmlns:p14="http://schemas.microsoft.com/office/powerpoint/2010/main" val="3690889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179512" y="1484784"/>
            <a:ext cx="8784976" cy="5184576"/>
          </a:xfrm>
        </p:spPr>
        <p:txBody>
          <a:bodyPr>
            <a:normAutofit fontScale="85000" lnSpcReduction="10000"/>
          </a:bodyPr>
          <a:lstStyle/>
          <a:p>
            <a:pPr algn="just"/>
            <a:r>
              <a:rPr lang="pt-BR" dirty="0"/>
              <a:t>Art. 20, § 10 – impedimento de longo prazo definido na lei é de 2 anos;</a:t>
            </a:r>
          </a:p>
          <a:p>
            <a:pPr algn="just"/>
            <a:endParaRPr lang="pt-BR" dirty="0"/>
          </a:p>
          <a:p>
            <a:pPr algn="just"/>
            <a:r>
              <a:rPr lang="pt-BR" dirty="0"/>
              <a:t>SÚMULA 29 DA TNU - Para os efeitos do art. 20, § 2º, da Lei n. 8.742, de 1993, incapacidade para a vida independente </a:t>
            </a:r>
            <a:r>
              <a:rPr lang="pt-BR" b="1" dirty="0"/>
              <a:t>não é só aquela que impede as atividades mais elementares da pessoa</a:t>
            </a:r>
            <a:r>
              <a:rPr lang="pt-BR" dirty="0"/>
              <a:t>, </a:t>
            </a:r>
            <a:r>
              <a:rPr lang="pt-BR" b="1" i="1" dirty="0"/>
              <a:t>mas também a impossibilita de prover ao próprio sustento</a:t>
            </a:r>
            <a:r>
              <a:rPr lang="pt-BR" dirty="0"/>
              <a:t>.</a:t>
            </a:r>
          </a:p>
          <a:p>
            <a:pPr algn="just"/>
            <a:endParaRPr lang="pt-BR" dirty="0"/>
          </a:p>
          <a:p>
            <a:pPr algn="just"/>
            <a:r>
              <a:rPr lang="pt-BR" dirty="0"/>
              <a:t>SÚMULA 48 DA TNU - A incapacidade não precisa ser permanente para fins de concessão do benefício assistencial de prestação continuada.</a:t>
            </a:r>
          </a:p>
          <a:p>
            <a:pPr algn="just"/>
            <a:endParaRPr lang="pt-BR" dirty="0"/>
          </a:p>
          <a:p>
            <a:pPr algn="just"/>
            <a:r>
              <a:rPr lang="pt-BR" dirty="0"/>
              <a:t>SÚMULA 80 DA TNU - Nos pedidos de benefício de prestação continuada (LOAS), tendo em vista o advento da Lei 12.470/11, para adequada valoração dos fatores ambientais, sociais, econômicos e pessoais que impactam na participação da pessoa com deficiência na sociedade, é necessária a realização de avaliação social por assistente social ou outras providências aptas a revelar a efetiva condição vivida no meio social pelo requerente.</a:t>
            </a:r>
          </a:p>
          <a:p>
            <a:pPr algn="just"/>
            <a:endParaRPr lang="pt-BR" dirty="0"/>
          </a:p>
          <a:p>
            <a:pPr algn="just"/>
            <a:r>
              <a:rPr lang="pt-BR" dirty="0"/>
              <a:t>PEDILEF 2006.83.03.501.397-9/PE: havendo incapacidade médica, ainda que apenas parcial, cabe a concessão do benefício se as condições pessoais forem desfavoráveis à inserção ou reinserção do mercado de trabalho.</a:t>
            </a:r>
          </a:p>
          <a:p>
            <a:pPr algn="just"/>
            <a:endParaRPr lang="pt-BR" dirty="0"/>
          </a:p>
          <a:p>
            <a:pPr algn="just"/>
            <a:endParaRPr lang="pt-BR" dirty="0"/>
          </a:p>
          <a:p>
            <a:pPr algn="just"/>
            <a:endParaRPr lang="pt-BR" dirty="0"/>
          </a:p>
          <a:p>
            <a:endParaRPr lang="pt-BR" dirty="0"/>
          </a:p>
        </p:txBody>
      </p:sp>
      <p:sp>
        <p:nvSpPr>
          <p:cNvPr id="3" name="Título 2"/>
          <p:cNvSpPr>
            <a:spLocks noGrp="1"/>
          </p:cNvSpPr>
          <p:nvPr>
            <p:ph type="title"/>
          </p:nvPr>
        </p:nvSpPr>
        <p:spPr>
          <a:xfrm>
            <a:off x="2514600" y="404664"/>
            <a:ext cx="4114800" cy="701040"/>
          </a:xfrm>
        </p:spPr>
        <p:txBody>
          <a:bodyPr/>
          <a:lstStyle/>
          <a:p>
            <a:r>
              <a:rPr lang="pt-BR" dirty="0" smtClean="0"/>
              <a:t>CONTINUAÇÃO</a:t>
            </a:r>
            <a:endParaRPr lang="pt-BR" dirty="0"/>
          </a:p>
        </p:txBody>
      </p:sp>
    </p:spTree>
    <p:extLst>
      <p:ext uri="{BB962C8B-B14F-4D97-AF65-F5344CB8AC3E}">
        <p14:creationId xmlns:p14="http://schemas.microsoft.com/office/powerpoint/2010/main" val="1676664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179512" y="1556792"/>
            <a:ext cx="8784976" cy="5040560"/>
          </a:xfrm>
        </p:spPr>
        <p:txBody>
          <a:bodyPr>
            <a:normAutofit/>
          </a:bodyPr>
          <a:lstStyle/>
          <a:p>
            <a:pPr algn="just"/>
            <a:r>
              <a:rPr lang="pt-BR" dirty="0"/>
              <a:t>Artigo 20, § 3º da LOAS </a:t>
            </a:r>
            <a:r>
              <a:rPr lang="pt-BR" dirty="0">
                <a:sym typeface="Wingdings" panose="05000000000000000000" pitchFamily="2" charset="2"/>
              </a:rPr>
              <a:t> § 3º. Considera-se incapaz de prover a manutenção da pessoa com deficiência ou idosa a </a:t>
            </a:r>
            <a:r>
              <a:rPr lang="pt-BR" b="1" i="1" dirty="0">
                <a:sym typeface="Wingdings" panose="05000000000000000000" pitchFamily="2" charset="2"/>
              </a:rPr>
              <a:t>família cuja renda mensal per capita seja inferior a 1/4 (um quarto) do salário-mínimo.</a:t>
            </a:r>
          </a:p>
          <a:p>
            <a:pPr algn="just"/>
            <a:endParaRPr lang="pt-BR" b="1" i="1" dirty="0">
              <a:sym typeface="Wingdings" panose="05000000000000000000" pitchFamily="2" charset="2"/>
            </a:endParaRPr>
          </a:p>
          <a:p>
            <a:pPr algn="just"/>
            <a:r>
              <a:rPr lang="pt-BR" b="1" dirty="0"/>
              <a:t>FAMÍLIA:</a:t>
            </a:r>
            <a:r>
              <a:rPr lang="pt-BR" dirty="0"/>
              <a:t> é composta pelo requerente, o cônjuge ou companheiro, os pais e, na ausência de um deles, a madrasta ou o padrasto, os irmãos solteiros, os filhos e enteados solteiros e os menores tutelados, desde que vivam sob o mesmo teto.</a:t>
            </a:r>
          </a:p>
          <a:p>
            <a:pPr algn="just"/>
            <a:endParaRPr lang="pt-BR" dirty="0"/>
          </a:p>
          <a:p>
            <a:pPr algn="just"/>
            <a:r>
              <a:rPr lang="pt-BR" dirty="0"/>
              <a:t>Injustiça da lei: a norma se manteve equidistante de sua redação original (que permitia a inclusão, no grupo familiar, de qualquer pessoa vivendo sob o mesmo teto, independentemente de relação de parentesco).</a:t>
            </a:r>
          </a:p>
          <a:p>
            <a:pPr algn="just"/>
            <a:endParaRPr lang="pt-BR" dirty="0"/>
          </a:p>
          <a:p>
            <a:pPr algn="just"/>
            <a:r>
              <a:rPr lang="pt-BR" b="1" dirty="0"/>
              <a:t>Enunciado nº. 51  -FONAJEF </a:t>
            </a:r>
            <a:r>
              <a:rPr lang="pt-BR" dirty="0"/>
              <a:t>- O  art.  20,  parágrafo  primeiro,  da  Lei  8742/93  não  é  exauriente  para  delimitar  o conceito de unidade familiar. </a:t>
            </a:r>
          </a:p>
          <a:p>
            <a:pPr algn="just"/>
            <a:endParaRPr lang="pt-BR" dirty="0"/>
          </a:p>
        </p:txBody>
      </p:sp>
      <p:sp>
        <p:nvSpPr>
          <p:cNvPr id="3" name="Título 2"/>
          <p:cNvSpPr>
            <a:spLocks noGrp="1"/>
          </p:cNvSpPr>
          <p:nvPr>
            <p:ph type="title"/>
          </p:nvPr>
        </p:nvSpPr>
        <p:spPr>
          <a:xfrm>
            <a:off x="2514600" y="260648"/>
            <a:ext cx="4114800" cy="701040"/>
          </a:xfrm>
        </p:spPr>
        <p:txBody>
          <a:bodyPr/>
          <a:lstStyle/>
          <a:p>
            <a:r>
              <a:rPr lang="pt-BR" dirty="0" smtClean="0"/>
              <a:t>MISERABILIDADE</a:t>
            </a:r>
            <a:endParaRPr lang="pt-BR" dirty="0"/>
          </a:p>
        </p:txBody>
      </p:sp>
    </p:spTree>
    <p:extLst>
      <p:ext uri="{BB962C8B-B14F-4D97-AF65-F5344CB8AC3E}">
        <p14:creationId xmlns:p14="http://schemas.microsoft.com/office/powerpoint/2010/main" val="229688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3"/>
          </p:nvPr>
        </p:nvSpPr>
        <p:spPr>
          <a:xfrm>
            <a:off x="251520" y="1412776"/>
            <a:ext cx="8712968" cy="5256584"/>
          </a:xfrm>
        </p:spPr>
        <p:txBody>
          <a:bodyPr>
            <a:noAutofit/>
          </a:bodyPr>
          <a:lstStyle/>
          <a:p>
            <a:pPr algn="just"/>
            <a:r>
              <a:rPr lang="pt-BR" sz="1800" dirty="0"/>
              <a:t>A </a:t>
            </a:r>
            <a:r>
              <a:rPr lang="pt-BR" sz="1800" b="1" dirty="0" smtClean="0"/>
              <a:t>Constituição de 1824</a:t>
            </a:r>
            <a:r>
              <a:rPr lang="pt-BR" sz="1800" dirty="0" smtClean="0"/>
              <a:t> fez </a:t>
            </a:r>
            <a:r>
              <a:rPr lang="pt-BR" sz="1800" dirty="0"/>
              <a:t>mencionar em seu art. 179, XXVII, que “A Constituição também garante os </a:t>
            </a:r>
            <a:r>
              <a:rPr lang="pt-BR" sz="1800" b="1" dirty="0"/>
              <a:t>socorros públicos</a:t>
            </a:r>
            <a:r>
              <a:rPr lang="pt-BR" sz="1800" dirty="0"/>
              <a:t>”, visto que naquela época a proteção previdenciária era adquirida através das entidades de “ </a:t>
            </a:r>
            <a:r>
              <a:rPr lang="pt-BR" sz="1800" b="1" i="1" dirty="0"/>
              <a:t>casas de socorros públicos</a:t>
            </a:r>
            <a:r>
              <a:rPr lang="pt-BR" sz="1800" dirty="0"/>
              <a:t>” (entendendo-se como asilos, conventos ou qualquer associação política ou religiosa).</a:t>
            </a:r>
          </a:p>
          <a:p>
            <a:pPr algn="just"/>
            <a:endParaRPr lang="pt-BR" sz="1800" dirty="0"/>
          </a:p>
          <a:p>
            <a:pPr algn="just"/>
            <a:r>
              <a:rPr lang="pt-BR" sz="1800" dirty="0"/>
              <a:t>A </a:t>
            </a:r>
            <a:r>
              <a:rPr lang="pt-BR" sz="1800" b="1" dirty="0"/>
              <a:t>Constituição de 1891</a:t>
            </a:r>
            <a:r>
              <a:rPr lang="pt-BR" sz="1800" dirty="0"/>
              <a:t>, em seu art. 75 determinou que : “a aposentadoria só poderá ser dada aos funcionários públicos em caso de invalidez no serviço da nação” A Emenda Constitucional de 1926, quando em seu dispositivo art. 54 . 29 “legislar sobre licença, aposentadoria e reformas, não se podendo conceder, nem alterar, por leis especiais”.</a:t>
            </a:r>
          </a:p>
          <a:p>
            <a:pPr algn="just"/>
            <a:endParaRPr lang="pt-BR" sz="1800" dirty="0"/>
          </a:p>
          <a:p>
            <a:pPr algn="just"/>
            <a:r>
              <a:rPr lang="pt-BR" sz="1800" dirty="0"/>
              <a:t>A </a:t>
            </a:r>
            <a:r>
              <a:rPr lang="pt-BR" sz="1800" b="1" dirty="0"/>
              <a:t>Constituição de 1934</a:t>
            </a:r>
            <a:r>
              <a:rPr lang="pt-BR" sz="1800" dirty="0"/>
              <a:t> estabeleceu em seu art.5º, XIX, a competência para a União fixar regras de assistência social, e no art. 10 apresentou texto de concorrência de responsabilidade entre a União e o Estado para cuidar da “saúde e assistência pública”, e a fiscalização “a aplicação das leis sociais”. Manteve a competência para legislar sobre aposentadorias ( art. 39 ); aparecendo na Constituição a obrigatoriedade da contribuição tríplice, entre o empregador, empregado e a União, em favor da velhice, da invalidez, da maternidade e nos casos de acidentes do trabalho ou de morte</a:t>
            </a:r>
            <a:r>
              <a:rPr lang="pt-BR" sz="1800" dirty="0" smtClean="0"/>
              <a:t>.</a:t>
            </a:r>
            <a:endParaRPr lang="pt-BR" sz="1800" dirty="0"/>
          </a:p>
        </p:txBody>
      </p:sp>
      <p:sp>
        <p:nvSpPr>
          <p:cNvPr id="2" name="Título 1"/>
          <p:cNvSpPr>
            <a:spLocks noGrp="1"/>
          </p:cNvSpPr>
          <p:nvPr>
            <p:ph type="title"/>
          </p:nvPr>
        </p:nvSpPr>
        <p:spPr>
          <a:xfrm>
            <a:off x="2483768" y="260648"/>
            <a:ext cx="4114800" cy="701040"/>
          </a:xfrm>
        </p:spPr>
        <p:txBody>
          <a:bodyPr>
            <a:normAutofit/>
          </a:bodyPr>
          <a:lstStyle/>
          <a:p>
            <a:r>
              <a:rPr lang="pt-BR" dirty="0" smtClean="0"/>
              <a:t>Constituição Federal e a seguridade social</a:t>
            </a:r>
            <a:endParaRPr lang="pt-BR" dirty="0"/>
          </a:p>
        </p:txBody>
      </p:sp>
    </p:spTree>
    <p:extLst>
      <p:ext uri="{BB962C8B-B14F-4D97-AF65-F5344CB8AC3E}">
        <p14:creationId xmlns:p14="http://schemas.microsoft.com/office/powerpoint/2010/main" val="1849573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179512" y="1556792"/>
            <a:ext cx="8784976" cy="5112568"/>
          </a:xfrm>
        </p:spPr>
        <p:txBody>
          <a:bodyPr>
            <a:normAutofit fontScale="77500" lnSpcReduction="20000"/>
          </a:bodyPr>
          <a:lstStyle/>
          <a:p>
            <a:pPr algn="just"/>
            <a:r>
              <a:rPr lang="pt-BR" b="1" dirty="0"/>
              <a:t>STF - </a:t>
            </a:r>
            <a:r>
              <a:rPr lang="pt-BR" b="1" dirty="0" err="1"/>
              <a:t>Rcl</a:t>
            </a:r>
            <a:r>
              <a:rPr lang="pt-BR" b="1" dirty="0"/>
              <a:t>: 4374 PE, Relator: Min. GILMAR MENDES, Data de Julgamento: 18/04/2013,  Tribunal Pleno, Data de Publicação: ACÓRDÃO ELETRÔNICO DJe-173 DIVULG 03-09-2013 PUBLIC 04-09-2013: </a:t>
            </a:r>
            <a:endParaRPr lang="pt-BR" dirty="0"/>
          </a:p>
          <a:p>
            <a:pPr algn="just"/>
            <a:endParaRPr lang="pt-BR" dirty="0"/>
          </a:p>
          <a:p>
            <a:pPr algn="just"/>
            <a:r>
              <a:rPr lang="pt-BR" dirty="0"/>
              <a:t>(...) Dispõe o art. 20, § 3º, da Lei 8.742/93 que considera-se incapaz de prover a manutenção da pessoa portadora de deficiência ou idosa a família cuja renda mensal per capita seja inferior a 1/4 (um quarto) do salário mínimo. O requisito financeiro estabelecido pela lei teve sua constitucionalidade contestada, ao fundamento de que permitiria que situações de patente miserabilidade social fossem consideradas fora do alcance do benefício assistencial previsto constitucionalmente. Ao apreciar a Ação Direta de Inconstitucionalidade 1.232-1/DF, o Supremo Tribunal Federal declarou a constitucionalidade do art. 20, § 3º, da LOAS. (...) Como a lei permaneceu inalterada, elaboraram-se maneiras de contornar o critério objetivo e único estipulado pela LOAS e avaliar o real estado de miserabilidade social das famílias com entes idosos ou deficientes. Paralelamente, foram editadas leis que estabeleceram critérios mais elásticos para concessão de outros benefícios assistenciais, tais como: a Lei 10.836/2004, que criou o Bolsa Família; a Lei 10.689/2003, que instituiu o Programa Nacional de Acesso a </a:t>
            </a:r>
            <a:r>
              <a:rPr lang="pt-BR" dirty="0" err="1"/>
              <a:t>Alimentacao</a:t>
            </a:r>
            <a:r>
              <a:rPr lang="pt-BR" dirty="0"/>
              <a:t>; a Lei 10.219/01, que criou o Bolsa Escola; a Lei 9.533/97, que autoriza o Poder Executivo a conceder apoio financeiro a municípios que instituírem programas de garantia de renda mínima associados a ações socioeducativas. O Supremo Tribunal Federal, em decisões monocráticas, passou a rever anteriores posicionamentos acerca da </a:t>
            </a:r>
            <a:r>
              <a:rPr lang="pt-BR" dirty="0" err="1"/>
              <a:t>intransponibilidade</a:t>
            </a:r>
            <a:r>
              <a:rPr lang="pt-BR" dirty="0"/>
              <a:t> do critérios objetivos. Verificou-se a ocorrência do processo de </a:t>
            </a:r>
            <a:r>
              <a:rPr lang="pt-BR" dirty="0" err="1"/>
              <a:t>inconstitucionalização</a:t>
            </a:r>
            <a:r>
              <a:rPr lang="pt-BR" dirty="0"/>
              <a:t> decorrente de notórias mudanças fáticas (políticas, econômicas e sociais) e jurídicas (sucessivas modificações legislativas dos patamares econômicos utilizados como critérios de concessão de outros benefícios assistenciais por parte do Estado brasileiro). 5. Declaração de inconstitucionalidade parcial, sem pronúncia de nulidade, do art. 20, § 3º, da Lei 8.742/1993. 6. Reclamação constitucional julgada improcedente.</a:t>
            </a:r>
          </a:p>
          <a:p>
            <a:endParaRPr lang="pt-BR" dirty="0"/>
          </a:p>
        </p:txBody>
      </p:sp>
      <p:sp>
        <p:nvSpPr>
          <p:cNvPr id="3" name="Título 2"/>
          <p:cNvSpPr>
            <a:spLocks noGrp="1"/>
          </p:cNvSpPr>
          <p:nvPr>
            <p:ph type="title"/>
          </p:nvPr>
        </p:nvSpPr>
        <p:spPr>
          <a:xfrm>
            <a:off x="2514600" y="260648"/>
            <a:ext cx="4114800" cy="701040"/>
          </a:xfrm>
        </p:spPr>
        <p:txBody>
          <a:bodyPr/>
          <a:lstStyle/>
          <a:p>
            <a:r>
              <a:rPr lang="pt-BR" dirty="0" smtClean="0"/>
              <a:t>CRITÉRIO</a:t>
            </a:r>
            <a:endParaRPr lang="pt-BR" dirty="0"/>
          </a:p>
        </p:txBody>
      </p:sp>
    </p:spTree>
    <p:extLst>
      <p:ext uri="{BB962C8B-B14F-4D97-AF65-F5344CB8AC3E}">
        <p14:creationId xmlns:p14="http://schemas.microsoft.com/office/powerpoint/2010/main" val="107676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p:txBody>
          <a:bodyPr>
            <a:normAutofit lnSpcReduction="10000"/>
          </a:bodyPr>
          <a:lstStyle/>
          <a:p>
            <a:pPr algn="just"/>
            <a:endParaRPr lang="pt-BR" dirty="0"/>
          </a:p>
          <a:p>
            <a:pPr algn="just"/>
            <a:r>
              <a:rPr lang="pt-BR" b="1" dirty="0"/>
              <a:t>STJ</a:t>
            </a:r>
            <a:r>
              <a:rPr lang="pt-BR" dirty="0"/>
              <a:t>:</a:t>
            </a:r>
          </a:p>
          <a:p>
            <a:pPr algn="just"/>
            <a:endParaRPr lang="pt-BR" dirty="0"/>
          </a:p>
          <a:p>
            <a:pPr algn="just"/>
            <a:r>
              <a:rPr lang="pt-BR" b="1" dirty="0" err="1"/>
              <a:t>REsp</a:t>
            </a:r>
            <a:r>
              <a:rPr lang="pt-BR" b="1" dirty="0"/>
              <a:t> n. 1.112.557/MG</a:t>
            </a:r>
            <a:r>
              <a:rPr lang="pt-BR" dirty="0"/>
              <a:t>, submetido a julgamento pelo rito do artigo 543-C do CPC, </a:t>
            </a:r>
          </a:p>
          <a:p>
            <a:pPr algn="just"/>
            <a:endParaRPr lang="pt-BR" dirty="0"/>
          </a:p>
          <a:p>
            <a:pPr algn="just"/>
            <a:r>
              <a:rPr lang="pt-BR" dirty="0"/>
              <a:t>"A limitação do valor da renda per capita familiar não deve ser considerada a única forma de se comprovar que a pessoa não possui outros meios para prover a própria manutenção ou de tê-la provida por sua família, pois é apenas um elemento objetivo para se aferir a necessidade, ou seja, presume-se absolutamente a miserabilidade quando comprovada a renda per capita inferior a 1/4 do salário mínimo".</a:t>
            </a:r>
          </a:p>
          <a:p>
            <a:endParaRPr lang="pt-BR" dirty="0"/>
          </a:p>
        </p:txBody>
      </p:sp>
      <p:sp>
        <p:nvSpPr>
          <p:cNvPr id="3" name="Título 2"/>
          <p:cNvSpPr>
            <a:spLocks noGrp="1"/>
          </p:cNvSpPr>
          <p:nvPr>
            <p:ph type="title"/>
          </p:nvPr>
        </p:nvSpPr>
        <p:spPr>
          <a:xfrm>
            <a:off x="2555776" y="332656"/>
            <a:ext cx="4114800" cy="701040"/>
          </a:xfrm>
        </p:spPr>
        <p:txBody>
          <a:bodyPr/>
          <a:lstStyle/>
          <a:p>
            <a:r>
              <a:rPr lang="pt-BR" dirty="0" smtClean="0"/>
              <a:t>CRITÉRIO MISERABILIDADE</a:t>
            </a:r>
            <a:endParaRPr lang="pt-BR" dirty="0"/>
          </a:p>
        </p:txBody>
      </p:sp>
    </p:spTree>
    <p:extLst>
      <p:ext uri="{BB962C8B-B14F-4D97-AF65-F5344CB8AC3E}">
        <p14:creationId xmlns:p14="http://schemas.microsoft.com/office/powerpoint/2010/main" val="1133501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179512" y="1556792"/>
            <a:ext cx="8784976" cy="5112568"/>
          </a:xfrm>
        </p:spPr>
        <p:txBody>
          <a:bodyPr>
            <a:normAutofit fontScale="92500" lnSpcReduction="20000"/>
          </a:bodyPr>
          <a:lstStyle/>
          <a:p>
            <a:pPr algn="just"/>
            <a:r>
              <a:rPr lang="pt-BR" dirty="0" smtClean="0"/>
              <a:t>REVISTO A CADA DOIS ANOS, E:</a:t>
            </a:r>
            <a:endParaRPr lang="pt-BR" dirty="0"/>
          </a:p>
          <a:p>
            <a:pPr algn="just"/>
            <a:endParaRPr lang="pt-BR" dirty="0"/>
          </a:p>
          <a:p>
            <a:pPr marL="457200" indent="-457200" algn="just">
              <a:buAutoNum type="arabicPeriod"/>
            </a:pPr>
            <a:r>
              <a:rPr lang="pt-BR" dirty="0"/>
              <a:t>Superação das condições que lhe deram origem;</a:t>
            </a:r>
          </a:p>
          <a:p>
            <a:pPr marL="457200" indent="-457200" algn="just">
              <a:buAutoNum type="arabicPeriod"/>
            </a:pPr>
            <a:r>
              <a:rPr lang="pt-BR" dirty="0"/>
              <a:t>Morte do beneficiário (personalíssimo)</a:t>
            </a:r>
          </a:p>
          <a:p>
            <a:pPr marL="457200" indent="-457200" algn="just">
              <a:buAutoNum type="arabicPeriod"/>
            </a:pPr>
            <a:r>
              <a:rPr lang="pt-BR" dirty="0"/>
              <a:t>Falta de comparecimento na perícia periódica</a:t>
            </a:r>
          </a:p>
          <a:p>
            <a:pPr marL="457200" indent="-457200" algn="just">
              <a:buAutoNum type="arabicPeriod"/>
            </a:pPr>
            <a:r>
              <a:rPr lang="pt-BR" dirty="0"/>
              <a:t>Falta de declaração da composição do grupo familiar quando solicitado</a:t>
            </a:r>
          </a:p>
          <a:p>
            <a:pPr marL="457200" indent="-457200" algn="just">
              <a:buAutoNum type="arabicPeriod"/>
            </a:pPr>
            <a:r>
              <a:rPr lang="pt-BR" dirty="0"/>
              <a:t>Constatação de irregularidade na sua concessão</a:t>
            </a:r>
          </a:p>
          <a:p>
            <a:pPr algn="just"/>
            <a:endParaRPr lang="pt-BR" dirty="0"/>
          </a:p>
          <a:p>
            <a:pPr algn="just"/>
            <a:endParaRPr lang="pt-BR" dirty="0"/>
          </a:p>
          <a:p>
            <a:pPr algn="just"/>
            <a:r>
              <a:rPr lang="pt-BR" dirty="0" smtClean="0"/>
              <a:t>CARACTERÍSTICAS</a:t>
            </a:r>
            <a:endParaRPr lang="pt-BR" dirty="0"/>
          </a:p>
          <a:p>
            <a:pPr marL="457200" indent="-457200" algn="just">
              <a:buAutoNum type="arabicPeriod"/>
            </a:pPr>
            <a:endParaRPr lang="pt-BR" dirty="0"/>
          </a:p>
          <a:p>
            <a:pPr marL="457200" indent="-457200" algn="just">
              <a:buAutoNum type="arabicPeriod"/>
            </a:pPr>
            <a:r>
              <a:rPr lang="pt-BR" dirty="0"/>
              <a:t>Não pode ser acumulado com qualquer outro benefício, inclusive seguro desemprego;</a:t>
            </a:r>
          </a:p>
          <a:p>
            <a:pPr marL="457200" indent="-457200" algn="just">
              <a:buAutoNum type="arabicPeriod"/>
            </a:pPr>
            <a:r>
              <a:rPr lang="pt-BR" dirty="0" smtClean="0"/>
              <a:t>Não </a:t>
            </a:r>
            <a:r>
              <a:rPr lang="pt-BR" dirty="0"/>
              <a:t>é transferível causa mortis;</a:t>
            </a:r>
          </a:p>
          <a:p>
            <a:pPr marL="457200" indent="-457200" algn="just">
              <a:buAutoNum type="arabicPeriod"/>
            </a:pPr>
            <a:r>
              <a:rPr lang="pt-BR" dirty="0" smtClean="0"/>
              <a:t>Não </a:t>
            </a:r>
            <a:r>
              <a:rPr lang="pt-BR" dirty="0"/>
              <a:t>possui abono anual</a:t>
            </a:r>
          </a:p>
          <a:p>
            <a:pPr marL="457200" indent="-457200" algn="just">
              <a:buAutoNum type="arabicPeriod"/>
            </a:pPr>
            <a:r>
              <a:rPr lang="pt-BR" dirty="0" smtClean="0"/>
              <a:t>Não </a:t>
            </a:r>
            <a:r>
              <a:rPr lang="pt-BR" dirty="0"/>
              <a:t>está sujeito ao desconto de qualquer contribuição e empréstimo consignado</a:t>
            </a:r>
          </a:p>
          <a:p>
            <a:pPr marL="457200" indent="-457200" algn="just">
              <a:buAutoNum type="arabicPeriod"/>
            </a:pPr>
            <a:endParaRPr lang="pt-BR" dirty="0"/>
          </a:p>
          <a:p>
            <a:endParaRPr lang="pt-BR" dirty="0"/>
          </a:p>
        </p:txBody>
      </p:sp>
      <p:sp>
        <p:nvSpPr>
          <p:cNvPr id="3" name="Título 2"/>
          <p:cNvSpPr>
            <a:spLocks noGrp="1"/>
          </p:cNvSpPr>
          <p:nvPr>
            <p:ph type="title"/>
          </p:nvPr>
        </p:nvSpPr>
        <p:spPr>
          <a:xfrm>
            <a:off x="2411760" y="260648"/>
            <a:ext cx="4114800" cy="701040"/>
          </a:xfrm>
        </p:spPr>
        <p:txBody>
          <a:bodyPr/>
          <a:lstStyle/>
          <a:p>
            <a:r>
              <a:rPr lang="pt-BR" dirty="0" smtClean="0"/>
              <a:t>CONIDERAÇÕES FINAIS</a:t>
            </a:r>
            <a:endParaRPr lang="pt-BR" dirty="0"/>
          </a:p>
        </p:txBody>
      </p:sp>
    </p:spTree>
    <p:extLst>
      <p:ext uri="{BB962C8B-B14F-4D97-AF65-F5344CB8AC3E}">
        <p14:creationId xmlns:p14="http://schemas.microsoft.com/office/powerpoint/2010/main" val="2177155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0" y="1412776"/>
            <a:ext cx="9144000" cy="5445224"/>
          </a:xfrm>
        </p:spPr>
        <p:txBody>
          <a:bodyPr>
            <a:normAutofit/>
          </a:bodyPr>
          <a:lstStyle/>
          <a:p>
            <a:pPr algn="just">
              <a:lnSpc>
                <a:spcPct val="150000"/>
              </a:lnSpc>
            </a:pPr>
            <a:r>
              <a:rPr lang="pt-BR" sz="2200" dirty="0" smtClean="0"/>
              <a:t>A origem </a:t>
            </a:r>
            <a:r>
              <a:rPr lang="pt-BR" sz="2200" dirty="0"/>
              <a:t>do princípio inicia-se em </a:t>
            </a:r>
            <a:r>
              <a:rPr lang="pt-BR" sz="2200" dirty="0" err="1"/>
              <a:t>Beveridge</a:t>
            </a:r>
            <a:r>
              <a:rPr lang="pt-BR" sz="2200" dirty="0"/>
              <a:t> (1946: 155) onde introduziu esse princípio como “</a:t>
            </a:r>
            <a:r>
              <a:rPr lang="pt-BR" sz="2200" b="1" i="1" dirty="0"/>
              <a:t>abrangência da cobertura das pessoas</a:t>
            </a:r>
            <a:r>
              <a:rPr lang="pt-BR" sz="2200" dirty="0"/>
              <a:t>” e o considerou um instrumento para abolir a pobreza. </a:t>
            </a:r>
            <a:endParaRPr lang="pt-BR" sz="2200" dirty="0" smtClean="0"/>
          </a:p>
          <a:p>
            <a:pPr algn="just">
              <a:lnSpc>
                <a:spcPct val="150000"/>
              </a:lnSpc>
            </a:pPr>
            <a:endParaRPr lang="pt-BR" sz="2200" dirty="0"/>
          </a:p>
          <a:p>
            <a:pPr algn="just">
              <a:lnSpc>
                <a:spcPct val="150000"/>
              </a:lnSpc>
            </a:pPr>
            <a:r>
              <a:rPr lang="pt-BR" sz="2200" dirty="0" smtClean="0"/>
              <a:t>A </a:t>
            </a:r>
            <a:r>
              <a:rPr lang="pt-BR" sz="2200" b="1" dirty="0"/>
              <a:t>Declaração da Filadélfia, de 1944</a:t>
            </a:r>
            <a:r>
              <a:rPr lang="pt-BR" sz="2200" dirty="0"/>
              <a:t>, proclamou que todos os membros da comunidade deveriam ser cobertos; daí a necessidade de estender as medidas de seguridade social para garantir renda básica àqueles que necessitam. Uma recomendação de 1944 estabeleceu que o seguro social deveria proteger “</a:t>
            </a:r>
            <a:r>
              <a:rPr lang="pt-BR" sz="2200" b="1" i="1" dirty="0"/>
              <a:t>todos os assalariados e trabalhadores autônomos e as pessoas sob sua responsabilidade</a:t>
            </a:r>
            <a:r>
              <a:rPr lang="pt-BR" sz="2200" dirty="0"/>
              <a:t>”. </a:t>
            </a:r>
          </a:p>
          <a:p>
            <a:pPr algn="just">
              <a:lnSpc>
                <a:spcPct val="150000"/>
              </a:lnSpc>
            </a:pPr>
            <a:endParaRPr lang="pt-BR" sz="2200" dirty="0" smtClean="0"/>
          </a:p>
        </p:txBody>
      </p:sp>
      <p:sp>
        <p:nvSpPr>
          <p:cNvPr id="3" name="Título 2"/>
          <p:cNvSpPr>
            <a:spLocks noGrp="1"/>
          </p:cNvSpPr>
          <p:nvPr>
            <p:ph type="title"/>
          </p:nvPr>
        </p:nvSpPr>
        <p:spPr>
          <a:xfrm>
            <a:off x="2483768" y="260648"/>
            <a:ext cx="4114800" cy="701040"/>
          </a:xfrm>
        </p:spPr>
        <p:txBody>
          <a:bodyPr>
            <a:normAutofit fontScale="90000"/>
          </a:bodyPr>
          <a:lstStyle/>
          <a:p>
            <a:r>
              <a:rPr lang="pt-BR" dirty="0"/>
              <a:t>Princípio da universalidade da cobertura e do </a:t>
            </a:r>
            <a:r>
              <a:rPr lang="pt-BR" dirty="0" smtClean="0"/>
              <a:t>atendimento</a:t>
            </a:r>
            <a:endParaRPr lang="pt-BR" dirty="0"/>
          </a:p>
        </p:txBody>
      </p:sp>
    </p:spTree>
    <p:extLst>
      <p:ext uri="{BB962C8B-B14F-4D97-AF65-F5344CB8AC3E}">
        <p14:creationId xmlns:p14="http://schemas.microsoft.com/office/powerpoint/2010/main" val="876038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036496" cy="7017306"/>
          </a:xfrm>
          <a:prstGeom prst="rect">
            <a:avLst/>
          </a:prstGeom>
        </p:spPr>
        <p:txBody>
          <a:bodyPr wrap="square">
            <a:spAutoFit/>
          </a:bodyPr>
          <a:lstStyle/>
          <a:p>
            <a:pPr algn="just">
              <a:lnSpc>
                <a:spcPct val="150000"/>
              </a:lnSpc>
            </a:pPr>
            <a:r>
              <a:rPr lang="pt-BR" sz="2000" dirty="0"/>
              <a:t>As Convenções 102, de 1952, e 128-130, de 1967, fixaram coberturas mínimas das pessoas para cada uma das contingências, incluindo as prestações monetárias – especialmente benefícios – com base em </a:t>
            </a:r>
            <a:r>
              <a:rPr lang="pt-BR" sz="2000" b="1" i="1" dirty="0"/>
              <a:t>três porcentagens alternativas</a:t>
            </a:r>
            <a:r>
              <a:rPr lang="pt-BR" sz="2000" dirty="0"/>
              <a:t>: </a:t>
            </a:r>
            <a:endParaRPr lang="pt-BR" sz="2000" dirty="0" smtClean="0"/>
          </a:p>
          <a:p>
            <a:pPr marL="457200" indent="-457200" algn="just">
              <a:lnSpc>
                <a:spcPct val="150000"/>
              </a:lnSpc>
              <a:buAutoNum type="arabicParenBoth"/>
            </a:pPr>
            <a:r>
              <a:rPr lang="pt-BR" sz="2000" b="1" dirty="0" smtClean="0"/>
              <a:t>50</a:t>
            </a:r>
            <a:r>
              <a:rPr lang="pt-BR" sz="2000" b="1" dirty="0"/>
              <a:t>% do total de trabalhadores assalariados</a:t>
            </a:r>
            <a:r>
              <a:rPr lang="pt-BR" sz="2000" dirty="0"/>
              <a:t>, assim como seus cônjuges e filhos; </a:t>
            </a:r>
            <a:endParaRPr lang="pt-BR" sz="2000" dirty="0" smtClean="0"/>
          </a:p>
          <a:p>
            <a:pPr marL="457200" indent="-457200" algn="just">
              <a:lnSpc>
                <a:spcPct val="150000"/>
              </a:lnSpc>
              <a:buAutoNum type="arabicParenBoth"/>
            </a:pPr>
            <a:r>
              <a:rPr lang="pt-BR" sz="2000" b="1" dirty="0" smtClean="0"/>
              <a:t>20</a:t>
            </a:r>
            <a:r>
              <a:rPr lang="pt-BR" sz="2000" b="1" dirty="0"/>
              <a:t>% da população economicamente ativa que são residentes</a:t>
            </a:r>
            <a:r>
              <a:rPr lang="pt-BR" sz="2000" dirty="0"/>
              <a:t>, assim como seus cônjuges e filhos, e </a:t>
            </a:r>
            <a:endParaRPr lang="pt-BR" sz="2000" dirty="0" smtClean="0"/>
          </a:p>
          <a:p>
            <a:pPr marL="457200" indent="-457200" algn="just">
              <a:lnSpc>
                <a:spcPct val="150000"/>
              </a:lnSpc>
              <a:buAutoNum type="arabicParenBoth"/>
            </a:pPr>
            <a:r>
              <a:rPr lang="pt-BR" sz="2000" b="1" dirty="0" smtClean="0"/>
              <a:t>50</a:t>
            </a:r>
            <a:r>
              <a:rPr lang="pt-BR" sz="2000" b="1" dirty="0"/>
              <a:t>% de todos os residentes em conjunto</a:t>
            </a:r>
            <a:r>
              <a:rPr lang="pt-BR" sz="2000" dirty="0"/>
              <a:t>; mas, quando se trata de prestações monetárias, se amplia a todos os residentes cujos recursos não excedam um certo limite. </a:t>
            </a:r>
            <a:endParaRPr lang="pt-BR" sz="2000" dirty="0" smtClean="0"/>
          </a:p>
          <a:p>
            <a:pPr algn="just">
              <a:lnSpc>
                <a:spcPct val="150000"/>
              </a:lnSpc>
            </a:pPr>
            <a:r>
              <a:rPr lang="pt-BR" sz="2000" dirty="0" smtClean="0"/>
              <a:t>A </a:t>
            </a:r>
            <a:r>
              <a:rPr lang="pt-BR" sz="2000" dirty="0"/>
              <a:t>Convenção 102 da OIT </a:t>
            </a:r>
            <a:r>
              <a:rPr lang="pt-BR" sz="2000" u="sng" dirty="0"/>
              <a:t>menciona que tal postulado pode ser relativizado</a:t>
            </a:r>
            <a:r>
              <a:rPr lang="pt-BR" sz="2000" dirty="0"/>
              <a:t> ao permitir a exclusão de tais mínimos a </a:t>
            </a:r>
            <a:r>
              <a:rPr lang="pt-BR" sz="2000" b="1" dirty="0"/>
              <a:t>grupos de trabalhadores de difícil cobertura</a:t>
            </a:r>
            <a:r>
              <a:rPr lang="pt-BR" sz="2000" dirty="0"/>
              <a:t>, como os </a:t>
            </a:r>
            <a:r>
              <a:rPr lang="pt-BR" sz="2000" i="1" dirty="0"/>
              <a:t>ocasionais</a:t>
            </a:r>
            <a:r>
              <a:rPr lang="pt-BR" sz="2000" dirty="0"/>
              <a:t>, </a:t>
            </a:r>
            <a:r>
              <a:rPr lang="pt-BR" sz="2000" i="1" dirty="0"/>
              <a:t>familiares não-remunerados</a:t>
            </a:r>
            <a:r>
              <a:rPr lang="pt-BR" sz="2000" dirty="0"/>
              <a:t>, </a:t>
            </a:r>
            <a:r>
              <a:rPr lang="pt-BR" sz="2000" i="1" dirty="0"/>
              <a:t>trabalhadores em domicílio</a:t>
            </a:r>
            <a:r>
              <a:rPr lang="pt-BR" sz="2000" dirty="0"/>
              <a:t> e </a:t>
            </a:r>
            <a:r>
              <a:rPr lang="pt-BR" sz="2000" i="1" dirty="0"/>
              <a:t>rurais</a:t>
            </a:r>
            <a:r>
              <a:rPr lang="pt-BR" sz="2000" dirty="0"/>
              <a:t>. Também são permitidas </a:t>
            </a:r>
            <a:r>
              <a:rPr lang="pt-BR" sz="2000" b="1" dirty="0"/>
              <a:t>exceções temporárias nos países em desenvolvimento</a:t>
            </a:r>
            <a:r>
              <a:rPr lang="pt-BR" sz="2000" dirty="0"/>
              <a:t>, limitando o mínimo de cobertura a empresas industriais com certo número de trabalhadores, se bem que os países devem precisar periodicamente se os motivos dessa exceção persistem ou não.</a:t>
            </a:r>
          </a:p>
        </p:txBody>
      </p:sp>
    </p:spTree>
    <p:extLst>
      <p:ext uri="{BB962C8B-B14F-4D97-AF65-F5344CB8AC3E}">
        <p14:creationId xmlns:p14="http://schemas.microsoft.com/office/powerpoint/2010/main" val="4208625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5247"/>
            <a:ext cx="9144000" cy="6555641"/>
          </a:xfrm>
          <a:prstGeom prst="rect">
            <a:avLst/>
          </a:prstGeom>
        </p:spPr>
        <p:txBody>
          <a:bodyPr wrap="square">
            <a:spAutoFit/>
          </a:bodyPr>
          <a:lstStyle/>
          <a:p>
            <a:pPr algn="just">
              <a:lnSpc>
                <a:spcPct val="150000"/>
              </a:lnSpc>
            </a:pPr>
            <a:r>
              <a:rPr lang="pt-BR" sz="2000" dirty="0" smtClean="0"/>
              <a:t>Todas </a:t>
            </a:r>
            <a:r>
              <a:rPr lang="pt-BR" sz="2000" dirty="0"/>
              <a:t>as pessoas que se encontram dentro no território nacional: brasileiros natos ou naturalizados, inclusive os estrangeiros podem usufruir da Seguridade Social, devendo ser acobertados por todos os eventos, desde que encontre-se inscrito no Regime Geral de Previdência Social. Na lição de Wagner </a:t>
            </a:r>
            <a:r>
              <a:rPr lang="pt-BR" sz="2000" dirty="0" err="1"/>
              <a:t>Balera</a:t>
            </a:r>
            <a:r>
              <a:rPr lang="pt-BR" sz="2000" dirty="0"/>
              <a:t>, </a:t>
            </a:r>
            <a:r>
              <a:rPr lang="pt-BR" sz="2000" b="1" i="1" dirty="0"/>
              <a:t>no terreno da seguridade social, o objetivo da universalidade é congruente com o princípio da igualdade</a:t>
            </a:r>
            <a:r>
              <a:rPr lang="pt-BR" sz="2000" b="1" dirty="0"/>
              <a:t> (2004:82)</a:t>
            </a:r>
            <a:r>
              <a:rPr lang="pt-BR" sz="2000" dirty="0"/>
              <a:t>.</a:t>
            </a:r>
          </a:p>
          <a:p>
            <a:pPr algn="just">
              <a:lnSpc>
                <a:spcPct val="150000"/>
              </a:lnSpc>
            </a:pPr>
            <a:endParaRPr lang="pt-BR" sz="2000" dirty="0" smtClean="0"/>
          </a:p>
          <a:p>
            <a:pPr algn="just">
              <a:lnSpc>
                <a:spcPct val="150000"/>
              </a:lnSpc>
            </a:pPr>
            <a:r>
              <a:rPr lang="pt-BR" sz="2000" dirty="0" smtClean="0"/>
              <a:t>A </a:t>
            </a:r>
            <a:r>
              <a:rPr lang="pt-BR" sz="2000" b="1" u="sng" dirty="0"/>
              <a:t>universalidade de cobertura</a:t>
            </a:r>
            <a:r>
              <a:rPr lang="pt-BR" sz="2000" dirty="0"/>
              <a:t> se refere às </a:t>
            </a:r>
            <a:r>
              <a:rPr lang="pt-BR" sz="2000" b="1" dirty="0"/>
              <a:t>situações da vida que serão protegidas, ou seja, contingências sociais que necessitam de amparo</a:t>
            </a:r>
            <a:r>
              <a:rPr lang="pt-BR" sz="2000" dirty="0"/>
              <a:t>. Devem ser entendidas contingências sociais as necessidades daquelas pessoas que forem atingidas por um acontecimento relevante para a previdência social, como a impossibilidade de retornar ao trabalho, idade avançada, morte, etc. Assim contingência social vem a ser evento capaz de produzir a perda ou redução dos recursos necessários para a manutenção do beneficiário ou o aumento dos gastos (Miguel </a:t>
            </a:r>
            <a:r>
              <a:rPr lang="pt-BR" sz="2000" dirty="0" err="1"/>
              <a:t>Horvath</a:t>
            </a:r>
            <a:r>
              <a:rPr lang="pt-BR" sz="2000" dirty="0"/>
              <a:t> Júnior. Direito Previdenciário, 4ª </a:t>
            </a:r>
            <a:r>
              <a:rPr lang="pt-BR" sz="2000" dirty="0" err="1"/>
              <a:t>ed</a:t>
            </a:r>
            <a:r>
              <a:rPr lang="pt-BR" sz="2000" dirty="0"/>
              <a:t>, p 60).</a:t>
            </a:r>
          </a:p>
          <a:p>
            <a:pPr algn="just">
              <a:lnSpc>
                <a:spcPct val="150000"/>
              </a:lnSpc>
            </a:pPr>
            <a:r>
              <a:rPr lang="pt-BR" sz="2000" dirty="0"/>
              <a:t>	</a:t>
            </a:r>
          </a:p>
        </p:txBody>
      </p:sp>
    </p:spTree>
    <p:extLst>
      <p:ext uri="{BB962C8B-B14F-4D97-AF65-F5344CB8AC3E}">
        <p14:creationId xmlns:p14="http://schemas.microsoft.com/office/powerpoint/2010/main" val="1415121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107504" y="1412776"/>
            <a:ext cx="8928992" cy="5328592"/>
          </a:xfrm>
        </p:spPr>
        <p:txBody>
          <a:bodyPr>
            <a:normAutofit/>
          </a:bodyPr>
          <a:lstStyle/>
          <a:p>
            <a:pPr algn="just"/>
            <a:r>
              <a:rPr lang="pt-BR" dirty="0" err="1" smtClean="0"/>
              <a:t>Beveridge</a:t>
            </a:r>
            <a:r>
              <a:rPr lang="pt-BR" dirty="0" smtClean="0"/>
              <a:t> </a:t>
            </a:r>
            <a:r>
              <a:rPr lang="pt-BR" dirty="0"/>
              <a:t>recomendou </a:t>
            </a:r>
            <a:r>
              <a:rPr lang="pt-BR" b="1" dirty="0"/>
              <a:t>taxas de contribuição e prestações monetárias uniformes para todos os segurados</a:t>
            </a:r>
            <a:r>
              <a:rPr lang="pt-BR" dirty="0"/>
              <a:t>, independentemente de suas rendas, ainda que pudessem ser ajustadas de acordo com diferentes características dos grupos (assalariados, por conta própria, patrões, agricultores, donas de casa); </a:t>
            </a:r>
            <a:r>
              <a:rPr lang="pt-BR" b="1" dirty="0"/>
              <a:t>aqueles que adiassem sua aposentadoria e continuassem contribuindo teriam direito a um benefício maior (a assistência à saúde seria igual para todos)</a:t>
            </a:r>
            <a:r>
              <a:rPr lang="pt-BR" dirty="0"/>
              <a:t>. </a:t>
            </a:r>
          </a:p>
          <a:p>
            <a:pPr algn="just"/>
            <a:endParaRPr lang="pt-BR" dirty="0" smtClean="0"/>
          </a:p>
          <a:p>
            <a:pPr algn="just"/>
            <a:r>
              <a:rPr lang="pt-BR" dirty="0" smtClean="0"/>
              <a:t>A </a:t>
            </a:r>
            <a:r>
              <a:rPr lang="pt-BR" dirty="0"/>
              <a:t>OIT considera que a “</a:t>
            </a:r>
            <a:r>
              <a:rPr lang="pt-BR" b="1" dirty="0"/>
              <a:t>igualdade de tratamento é um princípio guia da seguridade social</a:t>
            </a:r>
            <a:r>
              <a:rPr lang="pt-BR" dirty="0" smtClean="0"/>
              <a:t>”. </a:t>
            </a:r>
            <a:r>
              <a:rPr lang="pt-BR" dirty="0"/>
              <a:t>Poucos países implantaram sistemas igualitários ao estilo de </a:t>
            </a:r>
            <a:r>
              <a:rPr lang="pt-BR" dirty="0" err="1"/>
              <a:t>Beveridge</a:t>
            </a:r>
            <a:r>
              <a:rPr lang="pt-BR" dirty="0"/>
              <a:t> e, ao contrário, estabeleceram certa relação entre contribuição e montante da prestação. No começo, excluiu-se os grupos de alta renda (já que estavam </a:t>
            </a:r>
            <a:r>
              <a:rPr lang="pt-BR" dirty="0" err="1"/>
              <a:t>auto-protegidos</a:t>
            </a:r>
            <a:r>
              <a:rPr lang="pt-BR" dirty="0"/>
              <a:t> ou podiam comprar proteção), mas, quando estes foram incorporados, ficou ainda mais claro o reforço dessa relação; apesar de muitos países terem fixado um teto de contribuição e um máximo para o montante da prestação. As condições legais de acesso deveriam ser iguais para todos os segurados, evitando qualquer discriminação por sexo, ocupação, renda etc. </a:t>
            </a:r>
          </a:p>
        </p:txBody>
      </p:sp>
      <p:sp>
        <p:nvSpPr>
          <p:cNvPr id="3" name="Título 2"/>
          <p:cNvSpPr>
            <a:spLocks noGrp="1"/>
          </p:cNvSpPr>
          <p:nvPr>
            <p:ph type="title"/>
          </p:nvPr>
        </p:nvSpPr>
        <p:spPr>
          <a:xfrm>
            <a:off x="1907704" y="260648"/>
            <a:ext cx="5112568" cy="864096"/>
          </a:xfrm>
        </p:spPr>
        <p:txBody>
          <a:bodyPr>
            <a:normAutofit fontScale="90000"/>
          </a:bodyPr>
          <a:lstStyle/>
          <a:p>
            <a:r>
              <a:rPr lang="pt-BR" dirty="0"/>
              <a:t>Uniformidade e equivalência dos benefícios e serviços às populações urbanas e </a:t>
            </a:r>
            <a:r>
              <a:rPr lang="pt-BR" dirty="0" smtClean="0"/>
              <a:t>rurais</a:t>
            </a:r>
            <a:endParaRPr lang="pt-BR" dirty="0"/>
          </a:p>
        </p:txBody>
      </p:sp>
    </p:spTree>
    <p:extLst>
      <p:ext uri="{BB962C8B-B14F-4D97-AF65-F5344CB8AC3E}">
        <p14:creationId xmlns:p14="http://schemas.microsoft.com/office/powerpoint/2010/main" val="1300629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51520" y="188640"/>
            <a:ext cx="8748464" cy="6694140"/>
          </a:xfrm>
          <a:prstGeom prst="rect">
            <a:avLst/>
          </a:prstGeom>
        </p:spPr>
        <p:txBody>
          <a:bodyPr wrap="square">
            <a:spAutoFit/>
          </a:bodyPr>
          <a:lstStyle/>
          <a:p>
            <a:pPr algn="just">
              <a:lnSpc>
                <a:spcPct val="150000"/>
              </a:lnSpc>
            </a:pPr>
            <a:r>
              <a:rPr lang="pt-BR" sz="2200" dirty="0"/>
              <a:t>Mas, os grupos de trabalhadores que já tinham planos de previdência ocupacionais ou de empresa, superiores aos do sistema geral, normalmente se opuseram a renunciar a suas conquistas e se opõe até hoje, </a:t>
            </a:r>
            <a:r>
              <a:rPr lang="pt-BR" sz="2200" b="1" dirty="0"/>
              <a:t>como por exemplo os funcionários públicos que têm um regime separado com prestações diferentes e melhores, o que também torna difícil incorporá-los ao sistema geral</a:t>
            </a:r>
            <a:r>
              <a:rPr lang="pt-BR" sz="2200" dirty="0"/>
              <a:t>. </a:t>
            </a:r>
          </a:p>
          <a:p>
            <a:pPr algn="just">
              <a:lnSpc>
                <a:spcPct val="150000"/>
              </a:lnSpc>
            </a:pPr>
            <a:endParaRPr lang="pt-BR" sz="2200" dirty="0" smtClean="0"/>
          </a:p>
          <a:p>
            <a:pPr algn="just">
              <a:lnSpc>
                <a:spcPct val="150000"/>
              </a:lnSpc>
            </a:pPr>
            <a:r>
              <a:rPr lang="pt-BR" sz="2200" dirty="0" smtClean="0"/>
              <a:t>Por </a:t>
            </a:r>
            <a:r>
              <a:rPr lang="pt-BR" sz="2200" dirty="0"/>
              <a:t>último, há discriminação de gênero devido às desigualdades existentes nas remunerações entre homens e mulheres em igual trabalho; além disso, o tempo que a mulher dedica à criação dos filhos e ao cuidado de parentes idosos ou inválidos não é levado em conta ao calcular seu benefício. Até o final do século XX, a igualdade de gênero não havia sido buscada por nenhuma convenção de seguridade social (</a:t>
            </a:r>
            <a:r>
              <a:rPr lang="pt-BR" sz="2200" dirty="0" err="1"/>
              <a:t>Greber</a:t>
            </a:r>
            <a:r>
              <a:rPr lang="pt-BR" sz="2200" dirty="0"/>
              <a:t>, 1997; OIT-AISS, 2001</a:t>
            </a:r>
            <a:r>
              <a:rPr lang="pt-BR" sz="2200" dirty="0" smtClean="0"/>
              <a:t>).</a:t>
            </a:r>
            <a:endParaRPr lang="pt-BR" sz="2200" dirty="0"/>
          </a:p>
        </p:txBody>
      </p:sp>
    </p:spTree>
    <p:extLst>
      <p:ext uri="{BB962C8B-B14F-4D97-AF65-F5344CB8AC3E}">
        <p14:creationId xmlns:p14="http://schemas.microsoft.com/office/powerpoint/2010/main" val="11245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036496" cy="7068410"/>
          </a:xfrm>
          <a:prstGeom prst="rect">
            <a:avLst/>
          </a:prstGeom>
        </p:spPr>
        <p:txBody>
          <a:bodyPr wrap="square">
            <a:spAutoFit/>
          </a:bodyPr>
          <a:lstStyle/>
          <a:p>
            <a:pPr algn="just">
              <a:lnSpc>
                <a:spcPct val="150000"/>
              </a:lnSpc>
            </a:pPr>
            <a:r>
              <a:rPr lang="pt-BR" sz="1900" dirty="0" smtClean="0"/>
              <a:t>Destarte</a:t>
            </a:r>
            <a:r>
              <a:rPr lang="pt-BR" sz="1900" dirty="0"/>
              <a:t>, </a:t>
            </a:r>
            <a:r>
              <a:rPr lang="pt-BR" sz="1900" b="1" dirty="0"/>
              <a:t>a uniformidade significa a aplicação dos mesmos benefícios e serviços previdenciários a todos os segurados da Previdência Social</a:t>
            </a:r>
            <a:r>
              <a:rPr lang="pt-BR" sz="1900" dirty="0"/>
              <a:t>, que em razão das contingências sociais oriundas da velhice, morte, invalidez, doença, reclusão, </a:t>
            </a:r>
            <a:r>
              <a:rPr lang="pt-BR" sz="1900" dirty="0" err="1"/>
              <a:t>etc</a:t>
            </a:r>
            <a:r>
              <a:rPr lang="pt-BR" sz="1900" dirty="0"/>
              <a:t>, necessitam de amparo previdenciário.  </a:t>
            </a:r>
          </a:p>
          <a:p>
            <a:pPr algn="just">
              <a:lnSpc>
                <a:spcPct val="150000"/>
              </a:lnSpc>
            </a:pPr>
            <a:endParaRPr lang="pt-BR" sz="1900" dirty="0" smtClean="0"/>
          </a:p>
          <a:p>
            <a:pPr algn="just">
              <a:lnSpc>
                <a:spcPct val="150000"/>
              </a:lnSpc>
            </a:pPr>
            <a:r>
              <a:rPr lang="pt-BR" sz="1900" dirty="0" smtClean="0"/>
              <a:t>A </a:t>
            </a:r>
            <a:r>
              <a:rPr lang="pt-BR" sz="1900" dirty="0"/>
              <a:t>equivalência de benefícios diz respeito ao aspecto pecuniário e aos serviços que podem ser diferentes em razão da necessidade dos beneficiários. Note que equivalência não significa igualdade no valor do benefício previdenciário a ser pago nem do serviço prestado, mas significa que em situações equivalentes, os beneficiários urbanos e rurais devem ser tratados de forma igualitária e equivalente.</a:t>
            </a:r>
          </a:p>
          <a:p>
            <a:pPr algn="just">
              <a:lnSpc>
                <a:spcPct val="150000"/>
              </a:lnSpc>
            </a:pPr>
            <a:endParaRPr lang="pt-BR" sz="1900" dirty="0" smtClean="0"/>
          </a:p>
          <a:p>
            <a:pPr algn="just">
              <a:lnSpc>
                <a:spcPct val="150000"/>
              </a:lnSpc>
            </a:pPr>
            <a:r>
              <a:rPr lang="pt-BR" sz="1900" dirty="0" smtClean="0"/>
              <a:t>A </a:t>
            </a:r>
            <a:r>
              <a:rPr lang="pt-BR" sz="1900" dirty="0"/>
              <a:t>razão deste dispositivo constitucional dá-se em razão da inexistir previdência rural no Brasil antes de 1955. Como bem assevera Wagner </a:t>
            </a:r>
            <a:r>
              <a:rPr lang="pt-BR" sz="1900" dirty="0" err="1"/>
              <a:t>Balera</a:t>
            </a:r>
            <a:r>
              <a:rPr lang="pt-BR" sz="1900" dirty="0"/>
              <a:t>: “</a:t>
            </a:r>
            <a:r>
              <a:rPr lang="pt-BR" sz="1900" i="1" dirty="0"/>
              <a:t>impelido pelo estado de necessidade, o rurícola se via ameaçado na sua sobrevivência e, nessa conjuntura, a migração interna alcançou alarmantes proporções...</a:t>
            </a:r>
            <a:r>
              <a:rPr lang="pt-BR" sz="1900" dirty="0"/>
              <a:t>” </a:t>
            </a:r>
            <a:r>
              <a:rPr lang="pt-BR" sz="1900" dirty="0" smtClean="0"/>
              <a:t>Assim</a:t>
            </a:r>
            <a:r>
              <a:rPr lang="pt-BR" sz="1900" dirty="0"/>
              <a:t>, atualmente, se oferece o mesmo regime jurídico previdenciário ao trabalhador urbano e ao rurícola.</a:t>
            </a:r>
          </a:p>
        </p:txBody>
      </p:sp>
    </p:spTree>
    <p:extLst>
      <p:ext uri="{BB962C8B-B14F-4D97-AF65-F5344CB8AC3E}">
        <p14:creationId xmlns:p14="http://schemas.microsoft.com/office/powerpoint/2010/main" val="3201524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179512" y="1412776"/>
            <a:ext cx="8784976" cy="5328592"/>
          </a:xfrm>
        </p:spPr>
        <p:txBody>
          <a:bodyPr>
            <a:normAutofit lnSpcReduction="10000"/>
          </a:bodyPr>
          <a:lstStyle/>
          <a:p>
            <a:pPr algn="just"/>
            <a:r>
              <a:rPr lang="pt-BR" dirty="0" smtClean="0"/>
              <a:t>A </a:t>
            </a:r>
            <a:r>
              <a:rPr lang="pt-BR" dirty="0"/>
              <a:t>seguridade social deve amparar contra todos os riscos ou contingências sociais e suas prestações devem ser </a:t>
            </a:r>
            <a:r>
              <a:rPr lang="pt-BR" dirty="0" smtClean="0"/>
              <a:t>suficientes </a:t>
            </a:r>
            <a:r>
              <a:rPr lang="pt-BR" dirty="0"/>
              <a:t>para assegurar um mínimo adequado. O plano </a:t>
            </a:r>
            <a:r>
              <a:rPr lang="pt-BR" dirty="0" err="1"/>
              <a:t>Beveridge</a:t>
            </a:r>
            <a:r>
              <a:rPr lang="pt-BR" dirty="0"/>
              <a:t> era abrangente, já que combinava três instrumentos: </a:t>
            </a:r>
          </a:p>
          <a:p>
            <a:pPr algn="just"/>
            <a:r>
              <a:rPr lang="pt-BR" dirty="0"/>
              <a:t> </a:t>
            </a:r>
          </a:p>
          <a:p>
            <a:pPr lvl="0" algn="just"/>
            <a:r>
              <a:rPr lang="pt-BR" b="1" dirty="0" smtClean="0">
                <a:sym typeface="Wingdings" pitchFamily="2" charset="2"/>
              </a:rPr>
              <a:t> </a:t>
            </a:r>
            <a:r>
              <a:rPr lang="pt-BR" b="1" dirty="0" smtClean="0"/>
              <a:t>os </a:t>
            </a:r>
            <a:r>
              <a:rPr lang="pt-BR" b="1" dirty="0"/>
              <a:t>seguros sociais</a:t>
            </a:r>
            <a:r>
              <a:rPr lang="pt-BR" dirty="0"/>
              <a:t> (o mais importante), que incluíam benefícios associados à saúde, a acidentes de trabalho e doenças ocupacionais, além da promoção de emprego e salários para filhos; </a:t>
            </a:r>
          </a:p>
          <a:p>
            <a:pPr lvl="0" algn="just"/>
            <a:endParaRPr lang="pt-BR" b="1" dirty="0" smtClean="0">
              <a:sym typeface="Wingdings" pitchFamily="2" charset="2"/>
            </a:endParaRPr>
          </a:p>
          <a:p>
            <a:pPr lvl="0" algn="just"/>
            <a:r>
              <a:rPr lang="pt-BR" b="1" dirty="0" smtClean="0">
                <a:sym typeface="Wingdings" pitchFamily="2" charset="2"/>
              </a:rPr>
              <a:t> </a:t>
            </a:r>
            <a:r>
              <a:rPr lang="pt-BR" b="1" dirty="0" smtClean="0"/>
              <a:t>a </a:t>
            </a:r>
            <a:r>
              <a:rPr lang="pt-BR" b="1" dirty="0"/>
              <a:t>assistência social</a:t>
            </a:r>
            <a:r>
              <a:rPr lang="pt-BR" dirty="0"/>
              <a:t> (de caráter suplementar), para aqueles não-cobertos pelo seguro social e que estivessem em estado de necessidade (sujeito à comprovação de recursos), a qual pagava prestações inferiores às do seguro social; </a:t>
            </a:r>
          </a:p>
          <a:p>
            <a:pPr lvl="0" algn="just"/>
            <a:endParaRPr lang="pt-BR" b="1" dirty="0" smtClean="0">
              <a:sym typeface="Wingdings" pitchFamily="2" charset="2"/>
            </a:endParaRPr>
          </a:p>
          <a:p>
            <a:pPr lvl="0" algn="just"/>
            <a:r>
              <a:rPr lang="pt-BR" b="1" dirty="0" smtClean="0">
                <a:sym typeface="Wingdings" pitchFamily="2" charset="2"/>
              </a:rPr>
              <a:t> </a:t>
            </a:r>
            <a:r>
              <a:rPr lang="pt-BR" b="1" dirty="0" smtClean="0"/>
              <a:t>os </a:t>
            </a:r>
            <a:r>
              <a:rPr lang="pt-BR" b="1" dirty="0"/>
              <a:t>seguros voluntários </a:t>
            </a:r>
            <a:r>
              <a:rPr lang="pt-BR" dirty="0"/>
              <a:t>(adicionais) para os segurados que tivessem recursos, a fim de estimular a poupança. Por outro lado, as prestações eram de subsistência, independentes da renda (se bem que podiam ser adicionadas de maneira voluntária) e deviam ser ajustadas de acordo com o custo de vida.</a:t>
            </a:r>
          </a:p>
          <a:p>
            <a:pPr algn="just"/>
            <a:r>
              <a:rPr lang="pt-BR" dirty="0"/>
              <a:t> </a:t>
            </a:r>
          </a:p>
        </p:txBody>
      </p:sp>
      <p:sp>
        <p:nvSpPr>
          <p:cNvPr id="3" name="Título 2"/>
          <p:cNvSpPr>
            <a:spLocks noGrp="1"/>
          </p:cNvSpPr>
          <p:nvPr>
            <p:ph type="title"/>
          </p:nvPr>
        </p:nvSpPr>
        <p:spPr>
          <a:xfrm>
            <a:off x="2267744" y="404664"/>
            <a:ext cx="4464496" cy="864096"/>
          </a:xfrm>
        </p:spPr>
        <p:txBody>
          <a:bodyPr>
            <a:normAutofit fontScale="90000"/>
          </a:bodyPr>
          <a:lstStyle/>
          <a:p>
            <a:r>
              <a:rPr lang="pt-BR" dirty="0"/>
              <a:t>Seletividade e distributividade na prestação dos benefícios e </a:t>
            </a:r>
            <a:r>
              <a:rPr lang="pt-BR" dirty="0" smtClean="0"/>
              <a:t>serviços</a:t>
            </a:r>
            <a:endParaRPr lang="pt-BR" dirty="0"/>
          </a:p>
        </p:txBody>
      </p:sp>
    </p:spTree>
    <p:extLst>
      <p:ext uri="{BB962C8B-B14F-4D97-AF65-F5344CB8AC3E}">
        <p14:creationId xmlns:p14="http://schemas.microsoft.com/office/powerpoint/2010/main" val="355708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95536" y="764704"/>
            <a:ext cx="8496944" cy="5355312"/>
          </a:xfrm>
          <a:prstGeom prst="rect">
            <a:avLst/>
          </a:prstGeom>
        </p:spPr>
        <p:txBody>
          <a:bodyPr wrap="square">
            <a:spAutoFit/>
          </a:bodyPr>
          <a:lstStyle/>
          <a:p>
            <a:pPr algn="just"/>
            <a:r>
              <a:rPr lang="pt-BR" dirty="0"/>
              <a:t>Para os </a:t>
            </a:r>
            <a:r>
              <a:rPr lang="pt-BR" b="1" dirty="0"/>
              <a:t>funcionários públicos</a:t>
            </a:r>
            <a:r>
              <a:rPr lang="pt-BR" dirty="0"/>
              <a:t> foram previstos no art. 170, aposentadoria compulsória aos 68 anos, aposentadoria por invalidez de valor integral para quem tivesse no mínimo 30 anos de trabalho, e benefícios integrais para os acidentados. Em </a:t>
            </a:r>
            <a:r>
              <a:rPr lang="pt-BR" b="1" dirty="0"/>
              <a:t>1937</a:t>
            </a:r>
            <a:r>
              <a:rPr lang="pt-BR" dirty="0"/>
              <a:t>, a Constituição somente mencionou no art. 137 que existiria o </a:t>
            </a:r>
            <a:r>
              <a:rPr lang="pt-BR" b="1" dirty="0"/>
              <a:t>seguros de velhice, de invalidez, de vida e para os casos de acidente do trabalho</a:t>
            </a:r>
            <a:r>
              <a:rPr lang="pt-BR" dirty="0"/>
              <a:t>. No segundo parágrafo estabeleceu que “associações de trabalhadores têm o dever de prestar aos seus associados auxílios e assistência, referente às práticas administrativas ou judiciais relativas aos seguros de acidentes do trabalho e aos seguros sociais.</a:t>
            </a:r>
          </a:p>
          <a:p>
            <a:pPr algn="just"/>
            <a:r>
              <a:rPr lang="pt-BR" dirty="0"/>
              <a:t> </a:t>
            </a:r>
          </a:p>
          <a:p>
            <a:pPr algn="just"/>
            <a:r>
              <a:rPr lang="pt-BR" dirty="0"/>
              <a:t>A </a:t>
            </a:r>
            <a:r>
              <a:rPr lang="pt-BR" b="1" dirty="0"/>
              <a:t>Constituição de 1946</a:t>
            </a:r>
            <a:r>
              <a:rPr lang="pt-BR" dirty="0"/>
              <a:t>, inclui como direito social o “direito ao trabalho e previdência social “, em seu art. 157 quando menciona que a Previdência será custeada mediante contribuição da União, do empregador e do empregado, em favor da maternidade e contra as </a:t>
            </a:r>
            <a:r>
              <a:rPr lang="pt-BR" dirty="0" err="1"/>
              <a:t>conseqüências</a:t>
            </a:r>
            <a:r>
              <a:rPr lang="pt-BR" dirty="0"/>
              <a:t> da doença, da velhice, da invalidez e da morte e mais adiante, no inciso XVIII à proteção acidentária.</a:t>
            </a:r>
          </a:p>
          <a:p>
            <a:pPr algn="just"/>
            <a:r>
              <a:rPr lang="pt-BR" dirty="0"/>
              <a:t> </a:t>
            </a:r>
          </a:p>
          <a:p>
            <a:pPr algn="just"/>
            <a:r>
              <a:rPr lang="pt-BR" dirty="0"/>
              <a:t>A Constituição de 1967, manteve, praticamente, os mesmo poderes dados na constituição de 1946, acrescentando o benefício do seguro-desemprego, assegurando também a aposentadoria à mulher “aos trinta anos de trabalho, com salário integral”.</a:t>
            </a:r>
          </a:p>
          <a:p>
            <a:pPr algn="just"/>
            <a:endParaRPr lang="pt-BR" dirty="0"/>
          </a:p>
        </p:txBody>
      </p:sp>
    </p:spTree>
    <p:extLst>
      <p:ext uri="{BB962C8B-B14F-4D97-AF65-F5344CB8AC3E}">
        <p14:creationId xmlns:p14="http://schemas.microsoft.com/office/powerpoint/2010/main" val="1001361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9144000" cy="5909310"/>
          </a:xfrm>
          <a:prstGeom prst="rect">
            <a:avLst/>
          </a:prstGeom>
        </p:spPr>
        <p:txBody>
          <a:bodyPr wrap="square">
            <a:spAutoFit/>
          </a:bodyPr>
          <a:lstStyle/>
          <a:p>
            <a:pPr algn="just">
              <a:lnSpc>
                <a:spcPct val="150000"/>
              </a:lnSpc>
            </a:pPr>
            <a:r>
              <a:rPr lang="pt-BR" dirty="0" smtClean="0"/>
              <a:t>A </a:t>
            </a:r>
            <a:r>
              <a:rPr lang="pt-BR" dirty="0"/>
              <a:t>convenção 102 da OIT, de 1952, </a:t>
            </a:r>
            <a:r>
              <a:rPr lang="pt-BR" dirty="0" smtClean="0"/>
              <a:t>estabeleceu </a:t>
            </a:r>
            <a:r>
              <a:rPr lang="pt-BR" b="1" dirty="0"/>
              <a:t>normas mínimas em</a:t>
            </a:r>
            <a:r>
              <a:rPr lang="pt-BR" dirty="0"/>
              <a:t> </a:t>
            </a:r>
            <a:r>
              <a:rPr lang="pt-BR" b="1" dirty="0"/>
              <a:t>conteúdo e nível nas seguintes contingências</a:t>
            </a:r>
            <a:r>
              <a:rPr lang="pt-BR" dirty="0"/>
              <a:t>: </a:t>
            </a:r>
            <a:endParaRPr lang="pt-BR" dirty="0" smtClean="0"/>
          </a:p>
          <a:p>
            <a:pPr algn="just">
              <a:lnSpc>
                <a:spcPct val="150000"/>
              </a:lnSpc>
            </a:pPr>
            <a:endParaRPr lang="pt-BR" b="1" i="1" dirty="0" smtClean="0"/>
          </a:p>
          <a:p>
            <a:pPr marL="285750" indent="-285750" algn="just">
              <a:lnSpc>
                <a:spcPct val="150000"/>
              </a:lnSpc>
              <a:buFont typeface="Arial" charset="0"/>
              <a:buChar char="•"/>
            </a:pPr>
            <a:r>
              <a:rPr lang="pt-BR" b="1" i="1" dirty="0" smtClean="0"/>
              <a:t>assistência </a:t>
            </a:r>
            <a:r>
              <a:rPr lang="pt-BR" b="1" i="1" dirty="0"/>
              <a:t>à saúde; </a:t>
            </a:r>
            <a:endParaRPr lang="pt-BR" b="1" i="1" dirty="0" smtClean="0"/>
          </a:p>
          <a:p>
            <a:pPr marL="285750" indent="-285750" algn="just">
              <a:lnSpc>
                <a:spcPct val="150000"/>
              </a:lnSpc>
              <a:buFont typeface="Arial" charset="0"/>
              <a:buChar char="•"/>
            </a:pPr>
            <a:r>
              <a:rPr lang="pt-BR" b="1" i="1" dirty="0" smtClean="0"/>
              <a:t>prestações </a:t>
            </a:r>
            <a:r>
              <a:rPr lang="pt-BR" b="1" i="1" dirty="0"/>
              <a:t>monetárias por doença, </a:t>
            </a:r>
            <a:endParaRPr lang="pt-BR" b="1" i="1" dirty="0" smtClean="0"/>
          </a:p>
          <a:p>
            <a:pPr marL="285750" indent="-285750" algn="just">
              <a:lnSpc>
                <a:spcPct val="150000"/>
              </a:lnSpc>
              <a:buFont typeface="Arial" charset="0"/>
              <a:buChar char="•"/>
            </a:pPr>
            <a:r>
              <a:rPr lang="pt-BR" b="1" i="1" dirty="0" smtClean="0"/>
              <a:t>maternidade</a:t>
            </a:r>
            <a:r>
              <a:rPr lang="pt-BR" b="1" i="1" dirty="0"/>
              <a:t>, </a:t>
            </a:r>
            <a:endParaRPr lang="pt-BR" b="1" i="1" dirty="0" smtClean="0"/>
          </a:p>
          <a:p>
            <a:pPr marL="285750" indent="-285750" algn="just">
              <a:lnSpc>
                <a:spcPct val="150000"/>
              </a:lnSpc>
              <a:buFont typeface="Arial" charset="0"/>
              <a:buChar char="•"/>
            </a:pPr>
            <a:r>
              <a:rPr lang="pt-BR" b="1" i="1" dirty="0" smtClean="0"/>
              <a:t>idade</a:t>
            </a:r>
            <a:r>
              <a:rPr lang="pt-BR" b="1" i="1" dirty="0"/>
              <a:t>, </a:t>
            </a:r>
            <a:endParaRPr lang="pt-BR" b="1" i="1" dirty="0" smtClean="0"/>
          </a:p>
          <a:p>
            <a:pPr marL="285750" indent="-285750" algn="just">
              <a:lnSpc>
                <a:spcPct val="150000"/>
              </a:lnSpc>
              <a:buFont typeface="Arial" charset="0"/>
              <a:buChar char="•"/>
            </a:pPr>
            <a:r>
              <a:rPr lang="pt-BR" b="1" i="1" dirty="0" smtClean="0"/>
              <a:t>invalidez </a:t>
            </a:r>
            <a:r>
              <a:rPr lang="pt-BR" b="1" i="1" dirty="0"/>
              <a:t>e morte; </a:t>
            </a:r>
            <a:endParaRPr lang="pt-BR" b="1" i="1" dirty="0" smtClean="0"/>
          </a:p>
          <a:p>
            <a:pPr marL="285750" indent="-285750" algn="just">
              <a:lnSpc>
                <a:spcPct val="150000"/>
              </a:lnSpc>
              <a:buFont typeface="Arial" charset="0"/>
              <a:buChar char="•"/>
            </a:pPr>
            <a:r>
              <a:rPr lang="pt-BR" b="1" i="1" dirty="0" smtClean="0"/>
              <a:t>acidentes </a:t>
            </a:r>
            <a:r>
              <a:rPr lang="pt-BR" b="1" i="1" dirty="0"/>
              <a:t>de trabalho e doenças ocupacionais; </a:t>
            </a:r>
            <a:endParaRPr lang="pt-BR" b="1" i="1" dirty="0" smtClean="0"/>
          </a:p>
          <a:p>
            <a:pPr marL="285750" indent="-285750" algn="just">
              <a:lnSpc>
                <a:spcPct val="150000"/>
              </a:lnSpc>
              <a:buFont typeface="Arial" charset="0"/>
              <a:buChar char="•"/>
            </a:pPr>
            <a:r>
              <a:rPr lang="pt-BR" b="1" i="1" dirty="0" smtClean="0"/>
              <a:t>desemprego </a:t>
            </a:r>
            <a:r>
              <a:rPr lang="pt-BR" b="1" i="1" dirty="0"/>
              <a:t>e salário-família</a:t>
            </a:r>
            <a:r>
              <a:rPr lang="pt-BR" dirty="0"/>
              <a:t>. </a:t>
            </a:r>
          </a:p>
          <a:p>
            <a:pPr algn="just">
              <a:lnSpc>
                <a:spcPct val="150000"/>
              </a:lnSpc>
            </a:pPr>
            <a:endParaRPr lang="pt-BR" dirty="0" smtClean="0"/>
          </a:p>
          <a:p>
            <a:pPr algn="just">
              <a:lnSpc>
                <a:spcPct val="150000"/>
              </a:lnSpc>
            </a:pPr>
            <a:r>
              <a:rPr lang="pt-BR" dirty="0" smtClean="0"/>
              <a:t>O </a:t>
            </a:r>
            <a:r>
              <a:rPr lang="pt-BR" dirty="0"/>
              <a:t>valor do benefício traduz o resultado indireto da contingência, pois revela a perda patrimonial gerada pela </a:t>
            </a:r>
            <a:r>
              <a:rPr lang="pt-BR" dirty="0" smtClean="0"/>
              <a:t>ocorrência </a:t>
            </a:r>
            <a:r>
              <a:rPr lang="pt-BR" dirty="0"/>
              <a:t>do fato jurídico. A aferição do valor não se dá por estimativa subjetiva, mas de forma objetiva legalmente prevista</a:t>
            </a:r>
            <a:r>
              <a:rPr lang="pt-BR" dirty="0" smtClean="0"/>
              <a:t>.</a:t>
            </a:r>
          </a:p>
        </p:txBody>
      </p:sp>
    </p:spTree>
    <p:extLst>
      <p:ext uri="{BB962C8B-B14F-4D97-AF65-F5344CB8AC3E}">
        <p14:creationId xmlns:p14="http://schemas.microsoft.com/office/powerpoint/2010/main" val="34313576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82996" y="0"/>
            <a:ext cx="9036496" cy="6646371"/>
          </a:xfrm>
          <a:prstGeom prst="rect">
            <a:avLst/>
          </a:prstGeom>
        </p:spPr>
        <p:txBody>
          <a:bodyPr wrap="square">
            <a:spAutoFit/>
          </a:bodyPr>
          <a:lstStyle/>
          <a:p>
            <a:pPr algn="just">
              <a:lnSpc>
                <a:spcPct val="150000"/>
              </a:lnSpc>
            </a:pPr>
            <a:r>
              <a:rPr lang="pt-BR" sz="2200" dirty="0"/>
              <a:t>Segundo a Convenção 102 da OIT há três formas de aferição do </a:t>
            </a:r>
            <a:r>
              <a:rPr lang="pt-BR" sz="2200" i="1" dirty="0"/>
              <a:t>quantum</a:t>
            </a:r>
            <a:r>
              <a:rPr lang="pt-BR" sz="2200" dirty="0"/>
              <a:t> dos benefícios:</a:t>
            </a:r>
          </a:p>
          <a:p>
            <a:pPr algn="just">
              <a:lnSpc>
                <a:spcPct val="150000"/>
              </a:lnSpc>
            </a:pPr>
            <a:endParaRPr lang="pt-BR" sz="2200" dirty="0"/>
          </a:p>
          <a:p>
            <a:pPr algn="just">
              <a:lnSpc>
                <a:spcPct val="150000"/>
              </a:lnSpc>
            </a:pPr>
            <a:r>
              <a:rPr lang="pt-BR" sz="2200" dirty="0"/>
              <a:t>A primeira é a taxação legal, em que a norma jurídica, por um valor fixo ou padrão, fixa o valor da prestação, que em regra é o valor da prestação mínima nacional.</a:t>
            </a:r>
          </a:p>
          <a:p>
            <a:pPr algn="just">
              <a:lnSpc>
                <a:spcPct val="150000"/>
              </a:lnSpc>
            </a:pPr>
            <a:endParaRPr lang="pt-BR" sz="2200" dirty="0"/>
          </a:p>
          <a:p>
            <a:pPr algn="just">
              <a:lnSpc>
                <a:spcPct val="150000"/>
              </a:lnSpc>
            </a:pPr>
            <a:r>
              <a:rPr lang="pt-BR" sz="2200" dirty="0"/>
              <a:t>A segunda é aquela em que impõe indexação dos montantes a outras prestações. Aqui o valor do benefício é apurado no valor de outra prestação cujo objeto de proteção é conexo ou de outra grandeza social.</a:t>
            </a:r>
          </a:p>
          <a:p>
            <a:pPr algn="just">
              <a:lnSpc>
                <a:spcPct val="150000"/>
              </a:lnSpc>
            </a:pPr>
            <a:endParaRPr lang="pt-BR" sz="2200" dirty="0"/>
          </a:p>
          <a:p>
            <a:pPr algn="just">
              <a:lnSpc>
                <a:spcPct val="150000"/>
              </a:lnSpc>
            </a:pPr>
            <a:r>
              <a:rPr lang="pt-BR" sz="2200" dirty="0"/>
              <a:t>A terceira forma de aferição do benefício é matemática, onde o cálculo consiste numa porcentagem sobre a remuneração média de determinado período.</a:t>
            </a:r>
          </a:p>
        </p:txBody>
      </p:sp>
    </p:spTree>
    <p:extLst>
      <p:ext uri="{BB962C8B-B14F-4D97-AF65-F5344CB8AC3E}">
        <p14:creationId xmlns:p14="http://schemas.microsoft.com/office/powerpoint/2010/main" val="8274428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620688"/>
            <a:ext cx="9144000" cy="6093976"/>
          </a:xfrm>
          <a:prstGeom prst="rect">
            <a:avLst/>
          </a:prstGeom>
        </p:spPr>
        <p:txBody>
          <a:bodyPr wrap="square">
            <a:spAutoFit/>
          </a:bodyPr>
          <a:lstStyle/>
          <a:p>
            <a:pPr algn="just">
              <a:lnSpc>
                <a:spcPct val="150000"/>
              </a:lnSpc>
            </a:pPr>
            <a:r>
              <a:rPr lang="pt-BR" sz="2000" dirty="0" smtClean="0"/>
              <a:t>O </a:t>
            </a:r>
            <a:r>
              <a:rPr lang="pt-BR" sz="2000" dirty="0"/>
              <a:t>constituinte quis com esse princípio que o legislador tenha bom senso, uma vez que as verbas são poucas, devendo, assim, as prestações e os serviços serem selecionados, a fim de que sejam escolhidos os mais necessários. </a:t>
            </a:r>
            <a:endParaRPr lang="pt-BR" sz="2000" dirty="0" smtClean="0"/>
          </a:p>
          <a:p>
            <a:pPr algn="just">
              <a:lnSpc>
                <a:spcPct val="150000"/>
              </a:lnSpc>
            </a:pPr>
            <a:endParaRPr lang="pt-BR" sz="2000" dirty="0"/>
          </a:p>
          <a:p>
            <a:pPr algn="just">
              <a:lnSpc>
                <a:spcPct val="150000"/>
              </a:lnSpc>
            </a:pPr>
            <a:r>
              <a:rPr lang="pt-BR" sz="2000" dirty="0" smtClean="0"/>
              <a:t>Portanto</a:t>
            </a:r>
            <a:r>
              <a:rPr lang="pt-BR" sz="2000" dirty="0"/>
              <a:t>, deve o legislador selecionar quais serão os segurados que, de acordo com as necessidades oriundas das contingências sociais estabelecidas previamente na Constituição, poderão ser beneficiados com a Previdência Social. A seletividade fixa o rol de prestações da previdência social.</a:t>
            </a:r>
          </a:p>
          <a:p>
            <a:pPr algn="just">
              <a:lnSpc>
                <a:spcPct val="150000"/>
              </a:lnSpc>
            </a:pPr>
            <a:endParaRPr lang="pt-BR" sz="2000" dirty="0" smtClean="0"/>
          </a:p>
          <a:p>
            <a:pPr algn="just">
              <a:lnSpc>
                <a:spcPct val="150000"/>
              </a:lnSpc>
            </a:pPr>
            <a:r>
              <a:rPr lang="pt-BR" sz="2000" dirty="0" smtClean="0"/>
              <a:t>A </a:t>
            </a:r>
            <a:r>
              <a:rPr lang="pt-BR" sz="2000" dirty="0"/>
              <a:t>distributividade leva em conta a possibilidade de atender o maior número de pessoas, definindo o grau de proteção devido a cada um</a:t>
            </a:r>
            <a:r>
              <a:rPr lang="pt-BR" sz="2000" dirty="0" smtClean="0"/>
              <a:t>. Assim</a:t>
            </a:r>
            <a:r>
              <a:rPr lang="pt-BR" sz="2000" dirty="0"/>
              <a:t>, este princípio tem por fim estudar o funcionamento das definições do quadro de prestações previdenciárias e as pessoas que são por aquelas amparadas.</a:t>
            </a:r>
          </a:p>
        </p:txBody>
      </p:sp>
    </p:spTree>
    <p:extLst>
      <p:ext uri="{BB962C8B-B14F-4D97-AF65-F5344CB8AC3E}">
        <p14:creationId xmlns:p14="http://schemas.microsoft.com/office/powerpoint/2010/main" val="18212561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0" y="1412776"/>
            <a:ext cx="9144000" cy="5445224"/>
          </a:xfrm>
        </p:spPr>
        <p:txBody>
          <a:bodyPr>
            <a:normAutofit/>
          </a:bodyPr>
          <a:lstStyle/>
          <a:p>
            <a:pPr algn="just"/>
            <a:r>
              <a:rPr lang="pt-BR" dirty="0" smtClean="0"/>
              <a:t>Este </a:t>
            </a:r>
            <a:r>
              <a:rPr lang="pt-BR" dirty="0"/>
              <a:t>princípio da irredutibilidade do valor das prestações previdenciárias é fundado na necessidade de segurança jurídica do direito consolidado. Assim, o valor a ser protegido é a impossibilidade de reduzir o valor da prestação concedida, já que se trata do valor mínimo à manutenção digna do segurado.</a:t>
            </a:r>
          </a:p>
          <a:p>
            <a:pPr algn="just"/>
            <a:endParaRPr lang="pt-BR" dirty="0" smtClean="0"/>
          </a:p>
          <a:p>
            <a:pPr algn="just"/>
            <a:r>
              <a:rPr lang="pt-BR" dirty="0" smtClean="0"/>
              <a:t>De </a:t>
            </a:r>
            <a:r>
              <a:rPr lang="pt-BR" dirty="0"/>
              <a:t>acordo com o artigo 201, § 4º da Constituição Federal, o presente objetivo se refere acerca da irredutibilidade do valor </a:t>
            </a:r>
            <a:r>
              <a:rPr lang="pt-BR" i="1" dirty="0"/>
              <a:t>real</a:t>
            </a:r>
            <a:r>
              <a:rPr lang="pt-BR" dirty="0"/>
              <a:t> do benefício, ou seja, o seu valor de compra. Em caso de inflação, os benefícios devem ser reajustados. Este princípio garante ao beneficiário a possibilidade de planejar de que forma irá utilizar o seu benefício, pois tem conhecimento de que este nunca irá diminuir de valor.</a:t>
            </a:r>
          </a:p>
          <a:p>
            <a:pPr algn="just"/>
            <a:endParaRPr lang="pt-BR" dirty="0" smtClean="0"/>
          </a:p>
          <a:p>
            <a:pPr algn="just"/>
            <a:r>
              <a:rPr lang="pt-BR" dirty="0" smtClean="0"/>
              <a:t>Nenhum </a:t>
            </a:r>
            <a:r>
              <a:rPr lang="pt-BR" dirty="0"/>
              <a:t>benefício previdenciário terá o condão de substituir o rendimento do trabalhador. Esses valores sofrem alteração periódica, que atualmente acontece em junho de cada ano. Os benefícios pagos pelo valor mínimo são reajustados antes, em maio, quando há o seu reajustamento em todo território nacional.</a:t>
            </a:r>
          </a:p>
          <a:p>
            <a:pPr algn="just"/>
            <a:endParaRPr lang="pt-BR" dirty="0" smtClean="0"/>
          </a:p>
          <a:p>
            <a:pPr algn="just"/>
            <a:endParaRPr lang="pt-BR" dirty="0"/>
          </a:p>
        </p:txBody>
      </p:sp>
      <p:sp>
        <p:nvSpPr>
          <p:cNvPr id="3" name="Título 2"/>
          <p:cNvSpPr>
            <a:spLocks noGrp="1"/>
          </p:cNvSpPr>
          <p:nvPr>
            <p:ph type="title"/>
          </p:nvPr>
        </p:nvSpPr>
        <p:spPr>
          <a:xfrm>
            <a:off x="2267744" y="332656"/>
            <a:ext cx="4536504" cy="864096"/>
          </a:xfrm>
        </p:spPr>
        <p:txBody>
          <a:bodyPr>
            <a:normAutofit/>
          </a:bodyPr>
          <a:lstStyle/>
          <a:p>
            <a:r>
              <a:rPr lang="pt-BR" dirty="0"/>
              <a:t>Irredutibilidade do valor dos </a:t>
            </a:r>
            <a:r>
              <a:rPr lang="pt-BR" dirty="0" smtClean="0"/>
              <a:t>benefícios</a:t>
            </a:r>
            <a:endParaRPr lang="pt-BR" dirty="0"/>
          </a:p>
        </p:txBody>
      </p:sp>
    </p:spTree>
    <p:extLst>
      <p:ext uri="{BB962C8B-B14F-4D97-AF65-F5344CB8AC3E}">
        <p14:creationId xmlns:p14="http://schemas.microsoft.com/office/powerpoint/2010/main" val="555579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74159"/>
            <a:ext cx="9144000" cy="6971139"/>
          </a:xfrm>
          <a:prstGeom prst="rect">
            <a:avLst/>
          </a:prstGeom>
        </p:spPr>
        <p:txBody>
          <a:bodyPr wrap="square">
            <a:spAutoFit/>
          </a:bodyPr>
          <a:lstStyle/>
          <a:p>
            <a:pPr algn="just">
              <a:lnSpc>
                <a:spcPct val="150000"/>
              </a:lnSpc>
            </a:pPr>
            <a:r>
              <a:rPr lang="pt-BR" sz="2000" dirty="0"/>
              <a:t>O que se nota realmente é que o índice de reajuste do salário mínimo supera e muito os índices inflacionário, enquanto o índice de reajuste dos benefícios previdenciários não, ficando no limite dos índices do mercado. A </a:t>
            </a:r>
            <a:r>
              <a:rPr lang="pt-BR" sz="2000" dirty="0" err="1"/>
              <a:t>conseqüência</a:t>
            </a:r>
            <a:r>
              <a:rPr lang="pt-BR" sz="2000" dirty="0"/>
              <a:t> de se utilizar dois índices distintos para a atualização dos mesmos benefícios previdenciários é a redução nominal do valor da prestação, ao ponto de que a alteração do valor do benefício se equipare, futuramente, com o valor do salário mínimo.</a:t>
            </a:r>
          </a:p>
          <a:p>
            <a:pPr algn="just">
              <a:lnSpc>
                <a:spcPct val="150000"/>
              </a:lnSpc>
            </a:pPr>
            <a:endParaRPr lang="pt-BR" sz="2000" dirty="0"/>
          </a:p>
          <a:p>
            <a:pPr algn="just">
              <a:lnSpc>
                <a:spcPct val="150000"/>
              </a:lnSpc>
            </a:pPr>
            <a:r>
              <a:rPr lang="pt-BR" sz="2000" dirty="0"/>
              <a:t>Note-se, pelo que se percebe, a inconstitucionalidade do método pela Previdência Social por ofensa ao Princípio da Isonomia, uma vez que usa de forma injustificada dois critérios distintos para reajustar o valores dos mesmos benefícios previdenciários. O benefício da Previdência Social deve ser reajustado de acordo com um critério financeiro atuarial que possibilite ao segurado a garantia de uma subsistência digna, de forma que não fique reduzida pela inflação, </a:t>
            </a:r>
            <a:r>
              <a:rPr lang="pt-BR" sz="2000" i="1" dirty="0"/>
              <a:t>mas não necessária mente pelos mesmos índices de reajuste do salário mínimo, o que impediria, por exemplo, o Governo reajustar o salário mínimo acima da </a:t>
            </a:r>
            <a:r>
              <a:rPr lang="pt-BR" sz="2000" i="1" dirty="0" smtClean="0"/>
              <a:t>inflação</a:t>
            </a:r>
            <a:r>
              <a:rPr lang="pt-BR" sz="2000" dirty="0" smtClean="0"/>
              <a:t>.</a:t>
            </a:r>
            <a:endParaRPr lang="pt-BR" sz="2000" dirty="0"/>
          </a:p>
          <a:p>
            <a:pPr algn="just">
              <a:lnSpc>
                <a:spcPct val="150000"/>
              </a:lnSpc>
            </a:pPr>
            <a:endParaRPr lang="pt-BR" dirty="0"/>
          </a:p>
        </p:txBody>
      </p:sp>
    </p:spTree>
    <p:extLst>
      <p:ext uri="{BB962C8B-B14F-4D97-AF65-F5344CB8AC3E}">
        <p14:creationId xmlns:p14="http://schemas.microsoft.com/office/powerpoint/2010/main" val="706265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144000" cy="7017306"/>
          </a:xfrm>
          <a:prstGeom prst="rect">
            <a:avLst/>
          </a:prstGeom>
        </p:spPr>
        <p:txBody>
          <a:bodyPr wrap="square">
            <a:spAutoFit/>
          </a:bodyPr>
          <a:lstStyle/>
          <a:p>
            <a:pPr algn="just">
              <a:lnSpc>
                <a:spcPct val="150000"/>
              </a:lnSpc>
            </a:pPr>
            <a:r>
              <a:rPr lang="pt-BR" sz="2200" dirty="0"/>
              <a:t>O Supremo Tribunal Federal ao julgar o Agravo Regimental em Recurso Extraordinário, registrado sob o nº. 322348/SC - SANTA CATARINA, cuja relatoria coube ao Ministro Celso de Mello, decidiu que não há que se falar em equiparação do valor do benefício em Unidade Real de Valor, pois o seu reajuste, para adequar-se à exigência constitucional de preservação de seu </a:t>
            </a:r>
            <a:r>
              <a:rPr lang="pt-BR" sz="2200" i="1" dirty="0"/>
              <a:t>quantum</a:t>
            </a:r>
            <a:r>
              <a:rPr lang="pt-BR" sz="2200" dirty="0"/>
              <a:t>, deverá conformar-se aos critérios exclusivamente definidos em lei. </a:t>
            </a:r>
          </a:p>
          <a:p>
            <a:pPr algn="just">
              <a:lnSpc>
                <a:spcPct val="150000"/>
              </a:lnSpc>
            </a:pPr>
            <a:endParaRPr lang="pt-BR" sz="2200" dirty="0"/>
          </a:p>
          <a:p>
            <a:pPr algn="just">
              <a:lnSpc>
                <a:spcPct val="150000"/>
              </a:lnSpc>
            </a:pPr>
            <a:r>
              <a:rPr lang="pt-BR" sz="2200" dirty="0"/>
              <a:t>A noção de valor real - por derivar da estrita observância dos "</a:t>
            </a:r>
            <a:r>
              <a:rPr lang="pt-BR" sz="2200" i="1" dirty="0"/>
              <a:t>critérios definidos em lei</a:t>
            </a:r>
            <a:r>
              <a:rPr lang="pt-BR" sz="2200" dirty="0"/>
              <a:t>" (CF, art. 201, § 4º, in fine) - traduz conceito eminentemente normativo, considerada a prevalência, na matéria, do princípio da reserva de lei, não cabendo ao Poder Judiciário a atuação de legislador positivo, sob pena de afrontar o artigo 2º da Constituição Federal</a:t>
            </a:r>
            <a:r>
              <a:rPr lang="pt-BR" sz="2200" dirty="0" smtClean="0"/>
              <a:t>.</a:t>
            </a:r>
          </a:p>
          <a:p>
            <a:pPr algn="just">
              <a:lnSpc>
                <a:spcPct val="150000"/>
              </a:lnSpc>
            </a:pPr>
            <a:endParaRPr lang="pt-BR" dirty="0"/>
          </a:p>
          <a:p>
            <a:pPr algn="just">
              <a:lnSpc>
                <a:spcPct val="150000"/>
              </a:lnSpc>
            </a:pPr>
            <a:endParaRPr lang="pt-BR" dirty="0"/>
          </a:p>
        </p:txBody>
      </p:sp>
    </p:spTree>
    <p:extLst>
      <p:ext uri="{BB962C8B-B14F-4D97-AF65-F5344CB8AC3E}">
        <p14:creationId xmlns:p14="http://schemas.microsoft.com/office/powerpoint/2010/main" val="25145626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107504" y="1412776"/>
            <a:ext cx="8928992" cy="5328592"/>
          </a:xfrm>
        </p:spPr>
        <p:txBody>
          <a:bodyPr>
            <a:noAutofit/>
          </a:bodyPr>
          <a:lstStyle/>
          <a:p>
            <a:pPr algn="just">
              <a:lnSpc>
                <a:spcPct val="160000"/>
              </a:lnSpc>
            </a:pPr>
            <a:r>
              <a:rPr lang="pt-BR" sz="1700" dirty="0" smtClean="0"/>
              <a:t>Na </a:t>
            </a:r>
            <a:r>
              <a:rPr lang="pt-BR" sz="1700" dirty="0"/>
              <a:t>concepção de </a:t>
            </a:r>
            <a:r>
              <a:rPr lang="pt-BR" sz="1700" dirty="0" err="1"/>
              <a:t>Beveridge</a:t>
            </a:r>
            <a:r>
              <a:rPr lang="pt-BR" sz="1700" dirty="0"/>
              <a:t>, toda a população deve estar filiada ao sistema de seguridade social e </a:t>
            </a:r>
            <a:r>
              <a:rPr lang="pt-BR" sz="1700" i="1" dirty="0"/>
              <a:t>deve contribuir com seu financiamento para garantir a sua sustentabilidade</a:t>
            </a:r>
            <a:r>
              <a:rPr lang="pt-BR" sz="1700" dirty="0"/>
              <a:t>; também deve haver </a:t>
            </a:r>
            <a:r>
              <a:rPr lang="pt-BR" sz="1700" i="1" dirty="0"/>
              <a:t>solidariedade entre as gerações</a:t>
            </a:r>
            <a:r>
              <a:rPr lang="pt-BR" sz="1700" dirty="0"/>
              <a:t>; ou seja, </a:t>
            </a:r>
            <a:r>
              <a:rPr lang="pt-BR" sz="1700" i="1" dirty="0"/>
              <a:t>os trabalhadores ativos devem contribuir para financiar as prestações dos inativos</a:t>
            </a:r>
            <a:r>
              <a:rPr lang="pt-BR" sz="1700" dirty="0"/>
              <a:t>; tudo isso terá um efeito redistributivo progressivo. Segundo ele, para elevar o nível de vida e eliminar a pobreza, não basta apenas o aumento da produção, também é necessária uma adequada redistribuição do produto. </a:t>
            </a:r>
          </a:p>
          <a:p>
            <a:pPr algn="just">
              <a:lnSpc>
                <a:spcPct val="160000"/>
              </a:lnSpc>
            </a:pPr>
            <a:endParaRPr lang="pt-BR" sz="1700" dirty="0"/>
          </a:p>
          <a:p>
            <a:pPr algn="just">
              <a:lnSpc>
                <a:spcPct val="160000"/>
              </a:lnSpc>
            </a:pPr>
            <a:r>
              <a:rPr lang="pt-BR" sz="1700" dirty="0" smtClean="0"/>
              <a:t>Os </a:t>
            </a:r>
            <a:r>
              <a:rPr lang="pt-BR" sz="1700" dirty="0"/>
              <a:t>seguros voluntários adicionais não recebem subsídios fiscais, pois são financiados pelos próprios segurados ou por seus sindicatos ou mutualidades, ou ainda pela compra de seguros de vida. “O plano da seguridade social é, antes e acima de tudo, um método de redistribuição de renda, de maneira a antepor as primeiras e mais urgentes necessidades e fazer o melhor uso possível de quaisquer recursos de que se possa abrir mão” (</a:t>
            </a:r>
            <a:r>
              <a:rPr lang="pt-BR" sz="1700" dirty="0" err="1"/>
              <a:t>Beveridge</a:t>
            </a:r>
            <a:r>
              <a:rPr lang="pt-BR" sz="1700" dirty="0"/>
              <a:t>, 1942: 210, 214</a:t>
            </a:r>
            <a:r>
              <a:rPr lang="pt-BR" sz="1700" dirty="0" smtClean="0"/>
              <a:t>).</a:t>
            </a:r>
            <a:endParaRPr lang="pt-BR" sz="1700" dirty="0"/>
          </a:p>
        </p:txBody>
      </p:sp>
      <p:sp>
        <p:nvSpPr>
          <p:cNvPr id="3" name="Título 2"/>
          <p:cNvSpPr>
            <a:spLocks noGrp="1"/>
          </p:cNvSpPr>
          <p:nvPr>
            <p:ph type="title"/>
          </p:nvPr>
        </p:nvSpPr>
        <p:spPr>
          <a:xfrm>
            <a:off x="2555776" y="404664"/>
            <a:ext cx="4073624" cy="792088"/>
          </a:xfrm>
        </p:spPr>
        <p:txBody>
          <a:bodyPr>
            <a:normAutofit/>
          </a:bodyPr>
          <a:lstStyle/>
          <a:p>
            <a:r>
              <a:rPr lang="pt-BR" dirty="0" err="1"/>
              <a:t>Eqüidade</a:t>
            </a:r>
            <a:r>
              <a:rPr lang="pt-BR" dirty="0"/>
              <a:t> na forma de participação do </a:t>
            </a:r>
            <a:r>
              <a:rPr lang="pt-BR" dirty="0" smtClean="0"/>
              <a:t>custeio</a:t>
            </a:r>
            <a:endParaRPr lang="pt-BR" dirty="0"/>
          </a:p>
        </p:txBody>
      </p:sp>
    </p:spTree>
    <p:extLst>
      <p:ext uri="{BB962C8B-B14F-4D97-AF65-F5344CB8AC3E}">
        <p14:creationId xmlns:p14="http://schemas.microsoft.com/office/powerpoint/2010/main" val="20552480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9175576" cy="7155805"/>
          </a:xfrm>
          <a:prstGeom prst="rect">
            <a:avLst/>
          </a:prstGeom>
        </p:spPr>
        <p:txBody>
          <a:bodyPr wrap="square">
            <a:spAutoFit/>
          </a:bodyPr>
          <a:lstStyle/>
          <a:p>
            <a:pPr algn="just">
              <a:lnSpc>
                <a:spcPct val="150000"/>
              </a:lnSpc>
            </a:pPr>
            <a:r>
              <a:rPr lang="pt-BR" dirty="0"/>
              <a:t>A atuação da Previdência Social é custeada pelos recursos financeiros. Estes recursos provêm de forma indireta: recursos orçamentários da União, Estados, Distrito Federal e Municípios; ou direta: contribuições sociais, previdenciárias – artigo 195 da Constituição Federal. </a:t>
            </a:r>
            <a:r>
              <a:rPr lang="pt-BR" dirty="0" smtClean="0"/>
              <a:t>Dessa </a:t>
            </a:r>
            <a:r>
              <a:rPr lang="pt-BR" dirty="0"/>
              <a:t>forma, as contribuições para o custeio da previdência social têm natureza jurídica tributária, devendo, assim, serem respeitados os Princípios Gerais do Direito Tributário.</a:t>
            </a:r>
          </a:p>
          <a:p>
            <a:pPr algn="just">
              <a:lnSpc>
                <a:spcPct val="150000"/>
              </a:lnSpc>
            </a:pPr>
            <a:endParaRPr lang="pt-BR" dirty="0" smtClean="0"/>
          </a:p>
          <a:p>
            <a:pPr algn="just">
              <a:lnSpc>
                <a:spcPct val="150000"/>
              </a:lnSpc>
            </a:pPr>
            <a:r>
              <a:rPr lang="pt-BR" dirty="0" smtClean="0"/>
              <a:t>A </a:t>
            </a:r>
            <a:r>
              <a:rPr lang="pt-BR" dirty="0" err="1"/>
              <a:t>eqüidade</a:t>
            </a:r>
            <a:r>
              <a:rPr lang="pt-BR" dirty="0"/>
              <a:t> é atingida com o respeito aos Princípios da Isonomia e da Capacidade Contributiva. Devido à </a:t>
            </a:r>
            <a:r>
              <a:rPr lang="pt-BR" dirty="0" err="1"/>
              <a:t>eqüidade</a:t>
            </a:r>
            <a:r>
              <a:rPr lang="pt-BR" dirty="0"/>
              <a:t>, cada um contribui com a previdência de acordo com sua capacidade contributiva (quem pode mais, paga mais, quem pode menos, paga menos ou até não paga como os segurados especiais). </a:t>
            </a:r>
          </a:p>
          <a:p>
            <a:pPr algn="just">
              <a:lnSpc>
                <a:spcPct val="150000"/>
              </a:lnSpc>
            </a:pPr>
            <a:endParaRPr lang="pt-BR" dirty="0" smtClean="0"/>
          </a:p>
          <a:p>
            <a:pPr algn="just">
              <a:lnSpc>
                <a:spcPct val="150000"/>
              </a:lnSpc>
            </a:pPr>
            <a:r>
              <a:rPr lang="pt-BR" dirty="0" smtClean="0"/>
              <a:t>Além </a:t>
            </a:r>
            <a:r>
              <a:rPr lang="pt-BR" dirty="0"/>
              <a:t>da capacidade contributiva, a </a:t>
            </a:r>
            <a:r>
              <a:rPr lang="pt-BR" dirty="0" err="1"/>
              <a:t>eqüidade</a:t>
            </a:r>
            <a:r>
              <a:rPr lang="pt-BR" dirty="0"/>
              <a:t> impõe que empresas que provoquem uma maior atuação estatal, por produzirem mais situações de risco social, devem pagar contribuições maiores. Assim sendo, a lei prevê que a empresa que provoque maior risco de acidente do trabalho deve contribuir progressivamente mais que outra que produza menos acidentes, mesmo que esta última tenha a mesma capacidade contributiva.  </a:t>
            </a:r>
          </a:p>
          <a:p>
            <a:pPr algn="just">
              <a:lnSpc>
                <a:spcPct val="150000"/>
              </a:lnSpc>
            </a:pPr>
            <a:endParaRPr lang="pt-BR" dirty="0"/>
          </a:p>
        </p:txBody>
      </p:sp>
    </p:spTree>
    <p:extLst>
      <p:ext uri="{BB962C8B-B14F-4D97-AF65-F5344CB8AC3E}">
        <p14:creationId xmlns:p14="http://schemas.microsoft.com/office/powerpoint/2010/main" val="2081788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7112" y="260648"/>
            <a:ext cx="9144000" cy="6740307"/>
          </a:xfrm>
          <a:prstGeom prst="rect">
            <a:avLst/>
          </a:prstGeom>
        </p:spPr>
        <p:txBody>
          <a:bodyPr wrap="square">
            <a:spAutoFit/>
          </a:bodyPr>
          <a:lstStyle/>
          <a:p>
            <a:pPr algn="just">
              <a:lnSpc>
                <a:spcPct val="150000"/>
              </a:lnSpc>
            </a:pPr>
            <a:r>
              <a:rPr lang="pt-BR" dirty="0" smtClean="0"/>
              <a:t>Como </a:t>
            </a:r>
            <a:r>
              <a:rPr lang="pt-BR" dirty="0"/>
              <a:t>bem ensina Wagner </a:t>
            </a:r>
            <a:r>
              <a:rPr lang="pt-BR" dirty="0" err="1"/>
              <a:t>Balera</a:t>
            </a:r>
            <a:r>
              <a:rPr lang="pt-BR" dirty="0"/>
              <a:t>: “</a:t>
            </a:r>
            <a:r>
              <a:rPr lang="pt-BR" i="1" dirty="0"/>
              <a:t>o custeio não pode ser mais um entrave à seguridade. Ele há de ser, sim, meio indispensável para que aquela seja atingida o quanto antes.</a:t>
            </a:r>
            <a:r>
              <a:rPr lang="pt-BR" dirty="0"/>
              <a:t>” (2004:90).</a:t>
            </a:r>
          </a:p>
          <a:p>
            <a:pPr algn="just">
              <a:lnSpc>
                <a:spcPct val="150000"/>
              </a:lnSpc>
            </a:pPr>
            <a:endParaRPr lang="pt-BR" dirty="0" smtClean="0"/>
          </a:p>
          <a:p>
            <a:pPr algn="just">
              <a:lnSpc>
                <a:spcPct val="150000"/>
              </a:lnSpc>
            </a:pPr>
            <a:r>
              <a:rPr lang="pt-BR" dirty="0" smtClean="0"/>
              <a:t>A </a:t>
            </a:r>
            <a:r>
              <a:rPr lang="pt-BR" dirty="0"/>
              <a:t>Conferência de 2001 </a:t>
            </a:r>
            <a:r>
              <a:rPr lang="pt-BR" dirty="0" smtClean="0"/>
              <a:t>reafirmou </a:t>
            </a:r>
            <a:r>
              <a:rPr lang="pt-BR" dirty="0"/>
              <a:t>que a seguridade social é uma ferramenta importante para fomentar a solidariedade, a redistribuição de renda e o alívio da pobreza. A integração da economia informal com a economia formal é um desafio fundamental, assim como uma questão de </a:t>
            </a:r>
            <a:r>
              <a:rPr lang="pt-BR" dirty="0" err="1"/>
              <a:t>eqüidade</a:t>
            </a:r>
            <a:r>
              <a:rPr lang="pt-BR" dirty="0"/>
              <a:t> e solidariedade social: “</a:t>
            </a:r>
            <a:r>
              <a:rPr lang="pt-BR" b="1" i="1" dirty="0"/>
              <a:t>A ajuda aos grupos vulneráveis da economia informal deveria ser </a:t>
            </a:r>
            <a:r>
              <a:rPr lang="pt-BR" b="1" i="1" dirty="0" err="1"/>
              <a:t>fi</a:t>
            </a:r>
            <a:r>
              <a:rPr lang="pt-BR" b="1" i="1" dirty="0"/>
              <a:t> </a:t>
            </a:r>
            <a:r>
              <a:rPr lang="pt-BR" b="1" i="1" dirty="0" err="1"/>
              <a:t>nanciada</a:t>
            </a:r>
            <a:r>
              <a:rPr lang="pt-BR" b="1" i="1" dirty="0"/>
              <a:t> por toda a sociedade...Nos sistemas previdenciários com prestações definidas baseadas na repartição, o risco é assumido coletivamente. Nos sistemas de contas individuais [capitalização plena individual], são as próprias pessoas que assumem o risco. Ainda que essa alternativa exista, ela não deveria debilitar os sistemas de solidariedade, em que o risco está repartido entre todos os filiados ao regime</a:t>
            </a:r>
            <a:r>
              <a:rPr lang="pt-BR" dirty="0"/>
              <a:t>”. Os regimes complementares de previdência “podem ser um valioso suplemento; mas, na maioria dos casos, não podem substituir os regimes [básicos] obrigatórios. Os governos deveriam considerar que todo apoio ou incentivo fiscal para esses regimes [complementares] deveria ser destinado aos trabalhadores de renda média ou baixa” (OIT, 2002: 2-4).</a:t>
            </a:r>
          </a:p>
        </p:txBody>
      </p:sp>
    </p:spTree>
    <p:extLst>
      <p:ext uri="{BB962C8B-B14F-4D97-AF65-F5344CB8AC3E}">
        <p14:creationId xmlns:p14="http://schemas.microsoft.com/office/powerpoint/2010/main" val="9134252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0" y="1412776"/>
            <a:ext cx="9036496" cy="5328592"/>
          </a:xfrm>
        </p:spPr>
        <p:txBody>
          <a:bodyPr>
            <a:normAutofit/>
          </a:bodyPr>
          <a:lstStyle/>
          <a:p>
            <a:pPr algn="just"/>
            <a:r>
              <a:rPr lang="pt-BR" dirty="0" smtClean="0"/>
              <a:t>Tem </a:t>
            </a:r>
            <a:r>
              <a:rPr lang="pt-BR" dirty="0"/>
              <a:t>por objetivo a arrecadação de recursos de diversas fontes, não se limitando pelos trabalhadores, empregadores e pelo Poder Público como era antigamente. Assim, caso uma fonte passe por crise, haverá outras, garantindo-se a segurança do sistema.</a:t>
            </a:r>
          </a:p>
          <a:p>
            <a:pPr algn="just"/>
            <a:endParaRPr lang="pt-BR" dirty="0" smtClean="0"/>
          </a:p>
          <a:p>
            <a:pPr algn="just"/>
            <a:r>
              <a:rPr lang="pt-BR" dirty="0" smtClean="0"/>
              <a:t>São </a:t>
            </a:r>
            <a:r>
              <a:rPr lang="pt-BR" dirty="0"/>
              <a:t>duas as formas de financiamento da seguridade social: a indireta e a direta.</a:t>
            </a:r>
          </a:p>
          <a:p>
            <a:pPr algn="just"/>
            <a:endParaRPr lang="pt-BR" dirty="0" smtClean="0"/>
          </a:p>
          <a:p>
            <a:pPr algn="just"/>
            <a:r>
              <a:rPr lang="pt-BR" dirty="0" smtClean="0"/>
              <a:t>A </a:t>
            </a:r>
            <a:r>
              <a:rPr lang="pt-BR" dirty="0"/>
              <a:t>forma indireta consiste no repasse de recursos orçamentários da União, Estados, Distrito Federal e Municípios. Diz-se indireta porque a sociedade está participando do custeio do Sistema de forma oblíqua, ou seja, os cidadãos não estão vertendo individualmente recursos para o Sistema, mas dele participando através de recursos públicos previstos nos orçamentos dos referidos entes da federação. Os recursos orçamentários destinados à seguridade social constarão dos orçamentos de cada uma das pessoas políticas acima mencionadas (artigo 195, § 1o, da Constituição Federal). </a:t>
            </a:r>
          </a:p>
        </p:txBody>
      </p:sp>
      <p:sp>
        <p:nvSpPr>
          <p:cNvPr id="3" name="Título 2"/>
          <p:cNvSpPr>
            <a:spLocks noGrp="1"/>
          </p:cNvSpPr>
          <p:nvPr>
            <p:ph type="title"/>
          </p:nvPr>
        </p:nvSpPr>
        <p:spPr>
          <a:xfrm>
            <a:off x="2483768" y="332656"/>
            <a:ext cx="4114800" cy="701040"/>
          </a:xfrm>
        </p:spPr>
        <p:txBody>
          <a:bodyPr>
            <a:normAutofit/>
          </a:bodyPr>
          <a:lstStyle/>
          <a:p>
            <a:r>
              <a:rPr lang="pt-BR" dirty="0"/>
              <a:t>Diversidade na base de </a:t>
            </a:r>
            <a:r>
              <a:rPr lang="pt-BR" dirty="0" smtClean="0"/>
              <a:t>financiamento</a:t>
            </a:r>
            <a:endParaRPr lang="pt-BR" dirty="0"/>
          </a:p>
        </p:txBody>
      </p:sp>
    </p:spTree>
    <p:extLst>
      <p:ext uri="{BB962C8B-B14F-4D97-AF65-F5344CB8AC3E}">
        <p14:creationId xmlns:p14="http://schemas.microsoft.com/office/powerpoint/2010/main" val="1004043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95536" y="404664"/>
            <a:ext cx="8424936" cy="4870564"/>
          </a:xfrm>
          <a:prstGeom prst="rect">
            <a:avLst/>
          </a:prstGeom>
        </p:spPr>
        <p:txBody>
          <a:bodyPr wrap="square">
            <a:spAutoFit/>
          </a:bodyPr>
          <a:lstStyle/>
          <a:p>
            <a:pPr indent="449580" algn="just">
              <a:lnSpc>
                <a:spcPct val="115000"/>
              </a:lnSpc>
              <a:spcAft>
                <a:spcPts val="0"/>
              </a:spcAft>
            </a:pPr>
            <a:r>
              <a:rPr lang="pt-BR" dirty="0">
                <a:latin typeface="+mj-lt"/>
                <a:ea typeface="Times New Roman" panose="02020603050405020304" pitchFamily="18" charset="0"/>
              </a:rPr>
              <a:t>A Carta Magna de 1988, reconhece a importância do seguro social, destacando um capítulo próprio para a “ORDEM SOCIAL”- classificando como “Seguridade </a:t>
            </a:r>
            <a:r>
              <a:rPr lang="pt-BR" dirty="0" err="1">
                <a:latin typeface="+mj-lt"/>
                <a:ea typeface="Times New Roman" panose="02020603050405020304" pitchFamily="18" charset="0"/>
              </a:rPr>
              <a:t>Social”o</a:t>
            </a:r>
            <a:r>
              <a:rPr lang="pt-BR" dirty="0">
                <a:latin typeface="+mj-lt"/>
                <a:ea typeface="Times New Roman" panose="02020603050405020304" pitchFamily="18" charset="0"/>
              </a:rPr>
              <a:t> conjunto de ações integradas pela SAÚDE, PREVIDÊNCIA SOCIAL E ASSISTÊNCIA SOCIAL.</a:t>
            </a:r>
          </a:p>
          <a:p>
            <a:pPr algn="just">
              <a:lnSpc>
                <a:spcPct val="115000"/>
              </a:lnSpc>
              <a:spcAft>
                <a:spcPts val="0"/>
              </a:spcAft>
            </a:pPr>
            <a:r>
              <a:rPr lang="pt-BR" dirty="0">
                <a:latin typeface="+mj-lt"/>
                <a:ea typeface="Times New Roman" panose="02020603050405020304" pitchFamily="18" charset="0"/>
              </a:rPr>
              <a:t>	</a:t>
            </a:r>
          </a:p>
          <a:p>
            <a:pPr indent="449580" algn="just">
              <a:lnSpc>
                <a:spcPct val="115000"/>
              </a:lnSpc>
              <a:spcAft>
                <a:spcPts val="0"/>
              </a:spcAft>
            </a:pPr>
            <a:r>
              <a:rPr lang="pt-BR" dirty="0">
                <a:latin typeface="+mj-lt"/>
                <a:ea typeface="Times New Roman" panose="02020603050405020304" pitchFamily="18" charset="0"/>
              </a:rPr>
              <a:t>A Seguridade Social aparece em três partes , sendo o mais amplo nos art. 194 a 204; No título II dos Direitos e Garantias Fundamentais no Capítulo II “dos Direitos Sociais; e finalmente nas Disposições Transitórias, traduzindo o anseio social da estabilidade da renda mensal já implantada pelo órgão previdenciário</a:t>
            </a:r>
            <a:r>
              <a:rPr lang="pt-BR" dirty="0" smtClean="0">
                <a:latin typeface="+mj-lt"/>
                <a:ea typeface="Times New Roman" panose="02020603050405020304" pitchFamily="18" charset="0"/>
              </a:rPr>
              <a:t>”.</a:t>
            </a:r>
          </a:p>
          <a:p>
            <a:pPr indent="449580" algn="just">
              <a:lnSpc>
                <a:spcPct val="115000"/>
              </a:lnSpc>
              <a:spcAft>
                <a:spcPts val="0"/>
              </a:spcAft>
            </a:pPr>
            <a:endParaRPr lang="pt-BR" dirty="0">
              <a:effectLst/>
              <a:latin typeface="+mj-lt"/>
              <a:ea typeface="Times New Roman" panose="02020603050405020304" pitchFamily="18" charset="0"/>
            </a:endParaRPr>
          </a:p>
          <a:p>
            <a:pPr indent="449580" algn="just">
              <a:lnSpc>
                <a:spcPct val="115000"/>
              </a:lnSpc>
            </a:pPr>
            <a:r>
              <a:rPr lang="pt-BR" dirty="0">
                <a:latin typeface="+mj-lt"/>
              </a:rPr>
              <a:t>A Constituição de 1988 tratou, pela primeira vez no Brasil, da Seguridade Social, entendida esta como um conjunto de ações nas áreas de Saúde, Previdência e Assistência Social.</a:t>
            </a:r>
          </a:p>
          <a:p>
            <a:pPr indent="449580" algn="just">
              <a:lnSpc>
                <a:spcPct val="115000"/>
              </a:lnSpc>
              <a:spcAft>
                <a:spcPts val="0"/>
              </a:spcAft>
            </a:pPr>
            <a:endParaRPr lang="pt-BR" dirty="0" smtClean="0">
              <a:effectLst/>
              <a:latin typeface="+mj-lt"/>
              <a:ea typeface="Times New Roman" panose="02020603050405020304" pitchFamily="18" charset="0"/>
            </a:endParaRPr>
          </a:p>
          <a:p>
            <a:pPr indent="449580" algn="just">
              <a:lnSpc>
                <a:spcPct val="115000"/>
              </a:lnSpc>
              <a:spcAft>
                <a:spcPts val="0"/>
              </a:spcAft>
            </a:pPr>
            <a:endParaRPr lang="pt-BR" dirty="0">
              <a:effectLst/>
              <a:latin typeface="+mj-lt"/>
              <a:ea typeface="Times New Roman" panose="02020603050405020304" pitchFamily="18" charset="0"/>
            </a:endParaRPr>
          </a:p>
        </p:txBody>
      </p:sp>
    </p:spTree>
    <p:extLst>
      <p:ext uri="{BB962C8B-B14F-4D97-AF65-F5344CB8AC3E}">
        <p14:creationId xmlns:p14="http://schemas.microsoft.com/office/powerpoint/2010/main" val="20705962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404664"/>
            <a:ext cx="8964488" cy="5493812"/>
          </a:xfrm>
          <a:prstGeom prst="rect">
            <a:avLst/>
          </a:prstGeom>
        </p:spPr>
        <p:txBody>
          <a:bodyPr wrap="square">
            <a:spAutoFit/>
          </a:bodyPr>
          <a:lstStyle/>
          <a:p>
            <a:pPr algn="just">
              <a:lnSpc>
                <a:spcPct val="150000"/>
              </a:lnSpc>
            </a:pPr>
            <a:r>
              <a:rPr lang="pt-BR" dirty="0" smtClean="0"/>
              <a:t>A </a:t>
            </a:r>
            <a:r>
              <a:rPr lang="pt-BR" dirty="0"/>
              <a:t>forma direta se dá por meio do pagamento das contribuições previstas no artigo 195 da Constituição Federal, que são as seguintes: </a:t>
            </a:r>
          </a:p>
          <a:p>
            <a:pPr algn="just">
              <a:lnSpc>
                <a:spcPct val="150000"/>
              </a:lnSpc>
            </a:pPr>
            <a:endParaRPr lang="pt-BR" dirty="0" smtClean="0"/>
          </a:p>
          <a:p>
            <a:pPr algn="just">
              <a:lnSpc>
                <a:spcPct val="150000"/>
              </a:lnSpc>
            </a:pPr>
            <a:r>
              <a:rPr lang="pt-BR" dirty="0" smtClean="0"/>
              <a:t>a</a:t>
            </a:r>
            <a:r>
              <a:rPr lang="pt-BR" dirty="0"/>
              <a:t>) Cobradas da empresa, incidentes sobre: folha de salários e demais rendimentos; lucro; receita ou faturamento; </a:t>
            </a:r>
          </a:p>
          <a:p>
            <a:pPr algn="just">
              <a:lnSpc>
                <a:spcPct val="150000"/>
              </a:lnSpc>
            </a:pPr>
            <a:r>
              <a:rPr lang="pt-BR" dirty="0" smtClean="0"/>
              <a:t>b</a:t>
            </a:r>
            <a:r>
              <a:rPr lang="pt-BR" dirty="0"/>
              <a:t>) Cobradas do </a:t>
            </a:r>
            <a:r>
              <a:rPr lang="pt-BR" dirty="0" smtClean="0"/>
              <a:t>segurado</a:t>
            </a:r>
          </a:p>
          <a:p>
            <a:pPr algn="just">
              <a:lnSpc>
                <a:spcPct val="150000"/>
              </a:lnSpc>
            </a:pPr>
            <a:r>
              <a:rPr lang="pt-BR" dirty="0" smtClean="0"/>
              <a:t>c</a:t>
            </a:r>
            <a:r>
              <a:rPr lang="pt-BR" dirty="0"/>
              <a:t>) Incidente sobre receita de concurso de prognósticos</a:t>
            </a:r>
          </a:p>
          <a:p>
            <a:pPr algn="just">
              <a:lnSpc>
                <a:spcPct val="150000"/>
              </a:lnSpc>
            </a:pPr>
            <a:endParaRPr lang="pt-BR" dirty="0" smtClean="0"/>
          </a:p>
          <a:p>
            <a:pPr algn="just">
              <a:lnSpc>
                <a:spcPct val="150000"/>
              </a:lnSpc>
            </a:pPr>
            <a:r>
              <a:rPr lang="pt-BR" dirty="0" smtClean="0"/>
              <a:t>Finalmente</a:t>
            </a:r>
            <a:r>
              <a:rPr lang="pt-BR" dirty="0"/>
              <a:t>, são ainda previstas outras receitas, as	Multas, cobrança de correção monetária, juros, receitas patrimoniais (exemplo: locação de imóveis do Instituto Nacional de Seguro Social), 50% dos valores obtidos e aplicados na forma do parágrafo único do artigo 243 da Constituição (venda de bens apreendidos em decorrência de tráfico ilícito de entorpecente) e 40% do resultado dos leilões dos bens apreendidos pela Secretaria da Receita Federal.</a:t>
            </a:r>
          </a:p>
        </p:txBody>
      </p:sp>
    </p:spTree>
    <p:extLst>
      <p:ext uri="{BB962C8B-B14F-4D97-AF65-F5344CB8AC3E}">
        <p14:creationId xmlns:p14="http://schemas.microsoft.com/office/powerpoint/2010/main" val="1588517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107504" y="1412776"/>
            <a:ext cx="8928992" cy="5328592"/>
          </a:xfrm>
        </p:spPr>
        <p:txBody>
          <a:bodyPr>
            <a:normAutofit fontScale="85000" lnSpcReduction="10000"/>
          </a:bodyPr>
          <a:lstStyle/>
          <a:p>
            <a:pPr algn="just"/>
            <a:r>
              <a:rPr lang="pt-BR" dirty="0" smtClean="0"/>
              <a:t>O </a:t>
            </a:r>
            <a:r>
              <a:rPr lang="pt-BR" dirty="0"/>
              <a:t>plano </a:t>
            </a:r>
            <a:r>
              <a:rPr lang="pt-BR" dirty="0" err="1"/>
              <a:t>Beveridge</a:t>
            </a:r>
            <a:r>
              <a:rPr lang="pt-BR" dirty="0"/>
              <a:t> estipulou a unificação administrativa, a fim de promover a eficiência e reduzir os custos. O sistema público seria menos custoso que o seguro voluntário privado, devido a economias de escala, ao seu caráter não-lucrativo e ao treinamento de pessoal técnico e especializado em seguridade social. Um Fundo de Seguro Social arrecadaria todas as contribuições, tramitaria e pagaria todas as prestações; enquanto que os três programas seriam administrados e supervisados pelo Ministério da Seguridade Social para que houvesse uma política única e coordenada.</a:t>
            </a:r>
          </a:p>
          <a:p>
            <a:pPr algn="just"/>
            <a:endParaRPr lang="pt-BR" dirty="0" smtClean="0"/>
          </a:p>
          <a:p>
            <a:pPr algn="just"/>
            <a:r>
              <a:rPr lang="pt-BR" dirty="0" smtClean="0"/>
              <a:t>A </a:t>
            </a:r>
            <a:r>
              <a:rPr lang="pt-BR" dirty="0"/>
              <a:t>unidade não implicaria, necessariamente, em centralização; assim o sistema seria descentralizado por meio de agências locais próximas aos segurados e que conhecessem suas necessidades.</a:t>
            </a:r>
          </a:p>
          <a:p>
            <a:pPr algn="just"/>
            <a:endParaRPr lang="pt-BR" dirty="0" smtClean="0"/>
          </a:p>
          <a:p>
            <a:pPr algn="just"/>
            <a:r>
              <a:rPr lang="pt-BR" dirty="0" smtClean="0"/>
              <a:t>A </a:t>
            </a:r>
            <a:r>
              <a:rPr lang="pt-BR" dirty="0"/>
              <a:t>unidade de gestão da seguridade social poderia economizar recursos já que: eliminaria a multiplicidade de programas com diversas administrações; unificaria os serviços de filiação, arrecadação, registro, conta individual e pagamentos; consolidaria instalações, equipe e pessoal; estabeleceria um regime jurídico único que simplificaria seu conhecimento e aplicação; facilitaria o acesso do segurado e a transferência (“portabilidade”) de suas contribuições ao mudar de emprego, e eliminaria os conflitos de jurisdição entre entes diversos. Mas, a tendência à unidade de seguridade social foi obstaculizada pelo desenvolvimento histórico paulatino de programas </a:t>
            </a:r>
            <a:r>
              <a:rPr lang="pt-BR" dirty="0" smtClean="0"/>
              <a:t>que cobriam </a:t>
            </a:r>
            <a:r>
              <a:rPr lang="pt-BR" dirty="0"/>
              <a:t>diversos grupos de segurados, os quais resistiram à integração. Por outro lado, a necessidade de levar registros centralizados para ajudar na identificação, filiação e mudança de empregador já não é tão necessária com o uso da eletrônica em redes de computadores interconectados (OIT-AISS, 2001</a:t>
            </a:r>
            <a:r>
              <a:rPr lang="pt-BR" dirty="0" smtClean="0"/>
              <a:t>).</a:t>
            </a:r>
            <a:endParaRPr lang="pt-BR" dirty="0"/>
          </a:p>
        </p:txBody>
      </p:sp>
      <p:sp>
        <p:nvSpPr>
          <p:cNvPr id="3" name="Título 2"/>
          <p:cNvSpPr>
            <a:spLocks noGrp="1"/>
          </p:cNvSpPr>
          <p:nvPr>
            <p:ph type="title"/>
          </p:nvPr>
        </p:nvSpPr>
        <p:spPr>
          <a:xfrm>
            <a:off x="2483768" y="332656"/>
            <a:ext cx="4145632" cy="725448"/>
          </a:xfrm>
        </p:spPr>
        <p:txBody>
          <a:bodyPr>
            <a:normAutofit fontScale="90000"/>
          </a:bodyPr>
          <a:lstStyle/>
          <a:p>
            <a:r>
              <a:rPr lang="pt-BR" dirty="0"/>
              <a:t>Caráter democrático e descentralizado da </a:t>
            </a:r>
            <a:r>
              <a:rPr lang="pt-BR" dirty="0" smtClean="0"/>
              <a:t>Administração</a:t>
            </a:r>
            <a:endParaRPr lang="pt-BR" dirty="0"/>
          </a:p>
        </p:txBody>
      </p:sp>
    </p:spTree>
    <p:extLst>
      <p:ext uri="{BB962C8B-B14F-4D97-AF65-F5344CB8AC3E}">
        <p14:creationId xmlns:p14="http://schemas.microsoft.com/office/powerpoint/2010/main" val="26642579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144000" cy="5909310"/>
          </a:xfrm>
          <a:prstGeom prst="rect">
            <a:avLst/>
          </a:prstGeom>
        </p:spPr>
        <p:txBody>
          <a:bodyPr wrap="square">
            <a:spAutoFit/>
          </a:bodyPr>
          <a:lstStyle/>
          <a:p>
            <a:pPr algn="just"/>
            <a:r>
              <a:rPr lang="pt-BR" dirty="0" smtClean="0"/>
              <a:t>A </a:t>
            </a:r>
            <a:r>
              <a:rPr lang="pt-BR" dirty="0"/>
              <a:t>Constituição Federal estabelece que as ações na área de seguridade social devem ser democráticas; as decisões devem ser tomadas com a participação de todos, através da composição nos conselhos deliberativos de estrutura colegiada, como, por exemplo, do Conselho Nacional de Previdência Social. A Constituição Federal determina, ainda, que existam órgãos que sejam compostos por representantes de quatro segmentos sociais: trabalhadores, empregadores, aposentados e Governo (gestão </a:t>
            </a:r>
            <a:r>
              <a:rPr lang="pt-BR" dirty="0" err="1"/>
              <a:t>quadripartite</a:t>
            </a:r>
            <a:r>
              <a:rPr lang="pt-BR" dirty="0"/>
              <a:t>).</a:t>
            </a:r>
          </a:p>
          <a:p>
            <a:pPr algn="just"/>
            <a:endParaRPr lang="pt-BR" dirty="0" smtClean="0"/>
          </a:p>
          <a:p>
            <a:pPr algn="just"/>
            <a:r>
              <a:rPr lang="pt-BR" dirty="0" smtClean="0"/>
              <a:t>O </a:t>
            </a:r>
            <a:r>
              <a:rPr lang="pt-BR" dirty="0"/>
              <a:t>art. 3º da Lei 8.213/91 determina que o Conselho Nacional de Previdência Social (CNPS) órgão colegiado de caráter deliberativo da Previdência Social, deve ser composto por seis (06) representantes do Governo Federal e nove (09) representantes da sociedade civil, sendo três representantes dos aposentados e pensionistas, três representantes dos trabalhadores em atividade e três representantes dos empregadores. </a:t>
            </a:r>
          </a:p>
          <a:p>
            <a:pPr algn="just"/>
            <a:endParaRPr lang="pt-BR" dirty="0" smtClean="0"/>
          </a:p>
          <a:p>
            <a:pPr algn="just"/>
            <a:r>
              <a:rPr lang="pt-BR" dirty="0" smtClean="0"/>
              <a:t>Os </a:t>
            </a:r>
            <a:r>
              <a:rPr lang="pt-BR" dirty="0"/>
              <a:t>representantes dos trabalhadores em atividade, dos aposentados e dos empregadores e seus suplentes serão indicados pelas centrais sindicais e confederações nacionais.</a:t>
            </a:r>
          </a:p>
          <a:p>
            <a:pPr algn="just"/>
            <a:endParaRPr lang="pt-BR" dirty="0" smtClean="0"/>
          </a:p>
          <a:p>
            <a:pPr algn="just"/>
            <a:r>
              <a:rPr lang="pt-BR" dirty="0" smtClean="0"/>
              <a:t>A </a:t>
            </a:r>
            <a:r>
              <a:rPr lang="pt-BR" dirty="0"/>
              <a:t>descentralização da gestão encontra-se em consonância com a finalidade da seguridade social de proporcionar o atendimento das necessidades básicas dos indivíduos relacionadas à saúde, previdência social e assistência social. Assim, a descentralização da prestação do serviço público da seguridade social encontra-se na transferência da realização deste múnus público a uma outra pessoa distinta da Administração Pública direta.</a:t>
            </a:r>
          </a:p>
        </p:txBody>
      </p:sp>
    </p:spTree>
    <p:extLst>
      <p:ext uri="{BB962C8B-B14F-4D97-AF65-F5344CB8AC3E}">
        <p14:creationId xmlns:p14="http://schemas.microsoft.com/office/powerpoint/2010/main" val="22509662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0" y="1340768"/>
            <a:ext cx="9144000" cy="5517232"/>
          </a:xfrm>
        </p:spPr>
        <p:txBody>
          <a:bodyPr>
            <a:normAutofit/>
          </a:bodyPr>
          <a:lstStyle/>
          <a:p>
            <a:pPr algn="just"/>
            <a:r>
              <a:rPr lang="pt-BR" dirty="0" smtClean="0"/>
              <a:t>O </a:t>
            </a:r>
            <a:r>
              <a:rPr lang="pt-BR" dirty="0"/>
              <a:t>princípio da contrapartida prega a impossibilidade de majoração, extensão ou criação de prestações sociais sem prévia fonte de custeio. Inconstitucional, portanto, é a elevação das despesas sem prévia fonte de custeio. A regra da contrapartida tem como finalidade a efetivação do princípio do equilíbrio financeiro e atuarial, visto vedar a geração de despesas sem a contrapartida de receitas.</a:t>
            </a:r>
          </a:p>
          <a:p>
            <a:pPr algn="just"/>
            <a:endParaRPr lang="pt-BR" dirty="0" smtClean="0"/>
          </a:p>
          <a:p>
            <a:pPr algn="just"/>
            <a:r>
              <a:rPr lang="pt-BR" dirty="0" smtClean="0"/>
              <a:t>Nota-se </a:t>
            </a:r>
            <a:r>
              <a:rPr lang="pt-BR" dirty="0"/>
              <a:t>indiscutível nexo entre a prestação – benefícios e serviços – e a contribuição para sua consecução, de modo que aqueles não poderão ser criados, majorados ou estendidos sem esta (§ 5º do art. 195 da Constituição Federal)34; eis o princípio da contrapartida. </a:t>
            </a:r>
          </a:p>
          <a:p>
            <a:pPr algn="just"/>
            <a:endParaRPr lang="pt-BR" dirty="0" smtClean="0"/>
          </a:p>
          <a:p>
            <a:pPr algn="just"/>
            <a:r>
              <a:rPr lang="pt-BR" dirty="0" smtClean="0"/>
              <a:t>Em </a:t>
            </a:r>
            <a:r>
              <a:rPr lang="pt-BR" dirty="0"/>
              <a:t>sua obra dedicada ao estudo deste princípio, </a:t>
            </a:r>
            <a:r>
              <a:rPr lang="pt-BR" dirty="0" err="1"/>
              <a:t>Uendel</a:t>
            </a:r>
            <a:r>
              <a:rPr lang="pt-BR" dirty="0"/>
              <a:t> Domingues </a:t>
            </a:r>
            <a:r>
              <a:rPr lang="pt-BR" dirty="0" err="1"/>
              <a:t>Ugatti</a:t>
            </a:r>
            <a:r>
              <a:rPr lang="pt-BR" dirty="0"/>
              <a:t> explica que ele está consagrado no ordenamento jurídico nacional desde a promulgação da Lei Orgânica da Previdência Social, Lei n. 3.807, de 26 de agosto de 1960, tendo sido implementado em sede constitucional por intermédio da Emenda Constitucional n. 11, de 1965</a:t>
            </a:r>
            <a:r>
              <a:rPr lang="pt-BR" dirty="0" smtClean="0"/>
              <a:t>.</a:t>
            </a:r>
            <a:endParaRPr lang="pt-BR" dirty="0"/>
          </a:p>
        </p:txBody>
      </p:sp>
      <p:sp>
        <p:nvSpPr>
          <p:cNvPr id="3" name="Título 2"/>
          <p:cNvSpPr>
            <a:spLocks noGrp="1"/>
          </p:cNvSpPr>
          <p:nvPr>
            <p:ph type="title"/>
          </p:nvPr>
        </p:nvSpPr>
        <p:spPr>
          <a:xfrm>
            <a:off x="2483768" y="260648"/>
            <a:ext cx="4114800" cy="701040"/>
          </a:xfrm>
        </p:spPr>
        <p:txBody>
          <a:bodyPr/>
          <a:lstStyle/>
          <a:p>
            <a:r>
              <a:rPr lang="pt-BR" dirty="0"/>
              <a:t>Princípio da contrapartida</a:t>
            </a:r>
          </a:p>
        </p:txBody>
      </p:sp>
    </p:spTree>
    <p:extLst>
      <p:ext uri="{BB962C8B-B14F-4D97-AF65-F5344CB8AC3E}">
        <p14:creationId xmlns:p14="http://schemas.microsoft.com/office/powerpoint/2010/main" val="40965038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88640"/>
            <a:ext cx="9144000" cy="6093976"/>
          </a:xfrm>
          <a:prstGeom prst="rect">
            <a:avLst/>
          </a:prstGeom>
        </p:spPr>
        <p:txBody>
          <a:bodyPr wrap="square">
            <a:spAutoFit/>
          </a:bodyPr>
          <a:lstStyle/>
          <a:p>
            <a:pPr algn="just">
              <a:lnSpc>
                <a:spcPct val="150000"/>
              </a:lnSpc>
            </a:pPr>
            <a:r>
              <a:rPr lang="pt-BR" sz="2000" dirty="0"/>
              <a:t>Paulo José Leite Farias ensina que a se trata de uma norma dirigida ao legislador infraconstitucional a fim de que, na criação, majoração ou alargamento dos benefícios seja observado o equilíbrio financeiro do ”Caixa” previdenciário. Ressalte-se que este equilíbrio tem um aspecto intertemporal, tendo em vista que conforme asseverava </a:t>
            </a:r>
            <a:r>
              <a:rPr lang="pt-BR" sz="2000" dirty="0" err="1"/>
              <a:t>Lord</a:t>
            </a:r>
            <a:r>
              <a:rPr lang="pt-BR" sz="2000" dirty="0"/>
              <a:t> </a:t>
            </a:r>
            <a:r>
              <a:rPr lang="pt-BR" sz="2000" dirty="0" err="1"/>
              <a:t>Beveridge</a:t>
            </a:r>
            <a:r>
              <a:rPr lang="pt-BR" sz="2000" dirty="0"/>
              <a:t> a </a:t>
            </a:r>
            <a:r>
              <a:rPr lang="pt-BR" sz="2000" dirty="0" err="1"/>
              <a:t>idéia</a:t>
            </a:r>
            <a:r>
              <a:rPr lang="pt-BR" sz="2000" dirty="0"/>
              <a:t>-força da seguridade social é a da “solidariedade entre gerações”, de tal sorte que a geração presente custeia prestações a serem percebidas pelas gerações futuras. </a:t>
            </a:r>
          </a:p>
          <a:p>
            <a:pPr algn="just">
              <a:lnSpc>
                <a:spcPct val="150000"/>
              </a:lnSpc>
            </a:pPr>
            <a:endParaRPr lang="pt-BR" sz="2000" dirty="0"/>
          </a:p>
          <a:p>
            <a:pPr algn="just">
              <a:lnSpc>
                <a:spcPct val="150000"/>
              </a:lnSpc>
            </a:pPr>
            <a:r>
              <a:rPr lang="pt-BR" sz="2000" dirty="0"/>
              <a:t>É uma regra endereçada ao legislador, porquanto é do Congresso Nacional a competência constitucional para legislar sobre previdência social. Tem ela por fim evitar a criação de novas prestações, além das asseguradas por esta lei, sem a necessária cobertura financeira. Nesta Lei Orgânica, o plano de benefícios corresponde ao plano de custeio, de maneira que se estará estabelecendo o desequilíbrio entre os dois planos, se criado benefício novo sem que, em contrapartida, seja prevista a respectiva receita de cobertura</a:t>
            </a:r>
            <a:r>
              <a:rPr lang="pt-BR" sz="2000" dirty="0" smtClean="0"/>
              <a:t>.</a:t>
            </a:r>
            <a:endParaRPr lang="pt-BR" sz="2000" dirty="0"/>
          </a:p>
        </p:txBody>
      </p:sp>
    </p:spTree>
    <p:extLst>
      <p:ext uri="{BB962C8B-B14F-4D97-AF65-F5344CB8AC3E}">
        <p14:creationId xmlns:p14="http://schemas.microsoft.com/office/powerpoint/2010/main" val="8910793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quarter" idx="13"/>
          </p:nvPr>
        </p:nvSpPr>
        <p:spPr>
          <a:xfrm>
            <a:off x="0" y="1412776"/>
            <a:ext cx="9144000" cy="5328592"/>
          </a:xfrm>
        </p:spPr>
        <p:txBody>
          <a:bodyPr>
            <a:normAutofit fontScale="92500" lnSpcReduction="20000"/>
          </a:bodyPr>
          <a:lstStyle/>
          <a:p>
            <a:pPr algn="just"/>
            <a:r>
              <a:rPr lang="pt-BR" dirty="0" smtClean="0"/>
              <a:t>O </a:t>
            </a:r>
            <a:r>
              <a:rPr lang="pt-BR" dirty="0"/>
              <a:t>documento de </a:t>
            </a:r>
            <a:r>
              <a:rPr lang="pt-BR" dirty="0" err="1"/>
              <a:t>Beveridge</a:t>
            </a:r>
            <a:r>
              <a:rPr lang="pt-BR" dirty="0"/>
              <a:t> mostrou preocupação para que o plano de seguridade social fosse viável financeiramente de acordo com a capacidade econômica do país. Por isso, expôs que não tinha de ser implantado de uma só vez, poderia ser por etapas, mas como parte de um plano geral, indicando as prioridades na </a:t>
            </a:r>
            <a:r>
              <a:rPr lang="pt-BR" dirty="0" smtClean="0"/>
              <a:t>sua implementação </a:t>
            </a:r>
            <a:r>
              <a:rPr lang="pt-BR" dirty="0"/>
              <a:t>e avançando quando existissem os recursos.</a:t>
            </a:r>
          </a:p>
          <a:p>
            <a:pPr algn="just"/>
            <a:endParaRPr lang="pt-BR" dirty="0"/>
          </a:p>
          <a:p>
            <a:pPr algn="just"/>
            <a:r>
              <a:rPr lang="pt-BR" dirty="0" smtClean="0"/>
              <a:t>A </a:t>
            </a:r>
            <a:r>
              <a:rPr lang="pt-BR" dirty="0"/>
              <a:t>Convenção 102 da OIT estipulou que “o Estado deve assegurar a realização periódica dos estudos e cálculos atuariais necessários para o equilíbrio financeiro e, em qualquer caso, antes de toda modificação de prestações, contribuições e impostos... O custo das prestações e dos gastos de administração deve ser financiado de maneira coletiva por meio de contribuições ou impostos, ou ambos... Os métodos de financiamento devem evitar que as pessoas com poucos recursos tenham que suportar cargas muito pesadas e também devem levar em conta a situação econômica do país e das pessoas protegidas... O total das contribuições sob responsabilidade dos assalariados protegidos não deve superar 50% do total dos recursos destinados à proteção”, de maneira que o resto deve ser </a:t>
            </a:r>
            <a:r>
              <a:rPr lang="pt-BR" dirty="0" err="1"/>
              <a:t>fi</a:t>
            </a:r>
            <a:r>
              <a:rPr lang="pt-BR" dirty="0"/>
              <a:t> </a:t>
            </a:r>
            <a:r>
              <a:rPr lang="pt-BR" dirty="0" err="1"/>
              <a:t>nanciado</a:t>
            </a:r>
            <a:r>
              <a:rPr lang="pt-BR" dirty="0"/>
              <a:t> pelos empregadores e/ou pelo Estado (</a:t>
            </a:r>
            <a:r>
              <a:rPr lang="pt-BR" dirty="0" err="1"/>
              <a:t>Humblet</a:t>
            </a:r>
            <a:r>
              <a:rPr lang="pt-BR" dirty="0"/>
              <a:t> e Silva, 2002: 13-14). Entretanto, um estudo da OIT expõe que as normas internacionais de seguridade social não têm respondido às mudanças ocorridas nos últimos tempos e carecem, em tese, de guias para a busca de métodos financeiros justos e viáveis que enfrentem tais </a:t>
            </a:r>
            <a:r>
              <a:rPr lang="pt-BR" dirty="0" err="1"/>
              <a:t>desafi</a:t>
            </a:r>
            <a:r>
              <a:rPr lang="pt-BR" dirty="0"/>
              <a:t> os; as convenções existentes são insuficientes para que as nações sustentem o funcionamento da seguridade social no clima econômico atual (</a:t>
            </a:r>
            <a:r>
              <a:rPr lang="pt-BR" dirty="0" err="1"/>
              <a:t>Greber</a:t>
            </a:r>
            <a:r>
              <a:rPr lang="pt-BR" dirty="0"/>
              <a:t>, 1997</a:t>
            </a:r>
            <a:r>
              <a:rPr lang="pt-BR" dirty="0" smtClean="0"/>
              <a:t>).</a:t>
            </a:r>
            <a:endParaRPr lang="pt-BR" dirty="0"/>
          </a:p>
        </p:txBody>
      </p:sp>
      <p:sp>
        <p:nvSpPr>
          <p:cNvPr id="3" name="Título 2"/>
          <p:cNvSpPr>
            <a:spLocks noGrp="1"/>
          </p:cNvSpPr>
          <p:nvPr>
            <p:ph type="title"/>
          </p:nvPr>
        </p:nvSpPr>
        <p:spPr>
          <a:xfrm>
            <a:off x="2483768" y="260648"/>
            <a:ext cx="4114800" cy="701040"/>
          </a:xfrm>
        </p:spPr>
        <p:txBody>
          <a:bodyPr>
            <a:normAutofit/>
          </a:bodyPr>
          <a:lstStyle/>
          <a:p>
            <a:r>
              <a:rPr lang="pt-BR" dirty="0"/>
              <a:t>Princípio do Equilíbrio Financeiro </a:t>
            </a:r>
            <a:r>
              <a:rPr lang="pt-BR" dirty="0" smtClean="0"/>
              <a:t>Atuarial</a:t>
            </a:r>
            <a:endParaRPr lang="pt-BR" dirty="0"/>
          </a:p>
        </p:txBody>
      </p:sp>
    </p:spTree>
    <p:extLst>
      <p:ext uri="{BB962C8B-B14F-4D97-AF65-F5344CB8AC3E}">
        <p14:creationId xmlns:p14="http://schemas.microsoft.com/office/powerpoint/2010/main" val="33810132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004" y="53519"/>
            <a:ext cx="9144000" cy="6555641"/>
          </a:xfrm>
          <a:prstGeom prst="rect">
            <a:avLst/>
          </a:prstGeom>
        </p:spPr>
        <p:txBody>
          <a:bodyPr wrap="square">
            <a:spAutoFit/>
          </a:bodyPr>
          <a:lstStyle/>
          <a:p>
            <a:pPr algn="just">
              <a:lnSpc>
                <a:spcPct val="150000"/>
              </a:lnSpc>
            </a:pPr>
            <a:r>
              <a:rPr lang="pt-BR" sz="2000" dirty="0" smtClean="0"/>
              <a:t>As </a:t>
            </a:r>
            <a:r>
              <a:rPr lang="pt-BR" sz="2000" dirty="0"/>
              <a:t>formas de financiamento e manutenção do equilíbrio da seguridade social nos regimes a longo prazo, como os benefícios, são três: </a:t>
            </a:r>
            <a:endParaRPr lang="pt-BR" sz="2000" dirty="0" smtClean="0"/>
          </a:p>
          <a:p>
            <a:pPr algn="just">
              <a:lnSpc>
                <a:spcPct val="150000"/>
              </a:lnSpc>
            </a:pPr>
            <a:endParaRPr lang="pt-BR" sz="2000" dirty="0"/>
          </a:p>
          <a:p>
            <a:pPr algn="just">
              <a:lnSpc>
                <a:spcPct val="150000"/>
              </a:lnSpc>
            </a:pPr>
            <a:r>
              <a:rPr lang="pt-BR" sz="2000" dirty="0" smtClean="0"/>
              <a:t>(</a:t>
            </a:r>
            <a:r>
              <a:rPr lang="pt-BR" sz="2000" dirty="0"/>
              <a:t>1) capitalização plena, de contribuição </a:t>
            </a:r>
            <a:r>
              <a:rPr lang="pt-BR" sz="2000" dirty="0" smtClean="0"/>
              <a:t>definida </a:t>
            </a:r>
            <a:r>
              <a:rPr lang="pt-BR" sz="2000" dirty="0"/>
              <a:t>ou constante, a qual garante o equilíbrio por tempo indefinido, método que pode ser coletivo (originalmente utilizado pela seguridade social </a:t>
            </a:r>
            <a:r>
              <a:rPr lang="pt-BR" sz="2000" dirty="0" smtClean="0"/>
              <a:t>com a </a:t>
            </a:r>
            <a:r>
              <a:rPr lang="pt-BR" sz="2000" dirty="0"/>
              <a:t>“prima média geral”, mas agora em desuso) ou individual (utilizada nos sistemas atuais de contas individuais); </a:t>
            </a:r>
            <a:endParaRPr lang="pt-BR" sz="2000" dirty="0" smtClean="0"/>
          </a:p>
          <a:p>
            <a:pPr algn="just">
              <a:lnSpc>
                <a:spcPct val="150000"/>
              </a:lnSpc>
            </a:pPr>
            <a:endParaRPr lang="pt-BR" sz="2000" dirty="0"/>
          </a:p>
          <a:p>
            <a:pPr algn="just">
              <a:lnSpc>
                <a:spcPct val="150000"/>
              </a:lnSpc>
            </a:pPr>
            <a:r>
              <a:rPr lang="pt-BR" sz="2000" dirty="0" smtClean="0"/>
              <a:t>(</a:t>
            </a:r>
            <a:r>
              <a:rPr lang="pt-BR" sz="2000" dirty="0"/>
              <a:t>2) capitalização parcial coletiva (usualmente a “prima escalonada”), que garante períodos de equilíbrios relativamente longos, sujeitos a avaliações atuariais periódicas que, </a:t>
            </a:r>
            <a:r>
              <a:rPr lang="pt-BR" sz="2000" dirty="0" err="1"/>
              <a:t>freqüentemente</a:t>
            </a:r>
            <a:r>
              <a:rPr lang="pt-BR" sz="2000" dirty="0"/>
              <a:t>, resultam em um incremento da contribuição no período seguinte; e </a:t>
            </a:r>
            <a:endParaRPr lang="pt-BR" sz="2000" dirty="0" smtClean="0"/>
          </a:p>
          <a:p>
            <a:pPr algn="just">
              <a:lnSpc>
                <a:spcPct val="150000"/>
              </a:lnSpc>
            </a:pPr>
            <a:endParaRPr lang="pt-BR" sz="2000" dirty="0"/>
          </a:p>
          <a:p>
            <a:pPr algn="just">
              <a:lnSpc>
                <a:spcPct val="150000"/>
              </a:lnSpc>
            </a:pPr>
            <a:r>
              <a:rPr lang="pt-BR" sz="2000" dirty="0" smtClean="0"/>
              <a:t>(</a:t>
            </a:r>
            <a:r>
              <a:rPr lang="pt-BR" sz="2000" dirty="0"/>
              <a:t>3) repartição, onde a renda e os gastos devem ser balanceados anualmente ou em períodos muito curtos (típico de sistemas mais antigos e maduros de seguridade social). </a:t>
            </a:r>
            <a:endParaRPr lang="pt-BR" sz="2000" dirty="0" smtClean="0"/>
          </a:p>
        </p:txBody>
      </p:sp>
    </p:spTree>
    <p:extLst>
      <p:ext uri="{BB962C8B-B14F-4D97-AF65-F5344CB8AC3E}">
        <p14:creationId xmlns:p14="http://schemas.microsoft.com/office/powerpoint/2010/main" val="40883764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0"/>
            <a:ext cx="9144000" cy="6555641"/>
          </a:xfrm>
          <a:prstGeom prst="rect">
            <a:avLst/>
          </a:prstGeom>
        </p:spPr>
        <p:txBody>
          <a:bodyPr wrap="square">
            <a:spAutoFit/>
          </a:bodyPr>
          <a:lstStyle/>
          <a:p>
            <a:pPr algn="just">
              <a:lnSpc>
                <a:spcPct val="150000"/>
              </a:lnSpc>
            </a:pPr>
            <a:r>
              <a:rPr lang="pt-BR" sz="2000" dirty="0" smtClean="0"/>
              <a:t>Com </a:t>
            </a:r>
            <a:r>
              <a:rPr lang="pt-BR" sz="2000" dirty="0"/>
              <a:t>a Emenda Constitucional nº 20 de 1998, </a:t>
            </a:r>
            <a:r>
              <a:rPr lang="pt-BR" sz="2000" b="1" dirty="0"/>
              <a:t>foi inserido no texto constitucional o Princípio do Equilíbrio Financeiro e Atuarial no Sistema Previdenciário Brasileiro</a:t>
            </a:r>
            <a:r>
              <a:rPr lang="pt-BR" sz="2000" dirty="0"/>
              <a:t>. </a:t>
            </a:r>
            <a:endParaRPr lang="pt-BR" sz="2000" dirty="0" smtClean="0"/>
          </a:p>
          <a:p>
            <a:pPr algn="just">
              <a:lnSpc>
                <a:spcPct val="150000"/>
              </a:lnSpc>
            </a:pPr>
            <a:endParaRPr lang="pt-BR" sz="2000" dirty="0"/>
          </a:p>
          <a:p>
            <a:pPr algn="just">
              <a:lnSpc>
                <a:spcPct val="150000"/>
              </a:lnSpc>
            </a:pPr>
            <a:r>
              <a:rPr lang="pt-BR" sz="2000" dirty="0" smtClean="0"/>
              <a:t>O </a:t>
            </a:r>
            <a:r>
              <a:rPr lang="pt-BR" sz="2000" dirty="0"/>
              <a:t>Princípio do Equilíbrio Financeiro e Atuarial, introduzido na primeira reforma, não foi discutido suficientemente em </a:t>
            </a:r>
            <a:r>
              <a:rPr lang="pt-BR" sz="2000" dirty="0" smtClean="0"/>
              <a:t>mais de </a:t>
            </a:r>
            <a:r>
              <a:rPr lang="pt-BR" sz="2000" dirty="0"/>
              <a:t>dez anos de existência. Apesar de ser um princípio constitucional estruturante de todo o novo sistema, pouca atenção foi dada a esse princípio que veio dar segurança ao sistema e corrigir distorções promovidas por legislações anteriores que não se preocupavam com as obrigações que os direitos concedidos geravam para toda a sociedade brasileira.</a:t>
            </a:r>
          </a:p>
          <a:p>
            <a:pPr algn="just">
              <a:lnSpc>
                <a:spcPct val="150000"/>
              </a:lnSpc>
            </a:pPr>
            <a:endParaRPr lang="pt-BR" sz="2000" dirty="0" smtClean="0"/>
          </a:p>
          <a:p>
            <a:pPr algn="just">
              <a:lnSpc>
                <a:spcPct val="150000"/>
              </a:lnSpc>
            </a:pPr>
            <a:r>
              <a:rPr lang="pt-BR" sz="2000" dirty="0" smtClean="0"/>
              <a:t>Com </a:t>
            </a:r>
            <a:r>
              <a:rPr lang="pt-BR" sz="2000" dirty="0"/>
              <a:t>a instituição do Princípio do Equilíbrio Financeiro e Atuarial, uma nova fase da Previdência Social foi inaugurada, trazendo a necessidade de uma legislação que considere a necessidade de sustentabilidade financeira do sistema e que permita a concessão de benefícios com uma estreita relação com os valores contribuídos</a:t>
            </a:r>
            <a:r>
              <a:rPr lang="pt-BR" sz="2000" dirty="0" smtClean="0"/>
              <a:t>.</a:t>
            </a:r>
            <a:endParaRPr lang="pt-BR" sz="2000" dirty="0"/>
          </a:p>
        </p:txBody>
      </p:sp>
    </p:spTree>
    <p:extLst>
      <p:ext uri="{BB962C8B-B14F-4D97-AF65-F5344CB8AC3E}">
        <p14:creationId xmlns:p14="http://schemas.microsoft.com/office/powerpoint/2010/main" val="42583696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16632"/>
            <a:ext cx="9144000" cy="6833217"/>
          </a:xfrm>
          <a:prstGeom prst="rect">
            <a:avLst/>
          </a:prstGeom>
        </p:spPr>
        <p:txBody>
          <a:bodyPr wrap="square">
            <a:spAutoFit/>
          </a:bodyPr>
          <a:lstStyle/>
          <a:p>
            <a:pPr algn="just">
              <a:lnSpc>
                <a:spcPct val="150000"/>
              </a:lnSpc>
            </a:pPr>
            <a:r>
              <a:rPr lang="pt-BR" sz="2100" dirty="0" smtClean="0"/>
              <a:t>Para que possa haver esse </a:t>
            </a:r>
            <a:r>
              <a:rPr lang="pt-BR" sz="2100" b="1" dirty="0" smtClean="0"/>
              <a:t>equilíbrio financeiro</a:t>
            </a:r>
            <a:r>
              <a:rPr lang="pt-BR" sz="2100" dirty="0" smtClean="0"/>
              <a:t>, é necessário que vários fatores sejam considerados, como: índices demográficos, número de trabalhadores no mercado formal e, consequentemente, contribuintes do sistema, número de benefícios em manutenção, etc.</a:t>
            </a:r>
          </a:p>
          <a:p>
            <a:pPr algn="just">
              <a:lnSpc>
                <a:spcPct val="150000"/>
              </a:lnSpc>
            </a:pPr>
            <a:endParaRPr lang="pt-BR" sz="2100" dirty="0" smtClean="0"/>
          </a:p>
          <a:p>
            <a:pPr algn="just">
              <a:lnSpc>
                <a:spcPct val="150000"/>
              </a:lnSpc>
            </a:pPr>
            <a:r>
              <a:rPr lang="pt-BR" sz="2100" dirty="0" smtClean="0"/>
              <a:t>Já o </a:t>
            </a:r>
            <a:r>
              <a:rPr lang="pt-BR" sz="2100" b="1" dirty="0" smtClean="0"/>
              <a:t>equilíbrio atuarial</a:t>
            </a:r>
            <a:r>
              <a:rPr lang="pt-BR" sz="2100" dirty="0" smtClean="0"/>
              <a:t> se refere à relação entre o montante utilizado para manter certo benefício e o montante arrecadado como contribuição para custear esse mesmo benefício. Desse modo, as contribuições feitas pelo trabalhador e pelo seu empregador, sobre sua renda, devem ser suficientes para cobrir o montante que será destinado ao seu benefício. </a:t>
            </a:r>
          </a:p>
          <a:p>
            <a:pPr algn="just">
              <a:lnSpc>
                <a:spcPct val="150000"/>
              </a:lnSpc>
            </a:pPr>
            <a:endParaRPr lang="pt-BR" sz="2100" dirty="0" smtClean="0"/>
          </a:p>
          <a:p>
            <a:pPr algn="just">
              <a:lnSpc>
                <a:spcPct val="150000"/>
              </a:lnSpc>
            </a:pPr>
            <a:r>
              <a:rPr lang="pt-BR" sz="2100" dirty="0" smtClean="0"/>
              <a:t>Assim existiria uma relação direta entre o que é contribuído e o que é recebido em forma de benefício previdenciário, sem que a sociedade precise financiar alguma diferença. </a:t>
            </a:r>
            <a:endParaRPr lang="pt-BR" sz="2100" dirty="0"/>
          </a:p>
        </p:txBody>
      </p:sp>
    </p:spTree>
    <p:extLst>
      <p:ext uri="{BB962C8B-B14F-4D97-AF65-F5344CB8AC3E}">
        <p14:creationId xmlns:p14="http://schemas.microsoft.com/office/powerpoint/2010/main" val="3682039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25384"/>
            <a:ext cx="9144000" cy="7540526"/>
          </a:xfrm>
          <a:prstGeom prst="rect">
            <a:avLst/>
          </a:prstGeom>
        </p:spPr>
        <p:txBody>
          <a:bodyPr wrap="square">
            <a:spAutoFit/>
          </a:bodyPr>
          <a:lstStyle/>
          <a:p>
            <a:pPr algn="just"/>
            <a:r>
              <a:rPr lang="pt-BR" sz="2200" dirty="0"/>
              <a:t>A Emenda Constitucional 20 de 1998 foi a que deu início à reforma previdenciária após a CF/88, com a alteração dos seguintes aspectos de grande relevo:</a:t>
            </a:r>
          </a:p>
          <a:p>
            <a:pPr algn="just"/>
            <a:r>
              <a:rPr lang="pt-BR" sz="2200" dirty="0"/>
              <a:t> </a:t>
            </a:r>
          </a:p>
          <a:p>
            <a:pPr lvl="0" algn="just"/>
            <a:r>
              <a:rPr lang="pt-BR" sz="2200" b="1" dirty="0"/>
              <a:t>Aposentadoria por tempo de serviço foi extinta</a:t>
            </a:r>
            <a:r>
              <a:rPr lang="pt-BR" sz="2200" dirty="0"/>
              <a:t>, sendo substituída a por tempo de contribuição, com as regras de transição prevista no artigo 9º da EC; sendo  assegurado o direito à aposentadoria ao segurado que se tenha filiado ao regime geral de previdência social, até a data de publicação desta </a:t>
            </a:r>
            <a:r>
              <a:rPr lang="pt-BR" sz="2200" dirty="0" smtClean="0"/>
              <a:t>Emenda.</a:t>
            </a:r>
            <a:endParaRPr lang="pt-BR" sz="2200" dirty="0"/>
          </a:p>
          <a:p>
            <a:pPr algn="just"/>
            <a:r>
              <a:rPr lang="pt-BR" sz="2200" dirty="0"/>
              <a:t> </a:t>
            </a:r>
            <a:endParaRPr lang="pt-BR" sz="2200" dirty="0" smtClean="0"/>
          </a:p>
          <a:p>
            <a:pPr algn="just"/>
            <a:endParaRPr lang="pt-BR" sz="2200" dirty="0"/>
          </a:p>
          <a:p>
            <a:pPr lvl="0" algn="just"/>
            <a:r>
              <a:rPr lang="pt-BR" sz="2200" dirty="0"/>
              <a:t>Criado o </a:t>
            </a:r>
            <a:r>
              <a:rPr lang="pt-BR" sz="2200" b="1" dirty="0"/>
              <a:t>regime de previdência privada</a:t>
            </a:r>
            <a:r>
              <a:rPr lang="pt-BR" sz="2200" dirty="0"/>
              <a:t>, de caráter complementar e organizado de forma autônoma em relação ao regime geral de previdência social, será facultativo, baseado na constituição de reservas que garantam o benefício contratado, e regulado por lei complementar.</a:t>
            </a:r>
          </a:p>
          <a:p>
            <a:pPr algn="just"/>
            <a:r>
              <a:rPr lang="pt-BR" sz="2200" dirty="0"/>
              <a:t> </a:t>
            </a:r>
          </a:p>
          <a:p>
            <a:pPr lvl="0" algn="just"/>
            <a:r>
              <a:rPr lang="pt-BR" sz="2200" dirty="0"/>
              <a:t>O </a:t>
            </a:r>
            <a:r>
              <a:rPr lang="pt-BR" sz="2200" b="1" dirty="0"/>
              <a:t>professor</a:t>
            </a:r>
            <a:r>
              <a:rPr lang="pt-BR" sz="2200" dirty="0"/>
              <a:t> que, até a data da publicação desta Emenda, tenha exercido atividade de magistério e que opte por aposentar-se na forma do disposto no "</a:t>
            </a:r>
            <a:r>
              <a:rPr lang="pt-BR" sz="2200" i="1" dirty="0"/>
              <a:t>caput</a:t>
            </a:r>
            <a:r>
              <a:rPr lang="pt-BR" sz="2200" dirty="0"/>
              <a:t>", terá o tempo de serviço exercido até a publicação desta Emenda contado com o acréscimo de dezessete por cento, se homem, e de vinte por cento, se mulher, desde que se aposente, exclusivamente, com tempo de efetivo exercício de atividade de magistério.</a:t>
            </a:r>
          </a:p>
          <a:p>
            <a:pPr algn="just"/>
            <a:r>
              <a:rPr lang="pt-BR" sz="2200" dirty="0"/>
              <a:t> </a:t>
            </a:r>
          </a:p>
          <a:p>
            <a:pPr algn="just"/>
            <a:r>
              <a:rPr lang="pt-BR" sz="2200" dirty="0"/>
              <a:t> </a:t>
            </a:r>
          </a:p>
        </p:txBody>
      </p:sp>
    </p:spTree>
    <p:extLst>
      <p:ext uri="{BB962C8B-B14F-4D97-AF65-F5344CB8AC3E}">
        <p14:creationId xmlns:p14="http://schemas.microsoft.com/office/powerpoint/2010/main" val="569575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7314" y="260648"/>
            <a:ext cx="8784976" cy="6692922"/>
          </a:xfrm>
          <a:prstGeom prst="rect">
            <a:avLst/>
          </a:prstGeom>
        </p:spPr>
        <p:txBody>
          <a:bodyPr wrap="square">
            <a:spAutoFit/>
          </a:bodyPr>
          <a:lstStyle/>
          <a:p>
            <a:pPr indent="447675" algn="just">
              <a:lnSpc>
                <a:spcPct val="115000"/>
              </a:lnSpc>
              <a:spcAft>
                <a:spcPts val="0"/>
              </a:spcAft>
            </a:pPr>
            <a:r>
              <a:rPr lang="pt-BR" sz="2200" dirty="0">
                <a:latin typeface="+mj-lt"/>
                <a:ea typeface="Segoe UI Emoji" panose="020B0502040204020203" pitchFamily="34" charset="0"/>
              </a:rPr>
              <a:t>A EC 41/03 alterou de forma significativa a Previdência Social dos Servidores Públicos nos seguintes aspectos:</a:t>
            </a:r>
          </a:p>
          <a:p>
            <a:pPr indent="447675" algn="just">
              <a:lnSpc>
                <a:spcPct val="115000"/>
              </a:lnSpc>
              <a:spcAft>
                <a:spcPts val="0"/>
              </a:spcAft>
            </a:pPr>
            <a:r>
              <a:rPr lang="pt-BR" sz="2200" dirty="0">
                <a:latin typeface="+mj-lt"/>
                <a:ea typeface="Segoe UI Emoji" panose="020B0502040204020203" pitchFamily="34" charset="0"/>
              </a:rPr>
              <a:t> </a:t>
            </a:r>
          </a:p>
          <a:p>
            <a:pPr marL="342900" lvl="0" indent="-342900" algn="just">
              <a:lnSpc>
                <a:spcPct val="115000"/>
              </a:lnSpc>
              <a:spcAft>
                <a:spcPts val="0"/>
              </a:spcAft>
              <a:buFont typeface="Wingdings" panose="05000000000000000000" pitchFamily="2" charset="2"/>
              <a:buChar char=""/>
            </a:pPr>
            <a:r>
              <a:rPr lang="pt-BR" sz="2200" b="1" dirty="0">
                <a:latin typeface="+mj-lt"/>
                <a:ea typeface="Segoe UI Emoji" panose="020B0502040204020203" pitchFamily="34" charset="0"/>
                <a:cs typeface="Times New Roman" panose="02020603050405020304" pitchFamily="18" charset="0"/>
              </a:rPr>
              <a:t>Aposentadoria por invalidez</a:t>
            </a:r>
            <a:r>
              <a:rPr lang="pt-BR" sz="2200" dirty="0">
                <a:latin typeface="+mj-lt"/>
                <a:ea typeface="Segoe UI Emoji" panose="020B0502040204020203" pitchFamily="34" charset="0"/>
                <a:cs typeface="Times New Roman" panose="02020603050405020304" pitchFamily="18" charset="0"/>
              </a:rPr>
              <a:t> permanente, sendo os proventos proporcionais ao tempo de contribuição, </a:t>
            </a:r>
            <a:r>
              <a:rPr lang="pt-BR" sz="2200" i="1" dirty="0">
                <a:latin typeface="+mj-lt"/>
                <a:ea typeface="Segoe UI Emoji" panose="020B0502040204020203" pitchFamily="34" charset="0"/>
                <a:cs typeface="Times New Roman" panose="02020603050405020304" pitchFamily="18" charset="0"/>
              </a:rPr>
              <a:t>exceto se decorrente de acidente em serviço, moléstia profissional ou doença grave, contagiosa ou incurável</a:t>
            </a:r>
            <a:r>
              <a:rPr lang="pt-BR" sz="2200" dirty="0">
                <a:latin typeface="+mj-lt"/>
                <a:ea typeface="Segoe UI Emoji" panose="020B0502040204020203" pitchFamily="34" charset="0"/>
                <a:cs typeface="Times New Roman" panose="02020603050405020304" pitchFamily="18" charset="0"/>
              </a:rPr>
              <a:t>, na forma da lei;</a:t>
            </a:r>
          </a:p>
          <a:p>
            <a:pPr marL="676275" algn="just">
              <a:lnSpc>
                <a:spcPct val="115000"/>
              </a:lnSpc>
              <a:spcAft>
                <a:spcPts val="0"/>
              </a:spcAft>
            </a:pPr>
            <a:r>
              <a:rPr lang="pt-BR" sz="2200" dirty="0">
                <a:latin typeface="+mj-lt"/>
                <a:ea typeface="Segoe UI Emoji" panose="020B0502040204020203" pitchFamily="34" charset="0"/>
              </a:rPr>
              <a:t> </a:t>
            </a:r>
          </a:p>
          <a:p>
            <a:pPr marL="342900" lvl="0" indent="-342900" algn="just">
              <a:lnSpc>
                <a:spcPct val="115000"/>
              </a:lnSpc>
              <a:spcAft>
                <a:spcPts val="0"/>
              </a:spcAft>
              <a:buFont typeface="Wingdings" panose="05000000000000000000" pitchFamily="2" charset="2"/>
              <a:buChar char=""/>
            </a:pPr>
            <a:r>
              <a:rPr lang="pt-BR" sz="2200" b="1" dirty="0">
                <a:latin typeface="+mj-lt"/>
                <a:ea typeface="Segoe UI Emoji" panose="020B0502040204020203" pitchFamily="34" charset="0"/>
                <a:cs typeface="Times New Roman" panose="02020603050405020304" pitchFamily="18" charset="0"/>
              </a:rPr>
              <a:t>Aposentadoria ordinária</a:t>
            </a:r>
            <a:r>
              <a:rPr lang="pt-BR" sz="2200" dirty="0">
                <a:latin typeface="+mj-lt"/>
                <a:ea typeface="Segoe UI Emoji" panose="020B0502040204020203" pitchFamily="34" charset="0"/>
                <a:cs typeface="Times New Roman" panose="02020603050405020304" pitchFamily="18" charset="0"/>
              </a:rPr>
              <a:t> </a:t>
            </a:r>
            <a:r>
              <a:rPr lang="pt-BR" sz="2200" dirty="0">
                <a:latin typeface="+mj-lt"/>
                <a:ea typeface="Segoe UI Emoji" panose="020B0502040204020203" pitchFamily="34" charset="0"/>
                <a:cs typeface="Times New Roman" panose="02020603050405020304" pitchFamily="18" charset="0"/>
                <a:sym typeface="Wingdings" panose="05000000000000000000" pitchFamily="2" charset="2"/>
              </a:rPr>
              <a:t></a:t>
            </a:r>
            <a:r>
              <a:rPr lang="pt-BR" sz="2200" dirty="0">
                <a:latin typeface="+mj-lt"/>
                <a:ea typeface="Segoe UI Emoji" panose="020B0502040204020203" pitchFamily="34" charset="0"/>
                <a:cs typeface="Times New Roman" panose="02020603050405020304" pitchFamily="18" charset="0"/>
              </a:rPr>
              <a:t> Para o cálculo dos proventos de aposentadoria, por ocasião da sua concessão, </a:t>
            </a:r>
            <a:r>
              <a:rPr lang="pt-BR" sz="2200" b="1" i="1" dirty="0">
                <a:latin typeface="+mj-lt"/>
                <a:ea typeface="Segoe UI Emoji" panose="020B0502040204020203" pitchFamily="34" charset="0"/>
                <a:cs typeface="Times New Roman" panose="02020603050405020304" pitchFamily="18" charset="0"/>
              </a:rPr>
              <a:t>serão consideradas as remunerações utilizadas como base para as contribuições do servidor aos regimes de previdência de que tratam este artigo e o art. 201</a:t>
            </a:r>
            <a:r>
              <a:rPr lang="pt-BR" sz="2200" dirty="0">
                <a:latin typeface="+mj-lt"/>
                <a:ea typeface="Segoe UI Emoji" panose="020B0502040204020203" pitchFamily="34" charset="0"/>
                <a:cs typeface="Times New Roman" panose="02020603050405020304" pitchFamily="18" charset="0"/>
              </a:rPr>
              <a:t>, na forma da lei. Incidirá contribuição sobre os proventos de aposentadorias e pensões concedidas pelo regime de que trata este artigo que superem o limite máximo estabelecido para os benefícios do regime geral de previdência social de que trata o art. 201, com percentual igual ao estabelecido para os servidores titulares de cargos efetivos. (§ 18 do artigo 40 da CF/88</a:t>
            </a:r>
            <a:r>
              <a:rPr lang="pt-BR" sz="2200" dirty="0" smtClean="0">
                <a:latin typeface="+mj-lt"/>
                <a:ea typeface="Segoe UI Emoji" panose="020B0502040204020203" pitchFamily="34" charset="0"/>
                <a:cs typeface="Times New Roman" panose="02020603050405020304" pitchFamily="18" charset="0"/>
              </a:rPr>
              <a:t>).</a:t>
            </a:r>
            <a:endParaRPr lang="pt-BR" sz="2200" dirty="0">
              <a:latin typeface="+mj-lt"/>
              <a:ea typeface="Segoe UI Emoji" panose="020B0502040204020203" pitchFamily="34" charset="0"/>
            </a:endParaRPr>
          </a:p>
        </p:txBody>
      </p:sp>
    </p:spTree>
    <p:extLst>
      <p:ext uri="{BB962C8B-B14F-4D97-AF65-F5344CB8AC3E}">
        <p14:creationId xmlns:p14="http://schemas.microsoft.com/office/powerpoint/2010/main" val="25964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7504" y="188640"/>
            <a:ext cx="8856984" cy="6619120"/>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
            </a:pPr>
            <a:r>
              <a:rPr lang="pt-BR" sz="2100" b="1" dirty="0">
                <a:ea typeface="Segoe UI Emoji" panose="020B0502040204020203" pitchFamily="34" charset="0"/>
                <a:cs typeface="Times New Roman" panose="02020603050405020304" pitchFamily="18" charset="0"/>
              </a:rPr>
              <a:t>Pensão por Morte</a:t>
            </a:r>
            <a:r>
              <a:rPr lang="pt-BR" sz="2100" dirty="0">
                <a:ea typeface="Segoe UI Emoji" panose="020B0502040204020203" pitchFamily="34" charset="0"/>
                <a:cs typeface="Times New Roman" panose="02020603050405020304" pitchFamily="18" charset="0"/>
              </a:rPr>
              <a:t> o </a:t>
            </a:r>
            <a:r>
              <a:rPr lang="pt-BR" sz="2100" b="1" i="1" dirty="0">
                <a:ea typeface="Segoe UI Emoji" panose="020B0502040204020203" pitchFamily="34" charset="0"/>
                <a:cs typeface="Times New Roman" panose="02020603050405020304" pitchFamily="18" charset="0"/>
              </a:rPr>
              <a:t>valor da totalidade dos </a:t>
            </a:r>
            <a:r>
              <a:rPr lang="pt-BR" sz="2100" b="1" i="1" u="sng" dirty="0">
                <a:ea typeface="Segoe UI Emoji" panose="020B0502040204020203" pitchFamily="34" charset="0"/>
                <a:cs typeface="Times New Roman" panose="02020603050405020304" pitchFamily="18" charset="0"/>
              </a:rPr>
              <a:t>proventos</a:t>
            </a:r>
            <a:r>
              <a:rPr lang="pt-BR" sz="2100" b="1" i="1" dirty="0">
                <a:ea typeface="Segoe UI Emoji" panose="020B0502040204020203" pitchFamily="34" charset="0"/>
                <a:cs typeface="Times New Roman" panose="02020603050405020304" pitchFamily="18" charset="0"/>
              </a:rPr>
              <a:t> do servidor falecido</a:t>
            </a:r>
            <a:r>
              <a:rPr lang="pt-BR" sz="2100" dirty="0">
                <a:ea typeface="Segoe UI Emoji" panose="020B0502040204020203" pitchFamily="34" charset="0"/>
                <a:cs typeface="Times New Roman" panose="02020603050405020304" pitchFamily="18" charset="0"/>
              </a:rPr>
              <a:t>, até o limite máximo estabelecido para os </a:t>
            </a:r>
            <a:r>
              <a:rPr lang="pt-BR" sz="2100" u="sng" dirty="0">
                <a:ea typeface="Segoe UI Emoji" panose="020B0502040204020203" pitchFamily="34" charset="0"/>
                <a:cs typeface="Times New Roman" panose="02020603050405020304" pitchFamily="18" charset="0"/>
              </a:rPr>
              <a:t>benefícios do regime geral de previdência social de que trata o art. 201</a:t>
            </a:r>
            <a:r>
              <a:rPr lang="pt-BR" sz="2100" dirty="0">
                <a:ea typeface="Segoe UI Emoji" panose="020B0502040204020203" pitchFamily="34" charset="0"/>
                <a:cs typeface="Times New Roman" panose="02020603050405020304" pitchFamily="18" charset="0"/>
              </a:rPr>
              <a:t>, </a:t>
            </a:r>
            <a:r>
              <a:rPr lang="pt-BR" sz="2100" b="1" u="sng" dirty="0">
                <a:ea typeface="Segoe UI Emoji" panose="020B0502040204020203" pitchFamily="34" charset="0"/>
                <a:cs typeface="Times New Roman" panose="02020603050405020304" pitchFamily="18" charset="0"/>
              </a:rPr>
              <a:t>acrescido de setenta por cento da parcela excedente a este limite, caso aposentado à data do óbito</a:t>
            </a:r>
            <a:r>
              <a:rPr lang="pt-BR" sz="2100" dirty="0">
                <a:ea typeface="Segoe UI Emoji" panose="020B0502040204020203" pitchFamily="34" charset="0"/>
                <a:cs typeface="Times New Roman" panose="02020603050405020304" pitchFamily="18" charset="0"/>
              </a:rPr>
              <a:t>; ou ao </a:t>
            </a:r>
            <a:r>
              <a:rPr lang="pt-BR" sz="2100" i="1" dirty="0">
                <a:ea typeface="Segoe UI Emoji" panose="020B0502040204020203" pitchFamily="34" charset="0"/>
                <a:cs typeface="Times New Roman" panose="02020603050405020304" pitchFamily="18" charset="0"/>
              </a:rPr>
              <a:t>valor da totalidade da </a:t>
            </a:r>
            <a:r>
              <a:rPr lang="pt-BR" sz="2100" b="1" i="1" u="sng" dirty="0">
                <a:ea typeface="Segoe UI Emoji" panose="020B0502040204020203" pitchFamily="34" charset="0"/>
                <a:cs typeface="Times New Roman" panose="02020603050405020304" pitchFamily="18" charset="0"/>
              </a:rPr>
              <a:t>remuneração</a:t>
            </a:r>
            <a:r>
              <a:rPr lang="pt-BR" sz="2100" i="1" dirty="0">
                <a:ea typeface="Segoe UI Emoji" panose="020B0502040204020203" pitchFamily="34" charset="0"/>
                <a:cs typeface="Times New Roman" panose="02020603050405020304" pitchFamily="18" charset="0"/>
              </a:rPr>
              <a:t> do </a:t>
            </a:r>
            <a:r>
              <a:rPr lang="pt-BR" sz="2100" b="1" i="1" u="sng" dirty="0">
                <a:ea typeface="Segoe UI Emoji" panose="020B0502040204020203" pitchFamily="34" charset="0"/>
                <a:cs typeface="Times New Roman" panose="02020603050405020304" pitchFamily="18" charset="0"/>
              </a:rPr>
              <a:t>servidor no cargo efetivo em que se deu o falecimento</a:t>
            </a:r>
            <a:r>
              <a:rPr lang="pt-BR" sz="2100" dirty="0">
                <a:ea typeface="Segoe UI Emoji" panose="020B0502040204020203" pitchFamily="34" charset="0"/>
                <a:cs typeface="Times New Roman" panose="02020603050405020304" pitchFamily="18" charset="0"/>
              </a:rPr>
              <a:t>, até o limite máximo estabelecido para os benefícios do regime geral de previdência social de que trata o art. 201, acrescido de setenta por cento da parcela excedente a este limite, caso em atividade na data do óbito.</a:t>
            </a:r>
          </a:p>
          <a:p>
            <a:pPr marL="449580">
              <a:spcAft>
                <a:spcPts val="0"/>
              </a:spcAft>
            </a:pPr>
            <a:r>
              <a:rPr lang="pt-BR" sz="2100" dirty="0">
                <a:ea typeface="Segoe UI Emoji" panose="020B0502040204020203" pitchFamily="34" charset="0"/>
              </a:rPr>
              <a:t> </a:t>
            </a:r>
          </a:p>
          <a:p>
            <a:pPr marL="342900" lvl="0" indent="-342900" algn="just">
              <a:lnSpc>
                <a:spcPct val="115000"/>
              </a:lnSpc>
              <a:spcAft>
                <a:spcPts val="0"/>
              </a:spcAft>
              <a:buFont typeface="Wingdings" panose="05000000000000000000" pitchFamily="2" charset="2"/>
              <a:buChar char=""/>
            </a:pPr>
            <a:r>
              <a:rPr lang="pt-BR" sz="2100" b="1" dirty="0">
                <a:ea typeface="Segoe UI Emoji" panose="020B0502040204020203" pitchFamily="34" charset="0"/>
                <a:cs typeface="Times New Roman" panose="02020603050405020304" pitchFamily="18" charset="0"/>
              </a:rPr>
              <a:t>Previdência Complementar</a:t>
            </a:r>
            <a:r>
              <a:rPr lang="pt-BR" sz="2100" dirty="0">
                <a:ea typeface="Segoe UI Emoji" panose="020B0502040204020203" pitchFamily="34" charset="0"/>
                <a:cs typeface="Times New Roman" panose="02020603050405020304" pitchFamily="18" charset="0"/>
              </a:rPr>
              <a:t> ao Regime Próprio de Previdência Social</a:t>
            </a:r>
          </a:p>
          <a:p>
            <a:pPr marL="449580">
              <a:spcAft>
                <a:spcPts val="0"/>
              </a:spcAft>
            </a:pPr>
            <a:r>
              <a:rPr lang="pt-BR" sz="2100" dirty="0">
                <a:ea typeface="Segoe UI Emoji" panose="020B0502040204020203" pitchFamily="34" charset="0"/>
              </a:rPr>
              <a:t> </a:t>
            </a:r>
          </a:p>
          <a:p>
            <a:pPr marL="342900" lvl="0" indent="-342900" algn="just">
              <a:lnSpc>
                <a:spcPct val="115000"/>
              </a:lnSpc>
              <a:spcAft>
                <a:spcPts val="0"/>
              </a:spcAft>
              <a:buFont typeface="Wingdings" panose="05000000000000000000" pitchFamily="2" charset="2"/>
              <a:buChar char=""/>
            </a:pPr>
            <a:r>
              <a:rPr lang="pt-BR" sz="2100" b="1" dirty="0">
                <a:ea typeface="Segoe UI Emoji" panose="020B0502040204020203" pitchFamily="34" charset="0"/>
                <a:cs typeface="Times New Roman" panose="02020603050405020304" pitchFamily="18" charset="0"/>
              </a:rPr>
              <a:t>Abono de Permanência</a:t>
            </a:r>
            <a:endParaRPr lang="pt-BR" sz="2100" dirty="0">
              <a:ea typeface="Segoe UI Emoji" panose="020B0502040204020203" pitchFamily="34" charset="0"/>
              <a:cs typeface="Times New Roman" panose="02020603050405020304" pitchFamily="18" charset="0"/>
            </a:endParaRPr>
          </a:p>
          <a:p>
            <a:pPr marL="449580">
              <a:spcAft>
                <a:spcPts val="0"/>
              </a:spcAft>
            </a:pPr>
            <a:r>
              <a:rPr lang="pt-BR" sz="2100" b="1" dirty="0">
                <a:ea typeface="Segoe UI Emoji" panose="020B0502040204020203" pitchFamily="34" charset="0"/>
              </a:rPr>
              <a:t> </a:t>
            </a:r>
            <a:endParaRPr lang="pt-BR" sz="2100" dirty="0">
              <a:ea typeface="Segoe UI Emoji" panose="020B0502040204020203" pitchFamily="34" charset="0"/>
            </a:endParaRPr>
          </a:p>
          <a:p>
            <a:pPr marL="342900" lvl="0" indent="-342900" algn="just">
              <a:lnSpc>
                <a:spcPct val="115000"/>
              </a:lnSpc>
              <a:spcAft>
                <a:spcPts val="0"/>
              </a:spcAft>
              <a:buFont typeface="Wingdings" panose="05000000000000000000" pitchFamily="2" charset="2"/>
              <a:buChar char=""/>
            </a:pPr>
            <a:r>
              <a:rPr lang="pt-BR" sz="2100" dirty="0">
                <a:ea typeface="Segoe UI Emoji" panose="020B0502040204020203" pitchFamily="34" charset="0"/>
                <a:cs typeface="Times New Roman" panose="02020603050405020304" pitchFamily="18" charset="0"/>
              </a:rPr>
              <a:t>Art. 149. § 1º </a:t>
            </a:r>
            <a:r>
              <a:rPr lang="pt-BR" sz="2100" dirty="0">
                <a:ea typeface="Segoe UI Emoji" panose="020B0502040204020203" pitchFamily="34" charset="0"/>
                <a:cs typeface="Times New Roman" panose="02020603050405020304" pitchFamily="18" charset="0"/>
                <a:sym typeface="Wingdings" panose="05000000000000000000" pitchFamily="2" charset="2"/>
              </a:rPr>
              <a:t></a:t>
            </a:r>
            <a:r>
              <a:rPr lang="pt-BR" sz="2100" dirty="0">
                <a:ea typeface="Segoe UI Emoji" panose="020B0502040204020203" pitchFamily="34" charset="0"/>
                <a:cs typeface="Times New Roman" panose="02020603050405020304" pitchFamily="18" charset="0"/>
              </a:rPr>
              <a:t> Os Estados, o Distrito Federal e os Municípios instituirão </a:t>
            </a:r>
            <a:r>
              <a:rPr lang="pt-BR" sz="2100" b="1" dirty="0">
                <a:ea typeface="Segoe UI Emoji" panose="020B0502040204020203" pitchFamily="34" charset="0"/>
                <a:cs typeface="Times New Roman" panose="02020603050405020304" pitchFamily="18" charset="0"/>
              </a:rPr>
              <a:t>contribuição, cobrada de seus servidores, para o custeio, em benefício destes, do regime previdenciário de que trata o art. 40</a:t>
            </a:r>
            <a:r>
              <a:rPr lang="pt-BR" sz="2100" dirty="0">
                <a:ea typeface="Segoe UI Emoji" panose="020B0502040204020203" pitchFamily="34" charset="0"/>
                <a:cs typeface="Times New Roman" panose="02020603050405020304" pitchFamily="18" charset="0"/>
              </a:rPr>
              <a:t>, cuja alíquota não será inferior à da contribuição dos servidores titulares de cargos efetivos da União.</a:t>
            </a:r>
            <a:r>
              <a:rPr lang="pt-BR" sz="2100" dirty="0">
                <a:ea typeface="Segoe UI Emoji" panose="020B0502040204020203" pitchFamily="34" charset="0"/>
              </a:rPr>
              <a:t> </a:t>
            </a:r>
          </a:p>
        </p:txBody>
      </p:sp>
    </p:spTree>
    <p:extLst>
      <p:ext uri="{BB962C8B-B14F-4D97-AF65-F5344CB8AC3E}">
        <p14:creationId xmlns:p14="http://schemas.microsoft.com/office/powerpoint/2010/main" val="1636899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260648"/>
            <a:ext cx="8964488" cy="6679906"/>
          </a:xfrm>
          <a:prstGeom prst="rect">
            <a:avLst/>
          </a:prstGeom>
        </p:spPr>
        <p:txBody>
          <a:bodyPr wrap="square">
            <a:spAutoFit/>
          </a:bodyPr>
          <a:lstStyle/>
          <a:p>
            <a:pPr indent="447675" algn="just">
              <a:lnSpc>
                <a:spcPct val="115000"/>
              </a:lnSpc>
              <a:spcAft>
                <a:spcPts val="0"/>
              </a:spcAft>
            </a:pPr>
            <a:r>
              <a:rPr lang="pt-BR" sz="2200" dirty="0">
                <a:latin typeface="Times New Roman" panose="02020603050405020304" pitchFamily="18" charset="0"/>
                <a:ea typeface="Times New Roman" panose="02020603050405020304" pitchFamily="18" charset="0"/>
              </a:rPr>
              <a:t>A EC 47/05 alterou de forma significativa a Previdência Social dos Servidores Públicos e do Regime Geral nos seguintes aspectos:</a:t>
            </a:r>
          </a:p>
          <a:p>
            <a:pPr indent="447675" algn="just">
              <a:lnSpc>
                <a:spcPct val="115000"/>
              </a:lnSpc>
              <a:spcAft>
                <a:spcPts val="0"/>
              </a:spcAft>
            </a:pPr>
            <a:r>
              <a:rPr lang="pt-BR" sz="2200" dirty="0">
                <a:latin typeface="Times New Roman" panose="02020603050405020304" pitchFamily="18" charset="0"/>
                <a:ea typeface="Times New Roman" panose="02020603050405020304" pitchFamily="18" charset="0"/>
              </a:rPr>
              <a:t> </a:t>
            </a:r>
          </a:p>
          <a:p>
            <a:pPr marL="342900" lvl="0" indent="-342900" algn="just">
              <a:lnSpc>
                <a:spcPct val="115000"/>
              </a:lnSpc>
              <a:spcAft>
                <a:spcPts val="0"/>
              </a:spcAft>
              <a:buFont typeface="Wingdings" panose="05000000000000000000" pitchFamily="2" charset="2"/>
              <a:buChar char=""/>
            </a:pPr>
            <a:r>
              <a:rPr lang="pt-BR" sz="2200" b="1" dirty="0">
                <a:latin typeface="Times New Roman" panose="02020603050405020304" pitchFamily="18" charset="0"/>
                <a:ea typeface="Times New Roman" panose="02020603050405020304" pitchFamily="18" charset="0"/>
                <a:cs typeface="Times New Roman" panose="02020603050405020304" pitchFamily="18" charset="0"/>
              </a:rPr>
              <a:t>Aposentadoria Especial</a:t>
            </a:r>
            <a:r>
              <a:rPr lang="pt-BR" sz="2200" dirty="0">
                <a:latin typeface="Times New Roman" panose="02020603050405020304" pitchFamily="18" charset="0"/>
                <a:ea typeface="Times New Roman" panose="02020603050405020304" pitchFamily="18" charset="0"/>
                <a:cs typeface="Times New Roman" panose="02020603050405020304" pitchFamily="18" charset="0"/>
              </a:rPr>
              <a:t>: (§ 4º do Artigo 40) É vedada a adoção de requisitos e critérios diferenciados para a concessão de aposentadoria aos abrangidos pelo regime de que trata este artigo, ressalvados, nos termos definidos em leis complementares, os casos de servidores: I - portadores de deficiência; II - que exerçam atividades de risco; III - cujas atividades sejam exercidas sob condições especiais que prejudiquem a saúde ou a integridade física.</a:t>
            </a:r>
          </a:p>
          <a:p>
            <a:pPr marL="676275" algn="just">
              <a:lnSpc>
                <a:spcPct val="115000"/>
              </a:lnSpc>
              <a:spcAft>
                <a:spcPts val="0"/>
              </a:spcAft>
            </a:pPr>
            <a:r>
              <a:rPr lang="pt-BR" sz="2200" dirty="0">
                <a:latin typeface="Times New Roman" panose="02020603050405020304" pitchFamily="18" charset="0"/>
                <a:ea typeface="Times New Roman" panose="02020603050405020304" pitchFamily="18" charset="0"/>
              </a:rPr>
              <a:t> </a:t>
            </a:r>
          </a:p>
          <a:p>
            <a:pPr marL="342900" lvl="0" indent="-342900" algn="just">
              <a:lnSpc>
                <a:spcPct val="115000"/>
              </a:lnSpc>
              <a:spcAft>
                <a:spcPts val="0"/>
              </a:spcAft>
              <a:buFont typeface="Wingdings" panose="05000000000000000000" pitchFamily="2" charset="2"/>
              <a:buChar char=""/>
            </a:pPr>
            <a:r>
              <a:rPr lang="pt-BR" sz="2200" b="1" dirty="0">
                <a:latin typeface="Times New Roman" panose="02020603050405020304" pitchFamily="18" charset="0"/>
                <a:ea typeface="Times New Roman" panose="02020603050405020304" pitchFamily="18" charset="0"/>
                <a:cs typeface="Times New Roman" panose="02020603050405020304" pitchFamily="18" charset="0"/>
              </a:rPr>
              <a:t>Artigo 201, § 12</a:t>
            </a:r>
            <a:r>
              <a:rPr lang="pt-BR" sz="2200" dirty="0">
                <a:latin typeface="Times New Roman" panose="02020603050405020304" pitchFamily="18" charset="0"/>
                <a:ea typeface="Times New Roman" panose="02020603050405020304" pitchFamily="18" charset="0"/>
                <a:cs typeface="Times New Roman" panose="02020603050405020304" pitchFamily="18" charset="0"/>
              </a:rPr>
              <a:t>: Lei disporá sobre sistema especial de </a:t>
            </a:r>
            <a:r>
              <a:rPr lang="pt-BR" sz="2200" b="1" i="1" dirty="0">
                <a:latin typeface="Times New Roman" panose="02020603050405020304" pitchFamily="18" charset="0"/>
                <a:ea typeface="Times New Roman" panose="02020603050405020304" pitchFamily="18" charset="0"/>
                <a:cs typeface="Times New Roman" panose="02020603050405020304" pitchFamily="18" charset="0"/>
              </a:rPr>
              <a:t>inclusão previdenciária</a:t>
            </a:r>
            <a:r>
              <a:rPr lang="pt-BR" sz="2200" dirty="0">
                <a:latin typeface="Times New Roman" panose="02020603050405020304" pitchFamily="18" charset="0"/>
                <a:ea typeface="Times New Roman" panose="02020603050405020304" pitchFamily="18" charset="0"/>
                <a:cs typeface="Times New Roman" panose="02020603050405020304" pitchFamily="18" charset="0"/>
              </a:rPr>
              <a:t> para atender aos </a:t>
            </a:r>
            <a:r>
              <a:rPr lang="pt-BR" sz="2200" b="1" i="1" dirty="0">
                <a:latin typeface="Times New Roman" panose="02020603050405020304" pitchFamily="18" charset="0"/>
                <a:ea typeface="Times New Roman" panose="02020603050405020304" pitchFamily="18" charset="0"/>
                <a:cs typeface="Times New Roman" panose="02020603050405020304" pitchFamily="18" charset="0"/>
              </a:rPr>
              <a:t>trabalhadores de baixa renda</a:t>
            </a:r>
            <a:r>
              <a:rPr lang="pt-BR" sz="2200" dirty="0">
                <a:latin typeface="Times New Roman" panose="02020603050405020304" pitchFamily="18" charset="0"/>
                <a:ea typeface="Times New Roman" panose="02020603050405020304" pitchFamily="18" charset="0"/>
                <a:cs typeface="Times New Roman" panose="02020603050405020304" pitchFamily="18" charset="0"/>
              </a:rPr>
              <a:t> e àqueles sem renda própria que se dediquem exclusivamente ao </a:t>
            </a:r>
            <a:r>
              <a:rPr lang="pt-BR" sz="2200" b="1" i="1" dirty="0">
                <a:latin typeface="Times New Roman" panose="02020603050405020304" pitchFamily="18" charset="0"/>
                <a:ea typeface="Times New Roman" panose="02020603050405020304" pitchFamily="18" charset="0"/>
                <a:cs typeface="Times New Roman" panose="02020603050405020304" pitchFamily="18" charset="0"/>
              </a:rPr>
              <a:t>trabalho doméstico no âmbito de sua residência</a:t>
            </a:r>
            <a:r>
              <a:rPr lang="pt-BR" sz="2200" dirty="0">
                <a:latin typeface="Times New Roman" panose="02020603050405020304" pitchFamily="18" charset="0"/>
                <a:ea typeface="Times New Roman" panose="02020603050405020304" pitchFamily="18" charset="0"/>
                <a:cs typeface="Times New Roman" panose="02020603050405020304" pitchFamily="18" charset="0"/>
              </a:rPr>
              <a:t>, desde que pertencentes a famílias de baixa renda, garantindo-lhes acesso a </a:t>
            </a:r>
            <a:r>
              <a:rPr lang="pt-BR" sz="2200" b="1" dirty="0">
                <a:latin typeface="Times New Roman" panose="02020603050405020304" pitchFamily="18" charset="0"/>
                <a:ea typeface="Times New Roman" panose="02020603050405020304" pitchFamily="18" charset="0"/>
                <a:cs typeface="Times New Roman" panose="02020603050405020304" pitchFamily="18" charset="0"/>
              </a:rPr>
              <a:t>benefícios de valor igual a um salário-mínimo</a:t>
            </a:r>
            <a:r>
              <a:rPr lang="pt-BR" sz="22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pt-BR" sz="2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353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7504" y="0"/>
            <a:ext cx="8856984" cy="6698757"/>
          </a:xfrm>
          <a:prstGeom prst="rect">
            <a:avLst/>
          </a:prstGeom>
        </p:spPr>
        <p:txBody>
          <a:bodyPr wrap="square">
            <a:spAutoFit/>
          </a:bodyPr>
          <a:lstStyle/>
          <a:p>
            <a:pPr marL="342900" lvl="0" indent="-342900" algn="just">
              <a:lnSpc>
                <a:spcPct val="115000"/>
              </a:lnSpc>
              <a:spcAft>
                <a:spcPts val="0"/>
              </a:spcAft>
              <a:buFont typeface="Wingdings" panose="05000000000000000000" pitchFamily="2" charset="2"/>
              <a:buChar char=""/>
            </a:pPr>
            <a:r>
              <a:rPr lang="pt-BR" dirty="0">
                <a:latin typeface="Times New Roman" panose="02020603050405020304" pitchFamily="18" charset="0"/>
                <a:ea typeface="Times New Roman" panose="02020603050405020304" pitchFamily="18" charset="0"/>
                <a:cs typeface="Times New Roman" panose="02020603050405020304" pitchFamily="18" charset="0"/>
              </a:rPr>
              <a:t>Ressalvado o direito de opção à aposentadoria pelas normas estabelecidas pelo art. 40 da Constituição Federal ou pelas regras estabelecidas pelos </a:t>
            </a:r>
            <a:r>
              <a:rPr lang="pt-BR" dirty="0" err="1">
                <a:latin typeface="Times New Roman" panose="02020603050405020304" pitchFamily="18" charset="0"/>
                <a:ea typeface="Times New Roman" panose="02020603050405020304" pitchFamily="18" charset="0"/>
                <a:cs typeface="Times New Roman" panose="02020603050405020304" pitchFamily="18" charset="0"/>
              </a:rPr>
              <a:t>arts</a:t>
            </a:r>
            <a:r>
              <a:rPr lang="pt-BR" dirty="0">
                <a:latin typeface="Times New Roman" panose="02020603050405020304" pitchFamily="18" charset="0"/>
                <a:ea typeface="Times New Roman" panose="02020603050405020304" pitchFamily="18" charset="0"/>
                <a:cs typeface="Times New Roman" panose="02020603050405020304" pitchFamily="18" charset="0"/>
              </a:rPr>
              <a:t>. 2º e 6º da Emenda Constitucional nº 41, de 2003, o servidor da União, dos Estados, do Distrito Federal e dos Municípios, incluídas suas autarquias e fundações, que tenha ingressado no serviço público até 16 de dezembro de 1998 poderá aposentar-se com proventos integrais, desde que preencha, cumulativamente, as seguintes condições: </a:t>
            </a:r>
          </a:p>
          <a:p>
            <a:pPr marL="449580">
              <a:spcAft>
                <a:spcPts val="0"/>
              </a:spcAft>
            </a:pPr>
            <a:r>
              <a:rPr lang="pt-BR" dirty="0">
                <a:latin typeface="Times New Roman" panose="02020603050405020304" pitchFamily="18" charset="0"/>
                <a:ea typeface="Times New Roman" panose="02020603050405020304" pitchFamily="18" charset="0"/>
              </a:rPr>
              <a:t> </a:t>
            </a:r>
          </a:p>
          <a:p>
            <a:pPr marL="742950" lvl="1" indent="-285750" algn="just">
              <a:lnSpc>
                <a:spcPct val="115000"/>
              </a:lnSpc>
              <a:spcAft>
                <a:spcPts val="0"/>
              </a:spcAft>
              <a:buFont typeface="Courier New" panose="02070309020205020404" pitchFamily="49" charset="0"/>
              <a:buChar char="o"/>
            </a:pPr>
            <a:r>
              <a:rPr lang="pt-BR" b="1" dirty="0">
                <a:latin typeface="Times New Roman" panose="02020603050405020304" pitchFamily="18" charset="0"/>
                <a:ea typeface="Times New Roman" panose="02020603050405020304" pitchFamily="18" charset="0"/>
              </a:rPr>
              <a:t>trinta e cinco anos de contribuição</a:t>
            </a:r>
            <a:r>
              <a:rPr lang="pt-BR" dirty="0">
                <a:latin typeface="Times New Roman" panose="02020603050405020304" pitchFamily="18" charset="0"/>
                <a:ea typeface="Times New Roman" panose="02020603050405020304" pitchFamily="18" charset="0"/>
              </a:rPr>
              <a:t>, se </a:t>
            </a:r>
            <a:r>
              <a:rPr lang="pt-BR" i="1" dirty="0">
                <a:latin typeface="Times New Roman" panose="02020603050405020304" pitchFamily="18" charset="0"/>
                <a:ea typeface="Times New Roman" panose="02020603050405020304" pitchFamily="18" charset="0"/>
              </a:rPr>
              <a:t>homem</a:t>
            </a:r>
            <a:r>
              <a:rPr lang="pt-BR" dirty="0">
                <a:latin typeface="Times New Roman" panose="02020603050405020304" pitchFamily="18" charset="0"/>
                <a:ea typeface="Times New Roman" panose="02020603050405020304" pitchFamily="18" charset="0"/>
              </a:rPr>
              <a:t>, e </a:t>
            </a:r>
            <a:r>
              <a:rPr lang="pt-BR" b="1" dirty="0">
                <a:latin typeface="Times New Roman" panose="02020603050405020304" pitchFamily="18" charset="0"/>
                <a:ea typeface="Times New Roman" panose="02020603050405020304" pitchFamily="18" charset="0"/>
              </a:rPr>
              <a:t>trinta anos de contribuição</a:t>
            </a:r>
            <a:r>
              <a:rPr lang="pt-BR" dirty="0">
                <a:latin typeface="Times New Roman" panose="02020603050405020304" pitchFamily="18" charset="0"/>
                <a:ea typeface="Times New Roman" panose="02020603050405020304" pitchFamily="18" charset="0"/>
              </a:rPr>
              <a:t>, se </a:t>
            </a:r>
            <a:r>
              <a:rPr lang="pt-BR" i="1" dirty="0">
                <a:latin typeface="Times New Roman" panose="02020603050405020304" pitchFamily="18" charset="0"/>
                <a:ea typeface="Times New Roman" panose="02020603050405020304" pitchFamily="18" charset="0"/>
              </a:rPr>
              <a:t>mulher</a:t>
            </a:r>
            <a:r>
              <a:rPr lang="pt-BR" dirty="0">
                <a:latin typeface="Times New Roman" panose="02020603050405020304" pitchFamily="18" charset="0"/>
                <a:ea typeface="Times New Roman" panose="02020603050405020304" pitchFamily="18" charset="0"/>
              </a:rPr>
              <a:t>;      </a:t>
            </a:r>
          </a:p>
          <a:p>
            <a:pPr marL="1133475" algn="just">
              <a:lnSpc>
                <a:spcPct val="115000"/>
              </a:lnSpc>
              <a:spcAft>
                <a:spcPts val="0"/>
              </a:spcAft>
            </a:pPr>
            <a:r>
              <a:rPr lang="pt-BR" dirty="0">
                <a:latin typeface="Times New Roman" panose="02020603050405020304" pitchFamily="18" charset="0"/>
                <a:ea typeface="Times New Roman" panose="02020603050405020304" pitchFamily="18" charset="0"/>
              </a:rPr>
              <a:t> </a:t>
            </a:r>
          </a:p>
          <a:p>
            <a:pPr marL="742950" lvl="1" indent="-285750" algn="just">
              <a:lnSpc>
                <a:spcPct val="115000"/>
              </a:lnSpc>
              <a:spcAft>
                <a:spcPts val="0"/>
              </a:spcAft>
              <a:buFont typeface="Courier New" panose="02070309020205020404" pitchFamily="49" charset="0"/>
              <a:buChar char="o"/>
            </a:pPr>
            <a:r>
              <a:rPr lang="pt-BR" b="1" dirty="0">
                <a:latin typeface="Times New Roman" panose="02020603050405020304" pitchFamily="18" charset="0"/>
                <a:ea typeface="Times New Roman" panose="02020603050405020304" pitchFamily="18" charset="0"/>
              </a:rPr>
              <a:t>vinte e cinco anos de efetivo exercício no serviço público</a:t>
            </a:r>
            <a:r>
              <a:rPr lang="pt-BR" dirty="0">
                <a:latin typeface="Times New Roman" panose="02020603050405020304" pitchFamily="18" charset="0"/>
                <a:ea typeface="Times New Roman" panose="02020603050405020304" pitchFamily="18" charset="0"/>
              </a:rPr>
              <a:t>, </a:t>
            </a:r>
            <a:r>
              <a:rPr lang="pt-BR" u="sng" dirty="0">
                <a:latin typeface="Times New Roman" panose="02020603050405020304" pitchFamily="18" charset="0"/>
                <a:ea typeface="Times New Roman" panose="02020603050405020304" pitchFamily="18" charset="0"/>
              </a:rPr>
              <a:t>quinze anos de carreira</a:t>
            </a:r>
            <a:r>
              <a:rPr lang="pt-BR" dirty="0">
                <a:latin typeface="Times New Roman" panose="02020603050405020304" pitchFamily="18" charset="0"/>
                <a:ea typeface="Times New Roman" panose="02020603050405020304" pitchFamily="18" charset="0"/>
              </a:rPr>
              <a:t> e </a:t>
            </a:r>
            <a:r>
              <a:rPr lang="pt-BR" i="1" dirty="0">
                <a:latin typeface="Times New Roman" panose="02020603050405020304" pitchFamily="18" charset="0"/>
                <a:ea typeface="Times New Roman" panose="02020603050405020304" pitchFamily="18" charset="0"/>
              </a:rPr>
              <a:t>cinco anos no cargo em que se der a aposentadoria</a:t>
            </a:r>
            <a:r>
              <a:rPr lang="pt-BR" dirty="0">
                <a:latin typeface="Times New Roman" panose="02020603050405020304" pitchFamily="18" charset="0"/>
                <a:ea typeface="Times New Roman" panose="02020603050405020304" pitchFamily="18" charset="0"/>
              </a:rPr>
              <a:t>; </a:t>
            </a:r>
          </a:p>
          <a:p>
            <a:pPr marL="449580">
              <a:spcAft>
                <a:spcPts val="0"/>
              </a:spcAft>
            </a:pPr>
            <a:r>
              <a:rPr lang="pt-BR" dirty="0">
                <a:latin typeface="Times New Roman" panose="02020603050405020304" pitchFamily="18" charset="0"/>
                <a:ea typeface="Times New Roman" panose="02020603050405020304" pitchFamily="18" charset="0"/>
              </a:rPr>
              <a:t> </a:t>
            </a:r>
          </a:p>
          <a:p>
            <a:pPr marL="742950" lvl="1" indent="-285750" algn="just">
              <a:lnSpc>
                <a:spcPct val="115000"/>
              </a:lnSpc>
              <a:spcAft>
                <a:spcPts val="0"/>
              </a:spcAft>
              <a:buFont typeface="Courier New" panose="02070309020205020404" pitchFamily="49" charset="0"/>
              <a:buChar char="o"/>
            </a:pPr>
            <a:r>
              <a:rPr lang="pt-BR" b="1" dirty="0">
                <a:latin typeface="Times New Roman" panose="02020603050405020304" pitchFamily="18" charset="0"/>
                <a:ea typeface="Times New Roman" panose="02020603050405020304" pitchFamily="18" charset="0"/>
              </a:rPr>
              <a:t>idade mínima resultante da redução</a:t>
            </a:r>
            <a:r>
              <a:rPr lang="pt-BR" dirty="0">
                <a:latin typeface="Times New Roman" panose="02020603050405020304" pitchFamily="18" charset="0"/>
                <a:ea typeface="Times New Roman" panose="02020603050405020304" pitchFamily="18" charset="0"/>
              </a:rPr>
              <a:t>, relativamente aos limites do art. 40, § 1º, inciso III, alínea "a", da Constituição Federal, de </a:t>
            </a:r>
            <a:r>
              <a:rPr lang="pt-BR" b="1" dirty="0">
                <a:latin typeface="Times New Roman" panose="02020603050405020304" pitchFamily="18" charset="0"/>
                <a:ea typeface="Times New Roman" panose="02020603050405020304" pitchFamily="18" charset="0"/>
              </a:rPr>
              <a:t>um ano de idade para cada ano de contribuição que exceder a condição prevista no inciso I do caput deste artigo</a:t>
            </a:r>
            <a:r>
              <a:rPr lang="pt-BR" dirty="0">
                <a:latin typeface="Times New Roman" panose="02020603050405020304" pitchFamily="18" charset="0"/>
                <a:ea typeface="Times New Roman" panose="02020603050405020304" pitchFamily="18" charset="0"/>
              </a:rPr>
              <a:t>.</a:t>
            </a:r>
          </a:p>
          <a:p>
            <a:pPr algn="just">
              <a:lnSpc>
                <a:spcPct val="115000"/>
              </a:lnSpc>
              <a:spcAft>
                <a:spcPts val="0"/>
              </a:spcAft>
            </a:pPr>
            <a:r>
              <a:rPr lang="pt-BR" dirty="0">
                <a:latin typeface="Times New Roman" panose="02020603050405020304" pitchFamily="18" charset="0"/>
                <a:ea typeface="Times New Roman" panose="02020603050405020304" pitchFamily="18" charset="0"/>
              </a:rPr>
              <a:t> </a:t>
            </a:r>
          </a:p>
          <a:p>
            <a:pPr marL="742950" lvl="1" indent="-285750" algn="just">
              <a:lnSpc>
                <a:spcPct val="115000"/>
              </a:lnSpc>
              <a:spcAft>
                <a:spcPts val="0"/>
              </a:spcAft>
              <a:buFont typeface="Courier New" panose="02070309020205020404" pitchFamily="49" charset="0"/>
              <a:buChar char="o"/>
            </a:pPr>
            <a:r>
              <a:rPr lang="pt-BR" dirty="0">
                <a:latin typeface="Times New Roman" panose="02020603050405020304" pitchFamily="18" charset="0"/>
                <a:ea typeface="Times New Roman" panose="02020603050405020304" pitchFamily="18" charset="0"/>
              </a:rPr>
              <a:t>O </a:t>
            </a:r>
            <a:r>
              <a:rPr lang="pt-BR" b="1" dirty="0">
                <a:latin typeface="Times New Roman" panose="02020603050405020304" pitchFamily="18" charset="0"/>
                <a:ea typeface="Times New Roman" panose="02020603050405020304" pitchFamily="18" charset="0"/>
              </a:rPr>
              <a:t>valor dos proventos de aposentadorias</a:t>
            </a:r>
            <a:r>
              <a:rPr lang="pt-BR" dirty="0">
                <a:latin typeface="Times New Roman" panose="02020603050405020304" pitchFamily="18" charset="0"/>
                <a:ea typeface="Times New Roman" panose="02020603050405020304" pitchFamily="18" charset="0"/>
              </a:rPr>
              <a:t> concedidas com base neste artigo o disposto no art. 7º da Emenda Constitucional nº 41, de 2003, observando-se igual critério de revisão às pensões derivadas dos proventos de servidores falecidos que tenham se aposentado em conformidade com este artigo.</a:t>
            </a:r>
          </a:p>
        </p:txBody>
      </p:sp>
    </p:spTree>
    <p:extLst>
      <p:ext uri="{BB962C8B-B14F-4D97-AF65-F5344CB8AC3E}">
        <p14:creationId xmlns:p14="http://schemas.microsoft.com/office/powerpoint/2010/main" val="3498336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1371</TotalTime>
  <Words>7256</Words>
  <Application>Microsoft Office PowerPoint</Application>
  <PresentationFormat>Apresentação na tela (4:3)</PresentationFormat>
  <Paragraphs>321</Paragraphs>
  <Slides>48</Slides>
  <Notes>1</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48</vt:i4>
      </vt:variant>
    </vt:vector>
  </HeadingPairs>
  <TitlesOfParts>
    <vt:vector size="58" baseType="lpstr">
      <vt:lpstr>Arial</vt:lpstr>
      <vt:lpstr>Calibri</vt:lpstr>
      <vt:lpstr>Courier New</vt:lpstr>
      <vt:lpstr>Garamond</vt:lpstr>
      <vt:lpstr>Segoe UI Emoji</vt:lpstr>
      <vt:lpstr>Tahoma</vt:lpstr>
      <vt:lpstr>Times New Roman</vt:lpstr>
      <vt:lpstr>Tunga</vt:lpstr>
      <vt:lpstr>Wingdings</vt:lpstr>
      <vt:lpstr>BlackTie</vt:lpstr>
      <vt:lpstr>A Constituição Federal e a seguridade social: conceito, estrutura, princípios, saúde e assistência"</vt:lpstr>
      <vt:lpstr>Constituição Federal e a seguridade social</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SISTEMA DE SEGURIDADE SOCIAL</vt:lpstr>
      <vt:lpstr>Previdência social</vt:lpstr>
      <vt:lpstr>Saúde </vt:lpstr>
      <vt:lpstr>ASSISTENCIA SOCIAL</vt:lpstr>
      <vt:lpstr>BPC</vt:lpstr>
      <vt:lpstr>REQUISITOS</vt:lpstr>
      <vt:lpstr>Idade  home e mulher</vt:lpstr>
      <vt:lpstr>DEFICIÊNCIA</vt:lpstr>
      <vt:lpstr>CONTINUAÇÃO</vt:lpstr>
      <vt:lpstr>MISERABILIDADE</vt:lpstr>
      <vt:lpstr>CRITÉRIO</vt:lpstr>
      <vt:lpstr>CRITÉRIO MISERABILIDADE</vt:lpstr>
      <vt:lpstr>CONIDERAÇÕES FINAIS</vt:lpstr>
      <vt:lpstr>Princípio da universalidade da cobertura e do atendimento</vt:lpstr>
      <vt:lpstr>Apresentação do PowerPoint</vt:lpstr>
      <vt:lpstr>Apresentação do PowerPoint</vt:lpstr>
      <vt:lpstr>Uniformidade e equivalência dos benefícios e serviços às populações urbanas e rurais</vt:lpstr>
      <vt:lpstr>Apresentação do PowerPoint</vt:lpstr>
      <vt:lpstr>Apresentação do PowerPoint</vt:lpstr>
      <vt:lpstr>Seletividade e distributividade na prestação dos benefícios e serviços</vt:lpstr>
      <vt:lpstr>Apresentação do PowerPoint</vt:lpstr>
      <vt:lpstr>Apresentação do PowerPoint</vt:lpstr>
      <vt:lpstr>Apresentação do PowerPoint</vt:lpstr>
      <vt:lpstr>Irredutibilidade do valor dos benefícios</vt:lpstr>
      <vt:lpstr>Apresentação do PowerPoint</vt:lpstr>
      <vt:lpstr>Apresentação do PowerPoint</vt:lpstr>
      <vt:lpstr>Eqüidade na forma de participação do custeio</vt:lpstr>
      <vt:lpstr>Apresentação do PowerPoint</vt:lpstr>
      <vt:lpstr>Apresentação do PowerPoint</vt:lpstr>
      <vt:lpstr>Diversidade na base de financiamento</vt:lpstr>
      <vt:lpstr>Apresentação do PowerPoint</vt:lpstr>
      <vt:lpstr>Caráter democrático e descentralizado da Administração</vt:lpstr>
      <vt:lpstr>Apresentação do PowerPoint</vt:lpstr>
      <vt:lpstr>Princípio da contrapartida</vt:lpstr>
      <vt:lpstr>Apresentação do PowerPoint</vt:lpstr>
      <vt:lpstr>Princípio do Equilíbrio Financeiro Atuarial</vt:lpstr>
      <vt:lpstr>Apresentação do PowerPoint</vt:lpstr>
      <vt:lpstr>Apresentação do PowerPoint</vt:lpstr>
      <vt:lpstr>Apresentação do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PRINCÍPIOS DA SEGURIDADE SOCIAL</dc:title>
  <dc:creator>pancotti</dc:creator>
  <cp:lastModifiedBy>Gustavo Pancotti</cp:lastModifiedBy>
  <cp:revision>81</cp:revision>
  <dcterms:created xsi:type="dcterms:W3CDTF">2011-06-28T22:07:41Z</dcterms:created>
  <dcterms:modified xsi:type="dcterms:W3CDTF">2017-08-16T19:01:06Z</dcterms:modified>
</cp:coreProperties>
</file>