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25"/>
  </p:notesMasterIdLst>
  <p:handoutMasterIdLst>
    <p:handoutMasterId r:id="rId126"/>
  </p:handoutMasterIdLst>
  <p:sldIdLst>
    <p:sldId id="389" r:id="rId2"/>
    <p:sldId id="391" r:id="rId3"/>
    <p:sldId id="416" r:id="rId4"/>
    <p:sldId id="406" r:id="rId5"/>
    <p:sldId id="408" r:id="rId6"/>
    <p:sldId id="409" r:id="rId7"/>
    <p:sldId id="411" r:id="rId8"/>
    <p:sldId id="410" r:id="rId9"/>
    <p:sldId id="413" r:id="rId10"/>
    <p:sldId id="421" r:id="rId11"/>
    <p:sldId id="504" r:id="rId12"/>
    <p:sldId id="552" r:id="rId13"/>
    <p:sldId id="436" r:id="rId14"/>
    <p:sldId id="437" r:id="rId15"/>
    <p:sldId id="499" r:id="rId16"/>
    <p:sldId id="424" r:id="rId17"/>
    <p:sldId id="441" r:id="rId18"/>
    <p:sldId id="442" r:id="rId19"/>
    <p:sldId id="417" r:id="rId20"/>
    <p:sldId id="390" r:id="rId21"/>
    <p:sldId id="425" r:id="rId22"/>
    <p:sldId id="501" r:id="rId23"/>
    <p:sldId id="553" r:id="rId24"/>
    <p:sldId id="554" r:id="rId25"/>
    <p:sldId id="555" r:id="rId26"/>
    <p:sldId id="392" r:id="rId27"/>
    <p:sldId id="429" r:id="rId28"/>
    <p:sldId id="465" r:id="rId29"/>
    <p:sldId id="444" r:id="rId30"/>
    <p:sldId id="443" r:id="rId31"/>
    <p:sldId id="430" r:id="rId32"/>
    <p:sldId id="453" r:id="rId33"/>
    <p:sldId id="466" r:id="rId34"/>
    <p:sldId id="505" r:id="rId35"/>
    <p:sldId id="454" r:id="rId36"/>
    <p:sldId id="512" r:id="rId37"/>
    <p:sldId id="456" r:id="rId38"/>
    <p:sldId id="510" r:id="rId39"/>
    <p:sldId id="511" r:id="rId40"/>
    <p:sldId id="457" r:id="rId41"/>
    <p:sldId id="455" r:id="rId42"/>
    <p:sldId id="458" r:id="rId43"/>
    <p:sldId id="506" r:id="rId44"/>
    <p:sldId id="507" r:id="rId45"/>
    <p:sldId id="509" r:id="rId46"/>
    <p:sldId id="502" r:id="rId47"/>
    <p:sldId id="432" r:id="rId48"/>
    <p:sldId id="433" r:id="rId49"/>
    <p:sldId id="459" r:id="rId50"/>
    <p:sldId id="513" r:id="rId51"/>
    <p:sldId id="514" r:id="rId52"/>
    <p:sldId id="435" r:id="rId53"/>
    <p:sldId id="449" r:id="rId54"/>
    <p:sldId id="461" r:id="rId55"/>
    <p:sldId id="462" r:id="rId56"/>
    <p:sldId id="518" r:id="rId57"/>
    <p:sldId id="517" r:id="rId58"/>
    <p:sldId id="519" r:id="rId59"/>
    <p:sldId id="556" r:id="rId60"/>
    <p:sldId id="557" r:id="rId61"/>
    <p:sldId id="558" r:id="rId62"/>
    <p:sldId id="559" r:id="rId63"/>
    <p:sldId id="560" r:id="rId64"/>
    <p:sldId id="561" r:id="rId65"/>
    <p:sldId id="467" r:id="rId66"/>
    <p:sldId id="536" r:id="rId67"/>
    <p:sldId id="426" r:id="rId68"/>
    <p:sldId id="445" r:id="rId69"/>
    <p:sldId id="446" r:id="rId70"/>
    <p:sldId id="447" r:id="rId71"/>
    <p:sldId id="448" r:id="rId72"/>
    <p:sldId id="450" r:id="rId73"/>
    <p:sldId id="451" r:id="rId74"/>
    <p:sldId id="463" r:id="rId75"/>
    <p:sldId id="464" r:id="rId76"/>
    <p:sldId id="452" r:id="rId77"/>
    <p:sldId id="521" r:id="rId78"/>
    <p:sldId id="522" r:id="rId79"/>
    <p:sldId id="520" r:id="rId80"/>
    <p:sldId id="523" r:id="rId81"/>
    <p:sldId id="562" r:id="rId82"/>
    <p:sldId id="477" r:id="rId83"/>
    <p:sldId id="478" r:id="rId84"/>
    <p:sldId id="479" r:id="rId85"/>
    <p:sldId id="480" r:id="rId86"/>
    <p:sldId id="481" r:id="rId87"/>
    <p:sldId id="482" r:id="rId88"/>
    <p:sldId id="483" r:id="rId89"/>
    <p:sldId id="484" r:id="rId90"/>
    <p:sldId id="525" r:id="rId91"/>
    <p:sldId id="526" r:id="rId92"/>
    <p:sldId id="527" r:id="rId93"/>
    <p:sldId id="528" r:id="rId94"/>
    <p:sldId id="532" r:id="rId95"/>
    <p:sldId id="530" r:id="rId96"/>
    <p:sldId id="529" r:id="rId97"/>
    <p:sldId id="531" r:id="rId98"/>
    <p:sldId id="395" r:id="rId99"/>
    <p:sldId id="427" r:id="rId100"/>
    <p:sldId id="533" r:id="rId101"/>
    <p:sldId id="398" r:id="rId102"/>
    <p:sldId id="399" r:id="rId103"/>
    <p:sldId id="534" r:id="rId104"/>
    <p:sldId id="471" r:id="rId105"/>
    <p:sldId id="472" r:id="rId106"/>
    <p:sldId id="404" r:id="rId107"/>
    <p:sldId id="470" r:id="rId108"/>
    <p:sldId id="468" r:id="rId109"/>
    <p:sldId id="543" r:id="rId110"/>
    <p:sldId id="542" r:id="rId111"/>
    <p:sldId id="541" r:id="rId112"/>
    <p:sldId id="544" r:id="rId113"/>
    <p:sldId id="545" r:id="rId114"/>
    <p:sldId id="546" r:id="rId115"/>
    <p:sldId id="547" r:id="rId116"/>
    <p:sldId id="548" r:id="rId117"/>
    <p:sldId id="473" r:id="rId118"/>
    <p:sldId id="549" r:id="rId119"/>
    <p:sldId id="540" r:id="rId120"/>
    <p:sldId id="474" r:id="rId121"/>
    <p:sldId id="475" r:id="rId122"/>
    <p:sldId id="476" r:id="rId123"/>
    <p:sldId id="487" r:id="rId12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54" y="57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C8993-4802-43C1-8D57-F58F993944E3}" type="datetimeFigureOut">
              <a:rPr lang="pt-BR" smtClean="0"/>
              <a:t>30/03/2017</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7E41B5-DA61-43F2-BE64-476BCB11D5F6}" type="slidenum">
              <a:rPr lang="pt-BR" smtClean="0"/>
              <a:t>‹nº›</a:t>
            </a:fld>
            <a:endParaRPr lang="pt-BR"/>
          </a:p>
        </p:txBody>
      </p:sp>
    </p:spTree>
    <p:extLst>
      <p:ext uri="{BB962C8B-B14F-4D97-AF65-F5344CB8AC3E}">
        <p14:creationId xmlns:p14="http://schemas.microsoft.com/office/powerpoint/2010/main" val="2503281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57DDF-0012-431C-98C0-8761536E2BA2}" type="datetimeFigureOut">
              <a:rPr lang="pt-BR" smtClean="0"/>
              <a:t>30/03/2017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1" y="4343401"/>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18863-339A-439E-BDAE-E091F95F2E7C}" type="slidenum">
              <a:rPr lang="pt-BR" smtClean="0"/>
              <a:t>‹nº›</a:t>
            </a:fld>
            <a:endParaRPr lang="pt-BR"/>
          </a:p>
        </p:txBody>
      </p:sp>
    </p:spTree>
    <p:extLst>
      <p:ext uri="{BB962C8B-B14F-4D97-AF65-F5344CB8AC3E}">
        <p14:creationId xmlns:p14="http://schemas.microsoft.com/office/powerpoint/2010/main" val="219791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t>1</a:t>
            </a:fld>
            <a:endParaRPr lang="pt-BR"/>
          </a:p>
        </p:txBody>
      </p:sp>
    </p:spTree>
    <p:extLst>
      <p:ext uri="{BB962C8B-B14F-4D97-AF65-F5344CB8AC3E}">
        <p14:creationId xmlns:p14="http://schemas.microsoft.com/office/powerpoint/2010/main" val="166218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729AECC0-B162-4660-AB5F-628BE10675B3}" type="datetime1">
              <a:rPr lang="pt-BR" smtClean="0"/>
              <a:t>30/03/2017</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F01C4D9-E045-4198-8C8E-B472ED7811E4}" type="datetime1">
              <a:rPr lang="pt-BR" smtClean="0"/>
              <a:t>30/03/2017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7CC8FDE-65FE-41D5-8360-B0CE65EA820B}" type="datetime1">
              <a:rPr lang="pt-BR" smtClean="0"/>
              <a:t>30/03/2017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D13E2C6-0CD5-4EA7-8ED2-A92BEED7AE20}" type="datetime1">
              <a:rPr lang="pt-BR" smtClean="0"/>
              <a:t>30/03/2017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p>
            <a:fld id="{26E5360F-2EC8-44C0-AC81-39A20392D5DD}" type="datetime1">
              <a:rPr lang="pt-BR" smtClean="0"/>
              <a:t>30/03/2017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A8CD20A-47B0-448D-8D12-6EE0AB1D1E39}" type="datetime1">
              <a:rPr lang="pt-BR" smtClean="0"/>
              <a:t>30/03/2017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35EDC5BB-EF6F-4865-887B-AF6EB02880EB}" type="datetime1">
              <a:rPr lang="pt-BR" smtClean="0"/>
              <a:t>30/03/2017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BC9BBE3C-21D0-47EE-AE46-B8AC42EC2852}" type="datetime1">
              <a:rPr lang="pt-BR" smtClean="0"/>
              <a:t>30/03/2017</a:t>
            </a:fld>
            <a:endParaRPr lang="pt-BR"/>
          </a:p>
        </p:txBody>
      </p:sp>
      <p:sp>
        <p:nvSpPr>
          <p:cNvPr id="8" name="Espaço Reservado para Número de Slide 7"/>
          <p:cNvSpPr>
            <a:spLocks noGrp="1"/>
          </p:cNvSpPr>
          <p:nvPr>
            <p:ph type="sldNum" sz="quarter" idx="11"/>
          </p:nvPr>
        </p:nvSpPr>
        <p:spPr/>
        <p:txBody>
          <a:bodyPr/>
          <a:lstStyle/>
          <a:p>
            <a:fld id="{F76D91F3-5ED0-4DA1-941E-C680AF2B21BE}" type="slidenum">
              <a:rPr lang="pt-BR" smtClean="0"/>
              <a:pPr/>
              <a:t>‹nº›</a:t>
            </a:fld>
            <a:endParaRPr lang="pt-BR"/>
          </a:p>
        </p:txBody>
      </p:sp>
      <p:sp>
        <p:nvSpPr>
          <p:cNvPr id="9" name="Espaço Reservado para Rodapé 8"/>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639730-7F14-4D41-B45B-E99E09B32880}" type="datetime1">
              <a:rPr lang="pt-BR" smtClean="0"/>
              <a:t>30/03/2017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14549EB-7C33-45B8-8958-CAADC946998F}" type="datetime1">
              <a:rPr lang="pt-BR" smtClean="0"/>
              <a:t>30/03/2017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156448" y="6422064"/>
            <a:ext cx="762000" cy="365125"/>
          </a:xfrm>
        </p:spPr>
        <p:txBody>
          <a:bodyPr/>
          <a:lstStyle/>
          <a:p>
            <a:fld id="{F76D91F3-5ED0-4DA1-941E-C680AF2B21BE}"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a:xfrm>
            <a:off x="457200" y="6422064"/>
            <a:ext cx="2133600" cy="365125"/>
          </a:xfrm>
        </p:spPr>
        <p:txBody>
          <a:bodyPr/>
          <a:lstStyle/>
          <a:p>
            <a:fld id="{1DE0F2BB-665F-4615-A0AD-F5B8B8ADE916}" type="datetime1">
              <a:rPr lang="pt-BR" smtClean="0"/>
              <a:t>30/03/2017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5BFA3C-AF66-4D86-9933-D5D63D0BF222}" type="datetime1">
              <a:rPr lang="pt-BR" smtClean="0"/>
              <a:t>30/03/2017</a:t>
            </a:fld>
            <a:endParaRPr lang="pt-BR"/>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76D91F3-5ED0-4DA1-941E-C680AF2B21BE}"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pt-BR" sz="3800" dirty="0" smtClean="0"/>
              <a:t>Partes E procuradores</a:t>
            </a:r>
            <a:r>
              <a:rPr lang="pt-BR" sz="3800" dirty="0" smtClean="0"/>
              <a:t/>
            </a:r>
            <a:br>
              <a:rPr lang="pt-BR" sz="3800" dirty="0" smtClean="0"/>
            </a:br>
            <a:r>
              <a:rPr lang="pt-BR" sz="3800" dirty="0" smtClean="0"/>
              <a:t>01/04/2017</a:t>
            </a:r>
            <a:endParaRPr lang="pt-BR" sz="3800" dirty="0"/>
          </a:p>
        </p:txBody>
      </p:sp>
      <p:sp>
        <p:nvSpPr>
          <p:cNvPr id="3" name="Subtítulo 2"/>
          <p:cNvSpPr>
            <a:spLocks noGrp="1"/>
          </p:cNvSpPr>
          <p:nvPr>
            <p:ph type="subTitle" idx="1"/>
          </p:nvPr>
        </p:nvSpPr>
        <p:spPr/>
        <p:txBody>
          <a:bodyPr/>
          <a:lstStyle/>
          <a:p>
            <a:r>
              <a:rPr lang="pt-BR" dirty="0" smtClean="0"/>
              <a:t>Profa. </a:t>
            </a:r>
            <a:r>
              <a:rPr lang="pt-BR" smtClean="0"/>
              <a:t>Me. Renata </a:t>
            </a:r>
            <a:r>
              <a:rPr lang="pt-BR" dirty="0" smtClean="0"/>
              <a:t>Cristina de Oliveira Alencar Silva</a:t>
            </a:r>
          </a:p>
          <a:p>
            <a:r>
              <a:rPr lang="pt-BR" dirty="0" smtClean="0"/>
              <a:t>Contato: renatacoasilva@hotmail.com</a:t>
            </a:r>
            <a:endParaRPr lang="pt-BR" dirty="0"/>
          </a:p>
        </p:txBody>
      </p:sp>
    </p:spTree>
    <p:extLst>
      <p:ext uri="{BB962C8B-B14F-4D97-AF65-F5344CB8AC3E}">
        <p14:creationId xmlns:p14="http://schemas.microsoft.com/office/powerpoint/2010/main" val="423484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Litisconsórcio ativo – TRT 9ª Região - possibilidade</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CUMULAÇÃO </a:t>
            </a:r>
            <a:r>
              <a:rPr lang="pt-BR" dirty="0"/>
              <a:t>SUBJETIVA. LITISCONSÓRCIO. PEDIDO DE LIMITAÇÃO. AUSÊNCIA DE PREJUÍZO. Quando presentes afinidade de questões por pontos comuns, de fato e de direito, e ocorrer identidade de matérias entre os alegados titulares dos direitos materiais controvertidos, é perfeitamente admissível a formação litisconsorcial, especialmente quando não se está diante de número elevado de integrantes do polo ativo e não há real e concreto risco de cerceio ao direito de defesa ou efetivo comprometimento à rápida solução do litígio. Recurso ordinário não provido.</a:t>
            </a:r>
          </a:p>
          <a:p>
            <a:r>
              <a:rPr lang="pt-BR" dirty="0" smtClean="0"/>
              <a:t>TRT-PR-01543-2012-594-09-00-9-ACO-07434-2014 </a:t>
            </a:r>
            <a:r>
              <a:rPr lang="pt-BR" dirty="0"/>
              <a:t>- 2A. </a:t>
            </a:r>
            <a:r>
              <a:rPr lang="pt-BR" dirty="0" smtClean="0"/>
              <a:t>TURMA. Relator</a:t>
            </a:r>
            <a:r>
              <a:rPr lang="pt-BR" dirty="0"/>
              <a:t>: MARLENE T. FUVERKI </a:t>
            </a:r>
            <a:r>
              <a:rPr lang="pt-BR" dirty="0" smtClean="0"/>
              <a:t>SUGUIMATSU. Publicado </a:t>
            </a:r>
            <a:r>
              <a:rPr lang="pt-BR" dirty="0"/>
              <a:t>no DEJT em 11-03-2014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a:t>
            </a:fld>
            <a:endParaRPr lang="pt-BR"/>
          </a:p>
        </p:txBody>
      </p:sp>
    </p:spTree>
    <p:extLst>
      <p:ext uri="{BB962C8B-B14F-4D97-AF65-F5344CB8AC3E}">
        <p14:creationId xmlns:p14="http://schemas.microsoft.com/office/powerpoint/2010/main" val="38865103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457200" y="1268760"/>
            <a:ext cx="7467600" cy="5193492"/>
          </a:xfrm>
        </p:spPr>
        <p:txBody>
          <a:bodyPr>
            <a:normAutofit fontScale="62500" lnSpcReduction="20000"/>
          </a:bodyPr>
          <a:lstStyle/>
          <a:p>
            <a:r>
              <a:rPr lang="pt-BR" sz="4000" dirty="0"/>
              <a:t>HONORÁRIOS ADVOCATÍCIOS. SÚMULAS 219 E 329 DO TST. SÚMULA 17 DO TRT9. Na Justiça do Trabalho, os honorários não são devidos às partes pelo princípio da sucumbência, </a:t>
            </a:r>
            <a:r>
              <a:rPr lang="pt-BR" sz="4000" u="sng" dirty="0"/>
              <a:t>não se encontrando revogado o "jus </a:t>
            </a:r>
            <a:r>
              <a:rPr lang="pt-BR" sz="4000" u="sng" dirty="0" err="1"/>
              <a:t>postulandi</a:t>
            </a:r>
            <a:r>
              <a:rPr lang="pt-BR" sz="4000" u="sng" dirty="0"/>
              <a:t>"</a:t>
            </a:r>
            <a:r>
              <a:rPr lang="pt-BR" sz="4000" dirty="0"/>
              <a:t>. </a:t>
            </a:r>
            <a:r>
              <a:rPr lang="pt-BR" sz="4000" u="sng" dirty="0"/>
              <a:t>A Súmula 425 do e. TST limitou o "jus </a:t>
            </a:r>
            <a:r>
              <a:rPr lang="pt-BR" sz="4000" u="sng" dirty="0" err="1"/>
              <a:t>postulandi</a:t>
            </a:r>
            <a:r>
              <a:rPr lang="pt-BR" sz="4000" u="sng" dirty="0"/>
              <a:t>", não o tendo extirpado</a:t>
            </a:r>
            <a:r>
              <a:rPr lang="pt-BR" sz="4000" dirty="0"/>
              <a:t>, não havendo fundamento para a condenação em honorários advocatícios ou indenização substitutiva, mesmo com base nos artigos 402, 403, 389, 395 e 404 do Código Civil, pois inaplicáveis na Justiça do Trabalho. </a:t>
            </a:r>
            <a:r>
              <a:rPr lang="pt-BR" sz="4000" dirty="0" smtClean="0"/>
              <a:t>[...]</a:t>
            </a:r>
          </a:p>
          <a:p>
            <a:r>
              <a:rPr lang="pt-BR" sz="3700" dirty="0"/>
              <a:t>TRT-PR-24116-2015-028-09-00-5-ACO-10292-2017 - 3A. </a:t>
            </a:r>
            <a:r>
              <a:rPr lang="pt-BR" sz="3700" dirty="0" smtClean="0"/>
              <a:t>TURMA. Relator</a:t>
            </a:r>
            <a:r>
              <a:rPr lang="pt-BR" sz="3700" dirty="0"/>
              <a:t>: THEREZA CRISTINA </a:t>
            </a:r>
            <a:r>
              <a:rPr lang="pt-BR" sz="3700" dirty="0" smtClean="0"/>
              <a:t>GOSDAL. Publicado </a:t>
            </a:r>
            <a:r>
              <a:rPr lang="pt-BR" sz="3700" dirty="0"/>
              <a:t>no DEJT em </a:t>
            </a:r>
            <a:r>
              <a:rPr lang="pt-BR" sz="3700" dirty="0" smtClean="0"/>
              <a:t>24-03-2017</a:t>
            </a:r>
            <a:endParaRPr lang="pt-BR" sz="37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100</a:t>
            </a:fld>
            <a:endParaRPr lang="pt-BR"/>
          </a:p>
        </p:txBody>
      </p:sp>
    </p:spTree>
    <p:extLst>
      <p:ext uri="{BB962C8B-B14F-4D97-AF65-F5344CB8AC3E}">
        <p14:creationId xmlns:p14="http://schemas.microsoft.com/office/powerpoint/2010/main" val="2529638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HONORÁRIOS </a:t>
            </a:r>
            <a:r>
              <a:rPr lang="pt-BR" dirty="0"/>
              <a:t>ADVOCATÍCIOS. INDENIZAÇÃO PELA CONTRATAÇÃO DE ADVOGADO PARTICULAR. INDEVIDOS. Na Justiça do Trabalho </a:t>
            </a:r>
            <a:r>
              <a:rPr lang="pt-BR" u="sng" dirty="0"/>
              <a:t>continua em pleno vigor</a:t>
            </a:r>
            <a:r>
              <a:rPr lang="pt-BR" dirty="0"/>
              <a:t> o </a:t>
            </a:r>
            <a:r>
              <a:rPr lang="pt-BR" b="1" dirty="0"/>
              <a:t>"jus </a:t>
            </a:r>
            <a:r>
              <a:rPr lang="pt-BR" b="1" dirty="0" err="1"/>
              <a:t>postulandi</a:t>
            </a:r>
            <a:r>
              <a:rPr lang="pt-BR" b="1" dirty="0"/>
              <a:t>"</a:t>
            </a:r>
            <a:r>
              <a:rPr lang="pt-BR" dirty="0"/>
              <a:t> das partes, sendo ainda aplicáveis as disposições da Lei nº 5.584/70 quanto aos honorários advocatícios. Nesse sentido é o entendimento jurisprudencial consagrado nas Súmulas </a:t>
            </a:r>
            <a:r>
              <a:rPr lang="pt-BR" dirty="0" err="1"/>
              <a:t>nºs</a:t>
            </a:r>
            <a:r>
              <a:rPr lang="pt-BR" dirty="0"/>
              <a:t> 219 e 329 e na OJ 305, todas do C. TST, que exige a assistência por sindicato para o deferimento da verba honorária. </a:t>
            </a:r>
            <a:r>
              <a:rPr lang="pt-BR" dirty="0" smtClean="0"/>
              <a:t>[...] (grifo nosso)</a:t>
            </a:r>
            <a:endParaRPr lang="pt-BR" dirty="0"/>
          </a:p>
          <a:p>
            <a:r>
              <a:rPr lang="pt-BR" cap="all" dirty="0" smtClean="0"/>
              <a:t>0000065-98.2012.5.15.0044 RO. 5ª Turma. </a:t>
            </a:r>
            <a:r>
              <a:rPr lang="pt-BR" dirty="0" smtClean="0"/>
              <a:t>Relator: </a:t>
            </a:r>
            <a:r>
              <a:rPr lang="pt-BR" dirty="0"/>
              <a:t>LORIVAL FERREIRA DOS </a:t>
            </a:r>
            <a:r>
              <a:rPr lang="pt-BR" dirty="0" smtClean="0"/>
              <a:t>SANTOS. Disponível em 14/11/2013.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101</a:t>
            </a:fld>
            <a:endParaRPr lang="pt-BR"/>
          </a:p>
        </p:txBody>
      </p:sp>
    </p:spTree>
    <p:extLst>
      <p:ext uri="{BB962C8B-B14F-4D97-AF65-F5344CB8AC3E}">
        <p14:creationId xmlns:p14="http://schemas.microsoft.com/office/powerpoint/2010/main" val="22594475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lstStyle/>
          <a:p>
            <a:r>
              <a:rPr lang="pt-BR" dirty="0" smtClean="0"/>
              <a:t>Súmula 425: </a:t>
            </a:r>
            <a:r>
              <a:rPr lang="pt-BR" dirty="0"/>
              <a:t>O </a:t>
            </a:r>
            <a:r>
              <a:rPr lang="pt-BR" i="1" dirty="0"/>
              <a:t>jus </a:t>
            </a:r>
            <a:r>
              <a:rPr lang="pt-BR" i="1" dirty="0" err="1"/>
              <a:t>postulandi</a:t>
            </a:r>
            <a:r>
              <a:rPr lang="pt-BR" dirty="0"/>
              <a:t> das partes, estabelecido no art. 791 da CLT, limita-se às Varas do Trabalho e aos Tribunais Regionais do Trabalho, não alcançando a ação rescisória, a ação cautelar, o mandado de segurança e os recursos de competência do Tribunal Superior do Trabalho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102</a:t>
            </a:fld>
            <a:endParaRPr lang="pt-BR"/>
          </a:p>
        </p:txBody>
      </p:sp>
    </p:spTree>
    <p:extLst>
      <p:ext uri="{BB962C8B-B14F-4D97-AF65-F5344CB8AC3E}">
        <p14:creationId xmlns:p14="http://schemas.microsoft.com/office/powerpoint/2010/main" val="92958133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a:t>Após a EC 45/2004, o </a:t>
            </a:r>
            <a:r>
              <a:rPr lang="pt-BR" i="1" dirty="0"/>
              <a:t>jus </a:t>
            </a:r>
            <a:r>
              <a:rPr lang="pt-BR" i="1" dirty="0" err="1"/>
              <a:t>postulandi</a:t>
            </a:r>
            <a:r>
              <a:rPr lang="pt-BR" dirty="0"/>
              <a:t> ficou restrito às partes (empregados e empregadores) ou é aplicável nas demandas oriundas da relação de trabalho? </a:t>
            </a:r>
            <a:r>
              <a:rPr lang="pt-BR" dirty="0" smtClean="0"/>
              <a:t>Entendimento doutrinário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103</a:t>
            </a:fld>
            <a:endParaRPr lang="pt-BR"/>
          </a:p>
        </p:txBody>
      </p:sp>
    </p:spTree>
    <p:extLst>
      <p:ext uri="{BB962C8B-B14F-4D97-AF65-F5344CB8AC3E}">
        <p14:creationId xmlns:p14="http://schemas.microsoft.com/office/powerpoint/2010/main" val="258294263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Honorários de sucumbência na Justiça do Trabalho</a:t>
            </a:r>
            <a:endParaRPr lang="pt-BR" dirty="0"/>
          </a:p>
        </p:txBody>
      </p:sp>
      <p:sp>
        <p:nvSpPr>
          <p:cNvPr id="3" name="Espaço Reservado para Conteúdo 2"/>
          <p:cNvSpPr>
            <a:spLocks noGrp="1"/>
          </p:cNvSpPr>
          <p:nvPr>
            <p:ph idx="1"/>
          </p:nvPr>
        </p:nvSpPr>
        <p:spPr/>
        <p:txBody>
          <a:bodyPr>
            <a:normAutofit/>
          </a:bodyPr>
          <a:lstStyle/>
          <a:p>
            <a:r>
              <a:rPr lang="pt-BR" dirty="0" smtClean="0"/>
              <a:t>Requisitos concomitantes: assistência sindical e benefício da justiça gratuita; máximo de 15% sobre o valor da condenação</a:t>
            </a:r>
          </a:p>
          <a:p>
            <a:r>
              <a:rPr lang="pt-BR" dirty="0" smtClean="0"/>
              <a:t>Súmula 219 TST</a:t>
            </a:r>
          </a:p>
          <a:p>
            <a:r>
              <a:rPr lang="pt-BR" dirty="0" smtClean="0"/>
              <a:t>Súmula 329 TST</a:t>
            </a:r>
          </a:p>
          <a:p>
            <a:r>
              <a:rPr lang="pt-BR" dirty="0" smtClean="0"/>
              <a:t>Súmula 219, III e IN 27/2005 TST: são devidos nas relações de trabalho e decorrem de mera sucumbência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104</a:t>
            </a:fld>
            <a:endParaRPr lang="pt-BR"/>
          </a:p>
        </p:txBody>
      </p:sp>
    </p:spTree>
    <p:extLst>
      <p:ext uri="{BB962C8B-B14F-4D97-AF65-F5344CB8AC3E}">
        <p14:creationId xmlns:p14="http://schemas.microsoft.com/office/powerpoint/2010/main" val="12249283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Honorários de sucumbência na Justiça do Trabalho</a:t>
            </a:r>
          </a:p>
        </p:txBody>
      </p:sp>
      <p:sp>
        <p:nvSpPr>
          <p:cNvPr id="3" name="Espaço Reservado para Conteúdo 2"/>
          <p:cNvSpPr>
            <a:spLocks noGrp="1"/>
          </p:cNvSpPr>
          <p:nvPr>
            <p:ph idx="1"/>
          </p:nvPr>
        </p:nvSpPr>
        <p:spPr/>
        <p:txBody>
          <a:bodyPr>
            <a:normAutofit fontScale="92500" lnSpcReduction="10000"/>
          </a:bodyPr>
          <a:lstStyle/>
          <a:p>
            <a:r>
              <a:rPr lang="pt-BR" dirty="0" smtClean="0"/>
              <a:t>Aprovado pela Câmara dos Deputados em 21/05/2013 o texto final do Projeto </a:t>
            </a:r>
            <a:r>
              <a:rPr lang="pt-BR" dirty="0"/>
              <a:t>de Lei 3392/2004, que “altera dispositivos da Consolidação das Leis do Trabalho – CLT, estabelecendo a imprescindibilidade da presença de advogado nas ações trabalhistas e prescrevendo critérios para a fixação dos honorários advocatícios na Justiça do Trabalho</a:t>
            </a:r>
            <a:r>
              <a:rPr lang="pt-BR" dirty="0" smtClean="0"/>
              <a:t>”</a:t>
            </a:r>
          </a:p>
          <a:p>
            <a:r>
              <a:rPr lang="pt-BR" dirty="0" smtClean="0"/>
              <a:t>Aguardando apreciação pelo </a:t>
            </a:r>
            <a:r>
              <a:rPr lang="pt-BR" dirty="0" smtClean="0"/>
              <a:t>Senado desde 28/05/2013</a:t>
            </a:r>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105</a:t>
            </a:fld>
            <a:endParaRPr lang="pt-BR"/>
          </a:p>
        </p:txBody>
      </p:sp>
    </p:spTree>
    <p:extLst>
      <p:ext uri="{BB962C8B-B14F-4D97-AF65-F5344CB8AC3E}">
        <p14:creationId xmlns:p14="http://schemas.microsoft.com/office/powerpoint/2010/main" val="33096410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Finalizando...</a:t>
            </a:r>
            <a:br>
              <a:rPr lang="pt-BR" dirty="0" smtClean="0"/>
            </a:br>
            <a:r>
              <a:rPr lang="pt-BR" dirty="0" smtClean="0"/>
              <a:t>Assistência </a:t>
            </a:r>
            <a:r>
              <a:rPr lang="pt-BR" dirty="0" smtClean="0"/>
              <a:t>judiciária</a:t>
            </a:r>
            <a:endParaRPr lang="pt-BR" dirty="0"/>
          </a:p>
        </p:txBody>
      </p:sp>
      <p:sp>
        <p:nvSpPr>
          <p:cNvPr id="3" name="Espaço Reservado para Conteúdo 2"/>
          <p:cNvSpPr>
            <a:spLocks noGrp="1"/>
          </p:cNvSpPr>
          <p:nvPr>
            <p:ph idx="1"/>
          </p:nvPr>
        </p:nvSpPr>
        <p:spPr/>
        <p:txBody>
          <a:bodyPr>
            <a:normAutofit/>
          </a:bodyPr>
          <a:lstStyle/>
          <a:p>
            <a:pPr marL="0" indent="0" algn="ctr">
              <a:buNone/>
            </a:pPr>
            <a:endParaRPr lang="pt-BR" dirty="0" smtClean="0"/>
          </a:p>
          <a:p>
            <a:pPr marL="0" indent="0" algn="ctr">
              <a:buNone/>
            </a:pPr>
            <a:r>
              <a:rPr lang="pt-BR" dirty="0" smtClean="0"/>
              <a:t>Assistência judiciária: quem vai patrocinar a causa para a pessoa = sindicatos</a:t>
            </a:r>
          </a:p>
          <a:p>
            <a:pPr marL="0" indent="0" algn="ctr">
              <a:buNone/>
            </a:pPr>
            <a:r>
              <a:rPr lang="pt-BR" dirty="0" smtClean="0"/>
              <a:t>≠ </a:t>
            </a:r>
          </a:p>
          <a:p>
            <a:pPr marL="0" indent="0" algn="ctr">
              <a:buNone/>
            </a:pPr>
            <a:r>
              <a:rPr lang="pt-BR" dirty="0" smtClean="0"/>
              <a:t>Benefício da justiça gratuita = isenção de despesas processuais = qualquer pessoa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106</a:t>
            </a:fld>
            <a:endParaRPr lang="pt-BR"/>
          </a:p>
        </p:txBody>
      </p:sp>
    </p:spTree>
    <p:extLst>
      <p:ext uri="{BB962C8B-B14F-4D97-AF65-F5344CB8AC3E}">
        <p14:creationId xmlns:p14="http://schemas.microsoft.com/office/powerpoint/2010/main" val="160344045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Assistência judiciária</a:t>
            </a:r>
            <a:endParaRPr lang="pt-BR" dirty="0"/>
          </a:p>
        </p:txBody>
      </p:sp>
      <p:sp>
        <p:nvSpPr>
          <p:cNvPr id="3" name="Espaço Reservado para Conteúdo 2"/>
          <p:cNvSpPr>
            <a:spLocks noGrp="1"/>
          </p:cNvSpPr>
          <p:nvPr>
            <p:ph idx="1"/>
          </p:nvPr>
        </p:nvSpPr>
        <p:spPr/>
        <p:txBody>
          <a:bodyPr>
            <a:normAutofit/>
          </a:bodyPr>
          <a:lstStyle/>
          <a:p>
            <a:r>
              <a:rPr lang="pt-BR" dirty="0"/>
              <a:t>Na Justiça do Trabalho, a assistência judiciária gratuita é prestada pelo sindicato da categoria profissional</a:t>
            </a:r>
          </a:p>
          <a:p>
            <a:r>
              <a:rPr lang="pt-BR" dirty="0"/>
              <a:t>Requisitos: assistência sindical e salário igual ou inferior ao dobro do mínimo legal –Art. 14, Lei 5584/70</a:t>
            </a:r>
          </a:p>
          <a:p>
            <a:r>
              <a:rPr lang="pt-BR" dirty="0" smtClean="0"/>
              <a:t>Honorários de sucumbência = revertidos para o sindicato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107</a:t>
            </a:fld>
            <a:endParaRPr lang="pt-BR"/>
          </a:p>
        </p:txBody>
      </p:sp>
    </p:spTree>
    <p:extLst>
      <p:ext uri="{BB962C8B-B14F-4D97-AF65-F5344CB8AC3E}">
        <p14:creationId xmlns:p14="http://schemas.microsoft.com/office/powerpoint/2010/main" val="18337301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Justiça gratuita</a:t>
            </a:r>
            <a:endParaRPr lang="pt-BR" dirty="0"/>
          </a:p>
        </p:txBody>
      </p:sp>
      <p:sp>
        <p:nvSpPr>
          <p:cNvPr id="3" name="Espaço Reservado para Conteúdo 2"/>
          <p:cNvSpPr>
            <a:spLocks noGrp="1"/>
          </p:cNvSpPr>
          <p:nvPr>
            <p:ph idx="1"/>
          </p:nvPr>
        </p:nvSpPr>
        <p:spPr/>
        <p:txBody>
          <a:bodyPr>
            <a:normAutofit/>
          </a:bodyPr>
          <a:lstStyle/>
          <a:p>
            <a:r>
              <a:rPr lang="pt-BR" dirty="0" smtClean="0"/>
              <a:t>Art. 790, § 3º CLT = requisito: salário igual ou inferior ao mínimo legal, independente de ser representado por advogado ou sindicato</a:t>
            </a:r>
          </a:p>
          <a:p>
            <a:r>
              <a:rPr lang="pt-BR" dirty="0" smtClean="0"/>
              <a:t>Concedido a quem recebe mais que esse valor, mas que declare não possuir condições de pagar custas do processo</a:t>
            </a:r>
          </a:p>
          <a:p>
            <a:r>
              <a:rPr lang="pt-BR" dirty="0" smtClean="0"/>
              <a:t>OJ 304 SDI – I = simples afirmação do declarante ou seu advogado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108</a:t>
            </a:fld>
            <a:endParaRPr lang="pt-BR"/>
          </a:p>
        </p:txBody>
      </p:sp>
    </p:spTree>
    <p:extLst>
      <p:ext uri="{BB962C8B-B14F-4D97-AF65-F5344CB8AC3E}">
        <p14:creationId xmlns:p14="http://schemas.microsoft.com/office/powerpoint/2010/main" val="98710908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Os benefícios da justiça gratuita incluem honorários periciais? Como fica a imparcialidade do perito?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109</a:t>
            </a:fld>
            <a:endParaRPr lang="pt-BR"/>
          </a:p>
        </p:txBody>
      </p:sp>
    </p:spTree>
    <p:extLst>
      <p:ext uri="{BB962C8B-B14F-4D97-AF65-F5344CB8AC3E}">
        <p14:creationId xmlns:p14="http://schemas.microsoft.com/office/powerpoint/2010/main" val="378322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No mesmo sentido TRT 9ª Região</a:t>
            </a:r>
            <a:endParaRPr lang="pt-BR" dirty="0"/>
          </a:p>
        </p:txBody>
      </p:sp>
      <p:sp>
        <p:nvSpPr>
          <p:cNvPr id="3" name="Espaço Reservado para Conteúdo 2"/>
          <p:cNvSpPr>
            <a:spLocks noGrp="1"/>
          </p:cNvSpPr>
          <p:nvPr>
            <p:ph idx="1"/>
          </p:nvPr>
        </p:nvSpPr>
        <p:spPr>
          <a:xfrm>
            <a:off x="457200" y="1268760"/>
            <a:ext cx="7467600" cy="4857403"/>
          </a:xfrm>
        </p:spPr>
        <p:txBody>
          <a:bodyPr>
            <a:normAutofit fontScale="70000" lnSpcReduction="20000"/>
          </a:bodyPr>
          <a:lstStyle/>
          <a:p>
            <a:r>
              <a:rPr lang="pt-BR" dirty="0" smtClean="0"/>
              <a:t>LITISCONSÓRCIO </a:t>
            </a:r>
            <a:r>
              <a:rPr lang="pt-BR" dirty="0"/>
              <a:t>ATIVO. LEGITIMIDADE. MESMOS FUNDAMENTOS DE FATO E DE DIREITO. AFINIDADE DE QUESTÕES. ARTS. 842 DA CLT E 46 DO CPC. Observa-se, da petição inicial, que os autores formam um casal e trabalharam para a parte ré no mesmo período, exercendo as mesmas atividades, além de pretenderem os mesmos direitos, sendo que apenas as questões relativas ao auxílio-maternidade e à estabilidade provisória dizem respeito unicamente à autora. Assim, </a:t>
            </a:r>
            <a:r>
              <a:rPr lang="pt-BR" u="sng" dirty="0"/>
              <a:t>patente a identidade de matérias, razão pela qual se afigura plenamente possível o litisconsórcio entre os autores</a:t>
            </a:r>
            <a:r>
              <a:rPr lang="pt-BR" dirty="0"/>
              <a:t>. Verifica-se que os direitos decorrem do mesmo fundamento de fato e de direito, bem como que há conexão entre as causas pelo objeto e pela causa de pedir - que é a mesma -, sendo que também há afinidade de questões por um ponto comum de fato,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a:t>
            </a:fld>
            <a:endParaRPr lang="pt-BR"/>
          </a:p>
        </p:txBody>
      </p:sp>
    </p:spTree>
    <p:extLst>
      <p:ext uri="{BB962C8B-B14F-4D97-AF65-F5344CB8AC3E}">
        <p14:creationId xmlns:p14="http://schemas.microsoft.com/office/powerpoint/2010/main" val="10233045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sz="4000" dirty="0"/>
              <a:t>HONORÁRIOS PERICIAIS. SUCUMBÊNCIA NO OBJETO DA PERÍCIA. CONCESSÃO DOS BENEFÍCIOS DA JUSTIÇA GRATUITA. O beneficiário da assistência judiciária está isento do pagamento dos honorários periciais, mesmo vencido na pretensão objeto da perícia (Lei n.º 1.060/50, art. 3º, inciso V - artigo 790-B, da CLT). Em tais hipóteses, o pagamento destinado ao profissional perito ficará a cargo dos recursos vinculados ao "</a:t>
            </a:r>
            <a:r>
              <a:rPr lang="pt-BR" sz="4000" u="sng" dirty="0"/>
              <a:t>Programa de Trabalho Assistência Jurídica a Pessoas Carentes</a:t>
            </a:r>
            <a:r>
              <a:rPr lang="pt-BR" sz="4000" dirty="0"/>
              <a:t>" deste E. Tribunal Regional do Trabalho.</a:t>
            </a:r>
          </a:p>
          <a:p>
            <a:r>
              <a:rPr lang="pt-BR" dirty="0" smtClean="0"/>
              <a:t>TRT-PR-19090-2015-029-09-00-0-ACO-02142-2017 </a:t>
            </a:r>
            <a:r>
              <a:rPr lang="pt-BR" dirty="0"/>
              <a:t>- 6A. </a:t>
            </a:r>
            <a:r>
              <a:rPr lang="pt-BR" dirty="0" smtClean="0"/>
              <a:t>TURMA. Relator</a:t>
            </a:r>
            <a:r>
              <a:rPr lang="pt-BR" dirty="0"/>
              <a:t>: SÉRGIO MURILO RODRIGUES </a:t>
            </a:r>
            <a:r>
              <a:rPr lang="pt-BR" dirty="0" smtClean="0"/>
              <a:t>LEMOS. Publicado </a:t>
            </a:r>
            <a:r>
              <a:rPr lang="pt-BR" dirty="0"/>
              <a:t>no DEJT em 31-01-2017</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110</a:t>
            </a:fld>
            <a:endParaRPr lang="pt-BR"/>
          </a:p>
        </p:txBody>
      </p:sp>
    </p:spTree>
    <p:extLst>
      <p:ext uri="{BB962C8B-B14F-4D97-AF65-F5344CB8AC3E}">
        <p14:creationId xmlns:p14="http://schemas.microsoft.com/office/powerpoint/2010/main" val="24223341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É preciso fazer prova da hipossuficiência? A reclamada pode impugnar esse pedido?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111</a:t>
            </a:fld>
            <a:endParaRPr lang="pt-BR"/>
          </a:p>
        </p:txBody>
      </p:sp>
    </p:spTree>
    <p:extLst>
      <p:ext uri="{BB962C8B-B14F-4D97-AF65-F5344CB8AC3E}">
        <p14:creationId xmlns:p14="http://schemas.microsoft.com/office/powerpoint/2010/main" val="22860569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AÇÃO RESCISÓRIA. CONCESSÃO DOS BENEFÍCIOS DA JUSTIÇA GRATUITA AO AUTOR ASSENTE EM DECLARAÇÃO DE HIPOSSUFICIÊNCIA. PRODUÇÃO DE PROVAS PELO RÉU INDEFERIDA. </a:t>
            </a:r>
            <a:r>
              <a:rPr lang="pt-BR" u="sng" dirty="0"/>
              <a:t>A DEMONSTRAÇÃO DE RENDIMENTO INCOMPATÍVEL COM A GRATUIDADE DE JUSTIÇA NÃO SE VERIFICA EXCLUSIVAMENTE DA RENDA AUFERIDA</a:t>
            </a:r>
            <a:r>
              <a:rPr lang="pt-BR" dirty="0"/>
              <a:t>. AUSÊNCIA DE NULIDADE POR CERCEAMENTO DO DIREITO DE DEFESA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112</a:t>
            </a:fld>
            <a:endParaRPr lang="pt-BR"/>
          </a:p>
        </p:txBody>
      </p:sp>
    </p:spTree>
    <p:extLst>
      <p:ext uri="{BB962C8B-B14F-4D97-AF65-F5344CB8AC3E}">
        <p14:creationId xmlns:p14="http://schemas.microsoft.com/office/powerpoint/2010/main" val="28086284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332656"/>
            <a:ext cx="7467600" cy="5793507"/>
          </a:xfrm>
        </p:spPr>
        <p:txBody>
          <a:bodyPr>
            <a:normAutofit fontScale="85000" lnSpcReduction="10000"/>
          </a:bodyPr>
          <a:lstStyle/>
          <a:p>
            <a:r>
              <a:rPr lang="pt-BR" dirty="0"/>
              <a:t>O art. 790, § 3º, da CLT autoriza o deferimento dos benefícios da justiça gratuita àqueles que declararem não estar em condições de pagar as custas do processo sem prejuízo do sustento próprio ou de sua família, como garantia de acesso efetivo à prestação jurisdicional, consoante art. 5º, LXXIV, da CF. Mostra-se desnecessária a prova da miserabilidade, ademais, por pessoa física, porque bastante a declaração pelo requerente ou procurador, como retratam o art. 99, § 3º, do CPC e a Orientação Jurisprudencial 304 da Subseção I Especializada em Dissídios Individuais do Tribunal Superior do Trabalho, ao tratar da assistência judiciária.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113</a:t>
            </a:fld>
            <a:endParaRPr lang="pt-BR"/>
          </a:p>
        </p:txBody>
      </p:sp>
    </p:spTree>
    <p:extLst>
      <p:ext uri="{BB962C8B-B14F-4D97-AF65-F5344CB8AC3E}">
        <p14:creationId xmlns:p14="http://schemas.microsoft.com/office/powerpoint/2010/main" val="26984658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48680"/>
            <a:ext cx="7467600" cy="5577483"/>
          </a:xfrm>
        </p:spPr>
        <p:txBody>
          <a:bodyPr>
            <a:normAutofit fontScale="85000" lnSpcReduction="20000"/>
          </a:bodyPr>
          <a:lstStyle/>
          <a:p>
            <a:r>
              <a:rPr lang="pt-BR" dirty="0"/>
              <a:t>Imprescindível a prova da miserabilidade apenas </a:t>
            </a:r>
            <a:r>
              <a:rPr lang="pt-BR" u="sng" dirty="0"/>
              <a:t>quando requerido por pessoa jurídica</a:t>
            </a:r>
            <a:r>
              <a:rPr lang="pt-BR" dirty="0"/>
              <a:t>, portanto, conforme prevê a Orientação Jurisprudencial 4, item III, desta Seção Especializada. O indeferimento das provas requeridas pelo Réu não caracteriza cerceamento do direito de defesa, porquanto, apesar da declaração de hipossuficiência sobejar natureza iuris tantum, a prova em contrário deve decorrer de argumentos robustos</a:t>
            </a:r>
            <a:r>
              <a:rPr lang="pt-BR" dirty="0" smtClean="0"/>
              <a:t>. [...]</a:t>
            </a:r>
            <a:endParaRPr lang="pt-BR" dirty="0"/>
          </a:p>
          <a:p>
            <a:r>
              <a:rPr lang="pt-BR" dirty="0"/>
              <a:t>TRT-PR-00442-2015-909-09-00-2-ACO-09229-2017 - SEÇÃO </a:t>
            </a:r>
            <a:r>
              <a:rPr lang="pt-BR" dirty="0" smtClean="0"/>
              <a:t>ESPECIALIZADA. Relator</a:t>
            </a:r>
            <a:r>
              <a:rPr lang="pt-BR" dirty="0"/>
              <a:t>: RICARDO TADEU MARQUES DA </a:t>
            </a:r>
            <a:r>
              <a:rPr lang="pt-BR" dirty="0" smtClean="0"/>
              <a:t>FONSECA. Publicado </a:t>
            </a:r>
            <a:r>
              <a:rPr lang="pt-BR" dirty="0"/>
              <a:t>no DEJT em </a:t>
            </a:r>
            <a:r>
              <a:rPr lang="pt-BR" dirty="0" smtClean="0"/>
              <a:t>17-03-2017</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114</a:t>
            </a:fld>
            <a:endParaRPr lang="pt-BR"/>
          </a:p>
        </p:txBody>
      </p:sp>
    </p:spTree>
    <p:extLst>
      <p:ext uri="{BB962C8B-B14F-4D97-AF65-F5344CB8AC3E}">
        <p14:creationId xmlns:p14="http://schemas.microsoft.com/office/powerpoint/2010/main" val="6383050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Qual o momento de se pedir os benefícios da justiça gratuita?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115</a:t>
            </a:fld>
            <a:endParaRPr lang="pt-BR"/>
          </a:p>
        </p:txBody>
      </p:sp>
    </p:spTree>
    <p:extLst>
      <p:ext uri="{BB962C8B-B14F-4D97-AF65-F5344CB8AC3E}">
        <p14:creationId xmlns:p14="http://schemas.microsoft.com/office/powerpoint/2010/main" val="1802332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200" dirty="0" smtClean="0"/>
              <a:t>TRT 9ª Região - </a:t>
            </a:r>
            <a:r>
              <a:rPr lang="pt-BR" sz="3200" dirty="0"/>
              <a:t>OJ EX SE – 04: </a:t>
            </a:r>
            <a:r>
              <a:rPr lang="pt-BR" sz="3200" dirty="0" smtClean="0"/>
              <a:t>Assistência judiciária e honorários periciais.</a:t>
            </a:r>
            <a:endParaRPr lang="pt-BR" sz="3200" dirty="0"/>
          </a:p>
        </p:txBody>
      </p:sp>
      <p:sp>
        <p:nvSpPr>
          <p:cNvPr id="3" name="Espaço Reservado para Conteúdo 2"/>
          <p:cNvSpPr>
            <a:spLocks noGrp="1"/>
          </p:cNvSpPr>
          <p:nvPr>
            <p:ph idx="1"/>
          </p:nvPr>
        </p:nvSpPr>
        <p:spPr/>
        <p:txBody>
          <a:bodyPr>
            <a:noAutofit/>
          </a:bodyPr>
          <a:lstStyle/>
          <a:p>
            <a:r>
              <a:rPr lang="pt-BR" sz="2500" dirty="0" smtClean="0"/>
              <a:t>I </a:t>
            </a:r>
            <a:r>
              <a:rPr lang="pt-BR" sz="2500" dirty="0"/>
              <a:t>– Benefícios da justiça gratuita</a:t>
            </a:r>
            <a:r>
              <a:rPr lang="pt-BR" sz="2500" i="1" dirty="0"/>
              <a:t>. </a:t>
            </a:r>
            <a:r>
              <a:rPr lang="pt-BR" sz="2500" dirty="0"/>
              <a:t>Momento para o pedido. Como o estado de insuficiência econômica pode sobrevir a qualquer tempo, cabível pedido de concessão dos benefícios da justiça gratuita em qualquer fase da demanda, inclusive na recursal, não havendo preclusão temporal. Para efeito de admissibilidade de recurso, porém, deve ser pleiteada dentro de seu prazo. As custas ou despesas já pagas não serão restituídas (artigo 790, § 3º, da CLT e artigo 6º da Lei 1.060/1950).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116</a:t>
            </a:fld>
            <a:endParaRPr lang="pt-BR"/>
          </a:p>
        </p:txBody>
      </p:sp>
    </p:spTree>
    <p:extLst>
      <p:ext uri="{BB962C8B-B14F-4D97-AF65-F5344CB8AC3E}">
        <p14:creationId xmlns:p14="http://schemas.microsoft.com/office/powerpoint/2010/main" val="38494591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benefício da justiça </a:t>
            </a:r>
            <a:r>
              <a:rPr lang="pt-BR" dirty="0"/>
              <a:t>gratuita </a:t>
            </a:r>
            <a:r>
              <a:rPr lang="pt-BR" dirty="0" smtClean="0"/>
              <a:t>pode ser concedido a empregador?</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117</a:t>
            </a:fld>
            <a:endParaRPr lang="pt-BR"/>
          </a:p>
        </p:txBody>
      </p:sp>
    </p:spTree>
    <p:extLst>
      <p:ext uri="{BB962C8B-B14F-4D97-AF65-F5344CB8AC3E}">
        <p14:creationId xmlns:p14="http://schemas.microsoft.com/office/powerpoint/2010/main" val="32962212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PESSOA JURÍDICA. JUSTIÇA GRATUITA. NECESSIDADE DE DEMONSTRAÇÃO DA INSUFICIÊNCIA ECONÔMICA. É possível conceder à pessoa jurídica os benefícios da justiça gratuita</a:t>
            </a:r>
            <a:r>
              <a:rPr lang="pt-BR" u="sng" dirty="0"/>
              <a:t>, desde que comprovada a insuficiência econômica</a:t>
            </a:r>
            <a:r>
              <a:rPr lang="pt-BR" dirty="0"/>
              <a:t>, como permite o artigo 98 do CPC/2015.</a:t>
            </a:r>
          </a:p>
          <a:p>
            <a:r>
              <a:rPr lang="pt-BR" dirty="0" smtClean="0"/>
              <a:t>TRT-PR-05153-2015-015-09-00-8-ACO-02733-2017 </a:t>
            </a:r>
            <a:r>
              <a:rPr lang="pt-BR" dirty="0"/>
              <a:t>- 7A. </a:t>
            </a:r>
            <a:r>
              <a:rPr lang="pt-BR" dirty="0" smtClean="0"/>
              <a:t>TURMA. Relator</a:t>
            </a:r>
            <a:r>
              <a:rPr lang="pt-BR" dirty="0"/>
              <a:t>: BENEDITO XAVIER DA </a:t>
            </a:r>
            <a:r>
              <a:rPr lang="pt-BR" dirty="0" smtClean="0"/>
              <a:t>SILVA. Publicado </a:t>
            </a:r>
            <a:r>
              <a:rPr lang="pt-BR" dirty="0"/>
              <a:t>no DEJT em 31-01-2017</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118</a:t>
            </a:fld>
            <a:endParaRPr lang="pt-BR"/>
          </a:p>
        </p:txBody>
      </p:sp>
    </p:spTree>
    <p:extLst>
      <p:ext uri="{BB962C8B-B14F-4D97-AF65-F5344CB8AC3E}">
        <p14:creationId xmlns:p14="http://schemas.microsoft.com/office/powerpoint/2010/main" val="38708829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RECURSO ORDINÁRIO. REQUERIMENTO DE JUSTIÇA GRATUITA POR PESSOA JURÍDICA. AUSÊNCIA DE PREPARO. DESERÇÃO. Ainda que seja possível o deferimento do benefício da justiça gratuita para pessoas jurídicas, nos termos do art. 98 do CPC/2015, de modo a isentá-las do recolhimento das custas processuais, prevalece o entendimento jurisprudencial de que </a:t>
            </a:r>
            <a:r>
              <a:rPr lang="pt-BR" u="sng" dirty="0"/>
              <a:t>a isenção não se aplica ao depósito recursal</a:t>
            </a:r>
            <a:r>
              <a:rPr lang="pt-BR" dirty="0"/>
              <a:t>, pois, diferentemente das custas, </a:t>
            </a:r>
            <a:r>
              <a:rPr lang="pt-BR" u="sng" dirty="0"/>
              <a:t>este possui natureza de garantia do juízo</a:t>
            </a:r>
            <a:r>
              <a:rPr lang="pt-BR" dirty="0"/>
              <a:t>, não de taxa judiciária. Recursos ordinários das reclamadas não conhecidos.</a:t>
            </a:r>
          </a:p>
          <a:p>
            <a:r>
              <a:rPr lang="pt-BR" dirty="0" smtClean="0"/>
              <a:t>TRT-PR-01760-2012-021-09-00-8-ACO-10100-2017 </a:t>
            </a:r>
            <a:r>
              <a:rPr lang="pt-BR" dirty="0"/>
              <a:t>- 3A. </a:t>
            </a:r>
            <a:r>
              <a:rPr lang="pt-BR" dirty="0" smtClean="0"/>
              <a:t>TURMA. Relator</a:t>
            </a:r>
            <a:r>
              <a:rPr lang="pt-BR" dirty="0"/>
              <a:t>: THEREZA CRISTINA </a:t>
            </a:r>
            <a:r>
              <a:rPr lang="pt-BR" dirty="0" smtClean="0"/>
              <a:t>GOSDAL. Publicado </a:t>
            </a:r>
            <a:r>
              <a:rPr lang="pt-BR" dirty="0"/>
              <a:t>no DEJT em 24-03-2017</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119</a:t>
            </a:fld>
            <a:endParaRPr lang="pt-BR"/>
          </a:p>
        </p:txBody>
      </p:sp>
    </p:spTree>
    <p:extLst>
      <p:ext uri="{BB962C8B-B14F-4D97-AF65-F5344CB8AC3E}">
        <p14:creationId xmlns:p14="http://schemas.microsoft.com/office/powerpoint/2010/main" val="242211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04664"/>
            <a:ext cx="7467600" cy="5721499"/>
          </a:xfrm>
        </p:spPr>
        <p:txBody>
          <a:bodyPr>
            <a:normAutofit fontScale="77500" lnSpcReduction="20000"/>
          </a:bodyPr>
          <a:lstStyle/>
          <a:p>
            <a:r>
              <a:rPr lang="pt-BR" sz="3200" dirty="0"/>
              <a:t>já que ambos os autores foram admitidos e demitidos na mesma data, prestando serviços ao mesmo empregador e desempenhando as mesmas atividades laborativas, inclusive com a mesma jornada. O ajuizamento de demanda única, com litisconsórcio ativo, vai ao encontro dos princípios da economia e celeridade processual, facilitando não só o andamento do processo junto à Vara do Trabalho, como também a atuação dos advogados e das partes, no que </a:t>
            </a:r>
            <a:r>
              <a:rPr lang="pt-BR" sz="3200" dirty="0" err="1"/>
              <a:t>pertine</a:t>
            </a:r>
            <a:r>
              <a:rPr lang="pt-BR" sz="3200" dirty="0"/>
              <a:t> ao acompanhamento processual e ao </a:t>
            </a:r>
            <a:r>
              <a:rPr lang="pt-BR" sz="3200" dirty="0" err="1"/>
              <a:t>peticionamento</a:t>
            </a:r>
            <a:r>
              <a:rPr lang="pt-BR" sz="3200" dirty="0"/>
              <a:t>. Recurso provido, para se afastar a extinção do processo sem resolução de mérito, que se fundou no art. 267, IV do CPC.</a:t>
            </a:r>
          </a:p>
          <a:p>
            <a:r>
              <a:rPr lang="pt-BR" dirty="0" smtClean="0"/>
              <a:t>TRT-PR-01977-2015-562-09-00-7-ACO-15268-2016 </a:t>
            </a:r>
            <a:r>
              <a:rPr lang="pt-BR" dirty="0"/>
              <a:t>- 6A. TURMA. Relator: SUELI GIL EL RAFIHI. Publicado no DEJT em 03-05-2016</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a:t>
            </a:fld>
            <a:endParaRPr lang="pt-BR"/>
          </a:p>
        </p:txBody>
      </p:sp>
    </p:spTree>
    <p:extLst>
      <p:ext uri="{BB962C8B-B14F-4D97-AF65-F5344CB8AC3E}">
        <p14:creationId xmlns:p14="http://schemas.microsoft.com/office/powerpoint/2010/main" val="13489701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Autofit/>
          </a:bodyPr>
          <a:lstStyle/>
          <a:p>
            <a:r>
              <a:rPr lang="pt-BR" sz="2300" dirty="0"/>
              <a:t>JUSTIÇA GRATUITA. PESSOA JURÍDICA. ENTIDADE FILANTRÓPICA. CONCESSÃO. </a:t>
            </a:r>
            <a:r>
              <a:rPr lang="pt-BR" sz="2300" dirty="0" smtClean="0"/>
              <a:t>[...]. </a:t>
            </a:r>
            <a:r>
              <a:rPr lang="pt-BR" sz="2300" dirty="0"/>
              <a:t>No entanto, é possível o deferimento da gratuidade ao empregador (pessoa jurídica) </a:t>
            </a:r>
            <a:r>
              <a:rPr lang="pt-BR" sz="2300" u="sng" dirty="0"/>
              <a:t>em casos excepcionais como o da microempresa</a:t>
            </a:r>
            <a:r>
              <a:rPr lang="pt-BR" sz="2300" dirty="0"/>
              <a:t> que demonstrar sua insuficiência de recursos, </a:t>
            </a:r>
            <a:r>
              <a:rPr lang="pt-BR" sz="2300" u="sng" dirty="0"/>
              <a:t>e o das entidades filantrópicas</a:t>
            </a:r>
            <a:r>
              <a:rPr lang="pt-BR" sz="2300" dirty="0"/>
              <a:t>, para as quais considero presumível a situação de dificuldade econômica. Agravo de instrumento </a:t>
            </a:r>
            <a:r>
              <a:rPr lang="pt-BR" sz="2300" dirty="0" smtClean="0"/>
              <a:t>provido (grifo nosso).</a:t>
            </a:r>
          </a:p>
          <a:p>
            <a:r>
              <a:rPr lang="pt-BR" sz="2300" cap="all" dirty="0"/>
              <a:t>0000759-77.2010.5.15.0031 AI - </a:t>
            </a:r>
            <a:r>
              <a:rPr lang="pt-BR" sz="2300" dirty="0" smtClean="0"/>
              <a:t>Relator </a:t>
            </a:r>
            <a:r>
              <a:rPr lang="pt-BR" sz="2300" dirty="0" err="1" smtClean="0"/>
              <a:t>Lorival</a:t>
            </a:r>
            <a:r>
              <a:rPr lang="pt-BR" sz="2300" dirty="0" smtClean="0"/>
              <a:t> Ferreira Dos Santos. Disponível a partir de 31/01/2014.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120</a:t>
            </a:fld>
            <a:endParaRPr lang="pt-BR"/>
          </a:p>
        </p:txBody>
      </p:sp>
    </p:spTree>
    <p:extLst>
      <p:ext uri="{BB962C8B-B14F-4D97-AF65-F5344CB8AC3E}">
        <p14:creationId xmlns:p14="http://schemas.microsoft.com/office/powerpoint/2010/main" val="8899553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JUSTIÇA GRATUITA. EMPREGADOR PESSOA FÍSICA. CONCESSÃO. Na Justiça do Trabalho, o benefício da justiça gratuita é concedido ao empregado, por expressa disposição legal (art. 790, § 3º, CLT c/c art. 14, § 1º, Lei nº 5584/70), pois é ele quem ganha salários. A princípio tal benefício não será deferido ao empregador (pessoa jurídica),  porque o art. 2º, da Lei 1.060/50 refere-se à pessoa natural, não havendo dúvidas de que o beneficiário deve ser pessoa física, exceto em </a:t>
            </a:r>
            <a:r>
              <a:rPr lang="pt-BR" dirty="0" smtClean="0"/>
              <a:t>se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121</a:t>
            </a:fld>
            <a:endParaRPr lang="pt-BR"/>
          </a:p>
        </p:txBody>
      </p:sp>
    </p:spTree>
    <p:extLst>
      <p:ext uri="{BB962C8B-B14F-4D97-AF65-F5344CB8AC3E}">
        <p14:creationId xmlns:p14="http://schemas.microsoft.com/office/powerpoint/2010/main" val="29740797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r>
              <a:rPr lang="pt-BR" dirty="0"/>
              <a:t>tratando de microempresa ou sociedade de fato, caso dos autos, onde o patrimônio pessoal do proprietário se confunde com o daquela e, desde que demonstrada a incapacidade de arcar com as despesas processuais. Tendo prova concreta da situação financeira que impossibilite arcar com as despesas processuais, </a:t>
            </a:r>
            <a:r>
              <a:rPr lang="pt-BR" u="sng" dirty="0"/>
              <a:t>o empregador faz jus à gratuidade da justiça devendo ser isentado do pagamento das custas e depósito recursal</a:t>
            </a:r>
            <a:r>
              <a:rPr lang="pt-BR" dirty="0"/>
              <a:t> (artigo 3º, inciso VII, da Lei 1060/50, com a redação conferida pela LC 132/2009). Agravo de Instrumento provido</a:t>
            </a:r>
            <a:r>
              <a:rPr lang="pt-BR" dirty="0" smtClean="0"/>
              <a:t>. (grifo nosso)</a:t>
            </a:r>
          </a:p>
          <a:p>
            <a:r>
              <a:rPr lang="pt-BR" dirty="0"/>
              <a:t>0000219-49.2012.5.15.0034 </a:t>
            </a:r>
            <a:r>
              <a:rPr lang="pt-BR" dirty="0" smtClean="0"/>
              <a:t>AIRO. </a:t>
            </a:r>
            <a:r>
              <a:rPr lang="pt-BR" sz="3200" dirty="0"/>
              <a:t>Relator </a:t>
            </a:r>
            <a:r>
              <a:rPr lang="pt-BR" sz="3200" dirty="0" err="1"/>
              <a:t>Lorival</a:t>
            </a:r>
            <a:r>
              <a:rPr lang="pt-BR" sz="3200" dirty="0"/>
              <a:t> Ferreira Dos Santos. Disponível a partir de 31/01/2014</a:t>
            </a:r>
            <a:r>
              <a:rPr lang="pt-BR" sz="3200" dirty="0" smtClean="0"/>
              <a:t>.</a:t>
            </a:r>
            <a:endParaRPr lang="pt-BR" sz="32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122</a:t>
            </a:fld>
            <a:endParaRPr lang="pt-BR"/>
          </a:p>
        </p:txBody>
      </p:sp>
    </p:spTree>
    <p:extLst>
      <p:ext uri="{BB962C8B-B14F-4D97-AF65-F5344CB8AC3E}">
        <p14:creationId xmlns:p14="http://schemas.microsoft.com/office/powerpoint/2010/main" val="27673869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TST – benefícios da justiça gratuita - só para custas</a:t>
            </a:r>
            <a:endParaRPr lang="pt-BR" dirty="0"/>
          </a:p>
        </p:txBody>
      </p:sp>
      <p:sp>
        <p:nvSpPr>
          <p:cNvPr id="3" name="Espaço Reservado para Conteúdo 2"/>
          <p:cNvSpPr>
            <a:spLocks noGrp="1"/>
          </p:cNvSpPr>
          <p:nvPr>
            <p:ph idx="1"/>
          </p:nvPr>
        </p:nvSpPr>
        <p:spPr>
          <a:xfrm>
            <a:off x="457200" y="1600200"/>
            <a:ext cx="7467600" cy="4821864"/>
          </a:xfrm>
        </p:spPr>
        <p:txBody>
          <a:bodyPr>
            <a:noAutofit/>
          </a:bodyPr>
          <a:lstStyle/>
          <a:p>
            <a:r>
              <a:rPr lang="pt-BR" sz="2400" dirty="0"/>
              <a:t>DESERÇÃO. RECURSO ORDINÁRIO. BENEFÍCIO DA JUSTIÇA GRATUITA. EMPREGADOR. DEPÓSITO RECURSAL. O benefício da justiça gratuita, nos termos do artigo 3º da Lei n.º 1.060/1950, limita-se às despesas processuais, </a:t>
            </a:r>
            <a:r>
              <a:rPr lang="pt-BR" sz="2400" u="sng" dirty="0"/>
              <a:t>não alcançando, portanto, o depósito recursal </a:t>
            </a:r>
            <a:r>
              <a:rPr lang="pt-BR" sz="2400" dirty="0"/>
              <a:t>correspondente à garantia do juízo. Não efetuado o depósito pela reclamada, impõe-se o reconhecimento da deserção do recurso ordinário. Precedentes desta Corte uniformizadora. Agravo de instrumento a que se nega </a:t>
            </a:r>
            <a:r>
              <a:rPr lang="pt-BR" sz="2400" dirty="0" smtClean="0"/>
              <a:t>provimento.</a:t>
            </a:r>
            <a:endParaRPr lang="pt-BR" sz="2400" dirty="0" smtClean="0"/>
          </a:p>
          <a:p>
            <a:r>
              <a:rPr lang="pt-BR" sz="2000" dirty="0"/>
              <a:t>PROCESSO Nº </a:t>
            </a:r>
            <a:r>
              <a:rPr lang="pt-BR" sz="2000" dirty="0" smtClean="0"/>
              <a:t>TST-AIRR-473-48.2010.5.09.0005. Ministro Relator </a:t>
            </a:r>
            <a:r>
              <a:rPr lang="pt-BR" sz="2000" dirty="0" err="1" smtClean="0"/>
              <a:t>Lelio</a:t>
            </a:r>
            <a:r>
              <a:rPr lang="pt-BR" sz="2000" dirty="0" smtClean="0"/>
              <a:t> </a:t>
            </a:r>
            <a:r>
              <a:rPr lang="pt-BR" sz="2000" dirty="0"/>
              <a:t>Bentes </a:t>
            </a:r>
            <a:r>
              <a:rPr lang="pt-BR" sz="2000" dirty="0" smtClean="0"/>
              <a:t>Corrêa – publicado em </a:t>
            </a:r>
            <a:r>
              <a:rPr lang="pt-BR" sz="2000" dirty="0" smtClean="0"/>
              <a:t>18/05/2012</a:t>
            </a:r>
            <a:endParaRPr lang="pt-BR" sz="20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123</a:t>
            </a:fld>
            <a:endParaRPr lang="pt-BR"/>
          </a:p>
        </p:txBody>
      </p:sp>
    </p:spTree>
    <p:extLst>
      <p:ext uri="{BB962C8B-B14F-4D97-AF65-F5344CB8AC3E}">
        <p14:creationId xmlns:p14="http://schemas.microsoft.com/office/powerpoint/2010/main" val="962636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Em caso de litisconsórcio passivo, há revelia se um dos réus não contestar a ação? Aplica-se o Art. 117 CPC?</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13</a:t>
            </a:fld>
            <a:endParaRPr lang="pt-BR"/>
          </a:p>
        </p:txBody>
      </p:sp>
    </p:spTree>
    <p:extLst>
      <p:ext uri="{BB962C8B-B14F-4D97-AF65-F5344CB8AC3E}">
        <p14:creationId xmlns:p14="http://schemas.microsoft.com/office/powerpoint/2010/main" val="371981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Litisconsórcio passivo:</a:t>
            </a:r>
            <a:endParaRPr lang="pt-BR" dirty="0"/>
          </a:p>
        </p:txBody>
      </p:sp>
      <p:sp>
        <p:nvSpPr>
          <p:cNvPr id="3" name="Espaço Reservado para Conteúdo 2"/>
          <p:cNvSpPr>
            <a:spLocks noGrp="1"/>
          </p:cNvSpPr>
          <p:nvPr>
            <p:ph idx="1"/>
          </p:nvPr>
        </p:nvSpPr>
        <p:spPr/>
        <p:txBody>
          <a:bodyPr/>
          <a:lstStyle/>
          <a:p>
            <a:r>
              <a:rPr lang="pt-BR" dirty="0"/>
              <a:t>Art. </a:t>
            </a:r>
            <a:r>
              <a:rPr lang="pt-BR" dirty="0" smtClean="0"/>
              <a:t>345 </a:t>
            </a:r>
            <a:r>
              <a:rPr lang="pt-BR" dirty="0" smtClean="0"/>
              <a:t>CPC </a:t>
            </a:r>
            <a:r>
              <a:rPr lang="pt-BR" dirty="0"/>
              <a:t>= A revelia não </a:t>
            </a:r>
            <a:r>
              <a:rPr lang="pt-BR" dirty="0" smtClean="0"/>
              <a:t>produz o efeito </a:t>
            </a:r>
            <a:r>
              <a:rPr lang="pt-BR" dirty="0"/>
              <a:t>mencionado no artigo </a:t>
            </a:r>
            <a:r>
              <a:rPr lang="pt-BR" dirty="0" smtClean="0"/>
              <a:t>344 se:</a:t>
            </a:r>
            <a:endParaRPr lang="pt-BR" dirty="0"/>
          </a:p>
          <a:p>
            <a:r>
              <a:rPr lang="pt-BR" dirty="0"/>
              <a:t>I - se, havendo pluralidade de réus, algum deles contestar a ação;</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14</a:t>
            </a:fld>
            <a:endParaRPr lang="pt-BR"/>
          </a:p>
        </p:txBody>
      </p:sp>
    </p:spTree>
    <p:extLst>
      <p:ext uri="{BB962C8B-B14F-4D97-AF65-F5344CB8AC3E}">
        <p14:creationId xmlns:p14="http://schemas.microsoft.com/office/powerpoint/2010/main" val="337557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Em caso de litisconsórcio, o depósito recursal feito por uma empresa é aproveitado pela outra?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15</a:t>
            </a:fld>
            <a:endParaRPr lang="pt-BR"/>
          </a:p>
        </p:txBody>
      </p:sp>
    </p:spTree>
    <p:extLst>
      <p:ext uri="{BB962C8B-B14F-4D97-AF65-F5344CB8AC3E}">
        <p14:creationId xmlns:p14="http://schemas.microsoft.com/office/powerpoint/2010/main" val="279955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t>Litisconsórcio passivo – Súmula 128 TST – Depósito recursal</a:t>
            </a:r>
            <a:endParaRPr lang="pt-BR" sz="3600" dirty="0"/>
          </a:p>
        </p:txBody>
      </p:sp>
      <p:sp>
        <p:nvSpPr>
          <p:cNvPr id="3" name="Espaço Reservado para Conteúdo 2"/>
          <p:cNvSpPr>
            <a:spLocks noGrp="1"/>
          </p:cNvSpPr>
          <p:nvPr>
            <p:ph idx="1"/>
          </p:nvPr>
        </p:nvSpPr>
        <p:spPr/>
        <p:txBody>
          <a:bodyPr>
            <a:normAutofit/>
          </a:bodyPr>
          <a:lstStyle/>
          <a:p>
            <a:r>
              <a:rPr lang="pt-BR" dirty="0" smtClean="0"/>
              <a:t>[...]</a:t>
            </a:r>
            <a:endParaRPr lang="pt-BR" dirty="0"/>
          </a:p>
          <a:p>
            <a:r>
              <a:rPr lang="pt-BR" dirty="0"/>
              <a:t>III - Havendo condenação solidária de duas ou mais empresas, o depósito recursal efetuado por uma delas aproveita as demais, quando a empresa que efetuou o depósito não pleiteia sua exclusão da lide.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16</a:t>
            </a:fld>
            <a:endParaRPr lang="pt-BR"/>
          </a:p>
        </p:txBody>
      </p:sp>
    </p:spTree>
    <p:extLst>
      <p:ext uri="{BB962C8B-B14F-4D97-AF65-F5344CB8AC3E}">
        <p14:creationId xmlns:p14="http://schemas.microsoft.com/office/powerpoint/2010/main" val="299447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92500"/>
          </a:bodyPr>
          <a:lstStyle/>
          <a:p>
            <a:r>
              <a:rPr lang="pt-BR" sz="2500" dirty="0" smtClean="0"/>
              <a:t>LITISCONSÓRCIO </a:t>
            </a:r>
            <a:r>
              <a:rPr lang="pt-BR" sz="2500" dirty="0"/>
              <a:t>PASSIVO. DEPÓSITO RECURSAL. DESERÇÃO. No caso de litisconsórcio passivo e havendo condenação solidária de duas ou mais reclamadas, o depósito recursal efetuado por uma delas aproveita às demais, desde que aquela que o efetuou não pleiteie sua exclusão da lide, conforme entendimento consolidado no item III da Súmula n.º 128 do TST. Recurso adesivo da segunda reclamada não conhecido</a:t>
            </a:r>
            <a:r>
              <a:rPr lang="pt-BR" sz="2500" dirty="0" smtClean="0"/>
              <a:t>.</a:t>
            </a:r>
            <a:endParaRPr lang="pt-BR" sz="2500" dirty="0"/>
          </a:p>
          <a:p>
            <a:r>
              <a:rPr lang="pt-BR" sz="2500" dirty="0"/>
              <a:t>TRT-PR-06718-2012-673-09-00-1-ACO-03086-2014 - 2A. </a:t>
            </a:r>
            <a:r>
              <a:rPr lang="pt-BR" sz="2500" dirty="0" smtClean="0"/>
              <a:t>TURMA. Relator</a:t>
            </a:r>
            <a:r>
              <a:rPr lang="pt-BR" sz="2500" dirty="0"/>
              <a:t>: CÁSSIO COLOMBO </a:t>
            </a:r>
            <a:r>
              <a:rPr lang="pt-BR" sz="2500" dirty="0" smtClean="0"/>
              <a:t>FILHO. Publicado </a:t>
            </a:r>
            <a:r>
              <a:rPr lang="pt-BR" sz="2500" dirty="0"/>
              <a:t>no DEJT em 11-02-2014</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17</a:t>
            </a:fld>
            <a:endParaRPr lang="pt-BR"/>
          </a:p>
        </p:txBody>
      </p:sp>
    </p:spTree>
    <p:extLst>
      <p:ext uri="{BB962C8B-B14F-4D97-AF65-F5344CB8AC3E}">
        <p14:creationId xmlns:p14="http://schemas.microsoft.com/office/powerpoint/2010/main" val="2417179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TRT </a:t>
            </a:r>
            <a:r>
              <a:rPr lang="pt-BR" dirty="0" smtClean="0"/>
              <a:t>15ª </a:t>
            </a:r>
            <a:r>
              <a:rPr lang="pt-BR" dirty="0"/>
              <a:t>Região</a:t>
            </a:r>
          </a:p>
        </p:txBody>
      </p:sp>
      <p:sp>
        <p:nvSpPr>
          <p:cNvPr id="3" name="Espaço Reservado para Conteúdo 2"/>
          <p:cNvSpPr>
            <a:spLocks noGrp="1"/>
          </p:cNvSpPr>
          <p:nvPr>
            <p:ph idx="1"/>
          </p:nvPr>
        </p:nvSpPr>
        <p:spPr/>
        <p:txBody>
          <a:bodyPr>
            <a:normAutofit fontScale="77500" lnSpcReduction="20000"/>
          </a:bodyPr>
          <a:lstStyle/>
          <a:p>
            <a:r>
              <a:rPr lang="pt-BR" dirty="0"/>
              <a:t>DESERÇÃO. AUSÊNCIA DE DEPÓSITO RECURSAL E CUSTAS. LITISCONSÓRCIO PASSIVO - RECOLHIMENTO EFETUADO POR APENAS UMA DAS RECLAMADAS. CONFLITO DE INTERESSES. INTELIGÊNCIA DO ART. 509 DO CPC. </a:t>
            </a:r>
            <a:r>
              <a:rPr lang="pt-BR" dirty="0" smtClean="0"/>
              <a:t>RECONHECIMENTO. </a:t>
            </a:r>
          </a:p>
          <a:p>
            <a:r>
              <a:rPr lang="pt-BR" dirty="0" smtClean="0"/>
              <a:t>No </a:t>
            </a:r>
            <a:r>
              <a:rPr lang="pt-BR" dirty="0"/>
              <a:t>caso de litisconsórcio passivo, o recolhimento de custas e depósito recursal por uma das reclamadas não aproveita a outra, </a:t>
            </a:r>
            <a:r>
              <a:rPr lang="pt-BR" u="sng" dirty="0"/>
              <a:t>na hipótese de serem distintos ou opostos seus interesses</a:t>
            </a:r>
            <a:r>
              <a:rPr lang="pt-BR" dirty="0"/>
              <a:t>, inteligência do art. 509, “caput”, CPC</a:t>
            </a:r>
            <a:r>
              <a:rPr lang="pt-BR" dirty="0" smtClean="0"/>
              <a:t>. (grifo nosso).</a:t>
            </a:r>
            <a:endParaRPr lang="pt-BR" dirty="0"/>
          </a:p>
          <a:p>
            <a:r>
              <a:rPr lang="pt-BR" cap="all" dirty="0"/>
              <a:t>PROC. TRT/15ª REGIÃO Nº </a:t>
            </a:r>
            <a:r>
              <a:rPr lang="pt-BR" cap="all" dirty="0" smtClean="0"/>
              <a:t>0000574-13.2011.5.15.0093. </a:t>
            </a:r>
            <a:r>
              <a:rPr lang="pt-BR" dirty="0" smtClean="0"/>
              <a:t>Relator LUÍS CARLOS CÂNDIDO MARTINS SOTERO DA SILVA</a:t>
            </a:r>
            <a:r>
              <a:rPr lang="pt-BR" cap="all" dirty="0" smtClean="0"/>
              <a:t>. </a:t>
            </a:r>
            <a:r>
              <a:rPr lang="pt-BR" dirty="0" smtClean="0"/>
              <a:t>Disponível a partir de 24/05/2013</a:t>
            </a:r>
            <a:r>
              <a:rPr lang="pt-BR" cap="all" dirty="0" smtClean="0"/>
              <a:t>.</a:t>
            </a:r>
            <a:endParaRPr lang="pt-BR" i="1" u="sng" cap="all"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18</a:t>
            </a:fld>
            <a:endParaRPr lang="pt-BR"/>
          </a:p>
        </p:txBody>
      </p:sp>
    </p:spTree>
    <p:extLst>
      <p:ext uri="{BB962C8B-B14F-4D97-AF65-F5344CB8AC3E}">
        <p14:creationId xmlns:p14="http://schemas.microsoft.com/office/powerpoint/2010/main" val="400666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Para refletir:</a:t>
            </a:r>
            <a:endParaRPr lang="pt-BR" dirty="0"/>
          </a:p>
        </p:txBody>
      </p:sp>
      <p:sp>
        <p:nvSpPr>
          <p:cNvPr id="3" name="Espaço Reservado para Conteúdo 2"/>
          <p:cNvSpPr>
            <a:spLocks noGrp="1"/>
          </p:cNvSpPr>
          <p:nvPr>
            <p:ph idx="1"/>
          </p:nvPr>
        </p:nvSpPr>
        <p:spPr/>
        <p:txBody>
          <a:bodyPr/>
          <a:lstStyle/>
          <a:p>
            <a:r>
              <a:rPr lang="pt-BR" dirty="0" smtClean="0"/>
              <a:t>É possível a existência de litisconsórcio ativo em demandas oriundas relação de trabalho (Art. 114, I CF)?</a:t>
            </a:r>
          </a:p>
          <a:p>
            <a:r>
              <a:rPr lang="pt-BR" dirty="0"/>
              <a:t>Quais sãos os efeitos práticos da existência (ou não) de litisconsórcio? É vantagem ou desvantagem para as partes</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19</a:t>
            </a:fld>
            <a:endParaRPr lang="pt-BR"/>
          </a:p>
        </p:txBody>
      </p:sp>
    </p:spTree>
    <p:extLst>
      <p:ext uri="{BB962C8B-B14F-4D97-AF65-F5344CB8AC3E}">
        <p14:creationId xmlns:p14="http://schemas.microsoft.com/office/powerpoint/2010/main" val="2445839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Metodologia</a:t>
            </a:r>
            <a:endParaRPr lang="pt-BR" dirty="0"/>
          </a:p>
        </p:txBody>
      </p:sp>
      <p:sp>
        <p:nvSpPr>
          <p:cNvPr id="3" name="Espaço Reservado para Conteúdo 2"/>
          <p:cNvSpPr>
            <a:spLocks noGrp="1"/>
          </p:cNvSpPr>
          <p:nvPr>
            <p:ph idx="1"/>
          </p:nvPr>
        </p:nvSpPr>
        <p:spPr/>
        <p:txBody>
          <a:bodyPr/>
          <a:lstStyle/>
          <a:p>
            <a:r>
              <a:rPr lang="pt-BR" dirty="0" smtClean="0"/>
              <a:t>Apresentação da professora</a:t>
            </a:r>
          </a:p>
          <a:p>
            <a:r>
              <a:rPr lang="pt-BR" dirty="0"/>
              <a:t>Apresentação </a:t>
            </a:r>
            <a:r>
              <a:rPr lang="pt-BR" dirty="0" smtClean="0"/>
              <a:t>do conteúdo:</a:t>
            </a:r>
          </a:p>
          <a:p>
            <a:pPr marL="1080000"/>
            <a:r>
              <a:rPr lang="pt-BR" dirty="0"/>
              <a:t>Partes e procuradores. Litisconsórcio. </a:t>
            </a:r>
            <a:r>
              <a:rPr lang="pt-BR" i="1" dirty="0" smtClean="0"/>
              <a:t>Jus </a:t>
            </a:r>
            <a:r>
              <a:rPr lang="pt-BR" i="1" dirty="0" err="1"/>
              <a:t>postulandi</a:t>
            </a:r>
            <a:r>
              <a:rPr lang="pt-BR" dirty="0"/>
              <a:t>. Assistência </a:t>
            </a:r>
            <a:r>
              <a:rPr lang="pt-BR" dirty="0" smtClean="0"/>
              <a:t>Judiciária x Justiça </a:t>
            </a:r>
            <a:r>
              <a:rPr lang="pt-BR" dirty="0"/>
              <a:t>gratuita. Substituição Processual</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a:t>
            </a:fld>
            <a:endParaRPr lang="pt-BR"/>
          </a:p>
        </p:txBody>
      </p:sp>
    </p:spTree>
    <p:extLst>
      <p:ext uri="{BB962C8B-B14F-4D97-AF65-F5344CB8AC3E}">
        <p14:creationId xmlns:p14="http://schemas.microsoft.com/office/powerpoint/2010/main" val="393008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Mudando de assunto... Capacidade</a:t>
            </a:r>
            <a:endParaRPr lang="pt-BR" dirty="0"/>
          </a:p>
        </p:txBody>
      </p:sp>
      <p:sp>
        <p:nvSpPr>
          <p:cNvPr id="3" name="Espaço Reservado para Conteúdo 2"/>
          <p:cNvSpPr>
            <a:spLocks noGrp="1"/>
          </p:cNvSpPr>
          <p:nvPr>
            <p:ph idx="1"/>
          </p:nvPr>
        </p:nvSpPr>
        <p:spPr/>
        <p:txBody>
          <a:bodyPr>
            <a:normAutofit/>
          </a:bodyPr>
          <a:lstStyle/>
          <a:p>
            <a:r>
              <a:rPr lang="pt-BR" dirty="0" smtClean="0"/>
              <a:t>Capacidade de ser parte/ de Direito ou jurídica = desde o nascimento – personalidade civil; pessoa jurídica também tem essa capacidade</a:t>
            </a:r>
          </a:p>
          <a:p>
            <a:pPr marL="36576" indent="0">
              <a:buNone/>
            </a:pPr>
            <a:r>
              <a:rPr lang="pt-BR" dirty="0" smtClean="0"/>
              <a:t>			 x </a:t>
            </a:r>
          </a:p>
          <a:p>
            <a:r>
              <a:rPr lang="pt-BR" dirty="0" smtClean="0"/>
              <a:t>Capacidade Processual ou de exercício = capacidade de estar em juízo (Art. 70 CPC) – outorgada às pessoas que possuem capacidade civil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20</a:t>
            </a:fld>
            <a:endParaRPr lang="pt-BR"/>
          </a:p>
        </p:txBody>
      </p:sp>
    </p:spTree>
    <p:extLst>
      <p:ext uri="{BB962C8B-B14F-4D97-AF65-F5344CB8AC3E}">
        <p14:creationId xmlns:p14="http://schemas.microsoft.com/office/powerpoint/2010/main" val="126946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Capacidade</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Capacidade civil = faculdade de praticar todos os atos da vida civil e administrar seus bens</a:t>
            </a:r>
          </a:p>
          <a:p>
            <a:r>
              <a:rPr lang="pt-BR" dirty="0" smtClean="0"/>
              <a:t>Regra geral: quem tem capacidade de ser parte tem capacidade processual</a:t>
            </a:r>
          </a:p>
          <a:p>
            <a:r>
              <a:rPr lang="pt-BR" dirty="0"/>
              <a:t>No Processo do Trabalho é plenamente capaz o maior de 18 </a:t>
            </a:r>
            <a:r>
              <a:rPr lang="pt-BR" dirty="0" smtClean="0"/>
              <a:t>anos (Art. 402 CLT), </a:t>
            </a:r>
            <a:r>
              <a:rPr lang="pt-BR" dirty="0"/>
              <a:t>relativamente incapaz o maior de 16 e menor de 18 anos e absolutamente incapaz o menor de 16 </a:t>
            </a:r>
            <a:r>
              <a:rPr lang="pt-BR" dirty="0" smtClean="0"/>
              <a:t>anos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21</a:t>
            </a:fld>
            <a:endParaRPr lang="pt-BR"/>
          </a:p>
        </p:txBody>
      </p:sp>
    </p:spTree>
    <p:extLst>
      <p:ext uri="{BB962C8B-B14F-4D97-AF65-F5344CB8AC3E}">
        <p14:creationId xmlns:p14="http://schemas.microsoft.com/office/powerpoint/2010/main" val="1569867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Capacidade – empregado menor de idade</a:t>
            </a:r>
            <a:endParaRPr lang="pt-BR" dirty="0"/>
          </a:p>
        </p:txBody>
      </p:sp>
      <p:sp>
        <p:nvSpPr>
          <p:cNvPr id="3" name="Espaço Reservado para Conteúdo 2"/>
          <p:cNvSpPr>
            <a:spLocks noGrp="1"/>
          </p:cNvSpPr>
          <p:nvPr>
            <p:ph idx="1"/>
          </p:nvPr>
        </p:nvSpPr>
        <p:spPr/>
        <p:txBody>
          <a:bodyPr/>
          <a:lstStyle/>
          <a:p>
            <a:r>
              <a:rPr lang="pt-BR" dirty="0" smtClean="0"/>
              <a:t>Art. 439 CLT: </a:t>
            </a:r>
          </a:p>
          <a:p>
            <a:pPr marL="1080000"/>
            <a:r>
              <a:rPr lang="pt-BR" dirty="0" smtClean="0"/>
              <a:t>pode firmar recibo de salário</a:t>
            </a:r>
          </a:p>
          <a:p>
            <a:pPr marL="1080000"/>
            <a:r>
              <a:rPr lang="pt-BR" dirty="0" smtClean="0"/>
              <a:t>não pode dar quitação da rescisão contratual sem seus responsáveis legais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22</a:t>
            </a:fld>
            <a:endParaRPr lang="pt-BR"/>
          </a:p>
        </p:txBody>
      </p:sp>
    </p:spTree>
    <p:extLst>
      <p:ext uri="{BB962C8B-B14F-4D97-AF65-F5344CB8AC3E}">
        <p14:creationId xmlns:p14="http://schemas.microsoft.com/office/powerpoint/2010/main" val="996017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trabalhador menor de idade precisa da assistência dos pais para pedir demissão?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23</a:t>
            </a:fld>
            <a:endParaRPr lang="pt-BR"/>
          </a:p>
        </p:txBody>
      </p:sp>
    </p:spTree>
    <p:extLst>
      <p:ext uri="{BB962C8B-B14F-4D97-AF65-F5344CB8AC3E}">
        <p14:creationId xmlns:p14="http://schemas.microsoft.com/office/powerpoint/2010/main" val="870159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smtClean="0"/>
              <a:t>ESTABILIDADE </a:t>
            </a:r>
            <a:r>
              <a:rPr lang="pt-BR" dirty="0"/>
              <a:t>GESTANTE. MENOR. AUSÊNCIA DE NULIDADE DE DEMISSÃO. DANOS MORAIS. O artigo 439 da CLT </a:t>
            </a:r>
            <a:r>
              <a:rPr lang="pt-BR" dirty="0" smtClean="0"/>
              <a:t>[...] veda </a:t>
            </a:r>
            <a:r>
              <a:rPr lang="pt-BR" dirty="0"/>
              <a:t>apenas que o menor de 18 anos dê quitação do pagamento dos valores que lhe forem pagos sem a assistência de seu representante legal, mas não condiciona a validade da sua admissão ou "pedido" de demissão à assistência de seu representante legal. Considerando que o art. 10, II, b, do ADCT, estabelece a vedação da despedida arbitrária ou sem justa causa </a:t>
            </a:r>
            <a:r>
              <a:rPr lang="pt-BR" dirty="0" smtClean="0"/>
              <a:t>da </a:t>
            </a:r>
            <a:r>
              <a:rPr lang="pt-BR" dirty="0"/>
              <a:t>gestante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24</a:t>
            </a:fld>
            <a:endParaRPr lang="pt-BR"/>
          </a:p>
        </p:txBody>
      </p:sp>
    </p:spTree>
    <p:extLst>
      <p:ext uri="{BB962C8B-B14F-4D97-AF65-F5344CB8AC3E}">
        <p14:creationId xmlns:p14="http://schemas.microsoft.com/office/powerpoint/2010/main" val="150895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20000"/>
          </a:bodyPr>
          <a:lstStyle/>
          <a:p>
            <a:r>
              <a:rPr lang="pt-BR" dirty="0" smtClean="0"/>
              <a:t>o </a:t>
            </a:r>
            <a:r>
              <a:rPr lang="pt-BR" dirty="0"/>
              <a:t>pedido de demissão da reclamante implica em renúncia ao seu direito à estabilidade. Logo, indevidos os pedidos de reintegração, pagamento de indenização </a:t>
            </a:r>
            <a:r>
              <a:rPr lang="pt-BR" dirty="0" err="1"/>
              <a:t>estabilitária</a:t>
            </a:r>
            <a:r>
              <a:rPr lang="pt-BR" dirty="0"/>
              <a:t> e indenização por danos morais. Recurso ordinário da parte autora, ao qual se nega provimento.</a:t>
            </a:r>
          </a:p>
          <a:p>
            <a:r>
              <a:rPr lang="pt-BR" dirty="0"/>
              <a:t>TRT-PR-19793-2014-005-09-00-7-ACO-15060-2016 - 5A. TURMA.  Relator: ARCHIMEDES CASTRO CAMPOS JUNIOR. Publicado no DEJT em 03-05-2016</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25</a:t>
            </a:fld>
            <a:endParaRPr lang="pt-BR"/>
          </a:p>
        </p:txBody>
      </p:sp>
    </p:spTree>
    <p:extLst>
      <p:ext uri="{BB962C8B-B14F-4D97-AF65-F5344CB8AC3E}">
        <p14:creationId xmlns:p14="http://schemas.microsoft.com/office/powerpoint/2010/main" val="41824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Representação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Qualidade atribuída a alguém para agir em nome de outrem, manifestando a vontade do representado, substituindo-o</a:t>
            </a:r>
          </a:p>
          <a:p>
            <a:r>
              <a:rPr lang="pt-BR" dirty="0" smtClean="0"/>
              <a:t>Representante ≠ representado</a:t>
            </a:r>
            <a:endParaRPr lang="pt-BR" dirty="0"/>
          </a:p>
          <a:p>
            <a:r>
              <a:rPr lang="pt-BR" dirty="0" smtClean="0"/>
              <a:t>Espécies de representação:</a:t>
            </a:r>
          </a:p>
          <a:p>
            <a:pPr marL="1080000"/>
            <a:r>
              <a:rPr lang="pt-BR" dirty="0" smtClean="0"/>
              <a:t>Legal – previsão em lei – vide Art. 75, I a III CPC</a:t>
            </a:r>
          </a:p>
          <a:p>
            <a:pPr marL="1080000"/>
            <a:r>
              <a:rPr lang="pt-BR" dirty="0" smtClean="0"/>
              <a:t>Convencional – faculdade da parte – vide Art. 75, VIII CPC</a:t>
            </a:r>
          </a:p>
          <a:p>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26</a:t>
            </a:fld>
            <a:endParaRPr lang="pt-BR"/>
          </a:p>
        </p:txBody>
      </p:sp>
    </p:spTree>
    <p:extLst>
      <p:ext uri="{BB962C8B-B14F-4D97-AF65-F5344CB8AC3E}">
        <p14:creationId xmlns:p14="http://schemas.microsoft.com/office/powerpoint/2010/main" val="2045370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Representação do empregado</a:t>
            </a:r>
            <a:endParaRPr lang="pt-BR" dirty="0"/>
          </a:p>
        </p:txBody>
      </p:sp>
      <p:sp>
        <p:nvSpPr>
          <p:cNvPr id="3" name="Espaço Reservado para Conteúdo 2"/>
          <p:cNvSpPr>
            <a:spLocks noGrp="1"/>
          </p:cNvSpPr>
          <p:nvPr>
            <p:ph idx="1"/>
          </p:nvPr>
        </p:nvSpPr>
        <p:spPr/>
        <p:txBody>
          <a:bodyPr>
            <a:normAutofit/>
          </a:bodyPr>
          <a:lstStyle/>
          <a:p>
            <a:r>
              <a:rPr lang="pt-BR" dirty="0"/>
              <a:t>Art. </a:t>
            </a:r>
            <a:r>
              <a:rPr lang="pt-BR" dirty="0" smtClean="0"/>
              <a:t>71 CPC </a:t>
            </a:r>
            <a:r>
              <a:rPr lang="pt-BR" dirty="0"/>
              <a:t>c/c Art. 793 CLT = pais, tutores ou curadores e na falta destes pelo MPT, sindicato, MPE ou curador nomeado em </a:t>
            </a:r>
            <a:r>
              <a:rPr lang="pt-BR" dirty="0" smtClean="0"/>
              <a:t>juízo – aplicável aos incapazes</a:t>
            </a:r>
          </a:p>
          <a:p>
            <a:r>
              <a:rPr lang="pt-BR" dirty="0" smtClean="0"/>
              <a:t>Art. 791, §1º CLT c/c Art. 513, </a:t>
            </a:r>
            <a:r>
              <a:rPr lang="pt-BR" i="1" dirty="0" smtClean="0"/>
              <a:t>a </a:t>
            </a:r>
            <a:r>
              <a:rPr lang="pt-BR" dirty="0" smtClean="0"/>
              <a:t>CLT = sindicato representativo da categoria – seja ele sócio ou não do sindicato (Lei 5584/70, Art. 18)</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27</a:t>
            </a:fld>
            <a:endParaRPr lang="pt-BR"/>
          </a:p>
        </p:txBody>
      </p:sp>
    </p:spTree>
    <p:extLst>
      <p:ext uri="{BB962C8B-B14F-4D97-AF65-F5344CB8AC3E}">
        <p14:creationId xmlns:p14="http://schemas.microsoft.com/office/powerpoint/2010/main" val="2067406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Art. 843 §2º e caput da CLT – motivo de doença – outro empregado da profissão ou sindicato</a:t>
            </a:r>
          </a:p>
          <a:p>
            <a:r>
              <a:rPr lang="pt-BR" dirty="0"/>
              <a:t>Reclamação individual </a:t>
            </a:r>
            <a:r>
              <a:rPr lang="pt-BR" dirty="0" err="1"/>
              <a:t>plúrima</a:t>
            </a:r>
            <a:r>
              <a:rPr lang="pt-BR" dirty="0"/>
              <a:t> (litisconsórcio ativo) = grupo ou comissão de </a:t>
            </a:r>
            <a:r>
              <a:rPr lang="pt-BR" dirty="0" smtClean="0"/>
              <a:t>empregados – praxe forense</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28</a:t>
            </a:fld>
            <a:endParaRPr lang="pt-BR"/>
          </a:p>
        </p:txBody>
      </p:sp>
    </p:spTree>
    <p:extLst>
      <p:ext uri="{BB962C8B-B14F-4D97-AF65-F5344CB8AC3E}">
        <p14:creationId xmlns:p14="http://schemas.microsoft.com/office/powerpoint/2010/main" val="33220706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457200" y="1417638"/>
            <a:ext cx="7467600" cy="4708525"/>
          </a:xfrm>
        </p:spPr>
        <p:txBody>
          <a:bodyPr>
            <a:normAutofit fontScale="92500"/>
          </a:bodyPr>
          <a:lstStyle/>
          <a:p>
            <a:r>
              <a:rPr lang="pt-BR" sz="2600" dirty="0" smtClean="0"/>
              <a:t>AUSÊNCIA </a:t>
            </a:r>
            <a:r>
              <a:rPr lang="pt-BR" sz="2600" dirty="0"/>
              <a:t>DO RECLAMANTE EM AUDIÊNCIA. REPRESENTAÇÃO INADEQUADA. A ausência da reclamante em audiência enseja o arquivamento da reclamação trabalhista, uma vez que não representado por outro empregado que pertença à mesma profissão, ou pelo sindicato, e ainda, por não comprovada doença ou motivo ponderoso, nos termos do § 2º, do artigo 843, da CLT. Recurso da reclamada provido.</a:t>
            </a:r>
          </a:p>
          <a:p>
            <a:r>
              <a:rPr lang="pt-BR" sz="2600" dirty="0" smtClean="0"/>
              <a:t>TRT-PR-05398-2011-069-09-00-3-ACO-11599-2013 </a:t>
            </a:r>
            <a:r>
              <a:rPr lang="pt-BR" sz="2600" dirty="0"/>
              <a:t>- 4A. </a:t>
            </a:r>
            <a:r>
              <a:rPr lang="pt-BR" sz="2600" dirty="0" smtClean="0"/>
              <a:t>TURMA. Relator</a:t>
            </a:r>
            <a:r>
              <a:rPr lang="pt-BR" sz="2600" dirty="0"/>
              <a:t>: CÁSSIO COLOMBO </a:t>
            </a:r>
            <a:r>
              <a:rPr lang="pt-BR" sz="2600" dirty="0" smtClean="0"/>
              <a:t>FILHO. Publicado </a:t>
            </a:r>
            <a:r>
              <a:rPr lang="pt-BR" sz="2600" dirty="0"/>
              <a:t>no DEJT em 02-04-2013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29</a:t>
            </a:fld>
            <a:endParaRPr lang="pt-BR"/>
          </a:p>
        </p:txBody>
      </p:sp>
    </p:spTree>
    <p:extLst>
      <p:ext uri="{BB962C8B-B14F-4D97-AF65-F5344CB8AC3E}">
        <p14:creationId xmlns:p14="http://schemas.microsoft.com/office/powerpoint/2010/main" val="43797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a:t>Sujeitos do processo </a:t>
            </a:r>
            <a:r>
              <a:rPr lang="pt-BR" sz="3600" dirty="0" smtClean="0"/>
              <a:t>≠ sujeitos da lide:</a:t>
            </a:r>
            <a:endParaRPr lang="pt-BR" sz="3600" dirty="0"/>
          </a:p>
        </p:txBody>
      </p:sp>
      <p:sp>
        <p:nvSpPr>
          <p:cNvPr id="3" name="Espaço Reservado para Conteúdo 2"/>
          <p:cNvSpPr>
            <a:spLocks noGrp="1"/>
          </p:cNvSpPr>
          <p:nvPr>
            <p:ph idx="1"/>
          </p:nvPr>
        </p:nvSpPr>
        <p:spPr/>
        <p:txBody>
          <a:bodyPr>
            <a:normAutofit/>
          </a:bodyPr>
          <a:lstStyle/>
          <a:p>
            <a:r>
              <a:rPr lang="pt-BR" dirty="0"/>
              <a:t>Sujeitos da lide: titulares da relação de direito material que figuram como partes no conflito de interesses deduzido em juízo.</a:t>
            </a:r>
          </a:p>
          <a:p>
            <a:r>
              <a:rPr lang="pt-BR" dirty="0"/>
              <a:t>Sujeitos do processo: sentido mais </a:t>
            </a:r>
            <a:r>
              <a:rPr lang="pt-BR" dirty="0" smtClean="0"/>
              <a:t>abrangente – participantes da </a:t>
            </a:r>
            <a:r>
              <a:rPr lang="pt-BR" dirty="0"/>
              <a:t>relação </a:t>
            </a:r>
            <a:r>
              <a:rPr lang="pt-BR" dirty="0" smtClean="0"/>
              <a:t>processual, com ou sem interesse jurídico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a:t>
            </a:fld>
            <a:endParaRPr lang="pt-BR"/>
          </a:p>
        </p:txBody>
      </p:sp>
    </p:spTree>
    <p:extLst>
      <p:ext uri="{BB962C8B-B14F-4D97-AF65-F5344CB8AC3E}">
        <p14:creationId xmlns:p14="http://schemas.microsoft.com/office/powerpoint/2010/main" val="3599852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que pode ser considerado motivo poderoso (Art. 843, §2º CLT)?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30</a:t>
            </a:fld>
            <a:endParaRPr lang="pt-BR"/>
          </a:p>
        </p:txBody>
      </p:sp>
    </p:spTree>
    <p:extLst>
      <p:ext uri="{BB962C8B-B14F-4D97-AF65-F5344CB8AC3E}">
        <p14:creationId xmlns:p14="http://schemas.microsoft.com/office/powerpoint/2010/main" val="2063045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AUSÊNCIA </a:t>
            </a:r>
            <a:r>
              <a:rPr lang="pt-BR" dirty="0"/>
              <a:t>À AUDIÊNCIA - TRATAMENTO MÉDICO DE FILHO TETRAPLÉGICO - É justificada a conduta do pai - ora reclamante - que não comparece à audiência de instrução para acompanhar seu filho tetraplégico em tratamento médico, </a:t>
            </a:r>
            <a:r>
              <a:rPr lang="pt-BR" u="sng" dirty="0"/>
              <a:t>configurando motivo ponderoso</a:t>
            </a:r>
            <a:r>
              <a:rPr lang="pt-BR" dirty="0"/>
              <a:t> de que trata o § 2º do art. 843 da CLT. Entre a vida e a saúde de seu filho e o comparecimento à audiência, em Juízo, o autor não teria a menor dúvida, como não teve, de prestar socorro a seu filho, tetraplégico, que depende inteiramente do pai [reclamante] para todas as suas atividades.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31</a:t>
            </a:fld>
            <a:endParaRPr lang="pt-BR"/>
          </a:p>
        </p:txBody>
      </p:sp>
    </p:spTree>
    <p:extLst>
      <p:ext uri="{BB962C8B-B14F-4D97-AF65-F5344CB8AC3E}">
        <p14:creationId xmlns:p14="http://schemas.microsoft.com/office/powerpoint/2010/main" val="274375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sz="2600" dirty="0"/>
              <a:t>Não obstante o respeito e a importância devidos à audiência de instrução e demais atos processuais, mas entre os dois bens - vida e saúde do filho e compromisso judicial - com certeza, o bem maior é a vida e, no caso dos autos, a vida e a saúde do filho do autor, agravada pela </a:t>
            </a:r>
            <a:r>
              <a:rPr lang="pt-BR" sz="2600" dirty="0" err="1"/>
              <a:t>tretraplegia</a:t>
            </a:r>
            <a:r>
              <a:rPr lang="pt-BR" sz="2600" dirty="0"/>
              <a:t>. Nulidade do processo que se declara, afastando-se a confissão e determinando-se a reabertura da instrução processual.</a:t>
            </a:r>
          </a:p>
          <a:p>
            <a:r>
              <a:rPr lang="pt-BR" sz="2600" dirty="0"/>
              <a:t>TRT-PR-07018-2010-021-09-00-4-ACO-49671-2011 - 2A. TURMA. Relator: PAULO RICARDO POZZOLO. Publicado no DEJT em </a:t>
            </a:r>
            <a:r>
              <a:rPr lang="pt-BR" sz="2600" dirty="0" smtClean="0"/>
              <a:t>02-12-2011</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32</a:t>
            </a:fld>
            <a:endParaRPr lang="pt-BR"/>
          </a:p>
        </p:txBody>
      </p:sp>
    </p:spTree>
    <p:extLst>
      <p:ext uri="{BB962C8B-B14F-4D97-AF65-F5344CB8AC3E}">
        <p14:creationId xmlns:p14="http://schemas.microsoft.com/office/powerpoint/2010/main" val="63745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smtClean="0"/>
              <a:t>AUDIÊNCIA </a:t>
            </a:r>
            <a:r>
              <a:rPr lang="pt-BR" dirty="0"/>
              <a:t>- REPRESENTAÇÃO DO EMPREGADO RESIDENTE EM OUTRO ESTADO - MOTIVO PODEROSO - CABIMENTO. </a:t>
            </a:r>
            <a:endParaRPr lang="pt-BR" dirty="0" smtClean="0"/>
          </a:p>
          <a:p>
            <a:r>
              <a:rPr lang="pt-BR" sz="4000" dirty="0" smtClean="0"/>
              <a:t>Considerando </a:t>
            </a:r>
            <a:r>
              <a:rPr lang="pt-BR" sz="4000" dirty="0"/>
              <a:t>os custos do deslocamento do reclamante, residente em outro Estado, bem como a existência de declaração de pobreza, firmada nos termos da lei, fica caracterizado o </a:t>
            </a:r>
            <a:r>
              <a:rPr lang="pt-BR" sz="4000" u="sng" dirty="0"/>
              <a:t>motivo poderoso</a:t>
            </a:r>
            <a:r>
              <a:rPr lang="pt-BR" sz="4000" dirty="0"/>
              <a:t> capaz de justificar a representação do autor em audiência, nos termos do art. 843, </a:t>
            </a:r>
            <a:r>
              <a:rPr lang="pt-BR" sz="4000" dirty="0" smtClean="0"/>
              <a:t>§2º, </a:t>
            </a:r>
            <a:r>
              <a:rPr lang="pt-BR" sz="4000" dirty="0"/>
              <a:t>da CLT</a:t>
            </a:r>
            <a:r>
              <a:rPr lang="pt-BR" sz="4000" dirty="0" smtClean="0"/>
              <a:t>.</a:t>
            </a:r>
          </a:p>
          <a:p>
            <a:r>
              <a:rPr lang="pt-BR" dirty="0"/>
              <a:t>PROCESSO TRT/15ª </a:t>
            </a:r>
            <a:r>
              <a:rPr lang="pt-BR" dirty="0" smtClean="0"/>
              <a:t>REGIÃO-Nº00831-2003-085-15-00-0. Relatora MARIANE </a:t>
            </a:r>
            <a:r>
              <a:rPr lang="pt-BR" dirty="0"/>
              <a:t>KHAYAT F. DO </a:t>
            </a:r>
            <a:r>
              <a:rPr lang="pt-BR" dirty="0" smtClean="0"/>
              <a:t>NASCIMENTO. Publicado em 26/03/2004</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33</a:t>
            </a:fld>
            <a:endParaRPr lang="pt-BR"/>
          </a:p>
        </p:txBody>
      </p:sp>
    </p:spTree>
    <p:extLst>
      <p:ext uri="{BB962C8B-B14F-4D97-AF65-F5344CB8AC3E}">
        <p14:creationId xmlns:p14="http://schemas.microsoft.com/office/powerpoint/2010/main" val="4215219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Motivo ponderoso - resumindo:</a:t>
            </a:r>
            <a:endParaRPr lang="pt-BR" dirty="0"/>
          </a:p>
        </p:txBody>
      </p:sp>
      <p:sp>
        <p:nvSpPr>
          <p:cNvPr id="3" name="Espaço Reservado para Conteúdo 2"/>
          <p:cNvSpPr>
            <a:spLocks noGrp="1"/>
          </p:cNvSpPr>
          <p:nvPr>
            <p:ph idx="1"/>
          </p:nvPr>
        </p:nvSpPr>
        <p:spPr/>
        <p:txBody>
          <a:bodyPr/>
          <a:lstStyle/>
          <a:p>
            <a:r>
              <a:rPr lang="pt-BR" dirty="0" smtClean="0"/>
              <a:t>Caráter excepcional</a:t>
            </a:r>
          </a:p>
          <a:p>
            <a:r>
              <a:rPr lang="pt-BR" dirty="0" smtClean="0"/>
              <a:t>Baseado em fato juridicamente relevante e robustamente comprovado</a:t>
            </a:r>
          </a:p>
          <a:p>
            <a:r>
              <a:rPr lang="pt-BR" dirty="0" smtClean="0"/>
              <a:t>Valoração pelo Magistrado (Art. 371 </a:t>
            </a:r>
            <a:r>
              <a:rPr lang="pt-BR" dirty="0"/>
              <a:t>CPC</a:t>
            </a:r>
            <a:r>
              <a:rPr lang="pt-BR" dirty="0" smtClean="0"/>
              <a:t>) do caso concreto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34</a:t>
            </a:fld>
            <a:endParaRPr lang="pt-BR"/>
          </a:p>
        </p:txBody>
      </p:sp>
    </p:spTree>
    <p:extLst>
      <p:ext uri="{BB962C8B-B14F-4D97-AF65-F5344CB8AC3E}">
        <p14:creationId xmlns:p14="http://schemas.microsoft.com/office/powerpoint/2010/main" val="92357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a:bodyPr>
          <a:lstStyle/>
          <a:p>
            <a:r>
              <a:rPr lang="pt-BR" dirty="0" smtClean="0"/>
              <a:t>Quais as consequências da ausência do reclamante/ representante na audiência inicial e/ou de instrução?</a:t>
            </a:r>
          </a:p>
          <a:p>
            <a:r>
              <a:rPr lang="pt-BR" dirty="0" smtClean="0"/>
              <a:t>Audiência inicial/ una = arquivamento – Art. 844 CLT</a:t>
            </a:r>
          </a:p>
          <a:p>
            <a:r>
              <a:rPr lang="pt-BR" dirty="0" smtClean="0"/>
              <a:t>Audiência de instrução = confissão quanto à matéria de fato – Súmula 74, I TST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35</a:t>
            </a:fld>
            <a:endParaRPr lang="pt-BR"/>
          </a:p>
        </p:txBody>
      </p:sp>
    </p:spTree>
    <p:extLst>
      <p:ext uri="{BB962C8B-B14F-4D97-AF65-F5344CB8AC3E}">
        <p14:creationId xmlns:p14="http://schemas.microsoft.com/office/powerpoint/2010/main" val="103073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Existe preferência ou hierarquia entre os ramos do Poder Judiciário, capaz de determinar a ordem de comparecimento em juízo?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36</a:t>
            </a:fld>
            <a:endParaRPr lang="pt-BR"/>
          </a:p>
        </p:txBody>
      </p:sp>
    </p:spTree>
    <p:extLst>
      <p:ext uri="{BB962C8B-B14F-4D97-AF65-F5344CB8AC3E}">
        <p14:creationId xmlns:p14="http://schemas.microsoft.com/office/powerpoint/2010/main" val="3102264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AUSÊNCIA </a:t>
            </a:r>
            <a:r>
              <a:rPr lang="pt-BR" dirty="0"/>
              <a:t>DA AUTORA À AUDIÊNCIA DE INSTRUÇÃO. COMPROMISSO EM OUTRO JUÍZO. AUSÊNCIA DE COMUNICAÇÃO PRÉVIA SOBRE A IMPOSSIBILIDADE DE COMPARECIMENTO. CONFISSÃO FICTA CONFIGURADA. No caso, a autora não compareceu à audiência de instrução por ter compromisso junto à Vara de Adolescentes, em mesma data e horário. Embora relevante o motivo, não afasta a obrigatoriedade de sua comunicação à essa Especializada e de solicitação de adiamento da instrução, uma vez que não se trata de evento </a:t>
            </a:r>
            <a:r>
              <a:rPr lang="pt-BR" dirty="0" smtClean="0"/>
              <a:t>imprevisto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37</a:t>
            </a:fld>
            <a:endParaRPr lang="pt-BR"/>
          </a:p>
        </p:txBody>
      </p:sp>
    </p:spTree>
    <p:extLst>
      <p:ext uri="{BB962C8B-B14F-4D97-AF65-F5344CB8AC3E}">
        <p14:creationId xmlns:p14="http://schemas.microsoft.com/office/powerpoint/2010/main" val="536968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548680"/>
            <a:ext cx="7467600" cy="5577483"/>
          </a:xfrm>
        </p:spPr>
        <p:txBody>
          <a:bodyPr>
            <a:normAutofit fontScale="85000" lnSpcReduction="20000"/>
          </a:bodyPr>
          <a:lstStyle/>
          <a:p>
            <a:r>
              <a:rPr lang="pt-BR" dirty="0"/>
              <a:t>mas de ato processual marcado com anterioridade e do qual estava ciente a autora. A parte está assistida por advogado, profissional ciente das consequências da ausência de </a:t>
            </a:r>
            <a:r>
              <a:rPr lang="pt-BR" dirty="0" smtClean="0"/>
              <a:t>sua cliente </a:t>
            </a:r>
            <a:r>
              <a:rPr lang="pt-BR" dirty="0"/>
              <a:t>à instrução, sendo que a parte poderia - e mais que isso, deveria - tê-lo informado acerca da existência de compromisso junto à Vara de Adolescentes, a fim de que fosse requerido o adiamento da audiência junto ao Juízo de origem, o que, seguramente, seria atendido. Com isso, seriam evitadas movimentações desnecessárias da máquina judiciária e retrabalho de todos os envolvidos no importante ato processual que é a audiência - advogados, servidores,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38</a:t>
            </a:fld>
            <a:endParaRPr lang="pt-BR"/>
          </a:p>
        </p:txBody>
      </p:sp>
    </p:spTree>
    <p:extLst>
      <p:ext uri="{BB962C8B-B14F-4D97-AF65-F5344CB8AC3E}">
        <p14:creationId xmlns:p14="http://schemas.microsoft.com/office/powerpoint/2010/main" val="1368897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20688"/>
            <a:ext cx="7467600" cy="5505475"/>
          </a:xfrm>
        </p:spPr>
        <p:txBody>
          <a:bodyPr>
            <a:normAutofit fontScale="85000" lnSpcReduction="20000"/>
          </a:bodyPr>
          <a:lstStyle/>
          <a:p>
            <a:r>
              <a:rPr lang="pt-BR" dirty="0"/>
              <a:t>Juiz, causando atraso e tumulto na já assoberbada pauta de audiência das Varas do Trabalho. </a:t>
            </a:r>
            <a:r>
              <a:rPr lang="pt-BR" dirty="0" smtClean="0"/>
              <a:t>O </a:t>
            </a:r>
            <a:r>
              <a:rPr lang="pt-BR" dirty="0"/>
              <a:t>fundamento da relevância do evento perante a outro ramo do Judiciário não vem em socorro da parte, porque a audiência nesta Justiça Especializada é ato igual e absolutamente relevante, não se tolerando, para o adequado funcionamento do sistema, descaso, descuido ou desatenção. Deve, portanto, a autora arcar com os ônus de sua inércia, a qual lhe causou a condição de confessa ficta, o que ora se declara. Recurso da ré a que se dá provimento.</a:t>
            </a:r>
          </a:p>
          <a:p>
            <a:r>
              <a:rPr lang="pt-BR" sz="2800" dirty="0"/>
              <a:t>TRT-PR-40972-2014-004-09-00-7-ACO-01803-2017 - 6A. TURMA. </a:t>
            </a:r>
            <a:r>
              <a:rPr lang="pt-BR" sz="2800" dirty="0" smtClean="0"/>
              <a:t>Relator</a:t>
            </a:r>
            <a:r>
              <a:rPr lang="pt-BR" sz="2800" dirty="0"/>
              <a:t>: SUELI GIL EL RAFIHI. Publicado no DEJT em </a:t>
            </a:r>
            <a:r>
              <a:rPr lang="pt-BR" sz="2800" dirty="0" smtClean="0"/>
              <a:t>27-01-2017</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39</a:t>
            </a:fld>
            <a:endParaRPr lang="pt-BR"/>
          </a:p>
        </p:txBody>
      </p:sp>
    </p:spTree>
    <p:extLst>
      <p:ext uri="{BB962C8B-B14F-4D97-AF65-F5344CB8AC3E}">
        <p14:creationId xmlns:p14="http://schemas.microsoft.com/office/powerpoint/2010/main" val="362958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t>Sujeitos do processo – participantes da relação processual:</a:t>
            </a:r>
            <a:endParaRPr lang="pt-BR" sz="3600" dirty="0"/>
          </a:p>
        </p:txBody>
      </p:sp>
      <p:sp>
        <p:nvSpPr>
          <p:cNvPr id="3" name="Espaço Reservado para Conteúdo 2"/>
          <p:cNvSpPr>
            <a:spLocks noGrp="1"/>
          </p:cNvSpPr>
          <p:nvPr>
            <p:ph idx="1"/>
          </p:nvPr>
        </p:nvSpPr>
        <p:spPr/>
        <p:txBody>
          <a:bodyPr>
            <a:normAutofit fontScale="92500"/>
          </a:bodyPr>
          <a:lstStyle/>
          <a:p>
            <a:r>
              <a:rPr lang="pt-BR" dirty="0" smtClean="0"/>
              <a:t>Partes: reclamante (aquele que pede) e reclamada (aquele que em face de quem se pede a tutela jurisdicional) – são parciais, pois tem interesse no resultado do processo; sujeitos do processo e da lide – a denominação muda de acordo com o estágio do processo</a:t>
            </a:r>
          </a:p>
          <a:p>
            <a:r>
              <a:rPr lang="pt-BR" dirty="0" smtClean="0"/>
              <a:t>Juiz: representante do Estado; papel de compor o conflito; é sujeito desinteressado do processo, mas não da lide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a:t>
            </a:fld>
            <a:endParaRPr lang="pt-BR"/>
          </a:p>
        </p:txBody>
      </p:sp>
    </p:spTree>
    <p:extLst>
      <p:ext uri="{BB962C8B-B14F-4D97-AF65-F5344CB8AC3E}">
        <p14:creationId xmlns:p14="http://schemas.microsoft.com/office/powerpoint/2010/main" val="1664017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CONFISSÃO </a:t>
            </a:r>
            <a:r>
              <a:rPr lang="pt-BR" dirty="0"/>
              <a:t>FICTA. RECLAMANTE. PRESUNÇÃO RELATIVA DE VERACIDADE DOS FATOS ALEGADOS PELA PARTE ADVERSA. APLICAÇÃO. Aplica-se a confissão ficta ao reclamante que, intimado pessoalmente para prestar depoimento, não comparece à audiência de instrução (art. 343, § 2º do CPC e Súmula nº 74 do C. TST). A presunção relativa de veracidade dos fatos alegados pela parte adversa somente poderá ser elidida se nos autos houver elementos de convicção favoráveis à narrativa obreira</a:t>
            </a:r>
            <a:r>
              <a:rPr lang="pt-BR" dirty="0" smtClean="0"/>
              <a:t>.</a:t>
            </a:r>
          </a:p>
          <a:p>
            <a:r>
              <a:rPr lang="pt-BR" cap="all" dirty="0"/>
              <a:t>PROC. TRT/15ª REGIÃO Nº </a:t>
            </a:r>
            <a:r>
              <a:rPr lang="pt-BR" cap="all" dirty="0" smtClean="0"/>
              <a:t>0001109-70.2011.5.15.0018. </a:t>
            </a:r>
            <a:r>
              <a:rPr lang="pt-BR" dirty="0" smtClean="0"/>
              <a:t>Relator(a</a:t>
            </a:r>
            <a:r>
              <a:rPr lang="pt-BR" dirty="0"/>
              <a:t>): LUÍS CARLOS CÂNDIDO MARTINS SOTERO DA </a:t>
            </a:r>
            <a:r>
              <a:rPr lang="pt-BR" dirty="0" smtClean="0"/>
              <a:t>SILVA. Disponível </a:t>
            </a:r>
            <a:r>
              <a:rPr lang="pt-BR" dirty="0"/>
              <a:t>a partir de 22/11/2013. </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40</a:t>
            </a:fld>
            <a:endParaRPr lang="pt-BR"/>
          </a:p>
        </p:txBody>
      </p:sp>
    </p:spTree>
    <p:extLst>
      <p:ext uri="{BB962C8B-B14F-4D97-AF65-F5344CB8AC3E}">
        <p14:creationId xmlns:p14="http://schemas.microsoft.com/office/powerpoint/2010/main" val="331204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a:bodyPr>
          <a:lstStyle/>
          <a:p>
            <a:r>
              <a:rPr lang="pt-BR" dirty="0"/>
              <a:t>Existe tolerância de 15 min de atraso? </a:t>
            </a:r>
            <a:endParaRPr lang="pt-BR" dirty="0" smtClean="0"/>
          </a:p>
          <a:p>
            <a:r>
              <a:rPr lang="pt-BR" dirty="0" smtClean="0"/>
              <a:t>OJ </a:t>
            </a:r>
            <a:r>
              <a:rPr lang="pt-BR" dirty="0"/>
              <a:t>245 SDI-I TST = REVELIA. ATRASO. AUDIÊNCIA</a:t>
            </a:r>
            <a:br>
              <a:rPr lang="pt-BR" dirty="0"/>
            </a:br>
            <a:r>
              <a:rPr lang="pt-BR" dirty="0"/>
              <a:t>Inexiste previsão legal tolerando atraso no horário de comparecimento da parte na audiência – aplicável também ao </a:t>
            </a:r>
            <a:r>
              <a:rPr lang="pt-BR" dirty="0" smtClean="0"/>
              <a:t>reclamante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41</a:t>
            </a:fld>
            <a:endParaRPr lang="pt-BR"/>
          </a:p>
        </p:txBody>
      </p:sp>
    </p:spTree>
    <p:extLst>
      <p:ext uri="{BB962C8B-B14F-4D97-AF65-F5344CB8AC3E}">
        <p14:creationId xmlns:p14="http://schemas.microsoft.com/office/powerpoint/2010/main" val="53615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RECURSO </a:t>
            </a:r>
            <a:r>
              <a:rPr lang="pt-BR" dirty="0"/>
              <a:t>DA RECLAMADA - PEQUENO ATRASO NO COMPARECIMENTO À AUDIÊNCIA INICIAL. NÃO COMPROVAÇÃO. APLICAÇÃO DOS EFEITOS DA REVELIA. Mesmo quando o atraso no comparecimento à audiência inicial seja de 15 ou 20 minutos, o que não foi comprovado, não se pode deixar de aplicar os efeitos da revelia, sob pena do juiz se ver obrigado a aceitar todas as infindáveis justificativas possíveis para a demora das partes e de seus representantes, com grave comprometimento à boa prestação jurisdicional. Recurso </a:t>
            </a:r>
            <a:r>
              <a:rPr lang="pt-BR" dirty="0" smtClean="0"/>
              <a:t>a que </a:t>
            </a:r>
            <a:r>
              <a:rPr lang="pt-BR" dirty="0"/>
              <a:t>se nega provimento.</a:t>
            </a:r>
          </a:p>
          <a:p>
            <a:pPr marL="420624" lvl="2" indent="-384048">
              <a:buClr>
                <a:schemeClr val="accent1"/>
              </a:buClr>
              <a:buSzPct val="80000"/>
              <a:buFont typeface="Wingdings 2"/>
              <a:buChar char=""/>
            </a:pPr>
            <a:r>
              <a:rPr lang="pt-BR" dirty="0" smtClean="0"/>
              <a:t>PROCESSO </a:t>
            </a:r>
            <a:r>
              <a:rPr lang="pt-BR" dirty="0"/>
              <a:t>TRT – 15ª REGIÃO –00538-2007-129-15-00-7 </a:t>
            </a:r>
            <a:r>
              <a:rPr lang="pt-BR" dirty="0" smtClean="0"/>
              <a:t>RO. Relator(a</a:t>
            </a:r>
            <a:r>
              <a:rPr lang="pt-BR" dirty="0"/>
              <a:t>): FABIO ALLEGRETTI </a:t>
            </a:r>
            <a:r>
              <a:rPr lang="pt-BR" dirty="0" smtClean="0"/>
              <a:t>COOPER. Publicado em 11/09/2009.</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42</a:t>
            </a:fld>
            <a:endParaRPr lang="pt-BR"/>
          </a:p>
        </p:txBody>
      </p:sp>
    </p:spTree>
    <p:extLst>
      <p:ext uri="{BB962C8B-B14F-4D97-AF65-F5344CB8AC3E}">
        <p14:creationId xmlns:p14="http://schemas.microsoft.com/office/powerpoint/2010/main" val="3207424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 ATRASO DE POUCOS MINUTOS DA PREPOSTA À AUDIÊNCIA. AUDIÊNCIA AINDA NÃO ENCERRADA. DEPOIMENTO DA PREPOSTA COLHIDO. REVELIA NÃO CARACTERIZADA. A revelia caracteriza-se, no processo do trabalho, pelo não comparecimento da ré à audiência inicial, na forma do art. 844 da CLT, uma vez que este é o momento próprio para a apresentação da defesa. Na hipótese, resta evidente o ânimo de defesa da parte, pois a preposta compareceu à audiência, </a:t>
            </a:r>
            <a:r>
              <a:rPr lang="pt-BR" u="sng" dirty="0"/>
              <a:t>com pouquíssimos minutos de atraso (6 minutos)</a:t>
            </a:r>
            <a:r>
              <a:rPr lang="pt-BR" dirty="0"/>
              <a: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43</a:t>
            </a:fld>
            <a:endParaRPr lang="pt-BR"/>
          </a:p>
        </p:txBody>
      </p:sp>
    </p:spTree>
    <p:extLst>
      <p:ext uri="{BB962C8B-B14F-4D97-AF65-F5344CB8AC3E}">
        <p14:creationId xmlns:p14="http://schemas.microsoft.com/office/powerpoint/2010/main" val="14322326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76672"/>
            <a:ext cx="7467600" cy="5945392"/>
          </a:xfrm>
        </p:spPr>
        <p:txBody>
          <a:bodyPr>
            <a:normAutofit lnSpcReduction="10000"/>
          </a:bodyPr>
          <a:lstStyle/>
          <a:p>
            <a:r>
              <a:rPr lang="pt-BR" sz="2400" dirty="0"/>
              <a:t>O atraso, além de reduzido, não importou em qualquer prejuízo à parte contrária, porquanto o depoimento da preposta foi tomado no momento oportuno, com a presença de todas as partes na sala de audiência. Não se afigura razoável, nessa circunstância, impingir-se a severa pena de revelia e confissão ficta, numa decisão que acaba por preterir os princípios do contraditório e da ampla defesa, </a:t>
            </a:r>
            <a:r>
              <a:rPr lang="pt-BR" sz="2400" u="sng" dirty="0"/>
              <a:t>em prol do rigorismo formal, incompatível com o processo do trabalho</a:t>
            </a:r>
            <a:r>
              <a:rPr lang="pt-BR" sz="2400" dirty="0"/>
              <a:t>. Entendimento contrário desprestigia a busca da verdade real, numa inversão de prioridades que não se amolda ao direito processual contemporâneo. Sentença mantida. </a:t>
            </a:r>
          </a:p>
          <a:p>
            <a:r>
              <a:rPr lang="pt-BR" sz="2400" dirty="0"/>
              <a:t>TRT-PR-06867-2015-028-09-00-0-ACO-31557-2016 - 6A. </a:t>
            </a:r>
            <a:r>
              <a:rPr lang="pt-BR" sz="2400" dirty="0" smtClean="0"/>
              <a:t>TURMA. Relator</a:t>
            </a:r>
            <a:r>
              <a:rPr lang="pt-BR" sz="2400" dirty="0"/>
              <a:t>: SUELI GIL EL </a:t>
            </a:r>
            <a:r>
              <a:rPr lang="pt-BR" sz="2400" dirty="0" smtClean="0"/>
              <a:t>RAFIHI. Publicado </a:t>
            </a:r>
            <a:r>
              <a:rPr lang="pt-BR" sz="2400" dirty="0"/>
              <a:t>no DEJT em </a:t>
            </a:r>
            <a:r>
              <a:rPr lang="pt-BR" sz="2400" dirty="0" smtClean="0"/>
              <a:t>16-09-2016.</a:t>
            </a:r>
            <a:endParaRPr lang="pt-BR" sz="24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44</a:t>
            </a:fld>
            <a:endParaRPr lang="pt-BR"/>
          </a:p>
        </p:txBody>
      </p:sp>
    </p:spTree>
    <p:extLst>
      <p:ext uri="{BB962C8B-B14F-4D97-AF65-F5344CB8AC3E}">
        <p14:creationId xmlns:p14="http://schemas.microsoft.com/office/powerpoint/2010/main" val="713185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Decisão semelhante em 2013</a:t>
            </a:r>
            <a:endParaRPr lang="pt-BR" dirty="0"/>
          </a:p>
        </p:txBody>
      </p:sp>
      <p:sp>
        <p:nvSpPr>
          <p:cNvPr id="3" name="Espaço Reservado para Conteúdo 2"/>
          <p:cNvSpPr>
            <a:spLocks noGrp="1"/>
          </p:cNvSpPr>
          <p:nvPr>
            <p:ph idx="1"/>
          </p:nvPr>
        </p:nvSpPr>
        <p:spPr>
          <a:xfrm>
            <a:off x="457200" y="1268760"/>
            <a:ext cx="7467600" cy="5040560"/>
          </a:xfrm>
        </p:spPr>
        <p:txBody>
          <a:bodyPr>
            <a:normAutofit lnSpcReduction="10000"/>
          </a:bodyPr>
          <a:lstStyle/>
          <a:p>
            <a:r>
              <a:rPr lang="pt-BR" sz="2400" dirty="0" smtClean="0"/>
              <a:t>NULIDADE </a:t>
            </a:r>
            <a:r>
              <a:rPr lang="pt-BR" sz="2400" dirty="0"/>
              <a:t>PROCESSUAL. ATRASO DE POUCOS MINUTOS DO PREPOSTO À AUDIÊNCIA INICIAL. REVELIA NÃO CARACTERIZADA</a:t>
            </a:r>
            <a:r>
              <a:rPr lang="pt-BR" sz="2400" dirty="0" smtClean="0"/>
              <a:t>. [...]. </a:t>
            </a:r>
            <a:r>
              <a:rPr lang="pt-BR" sz="2400" dirty="0"/>
              <a:t>Na hipótese, resta evidente o ânimo de defesa da parte, pois o preposto compareceu à audiência inicial, com poucos minutos de atraso. O atraso, além de reduzido, não importou em qualquer prejuízo à parte contrária, </a:t>
            </a:r>
            <a:r>
              <a:rPr lang="pt-BR" sz="2400" u="sng" dirty="0"/>
              <a:t>justamente por não se tratar de audiência de instrução</a:t>
            </a:r>
            <a:r>
              <a:rPr lang="pt-BR" sz="2400" dirty="0"/>
              <a:t> e portanto, na qual </a:t>
            </a:r>
            <a:r>
              <a:rPr lang="pt-BR" sz="2400" u="sng" dirty="0"/>
              <a:t>não se praticaria nenhuma ato de produção probatória</a:t>
            </a:r>
            <a:r>
              <a:rPr lang="pt-BR" sz="2400" dirty="0"/>
              <a:t>. </a:t>
            </a:r>
            <a:r>
              <a:rPr lang="pt-BR" sz="2400" dirty="0" smtClean="0"/>
              <a:t>[...]</a:t>
            </a:r>
            <a:endParaRPr lang="pt-BR" sz="2400" dirty="0"/>
          </a:p>
          <a:p>
            <a:r>
              <a:rPr lang="pt-BR" sz="2200" dirty="0"/>
              <a:t>TRT-PR-02120-2012-092-09-00-2-ACO-26393-2013 - 6A. </a:t>
            </a:r>
            <a:r>
              <a:rPr lang="pt-BR" sz="2200" dirty="0" smtClean="0"/>
              <a:t>TURMA. Relator</a:t>
            </a:r>
            <a:r>
              <a:rPr lang="pt-BR" sz="2200" dirty="0"/>
              <a:t>: SUELI GIL </a:t>
            </a:r>
            <a:r>
              <a:rPr lang="pt-BR" sz="2200" dirty="0" smtClean="0"/>
              <a:t>EL-RAFIHI. Publicado </a:t>
            </a:r>
            <a:r>
              <a:rPr lang="pt-BR" sz="2200" dirty="0"/>
              <a:t>no DEJT em 02-07-2013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45</a:t>
            </a:fld>
            <a:endParaRPr lang="pt-BR"/>
          </a:p>
        </p:txBody>
      </p:sp>
    </p:spTree>
    <p:extLst>
      <p:ext uri="{BB962C8B-B14F-4D97-AF65-F5344CB8AC3E}">
        <p14:creationId xmlns:p14="http://schemas.microsoft.com/office/powerpoint/2010/main" val="1734777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Tolerância de 15min</a:t>
            </a:r>
            <a:endParaRPr lang="pt-BR" dirty="0"/>
          </a:p>
        </p:txBody>
      </p:sp>
      <p:sp>
        <p:nvSpPr>
          <p:cNvPr id="3" name="Espaço Reservado para Conteúdo 2"/>
          <p:cNvSpPr>
            <a:spLocks noGrp="1"/>
          </p:cNvSpPr>
          <p:nvPr>
            <p:ph idx="1"/>
          </p:nvPr>
        </p:nvSpPr>
        <p:spPr/>
        <p:txBody>
          <a:bodyPr/>
          <a:lstStyle/>
          <a:p>
            <a:r>
              <a:rPr lang="pt-BR" dirty="0"/>
              <a:t>A tolerância de 15 min prevista no Art. </a:t>
            </a:r>
            <a:r>
              <a:rPr lang="pt-BR" dirty="0" smtClean="0"/>
              <a:t>815, parágrafo único, CLT </a:t>
            </a:r>
            <a:r>
              <a:rPr lang="pt-BR" dirty="0"/>
              <a:t>é para o juiz na primeira audiência do dia. </a:t>
            </a:r>
            <a:endParaRPr lang="pt-BR" dirty="0" smtClean="0"/>
          </a:p>
          <a:p>
            <a:r>
              <a:rPr lang="pt-BR" dirty="0" smtClean="0"/>
              <a:t>Dúvida: qual </a:t>
            </a:r>
            <a:r>
              <a:rPr lang="pt-BR" dirty="0"/>
              <a:t>a aplicação prática da regra</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46</a:t>
            </a:fld>
            <a:endParaRPr lang="pt-BR"/>
          </a:p>
        </p:txBody>
      </p:sp>
    </p:spTree>
    <p:extLst>
      <p:ext uri="{BB962C8B-B14F-4D97-AF65-F5344CB8AC3E}">
        <p14:creationId xmlns:p14="http://schemas.microsoft.com/office/powerpoint/2010/main" val="3868483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Representação do </a:t>
            </a:r>
            <a:r>
              <a:rPr lang="pt-BR" dirty="0" smtClean="0"/>
              <a:t>empregador</a:t>
            </a:r>
            <a:endParaRPr lang="pt-BR" dirty="0"/>
          </a:p>
        </p:txBody>
      </p:sp>
      <p:sp>
        <p:nvSpPr>
          <p:cNvPr id="3" name="Espaço Reservado para Conteúdo 2"/>
          <p:cNvSpPr>
            <a:spLocks noGrp="1"/>
          </p:cNvSpPr>
          <p:nvPr>
            <p:ph idx="1"/>
          </p:nvPr>
        </p:nvSpPr>
        <p:spPr/>
        <p:txBody>
          <a:bodyPr>
            <a:normAutofit/>
          </a:bodyPr>
          <a:lstStyle/>
          <a:p>
            <a:r>
              <a:rPr lang="pt-BR" dirty="0" smtClean="0"/>
              <a:t>Art. 843, § 1º CLT = faculdade de ser substituído por gerente ou preposto que tenha conhecimento dos fatos</a:t>
            </a:r>
          </a:p>
          <a:p>
            <a:r>
              <a:rPr lang="pt-BR" dirty="0" smtClean="0"/>
              <a:t>Súmula 377 do TST = preposto tem que ser empregado </a:t>
            </a:r>
          </a:p>
          <a:p>
            <a:r>
              <a:rPr lang="pt-BR" dirty="0" smtClean="0"/>
              <a:t>Exceções para preposto empregado: RT de doméstico ou contra micro ou pequeno empresário</a:t>
            </a:r>
          </a:p>
          <a:p>
            <a:r>
              <a:rPr lang="pt-BR" dirty="0" smtClean="0"/>
              <a:t>É necessário ter carta de preposição?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47</a:t>
            </a:fld>
            <a:endParaRPr lang="pt-BR"/>
          </a:p>
        </p:txBody>
      </p:sp>
    </p:spTree>
    <p:extLst>
      <p:ext uri="{BB962C8B-B14F-4D97-AF65-F5344CB8AC3E}">
        <p14:creationId xmlns:p14="http://schemas.microsoft.com/office/powerpoint/2010/main" val="144576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carta de preposição desnecessária</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REVELIA </a:t>
            </a:r>
            <a:r>
              <a:rPr lang="pt-BR" dirty="0"/>
              <a:t>E CONFISSÃO. CONDIÇÃO DE EMPREGADO NÃO IMPUGNADA. CARTA DE PREPOSIÇÃO AUSENTE. INEXISTÊNCIA DE OBRIGATORIEDADE QUANTO À SUA APRESENTAÇÃO. REVELIA E CONFISSÃO NÃO CARACTERIZADAS. A reclamada compareceu à audiência inaugural e apresentou contestação no prazo designado. Também compareceu à audiência em prosseguimento na qual deveria depor, estando sempre acompanhada da advogada, subscritora da contestação e com instrumento de mandato nos autos.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48</a:t>
            </a:fld>
            <a:endParaRPr lang="pt-BR"/>
          </a:p>
        </p:txBody>
      </p:sp>
    </p:spTree>
    <p:extLst>
      <p:ext uri="{BB962C8B-B14F-4D97-AF65-F5344CB8AC3E}">
        <p14:creationId xmlns:p14="http://schemas.microsoft.com/office/powerpoint/2010/main" val="1695897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a:bodyPr>
          <a:lstStyle/>
          <a:p>
            <a:r>
              <a:rPr lang="pt-BR" dirty="0"/>
              <a:t>Sopesando que não tem previsão legal a exigência de carta de preposição, e que a condição de preposto do representante da Ré não foi impugnada pela autora, afasta-se a revelia e a confissão ficta reconhecidas na sentença. </a:t>
            </a:r>
            <a:endParaRPr lang="pt-BR" dirty="0" smtClean="0"/>
          </a:p>
          <a:p>
            <a:r>
              <a:rPr lang="pt-BR" dirty="0" smtClean="0"/>
              <a:t>TRT-PR-30642-2011-003-09-00-4-ACO-39577-2013 </a:t>
            </a:r>
            <a:r>
              <a:rPr lang="pt-BR" dirty="0"/>
              <a:t>- 4A. TURMA. Relator: MÁRCIA DOMINGUES. Publicado no DEJT em </a:t>
            </a:r>
            <a:r>
              <a:rPr lang="pt-BR" dirty="0" smtClean="0"/>
              <a:t>04-10-2013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49</a:t>
            </a:fld>
            <a:endParaRPr lang="pt-BR"/>
          </a:p>
        </p:txBody>
      </p:sp>
    </p:spTree>
    <p:extLst>
      <p:ext uri="{BB962C8B-B14F-4D97-AF65-F5344CB8AC3E}">
        <p14:creationId xmlns:p14="http://schemas.microsoft.com/office/powerpoint/2010/main" val="384835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a:t>Sujeitos do processo – participantes da relação processual:</a:t>
            </a:r>
          </a:p>
        </p:txBody>
      </p:sp>
      <p:sp>
        <p:nvSpPr>
          <p:cNvPr id="3" name="Espaço Reservado para Conteúdo 2"/>
          <p:cNvSpPr>
            <a:spLocks noGrp="1"/>
          </p:cNvSpPr>
          <p:nvPr>
            <p:ph idx="1"/>
          </p:nvPr>
        </p:nvSpPr>
        <p:spPr/>
        <p:txBody>
          <a:bodyPr/>
          <a:lstStyle/>
          <a:p>
            <a:r>
              <a:rPr lang="pt-BR" dirty="0"/>
              <a:t>Auxiliares do juízo: permanentes (distribuidor), eventuais (oficial de justiça) e  terceiros (testemunhas)</a:t>
            </a:r>
          </a:p>
          <a:p>
            <a:r>
              <a:rPr lang="pt-BR" dirty="0" smtClean="0"/>
              <a:t>Advogados</a:t>
            </a:r>
            <a:endParaRPr lang="pt-BR" dirty="0"/>
          </a:p>
          <a:p>
            <a:r>
              <a:rPr lang="pt-BR" dirty="0"/>
              <a:t>Ministério Público – atua como parte (agente) ou órgão interveniente </a:t>
            </a:r>
            <a:r>
              <a:rPr lang="pt-BR" dirty="0" smtClean="0"/>
              <a:t>(fiscal da lei) – atua de forma desinteressada?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a:t>
            </a:fld>
            <a:endParaRPr lang="pt-BR"/>
          </a:p>
        </p:txBody>
      </p:sp>
    </p:spTree>
    <p:extLst>
      <p:ext uri="{BB962C8B-B14F-4D97-AF65-F5344CB8AC3E}">
        <p14:creationId xmlns:p14="http://schemas.microsoft.com/office/powerpoint/2010/main" val="3375615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Em sentido contrário</a:t>
            </a:r>
            <a:endParaRPr lang="pt-BR" dirty="0"/>
          </a:p>
        </p:txBody>
      </p:sp>
      <p:sp>
        <p:nvSpPr>
          <p:cNvPr id="3" name="Espaço Reservado para Conteúdo 2"/>
          <p:cNvSpPr>
            <a:spLocks noGrp="1"/>
          </p:cNvSpPr>
          <p:nvPr>
            <p:ph idx="1"/>
          </p:nvPr>
        </p:nvSpPr>
        <p:spPr>
          <a:xfrm>
            <a:off x="457200" y="1196752"/>
            <a:ext cx="7467600" cy="4929411"/>
          </a:xfrm>
        </p:spPr>
        <p:txBody>
          <a:bodyPr>
            <a:normAutofit fontScale="77500" lnSpcReduction="20000"/>
          </a:bodyPr>
          <a:lstStyle/>
          <a:p>
            <a:r>
              <a:rPr lang="pt-BR" dirty="0"/>
              <a:t>AUSÊNCIA DE CARTA DE PREPOSIÇÃO E DE PROCURAÇÃO DA ADVOGADA SUBSCRITORA DA CONTESTAÇÃO. NOTIFICAÇÃO PARA REGULARIZAÇÃO EM AUDIÊNCIAS NÃO ATENDIDA. REVELIA E CONFISSÃO FICTA CARACTERIZADAS. INEXISTÊNCIA DE CERCEAMENTO DO DIREITO À AMPLA DEFESA. OBSERVÂNCIA DO DEVIDO PROCESSO LEGAL. No caso</a:t>
            </a:r>
            <a:r>
              <a:rPr lang="pt-BR" u="sng" dirty="0"/>
              <a:t>, apesar de notificada nas duas audiências</a:t>
            </a:r>
            <a:r>
              <a:rPr lang="pt-BR" dirty="0"/>
              <a:t> sobre a necessidade de regularizar sua representação processual, </a:t>
            </a:r>
            <a:r>
              <a:rPr lang="pt-BR" u="sng" dirty="0"/>
              <a:t>a Ré deixou de apresentar carta do preposto que compareceu na audiência inaugural, bem como não juntou procuração da advogada subscritora da contestação</a:t>
            </a:r>
            <a:r>
              <a:rPr lang="pt-BR" dirty="0"/>
              <a:t> e responsável pela juntada dos documentos que a acompanhavam. A omissão atraiu os efeitos da revelia e a confissão quanto à matéria fática.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50</a:t>
            </a:fld>
            <a:endParaRPr lang="pt-BR"/>
          </a:p>
        </p:txBody>
      </p:sp>
    </p:spTree>
    <p:extLst>
      <p:ext uri="{BB962C8B-B14F-4D97-AF65-F5344CB8AC3E}">
        <p14:creationId xmlns:p14="http://schemas.microsoft.com/office/powerpoint/2010/main" val="1094953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404664"/>
            <a:ext cx="7467600" cy="5721499"/>
          </a:xfrm>
        </p:spPr>
        <p:txBody>
          <a:bodyPr>
            <a:normAutofit fontScale="92500" lnSpcReduction="20000"/>
          </a:bodyPr>
          <a:lstStyle/>
          <a:p>
            <a:r>
              <a:rPr lang="pt-BR" dirty="0"/>
              <a:t>Não se cogita no ânimo de defesa da parte capaz de afastar a revelia, uma vez que a contestação foi apresentada por advogada sem procuração nos autos, inexistindo, também, </a:t>
            </a:r>
            <a:r>
              <a:rPr lang="pt-BR" u="sng" dirty="0"/>
              <a:t>procuração tácita</a:t>
            </a:r>
            <a:r>
              <a:rPr lang="pt-BR" dirty="0"/>
              <a:t>. Ausente, por fim, afronta ao art. 5º, LIV e LV, da CF, uma vez que a Reclamada teve a oportunidade de regularizar a representação processual até o encerramento da instrução processual, mas assim não procedeu. Preliminar arguida pela Ré que se rejeita.</a:t>
            </a:r>
          </a:p>
          <a:p>
            <a:r>
              <a:rPr lang="pt-BR" dirty="0" smtClean="0"/>
              <a:t>TRT-PR-09355-2014-661-09-00-8-ACO-38094-2016 </a:t>
            </a:r>
            <a:r>
              <a:rPr lang="pt-BR" dirty="0"/>
              <a:t>- 2A. </a:t>
            </a:r>
            <a:r>
              <a:rPr lang="pt-BR" dirty="0" smtClean="0"/>
              <a:t>TURMA. Relator</a:t>
            </a:r>
            <a:r>
              <a:rPr lang="pt-BR" dirty="0"/>
              <a:t>: RICARDO TADEU MARQUES DA </a:t>
            </a:r>
            <a:r>
              <a:rPr lang="pt-BR" dirty="0" smtClean="0"/>
              <a:t>FONSECA. Publicado </a:t>
            </a:r>
            <a:r>
              <a:rPr lang="pt-BR" dirty="0"/>
              <a:t>no DEJT em 08-11-2016</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51</a:t>
            </a:fld>
            <a:endParaRPr lang="pt-BR"/>
          </a:p>
        </p:txBody>
      </p:sp>
    </p:spTree>
    <p:extLst>
      <p:ext uri="{BB962C8B-B14F-4D97-AF65-F5344CB8AC3E}">
        <p14:creationId xmlns:p14="http://schemas.microsoft.com/office/powerpoint/2010/main" val="11459357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TRT 9ª Região – </a:t>
            </a:r>
            <a:r>
              <a:rPr lang="pt-BR" u="sng" dirty="0" smtClean="0"/>
              <a:t>necessidade</a:t>
            </a:r>
            <a:r>
              <a:rPr lang="pt-BR" dirty="0" smtClean="0"/>
              <a:t> </a:t>
            </a:r>
            <a:r>
              <a:rPr lang="pt-BR" dirty="0"/>
              <a:t>da carta de preposição</a:t>
            </a:r>
          </a:p>
        </p:txBody>
      </p:sp>
      <p:sp>
        <p:nvSpPr>
          <p:cNvPr id="3" name="Espaço Reservado para Conteúdo 2"/>
          <p:cNvSpPr>
            <a:spLocks noGrp="1"/>
          </p:cNvSpPr>
          <p:nvPr>
            <p:ph idx="1"/>
          </p:nvPr>
        </p:nvSpPr>
        <p:spPr/>
        <p:txBody>
          <a:bodyPr>
            <a:normAutofit fontScale="92500"/>
          </a:bodyPr>
          <a:lstStyle/>
          <a:p>
            <a:r>
              <a:rPr lang="pt-BR" sz="2600" dirty="0" smtClean="0"/>
              <a:t>CARTA </a:t>
            </a:r>
            <a:r>
              <a:rPr lang="pt-BR" sz="2600" dirty="0"/>
              <a:t>DE PREPOSIÇÃO. NÃO APRESENTAÇÃO NO PRAZO ASSINADO PELO JUÍZO. REVELIA E CONFISSÃO FICTA. A carta de preposição constitui documento hábil no sentido de comprovar a regular representação da parte em audiência. No contexto dos autos, se a magistrada entendeu necessária a prova da condição de preposta da pessoa presente na audiência, e assinou prazo que fosse regularizada a representação, cabia a parte observar a determinação judicial, sob pena de ter que arcar com os ônus de seu </a:t>
            </a:r>
            <a:r>
              <a:rPr lang="pt-BR" sz="2600" dirty="0" smtClean="0"/>
              <a:t>descumprimento.</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52</a:t>
            </a:fld>
            <a:endParaRPr lang="pt-BR"/>
          </a:p>
        </p:txBody>
      </p:sp>
    </p:spTree>
    <p:extLst>
      <p:ext uri="{BB962C8B-B14F-4D97-AF65-F5344CB8AC3E}">
        <p14:creationId xmlns:p14="http://schemas.microsoft.com/office/powerpoint/2010/main" val="191239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smtClean="0"/>
              <a:t>A </a:t>
            </a:r>
            <a:r>
              <a:rPr lang="pt-BR" dirty="0"/>
              <a:t>não apresentação da carta de preposição no prazo determinado pelo Juízo enseja a aplicação da revelia e a pena de confissão, a teor do art. 13, II, do CPC, utilizado subsidiariamente no processo do trabalho. Não há nesse entendimento qualquer ofensa as dispositivos constitucionais ou infraconstitucionais. Recurso ordinário a que se nega provimento.</a:t>
            </a:r>
          </a:p>
          <a:p>
            <a:r>
              <a:rPr lang="pt-BR" dirty="0"/>
              <a:t>TRT-PR-05061-2012-024-09-00-6-ACO-19594-2013 - 4A. TURMA. Relator: LUIZ CELSO NAPP. Publicado no DEJT em </a:t>
            </a:r>
            <a:r>
              <a:rPr lang="pt-BR" dirty="0" smtClean="0"/>
              <a:t>24-05-2013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53</a:t>
            </a:fld>
            <a:endParaRPr lang="pt-BR"/>
          </a:p>
        </p:txBody>
      </p:sp>
    </p:spTree>
    <p:extLst>
      <p:ext uri="{BB962C8B-B14F-4D97-AF65-F5344CB8AC3E}">
        <p14:creationId xmlns:p14="http://schemas.microsoft.com/office/powerpoint/2010/main" val="26160790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15ª </a:t>
            </a:r>
            <a:r>
              <a:rPr lang="pt-BR" dirty="0"/>
              <a:t>Região – carta de preposição desnecessária</a:t>
            </a:r>
          </a:p>
        </p:txBody>
      </p:sp>
      <p:sp>
        <p:nvSpPr>
          <p:cNvPr id="3" name="Espaço Reservado para Conteúdo 2"/>
          <p:cNvSpPr>
            <a:spLocks noGrp="1"/>
          </p:cNvSpPr>
          <p:nvPr>
            <p:ph idx="1"/>
          </p:nvPr>
        </p:nvSpPr>
        <p:spPr/>
        <p:txBody>
          <a:bodyPr>
            <a:normAutofit fontScale="92500"/>
          </a:bodyPr>
          <a:lstStyle/>
          <a:p>
            <a:r>
              <a:rPr lang="pt-BR" sz="2350" dirty="0"/>
              <a:t>DIREITO PROCESSUAL DO TRABALHO – REQUERIMENTO PARA JUNTADA DE CARTA DE PREPOSIÇÃO E INSTRUMENTO DE MANDATO – INDEFERIMENTO – CERCEAMENTO DE DEFESA – Comparecendo à audiência inicial o advogado da empresa sem portar instrumento de mandato e seu preposto sem a carta de preposição, mas portando defesa e documentos, revela, tal atitude, nítido ânimo de defesa pela parte e, nesse sentido, o não-recebimento da defesa e documentos, bem como a não-concessão de prazo razoável para que a parte providencie a regularização da sua representação constitui nítido cerceamento de defesa,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54</a:t>
            </a:fld>
            <a:endParaRPr lang="pt-BR"/>
          </a:p>
        </p:txBody>
      </p:sp>
    </p:spTree>
    <p:extLst>
      <p:ext uri="{BB962C8B-B14F-4D97-AF65-F5344CB8AC3E}">
        <p14:creationId xmlns:p14="http://schemas.microsoft.com/office/powerpoint/2010/main" val="30516344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sz="2400" dirty="0"/>
              <a:t>eis que a ausência dos documentos em questão não deve atrair de imediato o decreto da confissão e revelia, ao contrário, é imprescindível que o magistrado antes conceda prazo à parte para sanar o defeito. Inteligência do art. 13 do CPC, subsidiariamente aplicável ao Processo do Trabalho. Recurso ordinário da reclamada a que se provimento para declarar a nulidade da sentença em razão de cerceamento de defesa</a:t>
            </a:r>
            <a:r>
              <a:rPr lang="pt-BR" sz="2400" dirty="0" smtClean="0"/>
              <a:t>.</a:t>
            </a:r>
          </a:p>
          <a:p>
            <a:r>
              <a:rPr lang="pt-BR" sz="2400" cap="all" dirty="0" smtClean="0"/>
              <a:t>0000169-10.2010.5.15.0103 </a:t>
            </a:r>
            <a:r>
              <a:rPr lang="pt-BR" sz="2400" cap="all" dirty="0"/>
              <a:t>RO -  5ª CÂMARA (TERCEIRA TURMA</a:t>
            </a:r>
            <a:r>
              <a:rPr lang="pt-BR" sz="2400" cap="all" dirty="0" smtClean="0"/>
              <a:t>). Relator </a:t>
            </a:r>
            <a:r>
              <a:rPr lang="pt-BR" sz="2400" dirty="0"/>
              <a:t>LORIVAL FERREIRA DOS </a:t>
            </a:r>
            <a:r>
              <a:rPr lang="pt-BR" sz="2400" dirty="0" smtClean="0"/>
              <a:t>SANTOS. Disponível a partir de 28/06/2013.</a:t>
            </a:r>
            <a:endParaRPr lang="pt-BR" sz="2400" cap="all"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55</a:t>
            </a:fld>
            <a:endParaRPr lang="pt-BR"/>
          </a:p>
        </p:txBody>
      </p:sp>
    </p:spTree>
    <p:extLst>
      <p:ext uri="{BB962C8B-B14F-4D97-AF65-F5344CB8AC3E}">
        <p14:creationId xmlns:p14="http://schemas.microsoft.com/office/powerpoint/2010/main" val="29054129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que fazer quando o advogado não está de posse da carta de preposição?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56</a:t>
            </a:fld>
            <a:endParaRPr lang="pt-BR"/>
          </a:p>
        </p:txBody>
      </p:sp>
    </p:spTree>
    <p:extLst>
      <p:ext uri="{BB962C8B-B14F-4D97-AF65-F5344CB8AC3E}">
        <p14:creationId xmlns:p14="http://schemas.microsoft.com/office/powerpoint/2010/main" val="267906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Carta de preposição – prazo para regularização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PREPOSTO. REGULARIDADE DA REPRESENTAÇÃO. AUSÊNCIA DE CARTA DE PREPOSIÇÃO NA AUDIÊNCIA INICIAL. REVELIA E CONFISSÃO FICTA. CERCEAMENTO DE DEFESA. A nulidade no Processo do Trabalho inspira-se no princípio do prejuízo, ou seja, só haverá nulidade, se o ato inquinado impuser manifesto prejuízo aos litigantes (art. 794 da CLT). Configura cerceamento de defesa a decretação de revelia e confissão ficta da ré em audiência </a:t>
            </a:r>
            <a:r>
              <a:rPr lang="pt-BR" dirty="0" smtClean="0"/>
              <a:t>inicial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57</a:t>
            </a:fld>
            <a:endParaRPr lang="pt-BR"/>
          </a:p>
        </p:txBody>
      </p:sp>
    </p:spTree>
    <p:extLst>
      <p:ext uri="{BB962C8B-B14F-4D97-AF65-F5344CB8AC3E}">
        <p14:creationId xmlns:p14="http://schemas.microsoft.com/office/powerpoint/2010/main" val="4186409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a:t>à qual a preposta compareceu, não obstante a não apresentação de carta de preposição, </a:t>
            </a:r>
            <a:r>
              <a:rPr lang="pt-BR" u="sng" dirty="0"/>
              <a:t>sem que o magistrado concedesse prazo para a regularização da representação processual</a:t>
            </a:r>
            <a:r>
              <a:rPr lang="pt-BR" dirty="0"/>
              <a:t>. Recurso da ré ao qual se dá provimento.</a:t>
            </a:r>
          </a:p>
          <a:p>
            <a:r>
              <a:rPr lang="pt-BR" dirty="0"/>
              <a:t>TRT-PR-32630-2014-007-09-00-2-ACO-27275-2015 - 3A. TURMA. Relator: THEREZA CRISTINA </a:t>
            </a:r>
            <a:r>
              <a:rPr lang="pt-BR" dirty="0" smtClean="0"/>
              <a:t>GOSDAL. Publicado </a:t>
            </a:r>
            <a:r>
              <a:rPr lang="pt-BR" dirty="0"/>
              <a:t>no DEJT em </a:t>
            </a:r>
            <a:r>
              <a:rPr lang="pt-BR" dirty="0" smtClean="0"/>
              <a:t>22-09-2015</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58</a:t>
            </a:fld>
            <a:endParaRPr lang="pt-BR"/>
          </a:p>
        </p:txBody>
      </p:sp>
    </p:spTree>
    <p:extLst>
      <p:ext uri="{BB962C8B-B14F-4D97-AF65-F5344CB8AC3E}">
        <p14:creationId xmlns:p14="http://schemas.microsoft.com/office/powerpoint/2010/main" val="4347172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 procuração tácita é aceitável no Processo do Trabalho? Ela permite a regularização da representação, evitando a revelia?</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59</a:t>
            </a:fld>
            <a:endParaRPr lang="pt-BR"/>
          </a:p>
        </p:txBody>
      </p:sp>
    </p:spTree>
    <p:extLst>
      <p:ext uri="{BB962C8B-B14F-4D97-AF65-F5344CB8AC3E}">
        <p14:creationId xmlns:p14="http://schemas.microsoft.com/office/powerpoint/2010/main" val="1374263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Litisconsórcio</a:t>
            </a:r>
            <a:endParaRPr lang="pt-BR" dirty="0"/>
          </a:p>
        </p:txBody>
      </p:sp>
      <p:sp>
        <p:nvSpPr>
          <p:cNvPr id="3" name="Espaço Reservado para Conteúdo 2"/>
          <p:cNvSpPr>
            <a:spLocks noGrp="1"/>
          </p:cNvSpPr>
          <p:nvPr>
            <p:ph idx="1"/>
          </p:nvPr>
        </p:nvSpPr>
        <p:spPr/>
        <p:txBody>
          <a:bodyPr>
            <a:normAutofit/>
          </a:bodyPr>
          <a:lstStyle/>
          <a:p>
            <a:r>
              <a:rPr lang="pt-BR" dirty="0" smtClean="0"/>
              <a:t>Ocorre quando há pluralidade de pessoas no polo ativo ou passivo ou em ambos</a:t>
            </a:r>
          </a:p>
          <a:p>
            <a:r>
              <a:rPr lang="pt-BR" dirty="0" smtClean="0"/>
              <a:t>Inaplicável o Art. 229 CPC ao Processo do Trabalho prazo </a:t>
            </a:r>
            <a:r>
              <a:rPr lang="pt-BR" dirty="0"/>
              <a:t>em </a:t>
            </a:r>
            <a:r>
              <a:rPr lang="pt-BR" dirty="0" smtClean="0"/>
              <a:t>dobro </a:t>
            </a:r>
            <a:r>
              <a:rPr lang="pt-BR" dirty="0"/>
              <a:t>para </a:t>
            </a:r>
            <a:r>
              <a:rPr lang="pt-BR" dirty="0" smtClean="0"/>
              <a:t>litisconsortes com procuradores distintos – Vide OJ 310 da SDI – I TST – princípio da celeridade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a:t>
            </a:fld>
            <a:endParaRPr lang="pt-BR"/>
          </a:p>
        </p:txBody>
      </p:sp>
    </p:spTree>
    <p:extLst>
      <p:ext uri="{BB962C8B-B14F-4D97-AF65-F5344CB8AC3E}">
        <p14:creationId xmlns:p14="http://schemas.microsoft.com/office/powerpoint/2010/main" val="12191706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Mandato tácito</a:t>
            </a:r>
            <a:endParaRPr lang="pt-BR" dirty="0"/>
          </a:p>
        </p:txBody>
      </p:sp>
      <p:sp>
        <p:nvSpPr>
          <p:cNvPr id="3" name="Espaço Reservado para Conteúdo 2"/>
          <p:cNvSpPr>
            <a:spLocks noGrp="1"/>
          </p:cNvSpPr>
          <p:nvPr>
            <p:ph idx="1"/>
          </p:nvPr>
        </p:nvSpPr>
        <p:spPr/>
        <p:txBody>
          <a:bodyPr/>
          <a:lstStyle/>
          <a:p>
            <a:r>
              <a:rPr lang="pt-BR" dirty="0" smtClean="0"/>
              <a:t>Admissível no Processo do Trabalho – Súmula </a:t>
            </a:r>
            <a:r>
              <a:rPr lang="pt-BR" dirty="0" smtClean="0"/>
              <a:t>383, I TST – nova redação</a:t>
            </a:r>
            <a:endParaRPr lang="pt-BR" dirty="0" smtClean="0"/>
          </a:p>
          <a:p>
            <a:r>
              <a:rPr lang="pt-BR" dirty="0" smtClean="0"/>
              <a:t>Abrange os poderes em geral</a:t>
            </a:r>
          </a:p>
          <a:p>
            <a:r>
              <a:rPr lang="pt-BR" dirty="0" smtClean="0"/>
              <a:t>Autoriza a prática dos demais atos no processo a partir da audiência</a:t>
            </a:r>
          </a:p>
          <a:p>
            <a:r>
              <a:rPr lang="pt-BR" dirty="0" smtClean="0"/>
              <a:t>Substabelecimento – OJ 200 SDI – I TST: </a:t>
            </a:r>
            <a:r>
              <a:rPr lang="pt-BR" dirty="0"/>
              <a:t>É inválido o substabelecimento de advogado investido de mandato </a:t>
            </a:r>
            <a:r>
              <a:rPr lang="pt-BR" dirty="0" smtClean="0"/>
              <a:t>tácito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60</a:t>
            </a:fld>
            <a:endParaRPr lang="pt-BR"/>
          </a:p>
        </p:txBody>
      </p:sp>
    </p:spTree>
    <p:extLst>
      <p:ext uri="{BB962C8B-B14F-4D97-AF65-F5344CB8AC3E}">
        <p14:creationId xmlns:p14="http://schemas.microsoft.com/office/powerpoint/2010/main" val="24781094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400" dirty="0" smtClean="0"/>
              <a:t>TRT 9ª </a:t>
            </a:r>
            <a:r>
              <a:rPr lang="pt-BR" sz="3400" dirty="0" smtClean="0"/>
              <a:t>REGIÃO – entendimento anterior</a:t>
            </a:r>
            <a:endParaRPr lang="pt-BR" sz="3400" dirty="0"/>
          </a:p>
        </p:txBody>
      </p:sp>
      <p:sp>
        <p:nvSpPr>
          <p:cNvPr id="3" name="Espaço Reservado para Conteúdo 2"/>
          <p:cNvSpPr>
            <a:spLocks noGrp="1"/>
          </p:cNvSpPr>
          <p:nvPr>
            <p:ph idx="1"/>
          </p:nvPr>
        </p:nvSpPr>
        <p:spPr>
          <a:xfrm>
            <a:off x="457200" y="1268760"/>
            <a:ext cx="7467600" cy="4857403"/>
          </a:xfrm>
        </p:spPr>
        <p:txBody>
          <a:bodyPr>
            <a:normAutofit fontScale="70000" lnSpcReduction="20000"/>
          </a:bodyPr>
          <a:lstStyle/>
          <a:p>
            <a:r>
              <a:rPr lang="pt-BR" sz="3700" dirty="0" smtClean="0"/>
              <a:t>NÃO </a:t>
            </a:r>
            <a:r>
              <a:rPr lang="pt-BR" sz="3700" dirty="0"/>
              <a:t>CONHECIMENTO DO RECURSO - IRREGULARIDADE DE REPRESENTAÇÃO PROCESSUAL - Conforme se observa dos autos, o subscritor do recurso ordinário não trouxe ao caderno processual qualquer documento oficial que comprove a sua condição de representante judicial da reclamada. Tampouco, restou caracterizado o mandato tácito, uma vez que </a:t>
            </a:r>
            <a:r>
              <a:rPr lang="pt-BR" sz="3700" u="sng" dirty="0"/>
              <a:t>não participou, referido subscritor, de nenhuma audiência do feito</a:t>
            </a:r>
            <a:r>
              <a:rPr lang="pt-BR" sz="3700" dirty="0"/>
              <a:t>. Irregular a representação processual, inexistente o apelo.</a:t>
            </a:r>
          </a:p>
          <a:p>
            <a:r>
              <a:rPr lang="pt-BR" dirty="0" smtClean="0"/>
              <a:t>TRT-PR-23498-2013-007-09-00-7-ACO-49389-2013 </a:t>
            </a:r>
            <a:r>
              <a:rPr lang="pt-BR" dirty="0"/>
              <a:t>- 6A. </a:t>
            </a:r>
            <a:r>
              <a:rPr lang="pt-BR" dirty="0" smtClean="0"/>
              <a:t>TURMA. Relator</a:t>
            </a:r>
            <a:r>
              <a:rPr lang="pt-BR" dirty="0"/>
              <a:t>: SÉRGIO MURILO RODRIGUES </a:t>
            </a:r>
            <a:r>
              <a:rPr lang="pt-BR" dirty="0" smtClean="0"/>
              <a:t>LEMOS. Publicado </a:t>
            </a:r>
            <a:r>
              <a:rPr lang="pt-BR" dirty="0"/>
              <a:t>no DEJT em 06-12-2013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61</a:t>
            </a:fld>
            <a:endParaRPr lang="pt-BR"/>
          </a:p>
        </p:txBody>
      </p:sp>
    </p:spTree>
    <p:extLst>
      <p:ext uri="{BB962C8B-B14F-4D97-AF65-F5344CB8AC3E}">
        <p14:creationId xmlns:p14="http://schemas.microsoft.com/office/powerpoint/2010/main" val="29551136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15ª </a:t>
            </a:r>
            <a:r>
              <a:rPr lang="pt-BR" dirty="0" smtClean="0"/>
              <a:t>REGIÃO – mesmo sentido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sz="3400" dirty="0"/>
              <a:t>RECURSO ORDINÁRIO. NÃO CONHECIMENTO. IRREGULARIDADE DE REPRESENTAÇÃO PROCESSUAL. O artigo 37 do CPC determina que sem instrumento de mandato o advogado não será admitido a procurar em juízo. A </a:t>
            </a:r>
            <a:r>
              <a:rPr lang="pt-BR" sz="3400" dirty="0" smtClean="0"/>
              <a:t>inobservância </a:t>
            </a:r>
            <a:r>
              <a:rPr lang="pt-BR" sz="3400" dirty="0"/>
              <a:t>desse dispositivo não comporta saneamento na fase recursal, já que a </a:t>
            </a:r>
            <a:r>
              <a:rPr lang="pt-BR" sz="3400" u="sng" dirty="0"/>
              <a:t>interposição de recurso não consiste ato processual urgente</a:t>
            </a:r>
            <a:r>
              <a:rPr lang="pt-BR" sz="3400" dirty="0"/>
              <a:t>, segundo entendimento cristalizado na Súmula n.º 383 do C. TST. </a:t>
            </a:r>
            <a:endParaRPr lang="pt-BR" sz="3400" dirty="0" smtClean="0"/>
          </a:p>
          <a:p>
            <a:r>
              <a:rPr lang="pt-BR" dirty="0"/>
              <a:t>10ª CÂMARA (QUINTA TURMA). 0000480-10.2011.5.15.0079 AIRO. Relator(a): FABIO GRASSELLI. Disponível em 14/02/2014</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62</a:t>
            </a:fld>
            <a:endParaRPr lang="pt-BR"/>
          </a:p>
        </p:txBody>
      </p:sp>
    </p:spTree>
    <p:extLst>
      <p:ext uri="{BB962C8B-B14F-4D97-AF65-F5344CB8AC3E}">
        <p14:creationId xmlns:p14="http://schemas.microsoft.com/office/powerpoint/2010/main" val="373169483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em consonância com o TST após CPC/2015</a:t>
            </a:r>
            <a:endParaRPr lang="pt-BR" dirty="0"/>
          </a:p>
        </p:txBody>
      </p:sp>
      <p:sp>
        <p:nvSpPr>
          <p:cNvPr id="3" name="Espaço Reservado para Conteúdo 2"/>
          <p:cNvSpPr>
            <a:spLocks noGrp="1"/>
          </p:cNvSpPr>
          <p:nvPr>
            <p:ph idx="1"/>
          </p:nvPr>
        </p:nvSpPr>
        <p:spPr/>
        <p:txBody>
          <a:bodyPr>
            <a:normAutofit fontScale="92500"/>
          </a:bodyPr>
          <a:lstStyle/>
          <a:p>
            <a:r>
              <a:rPr lang="pt-BR" sz="2500" dirty="0"/>
              <a:t>RECURSO ORDINÁRIO. MANDATO. IRREGULARIDADE DE REPRESENTAÇÃO. NÃO CONHECIMENTO. Não se conhece do recurso, por irregularidade de representação processual, quando o advogado que o subscreve não detém poderes, por meio de procuração ou substabelecimento, para representar a parte recorrente, tampouco resulta configurada a hipótese de mandato tácito, se o defeito não for sanado no prazo de 5 (cinco) dias após a interposição do recurso, prorrogável por igual período mediante despacho do juiz, independentemente de </a:t>
            </a:r>
            <a:r>
              <a:rPr lang="pt-BR" sz="2500" dirty="0" smtClean="0"/>
              <a:t>intimação.</a:t>
            </a:r>
            <a:endParaRPr lang="pt-BR" sz="25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63</a:t>
            </a:fld>
            <a:endParaRPr lang="pt-BR"/>
          </a:p>
        </p:txBody>
      </p:sp>
    </p:spTree>
    <p:extLst>
      <p:ext uri="{BB962C8B-B14F-4D97-AF65-F5344CB8AC3E}">
        <p14:creationId xmlns:p14="http://schemas.microsoft.com/office/powerpoint/2010/main" val="34183822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Hipótese </a:t>
            </a:r>
            <a:r>
              <a:rPr lang="pt-BR" dirty="0"/>
              <a:t>em que a parte deixa transcorrer o prazo requerido nas razões de recurso para regularizar a representação. Iterativa e notória jurisprudência do colendo Tribunal Superior do Trabalho (TST) sufragada na Súmula nº 383, item I. Recurso ordinário do reclamante não conhecido. </a:t>
            </a:r>
          </a:p>
          <a:p>
            <a:r>
              <a:rPr lang="pt-BR" dirty="0"/>
              <a:t>TRT-PR-02190-2015-072-09-00-9-ACO-41314-2016 - 7A. TURMA. Relator: ALTINO PEDROZO DOS SANTOS. Publicado no DEJT em </a:t>
            </a:r>
            <a:r>
              <a:rPr lang="pt-BR" dirty="0" smtClean="0"/>
              <a:t>06-12-2016</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64</a:t>
            </a:fld>
            <a:endParaRPr lang="pt-BR"/>
          </a:p>
        </p:txBody>
      </p:sp>
    </p:spTree>
    <p:extLst>
      <p:ext uri="{BB962C8B-B14F-4D97-AF65-F5344CB8AC3E}">
        <p14:creationId xmlns:p14="http://schemas.microsoft.com/office/powerpoint/2010/main" val="11057834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Dúvida:</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É necessário que haja identificação da pessoa jurídica outorgante da procuração ao advogado e de seu representante legal?</a:t>
            </a:r>
          </a:p>
          <a:p>
            <a:r>
              <a:rPr lang="pt-BR" dirty="0" smtClean="0"/>
              <a:t>Súmula 456 TST: </a:t>
            </a:r>
            <a:r>
              <a:rPr lang="pt-BR" dirty="0"/>
              <a:t>É inválido o instrumento de mandato firmado em nome de pessoa jurídica que não contenha, pelo menos, o nome do outorgante e do signatário da procuração, pois estes dados constituem elementos que os individualizam</a:t>
            </a:r>
            <a:r>
              <a:rPr lang="pt-BR" dirty="0" smtClean="0"/>
              <a:t>.</a:t>
            </a:r>
          </a:p>
          <a:p>
            <a:r>
              <a:rPr lang="pt-BR" dirty="0" smtClean="0"/>
              <a:t>É necessário o reconhecimento de firma? Após a Lei 8952/94 não é necessário.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65</a:t>
            </a:fld>
            <a:endParaRPr lang="pt-BR"/>
          </a:p>
        </p:txBody>
      </p:sp>
    </p:spTree>
    <p:extLst>
      <p:ext uri="{BB962C8B-B14F-4D97-AF65-F5344CB8AC3E}">
        <p14:creationId xmlns:p14="http://schemas.microsoft.com/office/powerpoint/2010/main" val="10562248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a:xfrm>
            <a:off x="457200" y="1600200"/>
            <a:ext cx="7467600" cy="4821864"/>
          </a:xfrm>
        </p:spPr>
        <p:txBody>
          <a:bodyPr>
            <a:normAutofit fontScale="77500" lnSpcReduction="20000"/>
          </a:bodyPr>
          <a:lstStyle/>
          <a:p>
            <a:r>
              <a:rPr lang="pt-BR" sz="3400" dirty="0" smtClean="0"/>
              <a:t>IRREGULARIDADE </a:t>
            </a:r>
            <a:r>
              <a:rPr lang="pt-BR" sz="3400" dirty="0"/>
              <a:t>DE REPRESENTAÇÃO PROCESSUAL. PESSOA JURÍDICA. SÚMULA Nº 456 DO E. TST</a:t>
            </a:r>
            <a:r>
              <a:rPr lang="pt-BR" sz="3400" dirty="0" smtClean="0"/>
              <a:t>. [...] No </a:t>
            </a:r>
            <a:r>
              <a:rPr lang="pt-BR" sz="3400" dirty="0"/>
              <a:t>caso, o instrumento de mandato que conferiu poderes ao advogado não conta com a identificação do signatário da procuração, mas apenas uma assinatura que nem sequer pode ser identificada. Ademais, também não ficou configurado mandato tácito em favor do subscritor do recurso. Recurso ordinário da Ré do qual não se conhece.</a:t>
            </a:r>
          </a:p>
          <a:p>
            <a:r>
              <a:rPr lang="pt-BR" dirty="0" smtClean="0"/>
              <a:t>TRT-PR-38979-2014-013-09-00-0-ACO-08911-2016 </a:t>
            </a:r>
            <a:r>
              <a:rPr lang="pt-BR" dirty="0"/>
              <a:t>- 5A. </a:t>
            </a:r>
            <a:r>
              <a:rPr lang="pt-BR" dirty="0" smtClean="0"/>
              <a:t>TURMA. Relator</a:t>
            </a:r>
            <a:r>
              <a:rPr lang="pt-BR" dirty="0"/>
              <a:t>: SERGIO GUIMARÃES </a:t>
            </a:r>
            <a:r>
              <a:rPr lang="pt-BR" dirty="0" smtClean="0"/>
              <a:t>SAMPAIO. Publicado </a:t>
            </a:r>
            <a:r>
              <a:rPr lang="pt-BR" dirty="0"/>
              <a:t>no DEJT em 18-03-2016</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66</a:t>
            </a:fld>
            <a:endParaRPr lang="pt-BR"/>
          </a:p>
        </p:txBody>
      </p:sp>
    </p:spTree>
    <p:extLst>
      <p:ext uri="{BB962C8B-B14F-4D97-AF65-F5344CB8AC3E}">
        <p14:creationId xmlns:p14="http://schemas.microsoft.com/office/powerpoint/2010/main" val="3293101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Advogado pode atuar, em audiência, como preposto e advogado simultaneamente?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67</a:t>
            </a:fld>
            <a:endParaRPr lang="pt-BR"/>
          </a:p>
        </p:txBody>
      </p:sp>
    </p:spTree>
    <p:extLst>
      <p:ext uri="{BB962C8B-B14F-4D97-AF65-F5344CB8AC3E}">
        <p14:creationId xmlns:p14="http://schemas.microsoft.com/office/powerpoint/2010/main" val="3941588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impossibilidade</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sz="3500" dirty="0" smtClean="0"/>
              <a:t>ADVOGADO </a:t>
            </a:r>
            <a:r>
              <a:rPr lang="pt-BR" sz="3500" dirty="0"/>
              <a:t>PREPOSTO. IMPOSSIBILIDADE. CONFISSÃO </a:t>
            </a:r>
            <a:r>
              <a:rPr lang="pt-BR" sz="3500" dirty="0" smtClean="0"/>
              <a:t>FICTA. Ao </a:t>
            </a:r>
            <a:r>
              <a:rPr lang="pt-BR" sz="3500" dirty="0"/>
              <a:t>contrário do pretendido pela Recorrente, "in </a:t>
            </a:r>
            <a:r>
              <a:rPr lang="pt-BR" sz="3500" dirty="0" err="1"/>
              <a:t>casu</a:t>
            </a:r>
            <a:r>
              <a:rPr lang="pt-BR" sz="3500" dirty="0"/>
              <a:t>" não se confundem as pessoas do advogado e do administrador. </a:t>
            </a:r>
            <a:r>
              <a:rPr lang="pt-BR" sz="3500" dirty="0" smtClean="0"/>
              <a:t>[...] Porém</a:t>
            </a:r>
            <a:r>
              <a:rPr lang="pt-BR" sz="3500" dirty="0"/>
              <a:t>, jamais poderia, como pretende a Recorrente, se fazer pela própria procuradora. A uma, por vedação expressa do Código de Ética e Disciplina da OAB (Art. 23), mas, principalmente, pela impossibilidade de atuação simultânea como parte e procuradora, impossibilitando-se o acompanhamento do depoimento pessoal da Reclamante. Recurso da Reclamada a que se nega provimento, neste particular.</a:t>
            </a:r>
          </a:p>
          <a:p>
            <a:r>
              <a:rPr lang="pt-BR" sz="3500" dirty="0"/>
              <a:t>TRT-PR-00244-2008-658-09-00-5-ACO-00146-2009 - 1A. TURMA. Relator: JANETE DO AMARANTE. Publicado no DJPR em 20-01-2009</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68</a:t>
            </a:fld>
            <a:endParaRPr lang="pt-BR"/>
          </a:p>
        </p:txBody>
      </p:sp>
    </p:spTree>
    <p:extLst>
      <p:ext uri="{BB962C8B-B14F-4D97-AF65-F5344CB8AC3E}">
        <p14:creationId xmlns:p14="http://schemas.microsoft.com/office/powerpoint/2010/main" val="3543768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 - possibilidade</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ADVOGADO </a:t>
            </a:r>
            <a:r>
              <a:rPr lang="pt-BR" dirty="0"/>
              <a:t>PREPOSTO. ATUAÇÃO SIMULTÂNEA. POSSIBILIDADE. Os artigos 791 e 843, parágrafo 2º, da CLT, não são incompatíveis entre si, não havendo vedação legal para atuação simultânea nas qualidades de preposto e advogado. Comprovado nos autos que o preposto é empregado da Ré, não há empecilho para sua atuação concomitante como advogado.</a:t>
            </a:r>
          </a:p>
          <a:p>
            <a:r>
              <a:rPr lang="pt-BR" dirty="0" smtClean="0"/>
              <a:t>TRT-PR-00231-2008-666-09-00-0-ACO-14464-2010 </a:t>
            </a:r>
            <a:r>
              <a:rPr lang="pt-BR" dirty="0"/>
              <a:t>- 4A. </a:t>
            </a:r>
            <a:r>
              <a:rPr lang="pt-BR" dirty="0" smtClean="0"/>
              <a:t>TURMA. Relator</a:t>
            </a:r>
            <a:r>
              <a:rPr lang="pt-BR" dirty="0"/>
              <a:t>: MÁRCIA </a:t>
            </a:r>
            <a:r>
              <a:rPr lang="pt-BR" dirty="0" smtClean="0"/>
              <a:t>DOMINGUES. Publicado </a:t>
            </a:r>
            <a:r>
              <a:rPr lang="pt-BR" dirty="0"/>
              <a:t>no DJPR em 14-05-2010</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69</a:t>
            </a:fld>
            <a:endParaRPr lang="pt-BR"/>
          </a:p>
        </p:txBody>
      </p:sp>
    </p:spTree>
    <p:extLst>
      <p:ext uri="{BB962C8B-B14F-4D97-AF65-F5344CB8AC3E}">
        <p14:creationId xmlns:p14="http://schemas.microsoft.com/office/powerpoint/2010/main" val="3910999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OJ 310 SDI – I TST</a:t>
            </a:r>
            <a:endParaRPr lang="pt-BR" dirty="0"/>
          </a:p>
        </p:txBody>
      </p:sp>
      <p:sp>
        <p:nvSpPr>
          <p:cNvPr id="3" name="Espaço Reservado para Conteúdo 2"/>
          <p:cNvSpPr>
            <a:spLocks noGrp="1"/>
          </p:cNvSpPr>
          <p:nvPr>
            <p:ph idx="1"/>
          </p:nvPr>
        </p:nvSpPr>
        <p:spPr/>
        <p:txBody>
          <a:bodyPr>
            <a:normAutofit fontScale="92500"/>
          </a:bodyPr>
          <a:lstStyle/>
          <a:p>
            <a:r>
              <a:rPr lang="pt-BR" dirty="0"/>
              <a:t>LITISCONSORTES. PROCURADORES DISTINTOS. PRAZO EM DOBRO. art. 229, caput e §§ 1º e 2º, do CPC de 2015. ART. 191 DO CPC de 1973. INAPLICÁVEL AO PROCESSO DO </a:t>
            </a:r>
            <a:r>
              <a:rPr lang="pt-BR" dirty="0" smtClean="0"/>
              <a:t>TRABALHO</a:t>
            </a:r>
          </a:p>
          <a:p>
            <a:r>
              <a:rPr lang="pt-BR" dirty="0" smtClean="0"/>
              <a:t>Inaplicável </a:t>
            </a:r>
            <a:r>
              <a:rPr lang="pt-BR" dirty="0"/>
              <a:t>ao processo do trabalho a norma contida no art. 229, caput e §§ 1º e 2º, do CPC de 2015 (art. 191 do CPC de 1973), em razão de </a:t>
            </a:r>
            <a:r>
              <a:rPr lang="pt-BR" dirty="0" smtClean="0"/>
              <a:t>incompatibilidade </a:t>
            </a:r>
            <a:r>
              <a:rPr lang="pt-BR" dirty="0"/>
              <a:t>com a celeridade que lhe é inerente.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a:t>
            </a:fld>
            <a:endParaRPr lang="pt-BR"/>
          </a:p>
        </p:txBody>
      </p:sp>
    </p:spTree>
    <p:extLst>
      <p:ext uri="{BB962C8B-B14F-4D97-AF65-F5344CB8AC3E}">
        <p14:creationId xmlns:p14="http://schemas.microsoft.com/office/powerpoint/2010/main" val="37192229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 AGRAVO DE INSTRUMENTO DO </a:t>
            </a:r>
            <a:r>
              <a:rPr lang="pt-BR" dirty="0" smtClean="0"/>
              <a:t>RECLAMANTE. REVELIA</a:t>
            </a:r>
            <a:r>
              <a:rPr lang="pt-BR" dirty="0"/>
              <a:t>. ADVOGADO. ATUAÇÃO COMO PREPOSTO. Não há vedação legal a que o preposto do empregador em audiência seja advogado, ainda que ele tenha atuado ou venha atuar nessa condição no mesmo feito. Precedentes (Processo: AIRR e RR - 1093806-53.2003.5.04.0900, Relatora Ministra Maria de Assis </a:t>
            </a:r>
            <a:r>
              <a:rPr lang="pt-BR" dirty="0" err="1"/>
              <a:t>Calsing</a:t>
            </a:r>
            <a:r>
              <a:rPr lang="pt-BR" dirty="0"/>
              <a:t>, 4ª Turma, Data de Divulgação: DEJT 14/08/2009).</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70</a:t>
            </a:fld>
            <a:endParaRPr lang="pt-BR"/>
          </a:p>
        </p:txBody>
      </p:sp>
    </p:spTree>
    <p:extLst>
      <p:ext uri="{BB962C8B-B14F-4D97-AF65-F5344CB8AC3E}">
        <p14:creationId xmlns:p14="http://schemas.microsoft.com/office/powerpoint/2010/main" val="1654280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smtClean="0"/>
              <a:t>[...] Os </a:t>
            </a:r>
            <a:r>
              <a:rPr lang="pt-BR" dirty="0"/>
              <a:t>artigos 791 e 843, parágrafo 2º, da CLT, não são incompatíveis entre si, não havendo vedação legal para atuação simultânea nas qualidades de preposto e advogado. </a:t>
            </a:r>
            <a:r>
              <a:rPr lang="pt-BR" dirty="0" smtClean="0"/>
              <a:t>[...]. </a:t>
            </a:r>
            <a:r>
              <a:rPr lang="pt-BR" dirty="0"/>
              <a:t>Comprovado nos autos que o preposto é empregado da Ré, não há empecilho </a:t>
            </a:r>
            <a:r>
              <a:rPr lang="pt-BR" dirty="0" smtClean="0"/>
              <a:t>para sua</a:t>
            </a:r>
            <a:r>
              <a:rPr lang="pt-BR" dirty="0"/>
              <a:t> atuação como advogado</a:t>
            </a:r>
            <a:r>
              <a:rPr lang="pt-BR" dirty="0" smtClean="0"/>
              <a:t>. [...]</a:t>
            </a:r>
          </a:p>
          <a:p>
            <a:r>
              <a:rPr lang="pt-BR" dirty="0" smtClean="0"/>
              <a:t>E-RR </a:t>
            </a:r>
            <a:r>
              <a:rPr lang="pt-BR" dirty="0"/>
              <a:t>- 23100-71.2008.5.09.0666 , Relator Ministro: João Batista Brito Pereira, Data de Julgamento: 06/06/2013, Subseção I Especializada em Dissídios Individuais, Data de Publicação: </a:t>
            </a:r>
            <a:r>
              <a:rPr lang="pt-BR" dirty="0" smtClean="0"/>
              <a:t>21/06/2013.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71</a:t>
            </a:fld>
            <a:endParaRPr lang="pt-BR"/>
          </a:p>
        </p:txBody>
      </p:sp>
    </p:spTree>
    <p:extLst>
      <p:ext uri="{BB962C8B-B14F-4D97-AF65-F5344CB8AC3E}">
        <p14:creationId xmlns:p14="http://schemas.microsoft.com/office/powerpoint/2010/main" val="4133761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E se o advogado comparece em audiência, mas o preposto não? Quais os efeitos? Ocorre revelia e confissão ou apenas um desses efeitos?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72</a:t>
            </a:fld>
            <a:endParaRPr lang="pt-BR"/>
          </a:p>
        </p:txBody>
      </p:sp>
    </p:spTree>
    <p:extLst>
      <p:ext uri="{BB962C8B-B14F-4D97-AF65-F5344CB8AC3E}">
        <p14:creationId xmlns:p14="http://schemas.microsoft.com/office/powerpoint/2010/main" val="19606065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AUDIÊNCIA </a:t>
            </a:r>
            <a:r>
              <a:rPr lang="pt-BR" dirty="0"/>
              <a:t>INICIAL. AUSÊNCIA DO PREPOSTO. APRESENTAÇÃO DE DEFESA POR ADVOGADO CONSTITUÍDO. EFEITOS. Segundo o posicionamento deste Colegiado, o advogado constituído pela parte pode apresentar resposta acompanhada de documentos, ainda que ausente o preposto, afastando, por </a:t>
            </a:r>
            <a:r>
              <a:rPr lang="pt-BR" dirty="0" smtClean="0"/>
              <a:t>consequência, </a:t>
            </a:r>
            <a:r>
              <a:rPr lang="pt-BR" dirty="0"/>
              <a:t>a revelia, configurando apenas a confissão ficta (Orientação "interna </a:t>
            </a:r>
            <a:r>
              <a:rPr lang="pt-BR" dirty="0" err="1"/>
              <a:t>corporis</a:t>
            </a:r>
            <a:r>
              <a:rPr lang="pt-BR" dirty="0"/>
              <a:t>" nº 102). Recurso ordinário do reclamante conhecido e desprovido, neste aspecto.</a:t>
            </a:r>
          </a:p>
          <a:p>
            <a:r>
              <a:rPr lang="pt-BR" dirty="0" smtClean="0"/>
              <a:t>TRT-PR-07386-2010-029-09-00-3-ACO-26753-2012 </a:t>
            </a:r>
            <a:r>
              <a:rPr lang="pt-BR" dirty="0"/>
              <a:t>- 3A. </a:t>
            </a:r>
            <a:r>
              <a:rPr lang="pt-BR" dirty="0" smtClean="0"/>
              <a:t>TURMA. Relator</a:t>
            </a:r>
            <a:r>
              <a:rPr lang="pt-BR" dirty="0"/>
              <a:t>: ALTINO PEDROZO DOS </a:t>
            </a:r>
            <a:r>
              <a:rPr lang="pt-BR" dirty="0" smtClean="0"/>
              <a:t>SANTOS. Publicado </a:t>
            </a:r>
            <a:r>
              <a:rPr lang="pt-BR" dirty="0"/>
              <a:t>no DEJT em 22-06-2012</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73</a:t>
            </a:fld>
            <a:endParaRPr lang="pt-BR"/>
          </a:p>
        </p:txBody>
      </p:sp>
    </p:spTree>
    <p:extLst>
      <p:ext uri="{BB962C8B-B14F-4D97-AF65-F5344CB8AC3E}">
        <p14:creationId xmlns:p14="http://schemas.microsoft.com/office/powerpoint/2010/main" val="3720313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sz="2400" dirty="0"/>
              <a:t>CERCEAMENTO DE DEFESA. RECLAMADA AUSENTE. DECRETO DE REVELIA. ADVOGADO PRESENTE À AUDIÊNCIA INICIAL. INDEFERIMENTO DA JUNTADA DE DEFESA ESCRITA. NÃO CARACTERIZAÇÃO.</a:t>
            </a:r>
          </a:p>
          <a:p>
            <a:r>
              <a:rPr lang="pt-BR" sz="3200" dirty="0"/>
              <a:t>Reclamada, que deixa de comparecer à audiência inaugural, mesmo tendo sido devidamente cientificada da necessidade de seu comparecimento pessoal, onde poderia ser representada por gerente ou por qualquer preposto, na forma do art. 843 da CLT, para apresentar defesa e oferecer provas, deve ser declarada revel e confessa quanto à matéria fática.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74</a:t>
            </a:fld>
            <a:endParaRPr lang="pt-BR"/>
          </a:p>
        </p:txBody>
      </p:sp>
    </p:spTree>
    <p:extLst>
      <p:ext uri="{BB962C8B-B14F-4D97-AF65-F5344CB8AC3E}">
        <p14:creationId xmlns:p14="http://schemas.microsoft.com/office/powerpoint/2010/main" val="6860854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Não elide referido ônus processual a presença tão-somente do patrono da parte portando a defesa escrita. Nesse espeque, o indeferimento da juntada da referida defesa não caracteriza cerceamento de defesa e sim estrita aplicação do texto legal.</a:t>
            </a:r>
          </a:p>
          <a:p>
            <a:r>
              <a:rPr lang="pt-BR" dirty="0"/>
              <a:t>0000352-52.2010.5.15.0005. Relator LUÍS CARLOS CÂNDIDO MARTINS SOTERO DA SILVA. Disponível a partir de 210/02/2014</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75</a:t>
            </a:fld>
            <a:endParaRPr lang="pt-BR"/>
          </a:p>
        </p:txBody>
      </p:sp>
    </p:spTree>
    <p:extLst>
      <p:ext uri="{BB962C8B-B14F-4D97-AF65-F5344CB8AC3E}">
        <p14:creationId xmlns:p14="http://schemas.microsoft.com/office/powerpoint/2010/main" val="37795227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TST – Súmula 122</a:t>
            </a:r>
            <a:endParaRPr lang="pt-BR" dirty="0"/>
          </a:p>
        </p:txBody>
      </p:sp>
      <p:sp>
        <p:nvSpPr>
          <p:cNvPr id="3" name="Espaço Reservado para Conteúdo 2"/>
          <p:cNvSpPr>
            <a:spLocks noGrp="1"/>
          </p:cNvSpPr>
          <p:nvPr>
            <p:ph idx="1"/>
          </p:nvPr>
        </p:nvSpPr>
        <p:spPr/>
        <p:txBody>
          <a:bodyPr>
            <a:normAutofit fontScale="92500"/>
          </a:bodyPr>
          <a:lstStyle/>
          <a:p>
            <a:r>
              <a:rPr lang="pt-BR" dirty="0"/>
              <a:t>REVELIA. ATESTADO </a:t>
            </a:r>
            <a:r>
              <a:rPr lang="pt-BR" dirty="0" smtClean="0"/>
              <a:t>MÉDICO. A </a:t>
            </a:r>
            <a:r>
              <a:rPr lang="pt-BR" dirty="0"/>
              <a:t>reclamada, ausente à audiência em que deveria apresentar defesa, é revel, ainda que presente seu advogado munido de procuração, podendo ser ilidida a revelia mediante a apresentação de atestado médico, que deverá declarar, expressamente, a impossibilidade de locomoção do empregador ou do seu preposto no dia da audiência.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76</a:t>
            </a:fld>
            <a:endParaRPr lang="pt-BR"/>
          </a:p>
        </p:txBody>
      </p:sp>
    </p:spTree>
    <p:extLst>
      <p:ext uri="{BB962C8B-B14F-4D97-AF65-F5344CB8AC3E}">
        <p14:creationId xmlns:p14="http://schemas.microsoft.com/office/powerpoint/2010/main" val="4014912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Cuidado! Representação – caracterização grupo econômico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GRUPO ECONÔMICO. CONFIGURAÇÃO. RESPONSABILIDADE SOLIDÁRIA. A configuração de grupo econômico, numa exegese mais atual e consentânea com o princípio da efetividade processual, comporta uma interpretação mais flexível e ampliativa do que traz a literalidade do artigo 2º, § 2º, da CLT. Não é necessária a prova de relação de direção ou de coordenação entre as empresas, com o rigor formal incompatível com os direitos sociais trabalhistas que se busca concretizar. Sua existência pode ser extraída de elementos outros, que, numa análise conjunta, permitam concluir que as rés detêm, entre si, laços estreitos de interesses jurídicos e patrimoniais,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77</a:t>
            </a:fld>
            <a:endParaRPr lang="pt-BR"/>
          </a:p>
        </p:txBody>
      </p:sp>
    </p:spTree>
    <p:extLst>
      <p:ext uri="{BB962C8B-B14F-4D97-AF65-F5344CB8AC3E}">
        <p14:creationId xmlns:p14="http://schemas.microsoft.com/office/powerpoint/2010/main" val="35674923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260648"/>
            <a:ext cx="7467600" cy="5865515"/>
          </a:xfrm>
        </p:spPr>
        <p:txBody>
          <a:bodyPr>
            <a:normAutofit fontScale="85000" lnSpcReduction="20000"/>
          </a:bodyPr>
          <a:lstStyle/>
          <a:p>
            <a:r>
              <a:rPr lang="pt-BR" dirty="0"/>
              <a:t>como, por exemplo, no caso presente, em que as rés possuem estrita semelhança nos objetos sociais, são representadas em audiência pelo mesmo preposto e mesmo advogado, além de outros aspectos comuns nos instrumentos contratuais, que juntos sinalizam, com suficiência, tratar-se de empresas formadoras do chamado grupo econômico. Dessa forma, entendo comprovada a formação de grupo econômico no caso concreto, afigurando-se devida a declaração de responsabilidade solidária das reclamadas. Recurso do autor a que se dá provimento, nesse aspecto.</a:t>
            </a:r>
          </a:p>
          <a:p>
            <a:r>
              <a:rPr lang="pt-BR" sz="2800" dirty="0"/>
              <a:t>TRT-PR-21818-2013-012-09-00-0-ACO-15663-2015 - 6A. TURMA. Relator: SUELI GIL EL RAFIHI. Publicado no DEJT em </a:t>
            </a:r>
            <a:r>
              <a:rPr lang="pt-BR" sz="2800" dirty="0" smtClean="0"/>
              <a:t>22-05-2015</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78</a:t>
            </a:fld>
            <a:endParaRPr lang="pt-BR"/>
          </a:p>
        </p:txBody>
      </p:sp>
    </p:spTree>
    <p:extLst>
      <p:ext uri="{BB962C8B-B14F-4D97-AF65-F5344CB8AC3E}">
        <p14:creationId xmlns:p14="http://schemas.microsoft.com/office/powerpoint/2010/main" val="38113475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600" dirty="0" smtClean="0"/>
              <a:t>Representação processual – fase recursal – Súmula 383 TST – </a:t>
            </a:r>
            <a:r>
              <a:rPr lang="pt-BR" sz="3600" dirty="0" err="1" smtClean="0"/>
              <a:t>jun</a:t>
            </a:r>
            <a:r>
              <a:rPr lang="pt-BR" sz="3600" dirty="0" smtClean="0"/>
              <a:t>/2016</a:t>
            </a:r>
            <a:endParaRPr lang="pt-BR" sz="3600" dirty="0"/>
          </a:p>
        </p:txBody>
      </p:sp>
      <p:sp>
        <p:nvSpPr>
          <p:cNvPr id="3" name="Espaço Reservado para Conteúdo 2"/>
          <p:cNvSpPr>
            <a:spLocks noGrp="1"/>
          </p:cNvSpPr>
          <p:nvPr>
            <p:ph idx="1"/>
          </p:nvPr>
        </p:nvSpPr>
        <p:spPr>
          <a:xfrm>
            <a:off x="457200" y="1844824"/>
            <a:ext cx="7467600" cy="4281339"/>
          </a:xfrm>
        </p:spPr>
        <p:txBody>
          <a:bodyPr>
            <a:normAutofit fontScale="92500" lnSpcReduction="20000"/>
          </a:bodyPr>
          <a:lstStyle/>
          <a:p>
            <a:r>
              <a:rPr lang="pt-BR" dirty="0" smtClean="0"/>
              <a:t>I </a:t>
            </a:r>
            <a:r>
              <a:rPr lang="pt-BR" dirty="0"/>
              <a:t>– É inadmissível recurso firmado por advogado sem procuração juntada aos autos até o momento da sua interposição, salvo mandato tácito. Em caráter excepcional (art. 104 do CPC de 2015), admite-se que o advogado, independentemente de intimação, exiba a procuração no prazo de 5 (cinco) dias após a interposição do recurso, prorrogável por igual período mediante despacho do juiz. Caso não a exiba, considera-se ineficaz o ato praticado e não se conhece do recurso</a:t>
            </a:r>
            <a:r>
              <a:rPr lang="pt-BR" dirty="0" smtClean="0"/>
              <a: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79</a:t>
            </a:fld>
            <a:endParaRPr lang="pt-BR"/>
          </a:p>
        </p:txBody>
      </p:sp>
    </p:spTree>
    <p:extLst>
      <p:ext uri="{BB962C8B-B14F-4D97-AF65-F5344CB8AC3E}">
        <p14:creationId xmlns:p14="http://schemas.microsoft.com/office/powerpoint/2010/main" val="2623424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Espécies de litisconsórcio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Quanto à posição dos litisconsortes:</a:t>
            </a:r>
          </a:p>
          <a:p>
            <a:pPr marL="1080000"/>
            <a:r>
              <a:rPr lang="pt-BR" dirty="0" smtClean="0"/>
              <a:t>Ativo, passivo (responsabilidade solidária ou subsidiária) ou misto</a:t>
            </a:r>
          </a:p>
          <a:p>
            <a:r>
              <a:rPr lang="pt-BR" dirty="0" smtClean="0"/>
              <a:t>Quanto ao momento da sua formação:</a:t>
            </a:r>
          </a:p>
          <a:p>
            <a:pPr marL="1080000"/>
            <a:r>
              <a:rPr lang="pt-BR" dirty="0" smtClean="0"/>
              <a:t>Inicial ou ulterior – a CLT admite as duas espécies (Art. 842 CLT)</a:t>
            </a:r>
          </a:p>
          <a:p>
            <a:r>
              <a:rPr lang="pt-BR" dirty="0" smtClean="0"/>
              <a:t>Quanto à obrigatoriedade</a:t>
            </a:r>
          </a:p>
          <a:p>
            <a:pPr marL="1080000"/>
            <a:r>
              <a:rPr lang="pt-BR" dirty="0" smtClean="0"/>
              <a:t>Facultativo ou necessário – este último decorre de dispositivo legal ou da natureza da relação jurídica.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a:t>
            </a:fld>
            <a:endParaRPr lang="pt-BR"/>
          </a:p>
        </p:txBody>
      </p:sp>
    </p:spTree>
    <p:extLst>
      <p:ext uri="{BB962C8B-B14F-4D97-AF65-F5344CB8AC3E}">
        <p14:creationId xmlns:p14="http://schemas.microsoft.com/office/powerpoint/2010/main" val="34625011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85000" lnSpcReduction="10000"/>
          </a:bodyPr>
          <a:lstStyle/>
          <a:p>
            <a:r>
              <a:rPr lang="pt-BR" dirty="0"/>
              <a:t>II – Verificada a irregularidade de representação da parte em fase recursal, em procuração ou substabelecimento já constante dos autos, o relator ou o órgão competente para julgamento do recurso designará prazo de 5 (cinco) dias para que seja sanado o vício. Descumprida a determinação, o relator não conhecerá do recurso, se a providência couber ao recorrente, ou determinará o desentranhamento das contrarrazões, se a providência couber ao recorrido (art. 76, § 2º, do CPC de 2015</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80</a:t>
            </a:fld>
            <a:endParaRPr lang="pt-BR"/>
          </a:p>
        </p:txBody>
      </p:sp>
    </p:spTree>
    <p:extLst>
      <p:ext uri="{BB962C8B-B14F-4D97-AF65-F5344CB8AC3E}">
        <p14:creationId xmlns:p14="http://schemas.microsoft.com/office/powerpoint/2010/main" val="28218800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Para encerrar o assunto e refletir:</a:t>
            </a:r>
            <a:endParaRPr lang="pt-BR" dirty="0"/>
          </a:p>
        </p:txBody>
      </p:sp>
      <p:sp>
        <p:nvSpPr>
          <p:cNvPr id="3" name="Espaço Reservado para Conteúdo 2"/>
          <p:cNvSpPr>
            <a:spLocks noGrp="1"/>
          </p:cNvSpPr>
          <p:nvPr>
            <p:ph idx="1"/>
          </p:nvPr>
        </p:nvSpPr>
        <p:spPr/>
        <p:txBody>
          <a:bodyPr/>
          <a:lstStyle/>
          <a:p>
            <a:r>
              <a:rPr lang="pt-BR" dirty="0" smtClean="0"/>
              <a:t>O que fazer em caso de atraso da parte na audiência? Qual o procedimento do advogado</a:t>
            </a:r>
            <a:r>
              <a:rPr lang="pt-BR" dirty="0" smtClean="0"/>
              <a:t>?</a:t>
            </a:r>
            <a:endParaRPr lang="pt-BR" dirty="0"/>
          </a:p>
          <a:p>
            <a:r>
              <a:rPr lang="pt-BR" dirty="0" smtClean="0"/>
              <a:t>Como minimizar o prejuízo do cliente, seja ele r</a:t>
            </a:r>
            <a:r>
              <a:rPr lang="pt-BR" dirty="0" smtClean="0"/>
              <a:t>eclamante</a:t>
            </a:r>
            <a:r>
              <a:rPr lang="pt-BR" dirty="0"/>
              <a:t> </a:t>
            </a:r>
            <a:r>
              <a:rPr lang="pt-BR" dirty="0" smtClean="0"/>
              <a:t>ou r</a:t>
            </a:r>
            <a:r>
              <a:rPr lang="pt-BR" dirty="0" smtClean="0"/>
              <a:t>eclamado</a:t>
            </a:r>
            <a:r>
              <a:rPr lang="pt-BR" dirty="0"/>
              <a:t>?</a:t>
            </a:r>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81</a:t>
            </a:fld>
            <a:endParaRPr lang="pt-BR"/>
          </a:p>
        </p:txBody>
      </p:sp>
    </p:spTree>
    <p:extLst>
      <p:ext uri="{BB962C8B-B14F-4D97-AF65-F5344CB8AC3E}">
        <p14:creationId xmlns:p14="http://schemas.microsoft.com/office/powerpoint/2010/main" val="16084394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Mudando de assunto...</a:t>
            </a:r>
            <a:br>
              <a:rPr lang="pt-BR" dirty="0" smtClean="0"/>
            </a:br>
            <a:r>
              <a:rPr lang="pt-BR" dirty="0" smtClean="0"/>
              <a:t>Substituição </a:t>
            </a:r>
            <a:r>
              <a:rPr lang="pt-BR" dirty="0" smtClean="0"/>
              <a:t>processual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Significa colocar-se no lugar de alguém</a:t>
            </a:r>
          </a:p>
          <a:p>
            <a:r>
              <a:rPr lang="pt-BR" dirty="0" smtClean="0"/>
              <a:t>Autorização legal para que alguém pleiteie em nome próprio direito alheio = Art. </a:t>
            </a:r>
            <a:r>
              <a:rPr lang="pt-BR" dirty="0" smtClean="0"/>
              <a:t>18 </a:t>
            </a:r>
            <a:r>
              <a:rPr lang="pt-BR" dirty="0" smtClean="0"/>
              <a:t>CPC c/c 8º, III CF</a:t>
            </a:r>
          </a:p>
          <a:p>
            <a:r>
              <a:rPr lang="pt-BR" dirty="0" smtClean="0"/>
              <a:t>O direito de agir não é exercido pelo titular do direito material, mas pelo substituto processual, que tem legitimidade para ajuizar a ação em razão de previsão legal</a:t>
            </a:r>
          </a:p>
          <a:p>
            <a:r>
              <a:rPr lang="pt-BR" dirty="0" smtClean="0"/>
              <a:t>O substituto (sindicato) é parte, é sujeito da relação processual</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82</a:t>
            </a:fld>
            <a:endParaRPr lang="pt-BR"/>
          </a:p>
        </p:txBody>
      </p:sp>
    </p:spTree>
    <p:extLst>
      <p:ext uri="{BB962C8B-B14F-4D97-AF65-F5344CB8AC3E}">
        <p14:creationId xmlns:p14="http://schemas.microsoft.com/office/powerpoint/2010/main" val="10605555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Substituição processual</a:t>
            </a:r>
            <a:endParaRPr lang="pt-BR" dirty="0"/>
          </a:p>
        </p:txBody>
      </p:sp>
      <p:sp>
        <p:nvSpPr>
          <p:cNvPr id="3" name="Espaço Reservado para Conteúdo 2"/>
          <p:cNvSpPr>
            <a:spLocks noGrp="1"/>
          </p:cNvSpPr>
          <p:nvPr>
            <p:ph idx="1"/>
          </p:nvPr>
        </p:nvSpPr>
        <p:spPr/>
        <p:txBody>
          <a:bodyPr/>
          <a:lstStyle/>
          <a:p>
            <a:r>
              <a:rPr lang="pt-BR" dirty="0"/>
              <a:t>Faculdade do sindicato</a:t>
            </a:r>
          </a:p>
          <a:p>
            <a:r>
              <a:rPr lang="pt-BR" dirty="0"/>
              <a:t>Não pode ser usada quando é necessária produção de prova individual ou </a:t>
            </a:r>
            <a:r>
              <a:rPr lang="pt-BR" dirty="0" smtClean="0"/>
              <a:t>personalíssima</a:t>
            </a:r>
          </a:p>
          <a:p>
            <a:r>
              <a:rPr lang="pt-BR" dirty="0" smtClean="0"/>
              <a:t>Não necessita de autorização nem procuração do substituído</a:t>
            </a:r>
          </a:p>
          <a:p>
            <a:r>
              <a:rPr lang="pt-BR" dirty="0" smtClean="0"/>
              <a:t>Admite desistência pelo substituído, que pode ingressar com a ação individualmente</a:t>
            </a:r>
            <a:endParaRPr lang="pt-BR" dirty="0"/>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83</a:t>
            </a:fld>
            <a:endParaRPr lang="pt-BR"/>
          </a:p>
        </p:txBody>
      </p:sp>
    </p:spTree>
    <p:extLst>
      <p:ext uri="{BB962C8B-B14F-4D97-AF65-F5344CB8AC3E}">
        <p14:creationId xmlns:p14="http://schemas.microsoft.com/office/powerpoint/2010/main" val="3399942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Substituição processual – exemplos:</a:t>
            </a:r>
            <a:endParaRPr lang="pt-BR" dirty="0"/>
          </a:p>
        </p:txBody>
      </p:sp>
      <p:sp>
        <p:nvSpPr>
          <p:cNvPr id="3" name="Espaço Reservado para Conteúdo 2"/>
          <p:cNvSpPr>
            <a:spLocks noGrp="1"/>
          </p:cNvSpPr>
          <p:nvPr>
            <p:ph idx="1"/>
          </p:nvPr>
        </p:nvSpPr>
        <p:spPr/>
        <p:txBody>
          <a:bodyPr>
            <a:normAutofit/>
          </a:bodyPr>
          <a:lstStyle/>
          <a:p>
            <a:r>
              <a:rPr lang="pt-BR" dirty="0" smtClean="0"/>
              <a:t>Art. 872, parágrafo único CLT – ação de cumprimento</a:t>
            </a:r>
          </a:p>
          <a:p>
            <a:r>
              <a:rPr lang="pt-BR" dirty="0" smtClean="0"/>
              <a:t>Art. 195, § 2º CLT – pleito de insalubridade ou periculosidade</a:t>
            </a:r>
          </a:p>
          <a:p>
            <a:r>
              <a:rPr lang="pt-BR" dirty="0" smtClean="0"/>
              <a:t>Art. 25, Lei 8036/90 – FGTS não depositado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84</a:t>
            </a:fld>
            <a:endParaRPr lang="pt-BR"/>
          </a:p>
        </p:txBody>
      </p:sp>
    </p:spTree>
    <p:extLst>
      <p:ext uri="{BB962C8B-B14F-4D97-AF65-F5344CB8AC3E}">
        <p14:creationId xmlns:p14="http://schemas.microsoft.com/office/powerpoint/2010/main" val="28217800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15ª Região – autorização necessária</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LEGITIMIDADE EXTRAORDINÁRIA. SUBSTITUIÇÃO PROCESSUAL. SINDICATO. NECESSIDADE DE ROL DE SUBSTITUÍDOS. </a:t>
            </a:r>
            <a:r>
              <a:rPr lang="pt-BR" dirty="0" smtClean="0"/>
              <a:t>[...] O </a:t>
            </a:r>
            <a:r>
              <a:rPr lang="pt-BR" dirty="0"/>
              <a:t>sindicato não pode ter poderes superiores aos do Ministério Público, pois defende os interesses da categoria e não da sociedade, como o segundo. Desta feita, nos casos de substituição processual do Sindicato (legitimação extraordinária), </a:t>
            </a:r>
            <a:r>
              <a:rPr lang="pt-BR" u="sng" dirty="0"/>
              <a:t>faz-se imprescindível a autorização dos associados e apresentação do rol dos substituídos processualmente</a:t>
            </a:r>
            <a:r>
              <a:rPr lang="pt-BR" dirty="0"/>
              <a:t> (grifo nosso).</a:t>
            </a:r>
          </a:p>
          <a:p>
            <a:r>
              <a:rPr lang="pt-BR" dirty="0"/>
              <a:t>0257500-55.2008.5.15.0054 -  6ª TURMA - 11ª CÂMARA. Relatora OLGA AIDA JOAQUIM GOMIERI. Disponível a partir de 06/05/2011</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85</a:t>
            </a:fld>
            <a:endParaRPr lang="pt-BR"/>
          </a:p>
        </p:txBody>
      </p:sp>
    </p:spTree>
    <p:extLst>
      <p:ext uri="{BB962C8B-B14F-4D97-AF65-F5344CB8AC3E}">
        <p14:creationId xmlns:p14="http://schemas.microsoft.com/office/powerpoint/2010/main" val="414988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15ª Região – autorização desnecessária</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a:t>SINDICATO – SUBSTITUIÇÃO PROCESSUAL – POSSIBILIDADE - O sindicato, na defesa dos direitos e interesses da categoria, atua como substituto processual, com o respaldo legal dado pelo art. 8°, III, da Constituição Federal e pelo art. 3° da Lei n° 8.073/90, </a:t>
            </a:r>
            <a:r>
              <a:rPr lang="pt-BR" u="sng" dirty="0"/>
              <a:t>não necessitando, então, de anuência ou autorização</a:t>
            </a:r>
            <a:r>
              <a:rPr lang="pt-BR" dirty="0"/>
              <a:t> por parte dos trabalhadores, eis que tal autorização decorre do texto constitucional. </a:t>
            </a:r>
            <a:endParaRPr lang="pt-BR" dirty="0" smtClean="0"/>
          </a:p>
          <a:p>
            <a:r>
              <a:rPr lang="pt-BR" dirty="0" smtClean="0"/>
              <a:t>0159400-70.2007.5.15.0096. Relator FLAVIO NUNES CAMPOS. Disponível em 28/10/2010.</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86</a:t>
            </a:fld>
            <a:endParaRPr lang="pt-BR"/>
          </a:p>
        </p:txBody>
      </p:sp>
    </p:spTree>
    <p:extLst>
      <p:ext uri="{BB962C8B-B14F-4D97-AF65-F5344CB8AC3E}">
        <p14:creationId xmlns:p14="http://schemas.microsoft.com/office/powerpoint/2010/main" val="11450617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O rol </a:t>
            </a:r>
            <a:r>
              <a:rPr lang="pt-BR" dirty="0"/>
              <a:t>de substituídos é </a:t>
            </a:r>
            <a:r>
              <a:rPr lang="pt-BR" dirty="0" smtClean="0"/>
              <a:t>necessário? Divergência na doutrina: </a:t>
            </a:r>
          </a:p>
          <a:p>
            <a:r>
              <a:rPr lang="pt-BR" dirty="0" smtClean="0"/>
              <a:t>Argumentos contrários: individualização na liquidação de sentença; impossibilidade de fazê-lo, tendo em vista a abrangência dos direitos de toda uma categoria, cancelamento da Súmula 310, V, TST</a:t>
            </a:r>
          </a:p>
          <a:p>
            <a:r>
              <a:rPr lang="pt-BR" dirty="0" smtClean="0"/>
              <a:t>Argumentos favoráveis: possibilidade de defesa, alegação de litispendência, determinação dos limites da coisa julgada, alegação de suspeição e/ou impedimento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87</a:t>
            </a:fld>
            <a:endParaRPr lang="pt-BR"/>
          </a:p>
        </p:txBody>
      </p:sp>
    </p:spTree>
    <p:extLst>
      <p:ext uri="{BB962C8B-B14F-4D97-AF65-F5344CB8AC3E}">
        <p14:creationId xmlns:p14="http://schemas.microsoft.com/office/powerpoint/2010/main" val="7743666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15ª Região</a:t>
            </a:r>
            <a:endParaRPr lang="pt-BR" dirty="0"/>
          </a:p>
        </p:txBody>
      </p:sp>
      <p:sp>
        <p:nvSpPr>
          <p:cNvPr id="3" name="Espaço Reservado para Conteúdo 2"/>
          <p:cNvSpPr>
            <a:spLocks noGrp="1"/>
          </p:cNvSpPr>
          <p:nvPr>
            <p:ph idx="1"/>
          </p:nvPr>
        </p:nvSpPr>
        <p:spPr/>
        <p:txBody>
          <a:bodyPr>
            <a:normAutofit fontScale="70000" lnSpcReduction="20000"/>
          </a:bodyPr>
          <a:lstStyle/>
          <a:p>
            <a:r>
              <a:rPr lang="pt-BR" dirty="0"/>
              <a:t>SUBSTITUIÇÃO PROCESSUAL. SINDICATO. AUSÊNCIA DO ROL DE SUBSTITUÍDOS QUANDO DO AJUIZAMENTO DA AÇÃO. IRRELEVÂNCIA. LEGITIMIDADE ATIVA. RECONHECIMENTO. EVOLUÇÃO JURISPRUDENCIAL SOBRE O TEMA. INTELIGÊNCIA DO ART. 8º, III, CF.</a:t>
            </a:r>
          </a:p>
          <a:p>
            <a:r>
              <a:rPr lang="pt-BR" dirty="0" smtClean="0"/>
              <a:t>[...], </a:t>
            </a:r>
            <a:r>
              <a:rPr lang="pt-BR" dirty="0"/>
              <a:t>levando o TST a cancelar a Súmula nº 310 de sua jurisprudência, inclusive quanto ao item V que preconizava que "em qualquer ação proposta pelo sindicato como substituto processual, todos os substituídos serão individualizados na petição inicial </a:t>
            </a:r>
            <a:r>
              <a:rPr lang="pt-BR" dirty="0" smtClean="0"/>
              <a:t>[...]. </a:t>
            </a:r>
            <a:r>
              <a:rPr lang="pt-BR" dirty="0"/>
              <a:t>Assim sendo, </a:t>
            </a:r>
            <a:r>
              <a:rPr lang="pt-BR" u="sng" dirty="0"/>
              <a:t>desnecessária, hodiernamente, a apresentação de rol dos substituídos por ocasião do ajuizamento de ação</a:t>
            </a:r>
            <a:r>
              <a:rPr lang="pt-BR" dirty="0"/>
              <a:t>, por parte do sindicato, na qualidade de substituto processual, ao argumento de </a:t>
            </a:r>
            <a:r>
              <a:rPr lang="pt-BR" dirty="0" smtClean="0"/>
              <a:t>que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88</a:t>
            </a:fld>
            <a:endParaRPr lang="pt-BR"/>
          </a:p>
        </p:txBody>
      </p:sp>
    </p:spTree>
    <p:extLst>
      <p:ext uri="{BB962C8B-B14F-4D97-AF65-F5344CB8AC3E}">
        <p14:creationId xmlns:p14="http://schemas.microsoft.com/office/powerpoint/2010/main" val="3839029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u="sng" dirty="0"/>
              <a:t>a identificação dos substituídos </a:t>
            </a:r>
            <a:r>
              <a:rPr lang="pt-BR" dirty="0"/>
              <a:t>beneficiados pelo resultado de decisão de índole coletiva ali proferida </a:t>
            </a:r>
            <a:r>
              <a:rPr lang="pt-BR" u="sng" dirty="0"/>
              <a:t>poderá ser feita sem qualquer dificuldade, por ocasião da liquidação de sentença</a:t>
            </a:r>
            <a:r>
              <a:rPr lang="pt-BR" dirty="0"/>
              <a:t>, aplicando-se, subsidiariamente, no que couber, as disposições contidas no Código de Defesa do </a:t>
            </a:r>
            <a:r>
              <a:rPr lang="pt-BR" dirty="0" smtClean="0"/>
              <a:t>Consumidor (grifo nosso).</a:t>
            </a:r>
          </a:p>
          <a:p>
            <a:r>
              <a:rPr lang="pt-BR" dirty="0" smtClean="0"/>
              <a:t>0000526-03.2011.5.15.0013. Relator LUÍS CARLOS CÂNDIDO MARTINS SOTERO DA SILVA. Disponível em 25/05/2012.</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89</a:t>
            </a:fld>
            <a:endParaRPr lang="pt-BR"/>
          </a:p>
        </p:txBody>
      </p:sp>
    </p:spTree>
    <p:extLst>
      <p:ext uri="{BB962C8B-B14F-4D97-AF65-F5344CB8AC3E}">
        <p14:creationId xmlns:p14="http://schemas.microsoft.com/office/powerpoint/2010/main" val="304324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Espécies de litisconsórcio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Quanto à uniformidade da decisão</a:t>
            </a:r>
          </a:p>
          <a:p>
            <a:pPr marL="1080000"/>
            <a:r>
              <a:rPr lang="pt-BR" dirty="0"/>
              <a:t>Unitário (decisão uniforme para </a:t>
            </a:r>
            <a:r>
              <a:rPr lang="pt-BR" dirty="0" smtClean="0"/>
              <a:t>todos </a:t>
            </a:r>
            <a:r>
              <a:rPr lang="pt-BR" dirty="0"/>
              <a:t>os litisconsortes) ou </a:t>
            </a:r>
            <a:r>
              <a:rPr lang="pt-BR" dirty="0" smtClean="0"/>
              <a:t>simples</a:t>
            </a:r>
          </a:p>
          <a:p>
            <a:pPr marL="695952" indent="0">
              <a:buNone/>
            </a:pPr>
            <a:endParaRPr lang="pt-BR" dirty="0"/>
          </a:p>
          <a:p>
            <a:pPr marL="421200"/>
            <a:r>
              <a:rPr lang="pt-BR" dirty="0"/>
              <a:t>Art. </a:t>
            </a:r>
            <a:r>
              <a:rPr lang="pt-BR" dirty="0" smtClean="0"/>
              <a:t>117 CPC = Os </a:t>
            </a:r>
            <a:r>
              <a:rPr lang="pt-BR" dirty="0"/>
              <a:t>litisconsortes serão considerados, em suas relações com a parte adversa, como litigantes distintos, exceto </a:t>
            </a:r>
            <a:r>
              <a:rPr lang="pt-BR" dirty="0" smtClean="0"/>
              <a:t>no  </a:t>
            </a:r>
            <a:r>
              <a:rPr lang="pt-BR" dirty="0"/>
              <a:t>litisconsórcio  unitário,  caso  em  que  os  atos  e  as  omissões  de  um  não  prejudicarão  os  outros,  mas  os  poderão </a:t>
            </a:r>
            <a:r>
              <a:rPr lang="pt-BR" dirty="0" smtClean="0"/>
              <a:t>beneficiar</a:t>
            </a:r>
            <a:r>
              <a:rPr lang="pt-BR" dirty="0"/>
              <a: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a:t>
            </a:fld>
            <a:endParaRPr lang="pt-BR"/>
          </a:p>
        </p:txBody>
      </p:sp>
    </p:spTree>
    <p:extLst>
      <p:ext uri="{BB962C8B-B14F-4D97-AF65-F5344CB8AC3E}">
        <p14:creationId xmlns:p14="http://schemas.microsoft.com/office/powerpoint/2010/main" val="10045327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TRT 9ª Região  - mesmo sentido</a:t>
            </a:r>
            <a:endParaRPr lang="pt-BR" dirty="0"/>
          </a:p>
        </p:txBody>
      </p:sp>
      <p:sp>
        <p:nvSpPr>
          <p:cNvPr id="3" name="Espaço Reservado para Conteúdo 2"/>
          <p:cNvSpPr>
            <a:spLocks noGrp="1"/>
          </p:cNvSpPr>
          <p:nvPr>
            <p:ph idx="1"/>
          </p:nvPr>
        </p:nvSpPr>
        <p:spPr>
          <a:xfrm>
            <a:off x="457200" y="1417638"/>
            <a:ext cx="7467600" cy="4708525"/>
          </a:xfrm>
        </p:spPr>
        <p:txBody>
          <a:bodyPr>
            <a:normAutofit lnSpcReduction="10000"/>
          </a:bodyPr>
          <a:lstStyle/>
          <a:p>
            <a:r>
              <a:rPr lang="pt-BR" dirty="0"/>
              <a:t>SUBSTITUIÇÃO PROCESSUAL. LEGITIMIDADE AD CAUSAM. A previsão do artigo 5º, XXI, da Constituição Federal contempla ações coletivas interpostas por associações diversas de Sindicato, pois para este há previsão pontual, qual seja, o artigo 8º, III, do texto constitucional e para o qual desnecessária comprovação de filiação nos casos de ação coletiva ajuizada pela entidade sindical.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90</a:t>
            </a:fld>
            <a:endParaRPr lang="pt-BR"/>
          </a:p>
        </p:txBody>
      </p:sp>
    </p:spTree>
    <p:extLst>
      <p:ext uri="{BB962C8B-B14F-4D97-AF65-F5344CB8AC3E}">
        <p14:creationId xmlns:p14="http://schemas.microsoft.com/office/powerpoint/2010/main" val="17018115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normAutofit fontScale="92500" lnSpcReduction="10000"/>
          </a:bodyPr>
          <a:lstStyle/>
          <a:p>
            <a:r>
              <a:rPr lang="pt-BR" u="sng" dirty="0"/>
              <a:t>Tal entendimento restou, inclusive, fortalecido</a:t>
            </a:r>
            <a:r>
              <a:rPr lang="pt-BR" dirty="0"/>
              <a:t> com o cancelamento da Súmula nº 310 do TST, de forma que </a:t>
            </a:r>
            <a:r>
              <a:rPr lang="pt-BR" u="sng" dirty="0"/>
              <a:t>não se cogita da necessidade de que o substituto apresente, na fase de conhecimento, autorização individual dos substituídos</a:t>
            </a:r>
            <a:r>
              <a:rPr lang="pt-BR" dirty="0"/>
              <a:t> [...].</a:t>
            </a:r>
          </a:p>
          <a:p>
            <a:r>
              <a:rPr lang="pt-BR" dirty="0"/>
              <a:t>TRT-PR-02166-2014-653-09-00-0-ACO-07664-2017 - 4A. TURMA. Relator: CARLOS HENRIQUE DE OLIVEIRA MENDONÇA. Publicado no DEJT em </a:t>
            </a:r>
            <a:r>
              <a:rPr lang="pt-BR" dirty="0" smtClean="0"/>
              <a:t>10-03-2017.</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91</a:t>
            </a:fld>
            <a:endParaRPr lang="pt-BR"/>
          </a:p>
        </p:txBody>
      </p:sp>
    </p:spTree>
    <p:extLst>
      <p:ext uri="{BB962C8B-B14F-4D97-AF65-F5344CB8AC3E}">
        <p14:creationId xmlns:p14="http://schemas.microsoft.com/office/powerpoint/2010/main" val="28763094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Dúvida:</a:t>
            </a:r>
            <a:endParaRPr lang="pt-BR" dirty="0"/>
          </a:p>
        </p:txBody>
      </p:sp>
      <p:sp>
        <p:nvSpPr>
          <p:cNvPr id="3" name="Espaço Reservado para Conteúdo 2"/>
          <p:cNvSpPr>
            <a:spLocks noGrp="1"/>
          </p:cNvSpPr>
          <p:nvPr>
            <p:ph idx="1"/>
          </p:nvPr>
        </p:nvSpPr>
        <p:spPr/>
        <p:txBody>
          <a:bodyPr/>
          <a:lstStyle/>
          <a:p>
            <a:r>
              <a:rPr lang="pt-BR" dirty="0" smtClean="0"/>
              <a:t>A ação coletiva movida pelo sindicado como substituto processual gera litispendência ou coisa julgada? O empregado tem o direito de ajuizar ação individual?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92</a:t>
            </a:fld>
            <a:endParaRPr lang="pt-BR"/>
          </a:p>
        </p:txBody>
      </p:sp>
    </p:spTree>
    <p:extLst>
      <p:ext uri="{BB962C8B-B14F-4D97-AF65-F5344CB8AC3E}">
        <p14:creationId xmlns:p14="http://schemas.microsoft.com/office/powerpoint/2010/main" val="11585388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smtClean="0"/>
              <a:t>COISA </a:t>
            </a:r>
            <a:r>
              <a:rPr lang="pt-BR" dirty="0"/>
              <a:t>JULGADA. AÇÃO COLETIVA. O art. 104 do CDC estabelece que: "As ações coletivas, previstas nos incisos I e II e do parágrafo único do art. 81, não induzem litispendência para as ações individuais, mas os efeitos da coisa julgada erga omnes ou ultra partes a que aludem os incisos II e III do artigo anterior não beneficiarão os autores das ações individuais, se não for requerida sua suspensão no prazo de trinta dias, a contar da ciência nos autos do ajuizamento da ação coletiva". Assim, a existência de ação coletiva, em que o sindicato profissional atua na qualidade de substituto processual, não impede que o empregado intente ação individual, com pedido idêntico.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93</a:t>
            </a:fld>
            <a:endParaRPr lang="pt-BR"/>
          </a:p>
        </p:txBody>
      </p:sp>
    </p:spTree>
    <p:extLst>
      <p:ext uri="{BB962C8B-B14F-4D97-AF65-F5344CB8AC3E}">
        <p14:creationId xmlns:p14="http://schemas.microsoft.com/office/powerpoint/2010/main" val="34711062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r>
              <a:rPr lang="pt-BR" dirty="0"/>
              <a:t>Não há litispendência/coisa julgada, aplicando-se o disposto no artigo 104 do Código de Defesa do Consumidor, uma vez que o mencionado dispositivo legal aponta para a exclusão automática dos autores que não requererem a suspensão da ação proposta individualmente, do alcance dos efeitos da ação coletiva, ainda que o resultado desta lhes seja favorável. Sentença mantida. </a:t>
            </a:r>
          </a:p>
          <a:p>
            <a:r>
              <a:rPr lang="pt-BR" dirty="0"/>
              <a:t>TRT-PR-39736-2014-652-09-00-0-ACO-31551-2016 - 6A. TURMA. </a:t>
            </a:r>
            <a:r>
              <a:rPr lang="pt-BR" dirty="0" smtClean="0"/>
              <a:t>Relator</a:t>
            </a:r>
            <a:r>
              <a:rPr lang="pt-BR" dirty="0"/>
              <a:t>: SUELI GIL EL RAFIHI. Publicado no DEJT em </a:t>
            </a:r>
            <a:r>
              <a:rPr lang="pt-BR" dirty="0" smtClean="0"/>
              <a:t>13-09-2016</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94</a:t>
            </a:fld>
            <a:endParaRPr lang="pt-BR"/>
          </a:p>
        </p:txBody>
      </p:sp>
    </p:spTree>
    <p:extLst>
      <p:ext uri="{BB962C8B-B14F-4D97-AF65-F5344CB8AC3E}">
        <p14:creationId xmlns:p14="http://schemas.microsoft.com/office/powerpoint/2010/main" val="28416899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O ajuizamento da ação pelo sindicato como substituto processual interrompe a prescrição?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95</a:t>
            </a:fld>
            <a:endParaRPr lang="pt-BR"/>
          </a:p>
        </p:txBody>
      </p:sp>
    </p:spTree>
    <p:extLst>
      <p:ext uri="{BB962C8B-B14F-4D97-AF65-F5344CB8AC3E}">
        <p14:creationId xmlns:p14="http://schemas.microsoft.com/office/powerpoint/2010/main" val="13935096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TRT 9ª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PRESCRIÇÃO. INTERRUPÇÃO. AÇÃO COLETIVA. AUSÊNCIA DO RECLAMANTE NO ROL DE SUBSTITUÍDOS. A questão da interrupção da prescrição é solucionada pela aplicação da OJ 359, da SBDI-1 do c. TST, assim redigida: "SUBSTITUIÇÃO PROCESSUAL. SINDICATO. LEGITIMIDADE. PRESCRIÇÃO. INTERRUPÇÃO (DJ 14.03.2008). A ação movida por sindicato, na qualidade de substituto processual, interrompe a prescrição, ainda que tenha sido considerado parte ilegítima ad causam". Todavia, no caso,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96</a:t>
            </a:fld>
            <a:endParaRPr lang="pt-BR"/>
          </a:p>
        </p:txBody>
      </p:sp>
    </p:spTree>
    <p:extLst>
      <p:ext uri="{BB962C8B-B14F-4D97-AF65-F5344CB8AC3E}">
        <p14:creationId xmlns:p14="http://schemas.microsoft.com/office/powerpoint/2010/main" val="28233886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692696"/>
            <a:ext cx="7467600" cy="5433467"/>
          </a:xfrm>
        </p:spPr>
        <p:txBody>
          <a:bodyPr>
            <a:normAutofit fontScale="85000" lnSpcReduction="10000"/>
          </a:bodyPr>
          <a:lstStyle/>
          <a:p>
            <a:r>
              <a:rPr lang="pt-BR" dirty="0"/>
              <a:t>verifica-se que o reclamante não constou do rol de substituídos indicados na ação coletiva de nº 15973-2006-012-09-00-8, </a:t>
            </a:r>
            <a:r>
              <a:rPr lang="pt-BR" dirty="0" smtClean="0"/>
              <a:t>razão </a:t>
            </a:r>
            <a:r>
              <a:rPr lang="pt-BR" dirty="0"/>
              <a:t>pela qual não há como se reconhecer a interrupção da prescrição com o ajuizamento da demanda coletiva anterior. Sentença reformada para se declarar prescritas as pretensões pecuniárias exigíveis anteriormente a 27/10/2009, exatos 5 anos contados retroativamente da propositura da presente ação, nos termos do art. 7º, XXIX, da CF/88.</a:t>
            </a:r>
          </a:p>
          <a:p>
            <a:r>
              <a:rPr lang="pt-BR" sz="2700" dirty="0" smtClean="0"/>
              <a:t>TRT-PR-39736-2014-652-09-00-0-ACO-31551-2016 </a:t>
            </a:r>
            <a:r>
              <a:rPr lang="pt-BR" sz="2700" dirty="0"/>
              <a:t>- 6A. </a:t>
            </a:r>
            <a:r>
              <a:rPr lang="pt-BR" sz="2700" dirty="0" smtClean="0"/>
              <a:t>TURMA. Relator</a:t>
            </a:r>
            <a:r>
              <a:rPr lang="pt-BR" sz="2700" dirty="0"/>
              <a:t>: SUELI GIL EL </a:t>
            </a:r>
            <a:r>
              <a:rPr lang="pt-BR" sz="2700" dirty="0" smtClean="0"/>
              <a:t>RAFIHI. Publicado </a:t>
            </a:r>
            <a:r>
              <a:rPr lang="pt-BR" sz="2700" dirty="0"/>
              <a:t>no DEJT em </a:t>
            </a:r>
            <a:r>
              <a:rPr lang="pt-BR" sz="2700" dirty="0" smtClean="0"/>
              <a:t>13-09-2016</a:t>
            </a:r>
            <a:endParaRPr lang="pt-BR" sz="27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97</a:t>
            </a:fld>
            <a:endParaRPr lang="pt-BR"/>
          </a:p>
        </p:txBody>
      </p:sp>
    </p:spTree>
    <p:extLst>
      <p:ext uri="{BB962C8B-B14F-4D97-AF65-F5344CB8AC3E}">
        <p14:creationId xmlns:p14="http://schemas.microsoft.com/office/powerpoint/2010/main" val="32734238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Mudando de assunto...</a:t>
            </a:r>
            <a:br>
              <a:rPr lang="pt-BR" dirty="0" smtClean="0"/>
            </a:br>
            <a:r>
              <a:rPr lang="pt-BR" dirty="0" smtClean="0"/>
              <a:t>Capacidade </a:t>
            </a:r>
            <a:r>
              <a:rPr lang="pt-BR" dirty="0" smtClean="0"/>
              <a:t>postulatória = </a:t>
            </a:r>
            <a:r>
              <a:rPr lang="pt-BR" i="1" dirty="0" smtClean="0"/>
              <a:t>Jus </a:t>
            </a:r>
            <a:r>
              <a:rPr lang="pt-BR" i="1" dirty="0" err="1" smtClean="0"/>
              <a:t>postulandi</a:t>
            </a:r>
            <a:endParaRPr lang="pt-BR" i="1" dirty="0"/>
          </a:p>
        </p:txBody>
      </p:sp>
      <p:sp>
        <p:nvSpPr>
          <p:cNvPr id="3" name="Espaço Reservado para Conteúdo 2"/>
          <p:cNvSpPr>
            <a:spLocks noGrp="1"/>
          </p:cNvSpPr>
          <p:nvPr>
            <p:ph idx="1"/>
          </p:nvPr>
        </p:nvSpPr>
        <p:spPr>
          <a:xfrm>
            <a:off x="457200" y="2060848"/>
            <a:ext cx="7467600" cy="4065315"/>
          </a:xfrm>
        </p:spPr>
        <p:txBody>
          <a:bodyPr>
            <a:normAutofit/>
          </a:bodyPr>
          <a:lstStyle/>
          <a:p>
            <a:r>
              <a:rPr lang="pt-BR" dirty="0" smtClean="0"/>
              <a:t>Direito de falar, direito de estar em juízo, praticando pessoalmente todos os atos para o exercício do direito de ação – ausência de advogado</a:t>
            </a:r>
          </a:p>
          <a:p>
            <a:r>
              <a:rPr lang="pt-BR" dirty="0" smtClean="0"/>
              <a:t>Previsto no Art. 791 CLT e 839, a CLT</a:t>
            </a:r>
          </a:p>
          <a:p>
            <a:r>
              <a:rPr lang="pt-BR" dirty="0" smtClean="0"/>
              <a:t>É faculdade das partes se fazer representar por advogado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98</a:t>
            </a:fld>
            <a:endParaRPr lang="pt-BR"/>
          </a:p>
        </p:txBody>
      </p:sp>
    </p:spTree>
    <p:extLst>
      <p:ext uri="{BB962C8B-B14F-4D97-AF65-F5344CB8AC3E}">
        <p14:creationId xmlns:p14="http://schemas.microsoft.com/office/powerpoint/2010/main" val="42890733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Dúvida:</a:t>
            </a:r>
            <a:endParaRPr lang="pt-BR" dirty="0"/>
          </a:p>
        </p:txBody>
      </p:sp>
      <p:sp>
        <p:nvSpPr>
          <p:cNvPr id="3" name="Espaço Reservado para Conteúdo 2"/>
          <p:cNvSpPr>
            <a:spLocks noGrp="1"/>
          </p:cNvSpPr>
          <p:nvPr>
            <p:ph idx="1"/>
          </p:nvPr>
        </p:nvSpPr>
        <p:spPr/>
        <p:txBody>
          <a:bodyPr/>
          <a:lstStyle/>
          <a:p>
            <a:r>
              <a:rPr lang="pt-BR" dirty="0" smtClean="0"/>
              <a:t>Houve revogação do </a:t>
            </a:r>
            <a:r>
              <a:rPr lang="pt-BR" i="1" dirty="0" smtClean="0"/>
              <a:t>jus </a:t>
            </a:r>
            <a:r>
              <a:rPr lang="pt-BR" i="1" dirty="0" err="1" smtClean="0"/>
              <a:t>postulandi</a:t>
            </a:r>
            <a:r>
              <a:rPr lang="pt-BR" dirty="0" smtClean="0"/>
              <a:t> após o Art. 133 CF?</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99</a:t>
            </a:fld>
            <a:endParaRPr lang="pt-BR"/>
          </a:p>
        </p:txBody>
      </p:sp>
    </p:spTree>
    <p:extLst>
      <p:ext uri="{BB962C8B-B14F-4D97-AF65-F5344CB8AC3E}">
        <p14:creationId xmlns:p14="http://schemas.microsoft.com/office/powerpoint/2010/main" val="950456805"/>
      </p:ext>
    </p:extLst>
  </p:cSld>
  <p:clrMapOvr>
    <a:masterClrMapping/>
  </p:clrMapOvr>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29661</TotalTime>
  <Words>8532</Words>
  <Application>Microsoft Office PowerPoint</Application>
  <PresentationFormat>Apresentação na tela (4:3)</PresentationFormat>
  <Paragraphs>463</Paragraphs>
  <Slides>123</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123</vt:i4>
      </vt:variant>
    </vt:vector>
  </HeadingPairs>
  <TitlesOfParts>
    <vt:vector size="128" baseType="lpstr">
      <vt:lpstr>Arial</vt:lpstr>
      <vt:lpstr>Calibri</vt:lpstr>
      <vt:lpstr>Franklin Gothic Book</vt:lpstr>
      <vt:lpstr>Wingdings 2</vt:lpstr>
      <vt:lpstr>Técnica</vt:lpstr>
      <vt:lpstr>Partes E procuradores 01/04/2017</vt:lpstr>
      <vt:lpstr>Metodologia</vt:lpstr>
      <vt:lpstr>Sujeitos do processo ≠ sujeitos da lide:</vt:lpstr>
      <vt:lpstr>Sujeitos do processo – participantes da relação processual:</vt:lpstr>
      <vt:lpstr>Sujeitos do processo – participantes da relação processual:</vt:lpstr>
      <vt:lpstr>Litisconsórcio</vt:lpstr>
      <vt:lpstr>OJ 310 SDI – I TST</vt:lpstr>
      <vt:lpstr>Espécies de litisconsórcio</vt:lpstr>
      <vt:lpstr>Espécies de litisconsórcio</vt:lpstr>
      <vt:lpstr>Litisconsórcio ativo – TRT 9ª Região - possibilidade</vt:lpstr>
      <vt:lpstr>No mesmo sentido TRT 9ª Região</vt:lpstr>
      <vt:lpstr>Apresentação do PowerPoint</vt:lpstr>
      <vt:lpstr>Dúvida:</vt:lpstr>
      <vt:lpstr>Litisconsórcio passivo:</vt:lpstr>
      <vt:lpstr>Dúvida:</vt:lpstr>
      <vt:lpstr>Litisconsórcio passivo – Súmula 128 TST – Depósito recursal</vt:lpstr>
      <vt:lpstr>TRT 9ª Região</vt:lpstr>
      <vt:lpstr>TRT 15ª Região</vt:lpstr>
      <vt:lpstr>Para refletir:</vt:lpstr>
      <vt:lpstr>Mudando de assunto... Capacidade</vt:lpstr>
      <vt:lpstr>Capacidade</vt:lpstr>
      <vt:lpstr>Capacidade – empregado menor de idade</vt:lpstr>
      <vt:lpstr>Dúvida:</vt:lpstr>
      <vt:lpstr>TRT 9ª Região</vt:lpstr>
      <vt:lpstr>Apresentação do PowerPoint</vt:lpstr>
      <vt:lpstr>Representação</vt:lpstr>
      <vt:lpstr>Representação do empregado</vt:lpstr>
      <vt:lpstr>Apresentação do PowerPoint</vt:lpstr>
      <vt:lpstr>TRT 9ª Região</vt:lpstr>
      <vt:lpstr>Dúvida:</vt:lpstr>
      <vt:lpstr>TRT 9ª Região</vt:lpstr>
      <vt:lpstr>Apresentação do PowerPoint</vt:lpstr>
      <vt:lpstr>TRT 15ª Região</vt:lpstr>
      <vt:lpstr>Motivo ponderoso - resumindo:</vt:lpstr>
      <vt:lpstr>Dúvida:</vt:lpstr>
      <vt:lpstr>Dúvida:</vt:lpstr>
      <vt:lpstr>TRT 9ª Região</vt:lpstr>
      <vt:lpstr>Apresentação do PowerPoint</vt:lpstr>
      <vt:lpstr>Apresentação do PowerPoint</vt:lpstr>
      <vt:lpstr>TRT 15ª Região</vt:lpstr>
      <vt:lpstr>Dúvida:</vt:lpstr>
      <vt:lpstr>TRT 15ª Região</vt:lpstr>
      <vt:lpstr>TRT 9ª Região</vt:lpstr>
      <vt:lpstr>Apresentação do PowerPoint</vt:lpstr>
      <vt:lpstr>Decisão semelhante em 2013</vt:lpstr>
      <vt:lpstr>Tolerância de 15min</vt:lpstr>
      <vt:lpstr>Representação do empregador</vt:lpstr>
      <vt:lpstr>TRT 9ª Região – carta de preposição desnecessária</vt:lpstr>
      <vt:lpstr>Apresentação do PowerPoint</vt:lpstr>
      <vt:lpstr>Em sentido contrário</vt:lpstr>
      <vt:lpstr>Apresentação do PowerPoint</vt:lpstr>
      <vt:lpstr>TRT 9ª Região – necessidade da carta de preposição</vt:lpstr>
      <vt:lpstr>Apresentação do PowerPoint</vt:lpstr>
      <vt:lpstr>TRT 15ª Região – carta de preposição desnecessária</vt:lpstr>
      <vt:lpstr>Apresentação do PowerPoint</vt:lpstr>
      <vt:lpstr>Dúvida:</vt:lpstr>
      <vt:lpstr>Carta de preposição – prazo para regularização</vt:lpstr>
      <vt:lpstr>Apresentação do PowerPoint</vt:lpstr>
      <vt:lpstr>Dúvida:</vt:lpstr>
      <vt:lpstr>Mandato tácito</vt:lpstr>
      <vt:lpstr>TRT 9ª REGIÃO – entendimento anterior</vt:lpstr>
      <vt:lpstr>15ª REGIÃO – mesmo sentido</vt:lpstr>
      <vt:lpstr>TRT 9ª Região em consonância com o TST após CPC/2015</vt:lpstr>
      <vt:lpstr>Apresentação do PowerPoint</vt:lpstr>
      <vt:lpstr>Dúvida:</vt:lpstr>
      <vt:lpstr>TRT 9ª Região</vt:lpstr>
      <vt:lpstr>Dúvida:</vt:lpstr>
      <vt:lpstr>TRT 9ª Região - impossibilidade</vt:lpstr>
      <vt:lpstr>TRT 9ª Região - possibilidade</vt:lpstr>
      <vt:lpstr>TST</vt:lpstr>
      <vt:lpstr>TST</vt:lpstr>
      <vt:lpstr>Dúvida:</vt:lpstr>
      <vt:lpstr>TRT 9ª Região</vt:lpstr>
      <vt:lpstr>TRT 15ª Região</vt:lpstr>
      <vt:lpstr>Apresentação do PowerPoint</vt:lpstr>
      <vt:lpstr>TST – Súmula 122</vt:lpstr>
      <vt:lpstr>Cuidado! Representação – caracterização grupo econômico</vt:lpstr>
      <vt:lpstr>Apresentação do PowerPoint</vt:lpstr>
      <vt:lpstr>Representação processual – fase recursal – Súmula 383 TST – jun/2016</vt:lpstr>
      <vt:lpstr>Apresentação do PowerPoint</vt:lpstr>
      <vt:lpstr>Para encerrar o assunto e refletir:</vt:lpstr>
      <vt:lpstr>Mudando de assunto... Substituição processual</vt:lpstr>
      <vt:lpstr>Substituição processual</vt:lpstr>
      <vt:lpstr>Substituição processual – exemplos:</vt:lpstr>
      <vt:lpstr>TRT 15ª Região – autorização necessária</vt:lpstr>
      <vt:lpstr>TRT 15ª Região – autorização desnecessária</vt:lpstr>
      <vt:lpstr>Dúvida:</vt:lpstr>
      <vt:lpstr>TRT 15ª Região</vt:lpstr>
      <vt:lpstr>Apresentação do PowerPoint</vt:lpstr>
      <vt:lpstr>TRT 9ª Região  - mesmo sentido</vt:lpstr>
      <vt:lpstr>Apresentação do PowerPoint</vt:lpstr>
      <vt:lpstr>Dúvida:</vt:lpstr>
      <vt:lpstr>TRT 9ª Região</vt:lpstr>
      <vt:lpstr>Apresentação do PowerPoint</vt:lpstr>
      <vt:lpstr>Dúvida:</vt:lpstr>
      <vt:lpstr>TRT 9ª Região</vt:lpstr>
      <vt:lpstr>Apresentação do PowerPoint</vt:lpstr>
      <vt:lpstr>Mudando de assunto... Capacidade postulatória = Jus postulandi</vt:lpstr>
      <vt:lpstr>Dúvida:</vt:lpstr>
      <vt:lpstr>TRT 9ª Região</vt:lpstr>
      <vt:lpstr>TRT 15ª REGIÃO</vt:lpstr>
      <vt:lpstr>TST</vt:lpstr>
      <vt:lpstr>Dúvida</vt:lpstr>
      <vt:lpstr>Honorários de sucumbência na Justiça do Trabalho</vt:lpstr>
      <vt:lpstr>Honorários de sucumbência na Justiça do Trabalho</vt:lpstr>
      <vt:lpstr>Finalizando... Assistência judiciária</vt:lpstr>
      <vt:lpstr>Assistência judiciária</vt:lpstr>
      <vt:lpstr>Justiça gratuita</vt:lpstr>
      <vt:lpstr>Dúvida:</vt:lpstr>
      <vt:lpstr>TRT 9ª Região</vt:lpstr>
      <vt:lpstr>Dúvida:</vt:lpstr>
      <vt:lpstr>TRT 9ª Região</vt:lpstr>
      <vt:lpstr>Apresentação do PowerPoint</vt:lpstr>
      <vt:lpstr>Apresentação do PowerPoint</vt:lpstr>
      <vt:lpstr>Dúvida:</vt:lpstr>
      <vt:lpstr>TRT 9ª Região - OJ EX SE – 04: Assistência judiciária e honorários periciais.</vt:lpstr>
      <vt:lpstr>Dúvida:</vt:lpstr>
      <vt:lpstr>TRT 9ª Região</vt:lpstr>
      <vt:lpstr>TRT 9ª Região</vt:lpstr>
      <vt:lpstr>TRT 15ª Região</vt:lpstr>
      <vt:lpstr>TRT 15ª Região</vt:lpstr>
      <vt:lpstr>Apresentação do PowerPoint</vt:lpstr>
      <vt:lpstr>TST – benefícios da justiça gratuita - só para custas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Renata_Osvaldo_DELL</cp:lastModifiedBy>
  <cp:revision>899</cp:revision>
  <cp:lastPrinted>2011-10-05T13:35:12Z</cp:lastPrinted>
  <dcterms:created xsi:type="dcterms:W3CDTF">2010-10-20T16:43:54Z</dcterms:created>
  <dcterms:modified xsi:type="dcterms:W3CDTF">2017-03-30T20:39:39Z</dcterms:modified>
</cp:coreProperties>
</file>