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Default Extension="docx" ContentType="application/vnd.openxmlformats-officedocument.wordprocessingml.document"/>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theme/themeOverride4.xml" ContentType="application/vnd.openxmlformats-officedocument.themeOverride+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heme/themeOverride3.xml" ContentType="application/vnd.openxmlformats-officedocument.themeOverr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0" r:id="rId1"/>
  </p:sldMasterIdLst>
  <p:notesMasterIdLst>
    <p:notesMasterId r:id="rId45"/>
  </p:notesMasterIdLst>
  <p:handoutMasterIdLst>
    <p:handoutMasterId r:id="rId46"/>
  </p:handoutMasterIdLst>
  <p:sldIdLst>
    <p:sldId id="256" r:id="rId2"/>
    <p:sldId id="343" r:id="rId3"/>
    <p:sldId id="421" r:id="rId4"/>
    <p:sldId id="422" r:id="rId5"/>
    <p:sldId id="424" r:id="rId6"/>
    <p:sldId id="347" r:id="rId7"/>
    <p:sldId id="425" r:id="rId8"/>
    <p:sldId id="352" r:id="rId9"/>
    <p:sldId id="426" r:id="rId10"/>
    <p:sldId id="325" r:id="rId11"/>
    <p:sldId id="385" r:id="rId12"/>
    <p:sldId id="386" r:id="rId13"/>
    <p:sldId id="387" r:id="rId14"/>
    <p:sldId id="388" r:id="rId15"/>
    <p:sldId id="389" r:id="rId16"/>
    <p:sldId id="390" r:id="rId17"/>
    <p:sldId id="391" r:id="rId18"/>
    <p:sldId id="392" r:id="rId19"/>
    <p:sldId id="393" r:id="rId20"/>
    <p:sldId id="394" r:id="rId21"/>
    <p:sldId id="395" r:id="rId22"/>
    <p:sldId id="396" r:id="rId23"/>
    <p:sldId id="397" r:id="rId24"/>
    <p:sldId id="398" r:id="rId25"/>
    <p:sldId id="399" r:id="rId26"/>
    <p:sldId id="400" r:id="rId27"/>
    <p:sldId id="401" r:id="rId28"/>
    <p:sldId id="402" r:id="rId29"/>
    <p:sldId id="403" r:id="rId30"/>
    <p:sldId id="404" r:id="rId31"/>
    <p:sldId id="405" r:id="rId32"/>
    <p:sldId id="406" r:id="rId33"/>
    <p:sldId id="407" r:id="rId34"/>
    <p:sldId id="408" r:id="rId35"/>
    <p:sldId id="410" r:id="rId36"/>
    <p:sldId id="411" r:id="rId37"/>
    <p:sldId id="413" r:id="rId38"/>
    <p:sldId id="414" r:id="rId39"/>
    <p:sldId id="415" r:id="rId40"/>
    <p:sldId id="416" r:id="rId41"/>
    <p:sldId id="417" r:id="rId42"/>
    <p:sldId id="418" r:id="rId43"/>
    <p:sldId id="419" r:id="rId44"/>
  </p:sldIdLst>
  <p:sldSz cx="9144000" cy="6858000" type="screen4x3"/>
  <p:notesSz cx="6797675" cy="9926638"/>
  <p:defaultTextStyle>
    <a:defPPr>
      <a:defRPr lang="pt-B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49441" autoAdjust="0"/>
  </p:normalViewPr>
  <p:slideViewPr>
    <p:cSldViewPr>
      <p:cViewPr varScale="1">
        <p:scale>
          <a:sx n="37" d="100"/>
          <a:sy n="37" d="100"/>
        </p:scale>
        <p:origin x="-2045" y="-86"/>
      </p:cViewPr>
      <p:guideLst>
        <p:guide orient="horz" pos="2160"/>
        <p:guide pos="2880"/>
      </p:guideLst>
    </p:cSldViewPr>
  </p:slideViewPr>
  <p:outlineViewPr>
    <p:cViewPr>
      <p:scale>
        <a:sx n="33" d="100"/>
        <a:sy n="33" d="100"/>
      </p:scale>
      <p:origin x="43" y="251125"/>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5659" cy="496332"/>
          </a:xfrm>
          <a:prstGeom prst="rect">
            <a:avLst/>
          </a:prstGeom>
        </p:spPr>
        <p:txBody>
          <a:bodyPr vert="horz" lIns="96661" tIns="48331" rIns="96661" bIns="48331" rtlCol="0"/>
          <a:lstStyle>
            <a:lvl1pPr algn="l">
              <a:defRPr sz="1300" dirty="0"/>
            </a:lvl1pPr>
          </a:lstStyle>
          <a:p>
            <a:pPr>
              <a:defRPr/>
            </a:pPr>
            <a:endParaRPr lang="pt-BR" dirty="0"/>
          </a:p>
        </p:txBody>
      </p:sp>
      <p:sp>
        <p:nvSpPr>
          <p:cNvPr id="3" name="Espaço Reservado para Data 2"/>
          <p:cNvSpPr>
            <a:spLocks noGrp="1"/>
          </p:cNvSpPr>
          <p:nvPr>
            <p:ph type="dt" sz="quarter" idx="1"/>
          </p:nvPr>
        </p:nvSpPr>
        <p:spPr>
          <a:xfrm>
            <a:off x="3850443" y="0"/>
            <a:ext cx="2945659" cy="496332"/>
          </a:xfrm>
          <a:prstGeom prst="rect">
            <a:avLst/>
          </a:prstGeom>
        </p:spPr>
        <p:txBody>
          <a:bodyPr vert="horz" lIns="96661" tIns="48331" rIns="96661" bIns="48331" rtlCol="0"/>
          <a:lstStyle>
            <a:lvl1pPr algn="r">
              <a:defRPr sz="1300"/>
            </a:lvl1pPr>
          </a:lstStyle>
          <a:p>
            <a:pPr>
              <a:defRPr/>
            </a:pPr>
            <a:fld id="{4E6B4D33-F586-413D-BDB2-BD4FCBFF17F9}" type="datetimeFigureOut">
              <a:rPr lang="pt-BR"/>
              <a:pPr>
                <a:defRPr/>
              </a:pPr>
              <a:t>20/10/2017</a:t>
            </a:fld>
            <a:endParaRPr lang="pt-BR" dirty="0"/>
          </a:p>
        </p:txBody>
      </p:sp>
      <p:sp>
        <p:nvSpPr>
          <p:cNvPr id="4" name="Espaço Reservado para Rodapé 3"/>
          <p:cNvSpPr>
            <a:spLocks noGrp="1"/>
          </p:cNvSpPr>
          <p:nvPr>
            <p:ph type="ftr" sz="quarter" idx="2"/>
          </p:nvPr>
        </p:nvSpPr>
        <p:spPr>
          <a:xfrm>
            <a:off x="0" y="9428584"/>
            <a:ext cx="2945659" cy="496332"/>
          </a:xfrm>
          <a:prstGeom prst="rect">
            <a:avLst/>
          </a:prstGeom>
        </p:spPr>
        <p:txBody>
          <a:bodyPr vert="horz" lIns="96661" tIns="48331" rIns="96661" bIns="48331" rtlCol="0" anchor="b"/>
          <a:lstStyle>
            <a:lvl1pPr algn="l">
              <a:defRPr sz="1300" dirty="0"/>
            </a:lvl1pPr>
          </a:lstStyle>
          <a:p>
            <a:pPr>
              <a:defRPr/>
            </a:pPr>
            <a:endParaRPr lang="pt-BR" dirty="0"/>
          </a:p>
        </p:txBody>
      </p:sp>
      <p:sp>
        <p:nvSpPr>
          <p:cNvPr id="5" name="Espaço Reservado para Número de Slide 4"/>
          <p:cNvSpPr>
            <a:spLocks noGrp="1"/>
          </p:cNvSpPr>
          <p:nvPr>
            <p:ph type="sldNum" sz="quarter" idx="3"/>
          </p:nvPr>
        </p:nvSpPr>
        <p:spPr>
          <a:xfrm>
            <a:off x="3850443" y="9428584"/>
            <a:ext cx="2945659" cy="496332"/>
          </a:xfrm>
          <a:prstGeom prst="rect">
            <a:avLst/>
          </a:prstGeom>
        </p:spPr>
        <p:txBody>
          <a:bodyPr vert="horz" lIns="96661" tIns="48331" rIns="96661" bIns="48331" rtlCol="0" anchor="b"/>
          <a:lstStyle>
            <a:lvl1pPr algn="r">
              <a:defRPr sz="1300"/>
            </a:lvl1pPr>
          </a:lstStyle>
          <a:p>
            <a:pPr>
              <a:defRPr/>
            </a:pPr>
            <a:fld id="{B8065878-6554-4589-8070-200001E66B74}" type="slidenum">
              <a:rPr lang="pt-BR"/>
              <a:pPr>
                <a:defRPr/>
              </a:pPr>
              <a:t>‹nº›</a:t>
            </a:fld>
            <a:endParaRPr lang="pt-BR"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5659" cy="496332"/>
          </a:xfrm>
          <a:prstGeom prst="rect">
            <a:avLst/>
          </a:prstGeom>
        </p:spPr>
        <p:txBody>
          <a:bodyPr vert="horz" lIns="96661" tIns="48331" rIns="96661" bIns="48331" rtlCol="0"/>
          <a:lstStyle>
            <a:lvl1pPr algn="l" fontAlgn="auto">
              <a:spcBef>
                <a:spcPts val="0"/>
              </a:spcBef>
              <a:spcAft>
                <a:spcPts val="0"/>
              </a:spcAft>
              <a:defRPr sz="1300" dirty="0">
                <a:latin typeface="+mn-lt"/>
                <a:cs typeface="+mn-cs"/>
              </a:defRPr>
            </a:lvl1pPr>
          </a:lstStyle>
          <a:p>
            <a:pPr>
              <a:defRPr/>
            </a:pPr>
            <a:endParaRPr lang="pt-BR" dirty="0"/>
          </a:p>
        </p:txBody>
      </p:sp>
      <p:sp>
        <p:nvSpPr>
          <p:cNvPr id="3" name="Espaço Reservado para Data 2"/>
          <p:cNvSpPr>
            <a:spLocks noGrp="1"/>
          </p:cNvSpPr>
          <p:nvPr>
            <p:ph type="dt" idx="1"/>
          </p:nvPr>
        </p:nvSpPr>
        <p:spPr>
          <a:xfrm>
            <a:off x="3850443" y="0"/>
            <a:ext cx="2945659" cy="496332"/>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01AA0066-6590-4FEE-9480-7C10172968AF}" type="datetimeFigureOut">
              <a:rPr lang="pt-BR"/>
              <a:pPr>
                <a:defRPr/>
              </a:pPr>
              <a:t>20/10/2017</a:t>
            </a:fld>
            <a:endParaRPr lang="pt-BR" dirty="0"/>
          </a:p>
        </p:txBody>
      </p:sp>
      <p:sp>
        <p:nvSpPr>
          <p:cNvPr id="4" name="Espaço Reservado para Imagem de Slide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6661" tIns="48331" rIns="96661" bIns="48331" rtlCol="0" anchor="ctr"/>
          <a:lstStyle/>
          <a:p>
            <a:pPr lvl="0"/>
            <a:endParaRPr lang="pt-BR" noProof="0" dirty="0"/>
          </a:p>
        </p:txBody>
      </p:sp>
      <p:sp>
        <p:nvSpPr>
          <p:cNvPr id="5" name="Espaço Reservado para Anotações 4"/>
          <p:cNvSpPr>
            <a:spLocks noGrp="1"/>
          </p:cNvSpPr>
          <p:nvPr>
            <p:ph type="body" sz="quarter" idx="3"/>
          </p:nvPr>
        </p:nvSpPr>
        <p:spPr>
          <a:xfrm>
            <a:off x="679768" y="4715153"/>
            <a:ext cx="5438140" cy="4466987"/>
          </a:xfrm>
          <a:prstGeom prst="rect">
            <a:avLst/>
          </a:prstGeom>
        </p:spPr>
        <p:txBody>
          <a:bodyPr vert="horz" lIns="96661" tIns="48331" rIns="96661" bIns="48331" rtlCol="0">
            <a:normAutofit/>
          </a:bodyPr>
          <a:lstStyle/>
          <a:p>
            <a:pPr lvl="0"/>
            <a:r>
              <a:rPr lang="pt-BR" noProof="0" smtClean="0"/>
              <a:t>Clique para editar os estilos do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endParaRPr lang="pt-BR" noProof="0"/>
          </a:p>
        </p:txBody>
      </p:sp>
      <p:sp>
        <p:nvSpPr>
          <p:cNvPr id="6" name="Espaço Reservado para Rodapé 5"/>
          <p:cNvSpPr>
            <a:spLocks noGrp="1"/>
          </p:cNvSpPr>
          <p:nvPr>
            <p:ph type="ftr" sz="quarter" idx="4"/>
          </p:nvPr>
        </p:nvSpPr>
        <p:spPr>
          <a:xfrm>
            <a:off x="0" y="9428584"/>
            <a:ext cx="2945659" cy="496332"/>
          </a:xfrm>
          <a:prstGeom prst="rect">
            <a:avLst/>
          </a:prstGeom>
        </p:spPr>
        <p:txBody>
          <a:bodyPr vert="horz" lIns="96661" tIns="48331" rIns="96661" bIns="48331" rtlCol="0" anchor="b"/>
          <a:lstStyle>
            <a:lvl1pPr algn="l" fontAlgn="auto">
              <a:spcBef>
                <a:spcPts val="0"/>
              </a:spcBef>
              <a:spcAft>
                <a:spcPts val="0"/>
              </a:spcAft>
              <a:defRPr sz="1300" dirty="0">
                <a:latin typeface="+mn-lt"/>
                <a:cs typeface="+mn-cs"/>
              </a:defRPr>
            </a:lvl1pPr>
          </a:lstStyle>
          <a:p>
            <a:pPr>
              <a:defRPr/>
            </a:pPr>
            <a:endParaRPr lang="pt-BR" dirty="0"/>
          </a:p>
        </p:txBody>
      </p:sp>
      <p:sp>
        <p:nvSpPr>
          <p:cNvPr id="7" name="Espaço Reservado para Número de Slide 6"/>
          <p:cNvSpPr>
            <a:spLocks noGrp="1"/>
          </p:cNvSpPr>
          <p:nvPr>
            <p:ph type="sldNum" sz="quarter" idx="5"/>
          </p:nvPr>
        </p:nvSpPr>
        <p:spPr>
          <a:xfrm>
            <a:off x="3850443" y="9428584"/>
            <a:ext cx="2945659" cy="496332"/>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1042723E-E91B-4D13-97E8-1D34B7CD9A93}" type="slidenum">
              <a:rPr lang="pt-BR"/>
              <a:pPr>
                <a:defRPr/>
              </a:pPr>
              <a:t>‹nº›</a:t>
            </a:fld>
            <a:endParaRPr lang="pt-BR"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283651"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pt-BR" dirty="0" smtClean="0"/>
          </a:p>
        </p:txBody>
      </p:sp>
      <p:sp>
        <p:nvSpPr>
          <p:cNvPr id="36868"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3F31905-396E-4D2B-AC3F-EC9F5E90EA07}" type="slidenum">
              <a:rPr lang="pt-BR" smtClean="0"/>
              <a:pPr fontAlgn="base">
                <a:spcBef>
                  <a:spcPct val="0"/>
                </a:spcBef>
                <a:spcAft>
                  <a:spcPct val="0"/>
                </a:spcAft>
                <a:defRPr/>
              </a:pPr>
              <a:t>1</a:t>
            </a:fld>
            <a:endParaRPr lang="pt-BR"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8915" name="Espaço Reservado para Anotações 2"/>
          <p:cNvSpPr>
            <a:spLocks noGrp="1"/>
          </p:cNvSpPr>
          <p:nvPr>
            <p:ph type="body" idx="1"/>
          </p:nvPr>
        </p:nvSpPr>
        <p:spPr bwMode="auto"/>
        <p:txBody>
          <a:bodyPr wrap="square" numCol="1" anchor="t" anchorCtr="0" compatLnSpc="1">
            <a:prstTxWarp prst="textNoShape">
              <a:avLst/>
            </a:prstTxWarp>
            <a:normAutofit/>
          </a:bodyPr>
          <a:lstStyle/>
          <a:p>
            <a:pPr algn="just" defTabSz="966612" eaLnBrk="1" hangingPunct="1">
              <a:spcBef>
                <a:spcPct val="0"/>
              </a:spcBef>
              <a:defRPr/>
            </a:pPr>
            <a:r>
              <a:rPr lang="pt-BR" sz="1100" dirty="0" smtClean="0">
                <a:cs typeface="Lucida Sans Unicode"/>
              </a:rPr>
              <a:t>* Fórmula 85/95 sofrerá </a:t>
            </a:r>
            <a:r>
              <a:rPr lang="pt-BR" sz="1100" dirty="0" err="1" smtClean="0">
                <a:cs typeface="Lucida Sans Unicode"/>
              </a:rPr>
              <a:t>majoraçõa</a:t>
            </a:r>
            <a:r>
              <a:rPr lang="pt-BR" sz="1100" dirty="0" smtClean="0">
                <a:cs typeface="Lucida Sans Unicode"/>
              </a:rPr>
              <a:t> de 01 </a:t>
            </a:r>
            <a:r>
              <a:rPr lang="pt-BR" sz="1100" dirty="0" err="1" smtClean="0">
                <a:cs typeface="Lucida Sans Unicode"/>
              </a:rPr>
              <a:t>pto</a:t>
            </a:r>
            <a:r>
              <a:rPr lang="pt-BR" sz="1100" dirty="0" smtClean="0">
                <a:cs typeface="Lucida Sans Unicode"/>
              </a:rPr>
              <a:t> a cada 02 anos, a iniciar em 2018.</a:t>
            </a:r>
          </a:p>
          <a:p>
            <a:pPr algn="just" defTabSz="966612" eaLnBrk="1" hangingPunct="1">
              <a:spcBef>
                <a:spcPct val="0"/>
              </a:spcBef>
              <a:defRPr/>
            </a:pPr>
            <a:r>
              <a:rPr lang="pt-BR" sz="1100" dirty="0" smtClean="0">
                <a:cs typeface="Lucida Sans Unicode"/>
              </a:rPr>
              <a:t>* Valor da APTC proporcional (EC-20/98, art.): 70% SB + 5% a cada ano que supere o TC mínimo (acrescido do pedágio), até o limite de 100% SB. Assim, se o trabalhador precisava de 31 anos e se aposentou com 33 anos, sua RMI será 70% + 2 x 5% = 80% SB.</a:t>
            </a:r>
            <a:endParaRPr lang="pt-BR" sz="1100" dirty="0" smtClean="0"/>
          </a:p>
        </p:txBody>
      </p:sp>
      <p:sp>
        <p:nvSpPr>
          <p:cNvPr id="38916"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54DF6D-8AB2-401E-A793-F36605CD2503}" type="slidenum">
              <a:rPr lang="pt-BR" smtClean="0"/>
              <a:pPr fontAlgn="base">
                <a:spcBef>
                  <a:spcPct val="0"/>
                </a:spcBef>
                <a:spcAft>
                  <a:spcPct val="0"/>
                </a:spcAft>
                <a:defRPr/>
              </a:pPr>
              <a:t>10</a:t>
            </a:fld>
            <a:endParaRPr lang="pt-BR"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8915" name="Espaço Reservado para Anotações 2"/>
          <p:cNvSpPr>
            <a:spLocks noGrp="1"/>
          </p:cNvSpPr>
          <p:nvPr>
            <p:ph type="body" idx="1"/>
          </p:nvPr>
        </p:nvSpPr>
        <p:spPr bwMode="auto"/>
        <p:txBody>
          <a:bodyPr wrap="square" numCol="1" anchor="t" anchorCtr="0" compatLnSpc="1">
            <a:prstTxWarp prst="textNoShape">
              <a:avLst/>
            </a:prstTxWarp>
            <a:normAutofit/>
          </a:bodyPr>
          <a:lstStyle/>
          <a:p>
            <a:pPr marL="0" lvl="1" algn="just" defTabSz="966612" eaLnBrk="1" hangingPunct="1">
              <a:spcBef>
                <a:spcPct val="0"/>
              </a:spcBef>
              <a:defRPr/>
            </a:pPr>
            <a:r>
              <a:rPr lang="pt-BR" sz="1100" dirty="0" smtClean="0"/>
              <a:t>*</a:t>
            </a:r>
            <a:r>
              <a:rPr lang="pt-BR" sz="1100" dirty="0" smtClean="0">
                <a:cs typeface="Lucida Sans Unicode"/>
              </a:rPr>
              <a:t>motivo: a aposentadoria especial é custeada com a contribuição adicional de 12, 9 e 6% </a:t>
            </a:r>
            <a:r>
              <a:rPr lang="pt-BR" sz="1100" strike="sngStrike" dirty="0" smtClean="0">
                <a:cs typeface="Lucida Sans Unicode"/>
              </a:rPr>
              <a:t>(ou 9, 7 ou 5% para cooperativa de trabalho) </a:t>
            </a:r>
            <a:r>
              <a:rPr lang="pt-BR" sz="1100" dirty="0" smtClean="0">
                <a:cs typeface="Lucida Sans Unicode"/>
              </a:rPr>
              <a:t>sobre o SC desses segurados, e apenas recolhem esse adicional a empresa, o OGMO/sindicato e a cooperativa de produção (PBPS, art.57 § 6.o, e Lei 10.666/03, art.1.o, caput e §§ 1.o/2.o).</a:t>
            </a:r>
          </a:p>
          <a:p>
            <a:pPr algn="just" defTabSz="966612" eaLnBrk="1" hangingPunct="1">
              <a:spcBef>
                <a:spcPct val="0"/>
              </a:spcBef>
              <a:defRPr/>
            </a:pPr>
            <a:endParaRPr lang="pt-BR" sz="1100" dirty="0" smtClean="0"/>
          </a:p>
          <a:p>
            <a:pPr algn="just" defTabSz="966612" eaLnBrk="1" hangingPunct="1">
              <a:spcBef>
                <a:spcPct val="0"/>
              </a:spcBef>
              <a:defRPr/>
            </a:pPr>
            <a:r>
              <a:rPr lang="pt-BR" sz="1100" dirty="0" smtClean="0"/>
              <a:t>- 15 anos: trabalhos em atividades permanentes no subsolo de minerações subterrâneas em frente de produção; etc.</a:t>
            </a:r>
          </a:p>
          <a:p>
            <a:pPr algn="just" defTabSz="966612" eaLnBrk="1" hangingPunct="1">
              <a:spcBef>
                <a:spcPct val="0"/>
              </a:spcBef>
              <a:defRPr/>
            </a:pPr>
            <a:r>
              <a:rPr lang="pt-BR" sz="1100" dirty="0" smtClean="0"/>
              <a:t>- 20 anos: extração, processamento e manipulação de amianto; mineração subterrânea afastadas das frentes de produção.</a:t>
            </a:r>
          </a:p>
          <a:p>
            <a:pPr algn="just" defTabSz="966612" eaLnBrk="1" hangingPunct="1">
              <a:spcBef>
                <a:spcPct val="0"/>
              </a:spcBef>
              <a:defRPr/>
            </a:pPr>
            <a:r>
              <a:rPr lang="pt-BR" sz="1100" dirty="0" smtClean="0"/>
              <a:t>- 25 anos: sujeição a microorganismos e parasitas infecto-contagiosos vivos e suas toxinas (atividades hospitalares, p.ex.); sujeição a pressão atmosférica anormal (operações de mergulho com uso de escafandro ou outros equipamentos; atividade em tubulações ou túneis sob ar comprimido); ruído acima dos níveis de tolerância (hoje é 85 dB(A)); radioações ionizantes (extração e beneficiamento de minerais radioativos, etc.).</a:t>
            </a:r>
          </a:p>
          <a:p>
            <a:pPr marL="0" lvl="1" algn="just" defTabSz="966612" eaLnBrk="1" hangingPunct="1">
              <a:spcBef>
                <a:spcPct val="0"/>
              </a:spcBef>
              <a:defRPr/>
            </a:pPr>
            <a:r>
              <a:rPr lang="pt-BR" sz="1100" dirty="0" smtClean="0">
                <a:cs typeface="Lucida Sans Unicode"/>
              </a:rPr>
              <a:t>→ prova da exposição (ônus do segurado): por meio de formulário definido pelo INSS. Atualmente é o PPP, elaborado com base em LTCAT.</a:t>
            </a:r>
          </a:p>
          <a:p>
            <a:pPr algn="just" defTabSz="966612" eaLnBrk="1" hangingPunct="1">
              <a:spcBef>
                <a:spcPct val="0"/>
              </a:spcBef>
              <a:defRPr/>
            </a:pPr>
            <a:r>
              <a:rPr lang="pt-BR" sz="1100" dirty="0" smtClean="0">
                <a:cs typeface="Lucida Sans Unicode"/>
              </a:rPr>
              <a:t>→ atividade especial por enquadramento profissional: até 28/04/1995 (Decreto 53.831/64 e 83.080/79).</a:t>
            </a:r>
            <a:endParaRPr lang="pt-BR" sz="1100" dirty="0" smtClean="0"/>
          </a:p>
        </p:txBody>
      </p:sp>
      <p:sp>
        <p:nvSpPr>
          <p:cNvPr id="38916"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54DF6D-8AB2-401E-A793-F36605CD2503}" type="slidenum">
              <a:rPr lang="pt-BR" smtClean="0"/>
              <a:pPr fontAlgn="base">
                <a:spcBef>
                  <a:spcPct val="0"/>
                </a:spcBef>
                <a:spcAft>
                  <a:spcPct val="0"/>
                </a:spcAft>
                <a:defRPr/>
              </a:pPr>
              <a:t>11</a:t>
            </a:fld>
            <a:endParaRPr lang="pt-BR" dirty="0" smtClean="0"/>
          </a:p>
        </p:txBody>
      </p:sp>
    </p:spTree>
    <p:extLst>
      <p:ext uri="{BB962C8B-B14F-4D97-AF65-F5344CB8AC3E}">
        <p14:creationId xmlns="" xmlns:p14="http://schemas.microsoft.com/office/powerpoint/2010/main" val="2231482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8915" name="Espaço Reservado para Anotações 2"/>
          <p:cNvSpPr>
            <a:spLocks noGrp="1"/>
          </p:cNvSpPr>
          <p:nvPr>
            <p:ph type="body" idx="1"/>
          </p:nvPr>
        </p:nvSpPr>
        <p:spPr bwMode="auto"/>
        <p:txBody>
          <a:bodyPr wrap="square" numCol="1" anchor="t" anchorCtr="0" compatLnSpc="1">
            <a:prstTxWarp prst="textNoShape">
              <a:avLst/>
            </a:prstTxWarp>
            <a:normAutofit/>
          </a:bodyPr>
          <a:lstStyle/>
          <a:p>
            <a:pPr algn="just"/>
            <a:r>
              <a:rPr lang="pt-BR" sz="1100" dirty="0" smtClean="0"/>
              <a:t>- A </a:t>
            </a:r>
            <a:r>
              <a:rPr lang="pt-BR" sz="1100" b="1" u="sng" dirty="0" smtClean="0"/>
              <a:t>habitualidade</a:t>
            </a:r>
            <a:r>
              <a:rPr lang="pt-BR" sz="1100" dirty="0" smtClean="0"/>
              <a:t> pode ser definida como a certeza de sujeição do indivíduo aos agentes nocivos nos dias de trabalho. Relaciona-se à exposição usual, rotineira, constante, muito frequente. (TODOS OS DIAS de trabalho)</a:t>
            </a:r>
          </a:p>
          <a:p>
            <a:pPr algn="just"/>
            <a:r>
              <a:rPr lang="pt-BR" sz="1100" dirty="0" smtClean="0"/>
              <a:t>-  </a:t>
            </a:r>
            <a:r>
              <a:rPr lang="pt-BR" sz="1100" b="1" u="sng" dirty="0" smtClean="0"/>
              <a:t>Trabalho permanente</a:t>
            </a:r>
            <a:r>
              <a:rPr lang="pt-BR" sz="1100" dirty="0" smtClean="0"/>
              <a:t> aquele que é exercido de forma não ocasional nem intermitente, no qual a exposição ao agente nocivo seja indissociável da produção do bem ou da prestação do serviço. (DURANTE TODA a JORNADA de trabalho)</a:t>
            </a:r>
          </a:p>
          <a:p>
            <a:pPr algn="just"/>
            <a:r>
              <a:rPr lang="pt-BR" sz="1100" b="1" dirty="0" smtClean="0">
                <a:cs typeface="Lucida Sans Unicode"/>
              </a:rPr>
              <a:t>↳</a:t>
            </a:r>
            <a:r>
              <a:rPr lang="pt-BR" sz="1100" b="1" dirty="0" smtClean="0"/>
              <a:t> períodos de descanso determinados pela legislação trabalhista (DSR, férias, licença paternidade, doação de sangue, alistamento militar ou eleitoral, afastamento por casamento ou por luto,  basicamente); afastamento decorrentes de gozo de benefícios por incapacidade acidentários (auxílio-doença ou aposentadoria por invalidez). </a:t>
            </a:r>
          </a:p>
          <a:p>
            <a:pPr algn="just" defTabSz="966612">
              <a:defRPr/>
            </a:pPr>
            <a:r>
              <a:rPr lang="pt-BR" sz="1100" dirty="0" smtClean="0"/>
              <a:t>- O Decreto 53.831/64 já exigia exposição </a:t>
            </a:r>
            <a:r>
              <a:rPr lang="pt-BR" sz="1100" b="1" dirty="0" smtClean="0"/>
              <a:t>permanente a habitual</a:t>
            </a:r>
            <a:r>
              <a:rPr lang="pt-BR" sz="1100" dirty="0" smtClean="0"/>
              <a:t> na prestação dos serviços considerados insalubres, perigosos ou penosos (o que foi repetido no Dec.83.080/79). A legislação previdenciária SEMPRE exigiu tais requisitos. </a:t>
            </a:r>
            <a:r>
              <a:rPr lang="pt-BR" sz="1100" b="1" dirty="0" smtClean="0"/>
              <a:t>Todavia, a jurisprudência consolidou o entendimento segundo o qual tais requisitos são exigíveis apenas a partir da Lei 9.032, de 28.04.1995 (que alterou a redação do § 3.o do art.57 do PBPS)</a:t>
            </a:r>
            <a:r>
              <a:rPr lang="pt-BR" sz="1100" dirty="0" smtClean="0"/>
              <a:t>: STJ, </a:t>
            </a:r>
            <a:r>
              <a:rPr lang="pt-BR" sz="1100" dirty="0" err="1" smtClean="0"/>
              <a:t>AgRg</a:t>
            </a:r>
            <a:r>
              <a:rPr lang="pt-BR" sz="1100" dirty="0" smtClean="0"/>
              <a:t> no </a:t>
            </a:r>
            <a:r>
              <a:rPr lang="pt-BR" sz="1100" dirty="0" err="1" smtClean="0"/>
              <a:t>AResp</a:t>
            </a:r>
            <a:r>
              <a:rPr lang="pt-BR" sz="1100" dirty="0" smtClean="0"/>
              <a:t> 295.495, j.09.04.2013; </a:t>
            </a:r>
            <a:r>
              <a:rPr lang="pt-BR" sz="1100" dirty="0" err="1" smtClean="0"/>
              <a:t>AgRg</a:t>
            </a:r>
            <a:r>
              <a:rPr lang="pt-BR" sz="1100" dirty="0" smtClean="0"/>
              <a:t> no </a:t>
            </a:r>
            <a:r>
              <a:rPr lang="pt-BR" sz="1100" dirty="0" err="1" smtClean="0"/>
              <a:t>Resp</a:t>
            </a:r>
            <a:r>
              <a:rPr lang="pt-BR" sz="1100" dirty="0" smtClean="0"/>
              <a:t> 1.142.056, j.20.12.2012; </a:t>
            </a:r>
            <a:r>
              <a:rPr lang="pt-BR" sz="1100" dirty="0" err="1" smtClean="0"/>
              <a:t>Resp</a:t>
            </a:r>
            <a:r>
              <a:rPr lang="pt-BR" sz="1100" dirty="0" smtClean="0"/>
              <a:t> 977.400, j.09.10.2007.</a:t>
            </a:r>
            <a:endParaRPr lang="pt-BR" sz="1100" b="1" dirty="0" smtClean="0"/>
          </a:p>
        </p:txBody>
      </p:sp>
      <p:sp>
        <p:nvSpPr>
          <p:cNvPr id="38916"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54DF6D-8AB2-401E-A793-F36605CD2503}" type="slidenum">
              <a:rPr lang="pt-BR" smtClean="0"/>
              <a:pPr fontAlgn="base">
                <a:spcBef>
                  <a:spcPct val="0"/>
                </a:spcBef>
                <a:spcAft>
                  <a:spcPct val="0"/>
                </a:spcAft>
                <a:defRPr/>
              </a:pPr>
              <a:t>12</a:t>
            </a:fld>
            <a:endParaRPr lang="pt-BR" dirty="0" smtClean="0"/>
          </a:p>
        </p:txBody>
      </p:sp>
    </p:spTree>
    <p:extLst>
      <p:ext uri="{BB962C8B-B14F-4D97-AF65-F5344CB8AC3E}">
        <p14:creationId xmlns="" xmlns:p14="http://schemas.microsoft.com/office/powerpoint/2010/main" val="2745395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8915" name="Espaço Reservado para Anotações 2"/>
          <p:cNvSpPr>
            <a:spLocks noGrp="1"/>
          </p:cNvSpPr>
          <p:nvPr>
            <p:ph type="body" idx="1"/>
          </p:nvPr>
        </p:nvSpPr>
        <p:spPr bwMode="auto"/>
        <p:txBody>
          <a:bodyPr wrap="square" numCol="1" anchor="t" anchorCtr="0" compatLnSpc="1">
            <a:prstTxWarp prst="textNoShape">
              <a:avLst/>
            </a:prstTxWarp>
            <a:normAutofit/>
          </a:bodyPr>
          <a:lstStyle/>
          <a:p>
            <a:pPr algn="just"/>
            <a:r>
              <a:rPr lang="pt-BR" sz="1100" b="1" dirty="0" smtClean="0"/>
              <a:t>- </a:t>
            </a:r>
            <a:r>
              <a:rPr lang="pt-BR" sz="1100" b="1" u="sng" dirty="0" smtClean="0"/>
              <a:t>categoria profissional</a:t>
            </a:r>
            <a:r>
              <a:rPr lang="pt-BR" sz="1100" b="1" dirty="0" smtClean="0"/>
              <a:t>: </a:t>
            </a:r>
            <a:r>
              <a:rPr lang="pt-BR" sz="1300" dirty="0" smtClean="0"/>
              <a:t>não basta a comprovação de que a atividade profissional estava prevista nos anexos dos Decretos, sendo necessário fazer prova de que aquela era a atividade desenvolvida de forma </a:t>
            </a:r>
            <a:r>
              <a:rPr lang="pt-BR" sz="1300" b="1" u="sng" dirty="0" err="1" smtClean="0"/>
              <a:t>não-ocasional</a:t>
            </a:r>
            <a:r>
              <a:rPr lang="pt-BR" sz="1300" b="1" u="sng" dirty="0" smtClean="0"/>
              <a:t> e </a:t>
            </a:r>
            <a:r>
              <a:rPr lang="pt-BR" sz="1300" b="1" u="sng" dirty="0" err="1" smtClean="0"/>
              <a:t>não-intermitente</a:t>
            </a:r>
            <a:r>
              <a:rPr lang="pt-BR" sz="1300" dirty="0" smtClean="0"/>
              <a:t>, </a:t>
            </a:r>
            <a:r>
              <a:rPr lang="pt-BR" sz="1300" b="1" u="sng" dirty="0" smtClean="0"/>
              <a:t>sem desvios de função</a:t>
            </a:r>
            <a:r>
              <a:rPr lang="pt-BR" sz="1300" dirty="0" smtClean="0"/>
              <a:t> na atuação profissional.</a:t>
            </a:r>
          </a:p>
          <a:p>
            <a:pPr algn="just"/>
            <a:endParaRPr lang="pt-BR" sz="1300" b="1" dirty="0" smtClean="0"/>
          </a:p>
          <a:p>
            <a:pPr algn="just"/>
            <a:r>
              <a:rPr lang="pt-BR" sz="1300" b="1" dirty="0" smtClean="0"/>
              <a:t>- </a:t>
            </a:r>
            <a:r>
              <a:rPr lang="pt-BR" sz="1300" b="1" u="sng" dirty="0" smtClean="0"/>
              <a:t>exposição a agentes nocivos</a:t>
            </a:r>
            <a:r>
              <a:rPr lang="pt-BR" sz="1300" b="1" dirty="0" smtClean="0"/>
              <a:t>: </a:t>
            </a:r>
            <a:r>
              <a:rPr lang="pt-BR" sz="1300" dirty="0" smtClean="0"/>
              <a:t>não basta o enquadramento por mera exposição ao agente quando a nocividade é prevista na legislação apenas para o processo produtivo do bem. Ex.: fabricação do cimento (pelo operário da indústria de extração do mineral ou produção do bem) </a:t>
            </a:r>
            <a:r>
              <a:rPr lang="pt-BR" sz="1300" i="1" dirty="0" smtClean="0"/>
              <a:t>versus</a:t>
            </a:r>
            <a:r>
              <a:rPr lang="pt-BR" sz="1300" dirty="0" smtClean="0"/>
              <a:t> utilização do cimento (pelo pedreiro, conf. Súmula 71da TNU: </a:t>
            </a:r>
            <a:r>
              <a:rPr lang="pt-BR" sz="1300" i="1" dirty="0" smtClean="0"/>
              <a:t>o mero contato com cimento não caracteriza atividade especial</a:t>
            </a:r>
            <a:r>
              <a:rPr lang="pt-BR" sz="1300" dirty="0" smtClean="0"/>
              <a:t>); auxiliar de enfermagem atua no setor de isolamento ou no centro cirúrgico </a:t>
            </a:r>
            <a:r>
              <a:rPr lang="pt-BR" sz="1300" i="1" dirty="0" smtClean="0"/>
              <a:t>versus</a:t>
            </a:r>
            <a:r>
              <a:rPr lang="pt-BR" sz="1300" dirty="0" smtClean="0"/>
              <a:t> o porteiro do hospital. Por isso, os trabalhadores não envolvidos diretamente na produção do bem, ou na prestação do serviço, não estão sujeitos a agentes nocivos de molde a caracterizar atividade especial pra fins previdenciários.</a:t>
            </a:r>
            <a:endParaRPr lang="pt-BR" sz="1100" b="1" dirty="0" smtClean="0"/>
          </a:p>
        </p:txBody>
      </p:sp>
      <p:sp>
        <p:nvSpPr>
          <p:cNvPr id="38916"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54DF6D-8AB2-401E-A793-F36605CD2503}" type="slidenum">
              <a:rPr lang="pt-BR" smtClean="0"/>
              <a:pPr fontAlgn="base">
                <a:spcBef>
                  <a:spcPct val="0"/>
                </a:spcBef>
                <a:spcAft>
                  <a:spcPct val="0"/>
                </a:spcAft>
                <a:defRPr/>
              </a:pPr>
              <a:t>13</a:t>
            </a:fld>
            <a:endParaRPr lang="pt-BR" dirty="0" smtClean="0"/>
          </a:p>
        </p:txBody>
      </p:sp>
    </p:spTree>
    <p:extLst>
      <p:ext uri="{BB962C8B-B14F-4D97-AF65-F5344CB8AC3E}">
        <p14:creationId xmlns="" xmlns:p14="http://schemas.microsoft.com/office/powerpoint/2010/main" val="289180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8915" name="Espaço Reservado para Anotações 2"/>
          <p:cNvSpPr>
            <a:spLocks noGrp="1"/>
          </p:cNvSpPr>
          <p:nvPr>
            <p:ph type="body" idx="1"/>
          </p:nvPr>
        </p:nvSpPr>
        <p:spPr bwMode="auto"/>
        <p:txBody>
          <a:bodyPr wrap="square" numCol="1" anchor="t" anchorCtr="0" compatLnSpc="1">
            <a:prstTxWarp prst="textNoShape">
              <a:avLst/>
            </a:prstTxWarp>
            <a:normAutofit/>
          </a:bodyPr>
          <a:lstStyle/>
          <a:p>
            <a:r>
              <a:rPr lang="pt-BR" sz="1100" dirty="0" smtClean="0"/>
              <a:t>- a prova da exposição/enquadramento de categoria profissional é ônus do segurado.</a:t>
            </a:r>
          </a:p>
          <a:p>
            <a:r>
              <a:rPr lang="pt-BR" sz="1100" dirty="0" smtClean="0"/>
              <a:t>- </a:t>
            </a:r>
            <a:r>
              <a:rPr lang="pt-BR" sz="1100" dirty="0" smtClean="0">
                <a:cs typeface="Lucida Sans Unicode"/>
              </a:rPr>
              <a:t>exceto ruído e temperatura, que sempre exigiu laudo técnico com mensuração quantitativa.</a:t>
            </a:r>
            <a:endParaRPr lang="pt-BR" sz="1100" dirty="0" smtClean="0"/>
          </a:p>
        </p:txBody>
      </p:sp>
      <p:sp>
        <p:nvSpPr>
          <p:cNvPr id="38916"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54DF6D-8AB2-401E-A793-F36605CD2503}" type="slidenum">
              <a:rPr lang="pt-BR" smtClean="0"/>
              <a:pPr fontAlgn="base">
                <a:spcBef>
                  <a:spcPct val="0"/>
                </a:spcBef>
                <a:spcAft>
                  <a:spcPct val="0"/>
                </a:spcAft>
                <a:defRPr/>
              </a:pPr>
              <a:t>14</a:t>
            </a:fld>
            <a:endParaRPr lang="pt-BR" dirty="0" smtClean="0"/>
          </a:p>
        </p:txBody>
      </p:sp>
    </p:spTree>
    <p:extLst>
      <p:ext uri="{BB962C8B-B14F-4D97-AF65-F5344CB8AC3E}">
        <p14:creationId xmlns="" xmlns:p14="http://schemas.microsoft.com/office/powerpoint/2010/main" val="1319462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8915" name="Espaço Reservado para Anotações 2"/>
          <p:cNvSpPr>
            <a:spLocks noGrp="1"/>
          </p:cNvSpPr>
          <p:nvPr>
            <p:ph type="body" idx="1"/>
          </p:nvPr>
        </p:nvSpPr>
        <p:spPr bwMode="auto"/>
        <p:txBody>
          <a:bodyPr wrap="square" numCol="1" anchor="t" anchorCtr="0" compatLnSpc="1">
            <a:prstTxWarp prst="textNoShape">
              <a:avLst/>
            </a:prstTxWarp>
            <a:normAutofit/>
          </a:bodyPr>
          <a:lstStyle/>
          <a:p>
            <a:pPr algn="just" defTabSz="966612" eaLnBrk="1" hangingPunct="1">
              <a:spcBef>
                <a:spcPct val="0"/>
              </a:spcBef>
              <a:defRPr/>
            </a:pPr>
            <a:r>
              <a:rPr lang="pt-BR" sz="1100" dirty="0" smtClean="0">
                <a:cs typeface="Lucida Sans Unicode"/>
              </a:rPr>
              <a:t>- o LTCAT somente passou a ser exigido com a publicação da </a:t>
            </a:r>
            <a:r>
              <a:rPr lang="pt-BR" sz="1100" dirty="0" err="1" smtClean="0">
                <a:cs typeface="Lucida Sans Unicode"/>
              </a:rPr>
              <a:t>MPv</a:t>
            </a:r>
            <a:r>
              <a:rPr lang="pt-BR" sz="1100" dirty="0" smtClean="0">
                <a:cs typeface="Lucida Sans Unicode"/>
              </a:rPr>
              <a:t> 1.523 (editada em 11.10.1996 e publicada em 14.10.1996). Mas </a:t>
            </a:r>
            <a:r>
              <a:rPr lang="pt-BR" sz="1100" dirty="0" smtClean="0"/>
              <a:t>parte da jurisprudência entende que o LTCAT passou a ser exigido a partir da regulamentação da Lei 9032/95 e da </a:t>
            </a:r>
            <a:r>
              <a:rPr lang="pt-BR" sz="1100" dirty="0" err="1" smtClean="0"/>
              <a:t>MPv</a:t>
            </a:r>
            <a:r>
              <a:rPr lang="pt-BR" sz="1100" dirty="0" smtClean="0"/>
              <a:t> 1523/96, o que foi realizado pelo Dec.2.172, de 05.03.1997 (i.e., passou a ser exigido a partir de 06.05.1997, que foi a data da publicação deste decreto); e parte entende que se tornou obrigatório a partir de 10.12.1997, quando a </a:t>
            </a:r>
            <a:r>
              <a:rPr lang="pt-BR" sz="1100" dirty="0" err="1" smtClean="0"/>
              <a:t>MPv</a:t>
            </a:r>
            <a:r>
              <a:rPr lang="pt-BR" sz="1100" dirty="0" smtClean="0"/>
              <a:t> 1523 foi convertida na Lei 9.528. Há julgados do STJ em ambos os sentidos: </a:t>
            </a:r>
            <a:r>
              <a:rPr lang="pt-BR" sz="1100" dirty="0" err="1" smtClean="0"/>
              <a:t>AgRg</a:t>
            </a:r>
            <a:r>
              <a:rPr lang="pt-BR" sz="1100" dirty="0" smtClean="0"/>
              <a:t> no </a:t>
            </a:r>
            <a:r>
              <a:rPr lang="pt-BR" sz="1100" dirty="0" err="1" smtClean="0"/>
              <a:t>Resp</a:t>
            </a:r>
            <a:r>
              <a:rPr lang="pt-BR" sz="1100" dirty="0" smtClean="0"/>
              <a:t> 1.176.916, j.11/05/2010; </a:t>
            </a:r>
            <a:r>
              <a:rPr lang="pt-BR" sz="1100" dirty="0" err="1" smtClean="0"/>
              <a:t>Resp</a:t>
            </a:r>
            <a:r>
              <a:rPr lang="pt-BR" sz="1100" dirty="0" smtClean="0"/>
              <a:t> 354.737, j.18/11/2008 (pesquisa feita em 26.09.2013).</a:t>
            </a:r>
            <a:endParaRPr lang="pt-BR" sz="1100" dirty="0" smtClean="0">
              <a:cs typeface="Lucida Sans Unicode"/>
            </a:endParaRPr>
          </a:p>
          <a:p>
            <a:pPr algn="just" defTabSz="966612" eaLnBrk="1" hangingPunct="1">
              <a:spcBef>
                <a:spcPct val="0"/>
              </a:spcBef>
              <a:defRPr/>
            </a:pPr>
            <a:r>
              <a:rPr lang="pt-BR" sz="1100" b="1" i="1" dirty="0" smtClean="0">
                <a:cs typeface="Lucida Sans Unicode"/>
              </a:rPr>
              <a:t>- a partir de 01.01.2004 </a:t>
            </a:r>
            <a:r>
              <a:rPr lang="pt-BR" sz="1100" i="1" dirty="0" smtClean="0">
                <a:cs typeface="Lucida Sans Unicode"/>
              </a:rPr>
              <a:t>(</a:t>
            </a:r>
            <a:r>
              <a:rPr lang="pt-BR" sz="1100" dirty="0" smtClean="0"/>
              <a:t>data definida pelo art.148 da IN/INSS/DC n.o 95/97, na redação da IN/INSS/DC n.o 99, de 05.12.2003</a:t>
            </a:r>
            <a:r>
              <a:rPr lang="pt-BR" sz="1100" i="1" dirty="0" smtClean="0">
                <a:cs typeface="Lucida Sans Unicode"/>
              </a:rPr>
              <a:t>): </a:t>
            </a:r>
            <a:r>
              <a:rPr lang="pt-BR" sz="1100" i="1" dirty="0" smtClean="0"/>
              <a:t>formulário (PPP) elaborado com base em LTCAT que comprove a efetiva exposição a agentes agressivos previstos no Anexo do RPS. Ou seja, a existência de PPP supre a apresentação, a exibição, de LTCAT porque sua existência pressupõe a existência do LTCAT.</a:t>
            </a:r>
          </a:p>
          <a:p>
            <a:pPr algn="just" defTabSz="966612" eaLnBrk="1" hangingPunct="1">
              <a:spcBef>
                <a:spcPct val="0"/>
              </a:spcBef>
              <a:defRPr/>
            </a:pPr>
            <a:r>
              <a:rPr lang="pt-BR" sz="1100" i="1" dirty="0" smtClean="0">
                <a:cs typeface="Lucida Sans Unicode"/>
              </a:rPr>
              <a:t>- DC é Diretoria Colegiada do INSS.</a:t>
            </a:r>
            <a:endParaRPr lang="pt-BR" sz="1100" dirty="0" smtClean="0"/>
          </a:p>
        </p:txBody>
      </p:sp>
      <p:sp>
        <p:nvSpPr>
          <p:cNvPr id="38916"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54DF6D-8AB2-401E-A793-F36605CD2503}" type="slidenum">
              <a:rPr lang="pt-BR" smtClean="0"/>
              <a:pPr fontAlgn="base">
                <a:spcBef>
                  <a:spcPct val="0"/>
                </a:spcBef>
                <a:spcAft>
                  <a:spcPct val="0"/>
                </a:spcAft>
                <a:defRPr/>
              </a:pPr>
              <a:t>15</a:t>
            </a:fld>
            <a:endParaRPr lang="pt-BR" dirty="0" smtClean="0"/>
          </a:p>
        </p:txBody>
      </p:sp>
    </p:spTree>
    <p:extLst>
      <p:ext uri="{BB962C8B-B14F-4D97-AF65-F5344CB8AC3E}">
        <p14:creationId xmlns="" xmlns:p14="http://schemas.microsoft.com/office/powerpoint/2010/main" val="1276035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8915" name="Espaço Reservado para Anotações 2"/>
          <p:cNvSpPr>
            <a:spLocks noGrp="1"/>
          </p:cNvSpPr>
          <p:nvPr>
            <p:ph type="body" idx="1"/>
          </p:nvPr>
        </p:nvSpPr>
        <p:spPr bwMode="auto"/>
        <p:txBody>
          <a:bodyPr wrap="square" numCol="1" anchor="t" anchorCtr="0" compatLnSpc="1">
            <a:prstTxWarp prst="textNoShape">
              <a:avLst/>
            </a:prstTxWarp>
            <a:normAutofit/>
          </a:bodyPr>
          <a:lstStyle/>
          <a:p>
            <a:pPr algn="just" defTabSz="966612" eaLnBrk="1" hangingPunct="1">
              <a:spcBef>
                <a:spcPct val="0"/>
              </a:spcBef>
              <a:defRPr/>
            </a:pPr>
            <a:r>
              <a:rPr lang="pt-BR" sz="1100" dirty="0" smtClean="0"/>
              <a:t>- o objetivo do formulário é prova  efetiva atividade desempenhada pelo segurado e atestada pela empresa.</a:t>
            </a:r>
          </a:p>
          <a:p>
            <a:pPr algn="just" defTabSz="966612" eaLnBrk="1" hangingPunct="1">
              <a:spcBef>
                <a:spcPct val="0"/>
              </a:spcBef>
              <a:defRPr/>
            </a:pPr>
            <a:r>
              <a:rPr lang="pt-BR" sz="1100" dirty="0" smtClean="0"/>
              <a:t>- LTCAT é expedido por médico do trabalho ou engenheiro de segurança no trabalho.</a:t>
            </a:r>
          </a:p>
          <a:p>
            <a:r>
              <a:rPr lang="pt-BR" sz="1100" dirty="0" smtClean="0"/>
              <a:t>- As alterações introduzidas pela Lei 9032/95 foram disciplinadas pelo terceiro RPS, qual seja, o Decreto 2.172, de 05.03.1997 (que expressamente revogou os Dec.357/91 e 611/92). </a:t>
            </a:r>
            <a:r>
              <a:rPr lang="pt-BR" sz="1100" b="1" dirty="0" smtClean="0"/>
              <a:t>A jurisprudência majoritária entende que somente a partir desde decreto é que se tornou obrigatório o </a:t>
            </a:r>
            <a:r>
              <a:rPr lang="pt-BR" sz="1100" b="1" u="sng" dirty="0" smtClean="0"/>
              <a:t>LTCAT</a:t>
            </a:r>
            <a:r>
              <a:rPr lang="pt-BR" sz="1100" b="1" dirty="0" smtClean="0"/>
              <a:t> para comprovar a exposição </a:t>
            </a:r>
            <a:r>
              <a:rPr lang="pt-BR" sz="1100" b="1" u="sng" dirty="0" smtClean="0"/>
              <a:t>permanente</a:t>
            </a:r>
            <a:r>
              <a:rPr lang="pt-BR" sz="1100" b="1" dirty="0" smtClean="0"/>
              <a:t> e </a:t>
            </a:r>
            <a:r>
              <a:rPr lang="pt-BR" sz="1100" b="1" u="sng" dirty="0" smtClean="0"/>
              <a:t>habitual</a:t>
            </a:r>
            <a:r>
              <a:rPr lang="pt-BR" sz="1100" b="1" dirty="0" smtClean="0"/>
              <a:t> a agentes nocivos à saúde. Outrossim, tendo em vista que a relação de agentes nocivos a que se refere a Lei 9032/95 apenas foi trazido por este decreto, a jurisprudência consolidou o entendimento que o rol de agentes nocivos dos Dec.53.831/94 e 83.080/79 devem ser utilizados até o dia anterior à publicação desde ato normativo (i.e., até 05.03.1997)</a:t>
            </a:r>
            <a:r>
              <a:rPr lang="pt-BR" sz="1100" dirty="0" smtClean="0"/>
              <a:t>.</a:t>
            </a:r>
          </a:p>
          <a:p>
            <a:pPr algn="just" defTabSz="966612" eaLnBrk="1" hangingPunct="1">
              <a:spcBef>
                <a:spcPct val="0"/>
              </a:spcBef>
              <a:defRPr/>
            </a:pPr>
            <a:r>
              <a:rPr lang="pt-BR" sz="1100" dirty="0" smtClean="0"/>
              <a:t>- de acordo com o entendimento do INSS, o formulário utilizado deverá ser aquele vigente ao tempo em que o trabalho foi exercido (a partir da Lei 9032/95), i.e., SB-40/DSS-8030-/DIRBEN-8030 e PPP. Todavia, o PPP expedido de modo adequado (com base em LTCAT e assinado pelo responsável pela empresa ou seu preposto) substitui qualquer formulário para o serviço prestado a  qualquer tempo.</a:t>
            </a:r>
          </a:p>
          <a:p>
            <a:pPr algn="just" defTabSz="966612" eaLnBrk="1" hangingPunct="1">
              <a:spcBef>
                <a:spcPct val="0"/>
              </a:spcBef>
              <a:defRPr/>
            </a:pPr>
            <a:r>
              <a:rPr lang="pt-BR" sz="1100" dirty="0" smtClean="0"/>
              <a:t>- Perfil Profissiográfico: introduzido na legislação previdenciária pela </a:t>
            </a:r>
            <a:r>
              <a:rPr lang="pt-BR" sz="1100" dirty="0" err="1" smtClean="0"/>
              <a:t>MPv</a:t>
            </a:r>
            <a:r>
              <a:rPr lang="pt-BR" sz="1100" dirty="0" smtClean="0"/>
              <a:t> 1.523/96, que originou a Lei 9.528/97. Posteriormente o Dec.4032, de 26.11.1001 introduziu no Dec.3048/99 a expressão “perfil profissiográfico previdenciário”.</a:t>
            </a:r>
          </a:p>
        </p:txBody>
      </p:sp>
      <p:sp>
        <p:nvSpPr>
          <p:cNvPr id="38916"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54DF6D-8AB2-401E-A793-F36605CD2503}" type="slidenum">
              <a:rPr lang="pt-BR" smtClean="0"/>
              <a:pPr fontAlgn="base">
                <a:spcBef>
                  <a:spcPct val="0"/>
                </a:spcBef>
                <a:spcAft>
                  <a:spcPct val="0"/>
                </a:spcAft>
                <a:defRPr/>
              </a:pPr>
              <a:t>16</a:t>
            </a:fld>
            <a:endParaRPr lang="pt-BR" dirty="0" smtClean="0"/>
          </a:p>
        </p:txBody>
      </p:sp>
    </p:spTree>
    <p:extLst>
      <p:ext uri="{BB962C8B-B14F-4D97-AF65-F5344CB8AC3E}">
        <p14:creationId xmlns="" xmlns:p14="http://schemas.microsoft.com/office/powerpoint/2010/main" val="2507768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8915" name="Espaço Reservado para Anotações 2"/>
          <p:cNvSpPr>
            <a:spLocks noGrp="1"/>
          </p:cNvSpPr>
          <p:nvPr>
            <p:ph type="body" idx="1"/>
          </p:nvPr>
        </p:nvSpPr>
        <p:spPr bwMode="auto"/>
        <p:txBody>
          <a:bodyPr wrap="square" numCol="1" anchor="t" anchorCtr="0" compatLnSpc="1">
            <a:prstTxWarp prst="textNoShape">
              <a:avLst/>
            </a:prstTxWarp>
            <a:normAutofit/>
          </a:bodyPr>
          <a:lstStyle/>
          <a:p>
            <a:pPr algn="just" defTabSz="966612" eaLnBrk="1" hangingPunct="1">
              <a:spcBef>
                <a:spcPct val="0"/>
              </a:spcBef>
              <a:defRPr/>
            </a:pPr>
            <a:r>
              <a:rPr lang="pt-BR" sz="1100" dirty="0" smtClean="0"/>
              <a:t>- de acordo com o entendimento do INSS, o formulário utilizado deverá ser aquele vigente ao tempo em que o trabalho foi exercido (a partir da Lei 9032/95), i.e., SB-40/DSS-803-/DIRBEN-8030 e PPP. Todavia, o PPP expedido de modo adequado (com base em LTCAT e assinado pelo responsável pela empresa ou seu preposto) substitui qualquer formulário para o serviço prestado a  qualquer tempo.</a:t>
            </a:r>
          </a:p>
        </p:txBody>
      </p:sp>
      <p:sp>
        <p:nvSpPr>
          <p:cNvPr id="38916"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54DF6D-8AB2-401E-A793-F36605CD2503}" type="slidenum">
              <a:rPr lang="pt-BR" smtClean="0"/>
              <a:pPr fontAlgn="base">
                <a:spcBef>
                  <a:spcPct val="0"/>
                </a:spcBef>
                <a:spcAft>
                  <a:spcPct val="0"/>
                </a:spcAft>
                <a:defRPr/>
              </a:pPr>
              <a:t>17</a:t>
            </a:fld>
            <a:endParaRPr lang="pt-BR" dirty="0" smtClean="0"/>
          </a:p>
        </p:txBody>
      </p:sp>
    </p:spTree>
    <p:extLst>
      <p:ext uri="{BB962C8B-B14F-4D97-AF65-F5344CB8AC3E}">
        <p14:creationId xmlns="" xmlns:p14="http://schemas.microsoft.com/office/powerpoint/2010/main" val="1987994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8915" name="Espaço Reservado para Anotações 2"/>
          <p:cNvSpPr>
            <a:spLocks noGrp="1"/>
          </p:cNvSpPr>
          <p:nvPr>
            <p:ph type="body" idx="1"/>
          </p:nvPr>
        </p:nvSpPr>
        <p:spPr bwMode="auto"/>
        <p:txBody>
          <a:bodyPr wrap="square" numCol="1" anchor="t" anchorCtr="0" compatLnSpc="1">
            <a:prstTxWarp prst="textNoShape">
              <a:avLst/>
            </a:prstTxWarp>
            <a:normAutofit/>
          </a:bodyPr>
          <a:lstStyle/>
          <a:p>
            <a:pPr algn="just" defTabSz="966612" eaLnBrk="1" hangingPunct="1">
              <a:spcBef>
                <a:spcPct val="0"/>
              </a:spcBef>
              <a:defRPr/>
            </a:pPr>
            <a:r>
              <a:rPr lang="pt-BR" sz="1100" dirty="0" smtClean="0"/>
              <a:t>- o LTCAT somente será renovado caso sejam introduzidas modificações no ambiente de trabalho. </a:t>
            </a:r>
          </a:p>
          <a:p>
            <a:pPr algn="just" defTabSz="966612" eaLnBrk="1" hangingPunct="1">
              <a:spcBef>
                <a:spcPct val="0"/>
              </a:spcBef>
              <a:defRPr/>
            </a:pPr>
            <a:r>
              <a:rPr lang="pt-BR" sz="1100" dirty="0" smtClean="0"/>
              <a:t>a) identificação do médico do trabalho ou engenheiro do trabalho emissor, com informações acerca da sua contratação e registros nos respectivos órgãos de classe; </a:t>
            </a:r>
          </a:p>
          <a:p>
            <a:pPr algn="just" defTabSz="966612" eaLnBrk="1" hangingPunct="1">
              <a:spcBef>
                <a:spcPct val="0"/>
              </a:spcBef>
              <a:defRPr/>
            </a:pPr>
            <a:r>
              <a:rPr lang="pt-BR" sz="1100" dirty="0" smtClean="0"/>
              <a:t>b) informações da empresa e dos setores de trabalho, com descrição dos locais e serviços localizados em cada setor, número de funcionários e atividades desempenhadas em cada um daqueles; </a:t>
            </a:r>
          </a:p>
          <a:p>
            <a:pPr algn="just" defTabSz="966612" eaLnBrk="1" hangingPunct="1">
              <a:spcBef>
                <a:spcPct val="0"/>
              </a:spcBef>
              <a:defRPr/>
            </a:pPr>
            <a:r>
              <a:rPr lang="pt-BR" sz="1100" dirty="0" smtClean="0"/>
              <a:t>c) condições ambientais dos locais de trabalho, com registro dos agentes nocivos, concentração, intensidade, tempo de exposição, metodologia, técnicas, aparelhagem e equipamentos utilizados para medição; </a:t>
            </a:r>
          </a:p>
          <a:p>
            <a:pPr algn="just" defTabSz="966612" eaLnBrk="1" hangingPunct="1">
              <a:spcBef>
                <a:spcPct val="0"/>
              </a:spcBef>
              <a:defRPr/>
            </a:pPr>
            <a:r>
              <a:rPr lang="pt-BR" sz="1100" dirty="0" smtClean="0"/>
              <a:t>d) duração da eventual exposição a agentes nocivos dentro da jornada de trabalho; </a:t>
            </a:r>
          </a:p>
          <a:p>
            <a:pPr algn="just" defTabSz="966612" eaLnBrk="1" hangingPunct="1">
              <a:spcBef>
                <a:spcPct val="0"/>
              </a:spcBef>
              <a:defRPr/>
            </a:pPr>
            <a:r>
              <a:rPr lang="pt-BR" sz="1100" dirty="0" smtClean="0"/>
              <a:t>e) informações acerca de EPC e EPI, sua caracterização e especificidades - incluindo o Certificado de Aprovação -, prazo de validade, percentuais de atenuação da nocividade, aplicação efetiva, controle de fornecimento aos trabalhadores e periodicidade das trocas; </a:t>
            </a:r>
          </a:p>
          <a:p>
            <a:pPr algn="just" defTabSz="966612" eaLnBrk="1" hangingPunct="1">
              <a:spcBef>
                <a:spcPct val="0"/>
              </a:spcBef>
              <a:defRPr/>
            </a:pPr>
            <a:r>
              <a:rPr lang="pt-BR" sz="1100" dirty="0" smtClean="0"/>
              <a:t>f) conclusão do médico do trabalho ou do engenheiro de segurança do trabalho responsável por sua elaboração, com informações claras e objetivas acerca dos agentes nocivos presentes nos ambientes de trabalho; </a:t>
            </a:r>
          </a:p>
          <a:p>
            <a:pPr algn="just" defTabSz="966612" eaLnBrk="1" hangingPunct="1">
              <a:spcBef>
                <a:spcPct val="0"/>
              </a:spcBef>
              <a:defRPr/>
            </a:pPr>
            <a:r>
              <a:rPr lang="pt-BR" sz="1100" dirty="0" smtClean="0"/>
              <a:t>g) data e local da inspeção. </a:t>
            </a:r>
          </a:p>
        </p:txBody>
      </p:sp>
      <p:sp>
        <p:nvSpPr>
          <p:cNvPr id="38916"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54DF6D-8AB2-401E-A793-F36605CD2503}" type="slidenum">
              <a:rPr lang="pt-BR" smtClean="0"/>
              <a:pPr fontAlgn="base">
                <a:spcBef>
                  <a:spcPct val="0"/>
                </a:spcBef>
                <a:spcAft>
                  <a:spcPct val="0"/>
                </a:spcAft>
                <a:defRPr/>
              </a:pPr>
              <a:t>18</a:t>
            </a:fld>
            <a:endParaRPr lang="pt-BR" dirty="0" smtClean="0"/>
          </a:p>
        </p:txBody>
      </p:sp>
    </p:spTree>
    <p:extLst>
      <p:ext uri="{BB962C8B-B14F-4D97-AF65-F5344CB8AC3E}">
        <p14:creationId xmlns="" xmlns:p14="http://schemas.microsoft.com/office/powerpoint/2010/main" val="39719680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8915" name="Espaço Reservado para Anotações 2"/>
          <p:cNvSpPr>
            <a:spLocks noGrp="1"/>
          </p:cNvSpPr>
          <p:nvPr>
            <p:ph type="body" idx="1"/>
          </p:nvPr>
        </p:nvSpPr>
        <p:spPr bwMode="auto"/>
        <p:txBody>
          <a:bodyPr wrap="square" numCol="1" anchor="t" anchorCtr="0" compatLnSpc="1">
            <a:prstTxWarp prst="textNoShape">
              <a:avLst/>
            </a:prstTxWarp>
            <a:normAutofit/>
          </a:bodyPr>
          <a:lstStyle/>
          <a:p>
            <a:pPr algn="just" defTabSz="966612" eaLnBrk="1" hangingPunct="1">
              <a:spcBef>
                <a:spcPct val="0"/>
              </a:spcBef>
              <a:defRPr/>
            </a:pPr>
            <a:r>
              <a:rPr lang="pt-BR" sz="1100" dirty="0" smtClean="0"/>
              <a:t>(ii) parte da jurisprudência entende que o LTCAT passou a ser exigido a partir da regulamentação da Lei 9032/95 e da </a:t>
            </a:r>
            <a:r>
              <a:rPr lang="pt-BR" sz="1100" dirty="0" err="1" smtClean="0"/>
              <a:t>MPv</a:t>
            </a:r>
            <a:r>
              <a:rPr lang="pt-BR" sz="1100" dirty="0" smtClean="0"/>
              <a:t> 1523/96, o que foi realizado pelo Dec.2.172, de 05.03.1997 (i.e., passou a ser exigido a partir de 06.05.1997, que foi a data da publicação deste decreto); e parte entende que se tornou obrigatório a partir de 10.12.1997, quando a </a:t>
            </a:r>
            <a:r>
              <a:rPr lang="pt-BR" sz="1100" dirty="0" err="1" smtClean="0"/>
              <a:t>MPv</a:t>
            </a:r>
            <a:r>
              <a:rPr lang="pt-BR" sz="1100" dirty="0" smtClean="0"/>
              <a:t> 1523 foi convertida na Lei 9.528. Há julgados do STJ em ambos os sentidos: </a:t>
            </a:r>
            <a:r>
              <a:rPr lang="pt-BR" sz="1100" dirty="0" err="1" smtClean="0"/>
              <a:t>AgRg</a:t>
            </a:r>
            <a:r>
              <a:rPr lang="pt-BR" sz="1100" dirty="0" smtClean="0"/>
              <a:t> no </a:t>
            </a:r>
            <a:r>
              <a:rPr lang="pt-BR" sz="1100" dirty="0" err="1" smtClean="0"/>
              <a:t>Resp</a:t>
            </a:r>
            <a:r>
              <a:rPr lang="pt-BR" sz="1100" dirty="0" smtClean="0"/>
              <a:t> 1.176.916, j.11/05/2010; </a:t>
            </a:r>
            <a:r>
              <a:rPr lang="pt-BR" sz="1100" dirty="0" err="1" smtClean="0"/>
              <a:t>Resp</a:t>
            </a:r>
            <a:r>
              <a:rPr lang="pt-BR" sz="1100" dirty="0" smtClean="0"/>
              <a:t> 354.737, j.18/11/2008 (pesquisa feita em 26.09.2013).</a:t>
            </a:r>
          </a:p>
          <a:p>
            <a:pPr algn="just" defTabSz="966612" eaLnBrk="1" hangingPunct="1">
              <a:spcBef>
                <a:spcPct val="0"/>
              </a:spcBef>
              <a:defRPr/>
            </a:pPr>
            <a:r>
              <a:rPr lang="pt-BR" sz="1100" dirty="0" smtClean="0"/>
              <a:t>(iii) a partir de 01/01/2004 o LTCAT passou a ser necessário porque a prova da atividade especial passou a ser realizada pelo PPP, o qual pressupõe a existência de LTCAT. Assim, embora não seja exigida sua </a:t>
            </a:r>
            <a:r>
              <a:rPr lang="pt-BR" sz="1100" b="1" u="sng" dirty="0" smtClean="0"/>
              <a:t>exibição</a:t>
            </a:r>
            <a:r>
              <a:rPr lang="pt-BR" sz="1100" dirty="0" smtClean="0"/>
              <a:t>, ele deve existir. Apenas será exibido quando a perícia previdenciária entender necessário (em geral porque existe alguma falha no PPP ou quando houver dúvida quanto a sua veracidade).</a:t>
            </a:r>
          </a:p>
          <a:p>
            <a:pPr algn="just" defTabSz="966612" eaLnBrk="1" hangingPunct="1">
              <a:spcBef>
                <a:spcPct val="0"/>
              </a:spcBef>
              <a:defRPr/>
            </a:pPr>
            <a:r>
              <a:rPr lang="pt-BR" sz="1100" dirty="0" smtClean="0"/>
              <a:t>- a ausência de LTCAT ou a emissão de documentos em desacordo com o LTCAT ensejam à empresa a multa prevista no art.133 do PBPS.</a:t>
            </a:r>
          </a:p>
        </p:txBody>
      </p:sp>
      <p:sp>
        <p:nvSpPr>
          <p:cNvPr id="38916"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54DF6D-8AB2-401E-A793-F36605CD2503}" type="slidenum">
              <a:rPr lang="pt-BR" smtClean="0"/>
              <a:pPr fontAlgn="base">
                <a:spcBef>
                  <a:spcPct val="0"/>
                </a:spcBef>
                <a:spcAft>
                  <a:spcPct val="0"/>
                </a:spcAft>
                <a:defRPr/>
              </a:pPr>
              <a:t>19</a:t>
            </a:fld>
            <a:endParaRPr lang="pt-BR" dirty="0" smtClean="0"/>
          </a:p>
        </p:txBody>
      </p:sp>
    </p:spTree>
    <p:extLst>
      <p:ext uri="{BB962C8B-B14F-4D97-AF65-F5344CB8AC3E}">
        <p14:creationId xmlns="" xmlns:p14="http://schemas.microsoft.com/office/powerpoint/2010/main" val="1791087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8915" name="Espaço Reservado para Anotações 2"/>
          <p:cNvSpPr>
            <a:spLocks noGrp="1"/>
          </p:cNvSpPr>
          <p:nvPr>
            <p:ph type="body" idx="1"/>
          </p:nvPr>
        </p:nvSpPr>
        <p:spPr bwMode="auto"/>
        <p:txBody>
          <a:bodyPr wrap="square" numCol="1" anchor="t" anchorCtr="0" compatLnSpc="1">
            <a:prstTxWarp prst="textNoShape">
              <a:avLst/>
            </a:prstTxWarp>
            <a:normAutofit fontScale="92500" lnSpcReduction="10000"/>
          </a:bodyPr>
          <a:lstStyle/>
          <a:p>
            <a:pPr algn="just" defTabSz="966612" eaLnBrk="1" hangingPunct="1">
              <a:spcBef>
                <a:spcPct val="0"/>
              </a:spcBef>
              <a:defRPr/>
            </a:pPr>
            <a:r>
              <a:rPr lang="pt-BR" sz="1100" dirty="0" smtClean="0"/>
              <a:t>* </a:t>
            </a:r>
            <a:r>
              <a:rPr lang="pt-BR" sz="1100" b="1" u="sng" dirty="0" smtClean="0"/>
              <a:t>Trabalhador rural </a:t>
            </a:r>
            <a:r>
              <a:rPr lang="pt-BR" sz="1100" dirty="0" smtClean="0"/>
              <a:t>(para fins de redução etária em 05 anos):</a:t>
            </a:r>
          </a:p>
          <a:p>
            <a:pPr algn="just" defTabSz="966612" eaLnBrk="1" hangingPunct="1">
              <a:spcBef>
                <a:spcPct val="0"/>
              </a:spcBef>
              <a:defRPr/>
            </a:pPr>
            <a:r>
              <a:rPr lang="pt-BR" sz="1100" dirty="0" smtClean="0"/>
              <a:t>- art.48 § 1.o: segurados </a:t>
            </a:r>
            <a:r>
              <a:rPr lang="pt-BR" sz="1100" b="1" i="1" dirty="0" smtClean="0"/>
              <a:t>empregado</a:t>
            </a:r>
            <a:r>
              <a:rPr lang="pt-BR" sz="1100" dirty="0" smtClean="0"/>
              <a:t>, </a:t>
            </a:r>
            <a:r>
              <a:rPr lang="pt-BR" sz="1100" b="1" i="1" dirty="0" smtClean="0"/>
              <a:t>contrib.indiv.trabalhador eventual </a:t>
            </a:r>
            <a:r>
              <a:rPr lang="pt-BR" sz="1100" dirty="0" smtClean="0"/>
              <a:t>(presta serviços a várias empresas sem </a:t>
            </a:r>
            <a:r>
              <a:rPr lang="pt-BR" sz="1100" dirty="0" err="1" smtClean="0"/>
              <a:t>vinc</a:t>
            </a:r>
            <a:r>
              <a:rPr lang="pt-BR" sz="1100" dirty="0" smtClean="0"/>
              <a:t>.emprego, considerando-se como empresa quem não é família), </a:t>
            </a:r>
            <a:r>
              <a:rPr lang="pt-BR" sz="1100" b="1" i="1" dirty="0" smtClean="0"/>
              <a:t>trabalhador avulso </a:t>
            </a:r>
            <a:r>
              <a:rPr lang="pt-BR" sz="1100" dirty="0" smtClean="0"/>
              <a:t>e </a:t>
            </a:r>
            <a:r>
              <a:rPr lang="pt-BR" sz="1100" b="1" i="1" dirty="0" smtClean="0"/>
              <a:t>segurado especial</a:t>
            </a:r>
            <a:r>
              <a:rPr lang="pt-BR" sz="1100" dirty="0" smtClean="0"/>
              <a:t>.</a:t>
            </a:r>
          </a:p>
          <a:p>
            <a:pPr algn="just" defTabSz="966612" eaLnBrk="1" hangingPunct="1">
              <a:spcBef>
                <a:spcPct val="0"/>
              </a:spcBef>
              <a:buFontTx/>
              <a:buChar char="-"/>
              <a:defRPr/>
            </a:pPr>
            <a:r>
              <a:rPr lang="pt-BR" sz="1100" dirty="0" smtClean="0"/>
              <a:t>art.143: idem</a:t>
            </a:r>
          </a:p>
          <a:p>
            <a:pPr algn="just" defTabSz="966612" eaLnBrk="1" hangingPunct="1">
              <a:spcBef>
                <a:spcPct val="0"/>
              </a:spcBef>
              <a:defRPr/>
            </a:pPr>
            <a:endParaRPr lang="pt-BR" sz="1100" dirty="0" smtClean="0">
              <a:cs typeface="Lucida Sans Unicode"/>
            </a:endParaRPr>
          </a:p>
          <a:p>
            <a:pPr algn="just" defTabSz="966612" eaLnBrk="1" hangingPunct="1">
              <a:spcBef>
                <a:spcPct val="0"/>
              </a:spcBef>
              <a:defRPr/>
            </a:pPr>
            <a:r>
              <a:rPr lang="pt-BR" sz="1100" dirty="0" smtClean="0">
                <a:cs typeface="Lucida Sans Unicode"/>
              </a:rPr>
              <a:t>⇒ STJ, Recursos Repetitivos – Tema 642 (</a:t>
            </a:r>
            <a:r>
              <a:rPr lang="pt-BR" sz="1100" dirty="0" err="1" smtClean="0">
                <a:cs typeface="Lucida Sans Unicode"/>
              </a:rPr>
              <a:t>Resp</a:t>
            </a:r>
            <a:r>
              <a:rPr lang="pt-BR" sz="1100" dirty="0" smtClean="0">
                <a:cs typeface="Lucida Sans Unicode"/>
              </a:rPr>
              <a:t> 1.354.908, j.09/09/2015): </a:t>
            </a:r>
            <a:r>
              <a:rPr lang="pt-BR" sz="1300" dirty="0" smtClean="0"/>
              <a:t>O </a:t>
            </a:r>
            <a:r>
              <a:rPr lang="pt-BR" sz="1300" b="1" i="1" dirty="0" smtClean="0"/>
              <a:t>segurado especial </a:t>
            </a:r>
            <a:r>
              <a:rPr lang="pt-BR" sz="1300" dirty="0" smtClean="0"/>
              <a:t>tem que estar </a:t>
            </a:r>
            <a:r>
              <a:rPr lang="pt-BR" sz="1300" b="1" i="1" dirty="0" smtClean="0"/>
              <a:t>laborando no campo, quando completar a idade mínima para se aposentar por idade rural, momento em que poderá requerer seu benefício</a:t>
            </a:r>
            <a:r>
              <a:rPr lang="pt-BR" sz="1300" dirty="0" smtClean="0"/>
              <a:t>. Ressalvada a hipótese do direito adquirido, em que o segurado especial, embora não tenha requerido sua aposentadoria por idade rural, preenchera de forma concomitante, no passado, ambos os requisitos </a:t>
            </a:r>
            <a:r>
              <a:rPr lang="pt-BR" sz="1300" b="1" dirty="0" smtClean="0"/>
              <a:t>carência</a:t>
            </a:r>
            <a:r>
              <a:rPr lang="pt-BR" sz="1300" dirty="0" smtClean="0"/>
              <a:t> e idade.</a:t>
            </a:r>
          </a:p>
          <a:p>
            <a:pPr algn="just" defTabSz="966612" eaLnBrk="1" hangingPunct="1">
              <a:spcBef>
                <a:spcPct val="0"/>
              </a:spcBef>
              <a:defRPr/>
            </a:pPr>
            <a:endParaRPr lang="pt-BR" sz="1300" dirty="0" smtClean="0"/>
          </a:p>
          <a:p>
            <a:pPr algn="just" defTabSz="966612" eaLnBrk="1" hangingPunct="1">
              <a:spcBef>
                <a:spcPct val="0"/>
              </a:spcBef>
              <a:defRPr/>
            </a:pPr>
            <a:r>
              <a:rPr lang="pt-BR" sz="1100" dirty="0" smtClean="0"/>
              <a:t>* Aposentadoria por Idade HÍBRIDA: REQUISITOS: art. 48 </a:t>
            </a:r>
            <a:r>
              <a:rPr lang="pt-BR" sz="1100" dirty="0" smtClean="0">
                <a:cs typeface="Lucida Sans Unicode"/>
              </a:rPr>
              <a:t>§ 3.o - </a:t>
            </a:r>
            <a:r>
              <a:rPr lang="pt-BR" sz="1300" i="1" dirty="0" smtClean="0"/>
              <a:t>Os </a:t>
            </a:r>
            <a:r>
              <a:rPr lang="pt-BR" sz="1300" b="1" i="1" u="sng" dirty="0" smtClean="0">
                <a:effectLst>
                  <a:outerShdw blurRad="38100" dist="38100" dir="2700000" algn="tl">
                    <a:srgbClr val="000000">
                      <a:alpha val="43137"/>
                    </a:srgbClr>
                  </a:outerShdw>
                </a:effectLst>
              </a:rPr>
              <a:t>trabalhadores rurais </a:t>
            </a:r>
            <a:r>
              <a:rPr lang="pt-BR" sz="1300" i="1" dirty="0" smtClean="0"/>
              <a:t>de que trata o § 1</a:t>
            </a:r>
            <a:r>
              <a:rPr lang="pt-BR" sz="1300" i="1" u="sng" baseline="30000" dirty="0" smtClean="0"/>
              <a:t>o</a:t>
            </a:r>
            <a:r>
              <a:rPr lang="pt-BR" sz="1300" i="1" dirty="0" smtClean="0"/>
              <a:t> deste artigo que não atendam ao disposto no § 2</a:t>
            </a:r>
            <a:r>
              <a:rPr lang="pt-BR" sz="1300" i="1" u="sng" baseline="30000" dirty="0" smtClean="0"/>
              <a:t>o</a:t>
            </a:r>
            <a:r>
              <a:rPr lang="pt-BR" sz="1300" i="1" dirty="0" smtClean="0"/>
              <a:t> deste artigo, mas que satisfaçam essa condição, se forem considerados períodos de contribuição sob outras categorias do segurado, farão jus ao benefício ao completarem 65 (sessenta e cinco) anos de idade, se homem, e 60 (sessenta) anos, se mulher.</a:t>
            </a:r>
            <a:r>
              <a:rPr lang="pt-BR" sz="1300" dirty="0" smtClean="0"/>
              <a:t>  </a:t>
            </a:r>
            <a:endParaRPr lang="pt-BR" sz="1100" dirty="0" smtClean="0">
              <a:cs typeface="Lucida Sans Unicode"/>
            </a:endParaRPr>
          </a:p>
          <a:p>
            <a:pPr algn="just" defTabSz="966612" eaLnBrk="1" hangingPunct="1">
              <a:spcBef>
                <a:spcPct val="0"/>
              </a:spcBef>
              <a:defRPr/>
            </a:pPr>
            <a:endParaRPr lang="pt-BR" sz="1100" dirty="0" smtClean="0"/>
          </a:p>
          <a:p>
            <a:pPr algn="just" defTabSz="966612" eaLnBrk="1" hangingPunct="1">
              <a:spcBef>
                <a:spcPct val="0"/>
              </a:spcBef>
              <a:defRPr/>
            </a:pPr>
            <a:r>
              <a:rPr lang="pt-BR" sz="1100" dirty="0" smtClean="0">
                <a:cs typeface="Lucida Sans Unicode"/>
              </a:rPr>
              <a:t>⇒ APOSENTADORIA HÍBRIDA – STJ: conforme entendimento da 1.a e 2.a Turma do STJ, </a:t>
            </a:r>
            <a:r>
              <a:rPr lang="pt-BR" sz="1100" b="1" i="1" dirty="0" smtClean="0">
                <a:cs typeface="Lucida Sans Unicode"/>
              </a:rPr>
              <a:t>não é necessário que o segurado esteja trabalhando na área rural no momento em que implementou o quesito etário ou apresentou o requerimento administrativo para obter esse benefício </a:t>
            </a:r>
            <a:r>
              <a:rPr lang="pt-BR" sz="1100" dirty="0" smtClean="0">
                <a:cs typeface="Lucida Sans Unicode"/>
              </a:rPr>
              <a:t>(RESP 1.565.214, e </a:t>
            </a:r>
            <a:r>
              <a:rPr lang="pt-BR" sz="1100" dirty="0" err="1" smtClean="0">
                <a:cs typeface="Lucida Sans Unicode"/>
              </a:rPr>
              <a:t>AgInt</a:t>
            </a:r>
            <a:r>
              <a:rPr lang="pt-BR" sz="1100" dirty="0" smtClean="0">
                <a:cs typeface="Lucida Sans Unicode"/>
              </a:rPr>
              <a:t> no </a:t>
            </a:r>
            <a:r>
              <a:rPr lang="pt-BR" sz="1100" dirty="0" err="1" smtClean="0">
                <a:cs typeface="Lucida Sans Unicode"/>
              </a:rPr>
              <a:t>Resp</a:t>
            </a:r>
            <a:r>
              <a:rPr lang="pt-BR" sz="1100" dirty="0" smtClean="0">
                <a:cs typeface="Lucida Sans Unicode"/>
              </a:rPr>
              <a:t> 1.472.235). Significa dizer: </a:t>
            </a:r>
            <a:r>
              <a:rPr lang="pt-BR" sz="1100" b="1" i="1" dirty="0" smtClean="0">
                <a:cs typeface="Lucida Sans Unicode"/>
              </a:rPr>
              <a:t>esse beneficio não serve apenas ao trabalhador rural, mas também ao urbano </a:t>
            </a:r>
            <a:r>
              <a:rPr lang="pt-BR" sz="1100" dirty="0" smtClean="0">
                <a:cs typeface="Lucida Sans Unicode"/>
              </a:rPr>
              <a:t>(i.e., que na DER trabalhava na cidade).</a:t>
            </a:r>
            <a:endParaRPr lang="pt-BR" sz="1100" dirty="0" smtClean="0"/>
          </a:p>
          <a:p>
            <a:pPr algn="just" defTabSz="966612" eaLnBrk="1" hangingPunct="1">
              <a:spcBef>
                <a:spcPct val="0"/>
              </a:spcBef>
              <a:defRPr/>
            </a:pPr>
            <a:endParaRPr lang="pt-BR" sz="1100" dirty="0" smtClean="0"/>
          </a:p>
          <a:p>
            <a:pPr algn="just" defTabSz="966612" eaLnBrk="1" hangingPunct="1">
              <a:spcBef>
                <a:spcPct val="0"/>
              </a:spcBef>
              <a:defRPr/>
            </a:pPr>
            <a:r>
              <a:rPr lang="pt-BR" sz="1100" dirty="0" smtClean="0"/>
              <a:t>* </a:t>
            </a:r>
            <a:r>
              <a:rPr lang="pt-BR" sz="1100" b="1" u="sng" dirty="0" smtClean="0"/>
              <a:t>Deficiente – LC -142/2013</a:t>
            </a:r>
            <a:r>
              <a:rPr lang="pt-BR" sz="1100" dirty="0" smtClean="0"/>
              <a:t>: esses são os critérios de aposentadoria por idade, INDEPENDENTEMENTE do grau da deficiência.</a:t>
            </a:r>
          </a:p>
        </p:txBody>
      </p:sp>
      <p:sp>
        <p:nvSpPr>
          <p:cNvPr id="38916"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54DF6D-8AB2-401E-A793-F36605CD2503}" type="slidenum">
              <a:rPr lang="pt-BR" smtClean="0"/>
              <a:pPr fontAlgn="base">
                <a:spcBef>
                  <a:spcPct val="0"/>
                </a:spcBef>
                <a:spcAft>
                  <a:spcPct val="0"/>
                </a:spcAft>
                <a:defRPr/>
              </a:pPr>
              <a:t>2</a:t>
            </a:fld>
            <a:endParaRPr lang="pt-BR"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8915" name="Espaço Reservado para Anotações 2"/>
          <p:cNvSpPr>
            <a:spLocks noGrp="1"/>
          </p:cNvSpPr>
          <p:nvPr>
            <p:ph type="body" idx="1"/>
          </p:nvPr>
        </p:nvSpPr>
        <p:spPr bwMode="auto"/>
        <p:txBody>
          <a:bodyPr wrap="square" numCol="1" anchor="t" anchorCtr="0" compatLnSpc="1">
            <a:prstTxWarp prst="textNoShape">
              <a:avLst/>
            </a:prstTxWarp>
            <a:normAutofit/>
          </a:bodyPr>
          <a:lstStyle/>
          <a:p>
            <a:pPr algn="just" defTabSz="966612" eaLnBrk="1" hangingPunct="1">
              <a:spcBef>
                <a:spcPct val="0"/>
              </a:spcBef>
              <a:defRPr/>
            </a:pPr>
            <a:r>
              <a:rPr lang="pt-BR" sz="1100" b="1" dirty="0" smtClean="0"/>
              <a:t>- </a:t>
            </a:r>
            <a:r>
              <a:rPr lang="pt-BR" sz="1100" b="1" u="sng" dirty="0" smtClean="0"/>
              <a:t>categoria profissional</a:t>
            </a:r>
            <a:r>
              <a:rPr lang="pt-BR" sz="1100" b="1" dirty="0" smtClean="0"/>
              <a:t>: </a:t>
            </a:r>
            <a:r>
              <a:rPr lang="pt-BR" sz="1100" dirty="0" smtClean="0"/>
              <a:t>não basta a comprovação de que a atividade profissional estava prevista nos anexos dos Decretos, sendo necessário fazer prova de que aquela era a atividade desenvolvida de forma </a:t>
            </a:r>
            <a:r>
              <a:rPr lang="pt-BR" sz="1100" b="1" u="sng" dirty="0" err="1" smtClean="0"/>
              <a:t>não-ocasional</a:t>
            </a:r>
            <a:r>
              <a:rPr lang="pt-BR" sz="1100" b="1" u="sng" dirty="0" smtClean="0"/>
              <a:t> e </a:t>
            </a:r>
            <a:r>
              <a:rPr lang="pt-BR" sz="1100" b="1" u="sng" dirty="0" err="1" smtClean="0"/>
              <a:t>não-intermitente</a:t>
            </a:r>
            <a:r>
              <a:rPr lang="pt-BR" sz="1100" dirty="0" smtClean="0"/>
              <a:t>, </a:t>
            </a:r>
            <a:r>
              <a:rPr lang="pt-BR" sz="1100" b="1" u="sng" dirty="0" smtClean="0"/>
              <a:t>sem desvios de função</a:t>
            </a:r>
            <a:r>
              <a:rPr lang="pt-BR" sz="1100" dirty="0" smtClean="0"/>
              <a:t> na atuação profissional. Assim, não basta a mera exibição da CTPS, devendo exibir outro documento (declaração do empregador, etc), sendo que a prova exigida pela Previdência Social é o </a:t>
            </a:r>
            <a:r>
              <a:rPr lang="pt-BR" sz="1100" b="1" i="1" u="sng" dirty="0" smtClean="0"/>
              <a:t>formulário</a:t>
            </a:r>
            <a:r>
              <a:rPr lang="pt-BR" sz="1100" dirty="0" smtClean="0"/>
              <a:t> assinado pelo empregador ou preposto. Portanto, o segurado deverá demonstrar que efetivamente desempenhou as ocupações próprias daquela profissão e que estão relacionadas nos anexos dos decretos (a presunção de exposição decorre do exercício da ocupação).</a:t>
            </a:r>
          </a:p>
          <a:p>
            <a:pPr algn="just"/>
            <a:r>
              <a:rPr lang="pt-BR" sz="1100" dirty="0" smtClean="0"/>
              <a:t>- Não se admite a demonstração de desempenho de atividade enquadrada em categoria profissional pela prova </a:t>
            </a:r>
            <a:r>
              <a:rPr lang="pt-BR" sz="1100" b="1" dirty="0" smtClean="0"/>
              <a:t>exclusivamente testemunhal</a:t>
            </a:r>
            <a:r>
              <a:rPr lang="pt-BR" sz="1100" dirty="0" smtClean="0"/>
              <a:t> (PBPS, art.55, § 3.o: o TS não pode ser comprovado por prova exclusivamente testemunhal). Em regra, a prova do desempenho da atividade em categoria elencada no rol de atividades dos decretos de 1964 e 1979 são as </a:t>
            </a:r>
            <a:r>
              <a:rPr lang="pt-BR" sz="1100" b="1" dirty="0" smtClean="0"/>
              <a:t>anotações constantes na CTPS</a:t>
            </a:r>
            <a:r>
              <a:rPr lang="pt-BR" sz="1100" dirty="0" smtClean="0"/>
              <a:t>, devendo-se analisar a profissão registrada no contrato, a natureza das atividades e a espécie de estabelecimento.</a:t>
            </a:r>
          </a:p>
          <a:p>
            <a:pPr algn="just"/>
            <a:r>
              <a:rPr lang="pt-BR" sz="1100" dirty="0" smtClean="0"/>
              <a:t>- equiparação, ex.: auxiliar/técnico de enfermagem </a:t>
            </a:r>
            <a:r>
              <a:rPr lang="pt-BR" sz="1100" dirty="0" err="1" smtClean="0"/>
              <a:t>vs</a:t>
            </a:r>
            <a:r>
              <a:rPr lang="pt-BR" sz="1100" dirty="0" smtClean="0"/>
              <a:t> enfermeiro porque ambos estão expostos a agentes nocivos de origem biológica (fungos, bactérias, microorganismos vivos, etc) e com pacientes portadores de doenças infectocontagiosas. Todavia não é possível a equiparação com os demais trabalhadores do hospital ou clínicas que não laboram sob o mesmo risco (exemplo: lavanderia, copa, restaurante, recepcionistas, motoristas de ambulâncias etc.); motorista de caminhão </a:t>
            </a:r>
            <a:r>
              <a:rPr lang="pt-BR" sz="1100" dirty="0" err="1" smtClean="0"/>
              <a:t>vs</a:t>
            </a:r>
            <a:r>
              <a:rPr lang="pt-BR" sz="1100" dirty="0" smtClean="0"/>
              <a:t> motorista de trator. </a:t>
            </a:r>
          </a:p>
        </p:txBody>
      </p:sp>
      <p:sp>
        <p:nvSpPr>
          <p:cNvPr id="38916"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54DF6D-8AB2-401E-A793-F36605CD2503}" type="slidenum">
              <a:rPr lang="pt-BR" smtClean="0"/>
              <a:pPr fontAlgn="base">
                <a:spcBef>
                  <a:spcPct val="0"/>
                </a:spcBef>
                <a:spcAft>
                  <a:spcPct val="0"/>
                </a:spcAft>
                <a:defRPr/>
              </a:pPr>
              <a:t>20</a:t>
            </a:fld>
            <a:endParaRPr lang="pt-BR" dirty="0" smtClean="0"/>
          </a:p>
        </p:txBody>
      </p:sp>
    </p:spTree>
    <p:extLst>
      <p:ext uri="{BB962C8B-B14F-4D97-AF65-F5344CB8AC3E}">
        <p14:creationId xmlns="" xmlns:p14="http://schemas.microsoft.com/office/powerpoint/2010/main" val="3606320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8915" name="Espaço Reservado para Anotações 2"/>
          <p:cNvSpPr>
            <a:spLocks noGrp="1"/>
          </p:cNvSpPr>
          <p:nvPr>
            <p:ph type="body" idx="1"/>
          </p:nvPr>
        </p:nvSpPr>
        <p:spPr bwMode="auto"/>
        <p:txBody>
          <a:bodyPr wrap="square" numCol="1" anchor="t" anchorCtr="0" compatLnSpc="1">
            <a:prstTxWarp prst="textNoShape">
              <a:avLst/>
            </a:prstTxWarp>
            <a:normAutofit/>
          </a:bodyPr>
          <a:lstStyle/>
          <a:p>
            <a:pPr algn="just"/>
            <a:r>
              <a:rPr lang="pt-BR" sz="1100" dirty="0" smtClean="0"/>
              <a:t>- Profissão de AGRICULTOR: a aposentadoria especial instituída pela LOPS é benefício que alcança dos trabalhadores urbanos apenas. E somente os trabalhadores rurais da agroindústria/</a:t>
            </a:r>
            <a:r>
              <a:rPr lang="pt-BR" sz="1100" dirty="0" err="1" smtClean="0"/>
              <a:t>agro-comércio</a:t>
            </a:r>
            <a:r>
              <a:rPr lang="pt-BR" sz="1100" dirty="0" smtClean="0"/>
              <a:t> eram equiparados aos trabalhadores urbanos. </a:t>
            </a:r>
          </a:p>
          <a:p>
            <a:pPr algn="just"/>
            <a:r>
              <a:rPr lang="pt-BR" sz="1100" dirty="0" smtClean="0"/>
              <a:t>- o cargo de GUARDA compreende as atividades de </a:t>
            </a:r>
            <a:r>
              <a:rPr lang="pt-BR" sz="1100" b="1" dirty="0" smtClean="0"/>
              <a:t>evitar, reprimir e investigar </a:t>
            </a:r>
            <a:r>
              <a:rPr lang="pt-BR" sz="1100" b="1" u="sng" dirty="0" smtClean="0"/>
              <a:t>infrações penais</a:t>
            </a:r>
            <a:r>
              <a:rPr lang="pt-BR" sz="1100" dirty="0" smtClean="0"/>
              <a:t>. Já o cargo de VIGILANTE compreende as atividades de </a:t>
            </a:r>
            <a:r>
              <a:rPr lang="pt-BR" sz="1100" u="sng" dirty="0" smtClean="0"/>
              <a:t>zelar pela segurança das pessoas e do patrimônio</a:t>
            </a:r>
            <a:r>
              <a:rPr lang="pt-BR" sz="1100" dirty="0" smtClean="0"/>
              <a:t>.</a:t>
            </a:r>
          </a:p>
          <a:p>
            <a:pPr algn="just"/>
            <a:r>
              <a:rPr lang="pt-BR" sz="1100" dirty="0" smtClean="0"/>
              <a:t>- Guarda </a:t>
            </a:r>
            <a:r>
              <a:rPr lang="pt-BR" sz="1100" dirty="0" err="1" smtClean="0"/>
              <a:t>vs</a:t>
            </a:r>
            <a:r>
              <a:rPr lang="pt-BR" sz="1100" dirty="0" smtClean="0"/>
              <a:t> vigilante: ao editar a sumula 26 da TNU, o precedente considerado foi de vigilante armado. Assim, a Previdência Social firmou entendimento no sentido de apenas quando armado é que haverá equiparação.</a:t>
            </a:r>
          </a:p>
        </p:txBody>
      </p:sp>
      <p:sp>
        <p:nvSpPr>
          <p:cNvPr id="38916"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54DF6D-8AB2-401E-A793-F36605CD2503}" type="slidenum">
              <a:rPr lang="pt-BR" smtClean="0"/>
              <a:pPr fontAlgn="base">
                <a:spcBef>
                  <a:spcPct val="0"/>
                </a:spcBef>
                <a:spcAft>
                  <a:spcPct val="0"/>
                </a:spcAft>
                <a:defRPr/>
              </a:pPr>
              <a:t>21</a:t>
            </a:fld>
            <a:endParaRPr lang="pt-BR" dirty="0" smtClean="0"/>
          </a:p>
        </p:txBody>
      </p:sp>
    </p:spTree>
    <p:extLst>
      <p:ext uri="{BB962C8B-B14F-4D97-AF65-F5344CB8AC3E}">
        <p14:creationId xmlns="" xmlns:p14="http://schemas.microsoft.com/office/powerpoint/2010/main" val="32694569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8915" name="Espaço Reservado para Anotações 2"/>
          <p:cNvSpPr>
            <a:spLocks noGrp="1"/>
          </p:cNvSpPr>
          <p:nvPr>
            <p:ph type="body" idx="1"/>
          </p:nvPr>
        </p:nvSpPr>
        <p:spPr bwMode="auto"/>
        <p:txBody>
          <a:bodyPr wrap="square" numCol="1" anchor="t" anchorCtr="0" compatLnSpc="1">
            <a:prstTxWarp prst="textNoShape">
              <a:avLst/>
            </a:prstTxWarp>
            <a:normAutofit/>
          </a:bodyPr>
          <a:lstStyle/>
          <a:p>
            <a:pPr marL="0" lvl="1" algn="just" defTabSz="966612" eaLnBrk="1" hangingPunct="1">
              <a:spcBef>
                <a:spcPct val="0"/>
              </a:spcBef>
              <a:defRPr/>
            </a:pPr>
            <a:r>
              <a:rPr lang="pt-BR" sz="1100" dirty="0" smtClean="0">
                <a:cs typeface="Lucida Sans Unicode"/>
              </a:rPr>
              <a:t>- agentes físicos: calor, ruído, pressão atmosférica, radiações ionizantes e não ionizantes, vibrações.</a:t>
            </a:r>
          </a:p>
          <a:p>
            <a:pPr marL="0" lvl="1" algn="just" defTabSz="966612" eaLnBrk="1" hangingPunct="1">
              <a:spcBef>
                <a:spcPct val="0"/>
              </a:spcBef>
              <a:defRPr/>
            </a:pPr>
            <a:r>
              <a:rPr lang="pt-BR" sz="1100" dirty="0" smtClean="0">
                <a:cs typeface="Lucida Sans Unicode"/>
              </a:rPr>
              <a:t>- agentes químicos: poeiras, fumos, névoas, neblinas, vapores e gases desprendidos no processo produtivo ou existentes no ambiente de trabalho.</a:t>
            </a:r>
          </a:p>
          <a:p>
            <a:pPr marL="0" lvl="1" algn="just" defTabSz="966612" eaLnBrk="1" hangingPunct="1">
              <a:spcBef>
                <a:spcPct val="0"/>
              </a:spcBef>
              <a:defRPr/>
            </a:pPr>
            <a:r>
              <a:rPr lang="pt-BR" sz="1100" dirty="0" smtClean="0">
                <a:cs typeface="Lucida Sans Unicode"/>
              </a:rPr>
              <a:t>- agentes biológicos: microorganismos e parasitas infectocontagiosos.</a:t>
            </a:r>
          </a:p>
          <a:p>
            <a:pPr marL="0" lvl="1" algn="just" defTabSz="966612" eaLnBrk="1" hangingPunct="1">
              <a:spcBef>
                <a:spcPct val="0"/>
              </a:spcBef>
              <a:defRPr/>
            </a:pPr>
            <a:r>
              <a:rPr lang="pt-BR" sz="1100" dirty="0" smtClean="0">
                <a:cs typeface="Lucida Sans Unicode"/>
              </a:rPr>
              <a:t>- associação de agentes – ex.: físicos, químicos e biológicos: atividades relacionadas a mineração (na frente de produção no subsolo ou mesmo longe da frente de produção na superfície).</a:t>
            </a:r>
            <a:endParaRPr lang="pt-BR" sz="1100" dirty="0" smtClean="0"/>
          </a:p>
        </p:txBody>
      </p:sp>
      <p:sp>
        <p:nvSpPr>
          <p:cNvPr id="38916"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54DF6D-8AB2-401E-A793-F36605CD2503}" type="slidenum">
              <a:rPr lang="pt-BR" smtClean="0"/>
              <a:pPr fontAlgn="base">
                <a:spcBef>
                  <a:spcPct val="0"/>
                </a:spcBef>
                <a:spcAft>
                  <a:spcPct val="0"/>
                </a:spcAft>
                <a:defRPr/>
              </a:pPr>
              <a:t>22</a:t>
            </a:fld>
            <a:endParaRPr lang="pt-BR" dirty="0" smtClean="0"/>
          </a:p>
        </p:txBody>
      </p:sp>
    </p:spTree>
    <p:extLst>
      <p:ext uri="{BB962C8B-B14F-4D97-AF65-F5344CB8AC3E}">
        <p14:creationId xmlns="" xmlns:p14="http://schemas.microsoft.com/office/powerpoint/2010/main" val="660443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8915" name="Espaço Reservado para Anotações 2"/>
          <p:cNvSpPr>
            <a:spLocks noGrp="1"/>
          </p:cNvSpPr>
          <p:nvPr>
            <p:ph type="body" idx="1"/>
          </p:nvPr>
        </p:nvSpPr>
        <p:spPr bwMode="auto"/>
        <p:txBody>
          <a:bodyPr wrap="square" numCol="1" anchor="t" anchorCtr="0" compatLnSpc="1">
            <a:prstTxWarp prst="textNoShape">
              <a:avLst/>
            </a:prstTxWarp>
            <a:normAutofit/>
          </a:bodyPr>
          <a:lstStyle/>
          <a:p>
            <a:pPr marL="0" lvl="1" algn="just" defTabSz="966612" eaLnBrk="1" hangingPunct="1">
              <a:spcBef>
                <a:spcPct val="0"/>
              </a:spcBef>
              <a:defRPr/>
            </a:pPr>
            <a:r>
              <a:rPr lang="pt-BR" sz="1100" dirty="0" smtClean="0">
                <a:cs typeface="Lucida Sans Unicode"/>
              </a:rPr>
              <a:t>- distinção entre atividade especial e atividade insalubre, penosa ou perigosa:</a:t>
            </a:r>
          </a:p>
          <a:p>
            <a:pPr marL="0" lvl="1" algn="just" defTabSz="966612" eaLnBrk="1" hangingPunct="1">
              <a:spcBef>
                <a:spcPct val="0"/>
              </a:spcBef>
              <a:defRPr/>
            </a:pPr>
            <a:r>
              <a:rPr lang="pt-BR" sz="1100" dirty="0" smtClean="0">
                <a:cs typeface="Lucida Sans Unicode"/>
              </a:rPr>
              <a:t>(a) para fins previdenciários, considera-se especial a atividade cujos estudos estatísticos demonstram que ocasiona a redução da capacidade laborativa do trabalhador; para fins trabalhistas, o que interessa é a frequência de acidentes de trabalho.</a:t>
            </a:r>
          </a:p>
          <a:p>
            <a:pPr marL="0" lvl="1" algn="just" defTabSz="966612" eaLnBrk="1" hangingPunct="1">
              <a:spcBef>
                <a:spcPct val="0"/>
              </a:spcBef>
              <a:defRPr/>
            </a:pPr>
            <a:r>
              <a:rPr lang="pt-BR" sz="1100" dirty="0" smtClean="0">
                <a:cs typeface="Lucida Sans Unicode"/>
              </a:rPr>
              <a:t>(b) Súmula 47, TST: </a:t>
            </a:r>
            <a:r>
              <a:rPr lang="pt-BR" sz="1100" i="1" dirty="0" smtClean="0">
                <a:cs typeface="Lucida Sans Unicode"/>
              </a:rPr>
              <a:t>o trabalho executado, em caráter intermitente, em condições insalubres, não afasta, só por essa circunstância, o direito à percepção do respectivo adicional</a:t>
            </a:r>
            <a:r>
              <a:rPr lang="pt-BR" sz="1100" dirty="0" smtClean="0">
                <a:cs typeface="Lucida Sans Unicode"/>
              </a:rPr>
              <a:t>.</a:t>
            </a:r>
          </a:p>
          <a:p>
            <a:pPr marL="0" lvl="1" algn="just" defTabSz="966612" eaLnBrk="1" hangingPunct="1">
              <a:spcBef>
                <a:spcPct val="0"/>
              </a:spcBef>
              <a:defRPr/>
            </a:pPr>
            <a:r>
              <a:rPr lang="pt-BR" sz="1100" dirty="0" smtClean="0">
                <a:cs typeface="Lucida Sans Unicode"/>
              </a:rPr>
              <a:t>(c) as </a:t>
            </a:r>
            <a:r>
              <a:rPr lang="pt-BR" sz="1100" dirty="0" err="1" smtClean="0">
                <a:cs typeface="Lucida Sans Unicode"/>
              </a:rPr>
              <a:t>NR´s</a:t>
            </a:r>
            <a:r>
              <a:rPr lang="pt-BR" sz="1100" dirty="0" smtClean="0">
                <a:cs typeface="Lucida Sans Unicode"/>
              </a:rPr>
              <a:t> constituem o regulamento do art.190 da CLT, estabelecendo limites de tolerância e formas de apuração da exposição a agentes nocivos. Terá aplicação apenas </a:t>
            </a:r>
            <a:r>
              <a:rPr lang="pt-BR" sz="1100" b="1" i="1" dirty="0" smtClean="0">
                <a:cs typeface="Lucida Sans Unicode"/>
              </a:rPr>
              <a:t>subsidiária</a:t>
            </a:r>
            <a:r>
              <a:rPr lang="pt-BR" sz="1100" dirty="0" smtClean="0">
                <a:cs typeface="Lucida Sans Unicode"/>
              </a:rPr>
              <a:t> da legislação previdenciária quando esta não prever os limites de tolerância da exposição.</a:t>
            </a:r>
            <a:endParaRPr lang="pt-BR" sz="1100" dirty="0" smtClean="0"/>
          </a:p>
        </p:txBody>
      </p:sp>
      <p:sp>
        <p:nvSpPr>
          <p:cNvPr id="38916"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54DF6D-8AB2-401E-A793-F36605CD2503}" type="slidenum">
              <a:rPr lang="pt-BR" smtClean="0"/>
              <a:pPr fontAlgn="base">
                <a:spcBef>
                  <a:spcPct val="0"/>
                </a:spcBef>
                <a:spcAft>
                  <a:spcPct val="0"/>
                </a:spcAft>
                <a:defRPr/>
              </a:pPr>
              <a:t>23</a:t>
            </a:fld>
            <a:endParaRPr lang="pt-BR" dirty="0" smtClean="0"/>
          </a:p>
        </p:txBody>
      </p:sp>
    </p:spTree>
    <p:extLst>
      <p:ext uri="{BB962C8B-B14F-4D97-AF65-F5344CB8AC3E}">
        <p14:creationId xmlns="" xmlns:p14="http://schemas.microsoft.com/office/powerpoint/2010/main" val="15988161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8915" name="Espaço Reservado para Anotações 2"/>
          <p:cNvSpPr>
            <a:spLocks noGrp="1"/>
          </p:cNvSpPr>
          <p:nvPr>
            <p:ph type="body" idx="1"/>
          </p:nvPr>
        </p:nvSpPr>
        <p:spPr bwMode="auto"/>
        <p:txBody>
          <a:bodyPr wrap="square" numCol="1" anchor="t" anchorCtr="0" compatLnSpc="1">
            <a:prstTxWarp prst="textNoShape">
              <a:avLst/>
            </a:prstTxWarp>
            <a:normAutofit/>
          </a:bodyPr>
          <a:lstStyle/>
          <a:p>
            <a:pPr algn="just"/>
            <a:r>
              <a:rPr lang="pt-BR" sz="1100" dirty="0" smtClean="0"/>
              <a:t>- A análise dos agentes nocivos poderá ser qualitativa (quando a comprovação da presença do agente é suficiente para enquadrar a atividade como especial) ou quantitativa (quando é necessária a demonstração de que a exposição ultrapassa os limites de tolerância). A escolha do critério de avaliação dependerá da legislação vigente na data da prestação do serviço. Os limites de tolerância estão descritos na NR-15 e a metodologia de medição na NHO da FUNDACENTRO (artigo 58, §1º, da Lei nº 8.213 e artigo 68, § 11, do Decreto nº 3.048 e artigo 243 da IN nº 45/2010).</a:t>
            </a:r>
          </a:p>
          <a:p>
            <a:pPr algn="just"/>
            <a:r>
              <a:rPr lang="pt-BR" sz="1100" dirty="0" smtClean="0"/>
              <a:t>- FUNDACENTRO – Fundação Jorge Duprat Figueiredo de Segurança e Medicina do Trabalho:  entidade governamental do Brasil que atua em pesquisa científica e tecnológica relacionada à segurança e saúde dos trabalhadores.</a:t>
            </a:r>
          </a:p>
          <a:p>
            <a:pPr algn="just"/>
            <a:r>
              <a:rPr lang="pt-BR" sz="1100" dirty="0" smtClean="0"/>
              <a:t>- importante destacar que a partir de 06/03/1997 os únicos agentes nocivos que permitem análise apenas qualitativa são a pressão atmosférica anormal, vibração e trepidação quando se utilizam perfuratrizes e marteletes pneumáticos, os agentes biológicos e os agentes químicos, listados nos anexos 13 e 13–A da NR 15/MTE. Todos os demais exigem também análise quantitativa.</a:t>
            </a:r>
          </a:p>
        </p:txBody>
      </p:sp>
      <p:sp>
        <p:nvSpPr>
          <p:cNvPr id="38916"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54DF6D-8AB2-401E-A793-F36605CD2503}" type="slidenum">
              <a:rPr lang="pt-BR" smtClean="0"/>
              <a:pPr fontAlgn="base">
                <a:spcBef>
                  <a:spcPct val="0"/>
                </a:spcBef>
                <a:spcAft>
                  <a:spcPct val="0"/>
                </a:spcAft>
                <a:defRPr/>
              </a:pPr>
              <a:t>24</a:t>
            </a:fld>
            <a:endParaRPr lang="pt-BR" dirty="0" smtClean="0"/>
          </a:p>
        </p:txBody>
      </p:sp>
    </p:spTree>
    <p:extLst>
      <p:ext uri="{BB962C8B-B14F-4D97-AF65-F5344CB8AC3E}">
        <p14:creationId xmlns="" xmlns:p14="http://schemas.microsoft.com/office/powerpoint/2010/main" val="381763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8915" name="Espaço Reservado para Anotações 2"/>
          <p:cNvSpPr>
            <a:spLocks noGrp="1"/>
          </p:cNvSpPr>
          <p:nvPr>
            <p:ph type="body" idx="1"/>
          </p:nvPr>
        </p:nvSpPr>
        <p:spPr bwMode="auto"/>
        <p:txBody>
          <a:bodyPr wrap="square" numCol="1" anchor="t" anchorCtr="0" compatLnSpc="1">
            <a:prstTxWarp prst="textNoShape">
              <a:avLst/>
            </a:prstTxWarp>
            <a:normAutofit/>
          </a:bodyPr>
          <a:lstStyle/>
          <a:p>
            <a:pPr algn="just"/>
            <a:r>
              <a:rPr lang="pt-BR" sz="1100" dirty="0" smtClean="0"/>
              <a:t>- as intempéries não configuram atividade especial porque (a) decorrem de situações climáticas, marcadas pela imprevisibilidade, o que lhes retira a permanência e habitualidade; e (b) não advém de fontes artificiais.</a:t>
            </a:r>
          </a:p>
          <a:p>
            <a:pPr algn="just"/>
            <a:r>
              <a:rPr lang="pt-BR" sz="1100" dirty="0" smtClean="0"/>
              <a:t>- inexistem estudo que comprovem a eficácia de EPI para atenuar o agente nocivo CALOR.</a:t>
            </a:r>
          </a:p>
          <a:p>
            <a:pPr algn="just"/>
            <a:r>
              <a:rPr lang="pt-BR" sz="1100" dirty="0" smtClean="0"/>
              <a:t>- O Dec.3048/99 (</a:t>
            </a:r>
            <a:r>
              <a:rPr lang="pt-BR" sz="1100" dirty="0" err="1" smtClean="0"/>
              <a:t>cod</a:t>
            </a:r>
            <a:r>
              <a:rPr lang="pt-BR" sz="1100" dirty="0" smtClean="0"/>
              <a:t>.2.0.4 refere apenas o calor sob a denominação “temperaturas anormais” ).</a:t>
            </a:r>
          </a:p>
        </p:txBody>
      </p:sp>
      <p:sp>
        <p:nvSpPr>
          <p:cNvPr id="38916"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54DF6D-8AB2-401E-A793-F36605CD2503}" type="slidenum">
              <a:rPr lang="pt-BR" smtClean="0"/>
              <a:pPr fontAlgn="base">
                <a:spcBef>
                  <a:spcPct val="0"/>
                </a:spcBef>
                <a:spcAft>
                  <a:spcPct val="0"/>
                </a:spcAft>
                <a:defRPr/>
              </a:pPr>
              <a:t>25</a:t>
            </a:fld>
            <a:endParaRPr lang="pt-BR" dirty="0" smtClean="0"/>
          </a:p>
        </p:txBody>
      </p:sp>
    </p:spTree>
    <p:extLst>
      <p:ext uri="{BB962C8B-B14F-4D97-AF65-F5344CB8AC3E}">
        <p14:creationId xmlns="" xmlns:p14="http://schemas.microsoft.com/office/powerpoint/2010/main" val="3206450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8915" name="Espaço Reservado para Anotações 2"/>
          <p:cNvSpPr>
            <a:spLocks noGrp="1"/>
          </p:cNvSpPr>
          <p:nvPr>
            <p:ph type="body" idx="1"/>
          </p:nvPr>
        </p:nvSpPr>
        <p:spPr bwMode="auto"/>
        <p:txBody>
          <a:bodyPr wrap="square" numCol="1" anchor="t" anchorCtr="0" compatLnSpc="1">
            <a:prstTxWarp prst="textNoShape">
              <a:avLst/>
            </a:prstTxWarp>
            <a:normAutofit/>
          </a:bodyPr>
          <a:lstStyle/>
          <a:p>
            <a:pPr algn="just"/>
            <a:r>
              <a:rPr lang="pt-BR" sz="1100" dirty="0" smtClean="0"/>
              <a:t>- A possibilidade de enquadramento constava prevista nos anexos dos Decretos nº 53.831/64 (anexo III - código 1.1.2) e 83.080/79 (anexo I – código 1.1.2) e só perdurou até 05/03/1997, uma vez que o Anexo IV do Decreto nº 2.172/97 deixou de contemplá-lo no rol de agentes nocivos, em razão da inexistência de dados científicos a atestar seu impacto insalubre na vida útil do trabalhador. O Dec.3048/99 (</a:t>
            </a:r>
            <a:r>
              <a:rPr lang="pt-BR" sz="1100" dirty="0" err="1" smtClean="0"/>
              <a:t>cod</a:t>
            </a:r>
            <a:r>
              <a:rPr lang="pt-BR" sz="1100" dirty="0" smtClean="0"/>
              <a:t>.2.0.4 refere apenas o calor sob a denominação “temperaturas anormais” ).</a:t>
            </a:r>
          </a:p>
          <a:p>
            <a:pPr algn="just"/>
            <a:r>
              <a:rPr lang="pt-BR" sz="1100" dirty="0" smtClean="0"/>
              <a:t>- A habitualidade e permanência não precisam compreender a integralidade da jornada, bastando à configuração que o contato (ingresso e regresso) com essas câmaras/setores seja indissociável à atividade desempenhada pelo trabalhador. Por outro lado, só se faz possível o enquadramento se na documentação apresentada constar que a temperatura no interior dessas câmaras/setores era inferior a 12ºC.</a:t>
            </a:r>
          </a:p>
        </p:txBody>
      </p:sp>
      <p:sp>
        <p:nvSpPr>
          <p:cNvPr id="38916"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54DF6D-8AB2-401E-A793-F36605CD2503}" type="slidenum">
              <a:rPr lang="pt-BR" smtClean="0"/>
              <a:pPr fontAlgn="base">
                <a:spcBef>
                  <a:spcPct val="0"/>
                </a:spcBef>
                <a:spcAft>
                  <a:spcPct val="0"/>
                </a:spcAft>
                <a:defRPr/>
              </a:pPr>
              <a:t>26</a:t>
            </a:fld>
            <a:endParaRPr lang="pt-BR" dirty="0" smtClean="0"/>
          </a:p>
        </p:txBody>
      </p:sp>
    </p:spTree>
    <p:extLst>
      <p:ext uri="{BB962C8B-B14F-4D97-AF65-F5344CB8AC3E}">
        <p14:creationId xmlns="" xmlns:p14="http://schemas.microsoft.com/office/powerpoint/2010/main" val="12325407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8915" name="Espaço Reservado para Anotações 2"/>
          <p:cNvSpPr>
            <a:spLocks noGrp="1"/>
          </p:cNvSpPr>
          <p:nvPr>
            <p:ph type="body" idx="1"/>
          </p:nvPr>
        </p:nvSpPr>
        <p:spPr bwMode="auto"/>
        <p:txBody>
          <a:bodyPr wrap="square" numCol="1" anchor="t" anchorCtr="0" compatLnSpc="1">
            <a:prstTxWarp prst="textNoShape">
              <a:avLst/>
            </a:prstTxWarp>
            <a:normAutofit/>
          </a:bodyPr>
          <a:lstStyle/>
          <a:p>
            <a:pPr algn="just"/>
            <a:r>
              <a:rPr lang="pt-BR" sz="1100" b="1" dirty="0" smtClean="0"/>
              <a:t>NR-15, Anexo 10 - UMIDADE</a:t>
            </a:r>
          </a:p>
          <a:p>
            <a:pPr algn="just"/>
            <a:r>
              <a:rPr lang="pt-BR" sz="1100" b="1" dirty="0" smtClean="0"/>
              <a:t>1. As atividades ou operações executadas em locais alagados ou encharcados, com umidade excessiva, </a:t>
            </a:r>
            <a:r>
              <a:rPr lang="pt-BR" sz="1100" dirty="0" smtClean="0"/>
              <a:t>capazes de produzir danos à saúde dos trabalhadores, serão consideradas insalubres em decorrência de laudo de inspeção realizada no local de trabalho.</a:t>
            </a:r>
          </a:p>
          <a:p>
            <a:pPr algn="just"/>
            <a:r>
              <a:rPr lang="pt-BR" sz="1100" dirty="0" smtClean="0"/>
              <a:t>- a caracterização se dá pelo seguinte modo: se o piso tem quantidade de água que possa manter encharcados os sapatos do trabalhador exposto durante o desenvolvimento de suas atividades; se o tipo de atividade desenvolvida pode molhar as vestimentas do trabalhador;  se o tempo de exposição é grande bastante para que possa ocorrer doenças ocupacionais conforme os princípios em higiene industrial; se existe o uso de botas de borracha, roupas, avental e luvas impermeáveis impedindo o contato do trabalhador com água durante o desenvolvimento de suas atividades; se no ambiente (ar) existe umidade excessiva ocasionando uma respiração incômoda para os trabalhadores presentes.</a:t>
            </a:r>
          </a:p>
          <a:p>
            <a:pPr algn="just"/>
            <a:r>
              <a:rPr lang="pt-BR" sz="1100" dirty="0" smtClean="0"/>
              <a:t>- lavadores de roupas (lavanderia) e de louças (cozinha) não fazem jus ao enquadramento, porque tal agente só era previsto para trabalhos em locais alagados e encharcados, o que não ocorre nestas atividades, nas quais há mero contato com água corrida e de forma intermitente, sem represamento ou com represamento ínfimo.</a:t>
            </a:r>
          </a:p>
        </p:txBody>
      </p:sp>
      <p:sp>
        <p:nvSpPr>
          <p:cNvPr id="38916"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54DF6D-8AB2-401E-A793-F36605CD2503}" type="slidenum">
              <a:rPr lang="pt-BR" smtClean="0"/>
              <a:pPr fontAlgn="base">
                <a:spcBef>
                  <a:spcPct val="0"/>
                </a:spcBef>
                <a:spcAft>
                  <a:spcPct val="0"/>
                </a:spcAft>
                <a:defRPr/>
              </a:pPr>
              <a:t>27</a:t>
            </a:fld>
            <a:endParaRPr lang="pt-BR" dirty="0" smtClean="0"/>
          </a:p>
        </p:txBody>
      </p:sp>
    </p:spTree>
    <p:extLst>
      <p:ext uri="{BB962C8B-B14F-4D97-AF65-F5344CB8AC3E}">
        <p14:creationId xmlns="" xmlns:p14="http://schemas.microsoft.com/office/powerpoint/2010/main" val="2798152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8915" name="Espaço Reservado para Anotações 2"/>
          <p:cNvSpPr>
            <a:spLocks noGrp="1"/>
          </p:cNvSpPr>
          <p:nvPr>
            <p:ph type="body" idx="1"/>
          </p:nvPr>
        </p:nvSpPr>
        <p:spPr bwMode="auto"/>
        <p:txBody>
          <a:bodyPr wrap="square" numCol="1" anchor="t" anchorCtr="0" compatLnSpc="1">
            <a:prstTxWarp prst="textNoShape">
              <a:avLst/>
            </a:prstTxWarp>
            <a:normAutofit/>
          </a:bodyPr>
          <a:lstStyle/>
          <a:p>
            <a:pPr algn="just"/>
            <a:r>
              <a:rPr lang="pt-BR" sz="1100" dirty="0" smtClean="0">
                <a:cs typeface="Lucida Sans Unicode"/>
              </a:rPr>
              <a:t>CNEN: Comissão Nacional de Energia Nuclear.</a:t>
            </a:r>
            <a:endParaRPr lang="pt-BR" sz="1100" dirty="0" smtClean="0"/>
          </a:p>
        </p:txBody>
      </p:sp>
      <p:sp>
        <p:nvSpPr>
          <p:cNvPr id="38916"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54DF6D-8AB2-401E-A793-F36605CD2503}" type="slidenum">
              <a:rPr lang="pt-BR" smtClean="0"/>
              <a:pPr fontAlgn="base">
                <a:spcBef>
                  <a:spcPct val="0"/>
                </a:spcBef>
                <a:spcAft>
                  <a:spcPct val="0"/>
                </a:spcAft>
                <a:defRPr/>
              </a:pPr>
              <a:t>28</a:t>
            </a:fld>
            <a:endParaRPr lang="pt-BR" dirty="0" smtClean="0"/>
          </a:p>
        </p:txBody>
      </p:sp>
    </p:spTree>
    <p:extLst>
      <p:ext uri="{BB962C8B-B14F-4D97-AF65-F5344CB8AC3E}">
        <p14:creationId xmlns="" xmlns:p14="http://schemas.microsoft.com/office/powerpoint/2010/main" val="27240157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8915" name="Espaço Reservado para Anotações 2"/>
          <p:cNvSpPr>
            <a:spLocks noGrp="1"/>
          </p:cNvSpPr>
          <p:nvPr>
            <p:ph type="body" idx="1"/>
          </p:nvPr>
        </p:nvSpPr>
        <p:spPr bwMode="auto"/>
        <p:txBody>
          <a:bodyPr wrap="square" numCol="1" anchor="t" anchorCtr="0" compatLnSpc="1">
            <a:prstTxWarp prst="textNoShape">
              <a:avLst/>
            </a:prstTxWarp>
            <a:normAutofit/>
          </a:bodyPr>
          <a:lstStyle/>
          <a:p>
            <a:pPr algn="just"/>
            <a:r>
              <a:rPr lang="pt-BR" sz="1100" dirty="0" smtClean="0"/>
              <a:t>- </a:t>
            </a:r>
            <a:r>
              <a:rPr lang="pt-BR" sz="1100" b="1" dirty="0" smtClean="0"/>
              <a:t>Embora tais radiações caracterizem-se por não possuir energia suficiente para ionizar os átomos (i.e., dividir o átomo), algumas podem causar danos à saúde humana</a:t>
            </a:r>
            <a:r>
              <a:rPr lang="pt-BR" sz="1100" dirty="0" smtClean="0"/>
              <a:t>.</a:t>
            </a:r>
          </a:p>
          <a:p>
            <a:pPr algn="just"/>
            <a:r>
              <a:rPr lang="pt-BR" sz="1100" dirty="0" smtClean="0"/>
              <a:t>- Deve-se, porém, atentar para os formulários que mencionam o termo genérico “solda elétrica” nas operações de soldagem. Isso porque o enquadramento do tipo “soldagem com arco elétrico” não se refere a qualquer processo de soldagem em que se utilize eletricidade, mas apenas às soldas com arco elétrico. Assim, há processos em que se utiliza a eletricidade apenas para condicionar as peças a serem soldadas por pressão localizada (soldagem à resistência), não havendo a descarga de energia sobre eletrodo, característica do arco voltaico, e, consequentemente, a emissão de raios infravermelhos e ultravioletas.</a:t>
            </a:r>
          </a:p>
        </p:txBody>
      </p:sp>
      <p:sp>
        <p:nvSpPr>
          <p:cNvPr id="38916"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54DF6D-8AB2-401E-A793-F36605CD2503}" type="slidenum">
              <a:rPr lang="pt-BR" smtClean="0"/>
              <a:pPr fontAlgn="base">
                <a:spcBef>
                  <a:spcPct val="0"/>
                </a:spcBef>
                <a:spcAft>
                  <a:spcPct val="0"/>
                </a:spcAft>
                <a:defRPr/>
              </a:pPr>
              <a:t>29</a:t>
            </a:fld>
            <a:endParaRPr lang="pt-BR" dirty="0" smtClean="0"/>
          </a:p>
        </p:txBody>
      </p:sp>
    </p:spTree>
    <p:extLst>
      <p:ext uri="{BB962C8B-B14F-4D97-AF65-F5344CB8AC3E}">
        <p14:creationId xmlns="" xmlns:p14="http://schemas.microsoft.com/office/powerpoint/2010/main" val="678554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8915" name="Espaço Reservado para Anotações 2"/>
          <p:cNvSpPr>
            <a:spLocks noGrp="1"/>
          </p:cNvSpPr>
          <p:nvPr>
            <p:ph type="body" idx="1"/>
          </p:nvPr>
        </p:nvSpPr>
        <p:spPr bwMode="auto"/>
        <p:txBody>
          <a:bodyPr wrap="square" numCol="1" anchor="t" anchorCtr="0" compatLnSpc="1">
            <a:prstTxWarp prst="textNoShape">
              <a:avLst/>
            </a:prstTxWarp>
            <a:normAutofit fontScale="77500" lnSpcReduction="20000"/>
          </a:bodyPr>
          <a:lstStyle/>
          <a:p>
            <a:pPr algn="just" defTabSz="966612" eaLnBrk="1" hangingPunct="1">
              <a:spcBef>
                <a:spcPct val="0"/>
              </a:spcBef>
              <a:defRPr/>
            </a:pPr>
            <a:r>
              <a:rPr lang="pt-BR" sz="1100" dirty="0" smtClean="0"/>
              <a:t>* CARÊNCIA - Trabalhador rural (antes Lei 8213/91, não era segurado obrigatório do RGPS):</a:t>
            </a:r>
          </a:p>
          <a:p>
            <a:pPr algn="just" defTabSz="966612" eaLnBrk="1" hangingPunct="1">
              <a:spcBef>
                <a:spcPct val="0"/>
              </a:spcBef>
              <a:defRPr/>
            </a:pPr>
            <a:r>
              <a:rPr lang="pt-BR" sz="1100" dirty="0" smtClean="0"/>
              <a:t>- art.48 § 1.o: segurados empregado, contrib.indiv.trabalhador eventual (presta serviços a várias empresas sem </a:t>
            </a:r>
            <a:r>
              <a:rPr lang="pt-BR" sz="1100" dirty="0" err="1" smtClean="0"/>
              <a:t>vinc</a:t>
            </a:r>
            <a:r>
              <a:rPr lang="pt-BR" sz="1100" dirty="0" smtClean="0"/>
              <a:t>.emprego, considerando-se como empresa quem não é família), trabalhador avulso e segurado especial.</a:t>
            </a:r>
          </a:p>
          <a:p>
            <a:pPr algn="just" defTabSz="966612" eaLnBrk="1" hangingPunct="1">
              <a:spcBef>
                <a:spcPct val="0"/>
              </a:spcBef>
              <a:buFontTx/>
              <a:buChar char="-"/>
              <a:defRPr/>
            </a:pPr>
            <a:r>
              <a:rPr lang="pt-BR" sz="1100" dirty="0" smtClean="0"/>
              <a:t>art.143: idem. Na redação originária, vigência por 15 anos (i.e., até 2006), mas que foi prorrogada até 2010 pela Lei 11.718/2008 (que, dentre outros, criou a aposentadoria por idade híbrida).</a:t>
            </a:r>
          </a:p>
          <a:p>
            <a:pPr algn="just" defTabSz="966612" eaLnBrk="1" hangingPunct="1">
              <a:spcBef>
                <a:spcPct val="0"/>
              </a:spcBef>
              <a:defRPr/>
            </a:pPr>
            <a:endParaRPr lang="pt-BR" sz="1100" dirty="0" smtClean="0">
              <a:cs typeface="Lucida Sans Unicode"/>
            </a:endParaRPr>
          </a:p>
          <a:p>
            <a:pPr algn="just" defTabSz="966612" eaLnBrk="1" hangingPunct="1">
              <a:spcBef>
                <a:spcPct val="0"/>
              </a:spcBef>
              <a:defRPr/>
            </a:pPr>
            <a:r>
              <a:rPr lang="pt-BR" sz="1100" dirty="0" smtClean="0">
                <a:cs typeface="Lucida Sans Unicode"/>
              </a:rPr>
              <a:t>⇒ Importância de se distinguir as espécies de trabalhador rural </a:t>
            </a:r>
            <a:r>
              <a:rPr lang="pt-BR" sz="1100" b="1" i="1" u="sng" dirty="0" smtClean="0">
                <a:cs typeface="Lucida Sans Unicode"/>
              </a:rPr>
              <a:t>na atualidade</a:t>
            </a:r>
            <a:r>
              <a:rPr lang="pt-BR" sz="1100" dirty="0" smtClean="0">
                <a:cs typeface="Lucida Sans Unicode"/>
              </a:rPr>
              <a:t>: empregado rural, trabalhador avulso rural, contribuinte individual rural e segurado especial rural. Apenas não se exige CARÊNCIA do segurado especial, de modo que os demais devem comprová-la.</a:t>
            </a:r>
          </a:p>
          <a:p>
            <a:pPr algn="just" defTabSz="966612" eaLnBrk="1" hangingPunct="1">
              <a:spcBef>
                <a:spcPct val="0"/>
              </a:spcBef>
              <a:defRPr/>
            </a:pPr>
            <a:endParaRPr lang="pt-BR" sz="1100" dirty="0" smtClean="0">
              <a:cs typeface="Lucida Sans Unicode"/>
            </a:endParaRPr>
          </a:p>
          <a:p>
            <a:pPr algn="just" defTabSz="966612" eaLnBrk="1" hangingPunct="1">
              <a:spcBef>
                <a:spcPct val="0"/>
              </a:spcBef>
              <a:defRPr/>
            </a:pPr>
            <a:r>
              <a:rPr lang="pt-BR" sz="1100" dirty="0" smtClean="0">
                <a:cs typeface="Lucida Sans Unicode"/>
              </a:rPr>
              <a:t>* </a:t>
            </a:r>
            <a:r>
              <a:rPr lang="pt-BR" sz="1100" b="1" i="1" u="sng" dirty="0" smtClean="0">
                <a:cs typeface="Lucida Sans Unicode"/>
              </a:rPr>
              <a:t>Regra de Transição</a:t>
            </a:r>
            <a:r>
              <a:rPr lang="pt-BR" sz="1100" dirty="0" smtClean="0">
                <a:cs typeface="Lucida Sans Unicode"/>
              </a:rPr>
              <a:t>: para as pessoas que já estavam filiadas à Previdência Social quando da publicação da Lei 8.213/91, a carência a ser observada é aquela do </a:t>
            </a:r>
            <a:r>
              <a:rPr lang="pt-BR" sz="1100" b="1" u="sng" dirty="0" smtClean="0">
                <a:cs typeface="Lucida Sans Unicode"/>
              </a:rPr>
              <a:t>ANO em que foram IMPLEMENTADOS os requisitos </a:t>
            </a:r>
            <a:r>
              <a:rPr lang="pt-BR" sz="1100" dirty="0" smtClean="0">
                <a:cs typeface="Lucida Sans Unicode"/>
              </a:rPr>
              <a:t>para as aposentadorias do Idade, TC e Especial.</a:t>
            </a:r>
          </a:p>
          <a:p>
            <a:pPr algn="just" defTabSz="966612" eaLnBrk="1" hangingPunct="1">
              <a:spcBef>
                <a:spcPct val="0"/>
              </a:spcBef>
              <a:defRPr/>
            </a:pPr>
            <a:endParaRPr lang="pt-BR" sz="1100" dirty="0" smtClean="0">
              <a:cs typeface="Lucida Sans Unicode"/>
            </a:endParaRPr>
          </a:p>
          <a:p>
            <a:pPr marL="0" lvl="1" algn="just" defTabSz="966612" eaLnBrk="1" hangingPunct="1">
              <a:spcBef>
                <a:spcPct val="0"/>
              </a:spcBef>
              <a:defRPr/>
            </a:pPr>
            <a:r>
              <a:rPr lang="pt-BR" sz="1900" dirty="0" smtClean="0">
                <a:cs typeface="Lucida Sans Unicode"/>
              </a:rPr>
              <a:t>* </a:t>
            </a:r>
            <a:r>
              <a:rPr lang="pt-BR" sz="1900" b="1" dirty="0" smtClean="0">
                <a:cs typeface="Lucida Sans Unicode"/>
              </a:rPr>
              <a:t>Regra de Transição e Tese do congelamento da carência: </a:t>
            </a:r>
            <a:r>
              <a:rPr lang="pt-BR" sz="1900" b="1" dirty="0" err="1" smtClean="0">
                <a:cs typeface="Lucida Sans Unicode"/>
              </a:rPr>
              <a:t>Sum</a:t>
            </a:r>
            <a:r>
              <a:rPr lang="pt-BR" sz="1900" b="1" dirty="0" smtClean="0">
                <a:cs typeface="Lucida Sans Unicode"/>
              </a:rPr>
              <a:t>. 44. TNU, </a:t>
            </a:r>
            <a:r>
              <a:rPr lang="pt-BR" sz="1900" b="1" dirty="0" err="1" smtClean="0">
                <a:cs typeface="Lucida Sans Unicode"/>
              </a:rPr>
              <a:t>pos</a:t>
            </a:r>
            <a:r>
              <a:rPr lang="pt-BR" sz="1900" b="1" dirty="0" smtClean="0">
                <a:cs typeface="Lucida Sans Unicode"/>
              </a:rPr>
              <a:t>. STJ e Rural.</a:t>
            </a:r>
          </a:p>
          <a:p>
            <a:pPr marL="302066" indent="-302066" algn="just" defTabSz="966612" eaLnBrk="1" hangingPunct="1">
              <a:spcBef>
                <a:spcPct val="0"/>
              </a:spcBef>
              <a:buFontTx/>
              <a:buAutoNum type="romanLcParenBoth"/>
              <a:defRPr/>
            </a:pPr>
            <a:r>
              <a:rPr lang="pt-BR" sz="1100" dirty="0" smtClean="0">
                <a:cs typeface="Lucida Sans Unicode"/>
              </a:rPr>
              <a:t>a carência a ser observada é aquela do ano em que o segurado </a:t>
            </a:r>
            <a:r>
              <a:rPr lang="pt-BR" sz="1100" b="1" u="sng" dirty="0" smtClean="0">
                <a:cs typeface="Lucida Sans Unicode"/>
              </a:rPr>
              <a:t>IMPLEMENTOU os requisitos</a:t>
            </a:r>
            <a:r>
              <a:rPr lang="pt-BR" sz="1100" dirty="0" smtClean="0">
                <a:cs typeface="Lucida Sans Unicode"/>
              </a:rPr>
              <a:t>; todavia, inicialmente para o INSS, se neste ano não houver implementado a carência necessária, não haverá congelamento de carência, devendo observar aquela do ano do REQUERIMENTO.</a:t>
            </a:r>
          </a:p>
          <a:p>
            <a:pPr marL="302066" indent="-302066" algn="just" defTabSz="966612" eaLnBrk="1" hangingPunct="1">
              <a:spcBef>
                <a:spcPct val="0"/>
              </a:spcBef>
              <a:buFontTx/>
              <a:buAutoNum type="romanLcParenBoth"/>
              <a:defRPr/>
            </a:pPr>
            <a:r>
              <a:rPr lang="pt-BR" sz="1100" dirty="0" smtClean="0">
                <a:cs typeface="Lucida Sans Unicode"/>
              </a:rPr>
              <a:t>Daniel Machado da Rocha e José Paulo Baltazar Jr entendem que é possível a tese do congelamento da carência para o URBANO (art.142, da LB), com esteio na Súmula 44 da TNU (p.791). Nesse sentido é o entendimento do STJ (diversos precedentes da 3.a Seção e da 1.a Seção) – </a:t>
            </a:r>
            <a:r>
              <a:rPr lang="pt-BR" sz="1100" dirty="0" err="1" smtClean="0">
                <a:cs typeface="Lucida Sans Unicode"/>
              </a:rPr>
              <a:t>Resp</a:t>
            </a:r>
            <a:r>
              <a:rPr lang="pt-BR" sz="1100" dirty="0" smtClean="0">
                <a:cs typeface="Lucida Sans Unicode"/>
              </a:rPr>
              <a:t> 1.412.566 (j.27.03.2014): </a:t>
            </a:r>
            <a:r>
              <a:rPr lang="pt-BR" sz="1100" i="1" dirty="0" smtClean="0">
                <a:cs typeface="Lucida Sans Unicode"/>
              </a:rPr>
              <a:t>“(...)</a:t>
            </a:r>
            <a:r>
              <a:rPr lang="pt-BR" sz="1100" i="1" dirty="0" smtClean="0"/>
              <a:t> 3. </a:t>
            </a:r>
            <a:r>
              <a:rPr lang="pt-BR" sz="1100" b="1" i="1" dirty="0" smtClean="0"/>
              <a:t>A implementação dos requisitos para a aposentadoria por idade </a:t>
            </a:r>
            <a:r>
              <a:rPr lang="pt-BR" sz="1100" b="1" i="1" u="sng" dirty="0" smtClean="0"/>
              <a:t>urbana</a:t>
            </a:r>
            <a:r>
              <a:rPr lang="pt-BR" sz="1100" b="1" i="1" dirty="0" smtClean="0"/>
              <a:t> pode dar-se em momentos diversos, sem simultaneidade.</a:t>
            </a:r>
            <a:r>
              <a:rPr lang="pt-BR" sz="1100" i="1" dirty="0" smtClean="0"/>
              <a:t> Mas, uma vez que o segurado atinja o limite de idade fixado, o prazo de carência </a:t>
            </a:r>
            <a:r>
              <a:rPr lang="pt-BR" sz="1100" b="1" i="1" dirty="0" smtClean="0"/>
              <a:t>está consolidado</a:t>
            </a:r>
            <a:r>
              <a:rPr lang="pt-BR" sz="1100" i="1" dirty="0" smtClean="0"/>
              <a:t>, </a:t>
            </a:r>
            <a:r>
              <a:rPr lang="pt-BR" sz="1100" b="1" i="1" dirty="0" smtClean="0"/>
              <a:t>não podendo mais ser alterado</a:t>
            </a:r>
            <a:r>
              <a:rPr lang="pt-BR" sz="1100" i="1" dirty="0" smtClean="0"/>
              <a:t>. A interpretação a ser dada ao art. 142 da referida Lei deve ser </a:t>
            </a:r>
            <a:r>
              <a:rPr lang="pt-BR" sz="1100" i="1" dirty="0" err="1" smtClean="0"/>
              <a:t>finalística</a:t>
            </a:r>
            <a:r>
              <a:rPr lang="pt-BR" sz="1100" i="1" dirty="0" smtClean="0"/>
              <a:t>, em conformidade com os seus objetivos, que estão voltados à proteção do segurado que se encontre no período de transição ali especificado, considerando o aumento da carência de 60 contribuições para 180 e que atinjam a idade nele fixada. 4. Com o advento da Lei 10.666/2003, que passou a disciplinar especificamente a questão da dissociação dos requisitos para obtenção do benefício, a nova sistemática não faz distinção entre o tempo anterior e o posterior à perda da qualidade de segurado. (...) 6. </a:t>
            </a:r>
            <a:r>
              <a:rPr lang="pt-BR" sz="1100" b="1" i="1" dirty="0" smtClean="0"/>
              <a:t>O segurado que não implementa a carência legalmente exigida quando atingido o requisito etário, pode </a:t>
            </a:r>
            <a:r>
              <a:rPr lang="pt-BR" sz="1100" b="1" i="1" dirty="0" err="1" smtClean="0"/>
              <a:t>cumprí-la</a:t>
            </a:r>
            <a:r>
              <a:rPr lang="pt-BR" sz="1100" b="1" i="1" dirty="0" smtClean="0"/>
              <a:t> posteriormente pelo mesmo número de contribuições previstas para essa data</a:t>
            </a:r>
            <a:r>
              <a:rPr lang="pt-BR" sz="1100" i="1" dirty="0" smtClean="0"/>
              <a:t>. Não haverá nesta hipótese um novo enquadramento na tabela contida no art. 142 da Lei 8.213/1991, como entendeu o Tribunal a quo</a:t>
            </a:r>
            <a:r>
              <a:rPr lang="pt-BR" sz="1100" dirty="0" smtClean="0"/>
              <a:t>.</a:t>
            </a:r>
            <a:r>
              <a:rPr lang="pt-BR" sz="1100" dirty="0" smtClean="0">
                <a:cs typeface="Lucida Sans Unicode"/>
              </a:rPr>
              <a:t>”.</a:t>
            </a:r>
          </a:p>
          <a:p>
            <a:pPr marL="302066" indent="-302066" algn="just" defTabSz="966612" eaLnBrk="1" hangingPunct="1">
              <a:spcBef>
                <a:spcPct val="0"/>
              </a:spcBef>
              <a:buFontTx/>
              <a:buAutoNum type="romanLcParenBoth"/>
              <a:defRPr/>
            </a:pPr>
            <a:r>
              <a:rPr lang="pt-BR" sz="1100" dirty="0" smtClean="0">
                <a:cs typeface="Lucida Sans Unicode"/>
              </a:rPr>
              <a:t>Todavia, os mesmos autores entendem – com esteio na posição do STJ – inaplicável ao RURAL (art.143) – p.798. Isso porque o art.143 exige “</a:t>
            </a:r>
            <a:r>
              <a:rPr lang="pt-BR" sz="1300" i="1" dirty="0" smtClean="0"/>
              <a:t>que </a:t>
            </a:r>
            <a:r>
              <a:rPr lang="pt-BR" sz="1300" dirty="0" smtClean="0"/>
              <a:t>(o segurado) </a:t>
            </a:r>
            <a:r>
              <a:rPr lang="pt-BR" sz="1300" i="1" dirty="0" smtClean="0"/>
              <a:t>comprove o exercício de atividade rural, ainda que descontínua, no período </a:t>
            </a:r>
            <a:r>
              <a:rPr lang="pt-BR" sz="1300" b="1" i="1" dirty="0" smtClean="0"/>
              <a:t>imediatamente anterior ao requerimento </a:t>
            </a:r>
            <a:r>
              <a:rPr lang="pt-BR" sz="1300" i="1" dirty="0" smtClean="0"/>
              <a:t>do benefício</a:t>
            </a:r>
            <a:r>
              <a:rPr lang="pt-BR" sz="1100" dirty="0" smtClean="0">
                <a:cs typeface="Lucida Sans Unicode"/>
              </a:rPr>
              <a:t>”.</a:t>
            </a:r>
            <a:endParaRPr lang="pt-BR" sz="1100" dirty="0" smtClean="0"/>
          </a:p>
        </p:txBody>
      </p:sp>
      <p:sp>
        <p:nvSpPr>
          <p:cNvPr id="38916"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54DF6D-8AB2-401E-A793-F36605CD2503}" type="slidenum">
              <a:rPr lang="pt-BR" smtClean="0"/>
              <a:pPr fontAlgn="base">
                <a:spcBef>
                  <a:spcPct val="0"/>
                </a:spcBef>
                <a:spcAft>
                  <a:spcPct val="0"/>
                </a:spcAft>
                <a:defRPr/>
              </a:pPr>
              <a:t>3</a:t>
            </a:fld>
            <a:endParaRPr lang="pt-BR"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8915" name="Espaço Reservado para Anotações 2"/>
          <p:cNvSpPr>
            <a:spLocks noGrp="1"/>
          </p:cNvSpPr>
          <p:nvPr>
            <p:ph type="body" idx="1"/>
          </p:nvPr>
        </p:nvSpPr>
        <p:spPr bwMode="auto"/>
        <p:txBody>
          <a:bodyPr wrap="square" numCol="1" anchor="t" anchorCtr="0" compatLnSpc="1">
            <a:prstTxWarp prst="textNoShape">
              <a:avLst/>
            </a:prstTxWarp>
            <a:normAutofit/>
          </a:bodyPr>
          <a:lstStyle/>
          <a:p>
            <a:pPr algn="just"/>
            <a:r>
              <a:rPr lang="pt-BR" sz="1100" dirty="0" smtClean="0"/>
              <a:t>- O agente em questão é aquele previsto nas atividades em que o trabalhador é submetido a pressões anormais, maiores que a atmosférica, </a:t>
            </a:r>
            <a:r>
              <a:rPr lang="pt-BR" sz="1100" b="1" dirty="0" smtClean="0"/>
              <a:t>nas quais se exige cuidadosa descompressão</a:t>
            </a:r>
            <a:r>
              <a:rPr lang="pt-BR" sz="1100" dirty="0" smtClean="0"/>
              <a:t>. Ele é verificado em atividades sob ar comprimido e trabalhos submersos (mergulho). As exposições a pressões </a:t>
            </a:r>
            <a:r>
              <a:rPr lang="pt-BR" sz="1100" dirty="0" err="1" smtClean="0"/>
              <a:t>hipobáricas</a:t>
            </a:r>
            <a:r>
              <a:rPr lang="pt-BR" sz="1100" dirty="0" smtClean="0"/>
              <a:t>, ou inferiores a uma atmosfera, não são enquadráveis nem para fins previdenciários, nem para fins trabalhistas.</a:t>
            </a:r>
          </a:p>
          <a:p>
            <a:pPr algn="just"/>
            <a:r>
              <a:rPr lang="pt-BR" sz="1100" dirty="0" smtClean="0"/>
              <a:t>- Para fins de enquadramento da atividade como especial em razão de submissão a este agente nocivo, não se exige limite de tolerância, de modo que tais exposições são contempladas por simples presença do agente nocivo no ambiente laboral (análise qualitativa). </a:t>
            </a:r>
          </a:p>
          <a:p>
            <a:pPr algn="just"/>
            <a:r>
              <a:rPr lang="pt-BR" sz="1100" dirty="0" smtClean="0"/>
              <a:t>- Por outro lado, as normas que regulamentaram o assunto são e sempre foram bastante restritas, pelo que o enquadramento, em qualquer período, se limita às atividades contempladas na legislação – escafandristas, mergulhadores, operadores em sinos, caixões, câmaras e </a:t>
            </a:r>
            <a:r>
              <a:rPr lang="pt-BR" sz="1100" dirty="0" err="1" smtClean="0"/>
              <a:t>tubulões</a:t>
            </a:r>
            <a:r>
              <a:rPr lang="pt-BR" sz="1100" dirty="0" smtClean="0"/>
              <a:t> pneumáticos, trabalhos sob ar comprimido em túneis pressurizados (Decreto nº 53.831/64 – Anexo III – código 1.1.7; Decreto nº 83.080/79 – Anexo I – código 1.1.6; e Decretos nº 2.172/97 e 3.048/99 – Anexo IV – código 2.0.5), e as equiparações são praticamente impossíveis.</a:t>
            </a:r>
          </a:p>
        </p:txBody>
      </p:sp>
      <p:sp>
        <p:nvSpPr>
          <p:cNvPr id="38916"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54DF6D-8AB2-401E-A793-F36605CD2503}" type="slidenum">
              <a:rPr lang="pt-BR" smtClean="0"/>
              <a:pPr fontAlgn="base">
                <a:spcBef>
                  <a:spcPct val="0"/>
                </a:spcBef>
                <a:spcAft>
                  <a:spcPct val="0"/>
                </a:spcAft>
                <a:defRPr/>
              </a:pPr>
              <a:t>30</a:t>
            </a:fld>
            <a:endParaRPr lang="pt-BR" dirty="0" smtClean="0"/>
          </a:p>
        </p:txBody>
      </p:sp>
    </p:spTree>
    <p:extLst>
      <p:ext uri="{BB962C8B-B14F-4D97-AF65-F5344CB8AC3E}">
        <p14:creationId xmlns="" xmlns:p14="http://schemas.microsoft.com/office/powerpoint/2010/main" val="18667898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8915" name="Espaço Reservado para Anotações 2"/>
          <p:cNvSpPr>
            <a:spLocks noGrp="1"/>
          </p:cNvSpPr>
          <p:nvPr>
            <p:ph type="body" idx="1"/>
          </p:nvPr>
        </p:nvSpPr>
        <p:spPr bwMode="auto"/>
        <p:txBody>
          <a:bodyPr wrap="square" numCol="1" anchor="t" anchorCtr="0" compatLnSpc="1">
            <a:prstTxWarp prst="textNoShape">
              <a:avLst/>
            </a:prstTxWarp>
            <a:normAutofit fontScale="92500" lnSpcReduction="10000"/>
          </a:bodyPr>
          <a:lstStyle/>
          <a:p>
            <a:pPr algn="just"/>
            <a:r>
              <a:rPr lang="pt-BR" sz="1100" dirty="0" smtClean="0"/>
              <a:t>- A possibilidade de enquadramento por este agente restringia-se aos trabalhos em locais onde houvesse eletricidade em tensões superiores a 250 volts, em razão do perigo de morte a que estavam submetidos os trabalhadores (Decreto nº 53.831/64, anexo III, código 1.1.8), pressupondo-se trabalhos em linhas vivas e não simples operações como apertando botões em centrais protegidas. Assim, </a:t>
            </a:r>
            <a:r>
              <a:rPr lang="pt-BR" sz="1100" b="1" dirty="0" smtClean="0"/>
              <a:t>somente os eletricistas, </a:t>
            </a:r>
            <a:r>
              <a:rPr lang="pt-BR" sz="1100" b="1" dirty="0" err="1" smtClean="0"/>
              <a:t>cabistas</a:t>
            </a:r>
            <a:r>
              <a:rPr lang="pt-BR" sz="1100" b="1" dirty="0" smtClean="0"/>
              <a:t> e montadores em contato habitual e permanente (indissociável às funções laborais) com essas linhas energizadas é que faziam jus ao enquadramento</a:t>
            </a:r>
            <a:r>
              <a:rPr lang="pt-BR" sz="1100" dirty="0" smtClean="0"/>
              <a:t>.</a:t>
            </a:r>
          </a:p>
          <a:p>
            <a:pPr algn="just"/>
            <a:r>
              <a:rPr lang="pt-BR" sz="1100" dirty="0" smtClean="0"/>
              <a:t>- Os trabalhos realizados em linhas telefônicas localizadas próximas às linhas energizadas, embora pudessem ocasionar acidentes típicos, não geravam direito ao enquadramento, tendo em vista a inexistência de exposição fática, de modo habitual e permanente, às tensões elétricas exigidas na legislação especial. Pela mesma razão, não se enquadravam na hipótese de incidência as atividades de instaladores de rede telefônica domiciliar, instaladores de antenas/TV a cabo, eletricistas em oficinas mecânicas e eletricistas domiciliares. </a:t>
            </a:r>
          </a:p>
          <a:p>
            <a:pPr algn="just"/>
            <a:r>
              <a:rPr lang="pt-BR" sz="1100" dirty="0" smtClean="0"/>
              <a:t>- O enquadramento pela submissão à eletricidade é um dos principais exemplos da confusão entre atividade especial e atividade perigosa. Com efeito, a periculosidade não expõe o trabalhador a uma perda acentuada de capacidade laboral pelo exercício continuado da atividade definida como perigosa; apenas dá ensejo a um maior risco de ocorrência de acidente laboral, que pode ou não vir a se efetivar. Todavia, o contínuo exercício de atividades perigosas nenhum impacto objetivo traz à saúde ou à integridade física do segurado, pressuposto fundamental à especialidade do labor. Por isso mesmo, a previsão de enquadramento para a eletricidade foi suprimida já pelo Decreto nº 83.080/79. </a:t>
            </a:r>
          </a:p>
          <a:p>
            <a:pPr algn="just"/>
            <a:r>
              <a:rPr lang="pt-BR" sz="1100" dirty="0" smtClean="0"/>
              <a:t>- Todavia, por força de disposição expressa no Decreto nº 611/92, art. 292, tal agente e seu limite de tolerância continuaram válidos, para fins de enquadramento em atividades especiais, até 05/03/1997, quando foi editado o Decreto nº 2.172/97. </a:t>
            </a:r>
          </a:p>
          <a:p>
            <a:pPr algn="just"/>
            <a:r>
              <a:rPr lang="pt-BR" sz="1100" dirty="0" smtClean="0"/>
              <a:t>- O entendimento do STJ</a:t>
            </a:r>
            <a:r>
              <a:rPr lang="pt-BR" sz="1100" b="1" dirty="0" smtClean="0"/>
              <a:t> é equivocado porque o rol de agentes nocivos previstos nos decretos regulamentadores é exaustivo. O que é exemplificativo são as atividades exercidas. No </a:t>
            </a:r>
            <a:r>
              <a:rPr lang="pt-BR" sz="1100" b="1" dirty="0" err="1" smtClean="0"/>
              <a:t>Resp</a:t>
            </a:r>
            <a:r>
              <a:rPr lang="pt-BR" sz="1100" b="1" dirty="0" smtClean="0"/>
              <a:t> 1.306.113, embora falando em rol exemplificativo de atividades, o STJ acabou tornando exemplificativo o </a:t>
            </a:r>
            <a:r>
              <a:rPr lang="pt-BR" sz="1100" b="1" u="sng" dirty="0" smtClean="0"/>
              <a:t>rol de agentes nocivos.</a:t>
            </a:r>
            <a:endParaRPr lang="pt-BR" sz="1100" dirty="0" smtClean="0"/>
          </a:p>
        </p:txBody>
      </p:sp>
      <p:sp>
        <p:nvSpPr>
          <p:cNvPr id="38916"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54DF6D-8AB2-401E-A793-F36605CD2503}" type="slidenum">
              <a:rPr lang="pt-BR" smtClean="0"/>
              <a:pPr fontAlgn="base">
                <a:spcBef>
                  <a:spcPct val="0"/>
                </a:spcBef>
                <a:spcAft>
                  <a:spcPct val="0"/>
                </a:spcAft>
                <a:defRPr/>
              </a:pPr>
              <a:t>31</a:t>
            </a:fld>
            <a:endParaRPr lang="pt-BR" dirty="0" smtClean="0"/>
          </a:p>
        </p:txBody>
      </p:sp>
    </p:spTree>
    <p:extLst>
      <p:ext uri="{BB962C8B-B14F-4D97-AF65-F5344CB8AC3E}">
        <p14:creationId xmlns="" xmlns:p14="http://schemas.microsoft.com/office/powerpoint/2010/main" val="41041629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8915" name="Espaço Reservado para Anotações 2"/>
          <p:cNvSpPr>
            <a:spLocks noGrp="1"/>
          </p:cNvSpPr>
          <p:nvPr>
            <p:ph type="body" idx="1"/>
          </p:nvPr>
        </p:nvSpPr>
        <p:spPr bwMode="auto"/>
        <p:txBody>
          <a:bodyPr wrap="square" numCol="1" anchor="t" anchorCtr="0" compatLnSpc="1">
            <a:prstTxWarp prst="textNoShape">
              <a:avLst/>
            </a:prstTxWarp>
            <a:normAutofit/>
          </a:bodyPr>
          <a:lstStyle/>
          <a:p>
            <a:pPr algn="just"/>
            <a:r>
              <a:rPr lang="pt-BR" sz="1100" dirty="0" smtClean="0"/>
              <a:t>- 18/11/2003: edição do Decreto 4.882, editado com base na </a:t>
            </a:r>
            <a:r>
              <a:rPr lang="pt-BR" sz="1100" dirty="0" err="1" smtClean="0"/>
              <a:t>MPv</a:t>
            </a:r>
            <a:r>
              <a:rPr lang="pt-BR" sz="1100" dirty="0" smtClean="0"/>
              <a:t> 1.729, de 01.12.1998 (originou a Lei 9.732, de 11.12.1998), que alterou o art. 58 § 1.o do PBPS, dispondo que o LTCAT será expedido “...nos termos da legislação trabalhista”. E é o anexo 01 da NR-15 que estabelece o limite de 85 dB(A) para jornada de 08 horas diárias.</a:t>
            </a:r>
          </a:p>
          <a:p>
            <a:pPr algn="just"/>
            <a:r>
              <a:rPr lang="pt-BR" sz="1100" dirty="0" smtClean="0"/>
              <a:t>- o STJ respeita os limites de tolerância da tabela.</a:t>
            </a:r>
          </a:p>
        </p:txBody>
      </p:sp>
      <p:sp>
        <p:nvSpPr>
          <p:cNvPr id="38916"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54DF6D-8AB2-401E-A793-F36605CD2503}" type="slidenum">
              <a:rPr lang="pt-BR" smtClean="0"/>
              <a:pPr fontAlgn="base">
                <a:spcBef>
                  <a:spcPct val="0"/>
                </a:spcBef>
                <a:spcAft>
                  <a:spcPct val="0"/>
                </a:spcAft>
                <a:defRPr/>
              </a:pPr>
              <a:t>32</a:t>
            </a:fld>
            <a:endParaRPr lang="pt-BR" dirty="0" smtClean="0"/>
          </a:p>
        </p:txBody>
      </p:sp>
    </p:spTree>
    <p:extLst>
      <p:ext uri="{BB962C8B-B14F-4D97-AF65-F5344CB8AC3E}">
        <p14:creationId xmlns="" xmlns:p14="http://schemas.microsoft.com/office/powerpoint/2010/main" val="39945538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8915" name="Espaço Reservado para Anotações 2"/>
          <p:cNvSpPr>
            <a:spLocks noGrp="1"/>
          </p:cNvSpPr>
          <p:nvPr>
            <p:ph type="body" idx="1"/>
          </p:nvPr>
        </p:nvSpPr>
        <p:spPr bwMode="auto"/>
        <p:txBody>
          <a:bodyPr wrap="square" numCol="1" anchor="t" anchorCtr="0" compatLnSpc="1">
            <a:prstTxWarp prst="textNoShape">
              <a:avLst/>
            </a:prstTxWarp>
            <a:normAutofit/>
          </a:bodyPr>
          <a:lstStyle/>
          <a:p>
            <a:pPr algn="just"/>
            <a:r>
              <a:rPr lang="pt-BR" sz="1100" dirty="0" smtClean="0"/>
              <a:t>- Consideram-se agentes químicos as substâncias, compostos ou produtos que possam penetrar no organismo pela via respiratória nas formas de poeiras, fumos, névoas, neblinas, gases ou vapores, ou que, pela natureza da atividade de exposição, possam ter contato ou ser absorvidos pelo organismo através da pele ou por ingestão, gerando exposição ocupacional. Desta forma, os agentes químicos precisam ser analisados por sua ação tóxica e pelo risco. </a:t>
            </a:r>
          </a:p>
          <a:p>
            <a:pPr algn="just"/>
            <a:r>
              <a:rPr lang="pt-BR" sz="1100" dirty="0" smtClean="0"/>
              <a:t>- Risco e Toxicidade. Risco é a probabilidade de um agente em determinadas condições penetrar no organismo e produzir efeitos nocivos, enquanto que ação tóxica é a maneira pela qual o agente exerce seu efeito sobre as estruturas biológicas. A toxicidade (capacidade inerente e potencial de produzir um efeito quando no sítio de ação) de um agente depende das reações entre este e o organismo exposto e da suscetibilidade individual das pessoas.</a:t>
            </a:r>
          </a:p>
        </p:txBody>
      </p:sp>
      <p:sp>
        <p:nvSpPr>
          <p:cNvPr id="38916"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54DF6D-8AB2-401E-A793-F36605CD2503}" type="slidenum">
              <a:rPr lang="pt-BR" smtClean="0"/>
              <a:pPr fontAlgn="base">
                <a:spcBef>
                  <a:spcPct val="0"/>
                </a:spcBef>
                <a:spcAft>
                  <a:spcPct val="0"/>
                </a:spcAft>
                <a:defRPr/>
              </a:pPr>
              <a:t>33</a:t>
            </a:fld>
            <a:endParaRPr lang="pt-BR" dirty="0" smtClean="0"/>
          </a:p>
        </p:txBody>
      </p:sp>
    </p:spTree>
    <p:extLst>
      <p:ext uri="{BB962C8B-B14F-4D97-AF65-F5344CB8AC3E}">
        <p14:creationId xmlns="" xmlns:p14="http://schemas.microsoft.com/office/powerpoint/2010/main" val="31632408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8915" name="Espaço Reservado para Anotações 2"/>
          <p:cNvSpPr>
            <a:spLocks noGrp="1"/>
          </p:cNvSpPr>
          <p:nvPr>
            <p:ph type="body" idx="1"/>
          </p:nvPr>
        </p:nvSpPr>
        <p:spPr bwMode="auto"/>
        <p:txBody>
          <a:bodyPr wrap="square" numCol="1" anchor="t" anchorCtr="0" compatLnSpc="1">
            <a:prstTxWarp prst="textNoShape">
              <a:avLst/>
            </a:prstTxWarp>
            <a:normAutofit lnSpcReduction="10000"/>
          </a:bodyPr>
          <a:lstStyle/>
          <a:p>
            <a:pPr algn="just"/>
            <a:r>
              <a:rPr lang="pt-BR" sz="1100" dirty="0" smtClean="0"/>
              <a:t>- De acordo com a legislação previdenciária, consideram-se agentes biológicos bactérias, fungos, protozoários, parasitas, vírus e outros que tenham a capacidade de causar doenças ou lesões em diversos graus nos seres humanos e que por isso podem ser chamados de patógenos. A contaminação por agentes biológicos potencialmente patogênicos pode se dar através da pele, mucosas e fluidos corporais. Propagam-se pelo ar, água, solo, alimentos ou outros seres vivos contaminados. </a:t>
            </a:r>
          </a:p>
          <a:p>
            <a:pPr algn="just"/>
            <a:r>
              <a:rPr lang="pt-BR" sz="1100" dirty="0" smtClean="0"/>
              <a:t>- O tratamento legislativo da matéria iniciou-se com a previsão, na Portaria SCM-51/39 (item III), de que apenas “as operações industriais em que haja contato com quaisquer produtos oriundos de animais </a:t>
            </a:r>
            <a:r>
              <a:rPr lang="pt-BR" sz="1100" dirty="0" err="1" smtClean="0"/>
              <a:t>carbunculosos</a:t>
            </a:r>
            <a:r>
              <a:rPr lang="pt-BR" sz="1100" dirty="0" smtClean="0"/>
              <a:t>” estão sujeitas a riscos biológicos, a qual foi incorporada ao Quadro II do Decreto nº 48.959-A/60 em razão de se tratar de insalubridade de grau máximo. A Portaria Ministerial nº 262/62 adicionou à lista os animais infectados com </a:t>
            </a:r>
            <a:r>
              <a:rPr lang="pt-BR" sz="1100" dirty="0" err="1" smtClean="0"/>
              <a:t>carbunculose</a:t>
            </a:r>
            <a:r>
              <a:rPr lang="pt-BR" sz="1100" dirty="0" smtClean="0"/>
              <a:t>, brucelose ou mormo, além dos trabalhos em estábulos e cavalariças, em razão do tétano (item VII), tendo se referido vagamente aos “serviços de assistência médico hospitalar em que haja contato permanente com doentes ou materiais </a:t>
            </a:r>
            <a:r>
              <a:rPr lang="pt-BR" sz="1100" dirty="0" err="1" smtClean="0"/>
              <a:t>infecto-contagiantes</a:t>
            </a:r>
            <a:r>
              <a:rPr lang="pt-BR" sz="1100" dirty="0" smtClean="0"/>
              <a:t>” (item XI). </a:t>
            </a:r>
          </a:p>
          <a:p>
            <a:pPr algn="just"/>
            <a:r>
              <a:rPr lang="pt-BR" sz="1100" dirty="0" smtClean="0"/>
              <a:t>- O Decreto nº 53.831/64 (códigos 1.3.1 e 1.3.2), além de se reportar às atividades já previstas na referida portaria, previu como agentes biológicos específicos os “germes infecciosos e parasitários humanos”, incluindo no enquadramento os trabalhadores em “serviços de assistência médica, odontológica e hospitalar em que haja contato obrigatório com organismos doentes ou com materiais infecto-contagiantes”. Pela leitura das normas, constata-se que </a:t>
            </a:r>
            <a:r>
              <a:rPr lang="pt-BR" sz="1100" b="1" dirty="0" smtClean="0"/>
              <a:t>o contato eventual aos agentes biológicos explicitados, em razão do ambiente de trabalho, não serve como fundamento para o reconhecimento da atividade como especial, já que não é o risco de contaminação que justifica o direito de contagem privilegiada, mas sim a certeza de que o próprio exercício da função, por si só, é garantia de contato permanente com material </a:t>
            </a:r>
            <a:r>
              <a:rPr lang="pt-BR" sz="1100" b="1" dirty="0" err="1" smtClean="0"/>
              <a:t>infecto-contagioso</a:t>
            </a:r>
            <a:r>
              <a:rPr lang="pt-BR" sz="1100" b="1" dirty="0" smtClean="0"/>
              <a:t>.  Os decretos 53.831/64 e 83.080/79 </a:t>
            </a:r>
            <a:r>
              <a:rPr lang="pt-BR" sz="1100" b="1" u="sng" dirty="0" smtClean="0"/>
              <a:t>sempre exigiram permanência e habitualidade na exposição</a:t>
            </a:r>
            <a:r>
              <a:rPr lang="pt-BR" sz="1100" b="1" dirty="0" smtClean="0"/>
              <a:t>.</a:t>
            </a:r>
          </a:p>
        </p:txBody>
      </p:sp>
      <p:sp>
        <p:nvSpPr>
          <p:cNvPr id="38916"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54DF6D-8AB2-401E-A793-F36605CD2503}" type="slidenum">
              <a:rPr lang="pt-BR" smtClean="0"/>
              <a:pPr fontAlgn="base">
                <a:spcBef>
                  <a:spcPct val="0"/>
                </a:spcBef>
                <a:spcAft>
                  <a:spcPct val="0"/>
                </a:spcAft>
                <a:defRPr/>
              </a:pPr>
              <a:t>34</a:t>
            </a:fld>
            <a:endParaRPr lang="pt-BR" dirty="0" smtClean="0"/>
          </a:p>
        </p:txBody>
      </p:sp>
    </p:spTree>
    <p:extLst>
      <p:ext uri="{BB962C8B-B14F-4D97-AF65-F5344CB8AC3E}">
        <p14:creationId xmlns="" xmlns:p14="http://schemas.microsoft.com/office/powerpoint/2010/main" val="30380677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8915" name="Espaço Reservado para Anotações 2"/>
          <p:cNvSpPr>
            <a:spLocks noGrp="1"/>
          </p:cNvSpPr>
          <p:nvPr>
            <p:ph type="body" idx="1"/>
          </p:nvPr>
        </p:nvSpPr>
        <p:spPr bwMode="auto"/>
        <p:txBody>
          <a:bodyPr wrap="square" numCol="1" anchor="t" anchorCtr="0" compatLnSpc="1">
            <a:prstTxWarp prst="textNoShape">
              <a:avLst/>
            </a:prstTxWarp>
            <a:normAutofit/>
          </a:bodyPr>
          <a:lstStyle/>
          <a:p>
            <a:pPr marL="0" lvl="1" algn="just" defTabSz="966612" eaLnBrk="1" hangingPunct="1">
              <a:spcBef>
                <a:spcPct val="0"/>
              </a:spcBef>
              <a:defRPr/>
            </a:pPr>
            <a:r>
              <a:rPr lang="pt-BR" sz="1100" dirty="0" smtClean="0">
                <a:cs typeface="Lucida Sans Unicode"/>
              </a:rPr>
              <a:t>→ uma vez obtida aposentadoria especial, o segurado não poderá permanecer, ou retornar, no exercício de atividade sujeita a agentes nocivos, sob pena de cessação do benefício (PBPS, art.57 § 8.o).</a:t>
            </a:r>
          </a:p>
          <a:p>
            <a:pPr marL="0" lvl="1" algn="just" defTabSz="966612" eaLnBrk="1" hangingPunct="1">
              <a:spcBef>
                <a:spcPct val="0"/>
              </a:spcBef>
              <a:defRPr/>
            </a:pPr>
            <a:endParaRPr lang="pt-BR" sz="1100" dirty="0" smtClean="0">
              <a:cs typeface="Lucida Sans Unicode"/>
            </a:endParaRPr>
          </a:p>
          <a:p>
            <a:pPr marL="0" lvl="1" algn="just" defTabSz="966612" eaLnBrk="1" hangingPunct="1">
              <a:spcBef>
                <a:spcPct val="0"/>
              </a:spcBef>
              <a:defRPr/>
            </a:pPr>
            <a:r>
              <a:rPr lang="pt-BR" sz="1100" dirty="0" smtClean="0">
                <a:cs typeface="Lucida Sans Unicode"/>
              </a:rPr>
              <a:t>* </a:t>
            </a:r>
            <a:r>
              <a:rPr lang="pt-BR" sz="1100" dirty="0" smtClean="0"/>
              <a:t> o Decreto 4.827, de 03.09.2003, alterou a redação do art.70 do RPS aprovado pelo Decreto 3.048/99, para </a:t>
            </a:r>
            <a:r>
              <a:rPr lang="pt-BR" sz="1100" b="1" dirty="0" smtClean="0"/>
              <a:t>permitir</a:t>
            </a:r>
            <a:r>
              <a:rPr lang="pt-BR" sz="1100" dirty="0" smtClean="0"/>
              <a:t> a </a:t>
            </a:r>
            <a:r>
              <a:rPr lang="pt-BR" sz="1100" b="1" dirty="0" smtClean="0"/>
              <a:t>conversão</a:t>
            </a:r>
            <a:r>
              <a:rPr lang="pt-BR" sz="1100" dirty="0" smtClean="0"/>
              <a:t> de </a:t>
            </a:r>
            <a:r>
              <a:rPr lang="pt-BR" sz="1100" b="1" dirty="0" smtClean="0"/>
              <a:t>tempo especial em comum prestado em qualquer período</a:t>
            </a:r>
            <a:r>
              <a:rPr lang="pt-BR" sz="1100" dirty="0" smtClean="0"/>
              <a:t>. </a:t>
            </a:r>
          </a:p>
          <a:p>
            <a:pPr marL="0" lvl="1" algn="just" defTabSz="966612" eaLnBrk="1" hangingPunct="1">
              <a:spcBef>
                <a:spcPct val="0"/>
              </a:spcBef>
              <a:defRPr/>
            </a:pPr>
            <a:endParaRPr lang="pt-BR" sz="1100" dirty="0" smtClean="0"/>
          </a:p>
          <a:p>
            <a:pPr marL="0" lvl="1" algn="just" defTabSz="966612" eaLnBrk="1" hangingPunct="1">
              <a:spcBef>
                <a:spcPct val="0"/>
              </a:spcBef>
              <a:defRPr/>
            </a:pPr>
            <a:r>
              <a:rPr lang="pt-BR" sz="1100" dirty="0" smtClean="0">
                <a:cs typeface="Lucida Sans Unicode"/>
              </a:rPr>
              <a:t>*</a:t>
            </a:r>
            <a:r>
              <a:rPr lang="pt-BR" sz="1100" dirty="0" smtClean="0"/>
              <a:t> A súmula 50 da TNU deve ser interpretada da seguinte forma: é possível a conversão do tempo especial em comum </a:t>
            </a:r>
            <a:r>
              <a:rPr lang="pt-BR" sz="1100" b="1" dirty="0" smtClean="0"/>
              <a:t>a partir do momento em que foi instituída a aposentadoria especial pela LOPS </a:t>
            </a:r>
            <a:r>
              <a:rPr lang="pt-BR" sz="1100" dirty="0" smtClean="0"/>
              <a:t>(i.e., de 05.09.1960), e não ANTES da LOPS.</a:t>
            </a:r>
          </a:p>
          <a:p>
            <a:pPr marL="0" lvl="1" algn="just" defTabSz="966612" eaLnBrk="1" hangingPunct="1">
              <a:spcBef>
                <a:spcPct val="0"/>
              </a:spcBef>
              <a:defRPr/>
            </a:pPr>
            <a:endParaRPr lang="pt-BR" sz="1100" dirty="0" smtClean="0">
              <a:cs typeface="Lucida Sans Unicode"/>
            </a:endParaRPr>
          </a:p>
          <a:p>
            <a:pPr marL="0" lvl="1" algn="just" defTabSz="966612" eaLnBrk="1" hangingPunct="1">
              <a:spcBef>
                <a:spcPct val="0"/>
              </a:spcBef>
              <a:defRPr/>
            </a:pPr>
            <a:r>
              <a:rPr lang="pt-BR" sz="1100" dirty="0" smtClean="0">
                <a:cs typeface="Lucida Sans Unicode"/>
              </a:rPr>
              <a:t>* Exemplo conversão tempo especial em comum:</a:t>
            </a:r>
          </a:p>
          <a:p>
            <a:pPr marL="0" lvl="1" algn="just" defTabSz="966612" eaLnBrk="1" hangingPunct="1">
              <a:spcBef>
                <a:spcPct val="0"/>
              </a:spcBef>
              <a:defRPr/>
            </a:pPr>
            <a:r>
              <a:rPr lang="pt-BR" sz="1100" dirty="0" smtClean="0">
                <a:cs typeface="Lucida Sans Unicode"/>
              </a:rPr>
              <a:t>- Mulher: 10 anos especial ⇒ se aposentadoria se der após 15 anos = (2 x 10a) = 20 anos comum</a:t>
            </a:r>
          </a:p>
          <a:p>
            <a:pPr marL="0" lvl="1" algn="just" defTabSz="966612" eaLnBrk="1" hangingPunct="1">
              <a:spcBef>
                <a:spcPct val="0"/>
              </a:spcBef>
              <a:defRPr/>
            </a:pPr>
            <a:r>
              <a:rPr lang="pt-BR" sz="1100" dirty="0" smtClean="0">
                <a:cs typeface="Lucida Sans Unicode"/>
              </a:rPr>
              <a:t>                                      ⇒ se aposentadoria se der após 20 anos = (1,50 x 10a) = 15 anos comum</a:t>
            </a:r>
          </a:p>
          <a:p>
            <a:pPr marL="0" lvl="1" algn="just" defTabSz="966612" eaLnBrk="1" hangingPunct="1">
              <a:spcBef>
                <a:spcPct val="0"/>
              </a:spcBef>
              <a:defRPr/>
            </a:pPr>
            <a:r>
              <a:rPr lang="pt-BR" sz="1100" dirty="0" smtClean="0">
                <a:cs typeface="Lucida Sans Unicode"/>
              </a:rPr>
              <a:t>                                      ⇒ se aposentadoria se der após 25 anos = (1,20 x 10a) = 12 anos comum</a:t>
            </a:r>
          </a:p>
          <a:p>
            <a:pPr marL="0" lvl="1" algn="just" defTabSz="966612" eaLnBrk="1" hangingPunct="1">
              <a:spcBef>
                <a:spcPct val="0"/>
              </a:spcBef>
              <a:defRPr/>
            </a:pPr>
            <a:endParaRPr lang="pt-BR" sz="1100" dirty="0" smtClean="0">
              <a:cs typeface="Lucida Sans Unicode"/>
            </a:endParaRPr>
          </a:p>
          <a:p>
            <a:pPr marL="0" lvl="1" algn="just" defTabSz="966612" eaLnBrk="1" hangingPunct="1">
              <a:spcBef>
                <a:spcPct val="0"/>
              </a:spcBef>
              <a:defRPr/>
            </a:pPr>
            <a:r>
              <a:rPr lang="pt-BR" sz="1100" dirty="0" smtClean="0">
                <a:cs typeface="Lucida Sans Unicode"/>
              </a:rPr>
              <a:t>- Homem: 10 anos especial ⇒ se aposentadoria se der após 15 anos = (2,33 x 10a) = 23,3 anos comum</a:t>
            </a:r>
          </a:p>
          <a:p>
            <a:pPr marL="0" lvl="1" algn="just" defTabSz="966612" eaLnBrk="1" hangingPunct="1">
              <a:spcBef>
                <a:spcPct val="0"/>
              </a:spcBef>
              <a:defRPr/>
            </a:pPr>
            <a:r>
              <a:rPr lang="pt-BR" sz="1100" dirty="0" smtClean="0">
                <a:cs typeface="Lucida Sans Unicode"/>
              </a:rPr>
              <a:t>                                      ⇒ se aposentadoria se der após 20 anos = (1,75 x 10a) = 17,5 anos comum</a:t>
            </a:r>
          </a:p>
          <a:p>
            <a:pPr marL="0" lvl="1" algn="just" defTabSz="966612" eaLnBrk="1" hangingPunct="1">
              <a:spcBef>
                <a:spcPct val="0"/>
              </a:spcBef>
              <a:defRPr/>
            </a:pPr>
            <a:r>
              <a:rPr lang="pt-BR" sz="1100" dirty="0" smtClean="0">
                <a:cs typeface="Lucida Sans Unicode"/>
              </a:rPr>
              <a:t>                                      ⇒ se aposentadoria se der após 25 anos = (1,40 x 10a) = 14 anos comum</a:t>
            </a:r>
            <a:endParaRPr lang="pt-BR" sz="1100" dirty="0" smtClean="0"/>
          </a:p>
        </p:txBody>
      </p:sp>
      <p:sp>
        <p:nvSpPr>
          <p:cNvPr id="38916"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54DF6D-8AB2-401E-A793-F36605CD2503}" type="slidenum">
              <a:rPr lang="pt-BR" smtClean="0"/>
              <a:pPr fontAlgn="base">
                <a:spcBef>
                  <a:spcPct val="0"/>
                </a:spcBef>
                <a:spcAft>
                  <a:spcPct val="0"/>
                </a:spcAft>
                <a:defRPr/>
              </a:pPr>
              <a:t>35</a:t>
            </a:fld>
            <a:endParaRPr lang="pt-BR" dirty="0" smtClean="0"/>
          </a:p>
        </p:txBody>
      </p:sp>
    </p:spTree>
    <p:extLst>
      <p:ext uri="{BB962C8B-B14F-4D97-AF65-F5344CB8AC3E}">
        <p14:creationId xmlns="" xmlns:p14="http://schemas.microsoft.com/office/powerpoint/2010/main" val="29832555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8915" name="Espaço Reservado para Anotações 2"/>
          <p:cNvSpPr>
            <a:spLocks noGrp="1"/>
          </p:cNvSpPr>
          <p:nvPr>
            <p:ph type="body" idx="1"/>
          </p:nvPr>
        </p:nvSpPr>
        <p:spPr bwMode="auto"/>
        <p:txBody>
          <a:bodyPr wrap="square" numCol="1" anchor="t" anchorCtr="0" compatLnSpc="1">
            <a:prstTxWarp prst="textNoShape">
              <a:avLst/>
            </a:prstTxWarp>
            <a:normAutofit/>
          </a:bodyPr>
          <a:lstStyle/>
          <a:p>
            <a:pPr marL="0" lvl="1" algn="just" defTabSz="966612" eaLnBrk="1" hangingPunct="1">
              <a:spcBef>
                <a:spcPct val="0"/>
              </a:spcBef>
              <a:defRPr/>
            </a:pPr>
            <a:r>
              <a:rPr lang="pt-BR" sz="1100" dirty="0" smtClean="0">
                <a:cs typeface="Lucida Sans Unicode"/>
              </a:rPr>
              <a:t>→ uma vez obtida aposentadoria especial, o segurado não poderá permanecer, ou retornar, no exercício de atividade sujeita a agentes nocivos, sob pena de cessação do benefício (PBPS, art.57 § 8.o).</a:t>
            </a:r>
          </a:p>
          <a:p>
            <a:pPr marL="0" lvl="1" algn="just" defTabSz="966612" eaLnBrk="1" hangingPunct="1">
              <a:spcBef>
                <a:spcPct val="0"/>
              </a:spcBef>
              <a:defRPr/>
            </a:pPr>
            <a:r>
              <a:rPr lang="pt-BR" sz="1100" dirty="0" smtClean="0">
                <a:cs typeface="Lucida Sans Unicode"/>
              </a:rPr>
              <a:t>Exemplo conversão tempo especial em comum:</a:t>
            </a:r>
          </a:p>
          <a:p>
            <a:pPr marL="0" lvl="1" algn="just" defTabSz="966612" eaLnBrk="1" hangingPunct="1">
              <a:spcBef>
                <a:spcPct val="0"/>
              </a:spcBef>
              <a:defRPr/>
            </a:pPr>
            <a:r>
              <a:rPr lang="pt-BR" sz="1100" dirty="0" smtClean="0">
                <a:cs typeface="Lucida Sans Unicode"/>
              </a:rPr>
              <a:t>- Mulher: 10 anos especial ⇒ se aposentadoria se der após 15 anos = (2 x 10a) = 20 anos comum</a:t>
            </a:r>
          </a:p>
          <a:p>
            <a:pPr marL="0" lvl="1" algn="just" defTabSz="966612" eaLnBrk="1" hangingPunct="1">
              <a:spcBef>
                <a:spcPct val="0"/>
              </a:spcBef>
              <a:defRPr/>
            </a:pPr>
            <a:r>
              <a:rPr lang="pt-BR" sz="1100" dirty="0" smtClean="0">
                <a:cs typeface="Lucida Sans Unicode"/>
              </a:rPr>
              <a:t>                                      ⇒ se aposentadoria se der após 20 anos = (1,50 x 10a) = 15 anos comum</a:t>
            </a:r>
          </a:p>
          <a:p>
            <a:pPr marL="0" lvl="1" algn="just" defTabSz="966612" eaLnBrk="1" hangingPunct="1">
              <a:spcBef>
                <a:spcPct val="0"/>
              </a:spcBef>
              <a:defRPr/>
            </a:pPr>
            <a:r>
              <a:rPr lang="pt-BR" sz="1100" dirty="0" smtClean="0">
                <a:cs typeface="Lucida Sans Unicode"/>
              </a:rPr>
              <a:t>                                      ⇒ se aposentadoria se der após 25 anos = (1,20 x 10a) = 12 anos comum</a:t>
            </a:r>
          </a:p>
          <a:p>
            <a:pPr marL="0" lvl="1" algn="just" defTabSz="966612" eaLnBrk="1" hangingPunct="1">
              <a:spcBef>
                <a:spcPct val="0"/>
              </a:spcBef>
              <a:defRPr/>
            </a:pPr>
            <a:endParaRPr lang="pt-BR" sz="1100" dirty="0" smtClean="0">
              <a:cs typeface="Lucida Sans Unicode"/>
            </a:endParaRPr>
          </a:p>
          <a:p>
            <a:pPr marL="0" lvl="1" algn="just" defTabSz="966612" eaLnBrk="1" hangingPunct="1">
              <a:spcBef>
                <a:spcPct val="0"/>
              </a:spcBef>
              <a:defRPr/>
            </a:pPr>
            <a:r>
              <a:rPr lang="pt-BR" sz="1100" dirty="0" smtClean="0">
                <a:cs typeface="Lucida Sans Unicode"/>
              </a:rPr>
              <a:t>- Homem: 10 anos especial ⇒ se aposentadoria se der após 15 anos = (2,33 x 10a) = 23,3 anos comum</a:t>
            </a:r>
          </a:p>
          <a:p>
            <a:pPr marL="0" lvl="1" algn="just" defTabSz="966612" eaLnBrk="1" hangingPunct="1">
              <a:spcBef>
                <a:spcPct val="0"/>
              </a:spcBef>
              <a:defRPr/>
            </a:pPr>
            <a:r>
              <a:rPr lang="pt-BR" sz="1100" dirty="0" smtClean="0">
                <a:cs typeface="Lucida Sans Unicode"/>
              </a:rPr>
              <a:t>                                      ⇒ se aposentadoria se der após 20 anos = (1,75 x 10a) = 17,5 anos comum</a:t>
            </a:r>
          </a:p>
          <a:p>
            <a:pPr marL="0" lvl="1" algn="just" defTabSz="966612" eaLnBrk="1" hangingPunct="1">
              <a:spcBef>
                <a:spcPct val="0"/>
              </a:spcBef>
              <a:defRPr/>
            </a:pPr>
            <a:r>
              <a:rPr lang="pt-BR" sz="1100" dirty="0" smtClean="0">
                <a:cs typeface="Lucida Sans Unicode"/>
              </a:rPr>
              <a:t>                                      ⇒ se aposentadoria se der após 25 anos = (1,40 x 10a) = 14 anos comum</a:t>
            </a:r>
            <a:endParaRPr lang="pt-BR" sz="1100" dirty="0" smtClean="0"/>
          </a:p>
        </p:txBody>
      </p:sp>
      <p:sp>
        <p:nvSpPr>
          <p:cNvPr id="38916"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54DF6D-8AB2-401E-A793-F36605CD2503}" type="slidenum">
              <a:rPr lang="pt-BR" smtClean="0"/>
              <a:pPr fontAlgn="base">
                <a:spcBef>
                  <a:spcPct val="0"/>
                </a:spcBef>
                <a:spcAft>
                  <a:spcPct val="0"/>
                </a:spcAft>
                <a:defRPr/>
              </a:pPr>
              <a:t>36</a:t>
            </a:fld>
            <a:endParaRPr lang="pt-BR" dirty="0" smtClean="0"/>
          </a:p>
        </p:txBody>
      </p:sp>
    </p:spTree>
    <p:extLst>
      <p:ext uri="{BB962C8B-B14F-4D97-AF65-F5344CB8AC3E}">
        <p14:creationId xmlns="" xmlns:p14="http://schemas.microsoft.com/office/powerpoint/2010/main" val="11093988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8915" name="Espaço Reservado para Anotações 2"/>
          <p:cNvSpPr>
            <a:spLocks noGrp="1"/>
          </p:cNvSpPr>
          <p:nvPr>
            <p:ph type="body" idx="1"/>
          </p:nvPr>
        </p:nvSpPr>
        <p:spPr bwMode="auto"/>
        <p:txBody>
          <a:bodyPr wrap="square" numCol="1" anchor="t" anchorCtr="0" compatLnSpc="1">
            <a:prstTxWarp prst="textNoShape">
              <a:avLst/>
            </a:prstTxWarp>
            <a:normAutofit/>
          </a:bodyPr>
          <a:lstStyle/>
          <a:p>
            <a:pPr algn="just" defTabSz="966612" eaLnBrk="1" hangingPunct="1">
              <a:spcBef>
                <a:spcPct val="0"/>
              </a:spcBef>
              <a:defRPr/>
            </a:pPr>
            <a:r>
              <a:rPr lang="pt-BR" sz="1100" dirty="0" smtClean="0"/>
              <a:t>- não confundir aposentadoria especial (que pressupõe exposição a agentes prejudiciais à saúde ou integridade física do segurado) como aposentadoria prevista em </a:t>
            </a:r>
            <a:r>
              <a:rPr lang="pt-BR" sz="1100" b="1" dirty="0" smtClean="0"/>
              <a:t>legislação especial</a:t>
            </a:r>
            <a:r>
              <a:rPr lang="pt-BR" sz="1100" dirty="0" smtClean="0"/>
              <a:t>.</a:t>
            </a:r>
          </a:p>
          <a:p>
            <a:pPr algn="just" defTabSz="966612" eaLnBrk="1" hangingPunct="1">
              <a:spcBef>
                <a:spcPct val="0"/>
              </a:spcBef>
              <a:defRPr/>
            </a:pPr>
            <a:r>
              <a:rPr lang="pt-BR" sz="1100" dirty="0" smtClean="0"/>
              <a:t>- </a:t>
            </a:r>
            <a:r>
              <a:rPr lang="pt-BR" sz="1100" b="1" u="sng" dirty="0" smtClean="0"/>
              <a:t>Professor</a:t>
            </a:r>
            <a:r>
              <a:rPr lang="pt-BR" sz="1100" dirty="0" smtClean="0"/>
              <a:t>: aplicável o princípio “</a:t>
            </a:r>
            <a:r>
              <a:rPr lang="pt-BR" sz="1100" dirty="0" err="1" smtClean="0"/>
              <a:t>tempus</a:t>
            </a:r>
            <a:r>
              <a:rPr lang="pt-BR" sz="1100" dirty="0" smtClean="0"/>
              <a:t> </a:t>
            </a:r>
            <a:r>
              <a:rPr lang="pt-BR" sz="1100" dirty="0" err="1" smtClean="0"/>
              <a:t>regit</a:t>
            </a:r>
            <a:r>
              <a:rPr lang="pt-BR" sz="1100" dirty="0" smtClean="0"/>
              <a:t> </a:t>
            </a:r>
            <a:r>
              <a:rPr lang="pt-BR" sz="1100" dirty="0" err="1" smtClean="0"/>
              <a:t>actum</a:t>
            </a:r>
            <a:r>
              <a:rPr lang="pt-BR" sz="1100" dirty="0" smtClean="0"/>
              <a:t>”, de modo que o serviço prestado entre a LOPS e a EC-18/81 (especial segundo a legislação previdenciária) pode ser convertido em comum. Todavia, o período posterior à EC-18/81 não pode ser convertido em especial.</a:t>
            </a:r>
          </a:p>
          <a:p>
            <a:pPr algn="just" defTabSz="966612" eaLnBrk="1" hangingPunct="1">
              <a:spcBef>
                <a:spcPct val="0"/>
              </a:spcBef>
              <a:defRPr/>
            </a:pPr>
            <a:r>
              <a:rPr lang="pt-BR" sz="1100" dirty="0" smtClean="0"/>
              <a:t>- </a:t>
            </a:r>
            <a:r>
              <a:rPr lang="pt-BR" sz="1100" b="1" u="sng" dirty="0" smtClean="0"/>
              <a:t>Deficiente</a:t>
            </a:r>
            <a:r>
              <a:rPr lang="pt-BR" sz="1100" dirty="0" smtClean="0"/>
              <a:t>: foi a EC-47/05 que alterou a redação do art.201 § 1.o da CF para permitir requisitos e critérios diferenciados para a jubilação do portador de necessidades especiais (o que veio a ser concretizado pela LC-142/13, que carece de regulamentação até o presente momento).</a:t>
            </a:r>
          </a:p>
        </p:txBody>
      </p:sp>
      <p:sp>
        <p:nvSpPr>
          <p:cNvPr id="38916"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54DF6D-8AB2-401E-A793-F36605CD2503}" type="slidenum">
              <a:rPr lang="pt-BR" smtClean="0"/>
              <a:pPr fontAlgn="base">
                <a:spcBef>
                  <a:spcPct val="0"/>
                </a:spcBef>
                <a:spcAft>
                  <a:spcPct val="0"/>
                </a:spcAft>
                <a:defRPr/>
              </a:pPr>
              <a:t>37</a:t>
            </a:fld>
            <a:endParaRPr lang="pt-BR" dirty="0" smtClean="0"/>
          </a:p>
        </p:txBody>
      </p:sp>
    </p:spTree>
    <p:extLst>
      <p:ext uri="{BB962C8B-B14F-4D97-AF65-F5344CB8AC3E}">
        <p14:creationId xmlns="" xmlns:p14="http://schemas.microsoft.com/office/powerpoint/2010/main" val="17354086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8915" name="Espaço Reservado para Anotações 2"/>
          <p:cNvSpPr>
            <a:spLocks noGrp="1"/>
          </p:cNvSpPr>
          <p:nvPr>
            <p:ph type="body" idx="1"/>
          </p:nvPr>
        </p:nvSpPr>
        <p:spPr bwMode="auto"/>
        <p:txBody>
          <a:bodyPr wrap="square" numCol="1" anchor="t" anchorCtr="0" compatLnSpc="1">
            <a:prstTxWarp prst="textNoShape">
              <a:avLst/>
            </a:prstTxWarp>
            <a:normAutofit/>
          </a:bodyPr>
          <a:lstStyle/>
          <a:p>
            <a:pPr algn="just"/>
            <a:r>
              <a:rPr lang="pt-BR" sz="1100" dirty="0" smtClean="0">
                <a:cs typeface="Lucida Sans Unicode"/>
              </a:rPr>
              <a:t>- </a:t>
            </a:r>
            <a:r>
              <a:rPr lang="pt-BR" sz="1100" b="1" u="sng" dirty="0" smtClean="0">
                <a:cs typeface="Lucida Sans Unicode"/>
              </a:rPr>
              <a:t>aeronauta:</a:t>
            </a:r>
            <a:r>
              <a:rPr lang="pt-BR" sz="1100" dirty="0" smtClean="0">
                <a:cs typeface="Lucida Sans Unicode"/>
              </a:rPr>
              <a:t>  c</a:t>
            </a:r>
            <a:r>
              <a:rPr lang="pt-BR" sz="1100" dirty="0" smtClean="0"/>
              <a:t>onquanto a atividade de aeronauta fosse tida como perigosa ao tempo da promulgação da referida lei, em função do risco associado à precariedade da tecnologia de aviação então existente, o benefício especial justificava-se pela necessidade de fomento à profissão, o que se constata pela previsão de privilégios não relacionados à nocividade do trabalho, do que é exemplo a contagem privilegiada estabelecida pelo § 7º do art. 6º da Lei nº 3.501/58. Considera-se aeronauta o comandante, o mecânico de </a:t>
            </a:r>
            <a:r>
              <a:rPr lang="pt-BR" sz="1100" dirty="0" err="1" smtClean="0"/>
              <a:t>vôo</a:t>
            </a:r>
            <a:r>
              <a:rPr lang="pt-BR" sz="1100" dirty="0" smtClean="0"/>
              <a:t>, o </a:t>
            </a:r>
            <a:r>
              <a:rPr lang="pt-BR" sz="1100" dirty="0" err="1" smtClean="0"/>
              <a:t>rádio-operador</a:t>
            </a:r>
            <a:r>
              <a:rPr lang="pt-BR" sz="1100" dirty="0" smtClean="0"/>
              <a:t> e o comissário, assim como aquele que, habilitado pelo Ministério da Aeronáutica, exerça função remunerada a bordo de aeronave civil nacional.</a:t>
            </a:r>
            <a:endParaRPr lang="pt-BR" sz="1100" dirty="0" smtClean="0">
              <a:cs typeface="Lucida Sans Unicode"/>
            </a:endParaRPr>
          </a:p>
          <a:p>
            <a:pPr algn="just"/>
            <a:r>
              <a:rPr lang="pt-BR" sz="1100" dirty="0" smtClean="0">
                <a:cs typeface="Lucida Sans Unicode"/>
              </a:rPr>
              <a:t>- </a:t>
            </a:r>
            <a:r>
              <a:rPr lang="pt-BR" sz="1100" b="1" u="sng" dirty="0" smtClean="0">
                <a:cs typeface="Lucida Sans Unicode"/>
              </a:rPr>
              <a:t>marítimo  em navio mercante nacional</a:t>
            </a:r>
            <a:r>
              <a:rPr lang="pt-BR" sz="1100" dirty="0" smtClean="0">
                <a:cs typeface="Lucida Sans Unicode"/>
              </a:rPr>
              <a:t>: </a:t>
            </a:r>
            <a:r>
              <a:rPr lang="pt-BR" sz="1100" dirty="0" smtClean="0"/>
              <a:t>Independentemente do momento em que o segurado implementar os demais requisitos para fazer jus à aposentadoria, os períodos em que trabalhou como marítimo até 16/12/1998 serão computados conforme a regra insculpida no art. 111 da IN 45/2010, que trata do chamado “ano marítimo”. Referido dispositivo prevê regra específica de conversão de tempo de serviço do marítimo embarcado, à razão de 255 dias de embarque para 360 dias de atividade comum, havendo expressa disposição quanto à total independência desse regramento em relação aos Decretos nº 53.831/64 e nº 83.080/79, não se exigindo o preenchimento do Perfil Profissiográfico Previdenciário - PPP.</a:t>
            </a:r>
            <a:r>
              <a:rPr lang="pt-BR" sz="1100" dirty="0" smtClean="0">
                <a:cs typeface="Lucida Sans Unicode"/>
              </a:rPr>
              <a:t> </a:t>
            </a:r>
          </a:p>
          <a:p>
            <a:pPr algn="just"/>
            <a:r>
              <a:rPr lang="pt-BR" sz="1100" dirty="0" smtClean="0">
                <a:cs typeface="Lucida Sans Unicode"/>
              </a:rPr>
              <a:t>- </a:t>
            </a:r>
            <a:r>
              <a:rPr lang="pt-BR" sz="1100" b="1" u="sng" dirty="0" smtClean="0">
                <a:cs typeface="Lucida Sans Unicode"/>
              </a:rPr>
              <a:t>jornalista profissional: </a:t>
            </a:r>
            <a:r>
              <a:rPr lang="pt-BR" sz="1100" dirty="0" smtClean="0"/>
              <a:t>considerado jornalista profissional aquele que, devidamente registrado no órgão regional do MTE, exercesse a função de forma habitual e remunerada. As atividades consideradas típicas da categoria encontram-se descritas no caput do art. 489 da IN 45/2010.</a:t>
            </a:r>
          </a:p>
        </p:txBody>
      </p:sp>
      <p:sp>
        <p:nvSpPr>
          <p:cNvPr id="38916"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54DF6D-8AB2-401E-A793-F36605CD2503}" type="slidenum">
              <a:rPr lang="pt-BR" smtClean="0"/>
              <a:pPr fontAlgn="base">
                <a:spcBef>
                  <a:spcPct val="0"/>
                </a:spcBef>
                <a:spcAft>
                  <a:spcPct val="0"/>
                </a:spcAft>
                <a:defRPr/>
              </a:pPr>
              <a:t>38</a:t>
            </a:fld>
            <a:endParaRPr lang="pt-BR" dirty="0" smtClean="0"/>
          </a:p>
        </p:txBody>
      </p:sp>
    </p:spTree>
    <p:extLst>
      <p:ext uri="{BB962C8B-B14F-4D97-AF65-F5344CB8AC3E}">
        <p14:creationId xmlns="" xmlns:p14="http://schemas.microsoft.com/office/powerpoint/2010/main" val="37293924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8915" name="Espaço Reservado para Anotações 2"/>
          <p:cNvSpPr>
            <a:spLocks noGrp="1"/>
          </p:cNvSpPr>
          <p:nvPr>
            <p:ph type="body" idx="1"/>
          </p:nvPr>
        </p:nvSpPr>
        <p:spPr bwMode="auto"/>
        <p:txBody>
          <a:bodyPr wrap="square" numCol="1" anchor="t" anchorCtr="0" compatLnSpc="1">
            <a:prstTxWarp prst="textNoShape">
              <a:avLst/>
            </a:prstTxWarp>
            <a:normAutofit/>
          </a:bodyPr>
          <a:lstStyle/>
          <a:p>
            <a:pPr algn="just"/>
            <a:r>
              <a:rPr lang="pt-BR" sz="1100" dirty="0" smtClean="0"/>
              <a:t>- Não havendo que se confundir a aposentadoria especial com benefícios previstos por legislação específica para certas categorias profissionais, menor razão existe para sequer se cogitar de que a simples previsão, pela legislação trabalhista, de jornada de trabalho reduzida para determinadas ocupações constituiria evidência do exercício de atividades em condições especiais, para fins previdenciários. Dito de outro modo, a mescla das leis trabalhista e previdenciária, sem que estas mesmas a tenham permitido, acaba por distorcer ambos os regimes jurídicos. </a:t>
            </a:r>
            <a:r>
              <a:rPr lang="pt-BR" sz="1100" b="1" u="sng" dirty="0" smtClean="0"/>
              <a:t>ATENÇÃO</a:t>
            </a:r>
            <a:r>
              <a:rPr lang="pt-BR" sz="1100" dirty="0" smtClean="0"/>
              <a:t>: determinadas atividades (como a de </a:t>
            </a:r>
            <a:r>
              <a:rPr lang="pt-BR" sz="1100" dirty="0" err="1" smtClean="0"/>
              <a:t>tefefonista</a:t>
            </a:r>
            <a:r>
              <a:rPr lang="pt-BR" sz="1100" dirty="0" smtClean="0"/>
              <a:t> – Dec. 53.831/64, </a:t>
            </a:r>
            <a:r>
              <a:rPr lang="pt-BR" sz="1100" dirty="0" err="1" smtClean="0"/>
              <a:t>cod</a:t>
            </a:r>
            <a:r>
              <a:rPr lang="pt-BR" sz="1100" dirty="0" smtClean="0"/>
              <a:t>.2.4.5) estiveram previstas nos anexos dos regulamentos da previdência como penosas, perigosas ou insalubres e, durante certo tempo (em geral, até a edição do Decreto 2172/97) configuravam atividade especial. Portanto, é necessário examinar caso a caso, não bastando o tratamento diferenciado conferido pela legislação trabalhista.</a:t>
            </a:r>
          </a:p>
          <a:p>
            <a:pPr algn="just"/>
            <a:r>
              <a:rPr lang="pt-BR" sz="1100" dirty="0" smtClean="0"/>
              <a:t>- Ocorre que o fundamento das jornadas especiais de trabalho não diz respeito à efetiva nocividade das atividades desempenhadas pelos trabalhadores, mas, sim, a variados outros fatores, tais quais a exigência, por longos períodos, de atenção quase que ininterrupta do trabalhador (ex.: bancários, músicos e operadores de telefonia, radiotelegrafia e radiotelefonia), ou a monotonia da atividade desempenhada (ex.: ascensorista). </a:t>
            </a:r>
          </a:p>
          <a:p>
            <a:pPr algn="just"/>
            <a:r>
              <a:rPr lang="pt-BR" sz="1100" dirty="0" smtClean="0"/>
              <a:t>- Os casos mais comuns de profissões que têm prevista jornada laboral reduzida são os seguintes: ascensoristas (Lei nº 3.270/57); bancários (CLT, art. 224); operadores de telefonia, radiotelefonia e radiotelegrafia (CLT, art. 227); músicos (Lei nº 3.857/60); operadores cinematográficos (CLT, art. 234); operadores ferroviários telegrafistas (CLT, art. 246); mineiros (CLT, art. 298); jornalistas e radialistas (CLT, art. 303); aeroviários (Decreto nº 1.232/62); professores (CLT, art. 318).</a:t>
            </a:r>
          </a:p>
        </p:txBody>
      </p:sp>
      <p:sp>
        <p:nvSpPr>
          <p:cNvPr id="38916"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54DF6D-8AB2-401E-A793-F36605CD2503}" type="slidenum">
              <a:rPr lang="pt-BR" smtClean="0"/>
              <a:pPr fontAlgn="base">
                <a:spcBef>
                  <a:spcPct val="0"/>
                </a:spcBef>
                <a:spcAft>
                  <a:spcPct val="0"/>
                </a:spcAft>
                <a:defRPr/>
              </a:pPr>
              <a:t>39</a:t>
            </a:fld>
            <a:endParaRPr lang="pt-BR" dirty="0" smtClean="0"/>
          </a:p>
        </p:txBody>
      </p:sp>
    </p:spTree>
    <p:extLst>
      <p:ext uri="{BB962C8B-B14F-4D97-AF65-F5344CB8AC3E}">
        <p14:creationId xmlns="" xmlns:p14="http://schemas.microsoft.com/office/powerpoint/2010/main" val="1925101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8915" name="Espaço Reservado para Anotações 2"/>
          <p:cNvSpPr>
            <a:spLocks noGrp="1"/>
          </p:cNvSpPr>
          <p:nvPr>
            <p:ph type="body" idx="1"/>
          </p:nvPr>
        </p:nvSpPr>
        <p:spPr bwMode="auto"/>
        <p:txBody>
          <a:bodyPr wrap="square" numCol="1" anchor="t" anchorCtr="0" compatLnSpc="1">
            <a:prstTxWarp prst="textNoShape">
              <a:avLst/>
            </a:prstTxWarp>
            <a:normAutofit fontScale="92500"/>
          </a:bodyPr>
          <a:lstStyle/>
          <a:p>
            <a:pPr algn="just" defTabSz="966612" eaLnBrk="1" hangingPunct="1">
              <a:spcBef>
                <a:spcPct val="0"/>
              </a:spcBef>
              <a:defRPr/>
            </a:pPr>
            <a:r>
              <a:rPr lang="pt-BR" sz="1100" dirty="0" smtClean="0"/>
              <a:t>* Discutir a questão do </a:t>
            </a:r>
            <a:r>
              <a:rPr lang="pt-BR" sz="1100" b="1" u="sng" dirty="0" smtClean="0"/>
              <a:t>gozo de AD/AI para fins de carência</a:t>
            </a:r>
            <a:r>
              <a:rPr lang="pt-BR" sz="1100" dirty="0" smtClean="0"/>
              <a:t>: </a:t>
            </a:r>
          </a:p>
          <a:p>
            <a:pPr algn="just" defTabSz="966612" eaLnBrk="1" hangingPunct="1">
              <a:spcBef>
                <a:spcPct val="0"/>
              </a:spcBef>
              <a:defRPr/>
            </a:pPr>
            <a:r>
              <a:rPr lang="pt-BR" sz="1100" dirty="0" smtClean="0"/>
              <a:t>- art. 55, II, LB, considera o tempo em gozo de AD/AI intercalado de atividade como tempo de SERVIÇO;</a:t>
            </a:r>
          </a:p>
          <a:p>
            <a:pPr algn="just" defTabSz="966612" eaLnBrk="1" hangingPunct="1">
              <a:spcBef>
                <a:spcPct val="0"/>
              </a:spcBef>
              <a:defRPr/>
            </a:pPr>
            <a:r>
              <a:rPr lang="pt-BR" sz="1100" dirty="0" smtClean="0"/>
              <a:t>- art.60, III, RPS, reproduz o art.55, II, LB.</a:t>
            </a:r>
          </a:p>
          <a:p>
            <a:pPr algn="just" defTabSz="966612" eaLnBrk="1" hangingPunct="1">
              <a:spcBef>
                <a:spcPct val="0"/>
              </a:spcBef>
              <a:defRPr/>
            </a:pPr>
            <a:r>
              <a:rPr lang="pt-BR" sz="1100" dirty="0" smtClean="0"/>
              <a:t>- Ocorre que, segundo a EC-20/98 (art.4.o), até que lei regulamente o que é tempo de CONTRUIÇÃO, considera-se que é igual a tempo de SERVIÇO, e não como carência.</a:t>
            </a:r>
          </a:p>
          <a:p>
            <a:pPr marL="0" lvl="1" algn="just" defTabSz="966612" eaLnBrk="1" hangingPunct="1">
              <a:spcBef>
                <a:spcPct val="0"/>
              </a:spcBef>
              <a:buFontTx/>
              <a:buChar char="-"/>
              <a:defRPr/>
            </a:pPr>
            <a:r>
              <a:rPr lang="pt-BR" sz="1100" dirty="0" smtClean="0"/>
              <a:t>STJ, </a:t>
            </a:r>
            <a:r>
              <a:rPr lang="pt-BR" sz="1100" dirty="0" err="1" smtClean="0"/>
              <a:t>Resp</a:t>
            </a:r>
            <a:r>
              <a:rPr lang="pt-BR" sz="1100" dirty="0" smtClean="0"/>
              <a:t> n.o 1.271.928 (</a:t>
            </a:r>
            <a:r>
              <a:rPr lang="pt-BR" sz="1100" dirty="0" err="1" smtClean="0"/>
              <a:t>Resp</a:t>
            </a:r>
            <a:r>
              <a:rPr lang="pt-BR" sz="1100" dirty="0" smtClean="0"/>
              <a:t> tirado pelo INSS em ACP que julgou parcialmente procedente a demanda para reconhecer que o período em gozo de AD/AI, quando intercalado de atividade, conta para fins de carência): “(...) </a:t>
            </a:r>
            <a:r>
              <a:rPr lang="pt-BR" sz="1100" i="1" dirty="0" smtClean="0"/>
              <a:t>2. </a:t>
            </a:r>
            <a:r>
              <a:rPr lang="pt-BR" sz="1100" b="1" i="1" dirty="0" smtClean="0"/>
              <a:t>É possível considerar o período em que o segurado esteve no gozo de benefício por incapacidade (auxílio-doença ou aposentadoria por invalidez) para fins de carência, desde que intercalados com períodos contributivos. 3. Se o período em que o segurado esteve no gozo de benefício por incapacidade é excepcionalmente considerado como tempo ficto de contribuição, não se justifica interpretar a norma de maneira distinta para fins de carência, desde que intercalado com atividade laborativa</a:t>
            </a:r>
            <a:r>
              <a:rPr lang="pt-BR" sz="1100" dirty="0" smtClean="0"/>
              <a:t>. (...).”</a:t>
            </a:r>
          </a:p>
          <a:p>
            <a:pPr marL="0" lvl="1" algn="just" defTabSz="966612" eaLnBrk="1" hangingPunct="1">
              <a:spcBef>
                <a:spcPct val="0"/>
              </a:spcBef>
              <a:buFontTx/>
              <a:buChar char="-"/>
              <a:defRPr/>
            </a:pPr>
            <a:r>
              <a:rPr lang="pt-BR" sz="1100" dirty="0" smtClean="0"/>
              <a:t>No mesmo sentido o STF: ARE 746.835-</a:t>
            </a:r>
            <a:r>
              <a:rPr lang="pt-BR" sz="1100" dirty="0" err="1" smtClean="0"/>
              <a:t>AgR</a:t>
            </a:r>
            <a:r>
              <a:rPr lang="pt-BR" sz="1100" dirty="0" smtClean="0"/>
              <a:t>, j.19/08/2014: “</a:t>
            </a:r>
            <a:r>
              <a:rPr lang="pt-BR" sz="1100" b="1" dirty="0" smtClean="0"/>
              <a:t>(...). Cômputo do tempo de gozo de auxílio-doença para fins de carência. Possibilidade. Precedentes. 1. O Supremo Tribunal Federal decidiu nos autos do RE nº 583.834/PR-RG, com repercussão geral reconhecida, que devem ser computados, para fins de concessão de aposentadoria por invalidez, os períodos em que o segurado tenha usufruído do benefício de auxílio-doença, desde que intercalados com atividade laborativa. 2. A Suprema Corte vem-se pronunciando no sentido de que o referido entendimento se aplica, </a:t>
            </a:r>
            <a:r>
              <a:rPr lang="pt-BR" sz="1100" b="1" u="sng" dirty="0" smtClean="0">
                <a:solidFill>
                  <a:srgbClr val="FF0000"/>
                </a:solidFill>
              </a:rPr>
              <a:t>inclusive, para fins de cômputo da carência, e não apenas para cálculo do tempo de contribuição</a:t>
            </a:r>
            <a:r>
              <a:rPr lang="pt-BR" sz="1100" b="1" dirty="0" smtClean="0"/>
              <a:t>. Precedentes: ARE 802.877/RS, Min. </a:t>
            </a:r>
            <a:r>
              <a:rPr lang="pt-BR" sz="1100" b="1" dirty="0" err="1" smtClean="0"/>
              <a:t>Teori</a:t>
            </a:r>
            <a:r>
              <a:rPr lang="pt-BR" sz="1100" b="1" dirty="0" smtClean="0"/>
              <a:t> Zavascki, </a:t>
            </a:r>
            <a:r>
              <a:rPr lang="pt-BR" sz="1100" b="1" dirty="0" err="1" smtClean="0"/>
              <a:t>DJe</a:t>
            </a:r>
            <a:r>
              <a:rPr lang="pt-BR" sz="1100" b="1" dirty="0" smtClean="0"/>
              <a:t> de 1/4/14; ARE 771.133/RS, Min. Luiz </a:t>
            </a:r>
            <a:r>
              <a:rPr lang="pt-BR" sz="1100" b="1" dirty="0" err="1" smtClean="0"/>
              <a:t>Fux</a:t>
            </a:r>
            <a:r>
              <a:rPr lang="pt-BR" sz="1100" b="1" dirty="0" smtClean="0"/>
              <a:t>, </a:t>
            </a:r>
            <a:r>
              <a:rPr lang="pt-BR" sz="1100" b="1" dirty="0" err="1" smtClean="0"/>
              <a:t>DJe</a:t>
            </a:r>
            <a:r>
              <a:rPr lang="pt-BR" sz="1100" b="1" dirty="0" smtClean="0"/>
              <a:t> de 21/2/2014; ARE 824.328/SC, Min. Gilmar Mendes, </a:t>
            </a:r>
            <a:r>
              <a:rPr lang="pt-BR" sz="1100" b="1" dirty="0" err="1" smtClean="0"/>
              <a:t>DJe</a:t>
            </a:r>
            <a:r>
              <a:rPr lang="pt-BR" sz="1100" b="1" dirty="0" smtClean="0"/>
              <a:t> de 8/8/14; e ARE 822.483/RS, Min. </a:t>
            </a:r>
            <a:r>
              <a:rPr lang="pt-BR" sz="1100" b="1" dirty="0" err="1" smtClean="0"/>
              <a:t>Cármem</a:t>
            </a:r>
            <a:r>
              <a:rPr lang="pt-BR" sz="1100" b="1" dirty="0" smtClean="0"/>
              <a:t> Lúcia, </a:t>
            </a:r>
            <a:r>
              <a:rPr lang="pt-BR" sz="1100" b="1" dirty="0" err="1" smtClean="0"/>
              <a:t>DJe</a:t>
            </a:r>
            <a:r>
              <a:rPr lang="pt-BR" sz="1100" b="1" dirty="0" smtClean="0"/>
              <a:t> de 8/8/14. 3. Agravo regimental não provido.</a:t>
            </a:r>
            <a:r>
              <a:rPr lang="pt-BR" sz="1100" dirty="0" smtClean="0"/>
              <a:t>”</a:t>
            </a:r>
          </a:p>
          <a:p>
            <a:pPr algn="just" defTabSz="966612" eaLnBrk="1" hangingPunct="1">
              <a:spcBef>
                <a:spcPct val="0"/>
              </a:spcBef>
              <a:defRPr/>
            </a:pPr>
            <a:r>
              <a:rPr lang="pt-BR" sz="1100" dirty="0" smtClean="0"/>
              <a:t>- Súmula 73, TNU: </a:t>
            </a:r>
            <a:r>
              <a:rPr lang="pt-BR" sz="1100" b="1" i="1" dirty="0" smtClean="0"/>
              <a:t>O tempo de gozo de auxílio-doença ou de aposentadoria por invalidez não decorrentes de acidente de trabalho só pode ser computado como tempo de contribuição ou para fins de carência quando intercalado entre períodos nos quais houve recolhimento de contribuições para a previdência social</a:t>
            </a:r>
            <a:r>
              <a:rPr lang="pt-BR" sz="1100" dirty="0" smtClean="0"/>
              <a:t>.</a:t>
            </a:r>
          </a:p>
        </p:txBody>
      </p:sp>
      <p:sp>
        <p:nvSpPr>
          <p:cNvPr id="38916"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54DF6D-8AB2-401E-A793-F36605CD2503}" type="slidenum">
              <a:rPr lang="pt-BR" smtClean="0"/>
              <a:pPr fontAlgn="base">
                <a:spcBef>
                  <a:spcPct val="0"/>
                </a:spcBef>
                <a:spcAft>
                  <a:spcPct val="0"/>
                </a:spcAft>
                <a:defRPr/>
              </a:pPr>
              <a:t>4</a:t>
            </a:fld>
            <a:endParaRPr lang="pt-BR"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8915" name="Espaço Reservado para Anotações 2"/>
          <p:cNvSpPr>
            <a:spLocks noGrp="1"/>
          </p:cNvSpPr>
          <p:nvPr>
            <p:ph type="body" idx="1"/>
          </p:nvPr>
        </p:nvSpPr>
        <p:spPr bwMode="auto"/>
        <p:txBody>
          <a:bodyPr wrap="square" numCol="1" anchor="t" anchorCtr="0" compatLnSpc="1">
            <a:prstTxWarp prst="textNoShape">
              <a:avLst/>
            </a:prstTxWarp>
            <a:normAutofit fontScale="70000" lnSpcReduction="20000"/>
          </a:bodyPr>
          <a:lstStyle/>
          <a:p>
            <a:pPr algn="just"/>
            <a:r>
              <a:rPr lang="pt-BR" sz="1100" dirty="0" smtClean="0"/>
              <a:t>- Antes da edição da Lei nº 9.032/95, admitia-se a possibilidade de cômputo de tempo de serviço como especial pelo enquadramento por categoria profissional, conforme a atividade desempenhada pelo segurado. Assim, até então, não havia qualquer óbice a que se considerasse como especial também a atividade do autônomo, hoje contribuinte individual, desde que estivesse ela expressamente arrolada no Anexo II do Decreto nº 83.080/79 ou no Quadro Anexo do Decreto nº 53.831/64. A partir de 28/05/1995, em razão da alteração dos critérios de comprovação da submissão da atividade laboral a agentes nocivos, com o fim da caracterização de atividade especial pelo mero enquadramento profissional, restou obstaculizado o enquadramento das atividades do contribuinte individual como especiais, à exceção, desde o advento da Medida Provisória nº 83/2002, dos cooperados filiados a </a:t>
            </a:r>
            <a:r>
              <a:rPr lang="pt-BR" sz="1100" strike="sngStrike" dirty="0" smtClean="0"/>
              <a:t>cooperativas de trabalho </a:t>
            </a:r>
            <a:r>
              <a:rPr lang="pt-BR" sz="1100" dirty="0" smtClean="0"/>
              <a:t>e de produção que trabalhem sujeitos a condições especiais que prejudiquem a sua saúde ou a sua integridade física, os quais são equiparados a contribuintes individuais para fins previdenciários. </a:t>
            </a:r>
          </a:p>
          <a:p>
            <a:pPr algn="just"/>
            <a:r>
              <a:rPr lang="pt-BR" sz="1100" dirty="0" smtClean="0"/>
              <a:t>- Ocorre que o contribuinte individual exerce suas atividades por sua conta e risco, sem qualquer relação de subordinação. Logo, não estando sujeito a uma jornada de trabalho fixada pelo empregador, a regra é a eventualidade da prestação de serviços, não preenchendo ele, portanto, os requisitos da habitualidade e permanência de submissão a agentes nocivos. Demais disso, a fonte de informação, em se tratando de contribuinte individual, é o próprio interessado, porque ou ele mesmo preencherá a documentação legalmente exigida para tanto, ou contratará profissional de sua confiança para fazê-lo. Em qualquer dos casos, a documentação é despida de imparcialidade e, por isso, não permite a aferição da habitualidade e permanência da submissão a agentes nocivos. </a:t>
            </a:r>
          </a:p>
          <a:p>
            <a:pPr algn="just">
              <a:buFontTx/>
              <a:buChar char="-"/>
            </a:pPr>
            <a:r>
              <a:rPr lang="pt-BR" sz="1100" dirty="0" smtClean="0"/>
              <a:t>Em síntese, o enquadramento das atividades do contribuinte individual como especiais somente é possível até a Lei nº 9.032/95 e por categoria profissional. Com a publicação de tal diploma legal, a aposentadoria especial passou a ser concedida apenas aos segurados empregados e trabalhadores avulsos, sendo que, a partir de 13/12/2002 e acordo com a atual redação do art. 64 do Decreto nº 3.048/99, o benefício foi estendido também aos cooperados filiados a </a:t>
            </a:r>
            <a:r>
              <a:rPr lang="pt-BR" sz="1100" strike="sngStrike" dirty="0" smtClean="0"/>
              <a:t>cooperativas de trabalho </a:t>
            </a:r>
            <a:r>
              <a:rPr lang="pt-BR" sz="1100" dirty="0" smtClean="0"/>
              <a:t>ou de produção, desde que trabalhem sujeitos a condições especiais que prejudiquem a saúde ou a sua integridade física.</a:t>
            </a:r>
          </a:p>
          <a:p>
            <a:pPr algn="just">
              <a:buFontTx/>
              <a:buChar char="-"/>
            </a:pPr>
            <a:endParaRPr lang="pt-BR" sz="1100" dirty="0" smtClean="0"/>
          </a:p>
          <a:p>
            <a:pPr algn="just" defTabSz="966612">
              <a:buFont typeface="Wingdings"/>
              <a:buChar char="ð"/>
              <a:defRPr/>
            </a:pPr>
            <a:r>
              <a:rPr lang="pt-BR" sz="1100" dirty="0" smtClean="0">
                <a:sym typeface="Wingdings"/>
              </a:rPr>
              <a:t>Resolução do Senado n.o 10, de 30/03/2016 – suspensão da execução do inciso IV do art.22 da Lei 8.212/91 e entendimento da PGFN: o dispositivo citado determinava que a empresa tomadora dos serviços de cooperativa de trabalho recolhe-se para a Previdência Social (cota patronal dela, empresa tomadora dos serviços) o valor correspondente a 15% da nota fiscal/fatura de prestação de serviços emitida pela cooperativa. Foi declarada inconstitucional pelo STF no RE 595.838 (j.23/04/14 – repercussão geral reconhecida) porquanto tal base de cálculo não se encontra alinhavada no artigo 195 inciso I da CF/88. Na esteira desse entendimento, a PGFN editou nota técnica vinculante aos membros da carreira (Nota PGFN/CRJ n.o 604/2015) reconhecendo – por arrastamento – a inconstitucionalidade da alíquota adicional de 9, 7 ou 5% (prevista no § 1.o do art.1.o da Lei 10.666/03), de modo que não mais existe fonte de custeio para a aposentadoria especial para o cooperado vinculado a cooperativa de trabalho. Ou seja, por esse entendimento, os contribuintes individuais vinculados a cooperativa de trabalho (por ausência de fonte de custeio) não tem direito a aposentadoria especial; mas aqueles vinculados a cooperativa de produção permanecem com direito a esse benefício, uma vez que a </a:t>
            </a:r>
            <a:r>
              <a:rPr lang="pt-BR" sz="1100" i="1" dirty="0" err="1" smtClean="0">
                <a:sym typeface="Wingdings"/>
              </a:rPr>
              <a:t>ratio</a:t>
            </a:r>
            <a:r>
              <a:rPr lang="pt-BR" sz="1100" i="1" dirty="0" smtClean="0">
                <a:sym typeface="Wingdings"/>
              </a:rPr>
              <a:t> </a:t>
            </a:r>
            <a:r>
              <a:rPr lang="pt-BR" sz="1100" i="1" dirty="0" err="1" smtClean="0">
                <a:sym typeface="Wingdings"/>
              </a:rPr>
              <a:t>decidendi</a:t>
            </a:r>
            <a:r>
              <a:rPr lang="pt-BR" sz="1100" i="1" dirty="0" smtClean="0">
                <a:sym typeface="Wingdings"/>
              </a:rPr>
              <a:t> </a:t>
            </a:r>
            <a:r>
              <a:rPr lang="pt-BR" sz="1100" dirty="0" smtClean="0">
                <a:sym typeface="Wingdings"/>
              </a:rPr>
              <a:t>do STF alcança apenas as cooperativas de trabalho (de modo que não alcança  § 2.o do art.1.o da Lei 10.666/03).</a:t>
            </a:r>
            <a:endParaRPr lang="pt-BR" sz="1100" dirty="0" smtClean="0"/>
          </a:p>
        </p:txBody>
      </p:sp>
      <p:sp>
        <p:nvSpPr>
          <p:cNvPr id="38916"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54DF6D-8AB2-401E-A793-F36605CD2503}" type="slidenum">
              <a:rPr lang="pt-BR" smtClean="0"/>
              <a:pPr fontAlgn="base">
                <a:spcBef>
                  <a:spcPct val="0"/>
                </a:spcBef>
                <a:spcAft>
                  <a:spcPct val="0"/>
                </a:spcAft>
                <a:defRPr/>
              </a:pPr>
              <a:t>40</a:t>
            </a:fld>
            <a:endParaRPr lang="pt-BR" dirty="0" smtClean="0"/>
          </a:p>
        </p:txBody>
      </p:sp>
    </p:spTree>
    <p:extLst>
      <p:ext uri="{BB962C8B-B14F-4D97-AF65-F5344CB8AC3E}">
        <p14:creationId xmlns="" xmlns:p14="http://schemas.microsoft.com/office/powerpoint/2010/main" val="42206944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8915" name="Espaço Reservado para Anotações 2"/>
          <p:cNvSpPr>
            <a:spLocks noGrp="1"/>
          </p:cNvSpPr>
          <p:nvPr>
            <p:ph type="body" idx="1"/>
          </p:nvPr>
        </p:nvSpPr>
        <p:spPr bwMode="auto"/>
        <p:txBody>
          <a:bodyPr wrap="square" numCol="1" anchor="t" anchorCtr="0" compatLnSpc="1">
            <a:prstTxWarp prst="textNoShape">
              <a:avLst/>
            </a:prstTxWarp>
            <a:normAutofit/>
          </a:bodyPr>
          <a:lstStyle/>
          <a:p>
            <a:pPr algn="just"/>
            <a:r>
              <a:rPr lang="pt-BR" sz="1100" dirty="0" smtClean="0"/>
              <a:t>- Os Equipamentos de Proteção Individual, </a:t>
            </a:r>
            <a:r>
              <a:rPr lang="pt-BR" sz="1100" dirty="0" err="1" smtClean="0"/>
              <a:t>EPIs</a:t>
            </a:r>
            <a:r>
              <a:rPr lang="pt-BR" sz="1100" dirty="0" smtClean="0"/>
              <a:t>, foram disciplinados na Norma Regulamentadora 06, item 6.1, da Portaria 3.214/78 do Ministério do Trabalho. Considera-se Equipamento de Proteção Individual “todo dispositivo de uso individual destinado a proteger a integridade física do trabalhador” (NR-6). Portanto, é correto afirmar que EPI é o instrumento colocado à disposição do trabalhador a fim de evitar ou atenuar o risco de lesões provocadas por agentes físicos, químicos, mecânicos ou biológicos presentes no ambiente de trabalho. Os mais comuns são: protetores auriculares, luvas, máscaras, calçados, capacetes, óculos e vestimentas. </a:t>
            </a:r>
          </a:p>
          <a:p>
            <a:pPr algn="just"/>
            <a:r>
              <a:rPr lang="pt-BR" sz="1100" dirty="0" smtClean="0"/>
              <a:t>- Por sua vez, Equipamentos de Proteção Coletiva, </a:t>
            </a:r>
            <a:r>
              <a:rPr lang="pt-BR" sz="1100" dirty="0" err="1" smtClean="0"/>
              <a:t>EPCs</a:t>
            </a:r>
            <a:r>
              <a:rPr lang="pt-BR" sz="1100" dirty="0" smtClean="0"/>
              <a:t>, são construções erigidas pela empresa visando a defender o trabalhador de acidentes do trabalho, doenças profissionais ou do trabalho e, sobretudo, de exposição aos agentes nocivos. A NR-9 coloca essas medidas coletivas de controle em primeiro lugar (antes das medidas administrativas e dos equipamentos individuais), pois com elas a empresa diminui o impacto principal dos agentes agressivos, e normalmente, por sua extensão, acaba protegendo também os que exercem atividade comum. São exemplos de EPC: </a:t>
            </a:r>
            <a:r>
              <a:rPr lang="pt-BR" sz="1100" dirty="0" err="1" smtClean="0"/>
              <a:t>enclausuramento</a:t>
            </a:r>
            <a:r>
              <a:rPr lang="pt-BR" sz="1100" dirty="0" smtClean="0"/>
              <a:t> acústico de fontes de ruído, ventilação dos locais de trabalho, extintor de incêndio, proteção de partes móveis de máquinas e equipamentos (conforme NR-11), cabine de segurança biológica, capelas químicas e cabine para manipulação de radioisótopos.</a:t>
            </a:r>
          </a:p>
        </p:txBody>
      </p:sp>
      <p:sp>
        <p:nvSpPr>
          <p:cNvPr id="38916"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54DF6D-8AB2-401E-A793-F36605CD2503}" type="slidenum">
              <a:rPr lang="pt-BR" smtClean="0"/>
              <a:pPr fontAlgn="base">
                <a:spcBef>
                  <a:spcPct val="0"/>
                </a:spcBef>
                <a:spcAft>
                  <a:spcPct val="0"/>
                </a:spcAft>
                <a:defRPr/>
              </a:pPr>
              <a:t>41</a:t>
            </a:fld>
            <a:endParaRPr lang="pt-BR" dirty="0" smtClean="0"/>
          </a:p>
        </p:txBody>
      </p:sp>
    </p:spTree>
    <p:extLst>
      <p:ext uri="{BB962C8B-B14F-4D97-AF65-F5344CB8AC3E}">
        <p14:creationId xmlns="" xmlns:p14="http://schemas.microsoft.com/office/powerpoint/2010/main" val="42739471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8915" name="Espaço Reservado para Anotações 2"/>
          <p:cNvSpPr>
            <a:spLocks noGrp="1"/>
          </p:cNvSpPr>
          <p:nvPr>
            <p:ph type="body" idx="1"/>
          </p:nvPr>
        </p:nvSpPr>
        <p:spPr bwMode="auto"/>
        <p:txBody>
          <a:bodyPr wrap="square" numCol="1" anchor="t" anchorCtr="0" compatLnSpc="1">
            <a:prstTxWarp prst="textNoShape">
              <a:avLst/>
            </a:prstTxWarp>
            <a:normAutofit fontScale="92500" lnSpcReduction="10000"/>
          </a:bodyPr>
          <a:lstStyle/>
          <a:p>
            <a:pPr algn="just"/>
            <a:r>
              <a:rPr lang="pt-BR" sz="1100" dirty="0" smtClean="0"/>
              <a:t>- EPI/EPC somente pode ser exigido pela legislação previdenciária a partir do momento que se tornou obrigatório; antes disso, esses dispositivos de segurança não devem ser considerados para fins de verificação de atenuação ou neutralização de quaisquer agentes agressivos no ambiente de labor, porquanto, ausente a previsão legal respectiva, não poderiam infirmar o exercício de atividade especial. </a:t>
            </a:r>
          </a:p>
          <a:p>
            <a:pPr algn="just"/>
            <a:r>
              <a:rPr lang="pt-BR" sz="1100" dirty="0" smtClean="0"/>
              <a:t>- De acordo com a NR-6, item 6.3, as empresas só são obrigadas a fornecer EPI se as medidas de proteção coletiva adotadas no ambiente de trabalho não forem suficientes para controlar riscos existentes; se referidas medidas ainda estiverem sendo implantadas; ou, ainda, para atender a situações de emergência. Sendo assim, a contrario </a:t>
            </a:r>
            <a:r>
              <a:rPr lang="pt-BR" sz="1100" dirty="0" err="1" smtClean="0"/>
              <a:t>sensu</a:t>
            </a:r>
            <a:r>
              <a:rPr lang="pt-BR" sz="1100" dirty="0" smtClean="0"/>
              <a:t>, pode-se dizer que, se a empresa adota medidas de proteção coletiva que protejam o trabalhador contra riscos de acidentes e danos à sua saúde, desobrigado estaria o empregador de fornecer EPI. </a:t>
            </a:r>
          </a:p>
          <a:p>
            <a:pPr algn="just"/>
            <a:r>
              <a:rPr lang="pt-BR" sz="1100" dirty="0" smtClean="0"/>
              <a:t>- A controvérsia acerca da eficácia da tecnologia de proteção somente envolve o EPI (Súmula n. 9 da TNU). Assim, na hipótese de constar do PPP informação sobre a eficácia do EPC, a alegação deve ser expressa nesse sentido. Eventualmente, os </a:t>
            </a:r>
            <a:r>
              <a:rPr lang="pt-BR" sz="1100" dirty="0" err="1" smtClean="0"/>
              <a:t>PPPs</a:t>
            </a:r>
            <a:r>
              <a:rPr lang="pt-BR" sz="1100" dirty="0" smtClean="0"/>
              <a:t> apresentam a informação de que o EPC era eficaz. Deve-se apenas observar o período de modo a compatibilizar a exigência ao “</a:t>
            </a:r>
            <a:r>
              <a:rPr lang="pt-BR" sz="1100" i="1" dirty="0" err="1" smtClean="0"/>
              <a:t>tempus</a:t>
            </a:r>
            <a:r>
              <a:rPr lang="pt-BR" sz="1100" i="1" dirty="0" smtClean="0"/>
              <a:t> </a:t>
            </a:r>
            <a:r>
              <a:rPr lang="pt-BR" sz="1100" i="1" dirty="0" err="1" smtClean="0"/>
              <a:t>regit</a:t>
            </a:r>
            <a:r>
              <a:rPr lang="pt-BR" sz="1100" i="1" dirty="0" smtClean="0"/>
              <a:t> </a:t>
            </a:r>
            <a:r>
              <a:rPr lang="pt-BR" sz="1100" i="1" dirty="0" err="1" smtClean="0"/>
              <a:t>actum</a:t>
            </a:r>
            <a:r>
              <a:rPr lang="pt-BR" sz="1100" i="1" dirty="0" smtClean="0"/>
              <a:t>”</a:t>
            </a:r>
            <a:r>
              <a:rPr lang="pt-BR" sz="1100" dirty="0" smtClean="0"/>
              <a:t>. </a:t>
            </a:r>
          </a:p>
          <a:p>
            <a:pPr algn="just"/>
            <a:r>
              <a:rPr lang="pt-BR" sz="1100" dirty="0" smtClean="0"/>
              <a:t>- GFIP. Recolhimento das Contribuições ao SAT. A MP nº 82/02, posteriormente convertida na Lei 10.666/03, criou o adicional relativo aos riscos de acidentes do trabalho, mediante majoração da alíquota sobre a base de cálculo das contribuições do Seguro de Acidentes de Trabalho (SAT), para os casos em que houve a exposição comprovada a agentes nocivos. </a:t>
            </a:r>
          </a:p>
          <a:p>
            <a:pPr algn="just"/>
            <a:r>
              <a:rPr lang="pt-BR" sz="1100" dirty="0" smtClean="0"/>
              <a:t>- A majoração, no entanto, não é devida quando a adoção de medidas de proteção coletiva ou individual neutralizarem ou reduzirem o grau de exposição do trabalhador a níveis legais de tolerância, de forma que afaste a concessão da aposentadoria especial. Por essa razão, o registro da utilização de EPI eficaz, com Certificado de Aprovação, no PPP isenta a empresa do recolhimento do adicional, como esclarece o Manual de Preenchimento da GFIP “Atenção: Não devem preencher informações neste campo as empresas cujas atividades não exponham seus trabalhadores a agentes nocivos. O código 01 somente é utilizado para o trabalhador que esteve e deixou de estar exposto a agente nocivo, como ocorre nos casos de transferência do trabalhador de um departamento (com exposição) para outro (sem exposição)”. </a:t>
            </a:r>
          </a:p>
        </p:txBody>
      </p:sp>
      <p:sp>
        <p:nvSpPr>
          <p:cNvPr id="38916"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54DF6D-8AB2-401E-A793-F36605CD2503}" type="slidenum">
              <a:rPr lang="pt-BR" smtClean="0"/>
              <a:pPr fontAlgn="base">
                <a:spcBef>
                  <a:spcPct val="0"/>
                </a:spcBef>
                <a:spcAft>
                  <a:spcPct val="0"/>
                </a:spcAft>
                <a:defRPr/>
              </a:pPr>
              <a:t>42</a:t>
            </a:fld>
            <a:endParaRPr lang="pt-BR" dirty="0" smtClean="0"/>
          </a:p>
        </p:txBody>
      </p:sp>
    </p:spTree>
    <p:extLst>
      <p:ext uri="{BB962C8B-B14F-4D97-AF65-F5344CB8AC3E}">
        <p14:creationId xmlns="" xmlns:p14="http://schemas.microsoft.com/office/powerpoint/2010/main" val="33486732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8915" name="Espaço Reservado para Anotações 2"/>
          <p:cNvSpPr>
            <a:spLocks noGrp="1"/>
          </p:cNvSpPr>
          <p:nvPr>
            <p:ph type="body" idx="1"/>
          </p:nvPr>
        </p:nvSpPr>
        <p:spPr bwMode="auto"/>
        <p:txBody>
          <a:bodyPr wrap="square" numCol="1" anchor="t" anchorCtr="0" compatLnSpc="1">
            <a:prstTxWarp prst="textNoShape">
              <a:avLst/>
            </a:prstTxWarp>
            <a:normAutofit/>
          </a:bodyPr>
          <a:lstStyle/>
          <a:p>
            <a:pPr algn="just" eaLnBrk="1" hangingPunct="1">
              <a:buFont typeface="Wingdings"/>
              <a:buChar char="ð"/>
            </a:pPr>
            <a:r>
              <a:rPr lang="pt-BR" sz="1100" dirty="0" smtClean="0">
                <a:sym typeface="Wingdings"/>
              </a:rPr>
              <a:t>Ressalvas do relator:</a:t>
            </a:r>
          </a:p>
          <a:p>
            <a:pPr algn="just" eaLnBrk="1" hangingPunct="1">
              <a:buFontTx/>
              <a:buChar char="-"/>
            </a:pPr>
            <a:r>
              <a:rPr lang="pt-BR" sz="1100" dirty="0" smtClean="0">
                <a:sym typeface="Wingdings"/>
              </a:rPr>
              <a:t>Dúvidas quanto a eficácia do EPI: conforme a ementa, em caso de dúvida quanto a eficácia do EPI, deve prevalecer a interpretação de que não há neutralização do agente nocivo.</a:t>
            </a:r>
          </a:p>
          <a:p>
            <a:pPr algn="just" eaLnBrk="1" hangingPunct="1">
              <a:buFont typeface="Wingdings"/>
              <a:buNone/>
            </a:pPr>
            <a:r>
              <a:rPr lang="pt-BR" sz="1100" dirty="0" smtClean="0">
                <a:sym typeface="Wingdings"/>
              </a:rPr>
              <a:t>- </a:t>
            </a:r>
            <a:r>
              <a:rPr lang="pt-BR" sz="1100" dirty="0" err="1" smtClean="0">
                <a:sym typeface="Wingdings"/>
              </a:rPr>
              <a:t>Provisoriedade</a:t>
            </a:r>
            <a:r>
              <a:rPr lang="pt-BR" sz="1100" dirty="0" smtClean="0">
                <a:sym typeface="Wingdings"/>
              </a:rPr>
              <a:t> da 2.a tese: em seu voto (p.30/31), que não consta da ementa, o relator esclarece que avanços tecnológicos demonstrando a efetiva eficácia do EPI em relação a ruído poderão ensejar a revisão desse entendimento. Vejamos:</a:t>
            </a:r>
          </a:p>
          <a:p>
            <a:pPr algn="just" eaLnBrk="1" hangingPunct="1">
              <a:buFont typeface="Wingdings"/>
              <a:buNone/>
            </a:pPr>
            <a:endParaRPr lang="pt-BR" sz="1100" dirty="0" smtClean="0">
              <a:sym typeface="Wingdings"/>
            </a:endParaRPr>
          </a:p>
          <a:p>
            <a:pPr algn="just" eaLnBrk="1" hangingPunct="1">
              <a:buFont typeface="Wingdings"/>
              <a:buNone/>
            </a:pPr>
            <a:r>
              <a:rPr lang="pt-BR" sz="1100" dirty="0" smtClean="0">
                <a:sym typeface="Wingdings"/>
              </a:rPr>
              <a:t>	“Adequando as duas teses ora firmadas, temos, nesta segunda, solução evidentemente provisória. Se atualmente prevalece o entendimento que não há completa neutralização da nocividade no caso de exposição a ruído acima do limite legal </a:t>
            </a:r>
            <a:r>
              <a:rPr lang="pt-BR" sz="1100" dirty="0" err="1" smtClean="0">
                <a:sym typeface="Wingdings"/>
              </a:rPr>
              <a:t>tolerával</a:t>
            </a:r>
            <a:r>
              <a:rPr lang="pt-BR" sz="1100" dirty="0" smtClean="0">
                <a:sym typeface="Wingdings"/>
              </a:rPr>
              <a:t>, no futuro, levando em conta o rápido avanço tecnológico, podem ser desenvolvidos equipamentos, treinamentos e sistemas de fiscalização que garantam a eliminação dos riscos à saúde do trabalhador, de sorte que o benefício da aposentadoria especial não será devido.</a:t>
            </a:r>
          </a:p>
          <a:p>
            <a:pPr algn="just" eaLnBrk="1" hangingPunct="1">
              <a:buFont typeface="Wingdings"/>
              <a:buNone/>
            </a:pPr>
            <a:r>
              <a:rPr lang="pt-BR" sz="1100" dirty="0" smtClean="0">
                <a:sym typeface="Wingdings"/>
              </a:rPr>
              <a:t>	Caso as inovações citadas sejam efetivamente criadas e implementadas, esta Suprema Corte poderá, então, rever a validade da tese para o caso específico do agente nocivo ruído.”</a:t>
            </a:r>
          </a:p>
        </p:txBody>
      </p:sp>
      <p:sp>
        <p:nvSpPr>
          <p:cNvPr id="38916"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54DF6D-8AB2-401E-A793-F36605CD2503}" type="slidenum">
              <a:rPr lang="pt-BR" smtClean="0"/>
              <a:pPr fontAlgn="base">
                <a:spcBef>
                  <a:spcPct val="0"/>
                </a:spcBef>
                <a:spcAft>
                  <a:spcPct val="0"/>
                </a:spcAft>
                <a:defRPr/>
              </a:pPr>
              <a:t>43</a:t>
            </a:fld>
            <a:endParaRPr lang="pt-BR" dirty="0" smtClean="0"/>
          </a:p>
        </p:txBody>
      </p:sp>
    </p:spTree>
    <p:extLst>
      <p:ext uri="{BB962C8B-B14F-4D97-AF65-F5344CB8AC3E}">
        <p14:creationId xmlns="" xmlns:p14="http://schemas.microsoft.com/office/powerpoint/2010/main" val="3348673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8915" name="Espaço Reservado para Anotações 2"/>
          <p:cNvSpPr>
            <a:spLocks noGrp="1"/>
          </p:cNvSpPr>
          <p:nvPr>
            <p:ph type="body" idx="1"/>
          </p:nvPr>
        </p:nvSpPr>
        <p:spPr bwMode="auto"/>
        <p:txBody>
          <a:bodyPr wrap="square" numCol="1" anchor="t" anchorCtr="0" compatLnSpc="1">
            <a:prstTxWarp prst="textNoShape">
              <a:avLst/>
            </a:prstTxWarp>
            <a:normAutofit/>
          </a:bodyPr>
          <a:lstStyle/>
          <a:p>
            <a:pPr marL="0" lvl="1" algn="just" defTabSz="966612" eaLnBrk="1" hangingPunct="1">
              <a:spcBef>
                <a:spcPct val="0"/>
              </a:spcBef>
              <a:defRPr/>
            </a:pPr>
            <a:r>
              <a:rPr lang="pt-BR" sz="1100" dirty="0" smtClean="0"/>
              <a:t>* art. 57, </a:t>
            </a:r>
            <a:r>
              <a:rPr lang="pt-BR" sz="1100" dirty="0" smtClean="0">
                <a:latin typeface="Lucida Sans Unicode"/>
                <a:cs typeface="Lucida Sans Unicode"/>
              </a:rPr>
              <a:t>§ 8.o</a:t>
            </a:r>
            <a:r>
              <a:rPr lang="pt-BR" sz="1100" dirty="0" smtClean="0"/>
              <a:t>: cessação da aposentadoria especial do segurado que permanecer na atividade que ensejou sua jubilação.</a:t>
            </a:r>
          </a:p>
          <a:p>
            <a:pPr marL="0" lvl="1" algn="just" defTabSz="966612" eaLnBrk="1" hangingPunct="1">
              <a:spcBef>
                <a:spcPct val="0"/>
              </a:spcBef>
              <a:defRPr/>
            </a:pPr>
            <a:endParaRPr lang="pt-BR" sz="1100" dirty="0" smtClean="0"/>
          </a:p>
          <a:p>
            <a:pPr marL="0" lvl="1" algn="just" defTabSz="966612" eaLnBrk="1" hangingPunct="1">
              <a:spcBef>
                <a:spcPct val="0"/>
              </a:spcBef>
              <a:defRPr/>
            </a:pPr>
            <a:r>
              <a:rPr lang="pt-BR" sz="1100" dirty="0" smtClean="0"/>
              <a:t>* Obs.: Inaplicabilidade do art.3.o da Lei 10.666/03 (perda da qualidade de segurado) ao rural segurado especial que se vale da regra transitória do art.143 da LB: para ele o benefício é devido desde que atendidos </a:t>
            </a:r>
            <a:r>
              <a:rPr lang="pt-BR" sz="1100" b="1" i="1" dirty="0" smtClean="0"/>
              <a:t>dois requisitos</a:t>
            </a:r>
            <a:r>
              <a:rPr lang="pt-BR" sz="1100" dirty="0" smtClean="0"/>
              <a:t>, a saber, (a) implemento de meses trabalhados em período equivalente â carência conforme a tabela do art.142, e (b) prova do labor rural em período IMEDIATAMENTE anterior ao requerimento.</a:t>
            </a:r>
          </a:p>
        </p:txBody>
      </p:sp>
      <p:sp>
        <p:nvSpPr>
          <p:cNvPr id="38916"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54DF6D-8AB2-401E-A793-F36605CD2503}" type="slidenum">
              <a:rPr lang="pt-BR" smtClean="0"/>
              <a:pPr fontAlgn="base">
                <a:spcBef>
                  <a:spcPct val="0"/>
                </a:spcBef>
                <a:spcAft>
                  <a:spcPct val="0"/>
                </a:spcAft>
                <a:defRPr/>
              </a:pPr>
              <a:t>5</a:t>
            </a:fld>
            <a:endParaRPr lang="pt-BR"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8915" name="Espaço Reservado para Anotações 2"/>
          <p:cNvSpPr>
            <a:spLocks noGrp="1"/>
          </p:cNvSpPr>
          <p:nvPr>
            <p:ph type="body" idx="1"/>
          </p:nvPr>
        </p:nvSpPr>
        <p:spPr bwMode="auto"/>
        <p:txBody>
          <a:bodyPr wrap="square" numCol="1" anchor="t" anchorCtr="0" compatLnSpc="1">
            <a:prstTxWarp prst="textNoShape">
              <a:avLst/>
            </a:prstTxWarp>
            <a:normAutofit/>
          </a:bodyPr>
          <a:lstStyle/>
          <a:p>
            <a:pPr algn="just" defTabSz="966612" eaLnBrk="1" hangingPunct="1">
              <a:spcBef>
                <a:spcPct val="0"/>
              </a:spcBef>
              <a:defRPr/>
            </a:pPr>
            <a:r>
              <a:rPr lang="pt-BR" sz="1100" dirty="0" smtClean="0">
                <a:cs typeface="Lucida Sans Unicode"/>
              </a:rPr>
              <a:t>⇒ Denominação: até EC-20/98, de 15/12/98, a denominação era APTS aos H-35a/M-30a de TRABALHO (art.202, red.originária da CF/88). A EC-20/98 introduziu a denominação APTC aos H-35a/M-30a de CONTRIBUIÇÃO (art.201, § 7.o, I). Todavia, até que a legislação defina o que é TC, TC=TS (EC-20/98, art.4.o).</a:t>
            </a:r>
          </a:p>
          <a:p>
            <a:pPr algn="just" defTabSz="966612" eaLnBrk="1" hangingPunct="1">
              <a:spcBef>
                <a:spcPct val="0"/>
              </a:spcBef>
              <a:defRPr/>
            </a:pPr>
            <a:endParaRPr lang="pt-BR" sz="1100" dirty="0" smtClean="0">
              <a:cs typeface="Lucida Sans Unicode"/>
            </a:endParaRPr>
          </a:p>
          <a:p>
            <a:pPr algn="just" defTabSz="966612" eaLnBrk="1" hangingPunct="1">
              <a:spcBef>
                <a:spcPct val="0"/>
              </a:spcBef>
              <a:defRPr/>
            </a:pPr>
            <a:r>
              <a:rPr lang="pt-BR" sz="1100" dirty="0" smtClean="0">
                <a:cs typeface="Lucida Sans Unicode"/>
              </a:rPr>
              <a:t>* </a:t>
            </a:r>
            <a:r>
              <a:rPr lang="pt-BR" sz="1100" b="1" i="1" dirty="0" smtClean="0">
                <a:cs typeface="Lucida Sans Unicode"/>
              </a:rPr>
              <a:t>súmula 272, STJ: </a:t>
            </a:r>
            <a:r>
              <a:rPr lang="pt-BR" sz="1100" dirty="0" smtClean="0"/>
              <a:t>O trabalhador rural, na condição de segurado especial, sujeito à contribuição obrigatória sobre a produção rural comercializada, somente faz jus à aposentadoria por tempo de serviço, se recolher contribuições facultativas.</a:t>
            </a:r>
            <a:endParaRPr lang="pt-BR" sz="1100" dirty="0" smtClean="0">
              <a:cs typeface="Lucida Sans Unicode"/>
            </a:endParaRPr>
          </a:p>
          <a:p>
            <a:pPr algn="just" defTabSz="966612" eaLnBrk="1" hangingPunct="1">
              <a:spcBef>
                <a:spcPct val="0"/>
              </a:spcBef>
              <a:defRPr/>
            </a:pPr>
            <a:r>
              <a:rPr lang="pt-BR" sz="1100" dirty="0" smtClean="0">
                <a:cs typeface="Lucida Sans Unicode"/>
              </a:rPr>
              <a:t>↳ O contribuinte individual e o segurado facultativo adotam a mesma forma de recolhimento da contribuição previdenciária, conforme o art.21 da Lei 8212/91.</a:t>
            </a:r>
          </a:p>
        </p:txBody>
      </p:sp>
      <p:sp>
        <p:nvSpPr>
          <p:cNvPr id="38916"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54DF6D-8AB2-401E-A793-F36605CD2503}" type="slidenum">
              <a:rPr lang="pt-BR" smtClean="0"/>
              <a:pPr fontAlgn="base">
                <a:spcBef>
                  <a:spcPct val="0"/>
                </a:spcBef>
                <a:spcAft>
                  <a:spcPct val="0"/>
                </a:spcAft>
                <a:defRPr/>
              </a:pPr>
              <a:t>6</a:t>
            </a:fld>
            <a:endParaRPr lang="pt-BR"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8915" name="Espaço Reservado para Anotações 2"/>
          <p:cNvSpPr>
            <a:spLocks noGrp="1"/>
          </p:cNvSpPr>
          <p:nvPr>
            <p:ph type="body" idx="1"/>
          </p:nvPr>
        </p:nvSpPr>
        <p:spPr bwMode="auto"/>
        <p:txBody>
          <a:bodyPr wrap="square" numCol="1" anchor="t" anchorCtr="0" compatLnSpc="1">
            <a:prstTxWarp prst="textNoShape">
              <a:avLst/>
            </a:prstTxWarp>
            <a:normAutofit/>
          </a:bodyPr>
          <a:lstStyle/>
          <a:p>
            <a:pPr algn="just" defTabSz="966612" eaLnBrk="1" hangingPunct="1">
              <a:spcBef>
                <a:spcPct val="0"/>
              </a:spcBef>
              <a:defRPr/>
            </a:pPr>
            <a:r>
              <a:rPr lang="pt-BR" sz="1100" dirty="0" smtClean="0">
                <a:cs typeface="Lucida Sans Unicode"/>
              </a:rPr>
              <a:t>* Súmula 726, STF (para efeito de aposentadoria especial de professores, não se computa o tempo de serviço prestado fora da sala de aula). Observações:</a:t>
            </a:r>
          </a:p>
          <a:p>
            <a:pPr algn="just" defTabSz="966612" eaLnBrk="1" hangingPunct="1">
              <a:spcBef>
                <a:spcPct val="0"/>
              </a:spcBef>
              <a:defRPr/>
            </a:pPr>
            <a:r>
              <a:rPr lang="pt-BR" sz="1100" dirty="0" smtClean="0">
                <a:cs typeface="Lucida Sans Unicode"/>
              </a:rPr>
              <a:t>	- não se trata de aposentadoria especial, mas de APTC com TC reduzido;</a:t>
            </a:r>
          </a:p>
          <a:p>
            <a:pPr algn="just" defTabSz="966612" eaLnBrk="1" hangingPunct="1">
              <a:spcBef>
                <a:spcPct val="0"/>
              </a:spcBef>
              <a:defRPr/>
            </a:pPr>
            <a:r>
              <a:rPr lang="pt-BR" sz="1100" dirty="0" smtClean="0">
                <a:cs typeface="Lucida Sans Unicode"/>
              </a:rPr>
              <a:t>	- Lei 11.301/06, que alterou a LDB (Lei 9393/96, art.67 § 2.o) para equiparar ao magistério (para fins da redução de TC) as atividades de direção, coordenação e assessoramento pedagógico quando exercidas por professores de carreira.</a:t>
            </a:r>
          </a:p>
          <a:p>
            <a:pPr algn="just" defTabSz="966612" eaLnBrk="1" hangingPunct="1">
              <a:spcBef>
                <a:spcPct val="0"/>
              </a:spcBef>
              <a:defRPr/>
            </a:pPr>
            <a:endParaRPr lang="pt-BR" sz="1100" dirty="0" smtClean="0"/>
          </a:p>
          <a:p>
            <a:pPr algn="just" defTabSz="966612" eaLnBrk="1" hangingPunct="1">
              <a:spcBef>
                <a:spcPct val="0"/>
              </a:spcBef>
              <a:defRPr/>
            </a:pPr>
            <a:r>
              <a:rPr lang="pt-BR" sz="1100" dirty="0" smtClean="0"/>
              <a:t>* APTC do Deficiente – LC -142/2013: </a:t>
            </a:r>
          </a:p>
        </p:txBody>
      </p:sp>
      <p:sp>
        <p:nvSpPr>
          <p:cNvPr id="38916"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54DF6D-8AB2-401E-A793-F36605CD2503}" type="slidenum">
              <a:rPr lang="pt-BR" smtClean="0"/>
              <a:pPr fontAlgn="base">
                <a:spcBef>
                  <a:spcPct val="0"/>
                </a:spcBef>
                <a:spcAft>
                  <a:spcPct val="0"/>
                </a:spcAft>
                <a:defRPr/>
              </a:pPr>
              <a:t>7</a:t>
            </a:fld>
            <a:endParaRPr lang="pt-BR"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8915" name="Espaço Reservado para Anotações 2"/>
          <p:cNvSpPr>
            <a:spLocks noGrp="1"/>
          </p:cNvSpPr>
          <p:nvPr>
            <p:ph type="body" idx="1"/>
          </p:nvPr>
        </p:nvSpPr>
        <p:spPr bwMode="auto"/>
        <p:txBody>
          <a:bodyPr wrap="square" numCol="1" anchor="t" anchorCtr="0" compatLnSpc="1">
            <a:prstTxWarp prst="textNoShape">
              <a:avLst/>
            </a:prstTxWarp>
            <a:normAutofit/>
          </a:bodyPr>
          <a:lstStyle/>
          <a:p>
            <a:pPr algn="just" defTabSz="966612" eaLnBrk="1" hangingPunct="1">
              <a:spcBef>
                <a:spcPct val="0"/>
              </a:spcBef>
              <a:defRPr/>
            </a:pPr>
            <a:endParaRPr lang="pt-BR" sz="1100" dirty="0" smtClean="0">
              <a:latin typeface="Lucida Sans Unicode"/>
              <a:cs typeface="Lucida Sans Unicode"/>
            </a:endParaRPr>
          </a:p>
          <a:p>
            <a:pPr algn="just" defTabSz="966612" eaLnBrk="1" hangingPunct="1">
              <a:spcBef>
                <a:spcPct val="0"/>
              </a:spcBef>
              <a:defRPr/>
            </a:pPr>
            <a:endParaRPr lang="pt-BR" sz="1100" dirty="0" smtClean="0"/>
          </a:p>
        </p:txBody>
      </p:sp>
      <p:sp>
        <p:nvSpPr>
          <p:cNvPr id="38916"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54DF6D-8AB2-401E-A793-F36605CD2503}" type="slidenum">
              <a:rPr lang="pt-BR" smtClean="0"/>
              <a:pPr fontAlgn="base">
                <a:spcBef>
                  <a:spcPct val="0"/>
                </a:spcBef>
                <a:spcAft>
                  <a:spcPct val="0"/>
                </a:spcAft>
                <a:defRPr/>
              </a:pPr>
              <a:t>8</a:t>
            </a:fld>
            <a:endParaRPr lang="pt-BR"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8915" name="Espaço Reservado para Anotações 2"/>
          <p:cNvSpPr>
            <a:spLocks noGrp="1"/>
          </p:cNvSpPr>
          <p:nvPr>
            <p:ph type="body" idx="1"/>
          </p:nvPr>
        </p:nvSpPr>
        <p:spPr bwMode="auto"/>
        <p:txBody>
          <a:bodyPr wrap="square" numCol="1" anchor="t" anchorCtr="0" compatLnSpc="1">
            <a:prstTxWarp prst="textNoShape">
              <a:avLst/>
            </a:prstTxWarp>
            <a:normAutofit/>
          </a:bodyPr>
          <a:lstStyle/>
          <a:p>
            <a:pPr algn="just" defTabSz="966612" eaLnBrk="1" hangingPunct="1">
              <a:spcBef>
                <a:spcPct val="0"/>
              </a:spcBef>
              <a:defRPr/>
            </a:pPr>
            <a:r>
              <a:rPr lang="pt-BR" sz="1100" dirty="0" smtClean="0"/>
              <a:t>* Pedágio APTC proporcional: acréscimo de 40% do TC que faltava para H-30 anos/M-25 anos na data da EC-20/98.</a:t>
            </a:r>
          </a:p>
          <a:p>
            <a:pPr algn="just" defTabSz="966612" eaLnBrk="1" hangingPunct="1">
              <a:spcBef>
                <a:spcPct val="0"/>
              </a:spcBef>
              <a:defRPr/>
            </a:pPr>
            <a:r>
              <a:rPr lang="pt-BR" sz="1100" dirty="0" smtClean="0"/>
              <a:t>Exemplo: José, na publicação da EC-20/98 (i.e., aos 16/12/98) contava TC=25 anos; portanto, faltavam 05 anos para TC=30anos </a:t>
            </a:r>
            <a:r>
              <a:rPr lang="pt-BR" sz="1100" dirty="0" smtClean="0">
                <a:cs typeface="Lucida Sans Unicode"/>
              </a:rPr>
              <a:t>⇒ 40% de 05 anos = 02 anos; portanto, José precisará de TC=32 anos (+53 anos idade) para obter APTC proporcional.</a:t>
            </a:r>
          </a:p>
          <a:p>
            <a:pPr algn="just" defTabSz="966612" eaLnBrk="1" hangingPunct="1">
              <a:spcBef>
                <a:spcPct val="0"/>
              </a:spcBef>
              <a:defRPr/>
            </a:pPr>
            <a:r>
              <a:rPr lang="pt-BR" sz="1100" dirty="0" smtClean="0">
                <a:cs typeface="Lucida Sans Unicode"/>
              </a:rPr>
              <a:t>- Valor da APTC proporcional (EC-20/98, art.): 70% SB + 5% a cada ano que supere o TC mínimo (acrescido do pedágio), até o limite de 100% SB. Assim, se o trabalhador precisava de 31 anos e se aposentou com 33 anos, sua RMI será 70% + 2 x 5% = 80% SB.</a:t>
            </a:r>
            <a:endParaRPr lang="pt-BR" sz="1100" dirty="0" smtClean="0"/>
          </a:p>
        </p:txBody>
      </p:sp>
      <p:sp>
        <p:nvSpPr>
          <p:cNvPr id="38916"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54DF6D-8AB2-401E-A793-F36605CD2503}" type="slidenum">
              <a:rPr lang="pt-BR" smtClean="0"/>
              <a:pPr fontAlgn="base">
                <a:spcBef>
                  <a:spcPct val="0"/>
                </a:spcBef>
                <a:spcAft>
                  <a:spcPct val="0"/>
                </a:spcAft>
                <a:defRPr/>
              </a:pPr>
              <a:t>9</a:t>
            </a:fld>
            <a:endParaRPr lang="pt-BR"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4" name="Triângulo retângulo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grpSp>
        <p:nvGrpSpPr>
          <p:cNvPr id="5" name="Grupo 15"/>
          <p:cNvGrpSpPr>
            <a:grpSpLocks/>
          </p:cNvGrpSpPr>
          <p:nvPr/>
        </p:nvGrpSpPr>
        <p:grpSpPr bwMode="auto">
          <a:xfrm>
            <a:off x="-3175" y="4953000"/>
            <a:ext cx="9147175" cy="1911350"/>
            <a:chOff x="-3765" y="4832896"/>
            <a:chExt cx="9147765" cy="2032192"/>
          </a:xfrm>
        </p:grpSpPr>
        <p:sp>
          <p:nvSpPr>
            <p:cNvPr id="6" name="Forma livre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cs typeface="+mn-cs"/>
              </a:endParaRPr>
            </a:p>
          </p:txBody>
        </p:sp>
        <p:sp>
          <p:nvSpPr>
            <p:cNvPr id="7" name="Forma livre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cs typeface="+mn-cs"/>
              </a:endParaRPr>
            </a:p>
          </p:txBody>
        </p:sp>
        <p:sp>
          <p:nvSpPr>
            <p:cNvPr id="8" name="Forma livre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cxnSp>
          <p:nvCxnSpPr>
            <p:cNvPr id="10" name="Conector reto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ítulo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pt-BR" smtClean="0"/>
              <a:t>Clique para editar o estilo do título mestre</a:t>
            </a:r>
            <a:endParaRPr lang="en-US"/>
          </a:p>
        </p:txBody>
      </p:sp>
      <p:sp>
        <p:nvSpPr>
          <p:cNvPr id="17" name="Subtítulo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pt-BR" smtClean="0"/>
              <a:t>Clique para editar o estilo do subtítulo mestre</a:t>
            </a:r>
            <a:endParaRPr lang="en-US"/>
          </a:p>
        </p:txBody>
      </p:sp>
      <p:sp>
        <p:nvSpPr>
          <p:cNvPr id="11" name="Espaço Reservado para Data 29"/>
          <p:cNvSpPr>
            <a:spLocks noGrp="1"/>
          </p:cNvSpPr>
          <p:nvPr>
            <p:ph type="dt" sz="half" idx="10"/>
          </p:nvPr>
        </p:nvSpPr>
        <p:spPr/>
        <p:txBody>
          <a:bodyPr/>
          <a:lstStyle>
            <a:lvl1pPr>
              <a:defRPr>
                <a:solidFill>
                  <a:srgbClr val="FFFFFF"/>
                </a:solidFill>
              </a:defRPr>
            </a:lvl1pPr>
            <a:extLst/>
          </a:lstStyle>
          <a:p>
            <a:pPr>
              <a:defRPr/>
            </a:pPr>
            <a:fld id="{831BB25D-E395-4C3D-A852-796F5A09AF9C}" type="datetimeFigureOut">
              <a:rPr lang="pt-BR"/>
              <a:pPr>
                <a:defRPr/>
              </a:pPr>
              <a:t>20/10/2017</a:t>
            </a:fld>
            <a:endParaRPr lang="pt-BR" dirty="0"/>
          </a:p>
        </p:txBody>
      </p:sp>
      <p:sp>
        <p:nvSpPr>
          <p:cNvPr id="12" name="Espaço Reservado para Rodapé 18"/>
          <p:cNvSpPr>
            <a:spLocks noGrp="1"/>
          </p:cNvSpPr>
          <p:nvPr>
            <p:ph type="ftr" sz="quarter" idx="11"/>
          </p:nvPr>
        </p:nvSpPr>
        <p:spPr/>
        <p:txBody>
          <a:bodyPr/>
          <a:lstStyle>
            <a:lvl1pPr>
              <a:defRPr dirty="0">
                <a:solidFill>
                  <a:schemeClr val="accent1">
                    <a:tint val="20000"/>
                  </a:schemeClr>
                </a:solidFill>
              </a:defRPr>
            </a:lvl1pPr>
            <a:extLst/>
          </a:lstStyle>
          <a:p>
            <a:pPr>
              <a:defRPr/>
            </a:pPr>
            <a:endParaRPr lang="pt-BR" dirty="0"/>
          </a:p>
        </p:txBody>
      </p:sp>
      <p:sp>
        <p:nvSpPr>
          <p:cNvPr id="13" name="Espaço Reservado para Número de Slide 26"/>
          <p:cNvSpPr>
            <a:spLocks noGrp="1"/>
          </p:cNvSpPr>
          <p:nvPr>
            <p:ph type="sldNum" sz="quarter" idx="12"/>
          </p:nvPr>
        </p:nvSpPr>
        <p:spPr/>
        <p:txBody>
          <a:bodyPr/>
          <a:lstStyle>
            <a:lvl1pPr>
              <a:defRPr>
                <a:solidFill>
                  <a:srgbClr val="FFFFFF"/>
                </a:solidFill>
              </a:defRPr>
            </a:lvl1pPr>
            <a:extLst/>
          </a:lstStyle>
          <a:p>
            <a:pPr>
              <a:defRPr/>
            </a:pPr>
            <a:fld id="{64B09C53-F626-4B66-A8E1-2983D531EBBB}" type="slidenum">
              <a:rPr lang="pt-BR"/>
              <a:pPr>
                <a:defRPr/>
              </a:pPr>
              <a:t>‹nº›</a:t>
            </a:fld>
            <a:endParaRPr lang="pt-B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lang="pt-BR" smtClean="0"/>
              <a:t>Clique para editar o estilo do título mestre</a:t>
            </a:r>
            <a:endParaRPr lang="en-US"/>
          </a:p>
        </p:txBody>
      </p:sp>
      <p:sp>
        <p:nvSpPr>
          <p:cNvPr id="3" name="Espaço Reservado para Texto Vertical 2"/>
          <p:cNvSpPr>
            <a:spLocks noGrp="1"/>
          </p:cNvSpPr>
          <p:nvPr>
            <p:ph type="body" orient="vert" idx="1"/>
          </p:nvPr>
        </p:nvSpPr>
        <p:spPr>
          <a:xfrm>
            <a:off x="457200" y="1481329"/>
            <a:ext cx="8229600" cy="4386071"/>
          </a:xfrm>
        </p:spPr>
        <p:txBody>
          <a:bodyPr vert="eaVert"/>
          <a:lstStyle>
            <a:extLs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9"/>
          <p:cNvSpPr>
            <a:spLocks noGrp="1"/>
          </p:cNvSpPr>
          <p:nvPr>
            <p:ph type="dt" sz="half" idx="10"/>
          </p:nvPr>
        </p:nvSpPr>
        <p:spPr/>
        <p:txBody>
          <a:bodyPr/>
          <a:lstStyle>
            <a:lvl1pPr>
              <a:defRPr/>
            </a:lvl1pPr>
          </a:lstStyle>
          <a:p>
            <a:pPr>
              <a:defRPr/>
            </a:pPr>
            <a:fld id="{8E146029-A58F-47DD-B6F9-1C84289496E4}" type="datetimeFigureOut">
              <a:rPr lang="pt-BR"/>
              <a:pPr>
                <a:defRPr/>
              </a:pPr>
              <a:t>20/10/2017</a:t>
            </a:fld>
            <a:endParaRPr lang="pt-BR" dirty="0"/>
          </a:p>
        </p:txBody>
      </p:sp>
      <p:sp>
        <p:nvSpPr>
          <p:cNvPr id="5" name="Espaço Reservado para Rodapé 21"/>
          <p:cNvSpPr>
            <a:spLocks noGrp="1"/>
          </p:cNvSpPr>
          <p:nvPr>
            <p:ph type="ftr" sz="quarter" idx="11"/>
          </p:nvPr>
        </p:nvSpPr>
        <p:spPr/>
        <p:txBody>
          <a:bodyPr/>
          <a:lstStyle>
            <a:lvl1pPr>
              <a:defRPr/>
            </a:lvl1pPr>
          </a:lstStyle>
          <a:p>
            <a:pPr>
              <a:defRPr/>
            </a:pPr>
            <a:endParaRPr lang="pt-BR" dirty="0"/>
          </a:p>
        </p:txBody>
      </p:sp>
      <p:sp>
        <p:nvSpPr>
          <p:cNvPr id="6" name="Espaço Reservado para Número de Slide 17"/>
          <p:cNvSpPr>
            <a:spLocks noGrp="1"/>
          </p:cNvSpPr>
          <p:nvPr>
            <p:ph type="sldNum" sz="quarter" idx="12"/>
          </p:nvPr>
        </p:nvSpPr>
        <p:spPr/>
        <p:txBody>
          <a:bodyPr/>
          <a:lstStyle>
            <a:lvl1pPr>
              <a:defRPr/>
            </a:lvl1pPr>
          </a:lstStyle>
          <a:p>
            <a:pPr>
              <a:defRPr/>
            </a:pPr>
            <a:fld id="{907A04CE-A364-48B8-9918-B7496D2B77E6}" type="slidenum">
              <a:rPr lang="pt-BR"/>
              <a:pPr>
                <a:defRPr/>
              </a:pPr>
              <a:t>‹nº›</a:t>
            </a:fld>
            <a:endParaRPr lang="pt-B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44013" y="274640"/>
            <a:ext cx="1777470" cy="5592761"/>
          </a:xfrm>
        </p:spPr>
        <p:txBody>
          <a:bodyPr vert="eaVert"/>
          <a:lstStyle>
            <a:extLst/>
          </a:lstStyle>
          <a:p>
            <a:r>
              <a:rPr lang="pt-BR" smtClean="0"/>
              <a:t>Clique para editar o estilo do título mestre</a:t>
            </a:r>
            <a:endParaRPr lang="en-US"/>
          </a:p>
        </p:txBody>
      </p:sp>
      <p:sp>
        <p:nvSpPr>
          <p:cNvPr id="3" name="Espaço Reservado para Texto Vertical 2"/>
          <p:cNvSpPr>
            <a:spLocks noGrp="1"/>
          </p:cNvSpPr>
          <p:nvPr>
            <p:ph type="body" orient="vert" idx="1"/>
          </p:nvPr>
        </p:nvSpPr>
        <p:spPr>
          <a:xfrm>
            <a:off x="457200" y="274641"/>
            <a:ext cx="6324600" cy="5592760"/>
          </a:xfrm>
        </p:spPr>
        <p:txBody>
          <a:bodyPr vert="eaVert"/>
          <a:lstStyle>
            <a:extLs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9"/>
          <p:cNvSpPr>
            <a:spLocks noGrp="1"/>
          </p:cNvSpPr>
          <p:nvPr>
            <p:ph type="dt" sz="half" idx="10"/>
          </p:nvPr>
        </p:nvSpPr>
        <p:spPr/>
        <p:txBody>
          <a:bodyPr/>
          <a:lstStyle>
            <a:lvl1pPr>
              <a:defRPr/>
            </a:lvl1pPr>
          </a:lstStyle>
          <a:p>
            <a:pPr>
              <a:defRPr/>
            </a:pPr>
            <a:fld id="{3192CCE4-4984-47EF-B57C-4201C1956B5B}" type="datetimeFigureOut">
              <a:rPr lang="pt-BR"/>
              <a:pPr>
                <a:defRPr/>
              </a:pPr>
              <a:t>20/10/2017</a:t>
            </a:fld>
            <a:endParaRPr lang="pt-BR" dirty="0"/>
          </a:p>
        </p:txBody>
      </p:sp>
      <p:sp>
        <p:nvSpPr>
          <p:cNvPr id="5" name="Espaço Reservado para Rodapé 21"/>
          <p:cNvSpPr>
            <a:spLocks noGrp="1"/>
          </p:cNvSpPr>
          <p:nvPr>
            <p:ph type="ftr" sz="quarter" idx="11"/>
          </p:nvPr>
        </p:nvSpPr>
        <p:spPr/>
        <p:txBody>
          <a:bodyPr/>
          <a:lstStyle>
            <a:lvl1pPr>
              <a:defRPr/>
            </a:lvl1pPr>
          </a:lstStyle>
          <a:p>
            <a:pPr>
              <a:defRPr/>
            </a:pPr>
            <a:endParaRPr lang="pt-BR" dirty="0"/>
          </a:p>
        </p:txBody>
      </p:sp>
      <p:sp>
        <p:nvSpPr>
          <p:cNvPr id="6" name="Espaço Reservado para Número de Slide 17"/>
          <p:cNvSpPr>
            <a:spLocks noGrp="1"/>
          </p:cNvSpPr>
          <p:nvPr>
            <p:ph type="sldNum" sz="quarter" idx="12"/>
          </p:nvPr>
        </p:nvSpPr>
        <p:spPr/>
        <p:txBody>
          <a:bodyPr/>
          <a:lstStyle>
            <a:lvl1pPr>
              <a:defRPr/>
            </a:lvl1pPr>
          </a:lstStyle>
          <a:p>
            <a:pPr>
              <a:defRPr/>
            </a:pPr>
            <a:fld id="{A60D220C-2B3A-4F54-ABC1-187FDEE7E6E2}" type="slidenum">
              <a:rPr lang="pt-BR"/>
              <a:pPr>
                <a:defRPr/>
              </a:pPr>
              <a:t>‹nº›</a:t>
            </a:fld>
            <a:endParaRPr lang="pt-B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extLs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7" name="Título 6"/>
          <p:cNvSpPr>
            <a:spLocks noGrp="1"/>
          </p:cNvSpPr>
          <p:nvPr>
            <p:ph type="title"/>
          </p:nvPr>
        </p:nvSpPr>
        <p:spPr/>
        <p:txBody>
          <a:bodyPr rtlCol="0"/>
          <a:lstStyle>
            <a:extLst/>
          </a:lstStyle>
          <a:p>
            <a:r>
              <a:rPr lang="pt-BR" smtClean="0"/>
              <a:t>Clique para editar o estilo do título mestre</a:t>
            </a:r>
            <a:endParaRPr lang="en-US"/>
          </a:p>
        </p:txBody>
      </p:sp>
      <p:sp>
        <p:nvSpPr>
          <p:cNvPr id="4" name="Espaço Reservado para Data 9"/>
          <p:cNvSpPr>
            <a:spLocks noGrp="1"/>
          </p:cNvSpPr>
          <p:nvPr>
            <p:ph type="dt" sz="half" idx="10"/>
          </p:nvPr>
        </p:nvSpPr>
        <p:spPr/>
        <p:txBody>
          <a:bodyPr/>
          <a:lstStyle>
            <a:lvl1pPr>
              <a:defRPr/>
            </a:lvl1pPr>
          </a:lstStyle>
          <a:p>
            <a:pPr>
              <a:defRPr/>
            </a:pPr>
            <a:fld id="{8A3FF67C-3C5A-4860-841E-FE8A56A39203}" type="datetimeFigureOut">
              <a:rPr lang="pt-BR"/>
              <a:pPr>
                <a:defRPr/>
              </a:pPr>
              <a:t>20/10/2017</a:t>
            </a:fld>
            <a:endParaRPr lang="pt-BR" dirty="0"/>
          </a:p>
        </p:txBody>
      </p:sp>
      <p:sp>
        <p:nvSpPr>
          <p:cNvPr id="5" name="Espaço Reservado para Rodapé 21"/>
          <p:cNvSpPr>
            <a:spLocks noGrp="1"/>
          </p:cNvSpPr>
          <p:nvPr>
            <p:ph type="ftr" sz="quarter" idx="11"/>
          </p:nvPr>
        </p:nvSpPr>
        <p:spPr/>
        <p:txBody>
          <a:bodyPr/>
          <a:lstStyle>
            <a:lvl1pPr>
              <a:defRPr/>
            </a:lvl1pPr>
          </a:lstStyle>
          <a:p>
            <a:pPr>
              <a:defRPr/>
            </a:pPr>
            <a:endParaRPr lang="pt-BR" dirty="0"/>
          </a:p>
        </p:txBody>
      </p:sp>
      <p:sp>
        <p:nvSpPr>
          <p:cNvPr id="6" name="Espaço Reservado para Número de Slide 17"/>
          <p:cNvSpPr>
            <a:spLocks noGrp="1"/>
          </p:cNvSpPr>
          <p:nvPr>
            <p:ph type="sldNum" sz="quarter" idx="12"/>
          </p:nvPr>
        </p:nvSpPr>
        <p:spPr/>
        <p:txBody>
          <a:bodyPr/>
          <a:lstStyle>
            <a:lvl1pPr>
              <a:defRPr/>
            </a:lvl1pPr>
          </a:lstStyle>
          <a:p>
            <a:pPr>
              <a:defRPr/>
            </a:pPr>
            <a:fld id="{53463A0C-A01F-4F04-9DD8-2F8A1031EACA}" type="slidenum">
              <a:rPr lang="pt-BR"/>
              <a:pPr>
                <a:defRPr/>
              </a:pPr>
              <a:t>‹nº›</a:t>
            </a:fld>
            <a:endParaRPr lang="pt-B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1"/>
      </p:bgRef>
    </p:bg>
    <p:spTree>
      <p:nvGrpSpPr>
        <p:cNvPr id="1" name=""/>
        <p:cNvGrpSpPr/>
        <p:nvPr/>
      </p:nvGrpSpPr>
      <p:grpSpPr>
        <a:xfrm>
          <a:off x="0" y="0"/>
          <a:ext cx="0" cy="0"/>
          <a:chOff x="0" y="0"/>
          <a:chExt cx="0" cy="0"/>
        </a:xfrm>
      </p:grpSpPr>
      <p:sp>
        <p:nvSpPr>
          <p:cNvPr id="4" name="Divisa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dirty="0"/>
          </a:p>
        </p:txBody>
      </p:sp>
      <p:sp>
        <p:nvSpPr>
          <p:cNvPr id="5" name="Divisa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dirty="0"/>
          </a:p>
        </p:txBody>
      </p:sp>
      <p:sp>
        <p:nvSpPr>
          <p:cNvPr id="2" name="Título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pt-BR" smtClean="0"/>
              <a:t>Clique para editar o estilo do título mestre</a:t>
            </a:r>
            <a:endParaRPr lang="en-US"/>
          </a:p>
        </p:txBody>
      </p:sp>
      <p:sp>
        <p:nvSpPr>
          <p:cNvPr id="3" name="Espaço Reservado para Texto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pt-BR" smtClean="0"/>
              <a:t>Clique para editar os estilos do texto mestre</a:t>
            </a:r>
          </a:p>
        </p:txBody>
      </p:sp>
      <p:sp>
        <p:nvSpPr>
          <p:cNvPr id="6" name="Espaço Reservado para Data 3"/>
          <p:cNvSpPr>
            <a:spLocks noGrp="1"/>
          </p:cNvSpPr>
          <p:nvPr>
            <p:ph type="dt" sz="half" idx="10"/>
          </p:nvPr>
        </p:nvSpPr>
        <p:spPr/>
        <p:txBody>
          <a:bodyPr/>
          <a:lstStyle>
            <a:lvl1pPr>
              <a:defRPr/>
            </a:lvl1pPr>
            <a:extLst/>
          </a:lstStyle>
          <a:p>
            <a:pPr>
              <a:defRPr/>
            </a:pPr>
            <a:fld id="{5A90FC37-F24C-4013-ACC8-600E9CF46505}" type="datetimeFigureOut">
              <a:rPr lang="pt-BR"/>
              <a:pPr>
                <a:defRPr/>
              </a:pPr>
              <a:t>20/10/2017</a:t>
            </a:fld>
            <a:endParaRPr lang="pt-BR" dirty="0"/>
          </a:p>
        </p:txBody>
      </p:sp>
      <p:sp>
        <p:nvSpPr>
          <p:cNvPr id="7" name="Espaço Reservado para Rodapé 4"/>
          <p:cNvSpPr>
            <a:spLocks noGrp="1"/>
          </p:cNvSpPr>
          <p:nvPr>
            <p:ph type="ftr" sz="quarter" idx="11"/>
          </p:nvPr>
        </p:nvSpPr>
        <p:spPr/>
        <p:txBody>
          <a:bodyPr/>
          <a:lstStyle>
            <a:lvl1pPr>
              <a:defRPr dirty="0"/>
            </a:lvl1pPr>
            <a:extLst/>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extLst/>
          </a:lstStyle>
          <a:p>
            <a:pPr>
              <a:defRPr/>
            </a:pPr>
            <a:fld id="{82EC32E1-A18B-45A7-9319-1A504095BDAF}" type="slidenum">
              <a:rPr lang="pt-BR"/>
              <a:pPr>
                <a:defRPr/>
              </a:pPr>
              <a:t>‹nº›</a:t>
            </a:fld>
            <a:endParaRPr lang="pt-BR"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bg>
      <p:bgRef idx="1002">
        <a:schemeClr val="bg1"/>
      </p:bgRef>
    </p:bg>
    <p:spTree>
      <p:nvGrpSpPr>
        <p:cNvPr id="1" name=""/>
        <p:cNvGrpSpPr/>
        <p:nvPr/>
      </p:nvGrpSpPr>
      <p:grpSpPr>
        <a:xfrm>
          <a:off x="0" y="0"/>
          <a:ext cx="0" cy="0"/>
          <a:chOff x="0" y="0"/>
          <a:chExt cx="0" cy="0"/>
        </a:xfrm>
      </p:grpSpPr>
      <p:sp>
        <p:nvSpPr>
          <p:cNvPr id="3" name="Espaço Reservado para Conteúdo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Conteúdo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8" name="Título 7"/>
          <p:cNvSpPr>
            <a:spLocks noGrp="1"/>
          </p:cNvSpPr>
          <p:nvPr>
            <p:ph type="title"/>
          </p:nvPr>
        </p:nvSpPr>
        <p:spPr/>
        <p:txBody>
          <a:bodyPr rtlCol="0"/>
          <a:lstStyle>
            <a:extLst/>
          </a:lstStyle>
          <a:p>
            <a:r>
              <a:rPr lang="pt-BR" smtClean="0"/>
              <a:t>Clique para editar o estilo do título mestre</a:t>
            </a:r>
            <a:endParaRPr lang="en-US"/>
          </a:p>
        </p:txBody>
      </p:sp>
      <p:sp>
        <p:nvSpPr>
          <p:cNvPr id="5" name="Espaço Reservado para Data 4"/>
          <p:cNvSpPr>
            <a:spLocks noGrp="1"/>
          </p:cNvSpPr>
          <p:nvPr>
            <p:ph type="dt" sz="half" idx="10"/>
          </p:nvPr>
        </p:nvSpPr>
        <p:spPr/>
        <p:txBody>
          <a:bodyPr/>
          <a:lstStyle>
            <a:lvl1pPr>
              <a:defRPr/>
            </a:lvl1pPr>
            <a:extLst/>
          </a:lstStyle>
          <a:p>
            <a:pPr>
              <a:defRPr/>
            </a:pPr>
            <a:fld id="{BA14DE8B-F226-4AEF-A4A5-788F8A4760FA}" type="datetimeFigureOut">
              <a:rPr lang="pt-BR"/>
              <a:pPr>
                <a:defRPr/>
              </a:pPr>
              <a:t>20/10/2017</a:t>
            </a:fld>
            <a:endParaRPr lang="pt-BR" dirty="0"/>
          </a:p>
        </p:txBody>
      </p:sp>
      <p:sp>
        <p:nvSpPr>
          <p:cNvPr id="6" name="Espaço Reservado para Rodapé 5"/>
          <p:cNvSpPr>
            <a:spLocks noGrp="1"/>
          </p:cNvSpPr>
          <p:nvPr>
            <p:ph type="ftr" sz="quarter" idx="11"/>
          </p:nvPr>
        </p:nvSpPr>
        <p:spPr/>
        <p:txBody>
          <a:bodyPr/>
          <a:lstStyle>
            <a:lvl1pPr>
              <a:defRPr dirty="0"/>
            </a:lvl1pPr>
            <a:extLst/>
          </a:lstStyle>
          <a:p>
            <a:pPr>
              <a:defRPr/>
            </a:pPr>
            <a:endParaRPr lang="pt-BR" dirty="0"/>
          </a:p>
        </p:txBody>
      </p:sp>
      <p:sp>
        <p:nvSpPr>
          <p:cNvPr id="7" name="Espaço Reservado para Número de Slide 6"/>
          <p:cNvSpPr>
            <a:spLocks noGrp="1"/>
          </p:cNvSpPr>
          <p:nvPr>
            <p:ph type="sldNum" sz="quarter" idx="12"/>
          </p:nvPr>
        </p:nvSpPr>
        <p:spPr/>
        <p:txBody>
          <a:bodyPr/>
          <a:lstStyle>
            <a:lvl1pPr>
              <a:defRPr/>
            </a:lvl1pPr>
            <a:extLst/>
          </a:lstStyle>
          <a:p>
            <a:pPr>
              <a:defRPr/>
            </a:pPr>
            <a:fld id="{B3590C2E-4AF2-4197-AE81-AB758679692B}" type="slidenum">
              <a:rPr lang="pt-BR"/>
              <a:pPr>
                <a:defRPr/>
              </a:pPr>
              <a:t>‹nº›</a:t>
            </a:fld>
            <a:endParaRPr lang="pt-BR" dirty="0"/>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8229600" cy="1143000"/>
          </a:xfrm>
        </p:spPr>
        <p:txBody>
          <a:bodyPr/>
          <a:lstStyle>
            <a:lvl1pPr>
              <a:defRPr/>
            </a:lvl1pPr>
            <a:extLst/>
          </a:lstStyle>
          <a:p>
            <a:r>
              <a:rPr lang="pt-BR" smtClean="0"/>
              <a:t>Clique para editar o estilo do título mestre</a:t>
            </a:r>
            <a:endParaRPr lang="en-US"/>
          </a:p>
        </p:txBody>
      </p:sp>
      <p:sp>
        <p:nvSpPr>
          <p:cNvPr id="3" name="Espaço Reservado para Texto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pt-BR" smtClean="0"/>
              <a:t>Clique para editar os estilos do texto mestre</a:t>
            </a:r>
          </a:p>
        </p:txBody>
      </p:sp>
      <p:sp>
        <p:nvSpPr>
          <p:cNvPr id="4" name="Espaço Reservado para Texto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pt-BR" smtClean="0"/>
              <a:t>Clique para editar os estilos do texto mestre</a:t>
            </a:r>
          </a:p>
        </p:txBody>
      </p:sp>
      <p:sp>
        <p:nvSpPr>
          <p:cNvPr id="5" name="Espaço Reservado para Conteúdo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6" name="Espaço Reservado para Conteúdo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7" name="Espaço Reservado para Data 6"/>
          <p:cNvSpPr>
            <a:spLocks noGrp="1"/>
          </p:cNvSpPr>
          <p:nvPr>
            <p:ph type="dt" sz="half" idx="10"/>
          </p:nvPr>
        </p:nvSpPr>
        <p:spPr/>
        <p:txBody>
          <a:bodyPr/>
          <a:lstStyle>
            <a:lvl1pPr>
              <a:defRPr/>
            </a:lvl1pPr>
            <a:extLst/>
          </a:lstStyle>
          <a:p>
            <a:pPr>
              <a:defRPr/>
            </a:pPr>
            <a:fld id="{12083FDD-398E-4708-AB77-2C52826E19C1}" type="datetimeFigureOut">
              <a:rPr lang="pt-BR"/>
              <a:pPr>
                <a:defRPr/>
              </a:pPr>
              <a:t>20/10/2017</a:t>
            </a:fld>
            <a:endParaRPr lang="pt-BR" dirty="0"/>
          </a:p>
        </p:txBody>
      </p:sp>
      <p:sp>
        <p:nvSpPr>
          <p:cNvPr id="8" name="Espaço Reservado para Rodapé 7"/>
          <p:cNvSpPr>
            <a:spLocks noGrp="1"/>
          </p:cNvSpPr>
          <p:nvPr>
            <p:ph type="ftr" sz="quarter" idx="11"/>
          </p:nvPr>
        </p:nvSpPr>
        <p:spPr/>
        <p:txBody>
          <a:bodyPr/>
          <a:lstStyle>
            <a:lvl1pPr>
              <a:defRPr dirty="0"/>
            </a:lvl1pPr>
            <a:extLst/>
          </a:lstStyle>
          <a:p>
            <a:pPr>
              <a:defRPr/>
            </a:pPr>
            <a:endParaRPr lang="pt-BR" dirty="0"/>
          </a:p>
        </p:txBody>
      </p:sp>
      <p:sp>
        <p:nvSpPr>
          <p:cNvPr id="9" name="Espaço Reservado para Número de Slide 8"/>
          <p:cNvSpPr>
            <a:spLocks noGrp="1"/>
          </p:cNvSpPr>
          <p:nvPr>
            <p:ph type="sldNum" sz="quarter" idx="12"/>
          </p:nvPr>
        </p:nvSpPr>
        <p:spPr/>
        <p:txBody>
          <a:bodyPr/>
          <a:lstStyle>
            <a:lvl1pPr>
              <a:defRPr/>
            </a:lvl1pPr>
            <a:extLst/>
          </a:lstStyle>
          <a:p>
            <a:pPr>
              <a:defRPr/>
            </a:pPr>
            <a:fld id="{BE9EE499-7E15-4677-9344-70763C807061}" type="slidenum">
              <a:rPr lang="pt-BR"/>
              <a:pPr>
                <a:defRPr/>
              </a:pPr>
              <a:t>‹nº›</a:t>
            </a:fld>
            <a:endParaRPr lang="pt-BR"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bg>
      <p:bgRef idx="1002">
        <a:schemeClr val="bg1"/>
      </p:bgRef>
    </p:bg>
    <p:spTree>
      <p:nvGrpSpPr>
        <p:cNvPr id="1" name=""/>
        <p:cNvGrpSpPr/>
        <p:nvPr/>
      </p:nvGrpSpPr>
      <p:grpSpPr>
        <a:xfrm>
          <a:off x="0" y="0"/>
          <a:ext cx="0" cy="0"/>
          <a:chOff x="0" y="0"/>
          <a:chExt cx="0" cy="0"/>
        </a:xfrm>
      </p:grpSpPr>
      <p:sp>
        <p:nvSpPr>
          <p:cNvPr id="6" name="Título 5"/>
          <p:cNvSpPr>
            <a:spLocks noGrp="1"/>
          </p:cNvSpPr>
          <p:nvPr>
            <p:ph type="title"/>
          </p:nvPr>
        </p:nvSpPr>
        <p:spPr/>
        <p:txBody>
          <a:bodyPr rtlCol="0"/>
          <a:lstStyle>
            <a:extLst/>
          </a:lstStyle>
          <a:p>
            <a:r>
              <a:rPr lang="pt-BR" smtClean="0"/>
              <a:t>Clique para editar o estilo do título mestre</a:t>
            </a:r>
            <a:endParaRPr lang="en-US"/>
          </a:p>
        </p:txBody>
      </p:sp>
      <p:sp>
        <p:nvSpPr>
          <p:cNvPr id="3" name="Espaço Reservado para Data 2"/>
          <p:cNvSpPr>
            <a:spLocks noGrp="1"/>
          </p:cNvSpPr>
          <p:nvPr>
            <p:ph type="dt" sz="half" idx="10"/>
          </p:nvPr>
        </p:nvSpPr>
        <p:spPr/>
        <p:txBody>
          <a:bodyPr/>
          <a:lstStyle>
            <a:lvl1pPr>
              <a:defRPr/>
            </a:lvl1pPr>
            <a:extLst/>
          </a:lstStyle>
          <a:p>
            <a:pPr>
              <a:defRPr/>
            </a:pPr>
            <a:fld id="{0890C4C5-E176-4693-9DF9-E11CE1423400}" type="datetimeFigureOut">
              <a:rPr lang="pt-BR"/>
              <a:pPr>
                <a:defRPr/>
              </a:pPr>
              <a:t>20/10/2017</a:t>
            </a:fld>
            <a:endParaRPr lang="pt-BR" dirty="0"/>
          </a:p>
        </p:txBody>
      </p:sp>
      <p:sp>
        <p:nvSpPr>
          <p:cNvPr id="4" name="Espaço Reservado para Rodapé 3"/>
          <p:cNvSpPr>
            <a:spLocks noGrp="1"/>
          </p:cNvSpPr>
          <p:nvPr>
            <p:ph type="ftr" sz="quarter" idx="11"/>
          </p:nvPr>
        </p:nvSpPr>
        <p:spPr/>
        <p:txBody>
          <a:bodyPr/>
          <a:lstStyle>
            <a:lvl1pPr>
              <a:defRPr dirty="0"/>
            </a:lvl1pPr>
            <a:extLst/>
          </a:lstStyle>
          <a:p>
            <a:pPr>
              <a:defRPr/>
            </a:pPr>
            <a:endParaRPr lang="pt-BR" dirty="0"/>
          </a:p>
        </p:txBody>
      </p:sp>
      <p:sp>
        <p:nvSpPr>
          <p:cNvPr id="5" name="Espaço Reservado para Número de Slide 4"/>
          <p:cNvSpPr>
            <a:spLocks noGrp="1"/>
          </p:cNvSpPr>
          <p:nvPr>
            <p:ph type="sldNum" sz="quarter" idx="12"/>
          </p:nvPr>
        </p:nvSpPr>
        <p:spPr/>
        <p:txBody>
          <a:bodyPr/>
          <a:lstStyle>
            <a:lvl1pPr>
              <a:defRPr/>
            </a:lvl1pPr>
            <a:extLst/>
          </a:lstStyle>
          <a:p>
            <a:pPr>
              <a:defRPr/>
            </a:pPr>
            <a:fld id="{233A1AE4-ECD2-4248-ABF6-EA73C9503624}" type="slidenum">
              <a:rPr lang="pt-BR"/>
              <a:pPr>
                <a:defRPr/>
              </a:pPr>
              <a:t>‹nº›</a:t>
            </a:fld>
            <a:endParaRPr lang="pt-BR"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9"/>
          <p:cNvSpPr>
            <a:spLocks noGrp="1"/>
          </p:cNvSpPr>
          <p:nvPr>
            <p:ph type="dt" sz="half" idx="10"/>
          </p:nvPr>
        </p:nvSpPr>
        <p:spPr/>
        <p:txBody>
          <a:bodyPr/>
          <a:lstStyle>
            <a:lvl1pPr>
              <a:defRPr/>
            </a:lvl1pPr>
          </a:lstStyle>
          <a:p>
            <a:pPr>
              <a:defRPr/>
            </a:pPr>
            <a:fld id="{8F812B06-687A-44BE-944F-77DC92AC94D8}" type="datetimeFigureOut">
              <a:rPr lang="pt-BR"/>
              <a:pPr>
                <a:defRPr/>
              </a:pPr>
              <a:t>20/10/2017</a:t>
            </a:fld>
            <a:endParaRPr lang="pt-BR" dirty="0"/>
          </a:p>
        </p:txBody>
      </p:sp>
      <p:sp>
        <p:nvSpPr>
          <p:cNvPr id="3" name="Espaço Reservado para Rodapé 21"/>
          <p:cNvSpPr>
            <a:spLocks noGrp="1"/>
          </p:cNvSpPr>
          <p:nvPr>
            <p:ph type="ftr" sz="quarter" idx="11"/>
          </p:nvPr>
        </p:nvSpPr>
        <p:spPr/>
        <p:txBody>
          <a:bodyPr/>
          <a:lstStyle>
            <a:lvl1pPr>
              <a:defRPr/>
            </a:lvl1pPr>
          </a:lstStyle>
          <a:p>
            <a:pPr>
              <a:defRPr/>
            </a:pPr>
            <a:endParaRPr lang="pt-BR" dirty="0"/>
          </a:p>
        </p:txBody>
      </p:sp>
      <p:sp>
        <p:nvSpPr>
          <p:cNvPr id="4" name="Espaço Reservado para Número de Slide 17"/>
          <p:cNvSpPr>
            <a:spLocks noGrp="1"/>
          </p:cNvSpPr>
          <p:nvPr>
            <p:ph type="sldNum" sz="quarter" idx="12"/>
          </p:nvPr>
        </p:nvSpPr>
        <p:spPr/>
        <p:txBody>
          <a:bodyPr/>
          <a:lstStyle>
            <a:lvl1pPr>
              <a:defRPr/>
            </a:lvl1pPr>
          </a:lstStyle>
          <a:p>
            <a:pPr>
              <a:defRPr/>
            </a:pPr>
            <a:fld id="{B4510765-E4C5-4C39-BD8C-78B5A6513D14}" type="slidenum">
              <a:rPr lang="pt-BR"/>
              <a:pPr>
                <a:defRPr/>
              </a:pPr>
              <a:t>‹nº›</a:t>
            </a:fld>
            <a:endParaRPr lang="pt-B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pt-BR" smtClean="0"/>
              <a:t>Clique para editar o estilo do título mestre</a:t>
            </a:r>
            <a:endParaRPr lang="en-US"/>
          </a:p>
        </p:txBody>
      </p:sp>
      <p:sp>
        <p:nvSpPr>
          <p:cNvPr id="3" name="Espaço Reservado para Texto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pt-BR" smtClean="0"/>
              <a:t>Clique para editar os estilos do texto mestre</a:t>
            </a:r>
          </a:p>
        </p:txBody>
      </p:sp>
      <p:sp>
        <p:nvSpPr>
          <p:cNvPr id="4" name="Espaço Reservado para Conteúdo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Data 4"/>
          <p:cNvSpPr>
            <a:spLocks noGrp="1"/>
          </p:cNvSpPr>
          <p:nvPr>
            <p:ph type="dt" sz="half" idx="10"/>
          </p:nvPr>
        </p:nvSpPr>
        <p:spPr/>
        <p:txBody>
          <a:bodyPr/>
          <a:lstStyle>
            <a:lvl1pPr>
              <a:defRPr/>
            </a:lvl1pPr>
            <a:extLst/>
          </a:lstStyle>
          <a:p>
            <a:pPr>
              <a:defRPr/>
            </a:pPr>
            <a:fld id="{B9804E8D-EBD1-4F53-8DBA-47E729C437DF}" type="datetimeFigureOut">
              <a:rPr lang="pt-BR"/>
              <a:pPr>
                <a:defRPr/>
              </a:pPr>
              <a:t>20/10/2017</a:t>
            </a:fld>
            <a:endParaRPr lang="pt-BR" dirty="0"/>
          </a:p>
        </p:txBody>
      </p:sp>
      <p:sp>
        <p:nvSpPr>
          <p:cNvPr id="6" name="Espaço Reservado para Rodapé 5"/>
          <p:cNvSpPr>
            <a:spLocks noGrp="1"/>
          </p:cNvSpPr>
          <p:nvPr>
            <p:ph type="ftr" sz="quarter" idx="11"/>
          </p:nvPr>
        </p:nvSpPr>
        <p:spPr/>
        <p:txBody>
          <a:bodyPr/>
          <a:lstStyle>
            <a:lvl1pPr>
              <a:defRPr dirty="0"/>
            </a:lvl1pPr>
            <a:extLst/>
          </a:lstStyle>
          <a:p>
            <a:pPr>
              <a:defRPr/>
            </a:pPr>
            <a:endParaRPr lang="pt-BR" dirty="0"/>
          </a:p>
        </p:txBody>
      </p:sp>
      <p:sp>
        <p:nvSpPr>
          <p:cNvPr id="7" name="Espaço Reservado para Número de Slide 6"/>
          <p:cNvSpPr>
            <a:spLocks noGrp="1"/>
          </p:cNvSpPr>
          <p:nvPr>
            <p:ph type="sldNum" sz="quarter" idx="12"/>
          </p:nvPr>
        </p:nvSpPr>
        <p:spPr/>
        <p:txBody>
          <a:bodyPr/>
          <a:lstStyle>
            <a:lvl1pPr>
              <a:defRPr/>
            </a:lvl1pPr>
            <a:extLst/>
          </a:lstStyle>
          <a:p>
            <a:pPr>
              <a:defRPr/>
            </a:pPr>
            <a:fld id="{AED2DCE9-7939-4B5C-8DA7-8EF158F01D19}" type="slidenum">
              <a:rPr lang="pt-BR"/>
              <a:pPr>
                <a:defRPr/>
              </a:pPr>
              <a:t>‹nº›</a:t>
            </a:fld>
            <a:endParaRPr lang="pt-BR"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Ref idx="1002">
        <a:schemeClr val="bg1"/>
      </p:bgRef>
    </p:bg>
    <p:spTree>
      <p:nvGrpSpPr>
        <p:cNvPr id="1" name=""/>
        <p:cNvGrpSpPr/>
        <p:nvPr/>
      </p:nvGrpSpPr>
      <p:grpSpPr>
        <a:xfrm>
          <a:off x="0" y="0"/>
          <a:ext cx="0" cy="0"/>
          <a:chOff x="0" y="0"/>
          <a:chExt cx="0" cy="0"/>
        </a:xfrm>
      </p:grpSpPr>
      <p:sp>
        <p:nvSpPr>
          <p:cNvPr id="5" name="Forma livre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cs typeface="+mn-cs"/>
            </a:endParaRPr>
          </a:p>
        </p:txBody>
      </p:sp>
      <p:sp>
        <p:nvSpPr>
          <p:cNvPr id="6" name="Forma livre 5"/>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cs typeface="+mn-cs"/>
            </a:endParaRPr>
          </a:p>
        </p:txBody>
      </p:sp>
      <p:sp>
        <p:nvSpPr>
          <p:cNvPr id="7" name="Triângulo retângulo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cxnSp>
        <p:nvCxnSpPr>
          <p:cNvPr id="8" name="Conector reto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Divisa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dirty="0"/>
          </a:p>
        </p:txBody>
      </p:sp>
      <p:sp>
        <p:nvSpPr>
          <p:cNvPr id="10" name="Divisa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dirty="0"/>
          </a:p>
        </p:txBody>
      </p:sp>
      <p:sp>
        <p:nvSpPr>
          <p:cNvPr id="4" name="Espaço Reservado para Texto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pt-BR" smtClean="0"/>
              <a:t>Clique para editar os estilos do texto mestre</a:t>
            </a:r>
          </a:p>
        </p:txBody>
      </p:sp>
      <p:sp>
        <p:nvSpPr>
          <p:cNvPr id="3" name="Espaço Reservado para Imagem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pt-BR" noProof="0" dirty="0" smtClean="0"/>
              <a:t>Clique no ícone para adicionar uma imagem</a:t>
            </a:r>
            <a:endParaRPr lang="en-US" noProof="0" dirty="0"/>
          </a:p>
        </p:txBody>
      </p:sp>
      <p:sp>
        <p:nvSpPr>
          <p:cNvPr id="2" name="Título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pt-BR" smtClean="0"/>
              <a:t>Clique para editar o estilo do título mestre</a:t>
            </a:r>
            <a:endParaRPr lang="en-US"/>
          </a:p>
        </p:txBody>
      </p:sp>
      <p:sp>
        <p:nvSpPr>
          <p:cNvPr id="11" name="Espaço Reservado para Data 4"/>
          <p:cNvSpPr>
            <a:spLocks noGrp="1"/>
          </p:cNvSpPr>
          <p:nvPr>
            <p:ph type="dt" sz="half" idx="10"/>
          </p:nvPr>
        </p:nvSpPr>
        <p:spPr/>
        <p:txBody>
          <a:bodyPr/>
          <a:lstStyle>
            <a:lvl1pPr>
              <a:defRPr>
                <a:solidFill>
                  <a:schemeClr val="tx1"/>
                </a:solidFill>
              </a:defRPr>
            </a:lvl1pPr>
            <a:extLst/>
          </a:lstStyle>
          <a:p>
            <a:pPr>
              <a:defRPr/>
            </a:pPr>
            <a:fld id="{22D96595-BF8C-4E1A-A323-EB652AB9001B}" type="datetimeFigureOut">
              <a:rPr lang="pt-BR"/>
              <a:pPr>
                <a:defRPr/>
              </a:pPr>
              <a:t>20/10/2017</a:t>
            </a:fld>
            <a:endParaRPr lang="pt-BR" dirty="0"/>
          </a:p>
        </p:txBody>
      </p:sp>
      <p:sp>
        <p:nvSpPr>
          <p:cNvPr id="12" name="Espaço Reservado para Rodapé 5"/>
          <p:cNvSpPr>
            <a:spLocks noGrp="1"/>
          </p:cNvSpPr>
          <p:nvPr>
            <p:ph type="ftr" sz="quarter" idx="11"/>
          </p:nvPr>
        </p:nvSpPr>
        <p:spPr/>
        <p:txBody>
          <a:bodyPr/>
          <a:lstStyle>
            <a:lvl1pPr>
              <a:defRPr dirty="0">
                <a:solidFill>
                  <a:schemeClr val="tx1"/>
                </a:solidFill>
              </a:defRPr>
            </a:lvl1pPr>
            <a:extLst/>
          </a:lstStyle>
          <a:p>
            <a:pPr>
              <a:defRPr/>
            </a:pPr>
            <a:endParaRPr lang="pt-BR" dirty="0"/>
          </a:p>
        </p:txBody>
      </p:sp>
      <p:sp>
        <p:nvSpPr>
          <p:cNvPr id="13" name="Espaço Reservado para Número de Slide 6"/>
          <p:cNvSpPr>
            <a:spLocks noGrp="1"/>
          </p:cNvSpPr>
          <p:nvPr>
            <p:ph type="sldNum" sz="quarter" idx="12"/>
          </p:nvPr>
        </p:nvSpPr>
        <p:spPr/>
        <p:txBody>
          <a:bodyPr/>
          <a:lstStyle>
            <a:lvl1pPr>
              <a:defRPr>
                <a:solidFill>
                  <a:schemeClr val="tx1"/>
                </a:solidFill>
              </a:defRPr>
            </a:lvl1pPr>
            <a:extLst/>
          </a:lstStyle>
          <a:p>
            <a:pPr>
              <a:defRPr/>
            </a:pPr>
            <a:fld id="{E39B4334-D611-4887-804F-5FFAA23CC269}" type="slidenum">
              <a:rPr lang="pt-BR"/>
              <a:pPr>
                <a:defRPr/>
              </a:pPr>
              <a:t>‹nº›</a:t>
            </a:fld>
            <a:endParaRPr lang="pt-BR"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a livre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cs typeface="+mn-cs"/>
            </a:endParaRPr>
          </a:p>
        </p:txBody>
      </p:sp>
      <p:sp>
        <p:nvSpPr>
          <p:cNvPr id="12" name="Forma livre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cs typeface="+mn-cs"/>
            </a:endParaRPr>
          </a:p>
        </p:txBody>
      </p:sp>
      <p:sp>
        <p:nvSpPr>
          <p:cNvPr id="14" name="Triângulo retângulo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cxnSp>
        <p:nvCxnSpPr>
          <p:cNvPr id="15" name="Conector reto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ço Reservado para Título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pt-BR" smtClean="0"/>
              <a:t>Clique para editar o estilo do título mestre</a:t>
            </a:r>
            <a:endParaRPr lang="en-US"/>
          </a:p>
        </p:txBody>
      </p:sp>
      <p:sp>
        <p:nvSpPr>
          <p:cNvPr id="1033" name="Espaço Reservado para Texto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smtClean="0"/>
          </a:p>
        </p:txBody>
      </p:sp>
      <p:sp>
        <p:nvSpPr>
          <p:cNvPr id="10" name="Espaço Reservado para Data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cs typeface="+mn-cs"/>
              </a:defRPr>
            </a:lvl1pPr>
            <a:extLst/>
          </a:lstStyle>
          <a:p>
            <a:pPr>
              <a:defRPr/>
            </a:pPr>
            <a:fld id="{3010D8D4-E55B-4E0C-AD77-0242F3FFF5E5}" type="datetimeFigureOut">
              <a:rPr lang="pt-BR"/>
              <a:pPr>
                <a:defRPr/>
              </a:pPr>
              <a:t>20/10/2017</a:t>
            </a:fld>
            <a:endParaRPr lang="pt-BR" dirty="0"/>
          </a:p>
        </p:txBody>
      </p:sp>
      <p:sp>
        <p:nvSpPr>
          <p:cNvPr id="22" name="Espaço Reservado para Rodapé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dirty="0">
                <a:solidFill>
                  <a:schemeClr val="tx1"/>
                </a:solidFill>
                <a:latin typeface="+mn-lt"/>
                <a:cs typeface="+mn-cs"/>
              </a:defRPr>
            </a:lvl1pPr>
            <a:extLst/>
          </a:lstStyle>
          <a:p>
            <a:pPr>
              <a:defRPr/>
            </a:pPr>
            <a:endParaRPr lang="pt-BR" dirty="0"/>
          </a:p>
        </p:txBody>
      </p:sp>
      <p:sp>
        <p:nvSpPr>
          <p:cNvPr id="18" name="Espaço Reservado para Número de Slide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a:solidFill>
                  <a:schemeClr val="tx1"/>
                </a:solidFill>
                <a:latin typeface="+mn-lt"/>
                <a:cs typeface="+mn-cs"/>
              </a:defRPr>
            </a:lvl1pPr>
            <a:extLst/>
          </a:lstStyle>
          <a:p>
            <a:pPr>
              <a:defRPr/>
            </a:pPr>
            <a:fld id="{E4DD003A-DB59-48FB-AFB5-17E8A971FC2E}" type="slidenum">
              <a:rPr lang="pt-BR"/>
              <a:pPr>
                <a:defRPr/>
              </a:pPr>
              <a:t>‹nº›</a:t>
            </a:fld>
            <a:endParaRPr lang="pt-BR" dirty="0"/>
          </a:p>
        </p:txBody>
      </p:sp>
    </p:spTree>
  </p:cSld>
  <p:clrMap bg1="lt1" tx1="dk1" bg2="lt2" tx2="dk2" accent1="accent1" accent2="accent2" accent3="accent3" accent4="accent4" accent5="accent5" accent6="accent6" hlink="hlink" folHlink="folHlink"/>
  <p:sldLayoutIdLst>
    <p:sldLayoutId id="2147484631" r:id="rId1"/>
    <p:sldLayoutId id="2147484627" r:id="rId2"/>
    <p:sldLayoutId id="2147484632" r:id="rId3"/>
    <p:sldLayoutId id="2147484633" r:id="rId4"/>
    <p:sldLayoutId id="2147484634" r:id="rId5"/>
    <p:sldLayoutId id="2147484635" r:id="rId6"/>
    <p:sldLayoutId id="2147484628" r:id="rId7"/>
    <p:sldLayoutId id="2147484636" r:id="rId8"/>
    <p:sldLayoutId id="2147484637" r:id="rId9"/>
    <p:sldLayoutId id="2147484629" r:id="rId10"/>
    <p:sldLayoutId id="2147484630"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Documento_do_Microsoft_Office_Word1.docx"/></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3568" y="836712"/>
            <a:ext cx="7774632" cy="2736305"/>
          </a:xfrm>
        </p:spPr>
        <p:txBody>
          <a:bodyPr/>
          <a:lstStyle/>
          <a:p>
            <a:pPr eaLnBrk="1" fontAlgn="auto" hangingPunct="1">
              <a:spcAft>
                <a:spcPts val="0"/>
              </a:spcAft>
              <a:defRPr/>
            </a:pPr>
            <a:r>
              <a:rPr lang="pt-BR" sz="4400" dirty="0" smtClean="0"/>
              <a:t>DIREITO</a:t>
            </a:r>
            <a:br>
              <a:rPr lang="pt-BR" sz="4400" dirty="0" smtClean="0"/>
            </a:br>
            <a:r>
              <a:rPr lang="pt-BR" sz="4400" dirty="0" smtClean="0"/>
              <a:t>PREVIDENCIÁRIO</a:t>
            </a:r>
            <a:br>
              <a:rPr lang="pt-BR" sz="4400" dirty="0" smtClean="0"/>
            </a:br>
            <a:endParaRPr lang="pt-BR" sz="4400" dirty="0"/>
          </a:p>
        </p:txBody>
      </p:sp>
      <p:sp>
        <p:nvSpPr>
          <p:cNvPr id="9219" name="Subtítulo 2"/>
          <p:cNvSpPr>
            <a:spLocks noGrp="1"/>
          </p:cNvSpPr>
          <p:nvPr>
            <p:ph type="subTitle" idx="1"/>
          </p:nvPr>
        </p:nvSpPr>
        <p:spPr>
          <a:xfrm>
            <a:off x="685800" y="3356992"/>
            <a:ext cx="7772400" cy="1454721"/>
          </a:xfrm>
        </p:spPr>
        <p:txBody>
          <a:bodyPr/>
          <a:lstStyle/>
          <a:p>
            <a:pPr marR="0" eaLnBrk="1" hangingPunct="1">
              <a:lnSpc>
                <a:spcPct val="80000"/>
              </a:lnSpc>
            </a:pPr>
            <a:r>
              <a:rPr lang="pt-BR" sz="3000" dirty="0" smtClean="0">
                <a:solidFill>
                  <a:schemeClr val="tx1"/>
                </a:solidFill>
              </a:rPr>
              <a:t>Aposentadorias Programadas</a:t>
            </a:r>
          </a:p>
          <a:p>
            <a:pPr marR="0" eaLnBrk="1" hangingPunct="1">
              <a:lnSpc>
                <a:spcPct val="80000"/>
              </a:lnSpc>
            </a:pPr>
            <a:r>
              <a:rPr lang="pt-BR" sz="2400" dirty="0" smtClean="0">
                <a:solidFill>
                  <a:schemeClr val="tx1"/>
                </a:solidFill>
              </a:rPr>
              <a:t>Aposentadoria por Idade</a:t>
            </a:r>
          </a:p>
          <a:p>
            <a:pPr marR="0" eaLnBrk="1" hangingPunct="1">
              <a:lnSpc>
                <a:spcPct val="80000"/>
              </a:lnSpc>
            </a:pPr>
            <a:r>
              <a:rPr lang="pt-BR" sz="2400" dirty="0" smtClean="0">
                <a:solidFill>
                  <a:schemeClr val="tx1"/>
                </a:solidFill>
              </a:rPr>
              <a:t>Aposentadoria por Tempo de Contribuição</a:t>
            </a:r>
          </a:p>
          <a:p>
            <a:pPr marR="0" eaLnBrk="1" hangingPunct="1">
              <a:lnSpc>
                <a:spcPct val="80000"/>
              </a:lnSpc>
            </a:pPr>
            <a:r>
              <a:rPr lang="pt-BR" sz="2400" dirty="0" smtClean="0">
                <a:solidFill>
                  <a:schemeClr val="tx1"/>
                </a:solidFill>
              </a:rPr>
              <a:t>Aposentadoria Especial</a:t>
            </a:r>
          </a:p>
          <a:p>
            <a:pPr marR="0" eaLnBrk="1" hangingPunct="1">
              <a:lnSpc>
                <a:spcPct val="80000"/>
              </a:lnSpc>
            </a:pPr>
            <a:endParaRPr lang="pt-BR" sz="2400" dirty="0" smtClean="0">
              <a:solidFill>
                <a:schemeClr val="tx1"/>
              </a:solidFill>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2"/>
          <p:cNvSpPr>
            <a:spLocks noGrp="1"/>
          </p:cNvSpPr>
          <p:nvPr>
            <p:ph idx="1"/>
          </p:nvPr>
        </p:nvSpPr>
        <p:spPr>
          <a:xfrm>
            <a:off x="457200" y="980728"/>
            <a:ext cx="8229600" cy="5026372"/>
          </a:xfrm>
        </p:spPr>
        <p:txBody>
          <a:bodyPr/>
          <a:lstStyle/>
          <a:p>
            <a:pPr marL="269875" lvl="1" algn="just" eaLnBrk="1" hangingPunct="1">
              <a:buNone/>
            </a:pPr>
            <a:endParaRPr lang="pt-BR" sz="1800" dirty="0" smtClean="0">
              <a:latin typeface="Lucida Sans Unicode"/>
              <a:cs typeface="Lucida Sans Unicode"/>
            </a:endParaRPr>
          </a:p>
          <a:p>
            <a:pPr marL="269875" lvl="1" algn="just" eaLnBrk="1" hangingPunct="1">
              <a:buNone/>
            </a:pPr>
            <a:endParaRPr lang="pt-BR" sz="1800" dirty="0" smtClean="0">
              <a:latin typeface="Lucida Sans Unicode"/>
              <a:cs typeface="Lucida Sans Unicode"/>
            </a:endParaRPr>
          </a:p>
          <a:p>
            <a:pPr marL="990600" lvl="1" indent="-949325" algn="just" eaLnBrk="1" hangingPunct="1">
              <a:buNone/>
            </a:pPr>
            <a:r>
              <a:rPr lang="pt-BR" sz="1800" dirty="0" smtClean="0">
                <a:cs typeface="Lucida Sans Unicode"/>
              </a:rPr>
              <a:t>c) Valor: </a:t>
            </a:r>
          </a:p>
          <a:p>
            <a:pPr marL="990600" lvl="1" indent="-949325" algn="just" eaLnBrk="1" hangingPunct="1">
              <a:buNone/>
            </a:pPr>
            <a:r>
              <a:rPr lang="pt-BR" sz="1800" dirty="0" smtClean="0">
                <a:cs typeface="Lucida Sans Unicode"/>
              </a:rPr>
              <a:t> (i) </a:t>
            </a:r>
            <a:r>
              <a:rPr lang="pt-BR" sz="1800" b="1" i="1" dirty="0" smtClean="0">
                <a:cs typeface="Lucida Sans Unicode"/>
              </a:rPr>
              <a:t>regra geral</a:t>
            </a:r>
            <a:r>
              <a:rPr lang="pt-BR" sz="1800" dirty="0" smtClean="0">
                <a:cs typeface="Lucida Sans Unicode"/>
              </a:rPr>
              <a:t>: 100% SB x FP</a:t>
            </a:r>
          </a:p>
          <a:p>
            <a:pPr marL="990600" lvl="1" indent="-949325" algn="just" eaLnBrk="1" hangingPunct="1">
              <a:buNone/>
            </a:pPr>
            <a:r>
              <a:rPr lang="pt-BR" sz="1800" dirty="0" smtClean="0">
                <a:cs typeface="Lucida Sans Unicode"/>
              </a:rPr>
              <a:t> (ii) </a:t>
            </a:r>
            <a:r>
              <a:rPr lang="pt-BR" sz="1800" b="1" i="1" dirty="0" smtClean="0">
                <a:cs typeface="Lucida Sans Unicode"/>
              </a:rPr>
              <a:t>exceção: </a:t>
            </a:r>
            <a:r>
              <a:rPr lang="pt-BR" sz="1800" dirty="0" smtClean="0">
                <a:cs typeface="Lucida Sans Unicode"/>
              </a:rPr>
              <a:t>fórmula 85/95 (art.29-C, LB)</a:t>
            </a:r>
          </a:p>
          <a:p>
            <a:pPr marL="990600" lvl="1" indent="-949325" algn="just" eaLnBrk="1" hangingPunct="1">
              <a:buNone/>
            </a:pPr>
            <a:r>
              <a:rPr lang="pt-BR" sz="1800" dirty="0" smtClean="0">
                <a:cs typeface="Lucida Sans Unicode"/>
              </a:rPr>
              <a:t> (iii) </a:t>
            </a:r>
            <a:r>
              <a:rPr lang="pt-BR" sz="1800" b="1" i="1" dirty="0" smtClean="0">
                <a:cs typeface="Lucida Sans Unicode"/>
              </a:rPr>
              <a:t>Deficiente</a:t>
            </a:r>
            <a:r>
              <a:rPr lang="pt-BR" sz="1800" dirty="0" smtClean="0">
                <a:cs typeface="Lucida Sans Unicode"/>
              </a:rPr>
              <a:t>: FP somente incide </a:t>
            </a:r>
            <a:r>
              <a:rPr lang="pt-BR" sz="1800" b="1" u="sng" dirty="0" smtClean="0">
                <a:effectLst>
                  <a:outerShdw blurRad="38100" dist="38100" dir="2700000" algn="tl">
                    <a:srgbClr val="000000">
                      <a:alpha val="43137"/>
                    </a:srgbClr>
                  </a:outerShdw>
                </a:effectLst>
                <a:cs typeface="Lucida Sans Unicode"/>
              </a:rPr>
              <a:t>SE</a:t>
            </a:r>
            <a:r>
              <a:rPr lang="pt-BR" sz="1800" dirty="0" smtClean="0">
                <a:effectLst>
                  <a:outerShdw blurRad="38100" dist="38100" dir="2700000" algn="tl">
                    <a:srgbClr val="000000">
                      <a:alpha val="43137"/>
                    </a:srgbClr>
                  </a:outerShdw>
                </a:effectLst>
                <a:cs typeface="Lucida Sans Unicode"/>
              </a:rPr>
              <a:t> </a:t>
            </a:r>
            <a:r>
              <a:rPr lang="pt-BR" sz="1800" dirty="0" smtClean="0">
                <a:cs typeface="Lucida Sans Unicode"/>
              </a:rPr>
              <a:t>+ favorável</a:t>
            </a:r>
          </a:p>
          <a:p>
            <a:pPr marL="990600" lvl="1" indent="-949325" algn="just" eaLnBrk="1" hangingPunct="1">
              <a:buNone/>
            </a:pPr>
            <a:r>
              <a:rPr lang="pt-BR" sz="1800" dirty="0" smtClean="0">
                <a:cs typeface="Lucida Sans Unicode"/>
              </a:rPr>
              <a:t> (iv) </a:t>
            </a:r>
            <a:r>
              <a:rPr lang="pt-BR" sz="1800" b="1" i="1" dirty="0" smtClean="0">
                <a:cs typeface="Lucida Sans Unicode"/>
              </a:rPr>
              <a:t>APTC </a:t>
            </a:r>
            <a:r>
              <a:rPr lang="pt-BR" sz="1800" b="1" i="1" u="sng" dirty="0" smtClean="0">
                <a:effectLst>
                  <a:outerShdw blurRad="38100" dist="38100" dir="2700000" algn="tl">
                    <a:srgbClr val="000000">
                      <a:alpha val="43137"/>
                    </a:srgbClr>
                  </a:outerShdw>
                </a:effectLst>
                <a:cs typeface="Lucida Sans Unicode"/>
              </a:rPr>
              <a:t>proporcional</a:t>
            </a:r>
            <a:r>
              <a:rPr lang="pt-BR" sz="1800" b="1" i="1" dirty="0" smtClean="0">
                <a:cs typeface="Lucida Sans Unicode"/>
              </a:rPr>
              <a:t> </a:t>
            </a:r>
            <a:r>
              <a:rPr lang="pt-BR" sz="1800" dirty="0" smtClean="0">
                <a:cs typeface="Lucida Sans Unicode"/>
              </a:rPr>
              <a:t>(regra de transição EC-20/98, art.9.o): 70% SB + 05%  por ano que supere o TC mínimo acrescido do pedágio, limitado a 100% SB,  x FP</a:t>
            </a:r>
          </a:p>
          <a:p>
            <a:pPr marL="990600" lvl="1" indent="-949325" algn="just" eaLnBrk="1" hangingPunct="1">
              <a:buNone/>
            </a:pPr>
            <a:endParaRPr lang="pt-BR" sz="1800" dirty="0" smtClean="0">
              <a:cs typeface="Lucida Sans Unicode"/>
            </a:endParaRPr>
          </a:p>
          <a:p>
            <a:pPr marL="990600" lvl="1" indent="-949325" algn="just" eaLnBrk="1" hangingPunct="1">
              <a:buNone/>
            </a:pPr>
            <a:endParaRPr lang="pt-BR" sz="1800" dirty="0" smtClean="0">
              <a:cs typeface="Lucida Sans Unicode"/>
            </a:endParaRPr>
          </a:p>
          <a:p>
            <a:pPr marL="990600" lvl="1" indent="-949325" algn="just" eaLnBrk="1" hangingPunct="1">
              <a:buNone/>
            </a:pPr>
            <a:r>
              <a:rPr lang="pt-BR" sz="1800" dirty="0" smtClean="0">
                <a:cs typeface="Lucida Sans Unicode"/>
              </a:rPr>
              <a:t>d) Início do Pagamento: = aposentadoria por idade</a:t>
            </a:r>
            <a:endParaRPr lang="pt-BR" sz="2200" dirty="0" smtClean="0"/>
          </a:p>
        </p:txBody>
      </p:sp>
      <p:sp>
        <p:nvSpPr>
          <p:cNvPr id="2" name="Título 1"/>
          <p:cNvSpPr>
            <a:spLocks noGrp="1"/>
          </p:cNvSpPr>
          <p:nvPr>
            <p:ph type="title"/>
          </p:nvPr>
        </p:nvSpPr>
        <p:spPr>
          <a:xfrm>
            <a:off x="457200" y="274638"/>
            <a:ext cx="8229600" cy="850106"/>
          </a:xfrm>
        </p:spPr>
        <p:txBody>
          <a:bodyPr/>
          <a:lstStyle/>
          <a:p>
            <a:pPr algn="ctr" eaLnBrk="1" fontAlgn="auto" hangingPunct="1">
              <a:spcAft>
                <a:spcPts val="0"/>
              </a:spcAft>
              <a:defRPr/>
            </a:pPr>
            <a:endParaRPr lang="pt-BR" sz="2200" u="sn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266">
                                            <p:txEl>
                                              <p:pRg st="3" end="3"/>
                                            </p:txEl>
                                          </p:spTgt>
                                        </p:tgtEl>
                                        <p:attrNameLst>
                                          <p:attrName>style.visibility</p:attrName>
                                        </p:attrNameLst>
                                      </p:cBhvr>
                                      <p:to>
                                        <p:strVal val="visible"/>
                                      </p:to>
                                    </p:set>
                                    <p:animEffect transition="in" filter="diamond(in)">
                                      <p:cBhvr>
                                        <p:cTn id="7" dur="2000"/>
                                        <p:tgtEl>
                                          <p:spTgt spid="11266">
                                            <p:txEl>
                                              <p:pRg st="3" end="3"/>
                                            </p:txEl>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1266">
                                            <p:txEl>
                                              <p:pRg st="4" end="4"/>
                                            </p:txEl>
                                          </p:spTgt>
                                        </p:tgtEl>
                                        <p:attrNameLst>
                                          <p:attrName>style.visibility</p:attrName>
                                        </p:attrNameLst>
                                      </p:cBhvr>
                                      <p:to>
                                        <p:strVal val="visible"/>
                                      </p:to>
                                    </p:set>
                                    <p:animEffect transition="in" filter="diamond(in)">
                                      <p:cBhvr>
                                        <p:cTn id="10" dur="2000"/>
                                        <p:tgtEl>
                                          <p:spTgt spid="11266">
                                            <p:txEl>
                                              <p:pRg st="4" end="4"/>
                                            </p:txEl>
                                          </p:spTgt>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11266">
                                            <p:txEl>
                                              <p:pRg st="5" end="5"/>
                                            </p:txEl>
                                          </p:spTgt>
                                        </p:tgtEl>
                                        <p:attrNameLst>
                                          <p:attrName>style.visibility</p:attrName>
                                        </p:attrNameLst>
                                      </p:cBhvr>
                                      <p:to>
                                        <p:strVal val="visible"/>
                                      </p:to>
                                    </p:set>
                                    <p:animEffect transition="in" filter="diamond(in)">
                                      <p:cBhvr>
                                        <p:cTn id="13" dur="2000"/>
                                        <p:tgtEl>
                                          <p:spTgt spid="11266">
                                            <p:txEl>
                                              <p:pRg st="5" end="5"/>
                                            </p:txEl>
                                          </p:spTgt>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11266">
                                            <p:txEl>
                                              <p:pRg st="6" end="6"/>
                                            </p:txEl>
                                          </p:spTgt>
                                        </p:tgtEl>
                                        <p:attrNameLst>
                                          <p:attrName>style.visibility</p:attrName>
                                        </p:attrNameLst>
                                      </p:cBhvr>
                                      <p:to>
                                        <p:strVal val="visible"/>
                                      </p:to>
                                    </p:set>
                                    <p:animEffect transition="in" filter="diamond(in)">
                                      <p:cBhvr>
                                        <p:cTn id="16" dur="2000"/>
                                        <p:tgtEl>
                                          <p:spTgt spid="11266">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grpId="0" nodeType="clickEffect">
                                  <p:stCondLst>
                                    <p:cond delay="0"/>
                                  </p:stCondLst>
                                  <p:childTnLst>
                                    <p:set>
                                      <p:cBhvr>
                                        <p:cTn id="20" dur="1" fill="hold">
                                          <p:stCondLst>
                                            <p:cond delay="0"/>
                                          </p:stCondLst>
                                        </p:cTn>
                                        <p:tgtEl>
                                          <p:spTgt spid="11266">
                                            <p:txEl>
                                              <p:pRg st="9" end="9"/>
                                            </p:txEl>
                                          </p:spTgt>
                                        </p:tgtEl>
                                        <p:attrNameLst>
                                          <p:attrName>style.visibility</p:attrName>
                                        </p:attrNameLst>
                                      </p:cBhvr>
                                      <p:to>
                                        <p:strVal val="visible"/>
                                      </p:to>
                                    </p:set>
                                    <p:animEffect transition="in" filter="diamond(in)">
                                      <p:cBhvr>
                                        <p:cTn id="21" dur="2000"/>
                                        <p:tgtEl>
                                          <p:spTgt spid="1126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2"/>
          <p:cNvSpPr>
            <a:spLocks noGrp="1"/>
          </p:cNvSpPr>
          <p:nvPr>
            <p:ph idx="1"/>
          </p:nvPr>
        </p:nvSpPr>
        <p:spPr>
          <a:xfrm>
            <a:off x="457200" y="980728"/>
            <a:ext cx="8229600" cy="5026372"/>
          </a:xfrm>
        </p:spPr>
        <p:txBody>
          <a:bodyPr/>
          <a:lstStyle/>
          <a:p>
            <a:pPr marL="990600" lvl="1" indent="-949325" algn="just" eaLnBrk="1" hangingPunct="1">
              <a:buNone/>
            </a:pPr>
            <a:r>
              <a:rPr lang="pt-BR" sz="1800" dirty="0" smtClean="0">
                <a:cs typeface="Lucida Sans Unicode"/>
              </a:rPr>
              <a:t>3) Aposentadoria Especial – art.s 57/58, LB. </a:t>
            </a:r>
            <a:endParaRPr lang="pt-BR" sz="1800" dirty="0" smtClean="0"/>
          </a:p>
          <a:p>
            <a:pPr marL="990600" lvl="1" indent="-949325" algn="just" eaLnBrk="1" hangingPunct="1">
              <a:buNone/>
            </a:pPr>
            <a:endParaRPr lang="pt-BR" sz="1800" dirty="0" smtClean="0">
              <a:cs typeface="Lucida Sans Unicode"/>
            </a:endParaRPr>
          </a:p>
          <a:p>
            <a:pPr marL="990600" lvl="1" indent="-949325" algn="just" eaLnBrk="1" hangingPunct="1">
              <a:buNone/>
            </a:pPr>
            <a:r>
              <a:rPr lang="pt-BR" sz="1800" dirty="0" smtClean="0">
                <a:cs typeface="Lucida Sans Unicode"/>
              </a:rPr>
              <a:t>a) Beneficiários: empregado, trabalhador avulso e contribuinte individual cooperado </a:t>
            </a:r>
          </a:p>
          <a:p>
            <a:pPr marL="990600" lvl="1" indent="-949325" algn="just" eaLnBrk="1" hangingPunct="1">
              <a:buNone/>
            </a:pPr>
            <a:endParaRPr lang="pt-BR" sz="1800" dirty="0" smtClean="0">
              <a:cs typeface="Lucida Sans Unicode"/>
            </a:endParaRPr>
          </a:p>
          <a:p>
            <a:pPr marL="990600" lvl="1" indent="-949325" algn="just" eaLnBrk="1" hangingPunct="1">
              <a:buNone/>
            </a:pPr>
            <a:r>
              <a:rPr lang="pt-BR" sz="1800" dirty="0" smtClean="0">
                <a:cs typeface="Lucida Sans Unicode"/>
              </a:rPr>
              <a:t>b) Requisitos: 15, 20 ou 25 anos de trabalho habitual e permanentemente sujeito a condições especiais que prejudiquem a integridade física ou a saúde do segurado + carência</a:t>
            </a:r>
          </a:p>
          <a:p>
            <a:pPr marL="990600" lvl="1" indent="-949325" algn="just" eaLnBrk="1" hangingPunct="1">
              <a:buNone/>
            </a:pPr>
            <a:endParaRPr lang="pt-BR" sz="1800" dirty="0" smtClean="0">
              <a:cs typeface="Lucida Sans Unicode"/>
            </a:endParaRPr>
          </a:p>
          <a:p>
            <a:pPr marL="990600" lvl="1" indent="-949325" algn="just" eaLnBrk="1" hangingPunct="1">
              <a:buNone/>
            </a:pPr>
            <a:r>
              <a:rPr lang="pt-BR" sz="1800" dirty="0" smtClean="0">
                <a:cs typeface="Lucida Sans Unicode"/>
              </a:rPr>
              <a:t>b.1. habitualidade e permanência</a:t>
            </a:r>
          </a:p>
          <a:p>
            <a:pPr marL="92075" lvl="1" indent="-50800" algn="just" eaLnBrk="1" hangingPunct="1">
              <a:buNone/>
            </a:pPr>
            <a:r>
              <a:rPr lang="pt-BR" sz="1800" dirty="0" smtClean="0">
                <a:cs typeface="Lucida Sans Unicode"/>
              </a:rPr>
              <a:t>b.2. prova da exposição</a:t>
            </a:r>
          </a:p>
          <a:p>
            <a:pPr marL="92075" lvl="1" indent="-50800" algn="just" eaLnBrk="1" hangingPunct="1">
              <a:buNone/>
            </a:pPr>
            <a:r>
              <a:rPr lang="pt-BR" sz="1800" dirty="0" smtClean="0">
                <a:cs typeface="Lucida Sans Unicode"/>
              </a:rPr>
              <a:t>b.3. atividade especial por categoria profissional</a:t>
            </a:r>
          </a:p>
          <a:p>
            <a:pPr marL="92075" lvl="1" indent="-50800" algn="just" eaLnBrk="1" hangingPunct="1">
              <a:buNone/>
            </a:pPr>
            <a:r>
              <a:rPr lang="pt-BR" sz="1800" dirty="0" smtClean="0">
                <a:cs typeface="Lucida Sans Unicode"/>
              </a:rPr>
              <a:t>b.4. atividade especial por exposição a agentes nocivos</a:t>
            </a:r>
          </a:p>
          <a:p>
            <a:pPr marL="92075" lvl="1" indent="-50800" algn="just" eaLnBrk="1" hangingPunct="1">
              <a:buNone/>
            </a:pPr>
            <a:r>
              <a:rPr lang="pt-BR" sz="1800" dirty="0" smtClean="0">
                <a:cs typeface="Lucida Sans Unicode"/>
              </a:rPr>
              <a:t>b.5. carência: 180 meses ou regra de transição (art.142)</a:t>
            </a:r>
            <a:endParaRPr lang="pt-BR" sz="2200" dirty="0" smtClean="0"/>
          </a:p>
        </p:txBody>
      </p:sp>
      <p:sp>
        <p:nvSpPr>
          <p:cNvPr id="2" name="Título 1"/>
          <p:cNvSpPr>
            <a:spLocks noGrp="1"/>
          </p:cNvSpPr>
          <p:nvPr>
            <p:ph type="title"/>
          </p:nvPr>
        </p:nvSpPr>
        <p:spPr>
          <a:xfrm>
            <a:off x="457200" y="274638"/>
            <a:ext cx="8229600" cy="562074"/>
          </a:xfrm>
        </p:spPr>
        <p:txBody>
          <a:bodyPr/>
          <a:lstStyle/>
          <a:p>
            <a:pPr algn="ctr" eaLnBrk="1" fontAlgn="auto" hangingPunct="1">
              <a:spcAft>
                <a:spcPts val="0"/>
              </a:spcAft>
              <a:defRPr/>
            </a:pPr>
            <a:endParaRPr lang="pt-BR" sz="2200" u="sn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1266">
                                            <p:txEl>
                                              <p:pRg st="2" end="2"/>
                                            </p:txEl>
                                          </p:spTgt>
                                        </p:tgtEl>
                                        <p:attrNameLst>
                                          <p:attrName>style.visibility</p:attrName>
                                        </p:attrNameLst>
                                      </p:cBhvr>
                                      <p:to>
                                        <p:strVal val="visible"/>
                                      </p:to>
                                    </p:set>
                                    <p:anim to="" calcmode="lin" valueType="num">
                                      <p:cBhvr>
                                        <p:cTn id="7" dur="1" fill="hold"/>
                                        <p:tgtEl>
                                          <p:spTgt spid="11266">
                                            <p:txEl>
                                              <p:pRg st="2" end="2"/>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1266">
                                            <p:txEl>
                                              <p:pRg st="4" end="4"/>
                                            </p:txEl>
                                          </p:spTgt>
                                        </p:tgtEl>
                                        <p:attrNameLst>
                                          <p:attrName>style.visibility</p:attrName>
                                        </p:attrNameLst>
                                      </p:cBhvr>
                                      <p:to>
                                        <p:strVal val="visible"/>
                                      </p:to>
                                    </p:set>
                                    <p:anim to="" calcmode="lin" valueType="num">
                                      <p:cBhvr>
                                        <p:cTn id="12" dur="1" fill="hold"/>
                                        <p:tgtEl>
                                          <p:spTgt spid="11266">
                                            <p:txEl>
                                              <p:pRg st="4" end="4"/>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1266">
                                            <p:txEl>
                                              <p:pRg st="6" end="6"/>
                                            </p:txEl>
                                          </p:spTgt>
                                        </p:tgtEl>
                                        <p:attrNameLst>
                                          <p:attrName>style.visibility</p:attrName>
                                        </p:attrNameLst>
                                      </p:cBhvr>
                                      <p:to>
                                        <p:strVal val="visible"/>
                                      </p:to>
                                    </p:set>
                                    <p:anim to="" calcmode="lin" valueType="num">
                                      <p:cBhvr>
                                        <p:cTn id="17" dur="1" fill="hold"/>
                                        <p:tgtEl>
                                          <p:spTgt spid="11266">
                                            <p:txEl>
                                              <p:pRg st="6" end="6"/>
                                            </p:txEl>
                                          </p:spTgt>
                                        </p:tgtEl>
                                        <p:attrNameLst>
                                          <p:attrName/>
                                        </p:attrNameLst>
                                      </p:cBhvr>
                                    </p:anim>
                                  </p:childTnLst>
                                </p:cTn>
                              </p:par>
                              <p:par>
                                <p:cTn id="18" presetID="24" presetClass="entr" presetSubtype="0" fill="hold" grpId="0" nodeType="withEffect">
                                  <p:stCondLst>
                                    <p:cond delay="0"/>
                                  </p:stCondLst>
                                  <p:childTnLst>
                                    <p:set>
                                      <p:cBhvr>
                                        <p:cTn id="19" dur="1" fill="hold">
                                          <p:stCondLst>
                                            <p:cond delay="0"/>
                                          </p:stCondLst>
                                        </p:cTn>
                                        <p:tgtEl>
                                          <p:spTgt spid="11266">
                                            <p:txEl>
                                              <p:pRg st="7" end="7"/>
                                            </p:txEl>
                                          </p:spTgt>
                                        </p:tgtEl>
                                        <p:attrNameLst>
                                          <p:attrName>style.visibility</p:attrName>
                                        </p:attrNameLst>
                                      </p:cBhvr>
                                      <p:to>
                                        <p:strVal val="visible"/>
                                      </p:to>
                                    </p:set>
                                    <p:anim to="" calcmode="lin" valueType="num">
                                      <p:cBhvr>
                                        <p:cTn id="20" dur="1" fill="hold"/>
                                        <p:tgtEl>
                                          <p:spTgt spid="11266">
                                            <p:txEl>
                                              <p:pRg st="7" end="7"/>
                                            </p:txEl>
                                          </p:spTgt>
                                        </p:tgtEl>
                                        <p:attrNameLst>
                                          <p:attrName/>
                                        </p:attrNameLst>
                                      </p:cBhvr>
                                    </p:anim>
                                  </p:childTnLst>
                                </p:cTn>
                              </p:par>
                              <p:par>
                                <p:cTn id="21" presetID="24" presetClass="entr" presetSubtype="0" fill="hold" grpId="0" nodeType="withEffect">
                                  <p:stCondLst>
                                    <p:cond delay="0"/>
                                  </p:stCondLst>
                                  <p:childTnLst>
                                    <p:set>
                                      <p:cBhvr>
                                        <p:cTn id="22" dur="1" fill="hold">
                                          <p:stCondLst>
                                            <p:cond delay="0"/>
                                          </p:stCondLst>
                                        </p:cTn>
                                        <p:tgtEl>
                                          <p:spTgt spid="11266">
                                            <p:txEl>
                                              <p:pRg st="8" end="8"/>
                                            </p:txEl>
                                          </p:spTgt>
                                        </p:tgtEl>
                                        <p:attrNameLst>
                                          <p:attrName>style.visibility</p:attrName>
                                        </p:attrNameLst>
                                      </p:cBhvr>
                                      <p:to>
                                        <p:strVal val="visible"/>
                                      </p:to>
                                    </p:set>
                                    <p:anim to="" calcmode="lin" valueType="num">
                                      <p:cBhvr>
                                        <p:cTn id="23" dur="1" fill="hold"/>
                                        <p:tgtEl>
                                          <p:spTgt spid="11266">
                                            <p:txEl>
                                              <p:pRg st="8" end="8"/>
                                            </p:txEl>
                                          </p:spTgt>
                                        </p:tgtEl>
                                        <p:attrNameLst>
                                          <p:attrName/>
                                        </p:attrNameLst>
                                      </p:cBhvr>
                                    </p:anim>
                                  </p:childTnLst>
                                </p:cTn>
                              </p:par>
                              <p:par>
                                <p:cTn id="24" presetID="24" presetClass="entr" presetSubtype="0" fill="hold" grpId="0" nodeType="withEffect">
                                  <p:stCondLst>
                                    <p:cond delay="0"/>
                                  </p:stCondLst>
                                  <p:childTnLst>
                                    <p:set>
                                      <p:cBhvr>
                                        <p:cTn id="25" dur="1" fill="hold">
                                          <p:stCondLst>
                                            <p:cond delay="0"/>
                                          </p:stCondLst>
                                        </p:cTn>
                                        <p:tgtEl>
                                          <p:spTgt spid="11266">
                                            <p:txEl>
                                              <p:pRg st="9" end="9"/>
                                            </p:txEl>
                                          </p:spTgt>
                                        </p:tgtEl>
                                        <p:attrNameLst>
                                          <p:attrName>style.visibility</p:attrName>
                                        </p:attrNameLst>
                                      </p:cBhvr>
                                      <p:to>
                                        <p:strVal val="visible"/>
                                      </p:to>
                                    </p:set>
                                    <p:anim to="" calcmode="lin" valueType="num">
                                      <p:cBhvr>
                                        <p:cTn id="26" dur="1" fill="hold"/>
                                        <p:tgtEl>
                                          <p:spTgt spid="11266">
                                            <p:txEl>
                                              <p:pRg st="9" end="9"/>
                                            </p:txEl>
                                          </p:spTgt>
                                        </p:tgtEl>
                                        <p:attrNameLst>
                                          <p:attrName/>
                                        </p:attrNameLst>
                                      </p:cBhvr>
                                    </p:anim>
                                  </p:childTnLst>
                                </p:cTn>
                              </p:par>
                              <p:par>
                                <p:cTn id="27" presetID="24" presetClass="entr" presetSubtype="0" fill="hold" grpId="0" nodeType="withEffect">
                                  <p:stCondLst>
                                    <p:cond delay="0"/>
                                  </p:stCondLst>
                                  <p:childTnLst>
                                    <p:set>
                                      <p:cBhvr>
                                        <p:cTn id="28" dur="1" fill="hold">
                                          <p:stCondLst>
                                            <p:cond delay="0"/>
                                          </p:stCondLst>
                                        </p:cTn>
                                        <p:tgtEl>
                                          <p:spTgt spid="11266">
                                            <p:txEl>
                                              <p:pRg st="10" end="10"/>
                                            </p:txEl>
                                          </p:spTgt>
                                        </p:tgtEl>
                                        <p:attrNameLst>
                                          <p:attrName>style.visibility</p:attrName>
                                        </p:attrNameLst>
                                      </p:cBhvr>
                                      <p:to>
                                        <p:strVal val="visible"/>
                                      </p:to>
                                    </p:set>
                                    <p:anim to="" calcmode="lin" valueType="num">
                                      <p:cBhvr>
                                        <p:cTn id="29" dur="1" fill="hold"/>
                                        <p:tgtEl>
                                          <p:spTgt spid="11266">
                                            <p:txEl>
                                              <p:pRg st="10" end="1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2"/>
          <p:cNvSpPr>
            <a:spLocks noGrp="1"/>
          </p:cNvSpPr>
          <p:nvPr>
            <p:ph idx="1"/>
          </p:nvPr>
        </p:nvSpPr>
        <p:spPr>
          <a:xfrm>
            <a:off x="457200" y="764704"/>
            <a:ext cx="8229600" cy="5242396"/>
          </a:xfrm>
        </p:spPr>
        <p:txBody>
          <a:bodyPr/>
          <a:lstStyle/>
          <a:p>
            <a:pPr marL="990600" lvl="1" indent="-949325" algn="just" eaLnBrk="1" hangingPunct="1">
              <a:buNone/>
            </a:pPr>
            <a:r>
              <a:rPr lang="pt-BR" sz="1800" dirty="0" smtClean="0">
                <a:cs typeface="Lucida Sans Unicode"/>
              </a:rPr>
              <a:t>b.1. habitualidade e permanência </a:t>
            </a:r>
          </a:p>
          <a:p>
            <a:pPr marL="92075" lvl="1" indent="-50800" algn="just" eaLnBrk="1" hangingPunct="1">
              <a:buNone/>
            </a:pPr>
            <a:endParaRPr lang="pt-BR" sz="1800" dirty="0" smtClean="0">
              <a:cs typeface="Lucida Sans Unicode"/>
            </a:endParaRPr>
          </a:p>
          <a:p>
            <a:pPr marL="92075" lvl="1" indent="-50800" algn="just" eaLnBrk="1" hangingPunct="1">
              <a:buNone/>
            </a:pPr>
            <a:r>
              <a:rPr lang="pt-BR" sz="1800" dirty="0" smtClean="0">
                <a:cs typeface="Lucida Sans Unicode"/>
              </a:rPr>
              <a:t>- </a:t>
            </a:r>
            <a:r>
              <a:rPr lang="pt-BR" sz="1800" b="1" dirty="0" smtClean="0">
                <a:cs typeface="Lucida Sans Unicode"/>
              </a:rPr>
              <a:t>habitualidade</a:t>
            </a:r>
            <a:r>
              <a:rPr lang="pt-BR" sz="1800" dirty="0" smtClean="0">
                <a:cs typeface="Lucida Sans Unicode"/>
              </a:rPr>
              <a:t>: </a:t>
            </a:r>
            <a:r>
              <a:rPr lang="pt-BR" sz="1800" dirty="0" smtClean="0"/>
              <a:t>certeza de sujeição do indivíduo aos agentes nocivos nos dias de trabalho (porque a exposição é usual, rotineira, constante, muito frequente).  </a:t>
            </a:r>
            <a:endParaRPr lang="pt-BR" sz="1800" dirty="0" smtClean="0">
              <a:cs typeface="Lucida Sans Unicode"/>
            </a:endParaRPr>
          </a:p>
          <a:p>
            <a:pPr marL="92075" lvl="1" indent="-50800" algn="just" eaLnBrk="1" hangingPunct="1">
              <a:buNone/>
            </a:pPr>
            <a:endParaRPr lang="pt-BR" sz="1800" dirty="0" smtClean="0">
              <a:cs typeface="Lucida Sans Unicode"/>
            </a:endParaRPr>
          </a:p>
          <a:p>
            <a:pPr marL="92075" lvl="1" indent="-50800" algn="just" eaLnBrk="1" hangingPunct="1">
              <a:buNone/>
            </a:pPr>
            <a:r>
              <a:rPr lang="pt-BR" sz="1800" dirty="0" smtClean="0">
                <a:cs typeface="Lucida Sans Unicode"/>
              </a:rPr>
              <a:t>- </a:t>
            </a:r>
            <a:r>
              <a:rPr lang="pt-BR" sz="1800" b="1" dirty="0" smtClean="0">
                <a:cs typeface="Lucida Sans Unicode"/>
              </a:rPr>
              <a:t>permanência</a:t>
            </a:r>
            <a:r>
              <a:rPr lang="pt-BR" sz="1800" dirty="0" smtClean="0">
                <a:cs typeface="Lucida Sans Unicode"/>
              </a:rPr>
              <a:t>: exposição durante toda a jornada de trabalho, i.e., sem interrupções</a:t>
            </a:r>
            <a:r>
              <a:rPr lang="pt-BR" sz="1800" dirty="0" smtClean="0"/>
              <a:t>. </a:t>
            </a:r>
          </a:p>
          <a:p>
            <a:pPr marL="92075" lvl="1" indent="-50800" algn="just" eaLnBrk="1" hangingPunct="1">
              <a:buNone/>
            </a:pPr>
            <a:r>
              <a:rPr lang="pt-BR" sz="1800" dirty="0" smtClean="0">
                <a:latin typeface="Lucida Sans Unicode"/>
                <a:cs typeface="Lucida Sans Unicode"/>
              </a:rPr>
              <a:t>↳ </a:t>
            </a:r>
            <a:r>
              <a:rPr lang="pt-BR" sz="1800" b="1" dirty="0" smtClean="0"/>
              <a:t>Não há descaracterização da permanência </a:t>
            </a:r>
            <a:r>
              <a:rPr lang="pt-BR" sz="1800" dirty="0" smtClean="0"/>
              <a:t>em razão dos </a:t>
            </a:r>
            <a:r>
              <a:rPr lang="pt-BR" sz="1800" b="1" dirty="0" smtClean="0"/>
              <a:t>períodos de descanso </a:t>
            </a:r>
            <a:r>
              <a:rPr lang="pt-BR" sz="1800" dirty="0" smtClean="0"/>
              <a:t>determinados pela </a:t>
            </a:r>
            <a:r>
              <a:rPr lang="pt-BR" sz="1800" b="1" dirty="0" smtClean="0"/>
              <a:t>legislação trabalhista</a:t>
            </a:r>
            <a:r>
              <a:rPr lang="pt-BR" sz="1800" dirty="0" smtClean="0"/>
              <a:t>, dos </a:t>
            </a:r>
            <a:r>
              <a:rPr lang="pt-BR" sz="1800" b="1" dirty="0" smtClean="0"/>
              <a:t>afastamentos </a:t>
            </a:r>
            <a:r>
              <a:rPr lang="pt-BR" sz="1800" dirty="0" smtClean="0"/>
              <a:t>decorrentes de </a:t>
            </a:r>
            <a:r>
              <a:rPr lang="pt-BR" sz="1800" b="1" dirty="0" smtClean="0"/>
              <a:t>gozo de benefícios por incapacidade  acidentários</a:t>
            </a:r>
            <a:r>
              <a:rPr lang="pt-BR" sz="1800" dirty="0" smtClean="0"/>
              <a:t> e da percepção de </a:t>
            </a:r>
            <a:r>
              <a:rPr lang="pt-BR" sz="1800" b="1" dirty="0" smtClean="0"/>
              <a:t>salário-maternidade</a:t>
            </a:r>
            <a:r>
              <a:rPr lang="pt-BR" sz="1800" dirty="0" smtClean="0"/>
              <a:t>, desde que, à data do afastamento, o segurado estivesse exercendo </a:t>
            </a:r>
            <a:r>
              <a:rPr lang="pt-BR" sz="1800" b="1" dirty="0" smtClean="0"/>
              <a:t>atividade considerada especial.</a:t>
            </a:r>
            <a:endParaRPr lang="pt-BR" sz="1800" dirty="0" smtClean="0">
              <a:cs typeface="Lucida Sans Unicode"/>
            </a:endParaRPr>
          </a:p>
          <a:p>
            <a:pPr marL="92075" lvl="1" indent="-50800" algn="just" eaLnBrk="1" hangingPunct="1">
              <a:buNone/>
            </a:pPr>
            <a:endParaRPr lang="pt-BR" sz="1800" dirty="0" smtClean="0">
              <a:cs typeface="Lucida Sans Unicode"/>
            </a:endParaRPr>
          </a:p>
          <a:p>
            <a:pPr marL="92075" lvl="1" indent="-50800" algn="just" eaLnBrk="1" hangingPunct="1">
              <a:buNone/>
            </a:pPr>
            <a:r>
              <a:rPr lang="pt-BR" sz="1800" dirty="0" smtClean="0">
                <a:latin typeface="Lucida Sans Unicode"/>
                <a:cs typeface="Lucida Sans Unicode"/>
              </a:rPr>
              <a:t>⇒ início da exigência: Lei 9.032, de 28.04.1995 ?</a:t>
            </a:r>
          </a:p>
          <a:p>
            <a:pPr marL="92075" lvl="1" indent="-50800" algn="just" eaLnBrk="1" hangingPunct="1">
              <a:buNone/>
            </a:pPr>
            <a:r>
              <a:rPr lang="pt-BR" sz="1400" b="1" i="1" dirty="0" smtClean="0">
                <a:cs typeface="Lucida Sans Unicode"/>
              </a:rPr>
              <a:t>Súmula 49, TNU</a:t>
            </a:r>
            <a:r>
              <a:rPr lang="pt-BR" sz="1400" dirty="0" smtClean="0">
                <a:cs typeface="Lucida Sans Unicode"/>
              </a:rPr>
              <a:t>: para reconhecimento de condição especial de trabalho </a:t>
            </a:r>
            <a:r>
              <a:rPr lang="pt-BR" sz="1400" b="1" i="1" dirty="0" smtClean="0">
                <a:cs typeface="Lucida Sans Unicode"/>
              </a:rPr>
              <a:t>antes de 29/04/1995</a:t>
            </a:r>
            <a:r>
              <a:rPr lang="pt-BR" sz="1400" dirty="0" smtClean="0">
                <a:cs typeface="Lucida Sans Unicode"/>
              </a:rPr>
              <a:t>, a exposição a agentes nocivos à saúde ou à integridade física </a:t>
            </a:r>
            <a:r>
              <a:rPr lang="pt-BR" sz="1400" b="1" i="1" dirty="0" smtClean="0">
                <a:cs typeface="Lucida Sans Unicode"/>
              </a:rPr>
              <a:t>não precisa ocorrer de forma permanente</a:t>
            </a:r>
            <a:r>
              <a:rPr lang="pt-BR" sz="1400" dirty="0" smtClean="0">
                <a:cs typeface="Lucida Sans Unicode"/>
              </a:rPr>
              <a:t>.</a:t>
            </a:r>
            <a:endParaRPr lang="pt-BR" sz="1400" dirty="0" smtClean="0"/>
          </a:p>
        </p:txBody>
      </p:sp>
      <p:sp>
        <p:nvSpPr>
          <p:cNvPr id="2" name="Título 1"/>
          <p:cNvSpPr>
            <a:spLocks noGrp="1"/>
          </p:cNvSpPr>
          <p:nvPr>
            <p:ph type="title"/>
          </p:nvPr>
        </p:nvSpPr>
        <p:spPr>
          <a:xfrm>
            <a:off x="457200" y="274638"/>
            <a:ext cx="8229600" cy="562074"/>
          </a:xfrm>
        </p:spPr>
        <p:txBody>
          <a:bodyPr/>
          <a:lstStyle/>
          <a:p>
            <a:pPr algn="ctr" eaLnBrk="1" fontAlgn="auto" hangingPunct="1">
              <a:spcAft>
                <a:spcPts val="0"/>
              </a:spcAft>
              <a:defRPr/>
            </a:pPr>
            <a:endParaRPr lang="pt-BR" sz="2200" u="sn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1266">
                                            <p:txEl>
                                              <p:pRg st="2" end="2"/>
                                            </p:txEl>
                                          </p:spTgt>
                                        </p:tgtEl>
                                        <p:attrNameLst>
                                          <p:attrName>style.visibility</p:attrName>
                                        </p:attrNameLst>
                                      </p:cBhvr>
                                      <p:to>
                                        <p:strVal val="visible"/>
                                      </p:to>
                                    </p:set>
                                    <p:anim to="" calcmode="lin" valueType="num">
                                      <p:cBhvr>
                                        <p:cTn id="7" dur="1" fill="hold"/>
                                        <p:tgtEl>
                                          <p:spTgt spid="11266">
                                            <p:txEl>
                                              <p:pRg st="2" end="2"/>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1266">
                                            <p:txEl>
                                              <p:pRg st="4" end="4"/>
                                            </p:txEl>
                                          </p:spTgt>
                                        </p:tgtEl>
                                        <p:attrNameLst>
                                          <p:attrName>style.visibility</p:attrName>
                                        </p:attrNameLst>
                                      </p:cBhvr>
                                      <p:to>
                                        <p:strVal val="visible"/>
                                      </p:to>
                                    </p:set>
                                    <p:anim to="" calcmode="lin" valueType="num">
                                      <p:cBhvr>
                                        <p:cTn id="12" dur="1" fill="hold"/>
                                        <p:tgtEl>
                                          <p:spTgt spid="11266">
                                            <p:txEl>
                                              <p:pRg st="4" end="4"/>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1266">
                                            <p:txEl>
                                              <p:pRg st="5" end="5"/>
                                            </p:txEl>
                                          </p:spTgt>
                                        </p:tgtEl>
                                        <p:attrNameLst>
                                          <p:attrName>style.visibility</p:attrName>
                                        </p:attrNameLst>
                                      </p:cBhvr>
                                      <p:to>
                                        <p:strVal val="visible"/>
                                      </p:to>
                                    </p:set>
                                    <p:anim to="" calcmode="lin" valueType="num">
                                      <p:cBhvr>
                                        <p:cTn id="17" dur="1" fill="hold"/>
                                        <p:tgtEl>
                                          <p:spTgt spid="11266">
                                            <p:txEl>
                                              <p:pRg st="5" end="5"/>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1266">
                                            <p:txEl>
                                              <p:pRg st="7" end="7"/>
                                            </p:txEl>
                                          </p:spTgt>
                                        </p:tgtEl>
                                        <p:attrNameLst>
                                          <p:attrName>style.visibility</p:attrName>
                                        </p:attrNameLst>
                                      </p:cBhvr>
                                      <p:to>
                                        <p:strVal val="visible"/>
                                      </p:to>
                                    </p:set>
                                    <p:anim to="" calcmode="lin" valueType="num">
                                      <p:cBhvr>
                                        <p:cTn id="22" dur="1" fill="hold"/>
                                        <p:tgtEl>
                                          <p:spTgt spid="11266">
                                            <p:txEl>
                                              <p:pRg st="7" end="7"/>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11266">
                                            <p:txEl>
                                              <p:pRg st="8" end="8"/>
                                            </p:txEl>
                                          </p:spTgt>
                                        </p:tgtEl>
                                        <p:attrNameLst>
                                          <p:attrName>style.visibility</p:attrName>
                                        </p:attrNameLst>
                                      </p:cBhvr>
                                      <p:to>
                                        <p:strVal val="visible"/>
                                      </p:to>
                                    </p:set>
                                    <p:anim to="" calcmode="lin" valueType="num">
                                      <p:cBhvr>
                                        <p:cTn id="27" dur="1" fill="hold"/>
                                        <p:tgtEl>
                                          <p:spTgt spid="11266">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2"/>
          <p:cNvSpPr>
            <a:spLocks noGrp="1"/>
          </p:cNvSpPr>
          <p:nvPr>
            <p:ph idx="1"/>
          </p:nvPr>
        </p:nvSpPr>
        <p:spPr>
          <a:xfrm>
            <a:off x="457200" y="980728"/>
            <a:ext cx="8229600" cy="5026372"/>
          </a:xfrm>
        </p:spPr>
        <p:txBody>
          <a:bodyPr/>
          <a:lstStyle/>
          <a:p>
            <a:pPr marL="723900" lvl="1" indent="-682625" algn="just" eaLnBrk="1" hangingPunct="1">
              <a:buNone/>
            </a:pPr>
            <a:r>
              <a:rPr lang="pt-BR" sz="1800" dirty="0" smtClean="0">
                <a:cs typeface="Lucida Sans Unicode"/>
              </a:rPr>
              <a:t>b.1.1. habitualidade e permanência no enquadramento por </a:t>
            </a:r>
            <a:r>
              <a:rPr lang="pt-BR" sz="1800" b="1" dirty="0" smtClean="0">
                <a:solidFill>
                  <a:srgbClr val="FF0000"/>
                </a:solidFill>
                <a:cs typeface="Lucida Sans Unicode"/>
              </a:rPr>
              <a:t>atividade profissional</a:t>
            </a:r>
            <a:r>
              <a:rPr lang="pt-BR" sz="1800" dirty="0" smtClean="0">
                <a:solidFill>
                  <a:srgbClr val="FF0000"/>
                </a:solidFill>
                <a:cs typeface="Lucida Sans Unicode"/>
              </a:rPr>
              <a:t> </a:t>
            </a:r>
            <a:r>
              <a:rPr lang="pt-BR" sz="1800" dirty="0" smtClean="0">
                <a:cs typeface="Lucida Sans Unicode"/>
              </a:rPr>
              <a:t>(anexos dos Dec.53.831/64 e 83.080/79)</a:t>
            </a:r>
          </a:p>
          <a:p>
            <a:pPr marL="723900" lvl="1" indent="-682625" algn="just" eaLnBrk="1" hangingPunct="1">
              <a:buNone/>
            </a:pPr>
            <a:endParaRPr lang="pt-BR" sz="1800" dirty="0" smtClean="0">
              <a:cs typeface="Lucida Sans Unicode"/>
            </a:endParaRPr>
          </a:p>
          <a:p>
            <a:pPr marL="723900" lvl="1" indent="-682625" algn="just" eaLnBrk="1" hangingPunct="1">
              <a:buNone/>
            </a:pPr>
            <a:r>
              <a:rPr lang="pt-BR" sz="1800" dirty="0" smtClean="0">
                <a:cs typeface="Lucida Sans Unicode"/>
              </a:rPr>
              <a:t>- até edição da Lei 9.032, de 28.04.1995.</a:t>
            </a:r>
          </a:p>
          <a:p>
            <a:pPr marL="723900" lvl="1" indent="-682625" algn="just" eaLnBrk="1" hangingPunct="1">
              <a:buNone/>
            </a:pPr>
            <a:endParaRPr lang="pt-BR" sz="1800" dirty="0" smtClean="0">
              <a:cs typeface="Lucida Sans Unicode"/>
            </a:endParaRPr>
          </a:p>
          <a:p>
            <a:pPr marL="723900" lvl="1" indent="-682625" algn="just" eaLnBrk="1" hangingPunct="1">
              <a:buNone/>
            </a:pPr>
            <a:r>
              <a:rPr lang="pt-BR" sz="1800" dirty="0" smtClean="0">
                <a:cs typeface="Lucida Sans Unicode"/>
              </a:rPr>
              <a:t>- presunção absoluta de exposição a agentes.</a:t>
            </a:r>
          </a:p>
          <a:p>
            <a:pPr marL="723900" lvl="1" indent="-682625" algn="just" eaLnBrk="1" hangingPunct="1">
              <a:buNone/>
            </a:pPr>
            <a:endParaRPr lang="pt-BR" sz="1800" dirty="0" smtClean="0">
              <a:cs typeface="Lucida Sans Unicode"/>
            </a:endParaRPr>
          </a:p>
          <a:p>
            <a:pPr marL="723900" lvl="1" indent="-682625" algn="just" eaLnBrk="1" hangingPunct="1">
              <a:buNone/>
            </a:pPr>
            <a:r>
              <a:rPr lang="pt-BR" sz="1800" dirty="0" smtClean="0">
                <a:cs typeface="Lucida Sans Unicode"/>
              </a:rPr>
              <a:t>- não basta prova da atividade (categoria) profissional. </a:t>
            </a:r>
          </a:p>
          <a:p>
            <a:pPr marL="723900" lvl="1" indent="-682625" algn="just" eaLnBrk="1" hangingPunct="1">
              <a:buNone/>
            </a:pPr>
            <a:endParaRPr lang="pt-BR" sz="1800" dirty="0" smtClean="0">
              <a:cs typeface="Lucida Sans Unicode"/>
            </a:endParaRPr>
          </a:p>
          <a:p>
            <a:pPr marL="723900" lvl="1" indent="-682625" algn="just" eaLnBrk="1" hangingPunct="1">
              <a:buNone/>
            </a:pPr>
            <a:r>
              <a:rPr lang="pt-BR" sz="1800" dirty="0" smtClean="0">
                <a:cs typeface="Lucida Sans Unicode"/>
              </a:rPr>
              <a:t>b.1.2. habitualidade e permanência no enquadramento por </a:t>
            </a:r>
            <a:r>
              <a:rPr lang="pt-BR" sz="1800" b="1" dirty="0" smtClean="0">
                <a:solidFill>
                  <a:schemeClr val="accent1">
                    <a:lumMod val="75000"/>
                  </a:schemeClr>
                </a:solidFill>
                <a:cs typeface="Lucida Sans Unicode"/>
              </a:rPr>
              <a:t>exposição a agentes nocivos</a:t>
            </a:r>
            <a:r>
              <a:rPr lang="pt-BR" sz="1800" dirty="0" smtClean="0">
                <a:cs typeface="Lucida Sans Unicode"/>
              </a:rPr>
              <a:t> (anexos dos Dec.53.831/64 e 83.080/79)</a:t>
            </a:r>
          </a:p>
          <a:p>
            <a:pPr marL="92075" lvl="1" indent="-50800" algn="just" eaLnBrk="1" hangingPunct="1">
              <a:buNone/>
            </a:pPr>
            <a:endParaRPr lang="pt-BR" sz="1800" dirty="0" smtClean="0">
              <a:cs typeface="Lucida Sans Unicode"/>
            </a:endParaRPr>
          </a:p>
          <a:p>
            <a:pPr marL="92075" lvl="1" indent="-50800" algn="just" eaLnBrk="1" hangingPunct="1">
              <a:buNone/>
            </a:pPr>
            <a:r>
              <a:rPr lang="pt-BR" sz="1800" dirty="0" smtClean="0">
                <a:cs typeface="Lucida Sans Unicode"/>
              </a:rPr>
              <a:t>- agentes físicos, químicos, biológicos ou a associação de agentes.</a:t>
            </a:r>
          </a:p>
          <a:p>
            <a:pPr marL="92075" lvl="1" indent="-50800" algn="just" eaLnBrk="1" hangingPunct="1">
              <a:buNone/>
            </a:pPr>
            <a:endParaRPr lang="pt-BR" sz="1800" dirty="0" smtClean="0">
              <a:cs typeface="Lucida Sans Unicode"/>
            </a:endParaRPr>
          </a:p>
          <a:p>
            <a:pPr marL="92075" lvl="1" indent="-50800" algn="just" eaLnBrk="1" hangingPunct="1">
              <a:buNone/>
            </a:pPr>
            <a:r>
              <a:rPr lang="pt-BR" sz="1800" dirty="0" smtClean="0">
                <a:cs typeface="Lucida Sans Unicode"/>
              </a:rPr>
              <a:t>- a exposição deve ser </a:t>
            </a:r>
            <a:r>
              <a:rPr lang="pt-BR" sz="1800" b="1" dirty="0" smtClean="0">
                <a:cs typeface="Lucida Sans Unicode"/>
              </a:rPr>
              <a:t>indissociável</a:t>
            </a:r>
            <a:r>
              <a:rPr lang="pt-BR" sz="1800" dirty="0" smtClean="0">
                <a:cs typeface="Lucida Sans Unicode"/>
              </a:rPr>
              <a:t> da </a:t>
            </a:r>
            <a:r>
              <a:rPr lang="pt-BR" sz="1800" b="1" dirty="0" smtClean="0">
                <a:cs typeface="Lucida Sans Unicode"/>
              </a:rPr>
              <a:t>produção do bem </a:t>
            </a:r>
            <a:r>
              <a:rPr lang="pt-BR" sz="1800" dirty="0" smtClean="0">
                <a:cs typeface="Lucida Sans Unicode"/>
              </a:rPr>
              <a:t>ou da </a:t>
            </a:r>
            <a:r>
              <a:rPr lang="pt-BR" sz="1800" b="1" dirty="0" smtClean="0">
                <a:cs typeface="Lucida Sans Unicode"/>
              </a:rPr>
              <a:t>prestação do serviço</a:t>
            </a:r>
            <a:r>
              <a:rPr lang="pt-BR" sz="1800" dirty="0" smtClean="0">
                <a:cs typeface="Lucida Sans Unicode"/>
              </a:rPr>
              <a:t>.</a:t>
            </a:r>
            <a:endParaRPr lang="pt-BR" sz="2200" dirty="0" smtClean="0"/>
          </a:p>
        </p:txBody>
      </p:sp>
      <p:sp>
        <p:nvSpPr>
          <p:cNvPr id="2" name="Título 1"/>
          <p:cNvSpPr>
            <a:spLocks noGrp="1"/>
          </p:cNvSpPr>
          <p:nvPr>
            <p:ph type="title"/>
          </p:nvPr>
        </p:nvSpPr>
        <p:spPr>
          <a:xfrm>
            <a:off x="457200" y="274638"/>
            <a:ext cx="8229600" cy="562074"/>
          </a:xfrm>
        </p:spPr>
        <p:txBody>
          <a:bodyPr/>
          <a:lstStyle/>
          <a:p>
            <a:pPr algn="ctr" eaLnBrk="1" fontAlgn="auto" hangingPunct="1">
              <a:spcAft>
                <a:spcPts val="0"/>
              </a:spcAft>
              <a:defRPr/>
            </a:pPr>
            <a:endParaRPr lang="pt-BR" sz="2200" u="sn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1266">
                                            <p:txEl>
                                              <p:pRg st="2" end="2"/>
                                            </p:txEl>
                                          </p:spTgt>
                                        </p:tgtEl>
                                        <p:attrNameLst>
                                          <p:attrName>style.visibility</p:attrName>
                                        </p:attrNameLst>
                                      </p:cBhvr>
                                      <p:to>
                                        <p:strVal val="visible"/>
                                      </p:to>
                                    </p:set>
                                    <p:anim to="" calcmode="lin" valueType="num">
                                      <p:cBhvr>
                                        <p:cTn id="7" dur="1" fill="hold"/>
                                        <p:tgtEl>
                                          <p:spTgt spid="11266">
                                            <p:txEl>
                                              <p:pRg st="2" end="2"/>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1266">
                                            <p:txEl>
                                              <p:pRg st="4" end="4"/>
                                            </p:txEl>
                                          </p:spTgt>
                                        </p:tgtEl>
                                        <p:attrNameLst>
                                          <p:attrName>style.visibility</p:attrName>
                                        </p:attrNameLst>
                                      </p:cBhvr>
                                      <p:to>
                                        <p:strVal val="visible"/>
                                      </p:to>
                                    </p:set>
                                    <p:anim to="" calcmode="lin" valueType="num">
                                      <p:cBhvr>
                                        <p:cTn id="10" dur="1" fill="hold"/>
                                        <p:tgtEl>
                                          <p:spTgt spid="11266">
                                            <p:txEl>
                                              <p:pRg st="4" end="4"/>
                                            </p:txEl>
                                          </p:spTgt>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11266">
                                            <p:txEl>
                                              <p:pRg st="6" end="6"/>
                                            </p:txEl>
                                          </p:spTgt>
                                        </p:tgtEl>
                                        <p:attrNameLst>
                                          <p:attrName>style.visibility</p:attrName>
                                        </p:attrNameLst>
                                      </p:cBhvr>
                                      <p:to>
                                        <p:strVal val="visible"/>
                                      </p:to>
                                    </p:set>
                                    <p:anim to="" calcmode="lin" valueType="num">
                                      <p:cBhvr>
                                        <p:cTn id="13" dur="1" fill="hold"/>
                                        <p:tgtEl>
                                          <p:spTgt spid="11266">
                                            <p:txEl>
                                              <p:pRg st="6" end="6"/>
                                            </p:txEl>
                                          </p:spTgt>
                                        </p:tgtEl>
                                        <p:attrNameLst>
                                          <p:attrName/>
                                        </p:attrNameLst>
                                      </p:cBhvr>
                                    </p:anim>
                                  </p:childTnLst>
                                </p:cTn>
                              </p:par>
                            </p:childTnLst>
                          </p:cTn>
                        </p:par>
                      </p:childTnLst>
                    </p:cTn>
                  </p:par>
                  <p:par>
                    <p:cTn id="14" fill="hold">
                      <p:stCondLst>
                        <p:cond delay="indefinite"/>
                      </p:stCondLst>
                      <p:childTnLst>
                        <p:par>
                          <p:cTn id="15" fill="hold">
                            <p:stCondLst>
                              <p:cond delay="0"/>
                            </p:stCondLst>
                            <p:childTnLst>
                              <p:par>
                                <p:cTn id="16" presetID="24" presetClass="entr" presetSubtype="0" fill="hold" grpId="0" nodeType="clickEffect">
                                  <p:stCondLst>
                                    <p:cond delay="0"/>
                                  </p:stCondLst>
                                  <p:childTnLst>
                                    <p:set>
                                      <p:cBhvr>
                                        <p:cTn id="17" dur="1" fill="hold">
                                          <p:stCondLst>
                                            <p:cond delay="0"/>
                                          </p:stCondLst>
                                        </p:cTn>
                                        <p:tgtEl>
                                          <p:spTgt spid="11266">
                                            <p:txEl>
                                              <p:pRg st="10" end="10"/>
                                            </p:txEl>
                                          </p:spTgt>
                                        </p:tgtEl>
                                        <p:attrNameLst>
                                          <p:attrName>style.visibility</p:attrName>
                                        </p:attrNameLst>
                                      </p:cBhvr>
                                      <p:to>
                                        <p:strVal val="visible"/>
                                      </p:to>
                                    </p:set>
                                    <p:anim to="" calcmode="lin" valueType="num">
                                      <p:cBhvr>
                                        <p:cTn id="18" dur="1" fill="hold"/>
                                        <p:tgtEl>
                                          <p:spTgt spid="11266">
                                            <p:txEl>
                                              <p:pRg st="10" end="10"/>
                                            </p:txEl>
                                          </p:spTgt>
                                        </p:tgtEl>
                                        <p:attrNameLst>
                                          <p:attrName/>
                                        </p:attrNameLst>
                                      </p:cBhvr>
                                    </p:anim>
                                  </p:childTnLst>
                                </p:cTn>
                              </p:par>
                              <p:par>
                                <p:cTn id="19" presetID="24" presetClass="entr" presetSubtype="0" fill="hold" grpId="0" nodeType="withEffect">
                                  <p:stCondLst>
                                    <p:cond delay="0"/>
                                  </p:stCondLst>
                                  <p:childTnLst>
                                    <p:set>
                                      <p:cBhvr>
                                        <p:cTn id="20" dur="1" fill="hold">
                                          <p:stCondLst>
                                            <p:cond delay="0"/>
                                          </p:stCondLst>
                                        </p:cTn>
                                        <p:tgtEl>
                                          <p:spTgt spid="11266">
                                            <p:txEl>
                                              <p:pRg st="12" end="12"/>
                                            </p:txEl>
                                          </p:spTgt>
                                        </p:tgtEl>
                                        <p:attrNameLst>
                                          <p:attrName>style.visibility</p:attrName>
                                        </p:attrNameLst>
                                      </p:cBhvr>
                                      <p:to>
                                        <p:strVal val="visible"/>
                                      </p:to>
                                    </p:set>
                                    <p:anim to="" calcmode="lin" valueType="num">
                                      <p:cBhvr>
                                        <p:cTn id="21" dur="1" fill="hold"/>
                                        <p:tgtEl>
                                          <p:spTgt spid="11266">
                                            <p:txEl>
                                              <p:pRg st="12" end="1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2"/>
          <p:cNvSpPr>
            <a:spLocks noGrp="1"/>
          </p:cNvSpPr>
          <p:nvPr>
            <p:ph idx="1"/>
          </p:nvPr>
        </p:nvSpPr>
        <p:spPr>
          <a:xfrm>
            <a:off x="457200" y="980728"/>
            <a:ext cx="8229600" cy="5026372"/>
          </a:xfrm>
        </p:spPr>
        <p:txBody>
          <a:bodyPr/>
          <a:lstStyle/>
          <a:p>
            <a:pPr marL="723900" lvl="1" indent="-682625" algn="just" eaLnBrk="1" hangingPunct="1">
              <a:buNone/>
            </a:pPr>
            <a:r>
              <a:rPr lang="pt-BR" sz="1800" dirty="0" smtClean="0">
                <a:cs typeface="Lucida Sans Unicode"/>
              </a:rPr>
              <a:t>b.2. prova da exposição</a:t>
            </a:r>
          </a:p>
          <a:p>
            <a:pPr marL="723900" lvl="1" indent="-682625" algn="just" eaLnBrk="1" hangingPunct="1">
              <a:buNone/>
            </a:pPr>
            <a:endParaRPr lang="pt-BR" sz="1800" dirty="0" smtClean="0">
              <a:cs typeface="Lucida Sans Unicode"/>
            </a:endParaRPr>
          </a:p>
          <a:p>
            <a:pPr marL="723900" lvl="1" indent="-682625" algn="just" eaLnBrk="1" hangingPunct="1">
              <a:buNone/>
            </a:pPr>
            <a:r>
              <a:rPr lang="pt-BR" sz="1800" dirty="0" smtClean="0">
                <a:cs typeface="Lucida Sans Unicode"/>
              </a:rPr>
              <a:t>- ônus do segurado</a:t>
            </a:r>
          </a:p>
          <a:p>
            <a:pPr marL="723900" lvl="1" indent="-682625" algn="just" eaLnBrk="1" hangingPunct="1">
              <a:buNone/>
            </a:pPr>
            <a:endParaRPr lang="pt-BR" sz="1800" dirty="0" smtClean="0">
              <a:cs typeface="Lucida Sans Unicode"/>
            </a:endParaRPr>
          </a:p>
          <a:p>
            <a:pPr marL="723900" lvl="1" indent="-682625" algn="just" eaLnBrk="1" hangingPunct="1">
              <a:buNone/>
            </a:pPr>
            <a:r>
              <a:rPr lang="pt-BR" sz="1800" dirty="0" smtClean="0">
                <a:cs typeface="Lucida Sans Unicode"/>
              </a:rPr>
              <a:t>- objetivo: demonstrar exposição a agentes nocivos + permanência/habitualidade</a:t>
            </a:r>
          </a:p>
          <a:p>
            <a:pPr marL="723900" lvl="1" indent="-682625" algn="just" eaLnBrk="1" hangingPunct="1">
              <a:buNone/>
            </a:pPr>
            <a:endParaRPr lang="pt-BR" sz="1800" dirty="0" smtClean="0">
              <a:cs typeface="Lucida Sans Unicode"/>
            </a:endParaRPr>
          </a:p>
          <a:p>
            <a:pPr marL="723900" lvl="1" indent="-682625" algn="just" eaLnBrk="1" hangingPunct="1">
              <a:buNone/>
            </a:pPr>
            <a:r>
              <a:rPr lang="pt-BR" sz="1800" dirty="0" smtClean="0">
                <a:cs typeface="Lucida Sans Unicode"/>
              </a:rPr>
              <a:t>- meios de prova:  conforme a lei vigente à época da prestação dos serviços (</a:t>
            </a:r>
            <a:r>
              <a:rPr lang="pt-BR" sz="1800" b="1" i="1" dirty="0" smtClean="0">
                <a:cs typeface="Lucida Sans Unicode"/>
              </a:rPr>
              <a:t>exceto ruído e temperatura</a:t>
            </a:r>
            <a:r>
              <a:rPr lang="pt-BR" sz="1800" dirty="0" smtClean="0">
                <a:cs typeface="Lucida Sans Unicode"/>
              </a:rPr>
              <a:t>)</a:t>
            </a:r>
          </a:p>
          <a:p>
            <a:pPr marL="723900" lvl="1" indent="-682625" algn="just" eaLnBrk="1" hangingPunct="1">
              <a:buNone/>
            </a:pPr>
            <a:endParaRPr lang="pt-BR" sz="1800" dirty="0" smtClean="0">
              <a:cs typeface="Lucida Sans Unicode"/>
            </a:endParaRPr>
          </a:p>
          <a:p>
            <a:pPr marL="723900" lvl="1" indent="-682625" algn="just" eaLnBrk="1" hangingPunct="1">
              <a:buNone/>
            </a:pPr>
            <a:r>
              <a:rPr lang="pt-BR" sz="1600" b="1" i="1" dirty="0" smtClean="0"/>
              <a:t>até 28.04.1995 </a:t>
            </a:r>
            <a:r>
              <a:rPr lang="pt-BR" sz="1600" i="1" dirty="0" smtClean="0"/>
              <a:t>(edição a Lei 9.032/95): formulário + (i) CP/CTPS por enquadramento de </a:t>
            </a:r>
            <a:r>
              <a:rPr lang="pt-BR" sz="1600" b="1" i="1" dirty="0" smtClean="0"/>
              <a:t>categoria profissional</a:t>
            </a:r>
            <a:r>
              <a:rPr lang="pt-BR" sz="1600" i="1" dirty="0" smtClean="0"/>
              <a:t>, conforme o Anexo do Dec.53.831/64 e o Anexo II do Dec.83.080/79; ou (ii) prova de </a:t>
            </a:r>
            <a:r>
              <a:rPr lang="pt-BR" sz="1600" b="1" i="1" dirty="0" smtClean="0"/>
              <a:t>atividade penosa, insalubre e perigosa </a:t>
            </a:r>
            <a:r>
              <a:rPr lang="pt-BR" sz="1600" i="1" dirty="0" smtClean="0"/>
              <a:t>(exposição a agentes nocivos)</a:t>
            </a:r>
            <a:r>
              <a:rPr lang="pt-BR" sz="1600" b="1" i="1" dirty="0" smtClean="0"/>
              <a:t> </a:t>
            </a:r>
            <a:r>
              <a:rPr lang="pt-BR" sz="1600" i="1" dirty="0" smtClean="0"/>
              <a:t>conforme o Anexo do Dec.53.831/64  e o Anexo I do Dec.83.080/79.</a:t>
            </a:r>
            <a:endParaRPr lang="pt-BR" sz="2200" dirty="0" smtClean="0"/>
          </a:p>
        </p:txBody>
      </p:sp>
      <p:sp>
        <p:nvSpPr>
          <p:cNvPr id="2" name="Título 1"/>
          <p:cNvSpPr>
            <a:spLocks noGrp="1"/>
          </p:cNvSpPr>
          <p:nvPr>
            <p:ph type="title"/>
          </p:nvPr>
        </p:nvSpPr>
        <p:spPr>
          <a:xfrm>
            <a:off x="457200" y="274638"/>
            <a:ext cx="8229600" cy="562074"/>
          </a:xfrm>
        </p:spPr>
        <p:txBody>
          <a:bodyPr/>
          <a:lstStyle/>
          <a:p>
            <a:pPr algn="ctr" eaLnBrk="1" fontAlgn="auto" hangingPunct="1">
              <a:spcAft>
                <a:spcPts val="0"/>
              </a:spcAft>
              <a:defRPr/>
            </a:pPr>
            <a:endParaRPr lang="pt-BR" sz="2200" u="sn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1266">
                                            <p:txEl>
                                              <p:pRg st="2" end="2"/>
                                            </p:txEl>
                                          </p:spTgt>
                                        </p:tgtEl>
                                        <p:attrNameLst>
                                          <p:attrName>style.visibility</p:attrName>
                                        </p:attrNameLst>
                                      </p:cBhvr>
                                      <p:to>
                                        <p:strVal val="visible"/>
                                      </p:to>
                                    </p:set>
                                    <p:anim to="" calcmode="lin" valueType="num">
                                      <p:cBhvr>
                                        <p:cTn id="7" dur="1" fill="hold"/>
                                        <p:tgtEl>
                                          <p:spTgt spid="11266">
                                            <p:txEl>
                                              <p:pRg st="2" end="2"/>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1266">
                                            <p:txEl>
                                              <p:pRg st="4" end="4"/>
                                            </p:txEl>
                                          </p:spTgt>
                                        </p:tgtEl>
                                        <p:attrNameLst>
                                          <p:attrName>style.visibility</p:attrName>
                                        </p:attrNameLst>
                                      </p:cBhvr>
                                      <p:to>
                                        <p:strVal val="visible"/>
                                      </p:to>
                                    </p:set>
                                    <p:anim to="" calcmode="lin" valueType="num">
                                      <p:cBhvr>
                                        <p:cTn id="10" dur="1" fill="hold"/>
                                        <p:tgtEl>
                                          <p:spTgt spid="11266">
                                            <p:txEl>
                                              <p:pRg st="4" end="4"/>
                                            </p:txEl>
                                          </p:spTgt>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11266">
                                            <p:txEl>
                                              <p:pRg st="6" end="6"/>
                                            </p:txEl>
                                          </p:spTgt>
                                        </p:tgtEl>
                                        <p:attrNameLst>
                                          <p:attrName>style.visibility</p:attrName>
                                        </p:attrNameLst>
                                      </p:cBhvr>
                                      <p:to>
                                        <p:strVal val="visible"/>
                                      </p:to>
                                    </p:set>
                                    <p:anim to="" calcmode="lin" valueType="num">
                                      <p:cBhvr>
                                        <p:cTn id="13" dur="1" fill="hold"/>
                                        <p:tgtEl>
                                          <p:spTgt spid="11266">
                                            <p:txEl>
                                              <p:pRg st="6" end="6"/>
                                            </p:txEl>
                                          </p:spTgt>
                                        </p:tgtEl>
                                        <p:attrNameLst>
                                          <p:attrName/>
                                        </p:attrNameLst>
                                      </p:cBhvr>
                                    </p:anim>
                                  </p:childTnLst>
                                </p:cTn>
                              </p:par>
                            </p:childTnLst>
                          </p:cTn>
                        </p:par>
                      </p:childTnLst>
                    </p:cTn>
                  </p:par>
                  <p:par>
                    <p:cTn id="14" fill="hold">
                      <p:stCondLst>
                        <p:cond delay="indefinite"/>
                      </p:stCondLst>
                      <p:childTnLst>
                        <p:par>
                          <p:cTn id="15" fill="hold">
                            <p:stCondLst>
                              <p:cond delay="0"/>
                            </p:stCondLst>
                            <p:childTnLst>
                              <p:par>
                                <p:cTn id="16" presetID="24" presetClass="entr" presetSubtype="0" fill="hold" grpId="0" nodeType="clickEffect">
                                  <p:stCondLst>
                                    <p:cond delay="0"/>
                                  </p:stCondLst>
                                  <p:childTnLst>
                                    <p:set>
                                      <p:cBhvr>
                                        <p:cTn id="17" dur="1" fill="hold">
                                          <p:stCondLst>
                                            <p:cond delay="0"/>
                                          </p:stCondLst>
                                        </p:cTn>
                                        <p:tgtEl>
                                          <p:spTgt spid="11266">
                                            <p:txEl>
                                              <p:pRg st="8" end="8"/>
                                            </p:txEl>
                                          </p:spTgt>
                                        </p:tgtEl>
                                        <p:attrNameLst>
                                          <p:attrName>style.visibility</p:attrName>
                                        </p:attrNameLst>
                                      </p:cBhvr>
                                      <p:to>
                                        <p:strVal val="visible"/>
                                      </p:to>
                                    </p:set>
                                    <p:anim to="" calcmode="lin" valueType="num">
                                      <p:cBhvr>
                                        <p:cTn id="18" dur="1" fill="hold"/>
                                        <p:tgtEl>
                                          <p:spTgt spid="11266">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2"/>
          <p:cNvSpPr>
            <a:spLocks noGrp="1"/>
          </p:cNvSpPr>
          <p:nvPr>
            <p:ph idx="1"/>
          </p:nvPr>
        </p:nvSpPr>
        <p:spPr>
          <a:xfrm>
            <a:off x="457200" y="980728"/>
            <a:ext cx="8229600" cy="5026372"/>
          </a:xfrm>
        </p:spPr>
        <p:txBody>
          <a:bodyPr/>
          <a:lstStyle/>
          <a:p>
            <a:pPr algn="just">
              <a:buNone/>
            </a:pPr>
            <a:endParaRPr lang="pt-BR" sz="1600" b="1" i="1" dirty="0" smtClean="0"/>
          </a:p>
          <a:p>
            <a:pPr algn="just">
              <a:buNone/>
            </a:pPr>
            <a:r>
              <a:rPr lang="pt-BR" sz="1600" b="1" i="1" dirty="0" smtClean="0"/>
              <a:t>de 29.04.1995 a 13.10.1996 </a:t>
            </a:r>
            <a:r>
              <a:rPr lang="pt-BR" sz="1600" i="1" dirty="0" smtClean="0"/>
              <a:t>(véspera da publicação da </a:t>
            </a:r>
            <a:r>
              <a:rPr lang="pt-BR" sz="1600" i="1" dirty="0" err="1" smtClean="0"/>
              <a:t>MPv</a:t>
            </a:r>
            <a:r>
              <a:rPr lang="pt-BR" sz="1600" i="1" dirty="0" smtClean="0"/>
              <a:t> 1.523, que foi convertida na Lei 9.528/97):  formulário + </a:t>
            </a:r>
            <a:r>
              <a:rPr lang="pt-BR" sz="1600" b="1" i="1" dirty="0" smtClean="0"/>
              <a:t>registro específico em CTPS </a:t>
            </a:r>
            <a:r>
              <a:rPr lang="pt-BR" sz="1600" i="1" dirty="0" smtClean="0"/>
              <a:t>da exposição aos agentes nocivos previstos no Anexo do Dec.53.831/64 e no Anexo I do Dec.83.080/79.</a:t>
            </a:r>
          </a:p>
          <a:p>
            <a:pPr algn="just">
              <a:buNone/>
            </a:pPr>
            <a:endParaRPr lang="pt-BR" sz="1600" i="1" dirty="0" smtClean="0"/>
          </a:p>
          <a:p>
            <a:pPr algn="just">
              <a:buNone/>
            </a:pPr>
            <a:r>
              <a:rPr lang="pt-BR" sz="1600" b="1" i="1" dirty="0" smtClean="0"/>
              <a:t>de 14.10.1996 a 05.03.1997 </a:t>
            </a:r>
            <a:r>
              <a:rPr lang="pt-BR" sz="1600" i="1" dirty="0" smtClean="0"/>
              <a:t>(edição do Dec.2.172/97):  formulário + </a:t>
            </a:r>
            <a:r>
              <a:rPr lang="pt-BR" sz="1600" b="1" i="1" dirty="0" smtClean="0"/>
              <a:t>LTCAT</a:t>
            </a:r>
            <a:r>
              <a:rPr lang="pt-BR" sz="1600" i="1" dirty="0" smtClean="0"/>
              <a:t> que comprove a efetiva exposição a agentes agressivos previstos no Anexo do Dec.53.831/64 e no Anexo I do Dec.83.080/79.</a:t>
            </a:r>
          </a:p>
          <a:p>
            <a:pPr algn="just">
              <a:buNone/>
            </a:pPr>
            <a:endParaRPr lang="pt-BR" sz="1600" i="1" dirty="0" smtClean="0"/>
          </a:p>
          <a:p>
            <a:pPr algn="just">
              <a:buNone/>
            </a:pPr>
            <a:r>
              <a:rPr lang="pt-BR" sz="1600" i="1" dirty="0" smtClean="0"/>
              <a:t> </a:t>
            </a:r>
            <a:r>
              <a:rPr lang="pt-BR" sz="1600" b="1" i="1" dirty="0" smtClean="0"/>
              <a:t>de 06.03.1997 </a:t>
            </a:r>
            <a:r>
              <a:rPr lang="pt-BR" sz="1600" b="1" i="1" dirty="0" smtClean="0">
                <a:cs typeface="Lucida Sans Unicode"/>
              </a:rPr>
              <a:t>a 31.12.2003</a:t>
            </a:r>
            <a:r>
              <a:rPr lang="pt-BR" sz="1600" i="1" dirty="0" smtClean="0">
                <a:cs typeface="Lucida Sans Unicode"/>
              </a:rPr>
              <a:t>: </a:t>
            </a:r>
            <a:r>
              <a:rPr lang="pt-BR" sz="1600" i="1" dirty="0" smtClean="0"/>
              <a:t>formulário + </a:t>
            </a:r>
            <a:r>
              <a:rPr lang="pt-BR" sz="1600" b="1" i="1" dirty="0" smtClean="0"/>
              <a:t>LTCAT</a:t>
            </a:r>
            <a:r>
              <a:rPr lang="pt-BR" sz="1600" i="1" dirty="0" smtClean="0"/>
              <a:t> que comprove a efetiva exposição a agentes agressivos previstos no Anexo do RPS.</a:t>
            </a:r>
          </a:p>
          <a:p>
            <a:pPr algn="just">
              <a:buNone/>
            </a:pPr>
            <a:endParaRPr lang="pt-BR" sz="1600" i="1" dirty="0" smtClean="0">
              <a:cs typeface="Lucida Sans Unicode"/>
            </a:endParaRPr>
          </a:p>
          <a:p>
            <a:pPr algn="just">
              <a:buNone/>
            </a:pPr>
            <a:r>
              <a:rPr lang="pt-BR" sz="1600" b="1" i="1" dirty="0" smtClean="0">
                <a:cs typeface="Lucida Sans Unicode"/>
              </a:rPr>
              <a:t>a partir de 01.01.2004 </a:t>
            </a:r>
            <a:r>
              <a:rPr lang="pt-BR" sz="1600" i="1" dirty="0" smtClean="0">
                <a:cs typeface="Lucida Sans Unicode"/>
              </a:rPr>
              <a:t>(</a:t>
            </a:r>
            <a:r>
              <a:rPr lang="pt-BR" sz="1600" dirty="0" smtClean="0"/>
              <a:t>data definida pelo art.148 da IN/INSS/DC n.o 95/97, na redação da IN/INSS/DC n.o 99, de 05.12.2003</a:t>
            </a:r>
            <a:r>
              <a:rPr lang="pt-BR" sz="1600" i="1" dirty="0" smtClean="0">
                <a:cs typeface="Lucida Sans Unicode"/>
              </a:rPr>
              <a:t>): </a:t>
            </a:r>
            <a:r>
              <a:rPr lang="pt-BR" sz="1600" i="1" dirty="0" smtClean="0"/>
              <a:t>formulário (</a:t>
            </a:r>
            <a:r>
              <a:rPr lang="pt-BR" sz="1600" b="1" i="1" dirty="0" smtClean="0"/>
              <a:t>PPP</a:t>
            </a:r>
            <a:r>
              <a:rPr lang="pt-BR" sz="1600" i="1" dirty="0" smtClean="0"/>
              <a:t>) elaborado com base em LTCAT que comprove a efetiva exposição a agentes agressivos previstos no Anexo do RPS.</a:t>
            </a:r>
          </a:p>
        </p:txBody>
      </p:sp>
      <p:sp>
        <p:nvSpPr>
          <p:cNvPr id="2" name="Título 1"/>
          <p:cNvSpPr>
            <a:spLocks noGrp="1"/>
          </p:cNvSpPr>
          <p:nvPr>
            <p:ph type="title"/>
          </p:nvPr>
        </p:nvSpPr>
        <p:spPr>
          <a:xfrm>
            <a:off x="457200" y="274638"/>
            <a:ext cx="8229600" cy="490066"/>
          </a:xfrm>
        </p:spPr>
        <p:txBody>
          <a:bodyPr/>
          <a:lstStyle/>
          <a:p>
            <a:pPr algn="ctr" eaLnBrk="1" fontAlgn="auto" hangingPunct="1">
              <a:spcAft>
                <a:spcPts val="0"/>
              </a:spcAft>
              <a:defRPr/>
            </a:pPr>
            <a:endParaRPr lang="pt-BR" sz="2200" u="sng" dirty="0"/>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2"/>
          <p:cNvSpPr>
            <a:spLocks noGrp="1"/>
          </p:cNvSpPr>
          <p:nvPr>
            <p:ph idx="1"/>
          </p:nvPr>
        </p:nvSpPr>
        <p:spPr>
          <a:xfrm>
            <a:off x="457200" y="980728"/>
            <a:ext cx="8229600" cy="5026372"/>
          </a:xfrm>
        </p:spPr>
        <p:txBody>
          <a:bodyPr/>
          <a:lstStyle/>
          <a:p>
            <a:pPr marL="723900" lvl="1" indent="-682625" algn="just" eaLnBrk="1" hangingPunct="1">
              <a:buNone/>
            </a:pPr>
            <a:r>
              <a:rPr lang="pt-BR" sz="1800" dirty="0" smtClean="0">
                <a:cs typeface="Lucida Sans Unicode"/>
              </a:rPr>
              <a:t>b.2.1. formulário</a:t>
            </a:r>
          </a:p>
          <a:p>
            <a:pPr marL="723900" lvl="1" indent="-682625" algn="just" eaLnBrk="1" hangingPunct="1">
              <a:buNone/>
            </a:pPr>
            <a:endParaRPr lang="pt-BR" sz="1600" dirty="0" smtClean="0">
              <a:cs typeface="Lucida Sans Unicode"/>
            </a:endParaRPr>
          </a:p>
          <a:p>
            <a:pPr algn="just">
              <a:buNone/>
            </a:pPr>
            <a:r>
              <a:rPr lang="pt-BR" sz="1600" dirty="0" smtClean="0">
                <a:cs typeface="Lucida Sans Unicode"/>
              </a:rPr>
              <a:t>- </a:t>
            </a:r>
            <a:r>
              <a:rPr lang="pt-BR" sz="1600" dirty="0" smtClean="0"/>
              <a:t>contêm informações sobre as atividades desempenhadas pelo segurado e a indicação dos agentes nocivos a que exposto.</a:t>
            </a:r>
            <a:endParaRPr lang="pt-BR" sz="1600" dirty="0" smtClean="0">
              <a:cs typeface="Lucida Sans Unicode"/>
            </a:endParaRPr>
          </a:p>
          <a:p>
            <a:pPr marL="92075" lvl="1" indent="-50800" algn="just" eaLnBrk="1" hangingPunct="1">
              <a:buNone/>
            </a:pPr>
            <a:endParaRPr lang="pt-BR" sz="1600" dirty="0" smtClean="0">
              <a:cs typeface="Lucida Sans Unicode"/>
            </a:endParaRPr>
          </a:p>
          <a:p>
            <a:pPr algn="just">
              <a:buNone/>
            </a:pPr>
            <a:r>
              <a:rPr lang="pt-BR" sz="1600" dirty="0" smtClean="0"/>
              <a:t>- preenchido pela empresa/empregador ou seu preposto.</a:t>
            </a:r>
          </a:p>
          <a:p>
            <a:pPr algn="just">
              <a:buNone/>
            </a:pPr>
            <a:endParaRPr lang="pt-BR" sz="1600" dirty="0" smtClean="0">
              <a:cs typeface="Lucida Sans Unicode"/>
            </a:endParaRPr>
          </a:p>
          <a:p>
            <a:pPr algn="just">
              <a:buNone/>
            </a:pPr>
            <a:r>
              <a:rPr lang="pt-BR" sz="1600" dirty="0" smtClean="0">
                <a:cs typeface="Lucida Sans Unicode"/>
              </a:rPr>
              <a:t>- </a:t>
            </a:r>
            <a:r>
              <a:rPr lang="pt-BR" sz="1600" dirty="0" err="1" smtClean="0">
                <a:cs typeface="Lucida Sans Unicode"/>
              </a:rPr>
              <a:t>MPv</a:t>
            </a:r>
            <a:r>
              <a:rPr lang="pt-BR" sz="1600" dirty="0" smtClean="0">
                <a:cs typeface="Lucida Sans Unicode"/>
              </a:rPr>
              <a:t> 1.523/96: formulário preenchido com base nas informações contidas em LTCAT.</a:t>
            </a:r>
          </a:p>
          <a:p>
            <a:pPr algn="just">
              <a:buNone/>
            </a:pPr>
            <a:r>
              <a:rPr lang="pt-BR" sz="1600" dirty="0" smtClean="0">
                <a:latin typeface="Lucida Sans Unicode"/>
                <a:cs typeface="Lucida Sans Unicode"/>
              </a:rPr>
              <a:t>↳ divergência: exigível a partir de 06.03.1997 (</a:t>
            </a:r>
            <a:r>
              <a:rPr lang="pt-BR" sz="1600" dirty="0" err="1" smtClean="0">
                <a:latin typeface="Lucida Sans Unicode"/>
                <a:cs typeface="Lucida Sans Unicode"/>
              </a:rPr>
              <a:t>publ</a:t>
            </a:r>
            <a:r>
              <a:rPr lang="pt-BR" sz="1600" dirty="0" smtClean="0">
                <a:latin typeface="Lucida Sans Unicode"/>
                <a:cs typeface="Lucida Sans Unicode"/>
              </a:rPr>
              <a:t>.Dec.2.172/97)</a:t>
            </a:r>
          </a:p>
          <a:p>
            <a:pPr algn="just">
              <a:buNone/>
            </a:pPr>
            <a:endParaRPr lang="pt-BR" sz="1600" dirty="0" smtClean="0">
              <a:latin typeface="Lucida Sans Unicode"/>
              <a:cs typeface="Lucida Sans Unicode"/>
            </a:endParaRPr>
          </a:p>
          <a:p>
            <a:pPr algn="just">
              <a:buNone/>
            </a:pPr>
            <a:r>
              <a:rPr lang="pt-BR" sz="1600" dirty="0" smtClean="0">
                <a:latin typeface="+mj-lt"/>
                <a:cs typeface="Lucida Sans Unicode"/>
              </a:rPr>
              <a:t>- </a:t>
            </a:r>
            <a:r>
              <a:rPr lang="pt-BR" sz="1600" b="1" dirty="0" smtClean="0">
                <a:latin typeface="+mj-lt"/>
                <a:cs typeface="Lucida Sans Unicode"/>
              </a:rPr>
              <a:t>Perfil Profissiográfico Previdenciário (PPP): </a:t>
            </a:r>
            <a:r>
              <a:rPr lang="pt-BR" sz="1600" dirty="0" smtClean="0">
                <a:latin typeface="+mj-lt"/>
                <a:cs typeface="Lucida Sans Unicode"/>
              </a:rPr>
              <a:t>d</a:t>
            </a:r>
            <a:r>
              <a:rPr lang="pt-BR" sz="1600" dirty="0" smtClean="0">
                <a:latin typeface="+mj-lt"/>
              </a:rPr>
              <a:t>ocumento histórico-laboral do trabalhador que reúne informações administrativas, registros ambientais e resultados de monitoração biológica, durante todo o período em que ele exerceu suas atividades, de modo que deve ser atualizado sempre que houver alteração que implique mudança das informações contidas nos seus campos de preenchimento. Pressupõe a existência de LTCAT.</a:t>
            </a:r>
            <a:endParaRPr lang="pt-BR" sz="1600" dirty="0" smtClean="0"/>
          </a:p>
        </p:txBody>
      </p:sp>
      <p:sp>
        <p:nvSpPr>
          <p:cNvPr id="2" name="Título 1"/>
          <p:cNvSpPr>
            <a:spLocks noGrp="1"/>
          </p:cNvSpPr>
          <p:nvPr>
            <p:ph type="title"/>
          </p:nvPr>
        </p:nvSpPr>
        <p:spPr>
          <a:xfrm>
            <a:off x="457200" y="274638"/>
            <a:ext cx="8229600" cy="562074"/>
          </a:xfrm>
        </p:spPr>
        <p:txBody>
          <a:bodyPr/>
          <a:lstStyle/>
          <a:p>
            <a:pPr algn="ctr" eaLnBrk="1" fontAlgn="auto" hangingPunct="1">
              <a:spcAft>
                <a:spcPts val="0"/>
              </a:spcAft>
              <a:defRPr/>
            </a:pPr>
            <a:endParaRPr lang="pt-BR" sz="2200" u="sn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1266">
                                            <p:txEl>
                                              <p:pRg st="2" end="2"/>
                                            </p:txEl>
                                          </p:spTgt>
                                        </p:tgtEl>
                                        <p:attrNameLst>
                                          <p:attrName>style.visibility</p:attrName>
                                        </p:attrNameLst>
                                      </p:cBhvr>
                                      <p:to>
                                        <p:strVal val="visible"/>
                                      </p:to>
                                    </p:set>
                                    <p:anim to="" calcmode="lin" valueType="num">
                                      <p:cBhvr>
                                        <p:cTn id="7" dur="1" fill="hold"/>
                                        <p:tgtEl>
                                          <p:spTgt spid="11266">
                                            <p:txEl>
                                              <p:pRg st="2" end="2"/>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1266">
                                            <p:txEl>
                                              <p:pRg st="4" end="4"/>
                                            </p:txEl>
                                          </p:spTgt>
                                        </p:tgtEl>
                                        <p:attrNameLst>
                                          <p:attrName>style.visibility</p:attrName>
                                        </p:attrNameLst>
                                      </p:cBhvr>
                                      <p:to>
                                        <p:strVal val="visible"/>
                                      </p:to>
                                    </p:set>
                                    <p:anim to="" calcmode="lin" valueType="num">
                                      <p:cBhvr>
                                        <p:cTn id="12" dur="1" fill="hold"/>
                                        <p:tgtEl>
                                          <p:spTgt spid="11266">
                                            <p:txEl>
                                              <p:pRg st="4" end="4"/>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1266">
                                            <p:txEl>
                                              <p:pRg st="6" end="6"/>
                                            </p:txEl>
                                          </p:spTgt>
                                        </p:tgtEl>
                                        <p:attrNameLst>
                                          <p:attrName>style.visibility</p:attrName>
                                        </p:attrNameLst>
                                      </p:cBhvr>
                                      <p:to>
                                        <p:strVal val="visible"/>
                                      </p:to>
                                    </p:set>
                                    <p:anim to="" calcmode="lin" valueType="num">
                                      <p:cBhvr>
                                        <p:cTn id="17" dur="1" fill="hold"/>
                                        <p:tgtEl>
                                          <p:spTgt spid="11266">
                                            <p:txEl>
                                              <p:pRg st="6" end="6"/>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1266">
                                            <p:txEl>
                                              <p:pRg st="7" end="7"/>
                                            </p:txEl>
                                          </p:spTgt>
                                        </p:tgtEl>
                                        <p:attrNameLst>
                                          <p:attrName>style.visibility</p:attrName>
                                        </p:attrNameLst>
                                      </p:cBhvr>
                                      <p:to>
                                        <p:strVal val="visible"/>
                                      </p:to>
                                    </p:set>
                                    <p:anim to="" calcmode="lin" valueType="num">
                                      <p:cBhvr>
                                        <p:cTn id="22" dur="1" fill="hold"/>
                                        <p:tgtEl>
                                          <p:spTgt spid="11266">
                                            <p:txEl>
                                              <p:pRg st="7" end="7"/>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11266">
                                            <p:txEl>
                                              <p:pRg st="9" end="9"/>
                                            </p:txEl>
                                          </p:spTgt>
                                        </p:tgtEl>
                                        <p:attrNameLst>
                                          <p:attrName>style.visibility</p:attrName>
                                        </p:attrNameLst>
                                      </p:cBhvr>
                                      <p:to>
                                        <p:strVal val="visible"/>
                                      </p:to>
                                    </p:set>
                                    <p:anim to="" calcmode="lin" valueType="num">
                                      <p:cBhvr>
                                        <p:cTn id="27" dur="1" fill="hold"/>
                                        <p:tgtEl>
                                          <p:spTgt spid="11266">
                                            <p:txEl>
                                              <p:pRg st="9" end="9"/>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2"/>
          <p:cNvSpPr>
            <a:spLocks noGrp="1"/>
          </p:cNvSpPr>
          <p:nvPr>
            <p:ph idx="1"/>
          </p:nvPr>
        </p:nvSpPr>
        <p:spPr>
          <a:xfrm>
            <a:off x="457200" y="980728"/>
            <a:ext cx="8229600" cy="5026372"/>
          </a:xfrm>
        </p:spPr>
        <p:txBody>
          <a:bodyPr/>
          <a:lstStyle/>
          <a:p>
            <a:pPr marL="92075" lvl="1" indent="-50800" algn="just" eaLnBrk="1" hangingPunct="1">
              <a:buNone/>
            </a:pPr>
            <a:endParaRPr lang="pt-BR" sz="1800" i="1" dirty="0" smtClean="0">
              <a:cs typeface="Lucida Sans Unicode"/>
            </a:endParaRPr>
          </a:p>
          <a:p>
            <a:pPr marL="92075" lvl="1" indent="-50800" algn="just" eaLnBrk="1" hangingPunct="1">
              <a:buNone/>
            </a:pPr>
            <a:endParaRPr lang="pt-BR" sz="1800" i="1" dirty="0" smtClean="0">
              <a:cs typeface="Lucida Sans Unicode"/>
            </a:endParaRPr>
          </a:p>
          <a:p>
            <a:pPr marL="990600" lvl="1" indent="-949325" algn="just" eaLnBrk="1" hangingPunct="1">
              <a:buNone/>
            </a:pPr>
            <a:endParaRPr lang="pt-BR" sz="1800" i="1" dirty="0" smtClean="0">
              <a:cs typeface="Lucida Sans Unicode"/>
            </a:endParaRPr>
          </a:p>
          <a:p>
            <a:pPr marL="990600" lvl="1" indent="-949325" algn="just" eaLnBrk="1" hangingPunct="1">
              <a:buNone/>
            </a:pPr>
            <a:endParaRPr lang="pt-BR" sz="1800" i="1" dirty="0" smtClean="0">
              <a:cs typeface="Lucida Sans Unicode"/>
            </a:endParaRPr>
          </a:p>
          <a:p>
            <a:pPr marL="269875" lvl="1" algn="just" eaLnBrk="1" hangingPunct="1">
              <a:buNone/>
            </a:pPr>
            <a:endParaRPr lang="pt-BR" sz="1800" i="1" dirty="0" smtClean="0">
              <a:cs typeface="Lucida Sans Unicode"/>
            </a:endParaRPr>
          </a:p>
          <a:p>
            <a:pPr marL="269875" lvl="1" algn="just" eaLnBrk="1" hangingPunct="1">
              <a:buNone/>
            </a:pPr>
            <a:r>
              <a:rPr lang="pt-BR" sz="1800" i="1" dirty="0" smtClean="0">
                <a:cs typeface="Lucida Sans Unicode"/>
              </a:rPr>
              <a:t> </a:t>
            </a:r>
          </a:p>
          <a:p>
            <a:pPr marL="269875" lvl="1" algn="just" eaLnBrk="1" hangingPunct="1">
              <a:buNone/>
            </a:pPr>
            <a:endParaRPr lang="pt-BR" sz="1600" i="1" dirty="0" smtClean="0">
              <a:cs typeface="Lucida Sans Unicode"/>
            </a:endParaRPr>
          </a:p>
          <a:p>
            <a:pPr marL="269875" lvl="1" algn="just" eaLnBrk="1" hangingPunct="1">
              <a:buNone/>
            </a:pPr>
            <a:r>
              <a:rPr lang="pt-BR" sz="1600" i="1" dirty="0" smtClean="0">
                <a:cs typeface="Lucida Sans Unicode"/>
              </a:rPr>
              <a:t>	</a:t>
            </a:r>
            <a:endParaRPr lang="pt-BR" sz="1600" i="1" dirty="0" smtClean="0"/>
          </a:p>
        </p:txBody>
      </p:sp>
      <p:sp>
        <p:nvSpPr>
          <p:cNvPr id="2" name="Título 1"/>
          <p:cNvSpPr>
            <a:spLocks noGrp="1"/>
          </p:cNvSpPr>
          <p:nvPr>
            <p:ph type="title"/>
          </p:nvPr>
        </p:nvSpPr>
        <p:spPr>
          <a:xfrm>
            <a:off x="457200" y="274638"/>
            <a:ext cx="8229600" cy="562074"/>
          </a:xfrm>
        </p:spPr>
        <p:txBody>
          <a:bodyPr/>
          <a:lstStyle/>
          <a:p>
            <a:pPr algn="ctr" eaLnBrk="1" fontAlgn="auto" hangingPunct="1">
              <a:spcAft>
                <a:spcPts val="0"/>
              </a:spcAft>
              <a:defRPr/>
            </a:pPr>
            <a:endParaRPr lang="pt-BR" sz="2200" u="sng" dirty="0"/>
          </a:p>
        </p:txBody>
      </p:sp>
      <p:graphicFrame>
        <p:nvGraphicFramePr>
          <p:cNvPr id="82946" name="Object 2"/>
          <p:cNvGraphicFramePr>
            <a:graphicFrameLocks noChangeAspect="1"/>
          </p:cNvGraphicFramePr>
          <p:nvPr/>
        </p:nvGraphicFramePr>
        <p:xfrm>
          <a:off x="899593" y="1933574"/>
          <a:ext cx="7632848" cy="3799682"/>
        </p:xfrm>
        <a:graphic>
          <a:graphicData uri="http://schemas.openxmlformats.org/presentationml/2006/ole">
            <p:oleObj spid="_x0000_s1026" name="Documento" r:id="rId4" imgW="6008091" imgH="2990602" progId="Word.Document.12">
              <p:embed/>
            </p:oleObj>
          </a:graphicData>
        </a:graphic>
      </p:graphicFrame>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2"/>
          <p:cNvSpPr>
            <a:spLocks noGrp="1"/>
          </p:cNvSpPr>
          <p:nvPr>
            <p:ph idx="1"/>
          </p:nvPr>
        </p:nvSpPr>
        <p:spPr>
          <a:xfrm>
            <a:off x="457200" y="980728"/>
            <a:ext cx="8229600" cy="5026372"/>
          </a:xfrm>
        </p:spPr>
        <p:txBody>
          <a:bodyPr/>
          <a:lstStyle/>
          <a:p>
            <a:pPr marL="92075" lvl="1" indent="-50800" algn="just" eaLnBrk="1" hangingPunct="1">
              <a:buNone/>
            </a:pPr>
            <a:r>
              <a:rPr lang="pt-BR" sz="1800" dirty="0" smtClean="0">
                <a:cs typeface="Lucida Sans Unicode"/>
              </a:rPr>
              <a:t>b.2.2. Laudo Técnico de Condições Ambientais do Trabalho (LTCAT)</a:t>
            </a:r>
          </a:p>
          <a:p>
            <a:pPr marL="92075" lvl="1" indent="-50800" algn="just" eaLnBrk="1" hangingPunct="1">
              <a:buNone/>
            </a:pPr>
            <a:endParaRPr lang="pt-BR" sz="1800" dirty="0" smtClean="0">
              <a:cs typeface="Lucida Sans Unicode"/>
            </a:endParaRPr>
          </a:p>
          <a:p>
            <a:pPr algn="just">
              <a:spcBef>
                <a:spcPts val="0"/>
              </a:spcBef>
              <a:buNone/>
            </a:pPr>
            <a:r>
              <a:rPr lang="pt-BR" sz="1600" dirty="0" smtClean="0">
                <a:cs typeface="Lucida Sans Unicode"/>
              </a:rPr>
              <a:t>- </a:t>
            </a:r>
            <a:r>
              <a:rPr lang="pt-BR" sz="1600" dirty="0" smtClean="0"/>
              <a:t>documento elaborado por Engenheiro de Segurança do Trabalho ou Médico do Trabalho que contém a descrição minuciosa de todos os ambientes e condições de trabalho de uma empresa, com avaliação dos riscos ambientais ali presentes e suas classificações quanto aos graus de riscos à saúde do trabalhador. </a:t>
            </a:r>
          </a:p>
          <a:p>
            <a:pPr algn="just">
              <a:spcBef>
                <a:spcPts val="0"/>
              </a:spcBef>
              <a:buNone/>
            </a:pPr>
            <a:endParaRPr lang="pt-BR" sz="1600" dirty="0" smtClean="0"/>
          </a:p>
          <a:p>
            <a:pPr algn="just">
              <a:spcBef>
                <a:spcPts val="0"/>
              </a:spcBef>
              <a:buNone/>
            </a:pPr>
            <a:r>
              <a:rPr lang="pt-BR" sz="1600" dirty="0" smtClean="0"/>
              <a:t>- requisitos obrigatórios (IN 77/2015, art.262 e NR-15):</a:t>
            </a:r>
          </a:p>
          <a:p>
            <a:pPr algn="just">
              <a:spcBef>
                <a:spcPts val="0"/>
              </a:spcBef>
              <a:buNone/>
            </a:pPr>
            <a:endParaRPr lang="pt-BR" sz="1600" dirty="0" smtClean="0"/>
          </a:p>
          <a:p>
            <a:pPr marL="985838" algn="just">
              <a:spcBef>
                <a:spcPts val="0"/>
              </a:spcBef>
              <a:buNone/>
            </a:pPr>
            <a:r>
              <a:rPr lang="pt-BR" sz="1600" dirty="0" smtClean="0"/>
              <a:t>a) identificação do médico do trabalho ou engenheiro do trabalho emissor;</a:t>
            </a:r>
          </a:p>
          <a:p>
            <a:pPr marL="985838" algn="just">
              <a:spcBef>
                <a:spcPts val="0"/>
              </a:spcBef>
              <a:buNone/>
            </a:pPr>
            <a:r>
              <a:rPr lang="pt-BR" sz="1600" dirty="0" smtClean="0"/>
              <a:t>b) informações da empresa e dos setores de trabalho;</a:t>
            </a:r>
          </a:p>
          <a:p>
            <a:pPr marL="985838" algn="just">
              <a:spcBef>
                <a:spcPts val="0"/>
              </a:spcBef>
              <a:buNone/>
            </a:pPr>
            <a:r>
              <a:rPr lang="pt-BR" sz="1600" dirty="0" smtClean="0"/>
              <a:t>c) condições ambientais dos locais de trabalho;</a:t>
            </a:r>
          </a:p>
          <a:p>
            <a:pPr marL="985838" algn="just">
              <a:spcBef>
                <a:spcPts val="0"/>
              </a:spcBef>
              <a:buNone/>
            </a:pPr>
            <a:r>
              <a:rPr lang="pt-BR" sz="1600" dirty="0" smtClean="0"/>
              <a:t>d) duração da eventual exposição a agentes nocivos dentro da jornada de</a:t>
            </a:r>
          </a:p>
          <a:p>
            <a:pPr marL="985838" algn="just">
              <a:spcBef>
                <a:spcPts val="0"/>
              </a:spcBef>
              <a:buNone/>
            </a:pPr>
            <a:r>
              <a:rPr lang="pt-BR" sz="1600" dirty="0" smtClean="0"/>
              <a:t>trabalho;</a:t>
            </a:r>
          </a:p>
          <a:p>
            <a:pPr marL="985838" algn="just">
              <a:spcBef>
                <a:spcPts val="0"/>
              </a:spcBef>
              <a:buNone/>
            </a:pPr>
            <a:r>
              <a:rPr lang="pt-BR" sz="1600" dirty="0" smtClean="0"/>
              <a:t>e) informações acerca de EPC e EPI;</a:t>
            </a:r>
          </a:p>
          <a:p>
            <a:pPr marL="985838" algn="just">
              <a:spcBef>
                <a:spcPts val="0"/>
              </a:spcBef>
              <a:buNone/>
            </a:pPr>
            <a:r>
              <a:rPr lang="pt-BR" sz="1600" dirty="0" smtClean="0"/>
              <a:t>f) conclusão;</a:t>
            </a:r>
          </a:p>
          <a:p>
            <a:pPr marL="985838" algn="just">
              <a:spcBef>
                <a:spcPts val="0"/>
              </a:spcBef>
              <a:buNone/>
            </a:pPr>
            <a:r>
              <a:rPr lang="pt-BR" sz="1600" dirty="0" smtClean="0"/>
              <a:t>g) data e local da inspeção.</a:t>
            </a:r>
            <a:endParaRPr lang="pt-BR" sz="1600" i="1" dirty="0" smtClean="0"/>
          </a:p>
        </p:txBody>
      </p:sp>
      <p:sp>
        <p:nvSpPr>
          <p:cNvPr id="2" name="Título 1"/>
          <p:cNvSpPr>
            <a:spLocks noGrp="1"/>
          </p:cNvSpPr>
          <p:nvPr>
            <p:ph type="title"/>
          </p:nvPr>
        </p:nvSpPr>
        <p:spPr>
          <a:xfrm>
            <a:off x="457200" y="274638"/>
            <a:ext cx="8229600" cy="562074"/>
          </a:xfrm>
        </p:spPr>
        <p:txBody>
          <a:bodyPr/>
          <a:lstStyle/>
          <a:p>
            <a:pPr algn="ctr" eaLnBrk="1" fontAlgn="auto" hangingPunct="1">
              <a:spcAft>
                <a:spcPts val="0"/>
              </a:spcAft>
              <a:defRPr/>
            </a:pPr>
            <a:endParaRPr lang="pt-BR" sz="2200" u="sn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1266">
                                            <p:txEl>
                                              <p:pRg st="2" end="2"/>
                                            </p:txEl>
                                          </p:spTgt>
                                        </p:tgtEl>
                                        <p:attrNameLst>
                                          <p:attrName>style.visibility</p:attrName>
                                        </p:attrNameLst>
                                      </p:cBhvr>
                                      <p:to>
                                        <p:strVal val="visible"/>
                                      </p:to>
                                    </p:set>
                                    <p:anim to="" calcmode="lin" valueType="num">
                                      <p:cBhvr>
                                        <p:cTn id="7" dur="1" fill="hold"/>
                                        <p:tgtEl>
                                          <p:spTgt spid="11266">
                                            <p:txEl>
                                              <p:pRg st="2" end="2"/>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1266">
                                            <p:txEl>
                                              <p:pRg st="4" end="4"/>
                                            </p:txEl>
                                          </p:spTgt>
                                        </p:tgtEl>
                                        <p:attrNameLst>
                                          <p:attrName>style.visibility</p:attrName>
                                        </p:attrNameLst>
                                      </p:cBhvr>
                                      <p:to>
                                        <p:strVal val="visible"/>
                                      </p:to>
                                    </p:set>
                                    <p:anim to="" calcmode="lin" valueType="num">
                                      <p:cBhvr>
                                        <p:cTn id="12" dur="1" fill="hold"/>
                                        <p:tgtEl>
                                          <p:spTgt spid="11266">
                                            <p:txEl>
                                              <p:pRg st="4" end="4"/>
                                            </p:txEl>
                                          </p:spTgt>
                                        </p:tgtEl>
                                        <p:attrNameLst>
                                          <p:attrName/>
                                        </p:attrNameLst>
                                      </p:cBhvr>
                                    </p:anim>
                                  </p:childTnLst>
                                </p:cTn>
                              </p:par>
                              <p:par>
                                <p:cTn id="13" presetID="24" presetClass="entr" presetSubtype="0" fill="hold" grpId="0" nodeType="withEffect">
                                  <p:stCondLst>
                                    <p:cond delay="0"/>
                                  </p:stCondLst>
                                  <p:childTnLst>
                                    <p:set>
                                      <p:cBhvr>
                                        <p:cTn id="14" dur="1" fill="hold">
                                          <p:stCondLst>
                                            <p:cond delay="0"/>
                                          </p:stCondLst>
                                        </p:cTn>
                                        <p:tgtEl>
                                          <p:spTgt spid="11266">
                                            <p:txEl>
                                              <p:pRg st="6" end="6"/>
                                            </p:txEl>
                                          </p:spTgt>
                                        </p:tgtEl>
                                        <p:attrNameLst>
                                          <p:attrName>style.visibility</p:attrName>
                                        </p:attrNameLst>
                                      </p:cBhvr>
                                      <p:to>
                                        <p:strVal val="visible"/>
                                      </p:to>
                                    </p:set>
                                    <p:anim to="" calcmode="lin" valueType="num">
                                      <p:cBhvr>
                                        <p:cTn id="15" dur="1" fill="hold"/>
                                        <p:tgtEl>
                                          <p:spTgt spid="11266">
                                            <p:txEl>
                                              <p:pRg st="6" end="6"/>
                                            </p:txEl>
                                          </p:spTgt>
                                        </p:tgtEl>
                                        <p:attrNameLst>
                                          <p:attrName/>
                                        </p:attrNameLst>
                                      </p:cBhvr>
                                    </p:anim>
                                  </p:childTnLst>
                                </p:cTn>
                              </p:par>
                              <p:par>
                                <p:cTn id="16" presetID="24" presetClass="entr" presetSubtype="0" fill="hold" grpId="0" nodeType="withEffect">
                                  <p:stCondLst>
                                    <p:cond delay="0"/>
                                  </p:stCondLst>
                                  <p:childTnLst>
                                    <p:set>
                                      <p:cBhvr>
                                        <p:cTn id="17" dur="1" fill="hold">
                                          <p:stCondLst>
                                            <p:cond delay="0"/>
                                          </p:stCondLst>
                                        </p:cTn>
                                        <p:tgtEl>
                                          <p:spTgt spid="11266">
                                            <p:txEl>
                                              <p:pRg st="7" end="7"/>
                                            </p:txEl>
                                          </p:spTgt>
                                        </p:tgtEl>
                                        <p:attrNameLst>
                                          <p:attrName>style.visibility</p:attrName>
                                        </p:attrNameLst>
                                      </p:cBhvr>
                                      <p:to>
                                        <p:strVal val="visible"/>
                                      </p:to>
                                    </p:set>
                                    <p:anim to="" calcmode="lin" valueType="num">
                                      <p:cBhvr>
                                        <p:cTn id="18" dur="1" fill="hold"/>
                                        <p:tgtEl>
                                          <p:spTgt spid="11266">
                                            <p:txEl>
                                              <p:pRg st="7" end="7"/>
                                            </p:txEl>
                                          </p:spTgt>
                                        </p:tgtEl>
                                        <p:attrNameLst>
                                          <p:attrName/>
                                        </p:attrNameLst>
                                      </p:cBhvr>
                                    </p:anim>
                                  </p:childTnLst>
                                </p:cTn>
                              </p:par>
                              <p:par>
                                <p:cTn id="19" presetID="24" presetClass="entr" presetSubtype="0" fill="hold" grpId="0" nodeType="withEffect">
                                  <p:stCondLst>
                                    <p:cond delay="0"/>
                                  </p:stCondLst>
                                  <p:childTnLst>
                                    <p:set>
                                      <p:cBhvr>
                                        <p:cTn id="20" dur="1" fill="hold">
                                          <p:stCondLst>
                                            <p:cond delay="0"/>
                                          </p:stCondLst>
                                        </p:cTn>
                                        <p:tgtEl>
                                          <p:spTgt spid="11266">
                                            <p:txEl>
                                              <p:pRg st="8" end="8"/>
                                            </p:txEl>
                                          </p:spTgt>
                                        </p:tgtEl>
                                        <p:attrNameLst>
                                          <p:attrName>style.visibility</p:attrName>
                                        </p:attrNameLst>
                                      </p:cBhvr>
                                      <p:to>
                                        <p:strVal val="visible"/>
                                      </p:to>
                                    </p:set>
                                    <p:anim to="" calcmode="lin" valueType="num">
                                      <p:cBhvr>
                                        <p:cTn id="21" dur="1" fill="hold"/>
                                        <p:tgtEl>
                                          <p:spTgt spid="11266">
                                            <p:txEl>
                                              <p:pRg st="8" end="8"/>
                                            </p:txEl>
                                          </p:spTgt>
                                        </p:tgtEl>
                                        <p:attrNameLst>
                                          <p:attrName/>
                                        </p:attrNameLst>
                                      </p:cBhvr>
                                    </p:anim>
                                  </p:childTnLst>
                                </p:cTn>
                              </p:par>
                              <p:par>
                                <p:cTn id="22" presetID="24" presetClass="entr" presetSubtype="0" fill="hold" grpId="0" nodeType="withEffect">
                                  <p:stCondLst>
                                    <p:cond delay="0"/>
                                  </p:stCondLst>
                                  <p:childTnLst>
                                    <p:set>
                                      <p:cBhvr>
                                        <p:cTn id="23" dur="1" fill="hold">
                                          <p:stCondLst>
                                            <p:cond delay="0"/>
                                          </p:stCondLst>
                                        </p:cTn>
                                        <p:tgtEl>
                                          <p:spTgt spid="11266">
                                            <p:txEl>
                                              <p:pRg st="9" end="9"/>
                                            </p:txEl>
                                          </p:spTgt>
                                        </p:tgtEl>
                                        <p:attrNameLst>
                                          <p:attrName>style.visibility</p:attrName>
                                        </p:attrNameLst>
                                      </p:cBhvr>
                                      <p:to>
                                        <p:strVal val="visible"/>
                                      </p:to>
                                    </p:set>
                                    <p:anim to="" calcmode="lin" valueType="num">
                                      <p:cBhvr>
                                        <p:cTn id="24" dur="1" fill="hold"/>
                                        <p:tgtEl>
                                          <p:spTgt spid="11266">
                                            <p:txEl>
                                              <p:pRg st="9" end="9"/>
                                            </p:txEl>
                                          </p:spTgt>
                                        </p:tgtEl>
                                        <p:attrNameLst>
                                          <p:attrName/>
                                        </p:attrNameLst>
                                      </p:cBhvr>
                                    </p:anim>
                                  </p:childTnLst>
                                </p:cTn>
                              </p:par>
                              <p:par>
                                <p:cTn id="25" presetID="24" presetClass="entr" presetSubtype="0" fill="hold" grpId="0" nodeType="withEffect">
                                  <p:stCondLst>
                                    <p:cond delay="0"/>
                                  </p:stCondLst>
                                  <p:childTnLst>
                                    <p:set>
                                      <p:cBhvr>
                                        <p:cTn id="26" dur="1" fill="hold">
                                          <p:stCondLst>
                                            <p:cond delay="0"/>
                                          </p:stCondLst>
                                        </p:cTn>
                                        <p:tgtEl>
                                          <p:spTgt spid="11266">
                                            <p:txEl>
                                              <p:pRg st="10" end="10"/>
                                            </p:txEl>
                                          </p:spTgt>
                                        </p:tgtEl>
                                        <p:attrNameLst>
                                          <p:attrName>style.visibility</p:attrName>
                                        </p:attrNameLst>
                                      </p:cBhvr>
                                      <p:to>
                                        <p:strVal val="visible"/>
                                      </p:to>
                                    </p:set>
                                    <p:anim to="" calcmode="lin" valueType="num">
                                      <p:cBhvr>
                                        <p:cTn id="27" dur="1" fill="hold"/>
                                        <p:tgtEl>
                                          <p:spTgt spid="11266">
                                            <p:txEl>
                                              <p:pRg st="10" end="10"/>
                                            </p:txEl>
                                          </p:spTgt>
                                        </p:tgtEl>
                                        <p:attrNameLst>
                                          <p:attrName/>
                                        </p:attrNameLst>
                                      </p:cBhvr>
                                    </p:anim>
                                  </p:childTnLst>
                                </p:cTn>
                              </p:par>
                              <p:par>
                                <p:cTn id="28" presetID="24" presetClass="entr" presetSubtype="0" fill="hold" grpId="0" nodeType="withEffect">
                                  <p:stCondLst>
                                    <p:cond delay="0"/>
                                  </p:stCondLst>
                                  <p:childTnLst>
                                    <p:set>
                                      <p:cBhvr>
                                        <p:cTn id="29" dur="1" fill="hold">
                                          <p:stCondLst>
                                            <p:cond delay="0"/>
                                          </p:stCondLst>
                                        </p:cTn>
                                        <p:tgtEl>
                                          <p:spTgt spid="11266">
                                            <p:txEl>
                                              <p:pRg st="11" end="11"/>
                                            </p:txEl>
                                          </p:spTgt>
                                        </p:tgtEl>
                                        <p:attrNameLst>
                                          <p:attrName>style.visibility</p:attrName>
                                        </p:attrNameLst>
                                      </p:cBhvr>
                                      <p:to>
                                        <p:strVal val="visible"/>
                                      </p:to>
                                    </p:set>
                                    <p:anim to="" calcmode="lin" valueType="num">
                                      <p:cBhvr>
                                        <p:cTn id="30" dur="1" fill="hold"/>
                                        <p:tgtEl>
                                          <p:spTgt spid="11266">
                                            <p:txEl>
                                              <p:pRg st="11" end="11"/>
                                            </p:txEl>
                                          </p:spTgt>
                                        </p:tgtEl>
                                        <p:attrNameLst>
                                          <p:attrName/>
                                        </p:attrNameLst>
                                      </p:cBhvr>
                                    </p:anim>
                                  </p:childTnLst>
                                </p:cTn>
                              </p:par>
                              <p:par>
                                <p:cTn id="31" presetID="24" presetClass="entr" presetSubtype="0" fill="hold" grpId="0" nodeType="withEffect">
                                  <p:stCondLst>
                                    <p:cond delay="0"/>
                                  </p:stCondLst>
                                  <p:childTnLst>
                                    <p:set>
                                      <p:cBhvr>
                                        <p:cTn id="32" dur="1" fill="hold">
                                          <p:stCondLst>
                                            <p:cond delay="0"/>
                                          </p:stCondLst>
                                        </p:cTn>
                                        <p:tgtEl>
                                          <p:spTgt spid="11266">
                                            <p:txEl>
                                              <p:pRg st="12" end="12"/>
                                            </p:txEl>
                                          </p:spTgt>
                                        </p:tgtEl>
                                        <p:attrNameLst>
                                          <p:attrName>style.visibility</p:attrName>
                                        </p:attrNameLst>
                                      </p:cBhvr>
                                      <p:to>
                                        <p:strVal val="visible"/>
                                      </p:to>
                                    </p:set>
                                    <p:anim to="" calcmode="lin" valueType="num">
                                      <p:cBhvr>
                                        <p:cTn id="33" dur="1" fill="hold"/>
                                        <p:tgtEl>
                                          <p:spTgt spid="11266">
                                            <p:txEl>
                                              <p:pRg st="12" end="12"/>
                                            </p:txEl>
                                          </p:spTgt>
                                        </p:tgtEl>
                                        <p:attrNameLst>
                                          <p:attrName/>
                                        </p:attrNameLst>
                                      </p:cBhvr>
                                    </p:anim>
                                  </p:childTnLst>
                                </p:cTn>
                              </p:par>
                              <p:par>
                                <p:cTn id="34" presetID="24" presetClass="entr" presetSubtype="0" fill="hold" grpId="0" nodeType="withEffect">
                                  <p:stCondLst>
                                    <p:cond delay="0"/>
                                  </p:stCondLst>
                                  <p:childTnLst>
                                    <p:set>
                                      <p:cBhvr>
                                        <p:cTn id="35" dur="1" fill="hold">
                                          <p:stCondLst>
                                            <p:cond delay="0"/>
                                          </p:stCondLst>
                                        </p:cTn>
                                        <p:tgtEl>
                                          <p:spTgt spid="11266">
                                            <p:txEl>
                                              <p:pRg st="13" end="13"/>
                                            </p:txEl>
                                          </p:spTgt>
                                        </p:tgtEl>
                                        <p:attrNameLst>
                                          <p:attrName>style.visibility</p:attrName>
                                        </p:attrNameLst>
                                      </p:cBhvr>
                                      <p:to>
                                        <p:strVal val="visible"/>
                                      </p:to>
                                    </p:set>
                                    <p:anim to="" calcmode="lin" valueType="num">
                                      <p:cBhvr>
                                        <p:cTn id="36" dur="1" fill="hold"/>
                                        <p:tgtEl>
                                          <p:spTgt spid="11266">
                                            <p:txEl>
                                              <p:pRg st="13" end="1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2"/>
          <p:cNvSpPr>
            <a:spLocks noGrp="1"/>
          </p:cNvSpPr>
          <p:nvPr>
            <p:ph idx="1"/>
          </p:nvPr>
        </p:nvSpPr>
        <p:spPr>
          <a:xfrm>
            <a:off x="457200" y="980728"/>
            <a:ext cx="8229600" cy="5026372"/>
          </a:xfrm>
        </p:spPr>
        <p:txBody>
          <a:bodyPr/>
          <a:lstStyle/>
          <a:p>
            <a:pPr marL="92075" lvl="1" indent="-50800" algn="just" eaLnBrk="1" hangingPunct="1">
              <a:buNone/>
            </a:pPr>
            <a:r>
              <a:rPr lang="pt-BR" sz="1800" dirty="0" smtClean="0">
                <a:cs typeface="Lucida Sans Unicode"/>
              </a:rPr>
              <a:t>b.2.2. Laudo Técnico de Condições Ambientais do Trabalho (LTCAT)</a:t>
            </a:r>
          </a:p>
          <a:p>
            <a:pPr marL="92075" lvl="1" indent="-50800" algn="just" eaLnBrk="1" hangingPunct="1">
              <a:buNone/>
            </a:pPr>
            <a:endParaRPr lang="pt-BR" sz="1800" dirty="0" smtClean="0">
              <a:cs typeface="Lucida Sans Unicode"/>
            </a:endParaRPr>
          </a:p>
          <a:p>
            <a:pPr algn="just">
              <a:spcBef>
                <a:spcPts val="0"/>
              </a:spcBef>
              <a:buNone/>
            </a:pPr>
            <a:r>
              <a:rPr lang="pt-BR" sz="1600" dirty="0" smtClean="0">
                <a:cs typeface="Lucida Sans Unicode"/>
              </a:rPr>
              <a:t>- </a:t>
            </a:r>
            <a:r>
              <a:rPr lang="pt-BR" sz="1600" dirty="0" smtClean="0"/>
              <a:t>exigência:</a:t>
            </a:r>
          </a:p>
          <a:p>
            <a:pPr marL="1176338" algn="just">
              <a:spcBef>
                <a:spcPts val="0"/>
              </a:spcBef>
              <a:buNone/>
            </a:pPr>
            <a:r>
              <a:rPr lang="pt-BR" sz="1600" dirty="0" smtClean="0"/>
              <a:t>(i) agentes físicos </a:t>
            </a:r>
            <a:r>
              <a:rPr lang="pt-BR" sz="1600" b="1" i="1" dirty="0" smtClean="0"/>
              <a:t>ruído</a:t>
            </a:r>
            <a:r>
              <a:rPr lang="pt-BR" sz="1600" dirty="0" smtClean="0"/>
              <a:t> e </a:t>
            </a:r>
            <a:r>
              <a:rPr lang="pt-BR" sz="1600" b="1" i="1" dirty="0" smtClean="0"/>
              <a:t>temperatura</a:t>
            </a:r>
            <a:r>
              <a:rPr lang="pt-BR" sz="1600" dirty="0" smtClean="0"/>
              <a:t>: sempre exigido.</a:t>
            </a:r>
          </a:p>
          <a:p>
            <a:pPr marL="1176338" algn="just">
              <a:spcBef>
                <a:spcPts val="600"/>
              </a:spcBef>
              <a:buNone/>
            </a:pPr>
            <a:r>
              <a:rPr lang="pt-BR" sz="1600" dirty="0" smtClean="0"/>
              <a:t>(ii) todos os agentes nocivos: de </a:t>
            </a:r>
            <a:r>
              <a:rPr lang="pt-BR" sz="1600" b="1" dirty="0" smtClean="0"/>
              <a:t>14.10.1996</a:t>
            </a:r>
            <a:r>
              <a:rPr lang="pt-BR" sz="1600" dirty="0" smtClean="0"/>
              <a:t> (publicação da </a:t>
            </a:r>
            <a:r>
              <a:rPr lang="pt-BR" sz="1600" dirty="0" err="1" smtClean="0"/>
              <a:t>MPv</a:t>
            </a:r>
            <a:r>
              <a:rPr lang="pt-BR" sz="1600" dirty="0" smtClean="0"/>
              <a:t> 1.523) a </a:t>
            </a:r>
            <a:r>
              <a:rPr lang="pt-BR" sz="1600" b="1" dirty="0" smtClean="0"/>
              <a:t>31.12.2003 </a:t>
            </a:r>
            <a:r>
              <a:rPr lang="pt-BR" sz="1600" dirty="0" smtClean="0"/>
              <a:t>(véspera da exigência do PPP).</a:t>
            </a:r>
          </a:p>
          <a:p>
            <a:pPr marL="1176338" algn="just">
              <a:spcBef>
                <a:spcPts val="600"/>
              </a:spcBef>
              <a:buNone/>
            </a:pPr>
            <a:r>
              <a:rPr lang="pt-BR" sz="1600" dirty="0" smtClean="0">
                <a:latin typeface="Lucida Sans Unicode"/>
                <a:cs typeface="Lucida Sans Unicode"/>
              </a:rPr>
              <a:t>↳ Jurisprudência - divergência quanto ao termo </a:t>
            </a:r>
            <a:r>
              <a:rPr lang="pt-BR" sz="1600" b="1" dirty="0" smtClean="0">
                <a:latin typeface="Lucida Sans Unicode"/>
                <a:cs typeface="Lucida Sans Unicode"/>
              </a:rPr>
              <a:t>inicial</a:t>
            </a:r>
            <a:r>
              <a:rPr lang="pt-BR" sz="1600" dirty="0" smtClean="0">
                <a:latin typeface="Lucida Sans Unicode"/>
                <a:cs typeface="Lucida Sans Unicode"/>
              </a:rPr>
              <a:t>: </a:t>
            </a:r>
          </a:p>
          <a:p>
            <a:pPr marL="1176338" algn="just">
              <a:spcBef>
                <a:spcPts val="600"/>
              </a:spcBef>
              <a:buNone/>
            </a:pPr>
            <a:r>
              <a:rPr lang="pt-BR" sz="1600" dirty="0" smtClean="0">
                <a:latin typeface="Lucida Sans Unicode"/>
                <a:cs typeface="Lucida Sans Unicode"/>
              </a:rPr>
              <a:t>	- </a:t>
            </a:r>
            <a:r>
              <a:rPr lang="pt-BR" sz="1600" b="1" dirty="0" smtClean="0">
                <a:latin typeface="Lucida Sans Unicode"/>
                <a:cs typeface="Lucida Sans Unicode"/>
              </a:rPr>
              <a:t>06.03.1997</a:t>
            </a:r>
            <a:r>
              <a:rPr lang="pt-BR" sz="1600" dirty="0" smtClean="0">
                <a:latin typeface="Lucida Sans Unicode"/>
                <a:cs typeface="Lucida Sans Unicode"/>
              </a:rPr>
              <a:t> (</a:t>
            </a:r>
            <a:r>
              <a:rPr lang="pt-BR" sz="1600" dirty="0" err="1" smtClean="0">
                <a:latin typeface="Lucida Sans Unicode"/>
                <a:cs typeface="Lucida Sans Unicode"/>
              </a:rPr>
              <a:t>publ</a:t>
            </a:r>
            <a:r>
              <a:rPr lang="pt-BR" sz="1600" dirty="0" smtClean="0">
                <a:latin typeface="Lucida Sans Unicode"/>
                <a:cs typeface="Lucida Sans Unicode"/>
              </a:rPr>
              <a:t>. do Decreto 2.172)</a:t>
            </a:r>
          </a:p>
          <a:p>
            <a:pPr marL="1176338" algn="just">
              <a:spcBef>
                <a:spcPts val="600"/>
              </a:spcBef>
              <a:buNone/>
            </a:pPr>
            <a:r>
              <a:rPr lang="pt-BR" sz="1600" dirty="0" smtClean="0">
                <a:latin typeface="Lucida Sans Unicode"/>
                <a:cs typeface="Lucida Sans Unicode"/>
              </a:rPr>
              <a:t>	- </a:t>
            </a:r>
            <a:r>
              <a:rPr lang="pt-BR" sz="1600" b="1" dirty="0" smtClean="0">
                <a:latin typeface="Lucida Sans Unicode"/>
                <a:cs typeface="Lucida Sans Unicode"/>
              </a:rPr>
              <a:t>10.12.1997</a:t>
            </a:r>
            <a:r>
              <a:rPr lang="pt-BR" sz="1600" dirty="0" smtClean="0">
                <a:latin typeface="Lucida Sans Unicode"/>
                <a:cs typeface="Lucida Sans Unicode"/>
              </a:rPr>
              <a:t> (Lei 9.528, decorrente da conversão da </a:t>
            </a:r>
            <a:r>
              <a:rPr lang="pt-BR" sz="1600" dirty="0" err="1" smtClean="0">
                <a:latin typeface="Lucida Sans Unicode"/>
                <a:cs typeface="Lucida Sans Unicode"/>
              </a:rPr>
              <a:t>MPv</a:t>
            </a:r>
            <a:r>
              <a:rPr lang="pt-BR" sz="1600" dirty="0" smtClean="0">
                <a:latin typeface="Lucida Sans Unicode"/>
                <a:cs typeface="Lucida Sans Unicode"/>
              </a:rPr>
              <a:t> 1523)</a:t>
            </a:r>
            <a:endParaRPr lang="pt-BR" sz="1600" dirty="0" smtClean="0"/>
          </a:p>
          <a:p>
            <a:pPr marL="1176338" algn="just">
              <a:spcBef>
                <a:spcPts val="0"/>
              </a:spcBef>
              <a:buNone/>
            </a:pPr>
            <a:r>
              <a:rPr lang="pt-BR" sz="1600" dirty="0" smtClean="0"/>
              <a:t>(iii) a partir de </a:t>
            </a:r>
            <a:r>
              <a:rPr lang="pt-BR" sz="1600" b="1" dirty="0" smtClean="0"/>
              <a:t>01.01.2004</a:t>
            </a:r>
            <a:r>
              <a:rPr lang="pt-BR" sz="1600" dirty="0" smtClean="0"/>
              <a:t>: quando solicitado pela perícia previdenciária.</a:t>
            </a:r>
          </a:p>
          <a:p>
            <a:pPr marL="92075" lvl="1" indent="-50800" algn="just" eaLnBrk="1" hangingPunct="1">
              <a:buNone/>
            </a:pPr>
            <a:r>
              <a:rPr lang="pt-BR" sz="1600" dirty="0" smtClean="0"/>
              <a:t/>
            </a:r>
            <a:br>
              <a:rPr lang="pt-BR" sz="1600" dirty="0" smtClean="0"/>
            </a:br>
            <a:r>
              <a:rPr lang="pt-BR" sz="1600" dirty="0" smtClean="0"/>
              <a:t>- contemporâneo ao serviço prestado.</a:t>
            </a:r>
          </a:p>
          <a:p>
            <a:pPr marL="92075" lvl="1" indent="-50800" algn="just" eaLnBrk="1" hangingPunct="1">
              <a:buNone/>
            </a:pPr>
            <a:endParaRPr lang="pt-BR" sz="1600" dirty="0" smtClean="0"/>
          </a:p>
          <a:p>
            <a:pPr marL="92075" lvl="1" indent="-50800" algn="just" eaLnBrk="1" hangingPunct="1">
              <a:buNone/>
            </a:pPr>
            <a:r>
              <a:rPr lang="pt-BR" sz="1600" dirty="0" smtClean="0"/>
              <a:t>- ausência de LTCAT ou emissão de documentos (formulários) em desacordo com ele: multa (art.133, LB).</a:t>
            </a:r>
            <a:endParaRPr lang="pt-BR" sz="1600" i="1" dirty="0" smtClean="0"/>
          </a:p>
        </p:txBody>
      </p:sp>
      <p:sp>
        <p:nvSpPr>
          <p:cNvPr id="2" name="Título 1"/>
          <p:cNvSpPr>
            <a:spLocks noGrp="1"/>
          </p:cNvSpPr>
          <p:nvPr>
            <p:ph type="title"/>
          </p:nvPr>
        </p:nvSpPr>
        <p:spPr>
          <a:xfrm>
            <a:off x="457200" y="274638"/>
            <a:ext cx="8229600" cy="562074"/>
          </a:xfrm>
        </p:spPr>
        <p:txBody>
          <a:bodyPr/>
          <a:lstStyle/>
          <a:p>
            <a:pPr algn="ctr" eaLnBrk="1" fontAlgn="auto" hangingPunct="1">
              <a:spcAft>
                <a:spcPts val="0"/>
              </a:spcAft>
              <a:defRPr/>
            </a:pPr>
            <a:endParaRPr lang="pt-BR" sz="2200" u="sn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1266">
                                            <p:txEl>
                                              <p:pRg st="2" end="2"/>
                                            </p:txEl>
                                          </p:spTgt>
                                        </p:tgtEl>
                                        <p:attrNameLst>
                                          <p:attrName>style.visibility</p:attrName>
                                        </p:attrNameLst>
                                      </p:cBhvr>
                                      <p:to>
                                        <p:strVal val="visible"/>
                                      </p:to>
                                    </p:set>
                                    <p:anim to="" calcmode="lin" valueType="num">
                                      <p:cBhvr>
                                        <p:cTn id="7" dur="1" fill="hold"/>
                                        <p:tgtEl>
                                          <p:spTgt spid="11266">
                                            <p:txEl>
                                              <p:pRg st="2" end="2"/>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1266">
                                            <p:txEl>
                                              <p:pRg st="3" end="3"/>
                                            </p:txEl>
                                          </p:spTgt>
                                        </p:tgtEl>
                                        <p:attrNameLst>
                                          <p:attrName>style.visibility</p:attrName>
                                        </p:attrNameLst>
                                      </p:cBhvr>
                                      <p:to>
                                        <p:strVal val="visible"/>
                                      </p:to>
                                    </p:set>
                                    <p:anim to="" calcmode="lin" valueType="num">
                                      <p:cBhvr>
                                        <p:cTn id="10" dur="1" fill="hold"/>
                                        <p:tgtEl>
                                          <p:spTgt spid="11266">
                                            <p:txEl>
                                              <p:pRg st="3" end="3"/>
                                            </p:txEl>
                                          </p:spTgt>
                                        </p:tgtEl>
                                        <p:attrNameLst>
                                          <p:attrName/>
                                        </p:attrNameLst>
                                      </p:cBhvr>
                                    </p:anim>
                                  </p:childTnLst>
                                </p:cTn>
                              </p:par>
                            </p:childTnLst>
                          </p:cTn>
                        </p:par>
                      </p:childTnLst>
                    </p:cTn>
                  </p:par>
                  <p:par>
                    <p:cTn id="11" fill="hold">
                      <p:stCondLst>
                        <p:cond delay="indefinite"/>
                      </p:stCondLst>
                      <p:childTnLst>
                        <p:par>
                          <p:cTn id="12" fill="hold">
                            <p:stCondLst>
                              <p:cond delay="0"/>
                            </p:stCondLst>
                            <p:childTnLst>
                              <p:par>
                                <p:cTn id="13" presetID="24" presetClass="entr" presetSubtype="0" fill="hold" grpId="0" nodeType="clickEffect">
                                  <p:stCondLst>
                                    <p:cond delay="0"/>
                                  </p:stCondLst>
                                  <p:childTnLst>
                                    <p:set>
                                      <p:cBhvr>
                                        <p:cTn id="14" dur="1" fill="hold">
                                          <p:stCondLst>
                                            <p:cond delay="0"/>
                                          </p:stCondLst>
                                        </p:cTn>
                                        <p:tgtEl>
                                          <p:spTgt spid="11266">
                                            <p:txEl>
                                              <p:pRg st="4" end="4"/>
                                            </p:txEl>
                                          </p:spTgt>
                                        </p:tgtEl>
                                        <p:attrNameLst>
                                          <p:attrName>style.visibility</p:attrName>
                                        </p:attrNameLst>
                                      </p:cBhvr>
                                      <p:to>
                                        <p:strVal val="visible"/>
                                      </p:to>
                                    </p:set>
                                    <p:anim to="" calcmode="lin" valueType="num">
                                      <p:cBhvr>
                                        <p:cTn id="15" dur="1" fill="hold"/>
                                        <p:tgtEl>
                                          <p:spTgt spid="11266">
                                            <p:txEl>
                                              <p:pRg st="4" end="4"/>
                                            </p:txEl>
                                          </p:spTgt>
                                        </p:tgtEl>
                                        <p:attrNameLst>
                                          <p:attrName/>
                                        </p:attrNameLst>
                                      </p:cBhvr>
                                    </p:anim>
                                  </p:childTnLst>
                                </p:cTn>
                              </p:par>
                              <p:par>
                                <p:cTn id="16" presetID="24" presetClass="entr" presetSubtype="0" fill="hold" grpId="0" nodeType="withEffect">
                                  <p:stCondLst>
                                    <p:cond delay="0"/>
                                  </p:stCondLst>
                                  <p:childTnLst>
                                    <p:set>
                                      <p:cBhvr>
                                        <p:cTn id="17" dur="1" fill="hold">
                                          <p:stCondLst>
                                            <p:cond delay="0"/>
                                          </p:stCondLst>
                                        </p:cTn>
                                        <p:tgtEl>
                                          <p:spTgt spid="11266">
                                            <p:txEl>
                                              <p:pRg st="5" end="5"/>
                                            </p:txEl>
                                          </p:spTgt>
                                        </p:tgtEl>
                                        <p:attrNameLst>
                                          <p:attrName>style.visibility</p:attrName>
                                        </p:attrNameLst>
                                      </p:cBhvr>
                                      <p:to>
                                        <p:strVal val="visible"/>
                                      </p:to>
                                    </p:set>
                                    <p:anim to="" calcmode="lin" valueType="num">
                                      <p:cBhvr>
                                        <p:cTn id="18" dur="1" fill="hold"/>
                                        <p:tgtEl>
                                          <p:spTgt spid="11266">
                                            <p:txEl>
                                              <p:pRg st="5" end="5"/>
                                            </p:txEl>
                                          </p:spTgt>
                                        </p:tgtEl>
                                        <p:attrNameLst>
                                          <p:attrName/>
                                        </p:attrNameLst>
                                      </p:cBhvr>
                                    </p:anim>
                                  </p:childTnLst>
                                </p:cTn>
                              </p:par>
                              <p:par>
                                <p:cTn id="19" presetID="24" presetClass="entr" presetSubtype="0" fill="hold" grpId="0" nodeType="withEffect">
                                  <p:stCondLst>
                                    <p:cond delay="0"/>
                                  </p:stCondLst>
                                  <p:childTnLst>
                                    <p:set>
                                      <p:cBhvr>
                                        <p:cTn id="20" dur="1" fill="hold">
                                          <p:stCondLst>
                                            <p:cond delay="0"/>
                                          </p:stCondLst>
                                        </p:cTn>
                                        <p:tgtEl>
                                          <p:spTgt spid="11266">
                                            <p:txEl>
                                              <p:pRg st="6" end="6"/>
                                            </p:txEl>
                                          </p:spTgt>
                                        </p:tgtEl>
                                        <p:attrNameLst>
                                          <p:attrName>style.visibility</p:attrName>
                                        </p:attrNameLst>
                                      </p:cBhvr>
                                      <p:to>
                                        <p:strVal val="visible"/>
                                      </p:to>
                                    </p:set>
                                    <p:anim to="" calcmode="lin" valueType="num">
                                      <p:cBhvr>
                                        <p:cTn id="21" dur="1" fill="hold"/>
                                        <p:tgtEl>
                                          <p:spTgt spid="11266">
                                            <p:txEl>
                                              <p:pRg st="6" end="6"/>
                                            </p:txEl>
                                          </p:spTgt>
                                        </p:tgtEl>
                                        <p:attrNameLst>
                                          <p:attrName/>
                                        </p:attrNameLst>
                                      </p:cBhvr>
                                    </p:anim>
                                  </p:childTnLst>
                                </p:cTn>
                              </p:par>
                              <p:par>
                                <p:cTn id="22" presetID="24" presetClass="entr" presetSubtype="0" fill="hold" grpId="0" nodeType="withEffect">
                                  <p:stCondLst>
                                    <p:cond delay="0"/>
                                  </p:stCondLst>
                                  <p:childTnLst>
                                    <p:set>
                                      <p:cBhvr>
                                        <p:cTn id="23" dur="1" fill="hold">
                                          <p:stCondLst>
                                            <p:cond delay="0"/>
                                          </p:stCondLst>
                                        </p:cTn>
                                        <p:tgtEl>
                                          <p:spTgt spid="11266">
                                            <p:txEl>
                                              <p:pRg st="7" end="7"/>
                                            </p:txEl>
                                          </p:spTgt>
                                        </p:tgtEl>
                                        <p:attrNameLst>
                                          <p:attrName>style.visibility</p:attrName>
                                        </p:attrNameLst>
                                      </p:cBhvr>
                                      <p:to>
                                        <p:strVal val="visible"/>
                                      </p:to>
                                    </p:set>
                                    <p:anim to="" calcmode="lin" valueType="num">
                                      <p:cBhvr>
                                        <p:cTn id="24" dur="1" fill="hold"/>
                                        <p:tgtEl>
                                          <p:spTgt spid="11266">
                                            <p:txEl>
                                              <p:pRg st="7" end="7"/>
                                            </p:txEl>
                                          </p:spTgt>
                                        </p:tgtEl>
                                        <p:attrNameLst>
                                          <p:attrName/>
                                        </p:attrNameLst>
                                      </p:cBhvr>
                                    </p:anim>
                                  </p:childTnLst>
                                </p:cTn>
                              </p:par>
                            </p:childTnLst>
                          </p:cTn>
                        </p:par>
                      </p:childTnLst>
                    </p:cTn>
                  </p:par>
                  <p:par>
                    <p:cTn id="25" fill="hold">
                      <p:stCondLst>
                        <p:cond delay="indefinite"/>
                      </p:stCondLst>
                      <p:childTnLst>
                        <p:par>
                          <p:cTn id="26" fill="hold">
                            <p:stCondLst>
                              <p:cond delay="0"/>
                            </p:stCondLst>
                            <p:childTnLst>
                              <p:par>
                                <p:cTn id="27" presetID="24" presetClass="entr" presetSubtype="0" fill="hold" grpId="0" nodeType="clickEffect">
                                  <p:stCondLst>
                                    <p:cond delay="0"/>
                                  </p:stCondLst>
                                  <p:childTnLst>
                                    <p:set>
                                      <p:cBhvr>
                                        <p:cTn id="28" dur="1" fill="hold">
                                          <p:stCondLst>
                                            <p:cond delay="0"/>
                                          </p:stCondLst>
                                        </p:cTn>
                                        <p:tgtEl>
                                          <p:spTgt spid="11266">
                                            <p:txEl>
                                              <p:pRg st="8" end="8"/>
                                            </p:txEl>
                                          </p:spTgt>
                                        </p:tgtEl>
                                        <p:attrNameLst>
                                          <p:attrName>style.visibility</p:attrName>
                                        </p:attrNameLst>
                                      </p:cBhvr>
                                      <p:to>
                                        <p:strVal val="visible"/>
                                      </p:to>
                                    </p:set>
                                    <p:anim to="" calcmode="lin" valueType="num">
                                      <p:cBhvr>
                                        <p:cTn id="29" dur="1" fill="hold"/>
                                        <p:tgtEl>
                                          <p:spTgt spid="11266">
                                            <p:txEl>
                                              <p:pRg st="8" end="8"/>
                                            </p:txEl>
                                          </p:spTgt>
                                        </p:tgtEl>
                                        <p:attrNameLst>
                                          <p:attrName/>
                                        </p:attrNameLst>
                                      </p:cBhvr>
                                    </p:anim>
                                  </p:childTnLst>
                                </p:cTn>
                              </p:par>
                            </p:childTnLst>
                          </p:cTn>
                        </p:par>
                      </p:childTnLst>
                    </p:cTn>
                  </p:par>
                  <p:par>
                    <p:cTn id="30" fill="hold">
                      <p:stCondLst>
                        <p:cond delay="indefinite"/>
                      </p:stCondLst>
                      <p:childTnLst>
                        <p:par>
                          <p:cTn id="31" fill="hold">
                            <p:stCondLst>
                              <p:cond delay="0"/>
                            </p:stCondLst>
                            <p:childTnLst>
                              <p:par>
                                <p:cTn id="32" presetID="24" presetClass="entr" presetSubtype="0" fill="hold" grpId="0" nodeType="clickEffect">
                                  <p:stCondLst>
                                    <p:cond delay="0"/>
                                  </p:stCondLst>
                                  <p:childTnLst>
                                    <p:set>
                                      <p:cBhvr>
                                        <p:cTn id="33" dur="1" fill="hold">
                                          <p:stCondLst>
                                            <p:cond delay="0"/>
                                          </p:stCondLst>
                                        </p:cTn>
                                        <p:tgtEl>
                                          <p:spTgt spid="11266">
                                            <p:txEl>
                                              <p:pRg st="9" end="9"/>
                                            </p:txEl>
                                          </p:spTgt>
                                        </p:tgtEl>
                                        <p:attrNameLst>
                                          <p:attrName>style.visibility</p:attrName>
                                        </p:attrNameLst>
                                      </p:cBhvr>
                                      <p:to>
                                        <p:strVal val="visible"/>
                                      </p:to>
                                    </p:set>
                                    <p:anim to="" calcmode="lin" valueType="num">
                                      <p:cBhvr>
                                        <p:cTn id="34" dur="1" fill="hold"/>
                                        <p:tgtEl>
                                          <p:spTgt spid="11266">
                                            <p:txEl>
                                              <p:pRg st="9" end="9"/>
                                            </p:txEl>
                                          </p:spTgt>
                                        </p:tgtEl>
                                        <p:attrNameLst>
                                          <p:attrName/>
                                        </p:attrNameLst>
                                      </p:cBhvr>
                                    </p:anim>
                                  </p:childTnLst>
                                </p:cTn>
                              </p:par>
                              <p:par>
                                <p:cTn id="35" presetID="24" presetClass="entr" presetSubtype="0" fill="hold" grpId="0" nodeType="withEffect">
                                  <p:stCondLst>
                                    <p:cond delay="0"/>
                                  </p:stCondLst>
                                  <p:childTnLst>
                                    <p:set>
                                      <p:cBhvr>
                                        <p:cTn id="36" dur="1" fill="hold">
                                          <p:stCondLst>
                                            <p:cond delay="0"/>
                                          </p:stCondLst>
                                        </p:cTn>
                                        <p:tgtEl>
                                          <p:spTgt spid="11266">
                                            <p:txEl>
                                              <p:pRg st="11" end="11"/>
                                            </p:txEl>
                                          </p:spTgt>
                                        </p:tgtEl>
                                        <p:attrNameLst>
                                          <p:attrName>style.visibility</p:attrName>
                                        </p:attrNameLst>
                                      </p:cBhvr>
                                      <p:to>
                                        <p:strVal val="visible"/>
                                      </p:to>
                                    </p:set>
                                    <p:anim to="" calcmode="lin" valueType="num">
                                      <p:cBhvr>
                                        <p:cTn id="37" dur="1" fill="hold"/>
                                        <p:tgtEl>
                                          <p:spTgt spid="11266">
                                            <p:txEl>
                                              <p:pRg st="11" end="1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2"/>
          <p:cNvSpPr>
            <a:spLocks noGrp="1"/>
          </p:cNvSpPr>
          <p:nvPr>
            <p:ph idx="1"/>
          </p:nvPr>
        </p:nvSpPr>
        <p:spPr>
          <a:xfrm>
            <a:off x="457200" y="980728"/>
            <a:ext cx="8229600" cy="5026372"/>
          </a:xfrm>
        </p:spPr>
        <p:txBody>
          <a:bodyPr/>
          <a:lstStyle/>
          <a:p>
            <a:pPr marL="269875" lvl="1" algn="just" eaLnBrk="1" hangingPunct="1">
              <a:buNone/>
            </a:pPr>
            <a:r>
              <a:rPr lang="pt-BR" sz="2200" dirty="0" smtClean="0">
                <a:latin typeface="Lucida Sans Unicode"/>
                <a:cs typeface="Lucida Sans Unicode"/>
              </a:rPr>
              <a:t>1) Aposentadoria por Idade – </a:t>
            </a:r>
            <a:r>
              <a:rPr lang="pt-BR" sz="2200" dirty="0" err="1" smtClean="0">
                <a:latin typeface="Lucida Sans Unicode"/>
                <a:cs typeface="Lucida Sans Unicode"/>
              </a:rPr>
              <a:t>arts</a:t>
            </a:r>
            <a:r>
              <a:rPr lang="pt-BR" sz="2200" dirty="0" smtClean="0">
                <a:latin typeface="Lucida Sans Unicode"/>
                <a:cs typeface="Lucida Sans Unicode"/>
              </a:rPr>
              <a:t>.48/51, LB</a:t>
            </a:r>
            <a:endParaRPr lang="pt-BR" sz="2200" dirty="0" smtClean="0"/>
          </a:p>
          <a:p>
            <a:pPr marL="269875" lvl="1" algn="just" eaLnBrk="1" hangingPunct="1">
              <a:buNone/>
            </a:pPr>
            <a:endParaRPr lang="pt-BR" sz="1800" dirty="0" smtClean="0">
              <a:cs typeface="Lucida Sans Unicode"/>
            </a:endParaRPr>
          </a:p>
          <a:p>
            <a:pPr marL="269875" lvl="1" algn="just" eaLnBrk="1" hangingPunct="1">
              <a:buNone/>
            </a:pPr>
            <a:r>
              <a:rPr lang="pt-BR" sz="1800" dirty="0" smtClean="0">
                <a:cs typeface="Lucida Sans Unicode"/>
              </a:rPr>
              <a:t>a) Beneficiários : TODOS os segurados</a:t>
            </a:r>
          </a:p>
          <a:p>
            <a:pPr marL="269875" lvl="1" algn="just" eaLnBrk="1" hangingPunct="1">
              <a:buNone/>
            </a:pPr>
            <a:endParaRPr lang="pt-BR" sz="1800" dirty="0" smtClean="0">
              <a:cs typeface="Lucida Sans Unicode"/>
            </a:endParaRPr>
          </a:p>
          <a:p>
            <a:pPr marL="269875" lvl="1" algn="just" eaLnBrk="1" hangingPunct="1">
              <a:buNone/>
            </a:pPr>
            <a:r>
              <a:rPr lang="pt-BR" sz="1800" dirty="0" smtClean="0">
                <a:cs typeface="Lucida Sans Unicode"/>
              </a:rPr>
              <a:t>b) Requisitos: idade + carência</a:t>
            </a:r>
          </a:p>
          <a:p>
            <a:pPr marL="269875" lvl="1" algn="just" eaLnBrk="1" hangingPunct="1">
              <a:buNone/>
            </a:pPr>
            <a:endParaRPr lang="pt-BR" sz="1800" dirty="0" smtClean="0">
              <a:cs typeface="Lucida Sans Unicode"/>
            </a:endParaRPr>
          </a:p>
          <a:p>
            <a:pPr marL="269875" lvl="1" algn="just" eaLnBrk="1" hangingPunct="1">
              <a:buNone/>
            </a:pPr>
            <a:r>
              <a:rPr lang="pt-BR" sz="1800" b="1" dirty="0" smtClean="0">
                <a:cs typeface="Lucida Sans Unicode"/>
              </a:rPr>
              <a:t>IDADE</a:t>
            </a:r>
          </a:p>
          <a:p>
            <a:pPr marL="269875" lvl="1" algn="just" eaLnBrk="1" hangingPunct="1">
              <a:buNone/>
            </a:pPr>
            <a:endParaRPr lang="pt-BR" sz="1800" dirty="0" smtClean="0">
              <a:cs typeface="Lucida Sans Unicode"/>
            </a:endParaRPr>
          </a:p>
          <a:p>
            <a:pPr marL="1082675" lvl="1" algn="just" eaLnBrk="1" hangingPunct="1">
              <a:buNone/>
            </a:pPr>
            <a:r>
              <a:rPr lang="pt-BR" sz="1800" dirty="0" smtClean="0">
                <a:cs typeface="Lucida Sans Unicode"/>
              </a:rPr>
              <a:t>     H – 65 anos/ M – 60 anos</a:t>
            </a:r>
          </a:p>
          <a:p>
            <a:pPr marL="269875" lvl="1" algn="just" eaLnBrk="1" hangingPunct="1">
              <a:buNone/>
            </a:pPr>
            <a:r>
              <a:rPr lang="pt-BR" sz="1800" dirty="0" smtClean="0">
                <a:cs typeface="Lucida Sans Unicode"/>
              </a:rPr>
              <a:t> </a:t>
            </a:r>
          </a:p>
          <a:p>
            <a:pPr marL="893763" lvl="1" algn="just" eaLnBrk="1" hangingPunct="1">
              <a:buNone/>
            </a:pPr>
            <a:r>
              <a:rPr lang="pt-BR" sz="1800" dirty="0" smtClean="0">
                <a:cs typeface="Lucida Sans Unicode"/>
              </a:rPr>
              <a:t>       Trabalhador Rural: </a:t>
            </a:r>
            <a:r>
              <a:rPr lang="pt-BR" sz="1600" dirty="0" smtClean="0">
                <a:cs typeface="Lucida Sans Unicode"/>
              </a:rPr>
              <a:t>H – 60 anos/ M – 55 anos</a:t>
            </a:r>
          </a:p>
          <a:p>
            <a:pPr marL="265113" lvl="1" algn="just" eaLnBrk="1" hangingPunct="1">
              <a:buNone/>
            </a:pPr>
            <a:r>
              <a:rPr lang="pt-BR" sz="1800" dirty="0" smtClean="0">
                <a:cs typeface="Lucida Sans Unicode"/>
              </a:rPr>
              <a:t>→ Idade</a:t>
            </a:r>
          </a:p>
          <a:p>
            <a:pPr marL="893763" lvl="1" algn="just" eaLnBrk="1" hangingPunct="1">
              <a:buNone/>
            </a:pPr>
            <a:r>
              <a:rPr lang="pt-BR" sz="1800" dirty="0" smtClean="0">
                <a:cs typeface="Lucida Sans Unicode"/>
              </a:rPr>
              <a:t>                            Idade: H – 60 anos/ M – 55 anos</a:t>
            </a:r>
            <a:endParaRPr lang="pt-BR" sz="1600" dirty="0" smtClean="0">
              <a:cs typeface="Lucida Sans Unicode"/>
            </a:endParaRPr>
          </a:p>
          <a:p>
            <a:pPr marL="893763" lvl="1" algn="just" eaLnBrk="1" hangingPunct="1">
              <a:buNone/>
            </a:pPr>
            <a:r>
              <a:rPr lang="pt-BR" sz="1800" dirty="0" smtClean="0">
                <a:cs typeface="Lucida Sans Unicode"/>
              </a:rPr>
              <a:t>        Deficiente                      +</a:t>
            </a:r>
          </a:p>
          <a:p>
            <a:pPr marL="269875" lvl="1" algn="just" eaLnBrk="1" hangingPunct="1">
              <a:buNone/>
            </a:pPr>
            <a:r>
              <a:rPr lang="pt-BR" sz="1800" dirty="0" smtClean="0">
                <a:cs typeface="Lucida Sans Unicode"/>
              </a:rPr>
              <a:t>                                     deficiência no mínimo por 15 anos</a:t>
            </a:r>
            <a:endParaRPr lang="pt-BR" sz="2200" dirty="0" smtClean="0"/>
          </a:p>
        </p:txBody>
      </p:sp>
      <p:sp>
        <p:nvSpPr>
          <p:cNvPr id="2" name="Título 1"/>
          <p:cNvSpPr>
            <a:spLocks noGrp="1"/>
          </p:cNvSpPr>
          <p:nvPr>
            <p:ph type="title"/>
          </p:nvPr>
        </p:nvSpPr>
        <p:spPr>
          <a:xfrm>
            <a:off x="457200" y="274638"/>
            <a:ext cx="8229600" cy="850106"/>
          </a:xfrm>
        </p:spPr>
        <p:txBody>
          <a:bodyPr/>
          <a:lstStyle/>
          <a:p>
            <a:pPr algn="ctr" eaLnBrk="1" fontAlgn="auto" hangingPunct="1">
              <a:spcAft>
                <a:spcPts val="0"/>
              </a:spcAft>
              <a:defRPr/>
            </a:pPr>
            <a:endParaRPr lang="pt-BR" sz="2200" u="sng" dirty="0"/>
          </a:p>
        </p:txBody>
      </p:sp>
      <p:sp>
        <p:nvSpPr>
          <p:cNvPr id="4" name="Chave esquerda 3"/>
          <p:cNvSpPr/>
          <p:nvPr/>
        </p:nvSpPr>
        <p:spPr>
          <a:xfrm>
            <a:off x="1547664" y="3284984"/>
            <a:ext cx="170304" cy="266429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p>
        </p:txBody>
      </p:sp>
      <p:sp>
        <p:nvSpPr>
          <p:cNvPr id="5" name="Chave esquerda 4"/>
          <p:cNvSpPr/>
          <p:nvPr/>
        </p:nvSpPr>
        <p:spPr>
          <a:xfrm>
            <a:off x="2987824" y="4725144"/>
            <a:ext cx="288032" cy="10081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2"/>
          <p:cNvSpPr>
            <a:spLocks noGrp="1"/>
          </p:cNvSpPr>
          <p:nvPr>
            <p:ph idx="1"/>
          </p:nvPr>
        </p:nvSpPr>
        <p:spPr>
          <a:xfrm>
            <a:off x="457200" y="980728"/>
            <a:ext cx="8229600" cy="5026372"/>
          </a:xfrm>
        </p:spPr>
        <p:txBody>
          <a:bodyPr/>
          <a:lstStyle/>
          <a:p>
            <a:pPr marL="92075" lvl="1" indent="-50800" algn="just" eaLnBrk="1" hangingPunct="1">
              <a:buNone/>
            </a:pPr>
            <a:r>
              <a:rPr lang="pt-BR" sz="1800" dirty="0" smtClean="0">
                <a:cs typeface="Lucida Sans Unicode"/>
              </a:rPr>
              <a:t>b.3. atividade especial por categoria profissional</a:t>
            </a:r>
          </a:p>
          <a:p>
            <a:pPr marL="92075" lvl="1" indent="-50800" algn="just" eaLnBrk="1" hangingPunct="1">
              <a:buNone/>
            </a:pPr>
            <a:endParaRPr lang="pt-BR" sz="1600" dirty="0" smtClean="0">
              <a:cs typeface="Lucida Sans Unicode"/>
            </a:endParaRPr>
          </a:p>
          <a:p>
            <a:pPr marL="92075" lvl="1" indent="-50800" algn="just" eaLnBrk="1" hangingPunct="1">
              <a:buNone/>
            </a:pPr>
            <a:r>
              <a:rPr lang="pt-BR" sz="1600" dirty="0" smtClean="0">
                <a:cs typeface="Lucida Sans Unicode"/>
              </a:rPr>
              <a:t>- possível </a:t>
            </a:r>
            <a:r>
              <a:rPr lang="pt-BR" sz="1600" b="1" dirty="0" smtClean="0">
                <a:cs typeface="Lucida Sans Unicode"/>
              </a:rPr>
              <a:t>até</a:t>
            </a:r>
            <a:r>
              <a:rPr lang="pt-BR" sz="1600" dirty="0" smtClean="0">
                <a:cs typeface="Lucida Sans Unicode"/>
              </a:rPr>
              <a:t> 28.04.1995 (Lei 9.032/95), com base nas atividades (ocupações) profissionais elencadas no Anexo do Dec.53.831/64 e no Anexo II do Dec.83.080/79.</a:t>
            </a:r>
          </a:p>
          <a:p>
            <a:pPr marL="92075" lvl="1" indent="-50800" algn="just" eaLnBrk="1" hangingPunct="1">
              <a:buNone/>
            </a:pPr>
            <a:r>
              <a:rPr lang="pt-BR" sz="1600" dirty="0" smtClean="0">
                <a:cs typeface="Lucida Sans Unicode"/>
              </a:rPr>
              <a:t>- presunção absoluta de exposição a agentes nocivos.</a:t>
            </a:r>
          </a:p>
          <a:p>
            <a:pPr marL="92075" lvl="1" indent="-50800" algn="just" eaLnBrk="1" hangingPunct="1">
              <a:buNone/>
            </a:pPr>
            <a:r>
              <a:rPr lang="pt-BR" sz="1600" dirty="0" smtClean="0">
                <a:cs typeface="Lucida Sans Unicode"/>
              </a:rPr>
              <a:t>- necessário provar o efetivo exercício da ocupação profissional.</a:t>
            </a:r>
          </a:p>
          <a:p>
            <a:pPr marL="92075" lvl="1" indent="-50800" algn="just" eaLnBrk="1" hangingPunct="1">
              <a:buNone/>
            </a:pPr>
            <a:r>
              <a:rPr lang="pt-BR" sz="1600" dirty="0" smtClean="0">
                <a:cs typeface="Lucida Sans Unicode"/>
              </a:rPr>
              <a:t>- rol </a:t>
            </a:r>
            <a:r>
              <a:rPr lang="pt-BR" sz="1600" b="1" u="sng" dirty="0" smtClean="0">
                <a:cs typeface="Lucida Sans Unicode"/>
              </a:rPr>
              <a:t>exemplificativo</a:t>
            </a:r>
            <a:r>
              <a:rPr lang="pt-BR" sz="1600" dirty="0" smtClean="0">
                <a:cs typeface="Lucida Sans Unicode"/>
              </a:rPr>
              <a:t>: possível equiparação, desde que comprovado o efetivo exercício de atividades idênticas ao do paradigma (acerca das quais ocorre a presunção de insalubridade, periculosidade ou penosidade).</a:t>
            </a:r>
          </a:p>
          <a:p>
            <a:pPr marL="92075" lvl="1" indent="-50800" algn="just" eaLnBrk="1" hangingPunct="1">
              <a:buNone/>
            </a:pPr>
            <a:r>
              <a:rPr lang="pt-BR" sz="1400" dirty="0" smtClean="0">
                <a:latin typeface="Lucida Sans Unicode"/>
                <a:cs typeface="Lucida Sans Unicode"/>
              </a:rPr>
              <a:t>↳</a:t>
            </a:r>
            <a:r>
              <a:rPr lang="pt-BR" sz="1400" dirty="0" smtClean="0"/>
              <a:t> </a:t>
            </a:r>
            <a:r>
              <a:rPr lang="pt-BR" sz="1400" b="1" i="1" dirty="0" smtClean="0"/>
              <a:t>Súmula 191, TFR</a:t>
            </a:r>
            <a:r>
              <a:rPr lang="pt-BR" sz="1400" dirty="0" smtClean="0"/>
              <a:t>: atendidos os demais requisitos, é devida a aposentadoria especial, se perícia judicial constata que a </a:t>
            </a:r>
            <a:r>
              <a:rPr lang="pt-BR" sz="1400" b="1" dirty="0" smtClean="0"/>
              <a:t>atividade</a:t>
            </a:r>
            <a:r>
              <a:rPr lang="pt-BR" sz="1400" dirty="0" smtClean="0"/>
              <a:t> exercida pelo segurado é perigosa, insalubre ou penosa, mesmo não inscrita em regulamento (DJ 02.12.1985).</a:t>
            </a:r>
          </a:p>
          <a:p>
            <a:pPr marL="92075" lvl="1" indent="-50800" algn="just" eaLnBrk="1" hangingPunct="1">
              <a:buNone/>
            </a:pPr>
            <a:r>
              <a:rPr lang="pt-BR" sz="1600" dirty="0" smtClean="0">
                <a:cs typeface="Lucida Sans Unicode"/>
              </a:rPr>
              <a:t>- Exemplos:</a:t>
            </a:r>
          </a:p>
          <a:p>
            <a:pPr marL="92075" lvl="1" indent="-50800" algn="just" eaLnBrk="1" hangingPunct="1">
              <a:buNone/>
            </a:pPr>
            <a:r>
              <a:rPr lang="pt-BR" sz="1600" dirty="0" smtClean="0">
                <a:cs typeface="Lucida Sans Unicode"/>
              </a:rPr>
              <a:t>		- enfermeiro </a:t>
            </a:r>
            <a:r>
              <a:rPr lang="pt-BR" sz="1600" dirty="0" err="1" smtClean="0">
                <a:cs typeface="Lucida Sans Unicode"/>
              </a:rPr>
              <a:t>vs</a:t>
            </a:r>
            <a:r>
              <a:rPr lang="pt-BR" sz="1600" dirty="0" smtClean="0">
                <a:cs typeface="Lucida Sans Unicode"/>
              </a:rPr>
              <a:t> atendente/auxiliar de enfermagem</a:t>
            </a:r>
          </a:p>
          <a:p>
            <a:pPr marL="92075" lvl="1" indent="-50800" algn="just" eaLnBrk="1" hangingPunct="1">
              <a:buNone/>
            </a:pPr>
            <a:r>
              <a:rPr lang="pt-BR" sz="1600" dirty="0" smtClean="0">
                <a:cs typeface="Lucida Sans Unicode"/>
              </a:rPr>
              <a:t>		- engenheiro </a:t>
            </a:r>
            <a:r>
              <a:rPr lang="pt-BR" sz="1600" dirty="0" err="1" smtClean="0">
                <a:cs typeface="Lucida Sans Unicode"/>
              </a:rPr>
              <a:t>vs</a:t>
            </a:r>
            <a:r>
              <a:rPr lang="pt-BR" sz="1600" dirty="0" smtClean="0">
                <a:cs typeface="Lucida Sans Unicode"/>
              </a:rPr>
              <a:t> arquiteto</a:t>
            </a:r>
          </a:p>
          <a:p>
            <a:pPr marL="92075" lvl="1" indent="-50800" algn="just" eaLnBrk="1" hangingPunct="1">
              <a:buNone/>
            </a:pPr>
            <a:r>
              <a:rPr lang="pt-BR" sz="1600" dirty="0" smtClean="0">
                <a:cs typeface="Lucida Sans Unicode"/>
              </a:rPr>
              <a:t>		- motorista de caminhão </a:t>
            </a:r>
            <a:r>
              <a:rPr lang="pt-BR" sz="1600" dirty="0" err="1" smtClean="0">
                <a:cs typeface="Lucida Sans Unicode"/>
              </a:rPr>
              <a:t>vs</a:t>
            </a:r>
            <a:r>
              <a:rPr lang="pt-BR" sz="1600" dirty="0" smtClean="0">
                <a:cs typeface="Lucida Sans Unicode"/>
              </a:rPr>
              <a:t> motorista de trator (súmula 70, TNU)</a:t>
            </a:r>
            <a:endParaRPr lang="pt-BR" sz="1600" i="1" dirty="0" smtClean="0"/>
          </a:p>
        </p:txBody>
      </p:sp>
      <p:sp>
        <p:nvSpPr>
          <p:cNvPr id="2" name="Título 1"/>
          <p:cNvSpPr>
            <a:spLocks noGrp="1"/>
          </p:cNvSpPr>
          <p:nvPr>
            <p:ph type="title"/>
          </p:nvPr>
        </p:nvSpPr>
        <p:spPr>
          <a:xfrm>
            <a:off x="457200" y="274638"/>
            <a:ext cx="8229600" cy="562074"/>
          </a:xfrm>
        </p:spPr>
        <p:txBody>
          <a:bodyPr/>
          <a:lstStyle/>
          <a:p>
            <a:pPr algn="ctr" eaLnBrk="1" fontAlgn="auto" hangingPunct="1">
              <a:spcAft>
                <a:spcPts val="0"/>
              </a:spcAft>
              <a:defRPr/>
            </a:pPr>
            <a:endParaRPr lang="pt-BR" sz="2200" u="sn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1266">
                                            <p:txEl>
                                              <p:pRg st="2" end="2"/>
                                            </p:txEl>
                                          </p:spTgt>
                                        </p:tgtEl>
                                        <p:attrNameLst>
                                          <p:attrName>style.visibility</p:attrName>
                                        </p:attrNameLst>
                                      </p:cBhvr>
                                      <p:to>
                                        <p:strVal val="visible"/>
                                      </p:to>
                                    </p:set>
                                    <p:anim to="" calcmode="lin" valueType="num">
                                      <p:cBhvr>
                                        <p:cTn id="7" dur="1" fill="hold"/>
                                        <p:tgtEl>
                                          <p:spTgt spid="11266">
                                            <p:txEl>
                                              <p:pRg st="2" end="2"/>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1266">
                                            <p:txEl>
                                              <p:pRg st="3" end="3"/>
                                            </p:txEl>
                                          </p:spTgt>
                                        </p:tgtEl>
                                        <p:attrNameLst>
                                          <p:attrName>style.visibility</p:attrName>
                                        </p:attrNameLst>
                                      </p:cBhvr>
                                      <p:to>
                                        <p:strVal val="visible"/>
                                      </p:to>
                                    </p:set>
                                    <p:anim to="" calcmode="lin" valueType="num">
                                      <p:cBhvr>
                                        <p:cTn id="12" dur="1" fill="hold"/>
                                        <p:tgtEl>
                                          <p:spTgt spid="11266">
                                            <p:txEl>
                                              <p:pRg st="3" end="3"/>
                                            </p:txEl>
                                          </p:spTgt>
                                        </p:tgtEl>
                                        <p:attrNameLst>
                                          <p:attrName/>
                                        </p:attrNameLst>
                                      </p:cBhvr>
                                    </p:anim>
                                  </p:childTnLst>
                                </p:cTn>
                              </p:par>
                              <p:par>
                                <p:cTn id="13" presetID="24" presetClass="entr" presetSubtype="0" fill="hold" grpId="0" nodeType="withEffect">
                                  <p:stCondLst>
                                    <p:cond delay="0"/>
                                  </p:stCondLst>
                                  <p:childTnLst>
                                    <p:set>
                                      <p:cBhvr>
                                        <p:cTn id="14" dur="1" fill="hold">
                                          <p:stCondLst>
                                            <p:cond delay="0"/>
                                          </p:stCondLst>
                                        </p:cTn>
                                        <p:tgtEl>
                                          <p:spTgt spid="11266">
                                            <p:txEl>
                                              <p:pRg st="4" end="4"/>
                                            </p:txEl>
                                          </p:spTgt>
                                        </p:tgtEl>
                                        <p:attrNameLst>
                                          <p:attrName>style.visibility</p:attrName>
                                        </p:attrNameLst>
                                      </p:cBhvr>
                                      <p:to>
                                        <p:strVal val="visible"/>
                                      </p:to>
                                    </p:set>
                                    <p:anim to="" calcmode="lin" valueType="num">
                                      <p:cBhvr>
                                        <p:cTn id="15" dur="1" fill="hold"/>
                                        <p:tgtEl>
                                          <p:spTgt spid="11266">
                                            <p:txEl>
                                              <p:pRg st="4" end="4"/>
                                            </p:txEl>
                                          </p:spTgt>
                                        </p:tgtEl>
                                        <p:attrNameLst>
                                          <p:attrName/>
                                        </p:attrNameLst>
                                      </p:cBhvr>
                                    </p:anim>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grpId="0" nodeType="clickEffect">
                                  <p:stCondLst>
                                    <p:cond delay="0"/>
                                  </p:stCondLst>
                                  <p:childTnLst>
                                    <p:set>
                                      <p:cBhvr>
                                        <p:cTn id="19" dur="1" fill="hold">
                                          <p:stCondLst>
                                            <p:cond delay="0"/>
                                          </p:stCondLst>
                                        </p:cTn>
                                        <p:tgtEl>
                                          <p:spTgt spid="11266">
                                            <p:txEl>
                                              <p:pRg st="5" end="5"/>
                                            </p:txEl>
                                          </p:spTgt>
                                        </p:tgtEl>
                                        <p:attrNameLst>
                                          <p:attrName>style.visibility</p:attrName>
                                        </p:attrNameLst>
                                      </p:cBhvr>
                                      <p:to>
                                        <p:strVal val="visible"/>
                                      </p:to>
                                    </p:set>
                                    <p:anim to="" calcmode="lin" valueType="num">
                                      <p:cBhvr>
                                        <p:cTn id="20" dur="1" fill="hold"/>
                                        <p:tgtEl>
                                          <p:spTgt spid="11266">
                                            <p:txEl>
                                              <p:pRg st="5" end="5"/>
                                            </p:txEl>
                                          </p:spTgt>
                                        </p:tgtEl>
                                        <p:attrNameLst>
                                          <p:attrName/>
                                        </p:attrNameLst>
                                      </p:cBhvr>
                                    </p:anim>
                                  </p:childTnLst>
                                </p:cTn>
                              </p:par>
                              <p:par>
                                <p:cTn id="21" presetID="24" presetClass="entr" presetSubtype="0" fill="hold" grpId="0" nodeType="withEffect">
                                  <p:stCondLst>
                                    <p:cond delay="0"/>
                                  </p:stCondLst>
                                  <p:childTnLst>
                                    <p:set>
                                      <p:cBhvr>
                                        <p:cTn id="22" dur="1" fill="hold">
                                          <p:stCondLst>
                                            <p:cond delay="0"/>
                                          </p:stCondLst>
                                        </p:cTn>
                                        <p:tgtEl>
                                          <p:spTgt spid="11266">
                                            <p:txEl>
                                              <p:pRg st="6" end="6"/>
                                            </p:txEl>
                                          </p:spTgt>
                                        </p:tgtEl>
                                        <p:attrNameLst>
                                          <p:attrName>style.visibility</p:attrName>
                                        </p:attrNameLst>
                                      </p:cBhvr>
                                      <p:to>
                                        <p:strVal val="visible"/>
                                      </p:to>
                                    </p:set>
                                    <p:anim to="" calcmode="lin" valueType="num">
                                      <p:cBhvr>
                                        <p:cTn id="23" dur="1" fill="hold"/>
                                        <p:tgtEl>
                                          <p:spTgt spid="11266">
                                            <p:txEl>
                                              <p:pRg st="6" end="6"/>
                                            </p:txEl>
                                          </p:spTgt>
                                        </p:tgtEl>
                                        <p:attrNameLst>
                                          <p:attrName/>
                                        </p:attrNameLst>
                                      </p:cBhvr>
                                    </p:anim>
                                  </p:childTnLst>
                                </p:cTn>
                              </p:par>
                              <p:par>
                                <p:cTn id="24" presetID="24" presetClass="entr" presetSubtype="0" fill="hold" grpId="0" nodeType="withEffect">
                                  <p:stCondLst>
                                    <p:cond delay="0"/>
                                  </p:stCondLst>
                                  <p:childTnLst>
                                    <p:set>
                                      <p:cBhvr>
                                        <p:cTn id="25" dur="1" fill="hold">
                                          <p:stCondLst>
                                            <p:cond delay="0"/>
                                          </p:stCondLst>
                                        </p:cTn>
                                        <p:tgtEl>
                                          <p:spTgt spid="11266">
                                            <p:txEl>
                                              <p:pRg st="7" end="7"/>
                                            </p:txEl>
                                          </p:spTgt>
                                        </p:tgtEl>
                                        <p:attrNameLst>
                                          <p:attrName>style.visibility</p:attrName>
                                        </p:attrNameLst>
                                      </p:cBhvr>
                                      <p:to>
                                        <p:strVal val="visible"/>
                                      </p:to>
                                    </p:set>
                                    <p:anim to="" calcmode="lin" valueType="num">
                                      <p:cBhvr>
                                        <p:cTn id="26" dur="1" fill="hold"/>
                                        <p:tgtEl>
                                          <p:spTgt spid="11266">
                                            <p:txEl>
                                              <p:pRg st="7" end="7"/>
                                            </p:txEl>
                                          </p:spTgt>
                                        </p:tgtEl>
                                        <p:attrNameLst>
                                          <p:attrName/>
                                        </p:attrNameLst>
                                      </p:cBhvr>
                                    </p:anim>
                                  </p:childTnLst>
                                </p:cTn>
                              </p:par>
                              <p:par>
                                <p:cTn id="27" presetID="24" presetClass="entr" presetSubtype="0" fill="hold" grpId="0" nodeType="withEffect">
                                  <p:stCondLst>
                                    <p:cond delay="0"/>
                                  </p:stCondLst>
                                  <p:childTnLst>
                                    <p:set>
                                      <p:cBhvr>
                                        <p:cTn id="28" dur="1" fill="hold">
                                          <p:stCondLst>
                                            <p:cond delay="0"/>
                                          </p:stCondLst>
                                        </p:cTn>
                                        <p:tgtEl>
                                          <p:spTgt spid="11266">
                                            <p:txEl>
                                              <p:pRg st="8" end="8"/>
                                            </p:txEl>
                                          </p:spTgt>
                                        </p:tgtEl>
                                        <p:attrNameLst>
                                          <p:attrName>style.visibility</p:attrName>
                                        </p:attrNameLst>
                                      </p:cBhvr>
                                      <p:to>
                                        <p:strVal val="visible"/>
                                      </p:to>
                                    </p:set>
                                    <p:anim to="" calcmode="lin" valueType="num">
                                      <p:cBhvr>
                                        <p:cTn id="29" dur="1" fill="hold"/>
                                        <p:tgtEl>
                                          <p:spTgt spid="11266">
                                            <p:txEl>
                                              <p:pRg st="8" end="8"/>
                                            </p:txEl>
                                          </p:spTgt>
                                        </p:tgtEl>
                                        <p:attrNameLst>
                                          <p:attrName/>
                                        </p:attrNameLst>
                                      </p:cBhvr>
                                    </p:anim>
                                  </p:childTnLst>
                                </p:cTn>
                              </p:par>
                              <p:par>
                                <p:cTn id="30" presetID="24" presetClass="entr" presetSubtype="0" fill="hold" grpId="0" nodeType="withEffect">
                                  <p:stCondLst>
                                    <p:cond delay="0"/>
                                  </p:stCondLst>
                                  <p:childTnLst>
                                    <p:set>
                                      <p:cBhvr>
                                        <p:cTn id="31" dur="1" fill="hold">
                                          <p:stCondLst>
                                            <p:cond delay="0"/>
                                          </p:stCondLst>
                                        </p:cTn>
                                        <p:tgtEl>
                                          <p:spTgt spid="11266">
                                            <p:txEl>
                                              <p:pRg st="9" end="9"/>
                                            </p:txEl>
                                          </p:spTgt>
                                        </p:tgtEl>
                                        <p:attrNameLst>
                                          <p:attrName>style.visibility</p:attrName>
                                        </p:attrNameLst>
                                      </p:cBhvr>
                                      <p:to>
                                        <p:strVal val="visible"/>
                                      </p:to>
                                    </p:set>
                                    <p:anim to="" calcmode="lin" valueType="num">
                                      <p:cBhvr>
                                        <p:cTn id="32" dur="1" fill="hold"/>
                                        <p:tgtEl>
                                          <p:spTgt spid="11266">
                                            <p:txEl>
                                              <p:pRg st="9" end="9"/>
                                            </p:txEl>
                                          </p:spTgt>
                                        </p:tgtEl>
                                        <p:attrNameLst>
                                          <p:attrName/>
                                        </p:attrNameLst>
                                      </p:cBhvr>
                                    </p:anim>
                                  </p:childTnLst>
                                </p:cTn>
                              </p:par>
                              <p:par>
                                <p:cTn id="33" presetID="24" presetClass="entr" presetSubtype="0" fill="hold" grpId="0" nodeType="withEffect">
                                  <p:stCondLst>
                                    <p:cond delay="0"/>
                                  </p:stCondLst>
                                  <p:childTnLst>
                                    <p:set>
                                      <p:cBhvr>
                                        <p:cTn id="34" dur="1" fill="hold">
                                          <p:stCondLst>
                                            <p:cond delay="0"/>
                                          </p:stCondLst>
                                        </p:cTn>
                                        <p:tgtEl>
                                          <p:spTgt spid="11266">
                                            <p:txEl>
                                              <p:pRg st="10" end="10"/>
                                            </p:txEl>
                                          </p:spTgt>
                                        </p:tgtEl>
                                        <p:attrNameLst>
                                          <p:attrName>style.visibility</p:attrName>
                                        </p:attrNameLst>
                                      </p:cBhvr>
                                      <p:to>
                                        <p:strVal val="visible"/>
                                      </p:to>
                                    </p:set>
                                    <p:anim to="" calcmode="lin" valueType="num">
                                      <p:cBhvr>
                                        <p:cTn id="35" dur="1" fill="hold"/>
                                        <p:tgtEl>
                                          <p:spTgt spid="11266">
                                            <p:txEl>
                                              <p:pRg st="10" end="1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2"/>
          <p:cNvSpPr>
            <a:spLocks noGrp="1"/>
          </p:cNvSpPr>
          <p:nvPr>
            <p:ph idx="1"/>
          </p:nvPr>
        </p:nvSpPr>
        <p:spPr>
          <a:xfrm>
            <a:off x="457200" y="980728"/>
            <a:ext cx="8229600" cy="5026372"/>
          </a:xfrm>
        </p:spPr>
        <p:txBody>
          <a:bodyPr/>
          <a:lstStyle/>
          <a:p>
            <a:pPr marL="92075" lvl="1" indent="-50800" algn="just" eaLnBrk="1" hangingPunct="1">
              <a:buNone/>
            </a:pPr>
            <a:r>
              <a:rPr lang="pt-BR" sz="1800" dirty="0" smtClean="0">
                <a:cs typeface="Lucida Sans Unicode"/>
              </a:rPr>
              <a:t>b.3. atividade especial por categoria profissional</a:t>
            </a:r>
          </a:p>
          <a:p>
            <a:pPr marL="92075" lvl="1" indent="-50800" algn="just" eaLnBrk="1" hangingPunct="1">
              <a:buNone/>
            </a:pPr>
            <a:endParaRPr lang="pt-BR" sz="1600" dirty="0" smtClean="0">
              <a:cs typeface="Lucida Sans Unicode"/>
            </a:endParaRPr>
          </a:p>
          <a:p>
            <a:pPr marL="92075" lvl="1" indent="-50800" algn="just" eaLnBrk="1" hangingPunct="1">
              <a:buNone/>
            </a:pPr>
            <a:r>
              <a:rPr lang="pt-BR" sz="1600" dirty="0" smtClean="0">
                <a:latin typeface="Lucida Sans Unicode"/>
                <a:cs typeface="Lucida Sans Unicode"/>
              </a:rPr>
              <a:t>⇒ situações peculiares</a:t>
            </a:r>
          </a:p>
          <a:p>
            <a:pPr marL="92075" lvl="1" indent="-50800" algn="just" eaLnBrk="1" hangingPunct="1">
              <a:buNone/>
            </a:pPr>
            <a:endParaRPr lang="pt-BR" sz="1600" dirty="0" smtClean="0">
              <a:latin typeface="Lucida Sans Unicode"/>
              <a:cs typeface="Lucida Sans Unicode"/>
            </a:endParaRPr>
          </a:p>
          <a:p>
            <a:pPr marL="730250" lvl="1" indent="-368300" algn="just" eaLnBrk="1" hangingPunct="1">
              <a:buNone/>
            </a:pPr>
            <a:r>
              <a:rPr lang="pt-BR" sz="1600" dirty="0" smtClean="0">
                <a:cs typeface="Lucida Sans Unicode"/>
              </a:rPr>
              <a:t>- Lavrador (Dec.53.831/64, </a:t>
            </a:r>
            <a:r>
              <a:rPr lang="pt-BR" sz="1600" dirty="0" err="1" smtClean="0">
                <a:cs typeface="Lucida Sans Unicode"/>
              </a:rPr>
              <a:t>cod</a:t>
            </a:r>
            <a:r>
              <a:rPr lang="pt-BR" sz="1600" dirty="0" smtClean="0">
                <a:cs typeface="Lucida Sans Unicode"/>
              </a:rPr>
              <a:t>.2.2.1): apenas trabalhadores na </a:t>
            </a:r>
            <a:r>
              <a:rPr lang="pt-BR" sz="1600" b="1" dirty="0" smtClean="0">
                <a:cs typeface="Lucida Sans Unicode"/>
              </a:rPr>
              <a:t>agropecuária</a:t>
            </a:r>
            <a:r>
              <a:rPr lang="pt-BR" sz="1600" dirty="0" smtClean="0">
                <a:cs typeface="Lucida Sans Unicode"/>
              </a:rPr>
              <a:t> (agroindústria e </a:t>
            </a:r>
            <a:r>
              <a:rPr lang="pt-BR" sz="1600" dirty="0" err="1" smtClean="0">
                <a:cs typeface="Lucida Sans Unicode"/>
              </a:rPr>
              <a:t>agro-comércio</a:t>
            </a:r>
            <a:r>
              <a:rPr lang="pt-BR" sz="1600" dirty="0" smtClean="0">
                <a:cs typeface="Lucida Sans Unicode"/>
              </a:rPr>
              <a:t>). Ficam </a:t>
            </a:r>
            <a:r>
              <a:rPr lang="pt-BR" sz="1600" b="1" dirty="0" smtClean="0">
                <a:cs typeface="Lucida Sans Unicode"/>
              </a:rPr>
              <a:t>excluídos</a:t>
            </a:r>
            <a:r>
              <a:rPr lang="pt-BR" sz="1600" dirty="0" smtClean="0">
                <a:cs typeface="Lucida Sans Unicode"/>
              </a:rPr>
              <a:t> o </a:t>
            </a:r>
            <a:r>
              <a:rPr lang="pt-BR" sz="1600" b="1" dirty="0" smtClean="0">
                <a:cs typeface="Lucida Sans Unicode"/>
              </a:rPr>
              <a:t>segurado especial  </a:t>
            </a:r>
            <a:r>
              <a:rPr lang="pt-BR" sz="1600" dirty="0" smtClean="0">
                <a:cs typeface="Lucida Sans Unicode"/>
              </a:rPr>
              <a:t>e o </a:t>
            </a:r>
            <a:r>
              <a:rPr lang="pt-BR" sz="1600" b="1" dirty="0" smtClean="0">
                <a:cs typeface="Lucida Sans Unicode"/>
              </a:rPr>
              <a:t>empregado rural</a:t>
            </a:r>
            <a:r>
              <a:rPr lang="pt-BR" sz="1600" dirty="0" smtClean="0">
                <a:cs typeface="Lucida Sans Unicode"/>
              </a:rPr>
              <a:t>.</a:t>
            </a:r>
          </a:p>
          <a:p>
            <a:pPr marL="730250" lvl="1" indent="-368300" algn="just" eaLnBrk="1" hangingPunct="1">
              <a:buNone/>
            </a:pPr>
            <a:endParaRPr lang="pt-BR" sz="1600" dirty="0" smtClean="0">
              <a:cs typeface="Lucida Sans Unicode"/>
            </a:endParaRPr>
          </a:p>
          <a:p>
            <a:pPr marL="730250" lvl="1" indent="-368300" algn="just" eaLnBrk="1" hangingPunct="1">
              <a:buNone/>
            </a:pPr>
            <a:r>
              <a:rPr lang="pt-BR" sz="1600" dirty="0" smtClean="0">
                <a:cs typeface="Lucida Sans Unicode"/>
              </a:rPr>
              <a:t>- Guarda </a:t>
            </a:r>
            <a:r>
              <a:rPr lang="pt-BR" sz="1600" i="1" dirty="0" err="1" smtClean="0">
                <a:cs typeface="Lucida Sans Unicode"/>
              </a:rPr>
              <a:t>vs</a:t>
            </a:r>
            <a:r>
              <a:rPr lang="pt-BR" sz="1600" dirty="0" smtClean="0">
                <a:cs typeface="Lucida Sans Unicode"/>
              </a:rPr>
              <a:t> Vigilante</a:t>
            </a:r>
          </a:p>
          <a:p>
            <a:pPr marL="1073150" lvl="1" indent="-368300" algn="just" eaLnBrk="1" hangingPunct="1">
              <a:buNone/>
            </a:pPr>
            <a:r>
              <a:rPr lang="pt-BR" sz="1600" dirty="0" smtClean="0">
                <a:cs typeface="Lucida Sans Unicode"/>
              </a:rPr>
              <a:t>* Dec.53.831/64, </a:t>
            </a:r>
            <a:r>
              <a:rPr lang="pt-BR" sz="1600" dirty="0" err="1" smtClean="0">
                <a:cs typeface="Lucida Sans Unicode"/>
              </a:rPr>
              <a:t>cod</a:t>
            </a:r>
            <a:r>
              <a:rPr lang="pt-BR" sz="1600" dirty="0" smtClean="0">
                <a:cs typeface="Lucida Sans Unicode"/>
              </a:rPr>
              <a:t>.2.5.7:  bombeiros, investigadores, guardas.</a:t>
            </a:r>
          </a:p>
          <a:p>
            <a:pPr marL="1073150" lvl="1" indent="-368300" algn="just" eaLnBrk="1" hangingPunct="1">
              <a:buNone/>
            </a:pPr>
            <a:r>
              <a:rPr lang="pt-BR" sz="1600" dirty="0" smtClean="0">
                <a:cs typeface="Lucida Sans Unicode"/>
              </a:rPr>
              <a:t>* </a:t>
            </a:r>
            <a:r>
              <a:rPr lang="pt-BR" sz="1600" b="1" i="1" dirty="0" smtClean="0">
                <a:cs typeface="Lucida Sans Unicode"/>
              </a:rPr>
              <a:t>súmula 26 da TNU</a:t>
            </a:r>
            <a:r>
              <a:rPr lang="pt-BR" sz="1600" dirty="0" smtClean="0">
                <a:cs typeface="Lucida Sans Unicode"/>
              </a:rPr>
              <a:t>: a atividade de </a:t>
            </a:r>
            <a:r>
              <a:rPr lang="pt-BR" sz="1600" b="1" i="1" u="sng" dirty="0" smtClean="0">
                <a:cs typeface="Lucida Sans Unicode"/>
              </a:rPr>
              <a:t>vigilante</a:t>
            </a:r>
            <a:r>
              <a:rPr lang="pt-BR" sz="1600" dirty="0" smtClean="0">
                <a:cs typeface="Lucida Sans Unicode"/>
              </a:rPr>
              <a:t> enquadra-se como especial, equiparando-se à de guarda, elencada no item 2.5.7. do Anexo III do Decreto n. 53.831/64.</a:t>
            </a:r>
          </a:p>
          <a:p>
            <a:pPr marL="1073150" lvl="1" indent="-368300" algn="just" eaLnBrk="1" hangingPunct="1">
              <a:buNone/>
            </a:pPr>
            <a:r>
              <a:rPr lang="pt-BR" sz="1600" dirty="0" smtClean="0">
                <a:latin typeface="Lucida Sans Unicode"/>
                <a:cs typeface="Lucida Sans Unicode"/>
              </a:rPr>
              <a:t>↳ Entendimento da Previdência Social: apenas SE for vigilante ARMADO.</a:t>
            </a:r>
            <a:endParaRPr lang="pt-BR" sz="1600" i="1" dirty="0" smtClean="0"/>
          </a:p>
        </p:txBody>
      </p:sp>
      <p:sp>
        <p:nvSpPr>
          <p:cNvPr id="2" name="Título 1"/>
          <p:cNvSpPr>
            <a:spLocks noGrp="1"/>
          </p:cNvSpPr>
          <p:nvPr>
            <p:ph type="title"/>
          </p:nvPr>
        </p:nvSpPr>
        <p:spPr>
          <a:xfrm>
            <a:off x="457200" y="274638"/>
            <a:ext cx="8229600" cy="562074"/>
          </a:xfrm>
        </p:spPr>
        <p:txBody>
          <a:bodyPr/>
          <a:lstStyle/>
          <a:p>
            <a:pPr algn="ctr" eaLnBrk="1" fontAlgn="auto" hangingPunct="1">
              <a:spcAft>
                <a:spcPts val="0"/>
              </a:spcAft>
              <a:defRPr/>
            </a:pPr>
            <a:endParaRPr lang="pt-BR" sz="2200" u="sn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1266">
                                            <p:txEl>
                                              <p:pRg st="4" end="4"/>
                                            </p:txEl>
                                          </p:spTgt>
                                        </p:tgtEl>
                                        <p:attrNameLst>
                                          <p:attrName>style.visibility</p:attrName>
                                        </p:attrNameLst>
                                      </p:cBhvr>
                                      <p:to>
                                        <p:strVal val="visible"/>
                                      </p:to>
                                    </p:set>
                                    <p:anim to="" calcmode="lin" valueType="num">
                                      <p:cBhvr>
                                        <p:cTn id="7" dur="1" fill="hold"/>
                                        <p:tgtEl>
                                          <p:spTgt spid="11266">
                                            <p:txEl>
                                              <p:pRg st="4" end="4"/>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1266">
                                            <p:txEl>
                                              <p:pRg st="6" end="6"/>
                                            </p:txEl>
                                          </p:spTgt>
                                        </p:tgtEl>
                                        <p:attrNameLst>
                                          <p:attrName>style.visibility</p:attrName>
                                        </p:attrNameLst>
                                      </p:cBhvr>
                                      <p:to>
                                        <p:strVal val="visible"/>
                                      </p:to>
                                    </p:set>
                                    <p:anim to="" calcmode="lin" valueType="num">
                                      <p:cBhvr>
                                        <p:cTn id="12" dur="1" fill="hold"/>
                                        <p:tgtEl>
                                          <p:spTgt spid="11266">
                                            <p:txEl>
                                              <p:pRg st="6" end="6"/>
                                            </p:txEl>
                                          </p:spTgt>
                                        </p:tgtEl>
                                        <p:attrNameLst>
                                          <p:attrName/>
                                        </p:attrNameLst>
                                      </p:cBhvr>
                                    </p:anim>
                                  </p:childTnLst>
                                </p:cTn>
                              </p:par>
                              <p:par>
                                <p:cTn id="13" presetID="24" presetClass="entr" presetSubtype="0" fill="hold" grpId="0" nodeType="withEffect">
                                  <p:stCondLst>
                                    <p:cond delay="0"/>
                                  </p:stCondLst>
                                  <p:childTnLst>
                                    <p:set>
                                      <p:cBhvr>
                                        <p:cTn id="14" dur="1" fill="hold">
                                          <p:stCondLst>
                                            <p:cond delay="0"/>
                                          </p:stCondLst>
                                        </p:cTn>
                                        <p:tgtEl>
                                          <p:spTgt spid="11266">
                                            <p:txEl>
                                              <p:pRg st="7" end="7"/>
                                            </p:txEl>
                                          </p:spTgt>
                                        </p:tgtEl>
                                        <p:attrNameLst>
                                          <p:attrName>style.visibility</p:attrName>
                                        </p:attrNameLst>
                                      </p:cBhvr>
                                      <p:to>
                                        <p:strVal val="visible"/>
                                      </p:to>
                                    </p:set>
                                    <p:anim to="" calcmode="lin" valueType="num">
                                      <p:cBhvr>
                                        <p:cTn id="15" dur="1" fill="hold"/>
                                        <p:tgtEl>
                                          <p:spTgt spid="11266">
                                            <p:txEl>
                                              <p:pRg st="7" end="7"/>
                                            </p:txEl>
                                          </p:spTgt>
                                        </p:tgtEl>
                                        <p:attrNameLst>
                                          <p:attrName/>
                                        </p:attrNameLst>
                                      </p:cBhvr>
                                    </p:anim>
                                  </p:childTnLst>
                                </p:cTn>
                              </p:par>
                              <p:par>
                                <p:cTn id="16" presetID="24" presetClass="entr" presetSubtype="0" fill="hold" grpId="0" nodeType="withEffect">
                                  <p:stCondLst>
                                    <p:cond delay="0"/>
                                  </p:stCondLst>
                                  <p:childTnLst>
                                    <p:set>
                                      <p:cBhvr>
                                        <p:cTn id="17" dur="1" fill="hold">
                                          <p:stCondLst>
                                            <p:cond delay="0"/>
                                          </p:stCondLst>
                                        </p:cTn>
                                        <p:tgtEl>
                                          <p:spTgt spid="11266">
                                            <p:txEl>
                                              <p:pRg st="8" end="8"/>
                                            </p:txEl>
                                          </p:spTgt>
                                        </p:tgtEl>
                                        <p:attrNameLst>
                                          <p:attrName>style.visibility</p:attrName>
                                        </p:attrNameLst>
                                      </p:cBhvr>
                                      <p:to>
                                        <p:strVal val="visible"/>
                                      </p:to>
                                    </p:set>
                                    <p:anim to="" calcmode="lin" valueType="num">
                                      <p:cBhvr>
                                        <p:cTn id="18" dur="1" fill="hold"/>
                                        <p:tgtEl>
                                          <p:spTgt spid="11266">
                                            <p:txEl>
                                              <p:pRg st="8" end="8"/>
                                            </p:txEl>
                                          </p:spTgt>
                                        </p:tgtEl>
                                        <p:attrNameLst>
                                          <p:attrName/>
                                        </p:attrNameLst>
                                      </p:cBhvr>
                                    </p:anim>
                                  </p:childTnLst>
                                </p:cTn>
                              </p:par>
                              <p:par>
                                <p:cTn id="19" presetID="24" presetClass="entr" presetSubtype="0" fill="hold" grpId="0" nodeType="withEffect">
                                  <p:stCondLst>
                                    <p:cond delay="0"/>
                                  </p:stCondLst>
                                  <p:childTnLst>
                                    <p:set>
                                      <p:cBhvr>
                                        <p:cTn id="20" dur="1" fill="hold">
                                          <p:stCondLst>
                                            <p:cond delay="0"/>
                                          </p:stCondLst>
                                        </p:cTn>
                                        <p:tgtEl>
                                          <p:spTgt spid="11266">
                                            <p:txEl>
                                              <p:pRg st="9" end="9"/>
                                            </p:txEl>
                                          </p:spTgt>
                                        </p:tgtEl>
                                        <p:attrNameLst>
                                          <p:attrName>style.visibility</p:attrName>
                                        </p:attrNameLst>
                                      </p:cBhvr>
                                      <p:to>
                                        <p:strVal val="visible"/>
                                      </p:to>
                                    </p:set>
                                    <p:anim to="" calcmode="lin" valueType="num">
                                      <p:cBhvr>
                                        <p:cTn id="21" dur="1" fill="hold"/>
                                        <p:tgtEl>
                                          <p:spTgt spid="11266">
                                            <p:txEl>
                                              <p:pRg st="9" end="9"/>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2"/>
          <p:cNvSpPr>
            <a:spLocks noGrp="1"/>
          </p:cNvSpPr>
          <p:nvPr>
            <p:ph idx="1"/>
          </p:nvPr>
        </p:nvSpPr>
        <p:spPr>
          <a:xfrm>
            <a:off x="457200" y="980728"/>
            <a:ext cx="8229600" cy="5026372"/>
          </a:xfrm>
        </p:spPr>
        <p:txBody>
          <a:bodyPr/>
          <a:lstStyle/>
          <a:p>
            <a:pPr marL="92075" lvl="1" indent="-50800" algn="just" eaLnBrk="1" hangingPunct="1">
              <a:buNone/>
            </a:pPr>
            <a:r>
              <a:rPr lang="pt-BR" sz="1800" dirty="0" smtClean="0">
                <a:cs typeface="Lucida Sans Unicode"/>
              </a:rPr>
              <a:t>b.4. atividade especial por exposição a agentes nocivos</a:t>
            </a:r>
          </a:p>
          <a:p>
            <a:pPr marL="92075" lvl="1" indent="-50800" algn="just" eaLnBrk="1" hangingPunct="1">
              <a:buNone/>
            </a:pPr>
            <a:endParaRPr lang="pt-BR" sz="1800" dirty="0" smtClean="0">
              <a:cs typeface="Lucida Sans Unicode"/>
            </a:endParaRPr>
          </a:p>
          <a:p>
            <a:pPr marL="92075" lvl="1" indent="-50800" algn="just" eaLnBrk="1" hangingPunct="1">
              <a:buNone/>
            </a:pPr>
            <a:r>
              <a:rPr lang="pt-BR" sz="1600" dirty="0" smtClean="0">
                <a:cs typeface="Lucida Sans Unicode"/>
              </a:rPr>
              <a:t>- conceito de nocividade para fins previdenciários</a:t>
            </a:r>
          </a:p>
          <a:p>
            <a:pPr marL="723900" lvl="1" indent="-320675" algn="just" eaLnBrk="1" hangingPunct="1">
              <a:buNone/>
            </a:pPr>
            <a:endParaRPr lang="pt-BR" sz="1600" dirty="0" smtClean="0">
              <a:cs typeface="Lucida Sans Unicode"/>
            </a:endParaRPr>
          </a:p>
          <a:p>
            <a:pPr marL="723900" lvl="1" indent="-320675" algn="just" eaLnBrk="1" hangingPunct="1">
              <a:buNone/>
            </a:pPr>
            <a:r>
              <a:rPr lang="pt-BR" sz="1600" dirty="0" smtClean="0">
                <a:cs typeface="Lucida Sans Unicode"/>
              </a:rPr>
              <a:t>⇨ inicialmente embasada em mera exposição a </a:t>
            </a:r>
            <a:r>
              <a:rPr lang="pt-BR" sz="1600" b="1" dirty="0" smtClean="0">
                <a:cs typeface="Lucida Sans Unicode"/>
              </a:rPr>
              <a:t>risco de acidente</a:t>
            </a:r>
            <a:r>
              <a:rPr lang="pt-BR" sz="1600" dirty="0" smtClean="0">
                <a:cs typeface="Lucida Sans Unicode"/>
              </a:rPr>
              <a:t>, sem qualquer impacto na saúde ou integridade física do trabalhador</a:t>
            </a:r>
          </a:p>
          <a:p>
            <a:pPr marL="723900" lvl="1" indent="-320675" algn="just" eaLnBrk="1" hangingPunct="1">
              <a:buNone/>
            </a:pPr>
            <a:endParaRPr lang="pt-BR" sz="1600" dirty="0" smtClean="0">
              <a:cs typeface="Lucida Sans Unicode"/>
            </a:endParaRPr>
          </a:p>
          <a:p>
            <a:pPr marL="723900" lvl="1" indent="-320675" algn="just" eaLnBrk="1" hangingPunct="1">
              <a:buNone/>
            </a:pPr>
            <a:r>
              <a:rPr lang="pt-BR" sz="1600" dirty="0" smtClean="0">
                <a:cs typeface="Lucida Sans Unicode"/>
              </a:rPr>
              <a:t>⇨ atualmente consiste na situação combinada ou não de substâncias, energias e demais fatores de risco conhecidos, presentes no ambiente de trabalho, capazes de trazer ou ocasionar </a:t>
            </a:r>
            <a:r>
              <a:rPr lang="pt-BR" sz="1600" b="1" dirty="0" smtClean="0">
                <a:cs typeface="Lucida Sans Unicode"/>
              </a:rPr>
              <a:t>danos à saúde </a:t>
            </a:r>
            <a:r>
              <a:rPr lang="pt-BR" sz="1600" dirty="0" smtClean="0">
                <a:cs typeface="Lucida Sans Unicode"/>
              </a:rPr>
              <a:t>ou </a:t>
            </a:r>
            <a:r>
              <a:rPr lang="pt-BR" sz="1600" b="1" dirty="0" smtClean="0">
                <a:cs typeface="Lucida Sans Unicode"/>
              </a:rPr>
              <a:t>à integridade física do trabalhador</a:t>
            </a:r>
            <a:r>
              <a:rPr lang="pt-BR" sz="1600" dirty="0" smtClean="0">
                <a:cs typeface="Lucida Sans Unicode"/>
              </a:rPr>
              <a:t>.</a:t>
            </a:r>
          </a:p>
          <a:p>
            <a:pPr marL="723900" lvl="1" indent="-320675" algn="just" eaLnBrk="1" hangingPunct="1">
              <a:buNone/>
            </a:pPr>
            <a:endParaRPr lang="pt-BR" sz="1600" dirty="0" smtClean="0">
              <a:cs typeface="Lucida Sans Unicode"/>
            </a:endParaRPr>
          </a:p>
          <a:p>
            <a:pPr marL="723900" lvl="1" indent="-320675" algn="just" eaLnBrk="1" hangingPunct="1">
              <a:buNone/>
            </a:pPr>
            <a:r>
              <a:rPr lang="pt-BR" sz="1600" dirty="0" smtClean="0">
                <a:cs typeface="Lucida Sans Unicode"/>
              </a:rPr>
              <a:t>⇨ agentes físicos, químicos e biológicos considerados isoladamente ou em associação uns com os outros.</a:t>
            </a:r>
            <a:endParaRPr lang="pt-BR" sz="1600" i="1" dirty="0" smtClean="0"/>
          </a:p>
        </p:txBody>
      </p:sp>
      <p:sp>
        <p:nvSpPr>
          <p:cNvPr id="2" name="Título 1"/>
          <p:cNvSpPr>
            <a:spLocks noGrp="1"/>
          </p:cNvSpPr>
          <p:nvPr>
            <p:ph type="title"/>
          </p:nvPr>
        </p:nvSpPr>
        <p:spPr>
          <a:xfrm>
            <a:off x="457200" y="274638"/>
            <a:ext cx="8229600" cy="562074"/>
          </a:xfrm>
        </p:spPr>
        <p:txBody>
          <a:bodyPr/>
          <a:lstStyle/>
          <a:p>
            <a:pPr algn="ctr" eaLnBrk="1" fontAlgn="auto" hangingPunct="1">
              <a:spcAft>
                <a:spcPts val="0"/>
              </a:spcAft>
              <a:defRPr/>
            </a:pPr>
            <a:endParaRPr lang="pt-BR" sz="2200" u="sn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1266">
                                            <p:txEl>
                                              <p:pRg st="2" end="2"/>
                                            </p:txEl>
                                          </p:spTgt>
                                        </p:tgtEl>
                                        <p:attrNameLst>
                                          <p:attrName>style.visibility</p:attrName>
                                        </p:attrNameLst>
                                      </p:cBhvr>
                                      <p:to>
                                        <p:strVal val="visible"/>
                                      </p:to>
                                    </p:set>
                                    <p:anim to="" calcmode="lin" valueType="num">
                                      <p:cBhvr>
                                        <p:cTn id="7" dur="1" fill="hold"/>
                                        <p:tgtEl>
                                          <p:spTgt spid="11266">
                                            <p:txEl>
                                              <p:pRg st="2" end="2"/>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1266">
                                            <p:txEl>
                                              <p:pRg st="4" end="4"/>
                                            </p:txEl>
                                          </p:spTgt>
                                        </p:tgtEl>
                                        <p:attrNameLst>
                                          <p:attrName>style.visibility</p:attrName>
                                        </p:attrNameLst>
                                      </p:cBhvr>
                                      <p:to>
                                        <p:strVal val="visible"/>
                                      </p:to>
                                    </p:set>
                                    <p:anim to="" calcmode="lin" valueType="num">
                                      <p:cBhvr>
                                        <p:cTn id="10" dur="1" fill="hold"/>
                                        <p:tgtEl>
                                          <p:spTgt spid="11266">
                                            <p:txEl>
                                              <p:pRg st="4" end="4"/>
                                            </p:txEl>
                                          </p:spTgt>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11266">
                                            <p:txEl>
                                              <p:pRg st="6" end="6"/>
                                            </p:txEl>
                                          </p:spTgt>
                                        </p:tgtEl>
                                        <p:attrNameLst>
                                          <p:attrName>style.visibility</p:attrName>
                                        </p:attrNameLst>
                                      </p:cBhvr>
                                      <p:to>
                                        <p:strVal val="visible"/>
                                      </p:to>
                                    </p:set>
                                    <p:anim to="" calcmode="lin" valueType="num">
                                      <p:cBhvr>
                                        <p:cTn id="13" dur="1" fill="hold"/>
                                        <p:tgtEl>
                                          <p:spTgt spid="11266">
                                            <p:txEl>
                                              <p:pRg st="6" end="6"/>
                                            </p:txEl>
                                          </p:spTgt>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11266">
                                            <p:txEl>
                                              <p:pRg st="8" end="8"/>
                                            </p:txEl>
                                          </p:spTgt>
                                        </p:tgtEl>
                                        <p:attrNameLst>
                                          <p:attrName>style.visibility</p:attrName>
                                        </p:attrNameLst>
                                      </p:cBhvr>
                                      <p:to>
                                        <p:strVal val="visible"/>
                                      </p:to>
                                    </p:set>
                                    <p:anim to="" calcmode="lin" valueType="num">
                                      <p:cBhvr>
                                        <p:cTn id="16" dur="1" fill="hold"/>
                                        <p:tgtEl>
                                          <p:spTgt spid="11266">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2"/>
          <p:cNvSpPr>
            <a:spLocks noGrp="1"/>
          </p:cNvSpPr>
          <p:nvPr>
            <p:ph idx="1"/>
          </p:nvPr>
        </p:nvSpPr>
        <p:spPr>
          <a:xfrm>
            <a:off x="457200" y="980728"/>
            <a:ext cx="8229600" cy="5026372"/>
          </a:xfrm>
        </p:spPr>
        <p:txBody>
          <a:bodyPr/>
          <a:lstStyle/>
          <a:p>
            <a:pPr marL="92075" lvl="1" indent="-50800" algn="just" eaLnBrk="1" hangingPunct="1">
              <a:buNone/>
            </a:pPr>
            <a:r>
              <a:rPr lang="pt-BR" sz="1800" dirty="0" smtClean="0">
                <a:cs typeface="Lucida Sans Unicode"/>
              </a:rPr>
              <a:t>b.4. atividade especial por exposição a agentes nocivos</a:t>
            </a:r>
          </a:p>
          <a:p>
            <a:pPr marL="92075" lvl="1" indent="-50800" algn="just" eaLnBrk="1" hangingPunct="1">
              <a:buNone/>
            </a:pPr>
            <a:endParaRPr lang="pt-BR" sz="1800" dirty="0" smtClean="0">
              <a:cs typeface="Lucida Sans Unicode"/>
            </a:endParaRPr>
          </a:p>
          <a:p>
            <a:pPr marL="92075" lvl="1" indent="-50800" algn="just" eaLnBrk="1" hangingPunct="1">
              <a:buNone/>
            </a:pPr>
            <a:r>
              <a:rPr lang="pt-BR" sz="1600" dirty="0" smtClean="0">
                <a:cs typeface="Lucida Sans Unicode"/>
              </a:rPr>
              <a:t>- distinção entre atividade especial e atividade insalubre ou perigosa</a:t>
            </a:r>
          </a:p>
          <a:p>
            <a:pPr marL="92075" lvl="1" indent="-50800" algn="just" eaLnBrk="1" hangingPunct="1">
              <a:buNone/>
            </a:pPr>
            <a:endParaRPr lang="pt-BR" sz="1600" dirty="0" smtClean="0">
              <a:cs typeface="Lucida Sans Unicode"/>
            </a:endParaRPr>
          </a:p>
          <a:p>
            <a:pPr marL="92075" lvl="1" indent="-50800" algn="just" eaLnBrk="1" hangingPunct="1">
              <a:buNone/>
            </a:pPr>
            <a:endParaRPr lang="pt-BR" sz="1600" dirty="0" smtClean="0">
              <a:cs typeface="Lucida Sans Unicode"/>
            </a:endParaRPr>
          </a:p>
          <a:p>
            <a:pPr marL="92075" lvl="1" indent="-50800" algn="just" eaLnBrk="1" hangingPunct="1">
              <a:buNone/>
            </a:pPr>
            <a:endParaRPr lang="pt-BR" sz="1800" dirty="0" smtClean="0">
              <a:latin typeface="Lucida Sans Unicode"/>
              <a:cs typeface="Lucida Sans Unicode"/>
            </a:endParaRPr>
          </a:p>
          <a:p>
            <a:pPr marL="92075" lvl="1" indent="-50800" algn="just" eaLnBrk="1" hangingPunct="1">
              <a:buNone/>
            </a:pPr>
            <a:endParaRPr lang="pt-BR" sz="1800" dirty="0" smtClean="0">
              <a:latin typeface="Lucida Sans Unicode"/>
              <a:cs typeface="Lucida Sans Unicode"/>
            </a:endParaRPr>
          </a:p>
          <a:p>
            <a:pPr marL="92075" lvl="1" indent="-50800" algn="just" eaLnBrk="1" hangingPunct="1">
              <a:buNone/>
            </a:pPr>
            <a:endParaRPr lang="pt-BR" sz="1800" dirty="0" smtClean="0">
              <a:latin typeface="Lucida Sans Unicode"/>
              <a:cs typeface="Lucida Sans Unicode"/>
            </a:endParaRPr>
          </a:p>
          <a:p>
            <a:pPr marL="92075" lvl="1" indent="-50800" algn="just" eaLnBrk="1" hangingPunct="1">
              <a:buNone/>
            </a:pPr>
            <a:endParaRPr lang="pt-BR" sz="1800" dirty="0" smtClean="0">
              <a:latin typeface="Lucida Sans Unicode"/>
              <a:cs typeface="Lucida Sans Unicode"/>
            </a:endParaRPr>
          </a:p>
          <a:p>
            <a:pPr marL="92075" lvl="1" indent="-50800" algn="just" eaLnBrk="1" hangingPunct="1">
              <a:buNone/>
            </a:pPr>
            <a:endParaRPr lang="pt-BR" sz="1800" dirty="0" smtClean="0">
              <a:latin typeface="Lucida Sans Unicode"/>
              <a:cs typeface="Lucida Sans Unicode"/>
            </a:endParaRPr>
          </a:p>
          <a:p>
            <a:pPr marL="92075" lvl="1" indent="-50800" algn="just" eaLnBrk="1" hangingPunct="1">
              <a:buNone/>
            </a:pPr>
            <a:endParaRPr lang="pt-BR" sz="1800" dirty="0" smtClean="0">
              <a:latin typeface="Lucida Sans Unicode"/>
              <a:cs typeface="Lucida Sans Unicode"/>
            </a:endParaRPr>
          </a:p>
          <a:p>
            <a:pPr marL="92075" lvl="1" indent="-50800" algn="just" eaLnBrk="1" hangingPunct="1">
              <a:buNone/>
            </a:pPr>
            <a:endParaRPr lang="pt-BR" sz="1800" dirty="0" smtClean="0">
              <a:latin typeface="Lucida Sans Unicode"/>
              <a:cs typeface="Lucida Sans Unicode"/>
            </a:endParaRPr>
          </a:p>
          <a:p>
            <a:pPr marL="92075" lvl="1" indent="-50800" algn="just" eaLnBrk="1" hangingPunct="1">
              <a:buNone/>
            </a:pPr>
            <a:endParaRPr lang="pt-BR" sz="1800" dirty="0" smtClean="0">
              <a:latin typeface="Lucida Sans Unicode"/>
              <a:cs typeface="Lucida Sans Unicode"/>
            </a:endParaRPr>
          </a:p>
          <a:p>
            <a:pPr marL="92075" lvl="1" indent="-50800" algn="just" eaLnBrk="1" hangingPunct="1">
              <a:buNone/>
            </a:pPr>
            <a:endParaRPr lang="pt-BR" sz="1800" dirty="0" smtClean="0">
              <a:latin typeface="Lucida Sans Unicode"/>
              <a:cs typeface="Lucida Sans Unicode"/>
            </a:endParaRPr>
          </a:p>
          <a:p>
            <a:pPr marL="92075" lvl="1" indent="-50800" algn="just" eaLnBrk="1" hangingPunct="1">
              <a:buNone/>
            </a:pPr>
            <a:r>
              <a:rPr lang="pt-BR" sz="1600" dirty="0" smtClean="0"/>
              <a:t/>
            </a:r>
            <a:br>
              <a:rPr lang="pt-BR" sz="1600" dirty="0" smtClean="0"/>
            </a:br>
            <a:endParaRPr lang="pt-BR" sz="1600" i="1" dirty="0" smtClean="0"/>
          </a:p>
          <a:p>
            <a:pPr marL="92075" lvl="1" indent="-50800" algn="just" eaLnBrk="1" hangingPunct="1">
              <a:buNone/>
            </a:pPr>
            <a:endParaRPr lang="pt-BR" sz="1800" i="1" dirty="0" smtClean="0">
              <a:cs typeface="Lucida Sans Unicode"/>
            </a:endParaRPr>
          </a:p>
          <a:p>
            <a:pPr marL="92075" lvl="1" indent="-50800" algn="just" eaLnBrk="1" hangingPunct="1">
              <a:buNone/>
            </a:pPr>
            <a:endParaRPr lang="pt-BR" sz="1800" i="1" dirty="0" smtClean="0">
              <a:cs typeface="Lucida Sans Unicode"/>
            </a:endParaRPr>
          </a:p>
          <a:p>
            <a:pPr marL="990600" lvl="1" indent="-949325" algn="just" eaLnBrk="1" hangingPunct="1">
              <a:buNone/>
            </a:pPr>
            <a:endParaRPr lang="pt-BR" sz="1800" i="1" dirty="0" smtClean="0">
              <a:cs typeface="Lucida Sans Unicode"/>
            </a:endParaRPr>
          </a:p>
          <a:p>
            <a:pPr marL="990600" lvl="1" indent="-949325" algn="just" eaLnBrk="1" hangingPunct="1">
              <a:buNone/>
            </a:pPr>
            <a:endParaRPr lang="pt-BR" sz="1800" i="1" dirty="0" smtClean="0">
              <a:cs typeface="Lucida Sans Unicode"/>
            </a:endParaRPr>
          </a:p>
          <a:p>
            <a:pPr marL="269875" lvl="1" algn="just" eaLnBrk="1" hangingPunct="1">
              <a:buNone/>
            </a:pPr>
            <a:endParaRPr lang="pt-BR" sz="1800" i="1" dirty="0" smtClean="0">
              <a:cs typeface="Lucida Sans Unicode"/>
            </a:endParaRPr>
          </a:p>
          <a:p>
            <a:pPr marL="269875" lvl="1" algn="just" eaLnBrk="1" hangingPunct="1">
              <a:buNone/>
            </a:pPr>
            <a:r>
              <a:rPr lang="pt-BR" sz="1800" i="1" dirty="0" smtClean="0">
                <a:cs typeface="Lucida Sans Unicode"/>
              </a:rPr>
              <a:t> </a:t>
            </a:r>
          </a:p>
          <a:p>
            <a:pPr marL="269875" lvl="1" algn="just" eaLnBrk="1" hangingPunct="1">
              <a:buNone/>
            </a:pPr>
            <a:endParaRPr lang="pt-BR" sz="1600" i="1" dirty="0" smtClean="0">
              <a:cs typeface="Lucida Sans Unicode"/>
            </a:endParaRPr>
          </a:p>
          <a:p>
            <a:pPr marL="269875" lvl="1" algn="just" eaLnBrk="1" hangingPunct="1">
              <a:buNone/>
            </a:pPr>
            <a:r>
              <a:rPr lang="pt-BR" sz="1600" i="1" dirty="0" smtClean="0">
                <a:cs typeface="Lucida Sans Unicode"/>
              </a:rPr>
              <a:t>	</a:t>
            </a:r>
            <a:endParaRPr lang="pt-BR" sz="1600" i="1" dirty="0" smtClean="0"/>
          </a:p>
        </p:txBody>
      </p:sp>
      <p:sp>
        <p:nvSpPr>
          <p:cNvPr id="2" name="Título 1"/>
          <p:cNvSpPr>
            <a:spLocks noGrp="1"/>
          </p:cNvSpPr>
          <p:nvPr>
            <p:ph type="title"/>
          </p:nvPr>
        </p:nvSpPr>
        <p:spPr>
          <a:xfrm>
            <a:off x="457200" y="274638"/>
            <a:ext cx="8229600" cy="562074"/>
          </a:xfrm>
        </p:spPr>
        <p:txBody>
          <a:bodyPr/>
          <a:lstStyle/>
          <a:p>
            <a:pPr algn="ctr" eaLnBrk="1" fontAlgn="auto" hangingPunct="1">
              <a:spcAft>
                <a:spcPts val="0"/>
              </a:spcAft>
              <a:defRPr/>
            </a:pPr>
            <a:endParaRPr lang="pt-BR" sz="2200" u="sng" dirty="0"/>
          </a:p>
        </p:txBody>
      </p:sp>
      <p:graphicFrame>
        <p:nvGraphicFramePr>
          <p:cNvPr id="6" name="Tabela 5"/>
          <p:cNvGraphicFramePr>
            <a:graphicFrameLocks noGrp="1"/>
          </p:cNvGraphicFramePr>
          <p:nvPr/>
        </p:nvGraphicFramePr>
        <p:xfrm>
          <a:off x="611560" y="2420888"/>
          <a:ext cx="7920880" cy="3479800"/>
        </p:xfrm>
        <a:graphic>
          <a:graphicData uri="http://schemas.openxmlformats.org/drawingml/2006/table">
            <a:tbl>
              <a:tblPr firstRow="1" bandRow="1">
                <a:tableStyleId>{5C22544A-7EE6-4342-B048-85BDC9FD1C3A}</a:tableStyleId>
              </a:tblPr>
              <a:tblGrid>
                <a:gridCol w="1800200"/>
                <a:gridCol w="2808312"/>
                <a:gridCol w="3312368"/>
              </a:tblGrid>
              <a:tr h="370840">
                <a:tc>
                  <a:txBody>
                    <a:bodyPr/>
                    <a:lstStyle/>
                    <a:p>
                      <a:pPr algn="ctr"/>
                      <a:endParaRPr lang="pt-BR" dirty="0"/>
                    </a:p>
                  </a:txBody>
                  <a:tcPr/>
                </a:tc>
                <a:tc>
                  <a:txBody>
                    <a:bodyPr/>
                    <a:lstStyle/>
                    <a:p>
                      <a:pPr algn="ctr"/>
                      <a:r>
                        <a:rPr lang="pt-BR" dirty="0" smtClean="0"/>
                        <a:t>Atividade Especial</a:t>
                      </a:r>
                      <a:endParaRPr lang="pt-BR" dirty="0"/>
                    </a:p>
                  </a:txBody>
                  <a:tcPr/>
                </a:tc>
                <a:tc>
                  <a:txBody>
                    <a:bodyPr/>
                    <a:lstStyle/>
                    <a:p>
                      <a:pPr algn="ctr"/>
                      <a:r>
                        <a:rPr lang="pt-BR" dirty="0" smtClean="0"/>
                        <a:t>Atividade Insalubre ou  Perigosa</a:t>
                      </a:r>
                      <a:endParaRPr lang="pt-BR" dirty="0"/>
                    </a:p>
                  </a:txBody>
                  <a:tcPr/>
                </a:tc>
              </a:tr>
              <a:tr h="370840">
                <a:tc rowSpan="2">
                  <a:txBody>
                    <a:bodyPr/>
                    <a:lstStyle/>
                    <a:p>
                      <a:pPr algn="just"/>
                      <a:r>
                        <a:rPr lang="pt-BR" dirty="0" smtClean="0"/>
                        <a:t>Fundamento</a:t>
                      </a:r>
                      <a:r>
                        <a:rPr lang="pt-BR" baseline="0" dirty="0" smtClean="0"/>
                        <a:t> N</a:t>
                      </a:r>
                      <a:r>
                        <a:rPr lang="pt-BR" dirty="0" smtClean="0"/>
                        <a:t>ormativo </a:t>
                      </a:r>
                    </a:p>
                    <a:p>
                      <a:pPr algn="just"/>
                      <a:r>
                        <a:rPr lang="pt-BR" dirty="0" smtClean="0"/>
                        <a:t>      e </a:t>
                      </a:r>
                      <a:endParaRPr lang="pt-BR" dirty="0"/>
                    </a:p>
                    <a:p>
                      <a:pPr algn="just"/>
                      <a:r>
                        <a:rPr lang="pt-BR" dirty="0" smtClean="0"/>
                        <a:t>Teórico</a:t>
                      </a:r>
                      <a:endParaRPr lang="pt-BR" dirty="0"/>
                    </a:p>
                  </a:txBody>
                  <a:tcPr/>
                </a:tc>
                <a:tc>
                  <a:txBody>
                    <a:bodyPr/>
                    <a:lstStyle/>
                    <a:p>
                      <a:pPr algn="ctr"/>
                      <a:r>
                        <a:rPr lang="pt-BR" dirty="0" smtClean="0"/>
                        <a:t> CF, art.201,</a:t>
                      </a:r>
                      <a:r>
                        <a:rPr lang="pt-BR" baseline="0" dirty="0" smtClean="0"/>
                        <a:t> § 1.o</a:t>
                      </a:r>
                      <a:endParaRPr lang="pt-BR" dirty="0"/>
                    </a:p>
                  </a:txBody>
                  <a:tcPr/>
                </a:tc>
                <a:tc>
                  <a:txBody>
                    <a:bodyPr/>
                    <a:lstStyle/>
                    <a:p>
                      <a:pPr algn="ctr"/>
                      <a:r>
                        <a:rPr lang="pt-BR" dirty="0" smtClean="0"/>
                        <a:t>CF, art. 7.o, XXIII</a:t>
                      </a:r>
                      <a:endParaRPr lang="pt-BR" dirty="0"/>
                    </a:p>
                  </a:txBody>
                  <a:tcPr/>
                </a:tc>
              </a:tr>
              <a:tr h="370840">
                <a:tc vMerge="1">
                  <a:txBody>
                    <a:bodyPr/>
                    <a:lstStyle/>
                    <a:p>
                      <a:pPr algn="just"/>
                      <a:endParaRPr lang="pt-BR" dirty="0"/>
                    </a:p>
                  </a:txBody>
                  <a:tcPr/>
                </a:tc>
                <a:tc>
                  <a:txBody>
                    <a:bodyPr/>
                    <a:lstStyle/>
                    <a:p>
                      <a:pPr algn="just"/>
                      <a:r>
                        <a:rPr lang="pt-BR" dirty="0" smtClean="0"/>
                        <a:t>Redução da vida laborativa útil do trabalhador</a:t>
                      </a:r>
                      <a:endParaRPr lang="pt-BR" dirty="0"/>
                    </a:p>
                  </a:txBody>
                  <a:tcPr/>
                </a:tc>
                <a:tc>
                  <a:txBody>
                    <a:bodyPr/>
                    <a:lstStyle/>
                    <a:p>
                      <a:pPr algn="just"/>
                      <a:endParaRPr lang="pt-BR" dirty="0" smtClean="0"/>
                    </a:p>
                    <a:p>
                      <a:pPr algn="ctr"/>
                      <a:r>
                        <a:rPr lang="pt-BR" dirty="0" smtClean="0"/>
                        <a:t>Frequência de acidentes</a:t>
                      </a:r>
                      <a:endParaRPr lang="pt-BR" dirty="0"/>
                    </a:p>
                  </a:txBody>
                  <a:tcPr/>
                </a:tc>
              </a:tr>
              <a:tr h="370840">
                <a:tc>
                  <a:txBody>
                    <a:bodyPr/>
                    <a:lstStyle/>
                    <a:p>
                      <a:pPr algn="just"/>
                      <a:endParaRPr lang="pt-BR" dirty="0" smtClean="0"/>
                    </a:p>
                    <a:p>
                      <a:pPr algn="just"/>
                      <a:r>
                        <a:rPr lang="pt-BR" dirty="0" smtClean="0"/>
                        <a:t>Exigência</a:t>
                      </a:r>
                      <a:endParaRPr lang="pt-BR" dirty="0"/>
                    </a:p>
                  </a:txBody>
                  <a:tcPr/>
                </a:tc>
                <a:tc>
                  <a:txBody>
                    <a:bodyPr/>
                    <a:lstStyle/>
                    <a:p>
                      <a:pPr algn="just"/>
                      <a:r>
                        <a:rPr lang="pt-BR" dirty="0" smtClean="0"/>
                        <a:t>Exposição permanente e habitual</a:t>
                      </a:r>
                      <a:endParaRPr lang="pt-BR" dirty="0"/>
                    </a:p>
                  </a:txBody>
                  <a:tcPr/>
                </a:tc>
                <a:tc>
                  <a:txBody>
                    <a:bodyPr/>
                    <a:lstStyle/>
                    <a:p>
                      <a:pPr algn="just"/>
                      <a:r>
                        <a:rPr lang="pt-BR" dirty="0" smtClean="0"/>
                        <a:t>Qualquer</a:t>
                      </a:r>
                      <a:r>
                        <a:rPr lang="pt-BR" baseline="0" dirty="0" smtClean="0"/>
                        <a:t> exposição, mesmo a intermitente (Súmula 47, TST)</a:t>
                      </a:r>
                      <a:endParaRPr lang="pt-BR" dirty="0"/>
                    </a:p>
                  </a:txBody>
                  <a:tcPr/>
                </a:tc>
              </a:tr>
              <a:tr h="370840">
                <a:tc>
                  <a:txBody>
                    <a:bodyPr/>
                    <a:lstStyle/>
                    <a:p>
                      <a:pPr algn="just"/>
                      <a:r>
                        <a:rPr lang="pt-BR" dirty="0" err="1" smtClean="0"/>
                        <a:t>NR´s</a:t>
                      </a:r>
                      <a:endParaRPr lang="pt-BR" dirty="0"/>
                    </a:p>
                  </a:txBody>
                  <a:tcPr/>
                </a:tc>
                <a:tc>
                  <a:txBody>
                    <a:bodyPr/>
                    <a:lstStyle/>
                    <a:p>
                      <a:pPr algn="ctr"/>
                      <a:r>
                        <a:rPr lang="pt-BR" dirty="0" smtClean="0"/>
                        <a:t> Aplicação subsidiária</a:t>
                      </a:r>
                      <a:endParaRPr lang="pt-BR" dirty="0"/>
                    </a:p>
                  </a:txBody>
                  <a:tcPr/>
                </a:tc>
                <a:tc>
                  <a:txBody>
                    <a:bodyPr/>
                    <a:lstStyle/>
                    <a:p>
                      <a:pPr algn="just"/>
                      <a:r>
                        <a:rPr lang="pt-BR" dirty="0" smtClean="0"/>
                        <a:t> Regulamenta</a:t>
                      </a:r>
                      <a:r>
                        <a:rPr lang="pt-BR" baseline="0" dirty="0" smtClean="0"/>
                        <a:t> o art.190 da CLT</a:t>
                      </a:r>
                      <a:endParaRPr lang="pt-BR" dirty="0"/>
                    </a:p>
                  </a:txBody>
                  <a:tcPr/>
                </a:tc>
              </a:tr>
            </a:tbl>
          </a:graphicData>
        </a:graphic>
      </p:graphicFrame>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2"/>
          <p:cNvSpPr>
            <a:spLocks noGrp="1"/>
          </p:cNvSpPr>
          <p:nvPr>
            <p:ph idx="1"/>
          </p:nvPr>
        </p:nvSpPr>
        <p:spPr>
          <a:xfrm>
            <a:off x="457200" y="980728"/>
            <a:ext cx="8229600" cy="5026372"/>
          </a:xfrm>
        </p:spPr>
        <p:txBody>
          <a:bodyPr/>
          <a:lstStyle/>
          <a:p>
            <a:pPr marL="92075" lvl="1" indent="-50800" algn="just" eaLnBrk="1" hangingPunct="1">
              <a:buNone/>
            </a:pPr>
            <a:r>
              <a:rPr lang="pt-BR" sz="1800" dirty="0" smtClean="0">
                <a:cs typeface="Lucida Sans Unicode"/>
              </a:rPr>
              <a:t>b.4. atividade especial por exposição a agentes nocivos</a:t>
            </a:r>
          </a:p>
          <a:p>
            <a:pPr marL="92075" lvl="1" indent="-50800" algn="just" eaLnBrk="1" hangingPunct="1">
              <a:buNone/>
            </a:pPr>
            <a:endParaRPr lang="pt-BR" sz="1800" dirty="0" smtClean="0">
              <a:cs typeface="Lucida Sans Unicode"/>
            </a:endParaRPr>
          </a:p>
          <a:p>
            <a:pPr marL="92075" lvl="1" indent="-50800" algn="just" eaLnBrk="1" hangingPunct="1">
              <a:buNone/>
            </a:pPr>
            <a:r>
              <a:rPr lang="pt-BR" sz="1600" dirty="0" smtClean="0">
                <a:cs typeface="Lucida Sans Unicode"/>
              </a:rPr>
              <a:t>- análise dos agentes nocivos: qualitativa ou quantitativa</a:t>
            </a:r>
          </a:p>
          <a:p>
            <a:pPr marL="723900" lvl="1" indent="-320675" algn="just" eaLnBrk="1" hangingPunct="1">
              <a:buNone/>
            </a:pPr>
            <a:endParaRPr lang="pt-BR" sz="1600" dirty="0" smtClean="0">
              <a:cs typeface="Lucida Sans Unicode"/>
            </a:endParaRPr>
          </a:p>
          <a:p>
            <a:pPr marL="723900" lvl="1" indent="-320675" algn="just" eaLnBrk="1" hangingPunct="1">
              <a:buNone/>
            </a:pPr>
            <a:r>
              <a:rPr lang="pt-BR" sz="1600" dirty="0" smtClean="0">
                <a:cs typeface="Lucida Sans Unicode"/>
              </a:rPr>
              <a:t>⇨ </a:t>
            </a:r>
            <a:r>
              <a:rPr lang="pt-BR" sz="1600" b="1" dirty="0" smtClean="0">
                <a:cs typeface="Lucida Sans Unicode"/>
              </a:rPr>
              <a:t>qualitativa</a:t>
            </a:r>
            <a:r>
              <a:rPr lang="pt-BR" sz="1600" dirty="0" smtClean="0">
                <a:cs typeface="Lucida Sans Unicode"/>
              </a:rPr>
              <a:t>: basta a presença do agente nocivo no ambiente de trabalho.</a:t>
            </a:r>
          </a:p>
          <a:p>
            <a:pPr marL="723900" lvl="1" indent="-320675" algn="just" eaLnBrk="1" hangingPunct="1">
              <a:buNone/>
            </a:pPr>
            <a:endParaRPr lang="pt-BR" sz="1600" dirty="0" smtClean="0">
              <a:cs typeface="Lucida Sans Unicode"/>
            </a:endParaRPr>
          </a:p>
          <a:p>
            <a:pPr marL="723900" lvl="1" indent="-320675" algn="just" eaLnBrk="1" hangingPunct="1">
              <a:buNone/>
            </a:pPr>
            <a:r>
              <a:rPr lang="pt-BR" sz="1600" dirty="0" smtClean="0">
                <a:cs typeface="Lucida Sans Unicode"/>
              </a:rPr>
              <a:t>⇨ </a:t>
            </a:r>
            <a:r>
              <a:rPr lang="pt-BR" sz="1600" b="1" dirty="0" smtClean="0">
                <a:cs typeface="Lucida Sans Unicode"/>
              </a:rPr>
              <a:t>quantitativa</a:t>
            </a:r>
            <a:r>
              <a:rPr lang="pt-BR" sz="1600" dirty="0" smtClean="0">
                <a:cs typeface="Lucida Sans Unicode"/>
              </a:rPr>
              <a:t>: somente configura atividade especial </a:t>
            </a:r>
            <a:r>
              <a:rPr lang="pt-BR" sz="1600" b="1" dirty="0" smtClean="0">
                <a:cs typeface="Lucida Sans Unicode"/>
              </a:rPr>
              <a:t>SE</a:t>
            </a:r>
            <a:r>
              <a:rPr lang="pt-BR" sz="1600" dirty="0" smtClean="0">
                <a:cs typeface="Lucida Sans Unicode"/>
              </a:rPr>
              <a:t> a exposição </a:t>
            </a:r>
            <a:r>
              <a:rPr lang="pt-BR" sz="1600" b="1" dirty="0" smtClean="0">
                <a:cs typeface="Lucida Sans Unicode"/>
              </a:rPr>
              <a:t>ultrapassar</a:t>
            </a:r>
            <a:r>
              <a:rPr lang="pt-BR" sz="1600" dirty="0" smtClean="0">
                <a:cs typeface="Lucida Sans Unicode"/>
              </a:rPr>
              <a:t> os </a:t>
            </a:r>
            <a:r>
              <a:rPr lang="pt-BR" sz="1600" b="1" dirty="0" smtClean="0">
                <a:cs typeface="Lucida Sans Unicode"/>
              </a:rPr>
              <a:t>limites de tolerância </a:t>
            </a:r>
            <a:r>
              <a:rPr lang="pt-BR" sz="1600" dirty="0" smtClean="0">
                <a:cs typeface="Lucida Sans Unicode"/>
              </a:rPr>
              <a:t>previstos na legislação vigente à época da prestação dos serviços.</a:t>
            </a:r>
          </a:p>
          <a:p>
            <a:pPr marL="723900" lvl="1" indent="-320675" algn="just" eaLnBrk="1" hangingPunct="1">
              <a:buNone/>
            </a:pPr>
            <a:r>
              <a:rPr lang="pt-BR" sz="1600" dirty="0" smtClean="0">
                <a:latin typeface="Lucida Sans Unicode"/>
                <a:cs typeface="Lucida Sans Unicode"/>
              </a:rPr>
              <a:t>↳ limites de tolerância: previstos na NR-15 e apurados segundo a metodologia prevista pelas Normas de Higiene Ocupacional (NHO) da FUNDACENTRO.</a:t>
            </a:r>
            <a:endParaRPr lang="pt-BR" sz="1600" dirty="0" smtClean="0">
              <a:cs typeface="Lucida Sans Unicode"/>
            </a:endParaRPr>
          </a:p>
          <a:p>
            <a:pPr marL="92075" lvl="1" indent="-50800" algn="just" eaLnBrk="1" hangingPunct="1">
              <a:buNone/>
            </a:pPr>
            <a:r>
              <a:rPr lang="pt-BR" sz="1600" dirty="0" smtClean="0">
                <a:latin typeface="Lucida Sans Unicode"/>
                <a:cs typeface="Lucida Sans Unicode"/>
              </a:rPr>
              <a:t>⇒ a partir de 06.03.1997 (</a:t>
            </a:r>
            <a:r>
              <a:rPr lang="pt-BR" sz="1600" dirty="0" err="1" smtClean="0">
                <a:latin typeface="Lucida Sans Unicode"/>
                <a:cs typeface="Lucida Sans Unicode"/>
              </a:rPr>
              <a:t>publ</a:t>
            </a:r>
            <a:r>
              <a:rPr lang="pt-BR" sz="1600" dirty="0" smtClean="0">
                <a:latin typeface="Lucida Sans Unicode"/>
                <a:cs typeface="Lucida Sans Unicode"/>
              </a:rPr>
              <a:t>. do Decreto 2.172), os únicos agentes nocivos que reclamam análise </a:t>
            </a:r>
            <a:r>
              <a:rPr lang="pt-BR" sz="1600" b="1" dirty="0" smtClean="0">
                <a:latin typeface="Lucida Sans Unicode"/>
                <a:cs typeface="Lucida Sans Unicode"/>
              </a:rPr>
              <a:t>quantitativa</a:t>
            </a:r>
            <a:r>
              <a:rPr lang="pt-BR" sz="1600" dirty="0" smtClean="0">
                <a:latin typeface="Lucida Sans Unicode"/>
                <a:cs typeface="Lucida Sans Unicode"/>
              </a:rPr>
              <a:t> são </a:t>
            </a:r>
            <a:r>
              <a:rPr lang="pt-BR" sz="1600" b="1" i="1" dirty="0" smtClean="0">
                <a:latin typeface="Lucida Sans Unicode"/>
                <a:cs typeface="Lucida Sans Unicode"/>
              </a:rPr>
              <a:t>pressão sonora, temperatura </a:t>
            </a:r>
            <a:r>
              <a:rPr lang="pt-BR" sz="1600" dirty="0" smtClean="0">
                <a:latin typeface="Lucida Sans Unicode"/>
                <a:cs typeface="Lucida Sans Unicode"/>
              </a:rPr>
              <a:t>e </a:t>
            </a:r>
            <a:r>
              <a:rPr lang="pt-BR" sz="1600" b="1" i="1" dirty="0" smtClean="0">
                <a:latin typeface="Lucida Sans Unicode"/>
                <a:cs typeface="Lucida Sans Unicode"/>
              </a:rPr>
              <a:t>radiação ionizante </a:t>
            </a:r>
            <a:r>
              <a:rPr lang="pt-BR" sz="1600" dirty="0" smtClean="0">
                <a:latin typeface="Lucida Sans Unicode"/>
                <a:cs typeface="Lucida Sans Unicode"/>
              </a:rPr>
              <a:t>. Todos os demais são analisados </a:t>
            </a:r>
            <a:r>
              <a:rPr lang="pt-BR" sz="1600" b="1" i="1" dirty="0" smtClean="0">
                <a:latin typeface="Lucida Sans Unicode"/>
                <a:cs typeface="Lucida Sans Unicode"/>
              </a:rPr>
              <a:t>qualitativamente.</a:t>
            </a:r>
            <a:endParaRPr lang="pt-BR" sz="1600" i="1" dirty="0" smtClean="0"/>
          </a:p>
        </p:txBody>
      </p:sp>
      <p:sp>
        <p:nvSpPr>
          <p:cNvPr id="2" name="Título 1"/>
          <p:cNvSpPr>
            <a:spLocks noGrp="1"/>
          </p:cNvSpPr>
          <p:nvPr>
            <p:ph type="title"/>
          </p:nvPr>
        </p:nvSpPr>
        <p:spPr>
          <a:xfrm>
            <a:off x="457200" y="274638"/>
            <a:ext cx="8229600" cy="562074"/>
          </a:xfrm>
        </p:spPr>
        <p:txBody>
          <a:bodyPr/>
          <a:lstStyle/>
          <a:p>
            <a:pPr algn="ctr" eaLnBrk="1" fontAlgn="auto" hangingPunct="1">
              <a:spcAft>
                <a:spcPts val="0"/>
              </a:spcAft>
              <a:defRPr/>
            </a:pPr>
            <a:endParaRPr lang="pt-BR" sz="2200" u="sn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1266">
                                            <p:txEl>
                                              <p:pRg st="2" end="2"/>
                                            </p:txEl>
                                          </p:spTgt>
                                        </p:tgtEl>
                                        <p:attrNameLst>
                                          <p:attrName>style.visibility</p:attrName>
                                        </p:attrNameLst>
                                      </p:cBhvr>
                                      <p:to>
                                        <p:strVal val="visible"/>
                                      </p:to>
                                    </p:set>
                                    <p:anim to="" calcmode="lin" valueType="num">
                                      <p:cBhvr>
                                        <p:cTn id="7" dur="1" fill="hold"/>
                                        <p:tgtEl>
                                          <p:spTgt spid="11266">
                                            <p:txEl>
                                              <p:pRg st="2" end="2"/>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1266">
                                            <p:txEl>
                                              <p:pRg st="4" end="4"/>
                                            </p:txEl>
                                          </p:spTgt>
                                        </p:tgtEl>
                                        <p:attrNameLst>
                                          <p:attrName>style.visibility</p:attrName>
                                        </p:attrNameLst>
                                      </p:cBhvr>
                                      <p:to>
                                        <p:strVal val="visible"/>
                                      </p:to>
                                    </p:set>
                                    <p:anim to="" calcmode="lin" valueType="num">
                                      <p:cBhvr>
                                        <p:cTn id="10" dur="1" fill="hold"/>
                                        <p:tgtEl>
                                          <p:spTgt spid="11266">
                                            <p:txEl>
                                              <p:pRg st="4" end="4"/>
                                            </p:txEl>
                                          </p:spTgt>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11266">
                                            <p:txEl>
                                              <p:pRg st="6" end="6"/>
                                            </p:txEl>
                                          </p:spTgt>
                                        </p:tgtEl>
                                        <p:attrNameLst>
                                          <p:attrName>style.visibility</p:attrName>
                                        </p:attrNameLst>
                                      </p:cBhvr>
                                      <p:to>
                                        <p:strVal val="visible"/>
                                      </p:to>
                                    </p:set>
                                    <p:anim to="" calcmode="lin" valueType="num">
                                      <p:cBhvr>
                                        <p:cTn id="13" dur="1" fill="hold"/>
                                        <p:tgtEl>
                                          <p:spTgt spid="11266">
                                            <p:txEl>
                                              <p:pRg st="6" end="6"/>
                                            </p:txEl>
                                          </p:spTgt>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11266">
                                            <p:txEl>
                                              <p:pRg st="7" end="7"/>
                                            </p:txEl>
                                          </p:spTgt>
                                        </p:tgtEl>
                                        <p:attrNameLst>
                                          <p:attrName>style.visibility</p:attrName>
                                        </p:attrNameLst>
                                      </p:cBhvr>
                                      <p:to>
                                        <p:strVal val="visible"/>
                                      </p:to>
                                    </p:set>
                                    <p:anim to="" calcmode="lin" valueType="num">
                                      <p:cBhvr>
                                        <p:cTn id="16" dur="1" fill="hold"/>
                                        <p:tgtEl>
                                          <p:spTgt spid="11266">
                                            <p:txEl>
                                              <p:pRg st="7" end="7"/>
                                            </p:txEl>
                                          </p:spTgt>
                                        </p:tgtEl>
                                        <p:attrNameLst>
                                          <p:attrName/>
                                        </p:attrNameLst>
                                      </p:cBhvr>
                                    </p:anim>
                                  </p:childTnLst>
                                </p:cTn>
                              </p:par>
                            </p:childTnLst>
                          </p:cTn>
                        </p:par>
                      </p:childTnLst>
                    </p:cTn>
                  </p:par>
                  <p:par>
                    <p:cTn id="17" fill="hold">
                      <p:stCondLst>
                        <p:cond delay="indefinite"/>
                      </p:stCondLst>
                      <p:childTnLst>
                        <p:par>
                          <p:cTn id="18" fill="hold">
                            <p:stCondLst>
                              <p:cond delay="0"/>
                            </p:stCondLst>
                            <p:childTnLst>
                              <p:par>
                                <p:cTn id="19" presetID="24" presetClass="entr" presetSubtype="0" fill="hold" grpId="0" nodeType="clickEffect">
                                  <p:stCondLst>
                                    <p:cond delay="0"/>
                                  </p:stCondLst>
                                  <p:childTnLst>
                                    <p:set>
                                      <p:cBhvr>
                                        <p:cTn id="20" dur="1" fill="hold">
                                          <p:stCondLst>
                                            <p:cond delay="0"/>
                                          </p:stCondLst>
                                        </p:cTn>
                                        <p:tgtEl>
                                          <p:spTgt spid="11266">
                                            <p:txEl>
                                              <p:pRg st="8" end="8"/>
                                            </p:txEl>
                                          </p:spTgt>
                                        </p:tgtEl>
                                        <p:attrNameLst>
                                          <p:attrName>style.visibility</p:attrName>
                                        </p:attrNameLst>
                                      </p:cBhvr>
                                      <p:to>
                                        <p:strVal val="visible"/>
                                      </p:to>
                                    </p:set>
                                    <p:anim to="" calcmode="lin" valueType="num">
                                      <p:cBhvr>
                                        <p:cTn id="21" dur="1" fill="hold"/>
                                        <p:tgtEl>
                                          <p:spTgt spid="11266">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2"/>
          <p:cNvSpPr>
            <a:spLocks noGrp="1"/>
          </p:cNvSpPr>
          <p:nvPr>
            <p:ph idx="1"/>
          </p:nvPr>
        </p:nvSpPr>
        <p:spPr>
          <a:xfrm>
            <a:off x="457200" y="980728"/>
            <a:ext cx="8229600" cy="5026372"/>
          </a:xfrm>
        </p:spPr>
        <p:txBody>
          <a:bodyPr/>
          <a:lstStyle/>
          <a:p>
            <a:pPr marL="92075" lvl="1" indent="-50800" algn="just" eaLnBrk="1" hangingPunct="1">
              <a:buNone/>
            </a:pPr>
            <a:r>
              <a:rPr lang="pt-BR" sz="1800" dirty="0" smtClean="0">
                <a:cs typeface="Lucida Sans Unicode"/>
              </a:rPr>
              <a:t>b.4.1. Agentes Físicos</a:t>
            </a:r>
          </a:p>
          <a:p>
            <a:pPr marL="92075" lvl="1" indent="-50800" algn="just" eaLnBrk="1" hangingPunct="1">
              <a:buNone/>
            </a:pPr>
            <a:endParaRPr lang="pt-BR" sz="1800" dirty="0" smtClean="0">
              <a:cs typeface="Lucida Sans Unicode"/>
            </a:endParaRPr>
          </a:p>
          <a:p>
            <a:pPr marL="92075" lvl="1" indent="-50800" algn="just" eaLnBrk="1" hangingPunct="1">
              <a:buNone/>
            </a:pPr>
            <a:r>
              <a:rPr lang="pt-BR" sz="1800" dirty="0" smtClean="0">
                <a:cs typeface="Lucida Sans Unicode"/>
              </a:rPr>
              <a:t>b.4.1.1. Calor</a:t>
            </a:r>
          </a:p>
          <a:p>
            <a:pPr marL="92075" lvl="1" indent="-50800" algn="just" eaLnBrk="1" hangingPunct="1">
              <a:buNone/>
            </a:pPr>
            <a:r>
              <a:rPr lang="pt-BR" sz="1600" dirty="0" smtClean="0">
                <a:cs typeface="Lucida Sans Unicode"/>
              </a:rPr>
              <a:t>- inicialmente previsto no código 1.1.1 do Anexo ao Decreto 53.831/64.</a:t>
            </a:r>
          </a:p>
          <a:p>
            <a:pPr marL="92075" lvl="1" indent="-50800" algn="just" eaLnBrk="1" hangingPunct="1">
              <a:buNone/>
            </a:pPr>
            <a:r>
              <a:rPr lang="pt-BR" sz="1600" dirty="0" smtClean="0">
                <a:cs typeface="Lucida Sans Unicode"/>
              </a:rPr>
              <a:t>- decorrente de fontes artificiais, o que exclui as intempéries (vento, chuva, frio, umidade, calor solar, etc).</a:t>
            </a:r>
          </a:p>
          <a:p>
            <a:pPr marL="92075" lvl="1" indent="-50800" algn="just" eaLnBrk="1" hangingPunct="1">
              <a:buNone/>
            </a:pPr>
            <a:r>
              <a:rPr lang="pt-BR" sz="1600" dirty="0" smtClean="0">
                <a:cs typeface="Lucida Sans Unicode"/>
              </a:rPr>
              <a:t>- limites de tolerância:</a:t>
            </a:r>
          </a:p>
          <a:p>
            <a:pPr marL="723900" lvl="1" indent="-320675" algn="just" eaLnBrk="1" hangingPunct="1">
              <a:buNone/>
            </a:pPr>
            <a:r>
              <a:rPr lang="pt-BR" sz="1600" dirty="0" smtClean="0">
                <a:cs typeface="Lucida Sans Unicode"/>
              </a:rPr>
              <a:t>⇨ até 05.03.1997 (edição do Dec. 2.172): temperatura superior a 28.o C.</a:t>
            </a:r>
          </a:p>
          <a:p>
            <a:pPr marL="723900" lvl="1" indent="-320675" algn="just" eaLnBrk="1" hangingPunct="1">
              <a:buNone/>
            </a:pPr>
            <a:r>
              <a:rPr lang="pt-BR" sz="1600" dirty="0" smtClean="0">
                <a:cs typeface="Lucida Sans Unicode"/>
              </a:rPr>
              <a:t>⇨ após 05.03.1997: aferição em IBUTG (Índice de Bulbo Úmido – Termômetro de Globo) com limites variáveis previstos no anexo 03 da NR-15.</a:t>
            </a:r>
          </a:p>
          <a:p>
            <a:pPr marL="92075" lvl="1" indent="-50800" algn="just" eaLnBrk="1" hangingPunct="1">
              <a:buNone/>
            </a:pPr>
            <a:r>
              <a:rPr lang="pt-BR" sz="1600" dirty="0" smtClean="0">
                <a:latin typeface="Lucida Sans Unicode"/>
                <a:cs typeface="Lucida Sans Unicode"/>
              </a:rPr>
              <a:t>⇒ sempre necessário laudo técnico para aferir os limites de tolerância.</a:t>
            </a:r>
            <a:endParaRPr lang="pt-BR" sz="1600" i="1" dirty="0" smtClean="0"/>
          </a:p>
        </p:txBody>
      </p:sp>
      <p:sp>
        <p:nvSpPr>
          <p:cNvPr id="2" name="Título 1"/>
          <p:cNvSpPr>
            <a:spLocks noGrp="1"/>
          </p:cNvSpPr>
          <p:nvPr>
            <p:ph type="title"/>
          </p:nvPr>
        </p:nvSpPr>
        <p:spPr>
          <a:xfrm>
            <a:off x="457200" y="274638"/>
            <a:ext cx="8229600" cy="562074"/>
          </a:xfrm>
        </p:spPr>
        <p:txBody>
          <a:bodyPr/>
          <a:lstStyle/>
          <a:p>
            <a:pPr algn="ctr" eaLnBrk="1" fontAlgn="auto" hangingPunct="1">
              <a:spcAft>
                <a:spcPts val="0"/>
              </a:spcAft>
              <a:defRPr/>
            </a:pPr>
            <a:endParaRPr lang="pt-BR" sz="2200" u="sng" dirty="0"/>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2"/>
          <p:cNvSpPr>
            <a:spLocks noGrp="1"/>
          </p:cNvSpPr>
          <p:nvPr>
            <p:ph idx="1"/>
          </p:nvPr>
        </p:nvSpPr>
        <p:spPr>
          <a:xfrm>
            <a:off x="457200" y="980728"/>
            <a:ext cx="8229600" cy="5026372"/>
          </a:xfrm>
        </p:spPr>
        <p:txBody>
          <a:bodyPr/>
          <a:lstStyle/>
          <a:p>
            <a:pPr marL="92075" lvl="1" indent="-50800" algn="just" eaLnBrk="1" hangingPunct="1">
              <a:buNone/>
            </a:pPr>
            <a:r>
              <a:rPr lang="pt-BR" sz="1800" dirty="0" smtClean="0">
                <a:cs typeface="Lucida Sans Unicode"/>
              </a:rPr>
              <a:t>b.4.1. Agentes Físicos</a:t>
            </a:r>
          </a:p>
          <a:p>
            <a:pPr marL="92075" lvl="1" indent="-50800" algn="just" eaLnBrk="1" hangingPunct="1">
              <a:buNone/>
            </a:pPr>
            <a:endParaRPr lang="pt-BR" sz="1800" dirty="0" smtClean="0">
              <a:cs typeface="Lucida Sans Unicode"/>
            </a:endParaRPr>
          </a:p>
          <a:p>
            <a:pPr marL="92075" lvl="1" indent="-50800" algn="just" eaLnBrk="1" hangingPunct="1">
              <a:buNone/>
            </a:pPr>
            <a:r>
              <a:rPr lang="pt-BR" sz="1800" dirty="0" smtClean="0">
                <a:cs typeface="Lucida Sans Unicode"/>
              </a:rPr>
              <a:t>b.4.1.2. Frio</a:t>
            </a:r>
          </a:p>
          <a:p>
            <a:pPr marL="92075" lvl="1" indent="-50800" algn="just" eaLnBrk="1" hangingPunct="1">
              <a:buNone/>
            </a:pPr>
            <a:r>
              <a:rPr lang="pt-BR" sz="1600" dirty="0" smtClean="0">
                <a:cs typeface="Lucida Sans Unicode"/>
              </a:rPr>
              <a:t>- inicialmente previsto no código 1.1.2 do Anexo ao Decreto 53.831/64, foi reproduzido no Anexo I do Decreto 83.080/79.</a:t>
            </a:r>
          </a:p>
          <a:p>
            <a:pPr marL="92075" lvl="1" indent="-50800" algn="just" eaLnBrk="1" hangingPunct="1">
              <a:buNone/>
            </a:pPr>
            <a:r>
              <a:rPr lang="pt-BR" sz="1600" dirty="0" smtClean="0">
                <a:cs typeface="Lucida Sans Unicode"/>
              </a:rPr>
              <a:t>- decorrente de fontes artificiais (trabalho em câmara fria).</a:t>
            </a:r>
          </a:p>
          <a:p>
            <a:pPr marL="92075" lvl="1" indent="-50800" algn="just" eaLnBrk="1" hangingPunct="1">
              <a:buNone/>
            </a:pPr>
            <a:r>
              <a:rPr lang="pt-BR" sz="1600" dirty="0" smtClean="0">
                <a:cs typeface="Lucida Sans Unicode"/>
              </a:rPr>
              <a:t>- não exige permanência no interior da câmara fria, mas é necessário habitualidade.</a:t>
            </a:r>
          </a:p>
          <a:p>
            <a:pPr marL="92075" lvl="1" indent="-50800" algn="just" eaLnBrk="1" hangingPunct="1">
              <a:buNone/>
            </a:pPr>
            <a:r>
              <a:rPr lang="pt-BR" sz="1600" dirty="0" smtClean="0">
                <a:cs typeface="Lucida Sans Unicode"/>
              </a:rPr>
              <a:t>- limites de tolerância:</a:t>
            </a:r>
          </a:p>
          <a:p>
            <a:pPr marL="723900" lvl="1" indent="-320675" algn="just" eaLnBrk="1" hangingPunct="1">
              <a:buNone/>
            </a:pPr>
            <a:r>
              <a:rPr lang="pt-BR" sz="1600" dirty="0" smtClean="0">
                <a:cs typeface="Lucida Sans Unicode"/>
              </a:rPr>
              <a:t>⇨ até 05.03.1997 (edição do Dec. 2.172): temperatura inferior a 12.o C.</a:t>
            </a:r>
          </a:p>
          <a:p>
            <a:pPr marL="723900" lvl="1" indent="-320675" algn="just" eaLnBrk="1" hangingPunct="1">
              <a:buNone/>
            </a:pPr>
            <a:r>
              <a:rPr lang="pt-BR" sz="1600" dirty="0" smtClean="0">
                <a:cs typeface="Lucida Sans Unicode"/>
              </a:rPr>
              <a:t>⇨ após 05.03.1997: não mais contemplado como agente nocivo para fins previdenciários.</a:t>
            </a:r>
          </a:p>
          <a:p>
            <a:pPr marL="92075" lvl="1" indent="-50800" algn="just" eaLnBrk="1" hangingPunct="1">
              <a:buNone/>
            </a:pPr>
            <a:r>
              <a:rPr lang="pt-BR" sz="1600" dirty="0" smtClean="0">
                <a:cs typeface="Lucida Sans Unicode"/>
              </a:rPr>
              <a:t>⇒ sempre necessário laudo técnico para aferir os limites de tolerância.</a:t>
            </a:r>
            <a:endParaRPr lang="pt-BR" sz="1600" i="1" dirty="0" smtClean="0"/>
          </a:p>
        </p:txBody>
      </p:sp>
      <p:sp>
        <p:nvSpPr>
          <p:cNvPr id="2" name="Título 1"/>
          <p:cNvSpPr>
            <a:spLocks noGrp="1"/>
          </p:cNvSpPr>
          <p:nvPr>
            <p:ph type="title"/>
          </p:nvPr>
        </p:nvSpPr>
        <p:spPr>
          <a:xfrm>
            <a:off x="457200" y="274638"/>
            <a:ext cx="8229600" cy="562074"/>
          </a:xfrm>
        </p:spPr>
        <p:txBody>
          <a:bodyPr/>
          <a:lstStyle/>
          <a:p>
            <a:pPr algn="ctr" eaLnBrk="1" fontAlgn="auto" hangingPunct="1">
              <a:spcAft>
                <a:spcPts val="0"/>
              </a:spcAft>
              <a:defRPr/>
            </a:pPr>
            <a:endParaRPr lang="pt-BR" sz="2200" u="sng" dirty="0"/>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2"/>
          <p:cNvSpPr>
            <a:spLocks noGrp="1"/>
          </p:cNvSpPr>
          <p:nvPr>
            <p:ph idx="1"/>
          </p:nvPr>
        </p:nvSpPr>
        <p:spPr>
          <a:xfrm>
            <a:off x="457200" y="980728"/>
            <a:ext cx="8229600" cy="5026372"/>
          </a:xfrm>
        </p:spPr>
        <p:txBody>
          <a:bodyPr/>
          <a:lstStyle/>
          <a:p>
            <a:pPr marL="92075" lvl="1" indent="-50800" algn="just" eaLnBrk="1" hangingPunct="1">
              <a:buNone/>
            </a:pPr>
            <a:r>
              <a:rPr lang="pt-BR" sz="1800" dirty="0" smtClean="0">
                <a:cs typeface="Lucida Sans Unicode"/>
              </a:rPr>
              <a:t>b.4.1. Agentes Físicos</a:t>
            </a:r>
          </a:p>
          <a:p>
            <a:pPr marL="92075" lvl="1" indent="-50800" algn="just" eaLnBrk="1" hangingPunct="1">
              <a:buNone/>
            </a:pPr>
            <a:endParaRPr lang="pt-BR" sz="1800" dirty="0" smtClean="0">
              <a:cs typeface="Lucida Sans Unicode"/>
            </a:endParaRPr>
          </a:p>
          <a:p>
            <a:pPr marL="92075" lvl="1" indent="-50800" algn="just" eaLnBrk="1" hangingPunct="1">
              <a:buNone/>
            </a:pPr>
            <a:r>
              <a:rPr lang="pt-BR" sz="1800" dirty="0" smtClean="0">
                <a:cs typeface="Lucida Sans Unicode"/>
              </a:rPr>
              <a:t>b.4.1.3. Umidade</a:t>
            </a:r>
          </a:p>
          <a:p>
            <a:pPr marL="92075" lvl="1" indent="-50800" algn="just" eaLnBrk="1" hangingPunct="1">
              <a:buNone/>
            </a:pPr>
            <a:r>
              <a:rPr lang="pt-BR" sz="1600" dirty="0" smtClean="0">
                <a:cs typeface="Lucida Sans Unicode"/>
              </a:rPr>
              <a:t>- inicialmente previsto no código 1.1.3 do Anexo ao Decreto 53.831/64.</a:t>
            </a:r>
          </a:p>
          <a:p>
            <a:pPr marL="92075" lvl="1" indent="-50800" algn="just" eaLnBrk="1" hangingPunct="1">
              <a:buNone/>
            </a:pPr>
            <a:r>
              <a:rPr lang="pt-BR" sz="1600" dirty="0" smtClean="0">
                <a:cs typeface="Lucida Sans Unicode"/>
              </a:rPr>
              <a:t>- umidade excessiva proveniente de fontes </a:t>
            </a:r>
            <a:r>
              <a:rPr lang="pt-BR" sz="1600" b="1" dirty="0" smtClean="0">
                <a:cs typeface="Lucida Sans Unicode"/>
              </a:rPr>
              <a:t>artificiais.</a:t>
            </a:r>
          </a:p>
          <a:p>
            <a:pPr marL="92075" lvl="1" indent="-50800" algn="just" eaLnBrk="1" hangingPunct="1">
              <a:buNone/>
            </a:pPr>
            <a:r>
              <a:rPr lang="pt-BR" sz="1600" dirty="0" smtClean="0">
                <a:cs typeface="Lucida Sans Unicode"/>
              </a:rPr>
              <a:t>- atualmente previsto no Anexo 10 da NR-15: atividades executadas em locais alagados ou encharcados (lavadores de carros, operários de salinas, </a:t>
            </a:r>
            <a:r>
              <a:rPr lang="pt-BR" sz="1600" dirty="0" err="1" smtClean="0">
                <a:cs typeface="Lucida Sans Unicode"/>
              </a:rPr>
              <a:t>etc</a:t>
            </a:r>
            <a:r>
              <a:rPr lang="pt-BR" sz="1600" dirty="0" smtClean="0">
                <a:cs typeface="Lucida Sans Unicode"/>
              </a:rPr>
              <a:t>).</a:t>
            </a:r>
            <a:endParaRPr lang="pt-BR" sz="1600" i="1" dirty="0" smtClean="0"/>
          </a:p>
        </p:txBody>
      </p:sp>
      <p:sp>
        <p:nvSpPr>
          <p:cNvPr id="2" name="Título 1"/>
          <p:cNvSpPr>
            <a:spLocks noGrp="1"/>
          </p:cNvSpPr>
          <p:nvPr>
            <p:ph type="title"/>
          </p:nvPr>
        </p:nvSpPr>
        <p:spPr>
          <a:xfrm>
            <a:off x="457200" y="274638"/>
            <a:ext cx="8229600" cy="562074"/>
          </a:xfrm>
        </p:spPr>
        <p:txBody>
          <a:bodyPr/>
          <a:lstStyle/>
          <a:p>
            <a:pPr algn="ctr" eaLnBrk="1" fontAlgn="auto" hangingPunct="1">
              <a:spcAft>
                <a:spcPts val="0"/>
              </a:spcAft>
              <a:defRPr/>
            </a:pPr>
            <a:endParaRPr lang="pt-BR" sz="2200" u="sng" dirty="0"/>
          </a:p>
        </p:txBody>
      </p:sp>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2"/>
          <p:cNvSpPr>
            <a:spLocks noGrp="1"/>
          </p:cNvSpPr>
          <p:nvPr>
            <p:ph idx="1"/>
          </p:nvPr>
        </p:nvSpPr>
        <p:spPr>
          <a:xfrm>
            <a:off x="457200" y="980728"/>
            <a:ext cx="8229600" cy="5026372"/>
          </a:xfrm>
        </p:spPr>
        <p:txBody>
          <a:bodyPr/>
          <a:lstStyle/>
          <a:p>
            <a:pPr marL="92075" lvl="1" indent="-50800" algn="just" eaLnBrk="1" hangingPunct="1">
              <a:buNone/>
            </a:pPr>
            <a:r>
              <a:rPr lang="pt-BR" sz="1800" dirty="0" smtClean="0">
                <a:cs typeface="Lucida Sans Unicode"/>
              </a:rPr>
              <a:t>b.4.1. Agentes Físicos</a:t>
            </a:r>
          </a:p>
          <a:p>
            <a:pPr marL="92075" lvl="1" indent="-50800" algn="just" eaLnBrk="1" hangingPunct="1">
              <a:buNone/>
            </a:pPr>
            <a:endParaRPr lang="pt-BR" sz="1800" dirty="0" smtClean="0">
              <a:cs typeface="Lucida Sans Unicode"/>
            </a:endParaRPr>
          </a:p>
          <a:p>
            <a:pPr marL="92075" lvl="1" indent="-50800" algn="just" eaLnBrk="1" hangingPunct="1">
              <a:buNone/>
            </a:pPr>
            <a:r>
              <a:rPr lang="pt-BR" sz="1800" dirty="0" smtClean="0">
                <a:cs typeface="Lucida Sans Unicode"/>
              </a:rPr>
              <a:t>b.4.1.4. Radiações Ionizantes</a:t>
            </a:r>
          </a:p>
          <a:p>
            <a:pPr marL="92075" lvl="1" indent="-50800" algn="just" eaLnBrk="1" hangingPunct="1">
              <a:buNone/>
            </a:pPr>
            <a:r>
              <a:rPr lang="pt-BR" sz="1600" dirty="0" smtClean="0">
                <a:cs typeface="Lucida Sans Unicode"/>
              </a:rPr>
              <a:t>- </a:t>
            </a:r>
            <a:r>
              <a:rPr lang="pt-BR" sz="1600" dirty="0" smtClean="0"/>
              <a:t>provenientes de fontes naturais (materiais radioativos) ou artificiais (como aparelho de </a:t>
            </a:r>
            <a:r>
              <a:rPr lang="pt-BR" sz="1600" b="1" i="1" dirty="0" smtClean="0"/>
              <a:t>raios X</a:t>
            </a:r>
            <a:r>
              <a:rPr lang="pt-BR" sz="1600" dirty="0" smtClean="0"/>
              <a:t>), que emitem </a:t>
            </a:r>
            <a:r>
              <a:rPr lang="pt-BR" sz="1600" b="1" i="1" dirty="0" smtClean="0"/>
              <a:t>raios alfa (a), beta (b) e gama (g)</a:t>
            </a:r>
            <a:r>
              <a:rPr lang="pt-BR" sz="1600" dirty="0" smtClean="0"/>
              <a:t>, cujas radiações podem provocar </a:t>
            </a:r>
            <a:r>
              <a:rPr lang="pt-BR" sz="1600" b="1" i="1" dirty="0" smtClean="0"/>
              <a:t>alterações mutagênicas e cancerígenas</a:t>
            </a:r>
            <a:r>
              <a:rPr lang="pt-BR" sz="1600" dirty="0" smtClean="0"/>
              <a:t> no corpo humano, pois adentram o átomo, provocando uma subdivisão de partículas inicialmente neutras em partículas eletricamente carregadas.</a:t>
            </a:r>
            <a:endParaRPr lang="pt-BR" sz="1600" dirty="0" smtClean="0">
              <a:cs typeface="Lucida Sans Unicode"/>
            </a:endParaRPr>
          </a:p>
          <a:p>
            <a:pPr marL="92075" lvl="1" indent="-50800" algn="just" eaLnBrk="1" hangingPunct="1">
              <a:buNone/>
            </a:pPr>
            <a:r>
              <a:rPr lang="pt-BR" sz="1600" dirty="0" smtClean="0">
                <a:cs typeface="Lucida Sans Unicode"/>
              </a:rPr>
              <a:t>- limites de tolerância:</a:t>
            </a:r>
          </a:p>
          <a:p>
            <a:pPr marL="723900" lvl="1" indent="-320675" algn="just" eaLnBrk="1" hangingPunct="1">
              <a:buNone/>
            </a:pPr>
            <a:r>
              <a:rPr lang="pt-BR" sz="1600" dirty="0" smtClean="0">
                <a:cs typeface="Lucida Sans Unicode"/>
              </a:rPr>
              <a:t>⇨ até 05.03.1997 (edição do Dec. 2.172): simples exposição.</a:t>
            </a:r>
          </a:p>
          <a:p>
            <a:pPr marL="723900" lvl="1" indent="-320675" algn="just" eaLnBrk="1" hangingPunct="1">
              <a:buNone/>
            </a:pPr>
            <a:r>
              <a:rPr lang="pt-BR" sz="1600" dirty="0" smtClean="0">
                <a:cs typeface="Lucida Sans Unicode"/>
              </a:rPr>
              <a:t>⇨ após 05.03.1997: fixados na NHO-05 da FUNDACENTRO (raio X) e Norma CNEN-NE-3.01 – Diretrizes Básicas de Radioproteção (demais casos).</a:t>
            </a:r>
            <a:endParaRPr lang="pt-BR" sz="1600" i="1" dirty="0" smtClean="0"/>
          </a:p>
        </p:txBody>
      </p:sp>
      <p:sp>
        <p:nvSpPr>
          <p:cNvPr id="2" name="Título 1"/>
          <p:cNvSpPr>
            <a:spLocks noGrp="1"/>
          </p:cNvSpPr>
          <p:nvPr>
            <p:ph type="title"/>
          </p:nvPr>
        </p:nvSpPr>
        <p:spPr>
          <a:xfrm>
            <a:off x="457200" y="274638"/>
            <a:ext cx="8229600" cy="562074"/>
          </a:xfrm>
        </p:spPr>
        <p:txBody>
          <a:bodyPr/>
          <a:lstStyle/>
          <a:p>
            <a:pPr algn="ctr" eaLnBrk="1" fontAlgn="auto" hangingPunct="1">
              <a:spcAft>
                <a:spcPts val="0"/>
              </a:spcAft>
              <a:defRPr/>
            </a:pPr>
            <a:endParaRPr lang="pt-BR" sz="2200" u="sng" dirty="0"/>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2"/>
          <p:cNvSpPr>
            <a:spLocks noGrp="1"/>
          </p:cNvSpPr>
          <p:nvPr>
            <p:ph idx="1"/>
          </p:nvPr>
        </p:nvSpPr>
        <p:spPr>
          <a:xfrm>
            <a:off x="457200" y="980728"/>
            <a:ext cx="8229600" cy="5026372"/>
          </a:xfrm>
        </p:spPr>
        <p:txBody>
          <a:bodyPr/>
          <a:lstStyle/>
          <a:p>
            <a:pPr marL="92075" lvl="1" indent="-50800" algn="just" eaLnBrk="1" hangingPunct="1">
              <a:buNone/>
            </a:pPr>
            <a:r>
              <a:rPr lang="pt-BR" sz="1800" dirty="0" smtClean="0">
                <a:cs typeface="Lucida Sans Unicode"/>
              </a:rPr>
              <a:t>b.4.1. Agentes Físicos</a:t>
            </a:r>
          </a:p>
          <a:p>
            <a:pPr marL="92075" lvl="1" indent="-50800" algn="just" eaLnBrk="1" hangingPunct="1">
              <a:buNone/>
            </a:pPr>
            <a:endParaRPr lang="pt-BR" sz="1800" dirty="0" smtClean="0">
              <a:cs typeface="Lucida Sans Unicode"/>
            </a:endParaRPr>
          </a:p>
          <a:p>
            <a:pPr marL="92075" lvl="1" indent="-50800" algn="just" eaLnBrk="1" hangingPunct="1">
              <a:buNone/>
            </a:pPr>
            <a:r>
              <a:rPr lang="pt-BR" sz="1800" dirty="0" smtClean="0">
                <a:cs typeface="Lucida Sans Unicode"/>
              </a:rPr>
              <a:t>b.4.1.5. Radiações Não Ionizantes</a:t>
            </a:r>
          </a:p>
          <a:p>
            <a:pPr marL="92075" lvl="1" indent="-50800" algn="just" eaLnBrk="1" hangingPunct="1">
              <a:buNone/>
            </a:pPr>
            <a:endParaRPr lang="pt-BR" sz="1600" dirty="0" smtClean="0">
              <a:cs typeface="Lucida Sans Unicode"/>
            </a:endParaRPr>
          </a:p>
          <a:p>
            <a:pPr marL="92075" lvl="1" indent="-50800" algn="just" eaLnBrk="1" hangingPunct="1">
              <a:buNone/>
            </a:pPr>
            <a:r>
              <a:rPr lang="pt-BR" sz="1600" dirty="0" smtClean="0">
                <a:cs typeface="Lucida Sans Unicode"/>
              </a:rPr>
              <a:t>- </a:t>
            </a:r>
            <a:r>
              <a:rPr lang="pt-BR" sz="1600" dirty="0" smtClean="0"/>
              <a:t>compreendem toda a radiação </a:t>
            </a:r>
            <a:r>
              <a:rPr lang="pt-BR" sz="1600" b="1" dirty="0" smtClean="0"/>
              <a:t>eletromagnética</a:t>
            </a:r>
            <a:r>
              <a:rPr lang="pt-BR" sz="1600" dirty="0" smtClean="0"/>
              <a:t> cuja energia por fótons seja inferior a 12 elétrons-volts, tais como as </a:t>
            </a:r>
            <a:r>
              <a:rPr lang="pt-BR" sz="1600" dirty="0" err="1" smtClean="0"/>
              <a:t>microondas</a:t>
            </a:r>
            <a:r>
              <a:rPr lang="pt-BR" sz="1600" dirty="0" smtClean="0"/>
              <a:t>, ultravioletas e laser. </a:t>
            </a:r>
            <a:endParaRPr lang="pt-BR" sz="1600" dirty="0" smtClean="0">
              <a:cs typeface="Lucida Sans Unicode"/>
            </a:endParaRPr>
          </a:p>
          <a:p>
            <a:pPr marL="92075" lvl="1" indent="-50800" algn="just" eaLnBrk="1" hangingPunct="1">
              <a:buNone/>
            </a:pPr>
            <a:endParaRPr lang="pt-BR" sz="1600" dirty="0" smtClean="0">
              <a:cs typeface="Lucida Sans Unicode"/>
            </a:endParaRPr>
          </a:p>
          <a:p>
            <a:pPr marL="92075" lvl="1" indent="-50800" algn="just" eaLnBrk="1" hangingPunct="1">
              <a:buNone/>
            </a:pPr>
            <a:r>
              <a:rPr lang="pt-BR" sz="1600" dirty="0" smtClean="0">
                <a:cs typeface="Lucida Sans Unicode"/>
              </a:rPr>
              <a:t>- previsto no Anexo do Dec.53.831/64 (</a:t>
            </a:r>
            <a:r>
              <a:rPr lang="pt-BR" sz="1600" dirty="0" err="1" smtClean="0">
                <a:cs typeface="Lucida Sans Unicode"/>
              </a:rPr>
              <a:t>cod</a:t>
            </a:r>
            <a:r>
              <a:rPr lang="pt-BR" sz="1600" dirty="0" smtClean="0">
                <a:cs typeface="Lucida Sans Unicode"/>
              </a:rPr>
              <a:t>.1.1.4) e Anexo II do Dec.83.080/79 (</a:t>
            </a:r>
            <a:r>
              <a:rPr lang="pt-BR" sz="1600" dirty="0" err="1" smtClean="0">
                <a:cs typeface="Lucida Sans Unicode"/>
              </a:rPr>
              <a:t>cod</a:t>
            </a:r>
            <a:r>
              <a:rPr lang="pt-BR" sz="1600" dirty="0" smtClean="0">
                <a:cs typeface="Lucida Sans Unicode"/>
              </a:rPr>
              <a:t>.2.5.3) para a atividade de </a:t>
            </a:r>
            <a:r>
              <a:rPr lang="pt-BR" sz="1600" b="1" i="1" dirty="0" smtClean="0">
                <a:cs typeface="Lucida Sans Unicode"/>
              </a:rPr>
              <a:t>soldagem com arco elétrico </a:t>
            </a:r>
            <a:r>
              <a:rPr lang="pt-BR" sz="1600" dirty="0" smtClean="0">
                <a:cs typeface="Lucida Sans Unicode"/>
              </a:rPr>
              <a:t>e </a:t>
            </a:r>
            <a:r>
              <a:rPr lang="pt-BR" sz="1600" b="1" i="1" dirty="0" smtClean="0">
                <a:cs typeface="Lucida Sans Unicode"/>
              </a:rPr>
              <a:t>com </a:t>
            </a:r>
            <a:r>
              <a:rPr lang="pt-BR" sz="1600" b="1" i="1" dirty="0" err="1" smtClean="0">
                <a:cs typeface="Lucida Sans Unicode"/>
              </a:rPr>
              <a:t>oxiacetileno</a:t>
            </a:r>
            <a:r>
              <a:rPr lang="pt-BR" sz="1600" dirty="0" smtClean="0">
                <a:cs typeface="Lucida Sans Unicode"/>
              </a:rPr>
              <a:t>.</a:t>
            </a:r>
          </a:p>
          <a:p>
            <a:pPr marL="92075" lvl="1" indent="-50800" algn="just" eaLnBrk="1" hangingPunct="1">
              <a:buNone/>
            </a:pPr>
            <a:endParaRPr lang="pt-BR" sz="1600" dirty="0" smtClean="0">
              <a:cs typeface="Lucida Sans Unicode"/>
            </a:endParaRPr>
          </a:p>
          <a:p>
            <a:pPr marL="92075" lvl="1" indent="-50800" algn="just" eaLnBrk="1" hangingPunct="1">
              <a:buNone/>
            </a:pPr>
            <a:r>
              <a:rPr lang="pt-BR" sz="1600" dirty="0" smtClean="0">
                <a:cs typeface="Lucida Sans Unicode"/>
              </a:rPr>
              <a:t>- limites de tolerância:</a:t>
            </a:r>
          </a:p>
          <a:p>
            <a:pPr marL="723900" lvl="1" indent="-320675" algn="just" eaLnBrk="1" hangingPunct="1">
              <a:buNone/>
            </a:pPr>
            <a:r>
              <a:rPr lang="pt-BR" sz="1600" dirty="0" smtClean="0">
                <a:cs typeface="Lucida Sans Unicode"/>
              </a:rPr>
              <a:t>⇨ até 05.03.1997 (edição do Dec. 2.172): simples exposição.</a:t>
            </a:r>
          </a:p>
          <a:p>
            <a:pPr marL="723900" lvl="1" indent="-320675" algn="just" eaLnBrk="1" hangingPunct="1">
              <a:buNone/>
            </a:pPr>
            <a:r>
              <a:rPr lang="pt-BR" sz="1600" dirty="0" smtClean="0">
                <a:cs typeface="Lucida Sans Unicode"/>
              </a:rPr>
              <a:t>⇨ após 05.03.1997: não mais contemplado como agente nocivo para fins previdenciários.</a:t>
            </a:r>
            <a:endParaRPr lang="pt-BR" sz="1600" i="1" dirty="0" smtClean="0"/>
          </a:p>
        </p:txBody>
      </p:sp>
      <p:sp>
        <p:nvSpPr>
          <p:cNvPr id="2" name="Título 1"/>
          <p:cNvSpPr>
            <a:spLocks noGrp="1"/>
          </p:cNvSpPr>
          <p:nvPr>
            <p:ph type="title"/>
          </p:nvPr>
        </p:nvSpPr>
        <p:spPr>
          <a:xfrm>
            <a:off x="457200" y="274638"/>
            <a:ext cx="8229600" cy="562074"/>
          </a:xfrm>
        </p:spPr>
        <p:txBody>
          <a:bodyPr/>
          <a:lstStyle/>
          <a:p>
            <a:pPr algn="ctr" eaLnBrk="1" fontAlgn="auto" hangingPunct="1">
              <a:spcAft>
                <a:spcPts val="0"/>
              </a:spcAft>
              <a:defRPr/>
            </a:pPr>
            <a:endParaRPr lang="pt-BR" sz="2200" u="sng" dirty="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2"/>
          <p:cNvSpPr>
            <a:spLocks noGrp="1"/>
          </p:cNvSpPr>
          <p:nvPr>
            <p:ph idx="1"/>
          </p:nvPr>
        </p:nvSpPr>
        <p:spPr>
          <a:xfrm>
            <a:off x="457200" y="980728"/>
            <a:ext cx="8229600" cy="5026372"/>
          </a:xfrm>
        </p:spPr>
        <p:txBody>
          <a:bodyPr/>
          <a:lstStyle/>
          <a:p>
            <a:pPr marL="269875" lvl="1" algn="just" eaLnBrk="1" hangingPunct="1">
              <a:buNone/>
            </a:pPr>
            <a:r>
              <a:rPr lang="pt-BR" sz="1800" b="1" dirty="0" smtClean="0">
                <a:cs typeface="Lucida Sans Unicode"/>
              </a:rPr>
              <a:t>CARÊNCIA</a:t>
            </a:r>
          </a:p>
          <a:p>
            <a:pPr marL="269875" lvl="1" algn="just" eaLnBrk="1" hangingPunct="1">
              <a:buNone/>
            </a:pPr>
            <a:endParaRPr lang="pt-BR" sz="1000" dirty="0" smtClean="0">
              <a:cs typeface="Lucida Sans Unicode"/>
            </a:endParaRPr>
          </a:p>
          <a:p>
            <a:pPr marL="269875" lvl="1" algn="just" eaLnBrk="1" hangingPunct="1">
              <a:buNone/>
            </a:pPr>
            <a:r>
              <a:rPr lang="pt-BR" sz="1800" b="1" dirty="0" smtClean="0">
                <a:cs typeface="Lucida Sans Unicode"/>
              </a:rPr>
              <a:t>Regra permanente</a:t>
            </a:r>
            <a:r>
              <a:rPr lang="pt-BR" sz="1800" dirty="0" smtClean="0">
                <a:cs typeface="Lucida Sans Unicode"/>
              </a:rPr>
              <a:t>: </a:t>
            </a:r>
          </a:p>
          <a:p>
            <a:pPr marL="269875" lvl="1" algn="just" eaLnBrk="1" hangingPunct="1">
              <a:buNone/>
            </a:pPr>
            <a:r>
              <a:rPr lang="pt-BR" sz="1600" dirty="0" smtClean="0">
                <a:cs typeface="Lucida Sans Unicode"/>
              </a:rPr>
              <a:t> </a:t>
            </a:r>
            <a:r>
              <a:rPr lang="pt-BR" sz="1400" dirty="0" smtClean="0">
                <a:cs typeface="Lucida Sans Unicode"/>
              </a:rPr>
              <a:t>(i) 180 contribuições mensais</a:t>
            </a:r>
          </a:p>
          <a:p>
            <a:pPr marL="269875" lvl="1" algn="just" eaLnBrk="1" hangingPunct="1">
              <a:buNone/>
            </a:pPr>
            <a:r>
              <a:rPr lang="pt-BR" sz="1400" dirty="0" smtClean="0">
                <a:cs typeface="Lucida Sans Unicode"/>
              </a:rPr>
              <a:t> (ii) </a:t>
            </a:r>
            <a:r>
              <a:rPr lang="pt-BR" sz="1400" b="1" i="1" dirty="0" smtClean="0">
                <a:cs typeface="Lucida Sans Unicode"/>
              </a:rPr>
              <a:t>segurado especial (art.39, I)</a:t>
            </a:r>
            <a:r>
              <a:rPr lang="pt-BR" sz="1400" dirty="0" smtClean="0">
                <a:cs typeface="Lucida Sans Unicode"/>
              </a:rPr>
              <a:t>: 180 meses de atividade em período imediatamente anterior ao requerimento</a:t>
            </a:r>
          </a:p>
          <a:p>
            <a:pPr marL="269875" lvl="1" algn="just" eaLnBrk="1" hangingPunct="1">
              <a:buNone/>
            </a:pPr>
            <a:endParaRPr lang="pt-BR" sz="1000" dirty="0" smtClean="0">
              <a:cs typeface="Lucida Sans Unicode"/>
            </a:endParaRPr>
          </a:p>
          <a:p>
            <a:pPr marL="269875" lvl="1" algn="just" eaLnBrk="1" hangingPunct="1">
              <a:buNone/>
            </a:pPr>
            <a:r>
              <a:rPr lang="pt-BR" sz="1800" b="1" dirty="0" smtClean="0">
                <a:cs typeface="Lucida Sans Unicode"/>
              </a:rPr>
              <a:t>Regra transitória</a:t>
            </a:r>
            <a:r>
              <a:rPr lang="pt-BR" sz="1800" dirty="0" smtClean="0">
                <a:cs typeface="Lucida Sans Unicode"/>
              </a:rPr>
              <a:t>: </a:t>
            </a:r>
          </a:p>
          <a:p>
            <a:pPr marL="269875" lvl="1" algn="just" eaLnBrk="1" hangingPunct="1">
              <a:buNone/>
            </a:pPr>
            <a:r>
              <a:rPr lang="pt-BR" sz="1600" dirty="0" smtClean="0">
                <a:cs typeface="Lucida Sans Unicode"/>
              </a:rPr>
              <a:t> </a:t>
            </a:r>
            <a:r>
              <a:rPr lang="pt-BR" sz="1400" dirty="0" smtClean="0">
                <a:cs typeface="Lucida Sans Unicode"/>
              </a:rPr>
              <a:t>(i) trabalhador </a:t>
            </a:r>
            <a:r>
              <a:rPr lang="pt-BR" sz="1400" b="1" i="1" dirty="0" smtClean="0">
                <a:cs typeface="Lucida Sans Unicode"/>
              </a:rPr>
              <a:t>URBANO</a:t>
            </a:r>
            <a:r>
              <a:rPr lang="pt-BR" sz="1400" dirty="0" smtClean="0">
                <a:cs typeface="Lucida Sans Unicode"/>
              </a:rPr>
              <a:t>: contribuições mensais conforme tabela do art.142</a:t>
            </a:r>
          </a:p>
          <a:p>
            <a:pPr marL="269875" lvl="1" algn="just" eaLnBrk="1" hangingPunct="1">
              <a:buNone/>
            </a:pPr>
            <a:r>
              <a:rPr lang="pt-BR" sz="1400" dirty="0" smtClean="0">
                <a:cs typeface="Lucida Sans Unicode"/>
              </a:rPr>
              <a:t> (ii) trabalhador </a:t>
            </a:r>
            <a:r>
              <a:rPr lang="pt-BR" sz="1400" b="1" i="1" dirty="0" smtClean="0">
                <a:cs typeface="Lucida Sans Unicode"/>
              </a:rPr>
              <a:t>RURAL</a:t>
            </a:r>
            <a:r>
              <a:rPr lang="pt-BR" sz="1400" dirty="0" smtClean="0">
                <a:cs typeface="Lucida Sans Unicode"/>
              </a:rPr>
              <a:t>: meses de atividade em período imediatamente anterior ao requerimento, conforme tabela do art.142 (art.143)</a:t>
            </a:r>
          </a:p>
          <a:p>
            <a:pPr marL="269875" lvl="1" algn="just" eaLnBrk="1" hangingPunct="1">
              <a:buNone/>
            </a:pPr>
            <a:endParaRPr lang="pt-BR" sz="1600" dirty="0" smtClean="0"/>
          </a:p>
          <a:p>
            <a:pPr marL="269875" lvl="1" algn="just" eaLnBrk="1" hangingPunct="1">
              <a:buNone/>
            </a:pPr>
            <a:r>
              <a:rPr lang="pt-BR" sz="1800" b="1" dirty="0" smtClean="0">
                <a:cs typeface="Lucida Sans Unicode"/>
              </a:rPr>
              <a:t>Tese do congelamento da carência</a:t>
            </a:r>
            <a:endParaRPr lang="pt-BR" sz="1600" dirty="0" smtClean="0">
              <a:cs typeface="Lucida Sans Unicode"/>
            </a:endParaRPr>
          </a:p>
          <a:p>
            <a:pPr marL="269875" lvl="1" algn="just" eaLnBrk="1" hangingPunct="1">
              <a:buFontTx/>
              <a:buChar char="-"/>
            </a:pPr>
            <a:r>
              <a:rPr lang="pt-BR" sz="1400" b="1" i="1" dirty="0" smtClean="0">
                <a:cs typeface="Lucida Sans Unicode"/>
              </a:rPr>
              <a:t>URBANO</a:t>
            </a:r>
            <a:r>
              <a:rPr lang="pt-BR" sz="1400" dirty="0" smtClean="0">
                <a:cs typeface="Lucida Sans Unicode"/>
              </a:rPr>
              <a:t>: aplicabilidade - Súmula 44, TNU: </a:t>
            </a:r>
            <a:r>
              <a:rPr lang="pt-BR" sz="1400" i="1" dirty="0" smtClean="0"/>
              <a:t>para efeito de aposentadoria urbana por idade, a tabela progressiva de carência prevista no art. 142 da Lei nº 8.213/91 deve ser aplicada em função do ano em que o segurado completa a idade mínima para concessão do benefício, </a:t>
            </a:r>
            <a:r>
              <a:rPr lang="pt-BR" sz="1400" b="1" i="1" dirty="0" smtClean="0"/>
              <a:t>ainda que o período de carência só seja preenchido posteriormente</a:t>
            </a:r>
            <a:r>
              <a:rPr lang="pt-BR" sz="1400" dirty="0" smtClean="0"/>
              <a:t>.</a:t>
            </a:r>
            <a:endParaRPr lang="pt-BR" sz="1400" dirty="0" smtClean="0">
              <a:cs typeface="Lucida Sans Unicode"/>
            </a:endParaRPr>
          </a:p>
          <a:p>
            <a:pPr marL="269875" lvl="1" algn="just" eaLnBrk="1" hangingPunct="1">
              <a:buFontTx/>
              <a:buChar char="-"/>
            </a:pPr>
            <a:r>
              <a:rPr lang="pt-BR" sz="1400" b="1" i="1" dirty="0" smtClean="0">
                <a:cs typeface="Lucida Sans Unicode"/>
              </a:rPr>
              <a:t>RURAL</a:t>
            </a:r>
            <a:r>
              <a:rPr lang="pt-BR" sz="1400" dirty="0" smtClean="0">
                <a:cs typeface="Lucida Sans Unicode"/>
              </a:rPr>
              <a:t>: inaplicabilidade – STJ, Pet 7.476, 3.a Seção (j. 13.12.2010), e </a:t>
            </a:r>
            <a:r>
              <a:rPr lang="pt-BR" sz="1400" dirty="0" err="1" smtClean="0">
                <a:cs typeface="Lucida Sans Unicode"/>
              </a:rPr>
              <a:t>Resp</a:t>
            </a:r>
            <a:r>
              <a:rPr lang="pt-BR" sz="1400" dirty="0" smtClean="0">
                <a:cs typeface="Lucida Sans Unicode"/>
              </a:rPr>
              <a:t> 1.354.908, 1.a Seção (j. 09.09.2015)</a:t>
            </a:r>
            <a:endParaRPr lang="pt-BR" sz="1400" dirty="0" smtClean="0"/>
          </a:p>
        </p:txBody>
      </p:sp>
      <p:sp>
        <p:nvSpPr>
          <p:cNvPr id="2" name="Título 1"/>
          <p:cNvSpPr>
            <a:spLocks noGrp="1"/>
          </p:cNvSpPr>
          <p:nvPr>
            <p:ph type="title"/>
          </p:nvPr>
        </p:nvSpPr>
        <p:spPr>
          <a:xfrm>
            <a:off x="457200" y="274638"/>
            <a:ext cx="8229600" cy="850106"/>
          </a:xfrm>
        </p:spPr>
        <p:txBody>
          <a:bodyPr/>
          <a:lstStyle/>
          <a:p>
            <a:pPr algn="ctr" eaLnBrk="1" fontAlgn="auto" hangingPunct="1">
              <a:spcAft>
                <a:spcPts val="0"/>
              </a:spcAft>
              <a:defRPr/>
            </a:pPr>
            <a:endParaRPr lang="pt-BR" sz="2200" u="sn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266">
                                            <p:txEl>
                                              <p:pRg st="2" end="2"/>
                                            </p:txEl>
                                          </p:spTgt>
                                        </p:tgtEl>
                                        <p:attrNameLst>
                                          <p:attrName>style.visibility</p:attrName>
                                        </p:attrNameLst>
                                      </p:cBhvr>
                                      <p:to>
                                        <p:strVal val="visible"/>
                                      </p:to>
                                    </p:set>
                                    <p:animEffect transition="in" filter="circle(in)">
                                      <p:cBhvr>
                                        <p:cTn id="7" dur="2000"/>
                                        <p:tgtEl>
                                          <p:spTgt spid="11266">
                                            <p:txEl>
                                              <p:pRg st="2" end="2"/>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1266">
                                            <p:txEl>
                                              <p:pRg st="6" end="6"/>
                                            </p:txEl>
                                          </p:spTgt>
                                        </p:tgtEl>
                                        <p:attrNameLst>
                                          <p:attrName>style.visibility</p:attrName>
                                        </p:attrNameLst>
                                      </p:cBhvr>
                                      <p:to>
                                        <p:strVal val="visible"/>
                                      </p:to>
                                    </p:set>
                                    <p:animEffect transition="in" filter="circle(in)">
                                      <p:cBhvr>
                                        <p:cTn id="10" dur="2000"/>
                                        <p:tgtEl>
                                          <p:spTgt spid="11266">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11266">
                                            <p:txEl>
                                              <p:pRg st="3" end="3"/>
                                            </p:txEl>
                                          </p:spTgt>
                                        </p:tgtEl>
                                        <p:attrNameLst>
                                          <p:attrName>style.visibility</p:attrName>
                                        </p:attrNameLst>
                                      </p:cBhvr>
                                      <p:to>
                                        <p:strVal val="visible"/>
                                      </p:to>
                                    </p:set>
                                    <p:animEffect transition="in" filter="circle(in)">
                                      <p:cBhvr>
                                        <p:cTn id="15" dur="2000"/>
                                        <p:tgtEl>
                                          <p:spTgt spid="11266">
                                            <p:txEl>
                                              <p:pRg st="3" end="3"/>
                                            </p:txEl>
                                          </p:spTgt>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1266">
                                            <p:txEl>
                                              <p:pRg st="4" end="4"/>
                                            </p:txEl>
                                          </p:spTgt>
                                        </p:tgtEl>
                                        <p:attrNameLst>
                                          <p:attrName>style.visibility</p:attrName>
                                        </p:attrNameLst>
                                      </p:cBhvr>
                                      <p:to>
                                        <p:strVal val="visible"/>
                                      </p:to>
                                    </p:set>
                                    <p:animEffect transition="in" filter="circle(in)">
                                      <p:cBhvr>
                                        <p:cTn id="18" dur="2000"/>
                                        <p:tgtEl>
                                          <p:spTgt spid="11266">
                                            <p:txEl>
                                              <p:pRg st="4" end="4"/>
                                            </p:txEl>
                                          </p:spTgt>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11266">
                                            <p:txEl>
                                              <p:pRg st="7" end="7"/>
                                            </p:txEl>
                                          </p:spTgt>
                                        </p:tgtEl>
                                        <p:attrNameLst>
                                          <p:attrName>style.visibility</p:attrName>
                                        </p:attrNameLst>
                                      </p:cBhvr>
                                      <p:to>
                                        <p:strVal val="visible"/>
                                      </p:to>
                                    </p:set>
                                    <p:animEffect transition="in" filter="circle(in)">
                                      <p:cBhvr>
                                        <p:cTn id="21" dur="2000"/>
                                        <p:tgtEl>
                                          <p:spTgt spid="11266">
                                            <p:txEl>
                                              <p:pRg st="7" end="7"/>
                                            </p:txEl>
                                          </p:spTgt>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11266">
                                            <p:txEl>
                                              <p:pRg st="8" end="8"/>
                                            </p:txEl>
                                          </p:spTgt>
                                        </p:tgtEl>
                                        <p:attrNameLst>
                                          <p:attrName>style.visibility</p:attrName>
                                        </p:attrNameLst>
                                      </p:cBhvr>
                                      <p:to>
                                        <p:strVal val="visible"/>
                                      </p:to>
                                    </p:set>
                                    <p:animEffect transition="in" filter="circle(in)">
                                      <p:cBhvr>
                                        <p:cTn id="24" dur="2000"/>
                                        <p:tgtEl>
                                          <p:spTgt spid="11266">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1266">
                                            <p:txEl>
                                              <p:pRg st="10" end="10"/>
                                            </p:txEl>
                                          </p:spTgt>
                                        </p:tgtEl>
                                        <p:attrNameLst>
                                          <p:attrName>style.visibility</p:attrName>
                                        </p:attrNameLst>
                                      </p:cBhvr>
                                      <p:to>
                                        <p:strVal val="visible"/>
                                      </p:to>
                                    </p:set>
                                    <p:animEffect transition="in" filter="circle(in)">
                                      <p:cBhvr>
                                        <p:cTn id="29" dur="2000"/>
                                        <p:tgtEl>
                                          <p:spTgt spid="11266">
                                            <p:txEl>
                                              <p:pRg st="10" end="10"/>
                                            </p:txEl>
                                          </p:spTgt>
                                        </p:tgtEl>
                                      </p:cBhvr>
                                    </p:animEffect>
                                  </p:childTnLst>
                                </p:cTn>
                              </p:par>
                              <p:par>
                                <p:cTn id="30" presetID="6" presetClass="entr" presetSubtype="16" fill="hold" grpId="0" nodeType="withEffect">
                                  <p:stCondLst>
                                    <p:cond delay="0"/>
                                  </p:stCondLst>
                                  <p:childTnLst>
                                    <p:set>
                                      <p:cBhvr>
                                        <p:cTn id="31" dur="1" fill="hold">
                                          <p:stCondLst>
                                            <p:cond delay="0"/>
                                          </p:stCondLst>
                                        </p:cTn>
                                        <p:tgtEl>
                                          <p:spTgt spid="11266">
                                            <p:txEl>
                                              <p:pRg st="11" end="11"/>
                                            </p:txEl>
                                          </p:spTgt>
                                        </p:tgtEl>
                                        <p:attrNameLst>
                                          <p:attrName>style.visibility</p:attrName>
                                        </p:attrNameLst>
                                      </p:cBhvr>
                                      <p:to>
                                        <p:strVal val="visible"/>
                                      </p:to>
                                    </p:set>
                                    <p:animEffect transition="in" filter="circle(in)">
                                      <p:cBhvr>
                                        <p:cTn id="32" dur="2000"/>
                                        <p:tgtEl>
                                          <p:spTgt spid="11266">
                                            <p:txEl>
                                              <p:pRg st="11" end="11"/>
                                            </p:txEl>
                                          </p:spTgt>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11266">
                                            <p:txEl>
                                              <p:pRg st="12" end="12"/>
                                            </p:txEl>
                                          </p:spTgt>
                                        </p:tgtEl>
                                        <p:attrNameLst>
                                          <p:attrName>style.visibility</p:attrName>
                                        </p:attrNameLst>
                                      </p:cBhvr>
                                      <p:to>
                                        <p:strVal val="visible"/>
                                      </p:to>
                                    </p:set>
                                    <p:animEffect transition="in" filter="circle(in)">
                                      <p:cBhvr>
                                        <p:cTn id="35" dur="2000"/>
                                        <p:tgtEl>
                                          <p:spTgt spid="1126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2"/>
          <p:cNvSpPr>
            <a:spLocks noGrp="1"/>
          </p:cNvSpPr>
          <p:nvPr>
            <p:ph idx="1"/>
          </p:nvPr>
        </p:nvSpPr>
        <p:spPr>
          <a:xfrm>
            <a:off x="457200" y="980728"/>
            <a:ext cx="8229600" cy="5026372"/>
          </a:xfrm>
        </p:spPr>
        <p:txBody>
          <a:bodyPr/>
          <a:lstStyle/>
          <a:p>
            <a:pPr marL="92075" lvl="1" indent="-50800" algn="just" eaLnBrk="1" hangingPunct="1">
              <a:buNone/>
            </a:pPr>
            <a:r>
              <a:rPr lang="pt-BR" sz="1800" dirty="0" smtClean="0">
                <a:cs typeface="Lucida Sans Unicode"/>
              </a:rPr>
              <a:t>b.4.1. Agentes Físicos</a:t>
            </a:r>
          </a:p>
          <a:p>
            <a:pPr marL="92075" lvl="1" indent="-50800" algn="just" eaLnBrk="1" hangingPunct="1">
              <a:buNone/>
            </a:pPr>
            <a:endParaRPr lang="pt-BR" sz="1800" dirty="0" smtClean="0">
              <a:cs typeface="Lucida Sans Unicode"/>
            </a:endParaRPr>
          </a:p>
          <a:p>
            <a:pPr marL="92075" lvl="1" indent="-50800" algn="just" eaLnBrk="1" hangingPunct="1">
              <a:buNone/>
            </a:pPr>
            <a:r>
              <a:rPr lang="pt-BR" sz="1800" dirty="0" smtClean="0">
                <a:cs typeface="Lucida Sans Unicode"/>
              </a:rPr>
              <a:t>b.4.1.6. Pressão Atmosférica Anormal</a:t>
            </a:r>
          </a:p>
          <a:p>
            <a:pPr marL="92075" lvl="1" indent="-50800" algn="just" eaLnBrk="1" hangingPunct="1">
              <a:buNone/>
            </a:pPr>
            <a:r>
              <a:rPr lang="pt-BR" sz="1600" dirty="0" smtClean="0">
                <a:cs typeface="Lucida Sans Unicode"/>
              </a:rPr>
              <a:t>- </a:t>
            </a:r>
            <a:r>
              <a:rPr lang="pt-BR" sz="1600" dirty="0" smtClean="0"/>
              <a:t>atividades em que o trabalhador é submetido a pressões </a:t>
            </a:r>
            <a:r>
              <a:rPr lang="pt-BR" sz="1600" b="1" dirty="0" smtClean="0"/>
              <a:t>maiores</a:t>
            </a:r>
            <a:r>
              <a:rPr lang="pt-BR" sz="1600" dirty="0" smtClean="0"/>
              <a:t> que a atmosférica</a:t>
            </a:r>
            <a:r>
              <a:rPr lang="pt-BR" sz="1600" dirty="0" smtClean="0">
                <a:cs typeface="Lucida Sans Unicode"/>
              </a:rPr>
              <a:t>.</a:t>
            </a:r>
          </a:p>
          <a:p>
            <a:pPr marL="92075" lvl="1" indent="-50800" algn="just" eaLnBrk="1" hangingPunct="1">
              <a:buNone/>
            </a:pPr>
            <a:r>
              <a:rPr lang="pt-BR" sz="1600" dirty="0" smtClean="0">
                <a:cs typeface="Lucida Sans Unicode"/>
              </a:rPr>
              <a:t>- agente nocivo analisado qualitativamente.</a:t>
            </a:r>
            <a:endParaRPr lang="pt-BR" sz="1600" i="1" dirty="0" smtClean="0"/>
          </a:p>
        </p:txBody>
      </p:sp>
      <p:sp>
        <p:nvSpPr>
          <p:cNvPr id="2" name="Título 1"/>
          <p:cNvSpPr>
            <a:spLocks noGrp="1"/>
          </p:cNvSpPr>
          <p:nvPr>
            <p:ph type="title"/>
          </p:nvPr>
        </p:nvSpPr>
        <p:spPr>
          <a:xfrm>
            <a:off x="457200" y="274638"/>
            <a:ext cx="8229600" cy="562074"/>
          </a:xfrm>
        </p:spPr>
        <p:txBody>
          <a:bodyPr/>
          <a:lstStyle/>
          <a:p>
            <a:pPr algn="ctr" eaLnBrk="1" fontAlgn="auto" hangingPunct="1">
              <a:spcAft>
                <a:spcPts val="0"/>
              </a:spcAft>
              <a:defRPr/>
            </a:pPr>
            <a:endParaRPr lang="pt-BR" sz="2200" u="sng" dirty="0"/>
          </a:p>
        </p:txBody>
      </p:sp>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2"/>
          <p:cNvSpPr>
            <a:spLocks noGrp="1"/>
          </p:cNvSpPr>
          <p:nvPr>
            <p:ph idx="1"/>
          </p:nvPr>
        </p:nvSpPr>
        <p:spPr>
          <a:xfrm>
            <a:off x="457200" y="980728"/>
            <a:ext cx="8229600" cy="5026372"/>
          </a:xfrm>
        </p:spPr>
        <p:txBody>
          <a:bodyPr/>
          <a:lstStyle/>
          <a:p>
            <a:pPr marL="92075" lvl="1" indent="-50800" algn="just" eaLnBrk="1" hangingPunct="1">
              <a:buNone/>
            </a:pPr>
            <a:r>
              <a:rPr lang="pt-BR" sz="1800" dirty="0" smtClean="0">
                <a:cs typeface="Lucida Sans Unicode"/>
              </a:rPr>
              <a:t>b.4.1. Agentes Físicos</a:t>
            </a:r>
          </a:p>
          <a:p>
            <a:pPr marL="92075" lvl="1" indent="-50800" algn="just" eaLnBrk="1" hangingPunct="1">
              <a:buNone/>
            </a:pPr>
            <a:endParaRPr lang="pt-BR" sz="1800" dirty="0" smtClean="0">
              <a:cs typeface="Lucida Sans Unicode"/>
            </a:endParaRPr>
          </a:p>
          <a:p>
            <a:pPr marL="92075" lvl="1" indent="-50800" algn="just" eaLnBrk="1" hangingPunct="1">
              <a:buNone/>
            </a:pPr>
            <a:r>
              <a:rPr lang="pt-BR" sz="1800" dirty="0" smtClean="0">
                <a:cs typeface="Lucida Sans Unicode"/>
              </a:rPr>
              <a:t>b.4.1.7. Eletricidade</a:t>
            </a:r>
          </a:p>
          <a:p>
            <a:pPr marL="92075" lvl="1" indent="-50800" algn="just" eaLnBrk="1" hangingPunct="1">
              <a:buNone/>
            </a:pPr>
            <a:r>
              <a:rPr lang="pt-BR" sz="1600" dirty="0" smtClean="0">
                <a:cs typeface="Lucida Sans Unicode"/>
              </a:rPr>
              <a:t>- previsto </a:t>
            </a:r>
            <a:r>
              <a:rPr lang="pt-BR" sz="1600" b="1" i="1" dirty="0" smtClean="0">
                <a:cs typeface="Lucida Sans Unicode"/>
              </a:rPr>
              <a:t>apenas</a:t>
            </a:r>
            <a:r>
              <a:rPr lang="pt-BR" sz="1600" dirty="0" smtClean="0">
                <a:cs typeface="Lucida Sans Unicode"/>
              </a:rPr>
              <a:t> no Decreto 53.831/64 (</a:t>
            </a:r>
            <a:r>
              <a:rPr lang="pt-BR" sz="1600" dirty="0" err="1" smtClean="0">
                <a:cs typeface="Lucida Sans Unicode"/>
              </a:rPr>
              <a:t>cod</a:t>
            </a:r>
            <a:r>
              <a:rPr lang="pt-BR" sz="1600" dirty="0" smtClean="0">
                <a:cs typeface="Lucida Sans Unicode"/>
              </a:rPr>
              <a:t>.1.1.8 do Anexo: </a:t>
            </a:r>
            <a:r>
              <a:rPr lang="pt-BR" sz="1600" dirty="0" err="1" smtClean="0">
                <a:cs typeface="Lucida Sans Unicode"/>
              </a:rPr>
              <a:t>cabinistas</a:t>
            </a:r>
            <a:r>
              <a:rPr lang="pt-BR" sz="1600" dirty="0" smtClean="0">
                <a:cs typeface="Lucida Sans Unicode"/>
              </a:rPr>
              <a:t>, montadores e outros, desde que expostos a tensão superior a 250 volts).</a:t>
            </a:r>
          </a:p>
          <a:p>
            <a:pPr marL="92075" lvl="1" indent="-50800" algn="just" eaLnBrk="1" hangingPunct="1">
              <a:buNone/>
            </a:pPr>
            <a:r>
              <a:rPr lang="pt-BR" sz="1600" dirty="0" smtClean="0">
                <a:cs typeface="Lucida Sans Unicode"/>
              </a:rPr>
              <a:t>- periculosidade ≠ degradação da saúde do trabalhador: ausência de previsão nos demais RPS.</a:t>
            </a:r>
          </a:p>
          <a:p>
            <a:pPr marL="92075" lvl="1" indent="-50800" algn="just" eaLnBrk="1" hangingPunct="1">
              <a:buNone/>
            </a:pPr>
            <a:r>
              <a:rPr lang="pt-BR" sz="1600" dirty="0" smtClean="0">
                <a:cs typeface="Lucida Sans Unicode"/>
              </a:rPr>
              <a:t>- limites de tolerância:</a:t>
            </a:r>
          </a:p>
          <a:p>
            <a:pPr marL="723900" lvl="1" indent="-320675" algn="just" eaLnBrk="1" hangingPunct="1">
              <a:buNone/>
            </a:pPr>
            <a:r>
              <a:rPr lang="pt-BR" sz="1600" dirty="0" smtClean="0">
                <a:cs typeface="Lucida Sans Unicode"/>
              </a:rPr>
              <a:t>⇨ até 05.03.1997 (edição do Dec. 2.172): simples exposição.</a:t>
            </a:r>
          </a:p>
          <a:p>
            <a:pPr marL="723900" lvl="1" indent="-320675" algn="just" eaLnBrk="1" hangingPunct="1">
              <a:buNone/>
            </a:pPr>
            <a:r>
              <a:rPr lang="pt-BR" sz="1600" dirty="0" smtClean="0">
                <a:cs typeface="Lucida Sans Unicode"/>
              </a:rPr>
              <a:t>⇨ após 05.03.1997: não mais contemplado como agente nocivo para fins previdenciários. </a:t>
            </a:r>
            <a:r>
              <a:rPr lang="pt-BR" sz="1600" b="1" dirty="0" smtClean="0">
                <a:latin typeface="Lucida Sans Unicode"/>
                <a:cs typeface="Lucida Sans Unicode"/>
              </a:rPr>
              <a:t>Jurisprudência</a:t>
            </a:r>
            <a:r>
              <a:rPr lang="pt-BR" sz="1600" dirty="0" smtClean="0">
                <a:latin typeface="Lucida Sans Unicode"/>
                <a:cs typeface="Lucida Sans Unicode"/>
              </a:rPr>
              <a:t>: rol exemplificativo de </a:t>
            </a:r>
            <a:r>
              <a:rPr lang="pt-BR" sz="1600" b="1" u="sng" dirty="0" smtClean="0">
                <a:latin typeface="Lucida Sans Unicode"/>
                <a:cs typeface="Lucida Sans Unicode"/>
              </a:rPr>
              <a:t>atividades</a:t>
            </a:r>
            <a:r>
              <a:rPr lang="pt-BR" sz="1600" dirty="0" smtClean="0">
                <a:latin typeface="Lucida Sans Unicode"/>
                <a:cs typeface="Lucida Sans Unicode"/>
              </a:rPr>
              <a:t> especiais (</a:t>
            </a:r>
            <a:r>
              <a:rPr lang="pt-BR" sz="1600" dirty="0" err="1" smtClean="0">
                <a:latin typeface="Lucida Sans Unicode"/>
                <a:cs typeface="Lucida Sans Unicode"/>
              </a:rPr>
              <a:t>Resp</a:t>
            </a:r>
            <a:r>
              <a:rPr lang="pt-BR" sz="1600" dirty="0" smtClean="0">
                <a:latin typeface="Lucida Sans Unicode"/>
                <a:cs typeface="Lucida Sans Unicode"/>
              </a:rPr>
              <a:t> 1.306.113, 1.a Seção, j. 14.12.2012). </a:t>
            </a:r>
            <a:r>
              <a:rPr lang="pt-BR" sz="1600" b="1" dirty="0" smtClean="0">
                <a:latin typeface="Lucida Sans Unicode"/>
                <a:cs typeface="Lucida Sans Unicode"/>
              </a:rPr>
              <a:t>Necessário LTCAT</a:t>
            </a:r>
            <a:r>
              <a:rPr lang="pt-BR" sz="1600" dirty="0" smtClean="0">
                <a:latin typeface="Lucida Sans Unicode"/>
                <a:cs typeface="Lucida Sans Unicode"/>
              </a:rPr>
              <a:t>.</a:t>
            </a:r>
            <a:endParaRPr lang="pt-BR" sz="1600" i="1" dirty="0" smtClean="0"/>
          </a:p>
        </p:txBody>
      </p:sp>
      <p:sp>
        <p:nvSpPr>
          <p:cNvPr id="2" name="Título 1"/>
          <p:cNvSpPr>
            <a:spLocks noGrp="1"/>
          </p:cNvSpPr>
          <p:nvPr>
            <p:ph type="title"/>
          </p:nvPr>
        </p:nvSpPr>
        <p:spPr>
          <a:xfrm>
            <a:off x="457200" y="274638"/>
            <a:ext cx="8229600" cy="562074"/>
          </a:xfrm>
        </p:spPr>
        <p:txBody>
          <a:bodyPr/>
          <a:lstStyle/>
          <a:p>
            <a:pPr algn="ctr" eaLnBrk="1" fontAlgn="auto" hangingPunct="1">
              <a:spcAft>
                <a:spcPts val="0"/>
              </a:spcAft>
              <a:defRPr/>
            </a:pPr>
            <a:endParaRPr lang="pt-BR" sz="2200" u="sng" dirty="0"/>
          </a:p>
        </p:txBody>
      </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2"/>
          <p:cNvSpPr>
            <a:spLocks noGrp="1"/>
          </p:cNvSpPr>
          <p:nvPr>
            <p:ph idx="1"/>
          </p:nvPr>
        </p:nvSpPr>
        <p:spPr>
          <a:xfrm>
            <a:off x="457200" y="980728"/>
            <a:ext cx="8229600" cy="5026372"/>
          </a:xfrm>
        </p:spPr>
        <p:txBody>
          <a:bodyPr/>
          <a:lstStyle/>
          <a:p>
            <a:pPr marL="92075" lvl="1" indent="-50800" algn="just" eaLnBrk="1" hangingPunct="1">
              <a:buNone/>
            </a:pPr>
            <a:r>
              <a:rPr lang="pt-BR" sz="1800" dirty="0" smtClean="0">
                <a:cs typeface="Lucida Sans Unicode"/>
              </a:rPr>
              <a:t>b.4.1. Agentes Físicos</a:t>
            </a:r>
          </a:p>
          <a:p>
            <a:pPr marL="92075" lvl="1" indent="-50800" algn="just" eaLnBrk="1" hangingPunct="1">
              <a:buNone/>
            </a:pPr>
            <a:endParaRPr lang="pt-BR" sz="1800" dirty="0" smtClean="0">
              <a:cs typeface="Lucida Sans Unicode"/>
            </a:endParaRPr>
          </a:p>
          <a:p>
            <a:pPr marL="92075" lvl="1" indent="-50800" algn="just" eaLnBrk="1" hangingPunct="1">
              <a:buNone/>
            </a:pPr>
            <a:r>
              <a:rPr lang="pt-BR" sz="1800" dirty="0" smtClean="0">
                <a:cs typeface="Lucida Sans Unicode"/>
              </a:rPr>
              <a:t>b.4.1.8. Ruído</a:t>
            </a:r>
          </a:p>
          <a:p>
            <a:pPr marL="92075" lvl="1" indent="-50800" algn="just" eaLnBrk="1" hangingPunct="1">
              <a:buNone/>
            </a:pPr>
            <a:r>
              <a:rPr lang="pt-BR" sz="1600" dirty="0" smtClean="0">
                <a:cs typeface="Lucida Sans Unicode"/>
              </a:rPr>
              <a:t>- sempre necessário LTCAT</a:t>
            </a:r>
          </a:p>
          <a:p>
            <a:pPr marL="92075" lvl="1" indent="-50800" algn="just" eaLnBrk="1" hangingPunct="1">
              <a:buNone/>
            </a:pPr>
            <a:endParaRPr lang="pt-BR" sz="1600" dirty="0" smtClean="0">
              <a:cs typeface="Lucida Sans Unicode"/>
            </a:endParaRPr>
          </a:p>
          <a:p>
            <a:pPr marL="92075" lvl="1" indent="-50800" algn="just" eaLnBrk="1" hangingPunct="1">
              <a:buNone/>
            </a:pPr>
            <a:endParaRPr lang="pt-BR" sz="1600" dirty="0" smtClean="0">
              <a:cs typeface="Lucida Sans Unicode"/>
            </a:endParaRPr>
          </a:p>
          <a:p>
            <a:pPr marL="92075" lvl="1" indent="-50800" algn="just" eaLnBrk="1" hangingPunct="1">
              <a:buNone/>
            </a:pPr>
            <a:endParaRPr lang="pt-BR" sz="1600" dirty="0" smtClean="0">
              <a:cs typeface="Lucida Sans Unicode"/>
            </a:endParaRPr>
          </a:p>
          <a:p>
            <a:pPr marL="92075" lvl="1" indent="-50800" algn="just" eaLnBrk="1" hangingPunct="1">
              <a:buNone/>
            </a:pPr>
            <a:endParaRPr lang="pt-BR" sz="1600" dirty="0" smtClean="0">
              <a:cs typeface="Lucida Sans Unicode"/>
            </a:endParaRPr>
          </a:p>
          <a:p>
            <a:pPr marL="92075" lvl="1" indent="-50800" algn="just" eaLnBrk="1" hangingPunct="1">
              <a:buNone/>
            </a:pPr>
            <a:endParaRPr lang="pt-BR" sz="1600" dirty="0" smtClean="0">
              <a:cs typeface="Lucida Sans Unicode"/>
            </a:endParaRPr>
          </a:p>
          <a:p>
            <a:pPr marL="92075" lvl="1" indent="-50800" algn="just" eaLnBrk="1" hangingPunct="1">
              <a:buNone/>
            </a:pPr>
            <a:endParaRPr lang="pt-BR" sz="1600" dirty="0" smtClean="0">
              <a:cs typeface="Lucida Sans Unicode"/>
            </a:endParaRPr>
          </a:p>
          <a:p>
            <a:pPr marL="92075" lvl="1" indent="-50800" algn="just" eaLnBrk="1" hangingPunct="1">
              <a:buNone/>
            </a:pPr>
            <a:endParaRPr lang="pt-BR" sz="1600" dirty="0" smtClean="0">
              <a:cs typeface="Lucida Sans Unicode"/>
            </a:endParaRPr>
          </a:p>
          <a:p>
            <a:pPr marL="92075" lvl="1" indent="-50800" algn="just" eaLnBrk="1" hangingPunct="1">
              <a:buNone/>
            </a:pPr>
            <a:endParaRPr lang="pt-BR" sz="1600" dirty="0" smtClean="0">
              <a:cs typeface="Lucida Sans Unicode"/>
            </a:endParaRPr>
          </a:p>
          <a:p>
            <a:pPr marL="92075" lvl="1" indent="-50800" algn="just" eaLnBrk="1" hangingPunct="1">
              <a:buNone/>
            </a:pPr>
            <a:r>
              <a:rPr lang="pt-BR" sz="1600" dirty="0" smtClean="0">
                <a:cs typeface="Lucida Sans Unicode"/>
              </a:rPr>
              <a:t>⇨ Súmula 32, TNU: </a:t>
            </a:r>
            <a:r>
              <a:rPr lang="pt-BR" sz="1400" i="1" dirty="0" smtClean="0"/>
              <a:t>O tempo de trabalho laborado com exposição a ruído é considerado especial, para fins de conversão em comum, nos seguintes níveis: superior a </a:t>
            </a:r>
            <a:r>
              <a:rPr lang="pt-BR" sz="1400" b="1" i="1" dirty="0" smtClean="0"/>
              <a:t>80 decibéis, na vigência do Decreto n. 53.831/64</a:t>
            </a:r>
            <a:r>
              <a:rPr lang="pt-BR" sz="1400" i="1" dirty="0" smtClean="0"/>
              <a:t> e, </a:t>
            </a:r>
            <a:r>
              <a:rPr lang="pt-BR" sz="1400" b="1" i="1" dirty="0" smtClean="0"/>
              <a:t>a contar de 5 de março de 1997, superior a 85 decibéis</a:t>
            </a:r>
            <a:r>
              <a:rPr lang="pt-BR" sz="1400" i="1" dirty="0" smtClean="0"/>
              <a:t>, por força da edição do Decreto n. 4.882, de 18 de novembro de 2003, quando a Administração Pública reconheceu e declarou a nocividade à saúde de tal índice de ruído. (</a:t>
            </a:r>
            <a:r>
              <a:rPr lang="pt-BR" sz="1400" dirty="0" smtClean="0"/>
              <a:t>DJ 14.12.2011). </a:t>
            </a:r>
            <a:r>
              <a:rPr lang="pt-BR" sz="1400" b="1" u="sng" dirty="0" smtClean="0">
                <a:solidFill>
                  <a:srgbClr val="FF0000"/>
                </a:solidFill>
              </a:rPr>
              <a:t>Cancelada em 09.10.2013</a:t>
            </a:r>
            <a:r>
              <a:rPr lang="pt-BR" sz="1400" b="1" u="sng" dirty="0" smtClean="0"/>
              <a:t>.</a:t>
            </a:r>
            <a:endParaRPr lang="pt-BR" sz="1400" dirty="0" smtClean="0">
              <a:cs typeface="Lucida Sans Unicode"/>
            </a:endParaRPr>
          </a:p>
          <a:p>
            <a:pPr marL="723900" lvl="1" indent="-320675" algn="just" eaLnBrk="1" hangingPunct="1">
              <a:buNone/>
            </a:pPr>
            <a:endParaRPr lang="pt-BR" sz="1600" dirty="0" smtClean="0">
              <a:cs typeface="Lucida Sans Unicode"/>
            </a:endParaRPr>
          </a:p>
          <a:p>
            <a:pPr marL="92075" lvl="1" indent="-50800" algn="just" eaLnBrk="1" hangingPunct="1">
              <a:buNone/>
            </a:pPr>
            <a:endParaRPr lang="pt-BR" sz="1800" dirty="0" smtClean="0">
              <a:latin typeface="Lucida Sans Unicode"/>
              <a:cs typeface="Lucida Sans Unicode"/>
            </a:endParaRPr>
          </a:p>
          <a:p>
            <a:pPr marL="92075" lvl="1" indent="-50800" algn="just" eaLnBrk="1" hangingPunct="1">
              <a:buNone/>
            </a:pPr>
            <a:endParaRPr lang="pt-BR" sz="1800" dirty="0" smtClean="0">
              <a:latin typeface="Lucida Sans Unicode"/>
              <a:cs typeface="Lucida Sans Unicode"/>
            </a:endParaRPr>
          </a:p>
          <a:p>
            <a:pPr marL="92075" lvl="1" indent="-50800" algn="just" eaLnBrk="1" hangingPunct="1">
              <a:buNone/>
            </a:pPr>
            <a:endParaRPr lang="pt-BR" sz="1800" dirty="0" smtClean="0">
              <a:latin typeface="Lucida Sans Unicode"/>
              <a:cs typeface="Lucida Sans Unicode"/>
            </a:endParaRPr>
          </a:p>
          <a:p>
            <a:pPr marL="92075" lvl="1" indent="-50800" algn="just" eaLnBrk="1" hangingPunct="1">
              <a:buNone/>
            </a:pPr>
            <a:endParaRPr lang="pt-BR" sz="1800" dirty="0" smtClean="0">
              <a:latin typeface="Lucida Sans Unicode"/>
              <a:cs typeface="Lucida Sans Unicode"/>
            </a:endParaRPr>
          </a:p>
          <a:p>
            <a:pPr marL="92075" lvl="1" indent="-50800" algn="just" eaLnBrk="1" hangingPunct="1">
              <a:buNone/>
            </a:pPr>
            <a:endParaRPr lang="pt-BR" sz="1800" dirty="0" smtClean="0">
              <a:latin typeface="Lucida Sans Unicode"/>
              <a:cs typeface="Lucida Sans Unicode"/>
            </a:endParaRPr>
          </a:p>
          <a:p>
            <a:pPr marL="92075" lvl="1" indent="-50800" algn="just" eaLnBrk="1" hangingPunct="1">
              <a:buNone/>
            </a:pPr>
            <a:endParaRPr lang="pt-BR" sz="1800" dirty="0" smtClean="0">
              <a:latin typeface="Lucida Sans Unicode"/>
              <a:cs typeface="Lucida Sans Unicode"/>
            </a:endParaRPr>
          </a:p>
          <a:p>
            <a:pPr marL="92075" lvl="1" indent="-50800" algn="just" eaLnBrk="1" hangingPunct="1">
              <a:buNone/>
            </a:pPr>
            <a:endParaRPr lang="pt-BR" sz="1800" dirty="0" smtClean="0">
              <a:latin typeface="Lucida Sans Unicode"/>
              <a:cs typeface="Lucida Sans Unicode"/>
            </a:endParaRPr>
          </a:p>
          <a:p>
            <a:pPr marL="92075" lvl="1" indent="-50800" algn="just" eaLnBrk="1" hangingPunct="1">
              <a:buNone/>
            </a:pPr>
            <a:endParaRPr lang="pt-BR" sz="1800" dirty="0" smtClean="0">
              <a:latin typeface="Lucida Sans Unicode"/>
              <a:cs typeface="Lucida Sans Unicode"/>
            </a:endParaRPr>
          </a:p>
          <a:p>
            <a:pPr marL="92075" lvl="1" indent="-50800" algn="just" eaLnBrk="1" hangingPunct="1">
              <a:buNone/>
            </a:pPr>
            <a:endParaRPr lang="pt-BR" sz="1800" dirty="0" smtClean="0">
              <a:latin typeface="Lucida Sans Unicode"/>
              <a:cs typeface="Lucida Sans Unicode"/>
            </a:endParaRPr>
          </a:p>
          <a:p>
            <a:pPr marL="92075" lvl="1" indent="-50800" algn="just" eaLnBrk="1" hangingPunct="1">
              <a:buNone/>
            </a:pPr>
            <a:r>
              <a:rPr lang="pt-BR" sz="1600" dirty="0" smtClean="0"/>
              <a:t/>
            </a:r>
            <a:br>
              <a:rPr lang="pt-BR" sz="1600" dirty="0" smtClean="0"/>
            </a:br>
            <a:endParaRPr lang="pt-BR" sz="1600" i="1" dirty="0" smtClean="0"/>
          </a:p>
          <a:p>
            <a:pPr marL="92075" lvl="1" indent="-50800" algn="just" eaLnBrk="1" hangingPunct="1">
              <a:buNone/>
            </a:pPr>
            <a:endParaRPr lang="pt-BR" sz="1800" i="1" dirty="0" smtClean="0">
              <a:cs typeface="Lucida Sans Unicode"/>
            </a:endParaRPr>
          </a:p>
          <a:p>
            <a:pPr marL="92075" lvl="1" indent="-50800" algn="just" eaLnBrk="1" hangingPunct="1">
              <a:buNone/>
            </a:pPr>
            <a:endParaRPr lang="pt-BR" sz="1800" i="1" dirty="0" smtClean="0">
              <a:cs typeface="Lucida Sans Unicode"/>
            </a:endParaRPr>
          </a:p>
          <a:p>
            <a:pPr marL="990600" lvl="1" indent="-949325" algn="just" eaLnBrk="1" hangingPunct="1">
              <a:buNone/>
            </a:pPr>
            <a:endParaRPr lang="pt-BR" sz="1800" i="1" dirty="0" smtClean="0">
              <a:cs typeface="Lucida Sans Unicode"/>
            </a:endParaRPr>
          </a:p>
          <a:p>
            <a:pPr marL="990600" lvl="1" indent="-949325" algn="just" eaLnBrk="1" hangingPunct="1">
              <a:buNone/>
            </a:pPr>
            <a:endParaRPr lang="pt-BR" sz="1800" i="1" dirty="0" smtClean="0">
              <a:cs typeface="Lucida Sans Unicode"/>
            </a:endParaRPr>
          </a:p>
          <a:p>
            <a:pPr marL="269875" lvl="1" algn="just" eaLnBrk="1" hangingPunct="1">
              <a:buNone/>
            </a:pPr>
            <a:endParaRPr lang="pt-BR" sz="1800" i="1" dirty="0" smtClean="0">
              <a:cs typeface="Lucida Sans Unicode"/>
            </a:endParaRPr>
          </a:p>
          <a:p>
            <a:pPr marL="269875" lvl="1" algn="just" eaLnBrk="1" hangingPunct="1">
              <a:buNone/>
            </a:pPr>
            <a:r>
              <a:rPr lang="pt-BR" sz="1800" i="1" dirty="0" smtClean="0">
                <a:cs typeface="Lucida Sans Unicode"/>
              </a:rPr>
              <a:t> </a:t>
            </a:r>
          </a:p>
          <a:p>
            <a:pPr marL="269875" lvl="1" algn="just" eaLnBrk="1" hangingPunct="1">
              <a:buNone/>
            </a:pPr>
            <a:endParaRPr lang="pt-BR" sz="1600" i="1" dirty="0" smtClean="0">
              <a:cs typeface="Lucida Sans Unicode"/>
            </a:endParaRPr>
          </a:p>
          <a:p>
            <a:pPr marL="269875" lvl="1" algn="just" eaLnBrk="1" hangingPunct="1">
              <a:buNone/>
            </a:pPr>
            <a:r>
              <a:rPr lang="pt-BR" sz="1600" i="1" dirty="0" smtClean="0">
                <a:cs typeface="Lucida Sans Unicode"/>
              </a:rPr>
              <a:t>	</a:t>
            </a:r>
            <a:endParaRPr lang="pt-BR" sz="1600" i="1" dirty="0" smtClean="0"/>
          </a:p>
        </p:txBody>
      </p:sp>
      <p:sp>
        <p:nvSpPr>
          <p:cNvPr id="2" name="Título 1"/>
          <p:cNvSpPr>
            <a:spLocks noGrp="1"/>
          </p:cNvSpPr>
          <p:nvPr>
            <p:ph type="title"/>
          </p:nvPr>
        </p:nvSpPr>
        <p:spPr>
          <a:xfrm>
            <a:off x="457200" y="274638"/>
            <a:ext cx="8229600" cy="562074"/>
          </a:xfrm>
        </p:spPr>
        <p:txBody>
          <a:bodyPr/>
          <a:lstStyle/>
          <a:p>
            <a:pPr algn="ctr" eaLnBrk="1" fontAlgn="auto" hangingPunct="1">
              <a:spcAft>
                <a:spcPts val="0"/>
              </a:spcAft>
              <a:defRPr/>
            </a:pPr>
            <a:endParaRPr lang="pt-BR" sz="2200" u="sng" dirty="0"/>
          </a:p>
        </p:txBody>
      </p:sp>
      <p:graphicFrame>
        <p:nvGraphicFramePr>
          <p:cNvPr id="4" name="Tabela 3"/>
          <p:cNvGraphicFramePr>
            <a:graphicFrameLocks noGrp="1"/>
          </p:cNvGraphicFramePr>
          <p:nvPr/>
        </p:nvGraphicFramePr>
        <p:xfrm>
          <a:off x="899592" y="2348880"/>
          <a:ext cx="7344816" cy="1854200"/>
        </p:xfrm>
        <a:graphic>
          <a:graphicData uri="http://schemas.openxmlformats.org/drawingml/2006/table">
            <a:tbl>
              <a:tblPr firstRow="1" bandRow="1">
                <a:tableStyleId>{5C22544A-7EE6-4342-B048-85BDC9FD1C3A}</a:tableStyleId>
              </a:tblPr>
              <a:tblGrid>
                <a:gridCol w="3672408"/>
                <a:gridCol w="3672408"/>
              </a:tblGrid>
              <a:tr h="370840">
                <a:tc gridSpan="2">
                  <a:txBody>
                    <a:bodyPr/>
                    <a:lstStyle/>
                    <a:p>
                      <a:pPr algn="ctr"/>
                      <a:r>
                        <a:rPr lang="pt-BR" sz="1600" dirty="0" smtClean="0"/>
                        <a:t>LIMITES</a:t>
                      </a:r>
                      <a:r>
                        <a:rPr lang="pt-BR" sz="1600" baseline="0" dirty="0" smtClean="0"/>
                        <a:t> DE TOLERÂNCIA</a:t>
                      </a:r>
                      <a:endParaRPr lang="pt-BR" sz="1600" dirty="0"/>
                    </a:p>
                  </a:txBody>
                  <a:tcPr/>
                </a:tc>
                <a:tc hMerge="1">
                  <a:txBody>
                    <a:bodyPr/>
                    <a:lstStyle/>
                    <a:p>
                      <a:endParaRPr lang="pt-BR" dirty="0"/>
                    </a:p>
                  </a:txBody>
                  <a:tcPr/>
                </a:tc>
              </a:tr>
              <a:tr h="370840">
                <a:tc>
                  <a:txBody>
                    <a:bodyPr/>
                    <a:lstStyle/>
                    <a:p>
                      <a:pPr algn="ctr"/>
                      <a:r>
                        <a:rPr lang="pt-BR" sz="1600" dirty="0" smtClean="0"/>
                        <a:t>Período</a:t>
                      </a:r>
                      <a:endParaRPr lang="pt-BR" sz="1600" dirty="0"/>
                    </a:p>
                  </a:txBody>
                  <a:tcPr/>
                </a:tc>
                <a:tc>
                  <a:txBody>
                    <a:bodyPr/>
                    <a:lstStyle/>
                    <a:p>
                      <a:pPr algn="ctr"/>
                      <a:r>
                        <a:rPr lang="pt-BR" sz="1600" dirty="0" smtClean="0"/>
                        <a:t>Limite de Tolerância</a:t>
                      </a:r>
                      <a:endParaRPr lang="pt-BR" sz="1600" dirty="0"/>
                    </a:p>
                  </a:txBody>
                  <a:tcPr/>
                </a:tc>
              </a:tr>
              <a:tr h="370840">
                <a:tc>
                  <a:txBody>
                    <a:bodyPr/>
                    <a:lstStyle/>
                    <a:p>
                      <a:pPr algn="ctr"/>
                      <a:r>
                        <a:rPr lang="pt-BR" sz="1600" dirty="0" smtClean="0"/>
                        <a:t>26/08/1960  a  05/03/1997</a:t>
                      </a:r>
                      <a:endParaRPr lang="pt-BR" sz="1600" dirty="0"/>
                    </a:p>
                  </a:txBody>
                  <a:tcPr/>
                </a:tc>
                <a:tc>
                  <a:txBody>
                    <a:bodyPr/>
                    <a:lstStyle/>
                    <a:p>
                      <a:pPr algn="ctr"/>
                      <a:r>
                        <a:rPr lang="pt-BR" sz="1600" dirty="0" smtClean="0"/>
                        <a:t>80</a:t>
                      </a:r>
                      <a:r>
                        <a:rPr lang="pt-BR" sz="1600" baseline="0" dirty="0" smtClean="0"/>
                        <a:t> dB(A)</a:t>
                      </a:r>
                      <a:endParaRPr lang="pt-BR" sz="1600" dirty="0"/>
                    </a:p>
                  </a:txBody>
                  <a:tcPr/>
                </a:tc>
              </a:tr>
              <a:tr h="370840">
                <a:tc>
                  <a:txBody>
                    <a:bodyPr/>
                    <a:lstStyle/>
                    <a:p>
                      <a:pPr algn="ctr"/>
                      <a:r>
                        <a:rPr lang="pt-BR" sz="1600" dirty="0" smtClean="0"/>
                        <a:t>06/03/1997  a  18/11/2003</a:t>
                      </a:r>
                      <a:endParaRPr lang="pt-BR" sz="1600" dirty="0"/>
                    </a:p>
                  </a:txBody>
                  <a:tcPr/>
                </a:tc>
                <a:tc>
                  <a:txBody>
                    <a:bodyPr/>
                    <a:lstStyle/>
                    <a:p>
                      <a:pPr algn="ctr"/>
                      <a:r>
                        <a:rPr lang="pt-BR" sz="1600" dirty="0" smtClean="0"/>
                        <a:t>90 dB(A)</a:t>
                      </a:r>
                      <a:endParaRPr lang="pt-BR" sz="1600" dirty="0"/>
                    </a:p>
                  </a:txBody>
                  <a:tcPr/>
                </a:tc>
              </a:tr>
              <a:tr h="370840">
                <a:tc>
                  <a:txBody>
                    <a:bodyPr/>
                    <a:lstStyle/>
                    <a:p>
                      <a:pPr algn="ctr"/>
                      <a:r>
                        <a:rPr lang="pt-BR" sz="1600" dirty="0" smtClean="0"/>
                        <a:t>19/11/2003  em  diante</a:t>
                      </a:r>
                      <a:endParaRPr lang="pt-BR" sz="1600" dirty="0"/>
                    </a:p>
                  </a:txBody>
                  <a:tcPr/>
                </a:tc>
                <a:tc>
                  <a:txBody>
                    <a:bodyPr/>
                    <a:lstStyle/>
                    <a:p>
                      <a:pPr algn="ctr"/>
                      <a:r>
                        <a:rPr lang="pt-BR" sz="1600" dirty="0" smtClean="0"/>
                        <a:t>85 dB(A)</a:t>
                      </a:r>
                      <a:endParaRPr lang="pt-BR" sz="1600" dirty="0"/>
                    </a:p>
                  </a:txBody>
                  <a:tcPr/>
                </a:tc>
              </a:tr>
            </a:tbl>
          </a:graphicData>
        </a:graphic>
      </p:graphicFrame>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2"/>
          <p:cNvSpPr>
            <a:spLocks noGrp="1"/>
          </p:cNvSpPr>
          <p:nvPr>
            <p:ph idx="1"/>
          </p:nvPr>
        </p:nvSpPr>
        <p:spPr>
          <a:xfrm>
            <a:off x="457200" y="980728"/>
            <a:ext cx="8229600" cy="5026372"/>
          </a:xfrm>
        </p:spPr>
        <p:txBody>
          <a:bodyPr/>
          <a:lstStyle/>
          <a:p>
            <a:pPr marL="92075" lvl="1" indent="-50800" algn="just" eaLnBrk="1" hangingPunct="1">
              <a:buNone/>
            </a:pPr>
            <a:r>
              <a:rPr lang="pt-BR" sz="1800" dirty="0" smtClean="0">
                <a:cs typeface="Lucida Sans Unicode"/>
              </a:rPr>
              <a:t>b.4.2. Agentes Químicos</a:t>
            </a:r>
          </a:p>
          <a:p>
            <a:pPr marL="92075" lvl="1" indent="-50800" algn="just" eaLnBrk="1" hangingPunct="1">
              <a:buNone/>
            </a:pPr>
            <a:endParaRPr lang="pt-BR" sz="1800" dirty="0" smtClean="0">
              <a:cs typeface="Lucida Sans Unicode"/>
            </a:endParaRPr>
          </a:p>
          <a:p>
            <a:pPr marL="92075" lvl="1" indent="-50800" algn="just" eaLnBrk="1" hangingPunct="1">
              <a:buNone/>
            </a:pPr>
            <a:r>
              <a:rPr lang="pt-BR" sz="1600" dirty="0" smtClean="0">
                <a:cs typeface="Lucida Sans Unicode"/>
              </a:rPr>
              <a:t>- </a:t>
            </a:r>
            <a:r>
              <a:rPr lang="pt-BR" sz="1600" dirty="0" smtClean="0"/>
              <a:t>substâncias, compostos ou produtos que possam penetrar no organismo pela via respiratória nas formas de </a:t>
            </a:r>
            <a:r>
              <a:rPr lang="pt-BR" sz="1600" b="1" dirty="0" smtClean="0"/>
              <a:t>poeiras</a:t>
            </a:r>
            <a:r>
              <a:rPr lang="pt-BR" sz="1600" dirty="0" smtClean="0"/>
              <a:t>, </a:t>
            </a:r>
            <a:r>
              <a:rPr lang="pt-BR" sz="1600" b="1" dirty="0" smtClean="0"/>
              <a:t>fumos</a:t>
            </a:r>
            <a:r>
              <a:rPr lang="pt-BR" sz="1600" dirty="0" smtClean="0"/>
              <a:t>, </a:t>
            </a:r>
            <a:r>
              <a:rPr lang="pt-BR" sz="1600" b="1" dirty="0" smtClean="0"/>
              <a:t>névoas</a:t>
            </a:r>
            <a:r>
              <a:rPr lang="pt-BR" sz="1600" dirty="0" smtClean="0"/>
              <a:t>, </a:t>
            </a:r>
            <a:r>
              <a:rPr lang="pt-BR" sz="1600" b="1" dirty="0" smtClean="0"/>
              <a:t>neblinas</a:t>
            </a:r>
            <a:r>
              <a:rPr lang="pt-BR" sz="1600" dirty="0" smtClean="0"/>
              <a:t>, </a:t>
            </a:r>
            <a:r>
              <a:rPr lang="pt-BR" sz="1600" b="1" dirty="0" smtClean="0"/>
              <a:t>gases</a:t>
            </a:r>
            <a:r>
              <a:rPr lang="pt-BR" sz="1600" dirty="0" smtClean="0"/>
              <a:t> ou </a:t>
            </a:r>
            <a:r>
              <a:rPr lang="pt-BR" sz="1600" b="1" dirty="0" smtClean="0"/>
              <a:t>vapores</a:t>
            </a:r>
            <a:r>
              <a:rPr lang="pt-BR" sz="1600" dirty="0" smtClean="0"/>
              <a:t>, ou que, pela natureza da atividade de exposição, possam ter contato ou ser absorvidos pelo organismo através da pele ou por ingestão</a:t>
            </a:r>
            <a:r>
              <a:rPr lang="pt-BR" sz="1600" dirty="0" smtClean="0">
                <a:cs typeface="Lucida Sans Unicode"/>
              </a:rPr>
              <a:t>.</a:t>
            </a:r>
          </a:p>
          <a:p>
            <a:pPr marL="92075" lvl="1" indent="-50800" algn="just" eaLnBrk="1" hangingPunct="1">
              <a:buNone/>
            </a:pPr>
            <a:r>
              <a:rPr lang="pt-BR" sz="1600" dirty="0" smtClean="0"/>
              <a:t>- Exemplo de agentes químicos: chumbo, benzeno, asbesto (amianto), silicatos (poeira de rochas, minérios e areias), determinados tipos de óleos e graxas, etc.</a:t>
            </a:r>
          </a:p>
          <a:p>
            <a:pPr marL="92075" lvl="1" indent="-50800" algn="just" eaLnBrk="1" hangingPunct="1">
              <a:buNone/>
            </a:pPr>
            <a:r>
              <a:rPr lang="pt-BR" sz="1600" dirty="0" smtClean="0">
                <a:cs typeface="Lucida Sans Unicode"/>
              </a:rPr>
              <a:t>- análise qualitativa.</a:t>
            </a:r>
          </a:p>
          <a:p>
            <a:pPr marL="92075" lvl="1" indent="-50800" algn="just" eaLnBrk="1" hangingPunct="1">
              <a:buNone/>
            </a:pPr>
            <a:r>
              <a:rPr lang="pt-BR" sz="1600" dirty="0" smtClean="0">
                <a:cs typeface="Lucida Sans Unicode"/>
              </a:rPr>
              <a:t>- a relação de agentes químicos é exaustiva e variou segundo a legislação vigente:</a:t>
            </a:r>
          </a:p>
          <a:p>
            <a:pPr marL="723900" lvl="1" indent="-320675" algn="just" eaLnBrk="1" hangingPunct="1">
              <a:buNone/>
            </a:pPr>
            <a:r>
              <a:rPr lang="pt-BR" sz="1600" dirty="0" smtClean="0">
                <a:cs typeface="Lucida Sans Unicode"/>
              </a:rPr>
              <a:t>⇨ até 05.03.1997 (edição do Dec. 2.172): Anexo do Decreto 53.831/64 e Anexo I do Decreto 83.080/79.</a:t>
            </a:r>
          </a:p>
          <a:p>
            <a:pPr marL="723900" lvl="1" indent="-320675" algn="just" eaLnBrk="1" hangingPunct="1">
              <a:buNone/>
            </a:pPr>
            <a:r>
              <a:rPr lang="pt-BR" sz="1600" dirty="0" smtClean="0">
                <a:cs typeface="Lucida Sans Unicode"/>
              </a:rPr>
              <a:t>⇨ após 05.03.1997: anexo do RPS.</a:t>
            </a:r>
            <a:endParaRPr lang="pt-BR" sz="1600" i="1" dirty="0" smtClean="0"/>
          </a:p>
        </p:txBody>
      </p:sp>
      <p:sp>
        <p:nvSpPr>
          <p:cNvPr id="2" name="Título 1"/>
          <p:cNvSpPr>
            <a:spLocks noGrp="1"/>
          </p:cNvSpPr>
          <p:nvPr>
            <p:ph type="title"/>
          </p:nvPr>
        </p:nvSpPr>
        <p:spPr>
          <a:xfrm>
            <a:off x="457200" y="274638"/>
            <a:ext cx="8229600" cy="562074"/>
          </a:xfrm>
        </p:spPr>
        <p:txBody>
          <a:bodyPr/>
          <a:lstStyle/>
          <a:p>
            <a:pPr algn="ctr" eaLnBrk="1" fontAlgn="auto" hangingPunct="1">
              <a:spcAft>
                <a:spcPts val="0"/>
              </a:spcAft>
              <a:defRPr/>
            </a:pPr>
            <a:endParaRPr lang="pt-BR" sz="2200" u="sng" dirty="0"/>
          </a:p>
        </p:txBody>
      </p:sp>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2"/>
          <p:cNvSpPr>
            <a:spLocks noGrp="1"/>
          </p:cNvSpPr>
          <p:nvPr>
            <p:ph idx="1"/>
          </p:nvPr>
        </p:nvSpPr>
        <p:spPr>
          <a:xfrm>
            <a:off x="457200" y="980728"/>
            <a:ext cx="8229600" cy="5026372"/>
          </a:xfrm>
        </p:spPr>
        <p:txBody>
          <a:bodyPr/>
          <a:lstStyle/>
          <a:p>
            <a:pPr marL="92075" lvl="1" indent="-50800" algn="just" eaLnBrk="1" hangingPunct="1">
              <a:buNone/>
            </a:pPr>
            <a:r>
              <a:rPr lang="pt-BR" sz="1800" dirty="0" smtClean="0">
                <a:cs typeface="Lucida Sans Unicode"/>
              </a:rPr>
              <a:t>b.4.3. Agentes Biológicos</a:t>
            </a:r>
          </a:p>
          <a:p>
            <a:pPr marL="92075" lvl="1" indent="-50800" algn="just" eaLnBrk="1" hangingPunct="1">
              <a:buNone/>
            </a:pPr>
            <a:endParaRPr lang="pt-BR" sz="1800" dirty="0" smtClean="0">
              <a:cs typeface="Lucida Sans Unicode"/>
            </a:endParaRPr>
          </a:p>
          <a:p>
            <a:pPr marL="92075" lvl="1" indent="-50800" algn="just" eaLnBrk="1" hangingPunct="1">
              <a:buNone/>
            </a:pPr>
            <a:r>
              <a:rPr lang="pt-BR" sz="1600" dirty="0" smtClean="0">
                <a:cs typeface="Lucida Sans Unicode"/>
              </a:rPr>
              <a:t>- </a:t>
            </a:r>
            <a:r>
              <a:rPr lang="pt-BR" sz="1600" dirty="0" smtClean="0"/>
              <a:t>consideram-se agentes biológicos </a:t>
            </a:r>
            <a:r>
              <a:rPr lang="pt-BR" sz="1600" b="1" dirty="0" smtClean="0"/>
              <a:t>bactérias</a:t>
            </a:r>
            <a:r>
              <a:rPr lang="pt-BR" sz="1600" dirty="0" smtClean="0"/>
              <a:t>, </a:t>
            </a:r>
            <a:r>
              <a:rPr lang="pt-BR" sz="1600" b="1" dirty="0" smtClean="0"/>
              <a:t>fungos</a:t>
            </a:r>
            <a:r>
              <a:rPr lang="pt-BR" sz="1600" dirty="0" smtClean="0"/>
              <a:t>, </a:t>
            </a:r>
            <a:r>
              <a:rPr lang="pt-BR" sz="1600" b="1" dirty="0" smtClean="0"/>
              <a:t>protozoários</a:t>
            </a:r>
            <a:r>
              <a:rPr lang="pt-BR" sz="1600" dirty="0" smtClean="0"/>
              <a:t>, </a:t>
            </a:r>
            <a:r>
              <a:rPr lang="pt-BR" sz="1600" b="1" dirty="0" smtClean="0"/>
              <a:t>parasitas</a:t>
            </a:r>
            <a:r>
              <a:rPr lang="pt-BR" sz="1600" dirty="0" smtClean="0"/>
              <a:t>, </a:t>
            </a:r>
            <a:r>
              <a:rPr lang="pt-BR" sz="1600" b="1" dirty="0" smtClean="0"/>
              <a:t>vírus</a:t>
            </a:r>
            <a:r>
              <a:rPr lang="pt-BR" sz="1600" dirty="0" smtClean="0"/>
              <a:t> e outros que tenham a capacidade de causar doenças ou lesões em diversos graus nos seres humanos e que por isso podem ser chamados de </a:t>
            </a:r>
            <a:r>
              <a:rPr lang="pt-BR" sz="1600" b="1" dirty="0" smtClean="0"/>
              <a:t>patógenos</a:t>
            </a:r>
            <a:r>
              <a:rPr lang="pt-BR" sz="1600" dirty="0" smtClean="0"/>
              <a:t>. </a:t>
            </a:r>
            <a:endParaRPr lang="pt-BR" sz="1600" dirty="0" smtClean="0">
              <a:cs typeface="Lucida Sans Unicode"/>
            </a:endParaRPr>
          </a:p>
          <a:p>
            <a:pPr marL="92075" lvl="1" indent="-50800" algn="just" eaLnBrk="1" hangingPunct="1">
              <a:buNone/>
            </a:pPr>
            <a:r>
              <a:rPr lang="pt-BR" sz="1600" dirty="0" smtClean="0">
                <a:cs typeface="Lucida Sans Unicode"/>
              </a:rPr>
              <a:t>- </a:t>
            </a:r>
            <a:r>
              <a:rPr lang="pt-BR" sz="1600" b="1" dirty="0" smtClean="0">
                <a:cs typeface="Lucida Sans Unicode"/>
              </a:rPr>
              <a:t>risco</a:t>
            </a:r>
            <a:r>
              <a:rPr lang="pt-BR" sz="1600" dirty="0" smtClean="0">
                <a:cs typeface="Lucida Sans Unicode"/>
              </a:rPr>
              <a:t> da contaminação </a:t>
            </a:r>
            <a:r>
              <a:rPr lang="pt-BR" sz="1600" i="1" dirty="0" err="1" smtClean="0">
                <a:cs typeface="Lucida Sans Unicode"/>
              </a:rPr>
              <a:t>vs</a:t>
            </a:r>
            <a:r>
              <a:rPr lang="pt-BR" sz="1600" dirty="0" smtClean="0">
                <a:cs typeface="Lucida Sans Unicode"/>
              </a:rPr>
              <a:t> </a:t>
            </a:r>
            <a:r>
              <a:rPr lang="pt-BR" sz="1600" b="1" dirty="0" smtClean="0">
                <a:cs typeface="Lucida Sans Unicode"/>
              </a:rPr>
              <a:t>permanência</a:t>
            </a:r>
            <a:r>
              <a:rPr lang="pt-BR" sz="1600" dirty="0" smtClean="0">
                <a:cs typeface="Lucida Sans Unicode"/>
              </a:rPr>
              <a:t> e </a:t>
            </a:r>
            <a:r>
              <a:rPr lang="pt-BR" sz="1600" b="1" dirty="0" smtClean="0">
                <a:cs typeface="Lucida Sans Unicode"/>
              </a:rPr>
              <a:t>habitualidade</a:t>
            </a:r>
            <a:r>
              <a:rPr lang="pt-BR" sz="1600" dirty="0" smtClean="0">
                <a:cs typeface="Lucida Sans Unicode"/>
              </a:rPr>
              <a:t> da exposição: proteção decorrente da </a:t>
            </a:r>
            <a:r>
              <a:rPr lang="pt-BR" sz="1600" b="1" dirty="0" smtClean="0">
                <a:cs typeface="Lucida Sans Unicode"/>
              </a:rPr>
              <a:t>redução da expectativa de vida</a:t>
            </a:r>
            <a:r>
              <a:rPr lang="pt-BR" sz="1600" dirty="0" smtClean="0">
                <a:cs typeface="Lucida Sans Unicode"/>
              </a:rPr>
              <a:t> (e não do risco de contágio).</a:t>
            </a:r>
          </a:p>
          <a:p>
            <a:pPr marL="92075" lvl="1" indent="-50800" algn="just" eaLnBrk="1" hangingPunct="1">
              <a:buNone/>
            </a:pPr>
            <a:r>
              <a:rPr lang="pt-BR" sz="1600" dirty="0" smtClean="0">
                <a:cs typeface="Lucida Sans Unicode"/>
              </a:rPr>
              <a:t>- análise qualitativa.</a:t>
            </a:r>
          </a:p>
          <a:p>
            <a:pPr marL="92075" lvl="1" indent="-50800" algn="just" eaLnBrk="1" hangingPunct="1">
              <a:buNone/>
            </a:pPr>
            <a:r>
              <a:rPr lang="pt-BR" sz="1600" dirty="0" smtClean="0">
                <a:cs typeface="Lucida Sans Unicode"/>
              </a:rPr>
              <a:t>- a relação de agentes biológicos é exaustiva e variou segundo a legislação vigente:</a:t>
            </a:r>
          </a:p>
          <a:p>
            <a:pPr marL="723900" lvl="1" indent="-320675" algn="just" eaLnBrk="1" hangingPunct="1">
              <a:buNone/>
            </a:pPr>
            <a:r>
              <a:rPr lang="pt-BR" sz="1600" dirty="0" smtClean="0">
                <a:cs typeface="Lucida Sans Unicode"/>
              </a:rPr>
              <a:t>⇨ até 05.03.1997 (edição do Dec. 2.172): Anexo do Decreto 53.831/64 e Anexo I do Decreto 83.080/79.</a:t>
            </a:r>
          </a:p>
          <a:p>
            <a:pPr marL="723900" lvl="1" indent="-320675" algn="just" eaLnBrk="1" hangingPunct="1">
              <a:buNone/>
            </a:pPr>
            <a:r>
              <a:rPr lang="pt-BR" sz="1600" dirty="0" smtClean="0">
                <a:cs typeface="Lucida Sans Unicode"/>
              </a:rPr>
              <a:t>⇨ após 05.03.1997: anexo do RPS.</a:t>
            </a:r>
            <a:endParaRPr lang="pt-BR" sz="1600" i="1" dirty="0" smtClean="0"/>
          </a:p>
        </p:txBody>
      </p:sp>
      <p:sp>
        <p:nvSpPr>
          <p:cNvPr id="2" name="Título 1"/>
          <p:cNvSpPr>
            <a:spLocks noGrp="1"/>
          </p:cNvSpPr>
          <p:nvPr>
            <p:ph type="title"/>
          </p:nvPr>
        </p:nvSpPr>
        <p:spPr>
          <a:xfrm>
            <a:off x="457200" y="274638"/>
            <a:ext cx="8229600" cy="562074"/>
          </a:xfrm>
        </p:spPr>
        <p:txBody>
          <a:bodyPr/>
          <a:lstStyle/>
          <a:p>
            <a:pPr algn="ctr" eaLnBrk="1" fontAlgn="auto" hangingPunct="1">
              <a:spcAft>
                <a:spcPts val="0"/>
              </a:spcAft>
              <a:defRPr/>
            </a:pPr>
            <a:endParaRPr lang="pt-BR" sz="2200" u="sng" dirty="0"/>
          </a:p>
        </p:txBody>
      </p:sp>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2"/>
          <p:cNvSpPr>
            <a:spLocks noGrp="1"/>
          </p:cNvSpPr>
          <p:nvPr>
            <p:ph idx="1"/>
          </p:nvPr>
        </p:nvSpPr>
        <p:spPr>
          <a:xfrm>
            <a:off x="457200" y="980728"/>
            <a:ext cx="8229600" cy="5400600"/>
          </a:xfrm>
        </p:spPr>
        <p:txBody>
          <a:bodyPr/>
          <a:lstStyle/>
          <a:p>
            <a:pPr marL="990600" lvl="1" indent="-949325" algn="just" eaLnBrk="1" hangingPunct="1">
              <a:buNone/>
            </a:pPr>
            <a:endParaRPr lang="pt-BR" sz="1800" dirty="0" smtClean="0">
              <a:cs typeface="Lucida Sans Unicode"/>
            </a:endParaRPr>
          </a:p>
          <a:p>
            <a:pPr marL="990600" lvl="1" indent="-949325" algn="just" eaLnBrk="1" hangingPunct="1">
              <a:buNone/>
            </a:pPr>
            <a:r>
              <a:rPr lang="pt-BR" sz="1800" dirty="0" smtClean="0">
                <a:cs typeface="Lucida Sans Unicode"/>
              </a:rPr>
              <a:t>b.5. carência: 180 meses ou regra de transição (art.142)</a:t>
            </a:r>
          </a:p>
          <a:p>
            <a:pPr marL="990600" lvl="1" indent="-949325" algn="just" eaLnBrk="1" hangingPunct="1">
              <a:buNone/>
            </a:pPr>
            <a:endParaRPr lang="pt-BR" sz="1800" dirty="0" smtClean="0">
              <a:cs typeface="Lucida Sans Unicode"/>
            </a:endParaRPr>
          </a:p>
          <a:p>
            <a:pPr marL="990600" lvl="1" indent="-949325" algn="just" eaLnBrk="1" hangingPunct="1">
              <a:buNone/>
            </a:pPr>
            <a:endParaRPr lang="pt-BR" sz="1800" dirty="0" smtClean="0">
              <a:cs typeface="Lucida Sans Unicode"/>
            </a:endParaRPr>
          </a:p>
          <a:p>
            <a:pPr marL="92075" lvl="1" indent="-50800" algn="just" eaLnBrk="1" hangingPunct="1">
              <a:buNone/>
            </a:pPr>
            <a:r>
              <a:rPr lang="pt-BR" sz="1800" dirty="0" smtClean="0">
                <a:cs typeface="Lucida Sans Unicode"/>
              </a:rPr>
              <a:t>c) Valor: 100% SB</a:t>
            </a:r>
          </a:p>
          <a:p>
            <a:pPr marL="92075" lvl="1" indent="-50800" algn="just" eaLnBrk="1" hangingPunct="1">
              <a:buNone/>
            </a:pPr>
            <a:endParaRPr lang="pt-BR" sz="1800" dirty="0" smtClean="0">
              <a:cs typeface="Lucida Sans Unicode"/>
            </a:endParaRPr>
          </a:p>
          <a:p>
            <a:pPr marL="92075" lvl="1" indent="-50800" algn="just" eaLnBrk="1" hangingPunct="1">
              <a:buNone/>
            </a:pPr>
            <a:r>
              <a:rPr lang="pt-BR" sz="1800" dirty="0" smtClean="0">
                <a:cs typeface="Lucida Sans Unicode"/>
              </a:rPr>
              <a:t>⇒ Não há incidência do FP.</a:t>
            </a:r>
          </a:p>
          <a:p>
            <a:pPr marL="92075" lvl="1" indent="-50800" algn="just" eaLnBrk="1" hangingPunct="1">
              <a:buNone/>
            </a:pPr>
            <a:endParaRPr lang="pt-BR" sz="1800" dirty="0" smtClean="0">
              <a:cs typeface="Lucida Sans Unicode"/>
            </a:endParaRPr>
          </a:p>
          <a:p>
            <a:pPr marL="92075" lvl="1" indent="-50800" algn="just" eaLnBrk="1" hangingPunct="1">
              <a:buNone/>
            </a:pPr>
            <a:r>
              <a:rPr lang="pt-BR" sz="1800" dirty="0" smtClean="0">
                <a:latin typeface="Lucida Sans Unicode"/>
                <a:cs typeface="Lucida Sans Unicode"/>
              </a:rPr>
              <a:t>⇒ é possível converter o tempo especial em comum, e o tempo especial em especial. Não é possível converter o tempo comum em tempo especial (art.70, RPS)</a:t>
            </a:r>
          </a:p>
          <a:p>
            <a:pPr marL="92075" lvl="1" indent="-50800" algn="just" eaLnBrk="1" hangingPunct="1">
              <a:buNone/>
            </a:pPr>
            <a:endParaRPr lang="pt-BR" sz="1800" dirty="0" smtClean="0">
              <a:latin typeface="Lucida Sans Unicode"/>
              <a:cs typeface="Lucida Sans Unicode"/>
            </a:endParaRPr>
          </a:p>
          <a:p>
            <a:pPr marL="92075" lvl="1" indent="-50800" algn="just" eaLnBrk="1" hangingPunct="1">
              <a:buNone/>
            </a:pPr>
            <a:r>
              <a:rPr lang="pt-BR" sz="1600" dirty="0" smtClean="0">
                <a:cs typeface="Lucida Sans Unicode"/>
              </a:rPr>
              <a:t>⇨</a:t>
            </a:r>
            <a:r>
              <a:rPr lang="pt-BR" sz="1600" dirty="0" smtClean="0"/>
              <a:t> </a:t>
            </a:r>
            <a:r>
              <a:rPr lang="pt-BR" sz="1600" b="1" i="1" dirty="0" smtClean="0"/>
              <a:t>Súmula 50 da TNU </a:t>
            </a:r>
            <a:r>
              <a:rPr lang="pt-BR" sz="1600" dirty="0" smtClean="0"/>
              <a:t>(DJ 15.03.2012): </a:t>
            </a:r>
            <a:r>
              <a:rPr lang="pt-BR" sz="1600" i="1" dirty="0" smtClean="0"/>
              <a:t>É possível a conversão do tempo de serviço especial em comum do trabalho prestado em qualquer período.</a:t>
            </a:r>
            <a:endParaRPr lang="pt-BR" sz="2200" dirty="0" smtClean="0"/>
          </a:p>
        </p:txBody>
      </p:sp>
      <p:sp>
        <p:nvSpPr>
          <p:cNvPr id="2" name="Título 1"/>
          <p:cNvSpPr>
            <a:spLocks noGrp="1"/>
          </p:cNvSpPr>
          <p:nvPr>
            <p:ph type="title"/>
          </p:nvPr>
        </p:nvSpPr>
        <p:spPr>
          <a:xfrm>
            <a:off x="457200" y="274638"/>
            <a:ext cx="8229600" cy="634082"/>
          </a:xfrm>
        </p:spPr>
        <p:txBody>
          <a:bodyPr/>
          <a:lstStyle/>
          <a:p>
            <a:pPr algn="ctr" eaLnBrk="1" fontAlgn="auto" hangingPunct="1">
              <a:spcAft>
                <a:spcPts val="0"/>
              </a:spcAft>
              <a:defRPr/>
            </a:pPr>
            <a:endParaRPr lang="pt-BR" sz="2200" u="sn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1266">
                                            <p:txEl>
                                              <p:pRg st="4" end="4"/>
                                            </p:txEl>
                                          </p:spTgt>
                                        </p:tgtEl>
                                        <p:attrNameLst>
                                          <p:attrName>style.visibility</p:attrName>
                                        </p:attrNameLst>
                                      </p:cBhvr>
                                      <p:to>
                                        <p:strVal val="visible"/>
                                      </p:to>
                                    </p:set>
                                    <p:anim to="" calcmode="lin" valueType="num">
                                      <p:cBhvr>
                                        <p:cTn id="7" dur="1" fill="hold"/>
                                        <p:tgtEl>
                                          <p:spTgt spid="11266">
                                            <p:txEl>
                                              <p:pRg st="4" end="4"/>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1266">
                                            <p:txEl>
                                              <p:pRg st="6" end="6"/>
                                            </p:txEl>
                                          </p:spTgt>
                                        </p:tgtEl>
                                        <p:attrNameLst>
                                          <p:attrName>style.visibility</p:attrName>
                                        </p:attrNameLst>
                                      </p:cBhvr>
                                      <p:to>
                                        <p:strVal val="visible"/>
                                      </p:to>
                                    </p:set>
                                    <p:anim to="" calcmode="lin" valueType="num">
                                      <p:cBhvr>
                                        <p:cTn id="10" dur="1" fill="hold"/>
                                        <p:tgtEl>
                                          <p:spTgt spid="11266">
                                            <p:txEl>
                                              <p:pRg st="6" end="6"/>
                                            </p:txEl>
                                          </p:spTgt>
                                        </p:tgtEl>
                                        <p:attrNameLst>
                                          <p:attrName/>
                                        </p:attrNameLst>
                                      </p:cBhvr>
                                    </p:anim>
                                  </p:childTnLst>
                                </p:cTn>
                              </p:par>
                            </p:childTnLst>
                          </p:cTn>
                        </p:par>
                      </p:childTnLst>
                    </p:cTn>
                  </p:par>
                  <p:par>
                    <p:cTn id="11" fill="hold">
                      <p:stCondLst>
                        <p:cond delay="indefinite"/>
                      </p:stCondLst>
                      <p:childTnLst>
                        <p:par>
                          <p:cTn id="12" fill="hold">
                            <p:stCondLst>
                              <p:cond delay="0"/>
                            </p:stCondLst>
                            <p:childTnLst>
                              <p:par>
                                <p:cTn id="13" presetID="24" presetClass="entr" presetSubtype="0" fill="hold" grpId="0" nodeType="clickEffect">
                                  <p:stCondLst>
                                    <p:cond delay="0"/>
                                  </p:stCondLst>
                                  <p:childTnLst>
                                    <p:set>
                                      <p:cBhvr>
                                        <p:cTn id="14" dur="1" fill="hold">
                                          <p:stCondLst>
                                            <p:cond delay="0"/>
                                          </p:stCondLst>
                                        </p:cTn>
                                        <p:tgtEl>
                                          <p:spTgt spid="11266">
                                            <p:txEl>
                                              <p:pRg st="8" end="8"/>
                                            </p:txEl>
                                          </p:spTgt>
                                        </p:tgtEl>
                                        <p:attrNameLst>
                                          <p:attrName>style.visibility</p:attrName>
                                        </p:attrNameLst>
                                      </p:cBhvr>
                                      <p:to>
                                        <p:strVal val="visible"/>
                                      </p:to>
                                    </p:set>
                                    <p:anim to="" calcmode="lin" valueType="num">
                                      <p:cBhvr>
                                        <p:cTn id="15" dur="1" fill="hold"/>
                                        <p:tgtEl>
                                          <p:spTgt spid="11266">
                                            <p:txEl>
                                              <p:pRg st="8" end="8"/>
                                            </p:txEl>
                                          </p:spTgt>
                                        </p:tgtEl>
                                        <p:attrNameLst>
                                          <p:attrName/>
                                        </p:attrNameLst>
                                      </p:cBhvr>
                                    </p:anim>
                                  </p:childTnLst>
                                </p:cTn>
                              </p:par>
                              <p:par>
                                <p:cTn id="16" presetID="24" presetClass="entr" presetSubtype="0" fill="hold" grpId="0" nodeType="withEffect">
                                  <p:stCondLst>
                                    <p:cond delay="0"/>
                                  </p:stCondLst>
                                  <p:childTnLst>
                                    <p:set>
                                      <p:cBhvr>
                                        <p:cTn id="17" dur="1" fill="hold">
                                          <p:stCondLst>
                                            <p:cond delay="0"/>
                                          </p:stCondLst>
                                        </p:cTn>
                                        <p:tgtEl>
                                          <p:spTgt spid="11266">
                                            <p:txEl>
                                              <p:pRg st="10" end="10"/>
                                            </p:txEl>
                                          </p:spTgt>
                                        </p:tgtEl>
                                        <p:attrNameLst>
                                          <p:attrName>style.visibility</p:attrName>
                                        </p:attrNameLst>
                                      </p:cBhvr>
                                      <p:to>
                                        <p:strVal val="visible"/>
                                      </p:to>
                                    </p:set>
                                    <p:anim to="" calcmode="lin" valueType="num">
                                      <p:cBhvr>
                                        <p:cTn id="18" dur="1" fill="hold"/>
                                        <p:tgtEl>
                                          <p:spTgt spid="11266">
                                            <p:txEl>
                                              <p:pRg st="10" end="1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2"/>
          <p:cNvSpPr>
            <a:spLocks noGrp="1"/>
          </p:cNvSpPr>
          <p:nvPr>
            <p:ph idx="1"/>
          </p:nvPr>
        </p:nvSpPr>
        <p:spPr>
          <a:xfrm>
            <a:off x="457200" y="980728"/>
            <a:ext cx="8229600" cy="5400600"/>
          </a:xfrm>
        </p:spPr>
        <p:txBody>
          <a:bodyPr/>
          <a:lstStyle/>
          <a:p>
            <a:pPr marL="92075" lvl="1" indent="-50800" algn="just" eaLnBrk="1" hangingPunct="1">
              <a:buNone/>
            </a:pPr>
            <a:endParaRPr lang="pt-BR" sz="1800" dirty="0" smtClean="0">
              <a:cs typeface="Lucida Sans Unicode"/>
            </a:endParaRPr>
          </a:p>
          <a:p>
            <a:pPr marL="92075" lvl="1" indent="-50800" algn="ctr" eaLnBrk="1" hangingPunct="1">
              <a:buNone/>
            </a:pPr>
            <a:r>
              <a:rPr lang="pt-BR" sz="1800" dirty="0" smtClean="0">
                <a:cs typeface="Lucida Sans Unicode"/>
              </a:rPr>
              <a:t>Conversão de Tempo Especial em Especial</a:t>
            </a:r>
          </a:p>
          <a:p>
            <a:pPr marL="92075" lvl="1" indent="-50800" algn="ctr" eaLnBrk="1" hangingPunct="1">
              <a:buNone/>
            </a:pPr>
            <a:endParaRPr lang="pt-BR" sz="1800" dirty="0" smtClean="0">
              <a:cs typeface="Lucida Sans Unicode"/>
            </a:endParaRPr>
          </a:p>
          <a:p>
            <a:pPr marL="92075" lvl="1" indent="-50800" algn="ctr" eaLnBrk="1" hangingPunct="1">
              <a:buNone/>
            </a:pPr>
            <a:endParaRPr lang="pt-BR" sz="1800" dirty="0" smtClean="0">
              <a:cs typeface="Lucida Sans Unicode"/>
            </a:endParaRPr>
          </a:p>
          <a:p>
            <a:pPr marL="92075" lvl="1" indent="-50800" algn="ctr" eaLnBrk="1" hangingPunct="1">
              <a:buNone/>
            </a:pPr>
            <a:endParaRPr lang="pt-BR" sz="1800" dirty="0" smtClean="0">
              <a:cs typeface="Lucida Sans Unicode"/>
            </a:endParaRPr>
          </a:p>
          <a:p>
            <a:pPr marL="92075" lvl="1" indent="-50800" algn="ctr" eaLnBrk="1" hangingPunct="1">
              <a:buNone/>
            </a:pPr>
            <a:endParaRPr lang="pt-BR" sz="1800" dirty="0" smtClean="0">
              <a:cs typeface="Lucida Sans Unicode"/>
            </a:endParaRPr>
          </a:p>
          <a:p>
            <a:pPr marL="92075" lvl="1" indent="-50800" algn="ctr" eaLnBrk="1" hangingPunct="1">
              <a:buNone/>
            </a:pPr>
            <a:endParaRPr lang="pt-BR" sz="1800" dirty="0" smtClean="0">
              <a:cs typeface="Lucida Sans Unicode"/>
            </a:endParaRPr>
          </a:p>
          <a:p>
            <a:pPr marL="92075" lvl="1" indent="-50800" algn="just" eaLnBrk="1" hangingPunct="1">
              <a:buNone/>
            </a:pPr>
            <a:endParaRPr lang="pt-BR" sz="1800" dirty="0" smtClean="0">
              <a:cs typeface="Lucida Sans Unicode"/>
            </a:endParaRPr>
          </a:p>
          <a:p>
            <a:pPr marL="92075" lvl="1" indent="-50800" algn="just" eaLnBrk="1" hangingPunct="1">
              <a:buNone/>
            </a:pPr>
            <a:endParaRPr lang="pt-BR" sz="1800" dirty="0" smtClean="0">
              <a:cs typeface="Lucida Sans Unicode"/>
            </a:endParaRPr>
          </a:p>
          <a:p>
            <a:pPr marL="92075" lvl="1" indent="-50800" algn="ctr" eaLnBrk="1" hangingPunct="1">
              <a:buNone/>
            </a:pPr>
            <a:endParaRPr lang="pt-BR" sz="1800" dirty="0" smtClean="0">
              <a:cs typeface="Lucida Sans Unicode"/>
            </a:endParaRPr>
          </a:p>
          <a:p>
            <a:pPr marL="92075" lvl="1" indent="-50800" algn="ctr" eaLnBrk="1" hangingPunct="1">
              <a:buNone/>
            </a:pPr>
            <a:r>
              <a:rPr lang="pt-BR" sz="1800" dirty="0" smtClean="0">
                <a:cs typeface="Lucida Sans Unicode"/>
              </a:rPr>
              <a:t>Conversão do Tempo Especial em Comum</a:t>
            </a:r>
          </a:p>
          <a:p>
            <a:pPr marL="92075" lvl="1" indent="-50800" algn="just" eaLnBrk="1" hangingPunct="1">
              <a:buNone/>
            </a:pPr>
            <a:endParaRPr lang="pt-BR" sz="1800" dirty="0" smtClean="0">
              <a:cs typeface="Lucida Sans Unicode"/>
            </a:endParaRPr>
          </a:p>
          <a:p>
            <a:pPr marL="92075" lvl="1" indent="-50800" algn="just" eaLnBrk="1" hangingPunct="1">
              <a:buNone/>
            </a:pPr>
            <a:endParaRPr lang="pt-BR" sz="1800" dirty="0" smtClean="0">
              <a:cs typeface="Lucida Sans Unicode"/>
            </a:endParaRPr>
          </a:p>
          <a:p>
            <a:pPr marL="92075" lvl="1" indent="-50800" algn="just" eaLnBrk="1" hangingPunct="1">
              <a:buNone/>
            </a:pPr>
            <a:endParaRPr lang="pt-BR" sz="1800" dirty="0" smtClean="0">
              <a:cs typeface="Lucida Sans Unicode"/>
            </a:endParaRPr>
          </a:p>
          <a:p>
            <a:pPr marL="990600" lvl="1" indent="-949325" algn="just" eaLnBrk="1" hangingPunct="1">
              <a:buNone/>
            </a:pPr>
            <a:endParaRPr lang="pt-BR" sz="1800" dirty="0" smtClean="0">
              <a:cs typeface="Lucida Sans Unicode"/>
            </a:endParaRPr>
          </a:p>
          <a:p>
            <a:pPr marL="990600" lvl="1" indent="-949325" algn="just" eaLnBrk="1" hangingPunct="1">
              <a:buNone/>
            </a:pPr>
            <a:endParaRPr lang="pt-BR" sz="1800" dirty="0" smtClean="0">
              <a:cs typeface="Lucida Sans Unicode"/>
            </a:endParaRPr>
          </a:p>
          <a:p>
            <a:pPr marL="269875" lvl="1" algn="just" eaLnBrk="1" hangingPunct="1">
              <a:buNone/>
            </a:pPr>
            <a:endParaRPr lang="pt-BR" sz="1800" dirty="0" smtClean="0">
              <a:cs typeface="Lucida Sans Unicode"/>
            </a:endParaRPr>
          </a:p>
          <a:p>
            <a:pPr marL="269875" lvl="1" algn="just" eaLnBrk="1" hangingPunct="1">
              <a:buNone/>
            </a:pPr>
            <a:r>
              <a:rPr lang="pt-BR" sz="1800" dirty="0" smtClean="0">
                <a:cs typeface="Lucida Sans Unicode"/>
              </a:rPr>
              <a:t> </a:t>
            </a:r>
          </a:p>
          <a:p>
            <a:pPr marL="269875" lvl="1" algn="just" eaLnBrk="1" hangingPunct="1">
              <a:buNone/>
            </a:pPr>
            <a:endParaRPr lang="pt-BR" sz="1800" dirty="0" smtClean="0">
              <a:cs typeface="Lucida Sans Unicode"/>
            </a:endParaRPr>
          </a:p>
          <a:p>
            <a:pPr marL="269875" lvl="1" algn="just" eaLnBrk="1" hangingPunct="1">
              <a:buNone/>
            </a:pPr>
            <a:r>
              <a:rPr lang="pt-BR" sz="1800" dirty="0" smtClean="0">
                <a:cs typeface="Lucida Sans Unicode"/>
              </a:rPr>
              <a:t>	</a:t>
            </a:r>
            <a:endParaRPr lang="pt-BR" sz="2200" dirty="0" smtClean="0"/>
          </a:p>
        </p:txBody>
      </p:sp>
      <p:sp>
        <p:nvSpPr>
          <p:cNvPr id="2" name="Título 1"/>
          <p:cNvSpPr>
            <a:spLocks noGrp="1"/>
          </p:cNvSpPr>
          <p:nvPr>
            <p:ph type="title"/>
          </p:nvPr>
        </p:nvSpPr>
        <p:spPr>
          <a:xfrm>
            <a:off x="457200" y="274638"/>
            <a:ext cx="8229600" cy="634082"/>
          </a:xfrm>
        </p:spPr>
        <p:txBody>
          <a:bodyPr/>
          <a:lstStyle/>
          <a:p>
            <a:pPr algn="ctr" eaLnBrk="1" fontAlgn="auto" hangingPunct="1">
              <a:spcAft>
                <a:spcPts val="0"/>
              </a:spcAft>
              <a:defRPr/>
            </a:pPr>
            <a:endParaRPr lang="pt-BR" sz="2200" u="sng" dirty="0"/>
          </a:p>
        </p:txBody>
      </p:sp>
      <p:graphicFrame>
        <p:nvGraphicFramePr>
          <p:cNvPr id="4" name="Tabela 3"/>
          <p:cNvGraphicFramePr>
            <a:graphicFrameLocks noGrp="1"/>
          </p:cNvGraphicFramePr>
          <p:nvPr/>
        </p:nvGraphicFramePr>
        <p:xfrm>
          <a:off x="1691680" y="4437112"/>
          <a:ext cx="6264696" cy="1854200"/>
        </p:xfrm>
        <a:graphic>
          <a:graphicData uri="http://schemas.openxmlformats.org/drawingml/2006/table">
            <a:tbl>
              <a:tblPr firstRow="1" bandRow="1">
                <a:tableStyleId>{5C22544A-7EE6-4342-B048-85BDC9FD1C3A}</a:tableStyleId>
              </a:tblPr>
              <a:tblGrid>
                <a:gridCol w="2160240"/>
                <a:gridCol w="2016224"/>
                <a:gridCol w="2088232"/>
              </a:tblGrid>
              <a:tr h="370840">
                <a:tc rowSpan="2">
                  <a:txBody>
                    <a:bodyPr/>
                    <a:lstStyle/>
                    <a:p>
                      <a:pPr algn="ctr"/>
                      <a:r>
                        <a:rPr lang="pt-BR" dirty="0" smtClean="0"/>
                        <a:t>Tempo a Converter</a:t>
                      </a:r>
                      <a:endParaRPr lang="pt-BR" dirty="0"/>
                    </a:p>
                  </a:txBody>
                  <a:tcPr/>
                </a:tc>
                <a:tc gridSpan="2">
                  <a:txBody>
                    <a:bodyPr/>
                    <a:lstStyle/>
                    <a:p>
                      <a:pPr algn="ctr"/>
                      <a:r>
                        <a:rPr lang="pt-BR" dirty="0" smtClean="0"/>
                        <a:t>Multiplicadores</a:t>
                      </a:r>
                      <a:endParaRPr lang="pt-BR" dirty="0"/>
                    </a:p>
                  </a:txBody>
                  <a:tcPr/>
                </a:tc>
                <a:tc hMerge="1">
                  <a:txBody>
                    <a:bodyPr/>
                    <a:lstStyle/>
                    <a:p>
                      <a:endParaRPr lang="pt-BR" dirty="0"/>
                    </a:p>
                  </a:txBody>
                  <a:tcPr/>
                </a:tc>
              </a:tr>
              <a:tr h="370840">
                <a:tc vMerge="1">
                  <a:txBody>
                    <a:bodyPr/>
                    <a:lstStyle/>
                    <a:p>
                      <a:endParaRPr lang="pt-BR" dirty="0"/>
                    </a:p>
                  </a:txBody>
                  <a:tcPr/>
                </a:tc>
                <a:tc>
                  <a:txBody>
                    <a:bodyPr/>
                    <a:lstStyle/>
                    <a:p>
                      <a:pPr algn="ctr"/>
                      <a:r>
                        <a:rPr lang="pt-BR" b="1" dirty="0" smtClean="0"/>
                        <a:t>Mulher</a:t>
                      </a:r>
                      <a:r>
                        <a:rPr lang="pt-BR" b="1" baseline="0" dirty="0" smtClean="0"/>
                        <a:t> (p/30 a)</a:t>
                      </a:r>
                      <a:endParaRPr lang="pt-BR"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b="1" dirty="0" smtClean="0"/>
                        <a:t>Homem </a:t>
                      </a:r>
                      <a:r>
                        <a:rPr lang="pt-BR" b="1" baseline="0" dirty="0" smtClean="0"/>
                        <a:t>(p/35 a)</a:t>
                      </a:r>
                      <a:endParaRPr lang="pt-BR" b="1" dirty="0"/>
                    </a:p>
                  </a:txBody>
                  <a:tcPr/>
                </a:tc>
              </a:tr>
              <a:tr h="370840">
                <a:tc>
                  <a:txBody>
                    <a:bodyPr/>
                    <a:lstStyle/>
                    <a:p>
                      <a:pPr algn="ctr"/>
                      <a:r>
                        <a:rPr lang="pt-BR" dirty="0" smtClean="0"/>
                        <a:t>De 15 anos</a:t>
                      </a:r>
                      <a:endParaRPr lang="pt-BR" dirty="0"/>
                    </a:p>
                  </a:txBody>
                  <a:tcPr/>
                </a:tc>
                <a:tc>
                  <a:txBody>
                    <a:bodyPr/>
                    <a:lstStyle/>
                    <a:p>
                      <a:pPr algn="ctr"/>
                      <a:r>
                        <a:rPr lang="pt-BR" dirty="0" smtClean="0"/>
                        <a:t>2,00</a:t>
                      </a:r>
                      <a:endParaRPr lang="pt-BR" dirty="0"/>
                    </a:p>
                  </a:txBody>
                  <a:tcPr/>
                </a:tc>
                <a:tc>
                  <a:txBody>
                    <a:bodyPr/>
                    <a:lstStyle/>
                    <a:p>
                      <a:pPr algn="ctr"/>
                      <a:r>
                        <a:rPr lang="pt-BR" dirty="0" smtClean="0"/>
                        <a:t>2,33</a:t>
                      </a:r>
                      <a:endParaRPr lang="pt-BR" dirty="0"/>
                    </a:p>
                  </a:txBody>
                  <a:tcPr/>
                </a:tc>
              </a:tr>
              <a:tr h="370840">
                <a:tc>
                  <a:txBody>
                    <a:bodyPr/>
                    <a:lstStyle/>
                    <a:p>
                      <a:pPr algn="ctr"/>
                      <a:r>
                        <a:rPr lang="pt-BR" dirty="0" smtClean="0"/>
                        <a:t>De 20 anos</a:t>
                      </a:r>
                      <a:endParaRPr lang="pt-BR" dirty="0"/>
                    </a:p>
                  </a:txBody>
                  <a:tcPr/>
                </a:tc>
                <a:tc>
                  <a:txBody>
                    <a:bodyPr/>
                    <a:lstStyle/>
                    <a:p>
                      <a:pPr algn="ctr"/>
                      <a:r>
                        <a:rPr lang="pt-BR" dirty="0" smtClean="0"/>
                        <a:t>1,50</a:t>
                      </a:r>
                      <a:endParaRPr lang="pt-BR" dirty="0"/>
                    </a:p>
                  </a:txBody>
                  <a:tcPr/>
                </a:tc>
                <a:tc>
                  <a:txBody>
                    <a:bodyPr/>
                    <a:lstStyle/>
                    <a:p>
                      <a:pPr algn="ctr"/>
                      <a:r>
                        <a:rPr lang="pt-BR" dirty="0" smtClean="0"/>
                        <a:t>1,75</a:t>
                      </a:r>
                      <a:endParaRPr lang="pt-BR" dirty="0"/>
                    </a:p>
                  </a:txBody>
                  <a:tcPr/>
                </a:tc>
              </a:tr>
              <a:tr h="370840">
                <a:tc>
                  <a:txBody>
                    <a:bodyPr/>
                    <a:lstStyle/>
                    <a:p>
                      <a:pPr algn="ctr"/>
                      <a:r>
                        <a:rPr lang="pt-BR" dirty="0" smtClean="0"/>
                        <a:t>De 25 anos</a:t>
                      </a:r>
                      <a:endParaRPr lang="pt-BR" dirty="0"/>
                    </a:p>
                  </a:txBody>
                  <a:tcPr/>
                </a:tc>
                <a:tc>
                  <a:txBody>
                    <a:bodyPr/>
                    <a:lstStyle/>
                    <a:p>
                      <a:pPr algn="ctr"/>
                      <a:r>
                        <a:rPr lang="pt-BR" dirty="0" smtClean="0"/>
                        <a:t>1,20</a:t>
                      </a:r>
                      <a:endParaRPr lang="pt-BR" dirty="0"/>
                    </a:p>
                  </a:txBody>
                  <a:tcPr/>
                </a:tc>
                <a:tc>
                  <a:txBody>
                    <a:bodyPr/>
                    <a:lstStyle/>
                    <a:p>
                      <a:pPr algn="ctr"/>
                      <a:r>
                        <a:rPr lang="pt-BR" dirty="0" smtClean="0"/>
                        <a:t>1,40</a:t>
                      </a:r>
                      <a:endParaRPr lang="pt-BR" dirty="0"/>
                    </a:p>
                  </a:txBody>
                  <a:tcPr/>
                </a:tc>
              </a:tr>
            </a:tbl>
          </a:graphicData>
        </a:graphic>
      </p:graphicFrame>
      <p:graphicFrame>
        <p:nvGraphicFramePr>
          <p:cNvPr id="6" name="Tabela 5"/>
          <p:cNvGraphicFramePr>
            <a:graphicFrameLocks noGrp="1"/>
          </p:cNvGraphicFramePr>
          <p:nvPr/>
        </p:nvGraphicFramePr>
        <p:xfrm>
          <a:off x="1547664" y="1772816"/>
          <a:ext cx="6336704" cy="1854200"/>
        </p:xfrm>
        <a:graphic>
          <a:graphicData uri="http://schemas.openxmlformats.org/drawingml/2006/table">
            <a:tbl>
              <a:tblPr firstRow="1" bandRow="1">
                <a:tableStyleId>{5C22544A-7EE6-4342-B048-85BDC9FD1C3A}</a:tableStyleId>
              </a:tblPr>
              <a:tblGrid>
                <a:gridCol w="1584176"/>
                <a:gridCol w="1584176"/>
                <a:gridCol w="1584176"/>
                <a:gridCol w="1584176"/>
              </a:tblGrid>
              <a:tr h="370840">
                <a:tc rowSpan="2">
                  <a:txBody>
                    <a:bodyPr/>
                    <a:lstStyle/>
                    <a:p>
                      <a:pPr algn="ctr"/>
                      <a:r>
                        <a:rPr lang="pt-BR" dirty="0" smtClean="0"/>
                        <a:t>Tempo a Converter</a:t>
                      </a:r>
                      <a:endParaRPr lang="pt-BR" dirty="0"/>
                    </a:p>
                  </a:txBody>
                  <a:tcPr/>
                </a:tc>
                <a:tc gridSpan="3">
                  <a:txBody>
                    <a:bodyPr/>
                    <a:lstStyle/>
                    <a:p>
                      <a:pPr algn="ctr"/>
                      <a:r>
                        <a:rPr lang="pt-BR" dirty="0" smtClean="0"/>
                        <a:t>Multiplicadores</a:t>
                      </a:r>
                      <a:endParaRPr lang="pt-BR" dirty="0"/>
                    </a:p>
                  </a:txBody>
                  <a:tcPr/>
                </a:tc>
                <a:tc hMerge="1">
                  <a:txBody>
                    <a:bodyPr/>
                    <a:lstStyle/>
                    <a:p>
                      <a:pPr algn="ctr"/>
                      <a:endParaRPr lang="pt-BR" dirty="0"/>
                    </a:p>
                  </a:txBody>
                  <a:tcPr/>
                </a:tc>
                <a:tc hMerge="1">
                  <a:txBody>
                    <a:bodyPr/>
                    <a:lstStyle/>
                    <a:p>
                      <a:pPr algn="ctr"/>
                      <a:endParaRPr lang="pt-BR" dirty="0"/>
                    </a:p>
                  </a:txBody>
                  <a:tcPr/>
                </a:tc>
              </a:tr>
              <a:tr h="370840">
                <a:tc vMerge="1">
                  <a:txBody>
                    <a:bodyPr/>
                    <a:lstStyle/>
                    <a:p>
                      <a:pPr algn="ctr"/>
                      <a:endParaRPr lang="pt-BR" dirty="0"/>
                    </a:p>
                  </a:txBody>
                  <a:tcPr/>
                </a:tc>
                <a:tc>
                  <a:txBody>
                    <a:bodyPr/>
                    <a:lstStyle/>
                    <a:p>
                      <a:pPr algn="ctr"/>
                      <a:r>
                        <a:rPr lang="pt-BR" b="1" dirty="0" smtClean="0"/>
                        <a:t>Para 15</a:t>
                      </a:r>
                      <a:endParaRPr lang="pt-BR" b="1" dirty="0"/>
                    </a:p>
                  </a:txBody>
                  <a:tcPr/>
                </a:tc>
                <a:tc>
                  <a:txBody>
                    <a:bodyPr/>
                    <a:lstStyle/>
                    <a:p>
                      <a:pPr algn="ctr"/>
                      <a:r>
                        <a:rPr lang="pt-BR" b="1" dirty="0" smtClean="0"/>
                        <a:t>Para 20</a:t>
                      </a:r>
                      <a:endParaRPr lang="pt-BR" b="1" dirty="0"/>
                    </a:p>
                  </a:txBody>
                  <a:tcPr/>
                </a:tc>
                <a:tc>
                  <a:txBody>
                    <a:bodyPr/>
                    <a:lstStyle/>
                    <a:p>
                      <a:pPr algn="ctr"/>
                      <a:r>
                        <a:rPr lang="pt-BR" b="1" dirty="0" smtClean="0"/>
                        <a:t>Para 25</a:t>
                      </a:r>
                      <a:endParaRPr lang="pt-BR" b="1" dirty="0"/>
                    </a:p>
                  </a:txBody>
                  <a:tcPr/>
                </a:tc>
              </a:tr>
              <a:tr h="370840">
                <a:tc>
                  <a:txBody>
                    <a:bodyPr/>
                    <a:lstStyle/>
                    <a:p>
                      <a:pPr algn="ctr"/>
                      <a:r>
                        <a:rPr lang="pt-BR" dirty="0" smtClean="0"/>
                        <a:t>De 15 anos</a:t>
                      </a:r>
                      <a:endParaRPr lang="pt-BR" dirty="0"/>
                    </a:p>
                  </a:txBody>
                  <a:tcPr/>
                </a:tc>
                <a:tc>
                  <a:txBody>
                    <a:bodyPr/>
                    <a:lstStyle/>
                    <a:p>
                      <a:pPr algn="ctr"/>
                      <a:r>
                        <a:rPr lang="pt-BR" dirty="0" smtClean="0"/>
                        <a:t>-</a:t>
                      </a:r>
                      <a:endParaRPr lang="pt-BR" dirty="0"/>
                    </a:p>
                  </a:txBody>
                  <a:tcPr/>
                </a:tc>
                <a:tc>
                  <a:txBody>
                    <a:bodyPr/>
                    <a:lstStyle/>
                    <a:p>
                      <a:pPr algn="ctr"/>
                      <a:r>
                        <a:rPr lang="pt-BR" dirty="0" smtClean="0"/>
                        <a:t>1,33</a:t>
                      </a:r>
                      <a:endParaRPr lang="pt-BR" dirty="0"/>
                    </a:p>
                  </a:txBody>
                  <a:tcPr/>
                </a:tc>
                <a:tc>
                  <a:txBody>
                    <a:bodyPr/>
                    <a:lstStyle/>
                    <a:p>
                      <a:pPr algn="ctr"/>
                      <a:r>
                        <a:rPr lang="pt-BR" dirty="0" smtClean="0"/>
                        <a:t>1,67</a:t>
                      </a:r>
                      <a:endParaRPr lang="pt-BR" dirty="0"/>
                    </a:p>
                  </a:txBody>
                  <a:tcPr/>
                </a:tc>
              </a:tr>
              <a:tr h="370840">
                <a:tc>
                  <a:txBody>
                    <a:bodyPr/>
                    <a:lstStyle/>
                    <a:p>
                      <a:pPr algn="ctr"/>
                      <a:r>
                        <a:rPr lang="pt-BR" dirty="0" smtClean="0"/>
                        <a:t>De 20 anos</a:t>
                      </a:r>
                      <a:endParaRPr lang="pt-BR" dirty="0"/>
                    </a:p>
                  </a:txBody>
                  <a:tcPr/>
                </a:tc>
                <a:tc>
                  <a:txBody>
                    <a:bodyPr/>
                    <a:lstStyle/>
                    <a:p>
                      <a:pPr algn="ctr"/>
                      <a:r>
                        <a:rPr lang="pt-BR" dirty="0" smtClean="0"/>
                        <a:t>0,75</a:t>
                      </a:r>
                      <a:endParaRPr lang="pt-BR" dirty="0"/>
                    </a:p>
                  </a:txBody>
                  <a:tcPr/>
                </a:tc>
                <a:tc>
                  <a:txBody>
                    <a:bodyPr/>
                    <a:lstStyle/>
                    <a:p>
                      <a:pPr algn="ctr"/>
                      <a:r>
                        <a:rPr lang="pt-BR" dirty="0" smtClean="0"/>
                        <a:t>-</a:t>
                      </a:r>
                      <a:endParaRPr lang="pt-BR" dirty="0"/>
                    </a:p>
                  </a:txBody>
                  <a:tcPr/>
                </a:tc>
                <a:tc>
                  <a:txBody>
                    <a:bodyPr/>
                    <a:lstStyle/>
                    <a:p>
                      <a:pPr algn="ctr"/>
                      <a:r>
                        <a:rPr lang="pt-BR" dirty="0" smtClean="0"/>
                        <a:t>1,25</a:t>
                      </a:r>
                      <a:endParaRPr lang="pt-BR" dirty="0"/>
                    </a:p>
                  </a:txBody>
                  <a:tcPr/>
                </a:tc>
              </a:tr>
              <a:tr h="370840">
                <a:tc>
                  <a:txBody>
                    <a:bodyPr/>
                    <a:lstStyle/>
                    <a:p>
                      <a:pPr algn="ctr"/>
                      <a:r>
                        <a:rPr lang="pt-BR" dirty="0" smtClean="0"/>
                        <a:t>De 25 anos</a:t>
                      </a:r>
                      <a:endParaRPr lang="pt-BR" dirty="0"/>
                    </a:p>
                  </a:txBody>
                  <a:tcPr/>
                </a:tc>
                <a:tc>
                  <a:txBody>
                    <a:bodyPr/>
                    <a:lstStyle/>
                    <a:p>
                      <a:pPr algn="ctr"/>
                      <a:r>
                        <a:rPr lang="pt-BR" dirty="0" smtClean="0"/>
                        <a:t>0,60</a:t>
                      </a:r>
                      <a:endParaRPr lang="pt-BR" dirty="0"/>
                    </a:p>
                  </a:txBody>
                  <a:tcPr/>
                </a:tc>
                <a:tc>
                  <a:txBody>
                    <a:bodyPr/>
                    <a:lstStyle/>
                    <a:p>
                      <a:pPr algn="ctr"/>
                      <a:r>
                        <a:rPr lang="pt-BR" dirty="0" smtClean="0"/>
                        <a:t>0,80</a:t>
                      </a:r>
                      <a:endParaRPr lang="pt-BR" dirty="0"/>
                    </a:p>
                  </a:txBody>
                  <a:tcPr/>
                </a:tc>
                <a:tc>
                  <a:txBody>
                    <a:bodyPr/>
                    <a:lstStyle/>
                    <a:p>
                      <a:pPr algn="ctr"/>
                      <a:r>
                        <a:rPr lang="pt-BR" dirty="0" smtClean="0"/>
                        <a:t>-</a:t>
                      </a:r>
                      <a:endParaRPr lang="pt-BR" dirty="0"/>
                    </a:p>
                  </a:txBody>
                  <a:tcPr/>
                </a:tc>
              </a:tr>
            </a:tbl>
          </a:graphicData>
        </a:graphic>
      </p:graphicFrame>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2"/>
          <p:cNvSpPr>
            <a:spLocks noGrp="1"/>
          </p:cNvSpPr>
          <p:nvPr>
            <p:ph idx="1"/>
          </p:nvPr>
        </p:nvSpPr>
        <p:spPr>
          <a:xfrm>
            <a:off x="457200" y="980728"/>
            <a:ext cx="8229600" cy="5026372"/>
          </a:xfrm>
        </p:spPr>
        <p:txBody>
          <a:bodyPr/>
          <a:lstStyle/>
          <a:p>
            <a:pPr marL="269875" lvl="1" algn="just" eaLnBrk="1" hangingPunct="1">
              <a:buNone/>
            </a:pPr>
            <a:r>
              <a:rPr lang="pt-BR" sz="1800" dirty="0" smtClean="0"/>
              <a:t>d) Início do pagamento: = aposentadoria por idade</a:t>
            </a:r>
          </a:p>
          <a:p>
            <a:pPr marL="269875" lvl="1" algn="just" eaLnBrk="1" hangingPunct="1">
              <a:buNone/>
            </a:pPr>
            <a:endParaRPr lang="pt-BR" sz="1800" dirty="0" smtClean="0"/>
          </a:p>
          <a:p>
            <a:pPr marL="269875" lvl="1" algn="just" eaLnBrk="1" hangingPunct="1">
              <a:buNone/>
            </a:pPr>
            <a:r>
              <a:rPr lang="pt-BR" sz="1800" dirty="0" smtClean="0">
                <a:latin typeface="Lucida Sans Unicode"/>
                <a:cs typeface="Lucida Sans Unicode"/>
              </a:rPr>
              <a:t>e) Observações Finais</a:t>
            </a:r>
          </a:p>
          <a:p>
            <a:pPr marL="269875" lvl="1" algn="just" eaLnBrk="1" hangingPunct="1">
              <a:buNone/>
            </a:pPr>
            <a:r>
              <a:rPr lang="pt-BR" sz="1800" dirty="0" smtClean="0">
                <a:latin typeface="Lucida Sans Unicode"/>
                <a:cs typeface="Lucida Sans Unicode"/>
              </a:rPr>
              <a:t>e.1. Aposentadorias previstas em legislação específica (ou especial)</a:t>
            </a:r>
          </a:p>
          <a:p>
            <a:pPr marL="269875" lvl="1" algn="just" eaLnBrk="1" hangingPunct="1">
              <a:buNone/>
            </a:pPr>
            <a:endParaRPr lang="pt-BR" sz="1800" dirty="0" smtClean="0">
              <a:latin typeface="Lucida Sans Unicode"/>
              <a:cs typeface="Lucida Sans Unicode"/>
            </a:endParaRPr>
          </a:p>
          <a:p>
            <a:pPr marL="269875" lvl="1" algn="just" eaLnBrk="1" hangingPunct="1">
              <a:buNone/>
            </a:pPr>
            <a:r>
              <a:rPr lang="pt-BR" sz="1600" dirty="0" smtClean="0">
                <a:cs typeface="Lucida Sans Unicode"/>
              </a:rPr>
              <a:t>- </a:t>
            </a:r>
            <a:r>
              <a:rPr lang="pt-BR" sz="1600" b="1" u="sng" dirty="0" smtClean="0">
                <a:cs typeface="Lucida Sans Unicode"/>
              </a:rPr>
              <a:t>professor</a:t>
            </a:r>
            <a:r>
              <a:rPr lang="pt-BR" sz="1600" dirty="0" smtClean="0">
                <a:cs typeface="Lucida Sans Unicode"/>
              </a:rPr>
              <a:t>: inicialmente prevista como atividade especial pelo Decreto 53.831/64, deixou de sê-lo aos </a:t>
            </a:r>
            <a:r>
              <a:rPr lang="pt-BR" sz="1600" b="1" dirty="0" smtClean="0">
                <a:cs typeface="Lucida Sans Unicode"/>
              </a:rPr>
              <a:t>30.06.1981</a:t>
            </a:r>
            <a:r>
              <a:rPr lang="pt-BR" sz="1600" dirty="0" smtClean="0">
                <a:cs typeface="Lucida Sans Unicode"/>
              </a:rPr>
              <a:t>, data da promulgação da </a:t>
            </a:r>
            <a:r>
              <a:rPr lang="pt-BR" sz="1600" b="1" dirty="0" smtClean="0">
                <a:cs typeface="Lucida Sans Unicode"/>
              </a:rPr>
              <a:t>EC-18</a:t>
            </a:r>
            <a:r>
              <a:rPr lang="pt-BR" sz="1600" dirty="0" smtClean="0">
                <a:cs typeface="Lucida Sans Unicode"/>
              </a:rPr>
              <a:t> à CF/67, que determinou a jubilação após </a:t>
            </a:r>
            <a:r>
              <a:rPr lang="pt-BR" sz="1600" b="1" dirty="0" smtClean="0">
                <a:cs typeface="Lucida Sans Unicode"/>
              </a:rPr>
              <a:t>30/35 anos de serviço</a:t>
            </a:r>
            <a:r>
              <a:rPr lang="pt-BR" sz="1600" dirty="0" smtClean="0">
                <a:cs typeface="Lucida Sans Unicode"/>
              </a:rPr>
              <a:t>, respectivamente, ao homem e à mulher. A partir daí passou a ser aposentadoria por tempo de serviço (atualmente por tempo de contribuição) mas com tempo reduzido em 05 anos.</a:t>
            </a:r>
          </a:p>
          <a:p>
            <a:pPr marL="269875" lvl="1" algn="just" eaLnBrk="1" hangingPunct="1">
              <a:buNone/>
            </a:pPr>
            <a:endParaRPr lang="pt-BR" sz="1600" dirty="0" smtClean="0"/>
          </a:p>
          <a:p>
            <a:pPr marL="269875" lvl="1" algn="just" eaLnBrk="1" hangingPunct="1">
              <a:buNone/>
            </a:pPr>
            <a:r>
              <a:rPr lang="pt-BR" sz="1600" dirty="0" smtClean="0">
                <a:cs typeface="Lucida Sans Unicode"/>
              </a:rPr>
              <a:t>- </a:t>
            </a:r>
            <a:r>
              <a:rPr lang="pt-BR" sz="1600" b="1" u="sng" dirty="0" smtClean="0">
                <a:cs typeface="Lucida Sans Unicode"/>
              </a:rPr>
              <a:t>deficiente</a:t>
            </a:r>
            <a:r>
              <a:rPr lang="pt-BR" sz="1600" dirty="0" smtClean="0">
                <a:cs typeface="Lucida Sans Unicode"/>
              </a:rPr>
              <a:t>: LC n.o 142/2013 regulamentou o art.201 § 1.o da CF/88, criando </a:t>
            </a:r>
            <a:r>
              <a:rPr lang="pt-BR" sz="1600" b="1" dirty="0" smtClean="0">
                <a:cs typeface="Lucida Sans Unicode"/>
              </a:rPr>
              <a:t>requisitos diferenciados </a:t>
            </a:r>
            <a:r>
              <a:rPr lang="pt-BR" sz="1600" dirty="0" smtClean="0">
                <a:cs typeface="Lucida Sans Unicode"/>
              </a:rPr>
              <a:t>(redução de TC e Idade) para obtenção de APTC e </a:t>
            </a:r>
            <a:r>
              <a:rPr lang="pt-BR" sz="1600" dirty="0" err="1" smtClean="0">
                <a:cs typeface="Lucida Sans Unicode"/>
              </a:rPr>
              <a:t>Apos</a:t>
            </a:r>
            <a:r>
              <a:rPr lang="pt-BR" sz="1600" dirty="0" smtClean="0">
                <a:cs typeface="Lucida Sans Unicode"/>
              </a:rPr>
              <a:t> Idade aos </a:t>
            </a:r>
            <a:r>
              <a:rPr lang="pt-BR" sz="1600" b="1" dirty="0" smtClean="0">
                <a:cs typeface="Lucida Sans Unicode"/>
              </a:rPr>
              <a:t>portadores de necessidades especiais</a:t>
            </a:r>
            <a:r>
              <a:rPr lang="pt-BR" sz="1600" dirty="0" smtClean="0">
                <a:cs typeface="Lucida Sans Unicode"/>
              </a:rPr>
              <a:t>. Portanto, não se trata de aposentadoria especial.</a:t>
            </a:r>
            <a:endParaRPr lang="pt-BR" sz="2200" dirty="0" smtClean="0"/>
          </a:p>
        </p:txBody>
      </p:sp>
      <p:sp>
        <p:nvSpPr>
          <p:cNvPr id="2" name="Título 1"/>
          <p:cNvSpPr>
            <a:spLocks noGrp="1"/>
          </p:cNvSpPr>
          <p:nvPr>
            <p:ph type="title"/>
          </p:nvPr>
        </p:nvSpPr>
        <p:spPr>
          <a:xfrm>
            <a:off x="457200" y="274638"/>
            <a:ext cx="8229600" cy="490066"/>
          </a:xfrm>
        </p:spPr>
        <p:txBody>
          <a:bodyPr>
            <a:normAutofit fontScale="90000"/>
          </a:bodyPr>
          <a:lstStyle/>
          <a:p>
            <a:pPr algn="ctr" eaLnBrk="1" fontAlgn="auto" hangingPunct="1">
              <a:spcAft>
                <a:spcPts val="0"/>
              </a:spcAft>
              <a:defRPr/>
            </a:pPr>
            <a:r>
              <a:rPr lang="pt-BR" sz="2200" u="sng" dirty="0" smtClean="0"/>
              <a:t/>
            </a:r>
            <a:br>
              <a:rPr lang="pt-BR" sz="2200" u="sng" dirty="0" smtClean="0"/>
            </a:br>
            <a:endParaRPr lang="pt-BR" sz="2200" u="sn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1266">
                                            <p:txEl>
                                              <p:pRg st="2" end="2"/>
                                            </p:txEl>
                                          </p:spTgt>
                                        </p:tgtEl>
                                        <p:attrNameLst>
                                          <p:attrName>style.visibility</p:attrName>
                                        </p:attrNameLst>
                                      </p:cBhvr>
                                      <p:to>
                                        <p:strVal val="visible"/>
                                      </p:to>
                                    </p:set>
                                    <p:anim to="" calcmode="lin" valueType="num">
                                      <p:cBhvr>
                                        <p:cTn id="7" dur="1" fill="hold"/>
                                        <p:tgtEl>
                                          <p:spTgt spid="11266">
                                            <p:txEl>
                                              <p:pRg st="2" end="2"/>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1266">
                                            <p:txEl>
                                              <p:pRg st="3" end="3"/>
                                            </p:txEl>
                                          </p:spTgt>
                                        </p:tgtEl>
                                        <p:attrNameLst>
                                          <p:attrName>style.visibility</p:attrName>
                                        </p:attrNameLst>
                                      </p:cBhvr>
                                      <p:to>
                                        <p:strVal val="visible"/>
                                      </p:to>
                                    </p:set>
                                    <p:anim to="" calcmode="lin" valueType="num">
                                      <p:cBhvr>
                                        <p:cTn id="12" dur="1" fill="hold"/>
                                        <p:tgtEl>
                                          <p:spTgt spid="11266">
                                            <p:txEl>
                                              <p:pRg st="3" end="3"/>
                                            </p:txEl>
                                          </p:spTgt>
                                        </p:tgtEl>
                                        <p:attrNameLst>
                                          <p:attrName/>
                                        </p:attrNameLst>
                                      </p:cBhvr>
                                    </p:anim>
                                  </p:childTnLst>
                                </p:cTn>
                              </p:par>
                              <p:par>
                                <p:cTn id="13" presetID="24" presetClass="entr" presetSubtype="0" fill="hold" grpId="0" nodeType="withEffect">
                                  <p:stCondLst>
                                    <p:cond delay="0"/>
                                  </p:stCondLst>
                                  <p:childTnLst>
                                    <p:set>
                                      <p:cBhvr>
                                        <p:cTn id="14" dur="1" fill="hold">
                                          <p:stCondLst>
                                            <p:cond delay="0"/>
                                          </p:stCondLst>
                                        </p:cTn>
                                        <p:tgtEl>
                                          <p:spTgt spid="11266">
                                            <p:txEl>
                                              <p:pRg st="5" end="5"/>
                                            </p:txEl>
                                          </p:spTgt>
                                        </p:tgtEl>
                                        <p:attrNameLst>
                                          <p:attrName>style.visibility</p:attrName>
                                        </p:attrNameLst>
                                      </p:cBhvr>
                                      <p:to>
                                        <p:strVal val="visible"/>
                                      </p:to>
                                    </p:set>
                                    <p:anim to="" calcmode="lin" valueType="num">
                                      <p:cBhvr>
                                        <p:cTn id="15" dur="1" fill="hold"/>
                                        <p:tgtEl>
                                          <p:spTgt spid="11266">
                                            <p:txEl>
                                              <p:pRg st="5" end="5"/>
                                            </p:txEl>
                                          </p:spTgt>
                                        </p:tgtEl>
                                        <p:attrNameLst>
                                          <p:attrName/>
                                        </p:attrNameLst>
                                      </p:cBhvr>
                                    </p:anim>
                                  </p:childTnLst>
                                </p:cTn>
                              </p:par>
                              <p:par>
                                <p:cTn id="16" presetID="24" presetClass="entr" presetSubtype="0" fill="hold" grpId="0" nodeType="withEffect">
                                  <p:stCondLst>
                                    <p:cond delay="0"/>
                                  </p:stCondLst>
                                  <p:childTnLst>
                                    <p:set>
                                      <p:cBhvr>
                                        <p:cTn id="17" dur="1" fill="hold">
                                          <p:stCondLst>
                                            <p:cond delay="0"/>
                                          </p:stCondLst>
                                        </p:cTn>
                                        <p:tgtEl>
                                          <p:spTgt spid="11266">
                                            <p:txEl>
                                              <p:pRg st="7" end="7"/>
                                            </p:txEl>
                                          </p:spTgt>
                                        </p:tgtEl>
                                        <p:attrNameLst>
                                          <p:attrName>style.visibility</p:attrName>
                                        </p:attrNameLst>
                                      </p:cBhvr>
                                      <p:to>
                                        <p:strVal val="visible"/>
                                      </p:to>
                                    </p:set>
                                    <p:anim to="" calcmode="lin" valueType="num">
                                      <p:cBhvr>
                                        <p:cTn id="18" dur="1" fill="hold"/>
                                        <p:tgtEl>
                                          <p:spTgt spid="11266">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2"/>
          <p:cNvSpPr>
            <a:spLocks noGrp="1"/>
          </p:cNvSpPr>
          <p:nvPr>
            <p:ph idx="1"/>
          </p:nvPr>
        </p:nvSpPr>
        <p:spPr>
          <a:xfrm>
            <a:off x="457200" y="980728"/>
            <a:ext cx="8229600" cy="5026372"/>
          </a:xfrm>
        </p:spPr>
        <p:txBody>
          <a:bodyPr/>
          <a:lstStyle/>
          <a:p>
            <a:pPr marL="269875" lvl="1" algn="just" eaLnBrk="1" hangingPunct="1">
              <a:buNone/>
            </a:pPr>
            <a:endParaRPr lang="pt-BR" sz="1800" dirty="0" smtClean="0"/>
          </a:p>
          <a:p>
            <a:pPr marL="365125" lvl="1" indent="-255588" algn="just" eaLnBrk="1" hangingPunct="1">
              <a:spcBef>
                <a:spcPts val="400"/>
              </a:spcBef>
              <a:buSzPct val="68000"/>
              <a:buNone/>
            </a:pPr>
            <a:r>
              <a:rPr lang="pt-BR" sz="1600" dirty="0" smtClean="0">
                <a:cs typeface="Lucida Sans Unicode"/>
              </a:rPr>
              <a:t>- </a:t>
            </a:r>
            <a:r>
              <a:rPr lang="pt-BR" sz="1600" b="1" u="sng" dirty="0" smtClean="0">
                <a:cs typeface="Lucida Sans Unicode"/>
              </a:rPr>
              <a:t>aeronauta:</a:t>
            </a:r>
            <a:r>
              <a:rPr lang="pt-BR" sz="1600" dirty="0" smtClean="0">
                <a:cs typeface="Lucida Sans Unicode"/>
              </a:rPr>
              <a:t> instituída pela Lei 3.501, de 21.12.1958, permitia a aposentadoria aos </a:t>
            </a:r>
            <a:r>
              <a:rPr lang="pt-BR" sz="1600" b="1" dirty="0" smtClean="0">
                <a:cs typeface="Lucida Sans Unicode"/>
              </a:rPr>
              <a:t>45 anos de idade + 25 anos de serviço</a:t>
            </a:r>
            <a:r>
              <a:rPr lang="pt-BR" sz="1600" dirty="0" smtClean="0">
                <a:cs typeface="Lucida Sans Unicode"/>
              </a:rPr>
              <a:t>. Extinta pela EC 20, de 15.12.1998, que vedou a adoção de critérios diferenciados para a concessão de aposentadorias do RGPS.</a:t>
            </a:r>
            <a:endParaRPr lang="pt-BR" sz="1600" b="1" u="sng" dirty="0" smtClean="0">
              <a:cs typeface="Lucida Sans Unicode"/>
            </a:endParaRPr>
          </a:p>
          <a:p>
            <a:pPr marL="365125" lvl="1" indent="-255588" algn="just" eaLnBrk="1" hangingPunct="1">
              <a:spcBef>
                <a:spcPts val="400"/>
              </a:spcBef>
              <a:buSzPct val="68000"/>
              <a:buNone/>
            </a:pPr>
            <a:endParaRPr lang="pt-BR" sz="1600" dirty="0" smtClean="0">
              <a:cs typeface="Lucida Sans Unicode"/>
            </a:endParaRPr>
          </a:p>
          <a:p>
            <a:pPr marL="365125" lvl="1" indent="-255588" algn="just" eaLnBrk="1" hangingPunct="1">
              <a:spcBef>
                <a:spcPts val="400"/>
              </a:spcBef>
              <a:buSzPct val="68000"/>
              <a:buNone/>
            </a:pPr>
            <a:r>
              <a:rPr lang="pt-BR" sz="1600" dirty="0" smtClean="0">
                <a:cs typeface="Lucida Sans Unicode"/>
              </a:rPr>
              <a:t>- </a:t>
            </a:r>
            <a:r>
              <a:rPr lang="pt-BR" sz="1600" b="1" u="sng" dirty="0" smtClean="0">
                <a:cs typeface="Lucida Sans Unicode"/>
              </a:rPr>
              <a:t>marítimo  em navio mercante nacional</a:t>
            </a:r>
            <a:r>
              <a:rPr lang="pt-BR" sz="1600" dirty="0" smtClean="0">
                <a:cs typeface="Lucida Sans Unicode"/>
              </a:rPr>
              <a:t>: ano marítimo conta com </a:t>
            </a:r>
            <a:r>
              <a:rPr lang="pt-BR" sz="1600" b="1" dirty="0" smtClean="0">
                <a:cs typeface="Lucida Sans Unicode"/>
              </a:rPr>
              <a:t>255 dias </a:t>
            </a:r>
            <a:r>
              <a:rPr lang="pt-BR" sz="1600" dirty="0" smtClean="0">
                <a:cs typeface="Lucida Sans Unicode"/>
              </a:rPr>
              <a:t>(instituído pelo Decreto 22.872/33, que criou o IAP dos Marítimos, foi posteriormente previsto no art.54 § 1.o do Decreto 83.080/79 e no art.57 do Decreto 2.172/97). Extinta pela EC 20, de 15.12.1998, que vedou a adoção de critérios diferenciados para a concessão de aposentadorias do RGPS.</a:t>
            </a:r>
            <a:endParaRPr lang="pt-BR" sz="1600" b="1" u="sng" dirty="0" smtClean="0">
              <a:cs typeface="Lucida Sans Unicode"/>
            </a:endParaRPr>
          </a:p>
          <a:p>
            <a:pPr marL="365125" lvl="1" indent="-255588" algn="just" eaLnBrk="1" hangingPunct="1">
              <a:spcBef>
                <a:spcPts val="400"/>
              </a:spcBef>
              <a:buSzPct val="68000"/>
              <a:buNone/>
            </a:pPr>
            <a:endParaRPr lang="pt-BR" sz="1600" dirty="0" smtClean="0">
              <a:cs typeface="Lucida Sans Unicode"/>
            </a:endParaRPr>
          </a:p>
          <a:p>
            <a:pPr marL="365125" lvl="1" indent="-255588" algn="just" eaLnBrk="1" hangingPunct="1">
              <a:spcBef>
                <a:spcPts val="400"/>
              </a:spcBef>
              <a:buSzPct val="68000"/>
              <a:buNone/>
            </a:pPr>
            <a:r>
              <a:rPr lang="pt-BR" sz="1600" dirty="0" smtClean="0">
                <a:cs typeface="Lucida Sans Unicode"/>
              </a:rPr>
              <a:t>- </a:t>
            </a:r>
            <a:r>
              <a:rPr lang="pt-BR" sz="1600" b="1" u="sng" dirty="0" smtClean="0">
                <a:cs typeface="Lucida Sans Unicode"/>
              </a:rPr>
              <a:t>jornalista profissional:</a:t>
            </a:r>
            <a:r>
              <a:rPr lang="pt-BR" sz="1600" dirty="0" smtClean="0">
                <a:cs typeface="Lucida Sans Unicode"/>
              </a:rPr>
              <a:t>  instituída pela Lei 3.529, de 13.01.1959, permitia a aposentadoria após </a:t>
            </a:r>
            <a:r>
              <a:rPr lang="pt-BR" sz="1600" b="1" dirty="0" smtClean="0">
                <a:cs typeface="Lucida Sans Unicode"/>
              </a:rPr>
              <a:t>30 anos de serviço </a:t>
            </a:r>
            <a:r>
              <a:rPr lang="pt-BR" sz="1600" dirty="0" smtClean="0">
                <a:cs typeface="Lucida Sans Unicode"/>
              </a:rPr>
              <a:t>em empresa jornalística </a:t>
            </a:r>
            <a:r>
              <a:rPr lang="pt-BR" sz="1600" b="1" dirty="0" smtClean="0">
                <a:cs typeface="Lucida Sans Unicode"/>
              </a:rPr>
              <a:t>+ 24 contribuições</a:t>
            </a:r>
            <a:r>
              <a:rPr lang="pt-BR" sz="1600" dirty="0" smtClean="0">
                <a:cs typeface="Lucida Sans Unicode"/>
              </a:rPr>
              <a:t> mensais sem interrupção. Extinta pela </a:t>
            </a:r>
            <a:r>
              <a:rPr lang="pt-BR" sz="1600" dirty="0" err="1" smtClean="0">
                <a:cs typeface="Lucida Sans Unicode"/>
              </a:rPr>
              <a:t>MPv</a:t>
            </a:r>
            <a:r>
              <a:rPr lang="pt-BR" sz="1600" dirty="0" smtClean="0">
                <a:cs typeface="Lucida Sans Unicode"/>
              </a:rPr>
              <a:t> 1.523, de 14.10.1996.</a:t>
            </a:r>
            <a:endParaRPr lang="pt-BR" sz="1800" dirty="0" smtClean="0"/>
          </a:p>
        </p:txBody>
      </p:sp>
      <p:sp>
        <p:nvSpPr>
          <p:cNvPr id="2" name="Título 1"/>
          <p:cNvSpPr>
            <a:spLocks noGrp="1"/>
          </p:cNvSpPr>
          <p:nvPr>
            <p:ph type="title"/>
          </p:nvPr>
        </p:nvSpPr>
        <p:spPr>
          <a:xfrm>
            <a:off x="457200" y="274638"/>
            <a:ext cx="8229600" cy="850106"/>
          </a:xfrm>
        </p:spPr>
        <p:txBody>
          <a:bodyPr/>
          <a:lstStyle/>
          <a:p>
            <a:pPr algn="ctr" eaLnBrk="1" fontAlgn="auto" hangingPunct="1">
              <a:spcAft>
                <a:spcPts val="0"/>
              </a:spcAft>
              <a:defRPr/>
            </a:pPr>
            <a:r>
              <a:rPr lang="pt-BR" sz="2200" u="sng" dirty="0" smtClean="0"/>
              <a:t/>
            </a:r>
            <a:br>
              <a:rPr lang="pt-BR" sz="2200" u="sng" dirty="0" smtClean="0"/>
            </a:br>
            <a:endParaRPr lang="pt-BR" sz="2200" u="sn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1266">
                                            <p:txEl>
                                              <p:pRg st="1" end="1"/>
                                            </p:txEl>
                                          </p:spTgt>
                                        </p:tgtEl>
                                        <p:attrNameLst>
                                          <p:attrName>style.visibility</p:attrName>
                                        </p:attrNameLst>
                                      </p:cBhvr>
                                      <p:to>
                                        <p:strVal val="visible"/>
                                      </p:to>
                                    </p:set>
                                    <p:anim to="" calcmode="lin" valueType="num">
                                      <p:cBhvr>
                                        <p:cTn id="7" dur="1" fill="hold"/>
                                        <p:tgtEl>
                                          <p:spTgt spid="11266">
                                            <p:txEl>
                                              <p:pRg st="1" end="1"/>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1266">
                                            <p:txEl>
                                              <p:pRg st="3" end="3"/>
                                            </p:txEl>
                                          </p:spTgt>
                                        </p:tgtEl>
                                        <p:attrNameLst>
                                          <p:attrName>style.visibility</p:attrName>
                                        </p:attrNameLst>
                                      </p:cBhvr>
                                      <p:to>
                                        <p:strVal val="visible"/>
                                      </p:to>
                                    </p:set>
                                    <p:anim to="" calcmode="lin" valueType="num">
                                      <p:cBhvr>
                                        <p:cTn id="10" dur="1" fill="hold"/>
                                        <p:tgtEl>
                                          <p:spTgt spid="11266">
                                            <p:txEl>
                                              <p:pRg st="3" end="3"/>
                                            </p:txEl>
                                          </p:spTgt>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11266">
                                            <p:txEl>
                                              <p:pRg st="5" end="5"/>
                                            </p:txEl>
                                          </p:spTgt>
                                        </p:tgtEl>
                                        <p:attrNameLst>
                                          <p:attrName>style.visibility</p:attrName>
                                        </p:attrNameLst>
                                      </p:cBhvr>
                                      <p:to>
                                        <p:strVal val="visible"/>
                                      </p:to>
                                    </p:set>
                                    <p:anim to="" calcmode="lin" valueType="num">
                                      <p:cBhvr>
                                        <p:cTn id="13" dur="1" fill="hold"/>
                                        <p:tgtEl>
                                          <p:spTgt spid="11266">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2"/>
          <p:cNvSpPr>
            <a:spLocks noGrp="1"/>
          </p:cNvSpPr>
          <p:nvPr>
            <p:ph idx="1"/>
          </p:nvPr>
        </p:nvSpPr>
        <p:spPr>
          <a:xfrm>
            <a:off x="457200" y="980728"/>
            <a:ext cx="8229600" cy="5026372"/>
          </a:xfrm>
        </p:spPr>
        <p:txBody>
          <a:bodyPr/>
          <a:lstStyle/>
          <a:p>
            <a:pPr marL="269875" lvl="1" algn="just" eaLnBrk="1" hangingPunct="1">
              <a:buNone/>
            </a:pPr>
            <a:r>
              <a:rPr lang="pt-BR" sz="1800" dirty="0" smtClean="0">
                <a:latin typeface="Lucida Sans Unicode"/>
                <a:cs typeface="Lucida Sans Unicode"/>
              </a:rPr>
              <a:t>e.2. Profissões com regulamentação trabalhista específica</a:t>
            </a:r>
          </a:p>
          <a:p>
            <a:pPr marL="269875" lvl="1" algn="just" eaLnBrk="1" hangingPunct="1">
              <a:buNone/>
            </a:pPr>
            <a:endParaRPr lang="pt-BR" sz="1800" dirty="0" smtClean="0">
              <a:latin typeface="Lucida Sans Unicode"/>
              <a:cs typeface="Lucida Sans Unicode"/>
            </a:endParaRPr>
          </a:p>
          <a:p>
            <a:pPr marL="269875" lvl="1" algn="just" eaLnBrk="1" hangingPunct="1">
              <a:buNone/>
            </a:pPr>
            <a:r>
              <a:rPr lang="pt-BR" sz="1600" dirty="0" smtClean="0">
                <a:cs typeface="Lucida Sans Unicode"/>
              </a:rPr>
              <a:t>- determinadas profissões gozam de jornada reduzida devido a diversos fatores, como a </a:t>
            </a:r>
            <a:r>
              <a:rPr lang="pt-BR" sz="1600" b="1" dirty="0" smtClean="0">
                <a:cs typeface="Lucida Sans Unicode"/>
              </a:rPr>
              <a:t>exigência de atenção por longos períodos ininterruptos </a:t>
            </a:r>
            <a:r>
              <a:rPr lang="pt-BR" sz="1600" dirty="0" smtClean="0">
                <a:cs typeface="Lucida Sans Unicode"/>
              </a:rPr>
              <a:t>ou em função da </a:t>
            </a:r>
            <a:r>
              <a:rPr lang="pt-BR" sz="1600" b="1" dirty="0" smtClean="0">
                <a:cs typeface="Lucida Sans Unicode"/>
              </a:rPr>
              <a:t>monotonia</a:t>
            </a:r>
            <a:r>
              <a:rPr lang="pt-BR" sz="1600" dirty="0" smtClean="0">
                <a:cs typeface="Lucida Sans Unicode"/>
              </a:rPr>
              <a:t>  da atividade desempenhada (em geral são atividades penosas).</a:t>
            </a:r>
          </a:p>
          <a:p>
            <a:pPr marL="269875" lvl="1" algn="just" eaLnBrk="1" hangingPunct="1">
              <a:buNone/>
            </a:pPr>
            <a:endParaRPr lang="pt-BR" sz="1600" dirty="0" smtClean="0">
              <a:latin typeface="Lucida Sans Unicode"/>
              <a:cs typeface="Lucida Sans Unicode"/>
            </a:endParaRPr>
          </a:p>
          <a:p>
            <a:pPr marL="269875" lvl="1" algn="just" eaLnBrk="1" hangingPunct="1">
              <a:buNone/>
            </a:pPr>
            <a:r>
              <a:rPr lang="pt-BR" sz="1600" dirty="0" smtClean="0">
                <a:latin typeface="Lucida Sans Unicode"/>
                <a:cs typeface="Lucida Sans Unicode"/>
              </a:rPr>
              <a:t>- Exemplos: </a:t>
            </a:r>
            <a:r>
              <a:rPr lang="pt-BR" sz="1600" dirty="0" smtClean="0"/>
              <a:t>ascensoristas (Lei nº 3.270/57); bancários (CLT, art. 224); operadores de telefonia, radiotelefonia e radiotelegrafia (CLT, art. 227); músicos (Lei nº 3.857/60); operadores cinematográficos (CLT, art. 234); operadores ferroviários telegrafistas (CLT, art. 246); mineiros (CLT, art. 298); jornalistas e radialistas (CLT, art. 303); aeroviários (Decreto nº 1.232/62); professores (CLT, art. 318).</a:t>
            </a:r>
            <a:endParaRPr lang="pt-BR" sz="1600" dirty="0" smtClean="0">
              <a:latin typeface="Lucida Sans Unicode"/>
              <a:cs typeface="Lucida Sans Unicode"/>
            </a:endParaRPr>
          </a:p>
          <a:p>
            <a:pPr marL="269875" lvl="1" algn="just" eaLnBrk="1" hangingPunct="1">
              <a:buNone/>
            </a:pPr>
            <a:endParaRPr lang="pt-BR" sz="1600" dirty="0" smtClean="0">
              <a:latin typeface="Lucida Sans Unicode"/>
              <a:cs typeface="Lucida Sans Unicode"/>
            </a:endParaRPr>
          </a:p>
          <a:p>
            <a:pPr marL="269875" lvl="1" algn="just" eaLnBrk="1" hangingPunct="1">
              <a:buNone/>
            </a:pPr>
            <a:r>
              <a:rPr lang="pt-BR" sz="1600" dirty="0" smtClean="0">
                <a:latin typeface="Lucida Sans Unicode"/>
                <a:cs typeface="Lucida Sans Unicode"/>
              </a:rPr>
              <a:t>- Não havendo exposição a agentes prejudiciais à saúde ou integridade física do segurado, não se configura atividade especial para fins previdenciários.</a:t>
            </a:r>
            <a:endParaRPr lang="pt-BR" sz="2200" dirty="0" smtClean="0"/>
          </a:p>
        </p:txBody>
      </p:sp>
      <p:sp>
        <p:nvSpPr>
          <p:cNvPr id="2" name="Título 1"/>
          <p:cNvSpPr>
            <a:spLocks noGrp="1"/>
          </p:cNvSpPr>
          <p:nvPr>
            <p:ph type="title"/>
          </p:nvPr>
        </p:nvSpPr>
        <p:spPr>
          <a:xfrm>
            <a:off x="457200" y="274638"/>
            <a:ext cx="8229600" cy="490066"/>
          </a:xfrm>
        </p:spPr>
        <p:txBody>
          <a:bodyPr>
            <a:normAutofit fontScale="90000"/>
          </a:bodyPr>
          <a:lstStyle/>
          <a:p>
            <a:pPr algn="ctr" eaLnBrk="1" fontAlgn="auto" hangingPunct="1">
              <a:spcAft>
                <a:spcPts val="0"/>
              </a:spcAft>
              <a:defRPr/>
            </a:pPr>
            <a:r>
              <a:rPr lang="pt-BR" sz="2200" u="sng" dirty="0" smtClean="0"/>
              <a:t/>
            </a:r>
            <a:br>
              <a:rPr lang="pt-BR" sz="2200" u="sng" dirty="0" smtClean="0"/>
            </a:br>
            <a:endParaRPr lang="pt-BR" sz="2200" u="sn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1266">
                                            <p:txEl>
                                              <p:pRg st="2" end="2"/>
                                            </p:txEl>
                                          </p:spTgt>
                                        </p:tgtEl>
                                        <p:attrNameLst>
                                          <p:attrName>style.visibility</p:attrName>
                                        </p:attrNameLst>
                                      </p:cBhvr>
                                      <p:to>
                                        <p:strVal val="visible"/>
                                      </p:to>
                                    </p:set>
                                    <p:anim to="" calcmode="lin" valueType="num">
                                      <p:cBhvr>
                                        <p:cTn id="7" dur="1" fill="hold"/>
                                        <p:tgtEl>
                                          <p:spTgt spid="11266">
                                            <p:txEl>
                                              <p:pRg st="2" end="2"/>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1266">
                                            <p:txEl>
                                              <p:pRg st="4" end="4"/>
                                            </p:txEl>
                                          </p:spTgt>
                                        </p:tgtEl>
                                        <p:attrNameLst>
                                          <p:attrName>style.visibility</p:attrName>
                                        </p:attrNameLst>
                                      </p:cBhvr>
                                      <p:to>
                                        <p:strVal val="visible"/>
                                      </p:to>
                                    </p:set>
                                    <p:anim to="" calcmode="lin" valueType="num">
                                      <p:cBhvr>
                                        <p:cTn id="10" dur="1" fill="hold"/>
                                        <p:tgtEl>
                                          <p:spTgt spid="11266">
                                            <p:txEl>
                                              <p:pRg st="4" end="4"/>
                                            </p:txEl>
                                          </p:spTgt>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11266">
                                            <p:txEl>
                                              <p:pRg st="6" end="6"/>
                                            </p:txEl>
                                          </p:spTgt>
                                        </p:tgtEl>
                                        <p:attrNameLst>
                                          <p:attrName>style.visibility</p:attrName>
                                        </p:attrNameLst>
                                      </p:cBhvr>
                                      <p:to>
                                        <p:strVal val="visible"/>
                                      </p:to>
                                    </p:set>
                                    <p:anim to="" calcmode="lin" valueType="num">
                                      <p:cBhvr>
                                        <p:cTn id="13" dur="1" fill="hold"/>
                                        <p:tgtEl>
                                          <p:spTgt spid="11266">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2"/>
          <p:cNvSpPr>
            <a:spLocks noGrp="1"/>
          </p:cNvSpPr>
          <p:nvPr>
            <p:ph idx="1"/>
          </p:nvPr>
        </p:nvSpPr>
        <p:spPr>
          <a:xfrm>
            <a:off x="457200" y="980728"/>
            <a:ext cx="8229600" cy="5026372"/>
          </a:xfrm>
        </p:spPr>
        <p:txBody>
          <a:bodyPr/>
          <a:lstStyle/>
          <a:p>
            <a:pPr marL="269875" lvl="1" algn="just" eaLnBrk="1" hangingPunct="1">
              <a:buNone/>
            </a:pPr>
            <a:endParaRPr lang="pt-BR" sz="2200" dirty="0" smtClean="0"/>
          </a:p>
          <a:p>
            <a:pPr marL="269875" lvl="1" algn="just" eaLnBrk="1" hangingPunct="1">
              <a:buNone/>
            </a:pPr>
            <a:r>
              <a:rPr lang="pt-BR" sz="1800" b="1" dirty="0" smtClean="0">
                <a:cs typeface="Lucida Sans Unicode"/>
              </a:rPr>
              <a:t>Gozo de </a:t>
            </a:r>
            <a:r>
              <a:rPr lang="pt-BR" sz="1800" b="1" i="1" dirty="0" smtClean="0">
                <a:cs typeface="Lucida Sans Unicode"/>
              </a:rPr>
              <a:t>AD/AI</a:t>
            </a:r>
            <a:r>
              <a:rPr lang="pt-BR" sz="1800" b="1" dirty="0" smtClean="0">
                <a:cs typeface="Lucida Sans Unicode"/>
              </a:rPr>
              <a:t>  intercalado de atividade </a:t>
            </a:r>
            <a:r>
              <a:rPr lang="pt-BR" sz="1800" i="1" dirty="0" err="1" smtClean="0">
                <a:cs typeface="Lucida Sans Unicode"/>
              </a:rPr>
              <a:t>vs</a:t>
            </a:r>
            <a:r>
              <a:rPr lang="pt-BR" sz="1800" b="1" dirty="0" smtClean="0">
                <a:cs typeface="Lucida Sans Unicode"/>
              </a:rPr>
              <a:t> Carência</a:t>
            </a:r>
            <a:endParaRPr lang="pt-BR" sz="1800" dirty="0" smtClean="0">
              <a:cs typeface="Lucida Sans Unicode"/>
            </a:endParaRPr>
          </a:p>
          <a:p>
            <a:pPr marL="269875" lvl="1" algn="just" eaLnBrk="1" hangingPunct="1">
              <a:buNone/>
            </a:pPr>
            <a:r>
              <a:rPr lang="pt-BR" sz="2000" dirty="0" smtClean="0">
                <a:cs typeface="Lucida Sans Unicode"/>
              </a:rPr>
              <a:t> </a:t>
            </a:r>
            <a:r>
              <a:rPr lang="pt-BR" sz="1400" dirty="0" smtClean="0">
                <a:cs typeface="Lucida Sans Unicode"/>
              </a:rPr>
              <a:t>- art. 55, II, LB: </a:t>
            </a:r>
            <a:r>
              <a:rPr lang="pt-BR" sz="1400" dirty="0" smtClean="0"/>
              <a:t>considera o tempo em gozo de AD/AI intercalado de atividade como </a:t>
            </a:r>
            <a:r>
              <a:rPr lang="pt-BR" sz="1400" b="1" dirty="0" smtClean="0"/>
              <a:t>tempo de </a:t>
            </a:r>
            <a:r>
              <a:rPr lang="pt-BR" sz="1400" b="1" dirty="0" smtClean="0">
                <a:effectLst>
                  <a:outerShdw blurRad="38100" dist="38100" dir="2700000" algn="tl">
                    <a:srgbClr val="000000">
                      <a:alpha val="43137"/>
                    </a:srgbClr>
                  </a:outerShdw>
                </a:effectLst>
              </a:rPr>
              <a:t>SERVIÇO</a:t>
            </a:r>
          </a:p>
          <a:p>
            <a:pPr marL="269875" lvl="1" algn="just" eaLnBrk="1" hangingPunct="1">
              <a:buFontTx/>
              <a:buChar char="-"/>
            </a:pPr>
            <a:r>
              <a:rPr lang="pt-BR" sz="1400" dirty="0" smtClean="0"/>
              <a:t>STJ, </a:t>
            </a:r>
            <a:r>
              <a:rPr lang="pt-BR" sz="1400" dirty="0" err="1" smtClean="0"/>
              <a:t>Resp</a:t>
            </a:r>
            <a:r>
              <a:rPr lang="pt-BR" sz="1400" dirty="0" smtClean="0"/>
              <a:t> n.o 1.271.928 (j.16.10.2014)</a:t>
            </a:r>
          </a:p>
          <a:p>
            <a:pPr marL="269875" lvl="1" algn="just" eaLnBrk="1" hangingPunct="1">
              <a:buFontTx/>
              <a:buChar char="-"/>
            </a:pPr>
            <a:r>
              <a:rPr lang="pt-BR" sz="1400" dirty="0" smtClean="0"/>
              <a:t>Súmula 73, TNU: </a:t>
            </a:r>
            <a:r>
              <a:rPr lang="pt-BR" sz="1400" b="1" i="1" dirty="0" smtClean="0"/>
              <a:t>O tempo de gozo de auxílio-doença ou de aposentadoria por invalidez não decorrentes de acidente de trabalho só pode ser computado como tempo de contribuição ou </a:t>
            </a:r>
            <a:r>
              <a:rPr lang="pt-BR" sz="1400" b="1" i="1" u="sng" dirty="0" smtClean="0">
                <a:solidFill>
                  <a:srgbClr val="FF0000"/>
                </a:solidFill>
              </a:rPr>
              <a:t>para fins de carência </a:t>
            </a:r>
            <a:r>
              <a:rPr lang="pt-BR" sz="1400" b="1" i="1" dirty="0" smtClean="0"/>
              <a:t>quando intercalado entre períodos nos quais houve recolhimento de contribuições para a previdência social</a:t>
            </a:r>
            <a:r>
              <a:rPr lang="pt-BR" sz="1400" dirty="0" smtClean="0"/>
              <a:t>.</a:t>
            </a:r>
          </a:p>
          <a:p>
            <a:pPr marL="990600" lvl="1" indent="-949325" algn="just" eaLnBrk="1" hangingPunct="1">
              <a:buNone/>
            </a:pPr>
            <a:endParaRPr lang="pt-BR" sz="1800" dirty="0" smtClean="0">
              <a:cs typeface="Lucida Sans Unicode"/>
            </a:endParaRPr>
          </a:p>
          <a:p>
            <a:pPr marL="990600" lvl="1" indent="-949325" algn="just" eaLnBrk="1" hangingPunct="1">
              <a:buNone/>
            </a:pPr>
            <a:r>
              <a:rPr lang="pt-BR" sz="1800" dirty="0" smtClean="0">
                <a:cs typeface="Lucida Sans Unicode"/>
              </a:rPr>
              <a:t>c) Valor:</a:t>
            </a:r>
          </a:p>
          <a:p>
            <a:pPr marL="990600" lvl="1" indent="-949325" algn="just" eaLnBrk="1" hangingPunct="1">
              <a:buNone/>
            </a:pPr>
            <a:endParaRPr lang="pt-BR" sz="1800" dirty="0" smtClean="0">
              <a:cs typeface="Lucida Sans Unicode"/>
            </a:endParaRPr>
          </a:p>
          <a:p>
            <a:pPr marL="990600" lvl="1" indent="-949325" algn="just" eaLnBrk="1" hangingPunct="1">
              <a:buNone/>
            </a:pPr>
            <a:r>
              <a:rPr lang="pt-BR" sz="1800" dirty="0" smtClean="0">
                <a:cs typeface="Lucida Sans Unicode"/>
              </a:rPr>
              <a:t>(i) 70% SB + 01%  por grupo 12 contribuições, limitado a 100% SB, multiplicado pelo FP se mais benéfico.</a:t>
            </a:r>
          </a:p>
          <a:p>
            <a:pPr marL="990600" lvl="1" indent="-949325" algn="just" eaLnBrk="1" hangingPunct="1">
              <a:buNone/>
            </a:pPr>
            <a:endParaRPr lang="pt-BR" sz="1800" dirty="0" smtClean="0">
              <a:cs typeface="Lucida Sans Unicode"/>
            </a:endParaRPr>
          </a:p>
          <a:p>
            <a:pPr marL="990600" lvl="1" indent="-949325" algn="just" eaLnBrk="1" hangingPunct="1">
              <a:buNone/>
            </a:pPr>
            <a:r>
              <a:rPr lang="pt-BR" sz="1800" dirty="0" smtClean="0">
                <a:cs typeface="Lucida Sans Unicode"/>
              </a:rPr>
              <a:t>(ii) </a:t>
            </a:r>
            <a:r>
              <a:rPr lang="pt-BR" sz="1800" dirty="0" smtClean="0">
                <a:latin typeface="Lucida Sans Unicode"/>
                <a:cs typeface="Lucida Sans Unicode"/>
              </a:rPr>
              <a:t>segurado especial (art.39, I): um salário mínimo</a:t>
            </a:r>
            <a:endParaRPr lang="pt-BR" sz="2200" dirty="0" smtClean="0"/>
          </a:p>
        </p:txBody>
      </p:sp>
      <p:sp>
        <p:nvSpPr>
          <p:cNvPr id="2" name="Título 1"/>
          <p:cNvSpPr>
            <a:spLocks noGrp="1"/>
          </p:cNvSpPr>
          <p:nvPr>
            <p:ph type="title"/>
          </p:nvPr>
        </p:nvSpPr>
        <p:spPr>
          <a:xfrm>
            <a:off x="457200" y="274638"/>
            <a:ext cx="8229600" cy="850106"/>
          </a:xfrm>
        </p:spPr>
        <p:txBody>
          <a:bodyPr/>
          <a:lstStyle/>
          <a:p>
            <a:pPr algn="ctr" eaLnBrk="1" fontAlgn="auto" hangingPunct="1">
              <a:spcAft>
                <a:spcPts val="0"/>
              </a:spcAft>
              <a:defRPr/>
            </a:pPr>
            <a:endParaRPr lang="pt-BR" sz="2200" u="sn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1266">
                                            <p:txEl>
                                              <p:pRg st="2" end="2"/>
                                            </p:txEl>
                                          </p:spTgt>
                                        </p:tgtEl>
                                        <p:attrNameLst>
                                          <p:attrName>style.visibility</p:attrName>
                                        </p:attrNameLst>
                                      </p:cBhvr>
                                      <p:to>
                                        <p:strVal val="visible"/>
                                      </p:to>
                                    </p:set>
                                    <p:anim to="" calcmode="lin" valueType="num">
                                      <p:cBhvr>
                                        <p:cTn id="7" dur="1" fill="hold"/>
                                        <p:tgtEl>
                                          <p:spTgt spid="11266">
                                            <p:txEl>
                                              <p:pRg st="2" end="2"/>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1266">
                                            <p:txEl>
                                              <p:pRg st="3" end="3"/>
                                            </p:txEl>
                                          </p:spTgt>
                                        </p:tgtEl>
                                        <p:attrNameLst>
                                          <p:attrName>style.visibility</p:attrName>
                                        </p:attrNameLst>
                                      </p:cBhvr>
                                      <p:to>
                                        <p:strVal val="visible"/>
                                      </p:to>
                                    </p:set>
                                    <p:anim to="" calcmode="lin" valueType="num">
                                      <p:cBhvr>
                                        <p:cTn id="12" dur="1" fill="hold"/>
                                        <p:tgtEl>
                                          <p:spTgt spid="11266">
                                            <p:txEl>
                                              <p:pRg st="3" end="3"/>
                                            </p:txEl>
                                          </p:spTgt>
                                        </p:tgtEl>
                                        <p:attrNameLst>
                                          <p:attrName/>
                                        </p:attrNameLst>
                                      </p:cBhvr>
                                    </p:anim>
                                  </p:childTnLst>
                                </p:cTn>
                              </p:par>
                              <p:par>
                                <p:cTn id="13" presetID="24" presetClass="entr" presetSubtype="0" fill="hold" grpId="0" nodeType="withEffect">
                                  <p:stCondLst>
                                    <p:cond delay="0"/>
                                  </p:stCondLst>
                                  <p:childTnLst>
                                    <p:set>
                                      <p:cBhvr>
                                        <p:cTn id="14" dur="1" fill="hold">
                                          <p:stCondLst>
                                            <p:cond delay="0"/>
                                          </p:stCondLst>
                                        </p:cTn>
                                        <p:tgtEl>
                                          <p:spTgt spid="11266">
                                            <p:txEl>
                                              <p:pRg st="4" end="4"/>
                                            </p:txEl>
                                          </p:spTgt>
                                        </p:tgtEl>
                                        <p:attrNameLst>
                                          <p:attrName>style.visibility</p:attrName>
                                        </p:attrNameLst>
                                      </p:cBhvr>
                                      <p:to>
                                        <p:strVal val="visible"/>
                                      </p:to>
                                    </p:set>
                                    <p:anim to="" calcmode="lin" valueType="num">
                                      <p:cBhvr>
                                        <p:cTn id="15" dur="1" fill="hold"/>
                                        <p:tgtEl>
                                          <p:spTgt spid="11266">
                                            <p:txEl>
                                              <p:pRg st="4" end="4"/>
                                            </p:txEl>
                                          </p:spTgt>
                                        </p:tgtEl>
                                        <p:attrNameLst>
                                          <p:attrName/>
                                        </p:attrNameLst>
                                      </p:cBhvr>
                                    </p:anim>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grpId="0" nodeType="clickEffect">
                                  <p:stCondLst>
                                    <p:cond delay="0"/>
                                  </p:stCondLst>
                                  <p:childTnLst>
                                    <p:set>
                                      <p:cBhvr>
                                        <p:cTn id="19" dur="1" fill="hold">
                                          <p:stCondLst>
                                            <p:cond delay="0"/>
                                          </p:stCondLst>
                                        </p:cTn>
                                        <p:tgtEl>
                                          <p:spTgt spid="11266">
                                            <p:txEl>
                                              <p:pRg st="6" end="6"/>
                                            </p:txEl>
                                          </p:spTgt>
                                        </p:tgtEl>
                                        <p:attrNameLst>
                                          <p:attrName>style.visibility</p:attrName>
                                        </p:attrNameLst>
                                      </p:cBhvr>
                                      <p:to>
                                        <p:strVal val="visible"/>
                                      </p:to>
                                    </p:set>
                                    <p:anim to="" calcmode="lin" valueType="num">
                                      <p:cBhvr>
                                        <p:cTn id="20" dur="1" fill="hold"/>
                                        <p:tgtEl>
                                          <p:spTgt spid="11266">
                                            <p:txEl>
                                              <p:pRg st="6" end="6"/>
                                            </p:txEl>
                                          </p:spTgt>
                                        </p:tgtEl>
                                        <p:attrNameLst>
                                          <p:attrName/>
                                        </p:attrNameLst>
                                      </p:cBhvr>
                                    </p:anim>
                                  </p:childTnLst>
                                </p:cTn>
                              </p:par>
                              <p:par>
                                <p:cTn id="21" presetID="24" presetClass="entr" presetSubtype="0" fill="hold" grpId="0" nodeType="withEffect">
                                  <p:stCondLst>
                                    <p:cond delay="0"/>
                                  </p:stCondLst>
                                  <p:childTnLst>
                                    <p:set>
                                      <p:cBhvr>
                                        <p:cTn id="22" dur="1" fill="hold">
                                          <p:stCondLst>
                                            <p:cond delay="0"/>
                                          </p:stCondLst>
                                        </p:cTn>
                                        <p:tgtEl>
                                          <p:spTgt spid="11266">
                                            <p:txEl>
                                              <p:pRg st="8" end="8"/>
                                            </p:txEl>
                                          </p:spTgt>
                                        </p:tgtEl>
                                        <p:attrNameLst>
                                          <p:attrName>style.visibility</p:attrName>
                                        </p:attrNameLst>
                                      </p:cBhvr>
                                      <p:to>
                                        <p:strVal val="visible"/>
                                      </p:to>
                                    </p:set>
                                    <p:anim to="" calcmode="lin" valueType="num">
                                      <p:cBhvr>
                                        <p:cTn id="23" dur="1" fill="hold"/>
                                        <p:tgtEl>
                                          <p:spTgt spid="11266">
                                            <p:txEl>
                                              <p:pRg st="8" end="8"/>
                                            </p:txEl>
                                          </p:spTgt>
                                        </p:tgtEl>
                                        <p:attrNameLst>
                                          <p:attrName/>
                                        </p:attrNameLst>
                                      </p:cBhvr>
                                    </p:anim>
                                  </p:childTnLst>
                                </p:cTn>
                              </p:par>
                              <p:par>
                                <p:cTn id="24" presetID="24" presetClass="entr" presetSubtype="0" fill="hold" grpId="0" nodeType="withEffect">
                                  <p:stCondLst>
                                    <p:cond delay="0"/>
                                  </p:stCondLst>
                                  <p:childTnLst>
                                    <p:set>
                                      <p:cBhvr>
                                        <p:cTn id="25" dur="1" fill="hold">
                                          <p:stCondLst>
                                            <p:cond delay="0"/>
                                          </p:stCondLst>
                                        </p:cTn>
                                        <p:tgtEl>
                                          <p:spTgt spid="11266">
                                            <p:txEl>
                                              <p:pRg st="10" end="10"/>
                                            </p:txEl>
                                          </p:spTgt>
                                        </p:tgtEl>
                                        <p:attrNameLst>
                                          <p:attrName>style.visibility</p:attrName>
                                        </p:attrNameLst>
                                      </p:cBhvr>
                                      <p:to>
                                        <p:strVal val="visible"/>
                                      </p:to>
                                    </p:set>
                                    <p:anim to="" calcmode="lin" valueType="num">
                                      <p:cBhvr>
                                        <p:cTn id="26" dur="1" fill="hold"/>
                                        <p:tgtEl>
                                          <p:spTgt spid="11266">
                                            <p:txEl>
                                              <p:pRg st="10" end="1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2"/>
          <p:cNvSpPr>
            <a:spLocks noGrp="1"/>
          </p:cNvSpPr>
          <p:nvPr>
            <p:ph idx="1"/>
          </p:nvPr>
        </p:nvSpPr>
        <p:spPr>
          <a:xfrm>
            <a:off x="457200" y="476672"/>
            <a:ext cx="8229600" cy="5530428"/>
          </a:xfrm>
        </p:spPr>
        <p:txBody>
          <a:bodyPr/>
          <a:lstStyle/>
          <a:p>
            <a:pPr marL="269875" lvl="1" algn="just" eaLnBrk="1" hangingPunct="1">
              <a:buNone/>
            </a:pPr>
            <a:r>
              <a:rPr lang="pt-BR" sz="1800" dirty="0" smtClean="0">
                <a:latin typeface="Lucida Sans Unicode"/>
                <a:cs typeface="Lucida Sans Unicode"/>
              </a:rPr>
              <a:t>e.3. C</a:t>
            </a:r>
            <a:r>
              <a:rPr lang="pt-BR" sz="1800" dirty="0" smtClean="0"/>
              <a:t>ontribuinte Individual</a:t>
            </a:r>
          </a:p>
          <a:p>
            <a:pPr marL="269875" lvl="1" algn="just" eaLnBrk="1" hangingPunct="1">
              <a:buNone/>
            </a:pPr>
            <a:endParaRPr lang="pt-BR" sz="1000" dirty="0" smtClean="0"/>
          </a:p>
          <a:p>
            <a:pPr marL="269875" lvl="1" algn="just" eaLnBrk="1" hangingPunct="1">
              <a:buNone/>
            </a:pPr>
            <a:r>
              <a:rPr lang="pt-BR" sz="1600" dirty="0" smtClean="0"/>
              <a:t>- exerce atividade:</a:t>
            </a:r>
          </a:p>
          <a:p>
            <a:pPr marL="1069975" lvl="1" indent="-493713" algn="just" eaLnBrk="1" hangingPunct="1">
              <a:buNone/>
            </a:pPr>
            <a:r>
              <a:rPr lang="pt-BR" sz="1600" dirty="0" smtClean="0"/>
              <a:t>* por </a:t>
            </a:r>
            <a:r>
              <a:rPr lang="pt-BR" sz="1600" b="1" dirty="0" smtClean="0"/>
              <a:t>sua conta e risco</a:t>
            </a:r>
            <a:r>
              <a:rPr lang="pt-BR" sz="1600" dirty="0" smtClean="0"/>
              <a:t>.</a:t>
            </a:r>
          </a:p>
          <a:p>
            <a:pPr marL="1069975" lvl="1" indent="-493713" algn="just" eaLnBrk="1" hangingPunct="1">
              <a:buNone/>
            </a:pPr>
            <a:r>
              <a:rPr lang="pt-BR" sz="1600" dirty="0" smtClean="0"/>
              <a:t>* </a:t>
            </a:r>
            <a:r>
              <a:rPr lang="pt-BR" sz="1600" b="1" dirty="0" smtClean="0"/>
              <a:t>sem</a:t>
            </a:r>
            <a:r>
              <a:rPr lang="pt-BR" sz="1600" dirty="0" smtClean="0"/>
              <a:t> qualquer relação de subordinação.</a:t>
            </a:r>
          </a:p>
          <a:p>
            <a:pPr marL="1069975" lvl="1" indent="-493713" algn="just" eaLnBrk="1" hangingPunct="1">
              <a:buNone/>
            </a:pPr>
            <a:r>
              <a:rPr lang="pt-BR" sz="1600" dirty="0" smtClean="0"/>
              <a:t>* marcada pela </a:t>
            </a:r>
            <a:r>
              <a:rPr lang="pt-BR" sz="1600" b="1" dirty="0" smtClean="0"/>
              <a:t>eventualidade</a:t>
            </a:r>
            <a:r>
              <a:rPr lang="pt-BR" sz="1600" dirty="0" smtClean="0"/>
              <a:t>.</a:t>
            </a:r>
          </a:p>
          <a:p>
            <a:pPr marL="269875" lvl="1" algn="just" eaLnBrk="1" hangingPunct="1">
              <a:buNone/>
            </a:pPr>
            <a:endParaRPr lang="pt-BR" sz="1000" dirty="0" smtClean="0"/>
          </a:p>
          <a:p>
            <a:pPr algn="just" eaLnBrk="1" hangingPunct="1">
              <a:buFont typeface="Wingdings 3" pitchFamily="18" charset="2"/>
              <a:buNone/>
            </a:pPr>
            <a:r>
              <a:rPr lang="pt-BR" sz="1600" dirty="0" smtClean="0"/>
              <a:t>⇨ </a:t>
            </a:r>
            <a:r>
              <a:rPr lang="pt-BR" sz="1600" b="1" dirty="0" smtClean="0"/>
              <a:t>ausente</a:t>
            </a:r>
            <a:r>
              <a:rPr lang="pt-BR" sz="1600" dirty="0" smtClean="0"/>
              <a:t> a permanência e habitualidade.</a:t>
            </a:r>
          </a:p>
          <a:p>
            <a:pPr algn="just" eaLnBrk="1" hangingPunct="1">
              <a:buFont typeface="Wingdings 3" pitchFamily="18" charset="2"/>
              <a:buNone/>
            </a:pPr>
            <a:endParaRPr lang="pt-BR" sz="1000" dirty="0" smtClean="0"/>
          </a:p>
          <a:p>
            <a:pPr algn="just" eaLnBrk="1" hangingPunct="1">
              <a:buFont typeface="Wingdings 3" pitchFamily="18" charset="2"/>
              <a:buNone/>
            </a:pPr>
            <a:r>
              <a:rPr lang="pt-BR" sz="1600" dirty="0" smtClean="0"/>
              <a:t>- possível reconhecimento de atividade especial:</a:t>
            </a:r>
          </a:p>
          <a:p>
            <a:pPr marL="727075" algn="just" eaLnBrk="1" hangingPunct="1">
              <a:buFont typeface="Wingdings 3" pitchFamily="18" charset="2"/>
              <a:buNone/>
            </a:pPr>
            <a:r>
              <a:rPr lang="pt-BR" sz="1600" dirty="0" smtClean="0"/>
              <a:t>(i) até 28.04.1995 (edição da Lei 9.032) por enquadramento de </a:t>
            </a:r>
            <a:r>
              <a:rPr lang="pt-BR" sz="1600" b="1" i="1" dirty="0" smtClean="0"/>
              <a:t>atividade</a:t>
            </a:r>
            <a:r>
              <a:rPr lang="pt-BR" sz="1600" dirty="0" smtClean="0"/>
              <a:t> (ocupação ou categoria) </a:t>
            </a:r>
            <a:r>
              <a:rPr lang="pt-BR" sz="1600" b="1" i="1" dirty="0" smtClean="0"/>
              <a:t>profissional</a:t>
            </a:r>
            <a:r>
              <a:rPr lang="pt-BR" sz="1600" dirty="0" smtClean="0"/>
              <a:t>.</a:t>
            </a:r>
          </a:p>
          <a:p>
            <a:pPr marL="727075" algn="just" eaLnBrk="1" hangingPunct="1">
              <a:buFont typeface="Wingdings 3" pitchFamily="18" charset="2"/>
              <a:buNone/>
            </a:pPr>
            <a:r>
              <a:rPr lang="pt-BR" sz="1600" dirty="0" smtClean="0"/>
              <a:t>(ii) a partir de 12.12.2002 (edição da </a:t>
            </a:r>
            <a:r>
              <a:rPr lang="pt-BR" sz="1600" dirty="0" err="1" smtClean="0"/>
              <a:t>MPv</a:t>
            </a:r>
            <a:r>
              <a:rPr lang="pt-BR" sz="1600" dirty="0" smtClean="0"/>
              <a:t> n.o 83, convertida na Lei 10.666/03) para o contribuinte individual vinculado a </a:t>
            </a:r>
            <a:r>
              <a:rPr lang="pt-BR" sz="1600" b="1" i="1" strike="sngStrike" dirty="0" smtClean="0"/>
              <a:t>cooperativa de trabalho </a:t>
            </a:r>
            <a:r>
              <a:rPr lang="pt-BR" sz="1600" b="1" i="1" dirty="0" smtClean="0"/>
              <a:t> </a:t>
            </a:r>
            <a:r>
              <a:rPr lang="pt-BR" sz="1600" dirty="0" smtClean="0"/>
              <a:t>e </a:t>
            </a:r>
            <a:r>
              <a:rPr lang="pt-BR" sz="1600" b="1" i="1" dirty="0" smtClean="0"/>
              <a:t>cooperativa de produção</a:t>
            </a:r>
            <a:r>
              <a:rPr lang="pt-BR" sz="1600" dirty="0" smtClean="0"/>
              <a:t>.</a:t>
            </a:r>
          </a:p>
          <a:p>
            <a:pPr marL="727075" algn="just" eaLnBrk="1" hangingPunct="1">
              <a:buFont typeface="Wingdings 3" pitchFamily="18" charset="2"/>
              <a:buNone/>
            </a:pPr>
            <a:r>
              <a:rPr lang="pt-BR" sz="1600" dirty="0" smtClean="0">
                <a:sym typeface="Wingdings"/>
              </a:rPr>
              <a:t> </a:t>
            </a:r>
            <a:r>
              <a:rPr lang="pt-BR" sz="1600" b="1" i="1" u="sng" dirty="0" smtClean="0">
                <a:sym typeface="Wingdings"/>
              </a:rPr>
              <a:t>Resolução do Senado n.o 10, de 30/03/2016</a:t>
            </a:r>
            <a:r>
              <a:rPr lang="pt-BR" sz="1600" dirty="0" smtClean="0">
                <a:sym typeface="Wingdings"/>
              </a:rPr>
              <a:t>: suspensão da execução do inciso IV do art.22 da Lei 8.212/91 e entendimento da PGFN</a:t>
            </a:r>
            <a:endParaRPr lang="pt-BR" sz="1600" dirty="0" smtClean="0"/>
          </a:p>
          <a:p>
            <a:pPr algn="just" eaLnBrk="1" hangingPunct="1">
              <a:buFont typeface="Wingdings 3" pitchFamily="18" charset="2"/>
              <a:buNone/>
            </a:pPr>
            <a:endParaRPr lang="pt-BR" sz="1600" dirty="0" smtClean="0"/>
          </a:p>
          <a:p>
            <a:pPr algn="just" eaLnBrk="1" hangingPunct="1">
              <a:buNone/>
            </a:pPr>
            <a:r>
              <a:rPr lang="pt-BR" sz="1400" dirty="0" smtClean="0"/>
              <a:t>* </a:t>
            </a:r>
            <a:r>
              <a:rPr lang="pt-BR" sz="1400" b="1" i="1" dirty="0" smtClean="0"/>
              <a:t>Súmula 62, TNU</a:t>
            </a:r>
            <a:r>
              <a:rPr lang="pt-BR" sz="1400" dirty="0" smtClean="0"/>
              <a:t>: O segurado contribuinte individual pode obter reconhecimento de atividade especial para fins previdenciários, desde que consiga comprovar exposição a agentes nocivos à saúde ou à integridade física. (</a:t>
            </a:r>
            <a:r>
              <a:rPr lang="pt-BR" sz="1400" dirty="0" err="1" smtClean="0"/>
              <a:t>publ</a:t>
            </a:r>
            <a:r>
              <a:rPr lang="pt-BR" sz="1400" dirty="0" smtClean="0"/>
              <a:t>.03/07/2012)</a:t>
            </a:r>
          </a:p>
          <a:p>
            <a:pPr algn="just" eaLnBrk="1" hangingPunct="1">
              <a:buFont typeface="Wingdings 3" pitchFamily="18" charset="2"/>
              <a:buNone/>
            </a:pPr>
            <a:endParaRPr lang="pt-BR" sz="1600" dirty="0" smtClean="0"/>
          </a:p>
          <a:p>
            <a:pPr algn="just" eaLnBrk="1" hangingPunct="1">
              <a:buFont typeface="Wingdings 3" pitchFamily="18" charset="2"/>
              <a:buNone/>
            </a:pPr>
            <a:endParaRPr lang="pt-BR" sz="1600" dirty="0" smtClean="0"/>
          </a:p>
          <a:p>
            <a:pPr eaLnBrk="1" hangingPunct="1"/>
            <a:endParaRPr lang="pt-BR" sz="1600" dirty="0" smtClean="0"/>
          </a:p>
        </p:txBody>
      </p:sp>
      <p:sp>
        <p:nvSpPr>
          <p:cNvPr id="2" name="Título 1"/>
          <p:cNvSpPr>
            <a:spLocks noGrp="1"/>
          </p:cNvSpPr>
          <p:nvPr>
            <p:ph type="title"/>
          </p:nvPr>
        </p:nvSpPr>
        <p:spPr>
          <a:xfrm>
            <a:off x="457200" y="274638"/>
            <a:ext cx="8229600" cy="490066"/>
          </a:xfrm>
        </p:spPr>
        <p:txBody>
          <a:bodyPr>
            <a:normAutofit fontScale="90000"/>
          </a:bodyPr>
          <a:lstStyle/>
          <a:p>
            <a:pPr algn="ctr" eaLnBrk="1" fontAlgn="auto" hangingPunct="1">
              <a:spcAft>
                <a:spcPts val="0"/>
              </a:spcAft>
              <a:defRPr/>
            </a:pPr>
            <a:r>
              <a:rPr lang="pt-BR" sz="2200" u="sng" dirty="0" smtClean="0"/>
              <a:t/>
            </a:r>
            <a:br>
              <a:rPr lang="pt-BR" sz="2200" u="sng" dirty="0" smtClean="0"/>
            </a:br>
            <a:endParaRPr lang="pt-BR" sz="2200" u="sn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1266">
                                            <p:txEl>
                                              <p:pRg st="2" end="2"/>
                                            </p:txEl>
                                          </p:spTgt>
                                        </p:tgtEl>
                                        <p:attrNameLst>
                                          <p:attrName>style.visibility</p:attrName>
                                        </p:attrNameLst>
                                      </p:cBhvr>
                                      <p:to>
                                        <p:strVal val="visible"/>
                                      </p:to>
                                    </p:set>
                                    <p:anim to="" calcmode="lin" valueType="num">
                                      <p:cBhvr>
                                        <p:cTn id="7" dur="1" fill="hold"/>
                                        <p:tgtEl>
                                          <p:spTgt spid="11266">
                                            <p:txEl>
                                              <p:pRg st="2" end="2"/>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1266">
                                            <p:txEl>
                                              <p:pRg st="3" end="3"/>
                                            </p:txEl>
                                          </p:spTgt>
                                        </p:tgtEl>
                                        <p:attrNameLst>
                                          <p:attrName>style.visibility</p:attrName>
                                        </p:attrNameLst>
                                      </p:cBhvr>
                                      <p:to>
                                        <p:strVal val="visible"/>
                                      </p:to>
                                    </p:set>
                                    <p:anim to="" calcmode="lin" valueType="num">
                                      <p:cBhvr>
                                        <p:cTn id="10" dur="1" fill="hold"/>
                                        <p:tgtEl>
                                          <p:spTgt spid="11266">
                                            <p:txEl>
                                              <p:pRg st="3" end="3"/>
                                            </p:txEl>
                                          </p:spTgt>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11266">
                                            <p:txEl>
                                              <p:pRg st="4" end="4"/>
                                            </p:txEl>
                                          </p:spTgt>
                                        </p:tgtEl>
                                        <p:attrNameLst>
                                          <p:attrName>style.visibility</p:attrName>
                                        </p:attrNameLst>
                                      </p:cBhvr>
                                      <p:to>
                                        <p:strVal val="visible"/>
                                      </p:to>
                                    </p:set>
                                    <p:anim to="" calcmode="lin" valueType="num">
                                      <p:cBhvr>
                                        <p:cTn id="13" dur="1" fill="hold"/>
                                        <p:tgtEl>
                                          <p:spTgt spid="11266">
                                            <p:txEl>
                                              <p:pRg st="4" end="4"/>
                                            </p:txEl>
                                          </p:spTgt>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11266">
                                            <p:txEl>
                                              <p:pRg st="5" end="5"/>
                                            </p:txEl>
                                          </p:spTgt>
                                        </p:tgtEl>
                                        <p:attrNameLst>
                                          <p:attrName>style.visibility</p:attrName>
                                        </p:attrNameLst>
                                      </p:cBhvr>
                                      <p:to>
                                        <p:strVal val="visible"/>
                                      </p:to>
                                    </p:set>
                                    <p:anim to="" calcmode="lin" valueType="num">
                                      <p:cBhvr>
                                        <p:cTn id="16" dur="1" fill="hold"/>
                                        <p:tgtEl>
                                          <p:spTgt spid="11266">
                                            <p:txEl>
                                              <p:pRg st="5" end="5"/>
                                            </p:txEl>
                                          </p:spTgt>
                                        </p:tgtEl>
                                        <p:attrNameLst>
                                          <p:attrName/>
                                        </p:attrNameLst>
                                      </p:cBhvr>
                                    </p:anim>
                                  </p:childTnLst>
                                </p:cTn>
                              </p:par>
                              <p:par>
                                <p:cTn id="17" presetID="24" presetClass="entr" presetSubtype="0" fill="hold" grpId="0" nodeType="withEffect">
                                  <p:stCondLst>
                                    <p:cond delay="0"/>
                                  </p:stCondLst>
                                  <p:childTnLst>
                                    <p:set>
                                      <p:cBhvr>
                                        <p:cTn id="18" dur="1" fill="hold">
                                          <p:stCondLst>
                                            <p:cond delay="0"/>
                                          </p:stCondLst>
                                        </p:cTn>
                                        <p:tgtEl>
                                          <p:spTgt spid="11266">
                                            <p:txEl>
                                              <p:pRg st="7" end="7"/>
                                            </p:txEl>
                                          </p:spTgt>
                                        </p:tgtEl>
                                        <p:attrNameLst>
                                          <p:attrName>style.visibility</p:attrName>
                                        </p:attrNameLst>
                                      </p:cBhvr>
                                      <p:to>
                                        <p:strVal val="visible"/>
                                      </p:to>
                                    </p:set>
                                    <p:anim to="" calcmode="lin" valueType="num">
                                      <p:cBhvr>
                                        <p:cTn id="19" dur="1" fill="hold"/>
                                        <p:tgtEl>
                                          <p:spTgt spid="11266">
                                            <p:txEl>
                                              <p:pRg st="7" end="7"/>
                                            </p:txEl>
                                          </p:spTgt>
                                        </p:tgtEl>
                                        <p:attrNameLst>
                                          <p:attrName/>
                                        </p:attrNameLst>
                                      </p:cBhvr>
                                    </p:anim>
                                  </p:childTnLst>
                                </p:cTn>
                              </p:par>
                            </p:childTnLst>
                          </p:cTn>
                        </p:par>
                      </p:childTnLst>
                    </p:cTn>
                  </p:par>
                  <p:par>
                    <p:cTn id="20" fill="hold">
                      <p:stCondLst>
                        <p:cond delay="indefinite"/>
                      </p:stCondLst>
                      <p:childTnLst>
                        <p:par>
                          <p:cTn id="21" fill="hold">
                            <p:stCondLst>
                              <p:cond delay="0"/>
                            </p:stCondLst>
                            <p:childTnLst>
                              <p:par>
                                <p:cTn id="22" presetID="24" presetClass="entr" presetSubtype="0" fill="hold" grpId="0" nodeType="clickEffect">
                                  <p:stCondLst>
                                    <p:cond delay="0"/>
                                  </p:stCondLst>
                                  <p:childTnLst>
                                    <p:set>
                                      <p:cBhvr>
                                        <p:cTn id="23" dur="1" fill="hold">
                                          <p:stCondLst>
                                            <p:cond delay="0"/>
                                          </p:stCondLst>
                                        </p:cTn>
                                        <p:tgtEl>
                                          <p:spTgt spid="11266">
                                            <p:txEl>
                                              <p:pRg st="9" end="9"/>
                                            </p:txEl>
                                          </p:spTgt>
                                        </p:tgtEl>
                                        <p:attrNameLst>
                                          <p:attrName>style.visibility</p:attrName>
                                        </p:attrNameLst>
                                      </p:cBhvr>
                                      <p:to>
                                        <p:strVal val="visible"/>
                                      </p:to>
                                    </p:set>
                                    <p:anim to="" calcmode="lin" valueType="num">
                                      <p:cBhvr>
                                        <p:cTn id="24" dur="1" fill="hold"/>
                                        <p:tgtEl>
                                          <p:spTgt spid="11266">
                                            <p:txEl>
                                              <p:pRg st="9" end="9"/>
                                            </p:txEl>
                                          </p:spTgt>
                                        </p:tgtEl>
                                        <p:attrNameLst>
                                          <p:attrName/>
                                        </p:attrNameLst>
                                      </p:cBhvr>
                                    </p:anim>
                                  </p:childTnLst>
                                </p:cTn>
                              </p:par>
                              <p:par>
                                <p:cTn id="25" presetID="24" presetClass="entr" presetSubtype="0" fill="hold" grpId="0" nodeType="withEffect">
                                  <p:stCondLst>
                                    <p:cond delay="0"/>
                                  </p:stCondLst>
                                  <p:childTnLst>
                                    <p:set>
                                      <p:cBhvr>
                                        <p:cTn id="26" dur="1" fill="hold">
                                          <p:stCondLst>
                                            <p:cond delay="0"/>
                                          </p:stCondLst>
                                        </p:cTn>
                                        <p:tgtEl>
                                          <p:spTgt spid="11266">
                                            <p:txEl>
                                              <p:pRg st="10" end="10"/>
                                            </p:txEl>
                                          </p:spTgt>
                                        </p:tgtEl>
                                        <p:attrNameLst>
                                          <p:attrName>style.visibility</p:attrName>
                                        </p:attrNameLst>
                                      </p:cBhvr>
                                      <p:to>
                                        <p:strVal val="visible"/>
                                      </p:to>
                                    </p:set>
                                    <p:anim to="" calcmode="lin" valueType="num">
                                      <p:cBhvr>
                                        <p:cTn id="27" dur="1" fill="hold"/>
                                        <p:tgtEl>
                                          <p:spTgt spid="11266">
                                            <p:txEl>
                                              <p:pRg st="10" end="10"/>
                                            </p:txEl>
                                          </p:spTgt>
                                        </p:tgtEl>
                                        <p:attrNameLst>
                                          <p:attrName/>
                                        </p:attrNameLst>
                                      </p:cBhvr>
                                    </p:anim>
                                  </p:childTnLst>
                                </p:cTn>
                              </p:par>
                              <p:par>
                                <p:cTn id="28" presetID="24" presetClass="entr" presetSubtype="0" fill="hold" grpId="0" nodeType="withEffect">
                                  <p:stCondLst>
                                    <p:cond delay="0"/>
                                  </p:stCondLst>
                                  <p:childTnLst>
                                    <p:set>
                                      <p:cBhvr>
                                        <p:cTn id="29" dur="1" fill="hold">
                                          <p:stCondLst>
                                            <p:cond delay="0"/>
                                          </p:stCondLst>
                                        </p:cTn>
                                        <p:tgtEl>
                                          <p:spTgt spid="11266">
                                            <p:txEl>
                                              <p:pRg st="11" end="11"/>
                                            </p:txEl>
                                          </p:spTgt>
                                        </p:tgtEl>
                                        <p:attrNameLst>
                                          <p:attrName>style.visibility</p:attrName>
                                        </p:attrNameLst>
                                      </p:cBhvr>
                                      <p:to>
                                        <p:strVal val="visible"/>
                                      </p:to>
                                    </p:set>
                                    <p:anim to="" calcmode="lin" valueType="num">
                                      <p:cBhvr>
                                        <p:cTn id="30" dur="1" fill="hold"/>
                                        <p:tgtEl>
                                          <p:spTgt spid="11266">
                                            <p:txEl>
                                              <p:pRg st="11" end="11"/>
                                            </p:txEl>
                                          </p:spTgt>
                                        </p:tgtEl>
                                        <p:attrNameLst>
                                          <p:attrName/>
                                        </p:attrNameLst>
                                      </p:cBhvr>
                                    </p:anim>
                                  </p:childTnLst>
                                </p:cTn>
                              </p:par>
                            </p:childTnLst>
                          </p:cTn>
                        </p:par>
                      </p:childTnLst>
                    </p:cTn>
                  </p:par>
                  <p:par>
                    <p:cTn id="31" fill="hold">
                      <p:stCondLst>
                        <p:cond delay="indefinite"/>
                      </p:stCondLst>
                      <p:childTnLst>
                        <p:par>
                          <p:cTn id="32" fill="hold">
                            <p:stCondLst>
                              <p:cond delay="0"/>
                            </p:stCondLst>
                            <p:childTnLst>
                              <p:par>
                                <p:cTn id="33" presetID="24" presetClass="entr" presetSubtype="0" fill="hold" grpId="0" nodeType="clickEffect">
                                  <p:stCondLst>
                                    <p:cond delay="0"/>
                                  </p:stCondLst>
                                  <p:childTnLst>
                                    <p:set>
                                      <p:cBhvr>
                                        <p:cTn id="34" dur="1" fill="hold">
                                          <p:stCondLst>
                                            <p:cond delay="0"/>
                                          </p:stCondLst>
                                        </p:cTn>
                                        <p:tgtEl>
                                          <p:spTgt spid="11266">
                                            <p:txEl>
                                              <p:pRg st="12" end="12"/>
                                            </p:txEl>
                                          </p:spTgt>
                                        </p:tgtEl>
                                        <p:attrNameLst>
                                          <p:attrName>style.visibility</p:attrName>
                                        </p:attrNameLst>
                                      </p:cBhvr>
                                      <p:to>
                                        <p:strVal val="visible"/>
                                      </p:to>
                                    </p:set>
                                    <p:anim to="" calcmode="lin" valueType="num">
                                      <p:cBhvr>
                                        <p:cTn id="35" dur="1" fill="hold"/>
                                        <p:tgtEl>
                                          <p:spTgt spid="11266">
                                            <p:txEl>
                                              <p:pRg st="12" end="12"/>
                                            </p:txEl>
                                          </p:spTgt>
                                        </p:tgtEl>
                                        <p:attrNameLst>
                                          <p:attrName/>
                                        </p:attrNameLst>
                                      </p:cBhvr>
                                    </p:anim>
                                  </p:childTnLst>
                                </p:cTn>
                              </p:par>
                            </p:childTnLst>
                          </p:cTn>
                        </p:par>
                      </p:childTnLst>
                    </p:cTn>
                  </p:par>
                  <p:par>
                    <p:cTn id="36" fill="hold">
                      <p:stCondLst>
                        <p:cond delay="indefinite"/>
                      </p:stCondLst>
                      <p:childTnLst>
                        <p:par>
                          <p:cTn id="37" fill="hold">
                            <p:stCondLst>
                              <p:cond delay="0"/>
                            </p:stCondLst>
                            <p:childTnLst>
                              <p:par>
                                <p:cTn id="38" presetID="24" presetClass="entr" presetSubtype="0" fill="hold" grpId="0" nodeType="clickEffect">
                                  <p:stCondLst>
                                    <p:cond delay="0"/>
                                  </p:stCondLst>
                                  <p:childTnLst>
                                    <p:set>
                                      <p:cBhvr>
                                        <p:cTn id="39" dur="1" fill="hold">
                                          <p:stCondLst>
                                            <p:cond delay="0"/>
                                          </p:stCondLst>
                                        </p:cTn>
                                        <p:tgtEl>
                                          <p:spTgt spid="11266">
                                            <p:txEl>
                                              <p:pRg st="14" end="14"/>
                                            </p:txEl>
                                          </p:spTgt>
                                        </p:tgtEl>
                                        <p:attrNameLst>
                                          <p:attrName>style.visibility</p:attrName>
                                        </p:attrNameLst>
                                      </p:cBhvr>
                                      <p:to>
                                        <p:strVal val="visible"/>
                                      </p:to>
                                    </p:set>
                                    <p:anim to="" calcmode="lin" valueType="num">
                                      <p:cBhvr>
                                        <p:cTn id="40" dur="1" fill="hold"/>
                                        <p:tgtEl>
                                          <p:spTgt spid="11266">
                                            <p:txEl>
                                              <p:pRg st="14" end="1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2"/>
          <p:cNvSpPr>
            <a:spLocks noGrp="1"/>
          </p:cNvSpPr>
          <p:nvPr>
            <p:ph idx="1"/>
          </p:nvPr>
        </p:nvSpPr>
        <p:spPr>
          <a:xfrm>
            <a:off x="457200" y="980728"/>
            <a:ext cx="8229600" cy="5026372"/>
          </a:xfrm>
        </p:spPr>
        <p:txBody>
          <a:bodyPr/>
          <a:lstStyle/>
          <a:p>
            <a:pPr marL="269875" lvl="1" algn="just" eaLnBrk="1" hangingPunct="1">
              <a:buNone/>
            </a:pPr>
            <a:r>
              <a:rPr lang="pt-BR" sz="1800" dirty="0" smtClean="0"/>
              <a:t>e.4. Utilização de EPC/EPI eficaz</a:t>
            </a:r>
          </a:p>
          <a:p>
            <a:pPr marL="269875" lvl="1" algn="just" eaLnBrk="1" hangingPunct="1">
              <a:buNone/>
            </a:pPr>
            <a:endParaRPr lang="pt-BR" sz="1600" dirty="0" smtClean="0"/>
          </a:p>
          <a:p>
            <a:pPr algn="just" eaLnBrk="1" hangingPunct="1">
              <a:buNone/>
            </a:pPr>
            <a:r>
              <a:rPr lang="pt-BR" sz="1600" dirty="0" smtClean="0"/>
              <a:t>- EPC são </a:t>
            </a:r>
            <a:r>
              <a:rPr lang="pt-BR" sz="1600" b="1" dirty="0" smtClean="0"/>
              <a:t>construções</a:t>
            </a:r>
            <a:r>
              <a:rPr lang="pt-BR" sz="1600" dirty="0" smtClean="0"/>
              <a:t> erigidas pela </a:t>
            </a:r>
            <a:r>
              <a:rPr lang="pt-BR" sz="1600" b="1" dirty="0" smtClean="0"/>
              <a:t>empresa</a:t>
            </a:r>
            <a:r>
              <a:rPr lang="pt-BR" sz="1600" dirty="0" smtClean="0"/>
              <a:t> visando a </a:t>
            </a:r>
            <a:r>
              <a:rPr lang="pt-BR" sz="1600" b="1" dirty="0" smtClean="0"/>
              <a:t>defender o trabalhador de acidentes do trabalho, doenças profissionais ou do trabalho </a:t>
            </a:r>
            <a:r>
              <a:rPr lang="pt-BR" sz="1600" dirty="0" smtClean="0"/>
              <a:t>e, sobretudo, </a:t>
            </a:r>
            <a:r>
              <a:rPr lang="pt-BR" sz="1600" b="1" dirty="0" smtClean="0"/>
              <a:t>de exposição aos agentes nocivos </a:t>
            </a:r>
            <a:r>
              <a:rPr lang="pt-BR" sz="1600" dirty="0" smtClean="0"/>
              <a:t>(NR-9 e 11). Ex: </a:t>
            </a:r>
            <a:r>
              <a:rPr lang="pt-BR" sz="1600" dirty="0" err="1" smtClean="0"/>
              <a:t>enclausuramento</a:t>
            </a:r>
            <a:r>
              <a:rPr lang="pt-BR" sz="1600" dirty="0" smtClean="0"/>
              <a:t> acústico de fontes de ruído, ventilação dos locais de trabalho, extintor de incêndio, proteção de partes móveis de máquinas e equipamentos (conforme NR-11), cabine de segurança biológica, capelas químicas e cabine para manipulação de radioisótopos.</a:t>
            </a:r>
          </a:p>
          <a:p>
            <a:pPr algn="just" eaLnBrk="1" hangingPunct="1">
              <a:buNone/>
            </a:pPr>
            <a:r>
              <a:rPr lang="pt-BR" sz="1600" dirty="0" smtClean="0">
                <a:latin typeface="Lucida Sans Unicode"/>
                <a:cs typeface="Lucida Sans Unicode"/>
              </a:rPr>
              <a:t>↳ introduzido na legislação previdenciária pela </a:t>
            </a:r>
            <a:r>
              <a:rPr lang="pt-BR" sz="1600" dirty="0" err="1" smtClean="0">
                <a:latin typeface="Lucida Sans Unicode"/>
                <a:cs typeface="Lucida Sans Unicode"/>
              </a:rPr>
              <a:t>MPv</a:t>
            </a:r>
            <a:r>
              <a:rPr lang="pt-BR" sz="1600" dirty="0" smtClean="0">
                <a:latin typeface="Lucida Sans Unicode"/>
                <a:cs typeface="Lucida Sans Unicode"/>
              </a:rPr>
              <a:t> 1.523, de 11.10.1996, que originou a Lei 9.528/97.</a:t>
            </a:r>
            <a:endParaRPr lang="pt-BR" sz="1600" dirty="0" smtClean="0"/>
          </a:p>
          <a:p>
            <a:pPr algn="just" eaLnBrk="1" hangingPunct="1">
              <a:buFont typeface="Wingdings 3" pitchFamily="18" charset="2"/>
              <a:buNone/>
            </a:pPr>
            <a:endParaRPr lang="pt-BR" sz="1600" dirty="0" smtClean="0"/>
          </a:p>
          <a:p>
            <a:pPr algn="just" eaLnBrk="1" hangingPunct="1">
              <a:buNone/>
            </a:pPr>
            <a:r>
              <a:rPr lang="pt-BR" sz="1600" dirty="0" smtClean="0"/>
              <a:t>- EPI é “todo dispositivo de uso individual destinado a </a:t>
            </a:r>
            <a:r>
              <a:rPr lang="pt-BR" sz="1600" b="1" dirty="0" smtClean="0"/>
              <a:t>proteger a integridade física do trabalhador</a:t>
            </a:r>
            <a:r>
              <a:rPr lang="pt-BR" sz="1600" dirty="0" smtClean="0"/>
              <a:t>” (NR-6). Ex: protetores auriculares, luvas, máscaras, calçados, capacetes, óculos e vestimentas. </a:t>
            </a:r>
          </a:p>
          <a:p>
            <a:pPr algn="just" eaLnBrk="1" hangingPunct="1">
              <a:buNone/>
            </a:pPr>
            <a:r>
              <a:rPr lang="pt-BR" sz="1600" dirty="0" smtClean="0">
                <a:cs typeface="Lucida Sans Unicode"/>
              </a:rPr>
              <a:t>↳ introduzido na legislação previdenciária pela </a:t>
            </a:r>
            <a:r>
              <a:rPr lang="pt-BR" sz="1600" dirty="0" err="1" smtClean="0">
                <a:cs typeface="Lucida Sans Unicode"/>
              </a:rPr>
              <a:t>MPv</a:t>
            </a:r>
            <a:r>
              <a:rPr lang="pt-BR" sz="1600" dirty="0" smtClean="0">
                <a:cs typeface="Lucida Sans Unicode"/>
              </a:rPr>
              <a:t> 1.729, de 02.12.1998, convertida na Lei 9.732/98.</a:t>
            </a:r>
            <a:endParaRPr lang="pt-BR" sz="1600" dirty="0" smtClean="0"/>
          </a:p>
        </p:txBody>
      </p:sp>
      <p:sp>
        <p:nvSpPr>
          <p:cNvPr id="2" name="Título 1"/>
          <p:cNvSpPr>
            <a:spLocks noGrp="1"/>
          </p:cNvSpPr>
          <p:nvPr>
            <p:ph type="title"/>
          </p:nvPr>
        </p:nvSpPr>
        <p:spPr>
          <a:xfrm>
            <a:off x="457200" y="274638"/>
            <a:ext cx="8229600" cy="490066"/>
          </a:xfrm>
        </p:spPr>
        <p:txBody>
          <a:bodyPr>
            <a:normAutofit fontScale="90000"/>
          </a:bodyPr>
          <a:lstStyle/>
          <a:p>
            <a:pPr algn="ctr" eaLnBrk="1" fontAlgn="auto" hangingPunct="1">
              <a:spcAft>
                <a:spcPts val="0"/>
              </a:spcAft>
              <a:defRPr/>
            </a:pPr>
            <a:r>
              <a:rPr lang="pt-BR" sz="2200" u="sng" dirty="0" smtClean="0"/>
              <a:t/>
            </a:r>
            <a:br>
              <a:rPr lang="pt-BR" sz="2200" u="sng" dirty="0" smtClean="0"/>
            </a:br>
            <a:endParaRPr lang="pt-BR" sz="2200" u="sn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1266">
                                            <p:txEl>
                                              <p:pRg st="2" end="2"/>
                                            </p:txEl>
                                          </p:spTgt>
                                        </p:tgtEl>
                                        <p:attrNameLst>
                                          <p:attrName>style.visibility</p:attrName>
                                        </p:attrNameLst>
                                      </p:cBhvr>
                                      <p:to>
                                        <p:strVal val="visible"/>
                                      </p:to>
                                    </p:set>
                                    <p:anim to="" calcmode="lin" valueType="num">
                                      <p:cBhvr>
                                        <p:cTn id="7" dur="1" fill="hold"/>
                                        <p:tgtEl>
                                          <p:spTgt spid="11266">
                                            <p:txEl>
                                              <p:pRg st="2" end="2"/>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1266">
                                            <p:txEl>
                                              <p:pRg st="5" end="5"/>
                                            </p:txEl>
                                          </p:spTgt>
                                        </p:tgtEl>
                                        <p:attrNameLst>
                                          <p:attrName>style.visibility</p:attrName>
                                        </p:attrNameLst>
                                      </p:cBhvr>
                                      <p:to>
                                        <p:strVal val="visible"/>
                                      </p:to>
                                    </p:set>
                                    <p:anim to="" calcmode="lin" valueType="num">
                                      <p:cBhvr>
                                        <p:cTn id="10" dur="1" fill="hold"/>
                                        <p:tgtEl>
                                          <p:spTgt spid="11266">
                                            <p:txEl>
                                              <p:pRg st="5" end="5"/>
                                            </p:txEl>
                                          </p:spTgt>
                                        </p:tgtEl>
                                        <p:attrNameLst>
                                          <p:attrName/>
                                        </p:attrNameLst>
                                      </p:cBhvr>
                                    </p:anim>
                                  </p:childTnLst>
                                </p:cTn>
                              </p:par>
                            </p:childTnLst>
                          </p:cTn>
                        </p:par>
                      </p:childTnLst>
                    </p:cTn>
                  </p:par>
                  <p:par>
                    <p:cTn id="11" fill="hold">
                      <p:stCondLst>
                        <p:cond delay="indefinite"/>
                      </p:stCondLst>
                      <p:childTnLst>
                        <p:par>
                          <p:cTn id="12" fill="hold">
                            <p:stCondLst>
                              <p:cond delay="0"/>
                            </p:stCondLst>
                            <p:childTnLst>
                              <p:par>
                                <p:cTn id="13" presetID="24" presetClass="entr" presetSubtype="0" fill="hold" grpId="0" nodeType="clickEffect">
                                  <p:stCondLst>
                                    <p:cond delay="0"/>
                                  </p:stCondLst>
                                  <p:childTnLst>
                                    <p:set>
                                      <p:cBhvr>
                                        <p:cTn id="14" dur="1" fill="hold">
                                          <p:stCondLst>
                                            <p:cond delay="0"/>
                                          </p:stCondLst>
                                        </p:cTn>
                                        <p:tgtEl>
                                          <p:spTgt spid="11266">
                                            <p:txEl>
                                              <p:pRg st="3" end="3"/>
                                            </p:txEl>
                                          </p:spTgt>
                                        </p:tgtEl>
                                        <p:attrNameLst>
                                          <p:attrName>style.visibility</p:attrName>
                                        </p:attrNameLst>
                                      </p:cBhvr>
                                      <p:to>
                                        <p:strVal val="visible"/>
                                      </p:to>
                                    </p:set>
                                    <p:anim to="" calcmode="lin" valueType="num">
                                      <p:cBhvr>
                                        <p:cTn id="15" dur="1" fill="hold"/>
                                        <p:tgtEl>
                                          <p:spTgt spid="11266">
                                            <p:txEl>
                                              <p:pRg st="3" end="3"/>
                                            </p:txEl>
                                          </p:spTgt>
                                        </p:tgtEl>
                                        <p:attrNameLst>
                                          <p:attrName/>
                                        </p:attrNameLst>
                                      </p:cBhvr>
                                    </p:anim>
                                  </p:childTnLst>
                                </p:cTn>
                              </p:par>
                              <p:par>
                                <p:cTn id="16" presetID="24" presetClass="entr" presetSubtype="0" fill="hold" grpId="0" nodeType="withEffect">
                                  <p:stCondLst>
                                    <p:cond delay="0"/>
                                  </p:stCondLst>
                                  <p:childTnLst>
                                    <p:set>
                                      <p:cBhvr>
                                        <p:cTn id="17" dur="1" fill="hold">
                                          <p:stCondLst>
                                            <p:cond delay="0"/>
                                          </p:stCondLst>
                                        </p:cTn>
                                        <p:tgtEl>
                                          <p:spTgt spid="11266">
                                            <p:txEl>
                                              <p:pRg st="6" end="6"/>
                                            </p:txEl>
                                          </p:spTgt>
                                        </p:tgtEl>
                                        <p:attrNameLst>
                                          <p:attrName>style.visibility</p:attrName>
                                        </p:attrNameLst>
                                      </p:cBhvr>
                                      <p:to>
                                        <p:strVal val="visible"/>
                                      </p:to>
                                    </p:set>
                                    <p:anim to="" calcmode="lin" valueType="num">
                                      <p:cBhvr>
                                        <p:cTn id="18" dur="1" fill="hold"/>
                                        <p:tgtEl>
                                          <p:spTgt spid="11266">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2"/>
          <p:cNvSpPr>
            <a:spLocks noGrp="1"/>
          </p:cNvSpPr>
          <p:nvPr>
            <p:ph idx="1"/>
          </p:nvPr>
        </p:nvSpPr>
        <p:spPr>
          <a:xfrm>
            <a:off x="457200" y="980728"/>
            <a:ext cx="8229600" cy="5026372"/>
          </a:xfrm>
        </p:spPr>
        <p:txBody>
          <a:bodyPr/>
          <a:lstStyle/>
          <a:p>
            <a:pPr marL="269875" lvl="1" algn="just" eaLnBrk="1" hangingPunct="1">
              <a:buNone/>
            </a:pPr>
            <a:endParaRPr lang="pt-BR" sz="1600" dirty="0" smtClean="0"/>
          </a:p>
          <a:p>
            <a:pPr marL="269875" lvl="1" algn="just" eaLnBrk="1" hangingPunct="1">
              <a:buNone/>
            </a:pPr>
            <a:endParaRPr lang="pt-BR" sz="1600" dirty="0" smtClean="0"/>
          </a:p>
          <a:p>
            <a:pPr algn="just" eaLnBrk="1" hangingPunct="1">
              <a:buFont typeface="Wingdings 3" pitchFamily="18" charset="2"/>
              <a:buNone/>
            </a:pPr>
            <a:r>
              <a:rPr lang="pt-BR" sz="1600" dirty="0" smtClean="0"/>
              <a:t>- NR-6: obrigação de EPI apenas se o EPC não for suficiente para controlar os riscos existentes no ambiente de trabalho.</a:t>
            </a:r>
          </a:p>
          <a:p>
            <a:pPr algn="just" eaLnBrk="1" hangingPunct="1">
              <a:buFont typeface="Wingdings 3" pitchFamily="18" charset="2"/>
              <a:buNone/>
            </a:pPr>
            <a:endParaRPr lang="pt-BR" sz="1600" dirty="0" smtClean="0"/>
          </a:p>
          <a:p>
            <a:pPr algn="just" eaLnBrk="1" hangingPunct="1">
              <a:buFont typeface="Wingdings 3" pitchFamily="18" charset="2"/>
              <a:buNone/>
            </a:pPr>
            <a:r>
              <a:rPr lang="pt-BR" sz="1600" dirty="0" smtClean="0"/>
              <a:t>- PPP: deve informar sobre o fornecimento e a eficácia do EPI/EPC.</a:t>
            </a:r>
          </a:p>
          <a:p>
            <a:pPr algn="just" eaLnBrk="1" hangingPunct="1">
              <a:buFont typeface="Wingdings 3" pitchFamily="18" charset="2"/>
              <a:buNone/>
            </a:pPr>
            <a:endParaRPr lang="pt-BR" sz="1600" dirty="0" smtClean="0"/>
          </a:p>
          <a:p>
            <a:pPr algn="just" eaLnBrk="1" hangingPunct="1">
              <a:buFont typeface="Wingdings 3" pitchFamily="18" charset="2"/>
              <a:buNone/>
            </a:pPr>
            <a:r>
              <a:rPr lang="pt-BR" sz="1600" dirty="0" smtClean="0"/>
              <a:t>- GILRAT (SAT/RAT): o adicional não é devido  quando a adoção de medidas de proteção coletiva ou individual neutralizarem, ou reduzirem aos níveis de tolerância, a exposição a agentes prejudiciais a saúde e à integridade física do segurado.</a:t>
            </a:r>
          </a:p>
          <a:p>
            <a:pPr algn="just" eaLnBrk="1" hangingPunct="1">
              <a:buFont typeface="Wingdings 3" pitchFamily="18" charset="2"/>
              <a:buNone/>
            </a:pPr>
            <a:endParaRPr lang="pt-BR" sz="1600" dirty="0" smtClean="0"/>
          </a:p>
          <a:p>
            <a:pPr algn="just" eaLnBrk="1" hangingPunct="1">
              <a:buFont typeface="Wingdings 3" pitchFamily="18" charset="2"/>
              <a:buNone/>
            </a:pPr>
            <a:r>
              <a:rPr lang="pt-BR" sz="1600" dirty="0" smtClean="0"/>
              <a:t>- </a:t>
            </a:r>
            <a:r>
              <a:rPr lang="pt-BR" sz="1600" b="1" i="1" dirty="0" smtClean="0"/>
              <a:t>Súmula 09, TNU</a:t>
            </a:r>
            <a:r>
              <a:rPr lang="pt-BR" sz="1600" dirty="0" smtClean="0"/>
              <a:t>: o uso de Equipamento de Proteção Individual  (EPI), ainda que elimine a insalubridade, </a:t>
            </a:r>
            <a:r>
              <a:rPr lang="pt-BR" sz="1600" b="1" dirty="0" smtClean="0"/>
              <a:t>no caso de exposição a ruído</a:t>
            </a:r>
            <a:r>
              <a:rPr lang="pt-BR" sz="1600" dirty="0" smtClean="0"/>
              <a:t>, não descaracteriza o tempo de serviço especial prestado. (DJ 05.11.2003)</a:t>
            </a:r>
          </a:p>
        </p:txBody>
      </p:sp>
      <p:sp>
        <p:nvSpPr>
          <p:cNvPr id="2" name="Título 1"/>
          <p:cNvSpPr>
            <a:spLocks noGrp="1"/>
          </p:cNvSpPr>
          <p:nvPr>
            <p:ph type="title"/>
          </p:nvPr>
        </p:nvSpPr>
        <p:spPr>
          <a:xfrm>
            <a:off x="457200" y="274638"/>
            <a:ext cx="8229600" cy="490066"/>
          </a:xfrm>
        </p:spPr>
        <p:txBody>
          <a:bodyPr>
            <a:normAutofit fontScale="90000"/>
          </a:bodyPr>
          <a:lstStyle/>
          <a:p>
            <a:pPr algn="ctr" eaLnBrk="1" fontAlgn="auto" hangingPunct="1">
              <a:spcAft>
                <a:spcPts val="0"/>
              </a:spcAft>
              <a:defRPr/>
            </a:pPr>
            <a:r>
              <a:rPr lang="pt-BR" sz="2200" u="sng" dirty="0" smtClean="0"/>
              <a:t/>
            </a:r>
            <a:br>
              <a:rPr lang="pt-BR" sz="2200" u="sng" dirty="0" smtClean="0"/>
            </a:br>
            <a:endParaRPr lang="pt-BR" sz="2200" u="sn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1266">
                                            <p:txEl>
                                              <p:pRg st="4" end="4"/>
                                            </p:txEl>
                                          </p:spTgt>
                                        </p:tgtEl>
                                        <p:attrNameLst>
                                          <p:attrName>style.visibility</p:attrName>
                                        </p:attrNameLst>
                                      </p:cBhvr>
                                      <p:to>
                                        <p:strVal val="visible"/>
                                      </p:to>
                                    </p:set>
                                    <p:anim to="" calcmode="lin" valueType="num">
                                      <p:cBhvr>
                                        <p:cTn id="7" dur="1" fill="hold"/>
                                        <p:tgtEl>
                                          <p:spTgt spid="11266">
                                            <p:txEl>
                                              <p:pRg st="4" end="4"/>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1266">
                                            <p:txEl>
                                              <p:pRg st="6" end="6"/>
                                            </p:txEl>
                                          </p:spTgt>
                                        </p:tgtEl>
                                        <p:attrNameLst>
                                          <p:attrName>style.visibility</p:attrName>
                                        </p:attrNameLst>
                                      </p:cBhvr>
                                      <p:to>
                                        <p:strVal val="visible"/>
                                      </p:to>
                                    </p:set>
                                    <p:anim to="" calcmode="lin" valueType="num">
                                      <p:cBhvr>
                                        <p:cTn id="12" dur="1" fill="hold"/>
                                        <p:tgtEl>
                                          <p:spTgt spid="11266">
                                            <p:txEl>
                                              <p:pRg st="6" end="6"/>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1266">
                                            <p:txEl>
                                              <p:pRg st="8" end="8"/>
                                            </p:txEl>
                                          </p:spTgt>
                                        </p:tgtEl>
                                        <p:attrNameLst>
                                          <p:attrName>style.visibility</p:attrName>
                                        </p:attrNameLst>
                                      </p:cBhvr>
                                      <p:to>
                                        <p:strVal val="visible"/>
                                      </p:to>
                                    </p:set>
                                    <p:anim to="" calcmode="lin" valueType="num">
                                      <p:cBhvr>
                                        <p:cTn id="17" dur="1" fill="hold"/>
                                        <p:tgtEl>
                                          <p:spTgt spid="11266">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2"/>
          <p:cNvSpPr>
            <a:spLocks noGrp="1"/>
          </p:cNvSpPr>
          <p:nvPr>
            <p:ph idx="1"/>
          </p:nvPr>
        </p:nvSpPr>
        <p:spPr>
          <a:xfrm>
            <a:off x="457200" y="980728"/>
            <a:ext cx="8229600" cy="5026372"/>
          </a:xfrm>
        </p:spPr>
        <p:txBody>
          <a:bodyPr/>
          <a:lstStyle/>
          <a:p>
            <a:pPr marL="269875" lvl="1" algn="just" eaLnBrk="1" hangingPunct="1">
              <a:buNone/>
            </a:pPr>
            <a:endParaRPr lang="pt-BR" sz="1600" dirty="0" smtClean="0"/>
          </a:p>
          <a:p>
            <a:pPr marL="269875" lvl="1" algn="just" eaLnBrk="1" hangingPunct="1">
              <a:buNone/>
            </a:pPr>
            <a:endParaRPr lang="pt-BR" sz="1600" dirty="0" smtClean="0"/>
          </a:p>
          <a:p>
            <a:pPr algn="just" eaLnBrk="1" hangingPunct="1">
              <a:buFont typeface="Wingdings 3" pitchFamily="18" charset="2"/>
              <a:buNone/>
            </a:pPr>
            <a:r>
              <a:rPr lang="pt-BR" sz="1600" dirty="0" smtClean="0"/>
              <a:t>- STF, ARE n.o 664.335 (julgamento concluído em 04/12/2014) -  duas teses:</a:t>
            </a:r>
          </a:p>
          <a:p>
            <a:pPr algn="just" eaLnBrk="1" hangingPunct="1">
              <a:buFont typeface="Wingdings 3" pitchFamily="18" charset="2"/>
              <a:buNone/>
            </a:pPr>
            <a:endParaRPr lang="pt-BR" sz="1600" i="1" dirty="0" smtClean="0"/>
          </a:p>
          <a:p>
            <a:pPr algn="just" eaLnBrk="1" hangingPunct="1">
              <a:buFont typeface="Wingdings 3" pitchFamily="18" charset="2"/>
              <a:buNone/>
            </a:pPr>
            <a:r>
              <a:rPr lang="pt-BR" sz="1600" i="1" dirty="0" smtClean="0"/>
              <a:t> 1.a) o direito à aposentadoria especial pressupõe a efetiva exposição do trabalhador a agente nocivo à sua saúde, de modo que, se o EPI for </a:t>
            </a:r>
            <a:r>
              <a:rPr lang="pt-BR" sz="1600" b="1" i="1" dirty="0" smtClean="0"/>
              <a:t>realmente capaz de neutralizar a nocividade </a:t>
            </a:r>
            <a:r>
              <a:rPr lang="pt-BR" sz="1600" i="1" dirty="0" smtClean="0"/>
              <a:t>não haverá respaldo constitucional à aposentadoria especial.</a:t>
            </a:r>
          </a:p>
          <a:p>
            <a:pPr algn="just" eaLnBrk="1" hangingPunct="1">
              <a:buFont typeface="Wingdings 3" pitchFamily="18" charset="2"/>
              <a:buNone/>
            </a:pPr>
            <a:endParaRPr lang="pt-BR" sz="1600" i="1" dirty="0" smtClean="0"/>
          </a:p>
          <a:p>
            <a:pPr algn="just" eaLnBrk="1" hangingPunct="1">
              <a:buFont typeface="Wingdings 3" pitchFamily="18" charset="2"/>
              <a:buNone/>
            </a:pPr>
            <a:r>
              <a:rPr lang="pt-BR" sz="1600" i="1" dirty="0" smtClean="0"/>
              <a:t>  2.a) na hipótese de exposição do trabalhador a ruído acima dos limites legais de tolerância, a declaração do empregador, no âmbito do PPP, no sentido da eficácia do EPI, não descaracteriza  o tempo de serviço especial para aposentadoria.</a:t>
            </a:r>
            <a:endParaRPr lang="pt-BR" sz="1600" dirty="0" smtClean="0"/>
          </a:p>
          <a:p>
            <a:pPr algn="just" eaLnBrk="1" hangingPunct="1">
              <a:buFont typeface="Wingdings 3" pitchFamily="18" charset="2"/>
              <a:buNone/>
            </a:pPr>
            <a:endParaRPr lang="pt-BR" sz="1600" dirty="0" smtClean="0"/>
          </a:p>
          <a:p>
            <a:pPr algn="just" eaLnBrk="1" hangingPunct="1">
              <a:buFont typeface="Wingdings 3" pitchFamily="18" charset="2"/>
              <a:buNone/>
            </a:pPr>
            <a:r>
              <a:rPr lang="pt-BR" sz="1600" dirty="0" smtClean="0">
                <a:sym typeface="Wingdings"/>
              </a:rPr>
              <a:t> Ressalvas do relator:</a:t>
            </a:r>
          </a:p>
          <a:p>
            <a:pPr algn="just" eaLnBrk="1" hangingPunct="1">
              <a:buFontTx/>
              <a:buChar char="-"/>
            </a:pPr>
            <a:r>
              <a:rPr lang="pt-BR" sz="1600" dirty="0" smtClean="0"/>
              <a:t>Dúvida quanto a eficácia do EPI</a:t>
            </a:r>
          </a:p>
          <a:p>
            <a:pPr algn="just" eaLnBrk="1" hangingPunct="1">
              <a:buFontTx/>
              <a:buChar char="-"/>
            </a:pPr>
            <a:r>
              <a:rPr lang="pt-BR" sz="1600" dirty="0" err="1" smtClean="0"/>
              <a:t>Provisoriedade</a:t>
            </a:r>
            <a:r>
              <a:rPr lang="pt-BR" sz="1600" dirty="0" smtClean="0"/>
              <a:t> da 2.a tese</a:t>
            </a:r>
          </a:p>
          <a:p>
            <a:pPr eaLnBrk="1" hangingPunct="1"/>
            <a:endParaRPr lang="pt-BR" sz="1600" dirty="0" smtClean="0"/>
          </a:p>
        </p:txBody>
      </p:sp>
      <p:sp>
        <p:nvSpPr>
          <p:cNvPr id="2" name="Título 1"/>
          <p:cNvSpPr>
            <a:spLocks noGrp="1"/>
          </p:cNvSpPr>
          <p:nvPr>
            <p:ph type="title"/>
          </p:nvPr>
        </p:nvSpPr>
        <p:spPr>
          <a:xfrm>
            <a:off x="457200" y="274638"/>
            <a:ext cx="8229600" cy="490066"/>
          </a:xfrm>
        </p:spPr>
        <p:txBody>
          <a:bodyPr>
            <a:normAutofit fontScale="90000"/>
          </a:bodyPr>
          <a:lstStyle/>
          <a:p>
            <a:pPr algn="ctr" eaLnBrk="1" fontAlgn="auto" hangingPunct="1">
              <a:spcAft>
                <a:spcPts val="0"/>
              </a:spcAft>
              <a:defRPr/>
            </a:pPr>
            <a:r>
              <a:rPr lang="pt-BR" sz="2200" u="sng" dirty="0" smtClean="0"/>
              <a:t/>
            </a:r>
            <a:br>
              <a:rPr lang="pt-BR" sz="2200" u="sng" dirty="0" smtClean="0"/>
            </a:br>
            <a:endParaRPr lang="pt-BR" sz="2200" u="sn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1266">
                                            <p:txEl>
                                              <p:pRg st="4" end="4"/>
                                            </p:txEl>
                                          </p:spTgt>
                                        </p:tgtEl>
                                        <p:attrNameLst>
                                          <p:attrName>style.visibility</p:attrName>
                                        </p:attrNameLst>
                                      </p:cBhvr>
                                      <p:to>
                                        <p:strVal val="visible"/>
                                      </p:to>
                                    </p:set>
                                    <p:anim to="" calcmode="lin" valueType="num">
                                      <p:cBhvr>
                                        <p:cTn id="7" dur="1" fill="hold"/>
                                        <p:tgtEl>
                                          <p:spTgt spid="11266">
                                            <p:txEl>
                                              <p:pRg st="4" end="4"/>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1266">
                                            <p:txEl>
                                              <p:pRg st="6" end="6"/>
                                            </p:txEl>
                                          </p:spTgt>
                                        </p:tgtEl>
                                        <p:attrNameLst>
                                          <p:attrName>style.visibility</p:attrName>
                                        </p:attrNameLst>
                                      </p:cBhvr>
                                      <p:to>
                                        <p:strVal val="visible"/>
                                      </p:to>
                                    </p:set>
                                    <p:anim to="" calcmode="lin" valueType="num">
                                      <p:cBhvr>
                                        <p:cTn id="12" dur="1" fill="hold"/>
                                        <p:tgtEl>
                                          <p:spTgt spid="11266">
                                            <p:txEl>
                                              <p:pRg st="6" end="6"/>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1266">
                                            <p:txEl>
                                              <p:pRg st="8" end="8"/>
                                            </p:txEl>
                                          </p:spTgt>
                                        </p:tgtEl>
                                        <p:attrNameLst>
                                          <p:attrName>style.visibility</p:attrName>
                                        </p:attrNameLst>
                                      </p:cBhvr>
                                      <p:to>
                                        <p:strVal val="visible"/>
                                      </p:to>
                                    </p:set>
                                    <p:anim to="" calcmode="lin" valueType="num">
                                      <p:cBhvr>
                                        <p:cTn id="17" dur="1" fill="hold"/>
                                        <p:tgtEl>
                                          <p:spTgt spid="11266">
                                            <p:txEl>
                                              <p:pRg st="8" end="8"/>
                                            </p:txEl>
                                          </p:spTgt>
                                        </p:tgtEl>
                                        <p:attrNameLst>
                                          <p:attrName/>
                                        </p:attrNameLst>
                                      </p:cBhvr>
                                    </p:anim>
                                  </p:childTnLst>
                                </p:cTn>
                              </p:par>
                              <p:par>
                                <p:cTn id="18" presetID="24" presetClass="entr" presetSubtype="0" fill="hold" grpId="0" nodeType="withEffect">
                                  <p:stCondLst>
                                    <p:cond delay="0"/>
                                  </p:stCondLst>
                                  <p:childTnLst>
                                    <p:set>
                                      <p:cBhvr>
                                        <p:cTn id="19" dur="1" fill="hold">
                                          <p:stCondLst>
                                            <p:cond delay="0"/>
                                          </p:stCondLst>
                                        </p:cTn>
                                        <p:tgtEl>
                                          <p:spTgt spid="11266">
                                            <p:txEl>
                                              <p:pRg st="9" end="9"/>
                                            </p:txEl>
                                          </p:spTgt>
                                        </p:tgtEl>
                                        <p:attrNameLst>
                                          <p:attrName>style.visibility</p:attrName>
                                        </p:attrNameLst>
                                      </p:cBhvr>
                                      <p:to>
                                        <p:strVal val="visible"/>
                                      </p:to>
                                    </p:set>
                                    <p:anim to="" calcmode="lin" valueType="num">
                                      <p:cBhvr>
                                        <p:cTn id="20" dur="1" fill="hold"/>
                                        <p:tgtEl>
                                          <p:spTgt spid="11266">
                                            <p:txEl>
                                              <p:pRg st="9" end="9"/>
                                            </p:txEl>
                                          </p:spTgt>
                                        </p:tgtEl>
                                        <p:attrNameLst>
                                          <p:attrName/>
                                        </p:attrNameLst>
                                      </p:cBhvr>
                                    </p:anim>
                                  </p:childTnLst>
                                </p:cTn>
                              </p:par>
                              <p:par>
                                <p:cTn id="21" presetID="24" presetClass="entr" presetSubtype="0" fill="hold" grpId="0" nodeType="withEffect">
                                  <p:stCondLst>
                                    <p:cond delay="0"/>
                                  </p:stCondLst>
                                  <p:childTnLst>
                                    <p:set>
                                      <p:cBhvr>
                                        <p:cTn id="22" dur="1" fill="hold">
                                          <p:stCondLst>
                                            <p:cond delay="0"/>
                                          </p:stCondLst>
                                        </p:cTn>
                                        <p:tgtEl>
                                          <p:spTgt spid="11266">
                                            <p:txEl>
                                              <p:pRg st="10" end="10"/>
                                            </p:txEl>
                                          </p:spTgt>
                                        </p:tgtEl>
                                        <p:attrNameLst>
                                          <p:attrName>style.visibility</p:attrName>
                                        </p:attrNameLst>
                                      </p:cBhvr>
                                      <p:to>
                                        <p:strVal val="visible"/>
                                      </p:to>
                                    </p:set>
                                    <p:anim to="" calcmode="lin" valueType="num">
                                      <p:cBhvr>
                                        <p:cTn id="23" dur="1" fill="hold"/>
                                        <p:tgtEl>
                                          <p:spTgt spid="11266">
                                            <p:txEl>
                                              <p:pRg st="10" end="1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2"/>
          <p:cNvSpPr>
            <a:spLocks noGrp="1"/>
          </p:cNvSpPr>
          <p:nvPr>
            <p:ph idx="1"/>
          </p:nvPr>
        </p:nvSpPr>
        <p:spPr>
          <a:xfrm>
            <a:off x="457200" y="980728"/>
            <a:ext cx="8229600" cy="5026372"/>
          </a:xfrm>
        </p:spPr>
        <p:txBody>
          <a:bodyPr/>
          <a:lstStyle/>
          <a:p>
            <a:pPr marL="269875" lvl="1" algn="just" eaLnBrk="1" hangingPunct="1">
              <a:buNone/>
            </a:pPr>
            <a:endParaRPr lang="pt-BR" sz="2200" dirty="0" smtClean="0"/>
          </a:p>
          <a:p>
            <a:pPr marL="269875" lvl="1" algn="just" eaLnBrk="1" hangingPunct="1">
              <a:buNone/>
            </a:pPr>
            <a:r>
              <a:rPr lang="pt-BR" sz="1800" dirty="0" smtClean="0"/>
              <a:t> d) Início do pagamento: </a:t>
            </a:r>
          </a:p>
          <a:p>
            <a:pPr marL="269875" lvl="1" algn="just" eaLnBrk="1" hangingPunct="1">
              <a:buNone/>
            </a:pPr>
            <a:r>
              <a:rPr lang="pt-BR" sz="1800" dirty="0" smtClean="0"/>
              <a:t> - Regra geral: Data de Entrada do Requerimento (DER)</a:t>
            </a:r>
          </a:p>
          <a:p>
            <a:pPr marL="1431925" lvl="1" indent="-1390650" algn="just" eaLnBrk="1" hangingPunct="1">
              <a:buNone/>
            </a:pPr>
            <a:r>
              <a:rPr lang="pt-BR" sz="1800" dirty="0" smtClean="0"/>
              <a:t>- Exceção – empregado e doméstico:</a:t>
            </a:r>
          </a:p>
          <a:p>
            <a:pPr marL="1617663" lvl="1" indent="-446088" algn="just" eaLnBrk="1" hangingPunct="1">
              <a:buNone/>
            </a:pPr>
            <a:r>
              <a:rPr lang="pt-BR" sz="1600" dirty="0" smtClean="0"/>
              <a:t>(i) </a:t>
            </a:r>
            <a:r>
              <a:rPr lang="pt-BR" sz="1600" b="1" u="sng" dirty="0" smtClean="0"/>
              <a:t>SE</a:t>
            </a:r>
            <a:r>
              <a:rPr lang="pt-BR" sz="1600" dirty="0" smtClean="0"/>
              <a:t> requerida aposentadoria </a:t>
            </a:r>
            <a:r>
              <a:rPr lang="pt-BR" sz="1600" b="1" dirty="0" smtClean="0"/>
              <a:t>até 90 dias </a:t>
            </a:r>
            <a:r>
              <a:rPr lang="pt-BR" sz="1600" dirty="0" smtClean="0"/>
              <a:t>depois do desligamento do emprego, o início do benefício retroage ao desligamento.</a:t>
            </a:r>
          </a:p>
          <a:p>
            <a:pPr marL="1617663" lvl="1" indent="-446088" algn="just" eaLnBrk="1" hangingPunct="1">
              <a:buNone/>
            </a:pPr>
            <a:r>
              <a:rPr lang="pt-BR" sz="1600" dirty="0" smtClean="0"/>
              <a:t>(ii) </a:t>
            </a:r>
            <a:r>
              <a:rPr lang="pt-BR" sz="1600" b="1" u="sng" dirty="0" smtClean="0"/>
              <a:t>SE</a:t>
            </a:r>
            <a:r>
              <a:rPr lang="pt-BR" sz="1600" dirty="0" smtClean="0"/>
              <a:t> requerida </a:t>
            </a:r>
            <a:r>
              <a:rPr lang="pt-BR" sz="1600" b="1" u="sng" dirty="0" smtClean="0"/>
              <a:t>após 90 dias </a:t>
            </a:r>
            <a:r>
              <a:rPr lang="pt-BR" sz="1600" dirty="0" smtClean="0"/>
              <a:t>do desligamento do emprego, ou se não houver desligamento do emprego, desde a DER</a:t>
            </a:r>
          </a:p>
          <a:p>
            <a:pPr marL="269875" lvl="1" algn="just" eaLnBrk="1" hangingPunct="1">
              <a:buNone/>
            </a:pPr>
            <a:endParaRPr lang="pt-BR" sz="1800" dirty="0" smtClean="0">
              <a:cs typeface="Lucida Sans Unicode"/>
            </a:endParaRPr>
          </a:p>
          <a:p>
            <a:pPr marL="269875" lvl="1" algn="just" eaLnBrk="1" hangingPunct="1">
              <a:buNone/>
            </a:pPr>
            <a:endParaRPr lang="pt-BR" sz="1800" dirty="0" smtClean="0">
              <a:cs typeface="Lucida Sans Unicode"/>
            </a:endParaRPr>
          </a:p>
          <a:p>
            <a:pPr marL="269875" lvl="1" algn="just" eaLnBrk="1" hangingPunct="1">
              <a:buNone/>
            </a:pPr>
            <a:r>
              <a:rPr lang="pt-BR" sz="1800" dirty="0" smtClean="0">
                <a:cs typeface="Lucida Sans Unicode"/>
              </a:rPr>
              <a:t>e) Observações</a:t>
            </a:r>
          </a:p>
          <a:p>
            <a:pPr marL="269875" lvl="1" algn="just" eaLnBrk="1" hangingPunct="1">
              <a:buFontTx/>
              <a:buChar char="-"/>
            </a:pPr>
            <a:r>
              <a:rPr lang="pt-BR" sz="1800" dirty="0" smtClean="0">
                <a:cs typeface="Lucida Sans Unicode"/>
              </a:rPr>
              <a:t>Perda da qualidade de segurado: não prejudica a concessão dessas aposentadorias DESDE que o segurado tenha cumprido os requisitos necessários à sua concessão na data do requerimento (Lei 10.666/03, art.3.o).</a:t>
            </a:r>
            <a:endParaRPr lang="pt-BR" sz="2200" dirty="0" smtClean="0"/>
          </a:p>
        </p:txBody>
      </p:sp>
      <p:sp>
        <p:nvSpPr>
          <p:cNvPr id="2" name="Título 1"/>
          <p:cNvSpPr>
            <a:spLocks noGrp="1"/>
          </p:cNvSpPr>
          <p:nvPr>
            <p:ph type="title"/>
          </p:nvPr>
        </p:nvSpPr>
        <p:spPr>
          <a:xfrm>
            <a:off x="457200" y="274638"/>
            <a:ext cx="8229600" cy="850106"/>
          </a:xfrm>
        </p:spPr>
        <p:txBody>
          <a:bodyPr/>
          <a:lstStyle/>
          <a:p>
            <a:pPr algn="ctr" eaLnBrk="1" fontAlgn="auto" hangingPunct="1">
              <a:spcAft>
                <a:spcPts val="0"/>
              </a:spcAft>
              <a:defRPr/>
            </a:pPr>
            <a:endParaRPr lang="pt-BR" sz="2200" u="sn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1266">
                                            <p:txEl>
                                              <p:pRg st="2" end="2"/>
                                            </p:txEl>
                                          </p:spTgt>
                                        </p:tgtEl>
                                        <p:attrNameLst>
                                          <p:attrName>style.visibility</p:attrName>
                                        </p:attrNameLst>
                                      </p:cBhvr>
                                      <p:to>
                                        <p:strVal val="visible"/>
                                      </p:to>
                                    </p:set>
                                    <p:anim to="" calcmode="lin" valueType="num">
                                      <p:cBhvr>
                                        <p:cTn id="7" dur="1" fill="hold"/>
                                        <p:tgtEl>
                                          <p:spTgt spid="11266">
                                            <p:txEl>
                                              <p:pRg st="2" end="2"/>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1266">
                                            <p:txEl>
                                              <p:pRg st="3" end="3"/>
                                            </p:txEl>
                                          </p:spTgt>
                                        </p:tgtEl>
                                        <p:attrNameLst>
                                          <p:attrName>style.visibility</p:attrName>
                                        </p:attrNameLst>
                                      </p:cBhvr>
                                      <p:to>
                                        <p:strVal val="visible"/>
                                      </p:to>
                                    </p:set>
                                    <p:anim to="" calcmode="lin" valueType="num">
                                      <p:cBhvr>
                                        <p:cTn id="10" dur="1" fill="hold"/>
                                        <p:tgtEl>
                                          <p:spTgt spid="11266">
                                            <p:txEl>
                                              <p:pRg st="3" end="3"/>
                                            </p:txEl>
                                          </p:spTgt>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11266">
                                            <p:txEl>
                                              <p:pRg st="4" end="4"/>
                                            </p:txEl>
                                          </p:spTgt>
                                        </p:tgtEl>
                                        <p:attrNameLst>
                                          <p:attrName>style.visibility</p:attrName>
                                        </p:attrNameLst>
                                      </p:cBhvr>
                                      <p:to>
                                        <p:strVal val="visible"/>
                                      </p:to>
                                    </p:set>
                                    <p:anim to="" calcmode="lin" valueType="num">
                                      <p:cBhvr>
                                        <p:cTn id="13" dur="1" fill="hold"/>
                                        <p:tgtEl>
                                          <p:spTgt spid="11266">
                                            <p:txEl>
                                              <p:pRg st="4" end="4"/>
                                            </p:txEl>
                                          </p:spTgt>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11266">
                                            <p:txEl>
                                              <p:pRg st="5" end="5"/>
                                            </p:txEl>
                                          </p:spTgt>
                                        </p:tgtEl>
                                        <p:attrNameLst>
                                          <p:attrName>style.visibility</p:attrName>
                                        </p:attrNameLst>
                                      </p:cBhvr>
                                      <p:to>
                                        <p:strVal val="visible"/>
                                      </p:to>
                                    </p:set>
                                    <p:anim to="" calcmode="lin" valueType="num">
                                      <p:cBhvr>
                                        <p:cTn id="16" dur="1" fill="hold"/>
                                        <p:tgtEl>
                                          <p:spTgt spid="11266">
                                            <p:txEl>
                                              <p:pRg st="5" end="5"/>
                                            </p:txEl>
                                          </p:spTgt>
                                        </p:tgtEl>
                                        <p:attrNameLst>
                                          <p:attrName/>
                                        </p:attrNameLst>
                                      </p:cBhvr>
                                    </p:anim>
                                  </p:childTnLst>
                                </p:cTn>
                              </p:par>
                            </p:childTnLst>
                          </p:cTn>
                        </p:par>
                      </p:childTnLst>
                    </p:cTn>
                  </p:par>
                  <p:par>
                    <p:cTn id="17" fill="hold">
                      <p:stCondLst>
                        <p:cond delay="indefinite"/>
                      </p:stCondLst>
                      <p:childTnLst>
                        <p:par>
                          <p:cTn id="18" fill="hold">
                            <p:stCondLst>
                              <p:cond delay="0"/>
                            </p:stCondLst>
                            <p:childTnLst>
                              <p:par>
                                <p:cTn id="19" presetID="24" presetClass="entr" presetSubtype="0" fill="hold" grpId="0" nodeType="clickEffect">
                                  <p:stCondLst>
                                    <p:cond delay="0"/>
                                  </p:stCondLst>
                                  <p:childTnLst>
                                    <p:set>
                                      <p:cBhvr>
                                        <p:cTn id="20" dur="1" fill="hold">
                                          <p:stCondLst>
                                            <p:cond delay="0"/>
                                          </p:stCondLst>
                                        </p:cTn>
                                        <p:tgtEl>
                                          <p:spTgt spid="11266">
                                            <p:txEl>
                                              <p:pRg st="8" end="8"/>
                                            </p:txEl>
                                          </p:spTgt>
                                        </p:tgtEl>
                                        <p:attrNameLst>
                                          <p:attrName>style.visibility</p:attrName>
                                        </p:attrNameLst>
                                      </p:cBhvr>
                                      <p:to>
                                        <p:strVal val="visible"/>
                                      </p:to>
                                    </p:set>
                                    <p:anim to="" calcmode="lin" valueType="num">
                                      <p:cBhvr>
                                        <p:cTn id="21" dur="1" fill="hold"/>
                                        <p:tgtEl>
                                          <p:spTgt spid="11266">
                                            <p:txEl>
                                              <p:pRg st="8" end="8"/>
                                            </p:txEl>
                                          </p:spTgt>
                                        </p:tgtEl>
                                        <p:attrNameLst>
                                          <p:attrName/>
                                        </p:attrNameLst>
                                      </p:cBhvr>
                                    </p:anim>
                                  </p:childTnLst>
                                </p:cTn>
                              </p:par>
                              <p:par>
                                <p:cTn id="22" presetID="24" presetClass="entr" presetSubtype="0" fill="hold" grpId="0" nodeType="withEffect">
                                  <p:stCondLst>
                                    <p:cond delay="0"/>
                                  </p:stCondLst>
                                  <p:childTnLst>
                                    <p:set>
                                      <p:cBhvr>
                                        <p:cTn id="23" dur="1" fill="hold">
                                          <p:stCondLst>
                                            <p:cond delay="0"/>
                                          </p:stCondLst>
                                        </p:cTn>
                                        <p:tgtEl>
                                          <p:spTgt spid="11266">
                                            <p:txEl>
                                              <p:pRg st="9" end="9"/>
                                            </p:txEl>
                                          </p:spTgt>
                                        </p:tgtEl>
                                        <p:attrNameLst>
                                          <p:attrName>style.visibility</p:attrName>
                                        </p:attrNameLst>
                                      </p:cBhvr>
                                      <p:to>
                                        <p:strVal val="visible"/>
                                      </p:to>
                                    </p:set>
                                    <p:anim to="" calcmode="lin" valueType="num">
                                      <p:cBhvr>
                                        <p:cTn id="24" dur="1" fill="hold"/>
                                        <p:tgtEl>
                                          <p:spTgt spid="11266">
                                            <p:txEl>
                                              <p:pRg st="9" end="9"/>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2"/>
          <p:cNvSpPr>
            <a:spLocks noGrp="1"/>
          </p:cNvSpPr>
          <p:nvPr>
            <p:ph idx="1"/>
          </p:nvPr>
        </p:nvSpPr>
        <p:spPr>
          <a:xfrm>
            <a:off x="457200" y="980728"/>
            <a:ext cx="8229600" cy="5026372"/>
          </a:xfrm>
        </p:spPr>
        <p:txBody>
          <a:bodyPr/>
          <a:lstStyle/>
          <a:p>
            <a:pPr marL="269875" lvl="1" algn="just" eaLnBrk="1" hangingPunct="1">
              <a:buNone/>
            </a:pPr>
            <a:r>
              <a:rPr lang="pt-BR" sz="2200" dirty="0" smtClean="0">
                <a:latin typeface="Lucida Sans Unicode"/>
                <a:cs typeface="Lucida Sans Unicode"/>
              </a:rPr>
              <a:t>2) Aposentadoria por Tempo de Contribuição (APTC)</a:t>
            </a:r>
            <a:endParaRPr lang="pt-BR" sz="2200" dirty="0" smtClean="0"/>
          </a:p>
          <a:p>
            <a:pPr marL="269875" lvl="1" algn="just" eaLnBrk="1" hangingPunct="1">
              <a:buNone/>
            </a:pPr>
            <a:endParaRPr lang="pt-BR" sz="1800" dirty="0" smtClean="0">
              <a:latin typeface="Lucida Sans Unicode"/>
              <a:cs typeface="Lucida Sans Unicode"/>
            </a:endParaRPr>
          </a:p>
          <a:p>
            <a:pPr marL="269875" lvl="1" algn="just" eaLnBrk="1" hangingPunct="1">
              <a:buNone/>
            </a:pPr>
            <a:r>
              <a:rPr lang="pt-BR" sz="1800" dirty="0" smtClean="0">
                <a:latin typeface="Lucida Sans Unicode"/>
                <a:cs typeface="Lucida Sans Unicode"/>
              </a:rPr>
              <a:t>⇒ Denominação: AP</a:t>
            </a:r>
            <a:r>
              <a:rPr lang="pt-BR" sz="1800" b="1" i="1" dirty="0" smtClean="0">
                <a:solidFill>
                  <a:srgbClr val="FF0000"/>
                </a:solidFill>
                <a:latin typeface="Lucida Sans Unicode"/>
                <a:cs typeface="Lucida Sans Unicode"/>
              </a:rPr>
              <a:t>TC</a:t>
            </a:r>
            <a:r>
              <a:rPr lang="pt-BR" sz="1800" dirty="0" smtClean="0">
                <a:latin typeface="Lucida Sans Unicode"/>
                <a:cs typeface="Lucida Sans Unicode"/>
              </a:rPr>
              <a:t> ou AP</a:t>
            </a:r>
            <a:r>
              <a:rPr lang="pt-BR" sz="1800" b="1" i="1" dirty="0" smtClean="0">
                <a:solidFill>
                  <a:srgbClr val="FF0000"/>
                </a:solidFill>
                <a:latin typeface="Lucida Sans Unicode"/>
                <a:cs typeface="Lucida Sans Unicode"/>
              </a:rPr>
              <a:t>TS</a:t>
            </a:r>
            <a:r>
              <a:rPr lang="pt-BR" sz="1800" dirty="0" smtClean="0">
                <a:latin typeface="Lucida Sans Unicode"/>
                <a:cs typeface="Lucida Sans Unicode"/>
              </a:rPr>
              <a:t>   (CF x LB, art. 52/56) ?</a:t>
            </a:r>
          </a:p>
          <a:p>
            <a:pPr marL="269875" lvl="1" algn="just" eaLnBrk="1" hangingPunct="1">
              <a:buNone/>
            </a:pPr>
            <a:endParaRPr lang="pt-BR" sz="1800" dirty="0" smtClean="0">
              <a:cs typeface="Lucida Sans Unicode"/>
            </a:endParaRPr>
          </a:p>
          <a:p>
            <a:pPr marL="269875" lvl="1" algn="just" eaLnBrk="1" hangingPunct="1">
              <a:buNone/>
            </a:pPr>
            <a:r>
              <a:rPr lang="pt-BR" sz="1800" dirty="0" smtClean="0">
                <a:cs typeface="Lucida Sans Unicode"/>
              </a:rPr>
              <a:t>a) Beneficiários: TODOS os segurados </a:t>
            </a:r>
            <a:r>
              <a:rPr lang="pt-BR" sz="1800" b="1" u="sng" dirty="0" smtClean="0">
                <a:effectLst>
                  <a:outerShdw blurRad="38100" dist="38100" dir="2700000" algn="tl">
                    <a:srgbClr val="000000">
                      <a:alpha val="43137"/>
                    </a:srgbClr>
                  </a:outerShdw>
                </a:effectLst>
                <a:cs typeface="Lucida Sans Unicode"/>
              </a:rPr>
              <a:t>exceto</a:t>
            </a:r>
            <a:r>
              <a:rPr lang="pt-BR" sz="1800" dirty="0" smtClean="0">
                <a:cs typeface="Lucida Sans Unicode"/>
              </a:rPr>
              <a:t>:</a:t>
            </a:r>
          </a:p>
          <a:p>
            <a:pPr marL="269875" lvl="1" algn="just" eaLnBrk="1" hangingPunct="1">
              <a:buNone/>
            </a:pPr>
            <a:endParaRPr lang="pt-BR" sz="1800" dirty="0" smtClean="0">
              <a:cs typeface="Lucida Sans Unicode"/>
            </a:endParaRPr>
          </a:p>
          <a:p>
            <a:pPr marL="269875" lvl="1" algn="just" eaLnBrk="1" hangingPunct="1">
              <a:buFontTx/>
              <a:buChar char="-"/>
            </a:pPr>
            <a:r>
              <a:rPr lang="pt-BR" sz="1600" dirty="0" smtClean="0">
                <a:cs typeface="Lucida Sans Unicode"/>
              </a:rPr>
              <a:t>segurado especial </a:t>
            </a:r>
          </a:p>
          <a:p>
            <a:pPr marL="269875" lvl="1" algn="just" eaLnBrk="1" hangingPunct="1">
              <a:buNone/>
            </a:pPr>
            <a:r>
              <a:rPr lang="pt-BR" sz="1400" dirty="0" smtClean="0">
                <a:cs typeface="Lucida Sans Unicode"/>
              </a:rPr>
              <a:t>↳ </a:t>
            </a:r>
            <a:r>
              <a:rPr lang="pt-BR" sz="1400" b="1" i="1" dirty="0" smtClean="0">
                <a:cs typeface="Lucida Sans Unicode"/>
              </a:rPr>
              <a:t>súmula 272, STJ</a:t>
            </a:r>
            <a:r>
              <a:rPr lang="pt-BR" sz="1400" dirty="0" smtClean="0">
                <a:cs typeface="Lucida Sans Unicode"/>
              </a:rPr>
              <a:t>: o</a:t>
            </a:r>
            <a:r>
              <a:rPr lang="pt-BR" sz="1400" dirty="0" smtClean="0"/>
              <a:t> trabalhador rural, na condição de segurado especial, sujeito à contribuição obrigatória sobre a produção rural comercializada, somente faz jus à aposentadoria por tempo de serviço, se recolher contribuições facultativas.</a:t>
            </a:r>
          </a:p>
          <a:p>
            <a:pPr marL="269875" lvl="1" algn="just" eaLnBrk="1" hangingPunct="1">
              <a:buNone/>
            </a:pPr>
            <a:endParaRPr lang="pt-BR" sz="1600" dirty="0" smtClean="0">
              <a:cs typeface="Lucida Sans Unicode"/>
            </a:endParaRPr>
          </a:p>
          <a:p>
            <a:pPr marL="269875" lvl="1" algn="just" eaLnBrk="1" hangingPunct="1">
              <a:buFontTx/>
              <a:buChar char="-"/>
            </a:pPr>
            <a:r>
              <a:rPr lang="pt-BR" sz="1600" dirty="0" smtClean="0">
                <a:cs typeface="Lucida Sans Unicode"/>
              </a:rPr>
              <a:t>segurados que optaram pelo sistema de inclusão previdenciária e contribuem no percentual de 11% ou 5% sobre o </a:t>
            </a:r>
            <a:r>
              <a:rPr lang="pt-BR" sz="1600" dirty="0" err="1" smtClean="0">
                <a:cs typeface="Lucida Sans Unicode"/>
              </a:rPr>
              <a:t>sm</a:t>
            </a:r>
            <a:r>
              <a:rPr lang="pt-BR" sz="1600" dirty="0" smtClean="0">
                <a:cs typeface="Lucida Sans Unicode"/>
              </a:rPr>
              <a:t>.</a:t>
            </a:r>
          </a:p>
          <a:p>
            <a:pPr marL="269875" lvl="1" algn="just" eaLnBrk="1" hangingPunct="1">
              <a:buNone/>
            </a:pPr>
            <a:endParaRPr lang="pt-BR" sz="1800" dirty="0" smtClean="0">
              <a:cs typeface="Lucida Sans Unicode"/>
            </a:endParaRPr>
          </a:p>
          <a:p>
            <a:pPr marL="269875" lvl="1" algn="just" eaLnBrk="1" hangingPunct="1">
              <a:buNone/>
            </a:pPr>
            <a:r>
              <a:rPr lang="pt-BR" sz="1800" dirty="0" smtClean="0">
                <a:cs typeface="Lucida Sans Unicode"/>
              </a:rPr>
              <a:t>a) Requisitos: </a:t>
            </a:r>
            <a:r>
              <a:rPr lang="pt-BR" sz="1800" b="1" i="1" dirty="0" smtClean="0">
                <a:solidFill>
                  <a:srgbClr val="FF0000"/>
                </a:solidFill>
                <a:cs typeface="Lucida Sans Unicode"/>
              </a:rPr>
              <a:t>TC</a:t>
            </a:r>
            <a:r>
              <a:rPr lang="pt-BR" sz="1800" dirty="0" smtClean="0">
                <a:cs typeface="Lucida Sans Unicode"/>
              </a:rPr>
              <a:t>+ carência</a:t>
            </a:r>
          </a:p>
        </p:txBody>
      </p:sp>
      <p:sp>
        <p:nvSpPr>
          <p:cNvPr id="2" name="Título 1"/>
          <p:cNvSpPr>
            <a:spLocks noGrp="1"/>
          </p:cNvSpPr>
          <p:nvPr>
            <p:ph type="title"/>
          </p:nvPr>
        </p:nvSpPr>
        <p:spPr>
          <a:xfrm>
            <a:off x="457200" y="274638"/>
            <a:ext cx="8229600" cy="850106"/>
          </a:xfrm>
        </p:spPr>
        <p:txBody>
          <a:bodyPr/>
          <a:lstStyle/>
          <a:p>
            <a:pPr algn="ctr" eaLnBrk="1" fontAlgn="auto" hangingPunct="1">
              <a:spcAft>
                <a:spcPts val="0"/>
              </a:spcAft>
              <a:defRPr/>
            </a:pPr>
            <a:endParaRPr lang="pt-BR" sz="2200" u="sn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1266">
                                            <p:txEl>
                                              <p:pRg st="2" end="2"/>
                                            </p:txEl>
                                          </p:spTgt>
                                        </p:tgtEl>
                                        <p:attrNameLst>
                                          <p:attrName>style.visibility</p:attrName>
                                        </p:attrNameLst>
                                      </p:cBhvr>
                                      <p:to>
                                        <p:strVal val="visible"/>
                                      </p:to>
                                    </p:set>
                                    <p:anim to="" calcmode="lin" valueType="num">
                                      <p:cBhvr>
                                        <p:cTn id="7" dur="1" fill="hold"/>
                                        <p:tgtEl>
                                          <p:spTgt spid="11266">
                                            <p:txEl>
                                              <p:pRg st="2" end="2"/>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1266">
                                            <p:txEl>
                                              <p:pRg st="4" end="4"/>
                                            </p:txEl>
                                          </p:spTgt>
                                        </p:tgtEl>
                                        <p:attrNameLst>
                                          <p:attrName>style.visibility</p:attrName>
                                        </p:attrNameLst>
                                      </p:cBhvr>
                                      <p:to>
                                        <p:strVal val="visible"/>
                                      </p:to>
                                    </p:set>
                                    <p:anim to="" calcmode="lin" valueType="num">
                                      <p:cBhvr>
                                        <p:cTn id="12" dur="1" fill="hold"/>
                                        <p:tgtEl>
                                          <p:spTgt spid="11266">
                                            <p:txEl>
                                              <p:pRg st="4" end="4"/>
                                            </p:txEl>
                                          </p:spTgt>
                                        </p:tgtEl>
                                        <p:attrNameLst>
                                          <p:attrName/>
                                        </p:attrNameLst>
                                      </p:cBhvr>
                                    </p:anim>
                                  </p:childTnLst>
                                </p:cTn>
                              </p:par>
                              <p:par>
                                <p:cTn id="13" presetID="24" presetClass="entr" presetSubtype="0" fill="hold" grpId="0" nodeType="withEffect">
                                  <p:stCondLst>
                                    <p:cond delay="0"/>
                                  </p:stCondLst>
                                  <p:childTnLst>
                                    <p:set>
                                      <p:cBhvr>
                                        <p:cTn id="14" dur="1" fill="hold">
                                          <p:stCondLst>
                                            <p:cond delay="0"/>
                                          </p:stCondLst>
                                        </p:cTn>
                                        <p:tgtEl>
                                          <p:spTgt spid="11266">
                                            <p:txEl>
                                              <p:pRg st="6" end="6"/>
                                            </p:txEl>
                                          </p:spTgt>
                                        </p:tgtEl>
                                        <p:attrNameLst>
                                          <p:attrName>style.visibility</p:attrName>
                                        </p:attrNameLst>
                                      </p:cBhvr>
                                      <p:to>
                                        <p:strVal val="visible"/>
                                      </p:to>
                                    </p:set>
                                    <p:anim to="" calcmode="lin" valueType="num">
                                      <p:cBhvr>
                                        <p:cTn id="15" dur="1" fill="hold"/>
                                        <p:tgtEl>
                                          <p:spTgt spid="11266">
                                            <p:txEl>
                                              <p:pRg st="6" end="6"/>
                                            </p:txEl>
                                          </p:spTgt>
                                        </p:tgtEl>
                                        <p:attrNameLst>
                                          <p:attrName/>
                                        </p:attrNameLst>
                                      </p:cBhvr>
                                    </p:anim>
                                  </p:childTnLst>
                                </p:cTn>
                              </p:par>
                              <p:par>
                                <p:cTn id="16" presetID="24" presetClass="entr" presetSubtype="0" fill="hold" grpId="0" nodeType="withEffect">
                                  <p:stCondLst>
                                    <p:cond delay="0"/>
                                  </p:stCondLst>
                                  <p:childTnLst>
                                    <p:set>
                                      <p:cBhvr>
                                        <p:cTn id="17" dur="1" fill="hold">
                                          <p:stCondLst>
                                            <p:cond delay="0"/>
                                          </p:stCondLst>
                                        </p:cTn>
                                        <p:tgtEl>
                                          <p:spTgt spid="11266">
                                            <p:txEl>
                                              <p:pRg st="7" end="7"/>
                                            </p:txEl>
                                          </p:spTgt>
                                        </p:tgtEl>
                                        <p:attrNameLst>
                                          <p:attrName>style.visibility</p:attrName>
                                        </p:attrNameLst>
                                      </p:cBhvr>
                                      <p:to>
                                        <p:strVal val="visible"/>
                                      </p:to>
                                    </p:set>
                                    <p:anim to="" calcmode="lin" valueType="num">
                                      <p:cBhvr>
                                        <p:cTn id="18" dur="1" fill="hold"/>
                                        <p:tgtEl>
                                          <p:spTgt spid="11266">
                                            <p:txEl>
                                              <p:pRg st="7" end="7"/>
                                            </p:txEl>
                                          </p:spTgt>
                                        </p:tgtEl>
                                        <p:attrNameLst>
                                          <p:attrName/>
                                        </p:attrNameLst>
                                      </p:cBhvr>
                                    </p:anim>
                                  </p:childTnLst>
                                </p:cTn>
                              </p:par>
                              <p:par>
                                <p:cTn id="19" presetID="24" presetClass="entr" presetSubtype="0" fill="hold" grpId="0" nodeType="withEffect">
                                  <p:stCondLst>
                                    <p:cond delay="0"/>
                                  </p:stCondLst>
                                  <p:childTnLst>
                                    <p:set>
                                      <p:cBhvr>
                                        <p:cTn id="20" dur="1" fill="hold">
                                          <p:stCondLst>
                                            <p:cond delay="0"/>
                                          </p:stCondLst>
                                        </p:cTn>
                                        <p:tgtEl>
                                          <p:spTgt spid="11266">
                                            <p:txEl>
                                              <p:pRg st="9" end="9"/>
                                            </p:txEl>
                                          </p:spTgt>
                                        </p:tgtEl>
                                        <p:attrNameLst>
                                          <p:attrName>style.visibility</p:attrName>
                                        </p:attrNameLst>
                                      </p:cBhvr>
                                      <p:to>
                                        <p:strVal val="visible"/>
                                      </p:to>
                                    </p:set>
                                    <p:anim to="" calcmode="lin" valueType="num">
                                      <p:cBhvr>
                                        <p:cTn id="21" dur="1" fill="hold"/>
                                        <p:tgtEl>
                                          <p:spTgt spid="11266">
                                            <p:txEl>
                                              <p:pRg st="9" end="9"/>
                                            </p:txEl>
                                          </p:spTgt>
                                        </p:tgtEl>
                                        <p:attrNameLst>
                                          <p:attrName/>
                                        </p:attrNameLst>
                                      </p:cBhvr>
                                    </p:anim>
                                  </p:childTnLst>
                                </p:cTn>
                              </p:par>
                            </p:childTnLst>
                          </p:cTn>
                        </p:par>
                      </p:childTnLst>
                    </p:cTn>
                  </p:par>
                  <p:par>
                    <p:cTn id="22" fill="hold">
                      <p:stCondLst>
                        <p:cond delay="indefinite"/>
                      </p:stCondLst>
                      <p:childTnLst>
                        <p:par>
                          <p:cTn id="23" fill="hold">
                            <p:stCondLst>
                              <p:cond delay="0"/>
                            </p:stCondLst>
                            <p:childTnLst>
                              <p:par>
                                <p:cTn id="24" presetID="24" presetClass="entr" presetSubtype="0" fill="hold" grpId="0" nodeType="clickEffect">
                                  <p:stCondLst>
                                    <p:cond delay="0"/>
                                  </p:stCondLst>
                                  <p:childTnLst>
                                    <p:set>
                                      <p:cBhvr>
                                        <p:cTn id="25" dur="1" fill="hold">
                                          <p:stCondLst>
                                            <p:cond delay="0"/>
                                          </p:stCondLst>
                                        </p:cTn>
                                        <p:tgtEl>
                                          <p:spTgt spid="11266">
                                            <p:txEl>
                                              <p:pRg st="11" end="11"/>
                                            </p:txEl>
                                          </p:spTgt>
                                        </p:tgtEl>
                                        <p:attrNameLst>
                                          <p:attrName>style.visibility</p:attrName>
                                        </p:attrNameLst>
                                      </p:cBhvr>
                                      <p:to>
                                        <p:strVal val="visible"/>
                                      </p:to>
                                    </p:set>
                                    <p:anim to="" calcmode="lin" valueType="num">
                                      <p:cBhvr>
                                        <p:cTn id="26" dur="1" fill="hold"/>
                                        <p:tgtEl>
                                          <p:spTgt spid="11266">
                                            <p:txEl>
                                              <p:pRg st="11" end="1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2"/>
          <p:cNvSpPr>
            <a:spLocks noGrp="1"/>
          </p:cNvSpPr>
          <p:nvPr>
            <p:ph idx="1"/>
          </p:nvPr>
        </p:nvSpPr>
        <p:spPr>
          <a:xfrm>
            <a:off x="457200" y="692696"/>
            <a:ext cx="8229600" cy="5314404"/>
          </a:xfrm>
        </p:spPr>
        <p:txBody>
          <a:bodyPr/>
          <a:lstStyle/>
          <a:p>
            <a:pPr marL="269875" lvl="1" algn="just" eaLnBrk="1" hangingPunct="1">
              <a:buNone/>
            </a:pPr>
            <a:r>
              <a:rPr lang="pt-BR" sz="1800" dirty="0" smtClean="0">
                <a:latin typeface="Lucida Sans Unicode"/>
                <a:cs typeface="Lucida Sans Unicode"/>
              </a:rPr>
              <a:t>Tempo de Contribuição (</a:t>
            </a:r>
            <a:r>
              <a:rPr lang="pt-BR" sz="1800" b="1" i="1" dirty="0" smtClean="0">
                <a:solidFill>
                  <a:srgbClr val="FF0000"/>
                </a:solidFill>
                <a:cs typeface="Lucida Sans Unicode"/>
              </a:rPr>
              <a:t>TC</a:t>
            </a:r>
            <a:r>
              <a:rPr lang="pt-BR" sz="1800" dirty="0" smtClean="0">
                <a:latin typeface="Lucida Sans Unicode"/>
                <a:cs typeface="Lucida Sans Unicode"/>
              </a:rPr>
              <a:t>)</a:t>
            </a:r>
          </a:p>
          <a:p>
            <a:pPr marL="269875" lvl="1" algn="just" eaLnBrk="1" hangingPunct="1">
              <a:buNone/>
            </a:pPr>
            <a:endParaRPr lang="pt-BR" sz="1000" dirty="0" smtClean="0">
              <a:cs typeface="Lucida Sans Unicode"/>
            </a:endParaRPr>
          </a:p>
          <a:p>
            <a:pPr marL="1082675" lvl="1" algn="just" eaLnBrk="1" hangingPunct="1">
              <a:buNone/>
            </a:pPr>
            <a:r>
              <a:rPr lang="pt-BR" sz="1800" dirty="0" smtClean="0">
                <a:cs typeface="Lucida Sans Unicode"/>
              </a:rPr>
              <a:t>    </a:t>
            </a:r>
            <a:r>
              <a:rPr lang="pt-BR" sz="1400" dirty="0" smtClean="0">
                <a:cs typeface="Lucida Sans Unicode"/>
              </a:rPr>
              <a:t>H – 35 anos/ M – 30 anos</a:t>
            </a:r>
          </a:p>
          <a:p>
            <a:pPr marL="1171575" lvl="1" indent="-46038" algn="just" eaLnBrk="1" hangingPunct="1">
              <a:buNone/>
            </a:pPr>
            <a:r>
              <a:rPr lang="pt-BR" sz="1400" dirty="0" smtClean="0">
                <a:cs typeface="Lucida Sans Unicode"/>
              </a:rPr>
              <a:t>Professor ensino infantil/fundamental/médio: redução do TC em 05 anos </a:t>
            </a:r>
          </a:p>
          <a:p>
            <a:pPr marL="273050" lvl="1" indent="-233363" algn="just" eaLnBrk="1" hangingPunct="1">
              <a:buNone/>
            </a:pPr>
            <a:r>
              <a:rPr lang="pt-BR" sz="1400" dirty="0" smtClean="0">
                <a:cs typeface="Lucida Sans Unicode"/>
              </a:rPr>
              <a:t>  </a:t>
            </a:r>
            <a:r>
              <a:rPr lang="pt-BR" sz="1800" dirty="0" smtClean="0">
                <a:cs typeface="Lucida Sans Unicode"/>
              </a:rPr>
              <a:t>TC</a:t>
            </a:r>
            <a:r>
              <a:rPr lang="pt-BR" sz="1400" dirty="0" smtClean="0">
                <a:cs typeface="Lucida Sans Unicode"/>
              </a:rPr>
              <a:t>                </a:t>
            </a:r>
          </a:p>
          <a:p>
            <a:pPr marL="2328863" lvl="1" indent="-46038" algn="just" eaLnBrk="1" hangingPunct="1">
              <a:buNone/>
            </a:pPr>
            <a:r>
              <a:rPr lang="pt-BR" sz="1400" dirty="0" smtClean="0">
                <a:cs typeface="Lucida Sans Unicode"/>
              </a:rPr>
              <a:t>Grave: H – 25a/M – 20a</a:t>
            </a:r>
          </a:p>
          <a:p>
            <a:pPr marL="1344613" lvl="1" indent="-233363" algn="just" eaLnBrk="1" hangingPunct="1">
              <a:buNone/>
            </a:pPr>
            <a:r>
              <a:rPr lang="pt-BR" sz="1400" dirty="0" smtClean="0">
                <a:cs typeface="Lucida Sans Unicode"/>
              </a:rPr>
              <a:t>Deficiente      Moderada: H – 29a/ M – 24a</a:t>
            </a:r>
          </a:p>
          <a:p>
            <a:pPr marL="2244725" lvl="1" indent="12700" algn="just" eaLnBrk="1" hangingPunct="1">
              <a:buNone/>
            </a:pPr>
            <a:r>
              <a:rPr lang="pt-BR" sz="1400" dirty="0" smtClean="0">
                <a:cs typeface="Lucida Sans Unicode"/>
              </a:rPr>
              <a:t>Leve: H – 33a/M – 28a</a:t>
            </a:r>
          </a:p>
          <a:p>
            <a:pPr marL="269875" lvl="1" algn="just" eaLnBrk="1" hangingPunct="1">
              <a:buNone/>
            </a:pPr>
            <a:endParaRPr lang="pt-BR" sz="1000" dirty="0" smtClean="0">
              <a:cs typeface="Lucida Sans Unicode"/>
            </a:endParaRPr>
          </a:p>
          <a:p>
            <a:pPr marL="269875" lvl="1" algn="just" eaLnBrk="1" hangingPunct="1">
              <a:buNone/>
            </a:pPr>
            <a:r>
              <a:rPr lang="pt-BR" sz="1600" dirty="0" smtClean="0">
                <a:cs typeface="Lucida Sans Unicode"/>
              </a:rPr>
              <a:t>→ </a:t>
            </a:r>
            <a:r>
              <a:rPr lang="pt-BR" sz="1800" b="1" dirty="0" smtClean="0">
                <a:cs typeface="Lucida Sans Unicode"/>
              </a:rPr>
              <a:t>Professor</a:t>
            </a:r>
          </a:p>
          <a:p>
            <a:pPr marL="269875" lvl="1" algn="just" eaLnBrk="1" hangingPunct="1">
              <a:buNone/>
            </a:pPr>
            <a:r>
              <a:rPr lang="pt-BR" sz="1400" b="1" dirty="0" smtClean="0">
                <a:cs typeface="Lucida Sans Unicode"/>
              </a:rPr>
              <a:t>Súmula 726, STF </a:t>
            </a:r>
            <a:r>
              <a:rPr lang="pt-BR" sz="1400" dirty="0" smtClean="0">
                <a:cs typeface="Lucida Sans Unicode"/>
              </a:rPr>
              <a:t>(sessão de 26/11/2003): para efeito de </a:t>
            </a:r>
            <a:r>
              <a:rPr lang="pt-BR" sz="1400" u="sng" dirty="0" smtClean="0">
                <a:cs typeface="Lucida Sans Unicode"/>
              </a:rPr>
              <a:t>aposentadoria especial </a:t>
            </a:r>
            <a:r>
              <a:rPr lang="pt-BR" sz="1400" dirty="0" smtClean="0">
                <a:cs typeface="Lucida Sans Unicode"/>
              </a:rPr>
              <a:t>de professores, não se computa o tempo de serviço prestado fora da sala de aula. </a:t>
            </a:r>
          </a:p>
          <a:p>
            <a:pPr marL="269875" lvl="1" algn="just" eaLnBrk="1" hangingPunct="1">
              <a:buNone/>
            </a:pPr>
            <a:r>
              <a:rPr lang="pt-BR" sz="1400" b="1" dirty="0" smtClean="0">
                <a:cs typeface="Lucida Sans Unicode"/>
              </a:rPr>
              <a:t>Lei 11.301/06 (modificou LDB): </a:t>
            </a:r>
            <a:r>
              <a:rPr lang="pt-BR" sz="1400" dirty="0" smtClean="0">
                <a:cs typeface="Lucida Sans Unicode"/>
              </a:rPr>
              <a:t>equipara-se ao magistério as atividades de direção, coordenação e assessoramento pedagógico quando exercidas por professores de carreira (</a:t>
            </a:r>
            <a:r>
              <a:rPr lang="pt-BR" sz="1400" b="1" dirty="0" smtClean="0">
                <a:cs typeface="Lucida Sans Unicode"/>
              </a:rPr>
              <a:t>ADI 3772,  j.29/10/2008</a:t>
            </a:r>
            <a:r>
              <a:rPr lang="pt-BR" sz="1400" dirty="0" smtClean="0">
                <a:cs typeface="Lucida Sans Unicode"/>
              </a:rPr>
              <a:t>)</a:t>
            </a:r>
          </a:p>
          <a:p>
            <a:pPr marL="269875" lvl="1" algn="just" eaLnBrk="1" hangingPunct="1">
              <a:buNone/>
            </a:pPr>
            <a:endParaRPr lang="pt-BR" sz="1400" dirty="0" smtClean="0">
              <a:cs typeface="Lucida Sans Unicode"/>
            </a:endParaRPr>
          </a:p>
          <a:p>
            <a:pPr marL="269875" lvl="1" algn="just" eaLnBrk="1" hangingPunct="1">
              <a:buNone/>
            </a:pPr>
            <a:r>
              <a:rPr lang="pt-BR" sz="1800" dirty="0" smtClean="0">
                <a:cs typeface="Lucida Sans Unicode"/>
              </a:rPr>
              <a:t>→ </a:t>
            </a:r>
            <a:r>
              <a:rPr lang="pt-BR" sz="1800" b="1" dirty="0" smtClean="0">
                <a:cs typeface="Lucida Sans Unicode"/>
              </a:rPr>
              <a:t>Deficiente</a:t>
            </a:r>
          </a:p>
          <a:p>
            <a:pPr marL="269875" lvl="1" algn="just" eaLnBrk="1" hangingPunct="1">
              <a:buNone/>
            </a:pPr>
            <a:r>
              <a:rPr lang="pt-BR" sz="1400" b="1" dirty="0" smtClean="0">
                <a:cs typeface="Lucida Sans Unicode"/>
              </a:rPr>
              <a:t>Constatação </a:t>
            </a:r>
            <a:r>
              <a:rPr lang="pt-BR" sz="1400" dirty="0" smtClean="0">
                <a:cs typeface="Lucida Sans Unicode"/>
              </a:rPr>
              <a:t>pela perícia médica da Previdência Social</a:t>
            </a:r>
          </a:p>
          <a:p>
            <a:pPr marL="269875" lvl="1" algn="just" eaLnBrk="1" hangingPunct="1">
              <a:buNone/>
            </a:pPr>
            <a:r>
              <a:rPr lang="pt-BR" sz="1400" b="1" i="1" dirty="0" smtClean="0">
                <a:solidFill>
                  <a:srgbClr val="FF0000"/>
                </a:solidFill>
                <a:cs typeface="Lucida Sans Unicode"/>
              </a:rPr>
              <a:t>TC</a:t>
            </a:r>
            <a:r>
              <a:rPr lang="pt-BR" sz="1400" b="1" dirty="0" smtClean="0">
                <a:cs typeface="Lucida Sans Unicode"/>
              </a:rPr>
              <a:t> </a:t>
            </a:r>
            <a:r>
              <a:rPr lang="pt-BR" sz="1400" dirty="0" smtClean="0">
                <a:cs typeface="Lucida Sans Unicode"/>
              </a:rPr>
              <a:t>mínimo laborado como deficiente.</a:t>
            </a:r>
          </a:p>
          <a:p>
            <a:pPr marL="269875" lvl="1" algn="just" eaLnBrk="1" hangingPunct="1">
              <a:buNone/>
            </a:pPr>
            <a:r>
              <a:rPr lang="pt-BR" sz="1400" b="1" dirty="0" smtClean="0">
                <a:cs typeface="Lucida Sans Unicode"/>
              </a:rPr>
              <a:t>Alteração do grau de deficiência</a:t>
            </a:r>
            <a:r>
              <a:rPr lang="pt-BR" sz="1400" dirty="0" smtClean="0">
                <a:cs typeface="Lucida Sans Unicode"/>
              </a:rPr>
              <a:t>: possível conversão (art.70-E, RPS).</a:t>
            </a:r>
          </a:p>
        </p:txBody>
      </p:sp>
      <p:sp>
        <p:nvSpPr>
          <p:cNvPr id="2" name="Título 1"/>
          <p:cNvSpPr>
            <a:spLocks noGrp="1"/>
          </p:cNvSpPr>
          <p:nvPr>
            <p:ph type="title"/>
          </p:nvPr>
        </p:nvSpPr>
        <p:spPr>
          <a:xfrm>
            <a:off x="457200" y="274638"/>
            <a:ext cx="8229600" cy="850106"/>
          </a:xfrm>
        </p:spPr>
        <p:txBody>
          <a:bodyPr/>
          <a:lstStyle/>
          <a:p>
            <a:pPr algn="ctr" eaLnBrk="1" fontAlgn="auto" hangingPunct="1">
              <a:spcAft>
                <a:spcPts val="0"/>
              </a:spcAft>
              <a:defRPr/>
            </a:pPr>
            <a:endParaRPr lang="pt-BR" sz="2200" u="sng" dirty="0"/>
          </a:p>
        </p:txBody>
      </p:sp>
      <p:sp>
        <p:nvSpPr>
          <p:cNvPr id="4" name="Chave esquerda 3"/>
          <p:cNvSpPr/>
          <p:nvPr/>
        </p:nvSpPr>
        <p:spPr>
          <a:xfrm>
            <a:off x="1403648" y="1124744"/>
            <a:ext cx="144015" cy="172819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p>
        </p:txBody>
      </p:sp>
      <p:sp>
        <p:nvSpPr>
          <p:cNvPr id="5" name="Chave esquerda 4"/>
          <p:cNvSpPr/>
          <p:nvPr/>
        </p:nvSpPr>
        <p:spPr>
          <a:xfrm>
            <a:off x="2627784" y="2060848"/>
            <a:ext cx="117727" cy="86409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1266">
                                            <p:txEl>
                                              <p:pRg st="2" end="2"/>
                                            </p:txEl>
                                          </p:spTgt>
                                        </p:tgtEl>
                                        <p:attrNameLst>
                                          <p:attrName>style.visibility</p:attrName>
                                        </p:attrNameLst>
                                      </p:cBhvr>
                                      <p:to>
                                        <p:strVal val="visible"/>
                                      </p:to>
                                    </p:set>
                                    <p:animEffect transition="in" filter="blinds(horizontal)">
                                      <p:cBhvr>
                                        <p:cTn id="7" dur="500"/>
                                        <p:tgtEl>
                                          <p:spTgt spid="11266">
                                            <p:txEl>
                                              <p:pRg st="2" end="2"/>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266">
                                            <p:txEl>
                                              <p:pRg st="3" end="3"/>
                                            </p:txEl>
                                          </p:spTgt>
                                        </p:tgtEl>
                                        <p:attrNameLst>
                                          <p:attrName>style.visibility</p:attrName>
                                        </p:attrNameLst>
                                      </p:cBhvr>
                                      <p:to>
                                        <p:strVal val="visible"/>
                                      </p:to>
                                    </p:set>
                                    <p:animEffect transition="in" filter="blinds(horizontal)">
                                      <p:cBhvr>
                                        <p:cTn id="10" dur="500"/>
                                        <p:tgtEl>
                                          <p:spTgt spid="11266">
                                            <p:txEl>
                                              <p:pRg st="3" end="3"/>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266">
                                            <p:txEl>
                                              <p:pRg st="4" end="4"/>
                                            </p:txEl>
                                          </p:spTgt>
                                        </p:tgtEl>
                                        <p:attrNameLst>
                                          <p:attrName>style.visibility</p:attrName>
                                        </p:attrNameLst>
                                      </p:cBhvr>
                                      <p:to>
                                        <p:strVal val="visible"/>
                                      </p:to>
                                    </p:set>
                                    <p:animEffect transition="in" filter="blinds(horizontal)">
                                      <p:cBhvr>
                                        <p:cTn id="13" dur="500"/>
                                        <p:tgtEl>
                                          <p:spTgt spid="11266">
                                            <p:txEl>
                                              <p:pRg st="4" end="4"/>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266">
                                            <p:txEl>
                                              <p:pRg st="5" end="5"/>
                                            </p:txEl>
                                          </p:spTgt>
                                        </p:tgtEl>
                                        <p:attrNameLst>
                                          <p:attrName>style.visibility</p:attrName>
                                        </p:attrNameLst>
                                      </p:cBhvr>
                                      <p:to>
                                        <p:strVal val="visible"/>
                                      </p:to>
                                    </p:set>
                                    <p:animEffect transition="in" filter="blinds(horizontal)">
                                      <p:cBhvr>
                                        <p:cTn id="16" dur="500"/>
                                        <p:tgtEl>
                                          <p:spTgt spid="11266">
                                            <p:txEl>
                                              <p:pRg st="5" end="5"/>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266">
                                            <p:txEl>
                                              <p:pRg st="6" end="6"/>
                                            </p:txEl>
                                          </p:spTgt>
                                        </p:tgtEl>
                                        <p:attrNameLst>
                                          <p:attrName>style.visibility</p:attrName>
                                        </p:attrNameLst>
                                      </p:cBhvr>
                                      <p:to>
                                        <p:strVal val="visible"/>
                                      </p:to>
                                    </p:set>
                                    <p:animEffect transition="in" filter="blinds(horizontal)">
                                      <p:cBhvr>
                                        <p:cTn id="19" dur="500"/>
                                        <p:tgtEl>
                                          <p:spTgt spid="11266">
                                            <p:txEl>
                                              <p:pRg st="6" end="6"/>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266">
                                            <p:txEl>
                                              <p:pRg st="7" end="7"/>
                                            </p:txEl>
                                          </p:spTgt>
                                        </p:tgtEl>
                                        <p:attrNameLst>
                                          <p:attrName>style.visibility</p:attrName>
                                        </p:attrNameLst>
                                      </p:cBhvr>
                                      <p:to>
                                        <p:strVal val="visible"/>
                                      </p:to>
                                    </p:set>
                                    <p:animEffect transition="in" filter="blinds(horizontal)">
                                      <p:cBhvr>
                                        <p:cTn id="22" dur="500"/>
                                        <p:tgtEl>
                                          <p:spTgt spid="11266">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266">
                                            <p:txEl>
                                              <p:pRg st="9" end="9"/>
                                            </p:txEl>
                                          </p:spTgt>
                                        </p:tgtEl>
                                        <p:attrNameLst>
                                          <p:attrName>style.visibility</p:attrName>
                                        </p:attrNameLst>
                                      </p:cBhvr>
                                      <p:to>
                                        <p:strVal val="visible"/>
                                      </p:to>
                                    </p:set>
                                    <p:animEffect transition="in" filter="blinds(horizontal)">
                                      <p:cBhvr>
                                        <p:cTn id="27" dur="500"/>
                                        <p:tgtEl>
                                          <p:spTgt spid="11266">
                                            <p:txEl>
                                              <p:pRg st="9" end="9"/>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1266">
                                            <p:txEl>
                                              <p:pRg st="13" end="13"/>
                                            </p:txEl>
                                          </p:spTgt>
                                        </p:tgtEl>
                                        <p:attrNameLst>
                                          <p:attrName>style.visibility</p:attrName>
                                        </p:attrNameLst>
                                      </p:cBhvr>
                                      <p:to>
                                        <p:strVal val="visible"/>
                                      </p:to>
                                    </p:set>
                                    <p:animEffect transition="in" filter="blinds(horizontal)">
                                      <p:cBhvr>
                                        <p:cTn id="30" dur="500"/>
                                        <p:tgtEl>
                                          <p:spTgt spid="11266">
                                            <p:txEl>
                                              <p:pRg st="13" end="1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1266">
                                            <p:txEl>
                                              <p:pRg st="10" end="10"/>
                                            </p:txEl>
                                          </p:spTgt>
                                        </p:tgtEl>
                                        <p:attrNameLst>
                                          <p:attrName>style.visibility</p:attrName>
                                        </p:attrNameLst>
                                      </p:cBhvr>
                                      <p:to>
                                        <p:strVal val="visible"/>
                                      </p:to>
                                    </p:set>
                                    <p:animEffect transition="in" filter="blinds(horizontal)">
                                      <p:cBhvr>
                                        <p:cTn id="35" dur="500"/>
                                        <p:tgtEl>
                                          <p:spTgt spid="11266">
                                            <p:txEl>
                                              <p:pRg st="10" end="10"/>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1266">
                                            <p:txEl>
                                              <p:pRg st="11" end="11"/>
                                            </p:txEl>
                                          </p:spTgt>
                                        </p:tgtEl>
                                        <p:attrNameLst>
                                          <p:attrName>style.visibility</p:attrName>
                                        </p:attrNameLst>
                                      </p:cBhvr>
                                      <p:to>
                                        <p:strVal val="visible"/>
                                      </p:to>
                                    </p:set>
                                    <p:animEffect transition="in" filter="blinds(horizontal)">
                                      <p:cBhvr>
                                        <p:cTn id="38" dur="500"/>
                                        <p:tgtEl>
                                          <p:spTgt spid="11266">
                                            <p:txEl>
                                              <p:pRg st="11" end="1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1266">
                                            <p:txEl>
                                              <p:pRg st="14" end="14"/>
                                            </p:txEl>
                                          </p:spTgt>
                                        </p:tgtEl>
                                        <p:attrNameLst>
                                          <p:attrName>style.visibility</p:attrName>
                                        </p:attrNameLst>
                                      </p:cBhvr>
                                      <p:to>
                                        <p:strVal val="visible"/>
                                      </p:to>
                                    </p:set>
                                    <p:animEffect transition="in" filter="blinds(horizontal)">
                                      <p:cBhvr>
                                        <p:cTn id="43" dur="500"/>
                                        <p:tgtEl>
                                          <p:spTgt spid="11266">
                                            <p:txEl>
                                              <p:pRg st="14" end="14"/>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1266">
                                            <p:txEl>
                                              <p:pRg st="15" end="15"/>
                                            </p:txEl>
                                          </p:spTgt>
                                        </p:tgtEl>
                                        <p:attrNameLst>
                                          <p:attrName>style.visibility</p:attrName>
                                        </p:attrNameLst>
                                      </p:cBhvr>
                                      <p:to>
                                        <p:strVal val="visible"/>
                                      </p:to>
                                    </p:set>
                                    <p:animEffect transition="in" filter="blinds(horizontal)">
                                      <p:cBhvr>
                                        <p:cTn id="46" dur="500"/>
                                        <p:tgtEl>
                                          <p:spTgt spid="11266">
                                            <p:txEl>
                                              <p:pRg st="15" end="15"/>
                                            </p:txEl>
                                          </p:spTgt>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1266">
                                            <p:txEl>
                                              <p:pRg st="16" end="16"/>
                                            </p:txEl>
                                          </p:spTgt>
                                        </p:tgtEl>
                                        <p:attrNameLst>
                                          <p:attrName>style.visibility</p:attrName>
                                        </p:attrNameLst>
                                      </p:cBhvr>
                                      <p:to>
                                        <p:strVal val="visible"/>
                                      </p:to>
                                    </p:set>
                                    <p:animEffect transition="in" filter="blinds(horizontal)">
                                      <p:cBhvr>
                                        <p:cTn id="49" dur="500"/>
                                        <p:tgtEl>
                                          <p:spTgt spid="1126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850106"/>
          </a:xfrm>
        </p:spPr>
        <p:txBody>
          <a:bodyPr/>
          <a:lstStyle/>
          <a:p>
            <a:pPr algn="ctr" eaLnBrk="1" fontAlgn="auto" hangingPunct="1">
              <a:spcAft>
                <a:spcPts val="0"/>
              </a:spcAft>
              <a:defRPr/>
            </a:pPr>
            <a:endParaRPr lang="pt-BR" sz="2200" u="sng" dirty="0"/>
          </a:p>
        </p:txBody>
      </p:sp>
      <p:pic>
        <p:nvPicPr>
          <p:cNvPr id="66561" name="Picture 1"/>
          <p:cNvPicPr>
            <a:picLocks noGrp="1" noChangeAspect="1" noChangeArrowheads="1"/>
          </p:cNvPicPr>
          <p:nvPr>
            <p:ph idx="1"/>
          </p:nvPr>
        </p:nvPicPr>
        <p:blipFill>
          <a:blip r:embed="rId3" cstate="print"/>
          <a:srcRect/>
          <a:stretch>
            <a:fillRect/>
          </a:stretch>
        </p:blipFill>
        <p:spPr bwMode="auto">
          <a:xfrm>
            <a:off x="457200" y="1160586"/>
            <a:ext cx="8229600" cy="4667003"/>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2"/>
          <p:cNvSpPr>
            <a:spLocks noGrp="1"/>
          </p:cNvSpPr>
          <p:nvPr>
            <p:ph idx="1"/>
          </p:nvPr>
        </p:nvSpPr>
        <p:spPr>
          <a:xfrm>
            <a:off x="457200" y="980728"/>
            <a:ext cx="8229600" cy="5026372"/>
          </a:xfrm>
        </p:spPr>
        <p:txBody>
          <a:bodyPr/>
          <a:lstStyle/>
          <a:p>
            <a:pPr marL="269875" lvl="1" algn="just" eaLnBrk="1" hangingPunct="1">
              <a:buNone/>
            </a:pPr>
            <a:endParaRPr lang="pt-BR" sz="1800" dirty="0" smtClean="0">
              <a:latin typeface="Lucida Sans Unicode"/>
              <a:cs typeface="Lucida Sans Unicode"/>
            </a:endParaRPr>
          </a:p>
          <a:p>
            <a:pPr marL="269875" lvl="1" algn="just" eaLnBrk="1" hangingPunct="1">
              <a:buNone/>
            </a:pPr>
            <a:endParaRPr lang="pt-BR" sz="1800" dirty="0" smtClean="0">
              <a:latin typeface="Lucida Sans Unicode"/>
              <a:cs typeface="Lucida Sans Unicode"/>
            </a:endParaRPr>
          </a:p>
          <a:p>
            <a:pPr marL="269875" lvl="1" algn="just" eaLnBrk="1" hangingPunct="1">
              <a:buNone/>
            </a:pPr>
            <a:r>
              <a:rPr lang="pt-BR" sz="1800" dirty="0" smtClean="0">
                <a:cs typeface="Lucida Sans Unicode"/>
              </a:rPr>
              <a:t>→</a:t>
            </a:r>
            <a:r>
              <a:rPr lang="pt-BR" sz="1800" dirty="0" smtClean="0">
                <a:latin typeface="Lucida Sans Unicode"/>
                <a:cs typeface="Lucida Sans Unicode"/>
              </a:rPr>
              <a:t> APTC proporcional: extinta pela EC-20/98. Remanesce como regra transitória para quem na data da publicação da EC-20/98 já era segurado (art.9.o, EC-20):</a:t>
            </a:r>
          </a:p>
          <a:p>
            <a:pPr marL="269875" lvl="1" algn="just" eaLnBrk="1" hangingPunct="1">
              <a:buNone/>
            </a:pPr>
            <a:r>
              <a:rPr lang="pt-BR" sz="1800" dirty="0" smtClean="0">
                <a:latin typeface="Lucida Sans Unicode"/>
                <a:cs typeface="Lucida Sans Unicode"/>
              </a:rPr>
              <a:t>	</a:t>
            </a:r>
            <a:r>
              <a:rPr lang="pt-BR" sz="1600" dirty="0" smtClean="0">
                <a:latin typeface="Lucida Sans Unicode"/>
                <a:cs typeface="Lucida Sans Unicode"/>
              </a:rPr>
              <a:t>- </a:t>
            </a:r>
            <a:r>
              <a:rPr lang="pt-BR" sz="1600" b="1" i="1" dirty="0" smtClean="0">
                <a:latin typeface="Lucida Sans Unicode"/>
                <a:cs typeface="Lucida Sans Unicode"/>
              </a:rPr>
              <a:t>idade mínima</a:t>
            </a:r>
            <a:r>
              <a:rPr lang="pt-BR" sz="1600" dirty="0" smtClean="0">
                <a:latin typeface="Lucida Sans Unicode"/>
                <a:cs typeface="Lucida Sans Unicode"/>
              </a:rPr>
              <a:t>: H-53 anos/M-48 anos</a:t>
            </a:r>
          </a:p>
          <a:p>
            <a:pPr marL="269875" lvl="1" algn="just" eaLnBrk="1" hangingPunct="1">
              <a:buNone/>
            </a:pPr>
            <a:r>
              <a:rPr lang="pt-BR" sz="1600" dirty="0" smtClean="0">
                <a:latin typeface="Lucida Sans Unicode"/>
                <a:cs typeface="Lucida Sans Unicode"/>
              </a:rPr>
              <a:t>	- </a:t>
            </a:r>
            <a:r>
              <a:rPr lang="pt-BR" sz="1600" b="1" i="1" dirty="0" smtClean="0">
                <a:solidFill>
                  <a:srgbClr val="FF0000"/>
                </a:solidFill>
                <a:latin typeface="Lucida Sans Unicode"/>
                <a:cs typeface="Lucida Sans Unicode"/>
              </a:rPr>
              <a:t>TC</a:t>
            </a:r>
            <a:r>
              <a:rPr lang="pt-BR" sz="1600" dirty="0" smtClean="0">
                <a:latin typeface="Lucida Sans Unicode"/>
                <a:cs typeface="Lucida Sans Unicode"/>
              </a:rPr>
              <a:t>: H–30a/M–25a + </a:t>
            </a:r>
            <a:r>
              <a:rPr lang="pt-BR" sz="1600" b="1" dirty="0" smtClean="0">
                <a:latin typeface="Lucida Sans Unicode"/>
                <a:cs typeface="Lucida Sans Unicode"/>
              </a:rPr>
              <a:t>pedágio</a:t>
            </a:r>
            <a:r>
              <a:rPr lang="pt-BR" sz="1600" dirty="0" smtClean="0">
                <a:latin typeface="Lucida Sans Unicode"/>
                <a:cs typeface="Lucida Sans Unicode"/>
              </a:rPr>
              <a:t> (acréscimo de 40% sobre </a:t>
            </a:r>
            <a:r>
              <a:rPr lang="pt-BR" sz="1600" b="1" i="1" dirty="0" smtClean="0">
                <a:solidFill>
                  <a:srgbClr val="FF0000"/>
                </a:solidFill>
                <a:latin typeface="Lucida Sans Unicode"/>
                <a:cs typeface="Lucida Sans Unicode"/>
              </a:rPr>
              <a:t>TC</a:t>
            </a:r>
            <a:r>
              <a:rPr lang="pt-BR" sz="1600" dirty="0" smtClean="0">
                <a:latin typeface="Lucida Sans Unicode"/>
                <a:cs typeface="Lucida Sans Unicode"/>
              </a:rPr>
              <a:t> que na data da EC-20/98 faltava para o mínimo)</a:t>
            </a:r>
          </a:p>
          <a:p>
            <a:pPr marL="269875" lvl="1" algn="just" eaLnBrk="1" hangingPunct="1">
              <a:buNone/>
            </a:pPr>
            <a:endParaRPr lang="pt-BR" sz="1800" dirty="0" smtClean="0">
              <a:cs typeface="Lucida Sans Unicode"/>
            </a:endParaRPr>
          </a:p>
          <a:p>
            <a:pPr marL="269875" lvl="1" algn="just" eaLnBrk="1" hangingPunct="1">
              <a:buNone/>
            </a:pPr>
            <a:r>
              <a:rPr lang="pt-BR" sz="1800" dirty="0" smtClean="0">
                <a:cs typeface="Lucida Sans Unicode"/>
              </a:rPr>
              <a:t>→ Carência: 180 meses ou regra de transição (art.142)</a:t>
            </a:r>
            <a:endParaRPr lang="pt-BR" sz="2200" dirty="0" smtClean="0"/>
          </a:p>
        </p:txBody>
      </p:sp>
      <p:sp>
        <p:nvSpPr>
          <p:cNvPr id="2" name="Título 1"/>
          <p:cNvSpPr>
            <a:spLocks noGrp="1"/>
          </p:cNvSpPr>
          <p:nvPr>
            <p:ph type="title"/>
          </p:nvPr>
        </p:nvSpPr>
        <p:spPr>
          <a:xfrm>
            <a:off x="457200" y="274638"/>
            <a:ext cx="8229600" cy="850106"/>
          </a:xfrm>
        </p:spPr>
        <p:txBody>
          <a:bodyPr/>
          <a:lstStyle/>
          <a:p>
            <a:pPr algn="ctr" eaLnBrk="1" fontAlgn="auto" hangingPunct="1">
              <a:spcAft>
                <a:spcPts val="0"/>
              </a:spcAft>
              <a:defRPr/>
            </a:pPr>
            <a:endParaRPr lang="pt-BR" sz="2200" u="sn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1266">
                                            <p:txEl>
                                              <p:pRg st="3" end="3"/>
                                            </p:txEl>
                                          </p:spTgt>
                                        </p:tgtEl>
                                        <p:attrNameLst>
                                          <p:attrName>style.visibility</p:attrName>
                                        </p:attrNameLst>
                                      </p:cBhvr>
                                      <p:to>
                                        <p:strVal val="visible"/>
                                      </p:to>
                                    </p:set>
                                    <p:animEffect transition="in" filter="wheel(4)">
                                      <p:cBhvr>
                                        <p:cTn id="7" dur="2000"/>
                                        <p:tgtEl>
                                          <p:spTgt spid="11266">
                                            <p:txEl>
                                              <p:pRg st="3" end="3"/>
                                            </p:txEl>
                                          </p:spTgt>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11266">
                                            <p:txEl>
                                              <p:pRg st="4" end="4"/>
                                            </p:txEl>
                                          </p:spTgt>
                                        </p:tgtEl>
                                        <p:attrNameLst>
                                          <p:attrName>style.visibility</p:attrName>
                                        </p:attrNameLst>
                                      </p:cBhvr>
                                      <p:to>
                                        <p:strVal val="visible"/>
                                      </p:to>
                                    </p:set>
                                    <p:animEffect transition="in" filter="wheel(4)">
                                      <p:cBhvr>
                                        <p:cTn id="10" dur="2000"/>
                                        <p:tgtEl>
                                          <p:spTgt spid="11266">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4" fill="hold" grpId="0" nodeType="clickEffect">
                                  <p:stCondLst>
                                    <p:cond delay="0"/>
                                  </p:stCondLst>
                                  <p:childTnLst>
                                    <p:set>
                                      <p:cBhvr>
                                        <p:cTn id="14" dur="1" fill="hold">
                                          <p:stCondLst>
                                            <p:cond delay="0"/>
                                          </p:stCondLst>
                                        </p:cTn>
                                        <p:tgtEl>
                                          <p:spTgt spid="11266">
                                            <p:txEl>
                                              <p:pRg st="6" end="6"/>
                                            </p:txEl>
                                          </p:spTgt>
                                        </p:tgtEl>
                                        <p:attrNameLst>
                                          <p:attrName>style.visibility</p:attrName>
                                        </p:attrNameLst>
                                      </p:cBhvr>
                                      <p:to>
                                        <p:strVal val="visible"/>
                                      </p:to>
                                    </p:set>
                                    <p:animEffect transition="in" filter="wheel(4)">
                                      <p:cBhvr>
                                        <p:cTn id="15" dur="2000"/>
                                        <p:tgtEl>
                                          <p:spTgt spid="1126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so">
  <a:themeElements>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so">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so">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9344</TotalTime>
  <Words>12822</Words>
  <Application>Microsoft Office PowerPoint</Application>
  <PresentationFormat>Apresentação na tela (4:3)</PresentationFormat>
  <Paragraphs>738</Paragraphs>
  <Slides>43</Slides>
  <Notes>43</Notes>
  <HiddenSlides>0</HiddenSlides>
  <MMClips>0</MMClips>
  <ScaleCrop>false</ScaleCrop>
  <HeadingPairs>
    <vt:vector size="6" baseType="variant">
      <vt:variant>
        <vt:lpstr>Tema</vt:lpstr>
      </vt:variant>
      <vt:variant>
        <vt:i4>1</vt:i4>
      </vt:variant>
      <vt:variant>
        <vt:lpstr>Servidores OLE incorporados</vt:lpstr>
      </vt:variant>
      <vt:variant>
        <vt:i4>1</vt:i4>
      </vt:variant>
      <vt:variant>
        <vt:lpstr>Títulos de slides</vt:lpstr>
      </vt:variant>
      <vt:variant>
        <vt:i4>43</vt:i4>
      </vt:variant>
    </vt:vector>
  </HeadingPairs>
  <TitlesOfParts>
    <vt:vector size="45" baseType="lpstr">
      <vt:lpstr>Concurso</vt:lpstr>
      <vt:lpstr>Documento</vt:lpstr>
      <vt:lpstr>DIREITO PREVIDENCIÁRIO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 </vt:lpstr>
      <vt:lpstr> </vt:lpstr>
      <vt:lpstr> </vt:lpstr>
      <vt:lpstr> </vt:lpstr>
      <vt:lpstr> </vt:lpstr>
      <vt:lpstr> </vt:lpstr>
      <vt:lpstr> </vt:lpstr>
    </vt:vector>
  </TitlesOfParts>
  <Company>AGU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 ADMINISTRATIVO PREVIDENCIÁRIO</dc:title>
  <dc:creator>MARCELO RODRIGUES DA</dc:creator>
  <cp:lastModifiedBy>Marcelo</cp:lastModifiedBy>
  <cp:revision>785</cp:revision>
  <dcterms:created xsi:type="dcterms:W3CDTF">2010-09-26T22:46:01Z</dcterms:created>
  <dcterms:modified xsi:type="dcterms:W3CDTF">2017-10-20T17:51:21Z</dcterms:modified>
</cp:coreProperties>
</file>