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8" r:id="rId7"/>
    <p:sldId id="267" r:id="rId8"/>
    <p:sldId id="259" r:id="rId9"/>
    <p:sldId id="260" r:id="rId10"/>
    <p:sldId id="268" r:id="rId11"/>
    <p:sldId id="269" r:id="rId12"/>
    <p:sldId id="261" r:id="rId13"/>
    <p:sldId id="271" r:id="rId14"/>
    <p:sldId id="270" r:id="rId15"/>
    <p:sldId id="272" r:id="rId16"/>
    <p:sldId id="276" r:id="rId17"/>
    <p:sldId id="277" r:id="rId18"/>
    <p:sldId id="291" r:id="rId19"/>
    <p:sldId id="274" r:id="rId20"/>
    <p:sldId id="313" r:id="rId21"/>
    <p:sldId id="327" r:id="rId22"/>
    <p:sldId id="262" r:id="rId23"/>
    <p:sldId id="263" r:id="rId24"/>
    <p:sldId id="278" r:id="rId25"/>
    <p:sldId id="279" r:id="rId26"/>
    <p:sldId id="331" r:id="rId27"/>
    <p:sldId id="290" r:id="rId28"/>
    <p:sldId id="280" r:id="rId29"/>
    <p:sldId id="281" r:id="rId30"/>
    <p:sldId id="282" r:id="rId31"/>
    <p:sldId id="283" r:id="rId32"/>
    <p:sldId id="284" r:id="rId33"/>
    <p:sldId id="285" r:id="rId34"/>
    <p:sldId id="286" r:id="rId35"/>
    <p:sldId id="288" r:id="rId36"/>
    <p:sldId id="289" r:id="rId37"/>
    <p:sldId id="330" r:id="rId38"/>
    <p:sldId id="293" r:id="rId39"/>
    <p:sldId id="287" r:id="rId40"/>
    <p:sldId id="292" r:id="rId41"/>
    <p:sldId id="294" r:id="rId42"/>
    <p:sldId id="295" r:id="rId43"/>
    <p:sldId id="296" r:id="rId44"/>
    <p:sldId id="297" r:id="rId45"/>
    <p:sldId id="298" r:id="rId46"/>
    <p:sldId id="299" r:id="rId47"/>
    <p:sldId id="300" r:id="rId48"/>
    <p:sldId id="301" r:id="rId49"/>
    <p:sldId id="302" r:id="rId50"/>
    <p:sldId id="303" r:id="rId51"/>
    <p:sldId id="305" r:id="rId52"/>
    <p:sldId id="306" r:id="rId53"/>
    <p:sldId id="312" r:id="rId54"/>
    <p:sldId id="307" r:id="rId55"/>
    <p:sldId id="304" r:id="rId56"/>
    <p:sldId id="315" r:id="rId57"/>
    <p:sldId id="308" r:id="rId58"/>
    <p:sldId id="309" r:id="rId59"/>
    <p:sldId id="310" r:id="rId60"/>
    <p:sldId id="314" r:id="rId61"/>
    <p:sldId id="325" r:id="rId62"/>
    <p:sldId id="311" r:id="rId63"/>
    <p:sldId id="316" r:id="rId64"/>
    <p:sldId id="317" r:id="rId65"/>
    <p:sldId id="318" r:id="rId66"/>
    <p:sldId id="319" r:id="rId67"/>
    <p:sldId id="320" r:id="rId68"/>
    <p:sldId id="321" r:id="rId69"/>
    <p:sldId id="324" r:id="rId70"/>
    <p:sldId id="328" r:id="rId71"/>
    <p:sldId id="322" r:id="rId72"/>
    <p:sldId id="329" r:id="rId73"/>
    <p:sldId id="323" r:id="rId74"/>
    <p:sldId id="326" r:id="rId7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121637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164230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131958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245607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35086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100224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324842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373035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268753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267152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28/08/2013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val="189774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7EC2F-43C8-44A4-B0C1-762F98015B00}" type="datetimeFigureOut">
              <a:rPr lang="pt-BR" smtClean="0"/>
              <a:pPr/>
              <a:t>28/08/2013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79B7E-EF58-49B1-8AC2-17BB29396C77}" type="slidenum">
              <a:rPr lang="pt-BR" smtClean="0"/>
              <a:pPr/>
              <a:t>‹nº›</a:t>
            </a:fld>
            <a:endParaRPr lang="pt-BR"/>
          </a:p>
        </p:txBody>
      </p:sp>
    </p:spTree>
    <p:extLst>
      <p:ext uri="{BB962C8B-B14F-4D97-AF65-F5344CB8AC3E}">
        <p14:creationId xmlns:p14="http://schemas.microsoft.com/office/powerpoint/2010/main" val="359391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RESPONSABILIDADE CIVIL NOS ACIDENTES DE TR</a:t>
            </a:r>
            <a:r>
              <a:rPr lang="en-US" dirty="0" smtClean="0"/>
              <a:t>ÂNSITO</a:t>
            </a:r>
            <a:endParaRPr lang="pt-BR" dirty="0"/>
          </a:p>
        </p:txBody>
      </p:sp>
      <p:sp>
        <p:nvSpPr>
          <p:cNvPr id="3" name="Subtítulo 2"/>
          <p:cNvSpPr>
            <a:spLocks noGrp="1"/>
          </p:cNvSpPr>
          <p:nvPr>
            <p:ph type="subTitle" idx="1"/>
          </p:nvPr>
        </p:nvSpPr>
        <p:spPr/>
        <p:txBody>
          <a:bodyPr/>
          <a:lstStyle/>
          <a:p>
            <a:r>
              <a:rPr lang="en-US" dirty="0" smtClean="0"/>
              <a:t>Prof. </a:t>
            </a:r>
            <a:r>
              <a:rPr lang="en-US" dirty="0" err="1" smtClean="0"/>
              <a:t>Msc</a:t>
            </a:r>
            <a:r>
              <a:rPr lang="en-US" dirty="0" smtClean="0"/>
              <a:t>. Adriano </a:t>
            </a:r>
            <a:r>
              <a:rPr lang="en-US" dirty="0" err="1" smtClean="0"/>
              <a:t>Aranão</a:t>
            </a:r>
            <a:endParaRPr lang="pt-BR" dirty="0"/>
          </a:p>
        </p:txBody>
      </p:sp>
    </p:spTree>
    <p:extLst>
      <p:ext uri="{BB962C8B-B14F-4D97-AF65-F5344CB8AC3E}">
        <p14:creationId xmlns:p14="http://schemas.microsoft.com/office/powerpoint/2010/main" val="279554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CAUSAS DOS ACIDENTES DE TRÂNSITO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“Um </a:t>
            </a:r>
            <a:r>
              <a:rPr lang="en-US" dirty="0" err="1" smtClean="0"/>
              <a:t>esforço</a:t>
            </a:r>
            <a:r>
              <a:rPr lang="en-US" dirty="0" smtClean="0"/>
              <a:t> no </a:t>
            </a:r>
            <a:r>
              <a:rPr lang="en-US" dirty="0" err="1" smtClean="0"/>
              <a:t>sentido</a:t>
            </a:r>
            <a:r>
              <a:rPr lang="en-US" dirty="0" smtClean="0"/>
              <a:t> de </a:t>
            </a:r>
            <a:r>
              <a:rPr lang="en-US" dirty="0" err="1" smtClean="0"/>
              <a:t>ver</a:t>
            </a:r>
            <a:r>
              <a:rPr lang="en-US" dirty="0" smtClean="0"/>
              <a:t> a </a:t>
            </a:r>
            <a:r>
              <a:rPr lang="en-US" dirty="0" err="1" smtClean="0"/>
              <a:t>situação</a:t>
            </a:r>
            <a:r>
              <a:rPr lang="en-US" dirty="0" smtClean="0"/>
              <a:t> </a:t>
            </a:r>
            <a:r>
              <a:rPr lang="en-US" dirty="0" err="1" smtClean="0"/>
              <a:t>como</a:t>
            </a:r>
            <a:r>
              <a:rPr lang="en-US" dirty="0" smtClean="0"/>
              <a:t> um </a:t>
            </a:r>
            <a:r>
              <a:rPr lang="en-US" dirty="0" err="1" smtClean="0"/>
              <a:t>todo</a:t>
            </a:r>
            <a:r>
              <a:rPr lang="en-US" dirty="0" smtClean="0"/>
              <a:t> </a:t>
            </a:r>
            <a:r>
              <a:rPr lang="en-US" dirty="0" err="1" smtClean="0"/>
              <a:t>revela</a:t>
            </a:r>
            <a:r>
              <a:rPr lang="en-US" dirty="0" smtClean="0"/>
              <a:t> a </a:t>
            </a:r>
            <a:r>
              <a:rPr lang="en-US" dirty="0" err="1" smtClean="0"/>
              <a:t>dificuldade</a:t>
            </a:r>
            <a:r>
              <a:rPr lang="en-US" dirty="0" smtClean="0"/>
              <a:t> de </a:t>
            </a:r>
            <a:r>
              <a:rPr lang="en-US" dirty="0" err="1" smtClean="0"/>
              <a:t>lidar</a:t>
            </a:r>
            <a:r>
              <a:rPr lang="en-US" dirty="0" smtClean="0"/>
              <a:t> com um </a:t>
            </a:r>
            <a:r>
              <a:rPr lang="en-US" dirty="0" err="1" smtClean="0"/>
              <a:t>mundo</a:t>
            </a:r>
            <a:r>
              <a:rPr lang="en-US" dirty="0" smtClean="0"/>
              <a:t> no </a:t>
            </a:r>
            <a:r>
              <a:rPr lang="en-US" dirty="0" err="1" smtClean="0"/>
              <a:t>qual</a:t>
            </a:r>
            <a:r>
              <a:rPr lang="en-US" dirty="0" smtClean="0"/>
              <a:t> </a:t>
            </a:r>
            <a:r>
              <a:rPr lang="en-US" dirty="0" err="1" smtClean="0"/>
              <a:t>ninguém</a:t>
            </a:r>
            <a:r>
              <a:rPr lang="en-US" dirty="0" smtClean="0"/>
              <a:t> </a:t>
            </a:r>
            <a:r>
              <a:rPr lang="en-US" dirty="0" err="1" smtClean="0"/>
              <a:t>sabe</a:t>
            </a:r>
            <a:r>
              <a:rPr lang="en-US" dirty="0" smtClean="0"/>
              <a:t> </a:t>
            </a:r>
            <a:r>
              <a:rPr lang="en-US" dirty="0" err="1" smtClean="0"/>
              <a:t>ou</a:t>
            </a:r>
            <a:r>
              <a:rPr lang="en-US" dirty="0" smtClean="0"/>
              <a:t> </a:t>
            </a:r>
            <a:r>
              <a:rPr lang="en-US" dirty="0" err="1" smtClean="0"/>
              <a:t>quer</a:t>
            </a:r>
            <a:r>
              <a:rPr lang="en-US" dirty="0" smtClean="0"/>
              <a:t> saber </a:t>
            </a:r>
            <a:r>
              <a:rPr lang="en-US" dirty="0" err="1" smtClean="0"/>
              <a:t>quem</a:t>
            </a:r>
            <a:r>
              <a:rPr lang="en-US" dirty="0" smtClean="0"/>
              <a:t> é o outro, </a:t>
            </a:r>
            <a:r>
              <a:rPr lang="en-US" dirty="0" err="1" smtClean="0"/>
              <a:t>que</a:t>
            </a:r>
            <a:r>
              <a:rPr lang="en-US" dirty="0" smtClean="0"/>
              <a:t> </a:t>
            </a:r>
            <a:r>
              <a:rPr lang="en-US" dirty="0" err="1" smtClean="0"/>
              <a:t>deve</a:t>
            </a:r>
            <a:r>
              <a:rPr lang="en-US" dirty="0" smtClean="0"/>
              <a:t> </a:t>
            </a:r>
            <a:r>
              <a:rPr lang="en-US" dirty="0" err="1" smtClean="0"/>
              <a:t>ser</a:t>
            </a:r>
            <a:r>
              <a:rPr lang="en-US" dirty="0" smtClean="0"/>
              <a:t> </a:t>
            </a:r>
            <a:r>
              <a:rPr lang="en-US" dirty="0" err="1" smtClean="0"/>
              <a:t>sempre</a:t>
            </a:r>
            <a:r>
              <a:rPr lang="en-US" dirty="0" smtClean="0"/>
              <a:t> superior </a:t>
            </a:r>
            <a:r>
              <a:rPr lang="en-US" dirty="0" err="1" smtClean="0"/>
              <a:t>ou</a:t>
            </a:r>
            <a:r>
              <a:rPr lang="en-US" dirty="0" smtClean="0"/>
              <a:t> inferior, mas </a:t>
            </a:r>
            <a:r>
              <a:rPr lang="en-US" dirty="0" err="1" smtClean="0"/>
              <a:t>jamais</a:t>
            </a:r>
            <a:r>
              <a:rPr lang="en-US" dirty="0" smtClean="0"/>
              <a:t> um </a:t>
            </a:r>
            <a:r>
              <a:rPr lang="en-US" dirty="0" err="1" smtClean="0"/>
              <a:t>igual</a:t>
            </a:r>
            <a:r>
              <a:rPr lang="en-US" dirty="0" smtClean="0"/>
              <a:t>. […] o </a:t>
            </a:r>
            <a:r>
              <a:rPr lang="en-US" dirty="0" err="1" smtClean="0"/>
              <a:t>dilema</a:t>
            </a:r>
            <a:r>
              <a:rPr lang="en-US" dirty="0" smtClean="0"/>
              <a:t> de um </a:t>
            </a:r>
            <a:r>
              <a:rPr lang="en-US" dirty="0" err="1" smtClean="0"/>
              <a:t>espaço</a:t>
            </a:r>
            <a:r>
              <a:rPr lang="en-US" dirty="0" smtClean="0"/>
              <a:t> </a:t>
            </a:r>
            <a:r>
              <a:rPr lang="en-US" dirty="0" err="1" smtClean="0"/>
              <a:t>público</a:t>
            </a:r>
            <a:r>
              <a:rPr lang="en-US" dirty="0" smtClean="0"/>
              <a:t> </a:t>
            </a:r>
            <a:r>
              <a:rPr lang="en-US" dirty="0" err="1" smtClean="0"/>
              <a:t>construído</a:t>
            </a:r>
            <a:r>
              <a:rPr lang="en-US" dirty="0" smtClean="0"/>
              <a:t> </a:t>
            </a:r>
            <a:r>
              <a:rPr lang="en-US" dirty="0" err="1" smtClean="0"/>
              <a:t>como</a:t>
            </a:r>
            <a:r>
              <a:rPr lang="en-US" dirty="0" smtClean="0"/>
              <a:t> </a:t>
            </a:r>
            <a:r>
              <a:rPr lang="en-US" dirty="0" err="1" smtClean="0"/>
              <a:t>igualitário</a:t>
            </a:r>
            <a:r>
              <a:rPr lang="en-US" dirty="0" smtClean="0"/>
              <a:t>, mas </a:t>
            </a:r>
            <a:r>
              <a:rPr lang="en-US" dirty="0" err="1" smtClean="0"/>
              <a:t>sobre</a:t>
            </a:r>
            <a:r>
              <a:rPr lang="en-US" dirty="0" smtClean="0"/>
              <a:t> o </a:t>
            </a:r>
            <a:r>
              <a:rPr lang="en-US" dirty="0" err="1" smtClean="0"/>
              <a:t>qual</a:t>
            </a:r>
            <a:r>
              <a:rPr lang="en-US" dirty="0" smtClean="0"/>
              <a:t> </a:t>
            </a:r>
            <a:r>
              <a:rPr lang="en-US" dirty="0" err="1" smtClean="0"/>
              <a:t>condutores</a:t>
            </a:r>
            <a:r>
              <a:rPr lang="en-US" dirty="0" smtClean="0"/>
              <a:t> de </a:t>
            </a:r>
            <a:r>
              <a:rPr lang="en-US" dirty="0" err="1" smtClean="0"/>
              <a:t>veículos</a:t>
            </a:r>
            <a:r>
              <a:rPr lang="en-US" dirty="0" smtClean="0"/>
              <a:t> e </a:t>
            </a:r>
            <a:r>
              <a:rPr lang="en-US" dirty="0" err="1" smtClean="0"/>
              <a:t>pedestres</a:t>
            </a:r>
            <a:r>
              <a:rPr lang="en-US" dirty="0" smtClean="0"/>
              <a:t> </a:t>
            </a:r>
            <a:r>
              <a:rPr lang="en-US" dirty="0" err="1" smtClean="0"/>
              <a:t>atuam</a:t>
            </a:r>
            <a:r>
              <a:rPr lang="en-US" dirty="0" smtClean="0"/>
              <a:t> com </a:t>
            </a:r>
            <a:r>
              <a:rPr lang="en-US" dirty="0" err="1" smtClean="0"/>
              <a:t>expectativas</a:t>
            </a:r>
            <a:r>
              <a:rPr lang="en-US" dirty="0" smtClean="0"/>
              <a:t> </a:t>
            </a:r>
            <a:r>
              <a:rPr lang="en-US" dirty="0" err="1" smtClean="0"/>
              <a:t>hierárquicas</a:t>
            </a:r>
            <a:r>
              <a:rPr lang="en-US" dirty="0" smtClean="0"/>
              <a:t>. Um </a:t>
            </a:r>
            <a:r>
              <a:rPr lang="en-US" dirty="0" err="1" smtClean="0"/>
              <a:t>palco</a:t>
            </a:r>
            <a:r>
              <a:rPr lang="en-US" dirty="0" smtClean="0"/>
              <a:t> </a:t>
            </a:r>
            <a:r>
              <a:rPr lang="en-US" dirty="0" err="1" smtClean="0"/>
              <a:t>desenhado</a:t>
            </a:r>
            <a:r>
              <a:rPr lang="en-US" dirty="0" smtClean="0"/>
              <a:t> </a:t>
            </a:r>
            <a:r>
              <a:rPr lang="en-US" dirty="0" err="1" smtClean="0"/>
              <a:t>para</a:t>
            </a:r>
            <a:r>
              <a:rPr lang="en-US" dirty="0" smtClean="0"/>
              <a:t> </a:t>
            </a:r>
            <a:r>
              <a:rPr lang="en-US" dirty="0" err="1" smtClean="0"/>
              <a:t>cidadãos</a:t>
            </a:r>
            <a:r>
              <a:rPr lang="en-US" dirty="0" smtClean="0"/>
              <a:t> </a:t>
            </a:r>
            <a:r>
              <a:rPr lang="en-US" dirty="0" err="1" smtClean="0"/>
              <a:t>que</a:t>
            </a:r>
            <a:r>
              <a:rPr lang="en-US" dirty="0" smtClean="0"/>
              <a:t>, </a:t>
            </a:r>
            <a:r>
              <a:rPr lang="en-US" dirty="0" err="1" smtClean="0"/>
              <a:t>entretanto</a:t>
            </a:r>
            <a:r>
              <a:rPr lang="en-US" dirty="0" smtClean="0"/>
              <a:t>, </a:t>
            </a:r>
            <a:r>
              <a:rPr lang="en-US" dirty="0" err="1" smtClean="0"/>
              <a:t>nele</a:t>
            </a:r>
            <a:r>
              <a:rPr lang="en-US" dirty="0" smtClean="0"/>
              <a:t> </a:t>
            </a:r>
            <a:r>
              <a:rPr lang="en-US" dirty="0" err="1" smtClean="0"/>
              <a:t>atuam</a:t>
            </a:r>
            <a:r>
              <a:rPr lang="en-US" dirty="0" smtClean="0"/>
              <a:t> </a:t>
            </a:r>
            <a:r>
              <a:rPr lang="en-US" dirty="0" err="1" smtClean="0"/>
              <a:t>como</a:t>
            </a:r>
            <a:r>
              <a:rPr lang="en-US" dirty="0" smtClean="0"/>
              <a:t> </a:t>
            </a:r>
            <a:r>
              <a:rPr lang="en-US" dirty="0" err="1" smtClean="0"/>
              <a:t>aristocratas</a:t>
            </a:r>
            <a:r>
              <a:rPr lang="en-US" dirty="0" smtClean="0"/>
              <a:t>” (Roberto Da </a:t>
            </a:r>
            <a:r>
              <a:rPr lang="en-US" dirty="0" err="1" smtClean="0"/>
              <a:t>Matta</a:t>
            </a:r>
            <a:r>
              <a:rPr lang="en-US" dirty="0" smtClean="0"/>
              <a:t>, 2010, p. 97 e 98)</a:t>
            </a:r>
            <a:endParaRPr lang="pt-BR" dirty="0"/>
          </a:p>
        </p:txBody>
      </p:sp>
    </p:spTree>
    <p:extLst>
      <p:ext uri="{BB962C8B-B14F-4D97-AF65-F5344CB8AC3E}">
        <p14:creationId xmlns:p14="http://schemas.microsoft.com/office/powerpoint/2010/main" val="1819633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CONSEQUÊNCIAS DOS ACIDENTES DE TRÂNSITO</a:t>
            </a:r>
            <a:endParaRPr lang="pt-BR" dirty="0"/>
          </a:p>
        </p:txBody>
      </p:sp>
      <p:sp>
        <p:nvSpPr>
          <p:cNvPr id="3" name="Espaço Reservado para Conteúdo 2"/>
          <p:cNvSpPr>
            <a:spLocks noGrp="1"/>
          </p:cNvSpPr>
          <p:nvPr>
            <p:ph idx="1"/>
          </p:nvPr>
        </p:nvSpPr>
        <p:spPr/>
        <p:txBody>
          <a:bodyPr/>
          <a:lstStyle/>
          <a:p>
            <a:r>
              <a:rPr lang="en-US" dirty="0" err="1" smtClean="0"/>
              <a:t>Danos</a:t>
            </a:r>
            <a:r>
              <a:rPr lang="en-US" dirty="0" smtClean="0"/>
              <a:t> </a:t>
            </a:r>
            <a:r>
              <a:rPr lang="en-US" dirty="0" err="1" smtClean="0"/>
              <a:t>pessoais</a:t>
            </a:r>
            <a:endParaRPr lang="en-US" dirty="0" smtClean="0"/>
          </a:p>
          <a:p>
            <a:endParaRPr lang="en-US" dirty="0" smtClean="0"/>
          </a:p>
          <a:p>
            <a:r>
              <a:rPr lang="en-US" dirty="0" err="1" smtClean="0"/>
              <a:t>Danos</a:t>
            </a:r>
            <a:r>
              <a:rPr lang="en-US" dirty="0" smtClean="0"/>
              <a:t> </a:t>
            </a:r>
            <a:r>
              <a:rPr lang="en-US" dirty="0" err="1" smtClean="0"/>
              <a:t>públicos</a:t>
            </a:r>
            <a:endParaRPr lang="en-US" dirty="0" smtClean="0"/>
          </a:p>
          <a:p>
            <a:endParaRPr lang="en-US" dirty="0" smtClean="0"/>
          </a:p>
          <a:p>
            <a:r>
              <a:rPr lang="en-US" dirty="0" err="1" smtClean="0"/>
              <a:t>Danos</a:t>
            </a:r>
            <a:r>
              <a:rPr lang="en-US" dirty="0" smtClean="0"/>
              <a:t> </a:t>
            </a:r>
            <a:r>
              <a:rPr lang="en-US" dirty="0" err="1" smtClean="0"/>
              <a:t>patrimonais</a:t>
            </a:r>
            <a:endParaRPr lang="en-US" dirty="0" smtClean="0"/>
          </a:p>
          <a:p>
            <a:endParaRPr lang="en-US" dirty="0" smtClean="0"/>
          </a:p>
          <a:p>
            <a:r>
              <a:rPr lang="en-US" dirty="0" err="1" smtClean="0"/>
              <a:t>Danos</a:t>
            </a:r>
            <a:r>
              <a:rPr lang="en-US" dirty="0" smtClean="0"/>
              <a:t> </a:t>
            </a:r>
            <a:r>
              <a:rPr lang="en-US" dirty="0" err="1" smtClean="0"/>
              <a:t>morais</a:t>
            </a:r>
            <a:endParaRPr lang="pt-BR" dirty="0"/>
          </a:p>
        </p:txBody>
      </p:sp>
    </p:spTree>
    <p:extLst>
      <p:ext uri="{BB962C8B-B14F-4D97-AF65-F5344CB8AC3E}">
        <p14:creationId xmlns:p14="http://schemas.microsoft.com/office/powerpoint/2010/main" val="3726683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a:bodyPr>
          <a:lstStyle/>
          <a:p>
            <a:pPr algn="just"/>
            <a:r>
              <a:rPr lang="en-US" dirty="0" err="1" smtClean="0"/>
              <a:t>Definição</a:t>
            </a:r>
            <a:r>
              <a:rPr lang="en-US" dirty="0" smtClean="0"/>
              <a:t> do “</a:t>
            </a:r>
            <a:r>
              <a:rPr lang="en-US" dirty="0" err="1" smtClean="0"/>
              <a:t>culpado</a:t>
            </a:r>
            <a:r>
              <a:rPr lang="en-US" dirty="0" smtClean="0"/>
              <a:t>” </a:t>
            </a:r>
            <a:r>
              <a:rPr lang="en-US" dirty="0" err="1" smtClean="0"/>
              <a:t>pelo</a:t>
            </a:r>
            <a:r>
              <a:rPr lang="en-US" dirty="0" smtClean="0"/>
              <a:t> </a:t>
            </a:r>
            <a:r>
              <a:rPr lang="en-US" dirty="0" err="1" smtClean="0"/>
              <a:t>acidente</a:t>
            </a:r>
            <a:endParaRPr lang="en-US" dirty="0" smtClean="0"/>
          </a:p>
          <a:p>
            <a:pPr algn="just"/>
            <a:endParaRPr lang="en-US" dirty="0" smtClean="0"/>
          </a:p>
          <a:p>
            <a:pPr algn="just"/>
            <a:r>
              <a:rPr lang="en-US" dirty="0" smtClean="0"/>
              <a:t>“A culpa, </a:t>
            </a:r>
            <a:r>
              <a:rPr lang="en-US" dirty="0" err="1" smtClean="0"/>
              <a:t>para</a:t>
            </a:r>
            <a:r>
              <a:rPr lang="en-US" dirty="0" smtClean="0"/>
              <a:t> a </a:t>
            </a:r>
            <a:r>
              <a:rPr lang="en-US" dirty="0" err="1" smtClean="0"/>
              <a:t>responsabilização</a:t>
            </a:r>
            <a:r>
              <a:rPr lang="en-US" dirty="0" smtClean="0"/>
              <a:t> civil, é </a:t>
            </a:r>
            <a:r>
              <a:rPr lang="en-US" dirty="0" err="1" smtClean="0"/>
              <a:t>tomada</a:t>
            </a:r>
            <a:r>
              <a:rPr lang="en-US" dirty="0" smtClean="0"/>
              <a:t> </a:t>
            </a:r>
            <a:r>
              <a:rPr lang="en-US" dirty="0" err="1" smtClean="0"/>
              <a:t>pelo</a:t>
            </a:r>
            <a:r>
              <a:rPr lang="en-US" dirty="0" smtClean="0"/>
              <a:t> </a:t>
            </a:r>
            <a:r>
              <a:rPr lang="en-US" dirty="0" err="1" smtClean="0"/>
              <a:t>vocábulo</a:t>
            </a:r>
            <a:r>
              <a:rPr lang="en-US" dirty="0" smtClean="0"/>
              <a:t> </a:t>
            </a:r>
            <a:r>
              <a:rPr lang="en-US" i="1" dirty="0" err="1" smtClean="0"/>
              <a:t>lato</a:t>
            </a:r>
            <a:r>
              <a:rPr lang="en-US" i="1" dirty="0" smtClean="0"/>
              <a:t> </a:t>
            </a:r>
            <a:r>
              <a:rPr lang="en-US" i="1" dirty="0" err="1" smtClean="0"/>
              <a:t>sensu</a:t>
            </a:r>
            <a:r>
              <a:rPr lang="en-US" dirty="0" smtClean="0"/>
              <a:t>, </a:t>
            </a:r>
            <a:r>
              <a:rPr lang="en-US" dirty="0" err="1" smtClean="0"/>
              <a:t>abrangendo</a:t>
            </a:r>
            <a:r>
              <a:rPr lang="en-US" dirty="0" smtClean="0"/>
              <a:t>, </a:t>
            </a:r>
            <a:r>
              <a:rPr lang="en-US" dirty="0" err="1" smtClean="0"/>
              <a:t>assim</a:t>
            </a:r>
            <a:r>
              <a:rPr lang="en-US" dirty="0" smtClean="0"/>
              <a:t>, </a:t>
            </a:r>
            <a:r>
              <a:rPr lang="en-US" dirty="0" err="1" smtClean="0"/>
              <a:t>também</a:t>
            </a:r>
            <a:r>
              <a:rPr lang="en-US" dirty="0" smtClean="0"/>
              <a:t> o </a:t>
            </a:r>
            <a:r>
              <a:rPr lang="en-US" dirty="0" err="1" smtClean="0"/>
              <a:t>dolo</a:t>
            </a:r>
            <a:r>
              <a:rPr lang="en-US" dirty="0" smtClean="0"/>
              <a:t>, </a:t>
            </a:r>
            <a:r>
              <a:rPr lang="en-US" dirty="0" err="1" smtClean="0"/>
              <a:t>ou</a:t>
            </a:r>
            <a:r>
              <a:rPr lang="en-US" dirty="0" smtClean="0"/>
              <a:t> </a:t>
            </a:r>
            <a:r>
              <a:rPr lang="en-US" dirty="0" err="1" smtClean="0"/>
              <a:t>seja</a:t>
            </a:r>
            <a:r>
              <a:rPr lang="en-US" dirty="0" smtClean="0"/>
              <a:t>, </a:t>
            </a:r>
            <a:r>
              <a:rPr lang="en-US" dirty="0" err="1" smtClean="0"/>
              <a:t>todas</a:t>
            </a:r>
            <a:r>
              <a:rPr lang="en-US" dirty="0" smtClean="0"/>
              <a:t> as </a:t>
            </a:r>
            <a:r>
              <a:rPr lang="en-US" dirty="0" err="1" smtClean="0"/>
              <a:t>espécies</a:t>
            </a:r>
            <a:r>
              <a:rPr lang="en-US" dirty="0" smtClean="0"/>
              <a:t> de </a:t>
            </a:r>
            <a:r>
              <a:rPr lang="en-US" dirty="0" err="1" smtClean="0"/>
              <a:t>comportamentos</a:t>
            </a:r>
            <a:r>
              <a:rPr lang="en-US" dirty="0" smtClean="0"/>
              <a:t> </a:t>
            </a:r>
            <a:r>
              <a:rPr lang="en-US" dirty="0" err="1" smtClean="0"/>
              <a:t>contrários</a:t>
            </a:r>
            <a:r>
              <a:rPr lang="en-US" dirty="0" smtClean="0"/>
              <a:t> </a:t>
            </a:r>
            <a:r>
              <a:rPr lang="en-US" dirty="0" err="1" smtClean="0"/>
              <a:t>ao</a:t>
            </a:r>
            <a:r>
              <a:rPr lang="en-US" dirty="0" smtClean="0"/>
              <a:t> </a:t>
            </a:r>
            <a:r>
              <a:rPr lang="en-US" dirty="0" err="1" smtClean="0"/>
              <a:t>direito</a:t>
            </a:r>
            <a:r>
              <a:rPr lang="en-US" dirty="0" smtClean="0"/>
              <a:t>, </a:t>
            </a:r>
            <a:r>
              <a:rPr lang="en-US" dirty="0" err="1" smtClean="0"/>
              <a:t>sejam</a:t>
            </a:r>
            <a:r>
              <a:rPr lang="en-US" dirty="0" smtClean="0"/>
              <a:t> </a:t>
            </a:r>
            <a:r>
              <a:rPr lang="en-US" dirty="0" err="1" smtClean="0"/>
              <a:t>intencionais</a:t>
            </a:r>
            <a:r>
              <a:rPr lang="en-US" dirty="0" smtClean="0"/>
              <a:t> </a:t>
            </a:r>
            <a:r>
              <a:rPr lang="en-US" dirty="0" err="1" smtClean="0"/>
              <a:t>ou</a:t>
            </a:r>
            <a:r>
              <a:rPr lang="en-US" dirty="0" smtClean="0"/>
              <a:t> </a:t>
            </a:r>
            <a:r>
              <a:rPr lang="en-US" dirty="0" err="1" smtClean="0"/>
              <a:t>não</a:t>
            </a:r>
            <a:r>
              <a:rPr lang="en-US" dirty="0" smtClean="0"/>
              <a:t>, mas </a:t>
            </a:r>
            <a:r>
              <a:rPr lang="en-US" dirty="0" err="1" smtClean="0"/>
              <a:t>sempre</a:t>
            </a:r>
            <a:r>
              <a:rPr lang="en-US" dirty="0" smtClean="0"/>
              <a:t> </a:t>
            </a:r>
            <a:r>
              <a:rPr lang="en-US" dirty="0" err="1" smtClean="0"/>
              <a:t>imputáveis</a:t>
            </a:r>
            <a:r>
              <a:rPr lang="en-US" dirty="0" smtClean="0"/>
              <a:t> </a:t>
            </a:r>
            <a:r>
              <a:rPr lang="en-US" dirty="0" err="1" smtClean="0"/>
              <a:t>ao</a:t>
            </a:r>
            <a:r>
              <a:rPr lang="en-US" dirty="0" smtClean="0"/>
              <a:t> </a:t>
            </a:r>
            <a:r>
              <a:rPr lang="en-US" dirty="0" err="1" smtClean="0"/>
              <a:t>causador</a:t>
            </a:r>
            <a:r>
              <a:rPr lang="en-US" dirty="0" smtClean="0"/>
              <a:t> do </a:t>
            </a:r>
            <a:r>
              <a:rPr lang="en-US" dirty="0" err="1" smtClean="0"/>
              <a:t>dano</a:t>
            </a:r>
            <a:r>
              <a:rPr lang="en-US" dirty="0" smtClean="0"/>
              <a:t>.” (GANDINI e SALOMÃO, </a:t>
            </a:r>
            <a:r>
              <a:rPr lang="en-US" dirty="0" err="1" smtClean="0"/>
              <a:t>Ajuris</a:t>
            </a:r>
            <a:r>
              <a:rPr lang="en-US" dirty="0" smtClean="0"/>
              <a:t>, n.94, p. 146)</a:t>
            </a:r>
            <a:endParaRPr lang="pt-BR" dirty="0"/>
          </a:p>
        </p:txBody>
      </p:sp>
    </p:spTree>
    <p:extLst>
      <p:ext uri="{BB962C8B-B14F-4D97-AF65-F5344CB8AC3E}">
        <p14:creationId xmlns:p14="http://schemas.microsoft.com/office/powerpoint/2010/main" val="1961054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t>
            </a:r>
            <a:r>
              <a:rPr lang="en-US" dirty="0" err="1" smtClean="0"/>
              <a:t>Nos</a:t>
            </a:r>
            <a:r>
              <a:rPr lang="en-US" dirty="0" smtClean="0"/>
              <a:t> </a:t>
            </a:r>
            <a:r>
              <a:rPr lang="en-US" dirty="0" err="1" smtClean="0"/>
              <a:t>acidentes</a:t>
            </a:r>
            <a:r>
              <a:rPr lang="en-US" dirty="0" smtClean="0"/>
              <a:t> de </a:t>
            </a:r>
            <a:r>
              <a:rPr lang="en-US" dirty="0" err="1" smtClean="0"/>
              <a:t>trânsito</a:t>
            </a:r>
            <a:r>
              <a:rPr lang="en-US" dirty="0" smtClean="0"/>
              <a:t>, a culpa é a </a:t>
            </a:r>
            <a:r>
              <a:rPr lang="en-US" dirty="0" err="1" smtClean="0"/>
              <a:t>força</a:t>
            </a:r>
            <a:r>
              <a:rPr lang="en-US" dirty="0" smtClean="0"/>
              <a:t> </a:t>
            </a:r>
            <a:r>
              <a:rPr lang="en-US" dirty="0" err="1" smtClean="0"/>
              <a:t>máxima</a:t>
            </a:r>
            <a:r>
              <a:rPr lang="en-US" dirty="0" smtClean="0"/>
              <a:t> </a:t>
            </a:r>
            <a:r>
              <a:rPr lang="en-US" dirty="0" err="1" smtClean="0"/>
              <a:t>que</a:t>
            </a:r>
            <a:r>
              <a:rPr lang="en-US" dirty="0" smtClean="0"/>
              <a:t> </a:t>
            </a:r>
            <a:r>
              <a:rPr lang="en-US" dirty="0" err="1" smtClean="0"/>
              <a:t>desencadeia</a:t>
            </a:r>
            <a:r>
              <a:rPr lang="en-US" dirty="0" smtClean="0"/>
              <a:t> a </a:t>
            </a:r>
            <a:r>
              <a:rPr lang="en-US" dirty="0" err="1" smtClean="0"/>
              <a:t>responsabilidade</a:t>
            </a:r>
            <a:r>
              <a:rPr lang="en-US" dirty="0" smtClean="0"/>
              <a:t>. […] A </a:t>
            </a:r>
            <a:r>
              <a:rPr lang="en-US" dirty="0" err="1" smtClean="0"/>
              <a:t>reparação</a:t>
            </a:r>
            <a:r>
              <a:rPr lang="en-US" dirty="0" smtClean="0"/>
              <a:t> dos </a:t>
            </a:r>
            <a:r>
              <a:rPr lang="en-US" dirty="0" err="1" smtClean="0"/>
              <a:t>danos</a:t>
            </a:r>
            <a:r>
              <a:rPr lang="en-US" dirty="0" smtClean="0"/>
              <a:t> </a:t>
            </a:r>
            <a:r>
              <a:rPr lang="en-US" dirty="0" err="1" smtClean="0"/>
              <a:t>ocorridos</a:t>
            </a:r>
            <a:r>
              <a:rPr lang="en-US" dirty="0" smtClean="0"/>
              <a:t> </a:t>
            </a:r>
            <a:r>
              <a:rPr lang="en-US" dirty="0" err="1" smtClean="0"/>
              <a:t>por</a:t>
            </a:r>
            <a:r>
              <a:rPr lang="en-US" dirty="0" smtClean="0"/>
              <a:t> </a:t>
            </a:r>
            <a:r>
              <a:rPr lang="en-US" dirty="0" err="1" smtClean="0"/>
              <a:t>acidentes</a:t>
            </a:r>
            <a:r>
              <a:rPr lang="en-US" dirty="0" smtClean="0"/>
              <a:t> de </a:t>
            </a:r>
            <a:r>
              <a:rPr lang="en-US" dirty="0" err="1" smtClean="0"/>
              <a:t>trânsito</a:t>
            </a:r>
            <a:r>
              <a:rPr lang="en-US" dirty="0" smtClean="0"/>
              <a:t> </a:t>
            </a:r>
            <a:r>
              <a:rPr lang="en-US" dirty="0" err="1" smtClean="0"/>
              <a:t>decorre</a:t>
            </a:r>
            <a:r>
              <a:rPr lang="en-US" dirty="0" smtClean="0"/>
              <a:t> da culpa, </a:t>
            </a:r>
            <a:r>
              <a:rPr lang="en-US" dirty="0" err="1" smtClean="0"/>
              <a:t>náo</a:t>
            </a:r>
            <a:r>
              <a:rPr lang="en-US" dirty="0" smtClean="0"/>
              <a:t> se </a:t>
            </a:r>
            <a:r>
              <a:rPr lang="en-US" dirty="0" err="1" smtClean="0"/>
              <a:t>podendo</a:t>
            </a:r>
            <a:r>
              <a:rPr lang="en-US" dirty="0" smtClean="0"/>
              <a:t> </a:t>
            </a:r>
            <a:r>
              <a:rPr lang="en-US" dirty="0" err="1" smtClean="0"/>
              <a:t>buscar</a:t>
            </a:r>
            <a:r>
              <a:rPr lang="en-US" dirty="0" smtClean="0"/>
              <a:t> </a:t>
            </a:r>
            <a:r>
              <a:rPr lang="en-US" dirty="0" err="1" smtClean="0"/>
              <a:t>lastro</a:t>
            </a:r>
            <a:r>
              <a:rPr lang="en-US" dirty="0" smtClean="0"/>
              <a:t>, no </a:t>
            </a:r>
            <a:r>
              <a:rPr lang="en-US" dirty="0" err="1" smtClean="0"/>
              <a:t>assunto</a:t>
            </a:r>
            <a:r>
              <a:rPr lang="en-US" dirty="0" smtClean="0"/>
              <a:t>, </a:t>
            </a:r>
            <a:r>
              <a:rPr lang="en-US" dirty="0" err="1" smtClean="0"/>
              <a:t>na</a:t>
            </a:r>
            <a:r>
              <a:rPr lang="en-US" dirty="0" smtClean="0"/>
              <a:t> </a:t>
            </a:r>
            <a:r>
              <a:rPr lang="en-US" dirty="0" err="1" smtClean="0"/>
              <a:t>responsabilidade</a:t>
            </a:r>
            <a:r>
              <a:rPr lang="en-US" dirty="0" smtClean="0"/>
              <a:t> </a:t>
            </a:r>
            <a:r>
              <a:rPr lang="en-US" dirty="0" err="1" smtClean="0"/>
              <a:t>objetiva</a:t>
            </a:r>
            <a:r>
              <a:rPr lang="en-US" dirty="0" smtClean="0"/>
              <a:t>. </a:t>
            </a:r>
            <a:r>
              <a:rPr lang="en-US" dirty="0" err="1" smtClean="0"/>
              <a:t>Não</a:t>
            </a:r>
            <a:r>
              <a:rPr lang="en-US" dirty="0" smtClean="0"/>
              <a:t> </a:t>
            </a:r>
            <a:r>
              <a:rPr lang="en-US" dirty="0" err="1" smtClean="0"/>
              <a:t>incide</a:t>
            </a:r>
            <a:r>
              <a:rPr lang="en-US" dirty="0" smtClean="0"/>
              <a:t> o </a:t>
            </a:r>
            <a:r>
              <a:rPr lang="en-US" dirty="0" err="1" smtClean="0"/>
              <a:t>disposto</a:t>
            </a:r>
            <a:r>
              <a:rPr lang="en-US" dirty="0" smtClean="0"/>
              <a:t> no </a:t>
            </a:r>
            <a:r>
              <a:rPr lang="en-US" dirty="0" err="1" smtClean="0"/>
              <a:t>parágrafo</a:t>
            </a:r>
            <a:r>
              <a:rPr lang="en-US" dirty="0" smtClean="0"/>
              <a:t> </a:t>
            </a:r>
            <a:r>
              <a:rPr lang="en-US" dirty="0" err="1" smtClean="0"/>
              <a:t>único</a:t>
            </a:r>
            <a:r>
              <a:rPr lang="en-US" dirty="0" smtClean="0"/>
              <a:t> do art. 927 da lei civil, </a:t>
            </a:r>
            <a:r>
              <a:rPr lang="en-US" dirty="0" err="1" smtClean="0"/>
              <a:t>pelo</a:t>
            </a:r>
            <a:r>
              <a:rPr lang="en-US" dirty="0" smtClean="0"/>
              <a:t> </a:t>
            </a:r>
            <a:r>
              <a:rPr lang="en-US" dirty="0" err="1" smtClean="0"/>
              <a:t>quala</a:t>
            </a:r>
            <a:r>
              <a:rPr lang="en-US" dirty="0" smtClean="0"/>
              <a:t> </a:t>
            </a:r>
            <a:r>
              <a:rPr lang="en-US" dirty="0" err="1" smtClean="0"/>
              <a:t>reparação</a:t>
            </a:r>
            <a:r>
              <a:rPr lang="en-US" dirty="0" smtClean="0"/>
              <a:t> </a:t>
            </a:r>
            <a:r>
              <a:rPr lang="en-US" dirty="0" err="1" smtClean="0"/>
              <a:t>decorre</a:t>
            </a:r>
            <a:r>
              <a:rPr lang="en-US" dirty="0" smtClean="0"/>
              <a:t> da </a:t>
            </a:r>
            <a:r>
              <a:rPr lang="en-US" dirty="0" err="1" smtClean="0"/>
              <a:t>atividade</a:t>
            </a:r>
            <a:r>
              <a:rPr lang="en-US" dirty="0" smtClean="0"/>
              <a:t> </a:t>
            </a:r>
            <a:r>
              <a:rPr lang="en-US" dirty="0" err="1" smtClean="0"/>
              <a:t>desenvolvida</a:t>
            </a:r>
            <a:r>
              <a:rPr lang="en-US" dirty="0" smtClean="0"/>
              <a:t> </a:t>
            </a:r>
            <a:r>
              <a:rPr lang="en-US" dirty="0" err="1" smtClean="0"/>
              <a:t>pelo</a:t>
            </a:r>
            <a:r>
              <a:rPr lang="en-US" dirty="0" smtClean="0"/>
              <a:t> </a:t>
            </a:r>
            <a:r>
              <a:rPr lang="en-US" dirty="0" err="1" smtClean="0"/>
              <a:t>autor</a:t>
            </a:r>
            <a:r>
              <a:rPr lang="en-US" dirty="0" smtClean="0"/>
              <a:t> do </a:t>
            </a:r>
            <a:r>
              <a:rPr lang="en-US" dirty="0" err="1" smtClean="0"/>
              <a:t>dano</a:t>
            </a:r>
            <a:r>
              <a:rPr lang="en-US" dirty="0" smtClean="0"/>
              <a:t>, </a:t>
            </a:r>
            <a:r>
              <a:rPr lang="en-US" dirty="0" err="1" smtClean="0"/>
              <a:t>que</a:t>
            </a:r>
            <a:r>
              <a:rPr lang="en-US" dirty="0" smtClean="0"/>
              <a:t> </a:t>
            </a:r>
            <a:r>
              <a:rPr lang="en-US" dirty="0" err="1" smtClean="0"/>
              <a:t>implica</a:t>
            </a:r>
            <a:r>
              <a:rPr lang="en-US" dirty="0" smtClean="0"/>
              <a:t>, </a:t>
            </a:r>
            <a:r>
              <a:rPr lang="en-US" dirty="0" err="1" smtClean="0"/>
              <a:t>por</a:t>
            </a:r>
            <a:r>
              <a:rPr lang="en-US" dirty="0" smtClean="0"/>
              <a:t> </a:t>
            </a:r>
            <a:r>
              <a:rPr lang="en-US" dirty="0" err="1" smtClean="0"/>
              <a:t>sua</a:t>
            </a:r>
            <a:r>
              <a:rPr lang="en-US" dirty="0" smtClean="0"/>
              <a:t> </a:t>
            </a:r>
            <a:r>
              <a:rPr lang="en-US" dirty="0" err="1" smtClean="0"/>
              <a:t>natureza</a:t>
            </a:r>
            <a:r>
              <a:rPr lang="en-US" dirty="0" smtClean="0"/>
              <a:t>, </a:t>
            </a:r>
            <a:r>
              <a:rPr lang="en-US" dirty="0" err="1" smtClean="0"/>
              <a:t>risco</a:t>
            </a:r>
            <a:r>
              <a:rPr lang="en-US" dirty="0" smtClean="0"/>
              <a:t> </a:t>
            </a:r>
            <a:r>
              <a:rPr lang="en-US" dirty="0" err="1" smtClean="0"/>
              <a:t>aos</a:t>
            </a:r>
            <a:r>
              <a:rPr lang="en-US" dirty="0" smtClean="0"/>
              <a:t> </a:t>
            </a:r>
            <a:r>
              <a:rPr lang="en-US" dirty="0" err="1" smtClean="0"/>
              <a:t>direitos</a:t>
            </a:r>
            <a:r>
              <a:rPr lang="en-US" dirty="0" smtClean="0"/>
              <a:t> de </a:t>
            </a:r>
            <a:r>
              <a:rPr lang="en-US" dirty="0" err="1" smtClean="0"/>
              <a:t>outrem</a:t>
            </a:r>
            <a:r>
              <a:rPr lang="en-US" dirty="0" smtClean="0"/>
              <a:t>”. (RIZZARDO, 2011, p. 25 e 28)</a:t>
            </a:r>
            <a:endParaRPr lang="pt-BR" dirty="0"/>
          </a:p>
        </p:txBody>
      </p:sp>
    </p:spTree>
    <p:extLst>
      <p:ext uri="{BB962C8B-B14F-4D97-AF65-F5344CB8AC3E}">
        <p14:creationId xmlns:p14="http://schemas.microsoft.com/office/powerpoint/2010/main" val="3712597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err="1" smtClean="0"/>
              <a:t>Responsabilidade</a:t>
            </a:r>
            <a:r>
              <a:rPr lang="en-US" dirty="0" smtClean="0"/>
              <a:t> civil </a:t>
            </a:r>
            <a:r>
              <a:rPr lang="en-US" dirty="0" err="1" smtClean="0"/>
              <a:t>objetiva</a:t>
            </a:r>
            <a:r>
              <a:rPr lang="en-US" dirty="0"/>
              <a:t> </a:t>
            </a:r>
            <a:r>
              <a:rPr lang="en-US" dirty="0" err="1" smtClean="0"/>
              <a:t>nos</a:t>
            </a:r>
            <a:r>
              <a:rPr lang="en-US" dirty="0" smtClean="0"/>
              <a:t> </a:t>
            </a:r>
            <a:r>
              <a:rPr lang="en-US" dirty="0" err="1" smtClean="0"/>
              <a:t>acidentes</a:t>
            </a:r>
            <a:r>
              <a:rPr lang="en-US" dirty="0" smtClean="0"/>
              <a:t> de </a:t>
            </a:r>
            <a:r>
              <a:rPr lang="en-US" dirty="0" err="1" smtClean="0"/>
              <a:t>trânsito</a:t>
            </a:r>
            <a:r>
              <a:rPr lang="en-US" dirty="0" smtClean="0"/>
              <a:t>: CF/88, art. 37,§ 6º.</a:t>
            </a:r>
          </a:p>
          <a:p>
            <a:pPr algn="just"/>
            <a:endParaRPr lang="en-US" dirty="0" smtClean="0"/>
          </a:p>
          <a:p>
            <a:pPr algn="just"/>
            <a:r>
              <a:rPr lang="en-US" dirty="0" smtClean="0"/>
              <a:t>“</a:t>
            </a:r>
            <a:r>
              <a:rPr lang="en-US" dirty="0" err="1" smtClean="0"/>
              <a:t>Os</a:t>
            </a:r>
            <a:r>
              <a:rPr lang="en-US" dirty="0" smtClean="0"/>
              <a:t> </a:t>
            </a:r>
            <a:r>
              <a:rPr lang="en-US" dirty="0" err="1" smtClean="0"/>
              <a:t>órgãos</a:t>
            </a:r>
            <a:r>
              <a:rPr lang="en-US" dirty="0" smtClean="0"/>
              <a:t> e </a:t>
            </a:r>
            <a:r>
              <a:rPr lang="en-US" dirty="0" err="1" smtClean="0"/>
              <a:t>entidades</a:t>
            </a:r>
            <a:r>
              <a:rPr lang="en-US" dirty="0" smtClean="0"/>
              <a:t> </a:t>
            </a:r>
            <a:r>
              <a:rPr lang="en-US" dirty="0" err="1" smtClean="0"/>
              <a:t>componentes</a:t>
            </a:r>
            <a:r>
              <a:rPr lang="en-US" dirty="0" smtClean="0"/>
              <a:t> do </a:t>
            </a:r>
            <a:r>
              <a:rPr lang="en-US" dirty="0" err="1" smtClean="0"/>
              <a:t>Sistema</a:t>
            </a:r>
            <a:r>
              <a:rPr lang="en-US" dirty="0" smtClean="0"/>
              <a:t> </a:t>
            </a:r>
            <a:r>
              <a:rPr lang="en-US" dirty="0" err="1" smtClean="0"/>
              <a:t>Nacional</a:t>
            </a:r>
            <a:r>
              <a:rPr lang="en-US" dirty="0" smtClean="0"/>
              <a:t> de </a:t>
            </a:r>
            <a:r>
              <a:rPr lang="en-US" dirty="0" err="1" smtClean="0"/>
              <a:t>Trânsito</a:t>
            </a:r>
            <a:r>
              <a:rPr lang="en-US" dirty="0" smtClean="0"/>
              <a:t> </a:t>
            </a:r>
            <a:r>
              <a:rPr lang="en-US" dirty="0" err="1" smtClean="0"/>
              <a:t>respondem</a:t>
            </a:r>
            <a:r>
              <a:rPr lang="en-US" dirty="0" smtClean="0"/>
              <a:t>, no </a:t>
            </a:r>
            <a:r>
              <a:rPr lang="en-US" dirty="0" err="1" smtClean="0"/>
              <a:t>âmbito</a:t>
            </a:r>
            <a:r>
              <a:rPr lang="en-US" dirty="0" smtClean="0"/>
              <a:t> das </a:t>
            </a:r>
            <a:r>
              <a:rPr lang="en-US" dirty="0" err="1" smtClean="0"/>
              <a:t>respectivas</a:t>
            </a:r>
            <a:r>
              <a:rPr lang="en-US" dirty="0" smtClean="0"/>
              <a:t> </a:t>
            </a:r>
            <a:r>
              <a:rPr lang="en-US" dirty="0" err="1" smtClean="0"/>
              <a:t>competências</a:t>
            </a:r>
            <a:r>
              <a:rPr lang="en-US" dirty="0" smtClean="0"/>
              <a:t>, </a:t>
            </a:r>
            <a:r>
              <a:rPr lang="en-US" dirty="0" err="1" smtClean="0"/>
              <a:t>objetivamente</a:t>
            </a:r>
            <a:r>
              <a:rPr lang="en-US" dirty="0" smtClean="0"/>
              <a:t>, </a:t>
            </a:r>
            <a:r>
              <a:rPr lang="en-US" dirty="0" err="1" smtClean="0"/>
              <a:t>por</a:t>
            </a:r>
            <a:r>
              <a:rPr lang="en-US" dirty="0" smtClean="0"/>
              <a:t> </a:t>
            </a:r>
            <a:r>
              <a:rPr lang="en-US" dirty="0" err="1" smtClean="0"/>
              <a:t>danos</a:t>
            </a:r>
            <a:r>
              <a:rPr lang="en-US" dirty="0" smtClean="0"/>
              <a:t> </a:t>
            </a:r>
            <a:r>
              <a:rPr lang="en-US" dirty="0" err="1" smtClean="0"/>
              <a:t>causados</a:t>
            </a:r>
            <a:r>
              <a:rPr lang="en-US" dirty="0" smtClean="0"/>
              <a:t> </a:t>
            </a:r>
            <a:r>
              <a:rPr lang="en-US" dirty="0" err="1" smtClean="0"/>
              <a:t>aos</a:t>
            </a:r>
            <a:r>
              <a:rPr lang="en-US" dirty="0" smtClean="0"/>
              <a:t> </a:t>
            </a:r>
            <a:r>
              <a:rPr lang="en-US" dirty="0" err="1" smtClean="0"/>
              <a:t>cidadãos</a:t>
            </a:r>
            <a:r>
              <a:rPr lang="en-US" dirty="0" smtClean="0"/>
              <a:t> </a:t>
            </a:r>
            <a:r>
              <a:rPr lang="en-US" dirty="0" err="1" smtClean="0"/>
              <a:t>em</a:t>
            </a:r>
            <a:r>
              <a:rPr lang="en-US" dirty="0" smtClean="0"/>
              <a:t> </a:t>
            </a:r>
            <a:r>
              <a:rPr lang="en-US" dirty="0" err="1" smtClean="0"/>
              <a:t>virtude</a:t>
            </a:r>
            <a:r>
              <a:rPr lang="en-US" dirty="0" smtClean="0"/>
              <a:t> de </a:t>
            </a:r>
            <a:r>
              <a:rPr lang="en-US" dirty="0" err="1" smtClean="0"/>
              <a:t>ação</a:t>
            </a:r>
            <a:r>
              <a:rPr lang="en-US" dirty="0" smtClean="0"/>
              <a:t>, </a:t>
            </a:r>
            <a:r>
              <a:rPr lang="en-US" dirty="0" err="1" smtClean="0"/>
              <a:t>omissão</a:t>
            </a:r>
            <a:r>
              <a:rPr lang="en-US" dirty="0"/>
              <a:t> </a:t>
            </a:r>
            <a:r>
              <a:rPr lang="en-US" dirty="0" err="1" smtClean="0"/>
              <a:t>ou</a:t>
            </a:r>
            <a:r>
              <a:rPr lang="en-US" dirty="0" smtClean="0"/>
              <a:t> </a:t>
            </a:r>
            <a:r>
              <a:rPr lang="en-US" dirty="0" err="1" smtClean="0"/>
              <a:t>erro</a:t>
            </a:r>
            <a:r>
              <a:rPr lang="en-US" dirty="0" smtClean="0"/>
              <a:t> </a:t>
            </a:r>
            <a:r>
              <a:rPr lang="en-US" dirty="0" err="1" smtClean="0"/>
              <a:t>na</a:t>
            </a:r>
            <a:r>
              <a:rPr lang="en-US" dirty="0" smtClean="0"/>
              <a:t> </a:t>
            </a:r>
            <a:r>
              <a:rPr lang="en-US" dirty="0" err="1" smtClean="0"/>
              <a:t>execução</a:t>
            </a:r>
            <a:r>
              <a:rPr lang="en-US" dirty="0" smtClean="0"/>
              <a:t> e </a:t>
            </a:r>
            <a:r>
              <a:rPr lang="en-US" dirty="0" err="1" smtClean="0"/>
              <a:t>manutenção</a:t>
            </a:r>
            <a:r>
              <a:rPr lang="en-US" dirty="0" smtClean="0"/>
              <a:t> de </a:t>
            </a:r>
            <a:r>
              <a:rPr lang="en-US" dirty="0" err="1" smtClean="0"/>
              <a:t>programas</a:t>
            </a:r>
            <a:r>
              <a:rPr lang="en-US" dirty="0" smtClean="0"/>
              <a:t>, </a:t>
            </a:r>
            <a:r>
              <a:rPr lang="en-US" dirty="0" err="1" smtClean="0"/>
              <a:t>projetos</a:t>
            </a:r>
            <a:r>
              <a:rPr lang="en-US" dirty="0" smtClean="0"/>
              <a:t> e </a:t>
            </a:r>
            <a:r>
              <a:rPr lang="en-US" dirty="0" err="1" smtClean="0"/>
              <a:t>servi;os</a:t>
            </a:r>
            <a:r>
              <a:rPr lang="en-US" dirty="0" smtClean="0"/>
              <a:t> </a:t>
            </a:r>
            <a:r>
              <a:rPr lang="en-US" dirty="0" err="1" smtClean="0"/>
              <a:t>que</a:t>
            </a:r>
            <a:r>
              <a:rPr lang="en-US" dirty="0" smtClean="0"/>
              <a:t> </a:t>
            </a:r>
            <a:r>
              <a:rPr lang="en-US" dirty="0" err="1" smtClean="0"/>
              <a:t>garantam</a:t>
            </a:r>
            <a:r>
              <a:rPr lang="en-US" dirty="0" smtClean="0"/>
              <a:t> o </a:t>
            </a:r>
            <a:r>
              <a:rPr lang="en-US" dirty="0" err="1" smtClean="0"/>
              <a:t>exercício</a:t>
            </a:r>
            <a:r>
              <a:rPr lang="en-US" dirty="0" smtClean="0"/>
              <a:t> do </a:t>
            </a:r>
            <a:r>
              <a:rPr lang="en-US" dirty="0" err="1" smtClean="0"/>
              <a:t>direito</a:t>
            </a:r>
            <a:r>
              <a:rPr lang="en-US" dirty="0" smtClean="0"/>
              <a:t> do </a:t>
            </a:r>
            <a:r>
              <a:rPr lang="en-US" dirty="0" err="1" smtClean="0"/>
              <a:t>trânsito</a:t>
            </a:r>
            <a:r>
              <a:rPr lang="en-US" dirty="0" smtClean="0"/>
              <a:t> </a:t>
            </a:r>
            <a:r>
              <a:rPr lang="en-US" dirty="0" err="1" smtClean="0"/>
              <a:t>seguro</a:t>
            </a:r>
            <a:r>
              <a:rPr lang="en-US" dirty="0" smtClean="0"/>
              <a:t>.” (CTB, art. 1º, § 3º)</a:t>
            </a:r>
          </a:p>
          <a:p>
            <a:endParaRPr lang="pt-BR" dirty="0"/>
          </a:p>
        </p:txBody>
      </p:sp>
    </p:spTree>
    <p:extLst>
      <p:ext uri="{BB962C8B-B14F-4D97-AF65-F5344CB8AC3E}">
        <p14:creationId xmlns:p14="http://schemas.microsoft.com/office/powerpoint/2010/main" val="2186923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en-US" dirty="0" smtClean="0"/>
              <a:t>“</a:t>
            </a:r>
            <a:r>
              <a:rPr lang="en-US" dirty="0" err="1" smtClean="0"/>
              <a:t>Normalmente</a:t>
            </a:r>
            <a:r>
              <a:rPr lang="en-US" dirty="0" smtClean="0"/>
              <a:t>, </a:t>
            </a:r>
            <a:r>
              <a:rPr lang="en-US" dirty="0" err="1" smtClean="0"/>
              <a:t>porém</a:t>
            </a:r>
            <a:r>
              <a:rPr lang="en-US" dirty="0" smtClean="0"/>
              <a:t>, </a:t>
            </a:r>
            <a:r>
              <a:rPr lang="en-US" dirty="0" err="1" smtClean="0"/>
              <a:t>os</a:t>
            </a:r>
            <a:r>
              <a:rPr lang="en-US" dirty="0" smtClean="0"/>
              <a:t> </a:t>
            </a:r>
            <a:r>
              <a:rPr lang="en-US" dirty="0" err="1" smtClean="0"/>
              <a:t>acidentes</a:t>
            </a:r>
            <a:r>
              <a:rPr lang="en-US" dirty="0" smtClean="0"/>
              <a:t> de </a:t>
            </a:r>
            <a:r>
              <a:rPr lang="en-US" dirty="0" err="1" smtClean="0"/>
              <a:t>trânsito</a:t>
            </a:r>
            <a:r>
              <a:rPr lang="en-US" dirty="0" smtClean="0"/>
              <a:t> </a:t>
            </a:r>
            <a:r>
              <a:rPr lang="en-US" dirty="0" err="1" smtClean="0"/>
              <a:t>ocorrem</a:t>
            </a:r>
            <a:r>
              <a:rPr lang="en-US" dirty="0" smtClean="0"/>
              <a:t> </a:t>
            </a:r>
            <a:r>
              <a:rPr lang="en-US" dirty="0" err="1" smtClean="0"/>
              <a:t>por</a:t>
            </a:r>
            <a:r>
              <a:rPr lang="en-US" dirty="0" smtClean="0"/>
              <a:t> </a:t>
            </a:r>
            <a:r>
              <a:rPr lang="en-US" dirty="0" err="1" smtClean="0">
                <a:solidFill>
                  <a:srgbClr val="FF0000"/>
                </a:solidFill>
              </a:rPr>
              <a:t>desobediência</a:t>
            </a:r>
            <a:r>
              <a:rPr lang="en-US" dirty="0" smtClean="0">
                <a:solidFill>
                  <a:srgbClr val="FF0000"/>
                </a:solidFill>
              </a:rPr>
              <a:t> </a:t>
            </a:r>
            <a:r>
              <a:rPr lang="en-US" dirty="0" err="1" smtClean="0">
                <a:solidFill>
                  <a:srgbClr val="FF0000"/>
                </a:solidFill>
              </a:rPr>
              <a:t>às</a:t>
            </a:r>
            <a:r>
              <a:rPr lang="en-US" dirty="0" smtClean="0">
                <a:solidFill>
                  <a:srgbClr val="FF0000"/>
                </a:solidFill>
              </a:rPr>
              <a:t> </a:t>
            </a:r>
            <a:r>
              <a:rPr lang="en-US" dirty="0" err="1" smtClean="0">
                <a:solidFill>
                  <a:srgbClr val="FF0000"/>
                </a:solidFill>
              </a:rPr>
              <a:t>regras</a:t>
            </a:r>
            <a:r>
              <a:rPr lang="en-US" dirty="0" smtClean="0">
                <a:solidFill>
                  <a:srgbClr val="FF0000"/>
                </a:solidFill>
              </a:rPr>
              <a:t> de </a:t>
            </a:r>
            <a:r>
              <a:rPr lang="en-US" dirty="0" err="1" smtClean="0">
                <a:solidFill>
                  <a:srgbClr val="FF0000"/>
                </a:solidFill>
              </a:rPr>
              <a:t>trânsito</a:t>
            </a:r>
            <a:r>
              <a:rPr lang="en-US" dirty="0" smtClean="0"/>
              <a:t>, </a:t>
            </a:r>
            <a:r>
              <a:rPr lang="en-US" dirty="0" err="1" smtClean="0"/>
              <a:t>que</a:t>
            </a:r>
            <a:r>
              <a:rPr lang="en-US" dirty="0" smtClean="0"/>
              <a:t> </a:t>
            </a:r>
            <a:r>
              <a:rPr lang="en-US" dirty="0" err="1" smtClean="0"/>
              <a:t>envolve</a:t>
            </a:r>
            <a:r>
              <a:rPr lang="en-US" dirty="0" smtClean="0"/>
              <a:t> </a:t>
            </a:r>
            <a:r>
              <a:rPr lang="en-US" dirty="0" err="1" smtClean="0"/>
              <a:t>uma</a:t>
            </a:r>
            <a:r>
              <a:rPr lang="en-US" dirty="0" smtClean="0"/>
              <a:t> </a:t>
            </a:r>
            <a:r>
              <a:rPr lang="en-US" dirty="0" err="1" smtClean="0"/>
              <a:t>série</a:t>
            </a:r>
            <a:r>
              <a:rPr lang="en-US" dirty="0" smtClean="0"/>
              <a:t> de </a:t>
            </a:r>
            <a:r>
              <a:rPr lang="en-US" dirty="0" err="1" smtClean="0"/>
              <a:t>causas</a:t>
            </a:r>
            <a:r>
              <a:rPr lang="en-US" dirty="0" smtClean="0"/>
              <a:t> </a:t>
            </a:r>
            <a:r>
              <a:rPr lang="en-US" dirty="0" err="1" smtClean="0"/>
              <a:t>fundada</a:t>
            </a:r>
            <a:r>
              <a:rPr lang="en-US" dirty="0" smtClean="0"/>
              <a:t> </a:t>
            </a:r>
            <a:r>
              <a:rPr lang="en-US" dirty="0" err="1" smtClean="0"/>
              <a:t>na</a:t>
            </a:r>
            <a:r>
              <a:rPr lang="en-US" dirty="0" smtClean="0"/>
              <a:t> culpa, e </a:t>
            </a:r>
            <a:r>
              <a:rPr lang="en-US" dirty="0" err="1" smtClean="0"/>
              <a:t>exemplificiada</a:t>
            </a:r>
            <a:r>
              <a:rPr lang="en-US" dirty="0" smtClean="0"/>
              <a:t> </a:t>
            </a:r>
            <a:r>
              <a:rPr lang="en-US" dirty="0" err="1" smtClean="0"/>
              <a:t>genericamente</a:t>
            </a:r>
            <a:r>
              <a:rPr lang="en-US" dirty="0" smtClean="0"/>
              <a:t> </a:t>
            </a:r>
            <a:r>
              <a:rPr lang="en-US" dirty="0" err="1" smtClean="0"/>
              <a:t>na</a:t>
            </a:r>
            <a:r>
              <a:rPr lang="en-US" dirty="0" smtClean="0"/>
              <a:t> </a:t>
            </a:r>
            <a:r>
              <a:rPr lang="en-US" dirty="0" err="1" smtClean="0">
                <a:solidFill>
                  <a:srgbClr val="FF0000"/>
                </a:solidFill>
              </a:rPr>
              <a:t>imprudência</a:t>
            </a:r>
            <a:r>
              <a:rPr lang="en-US" dirty="0" smtClean="0">
                <a:solidFill>
                  <a:srgbClr val="FF0000"/>
                </a:solidFill>
              </a:rPr>
              <a:t>, </a:t>
            </a:r>
            <a:r>
              <a:rPr lang="en-US" dirty="0" err="1" smtClean="0">
                <a:solidFill>
                  <a:srgbClr val="FF0000"/>
                </a:solidFill>
              </a:rPr>
              <a:t>negligência</a:t>
            </a:r>
            <a:r>
              <a:rPr lang="en-US" dirty="0" smtClean="0">
                <a:solidFill>
                  <a:srgbClr val="FF0000"/>
                </a:solidFill>
              </a:rPr>
              <a:t> e </a:t>
            </a:r>
            <a:r>
              <a:rPr lang="en-US" dirty="0" err="1" smtClean="0">
                <a:solidFill>
                  <a:srgbClr val="FF0000"/>
                </a:solidFill>
              </a:rPr>
              <a:t>imperícia</a:t>
            </a:r>
            <a:r>
              <a:rPr lang="en-US" dirty="0" smtClean="0"/>
              <a:t>, </a:t>
            </a:r>
            <a:r>
              <a:rPr lang="en-US" dirty="0" err="1" smtClean="0"/>
              <a:t>fatores</a:t>
            </a:r>
            <a:r>
              <a:rPr lang="en-US" dirty="0" smtClean="0"/>
              <a:t> </a:t>
            </a:r>
            <a:r>
              <a:rPr lang="en-US" dirty="0" err="1" smtClean="0"/>
              <a:t>estes</a:t>
            </a:r>
            <a:r>
              <a:rPr lang="en-US" dirty="0" smtClean="0"/>
              <a:t> </a:t>
            </a:r>
            <a:r>
              <a:rPr lang="en-US" dirty="0" err="1" smtClean="0"/>
              <a:t>que</a:t>
            </a:r>
            <a:r>
              <a:rPr lang="en-US" dirty="0" smtClean="0"/>
              <a:t> se </a:t>
            </a:r>
            <a:r>
              <a:rPr lang="en-US" dirty="0" err="1" smtClean="0"/>
              <a:t>detalham</a:t>
            </a:r>
            <a:r>
              <a:rPr lang="en-US" dirty="0" smtClean="0"/>
              <a:t> no </a:t>
            </a:r>
            <a:r>
              <a:rPr lang="en-US" dirty="0" err="1" smtClean="0"/>
              <a:t>excesso</a:t>
            </a:r>
            <a:r>
              <a:rPr lang="en-US" dirty="0" smtClean="0"/>
              <a:t> de </a:t>
            </a:r>
            <a:r>
              <a:rPr lang="en-US" dirty="0" err="1" smtClean="0"/>
              <a:t>velocidade</a:t>
            </a:r>
            <a:r>
              <a:rPr lang="en-US" dirty="0" smtClean="0"/>
              <a:t>, </a:t>
            </a:r>
            <a:r>
              <a:rPr lang="en-US" dirty="0" err="1" smtClean="0"/>
              <a:t>na</a:t>
            </a:r>
            <a:r>
              <a:rPr lang="en-US" dirty="0" smtClean="0"/>
              <a:t> </a:t>
            </a:r>
            <a:r>
              <a:rPr lang="en-US" dirty="0" err="1" smtClean="0"/>
              <a:t>distração</a:t>
            </a:r>
            <a:r>
              <a:rPr lang="en-US" dirty="0" smtClean="0"/>
              <a:t>, no </a:t>
            </a:r>
            <a:r>
              <a:rPr lang="en-US" dirty="0" err="1" smtClean="0"/>
              <a:t>momento</a:t>
            </a:r>
            <a:r>
              <a:rPr lang="en-US" dirty="0" smtClean="0"/>
              <a:t> de </a:t>
            </a:r>
            <a:r>
              <a:rPr lang="en-US" dirty="0" err="1" smtClean="0"/>
              <a:t>descuido</a:t>
            </a:r>
            <a:r>
              <a:rPr lang="en-US" dirty="0" smtClean="0"/>
              <a:t>, </a:t>
            </a:r>
            <a:r>
              <a:rPr lang="en-US" dirty="0" err="1" smtClean="0"/>
              <a:t>na</a:t>
            </a:r>
            <a:r>
              <a:rPr lang="en-US" dirty="0" smtClean="0"/>
              <a:t> </a:t>
            </a:r>
            <a:r>
              <a:rPr lang="en-US" dirty="0" err="1" smtClean="0"/>
              <a:t>ausência</a:t>
            </a:r>
            <a:r>
              <a:rPr lang="en-US" dirty="0" smtClean="0"/>
              <a:t> de </a:t>
            </a:r>
            <a:r>
              <a:rPr lang="en-US" dirty="0" err="1" smtClean="0"/>
              <a:t>condições</a:t>
            </a:r>
            <a:r>
              <a:rPr lang="en-US" dirty="0" smtClean="0"/>
              <a:t> de </a:t>
            </a:r>
            <a:r>
              <a:rPr lang="en-US" dirty="0" err="1" smtClean="0"/>
              <a:t>normalidade</a:t>
            </a:r>
            <a:r>
              <a:rPr lang="en-US" dirty="0" smtClean="0"/>
              <a:t> do </a:t>
            </a:r>
            <a:r>
              <a:rPr lang="en-US" dirty="0" err="1" smtClean="0"/>
              <a:t>estado</a:t>
            </a:r>
            <a:r>
              <a:rPr lang="en-US" dirty="0" smtClean="0"/>
              <a:t> da </a:t>
            </a:r>
            <a:r>
              <a:rPr lang="en-US" dirty="0" err="1" smtClean="0"/>
              <a:t>pessoa</a:t>
            </a:r>
            <a:r>
              <a:rPr lang="en-US" dirty="0" smtClean="0"/>
              <a:t>, o </a:t>
            </a:r>
            <a:r>
              <a:rPr lang="en-US" dirty="0" err="1" smtClean="0"/>
              <a:t>que</a:t>
            </a:r>
            <a:r>
              <a:rPr lang="en-US" dirty="0" smtClean="0"/>
              <a:t> </a:t>
            </a:r>
            <a:r>
              <a:rPr lang="en-US" dirty="0" err="1" smtClean="0"/>
              <a:t>acontece</a:t>
            </a:r>
            <a:r>
              <a:rPr lang="en-US" dirty="0" smtClean="0"/>
              <a:t> </a:t>
            </a:r>
            <a:r>
              <a:rPr lang="en-US" dirty="0" err="1" smtClean="0"/>
              <a:t>na</a:t>
            </a:r>
            <a:r>
              <a:rPr lang="en-US" dirty="0" smtClean="0"/>
              <a:t> </a:t>
            </a:r>
            <a:r>
              <a:rPr lang="en-US" dirty="0" err="1" smtClean="0"/>
              <a:t>embriaguez</a:t>
            </a:r>
            <a:r>
              <a:rPr lang="en-US" dirty="0" smtClean="0"/>
              <a:t>, no </a:t>
            </a:r>
            <a:r>
              <a:rPr lang="en-US" dirty="0" err="1" smtClean="0"/>
              <a:t>cansaço</a:t>
            </a:r>
            <a:r>
              <a:rPr lang="en-US" dirty="0" smtClean="0"/>
              <a:t>, </a:t>
            </a:r>
            <a:r>
              <a:rPr lang="en-US" dirty="0" err="1" smtClean="0"/>
              <a:t>na</a:t>
            </a:r>
            <a:r>
              <a:rPr lang="en-US" dirty="0" smtClean="0"/>
              <a:t> </a:t>
            </a:r>
            <a:r>
              <a:rPr lang="en-US" dirty="0" err="1" smtClean="0"/>
              <a:t>fadiga</a:t>
            </a:r>
            <a:r>
              <a:rPr lang="en-US" dirty="0" smtClean="0"/>
              <a:t>, no </a:t>
            </a:r>
            <a:r>
              <a:rPr lang="en-US" dirty="0" err="1" smtClean="0"/>
              <a:t>sono</a:t>
            </a:r>
            <a:r>
              <a:rPr lang="en-US" dirty="0" smtClean="0"/>
              <a:t>, no </a:t>
            </a:r>
            <a:r>
              <a:rPr lang="en-US" dirty="0" err="1" smtClean="0"/>
              <a:t>nervosismo</a:t>
            </a:r>
            <a:r>
              <a:rPr lang="en-US" dirty="0" smtClean="0"/>
              <a:t>. E </a:t>
            </a:r>
            <a:r>
              <a:rPr lang="en-US" dirty="0" err="1" smtClean="0"/>
              <a:t>quem</a:t>
            </a:r>
            <a:r>
              <a:rPr lang="en-US" dirty="0" smtClean="0"/>
              <a:t> se </a:t>
            </a:r>
            <a:r>
              <a:rPr lang="en-US" dirty="0" err="1" smtClean="0"/>
              <a:t>encontra</a:t>
            </a:r>
            <a:r>
              <a:rPr lang="en-US" dirty="0" smtClean="0"/>
              <a:t> </a:t>
            </a:r>
            <a:r>
              <a:rPr lang="en-US" dirty="0" err="1" smtClean="0"/>
              <a:t>dirigindo</a:t>
            </a:r>
            <a:r>
              <a:rPr lang="en-US" dirty="0" smtClean="0"/>
              <a:t> com </a:t>
            </a:r>
            <a:r>
              <a:rPr lang="en-US" dirty="0" err="1" smtClean="0"/>
              <a:t>tais</a:t>
            </a:r>
            <a:r>
              <a:rPr lang="en-US" dirty="0" smtClean="0"/>
              <a:t> </a:t>
            </a:r>
            <a:r>
              <a:rPr lang="en-US" dirty="0" err="1" smtClean="0"/>
              <a:t>precariedades</a:t>
            </a:r>
            <a:r>
              <a:rPr lang="en-US" dirty="0" smtClean="0"/>
              <a:t> </a:t>
            </a:r>
            <a:r>
              <a:rPr lang="en-US" dirty="0" err="1" smtClean="0"/>
              <a:t>evidencia</a:t>
            </a:r>
            <a:r>
              <a:rPr lang="en-US" dirty="0" smtClean="0"/>
              <a:t> </a:t>
            </a:r>
            <a:r>
              <a:rPr lang="en-US" dirty="0" err="1" smtClean="0"/>
              <a:t>uma</a:t>
            </a:r>
            <a:r>
              <a:rPr lang="en-US" dirty="0" smtClean="0"/>
              <a:t> </a:t>
            </a:r>
            <a:r>
              <a:rPr lang="en-US" dirty="0" err="1" smtClean="0">
                <a:solidFill>
                  <a:srgbClr val="FF0000"/>
                </a:solidFill>
              </a:rPr>
              <a:t>conduta</a:t>
            </a:r>
            <a:r>
              <a:rPr lang="en-US" dirty="0" smtClean="0">
                <a:solidFill>
                  <a:srgbClr val="FF0000"/>
                </a:solidFill>
              </a:rPr>
              <a:t> </a:t>
            </a:r>
            <a:r>
              <a:rPr lang="en-US" dirty="0" err="1" smtClean="0">
                <a:solidFill>
                  <a:srgbClr val="FF0000"/>
                </a:solidFill>
              </a:rPr>
              <a:t>culposa</a:t>
            </a:r>
            <a:r>
              <a:rPr lang="en-US" dirty="0" smtClean="0"/>
              <a:t>.”(RIZZARDO, 2011, p. 29)</a:t>
            </a:r>
          </a:p>
          <a:p>
            <a:pPr marL="0" indent="0">
              <a:buNone/>
            </a:pPr>
            <a:endParaRPr lang="pt-BR" dirty="0"/>
          </a:p>
        </p:txBody>
      </p:sp>
    </p:spTree>
    <p:extLst>
      <p:ext uri="{BB962C8B-B14F-4D97-AF65-F5344CB8AC3E}">
        <p14:creationId xmlns:p14="http://schemas.microsoft.com/office/powerpoint/2010/main" val="899674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 </a:t>
            </a:r>
            <a:r>
              <a:rPr lang="en-US" dirty="0" err="1" smtClean="0"/>
              <a:t>justamente</a:t>
            </a:r>
            <a:r>
              <a:rPr lang="en-US" dirty="0" smtClean="0"/>
              <a:t> </a:t>
            </a:r>
            <a:r>
              <a:rPr lang="en-US" dirty="0" err="1" smtClean="0"/>
              <a:t>em</a:t>
            </a:r>
            <a:r>
              <a:rPr lang="en-US" dirty="0" smtClean="0"/>
              <a:t> </a:t>
            </a:r>
            <a:r>
              <a:rPr lang="en-US" dirty="0" err="1" smtClean="0"/>
              <a:t>função</a:t>
            </a:r>
            <a:r>
              <a:rPr lang="en-US" dirty="0" smtClean="0"/>
              <a:t> da </a:t>
            </a:r>
            <a:r>
              <a:rPr lang="en-US" dirty="0" err="1" smtClean="0">
                <a:solidFill>
                  <a:srgbClr val="FF0000"/>
                </a:solidFill>
              </a:rPr>
              <a:t>diferença</a:t>
            </a:r>
            <a:r>
              <a:rPr lang="en-US" dirty="0" smtClean="0">
                <a:solidFill>
                  <a:srgbClr val="FF0000"/>
                </a:solidFill>
              </a:rPr>
              <a:t> de </a:t>
            </a:r>
            <a:r>
              <a:rPr lang="en-US" dirty="0" err="1" smtClean="0">
                <a:solidFill>
                  <a:srgbClr val="FF0000"/>
                </a:solidFill>
              </a:rPr>
              <a:t>forças</a:t>
            </a:r>
            <a:r>
              <a:rPr lang="en-US" dirty="0" smtClean="0">
                <a:solidFill>
                  <a:srgbClr val="FF0000"/>
                </a:solidFill>
              </a:rPr>
              <a:t> </a:t>
            </a:r>
            <a:r>
              <a:rPr lang="en-US" dirty="0" smtClean="0"/>
              <a:t>entre a </a:t>
            </a:r>
            <a:r>
              <a:rPr lang="en-US" dirty="0" err="1" smtClean="0"/>
              <a:t>vítima</a:t>
            </a:r>
            <a:r>
              <a:rPr lang="en-US" dirty="0" smtClean="0"/>
              <a:t> e o </a:t>
            </a:r>
            <a:r>
              <a:rPr lang="en-US" dirty="0" err="1" smtClean="0"/>
              <a:t>veículo</a:t>
            </a:r>
            <a:r>
              <a:rPr lang="en-US" dirty="0" smtClean="0"/>
              <a:t>, e </a:t>
            </a:r>
            <a:r>
              <a:rPr lang="en-US" dirty="0" err="1" smtClean="0"/>
              <a:t>por</a:t>
            </a:r>
            <a:r>
              <a:rPr lang="en-US" dirty="0" smtClean="0"/>
              <a:t> </a:t>
            </a:r>
            <a:r>
              <a:rPr lang="en-US" dirty="0" err="1" smtClean="0"/>
              <a:t>ser</a:t>
            </a:r>
            <a:r>
              <a:rPr lang="en-US" dirty="0" smtClean="0"/>
              <a:t> </a:t>
            </a:r>
            <a:r>
              <a:rPr lang="en-US" dirty="0" err="1" smtClean="0"/>
              <a:t>este</a:t>
            </a:r>
            <a:r>
              <a:rPr lang="en-US" dirty="0" smtClean="0"/>
              <a:t> um </a:t>
            </a:r>
            <a:r>
              <a:rPr lang="en-US" dirty="0" err="1" smtClean="0"/>
              <a:t>instrumento</a:t>
            </a:r>
            <a:r>
              <a:rPr lang="en-US" dirty="0" smtClean="0"/>
              <a:t> de </a:t>
            </a:r>
            <a:r>
              <a:rPr lang="en-US" dirty="0" err="1" smtClean="0"/>
              <a:t>perigo</a:t>
            </a:r>
            <a:r>
              <a:rPr lang="en-US" dirty="0" smtClean="0"/>
              <a:t>, </a:t>
            </a:r>
            <a:r>
              <a:rPr lang="en-US" dirty="0" err="1" smtClean="0"/>
              <a:t>deve</a:t>
            </a:r>
            <a:r>
              <a:rPr lang="en-US" dirty="0" smtClean="0"/>
              <a:t> </a:t>
            </a:r>
            <a:r>
              <a:rPr lang="en-US" dirty="0" err="1" smtClean="0"/>
              <a:t>prevalecer</a:t>
            </a:r>
            <a:r>
              <a:rPr lang="en-US" dirty="0" smtClean="0"/>
              <a:t> a </a:t>
            </a:r>
            <a:r>
              <a:rPr lang="en-US" dirty="0" err="1" smtClean="0">
                <a:solidFill>
                  <a:srgbClr val="FF0000"/>
                </a:solidFill>
              </a:rPr>
              <a:t>inversão</a:t>
            </a:r>
            <a:r>
              <a:rPr lang="en-US" dirty="0" smtClean="0">
                <a:solidFill>
                  <a:srgbClr val="FF0000"/>
                </a:solidFill>
              </a:rPr>
              <a:t> do </a:t>
            </a:r>
            <a:r>
              <a:rPr lang="en-US" dirty="0" err="1" smtClean="0">
                <a:solidFill>
                  <a:srgbClr val="FF0000"/>
                </a:solidFill>
              </a:rPr>
              <a:t>ônus</a:t>
            </a:r>
            <a:r>
              <a:rPr lang="en-US" dirty="0" smtClean="0">
                <a:solidFill>
                  <a:srgbClr val="FF0000"/>
                </a:solidFill>
              </a:rPr>
              <a:t> da </a:t>
            </a:r>
            <a:r>
              <a:rPr lang="en-US" dirty="0" err="1" smtClean="0">
                <a:solidFill>
                  <a:srgbClr val="FF0000"/>
                </a:solidFill>
              </a:rPr>
              <a:t>prova</a:t>
            </a:r>
            <a:r>
              <a:rPr lang="en-US" dirty="0" smtClean="0"/>
              <a:t>. O </a:t>
            </a:r>
            <a:r>
              <a:rPr lang="en-US" dirty="0" err="1" smtClean="0"/>
              <a:t>tratamento</a:t>
            </a:r>
            <a:r>
              <a:rPr lang="en-US" dirty="0" smtClean="0"/>
              <a:t> é de </a:t>
            </a:r>
            <a:r>
              <a:rPr lang="en-US" dirty="0" err="1" smtClean="0"/>
              <a:t>amplo</a:t>
            </a:r>
            <a:r>
              <a:rPr lang="en-US" dirty="0" smtClean="0"/>
              <a:t> </a:t>
            </a:r>
            <a:r>
              <a:rPr lang="en-US" dirty="0" err="1" smtClean="0"/>
              <a:t>favorecimento</a:t>
            </a:r>
            <a:r>
              <a:rPr lang="en-US" dirty="0" smtClean="0"/>
              <a:t> à </a:t>
            </a:r>
            <a:r>
              <a:rPr lang="en-US" dirty="0" err="1" smtClean="0"/>
              <a:t>posição</a:t>
            </a:r>
            <a:r>
              <a:rPr lang="en-US" dirty="0" smtClean="0"/>
              <a:t> da </a:t>
            </a:r>
            <a:r>
              <a:rPr lang="en-US" dirty="0" err="1" smtClean="0"/>
              <a:t>vítima</a:t>
            </a:r>
            <a:r>
              <a:rPr lang="en-US" dirty="0" smtClean="0"/>
              <a:t>. […] </a:t>
            </a:r>
            <a:r>
              <a:rPr lang="en-US" dirty="0" err="1" smtClean="0"/>
              <a:t>Está</a:t>
            </a:r>
            <a:r>
              <a:rPr lang="en-US" dirty="0" smtClean="0"/>
              <a:t>-se </a:t>
            </a:r>
            <a:r>
              <a:rPr lang="en-US" dirty="0" err="1" smtClean="0"/>
              <a:t>diante</a:t>
            </a:r>
            <a:r>
              <a:rPr lang="en-US" dirty="0" smtClean="0"/>
              <a:t> de </a:t>
            </a:r>
            <a:r>
              <a:rPr lang="en-US" dirty="0" err="1" smtClean="0"/>
              <a:t>uma</a:t>
            </a:r>
            <a:r>
              <a:rPr lang="en-US" dirty="0" smtClean="0"/>
              <a:t> </a:t>
            </a:r>
            <a:r>
              <a:rPr lang="en-US" dirty="0" err="1" smtClean="0"/>
              <a:t>presunção</a:t>
            </a:r>
            <a:r>
              <a:rPr lang="en-US" dirty="0" smtClean="0"/>
              <a:t> </a:t>
            </a:r>
            <a:r>
              <a:rPr lang="en-US" dirty="0" err="1" smtClean="0"/>
              <a:t>apenas</a:t>
            </a:r>
            <a:r>
              <a:rPr lang="en-US" dirty="0" smtClean="0"/>
              <a:t>, </a:t>
            </a:r>
            <a:r>
              <a:rPr lang="en-US" dirty="0" err="1" smtClean="0"/>
              <a:t>que</a:t>
            </a:r>
            <a:r>
              <a:rPr lang="en-US" dirty="0" smtClean="0"/>
              <a:t> </a:t>
            </a:r>
            <a:r>
              <a:rPr lang="en-US" dirty="0" err="1" smtClean="0"/>
              <a:t>não</a:t>
            </a:r>
            <a:r>
              <a:rPr lang="en-US" dirty="0" smtClean="0"/>
              <a:t> </a:t>
            </a:r>
            <a:r>
              <a:rPr lang="en-US" dirty="0" err="1" smtClean="0"/>
              <a:t>dispensa</a:t>
            </a:r>
            <a:r>
              <a:rPr lang="en-US" dirty="0" smtClean="0"/>
              <a:t>, no </a:t>
            </a:r>
            <a:r>
              <a:rPr lang="en-US" dirty="0" err="1" smtClean="0"/>
              <a:t>curso</a:t>
            </a:r>
            <a:r>
              <a:rPr lang="en-US" dirty="0" smtClean="0"/>
              <a:t> do </a:t>
            </a:r>
            <a:r>
              <a:rPr lang="en-US" dirty="0" err="1" smtClean="0"/>
              <a:t>processo</a:t>
            </a:r>
            <a:r>
              <a:rPr lang="en-US" dirty="0" smtClean="0"/>
              <a:t>, a </a:t>
            </a:r>
            <a:r>
              <a:rPr lang="en-US" dirty="0" err="1" smtClean="0"/>
              <a:t>aferição</a:t>
            </a:r>
            <a:r>
              <a:rPr lang="en-US" dirty="0" smtClean="0"/>
              <a:t> da </a:t>
            </a:r>
            <a:r>
              <a:rPr lang="en-US" dirty="0" err="1" smtClean="0"/>
              <a:t>verdade</a:t>
            </a:r>
            <a:r>
              <a:rPr lang="en-US" dirty="0" smtClean="0"/>
              <a:t> </a:t>
            </a:r>
            <a:r>
              <a:rPr lang="en-US" dirty="0" err="1" smtClean="0"/>
              <a:t>fática</a:t>
            </a:r>
            <a:r>
              <a:rPr lang="en-US" dirty="0" smtClean="0"/>
              <a:t>, </a:t>
            </a:r>
            <a:r>
              <a:rPr lang="en-US" dirty="0" err="1" smtClean="0"/>
              <a:t>sendo</a:t>
            </a:r>
            <a:r>
              <a:rPr lang="en-US" dirty="0" smtClean="0"/>
              <a:t> </a:t>
            </a:r>
            <a:r>
              <a:rPr lang="en-US" dirty="0" err="1" smtClean="0"/>
              <a:t>necessário</a:t>
            </a:r>
            <a:r>
              <a:rPr lang="en-US" dirty="0" smtClean="0"/>
              <a:t> </a:t>
            </a:r>
            <a:r>
              <a:rPr lang="en-US" dirty="0" err="1" smtClean="0"/>
              <a:t>que</a:t>
            </a:r>
            <a:r>
              <a:rPr lang="en-US" dirty="0" smtClean="0"/>
              <a:t>, </a:t>
            </a:r>
            <a:r>
              <a:rPr lang="en-US" dirty="0" err="1" smtClean="0"/>
              <a:t>pela</a:t>
            </a:r>
            <a:r>
              <a:rPr lang="en-US" dirty="0" smtClean="0"/>
              <a:t> </a:t>
            </a:r>
            <a:r>
              <a:rPr lang="en-US" dirty="0" err="1" smtClean="0"/>
              <a:t>descrição</a:t>
            </a:r>
            <a:r>
              <a:rPr lang="en-US" dirty="0" smtClean="0"/>
              <a:t> dos </a:t>
            </a:r>
            <a:r>
              <a:rPr lang="en-US" dirty="0" err="1" smtClean="0"/>
              <a:t>fatos</a:t>
            </a:r>
            <a:r>
              <a:rPr lang="en-US" dirty="0" smtClean="0"/>
              <a:t>, se </a:t>
            </a:r>
            <a:r>
              <a:rPr lang="en-US" dirty="0" err="1" smtClean="0"/>
              <a:t>infira</a:t>
            </a:r>
            <a:r>
              <a:rPr lang="en-US" dirty="0" smtClean="0"/>
              <a:t> </a:t>
            </a:r>
            <a:r>
              <a:rPr lang="en-US" dirty="0" err="1" smtClean="0"/>
              <a:t>naturalmente</a:t>
            </a:r>
            <a:r>
              <a:rPr lang="en-US" dirty="0" smtClean="0"/>
              <a:t> a </a:t>
            </a:r>
            <a:r>
              <a:rPr lang="en-US" dirty="0" err="1" smtClean="0"/>
              <a:t>versossimilhança</a:t>
            </a:r>
            <a:r>
              <a:rPr lang="en-US" dirty="0" smtClean="0"/>
              <a:t> com a </a:t>
            </a:r>
            <a:r>
              <a:rPr lang="en-US" dirty="0" err="1" smtClean="0"/>
              <a:t>normalidade</a:t>
            </a:r>
            <a:r>
              <a:rPr lang="en-US" dirty="0" smtClean="0"/>
              <a:t>, com a </a:t>
            </a:r>
            <a:r>
              <a:rPr lang="en-US" dirty="0" err="1" smtClean="0"/>
              <a:t>coerência</a:t>
            </a:r>
            <a:r>
              <a:rPr lang="en-US" dirty="0" smtClean="0"/>
              <a:t> e a </a:t>
            </a:r>
            <a:r>
              <a:rPr lang="en-US" dirty="0" err="1" smtClean="0"/>
              <a:t>verdade</a:t>
            </a:r>
            <a:r>
              <a:rPr lang="en-US" dirty="0" smtClean="0"/>
              <a:t>, </a:t>
            </a:r>
            <a:r>
              <a:rPr lang="en-US" dirty="0" err="1" smtClean="0"/>
              <a:t>depreendendo</a:t>
            </a:r>
            <a:r>
              <a:rPr lang="en-US" dirty="0" smtClean="0"/>
              <a:t>-se a culpa do </a:t>
            </a:r>
            <a:r>
              <a:rPr lang="en-US" dirty="0" err="1" smtClean="0"/>
              <a:t>agente</a:t>
            </a:r>
            <a:r>
              <a:rPr lang="en-US" dirty="0" smtClean="0"/>
              <a:t> </a:t>
            </a:r>
            <a:r>
              <a:rPr lang="en-US" dirty="0" err="1" smtClean="0"/>
              <a:t>provocador</a:t>
            </a:r>
            <a:r>
              <a:rPr lang="en-US" dirty="0" smtClean="0"/>
              <a:t>.” (RIZZARDO, 2011, p. 29)</a:t>
            </a:r>
            <a:endParaRPr lang="pt-BR" dirty="0"/>
          </a:p>
        </p:txBody>
      </p:sp>
    </p:spTree>
    <p:extLst>
      <p:ext uri="{BB962C8B-B14F-4D97-AF65-F5344CB8AC3E}">
        <p14:creationId xmlns:p14="http://schemas.microsoft.com/office/powerpoint/2010/main" val="1656420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a:t>“[...]  o  acórdão  recorrido  não  explicitou  nenhum fundamento  que  justificasse  a  inversão  do  ônus  da  prova,  apenas  presumiu  a  culpa  do  motorista  por  se  tratar  de  atropelamento  em  perímetro urbano. Ora, o fato de o acidente  ter ocorrido em via urbana não elide a incumbência de as autoras provarem os fatos constitutivos de seu direito e da ré quanto à existência de fato impeditivo, modificativo ou extintivo do direito daquelas. Ressalte-se que </a:t>
            </a:r>
            <a:r>
              <a:rPr lang="pt-BR" dirty="0">
                <a:solidFill>
                  <a:srgbClr val="FF0000"/>
                </a:solidFill>
              </a:rPr>
              <a:t>não há presunção legal de culpa</a:t>
            </a:r>
            <a:r>
              <a:rPr lang="pt-BR" dirty="0"/>
              <a:t> para o caso, aliás,  muito  pelo  contrário,  o  trânsito  nas  cidades  tem  regras  bem definidas e que devem ser observadas por motoristas e pedestres. Assim, </a:t>
            </a:r>
            <a:r>
              <a:rPr lang="pt-BR" dirty="0">
                <a:solidFill>
                  <a:srgbClr val="FF0000"/>
                </a:solidFill>
              </a:rPr>
              <a:t>não pode haver presunção para se  imputar culpa pelo acidente  a  qualquer  uma  das  partes,  devendo,  para  tanto,  serem analisadas as provas constantes dos autos</a:t>
            </a:r>
            <a:r>
              <a:rPr lang="pt-BR" dirty="0"/>
              <a:t> como o fez a r. sentença</a:t>
            </a:r>
            <a:r>
              <a:rPr lang="pt-BR" dirty="0" smtClean="0"/>
              <a:t>.” (</a:t>
            </a:r>
            <a:r>
              <a:rPr lang="pt-BR" dirty="0" err="1" smtClean="0"/>
              <a:t>REsp</a:t>
            </a:r>
            <a:r>
              <a:rPr lang="pt-BR" dirty="0" smtClean="0"/>
              <a:t> nº 169.937-RS)</a:t>
            </a:r>
            <a:endParaRPr lang="pt-BR" dirty="0"/>
          </a:p>
          <a:p>
            <a:endParaRPr lang="pt-BR" dirty="0"/>
          </a:p>
        </p:txBody>
      </p:sp>
    </p:spTree>
    <p:extLst>
      <p:ext uri="{BB962C8B-B14F-4D97-AF65-F5344CB8AC3E}">
        <p14:creationId xmlns:p14="http://schemas.microsoft.com/office/powerpoint/2010/main" val="1056595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Ação de Indenização. Acidente de trânsito. Atropelamento. Versões antagônicas emanadas pelo autor e pela ré. Não demonstração, pelo autor, do que alegou. Boletim de Ocorrência que não contém versão eficiente dos fatos. Testemunhas arroladas pelo autor que não presenciaram o acidente. Ausência de provas </a:t>
            </a:r>
            <a:r>
              <a:rPr lang="pt-BR" dirty="0" smtClean="0"/>
              <a:t>hábeis </a:t>
            </a:r>
            <a:r>
              <a:rPr lang="pt-BR" dirty="0"/>
              <a:t>a demonstrar a dinâmica do evento. Ônus probatório que cabia ao autor. Inteligência do art. 333,I do CPC. Recurso da ré provido</a:t>
            </a:r>
            <a:r>
              <a:rPr lang="pt-BR" dirty="0" smtClean="0"/>
              <a:t>, prejudicado </a:t>
            </a:r>
            <a:r>
              <a:rPr lang="pt-BR" dirty="0"/>
              <a:t>o conhecimento dos recursos do autor e da </a:t>
            </a:r>
            <a:r>
              <a:rPr lang="pt-BR" dirty="0" err="1"/>
              <a:t>litisdenunciada</a:t>
            </a:r>
            <a:r>
              <a:rPr lang="pt-BR" dirty="0"/>
              <a:t>. (TJSP, Ap. 0029952-37.2004.8.26.0114, </a:t>
            </a:r>
            <a:r>
              <a:rPr lang="pt-BR" dirty="0" err="1"/>
              <a:t>julg</a:t>
            </a:r>
            <a:r>
              <a:rPr lang="pt-BR" dirty="0"/>
              <a:t>. 28/02/2012) </a:t>
            </a:r>
          </a:p>
        </p:txBody>
      </p:sp>
    </p:spTree>
    <p:extLst>
      <p:ext uri="{BB962C8B-B14F-4D97-AF65-F5344CB8AC3E}">
        <p14:creationId xmlns:p14="http://schemas.microsoft.com/office/powerpoint/2010/main" val="843702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normAutofit fontScale="90000"/>
          </a:bodyPr>
          <a:lstStyle/>
          <a:p>
            <a:r>
              <a:rPr lang="en-US" dirty="0" smtClean="0"/>
              <a:t>RESPONSABILIDADE DOS VEÍCULOS MAIORES PELOS MENORES</a:t>
            </a:r>
            <a:endParaRPr lang="pt-BR" dirty="0"/>
          </a:p>
        </p:txBody>
      </p:sp>
      <p:sp>
        <p:nvSpPr>
          <p:cNvPr id="3" name="Espaço Reservado para Conteúdo 2"/>
          <p:cNvSpPr>
            <a:spLocks noGrp="1"/>
          </p:cNvSpPr>
          <p:nvPr>
            <p:ph idx="1"/>
          </p:nvPr>
        </p:nvSpPr>
        <p:spPr>
          <a:xfrm>
            <a:off x="457200" y="1844824"/>
            <a:ext cx="8229600" cy="4281339"/>
          </a:xfrm>
        </p:spPr>
        <p:txBody>
          <a:bodyPr/>
          <a:lstStyle/>
          <a:p>
            <a:pPr algn="just"/>
            <a:r>
              <a:rPr lang="en-US" dirty="0" smtClean="0"/>
              <a:t>“</a:t>
            </a:r>
            <a:r>
              <a:rPr lang="en-US" dirty="0" err="1" smtClean="0"/>
              <a:t>Respeitadas</a:t>
            </a:r>
            <a:r>
              <a:rPr lang="en-US" dirty="0" smtClean="0"/>
              <a:t> as </a:t>
            </a:r>
            <a:r>
              <a:rPr lang="en-US" dirty="0" err="1" smtClean="0"/>
              <a:t>normas</a:t>
            </a:r>
            <a:r>
              <a:rPr lang="en-US" dirty="0" smtClean="0"/>
              <a:t> de </a:t>
            </a:r>
            <a:r>
              <a:rPr lang="en-US" dirty="0" err="1" smtClean="0"/>
              <a:t>circulação</a:t>
            </a:r>
            <a:r>
              <a:rPr lang="en-US" dirty="0" smtClean="0"/>
              <a:t> e </a:t>
            </a:r>
            <a:r>
              <a:rPr lang="en-US" dirty="0" err="1" smtClean="0"/>
              <a:t>conduta</a:t>
            </a:r>
            <a:r>
              <a:rPr lang="en-US" dirty="0" smtClean="0"/>
              <a:t> </a:t>
            </a:r>
            <a:r>
              <a:rPr lang="en-US" dirty="0" err="1" smtClean="0"/>
              <a:t>estabelecidas</a:t>
            </a:r>
            <a:r>
              <a:rPr lang="en-US" dirty="0" smtClean="0"/>
              <a:t> </a:t>
            </a:r>
            <a:r>
              <a:rPr lang="en-US" dirty="0" err="1" smtClean="0"/>
              <a:t>neste</a:t>
            </a:r>
            <a:r>
              <a:rPr lang="en-US" dirty="0" smtClean="0"/>
              <a:t> </a:t>
            </a:r>
            <a:r>
              <a:rPr lang="en-US" dirty="0" err="1" smtClean="0"/>
              <a:t>artigo</a:t>
            </a:r>
            <a:r>
              <a:rPr lang="en-US" dirty="0" smtClean="0"/>
              <a:t>, </a:t>
            </a:r>
            <a:r>
              <a:rPr lang="en-US" dirty="0" err="1" smtClean="0"/>
              <a:t>em</a:t>
            </a:r>
            <a:r>
              <a:rPr lang="en-US" dirty="0" smtClean="0"/>
              <a:t> </a:t>
            </a:r>
            <a:r>
              <a:rPr lang="en-US" dirty="0" err="1" smtClean="0"/>
              <a:t>ordem</a:t>
            </a:r>
            <a:r>
              <a:rPr lang="en-US" dirty="0" smtClean="0"/>
              <a:t> </a:t>
            </a:r>
            <a:r>
              <a:rPr lang="en-US" dirty="0" err="1" smtClean="0"/>
              <a:t>descrecente</a:t>
            </a:r>
            <a:r>
              <a:rPr lang="en-US" dirty="0" smtClean="0"/>
              <a:t>, </a:t>
            </a:r>
            <a:r>
              <a:rPr lang="en-US" dirty="0" err="1" smtClean="0"/>
              <a:t>os</a:t>
            </a:r>
            <a:r>
              <a:rPr lang="en-US" dirty="0" smtClean="0"/>
              <a:t> </a:t>
            </a:r>
            <a:r>
              <a:rPr lang="en-US" dirty="0" err="1" smtClean="0"/>
              <a:t>veículos</a:t>
            </a:r>
            <a:r>
              <a:rPr lang="en-US" dirty="0" smtClean="0"/>
              <a:t> de </a:t>
            </a:r>
            <a:r>
              <a:rPr lang="en-US" dirty="0" err="1" smtClean="0"/>
              <a:t>maior</a:t>
            </a:r>
            <a:r>
              <a:rPr lang="en-US" dirty="0" smtClean="0"/>
              <a:t> </a:t>
            </a:r>
            <a:r>
              <a:rPr lang="en-US" dirty="0" err="1" smtClean="0"/>
              <a:t>porte</a:t>
            </a:r>
            <a:r>
              <a:rPr lang="en-US" dirty="0" smtClean="0"/>
              <a:t> </a:t>
            </a:r>
            <a:r>
              <a:rPr lang="en-US" dirty="0" err="1" smtClean="0"/>
              <a:t>serão</a:t>
            </a:r>
            <a:r>
              <a:rPr lang="en-US" dirty="0" smtClean="0"/>
              <a:t> </a:t>
            </a:r>
            <a:r>
              <a:rPr lang="en-US" dirty="0" err="1" smtClean="0"/>
              <a:t>sempre</a:t>
            </a:r>
            <a:r>
              <a:rPr lang="en-US" dirty="0" smtClean="0"/>
              <a:t> </a:t>
            </a:r>
            <a:r>
              <a:rPr lang="en-US" dirty="0" err="1" smtClean="0"/>
              <a:t>responsáveis</a:t>
            </a:r>
            <a:r>
              <a:rPr lang="en-US" dirty="0" smtClean="0"/>
              <a:t> </a:t>
            </a:r>
            <a:r>
              <a:rPr lang="en-US" dirty="0" err="1" smtClean="0"/>
              <a:t>pela</a:t>
            </a:r>
            <a:r>
              <a:rPr lang="en-US" dirty="0" smtClean="0"/>
              <a:t> </a:t>
            </a:r>
            <a:r>
              <a:rPr lang="en-US" dirty="0" err="1" smtClean="0"/>
              <a:t>segurança</a:t>
            </a:r>
            <a:r>
              <a:rPr lang="en-US" dirty="0" smtClean="0"/>
              <a:t> dos </a:t>
            </a:r>
            <a:r>
              <a:rPr lang="en-US" dirty="0" err="1" smtClean="0"/>
              <a:t>menores</a:t>
            </a:r>
            <a:r>
              <a:rPr lang="en-US" dirty="0" smtClean="0"/>
              <a:t>, </a:t>
            </a:r>
            <a:r>
              <a:rPr lang="en-US" dirty="0" err="1" smtClean="0"/>
              <a:t>os</a:t>
            </a:r>
            <a:r>
              <a:rPr lang="en-US" dirty="0" smtClean="0"/>
              <a:t> </a:t>
            </a:r>
            <a:r>
              <a:rPr lang="en-US" dirty="0" err="1" smtClean="0"/>
              <a:t>motorizados</a:t>
            </a:r>
            <a:r>
              <a:rPr lang="en-US" dirty="0" smtClean="0"/>
              <a:t> </a:t>
            </a:r>
            <a:r>
              <a:rPr lang="en-US" dirty="0" err="1" smtClean="0"/>
              <a:t>pelos</a:t>
            </a:r>
            <a:r>
              <a:rPr lang="en-US" dirty="0" smtClean="0"/>
              <a:t> </a:t>
            </a:r>
            <a:r>
              <a:rPr lang="en-US" dirty="0" err="1" smtClean="0"/>
              <a:t>não</a:t>
            </a:r>
            <a:r>
              <a:rPr lang="en-US" dirty="0" smtClean="0"/>
              <a:t> </a:t>
            </a:r>
            <a:r>
              <a:rPr lang="en-US" dirty="0" err="1" smtClean="0"/>
              <a:t>motorizados</a:t>
            </a:r>
            <a:r>
              <a:rPr lang="en-US" dirty="0" smtClean="0"/>
              <a:t> e, </a:t>
            </a:r>
            <a:r>
              <a:rPr lang="en-US" dirty="0" err="1" smtClean="0"/>
              <a:t>juntos</a:t>
            </a:r>
            <a:r>
              <a:rPr lang="en-US" dirty="0" smtClean="0"/>
              <a:t>, </a:t>
            </a:r>
            <a:r>
              <a:rPr lang="en-US" dirty="0" err="1" smtClean="0"/>
              <a:t>pela</a:t>
            </a:r>
            <a:r>
              <a:rPr lang="en-US" dirty="0" smtClean="0"/>
              <a:t> </a:t>
            </a:r>
            <a:r>
              <a:rPr lang="en-US" dirty="0" err="1" smtClean="0"/>
              <a:t>incolumidade</a:t>
            </a:r>
            <a:r>
              <a:rPr lang="en-US" dirty="0" smtClean="0"/>
              <a:t> das </a:t>
            </a:r>
            <a:r>
              <a:rPr lang="en-US" dirty="0" err="1" smtClean="0"/>
              <a:t>pessoas</a:t>
            </a:r>
            <a:r>
              <a:rPr lang="en-US" dirty="0" smtClean="0"/>
              <a:t>.” (CTB, art. 29, § 2º)</a:t>
            </a:r>
            <a:endParaRPr lang="pt-BR" dirty="0"/>
          </a:p>
        </p:txBody>
      </p:sp>
    </p:spTree>
    <p:extLst>
      <p:ext uri="{BB962C8B-B14F-4D97-AF65-F5344CB8AC3E}">
        <p14:creationId xmlns:p14="http://schemas.microsoft.com/office/powerpoint/2010/main" val="245248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TRÂNSITO</a:t>
            </a:r>
            <a:endParaRPr lang="pt-BR" dirty="0"/>
          </a:p>
        </p:txBody>
      </p:sp>
      <p:sp>
        <p:nvSpPr>
          <p:cNvPr id="3" name="Espaço Reservado para Conteúdo 2"/>
          <p:cNvSpPr>
            <a:spLocks noGrp="1"/>
          </p:cNvSpPr>
          <p:nvPr>
            <p:ph idx="1"/>
          </p:nvPr>
        </p:nvSpPr>
        <p:spPr>
          <a:xfrm>
            <a:off x="457200" y="2060848"/>
            <a:ext cx="8229600" cy="4065315"/>
          </a:xfrm>
        </p:spPr>
        <p:txBody>
          <a:bodyPr/>
          <a:lstStyle/>
          <a:p>
            <a:pPr marL="0" indent="0" algn="just">
              <a:buNone/>
            </a:pPr>
            <a:r>
              <a:rPr lang="en-US" dirty="0" smtClean="0"/>
              <a:t>“É a utilização das </a:t>
            </a:r>
            <a:r>
              <a:rPr lang="en-US" dirty="0" err="1" smtClean="0"/>
              <a:t>vias</a:t>
            </a:r>
            <a:r>
              <a:rPr lang="en-US" dirty="0"/>
              <a:t> </a:t>
            </a:r>
            <a:r>
              <a:rPr lang="en-US" dirty="0" err="1" smtClean="0"/>
              <a:t>por</a:t>
            </a:r>
            <a:r>
              <a:rPr lang="en-US" dirty="0" smtClean="0"/>
              <a:t> </a:t>
            </a:r>
            <a:r>
              <a:rPr lang="en-US" dirty="0" err="1" smtClean="0"/>
              <a:t>pessoas</a:t>
            </a:r>
            <a:r>
              <a:rPr lang="en-US" dirty="0" smtClean="0"/>
              <a:t>, </a:t>
            </a:r>
            <a:r>
              <a:rPr lang="en-US" dirty="0" err="1" smtClean="0"/>
              <a:t>veículos</a:t>
            </a:r>
            <a:r>
              <a:rPr lang="en-US" dirty="0" smtClean="0"/>
              <a:t> e </a:t>
            </a:r>
            <a:r>
              <a:rPr lang="en-US" dirty="0" err="1" smtClean="0"/>
              <a:t>animais</a:t>
            </a:r>
            <a:r>
              <a:rPr lang="en-US" dirty="0" smtClean="0"/>
              <a:t>, </a:t>
            </a:r>
            <a:r>
              <a:rPr lang="en-US" dirty="0" err="1" smtClean="0"/>
              <a:t>isolados</a:t>
            </a:r>
            <a:r>
              <a:rPr lang="en-US" dirty="0" smtClean="0"/>
              <a:t> </a:t>
            </a:r>
            <a:r>
              <a:rPr lang="en-US" dirty="0" err="1" smtClean="0"/>
              <a:t>ou</a:t>
            </a:r>
            <a:r>
              <a:rPr lang="en-US" dirty="0" smtClean="0"/>
              <a:t> </a:t>
            </a:r>
            <a:r>
              <a:rPr lang="en-US" dirty="0" err="1" smtClean="0"/>
              <a:t>em</a:t>
            </a:r>
            <a:r>
              <a:rPr lang="en-US" dirty="0" smtClean="0"/>
              <a:t> </a:t>
            </a:r>
            <a:r>
              <a:rPr lang="en-US" dirty="0" err="1" smtClean="0"/>
              <a:t>grupos</a:t>
            </a:r>
            <a:r>
              <a:rPr lang="en-US" dirty="0" smtClean="0"/>
              <a:t>, </a:t>
            </a:r>
            <a:r>
              <a:rPr lang="en-US" dirty="0" err="1" smtClean="0"/>
              <a:t>conduzidos</a:t>
            </a:r>
            <a:r>
              <a:rPr lang="en-US" dirty="0" smtClean="0"/>
              <a:t> </a:t>
            </a:r>
            <a:r>
              <a:rPr lang="en-US" dirty="0" err="1" smtClean="0"/>
              <a:t>ou</a:t>
            </a:r>
            <a:r>
              <a:rPr lang="en-US" dirty="0" smtClean="0"/>
              <a:t> </a:t>
            </a:r>
            <a:r>
              <a:rPr lang="en-US" dirty="0" err="1" smtClean="0"/>
              <a:t>não</a:t>
            </a:r>
            <a:r>
              <a:rPr lang="en-US" dirty="0" smtClean="0"/>
              <a:t>, </a:t>
            </a:r>
            <a:r>
              <a:rPr lang="en-US" dirty="0" err="1" smtClean="0"/>
              <a:t>para</a:t>
            </a:r>
            <a:r>
              <a:rPr lang="en-US" dirty="0" smtClean="0"/>
              <a:t> fins de </a:t>
            </a:r>
            <a:r>
              <a:rPr lang="en-US" dirty="0" err="1" smtClean="0"/>
              <a:t>circulação</a:t>
            </a:r>
            <a:r>
              <a:rPr lang="en-US" dirty="0" smtClean="0"/>
              <a:t>, </a:t>
            </a:r>
            <a:r>
              <a:rPr lang="en-US" dirty="0" err="1" smtClean="0"/>
              <a:t>parada</a:t>
            </a:r>
            <a:r>
              <a:rPr lang="en-US" dirty="0" smtClean="0"/>
              <a:t>, </a:t>
            </a:r>
            <a:r>
              <a:rPr lang="en-US" dirty="0" err="1" smtClean="0"/>
              <a:t>estacionamento</a:t>
            </a:r>
            <a:r>
              <a:rPr lang="en-US" dirty="0" smtClean="0"/>
              <a:t> e </a:t>
            </a:r>
            <a:r>
              <a:rPr lang="en-US" dirty="0" err="1" smtClean="0"/>
              <a:t>operação</a:t>
            </a:r>
            <a:r>
              <a:rPr lang="en-US" dirty="0" smtClean="0"/>
              <a:t> de </a:t>
            </a:r>
            <a:r>
              <a:rPr lang="en-US" dirty="0" err="1" smtClean="0"/>
              <a:t>carga</a:t>
            </a:r>
            <a:r>
              <a:rPr lang="en-US" dirty="0" smtClean="0"/>
              <a:t> e </a:t>
            </a:r>
            <a:r>
              <a:rPr lang="en-US" dirty="0" err="1" smtClean="0"/>
              <a:t>descarga</a:t>
            </a:r>
            <a:r>
              <a:rPr lang="en-US" dirty="0" smtClean="0"/>
              <a:t>” (CTB, art. 1º, § 1º)</a:t>
            </a:r>
          </a:p>
          <a:p>
            <a:pPr marL="0" indent="0">
              <a:buNone/>
            </a:pPr>
            <a:r>
              <a:rPr lang="en-US" dirty="0" smtClean="0"/>
              <a:t> </a:t>
            </a:r>
            <a:endParaRPr lang="en-US" dirty="0"/>
          </a:p>
          <a:p>
            <a:endParaRPr lang="en-US" dirty="0" smtClean="0"/>
          </a:p>
          <a:p>
            <a:pPr marL="0" indent="0">
              <a:buNone/>
            </a:pPr>
            <a:endParaRPr lang="en-US" dirty="0" smtClean="0"/>
          </a:p>
          <a:p>
            <a:endParaRPr lang="en-US" dirty="0"/>
          </a:p>
          <a:p>
            <a:endParaRPr lang="pt-BR" dirty="0"/>
          </a:p>
        </p:txBody>
      </p:sp>
    </p:spTree>
    <p:extLst>
      <p:ext uri="{BB962C8B-B14F-4D97-AF65-F5344CB8AC3E}">
        <p14:creationId xmlns:p14="http://schemas.microsoft.com/office/powerpoint/2010/main" val="645611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DOS VEÍCULOS MAIORES PELOS MENORES</a:t>
            </a:r>
            <a:endParaRPr lang="pt-BR" dirty="0"/>
          </a:p>
        </p:txBody>
      </p:sp>
      <p:sp>
        <p:nvSpPr>
          <p:cNvPr id="3" name="Espaço Reservado para Conteúdo 2"/>
          <p:cNvSpPr>
            <a:spLocks noGrp="1"/>
          </p:cNvSpPr>
          <p:nvPr>
            <p:ph idx="1"/>
          </p:nvPr>
        </p:nvSpPr>
        <p:spPr>
          <a:xfrm>
            <a:off x="457200" y="1600200"/>
            <a:ext cx="8229600" cy="4997152"/>
          </a:xfrm>
        </p:spPr>
        <p:txBody>
          <a:bodyPr>
            <a:normAutofit fontScale="70000" lnSpcReduction="20000"/>
          </a:bodyPr>
          <a:lstStyle/>
          <a:p>
            <a:pPr algn="just"/>
            <a:r>
              <a:rPr lang="pt-BR" dirty="0"/>
              <a:t>A culpa do motorista do automóvel que converge à esquerda em cruzamento tem de repousar na falta de observância do direito de passagem dos veículos que trafegam pela mesma via em sentido oposto. Assim, cabia ao autor-apelante haver demonstrado que a sua bicicleta estava dotada dos equipamentos obrigatórios de sinalização noturna dianteira, traseira, lateral e nos pedais (CTB, art. 105, inc. VI). Isso porque para a caracterização da culpa do motorista, que não avistou o pequeno veiculo, necessário era que fosse ele avistável pelos equipamentos de segurança referidos, uma vez que o acidente ocorreu no </a:t>
            </a:r>
            <a:r>
              <a:rPr lang="pt-BR" dirty="0" err="1"/>
              <a:t>periodo</a:t>
            </a:r>
            <a:r>
              <a:rPr lang="pt-BR" dirty="0"/>
              <a:t> noturno e a iluminação pública, ainda que sem falha, não basta para a perfeita visualização, tanto que a legislação de trânsito impõe que à noite os veículos circulem com faróis acesos em luz baixa, se presente iluminação pública (CTB, art. 40, inc. I), e em luz alta, se ausente tal iluminação (inc. II). (TJSP, Ap. n° 9057531-47.2007.8.26.0000, julgado em 07/02/12)</a:t>
            </a:r>
          </a:p>
          <a:p>
            <a:endParaRPr lang="pt-BR" dirty="0"/>
          </a:p>
        </p:txBody>
      </p:sp>
    </p:spTree>
    <p:extLst>
      <p:ext uri="{BB962C8B-B14F-4D97-AF65-F5344CB8AC3E}">
        <p14:creationId xmlns:p14="http://schemas.microsoft.com/office/powerpoint/2010/main" val="1774590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DOS VEÍCULOS MAIORES PELOS MENORES</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endParaRPr lang="pt-BR" dirty="0" smtClean="0"/>
          </a:p>
          <a:p>
            <a:pPr algn="just"/>
            <a:r>
              <a:rPr lang="pt-BR" dirty="0" smtClean="0"/>
              <a:t>APELAÇÃO </a:t>
            </a:r>
            <a:r>
              <a:rPr lang="pt-BR" dirty="0"/>
              <a:t>CÍVEL ­ INDENIZAÇÃO ­ ACIDENTE DE TRÂNSITO ­ ATROPELAMENTO DE CICLISTA - RESPONSABILIDADE SUBJETIVA - CULPA DO MOTORISTA DO CAMINHÃO NÃO COMPROVADA ­ OBRIGAÇÃO DE CUIDADO PARA COM VEÍCULOS MENORES QUE NÃO IMPLICA EM TRAVESTIR A RESPONSABILIDADE SUBJETIVA EM OBJETIVA POR SE TRATAR DE NORMA DE SEGURANÇA E NÃO DE REGRA DE CULPABILIDADE - ÔNUS DA PROVA - ARTIGO 333, I, DO CPC - AUTOR QUE NÃO PRODUZIU PROVAS SUFICIENTES SOBRE SUAS ALEGAÇÕES - RECURSO CONHECIDO E NÃO PROVIDO. (TJPR - 9ª </a:t>
            </a:r>
            <a:r>
              <a:rPr lang="pt-BR" dirty="0" err="1"/>
              <a:t>C.Cível</a:t>
            </a:r>
            <a:r>
              <a:rPr lang="pt-BR" dirty="0"/>
              <a:t> - AC 850464-5 - Campo Mourão -  Rel.: Francisco Luiz Macedo Junior - Unânime - J. 02.02.2012)</a:t>
            </a:r>
          </a:p>
          <a:p>
            <a:endParaRPr lang="pt-BR" dirty="0"/>
          </a:p>
        </p:txBody>
      </p:sp>
    </p:spTree>
    <p:extLst>
      <p:ext uri="{BB962C8B-B14F-4D97-AF65-F5344CB8AC3E}">
        <p14:creationId xmlns:p14="http://schemas.microsoft.com/office/powerpoint/2010/main" val="49337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QUEBRA DO DEVER OBJETIVO DE CUIDADO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err="1" smtClean="0"/>
              <a:t>Inobservância</a:t>
            </a:r>
            <a:r>
              <a:rPr lang="en-US" dirty="0" smtClean="0"/>
              <a:t> das </a:t>
            </a:r>
            <a:r>
              <a:rPr lang="en-US" dirty="0" err="1" smtClean="0"/>
              <a:t>regras</a:t>
            </a:r>
            <a:r>
              <a:rPr lang="en-US" dirty="0" smtClean="0"/>
              <a:t> </a:t>
            </a:r>
            <a:r>
              <a:rPr lang="en-US" dirty="0" err="1" smtClean="0"/>
              <a:t>gerais</a:t>
            </a:r>
            <a:r>
              <a:rPr lang="en-US" dirty="0" smtClean="0"/>
              <a:t> de </a:t>
            </a:r>
            <a:r>
              <a:rPr lang="en-US" dirty="0" err="1" smtClean="0"/>
              <a:t>circulação</a:t>
            </a:r>
            <a:r>
              <a:rPr lang="en-US" dirty="0" smtClean="0"/>
              <a:t> e </a:t>
            </a:r>
            <a:r>
              <a:rPr lang="en-US" dirty="0" err="1" smtClean="0"/>
              <a:t>conduta</a:t>
            </a:r>
            <a:r>
              <a:rPr lang="en-US" dirty="0"/>
              <a:t> </a:t>
            </a:r>
            <a:r>
              <a:rPr lang="en-US" dirty="0" smtClean="0"/>
              <a:t>(</a:t>
            </a:r>
            <a:r>
              <a:rPr lang="en-US" dirty="0" err="1" smtClean="0"/>
              <a:t>Capítulo</a:t>
            </a:r>
            <a:r>
              <a:rPr lang="en-US" dirty="0" smtClean="0"/>
              <a:t> III do CTB)</a:t>
            </a:r>
          </a:p>
          <a:p>
            <a:pPr algn="just"/>
            <a:endParaRPr lang="en-US" dirty="0"/>
          </a:p>
          <a:p>
            <a:pPr algn="just"/>
            <a:r>
              <a:rPr lang="en-US" dirty="0" smtClean="0"/>
              <a:t>“O </a:t>
            </a:r>
            <a:r>
              <a:rPr lang="en-US" dirty="0" err="1" smtClean="0"/>
              <a:t>Capítulo</a:t>
            </a:r>
            <a:r>
              <a:rPr lang="en-US" dirty="0" smtClean="0"/>
              <a:t> III, </a:t>
            </a:r>
            <a:r>
              <a:rPr lang="en-US" dirty="0" err="1" smtClean="0"/>
              <a:t>tratando</a:t>
            </a:r>
            <a:r>
              <a:rPr lang="en-US" dirty="0" smtClean="0"/>
              <a:t> de </a:t>
            </a:r>
            <a:r>
              <a:rPr lang="en-US" dirty="0" err="1" smtClean="0"/>
              <a:t>normas</a:t>
            </a:r>
            <a:r>
              <a:rPr lang="en-US" dirty="0" smtClean="0"/>
              <a:t> </a:t>
            </a:r>
            <a:r>
              <a:rPr lang="en-US" dirty="0" err="1" smtClean="0"/>
              <a:t>gerais</a:t>
            </a:r>
            <a:r>
              <a:rPr lang="en-US" dirty="0" smtClean="0"/>
              <a:t> de </a:t>
            </a:r>
            <a:r>
              <a:rPr lang="en-US" dirty="0" err="1" smtClean="0"/>
              <a:t>circulação</a:t>
            </a:r>
            <a:r>
              <a:rPr lang="en-US" dirty="0" smtClean="0"/>
              <a:t> e </a:t>
            </a:r>
            <a:r>
              <a:rPr lang="en-US" dirty="0" err="1" smtClean="0"/>
              <a:t>conduta</a:t>
            </a:r>
            <a:r>
              <a:rPr lang="en-US" dirty="0" smtClean="0"/>
              <a:t>, </a:t>
            </a:r>
            <a:r>
              <a:rPr lang="en-US" dirty="0" err="1" smtClean="0"/>
              <a:t>assinala</a:t>
            </a:r>
            <a:r>
              <a:rPr lang="en-US" dirty="0" smtClean="0"/>
              <a:t> </a:t>
            </a:r>
            <a:r>
              <a:rPr lang="en-US" dirty="0" err="1" smtClean="0"/>
              <a:t>para</a:t>
            </a:r>
            <a:r>
              <a:rPr lang="en-US" dirty="0" smtClean="0"/>
              <a:t> </a:t>
            </a:r>
            <a:r>
              <a:rPr lang="en-US" dirty="0" err="1" smtClean="0"/>
              <a:t>obrigações</a:t>
            </a:r>
            <a:r>
              <a:rPr lang="en-US" dirty="0" smtClean="0"/>
              <a:t> </a:t>
            </a:r>
            <a:r>
              <a:rPr lang="en-US" dirty="0" err="1" smtClean="0"/>
              <a:t>não</a:t>
            </a:r>
            <a:r>
              <a:rPr lang="en-US" dirty="0" smtClean="0"/>
              <a:t> </a:t>
            </a:r>
            <a:r>
              <a:rPr lang="en-US" dirty="0" err="1" smtClean="0"/>
              <a:t>apenas</a:t>
            </a:r>
            <a:r>
              <a:rPr lang="en-US" dirty="0" smtClean="0"/>
              <a:t> </a:t>
            </a:r>
            <a:r>
              <a:rPr lang="en-US" dirty="0" err="1" smtClean="0"/>
              <a:t>na</a:t>
            </a:r>
            <a:r>
              <a:rPr lang="en-US" dirty="0" smtClean="0"/>
              <a:t> </a:t>
            </a:r>
            <a:r>
              <a:rPr lang="en-US" dirty="0" err="1" smtClean="0"/>
              <a:t>direção</a:t>
            </a:r>
            <a:r>
              <a:rPr lang="en-US" dirty="0" smtClean="0"/>
              <a:t> do </a:t>
            </a:r>
            <a:r>
              <a:rPr lang="en-US" dirty="0" err="1" smtClean="0"/>
              <a:t>veículo</a:t>
            </a:r>
            <a:r>
              <a:rPr lang="en-US" dirty="0" smtClean="0"/>
              <a:t>, mas </a:t>
            </a:r>
            <a:r>
              <a:rPr lang="en-US" dirty="0" err="1" smtClean="0"/>
              <a:t>também</a:t>
            </a:r>
            <a:r>
              <a:rPr lang="en-US" dirty="0" smtClean="0"/>
              <a:t> </a:t>
            </a:r>
            <a:r>
              <a:rPr lang="en-US" dirty="0" err="1" smtClean="0"/>
              <a:t>nas</a:t>
            </a:r>
            <a:r>
              <a:rPr lang="en-US" dirty="0" smtClean="0"/>
              <a:t> </a:t>
            </a:r>
            <a:r>
              <a:rPr lang="en-US" dirty="0" err="1" smtClean="0"/>
              <a:t>condições</a:t>
            </a:r>
            <a:r>
              <a:rPr lang="en-US" dirty="0" smtClean="0"/>
              <a:t> do </a:t>
            </a:r>
            <a:r>
              <a:rPr lang="en-US" dirty="0" err="1" smtClean="0"/>
              <a:t>motorista</a:t>
            </a:r>
            <a:r>
              <a:rPr lang="en-US" dirty="0" smtClean="0"/>
              <a:t> e do </a:t>
            </a:r>
            <a:r>
              <a:rPr lang="en-US" dirty="0" err="1" smtClean="0"/>
              <a:t>próprio</a:t>
            </a:r>
            <a:r>
              <a:rPr lang="en-US" dirty="0" smtClean="0"/>
              <a:t> </a:t>
            </a:r>
            <a:r>
              <a:rPr lang="en-US" dirty="0" err="1" smtClean="0"/>
              <a:t>veículo</a:t>
            </a:r>
            <a:r>
              <a:rPr lang="en-US" dirty="0" smtClean="0"/>
              <a:t>. […] Uma </a:t>
            </a:r>
            <a:r>
              <a:rPr lang="en-US" dirty="0" err="1" smtClean="0"/>
              <a:t>vez</a:t>
            </a:r>
            <a:r>
              <a:rPr lang="en-US" dirty="0" smtClean="0"/>
              <a:t> </a:t>
            </a:r>
            <a:r>
              <a:rPr lang="en-US" dirty="0" err="1" smtClean="0"/>
              <a:t>desobedecidas</a:t>
            </a:r>
            <a:r>
              <a:rPr lang="en-US" dirty="0" smtClean="0"/>
              <a:t> as </a:t>
            </a:r>
            <a:r>
              <a:rPr lang="en-US" dirty="0" err="1" smtClean="0"/>
              <a:t>regras</a:t>
            </a:r>
            <a:r>
              <a:rPr lang="en-US" dirty="0" smtClean="0"/>
              <a:t>, e </a:t>
            </a:r>
            <a:r>
              <a:rPr lang="en-US" dirty="0" err="1" smtClean="0"/>
              <a:t>resultando</a:t>
            </a:r>
            <a:r>
              <a:rPr lang="en-US" dirty="0" smtClean="0"/>
              <a:t> </a:t>
            </a:r>
            <a:r>
              <a:rPr lang="en-US" dirty="0" err="1" smtClean="0"/>
              <a:t>danos</a:t>
            </a:r>
            <a:r>
              <a:rPr lang="en-US" dirty="0" smtClean="0"/>
              <a:t>, </a:t>
            </a:r>
            <a:r>
              <a:rPr lang="en-US" dirty="0" err="1" smtClean="0"/>
              <a:t>acarretam</a:t>
            </a:r>
            <a:r>
              <a:rPr lang="en-US" dirty="0" smtClean="0"/>
              <a:t> </a:t>
            </a:r>
            <a:r>
              <a:rPr lang="en-US" dirty="0" err="1" smtClean="0"/>
              <a:t>necessariamente</a:t>
            </a:r>
            <a:r>
              <a:rPr lang="en-US" dirty="0" smtClean="0"/>
              <a:t> a </a:t>
            </a:r>
            <a:r>
              <a:rPr lang="en-US" dirty="0" err="1" smtClean="0"/>
              <a:t>responsabilidade</a:t>
            </a:r>
            <a:r>
              <a:rPr lang="en-US" dirty="0" smtClean="0"/>
              <a:t>”. (RIZZARDO, 2011, P. 275)</a:t>
            </a:r>
            <a:endParaRPr lang="pt-BR" dirty="0"/>
          </a:p>
        </p:txBody>
      </p:sp>
    </p:spTree>
    <p:extLst>
      <p:ext uri="{BB962C8B-B14F-4D97-AF65-F5344CB8AC3E}">
        <p14:creationId xmlns:p14="http://schemas.microsoft.com/office/powerpoint/2010/main" val="747671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858218"/>
          </a:xfrm>
        </p:spPr>
        <p:txBody>
          <a:bodyPr>
            <a:normAutofit fontScale="90000"/>
          </a:bodyPr>
          <a:lstStyle/>
          <a:p>
            <a:r>
              <a:rPr lang="en-US" dirty="0" smtClean="0"/>
              <a:t>REGRAS GERAIS DE CIRCULAÇÃO E CONDUTA: DAS EXIGÊNCIAS EM RELAÇÃO AO CONDUTOR</a:t>
            </a:r>
            <a:endParaRPr lang="pt-BR" dirty="0"/>
          </a:p>
        </p:txBody>
      </p:sp>
      <p:sp>
        <p:nvSpPr>
          <p:cNvPr id="3" name="Espaço Reservado para Conteúdo 2"/>
          <p:cNvSpPr>
            <a:spLocks noGrp="1"/>
          </p:cNvSpPr>
          <p:nvPr>
            <p:ph idx="1"/>
          </p:nvPr>
        </p:nvSpPr>
        <p:spPr>
          <a:xfrm>
            <a:off x="457200" y="2636912"/>
            <a:ext cx="8229600" cy="3489251"/>
          </a:xfrm>
        </p:spPr>
        <p:txBody>
          <a:bodyPr/>
          <a:lstStyle/>
          <a:p>
            <a:pPr marL="0" indent="0" algn="just">
              <a:buNone/>
            </a:pPr>
            <a:r>
              <a:rPr lang="en-US" dirty="0" smtClean="0"/>
              <a:t> “</a:t>
            </a:r>
            <a:r>
              <a:rPr lang="en-US" dirty="0" err="1" smtClean="0"/>
              <a:t>Ao</a:t>
            </a:r>
            <a:r>
              <a:rPr lang="en-US" dirty="0" smtClean="0"/>
              <a:t> </a:t>
            </a:r>
            <a:r>
              <a:rPr lang="en-US" dirty="0" err="1" smtClean="0"/>
              <a:t>proprietário</a:t>
            </a:r>
            <a:r>
              <a:rPr lang="en-US" dirty="0" smtClean="0"/>
              <a:t> [do </a:t>
            </a:r>
            <a:r>
              <a:rPr lang="en-US" dirty="0" err="1" smtClean="0"/>
              <a:t>veículo</a:t>
            </a:r>
            <a:r>
              <a:rPr lang="en-US" dirty="0" smtClean="0"/>
              <a:t>] </a:t>
            </a:r>
            <a:r>
              <a:rPr lang="en-US" dirty="0" err="1" smtClean="0"/>
              <a:t>caberá</a:t>
            </a:r>
            <a:r>
              <a:rPr lang="en-US" dirty="0" smtClean="0"/>
              <a:t> </a:t>
            </a:r>
            <a:r>
              <a:rPr lang="en-US" dirty="0" err="1" smtClean="0">
                <a:solidFill>
                  <a:srgbClr val="FF0000"/>
                </a:solidFill>
              </a:rPr>
              <a:t>sempre</a:t>
            </a:r>
            <a:r>
              <a:rPr lang="en-US" dirty="0" smtClean="0"/>
              <a:t> a </a:t>
            </a:r>
            <a:r>
              <a:rPr lang="en-US" dirty="0" err="1" smtClean="0"/>
              <a:t>responsabilidade</a:t>
            </a:r>
            <a:r>
              <a:rPr lang="en-US" dirty="0" smtClean="0"/>
              <a:t> </a:t>
            </a:r>
            <a:r>
              <a:rPr lang="en-US" dirty="0" err="1" smtClean="0"/>
              <a:t>pela</a:t>
            </a:r>
            <a:r>
              <a:rPr lang="en-US" dirty="0" smtClean="0"/>
              <a:t> […] </a:t>
            </a:r>
            <a:r>
              <a:rPr lang="en-US" dirty="0" err="1" smtClean="0"/>
              <a:t>habilitação</a:t>
            </a:r>
            <a:r>
              <a:rPr lang="en-US" dirty="0" smtClean="0"/>
              <a:t> legal e </a:t>
            </a:r>
            <a:r>
              <a:rPr lang="en-US" dirty="0" err="1" smtClean="0"/>
              <a:t>compatível</a:t>
            </a:r>
            <a:r>
              <a:rPr lang="en-US" dirty="0" smtClean="0"/>
              <a:t> de </a:t>
            </a:r>
            <a:r>
              <a:rPr lang="en-US" dirty="0" err="1" smtClean="0"/>
              <a:t>seus</a:t>
            </a:r>
            <a:r>
              <a:rPr lang="en-US" dirty="0" smtClean="0"/>
              <a:t> </a:t>
            </a:r>
            <a:r>
              <a:rPr lang="en-US" dirty="0" err="1" smtClean="0"/>
              <a:t>condutores</a:t>
            </a:r>
            <a:r>
              <a:rPr lang="en-US" dirty="0" smtClean="0"/>
              <a:t>” (CTB, art. 257, 2º)</a:t>
            </a:r>
            <a:endParaRPr lang="pt-BR" dirty="0"/>
          </a:p>
        </p:txBody>
      </p:sp>
    </p:spTree>
    <p:extLst>
      <p:ext uri="{BB962C8B-B14F-4D97-AF65-F5344CB8AC3E}">
        <p14:creationId xmlns:p14="http://schemas.microsoft.com/office/powerpoint/2010/main" val="2157450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EXIGÊNCIAS EM RELAÇÃO AO CONDUTOR</a:t>
            </a:r>
            <a:endParaRPr lang="pt-BR" dirty="0"/>
          </a:p>
        </p:txBody>
      </p:sp>
      <p:sp>
        <p:nvSpPr>
          <p:cNvPr id="3" name="Espaço Reservado para Conteúdo 2"/>
          <p:cNvSpPr>
            <a:spLocks noGrp="1"/>
          </p:cNvSpPr>
          <p:nvPr>
            <p:ph idx="1"/>
          </p:nvPr>
        </p:nvSpPr>
        <p:spPr/>
        <p:txBody>
          <a:bodyPr>
            <a:normAutofit lnSpcReduction="10000"/>
          </a:bodyPr>
          <a:lstStyle/>
          <a:p>
            <a:r>
              <a:rPr lang="en-US" dirty="0" err="1" smtClean="0"/>
              <a:t>Possuir</a:t>
            </a:r>
            <a:r>
              <a:rPr lang="en-US" dirty="0" smtClean="0"/>
              <a:t> </a:t>
            </a:r>
            <a:r>
              <a:rPr lang="en-US" dirty="0" err="1" smtClean="0"/>
              <a:t>carteira</a:t>
            </a:r>
            <a:r>
              <a:rPr lang="en-US" dirty="0" smtClean="0"/>
              <a:t> </a:t>
            </a:r>
            <a:r>
              <a:rPr lang="en-US" dirty="0" err="1" smtClean="0"/>
              <a:t>nacional</a:t>
            </a:r>
            <a:r>
              <a:rPr lang="en-US" dirty="0" smtClean="0"/>
              <a:t> de </a:t>
            </a:r>
            <a:r>
              <a:rPr lang="en-US" dirty="0" err="1" smtClean="0"/>
              <a:t>habilitação</a:t>
            </a:r>
            <a:r>
              <a:rPr lang="en-US" dirty="0" smtClean="0"/>
              <a:t> </a:t>
            </a:r>
            <a:r>
              <a:rPr lang="en-US" dirty="0" err="1" smtClean="0"/>
              <a:t>em</a:t>
            </a:r>
            <a:r>
              <a:rPr lang="en-US" dirty="0" smtClean="0"/>
              <a:t> </a:t>
            </a:r>
            <a:r>
              <a:rPr lang="en-US" dirty="0" err="1" smtClean="0"/>
              <a:t>categoria</a:t>
            </a:r>
            <a:r>
              <a:rPr lang="en-US" dirty="0" smtClean="0"/>
              <a:t> </a:t>
            </a:r>
            <a:r>
              <a:rPr lang="en-US" dirty="0" err="1" smtClean="0"/>
              <a:t>compatível</a:t>
            </a:r>
            <a:r>
              <a:rPr lang="en-US" dirty="0" smtClean="0"/>
              <a:t> e </a:t>
            </a:r>
            <a:r>
              <a:rPr lang="en-US" dirty="0" err="1" smtClean="0"/>
              <a:t>dentro</a:t>
            </a:r>
            <a:r>
              <a:rPr lang="en-US" dirty="0" smtClean="0"/>
              <a:t> do </a:t>
            </a:r>
            <a:r>
              <a:rPr lang="en-US" dirty="0" err="1" smtClean="0"/>
              <a:t>prazo</a:t>
            </a:r>
            <a:r>
              <a:rPr lang="en-US" dirty="0" smtClean="0"/>
              <a:t> de </a:t>
            </a:r>
            <a:r>
              <a:rPr lang="en-US" dirty="0" err="1" smtClean="0"/>
              <a:t>validade</a:t>
            </a:r>
            <a:endParaRPr lang="en-US" dirty="0" smtClean="0"/>
          </a:p>
          <a:p>
            <a:endParaRPr lang="en-US" dirty="0"/>
          </a:p>
          <a:p>
            <a:r>
              <a:rPr lang="en-US" dirty="0" err="1" smtClean="0"/>
              <a:t>Estar</a:t>
            </a:r>
            <a:r>
              <a:rPr lang="en-US" dirty="0" smtClean="0"/>
              <a:t> </a:t>
            </a:r>
            <a:r>
              <a:rPr lang="en-US" dirty="0" err="1" smtClean="0"/>
              <a:t>em</a:t>
            </a:r>
            <a:r>
              <a:rPr lang="en-US" dirty="0" smtClean="0"/>
              <a:t> </a:t>
            </a:r>
            <a:r>
              <a:rPr lang="en-US" dirty="0" err="1" smtClean="0"/>
              <a:t>condições</a:t>
            </a:r>
            <a:r>
              <a:rPr lang="en-US" dirty="0" smtClean="0"/>
              <a:t> </a:t>
            </a:r>
            <a:r>
              <a:rPr lang="en-US" dirty="0" err="1" smtClean="0"/>
              <a:t>físicas</a:t>
            </a:r>
            <a:r>
              <a:rPr lang="en-US" dirty="0" smtClean="0"/>
              <a:t> e </a:t>
            </a:r>
            <a:r>
              <a:rPr lang="en-US" dirty="0" err="1" smtClean="0"/>
              <a:t>mentais</a:t>
            </a:r>
            <a:r>
              <a:rPr lang="en-US" dirty="0" smtClean="0"/>
              <a:t> de </a:t>
            </a:r>
            <a:r>
              <a:rPr lang="en-US" dirty="0" err="1" smtClean="0"/>
              <a:t>dirigir</a:t>
            </a:r>
            <a:r>
              <a:rPr lang="en-US" dirty="0" smtClean="0"/>
              <a:t> o </a:t>
            </a:r>
            <a:r>
              <a:rPr lang="en-US" dirty="0" err="1" smtClean="0"/>
              <a:t>veículo</a:t>
            </a:r>
            <a:r>
              <a:rPr lang="en-US" dirty="0" smtClean="0"/>
              <a:t> com </a:t>
            </a:r>
            <a:r>
              <a:rPr lang="en-US" dirty="0" err="1" smtClean="0"/>
              <a:t>segurança</a:t>
            </a:r>
            <a:endParaRPr lang="en-US" dirty="0" smtClean="0"/>
          </a:p>
          <a:p>
            <a:endParaRPr lang="en-US" dirty="0"/>
          </a:p>
          <a:p>
            <a:r>
              <a:rPr lang="en-US" dirty="0" err="1" smtClean="0"/>
              <a:t>Não</a:t>
            </a:r>
            <a:r>
              <a:rPr lang="en-US" dirty="0" smtClean="0"/>
              <a:t> </a:t>
            </a:r>
            <a:r>
              <a:rPr lang="en-US" dirty="0" err="1" smtClean="0"/>
              <a:t>ter</a:t>
            </a:r>
            <a:r>
              <a:rPr lang="en-US" dirty="0" smtClean="0"/>
              <a:t> </a:t>
            </a:r>
            <a:r>
              <a:rPr lang="en-US" dirty="0" err="1" smtClean="0"/>
              <a:t>ingerido</a:t>
            </a:r>
            <a:r>
              <a:rPr lang="en-US" dirty="0" smtClean="0"/>
              <a:t> </a:t>
            </a:r>
            <a:r>
              <a:rPr lang="en-US" dirty="0" err="1" smtClean="0"/>
              <a:t>álcool</a:t>
            </a:r>
            <a:r>
              <a:rPr lang="en-US" dirty="0" smtClean="0"/>
              <a:t> </a:t>
            </a:r>
            <a:r>
              <a:rPr lang="en-US" dirty="0" err="1" smtClean="0"/>
              <a:t>ou</a:t>
            </a:r>
            <a:r>
              <a:rPr lang="en-US" dirty="0" smtClean="0"/>
              <a:t> </a:t>
            </a:r>
            <a:r>
              <a:rPr lang="en-US" dirty="0" err="1" smtClean="0"/>
              <a:t>outra</a:t>
            </a:r>
            <a:r>
              <a:rPr lang="en-US" dirty="0" smtClean="0"/>
              <a:t> </a:t>
            </a:r>
            <a:r>
              <a:rPr lang="en-US" dirty="0" err="1" smtClean="0"/>
              <a:t>substância</a:t>
            </a:r>
            <a:r>
              <a:rPr lang="en-US" dirty="0" smtClean="0"/>
              <a:t> </a:t>
            </a:r>
            <a:r>
              <a:rPr lang="en-US" dirty="0" err="1" smtClean="0"/>
              <a:t>psicoativa</a:t>
            </a:r>
            <a:r>
              <a:rPr lang="en-US" dirty="0" smtClean="0"/>
              <a:t>  </a:t>
            </a:r>
          </a:p>
        </p:txBody>
      </p:sp>
    </p:spTree>
    <p:extLst>
      <p:ext uri="{BB962C8B-B14F-4D97-AF65-F5344CB8AC3E}">
        <p14:creationId xmlns:p14="http://schemas.microsoft.com/office/powerpoint/2010/main" val="2324749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CATEGORIAS DE HABILITAÇÃO</a:t>
            </a:r>
            <a:br>
              <a:rPr lang="en-US" dirty="0" smtClean="0"/>
            </a:br>
            <a:r>
              <a:rPr lang="en-US" sz="2200" dirty="0" smtClean="0"/>
              <a:t>Art. 143 CTB e Res. 168 do CONTRAN</a:t>
            </a:r>
            <a:endParaRPr lang="pt-BR" sz="2200" dirty="0"/>
          </a:p>
        </p:txBody>
      </p:sp>
      <p:sp>
        <p:nvSpPr>
          <p:cNvPr id="3" name="Espaço Reservado para Conteúdo 2"/>
          <p:cNvSpPr>
            <a:spLocks noGrp="1"/>
          </p:cNvSpPr>
          <p:nvPr>
            <p:ph idx="1"/>
          </p:nvPr>
        </p:nvSpPr>
        <p:spPr>
          <a:xfrm>
            <a:off x="457200" y="1600200"/>
            <a:ext cx="8229600" cy="5257800"/>
          </a:xfrm>
        </p:spPr>
        <p:txBody>
          <a:bodyPr>
            <a:normAutofit fontScale="25000" lnSpcReduction="20000"/>
          </a:bodyPr>
          <a:lstStyle/>
          <a:p>
            <a:pPr marL="0" lvl="0" indent="0" fontAlgn="base">
              <a:buNone/>
            </a:pPr>
            <a:r>
              <a:rPr lang="en-US" dirty="0" smtClean="0"/>
              <a:t>“</a:t>
            </a:r>
            <a:r>
              <a:rPr lang="en-US" sz="8000" dirty="0"/>
              <a:t>A” – </a:t>
            </a:r>
            <a:r>
              <a:rPr lang="pt-BR" sz="8000" dirty="0"/>
              <a:t>Todos os veículos automotores e elétricos, de duas ou três rodas, com ou sem carro lateral.</a:t>
            </a:r>
          </a:p>
          <a:p>
            <a:pPr marL="0" lvl="0" indent="0" fontAlgn="base">
              <a:buNone/>
            </a:pPr>
            <a:r>
              <a:rPr lang="pt-BR" sz="8000" dirty="0" smtClean="0"/>
              <a:t>       - Ciclomotor</a:t>
            </a:r>
            <a:r>
              <a:rPr lang="pt-BR" sz="8000" dirty="0"/>
              <a:t>, caso o condutor não possua ACC.</a:t>
            </a:r>
          </a:p>
          <a:p>
            <a:pPr marL="0" indent="0">
              <a:buNone/>
            </a:pPr>
            <a:r>
              <a:rPr lang="pt-BR" sz="8000" dirty="0" smtClean="0"/>
              <a:t>       - Não </a:t>
            </a:r>
            <a:r>
              <a:rPr lang="pt-BR" sz="8000" dirty="0"/>
              <a:t>se aplica a </a:t>
            </a:r>
            <a:r>
              <a:rPr lang="pt-BR" sz="8000" dirty="0" err="1"/>
              <a:t>quadriciclos</a:t>
            </a:r>
            <a:r>
              <a:rPr lang="pt-BR" sz="8000" dirty="0"/>
              <a:t>, cuja categoria é a B.</a:t>
            </a:r>
            <a:endParaRPr lang="en-US" sz="8000" dirty="0"/>
          </a:p>
          <a:p>
            <a:endParaRPr lang="en-US" sz="8000" dirty="0" smtClean="0"/>
          </a:p>
          <a:p>
            <a:pPr marL="0" lvl="0" indent="0" fontAlgn="base">
              <a:buNone/>
            </a:pPr>
            <a:r>
              <a:rPr lang="en-US" sz="8000" dirty="0" smtClean="0"/>
              <a:t>“</a:t>
            </a:r>
            <a:r>
              <a:rPr lang="en-US" sz="8000" dirty="0"/>
              <a:t>B” – </a:t>
            </a:r>
            <a:r>
              <a:rPr lang="pt-BR" sz="8000" dirty="0"/>
              <a:t>Veículos automotores e elétricos, de quatro rodas cujo Peso Bruto Total (PBT) não exceda a 3.500 kg e cuja lotação não exceda a oito lugares, excluído o do motorista, contemplando a combinação de unidade acoplada, reboque, </a:t>
            </a:r>
            <a:r>
              <a:rPr lang="pt-BR" sz="8000" dirty="0" err="1"/>
              <a:t>semi-reboque</a:t>
            </a:r>
            <a:r>
              <a:rPr lang="pt-BR" sz="8000" dirty="0"/>
              <a:t> ou articulada, desde que atenda a lotação e capacidade de peso para a categoria.</a:t>
            </a:r>
          </a:p>
          <a:p>
            <a:pPr marL="0" indent="0">
              <a:buNone/>
            </a:pPr>
            <a:r>
              <a:rPr lang="pt-BR" sz="8000" dirty="0" smtClean="0"/>
              <a:t>           - Veículo </a:t>
            </a:r>
            <a:r>
              <a:rPr lang="pt-BR" sz="8000" dirty="0"/>
              <a:t>automotor da espécie motor-casa, cujo peso não exceda a 6.000 kg, ou cuja lotação não exceda a 8 lugares, excluído o do motorista</a:t>
            </a:r>
            <a:r>
              <a:rPr lang="pt-BR" sz="8000" dirty="0" smtClean="0"/>
              <a:t>.</a:t>
            </a:r>
          </a:p>
          <a:p>
            <a:pPr marL="0" indent="0">
              <a:buNone/>
            </a:pPr>
            <a:endParaRPr lang="pt-BR" sz="8000" dirty="0"/>
          </a:p>
          <a:p>
            <a:pPr marL="0" lvl="0" indent="0" fontAlgn="base">
              <a:buNone/>
            </a:pPr>
            <a:r>
              <a:rPr lang="en-US" sz="8000" dirty="0" smtClean="0"/>
              <a:t>“</a:t>
            </a:r>
            <a:r>
              <a:rPr lang="en-US" sz="8000" dirty="0" smtClean="0"/>
              <a:t>C</a:t>
            </a:r>
            <a:r>
              <a:rPr lang="en-US" sz="8000" dirty="0" smtClean="0"/>
              <a:t>”  - </a:t>
            </a:r>
            <a:r>
              <a:rPr lang="pt-BR" sz="8000" dirty="0" smtClean="0"/>
              <a:t> </a:t>
            </a:r>
            <a:r>
              <a:rPr lang="pt-BR" sz="8000" dirty="0"/>
              <a:t>Todos os veículos automotores e elétricos utilizados em transporte de carga, cujo PBT exceda a 3.500 kg.</a:t>
            </a:r>
          </a:p>
          <a:p>
            <a:pPr marL="0" lvl="0" indent="0" fontAlgn="base">
              <a:buNone/>
            </a:pPr>
            <a:r>
              <a:rPr lang="pt-BR" sz="8000" dirty="0" smtClean="0"/>
              <a:t>         - Tratores</a:t>
            </a:r>
            <a:r>
              <a:rPr lang="pt-BR" sz="8000" dirty="0"/>
              <a:t>, máquinas agrícolas e de movimentação de cargas, motor-casa, combinação de veículos em que a unidade acoplada, reboque, </a:t>
            </a:r>
            <a:r>
              <a:rPr lang="pt-BR" sz="8000" dirty="0" err="1"/>
              <a:t>semi-reboque</a:t>
            </a:r>
            <a:r>
              <a:rPr lang="pt-BR" sz="8000" dirty="0"/>
              <a:t> ou articulada, não exceda a 6.000 kg de PBT.</a:t>
            </a:r>
          </a:p>
          <a:p>
            <a:pPr marL="0" indent="0">
              <a:buNone/>
            </a:pPr>
            <a:r>
              <a:rPr lang="pt-BR" sz="8000" dirty="0" smtClean="0"/>
              <a:t>          - Todos </a:t>
            </a:r>
            <a:r>
              <a:rPr lang="pt-BR" sz="8000" dirty="0"/>
              <a:t>os veículos abrangidos pela categoria “B</a:t>
            </a:r>
            <a:r>
              <a:rPr lang="pt-BR" sz="8000" dirty="0" smtClean="0"/>
              <a:t>”.</a:t>
            </a:r>
          </a:p>
          <a:p>
            <a:endParaRPr lang="en-US" dirty="0" smtClean="0"/>
          </a:p>
        </p:txBody>
      </p:sp>
    </p:spTree>
    <p:extLst>
      <p:ext uri="{BB962C8B-B14F-4D97-AF65-F5344CB8AC3E}">
        <p14:creationId xmlns:p14="http://schemas.microsoft.com/office/powerpoint/2010/main" val="3918781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p:txBody>
          <a:bodyPr>
            <a:normAutofit fontScale="70000" lnSpcReduction="20000"/>
          </a:bodyPr>
          <a:lstStyle/>
          <a:p>
            <a:pPr marL="0" lvl="0" indent="0" fontAlgn="base">
              <a:buNone/>
            </a:pPr>
            <a:r>
              <a:rPr lang="en-US" dirty="0"/>
              <a:t>“D” – </a:t>
            </a:r>
            <a:r>
              <a:rPr lang="pt-BR" dirty="0"/>
              <a:t>Veículos automotores e elétricos utilizados no transporte de passageiros, cuja lotação exceda a oito lugares, excluído o do condutor.</a:t>
            </a:r>
          </a:p>
          <a:p>
            <a:pPr marL="0" lvl="0" indent="0" fontAlgn="base">
              <a:buNone/>
            </a:pPr>
            <a:r>
              <a:rPr lang="pt-BR" dirty="0" smtClean="0"/>
              <a:t>       - Veículos </a:t>
            </a:r>
            <a:r>
              <a:rPr lang="pt-BR" dirty="0"/>
              <a:t>destinados ao transporte de escolares independente da lotação.</a:t>
            </a:r>
          </a:p>
          <a:p>
            <a:pPr marL="0" indent="0">
              <a:buNone/>
            </a:pPr>
            <a:r>
              <a:rPr lang="pt-BR" dirty="0" smtClean="0"/>
              <a:t>       - Todos </a:t>
            </a:r>
            <a:r>
              <a:rPr lang="pt-BR" dirty="0"/>
              <a:t>os veículos abrangidos nas categorias “B” e “C”.</a:t>
            </a:r>
          </a:p>
          <a:p>
            <a:endParaRPr lang="en-US" dirty="0"/>
          </a:p>
          <a:p>
            <a:pPr marL="0" indent="0">
              <a:buNone/>
            </a:pPr>
            <a:r>
              <a:rPr lang="en-US" dirty="0"/>
              <a:t>“E” – </a:t>
            </a:r>
            <a:r>
              <a:rPr lang="pt-BR" dirty="0"/>
              <a:t>Combinação de veículos em que a unidade tratora se enquadre nas Categorias B, C ou D e:</a:t>
            </a:r>
          </a:p>
          <a:p>
            <a:pPr marL="0" lvl="0" indent="0" fontAlgn="base">
              <a:buNone/>
            </a:pPr>
            <a:r>
              <a:rPr lang="pt-BR" dirty="0" smtClean="0"/>
              <a:t>      - A </a:t>
            </a:r>
            <a:r>
              <a:rPr lang="pt-BR" dirty="0"/>
              <a:t>unidade acoplada, reboque, semirreboques, trailer ou articulada, tenha 6.000 Kg ou mais de PBT.</a:t>
            </a:r>
          </a:p>
          <a:p>
            <a:pPr marL="0" lvl="0" indent="0" fontAlgn="base">
              <a:buNone/>
            </a:pPr>
            <a:r>
              <a:rPr lang="pt-BR" dirty="0" smtClean="0"/>
              <a:t>      - A </a:t>
            </a:r>
            <a:r>
              <a:rPr lang="pt-BR" dirty="0"/>
              <a:t>lotação da unidade acoplada exceda a 8 lugares.</a:t>
            </a:r>
          </a:p>
          <a:p>
            <a:pPr marL="0" lvl="0" indent="0" fontAlgn="base">
              <a:buNone/>
            </a:pPr>
            <a:r>
              <a:rPr lang="pt-BR" dirty="0" smtClean="0"/>
              <a:t>      - Seja </a:t>
            </a:r>
            <a:r>
              <a:rPr lang="pt-BR" dirty="0"/>
              <a:t>uma combinação de veículos com mais de uma unidade tracionada, independentemente da capacidade de tração ou do PBT.</a:t>
            </a:r>
          </a:p>
          <a:p>
            <a:pPr marL="0" indent="0">
              <a:buNone/>
            </a:pPr>
            <a:r>
              <a:rPr lang="pt-BR" dirty="0" smtClean="0"/>
              <a:t>      - Todos </a:t>
            </a:r>
            <a:r>
              <a:rPr lang="pt-BR" dirty="0"/>
              <a:t>os veículos abrangidos nas categorias “B”, “C” e “D”.</a:t>
            </a:r>
          </a:p>
          <a:p>
            <a:endParaRPr lang="pt-BR" dirty="0"/>
          </a:p>
        </p:txBody>
      </p:sp>
    </p:spTree>
    <p:extLst>
      <p:ext uri="{BB962C8B-B14F-4D97-AF65-F5344CB8AC3E}">
        <p14:creationId xmlns:p14="http://schemas.microsoft.com/office/powerpoint/2010/main" val="1587812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FALTA DE HABILITAÇÃO E RESPONSABILIDADE CIVIL </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a:t>Recurso Especial. Responsabilidade civil. Acidente de trânsito. Falta de documento de habilitação para conduzir. Culpa concorrente. Não configuração. Recurso Provido. 1. Tendo sido reconhecido pela sentença e acórdão recorrido não haver sequer indícios de excesso de velocidade ou de outro ato culposo praticado pelo condutor do veículo da autora, o qual dirigia na via preferencial e foi abalroado em um cruzamento, não se justifica a conclusão de culpa concorrente. 2. A consequência da infração administrativa (conduzir sem habilitação) é a imposição de penalidade da competência do órgão de trânsito, não sendo fundamento para imputar responsabilidade civil por acidente ao qual o condutor irregular não deu causa. 3. Recurso especial provido. (</a:t>
            </a:r>
            <a:r>
              <a:rPr lang="pt-BR" dirty="0" err="1"/>
              <a:t>REsp</a:t>
            </a:r>
            <a:r>
              <a:rPr lang="pt-BR" dirty="0"/>
              <a:t> 896176/SP, </a:t>
            </a:r>
            <a:r>
              <a:rPr lang="pt-BR" dirty="0" err="1"/>
              <a:t>DJe</a:t>
            </a:r>
            <a:r>
              <a:rPr lang="pt-BR" dirty="0"/>
              <a:t> 01/02/12)</a:t>
            </a:r>
          </a:p>
          <a:p>
            <a:endParaRPr lang="pt-BR" dirty="0"/>
          </a:p>
        </p:txBody>
      </p:sp>
    </p:spTree>
    <p:extLst>
      <p:ext uri="{BB962C8B-B14F-4D97-AF65-F5344CB8AC3E}">
        <p14:creationId xmlns:p14="http://schemas.microsoft.com/office/powerpoint/2010/main" val="967544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CONDIÇÕES FÍSICAS E MENTAIS DO CONDUTOR</a:t>
            </a:r>
            <a:endParaRPr lang="pt-BR" dirty="0"/>
          </a:p>
        </p:txBody>
      </p:sp>
      <p:sp>
        <p:nvSpPr>
          <p:cNvPr id="3" name="Espaço Reservado para Conteúdo 2"/>
          <p:cNvSpPr>
            <a:spLocks noGrp="1"/>
          </p:cNvSpPr>
          <p:nvPr>
            <p:ph idx="1"/>
          </p:nvPr>
        </p:nvSpPr>
        <p:spPr/>
        <p:txBody>
          <a:bodyPr/>
          <a:lstStyle/>
          <a:p>
            <a:pPr algn="just"/>
            <a:r>
              <a:rPr lang="en-US" dirty="0" err="1" smtClean="0"/>
              <a:t>Condições</a:t>
            </a:r>
            <a:r>
              <a:rPr lang="en-US" dirty="0" smtClean="0"/>
              <a:t> </a:t>
            </a:r>
            <a:r>
              <a:rPr lang="en-US" dirty="0" err="1" smtClean="0"/>
              <a:t>físicas</a:t>
            </a:r>
            <a:r>
              <a:rPr lang="en-US" dirty="0" smtClean="0"/>
              <a:t>: </a:t>
            </a:r>
            <a:r>
              <a:rPr lang="en-US" dirty="0" err="1" smtClean="0"/>
              <a:t>braço</a:t>
            </a:r>
            <a:r>
              <a:rPr lang="en-US" dirty="0" smtClean="0"/>
              <a:t> </a:t>
            </a:r>
            <a:r>
              <a:rPr lang="en-US" dirty="0" err="1" smtClean="0"/>
              <a:t>ou</a:t>
            </a:r>
            <a:r>
              <a:rPr lang="en-US" dirty="0" smtClean="0"/>
              <a:t> </a:t>
            </a:r>
            <a:r>
              <a:rPr lang="en-US" dirty="0" err="1" smtClean="0"/>
              <a:t>perna</a:t>
            </a:r>
            <a:r>
              <a:rPr lang="en-US" dirty="0" smtClean="0"/>
              <a:t> </a:t>
            </a:r>
            <a:r>
              <a:rPr lang="en-US" dirty="0" err="1" smtClean="0"/>
              <a:t>imobilizados</a:t>
            </a:r>
            <a:r>
              <a:rPr lang="en-US" dirty="0" smtClean="0"/>
              <a:t>, </a:t>
            </a:r>
            <a:r>
              <a:rPr lang="en-US" dirty="0" err="1" smtClean="0"/>
              <a:t>colar</a:t>
            </a:r>
            <a:r>
              <a:rPr lang="en-US" dirty="0" smtClean="0"/>
              <a:t> cervical, </a:t>
            </a:r>
            <a:r>
              <a:rPr lang="en-US" dirty="0" err="1" smtClean="0"/>
              <a:t>etc</a:t>
            </a:r>
            <a:r>
              <a:rPr lang="en-US" dirty="0" smtClean="0"/>
              <a:t> (art. 252, III)</a:t>
            </a:r>
          </a:p>
          <a:p>
            <a:pPr algn="just"/>
            <a:endParaRPr lang="en-US" dirty="0"/>
          </a:p>
          <a:p>
            <a:pPr algn="just"/>
            <a:r>
              <a:rPr lang="en-US" dirty="0" err="1" smtClean="0"/>
              <a:t>Incapacidade</a:t>
            </a:r>
            <a:r>
              <a:rPr lang="en-US" dirty="0" smtClean="0"/>
              <a:t> </a:t>
            </a:r>
            <a:r>
              <a:rPr lang="en-US" dirty="0" err="1" smtClean="0"/>
              <a:t>física</a:t>
            </a:r>
            <a:r>
              <a:rPr lang="en-US" dirty="0" smtClean="0"/>
              <a:t> </a:t>
            </a:r>
            <a:r>
              <a:rPr lang="en-US" dirty="0" err="1" smtClean="0"/>
              <a:t>permanente</a:t>
            </a:r>
            <a:r>
              <a:rPr lang="en-US" dirty="0" smtClean="0"/>
              <a:t>: art. 162, VI</a:t>
            </a:r>
          </a:p>
          <a:p>
            <a:pPr algn="just"/>
            <a:endParaRPr lang="en-US" dirty="0"/>
          </a:p>
          <a:p>
            <a:pPr algn="just"/>
            <a:r>
              <a:rPr lang="en-US" dirty="0" err="1" smtClean="0"/>
              <a:t>Incapacidade</a:t>
            </a:r>
            <a:r>
              <a:rPr lang="en-US" dirty="0" smtClean="0"/>
              <a:t> mental: </a:t>
            </a:r>
            <a:r>
              <a:rPr lang="en-US" dirty="0" err="1" smtClean="0"/>
              <a:t>sono</a:t>
            </a:r>
            <a:r>
              <a:rPr lang="en-US" dirty="0" smtClean="0"/>
              <a:t>, </a:t>
            </a:r>
            <a:r>
              <a:rPr lang="en-US" dirty="0" err="1" smtClean="0"/>
              <a:t>nervosismo</a:t>
            </a:r>
            <a:r>
              <a:rPr lang="en-US" dirty="0" smtClean="0"/>
              <a:t> </a:t>
            </a:r>
            <a:r>
              <a:rPr lang="en-US" dirty="0" err="1" smtClean="0"/>
              <a:t>extremo</a:t>
            </a:r>
            <a:r>
              <a:rPr lang="en-US" dirty="0" smtClean="0"/>
              <a:t> (art. 252, III)</a:t>
            </a:r>
            <a:endParaRPr lang="pt-BR" dirty="0"/>
          </a:p>
        </p:txBody>
      </p:sp>
    </p:spTree>
    <p:extLst>
      <p:ext uri="{BB962C8B-B14F-4D97-AF65-F5344CB8AC3E}">
        <p14:creationId xmlns:p14="http://schemas.microsoft.com/office/powerpoint/2010/main" val="156601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EMBRIAGUEZ AO VOLANTE</a:t>
            </a:r>
            <a:endParaRPr lang="pt-BR" dirty="0"/>
          </a:p>
        </p:txBody>
      </p:sp>
      <p:sp>
        <p:nvSpPr>
          <p:cNvPr id="3" name="Espaço Reservado para Conteúdo 2"/>
          <p:cNvSpPr>
            <a:spLocks noGrp="1"/>
          </p:cNvSpPr>
          <p:nvPr>
            <p:ph idx="1"/>
          </p:nvPr>
        </p:nvSpPr>
        <p:spPr/>
        <p:txBody>
          <a:bodyPr/>
          <a:lstStyle/>
          <a:p>
            <a:pPr algn="just"/>
            <a:r>
              <a:rPr lang="en-US" dirty="0" smtClean="0"/>
              <a:t>“</a:t>
            </a:r>
            <a:r>
              <a:rPr lang="en-US" dirty="0" err="1" smtClean="0"/>
              <a:t>Qualquer</a:t>
            </a:r>
            <a:r>
              <a:rPr lang="en-US" dirty="0" smtClean="0"/>
              <a:t> </a:t>
            </a:r>
            <a:r>
              <a:rPr lang="en-US" dirty="0" err="1" smtClean="0"/>
              <a:t>concentração</a:t>
            </a:r>
            <a:r>
              <a:rPr lang="en-US" dirty="0" smtClean="0"/>
              <a:t> de </a:t>
            </a:r>
            <a:r>
              <a:rPr lang="en-US" dirty="0" err="1" smtClean="0"/>
              <a:t>álcool</a:t>
            </a:r>
            <a:r>
              <a:rPr lang="en-US" dirty="0" smtClean="0"/>
              <a:t> </a:t>
            </a:r>
            <a:r>
              <a:rPr lang="en-US" dirty="0" err="1" smtClean="0"/>
              <a:t>por</a:t>
            </a:r>
            <a:r>
              <a:rPr lang="en-US" dirty="0" smtClean="0"/>
              <a:t> </a:t>
            </a:r>
            <a:r>
              <a:rPr lang="en-US" dirty="0" err="1" smtClean="0"/>
              <a:t>litro</a:t>
            </a:r>
            <a:r>
              <a:rPr lang="en-US" dirty="0" smtClean="0"/>
              <a:t> de </a:t>
            </a:r>
            <a:r>
              <a:rPr lang="en-US" dirty="0" err="1" smtClean="0"/>
              <a:t>sangue</a:t>
            </a:r>
            <a:r>
              <a:rPr lang="en-US" dirty="0" smtClean="0"/>
              <a:t> </a:t>
            </a:r>
            <a:r>
              <a:rPr lang="en-US" dirty="0" err="1" smtClean="0"/>
              <a:t>sujeita</a:t>
            </a:r>
            <a:r>
              <a:rPr lang="en-US" dirty="0" smtClean="0"/>
              <a:t> o </a:t>
            </a:r>
            <a:r>
              <a:rPr lang="en-US" dirty="0" err="1" smtClean="0"/>
              <a:t>condutor</a:t>
            </a:r>
            <a:r>
              <a:rPr lang="en-US" dirty="0" smtClean="0"/>
              <a:t> </a:t>
            </a:r>
            <a:r>
              <a:rPr lang="en-US" dirty="0" err="1" smtClean="0"/>
              <a:t>às</a:t>
            </a:r>
            <a:r>
              <a:rPr lang="en-US" dirty="0" smtClean="0"/>
              <a:t> </a:t>
            </a:r>
            <a:r>
              <a:rPr lang="en-US" dirty="0" err="1" smtClean="0"/>
              <a:t>penalidades</a:t>
            </a:r>
            <a:r>
              <a:rPr lang="en-US" dirty="0" smtClean="0"/>
              <a:t> do art. 165 do CTB”</a:t>
            </a:r>
          </a:p>
          <a:p>
            <a:pPr algn="just"/>
            <a:endParaRPr lang="en-US" dirty="0"/>
          </a:p>
          <a:p>
            <a:pPr algn="just"/>
            <a:r>
              <a:rPr lang="en-US" dirty="0" err="1" smtClean="0"/>
              <a:t>Margem</a:t>
            </a:r>
            <a:r>
              <a:rPr lang="en-US" dirty="0" smtClean="0"/>
              <a:t> de </a:t>
            </a:r>
            <a:r>
              <a:rPr lang="en-US" dirty="0" err="1" smtClean="0"/>
              <a:t>tolerância</a:t>
            </a:r>
            <a:r>
              <a:rPr lang="en-US" dirty="0" smtClean="0"/>
              <a:t>: 02 </a:t>
            </a:r>
            <a:r>
              <a:rPr lang="en-US" dirty="0" err="1" smtClean="0"/>
              <a:t>decigramas</a:t>
            </a:r>
            <a:r>
              <a:rPr lang="en-US" dirty="0" smtClean="0"/>
              <a:t> de </a:t>
            </a:r>
            <a:r>
              <a:rPr lang="en-US" dirty="0" err="1" smtClean="0"/>
              <a:t>alcool</a:t>
            </a:r>
            <a:r>
              <a:rPr lang="en-US" dirty="0" smtClean="0"/>
              <a:t> </a:t>
            </a:r>
            <a:r>
              <a:rPr lang="en-US" dirty="0" err="1" smtClean="0"/>
              <a:t>por</a:t>
            </a:r>
            <a:r>
              <a:rPr lang="en-US" dirty="0" smtClean="0"/>
              <a:t> </a:t>
            </a:r>
            <a:r>
              <a:rPr lang="en-US" dirty="0" err="1" smtClean="0"/>
              <a:t>litro</a:t>
            </a:r>
            <a:r>
              <a:rPr lang="en-US" dirty="0" smtClean="0"/>
              <a:t> de </a:t>
            </a:r>
            <a:r>
              <a:rPr lang="en-US" dirty="0" err="1" smtClean="0"/>
              <a:t>sangue</a:t>
            </a:r>
            <a:r>
              <a:rPr lang="en-US" dirty="0" smtClean="0"/>
              <a:t> </a:t>
            </a:r>
            <a:r>
              <a:rPr lang="en-US" dirty="0" err="1" smtClean="0"/>
              <a:t>ou</a:t>
            </a:r>
            <a:r>
              <a:rPr lang="en-US" dirty="0" smtClean="0"/>
              <a:t> 0,1 </a:t>
            </a:r>
            <a:r>
              <a:rPr lang="en-US" dirty="0" err="1" smtClean="0"/>
              <a:t>miligrama</a:t>
            </a:r>
            <a:r>
              <a:rPr lang="en-US" dirty="0" smtClean="0"/>
              <a:t> de </a:t>
            </a:r>
            <a:r>
              <a:rPr lang="en-US" dirty="0" err="1" smtClean="0"/>
              <a:t>alcool</a:t>
            </a:r>
            <a:r>
              <a:rPr lang="en-US" dirty="0" smtClean="0"/>
              <a:t> </a:t>
            </a:r>
            <a:r>
              <a:rPr lang="en-US" dirty="0" err="1" smtClean="0"/>
              <a:t>por</a:t>
            </a:r>
            <a:r>
              <a:rPr lang="en-US" dirty="0" smtClean="0"/>
              <a:t> </a:t>
            </a:r>
            <a:r>
              <a:rPr lang="en-US" dirty="0" err="1" smtClean="0"/>
              <a:t>litro</a:t>
            </a:r>
            <a:r>
              <a:rPr lang="en-US" dirty="0" smtClean="0"/>
              <a:t> de </a:t>
            </a:r>
            <a:r>
              <a:rPr lang="en-US" dirty="0" err="1" smtClean="0"/>
              <a:t>ar</a:t>
            </a:r>
            <a:r>
              <a:rPr lang="en-US" dirty="0" smtClean="0"/>
              <a:t> alveolar (</a:t>
            </a:r>
            <a:r>
              <a:rPr lang="en-US" dirty="0" err="1" smtClean="0"/>
              <a:t>Decreto</a:t>
            </a:r>
            <a:r>
              <a:rPr lang="en-US" dirty="0" smtClean="0"/>
              <a:t> nº 6488/08)</a:t>
            </a:r>
            <a:endParaRPr lang="pt-BR" dirty="0"/>
          </a:p>
        </p:txBody>
      </p:sp>
    </p:spTree>
    <p:extLst>
      <p:ext uri="{BB962C8B-B14F-4D97-AF65-F5344CB8AC3E}">
        <p14:creationId xmlns:p14="http://schemas.microsoft.com/office/powerpoint/2010/main" val="265255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VIA PÚBLICA</a:t>
            </a:r>
            <a:endParaRPr lang="pt-BR" dirty="0"/>
          </a:p>
        </p:txBody>
      </p:sp>
      <p:sp>
        <p:nvSpPr>
          <p:cNvPr id="3" name="Espaço Reservado para Conteúdo 2"/>
          <p:cNvSpPr>
            <a:spLocks noGrp="1"/>
          </p:cNvSpPr>
          <p:nvPr>
            <p:ph idx="1"/>
          </p:nvPr>
        </p:nvSpPr>
        <p:spPr/>
        <p:txBody>
          <a:bodyPr/>
          <a:lstStyle/>
          <a:p>
            <a:pPr algn="just"/>
            <a:r>
              <a:rPr lang="en-US" dirty="0" smtClean="0"/>
              <a:t>“São </a:t>
            </a:r>
            <a:r>
              <a:rPr lang="en-US" dirty="0" err="1" smtClean="0"/>
              <a:t>vias</a:t>
            </a:r>
            <a:r>
              <a:rPr lang="en-US" dirty="0"/>
              <a:t> </a:t>
            </a:r>
            <a:r>
              <a:rPr lang="en-US" dirty="0" err="1" smtClean="0"/>
              <a:t>terrestres</a:t>
            </a:r>
            <a:r>
              <a:rPr lang="en-US" dirty="0" smtClean="0"/>
              <a:t> </a:t>
            </a:r>
            <a:r>
              <a:rPr lang="en-US" dirty="0" err="1" smtClean="0"/>
              <a:t>urbanas</a:t>
            </a:r>
            <a:r>
              <a:rPr lang="en-US" dirty="0" smtClean="0"/>
              <a:t> e </a:t>
            </a:r>
            <a:r>
              <a:rPr lang="en-US" dirty="0" err="1" smtClean="0"/>
              <a:t>rurais</a:t>
            </a:r>
            <a:r>
              <a:rPr lang="en-US" dirty="0" smtClean="0"/>
              <a:t> as </a:t>
            </a:r>
            <a:r>
              <a:rPr lang="en-US" dirty="0" err="1" smtClean="0"/>
              <a:t>ruas</a:t>
            </a:r>
            <a:r>
              <a:rPr lang="en-US" dirty="0" smtClean="0"/>
              <a:t>, as </a:t>
            </a:r>
            <a:r>
              <a:rPr lang="en-US" dirty="0" err="1" smtClean="0"/>
              <a:t>avenidas</a:t>
            </a:r>
            <a:r>
              <a:rPr lang="en-US" dirty="0" smtClean="0"/>
              <a:t>, </a:t>
            </a:r>
            <a:r>
              <a:rPr lang="en-US" dirty="0" err="1" smtClean="0"/>
              <a:t>os</a:t>
            </a:r>
            <a:r>
              <a:rPr lang="en-US" dirty="0" smtClean="0"/>
              <a:t> </a:t>
            </a:r>
            <a:r>
              <a:rPr lang="en-US" dirty="0" err="1" smtClean="0"/>
              <a:t>logradouros</a:t>
            </a:r>
            <a:r>
              <a:rPr lang="en-US" dirty="0" smtClean="0"/>
              <a:t>, </a:t>
            </a:r>
            <a:r>
              <a:rPr lang="en-US" dirty="0" err="1" smtClean="0"/>
              <a:t>os</a:t>
            </a:r>
            <a:r>
              <a:rPr lang="en-US" dirty="0" smtClean="0"/>
              <a:t> </a:t>
            </a:r>
            <a:r>
              <a:rPr lang="en-US" dirty="0" err="1" smtClean="0"/>
              <a:t>caminhos</a:t>
            </a:r>
            <a:r>
              <a:rPr lang="en-US" dirty="0" smtClean="0"/>
              <a:t>, as </a:t>
            </a:r>
            <a:r>
              <a:rPr lang="en-US" dirty="0" err="1" smtClean="0"/>
              <a:t>passagens</a:t>
            </a:r>
            <a:r>
              <a:rPr lang="en-US" dirty="0" smtClean="0"/>
              <a:t>, as </a:t>
            </a:r>
            <a:r>
              <a:rPr lang="en-US" dirty="0" err="1" smtClean="0"/>
              <a:t>estradas</a:t>
            </a:r>
            <a:r>
              <a:rPr lang="en-US" dirty="0" smtClean="0"/>
              <a:t> e as </a:t>
            </a:r>
            <a:r>
              <a:rPr lang="en-US" dirty="0" err="1" smtClean="0"/>
              <a:t>rodovias</a:t>
            </a:r>
            <a:r>
              <a:rPr lang="en-US" dirty="0" smtClean="0"/>
              <a:t>, </a:t>
            </a:r>
            <a:r>
              <a:rPr lang="en-US" dirty="0" err="1" smtClean="0"/>
              <a:t>que</a:t>
            </a:r>
            <a:r>
              <a:rPr lang="en-US" dirty="0" smtClean="0"/>
              <a:t> </a:t>
            </a:r>
            <a:r>
              <a:rPr lang="en-US" dirty="0" err="1" smtClean="0"/>
              <a:t>terão</a:t>
            </a:r>
            <a:r>
              <a:rPr lang="en-US" dirty="0" smtClean="0"/>
              <a:t> o </a:t>
            </a:r>
            <a:r>
              <a:rPr lang="en-US" dirty="0" err="1" smtClean="0"/>
              <a:t>seu</a:t>
            </a:r>
            <a:r>
              <a:rPr lang="en-US" dirty="0" smtClean="0"/>
              <a:t> </a:t>
            </a:r>
            <a:r>
              <a:rPr lang="en-US" dirty="0" err="1" smtClean="0"/>
              <a:t>uso</a:t>
            </a:r>
            <a:r>
              <a:rPr lang="en-US" dirty="0" smtClean="0"/>
              <a:t> </a:t>
            </a:r>
            <a:r>
              <a:rPr lang="en-US" dirty="0" err="1" smtClean="0"/>
              <a:t>regulamentado</a:t>
            </a:r>
            <a:r>
              <a:rPr lang="en-US" dirty="0" smtClean="0"/>
              <a:t> </a:t>
            </a:r>
            <a:r>
              <a:rPr lang="en-US" dirty="0" err="1" smtClean="0"/>
              <a:t>pelo</a:t>
            </a:r>
            <a:r>
              <a:rPr lang="en-US" dirty="0" smtClean="0"/>
              <a:t> </a:t>
            </a:r>
            <a:r>
              <a:rPr lang="en-US" dirty="0" err="1" smtClean="0"/>
              <a:t>órgão</a:t>
            </a:r>
            <a:r>
              <a:rPr lang="en-US" dirty="0" smtClean="0"/>
              <a:t> </a:t>
            </a:r>
            <a:r>
              <a:rPr lang="en-US" dirty="0" err="1" smtClean="0"/>
              <a:t>ou</a:t>
            </a:r>
            <a:r>
              <a:rPr lang="en-US" dirty="0" smtClean="0"/>
              <a:t> </a:t>
            </a:r>
            <a:r>
              <a:rPr lang="en-US" dirty="0" err="1" smtClean="0"/>
              <a:t>entidade</a:t>
            </a:r>
            <a:r>
              <a:rPr lang="en-US" dirty="0" smtClean="0"/>
              <a:t> com </a:t>
            </a:r>
            <a:r>
              <a:rPr lang="en-US" dirty="0" err="1" smtClean="0"/>
              <a:t>circunscrição</a:t>
            </a:r>
            <a:r>
              <a:rPr lang="en-US" dirty="0" smtClean="0"/>
              <a:t> </a:t>
            </a:r>
            <a:r>
              <a:rPr lang="en-US" dirty="0" err="1" smtClean="0"/>
              <a:t>sobre</a:t>
            </a:r>
            <a:r>
              <a:rPr lang="en-US" dirty="0" smtClean="0"/>
              <a:t> </a:t>
            </a:r>
            <a:r>
              <a:rPr lang="en-US" dirty="0" err="1" smtClean="0"/>
              <a:t>elas</a:t>
            </a:r>
            <a:r>
              <a:rPr lang="en-US" dirty="0" smtClean="0"/>
              <a:t> […]” (CTB, art. 2º, </a:t>
            </a:r>
            <a:r>
              <a:rPr lang="en-US" i="1" dirty="0" smtClean="0"/>
              <a:t>caput</a:t>
            </a:r>
            <a:r>
              <a:rPr lang="en-US" dirty="0" smtClean="0"/>
              <a:t>)</a:t>
            </a:r>
          </a:p>
          <a:p>
            <a:pPr algn="just"/>
            <a:endParaRPr lang="en-US" dirty="0"/>
          </a:p>
          <a:p>
            <a:pPr marL="0" indent="0">
              <a:buNone/>
            </a:pPr>
            <a:endParaRPr lang="pt-BR" dirty="0"/>
          </a:p>
        </p:txBody>
      </p:sp>
    </p:spTree>
    <p:extLst>
      <p:ext uri="{BB962C8B-B14F-4D97-AF65-F5344CB8AC3E}">
        <p14:creationId xmlns:p14="http://schemas.microsoft.com/office/powerpoint/2010/main" val="4155093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CONDIÇÕES DE CIRCULAÇÃO DO VEÍCULO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“Antes de </a:t>
            </a:r>
            <a:r>
              <a:rPr lang="en-US" dirty="0" err="1" smtClean="0"/>
              <a:t>colocar</a:t>
            </a:r>
            <a:r>
              <a:rPr lang="en-US" dirty="0" smtClean="0"/>
              <a:t> o </a:t>
            </a:r>
            <a:r>
              <a:rPr lang="en-US" dirty="0" err="1" smtClean="0"/>
              <a:t>veículo</a:t>
            </a:r>
            <a:r>
              <a:rPr lang="en-US" dirty="0" smtClean="0"/>
              <a:t> </a:t>
            </a:r>
            <a:r>
              <a:rPr lang="en-US" dirty="0" err="1" smtClean="0"/>
              <a:t>em</a:t>
            </a:r>
            <a:r>
              <a:rPr lang="en-US" dirty="0" smtClean="0"/>
              <a:t> </a:t>
            </a:r>
            <a:r>
              <a:rPr lang="en-US" dirty="0" err="1" smtClean="0"/>
              <a:t>circulação</a:t>
            </a:r>
            <a:r>
              <a:rPr lang="en-US" dirty="0" smtClean="0"/>
              <a:t> </a:t>
            </a:r>
            <a:r>
              <a:rPr lang="en-US" dirty="0" err="1" smtClean="0"/>
              <a:t>nas</a:t>
            </a:r>
            <a:r>
              <a:rPr lang="en-US" dirty="0" smtClean="0"/>
              <a:t> </a:t>
            </a:r>
            <a:r>
              <a:rPr lang="en-US" dirty="0" err="1" smtClean="0"/>
              <a:t>vias</a:t>
            </a:r>
            <a:r>
              <a:rPr lang="en-US" dirty="0" smtClean="0"/>
              <a:t> </a:t>
            </a:r>
            <a:r>
              <a:rPr lang="en-US" dirty="0" err="1" smtClean="0"/>
              <a:t>públicas</a:t>
            </a:r>
            <a:r>
              <a:rPr lang="en-US" dirty="0" smtClean="0"/>
              <a:t>, o </a:t>
            </a:r>
            <a:r>
              <a:rPr lang="en-US" dirty="0" err="1" smtClean="0"/>
              <a:t>condutor</a:t>
            </a:r>
            <a:r>
              <a:rPr lang="en-US" dirty="0" smtClean="0"/>
              <a:t> </a:t>
            </a:r>
            <a:r>
              <a:rPr lang="en-US" dirty="0" err="1" smtClean="0"/>
              <a:t>deverá</a:t>
            </a:r>
            <a:r>
              <a:rPr lang="en-US" dirty="0" smtClean="0"/>
              <a:t> </a:t>
            </a:r>
            <a:r>
              <a:rPr lang="en-US" dirty="0" err="1" smtClean="0"/>
              <a:t>verificar</a:t>
            </a:r>
            <a:r>
              <a:rPr lang="en-US" dirty="0" smtClean="0"/>
              <a:t> a </a:t>
            </a:r>
            <a:r>
              <a:rPr lang="en-US" dirty="0" err="1" smtClean="0"/>
              <a:t>existência</a:t>
            </a:r>
            <a:r>
              <a:rPr lang="en-US" dirty="0" smtClean="0"/>
              <a:t> e as boas </a:t>
            </a:r>
            <a:r>
              <a:rPr lang="en-US" dirty="0" err="1" smtClean="0"/>
              <a:t>condições</a:t>
            </a:r>
            <a:r>
              <a:rPr lang="en-US" dirty="0" smtClean="0"/>
              <a:t> de </a:t>
            </a:r>
            <a:r>
              <a:rPr lang="en-US" dirty="0" err="1" smtClean="0"/>
              <a:t>funcionamento</a:t>
            </a:r>
            <a:r>
              <a:rPr lang="en-US" dirty="0" smtClean="0"/>
              <a:t> dos </a:t>
            </a:r>
            <a:r>
              <a:rPr lang="en-US" dirty="0" err="1" smtClean="0"/>
              <a:t>equipamentos</a:t>
            </a:r>
            <a:r>
              <a:rPr lang="en-US" dirty="0" smtClean="0"/>
              <a:t> de </a:t>
            </a:r>
            <a:r>
              <a:rPr lang="en-US" dirty="0" err="1" smtClean="0"/>
              <a:t>uso</a:t>
            </a:r>
            <a:r>
              <a:rPr lang="en-US" dirty="0" smtClean="0"/>
              <a:t> </a:t>
            </a:r>
            <a:r>
              <a:rPr lang="en-US" dirty="0" err="1" smtClean="0"/>
              <a:t>obrigatório</a:t>
            </a:r>
            <a:r>
              <a:rPr lang="en-US" dirty="0" smtClean="0"/>
              <a:t>, </a:t>
            </a:r>
            <a:r>
              <a:rPr lang="en-US" dirty="0" err="1" smtClean="0"/>
              <a:t>bem</a:t>
            </a:r>
            <a:r>
              <a:rPr lang="en-US" dirty="0" smtClean="0"/>
              <a:t> </a:t>
            </a:r>
            <a:r>
              <a:rPr lang="en-US" dirty="0" err="1" smtClean="0"/>
              <a:t>como</a:t>
            </a:r>
            <a:r>
              <a:rPr lang="en-US" dirty="0" smtClean="0"/>
              <a:t> </a:t>
            </a:r>
            <a:r>
              <a:rPr lang="en-US" dirty="0" err="1" smtClean="0"/>
              <a:t>assegurar</a:t>
            </a:r>
            <a:r>
              <a:rPr lang="en-US" dirty="0" smtClean="0"/>
              <a:t>-se da </a:t>
            </a:r>
            <a:r>
              <a:rPr lang="en-US" dirty="0" err="1" smtClean="0"/>
              <a:t>existência</a:t>
            </a:r>
            <a:r>
              <a:rPr lang="en-US" dirty="0" smtClean="0"/>
              <a:t> de </a:t>
            </a:r>
            <a:r>
              <a:rPr lang="en-US" dirty="0" err="1" smtClean="0"/>
              <a:t>combustível</a:t>
            </a:r>
            <a:r>
              <a:rPr lang="en-US" dirty="0" smtClean="0"/>
              <a:t> </a:t>
            </a:r>
            <a:r>
              <a:rPr lang="en-US" dirty="0" err="1" smtClean="0"/>
              <a:t>suficiente</a:t>
            </a:r>
            <a:r>
              <a:rPr lang="en-US" dirty="0" smtClean="0"/>
              <a:t> </a:t>
            </a:r>
            <a:r>
              <a:rPr lang="en-US" dirty="0" err="1" smtClean="0"/>
              <a:t>para</a:t>
            </a:r>
            <a:r>
              <a:rPr lang="en-US" dirty="0" smtClean="0"/>
              <a:t> </a:t>
            </a:r>
            <a:r>
              <a:rPr lang="en-US" dirty="0" err="1" smtClean="0"/>
              <a:t>chegar</a:t>
            </a:r>
            <a:r>
              <a:rPr lang="en-US" dirty="0" smtClean="0"/>
              <a:t> </a:t>
            </a:r>
            <a:r>
              <a:rPr lang="en-US" dirty="0" err="1" smtClean="0"/>
              <a:t>ao</a:t>
            </a:r>
            <a:r>
              <a:rPr lang="en-US" dirty="0" smtClean="0"/>
              <a:t> local de </a:t>
            </a:r>
            <a:r>
              <a:rPr lang="en-US" dirty="0" err="1" smtClean="0"/>
              <a:t>destino</a:t>
            </a:r>
            <a:r>
              <a:rPr lang="en-US" dirty="0" smtClean="0"/>
              <a:t>.”(CTB, art. 27)</a:t>
            </a:r>
          </a:p>
          <a:p>
            <a:pPr algn="just"/>
            <a:endParaRPr lang="en-US" dirty="0"/>
          </a:p>
          <a:p>
            <a:pPr algn="just"/>
            <a:r>
              <a:rPr lang="en-US" dirty="0" err="1" smtClean="0"/>
              <a:t>Pneus</a:t>
            </a:r>
            <a:r>
              <a:rPr lang="en-US" dirty="0" smtClean="0"/>
              <a:t>, </a:t>
            </a:r>
            <a:r>
              <a:rPr lang="en-US" dirty="0" err="1" smtClean="0"/>
              <a:t>sistema</a:t>
            </a:r>
            <a:r>
              <a:rPr lang="en-US" dirty="0" smtClean="0"/>
              <a:t> de </a:t>
            </a:r>
            <a:r>
              <a:rPr lang="en-US" dirty="0" err="1" smtClean="0"/>
              <a:t>iluminação</a:t>
            </a:r>
            <a:r>
              <a:rPr lang="en-US" dirty="0" smtClean="0"/>
              <a:t> e </a:t>
            </a:r>
            <a:r>
              <a:rPr lang="en-US" dirty="0" err="1" smtClean="0"/>
              <a:t>sinalização</a:t>
            </a:r>
            <a:r>
              <a:rPr lang="en-US" dirty="0" smtClean="0"/>
              <a:t>, </a:t>
            </a:r>
            <a:r>
              <a:rPr lang="en-US" dirty="0" err="1" smtClean="0"/>
              <a:t>cinto</a:t>
            </a:r>
            <a:r>
              <a:rPr lang="en-US" dirty="0" smtClean="0"/>
              <a:t> de </a:t>
            </a:r>
            <a:r>
              <a:rPr lang="en-US" dirty="0" err="1" smtClean="0"/>
              <a:t>segurança</a:t>
            </a:r>
            <a:r>
              <a:rPr lang="en-US" dirty="0" smtClean="0"/>
              <a:t> etc.</a:t>
            </a:r>
            <a:endParaRPr lang="pt-BR" dirty="0"/>
          </a:p>
        </p:txBody>
      </p:sp>
    </p:spTree>
    <p:extLst>
      <p:ext uri="{BB962C8B-B14F-4D97-AF65-F5344CB8AC3E}">
        <p14:creationId xmlns:p14="http://schemas.microsoft.com/office/powerpoint/2010/main" val="2653805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CONDIÇÕES DE CIRCULAÇÃO DO VEÍCULO</a:t>
            </a:r>
            <a:endParaRPr lang="pt-BR" dirty="0"/>
          </a:p>
        </p:txBody>
      </p:sp>
      <p:sp>
        <p:nvSpPr>
          <p:cNvPr id="3" name="Espaço Reservado para Conteúdo 2"/>
          <p:cNvSpPr>
            <a:spLocks noGrp="1"/>
          </p:cNvSpPr>
          <p:nvPr>
            <p:ph idx="1"/>
          </p:nvPr>
        </p:nvSpPr>
        <p:spPr>
          <a:xfrm>
            <a:off x="457200" y="1916832"/>
            <a:ext cx="8229600" cy="4209331"/>
          </a:xfrm>
        </p:spPr>
        <p:txBody>
          <a:bodyPr/>
          <a:lstStyle/>
          <a:p>
            <a:pPr algn="just"/>
            <a:r>
              <a:rPr lang="en-US" dirty="0" smtClean="0"/>
              <a:t>“</a:t>
            </a:r>
            <a:r>
              <a:rPr lang="en-US" dirty="0" err="1" smtClean="0"/>
              <a:t>Ao</a:t>
            </a:r>
            <a:r>
              <a:rPr lang="en-US" dirty="0" smtClean="0"/>
              <a:t> </a:t>
            </a:r>
            <a:r>
              <a:rPr lang="en-US" dirty="0" err="1" smtClean="0"/>
              <a:t>proprietário</a:t>
            </a:r>
            <a:r>
              <a:rPr lang="en-US" dirty="0" smtClean="0"/>
              <a:t> </a:t>
            </a:r>
            <a:r>
              <a:rPr lang="en-US" dirty="0" err="1" smtClean="0"/>
              <a:t>caberá</a:t>
            </a:r>
            <a:r>
              <a:rPr lang="en-US" dirty="0" smtClean="0"/>
              <a:t> </a:t>
            </a:r>
            <a:r>
              <a:rPr lang="en-US" dirty="0" err="1" smtClean="0"/>
              <a:t>sempre</a:t>
            </a:r>
            <a:r>
              <a:rPr lang="en-US" dirty="0" smtClean="0"/>
              <a:t> a </a:t>
            </a:r>
            <a:r>
              <a:rPr lang="en-US" dirty="0" err="1" smtClean="0"/>
              <a:t>responsabilidade</a:t>
            </a:r>
            <a:r>
              <a:rPr lang="en-US" dirty="0" smtClean="0"/>
              <a:t> </a:t>
            </a:r>
            <a:r>
              <a:rPr lang="en-US" dirty="0" err="1" smtClean="0"/>
              <a:t>pela</a:t>
            </a:r>
            <a:r>
              <a:rPr lang="en-US" dirty="0" smtClean="0"/>
              <a:t> </a:t>
            </a:r>
            <a:r>
              <a:rPr lang="en-US" dirty="0" err="1" smtClean="0"/>
              <a:t>infração</a:t>
            </a:r>
            <a:r>
              <a:rPr lang="en-US" dirty="0" smtClean="0"/>
              <a:t> </a:t>
            </a:r>
            <a:r>
              <a:rPr lang="en-US" dirty="0" err="1" smtClean="0"/>
              <a:t>referente</a:t>
            </a:r>
            <a:r>
              <a:rPr lang="en-US" dirty="0" smtClean="0"/>
              <a:t> à </a:t>
            </a:r>
            <a:r>
              <a:rPr lang="en-US" dirty="0" err="1" smtClean="0"/>
              <a:t>prévia</a:t>
            </a:r>
            <a:r>
              <a:rPr lang="en-US" dirty="0" smtClean="0"/>
              <a:t> </a:t>
            </a:r>
            <a:r>
              <a:rPr lang="en-US" dirty="0" err="1" smtClean="0"/>
              <a:t>regularização</a:t>
            </a:r>
            <a:r>
              <a:rPr lang="en-US" dirty="0" smtClean="0"/>
              <a:t> e </a:t>
            </a:r>
            <a:r>
              <a:rPr lang="en-US" dirty="0" err="1" smtClean="0"/>
              <a:t>preenchimento</a:t>
            </a:r>
            <a:r>
              <a:rPr lang="en-US" dirty="0" smtClean="0"/>
              <a:t> das </a:t>
            </a:r>
            <a:r>
              <a:rPr lang="en-US" dirty="0" err="1" smtClean="0"/>
              <a:t>formalidades</a:t>
            </a:r>
            <a:r>
              <a:rPr lang="en-US" dirty="0" smtClean="0"/>
              <a:t> e </a:t>
            </a:r>
            <a:r>
              <a:rPr lang="en-US" dirty="0" err="1" smtClean="0"/>
              <a:t>condições</a:t>
            </a:r>
            <a:r>
              <a:rPr lang="en-US" dirty="0" smtClean="0"/>
              <a:t> </a:t>
            </a:r>
            <a:r>
              <a:rPr lang="en-US" dirty="0" err="1" smtClean="0"/>
              <a:t>exigidas</a:t>
            </a:r>
            <a:r>
              <a:rPr lang="en-US" dirty="0" smtClean="0"/>
              <a:t> </a:t>
            </a:r>
            <a:r>
              <a:rPr lang="en-US" dirty="0" err="1" smtClean="0"/>
              <a:t>para</a:t>
            </a:r>
            <a:r>
              <a:rPr lang="en-US" dirty="0" smtClean="0"/>
              <a:t> o </a:t>
            </a:r>
            <a:r>
              <a:rPr lang="en-US" dirty="0" err="1" smtClean="0"/>
              <a:t>trânsito</a:t>
            </a:r>
            <a:r>
              <a:rPr lang="en-US" dirty="0" smtClean="0"/>
              <a:t> do </a:t>
            </a:r>
            <a:r>
              <a:rPr lang="en-US" dirty="0" err="1" smtClean="0"/>
              <a:t>veículo</a:t>
            </a:r>
            <a:r>
              <a:rPr lang="en-US" dirty="0" smtClean="0"/>
              <a:t> </a:t>
            </a:r>
            <a:r>
              <a:rPr lang="en-US" dirty="0" err="1" smtClean="0"/>
              <a:t>na</a:t>
            </a:r>
            <a:r>
              <a:rPr lang="en-US" dirty="0" smtClean="0"/>
              <a:t> via </a:t>
            </a:r>
            <a:r>
              <a:rPr lang="en-US" dirty="0" err="1" smtClean="0"/>
              <a:t>terrestre</a:t>
            </a:r>
            <a:r>
              <a:rPr lang="en-US" dirty="0" smtClean="0"/>
              <a:t> […]” (CTB, Art. 257, § 2º)</a:t>
            </a:r>
          </a:p>
          <a:p>
            <a:pPr marL="0" indent="0" algn="just">
              <a:buNone/>
            </a:pPr>
            <a:endParaRPr lang="en-US" dirty="0"/>
          </a:p>
        </p:txBody>
      </p:sp>
    </p:spTree>
    <p:extLst>
      <p:ext uri="{BB962C8B-B14F-4D97-AF65-F5344CB8AC3E}">
        <p14:creationId xmlns:p14="http://schemas.microsoft.com/office/powerpoint/2010/main" val="533417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DIREÇÃO VEICULAR</a:t>
            </a:r>
            <a:endParaRPr lang="pt-BR" dirty="0"/>
          </a:p>
        </p:txBody>
      </p:sp>
      <p:sp>
        <p:nvSpPr>
          <p:cNvPr id="3" name="Espaço Reservado para Conteúdo 2"/>
          <p:cNvSpPr>
            <a:spLocks noGrp="1"/>
          </p:cNvSpPr>
          <p:nvPr>
            <p:ph idx="1"/>
          </p:nvPr>
        </p:nvSpPr>
        <p:spPr>
          <a:xfrm>
            <a:off x="457200" y="1988840"/>
            <a:ext cx="8229600" cy="4137323"/>
          </a:xfrm>
        </p:spPr>
        <p:txBody>
          <a:bodyPr/>
          <a:lstStyle/>
          <a:p>
            <a:pPr algn="just"/>
            <a:r>
              <a:rPr lang="en-US" dirty="0" smtClean="0"/>
              <a:t>“O </a:t>
            </a:r>
            <a:r>
              <a:rPr lang="en-US" dirty="0" err="1" smtClean="0"/>
              <a:t>condutor</a:t>
            </a:r>
            <a:r>
              <a:rPr lang="en-US" dirty="0" smtClean="0"/>
              <a:t> </a:t>
            </a:r>
            <a:r>
              <a:rPr lang="en-US" dirty="0" err="1" smtClean="0"/>
              <a:t>deverá</a:t>
            </a:r>
            <a:r>
              <a:rPr lang="en-US" dirty="0" smtClean="0"/>
              <a:t>, a </a:t>
            </a:r>
            <a:r>
              <a:rPr lang="en-US" dirty="0" err="1" smtClean="0"/>
              <a:t>todo</a:t>
            </a:r>
            <a:r>
              <a:rPr lang="en-US" dirty="0" smtClean="0"/>
              <a:t> </a:t>
            </a:r>
            <a:r>
              <a:rPr lang="en-US" dirty="0" err="1" smtClean="0"/>
              <a:t>momento</a:t>
            </a:r>
            <a:r>
              <a:rPr lang="en-US" dirty="0" smtClean="0"/>
              <a:t>, </a:t>
            </a:r>
            <a:r>
              <a:rPr lang="en-US" dirty="0" err="1" smtClean="0"/>
              <a:t>ter</a:t>
            </a:r>
            <a:r>
              <a:rPr lang="en-US" dirty="0" smtClean="0"/>
              <a:t> o </a:t>
            </a:r>
            <a:r>
              <a:rPr lang="en-US" dirty="0" err="1" smtClean="0"/>
              <a:t>domínio</a:t>
            </a:r>
            <a:r>
              <a:rPr lang="en-US" dirty="0" smtClean="0"/>
              <a:t> de </a:t>
            </a:r>
            <a:r>
              <a:rPr lang="en-US" dirty="0" err="1" smtClean="0"/>
              <a:t>seu</a:t>
            </a:r>
            <a:r>
              <a:rPr lang="en-US" dirty="0" smtClean="0"/>
              <a:t> </a:t>
            </a:r>
            <a:r>
              <a:rPr lang="en-US" dirty="0" err="1" smtClean="0"/>
              <a:t>veículo</a:t>
            </a:r>
            <a:r>
              <a:rPr lang="en-US" dirty="0" smtClean="0"/>
              <a:t>, </a:t>
            </a:r>
            <a:r>
              <a:rPr lang="en-US" dirty="0" err="1" smtClean="0"/>
              <a:t>dirigindo</a:t>
            </a:r>
            <a:r>
              <a:rPr lang="en-US" dirty="0" smtClean="0"/>
              <a:t>-o com </a:t>
            </a:r>
            <a:r>
              <a:rPr lang="en-US" dirty="0" err="1" smtClean="0"/>
              <a:t>atenção</a:t>
            </a:r>
            <a:r>
              <a:rPr lang="en-US" dirty="0" smtClean="0"/>
              <a:t> e </a:t>
            </a:r>
            <a:r>
              <a:rPr lang="en-US" dirty="0" err="1" smtClean="0"/>
              <a:t>cuidados</a:t>
            </a:r>
            <a:r>
              <a:rPr lang="en-US" dirty="0" smtClean="0"/>
              <a:t> </a:t>
            </a:r>
            <a:r>
              <a:rPr lang="en-US" dirty="0" err="1" smtClean="0"/>
              <a:t>indispensávies</a:t>
            </a:r>
            <a:r>
              <a:rPr lang="en-US" dirty="0" smtClean="0"/>
              <a:t> à </a:t>
            </a:r>
            <a:r>
              <a:rPr lang="en-US" dirty="0" err="1" smtClean="0"/>
              <a:t>segurança</a:t>
            </a:r>
            <a:r>
              <a:rPr lang="en-US" dirty="0" smtClean="0"/>
              <a:t> do </a:t>
            </a:r>
            <a:r>
              <a:rPr lang="en-US" dirty="0" err="1" smtClean="0"/>
              <a:t>trânsito</a:t>
            </a:r>
            <a:r>
              <a:rPr lang="en-US" dirty="0" smtClean="0"/>
              <a:t>” (CTB, art. 28)</a:t>
            </a:r>
            <a:endParaRPr lang="pt-BR" dirty="0"/>
          </a:p>
        </p:txBody>
      </p:sp>
    </p:spTree>
    <p:extLst>
      <p:ext uri="{BB962C8B-B14F-4D97-AF65-F5344CB8AC3E}">
        <p14:creationId xmlns:p14="http://schemas.microsoft.com/office/powerpoint/2010/main" val="1066441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VELOCIDADE</a:t>
            </a:r>
            <a:endParaRPr lang="pt-BR" dirty="0"/>
          </a:p>
        </p:txBody>
      </p:sp>
      <p:sp>
        <p:nvSpPr>
          <p:cNvPr id="3" name="Espaço Reservado para Conteúdo 2"/>
          <p:cNvSpPr>
            <a:spLocks noGrp="1"/>
          </p:cNvSpPr>
          <p:nvPr>
            <p:ph idx="1"/>
          </p:nvPr>
        </p:nvSpPr>
        <p:spPr/>
        <p:txBody>
          <a:bodyPr/>
          <a:lstStyle/>
          <a:p>
            <a:r>
              <a:rPr lang="en-US" dirty="0" err="1" smtClean="0"/>
              <a:t>Velocidade</a:t>
            </a:r>
            <a:r>
              <a:rPr lang="en-US" dirty="0" smtClean="0"/>
              <a:t> </a:t>
            </a:r>
            <a:r>
              <a:rPr lang="en-US" dirty="0" err="1" smtClean="0"/>
              <a:t>máxima</a:t>
            </a:r>
            <a:r>
              <a:rPr lang="en-US" dirty="0" smtClean="0"/>
              <a:t>: art. 61 e 218 do CTB</a:t>
            </a:r>
          </a:p>
          <a:p>
            <a:endParaRPr lang="en-US" dirty="0"/>
          </a:p>
          <a:p>
            <a:r>
              <a:rPr lang="en-US" dirty="0" err="1" smtClean="0"/>
              <a:t>Velocidade</a:t>
            </a:r>
            <a:r>
              <a:rPr lang="en-US" dirty="0" smtClean="0"/>
              <a:t> </a:t>
            </a:r>
            <a:r>
              <a:rPr lang="en-US" dirty="0" err="1" smtClean="0"/>
              <a:t>mínima</a:t>
            </a:r>
            <a:r>
              <a:rPr lang="en-US" dirty="0" smtClean="0"/>
              <a:t>: art. 62 e 219 do CTB</a:t>
            </a:r>
          </a:p>
          <a:p>
            <a:endParaRPr lang="en-US" dirty="0"/>
          </a:p>
          <a:p>
            <a:r>
              <a:rPr lang="en-US" dirty="0" err="1" smtClean="0"/>
              <a:t>Velocidade</a:t>
            </a:r>
            <a:r>
              <a:rPr lang="en-US" dirty="0" smtClean="0"/>
              <a:t> </a:t>
            </a:r>
            <a:r>
              <a:rPr lang="en-US" dirty="0" err="1" smtClean="0"/>
              <a:t>compatível</a:t>
            </a:r>
            <a:r>
              <a:rPr lang="en-US" dirty="0" smtClean="0"/>
              <a:t> com a </a:t>
            </a:r>
            <a:r>
              <a:rPr lang="en-US" dirty="0" err="1" smtClean="0"/>
              <a:t>segurança</a:t>
            </a:r>
            <a:r>
              <a:rPr lang="en-US" dirty="0" smtClean="0"/>
              <a:t>: art. 43 e 220 do CTB</a:t>
            </a:r>
            <a:endParaRPr lang="pt-BR" dirty="0"/>
          </a:p>
        </p:txBody>
      </p:sp>
    </p:spTree>
    <p:extLst>
      <p:ext uri="{BB962C8B-B14F-4D97-AF65-F5344CB8AC3E}">
        <p14:creationId xmlns:p14="http://schemas.microsoft.com/office/powerpoint/2010/main" val="1998615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VELOCIDADE MÁXIMA</a:t>
            </a:r>
            <a:endParaRPr lang="pt-BR" dirty="0"/>
          </a:p>
        </p:txBody>
      </p:sp>
      <p:sp>
        <p:nvSpPr>
          <p:cNvPr id="3" name="Espaço Reservado para Conteúdo 2"/>
          <p:cNvSpPr>
            <a:spLocks noGrp="1"/>
          </p:cNvSpPr>
          <p:nvPr>
            <p:ph idx="1"/>
          </p:nvPr>
        </p:nvSpPr>
        <p:spPr/>
        <p:txBody>
          <a:bodyPr/>
          <a:lstStyle/>
          <a:p>
            <a:r>
              <a:rPr lang="en-US" dirty="0" smtClean="0"/>
              <a:t>Art. 61 do CTB:</a:t>
            </a:r>
          </a:p>
          <a:p>
            <a:pPr algn="just"/>
            <a:r>
              <a:rPr lang="en-US" dirty="0" smtClean="0"/>
              <a:t>É </a:t>
            </a:r>
            <a:r>
              <a:rPr lang="en-US" dirty="0" err="1" smtClean="0"/>
              <a:t>aquela</a:t>
            </a:r>
            <a:r>
              <a:rPr lang="en-US" dirty="0" smtClean="0"/>
              <a:t> </a:t>
            </a:r>
            <a:r>
              <a:rPr lang="en-US" dirty="0" err="1" smtClean="0"/>
              <a:t>que</a:t>
            </a:r>
            <a:r>
              <a:rPr lang="en-US" dirty="0" smtClean="0"/>
              <a:t> a </a:t>
            </a:r>
            <a:r>
              <a:rPr lang="en-US" dirty="0" err="1" smtClean="0"/>
              <a:t>sinalização</a:t>
            </a:r>
            <a:r>
              <a:rPr lang="en-US" dirty="0" smtClean="0"/>
              <a:t> </a:t>
            </a:r>
            <a:r>
              <a:rPr lang="en-US" dirty="0" err="1" smtClean="0"/>
              <a:t>regulamentadora</a:t>
            </a:r>
            <a:r>
              <a:rPr lang="en-US" dirty="0" smtClean="0"/>
              <a:t> </a:t>
            </a:r>
            <a:r>
              <a:rPr lang="en-US" dirty="0" err="1" smtClean="0"/>
              <a:t>indicar</a:t>
            </a:r>
            <a:r>
              <a:rPr lang="en-US" dirty="0" smtClean="0"/>
              <a:t> (</a:t>
            </a:r>
            <a:r>
              <a:rPr lang="en-US" dirty="0" err="1" smtClean="0"/>
              <a:t>placa</a:t>
            </a:r>
            <a:r>
              <a:rPr lang="en-US" dirty="0" smtClean="0"/>
              <a:t> R-19)</a:t>
            </a:r>
          </a:p>
          <a:p>
            <a:pPr algn="just"/>
            <a:endParaRPr lang="en-US" dirty="0" smtClean="0"/>
          </a:p>
          <a:p>
            <a:pPr algn="just"/>
            <a:r>
              <a:rPr lang="en-US" dirty="0" smtClean="0"/>
              <a:t>Na </a:t>
            </a:r>
            <a:r>
              <a:rPr lang="en-US" dirty="0" err="1" smtClean="0"/>
              <a:t>ausência</a:t>
            </a:r>
            <a:r>
              <a:rPr lang="en-US" dirty="0" smtClean="0"/>
              <a:t> de </a:t>
            </a:r>
            <a:r>
              <a:rPr lang="en-US" dirty="0" err="1" smtClean="0"/>
              <a:t>placa</a:t>
            </a:r>
            <a:r>
              <a:rPr lang="en-US" dirty="0" smtClean="0"/>
              <a:t> R-19, a </a:t>
            </a:r>
            <a:r>
              <a:rPr lang="en-US" dirty="0" err="1" smtClean="0"/>
              <a:t>velocidade</a:t>
            </a:r>
            <a:r>
              <a:rPr lang="en-US" dirty="0" smtClean="0"/>
              <a:t> </a:t>
            </a:r>
            <a:r>
              <a:rPr lang="en-US" dirty="0" err="1" smtClean="0"/>
              <a:t>será</a:t>
            </a:r>
            <a:r>
              <a:rPr lang="en-US" dirty="0" smtClean="0"/>
              <a:t> </a:t>
            </a:r>
            <a:r>
              <a:rPr lang="en-US" dirty="0" err="1" smtClean="0"/>
              <a:t>determinada</a:t>
            </a:r>
            <a:r>
              <a:rPr lang="en-US" dirty="0" smtClean="0"/>
              <a:t> </a:t>
            </a:r>
            <a:r>
              <a:rPr lang="en-US" dirty="0" err="1" smtClean="0"/>
              <a:t>em</a:t>
            </a:r>
            <a:r>
              <a:rPr lang="en-US" dirty="0" smtClean="0"/>
              <a:t> </a:t>
            </a:r>
            <a:r>
              <a:rPr lang="en-US" dirty="0" err="1" smtClean="0"/>
              <a:t>razão</a:t>
            </a:r>
            <a:r>
              <a:rPr lang="en-US" dirty="0" smtClean="0"/>
              <a:t> da via e do </a:t>
            </a:r>
            <a:r>
              <a:rPr lang="en-US" dirty="0" err="1" smtClean="0"/>
              <a:t>veículo</a:t>
            </a:r>
            <a:r>
              <a:rPr lang="en-US" dirty="0" smtClean="0"/>
              <a:t> (art. 61) </a:t>
            </a:r>
            <a:endParaRPr lang="pt-BR" dirty="0"/>
          </a:p>
        </p:txBody>
      </p:sp>
    </p:spTree>
    <p:extLst>
      <p:ext uri="{BB962C8B-B14F-4D97-AF65-F5344CB8AC3E}">
        <p14:creationId xmlns:p14="http://schemas.microsoft.com/office/powerpoint/2010/main" val="1391939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VELOCIDADE MÍNIMA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en-US" dirty="0" smtClean="0"/>
              <a:t>Art. 62 do CTB:</a:t>
            </a:r>
          </a:p>
          <a:p>
            <a:pPr algn="just"/>
            <a:r>
              <a:rPr lang="en-US" dirty="0" smtClean="0"/>
              <a:t>É a </a:t>
            </a:r>
            <a:r>
              <a:rPr lang="en-US" dirty="0" err="1" smtClean="0"/>
              <a:t>metade</a:t>
            </a:r>
            <a:r>
              <a:rPr lang="en-US" dirty="0" smtClean="0"/>
              <a:t> da </a:t>
            </a:r>
            <a:r>
              <a:rPr lang="en-US" dirty="0" err="1" smtClean="0"/>
              <a:t>velocidade</a:t>
            </a:r>
            <a:r>
              <a:rPr lang="en-US" dirty="0" smtClean="0"/>
              <a:t> </a:t>
            </a:r>
            <a:r>
              <a:rPr lang="en-US" dirty="0" err="1" smtClean="0"/>
              <a:t>máxima</a:t>
            </a:r>
            <a:r>
              <a:rPr lang="en-US" dirty="0" smtClean="0"/>
              <a:t> </a:t>
            </a:r>
            <a:r>
              <a:rPr lang="en-US" dirty="0" err="1" smtClean="0"/>
              <a:t>fixada</a:t>
            </a:r>
            <a:r>
              <a:rPr lang="en-US" dirty="0" smtClean="0"/>
              <a:t> </a:t>
            </a:r>
            <a:r>
              <a:rPr lang="en-US" dirty="0" err="1" smtClean="0"/>
              <a:t>para</a:t>
            </a:r>
            <a:r>
              <a:rPr lang="en-US" dirty="0" smtClean="0"/>
              <a:t> a via</a:t>
            </a:r>
          </a:p>
          <a:p>
            <a:pPr algn="just"/>
            <a:endParaRPr lang="en-US" dirty="0" smtClean="0"/>
          </a:p>
          <a:p>
            <a:pPr algn="just"/>
            <a:r>
              <a:rPr lang="en-US" dirty="0" smtClean="0"/>
              <a:t>Art. 219 do CTB:</a:t>
            </a:r>
          </a:p>
          <a:p>
            <a:pPr algn="just"/>
            <a:r>
              <a:rPr lang="en-US" dirty="0" err="1" smtClean="0"/>
              <a:t>Precisa</a:t>
            </a:r>
            <a:r>
              <a:rPr lang="en-US" dirty="0" smtClean="0"/>
              <a:t> </a:t>
            </a:r>
            <a:r>
              <a:rPr lang="en-US" dirty="0" err="1" smtClean="0"/>
              <a:t>estar</a:t>
            </a:r>
            <a:r>
              <a:rPr lang="en-US" dirty="0" smtClean="0"/>
              <a:t> </a:t>
            </a:r>
            <a:r>
              <a:rPr lang="en-US" dirty="0" err="1" smtClean="0"/>
              <a:t>retardando</a:t>
            </a:r>
            <a:r>
              <a:rPr lang="en-US" dirty="0" smtClean="0"/>
              <a:t> </a:t>
            </a:r>
            <a:r>
              <a:rPr lang="en-US" dirty="0" err="1" smtClean="0"/>
              <a:t>ou</a:t>
            </a:r>
            <a:r>
              <a:rPr lang="en-US" dirty="0" smtClean="0"/>
              <a:t> </a:t>
            </a:r>
            <a:r>
              <a:rPr lang="en-US" dirty="0" err="1" smtClean="0"/>
              <a:t>obstruindo</a:t>
            </a:r>
            <a:r>
              <a:rPr lang="en-US" dirty="0" smtClean="0"/>
              <a:t> o </a:t>
            </a:r>
            <a:r>
              <a:rPr lang="en-US" dirty="0" err="1" smtClean="0"/>
              <a:t>trânsito</a:t>
            </a:r>
            <a:r>
              <a:rPr lang="en-US" dirty="0" smtClean="0"/>
              <a:t> </a:t>
            </a:r>
          </a:p>
          <a:p>
            <a:pPr algn="just"/>
            <a:endParaRPr lang="en-US" dirty="0" smtClean="0"/>
          </a:p>
          <a:p>
            <a:pPr algn="just"/>
            <a:r>
              <a:rPr lang="en-US" dirty="0" err="1" smtClean="0"/>
              <a:t>Velocidade</a:t>
            </a:r>
            <a:r>
              <a:rPr lang="en-US" dirty="0" smtClean="0"/>
              <a:t> </a:t>
            </a:r>
            <a:r>
              <a:rPr lang="en-US" dirty="0" err="1" smtClean="0"/>
              <a:t>reduzida</a:t>
            </a:r>
            <a:r>
              <a:rPr lang="en-US" dirty="0" smtClean="0"/>
              <a:t> é </a:t>
            </a:r>
            <a:r>
              <a:rPr lang="en-US" dirty="0" err="1" smtClean="0"/>
              <a:t>necessária</a:t>
            </a:r>
            <a:r>
              <a:rPr lang="en-US" dirty="0" smtClean="0"/>
              <a:t> </a:t>
            </a:r>
            <a:r>
              <a:rPr lang="en-US" dirty="0" err="1" smtClean="0"/>
              <a:t>em</a:t>
            </a:r>
            <a:r>
              <a:rPr lang="en-US" dirty="0" smtClean="0"/>
              <a:t> </a:t>
            </a:r>
            <a:r>
              <a:rPr lang="en-US" dirty="0" err="1" smtClean="0"/>
              <a:t>razão</a:t>
            </a:r>
            <a:r>
              <a:rPr lang="en-US" dirty="0" smtClean="0"/>
              <a:t> das </a:t>
            </a:r>
            <a:r>
              <a:rPr lang="en-US" dirty="0" err="1" smtClean="0"/>
              <a:t>condições</a:t>
            </a:r>
            <a:r>
              <a:rPr lang="en-US" dirty="0" smtClean="0"/>
              <a:t> do </a:t>
            </a:r>
            <a:r>
              <a:rPr lang="en-US" dirty="0" err="1" smtClean="0"/>
              <a:t>tráfego</a:t>
            </a:r>
            <a:r>
              <a:rPr lang="en-US" dirty="0" smtClean="0"/>
              <a:t> </a:t>
            </a:r>
            <a:r>
              <a:rPr lang="en-US" dirty="0" err="1" smtClean="0"/>
              <a:t>ou</a:t>
            </a:r>
            <a:r>
              <a:rPr lang="en-US" dirty="0" smtClean="0"/>
              <a:t> </a:t>
            </a:r>
            <a:r>
              <a:rPr lang="en-US" dirty="0" err="1" smtClean="0"/>
              <a:t>metereológicas</a:t>
            </a:r>
            <a:endParaRPr lang="en-US" dirty="0" smtClean="0"/>
          </a:p>
          <a:p>
            <a:pPr algn="just"/>
            <a:endParaRPr lang="en-US" dirty="0" smtClean="0"/>
          </a:p>
          <a:p>
            <a:pPr algn="just"/>
            <a:r>
              <a:rPr lang="en-US" dirty="0" err="1" smtClean="0"/>
              <a:t>Também</a:t>
            </a:r>
            <a:r>
              <a:rPr lang="en-US" dirty="0" smtClean="0"/>
              <a:t> </a:t>
            </a:r>
            <a:r>
              <a:rPr lang="en-US" dirty="0" err="1" smtClean="0"/>
              <a:t>não</a:t>
            </a:r>
            <a:r>
              <a:rPr lang="en-US" dirty="0" smtClean="0"/>
              <a:t> </a:t>
            </a:r>
            <a:r>
              <a:rPr lang="en-US" dirty="0" err="1" smtClean="0"/>
              <a:t>há</a:t>
            </a:r>
            <a:r>
              <a:rPr lang="en-US" dirty="0" smtClean="0"/>
              <a:t> </a:t>
            </a:r>
            <a:r>
              <a:rPr lang="en-US" dirty="0" err="1" smtClean="0"/>
              <a:t>irregularidade</a:t>
            </a:r>
            <a:r>
              <a:rPr lang="en-US" dirty="0" smtClean="0"/>
              <a:t> se o </a:t>
            </a:r>
            <a:r>
              <a:rPr lang="en-US" dirty="0" err="1" smtClean="0"/>
              <a:t>condutor</a:t>
            </a:r>
            <a:r>
              <a:rPr lang="en-US" dirty="0" smtClean="0"/>
              <a:t> </a:t>
            </a:r>
            <a:r>
              <a:rPr lang="en-US" dirty="0" err="1" smtClean="0"/>
              <a:t>estiver</a:t>
            </a:r>
            <a:r>
              <a:rPr lang="en-US" dirty="0" smtClean="0"/>
              <a:t> </a:t>
            </a:r>
            <a:r>
              <a:rPr lang="en-US" dirty="0" err="1" smtClean="0"/>
              <a:t>dirigindo</a:t>
            </a:r>
            <a:r>
              <a:rPr lang="en-US" dirty="0" smtClean="0"/>
              <a:t> </a:t>
            </a:r>
            <a:r>
              <a:rPr lang="en-US" dirty="0" err="1" smtClean="0"/>
              <a:t>seu</a:t>
            </a:r>
            <a:r>
              <a:rPr lang="en-US" dirty="0" smtClean="0"/>
              <a:t> </a:t>
            </a:r>
            <a:r>
              <a:rPr lang="en-US" dirty="0" err="1" smtClean="0"/>
              <a:t>veículo</a:t>
            </a:r>
            <a:r>
              <a:rPr lang="en-US" dirty="0" smtClean="0"/>
              <a:t> </a:t>
            </a:r>
            <a:r>
              <a:rPr lang="en-US" dirty="0" err="1" smtClean="0"/>
              <a:t>pela</a:t>
            </a:r>
            <a:r>
              <a:rPr lang="en-US" dirty="0" smtClean="0"/>
              <a:t> </a:t>
            </a:r>
            <a:r>
              <a:rPr lang="en-US" dirty="0" err="1" smtClean="0"/>
              <a:t>faixa</a:t>
            </a:r>
            <a:r>
              <a:rPr lang="en-US" dirty="0" smtClean="0"/>
              <a:t> da </a:t>
            </a:r>
            <a:r>
              <a:rPr lang="en-US" dirty="0" err="1" smtClean="0"/>
              <a:t>direita</a:t>
            </a:r>
            <a:endParaRPr lang="en-US" dirty="0"/>
          </a:p>
          <a:p>
            <a:pPr marL="0" indent="0" algn="just">
              <a:buNone/>
            </a:pPr>
            <a:r>
              <a:rPr lang="en-US" dirty="0" smtClean="0"/>
              <a:t> </a:t>
            </a:r>
            <a:endParaRPr lang="pt-BR" dirty="0"/>
          </a:p>
        </p:txBody>
      </p:sp>
    </p:spTree>
    <p:extLst>
      <p:ext uri="{BB962C8B-B14F-4D97-AF65-F5344CB8AC3E}">
        <p14:creationId xmlns:p14="http://schemas.microsoft.com/office/powerpoint/2010/main" val="3575984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VELOCIDADE COMPATÍVEL COM A SEGURANÇA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t>
            </a:r>
            <a:r>
              <a:rPr lang="en-US" dirty="0" err="1" smtClean="0"/>
              <a:t>Ao</a:t>
            </a:r>
            <a:r>
              <a:rPr lang="en-US" dirty="0" smtClean="0"/>
              <a:t> regular a </a:t>
            </a:r>
            <a:r>
              <a:rPr lang="en-US" dirty="0" err="1" smtClean="0"/>
              <a:t>velocidade</a:t>
            </a:r>
            <a:r>
              <a:rPr lang="en-US" dirty="0" smtClean="0"/>
              <a:t>, o </a:t>
            </a:r>
            <a:r>
              <a:rPr lang="en-US" dirty="0" err="1" smtClean="0"/>
              <a:t>condutor</a:t>
            </a:r>
            <a:r>
              <a:rPr lang="en-US" dirty="0" smtClean="0"/>
              <a:t> </a:t>
            </a:r>
            <a:r>
              <a:rPr lang="en-US" dirty="0" err="1" smtClean="0"/>
              <a:t>deverá</a:t>
            </a:r>
            <a:r>
              <a:rPr lang="en-US" dirty="0" smtClean="0"/>
              <a:t> </a:t>
            </a:r>
            <a:r>
              <a:rPr lang="en-US" dirty="0" err="1" smtClean="0"/>
              <a:t>observar</a:t>
            </a:r>
            <a:r>
              <a:rPr lang="en-US" dirty="0" smtClean="0"/>
              <a:t> </a:t>
            </a:r>
            <a:r>
              <a:rPr lang="en-US" dirty="0" err="1" smtClean="0"/>
              <a:t>constantemente</a:t>
            </a:r>
            <a:r>
              <a:rPr lang="en-US" dirty="0" smtClean="0"/>
              <a:t> as </a:t>
            </a:r>
            <a:r>
              <a:rPr lang="en-US" dirty="0" err="1" smtClean="0"/>
              <a:t>condições</a:t>
            </a:r>
            <a:r>
              <a:rPr lang="en-US" dirty="0" smtClean="0"/>
              <a:t> </a:t>
            </a:r>
            <a:r>
              <a:rPr lang="en-US" dirty="0" err="1" smtClean="0"/>
              <a:t>físicas</a:t>
            </a:r>
            <a:r>
              <a:rPr lang="en-US" dirty="0" smtClean="0"/>
              <a:t> da via, do </a:t>
            </a:r>
            <a:r>
              <a:rPr lang="en-US" dirty="0" err="1" smtClean="0"/>
              <a:t>veículo</a:t>
            </a:r>
            <a:r>
              <a:rPr lang="en-US" dirty="0" smtClean="0"/>
              <a:t> e da </a:t>
            </a:r>
            <a:r>
              <a:rPr lang="en-US" dirty="0" err="1" smtClean="0"/>
              <a:t>carga</a:t>
            </a:r>
            <a:r>
              <a:rPr lang="en-US" dirty="0" smtClean="0"/>
              <a:t>, as </a:t>
            </a:r>
            <a:r>
              <a:rPr lang="en-US" dirty="0" err="1" smtClean="0"/>
              <a:t>condições</a:t>
            </a:r>
            <a:r>
              <a:rPr lang="en-US" dirty="0" smtClean="0"/>
              <a:t> </a:t>
            </a:r>
            <a:r>
              <a:rPr lang="en-US" dirty="0" err="1" smtClean="0"/>
              <a:t>metereológicas</a:t>
            </a:r>
            <a:r>
              <a:rPr lang="en-US" dirty="0"/>
              <a:t> </a:t>
            </a:r>
            <a:r>
              <a:rPr lang="en-US" dirty="0" smtClean="0"/>
              <a:t>e a </a:t>
            </a:r>
            <a:r>
              <a:rPr lang="en-US" dirty="0" err="1" smtClean="0"/>
              <a:t>intensidade</a:t>
            </a:r>
            <a:r>
              <a:rPr lang="en-US" dirty="0" smtClean="0"/>
              <a:t> do </a:t>
            </a:r>
            <a:r>
              <a:rPr lang="en-US" dirty="0" err="1" smtClean="0"/>
              <a:t>trânsito</a:t>
            </a:r>
            <a:r>
              <a:rPr lang="en-US" dirty="0" smtClean="0"/>
              <a:t>, </a:t>
            </a:r>
            <a:r>
              <a:rPr lang="en-US" dirty="0" err="1" smtClean="0"/>
              <a:t>obedecendo</a:t>
            </a:r>
            <a:r>
              <a:rPr lang="en-US" dirty="0" smtClean="0"/>
              <a:t> </a:t>
            </a:r>
            <a:r>
              <a:rPr lang="en-US" dirty="0" err="1" smtClean="0"/>
              <a:t>sempre</a:t>
            </a:r>
            <a:r>
              <a:rPr lang="en-US" dirty="0" smtClean="0"/>
              <a:t> </a:t>
            </a:r>
            <a:r>
              <a:rPr lang="en-US" dirty="0" err="1" smtClean="0"/>
              <a:t>os</a:t>
            </a:r>
            <a:r>
              <a:rPr lang="en-US" dirty="0" smtClean="0"/>
              <a:t> </a:t>
            </a:r>
            <a:r>
              <a:rPr lang="en-US" dirty="0" err="1" smtClean="0"/>
              <a:t>limites</a:t>
            </a:r>
            <a:r>
              <a:rPr lang="en-US" dirty="0" smtClean="0"/>
              <a:t> </a:t>
            </a:r>
            <a:r>
              <a:rPr lang="en-US" dirty="0" err="1" smtClean="0"/>
              <a:t>máximos</a:t>
            </a:r>
            <a:r>
              <a:rPr lang="en-US" dirty="0" smtClean="0"/>
              <a:t> de </a:t>
            </a:r>
            <a:r>
              <a:rPr lang="en-US" dirty="0" err="1" smtClean="0"/>
              <a:t>velocidade</a:t>
            </a:r>
            <a:r>
              <a:rPr lang="en-US" dirty="0" smtClean="0"/>
              <a:t> </a:t>
            </a:r>
            <a:r>
              <a:rPr lang="en-US" dirty="0" err="1" smtClean="0"/>
              <a:t>estabelecidos</a:t>
            </a:r>
            <a:r>
              <a:rPr lang="en-US" dirty="0" smtClean="0"/>
              <a:t> </a:t>
            </a:r>
            <a:r>
              <a:rPr lang="en-US" dirty="0" err="1" smtClean="0"/>
              <a:t>para</a:t>
            </a:r>
            <a:r>
              <a:rPr lang="en-US" dirty="0" smtClean="0"/>
              <a:t> a via” e </a:t>
            </a:r>
            <a:r>
              <a:rPr lang="en-US" dirty="0" err="1" smtClean="0"/>
              <a:t>nem</a:t>
            </a:r>
            <a:r>
              <a:rPr lang="en-US" dirty="0" smtClean="0"/>
              <a:t> “ […] </a:t>
            </a:r>
            <a:r>
              <a:rPr lang="en-US" dirty="0" err="1" smtClean="0"/>
              <a:t>transitando</a:t>
            </a:r>
            <a:r>
              <a:rPr lang="en-US" dirty="0" smtClean="0"/>
              <a:t> a </a:t>
            </a:r>
            <a:r>
              <a:rPr lang="en-US" dirty="0" err="1" smtClean="0"/>
              <a:t>uma</a:t>
            </a:r>
            <a:r>
              <a:rPr lang="en-US" dirty="0" smtClean="0"/>
              <a:t> </a:t>
            </a:r>
            <a:r>
              <a:rPr lang="en-US" dirty="0" err="1" smtClean="0"/>
              <a:t>velocidade</a:t>
            </a:r>
            <a:r>
              <a:rPr lang="en-US" dirty="0" smtClean="0"/>
              <a:t> </a:t>
            </a:r>
            <a:r>
              <a:rPr lang="en-US" dirty="0" err="1" smtClean="0"/>
              <a:t>anormalmente</a:t>
            </a:r>
            <a:r>
              <a:rPr lang="en-US" dirty="0" smtClean="0"/>
              <a:t> </a:t>
            </a:r>
            <a:r>
              <a:rPr lang="en-US" dirty="0" err="1" smtClean="0"/>
              <a:t>reduzida</a:t>
            </a:r>
            <a:r>
              <a:rPr lang="en-US" dirty="0" smtClean="0"/>
              <a:t>.” (CTB, art. 43)</a:t>
            </a:r>
          </a:p>
          <a:p>
            <a:pPr algn="just"/>
            <a:endParaRPr lang="en-US" dirty="0"/>
          </a:p>
          <a:p>
            <a:pPr algn="just"/>
            <a:r>
              <a:rPr lang="en-US" dirty="0" smtClean="0"/>
              <a:t>Art. 220: </a:t>
            </a:r>
            <a:r>
              <a:rPr lang="en-US" dirty="0" err="1" smtClean="0"/>
              <a:t>infrações</a:t>
            </a:r>
            <a:r>
              <a:rPr lang="en-US" dirty="0" smtClean="0"/>
              <a:t> </a:t>
            </a:r>
            <a:r>
              <a:rPr lang="en-US" dirty="0" err="1" smtClean="0"/>
              <a:t>correlatas</a:t>
            </a:r>
            <a:endParaRPr lang="pt-BR" dirty="0"/>
          </a:p>
        </p:txBody>
      </p:sp>
    </p:spTree>
    <p:extLst>
      <p:ext uri="{BB962C8B-B14F-4D97-AF65-F5344CB8AC3E}">
        <p14:creationId xmlns:p14="http://schemas.microsoft.com/office/powerpoint/2010/main" val="343202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smtClean="0"/>
              <a:t>VELOCIDADE COMPATÍVEL COM A SEGURANÇA</a:t>
            </a:r>
            <a:endParaRPr lang="pt-BR"/>
          </a:p>
        </p:txBody>
      </p:sp>
      <p:sp>
        <p:nvSpPr>
          <p:cNvPr id="3" name="Espaço Reservado para Conteúdo 2"/>
          <p:cNvSpPr>
            <a:spLocks noGrp="1"/>
          </p:cNvSpPr>
          <p:nvPr>
            <p:ph idx="1"/>
          </p:nvPr>
        </p:nvSpPr>
        <p:spPr/>
        <p:txBody>
          <a:bodyPr/>
          <a:lstStyle/>
          <a:p>
            <a:pPr algn="just"/>
            <a:r>
              <a:rPr lang="pt-BR" dirty="0"/>
              <a:t>A teor dos ditames do Código de Trânsito Nacional, todo condutor deverá ter o pleno domínio de seu veículo, trafegando em velocidade compatível não só com a permitida pela legislação, mas também adequada às condições da via, sobretudo quando as intempéries climáticas não lhe forem favoráveis.( TJPR, Proc. 2012.001021-1, Rel. Marcus Tulio </a:t>
            </a:r>
            <a:r>
              <a:rPr lang="pt-BR" dirty="0" err="1"/>
              <a:t>Sartorato</a:t>
            </a:r>
            <a:r>
              <a:rPr lang="pt-BR" dirty="0"/>
              <a:t>, jul. 13/02/2012)</a:t>
            </a:r>
          </a:p>
        </p:txBody>
      </p:sp>
    </p:spTree>
    <p:extLst>
      <p:ext uri="{BB962C8B-B14F-4D97-AF65-F5344CB8AC3E}">
        <p14:creationId xmlns:p14="http://schemas.microsoft.com/office/powerpoint/2010/main" val="3884894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4638"/>
            <a:ext cx="8435280" cy="1143000"/>
          </a:xfrm>
        </p:spPr>
        <p:txBody>
          <a:bodyPr>
            <a:normAutofit fontScale="90000"/>
          </a:bodyPr>
          <a:lstStyle/>
          <a:p>
            <a:r>
              <a:rPr lang="en-US" dirty="0" smtClean="0"/>
              <a:t>POSICIONAMENTO DO VEÍCULO NA VIA</a:t>
            </a:r>
            <a:br>
              <a:rPr lang="en-US" dirty="0" smtClean="0"/>
            </a:br>
            <a:r>
              <a:rPr lang="en-US" sz="2700" dirty="0" smtClean="0"/>
              <a:t>MÃO E CONTRAMÃO DE DIREÇÃO</a:t>
            </a:r>
            <a:endParaRPr lang="pt-BR" sz="2700" dirty="0"/>
          </a:p>
        </p:txBody>
      </p:sp>
      <p:sp>
        <p:nvSpPr>
          <p:cNvPr id="3" name="Espaço Reservado para Conteúdo 2"/>
          <p:cNvSpPr>
            <a:spLocks noGrp="1"/>
          </p:cNvSpPr>
          <p:nvPr>
            <p:ph idx="1"/>
          </p:nvPr>
        </p:nvSpPr>
        <p:spPr/>
        <p:txBody>
          <a:bodyPr>
            <a:normAutofit fontScale="70000" lnSpcReduction="20000"/>
          </a:bodyPr>
          <a:lstStyle/>
          <a:p>
            <a:pPr algn="just"/>
            <a:r>
              <a:rPr lang="en-US" dirty="0" smtClean="0"/>
              <a:t>Art. 29, I do CTB</a:t>
            </a:r>
          </a:p>
          <a:p>
            <a:pPr algn="just"/>
            <a:endParaRPr lang="pt-BR" dirty="0" smtClean="0"/>
          </a:p>
          <a:p>
            <a:pPr algn="just"/>
            <a:r>
              <a:rPr lang="pt-BR" dirty="0" smtClean="0"/>
              <a:t>“</a:t>
            </a:r>
            <a:r>
              <a:rPr lang="pt-BR" dirty="0"/>
              <a:t>Mão de direção é o sentido de direção viária obrigatório, por lei, para a circulação dos veículos e dos animais . No Brasil, enfatizamos antes, ‘a circulação far-se-á pelo lado direito da via’(inciso I, artigo sob análise), dessumindo-se, daí, que a mão de direção brasileira corresponde, materialmente, ao espaço da via localizado à direita do eixo central longitudinal dela. Contramão de direção corresponde, materialmente, ao espaço à esquerda desse eixo, isto se se tratar de pista com dois sentidos de direção (i. é, com fluxos viários contrários). Tratando-se de via com único sentido de direção, qualquer um dos lados dela (à direita e à esquerda de seu eixo) será tido como mão de direção, estando na contramão quem, por dolo ou desavisadamente, circular no sentido antagônico ao do fluxo viário” (MITIDIERO</a:t>
            </a:r>
            <a:r>
              <a:rPr lang="pt-BR" dirty="0" smtClean="0"/>
              <a:t>, </a:t>
            </a:r>
            <a:r>
              <a:rPr lang="pt-BR" dirty="0"/>
              <a:t>2005, </a:t>
            </a:r>
            <a:r>
              <a:rPr lang="pt-BR" dirty="0" smtClean="0"/>
              <a:t>p.336</a:t>
            </a:r>
            <a:r>
              <a:rPr lang="pt-BR" dirty="0"/>
              <a:t>)</a:t>
            </a:r>
          </a:p>
        </p:txBody>
      </p:sp>
    </p:spTree>
    <p:extLst>
      <p:ext uri="{BB962C8B-B14F-4D97-AF65-F5344CB8AC3E}">
        <p14:creationId xmlns:p14="http://schemas.microsoft.com/office/powerpoint/2010/main" val="3219743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en-US" dirty="0" smtClean="0"/>
              <a:t>A via </a:t>
            </a:r>
            <a:r>
              <a:rPr lang="en-US" dirty="0" err="1" smtClean="0"/>
              <a:t>pública</a:t>
            </a:r>
            <a:r>
              <a:rPr lang="en-US" dirty="0" smtClean="0"/>
              <a:t> é </a:t>
            </a:r>
            <a:r>
              <a:rPr lang="en-US" dirty="0" err="1" smtClean="0"/>
              <a:t>destinada</a:t>
            </a:r>
            <a:r>
              <a:rPr lang="en-US" dirty="0" smtClean="0"/>
              <a:t> </a:t>
            </a:r>
            <a:r>
              <a:rPr lang="en-US" dirty="0" err="1" smtClean="0"/>
              <a:t>ao</a:t>
            </a:r>
            <a:r>
              <a:rPr lang="en-US" dirty="0" smtClean="0"/>
              <a:t> </a:t>
            </a:r>
            <a:r>
              <a:rPr lang="en-US" dirty="0" err="1" smtClean="0"/>
              <a:t>trânsito</a:t>
            </a:r>
            <a:r>
              <a:rPr lang="en-US" dirty="0" smtClean="0"/>
              <a:t> </a:t>
            </a:r>
            <a:r>
              <a:rPr lang="en-US" dirty="0" err="1" smtClean="0"/>
              <a:t>nos</a:t>
            </a:r>
            <a:r>
              <a:rPr lang="en-US" dirty="0" smtClean="0"/>
              <a:t> </a:t>
            </a:r>
            <a:r>
              <a:rPr lang="en-US" dirty="0" err="1" smtClean="0"/>
              <a:t>dois</a:t>
            </a:r>
            <a:r>
              <a:rPr lang="en-US" dirty="0" smtClean="0"/>
              <a:t> </a:t>
            </a:r>
            <a:r>
              <a:rPr lang="en-US" dirty="0" err="1" smtClean="0"/>
              <a:t>sentidos</a:t>
            </a:r>
            <a:r>
              <a:rPr lang="en-US" dirty="0" smtClean="0"/>
              <a:t>. A via com </a:t>
            </a:r>
            <a:r>
              <a:rPr lang="en-US" dirty="0" err="1" smtClean="0"/>
              <a:t>sentido</a:t>
            </a:r>
            <a:r>
              <a:rPr lang="en-US" dirty="0" smtClean="0"/>
              <a:t> </a:t>
            </a:r>
            <a:r>
              <a:rPr lang="en-US" dirty="0" err="1" smtClean="0"/>
              <a:t>único</a:t>
            </a:r>
            <a:r>
              <a:rPr lang="en-US" dirty="0" smtClean="0"/>
              <a:t> é </a:t>
            </a:r>
            <a:r>
              <a:rPr lang="en-US" dirty="0" err="1" smtClean="0"/>
              <a:t>exceção</a:t>
            </a:r>
            <a:r>
              <a:rPr lang="en-US" dirty="0" smtClean="0"/>
              <a:t>, </a:t>
            </a:r>
            <a:r>
              <a:rPr lang="en-US" dirty="0" err="1" smtClean="0"/>
              <a:t>devendo</a:t>
            </a:r>
            <a:r>
              <a:rPr lang="en-US" dirty="0" smtClean="0"/>
              <a:t> </a:t>
            </a:r>
            <a:r>
              <a:rPr lang="en-US" dirty="0" err="1" smtClean="0"/>
              <a:t>ser</a:t>
            </a:r>
            <a:r>
              <a:rPr lang="en-US" dirty="0" smtClean="0"/>
              <a:t> </a:t>
            </a:r>
            <a:r>
              <a:rPr lang="en-US" dirty="0" err="1" smtClean="0"/>
              <a:t>devidamente</a:t>
            </a:r>
            <a:r>
              <a:rPr lang="en-US" dirty="0" smtClean="0"/>
              <a:t> </a:t>
            </a:r>
            <a:r>
              <a:rPr lang="en-US" dirty="0" err="1" smtClean="0"/>
              <a:t>sinalizada</a:t>
            </a:r>
            <a:r>
              <a:rPr lang="en-US" dirty="0" smtClean="0"/>
              <a:t> (</a:t>
            </a:r>
            <a:r>
              <a:rPr lang="en-US" dirty="0" err="1" smtClean="0"/>
              <a:t>placa</a:t>
            </a:r>
            <a:r>
              <a:rPr lang="en-US" dirty="0" smtClean="0"/>
              <a:t> R-3 e R-24a)</a:t>
            </a:r>
          </a:p>
          <a:p>
            <a:pPr algn="just"/>
            <a:endParaRPr lang="en-US" dirty="0"/>
          </a:p>
          <a:p>
            <a:pPr algn="just"/>
            <a:r>
              <a:rPr lang="en-US" dirty="0" err="1" smtClean="0"/>
              <a:t>Linha</a:t>
            </a:r>
            <a:r>
              <a:rPr lang="en-US" dirty="0" smtClean="0"/>
              <a:t> de </a:t>
            </a:r>
            <a:r>
              <a:rPr lang="en-US" dirty="0" err="1" smtClean="0"/>
              <a:t>Divisão</a:t>
            </a:r>
            <a:r>
              <a:rPr lang="en-US" dirty="0" smtClean="0"/>
              <a:t> de </a:t>
            </a:r>
            <a:r>
              <a:rPr lang="en-US" dirty="0" err="1" smtClean="0"/>
              <a:t>Fluxos</a:t>
            </a:r>
            <a:r>
              <a:rPr lang="en-US" dirty="0" smtClean="0"/>
              <a:t> </a:t>
            </a:r>
            <a:r>
              <a:rPr lang="en-US" dirty="0" err="1" smtClean="0"/>
              <a:t>Opostos</a:t>
            </a:r>
            <a:r>
              <a:rPr lang="en-US" dirty="0" smtClean="0"/>
              <a:t> (</a:t>
            </a:r>
            <a:r>
              <a:rPr lang="en-US" dirty="0" err="1" smtClean="0"/>
              <a:t>amarela</a:t>
            </a:r>
            <a:r>
              <a:rPr lang="en-US" dirty="0" smtClean="0"/>
              <a:t>)</a:t>
            </a:r>
          </a:p>
          <a:p>
            <a:pPr algn="just"/>
            <a:endParaRPr lang="en-US" dirty="0"/>
          </a:p>
          <a:p>
            <a:pPr algn="just"/>
            <a:r>
              <a:rPr lang="en-US" dirty="0" smtClean="0"/>
              <a:t>Na </a:t>
            </a:r>
            <a:r>
              <a:rPr lang="en-US" dirty="0" err="1" smtClean="0"/>
              <a:t>ausência</a:t>
            </a:r>
            <a:r>
              <a:rPr lang="en-US" dirty="0" smtClean="0"/>
              <a:t> de LDFO: </a:t>
            </a:r>
            <a:r>
              <a:rPr lang="en-US" dirty="0" err="1" smtClean="0"/>
              <a:t>eixo</a:t>
            </a:r>
            <a:r>
              <a:rPr lang="en-US" dirty="0" smtClean="0"/>
              <a:t> </a:t>
            </a:r>
            <a:r>
              <a:rPr lang="en-US" dirty="0" err="1" smtClean="0"/>
              <a:t>médio</a:t>
            </a:r>
            <a:r>
              <a:rPr lang="en-US" dirty="0" smtClean="0"/>
              <a:t> da via</a:t>
            </a:r>
          </a:p>
          <a:p>
            <a:pPr algn="just"/>
            <a:endParaRPr lang="en-US" dirty="0" smtClean="0"/>
          </a:p>
          <a:p>
            <a:pPr algn="just"/>
            <a:r>
              <a:rPr lang="en-US" dirty="0"/>
              <a:t>CTB, art. 88 – </a:t>
            </a:r>
            <a:r>
              <a:rPr lang="en-US" dirty="0" err="1"/>
              <a:t>Nenhuma</a:t>
            </a:r>
            <a:r>
              <a:rPr lang="en-US" dirty="0"/>
              <a:t> via </a:t>
            </a:r>
            <a:r>
              <a:rPr lang="en-US" dirty="0" err="1"/>
              <a:t>será</a:t>
            </a:r>
            <a:r>
              <a:rPr lang="en-US" dirty="0"/>
              <a:t> </a:t>
            </a:r>
            <a:r>
              <a:rPr lang="en-US" dirty="0" err="1"/>
              <a:t>aberta</a:t>
            </a:r>
            <a:r>
              <a:rPr lang="en-US" dirty="0"/>
              <a:t> </a:t>
            </a:r>
            <a:r>
              <a:rPr lang="en-US" dirty="0" err="1"/>
              <a:t>ao</a:t>
            </a:r>
            <a:r>
              <a:rPr lang="en-US" dirty="0"/>
              <a:t> </a:t>
            </a:r>
            <a:r>
              <a:rPr lang="en-US" dirty="0" err="1"/>
              <a:t>trânsito</a:t>
            </a:r>
            <a:r>
              <a:rPr lang="en-US" dirty="0"/>
              <a:t> </a:t>
            </a:r>
            <a:r>
              <a:rPr lang="en-US" dirty="0" err="1"/>
              <a:t>sem</a:t>
            </a:r>
            <a:r>
              <a:rPr lang="en-US" dirty="0"/>
              <a:t> </a:t>
            </a:r>
            <a:r>
              <a:rPr lang="en-US" dirty="0" err="1"/>
              <a:t>estar</a:t>
            </a:r>
            <a:r>
              <a:rPr lang="en-US" dirty="0"/>
              <a:t> </a:t>
            </a:r>
            <a:r>
              <a:rPr lang="en-US" dirty="0" err="1"/>
              <a:t>devidamente</a:t>
            </a:r>
            <a:r>
              <a:rPr lang="en-US" dirty="0"/>
              <a:t> </a:t>
            </a:r>
            <a:r>
              <a:rPr lang="en-US" dirty="0" err="1"/>
              <a:t>sinalizada</a:t>
            </a:r>
            <a:r>
              <a:rPr lang="en-US" dirty="0"/>
              <a:t>, de forma a </a:t>
            </a:r>
            <a:r>
              <a:rPr lang="en-US" dirty="0" err="1"/>
              <a:t>garantir</a:t>
            </a:r>
            <a:r>
              <a:rPr lang="en-US" dirty="0"/>
              <a:t> </a:t>
            </a:r>
            <a:r>
              <a:rPr lang="en-US" dirty="0" err="1"/>
              <a:t>condições</a:t>
            </a:r>
            <a:r>
              <a:rPr lang="en-US" dirty="0"/>
              <a:t> </a:t>
            </a:r>
            <a:r>
              <a:rPr lang="en-US" dirty="0" err="1"/>
              <a:t>adequadas</a:t>
            </a:r>
            <a:r>
              <a:rPr lang="en-US" dirty="0"/>
              <a:t> de </a:t>
            </a:r>
            <a:r>
              <a:rPr lang="en-US" dirty="0" err="1"/>
              <a:t>segurança</a:t>
            </a:r>
            <a:r>
              <a:rPr lang="en-US" dirty="0"/>
              <a:t> </a:t>
            </a:r>
            <a:r>
              <a:rPr lang="en-US" dirty="0" err="1"/>
              <a:t>na</a:t>
            </a:r>
            <a:r>
              <a:rPr lang="en-US" dirty="0"/>
              <a:t> </a:t>
            </a:r>
            <a:r>
              <a:rPr lang="en-US" dirty="0" err="1"/>
              <a:t>circulação</a:t>
            </a:r>
            <a:r>
              <a:rPr lang="en-US" dirty="0"/>
              <a:t>.</a:t>
            </a:r>
            <a:endParaRPr lang="pt-BR"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88675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VIA PÚBLICA</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en-US" dirty="0" smtClean="0"/>
              <a:t>“São </a:t>
            </a:r>
            <a:r>
              <a:rPr lang="en-US" dirty="0" err="1" smtClean="0"/>
              <a:t>consideradas</a:t>
            </a:r>
            <a:r>
              <a:rPr lang="en-US" dirty="0" smtClean="0"/>
              <a:t> </a:t>
            </a:r>
            <a:r>
              <a:rPr lang="en-US" dirty="0" err="1" smtClean="0"/>
              <a:t>vias</a:t>
            </a:r>
            <a:r>
              <a:rPr lang="en-US" dirty="0" smtClean="0"/>
              <a:t>  </a:t>
            </a:r>
            <a:r>
              <a:rPr lang="en-US" dirty="0" err="1" smtClean="0"/>
              <a:t>terrestres</a:t>
            </a:r>
            <a:r>
              <a:rPr lang="en-US" dirty="0" smtClean="0"/>
              <a:t> as </a:t>
            </a:r>
            <a:r>
              <a:rPr lang="en-US" dirty="0" err="1" smtClean="0"/>
              <a:t>praias</a:t>
            </a:r>
            <a:r>
              <a:rPr lang="en-US" dirty="0" smtClean="0"/>
              <a:t> </a:t>
            </a:r>
            <a:r>
              <a:rPr lang="en-US" dirty="0" err="1" smtClean="0"/>
              <a:t>abertas</a:t>
            </a:r>
            <a:r>
              <a:rPr lang="en-US" dirty="0" smtClean="0"/>
              <a:t> à </a:t>
            </a:r>
            <a:r>
              <a:rPr lang="en-US" dirty="0" err="1" smtClean="0"/>
              <a:t>circulação</a:t>
            </a:r>
            <a:r>
              <a:rPr lang="en-US" dirty="0" smtClean="0"/>
              <a:t> </a:t>
            </a:r>
            <a:r>
              <a:rPr lang="en-US" dirty="0" err="1" smtClean="0"/>
              <a:t>pública</a:t>
            </a:r>
            <a:r>
              <a:rPr lang="en-US" dirty="0" smtClean="0"/>
              <a:t> e as </a:t>
            </a:r>
            <a:r>
              <a:rPr lang="en-US" dirty="0" err="1" smtClean="0"/>
              <a:t>vias</a:t>
            </a:r>
            <a:r>
              <a:rPr lang="en-US" dirty="0" smtClean="0"/>
              <a:t> </a:t>
            </a:r>
            <a:r>
              <a:rPr lang="en-US" dirty="0" err="1" smtClean="0"/>
              <a:t>internas</a:t>
            </a:r>
            <a:r>
              <a:rPr lang="en-US" dirty="0" smtClean="0"/>
              <a:t> </a:t>
            </a:r>
            <a:r>
              <a:rPr lang="en-US" dirty="0" err="1" smtClean="0"/>
              <a:t>pertencentes</a:t>
            </a:r>
            <a:r>
              <a:rPr lang="en-US" dirty="0" smtClean="0"/>
              <a:t> </a:t>
            </a:r>
            <a:r>
              <a:rPr lang="en-US" dirty="0" err="1" smtClean="0"/>
              <a:t>aos</a:t>
            </a:r>
            <a:r>
              <a:rPr lang="en-US" dirty="0" smtClean="0"/>
              <a:t> </a:t>
            </a:r>
            <a:r>
              <a:rPr lang="en-US" dirty="0" err="1" smtClean="0"/>
              <a:t>condomínios</a:t>
            </a:r>
            <a:r>
              <a:rPr lang="en-US" dirty="0" smtClean="0"/>
              <a:t> </a:t>
            </a:r>
            <a:r>
              <a:rPr lang="en-US" dirty="0" err="1" smtClean="0"/>
              <a:t>constituídos</a:t>
            </a:r>
            <a:r>
              <a:rPr lang="en-US" dirty="0" smtClean="0"/>
              <a:t> </a:t>
            </a:r>
            <a:r>
              <a:rPr lang="en-US" dirty="0" err="1" smtClean="0"/>
              <a:t>por</a:t>
            </a:r>
            <a:r>
              <a:rPr lang="en-US" dirty="0" smtClean="0"/>
              <a:t> </a:t>
            </a:r>
            <a:r>
              <a:rPr lang="en-US" dirty="0" err="1" smtClean="0"/>
              <a:t>unidades</a:t>
            </a:r>
            <a:r>
              <a:rPr lang="en-US" dirty="0" smtClean="0"/>
              <a:t> </a:t>
            </a:r>
            <a:r>
              <a:rPr lang="en-US" dirty="0" err="1" smtClean="0"/>
              <a:t>autonomas</a:t>
            </a:r>
            <a:r>
              <a:rPr lang="en-US" dirty="0" smtClean="0"/>
              <a:t>.”(CTB, art. 2º, </a:t>
            </a:r>
            <a:r>
              <a:rPr lang="en-US" dirty="0" err="1" smtClean="0"/>
              <a:t>parágrafo</a:t>
            </a:r>
            <a:r>
              <a:rPr lang="en-US" dirty="0" smtClean="0"/>
              <a:t> </a:t>
            </a:r>
            <a:r>
              <a:rPr lang="en-US" dirty="0" err="1" smtClean="0"/>
              <a:t>único</a:t>
            </a:r>
            <a:r>
              <a:rPr lang="en-US" dirty="0" smtClean="0"/>
              <a:t>)</a:t>
            </a:r>
            <a:endParaRPr lang="pt-BR" dirty="0"/>
          </a:p>
        </p:txBody>
      </p:sp>
    </p:spTree>
    <p:extLst>
      <p:ext uri="{BB962C8B-B14F-4D97-AF65-F5344CB8AC3E}">
        <p14:creationId xmlns:p14="http://schemas.microsoft.com/office/powerpoint/2010/main" val="827507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a:bodyPr>
          <a:lstStyle/>
          <a:p>
            <a:pPr algn="just"/>
            <a:r>
              <a:rPr lang="en-US" dirty="0"/>
              <a:t>Via com </a:t>
            </a:r>
            <a:r>
              <a:rPr lang="en-US" dirty="0" err="1"/>
              <a:t>duplo</a:t>
            </a:r>
            <a:r>
              <a:rPr lang="en-US" dirty="0"/>
              <a:t> </a:t>
            </a:r>
            <a:r>
              <a:rPr lang="en-US" dirty="0" err="1"/>
              <a:t>sentido</a:t>
            </a:r>
            <a:r>
              <a:rPr lang="en-US" dirty="0"/>
              <a:t> e o </a:t>
            </a:r>
            <a:r>
              <a:rPr lang="en-US" dirty="0" err="1"/>
              <a:t>condutor</a:t>
            </a:r>
            <a:r>
              <a:rPr lang="en-US" dirty="0"/>
              <a:t> </a:t>
            </a:r>
            <a:r>
              <a:rPr lang="en-US" dirty="0" err="1"/>
              <a:t>transita</a:t>
            </a:r>
            <a:r>
              <a:rPr lang="en-US" dirty="0"/>
              <a:t> </a:t>
            </a:r>
            <a:r>
              <a:rPr lang="en-US" dirty="0" err="1"/>
              <a:t>pelo</a:t>
            </a:r>
            <a:r>
              <a:rPr lang="en-US" dirty="0"/>
              <a:t> </a:t>
            </a:r>
            <a:r>
              <a:rPr lang="en-US" dirty="0" err="1"/>
              <a:t>sentido</a:t>
            </a:r>
            <a:r>
              <a:rPr lang="en-US" dirty="0"/>
              <a:t> </a:t>
            </a:r>
            <a:r>
              <a:rPr lang="en-US" dirty="0" err="1"/>
              <a:t>contrário</a:t>
            </a:r>
            <a:r>
              <a:rPr lang="en-US" dirty="0"/>
              <a:t>, salvo </a:t>
            </a:r>
            <a:r>
              <a:rPr lang="en-US" dirty="0" err="1"/>
              <a:t>para</a:t>
            </a:r>
            <a:r>
              <a:rPr lang="en-US" dirty="0"/>
              <a:t> </a:t>
            </a:r>
            <a:r>
              <a:rPr lang="en-US" dirty="0" err="1"/>
              <a:t>ultrapassagem</a:t>
            </a:r>
            <a:r>
              <a:rPr lang="en-US" dirty="0"/>
              <a:t> </a:t>
            </a:r>
            <a:r>
              <a:rPr lang="en-US" dirty="0" err="1"/>
              <a:t>em</a:t>
            </a:r>
            <a:r>
              <a:rPr lang="en-US" dirty="0"/>
              <a:t> </a:t>
            </a:r>
            <a:r>
              <a:rPr lang="en-US" dirty="0" err="1"/>
              <a:t>locais</a:t>
            </a:r>
            <a:r>
              <a:rPr lang="en-US" dirty="0"/>
              <a:t> </a:t>
            </a:r>
            <a:r>
              <a:rPr lang="en-US" dirty="0" err="1"/>
              <a:t>permitidos</a:t>
            </a:r>
            <a:r>
              <a:rPr lang="en-US" dirty="0"/>
              <a:t>: art. 186, I do CTB (grave)</a:t>
            </a:r>
          </a:p>
          <a:p>
            <a:pPr algn="just"/>
            <a:endParaRPr lang="en-US" dirty="0"/>
          </a:p>
          <a:p>
            <a:pPr algn="just"/>
            <a:r>
              <a:rPr lang="en-US" dirty="0"/>
              <a:t>Via com </a:t>
            </a:r>
            <a:r>
              <a:rPr lang="en-US" dirty="0" err="1"/>
              <a:t>único</a:t>
            </a:r>
            <a:r>
              <a:rPr lang="en-US" dirty="0"/>
              <a:t> </a:t>
            </a:r>
            <a:r>
              <a:rPr lang="en-US" dirty="0" err="1"/>
              <a:t>sentido</a:t>
            </a:r>
            <a:r>
              <a:rPr lang="en-US" dirty="0"/>
              <a:t> e o </a:t>
            </a:r>
            <a:r>
              <a:rPr lang="en-US" dirty="0" err="1"/>
              <a:t>condutor</a:t>
            </a:r>
            <a:r>
              <a:rPr lang="en-US" dirty="0"/>
              <a:t> </a:t>
            </a:r>
            <a:r>
              <a:rPr lang="en-US" dirty="0" err="1"/>
              <a:t>transita</a:t>
            </a:r>
            <a:r>
              <a:rPr lang="en-US" dirty="0"/>
              <a:t> </a:t>
            </a:r>
            <a:r>
              <a:rPr lang="en-US" dirty="0" err="1"/>
              <a:t>pelo</a:t>
            </a:r>
            <a:r>
              <a:rPr lang="en-US" dirty="0"/>
              <a:t> </a:t>
            </a:r>
            <a:r>
              <a:rPr lang="en-US" dirty="0" err="1"/>
              <a:t>sentido</a:t>
            </a:r>
            <a:r>
              <a:rPr lang="en-US" dirty="0"/>
              <a:t> </a:t>
            </a:r>
            <a:r>
              <a:rPr lang="en-US" dirty="0" err="1"/>
              <a:t>contrário</a:t>
            </a:r>
            <a:r>
              <a:rPr lang="en-US" dirty="0"/>
              <a:t>: art. 186, II do CTB (</a:t>
            </a:r>
            <a:r>
              <a:rPr lang="en-US" dirty="0" err="1"/>
              <a:t>gravíssima</a:t>
            </a:r>
            <a:r>
              <a:rPr lang="en-US" dirty="0"/>
              <a:t>)</a:t>
            </a:r>
          </a:p>
          <a:p>
            <a:pPr algn="just"/>
            <a:endParaRPr lang="en-US" dirty="0"/>
          </a:p>
        </p:txBody>
      </p:sp>
    </p:spTree>
    <p:extLst>
      <p:ext uri="{BB962C8B-B14F-4D97-AF65-F5344CB8AC3E}">
        <p14:creationId xmlns:p14="http://schemas.microsoft.com/office/powerpoint/2010/main" val="3202130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smtClean="0"/>
              <a:t>Faixa própria: é </a:t>
            </a:r>
            <a:r>
              <a:rPr lang="pt-BR" dirty="0"/>
              <a:t>a faixa de rolamento em que, dentro da sua mão-de-direção, deve ocupar o </a:t>
            </a:r>
            <a:r>
              <a:rPr lang="pt-BR" dirty="0" smtClean="0"/>
              <a:t>veículo.</a:t>
            </a:r>
          </a:p>
          <a:p>
            <a:pPr algn="just"/>
            <a:endParaRPr lang="pt-BR" dirty="0" smtClean="0"/>
          </a:p>
          <a:p>
            <a:pPr algn="just"/>
            <a:r>
              <a:rPr lang="en-US" dirty="0" smtClean="0"/>
              <a:t>CTB, Art. 29, IV – </a:t>
            </a:r>
            <a:r>
              <a:rPr lang="en-US" dirty="0" err="1" smtClean="0"/>
              <a:t>quando</a:t>
            </a:r>
            <a:r>
              <a:rPr lang="en-US" dirty="0" smtClean="0"/>
              <a:t> </a:t>
            </a:r>
            <a:r>
              <a:rPr lang="en-US" dirty="0" err="1" smtClean="0"/>
              <a:t>uma</a:t>
            </a:r>
            <a:r>
              <a:rPr lang="en-US" dirty="0" smtClean="0"/>
              <a:t> </a:t>
            </a:r>
            <a:r>
              <a:rPr lang="en-US" dirty="0" err="1" smtClean="0"/>
              <a:t>pista</a:t>
            </a:r>
            <a:r>
              <a:rPr lang="en-US" dirty="0" smtClean="0"/>
              <a:t> de </a:t>
            </a:r>
            <a:r>
              <a:rPr lang="en-US" dirty="0" err="1" smtClean="0"/>
              <a:t>rolamento</a:t>
            </a:r>
            <a:r>
              <a:rPr lang="en-US" dirty="0" smtClean="0"/>
              <a:t> </a:t>
            </a:r>
            <a:r>
              <a:rPr lang="en-US" dirty="0" err="1" smtClean="0"/>
              <a:t>comportar</a:t>
            </a:r>
            <a:r>
              <a:rPr lang="en-US" dirty="0" smtClean="0"/>
              <a:t> </a:t>
            </a:r>
            <a:r>
              <a:rPr lang="pt-BR" dirty="0" smtClean="0"/>
              <a:t> </a:t>
            </a:r>
            <a:r>
              <a:rPr lang="pt-BR" dirty="0"/>
              <a:t>várias faixas de </a:t>
            </a:r>
            <a:r>
              <a:rPr lang="pt-BR" dirty="0" smtClean="0"/>
              <a:t>trânsito </a:t>
            </a:r>
            <a:r>
              <a:rPr lang="pt-BR" dirty="0"/>
              <a:t>no mesmo sentido de circulação, são as da direita destinadas aos veículos mais lentos e de maior porte, quando não houver faixa especial a eles destinada, e as da esquerda são destinadas à ultrapassagem e ao deslocamento dos veículos de maior </a:t>
            </a:r>
            <a:r>
              <a:rPr lang="pt-BR" dirty="0" smtClean="0"/>
              <a:t>velocidade</a:t>
            </a:r>
          </a:p>
          <a:p>
            <a:pPr algn="just"/>
            <a:endParaRPr lang="en-US" dirty="0"/>
          </a:p>
          <a:p>
            <a:pPr algn="just"/>
            <a:r>
              <a:rPr lang="en-US" dirty="0" smtClean="0"/>
              <a:t>CTB, Art. 185, II – </a:t>
            </a:r>
            <a:r>
              <a:rPr lang="en-US" dirty="0" err="1" smtClean="0"/>
              <a:t>devem</a:t>
            </a:r>
            <a:r>
              <a:rPr lang="en-US" dirty="0" smtClean="0"/>
              <a:t> </a:t>
            </a:r>
            <a:r>
              <a:rPr lang="en-US" dirty="0" err="1" smtClean="0"/>
              <a:t>permanecer</a:t>
            </a:r>
            <a:r>
              <a:rPr lang="en-US" dirty="0" smtClean="0"/>
              <a:t> </a:t>
            </a:r>
            <a:r>
              <a:rPr lang="en-US" dirty="0" err="1" smtClean="0"/>
              <a:t>nas</a:t>
            </a:r>
            <a:r>
              <a:rPr lang="en-US" dirty="0" smtClean="0"/>
              <a:t> </a:t>
            </a:r>
            <a:r>
              <a:rPr lang="en-US" dirty="0" err="1" smtClean="0"/>
              <a:t>faixas</a:t>
            </a:r>
            <a:r>
              <a:rPr lang="en-US" dirty="0" smtClean="0"/>
              <a:t> da </a:t>
            </a:r>
            <a:r>
              <a:rPr lang="en-US" dirty="0" err="1" smtClean="0"/>
              <a:t>direita</a:t>
            </a:r>
            <a:r>
              <a:rPr lang="en-US" dirty="0" smtClean="0"/>
              <a:t> </a:t>
            </a:r>
            <a:r>
              <a:rPr lang="en-US" dirty="0" err="1" smtClean="0"/>
              <a:t>os</a:t>
            </a:r>
            <a:r>
              <a:rPr lang="en-US" dirty="0" smtClean="0"/>
              <a:t> </a:t>
            </a:r>
            <a:r>
              <a:rPr lang="en-US" dirty="0" err="1" smtClean="0"/>
              <a:t>veículos</a:t>
            </a:r>
            <a:r>
              <a:rPr lang="en-US" dirty="0" smtClean="0"/>
              <a:t> lentos e de </a:t>
            </a:r>
            <a:r>
              <a:rPr lang="en-US" dirty="0" err="1" smtClean="0"/>
              <a:t>maior</a:t>
            </a:r>
            <a:r>
              <a:rPr lang="en-US" dirty="0" smtClean="0"/>
              <a:t> </a:t>
            </a:r>
            <a:r>
              <a:rPr lang="en-US" dirty="0" err="1" smtClean="0"/>
              <a:t>porte</a:t>
            </a:r>
            <a:r>
              <a:rPr lang="en-US" dirty="0" smtClean="0"/>
              <a:t>.</a:t>
            </a:r>
            <a:endParaRPr lang="pt-BR" dirty="0"/>
          </a:p>
        </p:txBody>
      </p:sp>
    </p:spTree>
    <p:extLst>
      <p:ext uri="{BB962C8B-B14F-4D97-AF65-F5344CB8AC3E}">
        <p14:creationId xmlns:p14="http://schemas.microsoft.com/office/powerpoint/2010/main" val="37280807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en-US" dirty="0" err="1" smtClean="0"/>
              <a:t>Faixa</a:t>
            </a:r>
            <a:r>
              <a:rPr lang="en-US" dirty="0" smtClean="0"/>
              <a:t> </a:t>
            </a:r>
            <a:r>
              <a:rPr lang="en-US" dirty="0" err="1" smtClean="0"/>
              <a:t>exclusiva</a:t>
            </a:r>
            <a:r>
              <a:rPr lang="en-US" dirty="0" smtClean="0"/>
              <a:t>: é a </a:t>
            </a:r>
            <a:r>
              <a:rPr lang="en-US" dirty="0" err="1" smtClean="0"/>
              <a:t>faixa</a:t>
            </a:r>
            <a:r>
              <a:rPr lang="en-US" dirty="0" smtClean="0"/>
              <a:t> de </a:t>
            </a:r>
            <a:r>
              <a:rPr lang="en-US" dirty="0" err="1" smtClean="0"/>
              <a:t>trânsito</a:t>
            </a:r>
            <a:r>
              <a:rPr lang="en-US" dirty="0" smtClean="0"/>
              <a:t> </a:t>
            </a:r>
            <a:r>
              <a:rPr lang="en-US" dirty="0" err="1" smtClean="0"/>
              <a:t>especialmente</a:t>
            </a:r>
            <a:r>
              <a:rPr lang="en-US" dirty="0" smtClean="0"/>
              <a:t> </a:t>
            </a:r>
            <a:r>
              <a:rPr lang="en-US" dirty="0" err="1" smtClean="0"/>
              <a:t>destinada</a:t>
            </a:r>
            <a:r>
              <a:rPr lang="en-US" dirty="0" smtClean="0"/>
              <a:t> à </a:t>
            </a:r>
            <a:r>
              <a:rPr lang="en-US" dirty="0" err="1" smtClean="0"/>
              <a:t>circulação</a:t>
            </a:r>
            <a:r>
              <a:rPr lang="en-US" dirty="0" smtClean="0"/>
              <a:t> de um </a:t>
            </a:r>
            <a:r>
              <a:rPr lang="en-US" dirty="0" err="1" smtClean="0"/>
              <a:t>determinado</a:t>
            </a:r>
            <a:r>
              <a:rPr lang="en-US" dirty="0" smtClean="0"/>
              <a:t> </a:t>
            </a:r>
            <a:r>
              <a:rPr lang="en-US" dirty="0" err="1" smtClean="0"/>
              <a:t>tipo</a:t>
            </a:r>
            <a:r>
              <a:rPr lang="en-US" dirty="0" smtClean="0"/>
              <a:t> de </a:t>
            </a:r>
            <a:r>
              <a:rPr lang="en-US" dirty="0" err="1" smtClean="0"/>
              <a:t>veículo</a:t>
            </a:r>
            <a:r>
              <a:rPr lang="en-US" dirty="0" smtClean="0"/>
              <a:t>. </a:t>
            </a:r>
            <a:r>
              <a:rPr lang="en-US" dirty="0" err="1" smtClean="0"/>
              <a:t>Exemplos</a:t>
            </a:r>
            <a:r>
              <a:rPr lang="en-US" dirty="0" smtClean="0"/>
              <a:t>: R-32 (</a:t>
            </a:r>
            <a:r>
              <a:rPr lang="en-US" dirty="0" err="1" smtClean="0"/>
              <a:t>ônibus</a:t>
            </a:r>
            <a:r>
              <a:rPr lang="en-US" dirty="0" smtClean="0"/>
              <a:t>), R-34 (</a:t>
            </a:r>
            <a:r>
              <a:rPr lang="en-US" dirty="0" err="1" smtClean="0"/>
              <a:t>bicicletas</a:t>
            </a:r>
            <a:r>
              <a:rPr lang="en-US" dirty="0" smtClean="0"/>
              <a:t>) e R-39 (</a:t>
            </a:r>
            <a:r>
              <a:rPr lang="en-US" dirty="0" err="1" smtClean="0"/>
              <a:t>caminhão</a:t>
            </a:r>
            <a:r>
              <a:rPr lang="en-US" dirty="0" smtClean="0"/>
              <a:t>) </a:t>
            </a:r>
          </a:p>
          <a:p>
            <a:pPr algn="just"/>
            <a:endParaRPr lang="en-US" dirty="0"/>
          </a:p>
          <a:p>
            <a:pPr algn="just"/>
            <a:r>
              <a:rPr lang="en-US" dirty="0" smtClean="0"/>
              <a:t> </a:t>
            </a:r>
            <a:r>
              <a:rPr lang="en-US" dirty="0" err="1" smtClean="0"/>
              <a:t>Infrações</a:t>
            </a:r>
            <a:r>
              <a:rPr lang="en-US" dirty="0" smtClean="0"/>
              <a:t>: art. 184 e 185, I do CTB</a:t>
            </a:r>
          </a:p>
          <a:p>
            <a:pPr algn="just"/>
            <a:endParaRPr lang="en-US" dirty="0"/>
          </a:p>
          <a:p>
            <a:pPr algn="just"/>
            <a:r>
              <a:rPr lang="en-US" dirty="0" err="1" smtClean="0"/>
              <a:t>Não</a:t>
            </a:r>
            <a:r>
              <a:rPr lang="en-US" dirty="0" smtClean="0"/>
              <a:t> </a:t>
            </a:r>
            <a:r>
              <a:rPr lang="en-US" dirty="0" err="1" smtClean="0"/>
              <a:t>confudir</a:t>
            </a:r>
            <a:r>
              <a:rPr lang="en-US" dirty="0" smtClean="0"/>
              <a:t> com </a:t>
            </a:r>
            <a:r>
              <a:rPr lang="en-US" dirty="0" err="1" smtClean="0"/>
              <a:t>placa</a:t>
            </a:r>
            <a:r>
              <a:rPr lang="en-US" dirty="0" smtClean="0"/>
              <a:t> R-27, </a:t>
            </a:r>
            <a:r>
              <a:rPr lang="en-US" dirty="0" err="1" smtClean="0"/>
              <a:t>que</a:t>
            </a:r>
            <a:r>
              <a:rPr lang="en-US" dirty="0" smtClean="0"/>
              <a:t> </a:t>
            </a:r>
            <a:r>
              <a:rPr lang="en-US" dirty="0" err="1" smtClean="0"/>
              <a:t>determina</a:t>
            </a:r>
            <a:r>
              <a:rPr lang="en-US" dirty="0" smtClean="0"/>
              <a:t> </a:t>
            </a:r>
            <a:r>
              <a:rPr lang="en-US" dirty="0" err="1" smtClean="0"/>
              <a:t>que</a:t>
            </a:r>
            <a:r>
              <a:rPr lang="en-US" dirty="0" smtClean="0"/>
              <a:t> </a:t>
            </a:r>
            <a:r>
              <a:rPr lang="en-US" dirty="0" err="1" smtClean="0"/>
              <a:t>os</a:t>
            </a:r>
            <a:r>
              <a:rPr lang="en-US" dirty="0" smtClean="0"/>
              <a:t> </a:t>
            </a:r>
            <a:r>
              <a:rPr lang="en-US" dirty="0" err="1" smtClean="0"/>
              <a:t>ônibus</a:t>
            </a:r>
            <a:r>
              <a:rPr lang="en-US" dirty="0" smtClean="0"/>
              <a:t>, </a:t>
            </a:r>
            <a:r>
              <a:rPr lang="en-US" dirty="0" err="1" smtClean="0"/>
              <a:t>caminhões</a:t>
            </a:r>
            <a:r>
              <a:rPr lang="en-US" dirty="0" smtClean="0"/>
              <a:t> e </a:t>
            </a:r>
            <a:r>
              <a:rPr lang="en-US" dirty="0" err="1" smtClean="0"/>
              <a:t>veículos</a:t>
            </a:r>
            <a:r>
              <a:rPr lang="en-US" dirty="0" smtClean="0"/>
              <a:t> de </a:t>
            </a:r>
            <a:r>
              <a:rPr lang="en-US" dirty="0" err="1" smtClean="0"/>
              <a:t>grande</a:t>
            </a:r>
            <a:r>
              <a:rPr lang="en-US" dirty="0" smtClean="0"/>
              <a:t> </a:t>
            </a:r>
            <a:r>
              <a:rPr lang="en-US" dirty="0" err="1" smtClean="0"/>
              <a:t>porte</a:t>
            </a:r>
            <a:r>
              <a:rPr lang="en-US" dirty="0" smtClean="0"/>
              <a:t> </a:t>
            </a:r>
            <a:r>
              <a:rPr lang="en-US" dirty="0" err="1" smtClean="0"/>
              <a:t>matenham</a:t>
            </a:r>
            <a:r>
              <a:rPr lang="en-US" dirty="0" smtClean="0"/>
              <a:t>-se à </a:t>
            </a:r>
            <a:r>
              <a:rPr lang="en-US" dirty="0" err="1" smtClean="0"/>
              <a:t>direita</a:t>
            </a:r>
            <a:r>
              <a:rPr lang="en-US" dirty="0" smtClean="0"/>
              <a:t>.</a:t>
            </a:r>
          </a:p>
          <a:p>
            <a:pPr algn="just"/>
            <a:endParaRPr lang="en-US" dirty="0"/>
          </a:p>
          <a:p>
            <a:pPr algn="just"/>
            <a:r>
              <a:rPr lang="en-US" dirty="0" smtClean="0"/>
              <a:t> </a:t>
            </a:r>
            <a:r>
              <a:rPr lang="en-US" dirty="0" err="1" smtClean="0"/>
              <a:t>Muitos</a:t>
            </a:r>
            <a:r>
              <a:rPr lang="en-US" dirty="0" smtClean="0"/>
              <a:t> </a:t>
            </a:r>
            <a:r>
              <a:rPr lang="en-US" dirty="0" err="1" smtClean="0"/>
              <a:t>acidentes</a:t>
            </a:r>
            <a:r>
              <a:rPr lang="en-US" dirty="0" smtClean="0"/>
              <a:t> </a:t>
            </a:r>
            <a:r>
              <a:rPr lang="en-US" dirty="0" err="1" smtClean="0"/>
              <a:t>acontecem</a:t>
            </a:r>
            <a:r>
              <a:rPr lang="en-US" dirty="0" smtClean="0"/>
              <a:t> </a:t>
            </a:r>
            <a:r>
              <a:rPr lang="en-US" dirty="0" err="1" smtClean="0"/>
              <a:t>em</a:t>
            </a:r>
            <a:r>
              <a:rPr lang="en-US" dirty="0" smtClean="0"/>
              <a:t> </a:t>
            </a:r>
            <a:r>
              <a:rPr lang="en-US" dirty="0" err="1" smtClean="0"/>
              <a:t>razão</a:t>
            </a:r>
            <a:r>
              <a:rPr lang="en-US" dirty="0" smtClean="0"/>
              <a:t> da </a:t>
            </a:r>
            <a:r>
              <a:rPr lang="en-US" dirty="0" err="1" smtClean="0"/>
              <a:t>desobediência</a:t>
            </a:r>
            <a:r>
              <a:rPr lang="en-US" dirty="0" smtClean="0"/>
              <a:t> </a:t>
            </a:r>
            <a:r>
              <a:rPr lang="en-US" dirty="0" err="1" smtClean="0"/>
              <a:t>desta</a:t>
            </a:r>
            <a:r>
              <a:rPr lang="en-US" dirty="0" smtClean="0"/>
              <a:t> </a:t>
            </a:r>
            <a:r>
              <a:rPr lang="en-US" dirty="0" err="1" smtClean="0"/>
              <a:t>regra</a:t>
            </a:r>
            <a:r>
              <a:rPr lang="en-US" dirty="0" smtClean="0"/>
              <a:t> </a:t>
            </a:r>
            <a:r>
              <a:rPr lang="en-US" dirty="0" err="1" smtClean="0"/>
              <a:t>geral</a:t>
            </a:r>
            <a:r>
              <a:rPr lang="en-US" dirty="0" smtClean="0"/>
              <a:t> de </a:t>
            </a:r>
            <a:r>
              <a:rPr lang="en-US" dirty="0" err="1" smtClean="0"/>
              <a:t>circulação</a:t>
            </a:r>
            <a:r>
              <a:rPr lang="en-US" dirty="0" smtClean="0"/>
              <a:t> e </a:t>
            </a:r>
            <a:r>
              <a:rPr lang="en-US" dirty="0" err="1" smtClean="0"/>
              <a:t>conduta</a:t>
            </a:r>
            <a:r>
              <a:rPr lang="en-US" dirty="0" smtClean="0"/>
              <a:t>.</a:t>
            </a:r>
          </a:p>
          <a:p>
            <a:pPr algn="just"/>
            <a:endParaRPr lang="pt-BR" dirty="0"/>
          </a:p>
        </p:txBody>
      </p:sp>
    </p:spTree>
    <p:extLst>
      <p:ext uri="{BB962C8B-B14F-4D97-AF65-F5344CB8AC3E}">
        <p14:creationId xmlns:p14="http://schemas.microsoft.com/office/powerpoint/2010/main" val="639884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DISTÂNCIA DE SEGURANÇA</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a:t>o condutor deverá guardar distância de segurança lateral e frontal entre o seu e os demais veículos, bem como em relação ao bordo da pista, considerando-se, no momento, a velocidade e as condições do local, da circulação, do veículo e as condições </a:t>
            </a:r>
            <a:r>
              <a:rPr lang="pt-BR" dirty="0" smtClean="0"/>
              <a:t>climáticas </a:t>
            </a:r>
            <a:r>
              <a:rPr lang="pt-BR" dirty="0"/>
              <a:t>(art. 29, II do CTB</a:t>
            </a:r>
            <a:r>
              <a:rPr lang="pt-BR" dirty="0" smtClean="0"/>
              <a:t>)</a:t>
            </a:r>
          </a:p>
          <a:p>
            <a:pPr algn="just"/>
            <a:endParaRPr lang="en-US" dirty="0"/>
          </a:p>
          <a:p>
            <a:pPr algn="just"/>
            <a:r>
              <a:rPr lang="en-US" dirty="0" err="1" smtClean="0"/>
              <a:t>Não</a:t>
            </a:r>
            <a:r>
              <a:rPr lang="en-US" dirty="0" smtClean="0"/>
              <a:t> </a:t>
            </a:r>
            <a:r>
              <a:rPr lang="en-US" dirty="0" err="1" smtClean="0"/>
              <a:t>há</a:t>
            </a:r>
            <a:r>
              <a:rPr lang="en-US" dirty="0" smtClean="0"/>
              <a:t> </a:t>
            </a:r>
            <a:r>
              <a:rPr lang="en-US" dirty="0" err="1" smtClean="0"/>
              <a:t>distância</a:t>
            </a:r>
            <a:r>
              <a:rPr lang="en-US" dirty="0" smtClean="0"/>
              <a:t> </a:t>
            </a:r>
            <a:r>
              <a:rPr lang="en-US" dirty="0" err="1" smtClean="0"/>
              <a:t>pré-fixada</a:t>
            </a:r>
            <a:r>
              <a:rPr lang="en-US" dirty="0" smtClean="0"/>
              <a:t> </a:t>
            </a:r>
            <a:r>
              <a:rPr lang="en-US" dirty="0" err="1" smtClean="0"/>
              <a:t>na</a:t>
            </a:r>
            <a:r>
              <a:rPr lang="en-US" dirty="0" smtClean="0"/>
              <a:t> </a:t>
            </a:r>
            <a:r>
              <a:rPr lang="en-US" dirty="0" err="1" smtClean="0"/>
              <a:t>legislação</a:t>
            </a:r>
            <a:r>
              <a:rPr lang="en-US" dirty="0" smtClean="0"/>
              <a:t>, </a:t>
            </a:r>
            <a:r>
              <a:rPr lang="en-US" dirty="0" err="1" smtClean="0"/>
              <a:t>exceção</a:t>
            </a:r>
            <a:r>
              <a:rPr lang="en-US" dirty="0" smtClean="0"/>
              <a:t> </a:t>
            </a:r>
            <a:r>
              <a:rPr lang="en-US" dirty="0" err="1" smtClean="0"/>
              <a:t>ao</a:t>
            </a:r>
            <a:r>
              <a:rPr lang="en-US" dirty="0" smtClean="0"/>
              <a:t> art. 201 do CTB </a:t>
            </a:r>
            <a:r>
              <a:rPr lang="en-US" dirty="0" err="1" smtClean="0"/>
              <a:t>que</a:t>
            </a:r>
            <a:r>
              <a:rPr lang="en-US" dirty="0" smtClean="0"/>
              <a:t> </a:t>
            </a:r>
            <a:r>
              <a:rPr lang="en-US" dirty="0" err="1" smtClean="0"/>
              <a:t>fixa</a:t>
            </a:r>
            <a:r>
              <a:rPr lang="en-US" dirty="0" smtClean="0"/>
              <a:t> a </a:t>
            </a:r>
            <a:r>
              <a:rPr lang="en-US" dirty="0" err="1" smtClean="0"/>
              <a:t>distância</a:t>
            </a:r>
            <a:r>
              <a:rPr lang="en-US" dirty="0" smtClean="0"/>
              <a:t> lateral de 1,5 metros a </a:t>
            </a:r>
            <a:r>
              <a:rPr lang="en-US" dirty="0" err="1" smtClean="0"/>
              <a:t>ser</a:t>
            </a:r>
            <a:r>
              <a:rPr lang="en-US" dirty="0" smtClean="0"/>
              <a:t> </a:t>
            </a:r>
            <a:r>
              <a:rPr lang="en-US" dirty="0" err="1" smtClean="0"/>
              <a:t>mantida</a:t>
            </a:r>
            <a:r>
              <a:rPr lang="en-US" dirty="0" smtClean="0"/>
              <a:t> </a:t>
            </a:r>
            <a:r>
              <a:rPr lang="en-US" dirty="0" err="1" smtClean="0"/>
              <a:t>pelo</a:t>
            </a:r>
            <a:r>
              <a:rPr lang="en-US" dirty="0" smtClean="0"/>
              <a:t> </a:t>
            </a:r>
            <a:r>
              <a:rPr lang="en-US" dirty="0" err="1" smtClean="0"/>
              <a:t>veículo</a:t>
            </a:r>
            <a:r>
              <a:rPr lang="en-US" dirty="0" smtClean="0"/>
              <a:t> </a:t>
            </a:r>
            <a:r>
              <a:rPr lang="en-US" dirty="0" err="1" smtClean="0"/>
              <a:t>automotor</a:t>
            </a:r>
            <a:r>
              <a:rPr lang="en-US" dirty="0" smtClean="0"/>
              <a:t> </a:t>
            </a:r>
            <a:r>
              <a:rPr lang="en-US" dirty="0" err="1" smtClean="0"/>
              <a:t>ao</a:t>
            </a:r>
            <a:r>
              <a:rPr lang="en-US" dirty="0" smtClean="0"/>
              <a:t> </a:t>
            </a:r>
            <a:r>
              <a:rPr lang="en-US" dirty="0" err="1" smtClean="0"/>
              <a:t>passar</a:t>
            </a:r>
            <a:r>
              <a:rPr lang="en-US" dirty="0" smtClean="0"/>
              <a:t> </a:t>
            </a:r>
            <a:r>
              <a:rPr lang="en-US" dirty="0" err="1" smtClean="0"/>
              <a:t>por</a:t>
            </a:r>
            <a:r>
              <a:rPr lang="en-US" dirty="0" smtClean="0"/>
              <a:t> </a:t>
            </a:r>
            <a:r>
              <a:rPr lang="en-US" dirty="0" err="1" smtClean="0"/>
              <a:t>uma</a:t>
            </a:r>
            <a:r>
              <a:rPr lang="en-US" dirty="0" smtClean="0"/>
              <a:t> </a:t>
            </a:r>
            <a:r>
              <a:rPr lang="en-US" dirty="0" err="1" smtClean="0"/>
              <a:t>bicicleta</a:t>
            </a:r>
            <a:r>
              <a:rPr lang="en-US" dirty="0" smtClean="0"/>
              <a:t>.</a:t>
            </a:r>
          </a:p>
          <a:p>
            <a:pPr algn="just"/>
            <a:endParaRPr lang="en-US" dirty="0"/>
          </a:p>
          <a:p>
            <a:pPr marL="0" indent="0" algn="just">
              <a:buNone/>
            </a:pPr>
            <a:endParaRPr lang="pt-BR" dirty="0"/>
          </a:p>
        </p:txBody>
      </p:sp>
    </p:spTree>
    <p:extLst>
      <p:ext uri="{BB962C8B-B14F-4D97-AF65-F5344CB8AC3E}">
        <p14:creationId xmlns:p14="http://schemas.microsoft.com/office/powerpoint/2010/main" val="2772053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DISTANCIA DE SEGURANÇA FRONTAL</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diretamente </a:t>
            </a:r>
            <a:r>
              <a:rPr lang="pt-BR" dirty="0"/>
              <a:t>proporcional à velocidade </a:t>
            </a:r>
            <a:r>
              <a:rPr lang="pt-BR" dirty="0" smtClean="0"/>
              <a:t>desenvolvida</a:t>
            </a:r>
          </a:p>
          <a:p>
            <a:pPr algn="just"/>
            <a:endParaRPr lang="pt-BR" dirty="0"/>
          </a:p>
          <a:p>
            <a:pPr algn="just"/>
            <a:r>
              <a:rPr lang="pt-BR" dirty="0" smtClean="0"/>
              <a:t>art</a:t>
            </a:r>
            <a:r>
              <a:rPr lang="pt-BR" dirty="0"/>
              <a:t>. 13, inciso 3, da CTV: “O condutor de um veículo que circula atrás de outro, deverá deixar livre entre um e outro uma distância de segurança suficiente para poder evitar uma colisão, em caso de diminuição brusca de velocidade ou parada  súbita do veículo que o precede</a:t>
            </a:r>
            <a:r>
              <a:rPr lang="pt-BR" dirty="0" smtClean="0"/>
              <a:t>.”</a:t>
            </a:r>
            <a:endParaRPr lang="pt-BR" dirty="0"/>
          </a:p>
          <a:p>
            <a:endParaRPr lang="pt-BR" dirty="0"/>
          </a:p>
        </p:txBody>
      </p:sp>
    </p:spTree>
    <p:extLst>
      <p:ext uri="{BB962C8B-B14F-4D97-AF65-F5344CB8AC3E}">
        <p14:creationId xmlns:p14="http://schemas.microsoft.com/office/powerpoint/2010/main" val="17260714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FRENAGEM BRUSCA</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dirty="0" smtClean="0"/>
              <a:t>CTB, Art. 42 – </a:t>
            </a:r>
            <a:r>
              <a:rPr lang="en-US" dirty="0" err="1" smtClean="0"/>
              <a:t>Nenhum</a:t>
            </a:r>
            <a:r>
              <a:rPr lang="en-US" dirty="0" smtClean="0"/>
              <a:t> </a:t>
            </a:r>
            <a:r>
              <a:rPr lang="en-US" dirty="0" err="1" smtClean="0"/>
              <a:t>condutor</a:t>
            </a:r>
            <a:r>
              <a:rPr lang="en-US" dirty="0" smtClean="0"/>
              <a:t> </a:t>
            </a:r>
            <a:r>
              <a:rPr lang="en-US" dirty="0" err="1" smtClean="0"/>
              <a:t>deverá</a:t>
            </a:r>
            <a:r>
              <a:rPr lang="en-US" dirty="0" smtClean="0"/>
              <a:t> </a:t>
            </a:r>
            <a:r>
              <a:rPr lang="en-US" dirty="0" err="1" smtClean="0"/>
              <a:t>frear</a:t>
            </a:r>
            <a:r>
              <a:rPr lang="en-US" dirty="0" smtClean="0"/>
              <a:t> </a:t>
            </a:r>
            <a:r>
              <a:rPr lang="en-US" dirty="0" err="1" smtClean="0"/>
              <a:t>bruscamente</a:t>
            </a:r>
            <a:r>
              <a:rPr lang="en-US" dirty="0" smtClean="0"/>
              <a:t> </a:t>
            </a:r>
            <a:r>
              <a:rPr lang="en-US" dirty="0" err="1" smtClean="0"/>
              <a:t>seu</a:t>
            </a:r>
            <a:r>
              <a:rPr lang="en-US" dirty="0" smtClean="0"/>
              <a:t> </a:t>
            </a:r>
            <a:r>
              <a:rPr lang="en-US" dirty="0" err="1" smtClean="0"/>
              <a:t>veículo</a:t>
            </a:r>
            <a:r>
              <a:rPr lang="en-US" dirty="0" smtClean="0"/>
              <a:t>, salvo </a:t>
            </a:r>
            <a:r>
              <a:rPr lang="en-US" dirty="0" err="1" smtClean="0"/>
              <a:t>por</a:t>
            </a:r>
            <a:r>
              <a:rPr lang="en-US" dirty="0" smtClean="0"/>
              <a:t> </a:t>
            </a:r>
            <a:r>
              <a:rPr lang="en-US" dirty="0" err="1" smtClean="0"/>
              <a:t>razões</a:t>
            </a:r>
            <a:r>
              <a:rPr lang="en-US" dirty="0" smtClean="0"/>
              <a:t> de </a:t>
            </a:r>
            <a:r>
              <a:rPr lang="en-US" dirty="0" err="1" smtClean="0"/>
              <a:t>segurança</a:t>
            </a:r>
            <a:r>
              <a:rPr lang="en-US" dirty="0" smtClean="0"/>
              <a:t>.</a:t>
            </a:r>
          </a:p>
          <a:p>
            <a:endParaRPr lang="en-US" dirty="0" smtClean="0"/>
          </a:p>
          <a:p>
            <a:pPr algn="just"/>
            <a:r>
              <a:rPr lang="pt-BR" dirty="0"/>
              <a:t>"CIVIL. RESPONSABILIDADE CIVIL. ACIDENTE DE TRÂNSITO. COLISÃO PELA TRASEIRA. PRESUNÇÃO DE CULPA DO MOTORISTA QUE ABALROA POR TRÁS. INVERSÃO DO ÓNUS DA PROVA. DOUTRINA. REEXAME DE PROVA. INOCORRÊNCIA. RECURSO PROVIDO. Culpado, em linha de princípio, é o motorista que colide por trás, invertendo-se, em razão disso, o </a:t>
            </a:r>
            <a:r>
              <a:rPr lang="pt-BR" dirty="0" smtClean="0"/>
              <a:t>“</a:t>
            </a:r>
            <a:r>
              <a:rPr lang="pt-BR" dirty="0" err="1" smtClean="0"/>
              <a:t>onus</a:t>
            </a:r>
            <a:r>
              <a:rPr lang="pt-BR" dirty="0" smtClean="0"/>
              <a:t> </a:t>
            </a:r>
            <a:r>
              <a:rPr lang="pt-BR" dirty="0" err="1"/>
              <a:t>probandi</a:t>
            </a:r>
            <a:r>
              <a:rPr lang="pt-BR" dirty="0"/>
              <a:t>", cabendo a ele a prova de desoneração de sua culpa" (</a:t>
            </a:r>
            <a:r>
              <a:rPr lang="pt-BR" dirty="0" err="1"/>
              <a:t>REsp</a:t>
            </a:r>
            <a:r>
              <a:rPr lang="pt-BR" dirty="0"/>
              <a:t> 198196/RJ - 4ª  Turma </a:t>
            </a:r>
          </a:p>
          <a:p>
            <a:pPr marL="0" indent="0" algn="just">
              <a:buNone/>
            </a:pPr>
            <a:r>
              <a:rPr lang="pt-BR" dirty="0"/>
              <a:t> </a:t>
            </a:r>
            <a:r>
              <a:rPr lang="pt-BR" dirty="0" smtClean="0"/>
              <a:t>    </a:t>
            </a:r>
            <a:r>
              <a:rPr lang="pt-BR" dirty="0"/>
              <a:t>Relator Ministro Sálvio de Figueiredo). </a:t>
            </a:r>
          </a:p>
          <a:p>
            <a:endParaRPr lang="pt-BR" dirty="0"/>
          </a:p>
        </p:txBody>
      </p:sp>
    </p:spTree>
    <p:extLst>
      <p:ext uri="{BB962C8B-B14F-4D97-AF65-F5344CB8AC3E}">
        <p14:creationId xmlns:p14="http://schemas.microsoft.com/office/powerpoint/2010/main" val="1446041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DISTÂNCIA DE SEGURANÇA LATERAL</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t>art</a:t>
            </a:r>
            <a:r>
              <a:rPr lang="pt-BR" dirty="0"/>
              <a:t>. 1º, g, da CTV </a:t>
            </a:r>
            <a:r>
              <a:rPr lang="pt-BR" dirty="0" smtClean="0"/>
              <a:t>-  </a:t>
            </a:r>
            <a:r>
              <a:rPr lang="pt-BR" dirty="0"/>
              <a:t>faixa de trânsito é “qualquer uma das áreas longitudinais em que a pista possa ser subdividida, sinalizada ou não por marcas viárias longitudinais, que tenham uma largura suficiente para permitir a circulação de uma fila de veículos automotores, que não sejam motocicletas</a:t>
            </a:r>
            <a:r>
              <a:rPr lang="pt-BR" dirty="0" smtClean="0"/>
              <a:t>.”</a:t>
            </a:r>
          </a:p>
          <a:p>
            <a:pPr algn="just"/>
            <a:endParaRPr lang="pt-BR" dirty="0"/>
          </a:p>
          <a:p>
            <a:pPr algn="just"/>
            <a:r>
              <a:rPr lang="pt-BR" dirty="0" smtClean="0"/>
              <a:t>Anexo </a:t>
            </a:r>
            <a:r>
              <a:rPr lang="pt-BR" dirty="0"/>
              <a:t>I do </a:t>
            </a:r>
            <a:r>
              <a:rPr lang="pt-BR" dirty="0" smtClean="0"/>
              <a:t>CTB – faixa de trânsito  </a:t>
            </a:r>
            <a:r>
              <a:rPr lang="pt-BR" dirty="0"/>
              <a:t>é a divisão longitudinal da pista, sinalizada ou não por marcas viárias, que tenham uma largura suficiente para permitir a circulação de veículos automotores</a:t>
            </a:r>
            <a:r>
              <a:rPr lang="pt-BR" dirty="0" smtClean="0"/>
              <a:t>.</a:t>
            </a:r>
          </a:p>
          <a:p>
            <a:pPr algn="just"/>
            <a:endParaRPr lang="pt-BR" dirty="0"/>
          </a:p>
          <a:p>
            <a:pPr algn="just"/>
            <a:r>
              <a:rPr lang="pt-BR" dirty="0" smtClean="0"/>
              <a:t>dos </a:t>
            </a:r>
            <a:r>
              <a:rPr lang="pt-BR" dirty="0"/>
              <a:t>dispositivos legais acima delineados infere-se que cada faixa de trânsito se destina à circulação de “uma fila de veículos” e, portanto, caso dois veículos ocupem a mesma faixa (sendo que, normalmente, um deles a ocupa parcialmente) não se estará mantendo a distância de segurança lateral;</a:t>
            </a:r>
          </a:p>
          <a:p>
            <a:endParaRPr lang="pt-BR" dirty="0"/>
          </a:p>
        </p:txBody>
      </p:sp>
    </p:spTree>
    <p:extLst>
      <p:ext uri="{BB962C8B-B14F-4D97-AF65-F5344CB8AC3E}">
        <p14:creationId xmlns:p14="http://schemas.microsoft.com/office/powerpoint/2010/main" val="1856602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DISTÂNCIA DE SEGURANÇA</a:t>
            </a:r>
            <a:endParaRPr lang="pt-BR" dirty="0"/>
          </a:p>
        </p:txBody>
      </p:sp>
      <p:sp>
        <p:nvSpPr>
          <p:cNvPr id="3" name="Espaço Reservado para Conteúdo 2"/>
          <p:cNvSpPr>
            <a:spLocks noGrp="1"/>
          </p:cNvSpPr>
          <p:nvPr>
            <p:ph idx="1"/>
          </p:nvPr>
        </p:nvSpPr>
        <p:spPr/>
        <p:txBody>
          <a:bodyPr/>
          <a:lstStyle/>
          <a:p>
            <a:pPr algn="just"/>
            <a:r>
              <a:rPr lang="en-US" dirty="0" smtClean="0"/>
              <a:t>CTB, Art. 191 – </a:t>
            </a:r>
            <a:r>
              <a:rPr lang="en-US" dirty="0" err="1" smtClean="0"/>
              <a:t>Forçar</a:t>
            </a:r>
            <a:r>
              <a:rPr lang="en-US" dirty="0" smtClean="0"/>
              <a:t> </a:t>
            </a:r>
            <a:r>
              <a:rPr lang="en-US" dirty="0" err="1" smtClean="0"/>
              <a:t>passagem</a:t>
            </a:r>
            <a:r>
              <a:rPr lang="en-US" dirty="0" smtClean="0"/>
              <a:t> entre </a:t>
            </a:r>
            <a:r>
              <a:rPr lang="en-US" dirty="0" err="1" smtClean="0"/>
              <a:t>veículos</a:t>
            </a:r>
            <a:r>
              <a:rPr lang="en-US" dirty="0" smtClean="0"/>
              <a:t> </a:t>
            </a:r>
            <a:r>
              <a:rPr lang="en-US" dirty="0" err="1" smtClean="0"/>
              <a:t>que</a:t>
            </a:r>
            <a:r>
              <a:rPr lang="en-US" dirty="0" smtClean="0"/>
              <a:t> </a:t>
            </a:r>
            <a:r>
              <a:rPr lang="en-US" dirty="0" err="1" smtClean="0"/>
              <a:t>circulam</a:t>
            </a:r>
            <a:r>
              <a:rPr lang="en-US" dirty="0" smtClean="0"/>
              <a:t> </a:t>
            </a:r>
            <a:r>
              <a:rPr lang="en-US" dirty="0" err="1" smtClean="0"/>
              <a:t>em</a:t>
            </a:r>
            <a:r>
              <a:rPr lang="en-US" dirty="0" smtClean="0"/>
              <a:t> </a:t>
            </a:r>
            <a:r>
              <a:rPr lang="en-US" dirty="0" err="1" smtClean="0"/>
              <a:t>sentidos</a:t>
            </a:r>
            <a:r>
              <a:rPr lang="en-US" dirty="0" smtClean="0"/>
              <a:t> </a:t>
            </a:r>
            <a:r>
              <a:rPr lang="en-US" dirty="0" err="1" smtClean="0"/>
              <a:t>opostos</a:t>
            </a:r>
            <a:r>
              <a:rPr lang="en-US" dirty="0" smtClean="0"/>
              <a:t> (</a:t>
            </a:r>
            <a:r>
              <a:rPr lang="en-US" dirty="0" err="1" smtClean="0"/>
              <a:t>gravíssima</a:t>
            </a:r>
            <a:r>
              <a:rPr lang="en-US" dirty="0"/>
              <a:t>)</a:t>
            </a:r>
            <a:endParaRPr lang="en-US" dirty="0" smtClean="0"/>
          </a:p>
          <a:p>
            <a:pPr algn="just"/>
            <a:endParaRPr lang="en-US" dirty="0"/>
          </a:p>
          <a:p>
            <a:pPr algn="just"/>
            <a:r>
              <a:rPr lang="en-US" dirty="0" smtClean="0"/>
              <a:t>CTB, art. 192 – </a:t>
            </a:r>
            <a:r>
              <a:rPr lang="en-US" dirty="0" err="1" smtClean="0"/>
              <a:t>Não</a:t>
            </a:r>
            <a:r>
              <a:rPr lang="en-US" dirty="0" smtClean="0"/>
              <a:t> </a:t>
            </a:r>
            <a:r>
              <a:rPr lang="en-US" dirty="0" err="1" smtClean="0"/>
              <a:t>manter</a:t>
            </a:r>
            <a:r>
              <a:rPr lang="en-US" dirty="0" smtClean="0"/>
              <a:t> </a:t>
            </a:r>
            <a:r>
              <a:rPr lang="en-US" dirty="0" err="1" smtClean="0"/>
              <a:t>distância</a:t>
            </a:r>
            <a:r>
              <a:rPr lang="en-US" dirty="0" smtClean="0"/>
              <a:t> de </a:t>
            </a:r>
            <a:r>
              <a:rPr lang="en-US" dirty="0" err="1" smtClean="0"/>
              <a:t>segurança</a:t>
            </a:r>
            <a:r>
              <a:rPr lang="en-US" dirty="0" smtClean="0"/>
              <a:t> frontal e </a:t>
            </a:r>
            <a:r>
              <a:rPr lang="en-US" dirty="0" err="1" smtClean="0"/>
              <a:t>ou</a:t>
            </a:r>
            <a:r>
              <a:rPr lang="en-US" dirty="0" smtClean="0"/>
              <a:t> lateral (grave)</a:t>
            </a:r>
            <a:endParaRPr lang="pt-BR" dirty="0"/>
          </a:p>
        </p:txBody>
      </p:sp>
    </p:spTree>
    <p:extLst>
      <p:ext uri="{BB962C8B-B14F-4D97-AF65-F5344CB8AC3E}">
        <p14:creationId xmlns:p14="http://schemas.microsoft.com/office/powerpoint/2010/main" val="1864780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DIREITO DE PREFERÊNCIA DE PASSAGEM NO CRUZAMENTO</a:t>
            </a:r>
            <a:endParaRPr lang="pt-BR" dirty="0"/>
          </a:p>
        </p:txBody>
      </p:sp>
      <p:sp>
        <p:nvSpPr>
          <p:cNvPr id="3" name="Espaço Reservado para Conteúdo 2"/>
          <p:cNvSpPr>
            <a:spLocks noGrp="1"/>
          </p:cNvSpPr>
          <p:nvPr>
            <p:ph idx="1"/>
          </p:nvPr>
        </p:nvSpPr>
        <p:spPr>
          <a:xfrm>
            <a:off x="457200" y="1844824"/>
            <a:ext cx="8229600" cy="4281339"/>
          </a:xfrm>
        </p:spPr>
        <p:txBody>
          <a:bodyPr/>
          <a:lstStyle/>
          <a:p>
            <a:r>
              <a:rPr lang="en-US" dirty="0" smtClean="0"/>
              <a:t>CTB, art. 29, III</a:t>
            </a:r>
          </a:p>
          <a:p>
            <a:endParaRPr lang="en-US" dirty="0" smtClean="0"/>
          </a:p>
          <a:p>
            <a:r>
              <a:rPr lang="en-US" dirty="0" err="1" smtClean="0"/>
              <a:t>Cruzamento</a:t>
            </a:r>
            <a:r>
              <a:rPr lang="en-US" dirty="0" smtClean="0"/>
              <a:t> </a:t>
            </a:r>
            <a:r>
              <a:rPr lang="en-US" dirty="0" err="1" smtClean="0"/>
              <a:t>sinalizado</a:t>
            </a:r>
            <a:endParaRPr lang="en-US" dirty="0"/>
          </a:p>
          <a:p>
            <a:pPr marL="0" indent="0">
              <a:buNone/>
            </a:pPr>
            <a:endParaRPr lang="en-US" dirty="0" smtClean="0"/>
          </a:p>
          <a:p>
            <a:r>
              <a:rPr lang="en-US" dirty="0" err="1" smtClean="0"/>
              <a:t>Cruzamento</a:t>
            </a:r>
            <a:r>
              <a:rPr lang="en-US" dirty="0" smtClean="0"/>
              <a:t> </a:t>
            </a:r>
            <a:r>
              <a:rPr lang="en-US" dirty="0" err="1" smtClean="0"/>
              <a:t>não</a:t>
            </a:r>
            <a:r>
              <a:rPr lang="en-US" dirty="0" smtClean="0"/>
              <a:t> </a:t>
            </a:r>
            <a:r>
              <a:rPr lang="en-US" dirty="0" err="1" smtClean="0"/>
              <a:t>sinalizado</a:t>
            </a:r>
            <a:endParaRPr lang="en-US" dirty="0" smtClean="0"/>
          </a:p>
          <a:p>
            <a:pPr marL="0" indent="0">
              <a:buNone/>
            </a:pPr>
            <a:endParaRPr lang="pt-BR" dirty="0"/>
          </a:p>
        </p:txBody>
      </p:sp>
    </p:spTree>
    <p:extLst>
      <p:ext uri="{BB962C8B-B14F-4D97-AF65-F5344CB8AC3E}">
        <p14:creationId xmlns:p14="http://schemas.microsoft.com/office/powerpoint/2010/main" val="599562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SINALIZADO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O art</a:t>
            </a:r>
            <a:r>
              <a:rPr lang="pt-BR" dirty="0"/>
              <a:t>. 89 do </a:t>
            </a:r>
            <a:r>
              <a:rPr lang="pt-BR" dirty="0" smtClean="0"/>
              <a:t>CTB  determina a seguinte </a:t>
            </a:r>
            <a:r>
              <a:rPr lang="pt-BR" dirty="0"/>
              <a:t>ordem de prevalência, ou digamos, hierarquia: </a:t>
            </a:r>
          </a:p>
          <a:p>
            <a:r>
              <a:rPr lang="pt-BR" dirty="0" smtClean="0"/>
              <a:t>as </a:t>
            </a:r>
            <a:r>
              <a:rPr lang="pt-BR" dirty="0"/>
              <a:t>ordens do agente de trânsito prevalecem sobre as normas gerais de circulação e sobre os outros sinais viários;</a:t>
            </a:r>
          </a:p>
          <a:p>
            <a:r>
              <a:rPr lang="pt-BR" dirty="0" smtClean="0"/>
              <a:t>as </a:t>
            </a:r>
            <a:r>
              <a:rPr lang="pt-BR" dirty="0"/>
              <a:t>indicações do semáforo prevalecem sobre os demais sinais;</a:t>
            </a:r>
          </a:p>
          <a:p>
            <a:r>
              <a:rPr lang="pt-BR" dirty="0" smtClean="0"/>
              <a:t>as </a:t>
            </a:r>
            <a:r>
              <a:rPr lang="pt-BR" dirty="0"/>
              <a:t>indicações dos sinais de trânsito prevalecem sobre as demais normas </a:t>
            </a:r>
            <a:r>
              <a:rPr lang="pt-BR" dirty="0" smtClean="0"/>
              <a:t>gerais de trânsito.</a:t>
            </a:r>
            <a:endParaRPr lang="pt-BR" dirty="0"/>
          </a:p>
          <a:p>
            <a:endParaRPr lang="pt-BR" dirty="0"/>
          </a:p>
        </p:txBody>
      </p:sp>
    </p:spTree>
    <p:extLst>
      <p:ext uri="{BB962C8B-B14F-4D97-AF65-F5344CB8AC3E}">
        <p14:creationId xmlns:p14="http://schemas.microsoft.com/office/powerpoint/2010/main" val="3850721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VIA PÚBLICA</a:t>
            </a:r>
            <a:endParaRPr lang="pt-BR" dirty="0"/>
          </a:p>
        </p:txBody>
      </p:sp>
      <p:sp>
        <p:nvSpPr>
          <p:cNvPr id="3" name="Espaço Reservado para Conteúdo 2"/>
          <p:cNvSpPr>
            <a:spLocks noGrp="1"/>
          </p:cNvSpPr>
          <p:nvPr>
            <p:ph idx="1"/>
          </p:nvPr>
        </p:nvSpPr>
        <p:spPr/>
        <p:txBody>
          <a:bodyPr>
            <a:normAutofit fontScale="62500" lnSpcReduction="20000"/>
          </a:bodyPr>
          <a:lstStyle/>
          <a:p>
            <a:pPr marL="0" indent="0" algn="just">
              <a:lnSpc>
                <a:spcPct val="120000"/>
              </a:lnSpc>
              <a:spcBef>
                <a:spcPts val="0"/>
              </a:spcBef>
              <a:buNone/>
            </a:pPr>
            <a:r>
              <a:rPr lang="pt-BR" dirty="0" smtClean="0"/>
              <a:t>“Para </a:t>
            </a:r>
            <a:r>
              <a:rPr lang="pt-BR" dirty="0"/>
              <a:t>a </a:t>
            </a:r>
            <a:r>
              <a:rPr lang="pt-BR" dirty="0">
                <a:solidFill>
                  <a:srgbClr val="FF0000"/>
                </a:solidFill>
              </a:rPr>
              <a:t>condução de tratores</a:t>
            </a:r>
            <a:r>
              <a:rPr lang="pt-BR" dirty="0"/>
              <a:t> em via pública, o art. 144 do </a:t>
            </a:r>
            <a:r>
              <a:rPr lang="pt-BR" dirty="0" smtClean="0"/>
              <a:t>CTB exige </a:t>
            </a:r>
            <a:r>
              <a:rPr lang="pt-BR" dirty="0">
                <a:solidFill>
                  <a:srgbClr val="FF0000"/>
                </a:solidFill>
              </a:rPr>
              <a:t>habilitação em categorias especiais</a:t>
            </a:r>
            <a:r>
              <a:rPr lang="pt-BR" dirty="0"/>
              <a:t>, destinadas a veículos </a:t>
            </a:r>
            <a:r>
              <a:rPr lang="pt-BR" dirty="0" smtClean="0"/>
              <a:t>com maior </a:t>
            </a:r>
            <a:r>
              <a:rPr lang="pt-BR" dirty="0"/>
              <a:t>capacidade de carga ou de lotação</a:t>
            </a:r>
            <a:r>
              <a:rPr lang="pt-BR" dirty="0" smtClean="0"/>
              <a:t>.  </a:t>
            </a:r>
            <a:r>
              <a:rPr lang="pt-BR" dirty="0"/>
              <a:t>A ressalva, no entanto, </a:t>
            </a:r>
            <a:r>
              <a:rPr lang="pt-BR" dirty="0">
                <a:solidFill>
                  <a:srgbClr val="FF0000"/>
                </a:solidFill>
              </a:rPr>
              <a:t>vale apenas para a condução de </a:t>
            </a:r>
            <a:r>
              <a:rPr lang="pt-BR" dirty="0" smtClean="0">
                <a:solidFill>
                  <a:srgbClr val="FF0000"/>
                </a:solidFill>
              </a:rPr>
              <a:t>tratores em </a:t>
            </a:r>
            <a:r>
              <a:rPr lang="pt-BR" dirty="0">
                <a:solidFill>
                  <a:srgbClr val="FF0000"/>
                </a:solidFill>
              </a:rPr>
              <a:t>vias públicas</a:t>
            </a:r>
            <a:r>
              <a:rPr lang="pt-BR" dirty="0"/>
              <a:t>, nada dispondo o CTB acerca da operação </a:t>
            </a:r>
            <a:r>
              <a:rPr lang="pt-BR" dirty="0" smtClean="0"/>
              <a:t>desses veículos </a:t>
            </a:r>
            <a:r>
              <a:rPr lang="pt-BR" dirty="0"/>
              <a:t>em áreas privadas. </a:t>
            </a:r>
            <a:r>
              <a:rPr lang="pt-BR" dirty="0" smtClean="0"/>
              <a:t>[...]  </a:t>
            </a:r>
            <a:r>
              <a:rPr lang="pt-BR" dirty="0"/>
              <a:t>I</a:t>
            </a:r>
            <a:r>
              <a:rPr lang="pt-BR" dirty="0" smtClean="0"/>
              <a:t>ndependentemente </a:t>
            </a:r>
            <a:r>
              <a:rPr lang="pt-BR" dirty="0"/>
              <a:t>do teor dos </a:t>
            </a:r>
            <a:r>
              <a:rPr lang="pt-BR" dirty="0" err="1"/>
              <a:t>arts</a:t>
            </a:r>
            <a:r>
              <a:rPr lang="pt-BR" dirty="0"/>
              <a:t>. 144 e 162 do CTB e </a:t>
            </a:r>
            <a:r>
              <a:rPr lang="pt-BR" dirty="0" smtClean="0"/>
              <a:t>embora nosso </a:t>
            </a:r>
            <a:r>
              <a:rPr lang="pt-BR" dirty="0"/>
              <a:t>ordenamento jurídico não contenha dispositivo específico </a:t>
            </a:r>
            <a:r>
              <a:rPr lang="pt-BR" dirty="0" smtClean="0"/>
              <a:t>que demande </a:t>
            </a:r>
            <a:r>
              <a:rPr lang="pt-BR" dirty="0"/>
              <a:t>do condutor de tratores formação específica, se a </a:t>
            </a:r>
            <a:r>
              <a:rPr lang="pt-BR" dirty="0" smtClean="0"/>
              <a:t>condução se </a:t>
            </a:r>
            <a:r>
              <a:rPr lang="pt-BR" dirty="0"/>
              <a:t>der em função de contrato de trabalho, </a:t>
            </a:r>
            <a:r>
              <a:rPr lang="pt-BR" dirty="0">
                <a:solidFill>
                  <a:srgbClr val="FF0000"/>
                </a:solidFill>
              </a:rPr>
              <a:t>o empregador </a:t>
            </a:r>
            <a:r>
              <a:rPr lang="pt-BR" dirty="0" smtClean="0">
                <a:solidFill>
                  <a:srgbClr val="FF0000"/>
                </a:solidFill>
              </a:rPr>
              <a:t>deverá certificar-se </a:t>
            </a:r>
            <a:r>
              <a:rPr lang="pt-BR" dirty="0">
                <a:solidFill>
                  <a:srgbClr val="FF0000"/>
                </a:solidFill>
              </a:rPr>
              <a:t>de que o empregado reúne plenas condições de operar </a:t>
            </a:r>
            <a:r>
              <a:rPr lang="pt-BR" dirty="0" smtClean="0">
                <a:solidFill>
                  <a:srgbClr val="FF0000"/>
                </a:solidFill>
              </a:rPr>
              <a:t>o veículo</a:t>
            </a:r>
            <a:r>
              <a:rPr lang="pt-BR" dirty="0">
                <a:solidFill>
                  <a:srgbClr val="FF0000"/>
                </a:solidFill>
              </a:rPr>
              <a:t>, exigindo dele a comprovação de experiência nesse mister </a:t>
            </a:r>
            <a:r>
              <a:rPr lang="pt-BR" dirty="0" smtClean="0">
                <a:solidFill>
                  <a:srgbClr val="FF0000"/>
                </a:solidFill>
              </a:rPr>
              <a:t>ou ministrando </a:t>
            </a:r>
            <a:r>
              <a:rPr lang="pt-BR" dirty="0">
                <a:solidFill>
                  <a:srgbClr val="FF0000"/>
                </a:solidFill>
              </a:rPr>
              <a:t>curso que o habilite para tanto</a:t>
            </a:r>
            <a:r>
              <a:rPr lang="pt-BR" dirty="0"/>
              <a:t>, pois cabe ao </a:t>
            </a:r>
            <a:r>
              <a:rPr lang="pt-BR" dirty="0" smtClean="0"/>
              <a:t>empregador preservar </a:t>
            </a:r>
            <a:r>
              <a:rPr lang="pt-BR" dirty="0"/>
              <a:t>a incolumidade física e psicológica do empregado no </a:t>
            </a:r>
            <a:r>
              <a:rPr lang="pt-BR" dirty="0" smtClean="0"/>
              <a:t>seu ambiente </a:t>
            </a:r>
            <a:r>
              <a:rPr lang="pt-BR" dirty="0"/>
              <a:t>de trabalho</a:t>
            </a:r>
            <a:r>
              <a:rPr lang="pt-BR" dirty="0" smtClean="0"/>
              <a:t>.” (</a:t>
            </a:r>
            <a:r>
              <a:rPr lang="pt-BR" dirty="0" err="1"/>
              <a:t>REsp</a:t>
            </a:r>
            <a:r>
              <a:rPr lang="pt-BR" dirty="0"/>
              <a:t> 1248760 / </a:t>
            </a:r>
            <a:r>
              <a:rPr lang="pt-BR" dirty="0" smtClean="0"/>
              <a:t>MG, </a:t>
            </a:r>
            <a:r>
              <a:rPr lang="pt-BR" dirty="0" err="1"/>
              <a:t>DJe</a:t>
            </a:r>
            <a:r>
              <a:rPr lang="pt-BR" dirty="0"/>
              <a:t> </a:t>
            </a:r>
            <a:r>
              <a:rPr lang="pt-BR" dirty="0" smtClean="0"/>
              <a:t>23/09/2011)</a:t>
            </a:r>
            <a:endParaRPr lang="pt-BR" dirty="0"/>
          </a:p>
          <a:p>
            <a:endParaRPr lang="pt-BR" dirty="0"/>
          </a:p>
        </p:txBody>
      </p:sp>
    </p:spTree>
    <p:extLst>
      <p:ext uri="{BB962C8B-B14F-4D97-AF65-F5344CB8AC3E}">
        <p14:creationId xmlns:p14="http://schemas.microsoft.com/office/powerpoint/2010/main" val="16300786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LUZES DO SEMÁFORO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item </a:t>
            </a:r>
            <a:r>
              <a:rPr lang="pt-BR" dirty="0"/>
              <a:t>4.1.2. do Anexo II do CTB </a:t>
            </a:r>
            <a:r>
              <a:rPr lang="pt-BR" dirty="0" smtClean="0"/>
              <a:t>:</a:t>
            </a:r>
          </a:p>
          <a:p>
            <a:endParaRPr lang="pt-BR" dirty="0" smtClean="0"/>
          </a:p>
          <a:p>
            <a:r>
              <a:rPr lang="pt-BR" dirty="0" smtClean="0"/>
              <a:t>luz vermelha: indica </a:t>
            </a:r>
            <a:r>
              <a:rPr lang="pt-BR" dirty="0"/>
              <a:t>a obrigatoriedade de </a:t>
            </a:r>
            <a:r>
              <a:rPr lang="pt-BR" dirty="0" smtClean="0"/>
              <a:t>parar</a:t>
            </a:r>
          </a:p>
          <a:p>
            <a:endParaRPr lang="pt-BR" dirty="0" smtClean="0"/>
          </a:p>
          <a:p>
            <a:r>
              <a:rPr lang="pt-BR" dirty="0" smtClean="0"/>
              <a:t>luz amarela: indica atenção, </a:t>
            </a:r>
            <a:r>
              <a:rPr lang="pt-BR" dirty="0"/>
              <a:t>devendo o condutor parar o veículo, salvo se isto resultar em situação de </a:t>
            </a:r>
            <a:r>
              <a:rPr lang="pt-BR" dirty="0" smtClean="0"/>
              <a:t>perigo</a:t>
            </a:r>
          </a:p>
          <a:p>
            <a:endParaRPr lang="pt-BR" dirty="0" smtClean="0"/>
          </a:p>
          <a:p>
            <a:r>
              <a:rPr lang="pt-BR" dirty="0" smtClean="0"/>
              <a:t>luz verde:  indica </a:t>
            </a:r>
            <a:r>
              <a:rPr lang="pt-BR" dirty="0"/>
              <a:t>permissão de prosseguir na </a:t>
            </a:r>
            <a:r>
              <a:rPr lang="pt-BR" dirty="0" smtClean="0"/>
              <a:t>marcha</a:t>
            </a:r>
          </a:p>
        </p:txBody>
      </p:sp>
    </p:spTree>
    <p:extLst>
      <p:ext uri="{BB962C8B-B14F-4D97-AF65-F5344CB8AC3E}">
        <p14:creationId xmlns:p14="http://schemas.microsoft.com/office/powerpoint/2010/main" val="42816808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LUZES DO SEMÁFORO</a:t>
            </a:r>
            <a:endParaRPr lang="pt-BR" dirty="0"/>
          </a:p>
        </p:txBody>
      </p:sp>
      <p:sp>
        <p:nvSpPr>
          <p:cNvPr id="3" name="Espaço Reservado para Conteúdo 2"/>
          <p:cNvSpPr>
            <a:spLocks noGrp="1"/>
          </p:cNvSpPr>
          <p:nvPr>
            <p:ph idx="1"/>
          </p:nvPr>
        </p:nvSpPr>
        <p:spPr/>
        <p:txBody>
          <a:bodyPr/>
          <a:lstStyle/>
          <a:p>
            <a:pPr algn="just"/>
            <a:r>
              <a:rPr lang="en-US" dirty="0"/>
              <a:t>Luz </a:t>
            </a:r>
            <a:r>
              <a:rPr lang="en-US" dirty="0" err="1"/>
              <a:t>amarela</a:t>
            </a:r>
            <a:r>
              <a:rPr lang="en-US" dirty="0"/>
              <a:t> </a:t>
            </a:r>
            <a:r>
              <a:rPr lang="en-US" dirty="0" err="1"/>
              <a:t>piscante</a:t>
            </a:r>
            <a:r>
              <a:rPr lang="en-US" dirty="0"/>
              <a:t>: </a:t>
            </a:r>
            <a:r>
              <a:rPr lang="en-US" dirty="0" err="1"/>
              <a:t>indica</a:t>
            </a:r>
            <a:r>
              <a:rPr lang="en-US" dirty="0"/>
              <a:t> </a:t>
            </a:r>
            <a:r>
              <a:rPr lang="en-US" dirty="0" err="1"/>
              <a:t>que</a:t>
            </a:r>
            <a:r>
              <a:rPr lang="en-US" dirty="0"/>
              <a:t> o </a:t>
            </a:r>
            <a:r>
              <a:rPr lang="en-US" dirty="0" err="1"/>
              <a:t>condutor</a:t>
            </a:r>
            <a:r>
              <a:rPr lang="en-US" dirty="0"/>
              <a:t> </a:t>
            </a:r>
            <a:r>
              <a:rPr lang="en-US" dirty="0" err="1"/>
              <a:t>deve</a:t>
            </a:r>
            <a:r>
              <a:rPr lang="en-US" dirty="0"/>
              <a:t> </a:t>
            </a:r>
            <a:r>
              <a:rPr lang="en-US" dirty="0" err="1"/>
              <a:t>reduzir</a:t>
            </a:r>
            <a:r>
              <a:rPr lang="en-US" dirty="0"/>
              <a:t> a </a:t>
            </a:r>
            <a:r>
              <a:rPr lang="en-US" dirty="0" err="1"/>
              <a:t>velocidade</a:t>
            </a:r>
            <a:r>
              <a:rPr lang="en-US" dirty="0"/>
              <a:t>  e </a:t>
            </a:r>
            <a:r>
              <a:rPr lang="en-US" dirty="0" err="1"/>
              <a:t>adotar</a:t>
            </a:r>
            <a:r>
              <a:rPr lang="en-US" dirty="0"/>
              <a:t> </a:t>
            </a:r>
            <a:r>
              <a:rPr lang="en-US" dirty="0" err="1"/>
              <a:t>medidas</a:t>
            </a:r>
            <a:r>
              <a:rPr lang="en-US" dirty="0"/>
              <a:t> de </a:t>
            </a:r>
            <a:r>
              <a:rPr lang="en-US" dirty="0" err="1"/>
              <a:t>precaução</a:t>
            </a:r>
            <a:r>
              <a:rPr lang="en-US" dirty="0"/>
              <a:t>, </a:t>
            </a:r>
            <a:r>
              <a:rPr lang="en-US" dirty="0" err="1"/>
              <a:t>podendo</a:t>
            </a:r>
            <a:r>
              <a:rPr lang="en-US" dirty="0"/>
              <a:t> </a:t>
            </a:r>
            <a:r>
              <a:rPr lang="en-US" dirty="0" err="1"/>
              <a:t>ser</a:t>
            </a:r>
            <a:r>
              <a:rPr lang="en-US" dirty="0"/>
              <a:t> </a:t>
            </a:r>
            <a:r>
              <a:rPr lang="en-US" dirty="0" err="1"/>
              <a:t>usada</a:t>
            </a:r>
            <a:r>
              <a:rPr lang="en-US" dirty="0"/>
              <a:t> </a:t>
            </a:r>
            <a:r>
              <a:rPr lang="en-US" dirty="0" err="1"/>
              <a:t>em</a:t>
            </a:r>
            <a:r>
              <a:rPr lang="en-US" dirty="0"/>
              <a:t> </a:t>
            </a:r>
            <a:r>
              <a:rPr lang="en-US" dirty="0" err="1"/>
              <a:t>horários</a:t>
            </a:r>
            <a:r>
              <a:rPr lang="en-US" dirty="0"/>
              <a:t> e </a:t>
            </a:r>
            <a:r>
              <a:rPr lang="en-US" dirty="0" err="1"/>
              <a:t>situações</a:t>
            </a:r>
            <a:r>
              <a:rPr lang="en-US" dirty="0"/>
              <a:t> </a:t>
            </a:r>
            <a:r>
              <a:rPr lang="en-US" dirty="0" err="1"/>
              <a:t>específicas</a:t>
            </a:r>
            <a:r>
              <a:rPr lang="en-US" dirty="0"/>
              <a:t>, </a:t>
            </a:r>
            <a:r>
              <a:rPr lang="en-US" dirty="0" err="1"/>
              <a:t>ficando</a:t>
            </a:r>
            <a:r>
              <a:rPr lang="en-US" dirty="0"/>
              <a:t> o </a:t>
            </a:r>
            <a:r>
              <a:rPr lang="en-US" dirty="0" err="1"/>
              <a:t>condutor</a:t>
            </a:r>
            <a:r>
              <a:rPr lang="en-US" dirty="0"/>
              <a:t> obrigado a </a:t>
            </a:r>
            <a:r>
              <a:rPr lang="en-US" dirty="0" err="1"/>
              <a:t>observar</a:t>
            </a:r>
            <a:r>
              <a:rPr lang="en-US" dirty="0"/>
              <a:t> a </a:t>
            </a:r>
            <a:r>
              <a:rPr lang="en-US" dirty="0" err="1"/>
              <a:t>regra</a:t>
            </a:r>
            <a:r>
              <a:rPr lang="en-US" dirty="0"/>
              <a:t> do art. 29, III, c do CTB (</a:t>
            </a:r>
            <a:r>
              <a:rPr lang="en-US" dirty="0" err="1"/>
              <a:t>preferência</a:t>
            </a:r>
            <a:r>
              <a:rPr lang="en-US" dirty="0"/>
              <a:t> do </a:t>
            </a:r>
            <a:r>
              <a:rPr lang="en-US" dirty="0" err="1"/>
              <a:t>veículo</a:t>
            </a:r>
            <a:r>
              <a:rPr lang="en-US" dirty="0"/>
              <a:t> </a:t>
            </a:r>
            <a:r>
              <a:rPr lang="en-US" dirty="0" err="1"/>
              <a:t>que</a:t>
            </a:r>
            <a:r>
              <a:rPr lang="en-US" dirty="0"/>
              <a:t> </a:t>
            </a:r>
            <a:r>
              <a:rPr lang="en-US" dirty="0" err="1"/>
              <a:t>vem</a:t>
            </a:r>
            <a:r>
              <a:rPr lang="en-US" dirty="0"/>
              <a:t> da </a:t>
            </a:r>
            <a:r>
              <a:rPr lang="en-US" dirty="0" err="1"/>
              <a:t>direita</a:t>
            </a:r>
            <a:r>
              <a:rPr lang="en-US" dirty="0"/>
              <a:t>)</a:t>
            </a:r>
            <a:endParaRPr lang="pt-BR" dirty="0"/>
          </a:p>
          <a:p>
            <a:endParaRPr lang="pt-BR" dirty="0"/>
          </a:p>
        </p:txBody>
      </p:sp>
    </p:spTree>
    <p:extLst>
      <p:ext uri="{BB962C8B-B14F-4D97-AF65-F5344CB8AC3E}">
        <p14:creationId xmlns:p14="http://schemas.microsoft.com/office/powerpoint/2010/main" val="976634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PARE</a:t>
            </a:r>
            <a:endParaRPr lang="pt-BR" dirty="0"/>
          </a:p>
        </p:txBody>
      </p:sp>
      <p:sp>
        <p:nvSpPr>
          <p:cNvPr id="3" name="Espaço Reservado para Conteúdo 2"/>
          <p:cNvSpPr>
            <a:spLocks noGrp="1"/>
          </p:cNvSpPr>
          <p:nvPr>
            <p:ph idx="1"/>
          </p:nvPr>
        </p:nvSpPr>
        <p:spPr/>
        <p:txBody>
          <a:bodyPr>
            <a:normAutofit fontScale="62500" lnSpcReduction="20000"/>
          </a:bodyPr>
          <a:lstStyle/>
          <a:p>
            <a:pPr algn="just"/>
            <a:r>
              <a:rPr lang="pt-BR" dirty="0" smtClean="0"/>
              <a:t>Res. 180/05 do Contran - Manual </a:t>
            </a:r>
            <a:r>
              <a:rPr lang="pt-BR" dirty="0"/>
              <a:t>de Sinalização Vertical de Regulamentação, item 5.1. </a:t>
            </a:r>
            <a:r>
              <a:rPr lang="pt-BR" dirty="0" smtClean="0"/>
              <a:t>:</a:t>
            </a:r>
          </a:p>
          <a:p>
            <a:pPr algn="just"/>
            <a:endParaRPr lang="pt-BR" dirty="0"/>
          </a:p>
          <a:p>
            <a:pPr algn="just"/>
            <a:r>
              <a:rPr lang="pt-BR" dirty="0" smtClean="0"/>
              <a:t> </a:t>
            </a:r>
            <a:r>
              <a:rPr lang="pt-BR" dirty="0"/>
              <a:t>a placa R-1 determina a parada obrigatória do veículo e deve ser instalada, como regra, naqueles locais em que “a parada de veículos for realmente necessária, sendo insuficiente ou perigosa a simples redução de velocidade</a:t>
            </a:r>
            <a:r>
              <a:rPr lang="pt-BR" dirty="0" smtClean="0"/>
              <a:t>”.</a:t>
            </a:r>
          </a:p>
          <a:p>
            <a:pPr algn="just"/>
            <a:endParaRPr lang="pt-BR" dirty="0"/>
          </a:p>
          <a:p>
            <a:pPr algn="just"/>
            <a:r>
              <a:rPr lang="pt-BR" dirty="0" smtClean="0"/>
              <a:t> </a:t>
            </a:r>
            <a:r>
              <a:rPr lang="pt-BR" dirty="0"/>
              <a:t>A placa deve ser instalada do lado direito da via e, caso aí não apresente boas condições de visibilidade, deve ser repetido ou colocado à esquerda</a:t>
            </a:r>
            <a:r>
              <a:rPr lang="pt-BR" dirty="0" smtClean="0"/>
              <a:t>;</a:t>
            </a:r>
          </a:p>
          <a:p>
            <a:pPr algn="just"/>
            <a:endParaRPr lang="pt-BR" dirty="0"/>
          </a:p>
          <a:p>
            <a:pPr algn="just"/>
            <a:r>
              <a:rPr lang="pt-BR" dirty="0" smtClean="0"/>
              <a:t>“</a:t>
            </a:r>
            <a:r>
              <a:rPr lang="pt-BR" dirty="0"/>
              <a:t>O sinal </a:t>
            </a:r>
            <a:r>
              <a:rPr lang="pt-BR" i="1" dirty="0"/>
              <a:t>stop</a:t>
            </a:r>
            <a:r>
              <a:rPr lang="pt-BR" dirty="0"/>
              <a:t> vem do art. 33 do Capítulo III do Protocolo de Genebra sobre sinalização, de 19 de setembro de 1949. ‘Representa’, diz ele, ‘uma obrigação de caráter imperativo, exigindo sempre um tempo de paragem e não o mero afrouxamento ou redução da velocidade’”. </a:t>
            </a:r>
            <a:r>
              <a:rPr lang="pt-BR" dirty="0" smtClean="0"/>
              <a:t>(PINHEIRO e RIBEIRO</a:t>
            </a:r>
            <a:r>
              <a:rPr lang="pt-BR" dirty="0"/>
              <a:t>, </a:t>
            </a:r>
            <a:r>
              <a:rPr lang="pt-BR" dirty="0" smtClean="0"/>
              <a:t>Dorival, 2001, </a:t>
            </a:r>
            <a:r>
              <a:rPr lang="pt-BR" dirty="0"/>
              <a:t>p. 83</a:t>
            </a:r>
            <a:r>
              <a:rPr lang="pt-BR" dirty="0" smtClean="0"/>
              <a:t>).</a:t>
            </a:r>
            <a:endParaRPr lang="pt-BR" dirty="0"/>
          </a:p>
          <a:p>
            <a:endParaRPr lang="pt-BR" dirty="0"/>
          </a:p>
        </p:txBody>
      </p:sp>
    </p:spTree>
    <p:extLst>
      <p:ext uri="{BB962C8B-B14F-4D97-AF65-F5344CB8AC3E}">
        <p14:creationId xmlns:p14="http://schemas.microsoft.com/office/powerpoint/2010/main" val="2551097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PARE</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“Em  </a:t>
            </a:r>
            <a:r>
              <a:rPr lang="pt-BR" dirty="0"/>
              <a:t>que  pesem  os  argumentos expendidos no recurso,  tem-se que restou bem demonstrada a culpa do apelante  pelo  acidente  descrito  na  inicial,  por  ter  adentrado  em cruzamento  dotado  de  sinalizações  aérea  e  horizontal  de  “PARE” dirigidas a ele, e interceptado a trajetória da motocicleta conduzida pela apelada,  que  trafegava  na  via  preferencial,  tudo  a  revelar  que  o recorrente deixou de adotar as cautelas indispensáveis para a realização da manobra de forma segura. (TJSP, Ap. nº  0006361- 69.2009.8.26.0664, </a:t>
            </a:r>
            <a:r>
              <a:rPr lang="pt-BR" dirty="0" smtClean="0"/>
              <a:t>24/02/12</a:t>
            </a:r>
            <a:r>
              <a:rPr lang="pt-BR" dirty="0"/>
              <a:t>)</a:t>
            </a:r>
          </a:p>
          <a:p>
            <a:endParaRPr lang="pt-BR" dirty="0"/>
          </a:p>
        </p:txBody>
      </p:sp>
    </p:spTree>
    <p:extLst>
      <p:ext uri="{BB962C8B-B14F-4D97-AF65-F5344CB8AC3E}">
        <p14:creationId xmlns:p14="http://schemas.microsoft.com/office/powerpoint/2010/main" val="1505161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DÊ A PREFERÊNCIA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a placa R-2 “Dê a preferência”, diferentemente da R-1 “PARE”, não obriga o motorista a necessariamente imobilizar temporariamente o seu automotor. Ao contrário, ao se aproximar de interseções sinalizadas com placa R-2 “Dê a preferência”, o motorista deverá “reduzir a velocidade ou parar seu veículo, se necessário”, consoante prescreve o item 5.1. Manual de Sinalização Vertical de Regulamentação, anexo à Resolução CONTRAN </a:t>
            </a:r>
            <a:r>
              <a:rPr lang="pt-BR" dirty="0" smtClean="0"/>
              <a:t>180/05.</a:t>
            </a:r>
            <a:endParaRPr lang="pt-BR" dirty="0"/>
          </a:p>
        </p:txBody>
      </p:sp>
    </p:spTree>
    <p:extLst>
      <p:ext uri="{BB962C8B-B14F-4D97-AF65-F5344CB8AC3E}">
        <p14:creationId xmlns:p14="http://schemas.microsoft.com/office/powerpoint/2010/main" val="1119208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NÃO SINALIZADO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no </a:t>
            </a:r>
            <a:r>
              <a:rPr lang="pt-BR" dirty="0"/>
              <a:t>caso de apenas um fluxo ser proveniente de rodovia, possui preferência de passagem aquele que por ela estiver circulando;</a:t>
            </a:r>
          </a:p>
          <a:p>
            <a:pPr algn="just"/>
            <a:r>
              <a:rPr lang="pt-BR" dirty="0" smtClean="0"/>
              <a:t>no </a:t>
            </a:r>
            <a:r>
              <a:rPr lang="pt-BR" dirty="0"/>
              <a:t>caso de rotatória, aquele que estiver circulando por ela;</a:t>
            </a:r>
          </a:p>
          <a:p>
            <a:pPr algn="just"/>
            <a:r>
              <a:rPr lang="pt-BR" dirty="0" smtClean="0"/>
              <a:t>nos </a:t>
            </a:r>
            <a:r>
              <a:rPr lang="pt-BR" dirty="0"/>
              <a:t>demais casos, o que vier pela direita do condutor;</a:t>
            </a:r>
          </a:p>
          <a:p>
            <a:pPr algn="just"/>
            <a:r>
              <a:rPr lang="pt-BR" dirty="0" err="1" smtClean="0"/>
              <a:t>Obs</a:t>
            </a:r>
            <a:r>
              <a:rPr lang="pt-BR" dirty="0" smtClean="0"/>
              <a:t>: </a:t>
            </a:r>
            <a:r>
              <a:rPr lang="pt-BR" dirty="0"/>
              <a:t>enfatize-se que, no cruzamento não sinalizado, a famosa regra da “preferência da direita” somente tem aplicação quando nenhuma das vias que se cruzam for rodovia ou </a:t>
            </a:r>
            <a:r>
              <a:rPr lang="pt-BR" dirty="0" smtClean="0"/>
              <a:t>rotatória.</a:t>
            </a:r>
            <a:endParaRPr lang="pt-BR" dirty="0"/>
          </a:p>
        </p:txBody>
      </p:sp>
    </p:spTree>
    <p:extLst>
      <p:ext uri="{BB962C8B-B14F-4D97-AF65-F5344CB8AC3E}">
        <p14:creationId xmlns:p14="http://schemas.microsoft.com/office/powerpoint/2010/main" val="27814763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NÃO SINALIZADO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RESPONSABILIDADE CIVIL. PEDIDO DE INDENIZAÇÃO POR DANOS MORAIS E MATERIAIS  - Acidente  de  trânsito  - Colisão em  cruzamento  - Regras  de  trânsito  que  não  foram  observadas  pela autora - Desnecessidade de sinalização, em cruzamento, se a regra de preferência  prevista  no  CTB  não  foi  alterada  -  Omissão  da Municipalidade  não  configurada  -  Sentença  de  improcedência mantida - Recurso não provido. (Ap. nº 9110990-27.2008.8.26.0000, julgado em 14/02/12) </a:t>
            </a:r>
          </a:p>
          <a:p>
            <a:endParaRPr lang="pt-BR" dirty="0"/>
          </a:p>
        </p:txBody>
      </p:sp>
    </p:spTree>
    <p:extLst>
      <p:ext uri="{BB962C8B-B14F-4D97-AF65-F5344CB8AC3E}">
        <p14:creationId xmlns:p14="http://schemas.microsoft.com/office/powerpoint/2010/main" val="21663309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PSICOLÓGICA</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“A atual norma estabelecendo a preferência do que vem pela direita onde não há sinalização no cruzamento, nem sempre está à altura dos conhecimentos psicológicos. Condutores de veículos em intensos fluxos de trânsito, ou em vias públicas largas, consideram-se, em regra, com direito à preferência. Dever-se-ia, portanto, estabelecer nos regulamentos administrativos que a preferência psicológica deve ser levada em conta na sinalização de preferência</a:t>
            </a:r>
            <a:r>
              <a:rPr lang="pt-BR" dirty="0" smtClean="0"/>
              <a:t>.” (PINHEIRO e RIBEIRO, 2001, p. 82)</a:t>
            </a:r>
            <a:endParaRPr lang="pt-BR" dirty="0"/>
          </a:p>
        </p:txBody>
      </p:sp>
    </p:spTree>
    <p:extLst>
      <p:ext uri="{BB962C8B-B14F-4D97-AF65-F5344CB8AC3E}">
        <p14:creationId xmlns:p14="http://schemas.microsoft.com/office/powerpoint/2010/main" val="4190332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PSCIOLÓGICA</a:t>
            </a:r>
            <a:endParaRPr lang="pt-BR" dirty="0"/>
          </a:p>
        </p:txBody>
      </p:sp>
      <p:sp>
        <p:nvSpPr>
          <p:cNvPr id="3" name="Espaço Reservado para Conteúdo 2"/>
          <p:cNvSpPr>
            <a:spLocks noGrp="1"/>
          </p:cNvSpPr>
          <p:nvPr>
            <p:ph idx="1"/>
          </p:nvPr>
        </p:nvSpPr>
        <p:spPr>
          <a:xfrm>
            <a:off x="457200" y="1412776"/>
            <a:ext cx="8229600" cy="5544616"/>
          </a:xfrm>
        </p:spPr>
        <p:txBody>
          <a:bodyPr>
            <a:normAutofit fontScale="55000" lnSpcReduction="20000"/>
          </a:bodyPr>
          <a:lstStyle/>
          <a:p>
            <a:pPr marL="0" indent="0" algn="just">
              <a:lnSpc>
                <a:spcPct val="120000"/>
              </a:lnSpc>
              <a:spcBef>
                <a:spcPts val="0"/>
              </a:spcBef>
              <a:buNone/>
            </a:pPr>
            <a:r>
              <a:rPr lang="pt-BR" dirty="0"/>
              <a:t>CIVIL. CÓDIGO DE TRÂNSITO BRASILEIRO. REGIME DE PREFERÊNCIAS </a:t>
            </a:r>
            <a:r>
              <a:rPr lang="pt-BR" dirty="0" smtClean="0"/>
              <a:t>ENTRE  VEÍCULOS</a:t>
            </a:r>
            <a:r>
              <a:rPr lang="pt-BR" dirty="0"/>
              <a:t>. CRUZAMENTO. </a:t>
            </a:r>
            <a:r>
              <a:rPr lang="pt-BR" dirty="0">
                <a:solidFill>
                  <a:srgbClr val="FF0000"/>
                </a:solidFill>
              </a:rPr>
              <a:t>AUSÊNCIA DE SINALIZAÇÃO</a:t>
            </a:r>
            <a:r>
              <a:rPr lang="pt-BR" dirty="0"/>
              <a:t>. </a:t>
            </a:r>
            <a:r>
              <a:rPr lang="pt-BR" dirty="0">
                <a:solidFill>
                  <a:srgbClr val="FF0000"/>
                </a:solidFill>
              </a:rPr>
              <a:t>REGRA DE EXPERIÊNCIA. VALIDADE</a:t>
            </a:r>
            <a:r>
              <a:rPr lang="pt-BR" dirty="0"/>
              <a:t>. COMPORTAMENTO DO CONDUTOR. INCREMENTO DE RISCO. RESPONSABILIDADE DOS VEÍCULOS DE MAIOR PORTE. RECONHECIMENTO. 1. </a:t>
            </a:r>
            <a:r>
              <a:rPr lang="pt-BR" dirty="0">
                <a:solidFill>
                  <a:srgbClr val="FF0000"/>
                </a:solidFill>
              </a:rPr>
              <a:t>Num cruzamento não sinalizado, em princípio, a preferência é </a:t>
            </a:r>
            <a:r>
              <a:rPr lang="pt-BR" dirty="0" smtClean="0">
                <a:solidFill>
                  <a:srgbClr val="FF0000"/>
                </a:solidFill>
              </a:rPr>
              <a:t>do veículo </a:t>
            </a:r>
            <a:r>
              <a:rPr lang="pt-BR" dirty="0">
                <a:solidFill>
                  <a:srgbClr val="FF0000"/>
                </a:solidFill>
              </a:rPr>
              <a:t>que vem da direita, consoante determina o art. 29, III, "c" do CTB. Contudo, se as vias têm fluxo de trânsito muito distintos, como ocorre entre ruas e avenidas, a regra de experiência determina que o veículo que trafega pela rua dê preferência ao veículo que trafega pela avenida, independentemente da sinalização.</a:t>
            </a:r>
            <a:r>
              <a:rPr lang="pt-BR" dirty="0"/>
              <a:t> 2. Se o condutor de um ônibus, cruzando uma avenida a partir de uma rua, para seu veículo a  fim de observar o fluxo na avenida, duas consequências podem ser extraídas: primeiro, a de que ele reconheceu uma regra costumeira no sentido de dar a preferência, independentemente da sinalização; segundo, que transmitiu, à motocicleta que trafegava pela avenida a justa expectativa de que permaneceria parado, agravando, com isso, por sua conduta, o risco de acidente. 3. A regra geral do art. 29, §2º, do CTB é expressa em determinar a responsabilidade dos veículos maiores pela segurança dos veículos menores no trânsito, o que incrementa o dever de cuidado dos motoristas de veículos pesados. ( </a:t>
            </a:r>
            <a:r>
              <a:rPr lang="pt-BR" dirty="0" err="1"/>
              <a:t>REsp</a:t>
            </a:r>
            <a:r>
              <a:rPr lang="pt-BR" dirty="0"/>
              <a:t> 1069446/PR, Rel. Min. Nancy </a:t>
            </a:r>
            <a:r>
              <a:rPr lang="pt-BR" dirty="0" err="1"/>
              <a:t>Andrighi</a:t>
            </a:r>
            <a:r>
              <a:rPr lang="pt-BR" dirty="0"/>
              <a:t>, 3ª Turma, </a:t>
            </a:r>
            <a:r>
              <a:rPr lang="pt-BR" dirty="0" err="1"/>
              <a:t>julg</a:t>
            </a:r>
            <a:r>
              <a:rPr lang="pt-BR" dirty="0"/>
              <a:t>. 20/10/2011, </a:t>
            </a:r>
            <a:r>
              <a:rPr lang="pt-BR" dirty="0" err="1"/>
              <a:t>DJe</a:t>
            </a:r>
            <a:r>
              <a:rPr lang="pt-BR" dirty="0"/>
              <a:t> 03/11/2011)</a:t>
            </a:r>
          </a:p>
        </p:txBody>
      </p:sp>
    </p:spTree>
    <p:extLst>
      <p:ext uri="{BB962C8B-B14F-4D97-AF65-F5344CB8AC3E}">
        <p14:creationId xmlns:p14="http://schemas.microsoft.com/office/powerpoint/2010/main" val="16281749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DO PEDESTRE</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55000" lnSpcReduction="20000"/>
          </a:bodyPr>
          <a:lstStyle/>
          <a:p>
            <a:pPr>
              <a:lnSpc>
                <a:spcPct val="120000"/>
              </a:lnSpc>
              <a:spcBef>
                <a:spcPts val="0"/>
              </a:spcBef>
            </a:pPr>
            <a:r>
              <a:rPr lang="pt-BR" b="1" dirty="0"/>
              <a:t>Art. 214.</a:t>
            </a:r>
            <a:r>
              <a:rPr lang="pt-BR" i="1" dirty="0"/>
              <a:t> Deixar de dar preferência de passagem a pedestre e a veículo não motorizado:</a:t>
            </a:r>
            <a:endParaRPr lang="pt-BR" dirty="0"/>
          </a:p>
          <a:p>
            <a:pPr>
              <a:lnSpc>
                <a:spcPct val="120000"/>
              </a:lnSpc>
              <a:spcBef>
                <a:spcPts val="0"/>
              </a:spcBef>
            </a:pPr>
            <a:r>
              <a:rPr lang="pt-BR" i="1" dirty="0"/>
              <a:t>I - que se encontre na faixa a ele destinada;</a:t>
            </a:r>
            <a:endParaRPr lang="pt-BR" dirty="0"/>
          </a:p>
          <a:p>
            <a:pPr>
              <a:lnSpc>
                <a:spcPct val="120000"/>
              </a:lnSpc>
              <a:spcBef>
                <a:spcPts val="0"/>
              </a:spcBef>
            </a:pPr>
            <a:r>
              <a:rPr lang="pt-BR" i="1" dirty="0"/>
              <a:t>II - que não haja concluído a travessia mesmo que ocorra sinal verde para o veículo;</a:t>
            </a:r>
            <a:endParaRPr lang="pt-BR" dirty="0"/>
          </a:p>
          <a:p>
            <a:pPr>
              <a:lnSpc>
                <a:spcPct val="120000"/>
              </a:lnSpc>
              <a:spcBef>
                <a:spcPts val="0"/>
              </a:spcBef>
            </a:pPr>
            <a:r>
              <a:rPr lang="pt-BR" i="1" dirty="0"/>
              <a:t>III - portadores de deficiência física, crianças, idosos e gestantes:</a:t>
            </a:r>
            <a:endParaRPr lang="pt-BR" dirty="0"/>
          </a:p>
          <a:p>
            <a:pPr>
              <a:lnSpc>
                <a:spcPct val="120000"/>
              </a:lnSpc>
              <a:spcBef>
                <a:spcPts val="0"/>
              </a:spcBef>
            </a:pPr>
            <a:r>
              <a:rPr lang="pt-BR" i="1" dirty="0"/>
              <a:t>Infração - gravíssima;</a:t>
            </a:r>
            <a:endParaRPr lang="pt-BR" dirty="0"/>
          </a:p>
          <a:p>
            <a:pPr>
              <a:lnSpc>
                <a:spcPct val="120000"/>
              </a:lnSpc>
              <a:spcBef>
                <a:spcPts val="0"/>
              </a:spcBef>
            </a:pPr>
            <a:r>
              <a:rPr lang="pt-BR" i="1" dirty="0"/>
              <a:t>Penalidade - multa.</a:t>
            </a:r>
            <a:endParaRPr lang="pt-BR" dirty="0"/>
          </a:p>
          <a:p>
            <a:pPr>
              <a:lnSpc>
                <a:spcPct val="120000"/>
              </a:lnSpc>
              <a:spcBef>
                <a:spcPts val="0"/>
              </a:spcBef>
            </a:pPr>
            <a:r>
              <a:rPr lang="pt-BR" i="1" dirty="0"/>
              <a:t>IV - quando houver iniciado a travessia mesmo que não haja sinalização a ele destinada;</a:t>
            </a:r>
            <a:endParaRPr lang="pt-BR" dirty="0"/>
          </a:p>
          <a:p>
            <a:pPr>
              <a:lnSpc>
                <a:spcPct val="120000"/>
              </a:lnSpc>
              <a:spcBef>
                <a:spcPts val="0"/>
              </a:spcBef>
            </a:pPr>
            <a:r>
              <a:rPr lang="pt-BR" i="1" dirty="0"/>
              <a:t> V - que esteja atravessando a via transversal para onde se dirige o veículo:</a:t>
            </a:r>
            <a:endParaRPr lang="pt-BR" dirty="0"/>
          </a:p>
          <a:p>
            <a:pPr>
              <a:lnSpc>
                <a:spcPct val="120000"/>
              </a:lnSpc>
              <a:spcBef>
                <a:spcPts val="0"/>
              </a:spcBef>
            </a:pPr>
            <a:r>
              <a:rPr lang="pt-BR" i="1" dirty="0"/>
              <a:t>Infração - grave;</a:t>
            </a:r>
            <a:endParaRPr lang="pt-BR" dirty="0"/>
          </a:p>
          <a:p>
            <a:pPr>
              <a:lnSpc>
                <a:spcPct val="120000"/>
              </a:lnSpc>
              <a:spcBef>
                <a:spcPts val="0"/>
              </a:spcBef>
            </a:pPr>
            <a:r>
              <a:rPr lang="pt-BR" i="1" dirty="0"/>
              <a:t>Penalidade - multa.</a:t>
            </a:r>
            <a:endParaRPr lang="pt-BR" dirty="0"/>
          </a:p>
          <a:p>
            <a:pPr>
              <a:lnSpc>
                <a:spcPct val="120000"/>
              </a:lnSpc>
              <a:spcBef>
                <a:spcPts val="0"/>
              </a:spcBef>
            </a:pPr>
            <a:r>
              <a:rPr lang="pt-BR" dirty="0"/>
              <a:t>a</a:t>
            </a:r>
            <a:r>
              <a:rPr lang="pt-BR" dirty="0" smtClean="0"/>
              <a:t>rt</a:t>
            </a:r>
            <a:r>
              <a:rPr lang="pt-BR" dirty="0"/>
              <a:t>. </a:t>
            </a:r>
            <a:r>
              <a:rPr lang="pt-BR" dirty="0" smtClean="0"/>
              <a:t>29, </a:t>
            </a:r>
            <a:r>
              <a:rPr lang="pt-BR" dirty="0"/>
              <a:t>§ 2º</a:t>
            </a:r>
            <a:r>
              <a:rPr lang="pt-BR" dirty="0" smtClean="0"/>
              <a:t> </a:t>
            </a:r>
            <a:r>
              <a:rPr lang="pt-BR" dirty="0"/>
              <a:t>do CTB que “respeitadas as normas de circulação e conduta estabelecidas neste artigo, em ordem decrescente, os veículos de maior porte são sempre responsáveis pela segurança dos menores, os motorizados pelos não motorizados e, juntos, pela incolumidade do pedestre”;</a:t>
            </a:r>
          </a:p>
          <a:p>
            <a:endParaRPr lang="pt-BR" dirty="0"/>
          </a:p>
        </p:txBody>
      </p:sp>
    </p:spTree>
    <p:extLst>
      <p:ext uri="{BB962C8B-B14F-4D97-AF65-F5344CB8AC3E}">
        <p14:creationId xmlns:p14="http://schemas.microsoft.com/office/powerpoint/2010/main" val="367971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lstStyle/>
          <a:p>
            <a:r>
              <a:rPr lang="en-US" dirty="0" smtClean="0"/>
              <a:t>DIREITO AO TRÂNSITO SEGURO</a:t>
            </a:r>
            <a:endParaRPr lang="pt-BR" dirty="0"/>
          </a:p>
        </p:txBody>
      </p:sp>
      <p:sp>
        <p:nvSpPr>
          <p:cNvPr id="3" name="Espaço Reservado para Conteúdo 2"/>
          <p:cNvSpPr>
            <a:spLocks noGrp="1"/>
          </p:cNvSpPr>
          <p:nvPr>
            <p:ph idx="1"/>
          </p:nvPr>
        </p:nvSpPr>
        <p:spPr/>
        <p:txBody>
          <a:bodyPr/>
          <a:lstStyle/>
          <a:p>
            <a:pPr algn="just"/>
            <a:r>
              <a:rPr lang="en-US" dirty="0" smtClean="0"/>
              <a:t>“O </a:t>
            </a:r>
            <a:r>
              <a:rPr lang="en-US" dirty="0" err="1" smtClean="0"/>
              <a:t>trânsito</a:t>
            </a:r>
            <a:r>
              <a:rPr lang="en-US" dirty="0" smtClean="0"/>
              <a:t>, </a:t>
            </a:r>
            <a:r>
              <a:rPr lang="en-US" dirty="0" err="1" smtClean="0"/>
              <a:t>em</a:t>
            </a:r>
            <a:r>
              <a:rPr lang="en-US" dirty="0" smtClean="0"/>
              <a:t> </a:t>
            </a:r>
            <a:r>
              <a:rPr lang="en-US" dirty="0" err="1" smtClean="0"/>
              <a:t>condições</a:t>
            </a:r>
            <a:r>
              <a:rPr lang="en-US" dirty="0" smtClean="0"/>
              <a:t> </a:t>
            </a:r>
            <a:r>
              <a:rPr lang="en-US" dirty="0" err="1" smtClean="0"/>
              <a:t>seguras</a:t>
            </a:r>
            <a:r>
              <a:rPr lang="en-US" dirty="0" smtClean="0"/>
              <a:t>, é um </a:t>
            </a:r>
            <a:r>
              <a:rPr lang="en-US" dirty="0" err="1" smtClean="0"/>
              <a:t>direito</a:t>
            </a:r>
            <a:r>
              <a:rPr lang="en-US" dirty="0" smtClean="0"/>
              <a:t> de </a:t>
            </a:r>
            <a:r>
              <a:rPr lang="en-US" dirty="0" err="1" smtClean="0"/>
              <a:t>todos</a:t>
            </a:r>
            <a:r>
              <a:rPr lang="en-US" dirty="0" smtClean="0"/>
              <a:t> e </a:t>
            </a:r>
            <a:r>
              <a:rPr lang="en-US" dirty="0" err="1" smtClean="0"/>
              <a:t>dever</a:t>
            </a:r>
            <a:r>
              <a:rPr lang="en-US" dirty="0" smtClean="0"/>
              <a:t> dos </a:t>
            </a:r>
            <a:r>
              <a:rPr lang="en-US" dirty="0" err="1" smtClean="0"/>
              <a:t>órgãos</a:t>
            </a:r>
            <a:r>
              <a:rPr lang="en-US" dirty="0" smtClean="0"/>
              <a:t> e </a:t>
            </a:r>
            <a:r>
              <a:rPr lang="en-US" dirty="0" err="1" smtClean="0"/>
              <a:t>entidades</a:t>
            </a:r>
            <a:r>
              <a:rPr lang="en-US" dirty="0" smtClean="0"/>
              <a:t> </a:t>
            </a:r>
            <a:r>
              <a:rPr lang="en-US" dirty="0" err="1" smtClean="0"/>
              <a:t>componentes</a:t>
            </a:r>
            <a:r>
              <a:rPr lang="en-US" dirty="0" smtClean="0"/>
              <a:t> do </a:t>
            </a:r>
            <a:r>
              <a:rPr lang="en-US" dirty="0" err="1" smtClean="0"/>
              <a:t>Sistema</a:t>
            </a:r>
            <a:r>
              <a:rPr lang="en-US" dirty="0" smtClean="0"/>
              <a:t> </a:t>
            </a:r>
            <a:r>
              <a:rPr lang="en-US" dirty="0" err="1" smtClean="0"/>
              <a:t>Nacional</a:t>
            </a:r>
            <a:r>
              <a:rPr lang="en-US" dirty="0" smtClean="0"/>
              <a:t> de </a:t>
            </a:r>
            <a:r>
              <a:rPr lang="en-US" dirty="0" err="1" smtClean="0"/>
              <a:t>Trânsito</a:t>
            </a:r>
            <a:r>
              <a:rPr lang="en-US" dirty="0" smtClean="0"/>
              <a:t>, a </a:t>
            </a:r>
            <a:r>
              <a:rPr lang="en-US" dirty="0" err="1" smtClean="0"/>
              <a:t>estes</a:t>
            </a:r>
            <a:r>
              <a:rPr lang="en-US" dirty="0" smtClean="0"/>
              <a:t> </a:t>
            </a:r>
            <a:r>
              <a:rPr lang="en-US" dirty="0" err="1" smtClean="0"/>
              <a:t>cabendo</a:t>
            </a:r>
            <a:r>
              <a:rPr lang="en-US" dirty="0" smtClean="0"/>
              <a:t>, no </a:t>
            </a:r>
            <a:r>
              <a:rPr lang="en-US" dirty="0" err="1" smtClean="0"/>
              <a:t>âmbito</a:t>
            </a:r>
            <a:r>
              <a:rPr lang="en-US" dirty="0" smtClean="0"/>
              <a:t> das </a:t>
            </a:r>
            <a:r>
              <a:rPr lang="en-US" dirty="0" err="1" smtClean="0"/>
              <a:t>respectivas</a:t>
            </a:r>
            <a:r>
              <a:rPr lang="en-US" dirty="0" smtClean="0"/>
              <a:t> </a:t>
            </a:r>
            <a:r>
              <a:rPr lang="en-US" dirty="0" err="1" smtClean="0"/>
              <a:t>competências</a:t>
            </a:r>
            <a:r>
              <a:rPr lang="en-US" dirty="0" smtClean="0"/>
              <a:t>, </a:t>
            </a:r>
            <a:r>
              <a:rPr lang="en-US" dirty="0" err="1" smtClean="0"/>
              <a:t>adotar</a:t>
            </a:r>
            <a:r>
              <a:rPr lang="en-US" dirty="0" smtClean="0"/>
              <a:t> </a:t>
            </a:r>
            <a:r>
              <a:rPr lang="en-US" dirty="0" err="1" smtClean="0"/>
              <a:t>medidas</a:t>
            </a:r>
            <a:r>
              <a:rPr lang="en-US" dirty="0" smtClean="0"/>
              <a:t> </a:t>
            </a:r>
            <a:r>
              <a:rPr lang="en-US" dirty="0" err="1" smtClean="0"/>
              <a:t>destinadas</a:t>
            </a:r>
            <a:r>
              <a:rPr lang="en-US" dirty="0" smtClean="0"/>
              <a:t> a </a:t>
            </a:r>
            <a:r>
              <a:rPr lang="en-US" dirty="0" err="1" smtClean="0"/>
              <a:t>assegurar</a:t>
            </a:r>
            <a:r>
              <a:rPr lang="en-US" dirty="0" smtClean="0"/>
              <a:t> </a:t>
            </a:r>
            <a:r>
              <a:rPr lang="en-US" dirty="0" err="1" smtClean="0"/>
              <a:t>esse</a:t>
            </a:r>
            <a:r>
              <a:rPr lang="en-US" dirty="0" smtClean="0"/>
              <a:t> </a:t>
            </a:r>
            <a:r>
              <a:rPr lang="en-US" dirty="0" err="1" smtClean="0"/>
              <a:t>direito</a:t>
            </a:r>
            <a:r>
              <a:rPr lang="en-US" dirty="0" smtClean="0"/>
              <a:t>” (CTB, art. 1º, § 2º)</a:t>
            </a:r>
          </a:p>
          <a:p>
            <a:pPr algn="just"/>
            <a:r>
              <a:rPr lang="en-US" dirty="0" smtClean="0"/>
              <a:t>CTB, Art. 1º, § 5º e Art, 269, § 1º.</a:t>
            </a:r>
            <a:endParaRPr lang="pt-BR" dirty="0"/>
          </a:p>
        </p:txBody>
      </p:sp>
    </p:spTree>
    <p:extLst>
      <p:ext uri="{BB962C8B-B14F-4D97-AF65-F5344CB8AC3E}">
        <p14:creationId xmlns:p14="http://schemas.microsoft.com/office/powerpoint/2010/main" val="36601223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PRUDÊNCIA AO SE APROXIMAR DE CRUZAMENTOS</a:t>
            </a:r>
            <a:endParaRPr lang="pt-BR" dirty="0"/>
          </a:p>
        </p:txBody>
      </p:sp>
      <p:sp>
        <p:nvSpPr>
          <p:cNvPr id="3" name="Espaço Reservado para Conteúdo 2"/>
          <p:cNvSpPr>
            <a:spLocks noGrp="1"/>
          </p:cNvSpPr>
          <p:nvPr>
            <p:ph idx="1"/>
          </p:nvPr>
        </p:nvSpPr>
        <p:spPr/>
        <p:txBody>
          <a:bodyPr>
            <a:normAutofit lnSpcReduction="10000"/>
          </a:bodyPr>
          <a:lstStyle/>
          <a:p>
            <a:pPr algn="just"/>
            <a:r>
              <a:rPr lang="en-US" dirty="0" smtClean="0"/>
              <a:t>CTB, art. 44. </a:t>
            </a:r>
            <a:r>
              <a:rPr lang="en-US" dirty="0" err="1" smtClean="0"/>
              <a:t>Ao</a:t>
            </a:r>
            <a:r>
              <a:rPr lang="en-US" dirty="0" smtClean="0"/>
              <a:t> </a:t>
            </a:r>
            <a:r>
              <a:rPr lang="en-US" dirty="0" err="1" smtClean="0"/>
              <a:t>aproximar</a:t>
            </a:r>
            <a:r>
              <a:rPr lang="en-US" dirty="0" smtClean="0"/>
              <a:t>-se de </a:t>
            </a:r>
            <a:r>
              <a:rPr lang="en-US" dirty="0" err="1" smtClean="0"/>
              <a:t>qualquer</a:t>
            </a:r>
            <a:r>
              <a:rPr lang="en-US" dirty="0" smtClean="0"/>
              <a:t> </a:t>
            </a:r>
            <a:r>
              <a:rPr lang="en-US" dirty="0" err="1" smtClean="0"/>
              <a:t>tipo</a:t>
            </a:r>
            <a:r>
              <a:rPr lang="en-US" dirty="0" smtClean="0"/>
              <a:t> de </a:t>
            </a:r>
            <a:r>
              <a:rPr lang="en-US" dirty="0" err="1" smtClean="0"/>
              <a:t>cruzamento</a:t>
            </a:r>
            <a:r>
              <a:rPr lang="en-US" dirty="0" smtClean="0"/>
              <a:t>, o </a:t>
            </a:r>
            <a:r>
              <a:rPr lang="en-US" dirty="0" err="1" smtClean="0"/>
              <a:t>condutor</a:t>
            </a:r>
            <a:r>
              <a:rPr lang="en-US" dirty="0" smtClean="0"/>
              <a:t> do </a:t>
            </a:r>
            <a:r>
              <a:rPr lang="en-US" dirty="0" err="1" smtClean="0"/>
              <a:t>veículo</a:t>
            </a:r>
            <a:r>
              <a:rPr lang="en-US" dirty="0" smtClean="0"/>
              <a:t> </a:t>
            </a:r>
            <a:r>
              <a:rPr lang="en-US" dirty="0" err="1" smtClean="0"/>
              <a:t>deve</a:t>
            </a:r>
            <a:r>
              <a:rPr lang="en-US" dirty="0" smtClean="0"/>
              <a:t> </a:t>
            </a:r>
            <a:r>
              <a:rPr lang="en-US" dirty="0" err="1" smtClean="0"/>
              <a:t>demonstrar</a:t>
            </a:r>
            <a:r>
              <a:rPr lang="en-US" dirty="0" smtClean="0"/>
              <a:t> </a:t>
            </a:r>
            <a:r>
              <a:rPr lang="en-US" dirty="0" err="1" smtClean="0"/>
              <a:t>prudência</a:t>
            </a:r>
            <a:r>
              <a:rPr lang="en-US" dirty="0" smtClean="0"/>
              <a:t> especial, </a:t>
            </a:r>
            <a:r>
              <a:rPr lang="en-US" dirty="0" err="1" smtClean="0"/>
              <a:t>transitando</a:t>
            </a:r>
            <a:r>
              <a:rPr lang="en-US" dirty="0" smtClean="0"/>
              <a:t> </a:t>
            </a:r>
            <a:r>
              <a:rPr lang="en-US" dirty="0" err="1" smtClean="0"/>
              <a:t>em</a:t>
            </a:r>
            <a:r>
              <a:rPr lang="en-US" dirty="0" smtClean="0"/>
              <a:t> </a:t>
            </a:r>
            <a:r>
              <a:rPr lang="en-US" dirty="0" err="1" smtClean="0"/>
              <a:t>velocidade</a:t>
            </a:r>
            <a:r>
              <a:rPr lang="en-US" dirty="0" smtClean="0"/>
              <a:t> </a:t>
            </a:r>
            <a:r>
              <a:rPr lang="en-US" dirty="0" err="1" smtClean="0"/>
              <a:t>moderada</a:t>
            </a:r>
            <a:r>
              <a:rPr lang="en-US" dirty="0" smtClean="0"/>
              <a:t>, de forma </a:t>
            </a:r>
            <a:r>
              <a:rPr lang="en-US" dirty="0" err="1" smtClean="0"/>
              <a:t>que</a:t>
            </a:r>
            <a:r>
              <a:rPr lang="en-US" dirty="0" smtClean="0"/>
              <a:t> </a:t>
            </a:r>
            <a:r>
              <a:rPr lang="en-US" dirty="0" err="1" smtClean="0"/>
              <a:t>possa</a:t>
            </a:r>
            <a:r>
              <a:rPr lang="en-US" dirty="0" smtClean="0"/>
              <a:t> deter </a:t>
            </a:r>
            <a:r>
              <a:rPr lang="en-US" dirty="0" err="1" smtClean="0"/>
              <a:t>seu</a:t>
            </a:r>
            <a:r>
              <a:rPr lang="en-US" dirty="0" smtClean="0"/>
              <a:t> </a:t>
            </a:r>
            <a:r>
              <a:rPr lang="en-US" dirty="0" err="1" smtClean="0"/>
              <a:t>veículo</a:t>
            </a:r>
            <a:r>
              <a:rPr lang="en-US" dirty="0" smtClean="0"/>
              <a:t> com </a:t>
            </a:r>
            <a:r>
              <a:rPr lang="en-US" dirty="0" err="1" smtClean="0"/>
              <a:t>segurança</a:t>
            </a:r>
            <a:r>
              <a:rPr lang="en-US" dirty="0" smtClean="0"/>
              <a:t> </a:t>
            </a:r>
            <a:r>
              <a:rPr lang="en-US" dirty="0" err="1" smtClean="0"/>
              <a:t>para</a:t>
            </a:r>
            <a:r>
              <a:rPr lang="en-US" dirty="0" smtClean="0"/>
              <a:t> </a:t>
            </a:r>
            <a:r>
              <a:rPr lang="en-US" dirty="0" err="1" smtClean="0"/>
              <a:t>dar</a:t>
            </a:r>
            <a:r>
              <a:rPr lang="en-US" dirty="0" smtClean="0"/>
              <a:t> </a:t>
            </a:r>
            <a:r>
              <a:rPr lang="en-US" dirty="0" err="1" smtClean="0"/>
              <a:t>passagem</a:t>
            </a:r>
            <a:r>
              <a:rPr lang="en-US" dirty="0" smtClean="0"/>
              <a:t> a </a:t>
            </a:r>
            <a:r>
              <a:rPr lang="en-US" dirty="0" err="1" smtClean="0"/>
              <a:t>pedestre</a:t>
            </a:r>
            <a:r>
              <a:rPr lang="en-US" dirty="0" smtClean="0"/>
              <a:t> e a </a:t>
            </a:r>
            <a:r>
              <a:rPr lang="en-US" dirty="0" err="1" smtClean="0"/>
              <a:t>veículos</a:t>
            </a:r>
            <a:r>
              <a:rPr lang="en-US" dirty="0" smtClean="0"/>
              <a:t> </a:t>
            </a:r>
            <a:r>
              <a:rPr lang="en-US" dirty="0" err="1" smtClean="0"/>
              <a:t>que</a:t>
            </a:r>
            <a:r>
              <a:rPr lang="en-US" dirty="0" smtClean="0"/>
              <a:t> </a:t>
            </a:r>
            <a:r>
              <a:rPr lang="en-US" dirty="0" err="1" smtClean="0"/>
              <a:t>tenham</a:t>
            </a:r>
            <a:r>
              <a:rPr lang="en-US" dirty="0" smtClean="0"/>
              <a:t> o </a:t>
            </a:r>
            <a:r>
              <a:rPr lang="en-US" dirty="0" err="1" smtClean="0"/>
              <a:t>direito</a:t>
            </a:r>
            <a:r>
              <a:rPr lang="en-US" dirty="0" smtClean="0"/>
              <a:t> de </a:t>
            </a:r>
            <a:r>
              <a:rPr lang="en-US" dirty="0" err="1" smtClean="0"/>
              <a:t>preferência</a:t>
            </a:r>
            <a:r>
              <a:rPr lang="en-US" dirty="0" smtClean="0"/>
              <a:t>”</a:t>
            </a:r>
          </a:p>
          <a:p>
            <a:endParaRPr lang="en-US" dirty="0"/>
          </a:p>
          <a:p>
            <a:r>
              <a:rPr lang="en-US" dirty="0" smtClean="0"/>
              <a:t>CTB, art. 220, IV.</a:t>
            </a:r>
            <a:endParaRPr lang="pt-BR" dirty="0"/>
          </a:p>
        </p:txBody>
      </p:sp>
    </p:spTree>
    <p:extLst>
      <p:ext uri="{BB962C8B-B14F-4D97-AF65-F5344CB8AC3E}">
        <p14:creationId xmlns:p14="http://schemas.microsoft.com/office/powerpoint/2010/main" val="1764978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CUIDADO ESPECIAL NO CRUZAMENTO</a:t>
            </a:r>
            <a:endParaRPr lang="pt-BR" dirty="0"/>
          </a:p>
        </p:txBody>
      </p:sp>
      <p:sp>
        <p:nvSpPr>
          <p:cNvPr id="3" name="Espaço Reservado para Conteúdo 2"/>
          <p:cNvSpPr>
            <a:spLocks noGrp="1"/>
          </p:cNvSpPr>
          <p:nvPr>
            <p:ph idx="1"/>
          </p:nvPr>
        </p:nvSpPr>
        <p:spPr/>
        <p:txBody>
          <a:bodyPr/>
          <a:lstStyle/>
          <a:p>
            <a:pPr algn="just"/>
            <a:r>
              <a:rPr lang="en-US" dirty="0"/>
              <a:t>Art. 34. O </a:t>
            </a:r>
            <a:r>
              <a:rPr lang="en-US" dirty="0" err="1"/>
              <a:t>condutor</a:t>
            </a:r>
            <a:r>
              <a:rPr lang="en-US" dirty="0"/>
              <a:t> </a:t>
            </a:r>
            <a:r>
              <a:rPr lang="en-US" dirty="0" err="1"/>
              <a:t>que</a:t>
            </a:r>
            <a:r>
              <a:rPr lang="en-US" dirty="0"/>
              <a:t> </a:t>
            </a:r>
            <a:r>
              <a:rPr lang="en-US" dirty="0" err="1"/>
              <a:t>queria</a:t>
            </a:r>
            <a:r>
              <a:rPr lang="en-US" dirty="0"/>
              <a:t> </a:t>
            </a:r>
            <a:r>
              <a:rPr lang="en-US" dirty="0" err="1"/>
              <a:t>executar</a:t>
            </a:r>
            <a:r>
              <a:rPr lang="en-US" dirty="0"/>
              <a:t> </a:t>
            </a:r>
            <a:r>
              <a:rPr lang="en-US" dirty="0" err="1"/>
              <a:t>uma</a:t>
            </a:r>
            <a:r>
              <a:rPr lang="en-US" dirty="0"/>
              <a:t> </a:t>
            </a:r>
            <a:r>
              <a:rPr lang="en-US" dirty="0" err="1"/>
              <a:t>manobra</a:t>
            </a:r>
            <a:r>
              <a:rPr lang="en-US" dirty="0"/>
              <a:t> </a:t>
            </a:r>
            <a:r>
              <a:rPr lang="en-US" dirty="0" err="1"/>
              <a:t>deverá</a:t>
            </a:r>
            <a:r>
              <a:rPr lang="en-US" dirty="0"/>
              <a:t> </a:t>
            </a:r>
            <a:r>
              <a:rPr lang="en-US" dirty="0" err="1"/>
              <a:t>certificar</a:t>
            </a:r>
            <a:r>
              <a:rPr lang="en-US" dirty="0"/>
              <a:t>-se de </a:t>
            </a:r>
            <a:r>
              <a:rPr lang="en-US" dirty="0" err="1"/>
              <a:t>que</a:t>
            </a:r>
            <a:r>
              <a:rPr lang="en-US" dirty="0"/>
              <a:t> </a:t>
            </a:r>
            <a:r>
              <a:rPr lang="en-US" dirty="0" err="1"/>
              <a:t>pode</a:t>
            </a:r>
            <a:r>
              <a:rPr lang="en-US" dirty="0"/>
              <a:t> </a:t>
            </a:r>
            <a:r>
              <a:rPr lang="en-US" dirty="0" err="1"/>
              <a:t>executá</a:t>
            </a:r>
            <a:r>
              <a:rPr lang="en-US" dirty="0"/>
              <a:t>-la </a:t>
            </a:r>
            <a:r>
              <a:rPr lang="en-US" dirty="0" err="1"/>
              <a:t>sem</a:t>
            </a:r>
            <a:r>
              <a:rPr lang="en-US" dirty="0"/>
              <a:t> </a:t>
            </a:r>
            <a:r>
              <a:rPr lang="en-US" dirty="0" err="1"/>
              <a:t>perigo</a:t>
            </a:r>
            <a:r>
              <a:rPr lang="en-US" dirty="0"/>
              <a:t> </a:t>
            </a:r>
            <a:r>
              <a:rPr lang="en-US" dirty="0" err="1"/>
              <a:t>para</a:t>
            </a:r>
            <a:r>
              <a:rPr lang="en-US" dirty="0"/>
              <a:t> </a:t>
            </a:r>
            <a:r>
              <a:rPr lang="en-US" dirty="0" err="1"/>
              <a:t>os</a:t>
            </a:r>
            <a:r>
              <a:rPr lang="en-US" dirty="0"/>
              <a:t> </a:t>
            </a:r>
            <a:r>
              <a:rPr lang="en-US" dirty="0" err="1"/>
              <a:t>demais</a:t>
            </a:r>
            <a:r>
              <a:rPr lang="en-US" dirty="0"/>
              <a:t> </a:t>
            </a:r>
            <a:r>
              <a:rPr lang="en-US" dirty="0" err="1"/>
              <a:t>usuários</a:t>
            </a:r>
            <a:r>
              <a:rPr lang="en-US" dirty="0"/>
              <a:t> da via </a:t>
            </a:r>
            <a:r>
              <a:rPr lang="en-US" dirty="0" err="1"/>
              <a:t>que</a:t>
            </a:r>
            <a:r>
              <a:rPr lang="en-US" dirty="0"/>
              <a:t> o </a:t>
            </a:r>
            <a:r>
              <a:rPr lang="en-US" dirty="0" err="1"/>
              <a:t>seguem</a:t>
            </a:r>
            <a:r>
              <a:rPr lang="en-US" dirty="0"/>
              <a:t>, </a:t>
            </a:r>
            <a:r>
              <a:rPr lang="en-US" dirty="0" err="1"/>
              <a:t>precedem</a:t>
            </a:r>
            <a:r>
              <a:rPr lang="en-US" dirty="0"/>
              <a:t> </a:t>
            </a:r>
            <a:r>
              <a:rPr lang="en-US" dirty="0" err="1"/>
              <a:t>ou</a:t>
            </a:r>
            <a:r>
              <a:rPr lang="en-US" dirty="0"/>
              <a:t> </a:t>
            </a:r>
            <a:r>
              <a:rPr lang="en-US" dirty="0" err="1"/>
              <a:t>vão</a:t>
            </a:r>
            <a:r>
              <a:rPr lang="en-US" dirty="0"/>
              <a:t> com </a:t>
            </a:r>
            <a:r>
              <a:rPr lang="en-US" dirty="0" err="1"/>
              <a:t>ele</a:t>
            </a:r>
            <a:r>
              <a:rPr lang="en-US" dirty="0"/>
              <a:t> </a:t>
            </a:r>
            <a:r>
              <a:rPr lang="en-US" dirty="0" err="1"/>
              <a:t>cruzar</a:t>
            </a:r>
            <a:r>
              <a:rPr lang="en-US" dirty="0"/>
              <a:t>, </a:t>
            </a:r>
            <a:r>
              <a:rPr lang="en-US" dirty="0" err="1"/>
              <a:t>considerando</a:t>
            </a:r>
            <a:r>
              <a:rPr lang="en-US" dirty="0"/>
              <a:t> </a:t>
            </a:r>
            <a:r>
              <a:rPr lang="en-US" dirty="0" err="1"/>
              <a:t>sua</a:t>
            </a:r>
            <a:r>
              <a:rPr lang="en-US" dirty="0"/>
              <a:t> </a:t>
            </a:r>
            <a:r>
              <a:rPr lang="en-US" dirty="0" err="1"/>
              <a:t>posição</a:t>
            </a:r>
            <a:r>
              <a:rPr lang="en-US" dirty="0"/>
              <a:t>, </a:t>
            </a:r>
            <a:r>
              <a:rPr lang="en-US" dirty="0" err="1"/>
              <a:t>sua</a:t>
            </a:r>
            <a:r>
              <a:rPr lang="en-US" dirty="0"/>
              <a:t> </a:t>
            </a:r>
            <a:r>
              <a:rPr lang="en-US" dirty="0" err="1"/>
              <a:t>direção</a:t>
            </a:r>
            <a:r>
              <a:rPr lang="en-US" dirty="0"/>
              <a:t> e </a:t>
            </a:r>
            <a:r>
              <a:rPr lang="en-US" dirty="0" err="1"/>
              <a:t>velocidade</a:t>
            </a:r>
            <a:r>
              <a:rPr lang="en-US" dirty="0"/>
              <a:t>.</a:t>
            </a:r>
            <a:endParaRPr lang="pt-BR" dirty="0"/>
          </a:p>
          <a:p>
            <a:endParaRPr lang="pt-BR" dirty="0"/>
          </a:p>
        </p:txBody>
      </p:sp>
    </p:spTree>
    <p:extLst>
      <p:ext uri="{BB962C8B-B14F-4D97-AF65-F5344CB8AC3E}">
        <p14:creationId xmlns:p14="http://schemas.microsoft.com/office/powerpoint/2010/main" val="38152003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PRUDÊNCIA AO SE APROXIMAR DE CRUZAMENTOS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CTB, art. 29, VII, d – a </a:t>
            </a:r>
            <a:r>
              <a:rPr lang="en-US" dirty="0" err="1" smtClean="0"/>
              <a:t>prioridade</a:t>
            </a:r>
            <a:r>
              <a:rPr lang="en-US" dirty="0" smtClean="0"/>
              <a:t> de </a:t>
            </a:r>
            <a:r>
              <a:rPr lang="en-US" dirty="0" err="1" smtClean="0"/>
              <a:t>passagem</a:t>
            </a:r>
            <a:r>
              <a:rPr lang="en-US" dirty="0" smtClean="0"/>
              <a:t> </a:t>
            </a:r>
            <a:r>
              <a:rPr lang="en-US" dirty="0" err="1" smtClean="0"/>
              <a:t>na</a:t>
            </a:r>
            <a:r>
              <a:rPr lang="en-US" dirty="0" smtClean="0"/>
              <a:t> via e no </a:t>
            </a:r>
            <a:r>
              <a:rPr lang="en-US" dirty="0" err="1" smtClean="0"/>
              <a:t>cruzamento</a:t>
            </a:r>
            <a:r>
              <a:rPr lang="en-US" dirty="0" smtClean="0"/>
              <a:t> </a:t>
            </a:r>
            <a:r>
              <a:rPr lang="en-US" dirty="0" err="1" smtClean="0"/>
              <a:t>deverá</a:t>
            </a:r>
            <a:r>
              <a:rPr lang="en-US" dirty="0" smtClean="0"/>
              <a:t> se </a:t>
            </a:r>
            <a:r>
              <a:rPr lang="en-US" dirty="0" err="1" smtClean="0"/>
              <a:t>dar</a:t>
            </a:r>
            <a:r>
              <a:rPr lang="en-US" dirty="0" smtClean="0"/>
              <a:t> com </a:t>
            </a:r>
            <a:r>
              <a:rPr lang="en-US" dirty="0" err="1" smtClean="0"/>
              <a:t>velocidade</a:t>
            </a:r>
            <a:r>
              <a:rPr lang="en-US" dirty="0" smtClean="0"/>
              <a:t> </a:t>
            </a:r>
            <a:r>
              <a:rPr lang="en-US" dirty="0" err="1" smtClean="0"/>
              <a:t>reduzida</a:t>
            </a:r>
            <a:r>
              <a:rPr lang="en-US" dirty="0" smtClean="0"/>
              <a:t> e com </a:t>
            </a:r>
            <a:r>
              <a:rPr lang="en-US" dirty="0" err="1" smtClean="0"/>
              <a:t>os</a:t>
            </a:r>
            <a:r>
              <a:rPr lang="en-US" dirty="0" smtClean="0"/>
              <a:t> </a:t>
            </a:r>
            <a:r>
              <a:rPr lang="en-US" dirty="0" err="1" smtClean="0"/>
              <a:t>devidos</a:t>
            </a:r>
            <a:r>
              <a:rPr lang="en-US" dirty="0" smtClean="0"/>
              <a:t> </a:t>
            </a:r>
            <a:r>
              <a:rPr lang="en-US" dirty="0" err="1" smtClean="0"/>
              <a:t>cuidados</a:t>
            </a:r>
            <a:r>
              <a:rPr lang="en-US" dirty="0" smtClean="0"/>
              <a:t> de </a:t>
            </a:r>
            <a:r>
              <a:rPr lang="en-US" dirty="0" err="1" smtClean="0"/>
              <a:t>segurança</a:t>
            </a:r>
            <a:r>
              <a:rPr lang="en-US" dirty="0" smtClean="0"/>
              <a:t>, </a:t>
            </a:r>
            <a:r>
              <a:rPr lang="en-US" dirty="0" err="1" smtClean="0"/>
              <a:t>obedecidas</a:t>
            </a:r>
            <a:r>
              <a:rPr lang="en-US" dirty="0" smtClean="0"/>
              <a:t> as </a:t>
            </a:r>
            <a:r>
              <a:rPr lang="en-US" dirty="0" err="1" smtClean="0"/>
              <a:t>demais</a:t>
            </a:r>
            <a:r>
              <a:rPr lang="en-US" dirty="0" smtClean="0"/>
              <a:t> </a:t>
            </a:r>
            <a:r>
              <a:rPr lang="en-US" dirty="0" err="1" smtClean="0"/>
              <a:t>normas</a:t>
            </a:r>
            <a:r>
              <a:rPr lang="en-US" dirty="0" smtClean="0"/>
              <a:t> </a:t>
            </a:r>
            <a:r>
              <a:rPr lang="en-US" dirty="0" err="1" smtClean="0"/>
              <a:t>deste</a:t>
            </a:r>
            <a:r>
              <a:rPr lang="en-US" dirty="0" smtClean="0"/>
              <a:t> </a:t>
            </a:r>
            <a:r>
              <a:rPr lang="en-US" dirty="0" err="1" smtClean="0"/>
              <a:t>Código</a:t>
            </a:r>
            <a:endParaRPr lang="en-US" dirty="0" smtClean="0"/>
          </a:p>
          <a:p>
            <a:pPr algn="just"/>
            <a:endParaRPr lang="en-US" dirty="0"/>
          </a:p>
          <a:p>
            <a:pPr algn="just"/>
            <a:r>
              <a:rPr lang="en-US" dirty="0" smtClean="0"/>
              <a:t>CTB, art. 69 – Para </a:t>
            </a:r>
            <a:r>
              <a:rPr lang="en-US" dirty="0" err="1" smtClean="0"/>
              <a:t>cruzar</a:t>
            </a:r>
            <a:r>
              <a:rPr lang="en-US" dirty="0" smtClean="0"/>
              <a:t> a </a:t>
            </a:r>
            <a:r>
              <a:rPr lang="en-US" dirty="0" err="1" smtClean="0"/>
              <a:t>pista</a:t>
            </a:r>
            <a:r>
              <a:rPr lang="en-US" dirty="0" smtClean="0"/>
              <a:t> de </a:t>
            </a:r>
            <a:r>
              <a:rPr lang="en-US" dirty="0" err="1" smtClean="0"/>
              <a:t>rolamento</a:t>
            </a:r>
            <a:r>
              <a:rPr lang="en-US" dirty="0" smtClean="0"/>
              <a:t> o </a:t>
            </a:r>
            <a:r>
              <a:rPr lang="en-US" dirty="0" err="1" smtClean="0"/>
              <a:t>pedestre</a:t>
            </a:r>
            <a:r>
              <a:rPr lang="en-US" dirty="0" smtClean="0"/>
              <a:t> </a:t>
            </a:r>
            <a:r>
              <a:rPr lang="en-US" dirty="0" err="1" smtClean="0"/>
              <a:t>tomará</a:t>
            </a:r>
            <a:r>
              <a:rPr lang="en-US" dirty="0" smtClean="0"/>
              <a:t> </a:t>
            </a:r>
            <a:r>
              <a:rPr lang="en-US" dirty="0" err="1" smtClean="0"/>
              <a:t>precauções</a:t>
            </a:r>
            <a:r>
              <a:rPr lang="en-US" dirty="0" smtClean="0"/>
              <a:t> de </a:t>
            </a:r>
            <a:r>
              <a:rPr lang="en-US" dirty="0" err="1" smtClean="0"/>
              <a:t>segurança</a:t>
            </a:r>
            <a:r>
              <a:rPr lang="en-US" dirty="0" smtClean="0"/>
              <a:t>, </a:t>
            </a:r>
            <a:r>
              <a:rPr lang="en-US" dirty="0" err="1" smtClean="0"/>
              <a:t>levando</a:t>
            </a:r>
            <a:r>
              <a:rPr lang="en-US" dirty="0" smtClean="0"/>
              <a:t>-se </a:t>
            </a:r>
            <a:r>
              <a:rPr lang="en-US" dirty="0" err="1" smtClean="0"/>
              <a:t>em</a:t>
            </a:r>
            <a:r>
              <a:rPr lang="en-US" dirty="0" smtClean="0"/>
              <a:t> </a:t>
            </a:r>
            <a:r>
              <a:rPr lang="en-US" dirty="0" err="1" smtClean="0"/>
              <a:t>conta</a:t>
            </a:r>
            <a:r>
              <a:rPr lang="en-US" dirty="0" smtClean="0"/>
              <a:t>, </a:t>
            </a:r>
            <a:r>
              <a:rPr lang="en-US" dirty="0" err="1" smtClean="0"/>
              <a:t>principalmente</a:t>
            </a:r>
            <a:r>
              <a:rPr lang="en-US" dirty="0" smtClean="0"/>
              <a:t>, a </a:t>
            </a:r>
            <a:r>
              <a:rPr lang="en-US" dirty="0" err="1" smtClean="0"/>
              <a:t>visibilidade</a:t>
            </a:r>
            <a:r>
              <a:rPr lang="en-US" dirty="0" smtClean="0"/>
              <a:t>, a </a:t>
            </a:r>
            <a:r>
              <a:rPr lang="en-US" dirty="0" err="1" smtClean="0"/>
              <a:t>distância</a:t>
            </a:r>
            <a:r>
              <a:rPr lang="en-US" dirty="0" smtClean="0"/>
              <a:t> e a </a:t>
            </a:r>
            <a:r>
              <a:rPr lang="en-US" dirty="0" err="1" smtClean="0"/>
              <a:t>velocidade</a:t>
            </a:r>
            <a:r>
              <a:rPr lang="en-US" dirty="0" smtClean="0"/>
              <a:t> dos </a:t>
            </a:r>
            <a:r>
              <a:rPr lang="en-US" dirty="0" err="1" smtClean="0"/>
              <a:t>veículos</a:t>
            </a:r>
            <a:r>
              <a:rPr lang="en-US" dirty="0" smtClean="0"/>
              <a:t> […] </a:t>
            </a:r>
            <a:endParaRPr lang="pt-BR" dirty="0"/>
          </a:p>
        </p:txBody>
      </p:sp>
    </p:spTree>
    <p:extLst>
      <p:ext uri="{BB962C8B-B14F-4D97-AF65-F5344CB8AC3E}">
        <p14:creationId xmlns:p14="http://schemas.microsoft.com/office/powerpoint/2010/main" val="1194202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fontScale="55000" lnSpcReduction="20000"/>
          </a:bodyPr>
          <a:lstStyle/>
          <a:p>
            <a:pPr algn="just"/>
            <a:r>
              <a:rPr lang="pt-BR" dirty="0"/>
              <a:t>a ultrapassagem é uma das manobras que apresenta o mais alto grau de risco de </a:t>
            </a:r>
            <a:r>
              <a:rPr lang="pt-BR" dirty="0" smtClean="0"/>
              <a:t>acidente. </a:t>
            </a:r>
          </a:p>
          <a:p>
            <a:pPr marL="0" indent="0" algn="just">
              <a:buNone/>
            </a:pPr>
            <a:endParaRPr lang="pt-BR" b="1" dirty="0"/>
          </a:p>
          <a:p>
            <a:pPr marL="0" indent="0" algn="just">
              <a:buNone/>
            </a:pPr>
            <a:r>
              <a:rPr lang="pt-BR" dirty="0" smtClean="0"/>
              <a:t>      Antes </a:t>
            </a:r>
            <a:r>
              <a:rPr lang="pt-BR" dirty="0"/>
              <a:t>de efetuar a </a:t>
            </a:r>
            <a:r>
              <a:rPr lang="pt-BR" dirty="0" smtClean="0"/>
              <a:t>ultrapassagem (art. 29, X do CTB), </a:t>
            </a:r>
            <a:r>
              <a:rPr lang="pt-BR" dirty="0"/>
              <a:t>o condutor deve se certificar </a:t>
            </a:r>
            <a:r>
              <a:rPr lang="pt-BR" dirty="0" smtClean="0"/>
              <a:t>    de </a:t>
            </a:r>
            <a:r>
              <a:rPr lang="pt-BR" dirty="0"/>
              <a:t>que: </a:t>
            </a:r>
            <a:endParaRPr lang="pt-BR" dirty="0" smtClean="0"/>
          </a:p>
          <a:p>
            <a:pPr marL="0" indent="0" algn="just">
              <a:buNone/>
            </a:pPr>
            <a:endParaRPr lang="pt-BR" dirty="0"/>
          </a:p>
          <a:p>
            <a:pPr algn="just"/>
            <a:r>
              <a:rPr lang="pt-BR" dirty="0" smtClean="0"/>
              <a:t>1) nenhum </a:t>
            </a:r>
            <a:r>
              <a:rPr lang="pt-BR" dirty="0"/>
              <a:t>condutor que venha atrás haja começado uma manobra para </a:t>
            </a:r>
            <a:r>
              <a:rPr lang="pt-BR" dirty="0" smtClean="0"/>
              <a:t>ultrapassá-lo;</a:t>
            </a:r>
          </a:p>
          <a:p>
            <a:pPr algn="just"/>
            <a:endParaRPr lang="pt-BR" dirty="0"/>
          </a:p>
          <a:p>
            <a:pPr algn="just"/>
            <a:r>
              <a:rPr lang="pt-BR" dirty="0" smtClean="0"/>
              <a:t>2) quem </a:t>
            </a:r>
            <a:r>
              <a:rPr lang="pt-BR" dirty="0"/>
              <a:t>o precede na mesma faixa de trânsito não haja indicado a propósito de ultrapassar um terceiro </a:t>
            </a:r>
            <a:r>
              <a:rPr lang="pt-BR" dirty="0" smtClean="0"/>
              <a:t>( nos termos do art. 35 do CTB, antes de realizar qualquer deslocamento lateral, de forma clara e com antecedência, o condutor deve indicar o seu propósito através de sinal de braço ou de luz de mudança de direção –seta); </a:t>
            </a:r>
            <a:endParaRPr lang="pt-BR" dirty="0"/>
          </a:p>
          <a:p>
            <a:pPr algn="just"/>
            <a:endParaRPr lang="pt-BR" dirty="0" smtClean="0"/>
          </a:p>
          <a:p>
            <a:pPr algn="just"/>
            <a:r>
              <a:rPr lang="pt-BR" dirty="0" smtClean="0"/>
              <a:t>3) que a </a:t>
            </a:r>
            <a:r>
              <a:rPr lang="pt-BR" dirty="0"/>
              <a:t>faixa de trânsito que vai tomar esteja livre numa extensão suficiente para que sua manobra não ponha em perigo ou obstrua o trânsito que venha em sentido contrário</a:t>
            </a:r>
            <a:r>
              <a:rPr lang="pt-BR" dirty="0" smtClean="0"/>
              <a:t>;</a:t>
            </a:r>
            <a:endParaRPr lang="pt-BR" dirty="0"/>
          </a:p>
        </p:txBody>
      </p:sp>
    </p:spTree>
    <p:extLst>
      <p:ext uri="{BB962C8B-B14F-4D97-AF65-F5344CB8AC3E}">
        <p14:creationId xmlns:p14="http://schemas.microsoft.com/office/powerpoint/2010/main" val="16693892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a:bodyPr>
          <a:lstStyle/>
          <a:p>
            <a:r>
              <a:rPr lang="pt-BR" dirty="0" smtClean="0"/>
              <a:t>Durante a manobra o condutor deve (art. 29, XI):</a:t>
            </a:r>
          </a:p>
          <a:p>
            <a:r>
              <a:rPr lang="pt-BR" dirty="0" smtClean="0"/>
              <a:t>1) sinalizar sua intenção (</a:t>
            </a:r>
            <a:r>
              <a:rPr lang="pt-BR" dirty="0" err="1" smtClean="0"/>
              <a:t>Art</a:t>
            </a:r>
            <a:r>
              <a:rPr lang="pt-BR" dirty="0" smtClean="0"/>
              <a:t>, 29, </a:t>
            </a:r>
            <a:r>
              <a:rPr lang="pt-BR" dirty="0" err="1" smtClean="0"/>
              <a:t>XI,a</a:t>
            </a:r>
            <a:r>
              <a:rPr lang="pt-BR" dirty="0" smtClean="0"/>
              <a:t>)</a:t>
            </a:r>
          </a:p>
          <a:p>
            <a:endParaRPr lang="pt-BR" dirty="0"/>
          </a:p>
          <a:p>
            <a:r>
              <a:rPr lang="pt-BR" dirty="0" smtClean="0"/>
              <a:t>2) afastar-se </a:t>
            </a:r>
            <a:r>
              <a:rPr lang="pt-BR" dirty="0"/>
              <a:t>do usuário ou usuários aos quais ultrapassa, de tal forma que deixe livre uma distância lateral de segurança. </a:t>
            </a:r>
            <a:r>
              <a:rPr lang="pt-BR" dirty="0" smtClean="0"/>
              <a:t>(Art. 29, </a:t>
            </a:r>
            <a:r>
              <a:rPr lang="pt-BR" dirty="0" err="1" smtClean="0"/>
              <a:t>XI,b</a:t>
            </a:r>
            <a:r>
              <a:rPr lang="pt-BR" dirty="0" smtClean="0"/>
              <a:t>)</a:t>
            </a:r>
            <a:endParaRPr lang="pt-BR" dirty="0"/>
          </a:p>
        </p:txBody>
      </p:sp>
    </p:spTree>
    <p:extLst>
      <p:ext uri="{BB962C8B-B14F-4D97-AF65-F5344CB8AC3E}">
        <p14:creationId xmlns:p14="http://schemas.microsoft.com/office/powerpoint/2010/main" val="20789697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Determina </a:t>
            </a:r>
            <a:r>
              <a:rPr lang="pt-BR" dirty="0"/>
              <a:t>o art. 29, inc. XI, alínea c, do CTB </a:t>
            </a:r>
            <a:r>
              <a:rPr lang="pt-BR" dirty="0" smtClean="0"/>
              <a:t>que, após ter efetivado a manobra, o motorista </a:t>
            </a:r>
            <a:r>
              <a:rPr lang="pt-BR" dirty="0"/>
              <a:t>deverá sinalizar, através de “luz de seta” ou sinal de braço, o seu retorno à faixa de origem, adotando os cuidados necessários para não pôr em perigo ou obstruir o trânsito dos veículos que </a:t>
            </a:r>
            <a:r>
              <a:rPr lang="pt-BR" dirty="0" smtClean="0"/>
              <a:t>ultrapassou</a:t>
            </a:r>
            <a:endParaRPr lang="en-US" dirty="0" smtClean="0"/>
          </a:p>
        </p:txBody>
      </p:sp>
    </p:spTree>
    <p:extLst>
      <p:ext uri="{BB962C8B-B14F-4D97-AF65-F5344CB8AC3E}">
        <p14:creationId xmlns:p14="http://schemas.microsoft.com/office/powerpoint/2010/main" val="3860623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lstStyle/>
          <a:p>
            <a:endParaRPr lang="en-US" dirty="0" smtClean="0"/>
          </a:p>
          <a:p>
            <a:r>
              <a:rPr lang="en-US" dirty="0" smtClean="0"/>
              <a:t>O art. 30 do CTB </a:t>
            </a:r>
            <a:r>
              <a:rPr lang="en-US" dirty="0" err="1" smtClean="0"/>
              <a:t>determina</a:t>
            </a:r>
            <a:r>
              <a:rPr lang="en-US" dirty="0" smtClean="0"/>
              <a:t> </a:t>
            </a:r>
            <a:r>
              <a:rPr lang="en-US" dirty="0" err="1" smtClean="0"/>
              <a:t>que</a:t>
            </a:r>
            <a:r>
              <a:rPr lang="en-US" dirty="0" smtClean="0"/>
              <a:t> o </a:t>
            </a:r>
            <a:r>
              <a:rPr lang="en-US" dirty="0" err="1" smtClean="0"/>
              <a:t>condutor</a:t>
            </a:r>
            <a:r>
              <a:rPr lang="en-US" dirty="0" smtClean="0"/>
              <a:t> do </a:t>
            </a:r>
            <a:r>
              <a:rPr lang="en-US" dirty="0" err="1" smtClean="0"/>
              <a:t>veículo</a:t>
            </a:r>
            <a:r>
              <a:rPr lang="en-US" dirty="0" smtClean="0"/>
              <a:t> </a:t>
            </a:r>
            <a:r>
              <a:rPr lang="en-US" dirty="0" err="1" smtClean="0"/>
              <a:t>que</a:t>
            </a:r>
            <a:r>
              <a:rPr lang="en-US" dirty="0" smtClean="0"/>
              <a:t> </a:t>
            </a:r>
            <a:r>
              <a:rPr lang="en-US" dirty="0" err="1" smtClean="0"/>
              <a:t>será</a:t>
            </a:r>
            <a:r>
              <a:rPr lang="en-US" dirty="0" smtClean="0"/>
              <a:t> </a:t>
            </a:r>
            <a:r>
              <a:rPr lang="en-US" dirty="0" err="1" smtClean="0"/>
              <a:t>ultrapassado</a:t>
            </a:r>
            <a:r>
              <a:rPr lang="en-US" dirty="0" smtClean="0"/>
              <a:t>:</a:t>
            </a:r>
          </a:p>
          <a:p>
            <a:r>
              <a:rPr lang="en-US" dirty="0" smtClean="0"/>
              <a:t>1) </a:t>
            </a:r>
            <a:r>
              <a:rPr lang="en-US" dirty="0" err="1" smtClean="0"/>
              <a:t>Desloque</a:t>
            </a:r>
            <a:r>
              <a:rPr lang="en-US" dirty="0" smtClean="0"/>
              <a:t> </a:t>
            </a:r>
            <a:r>
              <a:rPr lang="en-US" dirty="0" err="1" smtClean="0"/>
              <a:t>ou</a:t>
            </a:r>
            <a:r>
              <a:rPr lang="en-US" dirty="0" smtClean="0"/>
              <a:t> se </a:t>
            </a:r>
            <a:r>
              <a:rPr lang="en-US" dirty="0" err="1" smtClean="0"/>
              <a:t>mantenha</a:t>
            </a:r>
            <a:r>
              <a:rPr lang="en-US" dirty="0" smtClean="0"/>
              <a:t> </a:t>
            </a:r>
            <a:r>
              <a:rPr lang="en-US" dirty="0" err="1" smtClean="0"/>
              <a:t>na</a:t>
            </a:r>
            <a:r>
              <a:rPr lang="en-US" dirty="0" smtClean="0"/>
              <a:t> </a:t>
            </a:r>
            <a:r>
              <a:rPr lang="en-US" dirty="0" err="1" smtClean="0"/>
              <a:t>faixa</a:t>
            </a:r>
            <a:r>
              <a:rPr lang="en-US" dirty="0" smtClean="0"/>
              <a:t>(s) da </a:t>
            </a:r>
            <a:r>
              <a:rPr lang="en-US" dirty="0" err="1" smtClean="0"/>
              <a:t>direita</a:t>
            </a:r>
            <a:r>
              <a:rPr lang="en-US" dirty="0" smtClean="0"/>
              <a:t>;</a:t>
            </a:r>
          </a:p>
          <a:p>
            <a:r>
              <a:rPr lang="en-US" dirty="0" smtClean="0"/>
              <a:t>2) </a:t>
            </a:r>
            <a:r>
              <a:rPr lang="en-US" dirty="0" err="1" smtClean="0"/>
              <a:t>Não</a:t>
            </a:r>
            <a:r>
              <a:rPr lang="en-US" dirty="0" smtClean="0"/>
              <a:t> </a:t>
            </a:r>
            <a:r>
              <a:rPr lang="en-US" dirty="0" err="1" smtClean="0"/>
              <a:t>acelere</a:t>
            </a:r>
            <a:r>
              <a:rPr lang="en-US" dirty="0" smtClean="0"/>
              <a:t> a </a:t>
            </a:r>
            <a:r>
              <a:rPr lang="en-US" dirty="0" err="1" smtClean="0"/>
              <a:t>marcha</a:t>
            </a:r>
            <a:r>
              <a:rPr lang="en-US" dirty="0" smtClean="0"/>
              <a:t> do </a:t>
            </a:r>
            <a:r>
              <a:rPr lang="en-US" dirty="0" err="1" smtClean="0"/>
              <a:t>seu</a:t>
            </a:r>
            <a:r>
              <a:rPr lang="en-US" dirty="0" smtClean="0"/>
              <a:t> </a:t>
            </a:r>
            <a:r>
              <a:rPr lang="en-US" dirty="0" err="1" smtClean="0"/>
              <a:t>veículo</a:t>
            </a:r>
            <a:endParaRPr lang="en-US" dirty="0" smtClean="0"/>
          </a:p>
          <a:p>
            <a:endParaRPr lang="pt-BR" dirty="0"/>
          </a:p>
        </p:txBody>
      </p:sp>
    </p:spTree>
    <p:extLst>
      <p:ext uri="{BB962C8B-B14F-4D97-AF65-F5344CB8AC3E}">
        <p14:creationId xmlns:p14="http://schemas.microsoft.com/office/powerpoint/2010/main" val="21195280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fontScale="92500" lnSpcReduction="20000"/>
          </a:bodyPr>
          <a:lstStyle/>
          <a:p>
            <a:r>
              <a:rPr lang="en-US" dirty="0" err="1" smtClean="0"/>
              <a:t>Não</a:t>
            </a:r>
            <a:r>
              <a:rPr lang="en-US" dirty="0" smtClean="0"/>
              <a:t> é </a:t>
            </a:r>
            <a:r>
              <a:rPr lang="en-US" dirty="0" err="1" smtClean="0"/>
              <a:t>permitida</a:t>
            </a:r>
            <a:r>
              <a:rPr lang="en-US" dirty="0" smtClean="0"/>
              <a:t> a </a:t>
            </a:r>
            <a:r>
              <a:rPr lang="en-US" dirty="0" err="1" smtClean="0"/>
              <a:t>ultrapassagem</a:t>
            </a:r>
            <a:r>
              <a:rPr lang="en-US" dirty="0" smtClean="0"/>
              <a:t> </a:t>
            </a:r>
            <a:r>
              <a:rPr lang="en-US" dirty="0" err="1" smtClean="0"/>
              <a:t>pela</a:t>
            </a:r>
            <a:r>
              <a:rPr lang="en-US" dirty="0" smtClean="0"/>
              <a:t> </a:t>
            </a:r>
            <a:r>
              <a:rPr lang="en-US" dirty="0" err="1" smtClean="0"/>
              <a:t>direita</a:t>
            </a:r>
            <a:r>
              <a:rPr lang="en-US" dirty="0" smtClean="0"/>
              <a:t>, salvo se: (1) o </a:t>
            </a:r>
            <a:r>
              <a:rPr lang="en-US" dirty="0" err="1" smtClean="0"/>
              <a:t>veículo</a:t>
            </a:r>
            <a:r>
              <a:rPr lang="en-US" dirty="0" smtClean="0"/>
              <a:t> da </a:t>
            </a:r>
            <a:r>
              <a:rPr lang="en-US" dirty="0" err="1" smtClean="0"/>
              <a:t>frente</a:t>
            </a:r>
            <a:r>
              <a:rPr lang="en-US" dirty="0" smtClean="0"/>
              <a:t> </a:t>
            </a:r>
            <a:r>
              <a:rPr lang="en-US" dirty="0" err="1" smtClean="0"/>
              <a:t>sinalizar</a:t>
            </a:r>
            <a:r>
              <a:rPr lang="en-US" dirty="0" smtClean="0"/>
              <a:t> </a:t>
            </a:r>
            <a:r>
              <a:rPr lang="en-US" dirty="0" err="1" smtClean="0"/>
              <a:t>que</a:t>
            </a:r>
            <a:r>
              <a:rPr lang="en-US" dirty="0" smtClean="0"/>
              <a:t> </a:t>
            </a:r>
            <a:r>
              <a:rPr lang="en-US" dirty="0" err="1" smtClean="0"/>
              <a:t>vai</a:t>
            </a:r>
            <a:r>
              <a:rPr lang="en-US" dirty="0" smtClean="0"/>
              <a:t> </a:t>
            </a:r>
            <a:r>
              <a:rPr lang="en-US" dirty="0" err="1" smtClean="0"/>
              <a:t>entrar</a:t>
            </a:r>
            <a:r>
              <a:rPr lang="en-US" dirty="0" smtClean="0"/>
              <a:t> à </a:t>
            </a:r>
            <a:r>
              <a:rPr lang="en-US" dirty="0" err="1" smtClean="0"/>
              <a:t>esquerda</a:t>
            </a:r>
            <a:r>
              <a:rPr lang="en-US" dirty="0" smtClean="0"/>
              <a:t> (art. 29, IX e 199 do CTB); (2) </a:t>
            </a:r>
            <a:r>
              <a:rPr lang="en-US" dirty="0" err="1" smtClean="0"/>
              <a:t>Estiver</a:t>
            </a:r>
            <a:r>
              <a:rPr lang="en-US" dirty="0" smtClean="0"/>
              <a:t> </a:t>
            </a:r>
            <a:r>
              <a:rPr lang="en-US" dirty="0" err="1" smtClean="0"/>
              <a:t>circulando</a:t>
            </a:r>
            <a:r>
              <a:rPr lang="en-US" dirty="0" smtClean="0"/>
              <a:t> </a:t>
            </a:r>
            <a:r>
              <a:rPr lang="en-US" dirty="0" err="1" smtClean="0"/>
              <a:t>por</a:t>
            </a:r>
            <a:r>
              <a:rPr lang="en-US" dirty="0" smtClean="0"/>
              <a:t> </a:t>
            </a:r>
            <a:r>
              <a:rPr lang="en-US" dirty="0" err="1" smtClean="0"/>
              <a:t>faixa</a:t>
            </a:r>
            <a:r>
              <a:rPr lang="en-US" dirty="0" smtClean="0"/>
              <a:t> </a:t>
            </a:r>
            <a:r>
              <a:rPr lang="en-US" dirty="0" err="1" smtClean="0"/>
              <a:t>exclusiva</a:t>
            </a:r>
            <a:r>
              <a:rPr lang="en-US" dirty="0" smtClean="0"/>
              <a:t>; (3) </a:t>
            </a:r>
            <a:r>
              <a:rPr lang="en-US" dirty="0" err="1" smtClean="0"/>
              <a:t>Circulação</a:t>
            </a:r>
            <a:r>
              <a:rPr lang="en-US" dirty="0" smtClean="0"/>
              <a:t> </a:t>
            </a:r>
            <a:r>
              <a:rPr lang="en-US" dirty="0" err="1" smtClean="0"/>
              <a:t>em</a:t>
            </a:r>
            <a:r>
              <a:rPr lang="en-US" dirty="0" smtClean="0"/>
              <a:t> </a:t>
            </a:r>
            <a:r>
              <a:rPr lang="en-US" dirty="0" err="1" smtClean="0"/>
              <a:t>filas</a:t>
            </a:r>
            <a:r>
              <a:rPr lang="en-US" dirty="0" smtClean="0"/>
              <a:t> (CTB, art. 11).</a:t>
            </a:r>
          </a:p>
          <a:p>
            <a:endParaRPr lang="en-US" dirty="0"/>
          </a:p>
          <a:p>
            <a:r>
              <a:rPr lang="en-US" dirty="0" err="1" smtClean="0"/>
              <a:t>Não</a:t>
            </a:r>
            <a:r>
              <a:rPr lang="en-US" dirty="0" smtClean="0"/>
              <a:t> é </a:t>
            </a:r>
            <a:r>
              <a:rPr lang="en-US" dirty="0" err="1" smtClean="0"/>
              <a:t>permitido</a:t>
            </a:r>
            <a:r>
              <a:rPr lang="en-US" dirty="0" smtClean="0"/>
              <a:t> </a:t>
            </a:r>
            <a:r>
              <a:rPr lang="en-US" dirty="0" err="1" smtClean="0"/>
              <a:t>ultrapassar</a:t>
            </a:r>
            <a:r>
              <a:rPr lang="en-US" dirty="0" smtClean="0"/>
              <a:t> </a:t>
            </a:r>
            <a:r>
              <a:rPr lang="en-US" dirty="0" err="1" smtClean="0"/>
              <a:t>pelo</a:t>
            </a:r>
            <a:r>
              <a:rPr lang="en-US" dirty="0" smtClean="0"/>
              <a:t> </a:t>
            </a:r>
            <a:r>
              <a:rPr lang="en-US" dirty="0" err="1" smtClean="0"/>
              <a:t>acostamento</a:t>
            </a:r>
            <a:r>
              <a:rPr lang="en-US" dirty="0" smtClean="0"/>
              <a:t>, </a:t>
            </a:r>
            <a:r>
              <a:rPr lang="en-US" dirty="0" err="1" smtClean="0"/>
              <a:t>em</a:t>
            </a:r>
            <a:r>
              <a:rPr lang="en-US" dirty="0" smtClean="0"/>
              <a:t> </a:t>
            </a:r>
            <a:r>
              <a:rPr lang="en-US" dirty="0" err="1" smtClean="0"/>
              <a:t>área</a:t>
            </a:r>
            <a:r>
              <a:rPr lang="en-US" dirty="0" smtClean="0"/>
              <a:t> de </a:t>
            </a:r>
            <a:r>
              <a:rPr lang="en-US" dirty="0" err="1" smtClean="0"/>
              <a:t>cruzamento</a:t>
            </a:r>
            <a:r>
              <a:rPr lang="en-US" dirty="0" smtClean="0"/>
              <a:t>, </a:t>
            </a:r>
            <a:r>
              <a:rPr lang="en-US" dirty="0" err="1" smtClean="0"/>
              <a:t>sobre</a:t>
            </a:r>
            <a:r>
              <a:rPr lang="en-US" dirty="0" smtClean="0"/>
              <a:t> </a:t>
            </a:r>
            <a:r>
              <a:rPr lang="en-US" dirty="0" err="1" smtClean="0"/>
              <a:t>faixa</a:t>
            </a:r>
            <a:r>
              <a:rPr lang="en-US" dirty="0" smtClean="0"/>
              <a:t> de </a:t>
            </a:r>
            <a:r>
              <a:rPr lang="en-US" dirty="0" err="1" smtClean="0"/>
              <a:t>pedestres</a:t>
            </a:r>
            <a:r>
              <a:rPr lang="en-US" dirty="0" smtClean="0"/>
              <a:t>, </a:t>
            </a:r>
            <a:r>
              <a:rPr lang="en-US" dirty="0" err="1" smtClean="0"/>
              <a:t>nas</a:t>
            </a:r>
            <a:r>
              <a:rPr lang="en-US" dirty="0" smtClean="0"/>
              <a:t> </a:t>
            </a:r>
            <a:r>
              <a:rPr lang="en-US" dirty="0" err="1" smtClean="0"/>
              <a:t>curvas</a:t>
            </a:r>
            <a:r>
              <a:rPr lang="en-US" dirty="0" smtClean="0"/>
              <a:t>, </a:t>
            </a:r>
            <a:r>
              <a:rPr lang="en-US" dirty="0" err="1" smtClean="0"/>
              <a:t>aclives</a:t>
            </a:r>
            <a:r>
              <a:rPr lang="en-US" dirty="0" smtClean="0"/>
              <a:t> e </a:t>
            </a:r>
            <a:r>
              <a:rPr lang="en-US" dirty="0" err="1" smtClean="0"/>
              <a:t>declives</a:t>
            </a:r>
            <a:r>
              <a:rPr lang="en-US" dirty="0" smtClean="0"/>
              <a:t> </a:t>
            </a:r>
            <a:r>
              <a:rPr lang="en-US" dirty="0" err="1" smtClean="0"/>
              <a:t>sem</a:t>
            </a:r>
            <a:r>
              <a:rPr lang="en-US" dirty="0" smtClean="0"/>
              <a:t> </a:t>
            </a:r>
            <a:r>
              <a:rPr lang="en-US" dirty="0" err="1" smtClean="0"/>
              <a:t>visibilidade</a:t>
            </a:r>
            <a:r>
              <a:rPr lang="en-US" dirty="0" smtClean="0"/>
              <a:t>, </a:t>
            </a:r>
            <a:r>
              <a:rPr lang="en-US" dirty="0" err="1" smtClean="0"/>
              <a:t>sobre</a:t>
            </a:r>
            <a:r>
              <a:rPr lang="en-US" dirty="0" smtClean="0"/>
              <a:t> pontes e </a:t>
            </a:r>
            <a:r>
              <a:rPr lang="en-US" dirty="0" err="1" smtClean="0"/>
              <a:t>viadutos</a:t>
            </a:r>
            <a:r>
              <a:rPr lang="en-US" dirty="0" smtClean="0"/>
              <a:t> e </a:t>
            </a:r>
            <a:r>
              <a:rPr lang="en-US" dirty="0" err="1" smtClean="0"/>
              <a:t>dentro</a:t>
            </a:r>
            <a:r>
              <a:rPr lang="en-US" dirty="0" smtClean="0"/>
              <a:t> </a:t>
            </a:r>
            <a:r>
              <a:rPr lang="en-US" dirty="0" err="1" smtClean="0"/>
              <a:t>túneis</a:t>
            </a:r>
            <a:r>
              <a:rPr lang="en-US" dirty="0" smtClean="0"/>
              <a:t>, </a:t>
            </a:r>
            <a:r>
              <a:rPr lang="en-US" dirty="0" err="1" smtClean="0"/>
              <a:t>além</a:t>
            </a:r>
            <a:r>
              <a:rPr lang="en-US" dirty="0" smtClean="0"/>
              <a:t>, é </a:t>
            </a:r>
            <a:r>
              <a:rPr lang="en-US" dirty="0" err="1" smtClean="0"/>
              <a:t>claro</a:t>
            </a:r>
            <a:r>
              <a:rPr lang="en-US" dirty="0" smtClean="0"/>
              <a:t>, dos </a:t>
            </a:r>
            <a:r>
              <a:rPr lang="en-US" dirty="0" err="1" smtClean="0"/>
              <a:t>locais</a:t>
            </a:r>
            <a:r>
              <a:rPr lang="en-US" dirty="0" smtClean="0"/>
              <a:t> </a:t>
            </a:r>
            <a:r>
              <a:rPr lang="en-US" dirty="0" err="1" smtClean="0"/>
              <a:t>em</a:t>
            </a:r>
            <a:r>
              <a:rPr lang="en-US" dirty="0" smtClean="0"/>
              <a:t> </a:t>
            </a:r>
            <a:r>
              <a:rPr lang="en-US" dirty="0" err="1" smtClean="0"/>
              <a:t>que</a:t>
            </a:r>
            <a:r>
              <a:rPr lang="en-US" dirty="0" smtClean="0"/>
              <a:t> a </a:t>
            </a:r>
            <a:r>
              <a:rPr lang="en-US" dirty="0" err="1" smtClean="0"/>
              <a:t>sinalização</a:t>
            </a:r>
            <a:r>
              <a:rPr lang="en-US" dirty="0" smtClean="0"/>
              <a:t> </a:t>
            </a:r>
            <a:r>
              <a:rPr lang="en-US" dirty="0" err="1" smtClean="0"/>
              <a:t>proibir</a:t>
            </a:r>
            <a:r>
              <a:rPr lang="en-US" dirty="0" smtClean="0"/>
              <a:t>.</a:t>
            </a:r>
            <a:endParaRPr lang="pt-BR" dirty="0"/>
          </a:p>
        </p:txBody>
      </p:sp>
    </p:spTree>
    <p:extLst>
      <p:ext uri="{BB962C8B-B14F-4D97-AF65-F5344CB8AC3E}">
        <p14:creationId xmlns:p14="http://schemas.microsoft.com/office/powerpoint/2010/main" val="40933528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DOS DESLOCAMENTOS LATERAIS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CTB, art. 35, </a:t>
            </a:r>
            <a:r>
              <a:rPr lang="en-US" dirty="0" err="1" smtClean="0"/>
              <a:t>parágrafo</a:t>
            </a:r>
            <a:r>
              <a:rPr lang="en-US" dirty="0" smtClean="0"/>
              <a:t> </a:t>
            </a:r>
            <a:r>
              <a:rPr lang="en-US" dirty="0" err="1" smtClean="0"/>
              <a:t>único</a:t>
            </a:r>
            <a:r>
              <a:rPr lang="en-US" dirty="0" smtClean="0"/>
              <a:t>: </a:t>
            </a:r>
            <a:r>
              <a:rPr lang="en-US" dirty="0" err="1" smtClean="0"/>
              <a:t>Deslocamento</a:t>
            </a:r>
            <a:r>
              <a:rPr lang="en-US" dirty="0" smtClean="0"/>
              <a:t> lateral é </a:t>
            </a:r>
            <a:r>
              <a:rPr lang="en-US" dirty="0" err="1" smtClean="0"/>
              <a:t>toda</a:t>
            </a:r>
            <a:r>
              <a:rPr lang="en-US" dirty="0" smtClean="0"/>
              <a:t> </a:t>
            </a:r>
            <a:r>
              <a:rPr lang="en-US" dirty="0" err="1" smtClean="0"/>
              <a:t>transposição</a:t>
            </a:r>
            <a:r>
              <a:rPr lang="en-US" dirty="0" smtClean="0"/>
              <a:t> de </a:t>
            </a:r>
            <a:r>
              <a:rPr lang="en-US" dirty="0" err="1" smtClean="0"/>
              <a:t>faixas</a:t>
            </a:r>
            <a:r>
              <a:rPr lang="en-US" dirty="0" smtClean="0"/>
              <a:t>, </a:t>
            </a:r>
            <a:r>
              <a:rPr lang="en-US" dirty="0" err="1" smtClean="0"/>
              <a:t>movimentos</a:t>
            </a:r>
            <a:r>
              <a:rPr lang="en-US" dirty="0" smtClean="0"/>
              <a:t> de </a:t>
            </a:r>
            <a:r>
              <a:rPr lang="en-US" dirty="0" err="1" smtClean="0"/>
              <a:t>conversão</a:t>
            </a:r>
            <a:r>
              <a:rPr lang="en-US" dirty="0" smtClean="0"/>
              <a:t> à </a:t>
            </a:r>
            <a:r>
              <a:rPr lang="en-US" dirty="0" err="1" smtClean="0"/>
              <a:t>esquerda</a:t>
            </a:r>
            <a:r>
              <a:rPr lang="en-US" dirty="0" smtClean="0"/>
              <a:t>, à </a:t>
            </a:r>
            <a:r>
              <a:rPr lang="en-US" dirty="0" err="1" smtClean="0"/>
              <a:t>direita</a:t>
            </a:r>
            <a:r>
              <a:rPr lang="en-US" dirty="0" smtClean="0"/>
              <a:t> e </a:t>
            </a:r>
            <a:r>
              <a:rPr lang="en-US" dirty="0" err="1" smtClean="0"/>
              <a:t>retornos</a:t>
            </a:r>
            <a:r>
              <a:rPr lang="en-US" dirty="0" smtClean="0"/>
              <a:t>.</a:t>
            </a:r>
          </a:p>
          <a:p>
            <a:pPr algn="just"/>
            <a:endParaRPr lang="en-US" dirty="0"/>
          </a:p>
          <a:p>
            <a:pPr algn="just"/>
            <a:r>
              <a:rPr lang="pt-BR" dirty="0" smtClean="0"/>
              <a:t>CTB, art. 35, </a:t>
            </a:r>
            <a:r>
              <a:rPr lang="pt-BR" i="1" dirty="0" smtClean="0"/>
              <a:t>caput: </a:t>
            </a:r>
            <a:r>
              <a:rPr lang="pt-BR" dirty="0" smtClean="0"/>
              <a:t>antes </a:t>
            </a:r>
            <a:r>
              <a:rPr lang="pt-BR" dirty="0"/>
              <a:t>de iniciar qualquer deslocamento </a:t>
            </a:r>
            <a:r>
              <a:rPr lang="pt-BR" dirty="0" smtClean="0"/>
              <a:t>lateral, </a:t>
            </a:r>
            <a:r>
              <a:rPr lang="pt-BR" dirty="0"/>
              <a:t>o condutor deverá indicar seu propósito, de forma clara e com a devida antecedência,  por meio de luz indicadora de mudança de direção de seu veículo (seta) ou fazendo gesto convencional de braço, sob pena de praticar a infração do </a:t>
            </a:r>
            <a:r>
              <a:rPr lang="pt-BR" dirty="0" err="1"/>
              <a:t>art</a:t>
            </a:r>
            <a:r>
              <a:rPr lang="pt-BR" dirty="0"/>
              <a:t> 196 do </a:t>
            </a:r>
            <a:r>
              <a:rPr lang="pt-BR" dirty="0" smtClean="0"/>
              <a:t>CTB.</a:t>
            </a:r>
            <a:endParaRPr lang="pt-BR" dirty="0"/>
          </a:p>
          <a:p>
            <a:pPr algn="just"/>
            <a:endParaRPr lang="pt-BR" dirty="0"/>
          </a:p>
        </p:txBody>
      </p:sp>
    </p:spTree>
    <p:extLst>
      <p:ext uri="{BB962C8B-B14F-4D97-AF65-F5344CB8AC3E}">
        <p14:creationId xmlns:p14="http://schemas.microsoft.com/office/powerpoint/2010/main" val="21542591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CUIDADOS ESPECIAIS NA EXECUÇÃO DAS MANOBRAS</a:t>
            </a:r>
            <a:endParaRPr lang="pt-BR" dirty="0"/>
          </a:p>
        </p:txBody>
      </p:sp>
      <p:sp>
        <p:nvSpPr>
          <p:cNvPr id="3" name="Espaço Reservado para Conteúdo 2"/>
          <p:cNvSpPr>
            <a:spLocks noGrp="1"/>
          </p:cNvSpPr>
          <p:nvPr>
            <p:ph idx="1"/>
          </p:nvPr>
        </p:nvSpPr>
        <p:spPr/>
        <p:txBody>
          <a:bodyPr/>
          <a:lstStyle/>
          <a:p>
            <a:pPr algn="just"/>
            <a:r>
              <a:rPr lang="en-US" dirty="0" smtClean="0"/>
              <a:t>Art. 34. O </a:t>
            </a:r>
            <a:r>
              <a:rPr lang="en-US" dirty="0" err="1" smtClean="0"/>
              <a:t>condutor</a:t>
            </a:r>
            <a:r>
              <a:rPr lang="en-US" dirty="0" smtClean="0"/>
              <a:t> </a:t>
            </a:r>
            <a:r>
              <a:rPr lang="en-US" dirty="0" err="1" smtClean="0"/>
              <a:t>que</a:t>
            </a:r>
            <a:r>
              <a:rPr lang="en-US" dirty="0" smtClean="0"/>
              <a:t> </a:t>
            </a:r>
            <a:r>
              <a:rPr lang="en-US" dirty="0" err="1" smtClean="0"/>
              <a:t>queria</a:t>
            </a:r>
            <a:r>
              <a:rPr lang="en-US" dirty="0" smtClean="0"/>
              <a:t> </a:t>
            </a:r>
            <a:r>
              <a:rPr lang="en-US" dirty="0" err="1" smtClean="0"/>
              <a:t>executar</a:t>
            </a:r>
            <a:r>
              <a:rPr lang="en-US" dirty="0" smtClean="0"/>
              <a:t> </a:t>
            </a:r>
            <a:r>
              <a:rPr lang="en-US" dirty="0" err="1" smtClean="0"/>
              <a:t>uma</a:t>
            </a:r>
            <a:r>
              <a:rPr lang="en-US" dirty="0" smtClean="0"/>
              <a:t> </a:t>
            </a:r>
            <a:r>
              <a:rPr lang="en-US" dirty="0" err="1" smtClean="0"/>
              <a:t>manobra</a:t>
            </a:r>
            <a:r>
              <a:rPr lang="en-US" dirty="0" smtClean="0"/>
              <a:t> </a:t>
            </a:r>
            <a:r>
              <a:rPr lang="en-US" dirty="0" err="1" smtClean="0"/>
              <a:t>deverá</a:t>
            </a:r>
            <a:r>
              <a:rPr lang="en-US" dirty="0" smtClean="0"/>
              <a:t> </a:t>
            </a:r>
            <a:r>
              <a:rPr lang="en-US" dirty="0" err="1" smtClean="0"/>
              <a:t>certificar</a:t>
            </a:r>
            <a:r>
              <a:rPr lang="en-US" dirty="0" smtClean="0"/>
              <a:t>-se de </a:t>
            </a:r>
            <a:r>
              <a:rPr lang="en-US" dirty="0" err="1" smtClean="0"/>
              <a:t>que</a:t>
            </a:r>
            <a:r>
              <a:rPr lang="en-US" dirty="0" smtClean="0"/>
              <a:t> </a:t>
            </a:r>
            <a:r>
              <a:rPr lang="en-US" dirty="0" err="1" smtClean="0"/>
              <a:t>pode</a:t>
            </a:r>
            <a:r>
              <a:rPr lang="en-US" dirty="0" smtClean="0"/>
              <a:t> </a:t>
            </a:r>
            <a:r>
              <a:rPr lang="en-US" dirty="0" err="1" smtClean="0"/>
              <a:t>executá</a:t>
            </a:r>
            <a:r>
              <a:rPr lang="en-US" dirty="0" smtClean="0"/>
              <a:t>-la </a:t>
            </a:r>
            <a:r>
              <a:rPr lang="en-US" dirty="0" err="1" smtClean="0"/>
              <a:t>sem</a:t>
            </a:r>
            <a:r>
              <a:rPr lang="en-US" dirty="0" smtClean="0"/>
              <a:t> </a:t>
            </a:r>
            <a:r>
              <a:rPr lang="en-US" dirty="0" err="1" smtClean="0"/>
              <a:t>perigo</a:t>
            </a:r>
            <a:r>
              <a:rPr lang="en-US" dirty="0" smtClean="0"/>
              <a:t> </a:t>
            </a:r>
            <a:r>
              <a:rPr lang="en-US" dirty="0" err="1" smtClean="0"/>
              <a:t>para</a:t>
            </a:r>
            <a:r>
              <a:rPr lang="en-US" dirty="0" smtClean="0"/>
              <a:t> </a:t>
            </a:r>
            <a:r>
              <a:rPr lang="en-US" dirty="0" err="1" smtClean="0"/>
              <a:t>os</a:t>
            </a:r>
            <a:r>
              <a:rPr lang="en-US" dirty="0" smtClean="0"/>
              <a:t> </a:t>
            </a:r>
            <a:r>
              <a:rPr lang="en-US" dirty="0" err="1" smtClean="0"/>
              <a:t>demais</a:t>
            </a:r>
            <a:r>
              <a:rPr lang="en-US" dirty="0" smtClean="0"/>
              <a:t> </a:t>
            </a:r>
            <a:r>
              <a:rPr lang="en-US" dirty="0" err="1" smtClean="0"/>
              <a:t>usuários</a:t>
            </a:r>
            <a:r>
              <a:rPr lang="en-US" dirty="0" smtClean="0"/>
              <a:t> da via </a:t>
            </a:r>
            <a:r>
              <a:rPr lang="en-US" dirty="0" err="1" smtClean="0"/>
              <a:t>que</a:t>
            </a:r>
            <a:r>
              <a:rPr lang="en-US" dirty="0" smtClean="0"/>
              <a:t> o </a:t>
            </a:r>
            <a:r>
              <a:rPr lang="en-US" dirty="0" err="1" smtClean="0"/>
              <a:t>seguem</a:t>
            </a:r>
            <a:r>
              <a:rPr lang="en-US" dirty="0" smtClean="0"/>
              <a:t>, </a:t>
            </a:r>
            <a:r>
              <a:rPr lang="en-US" dirty="0" err="1" smtClean="0"/>
              <a:t>precedem</a:t>
            </a:r>
            <a:r>
              <a:rPr lang="en-US" dirty="0" smtClean="0"/>
              <a:t> </a:t>
            </a:r>
            <a:r>
              <a:rPr lang="en-US" dirty="0" err="1" smtClean="0"/>
              <a:t>ou</a:t>
            </a:r>
            <a:r>
              <a:rPr lang="en-US" dirty="0" smtClean="0"/>
              <a:t> </a:t>
            </a:r>
            <a:r>
              <a:rPr lang="en-US" dirty="0" err="1" smtClean="0"/>
              <a:t>vão</a:t>
            </a:r>
            <a:r>
              <a:rPr lang="en-US" dirty="0" smtClean="0"/>
              <a:t> com </a:t>
            </a:r>
            <a:r>
              <a:rPr lang="en-US" dirty="0" err="1" smtClean="0"/>
              <a:t>ele</a:t>
            </a:r>
            <a:r>
              <a:rPr lang="en-US" dirty="0" smtClean="0"/>
              <a:t> </a:t>
            </a:r>
            <a:r>
              <a:rPr lang="en-US" dirty="0" err="1" smtClean="0"/>
              <a:t>cruzar</a:t>
            </a:r>
            <a:r>
              <a:rPr lang="en-US" dirty="0" smtClean="0"/>
              <a:t>, </a:t>
            </a:r>
            <a:r>
              <a:rPr lang="en-US" dirty="0" err="1" smtClean="0"/>
              <a:t>considerando</a:t>
            </a:r>
            <a:r>
              <a:rPr lang="en-US" dirty="0" smtClean="0"/>
              <a:t> </a:t>
            </a:r>
            <a:r>
              <a:rPr lang="en-US" dirty="0" err="1" smtClean="0"/>
              <a:t>sua</a:t>
            </a:r>
            <a:r>
              <a:rPr lang="en-US" dirty="0" smtClean="0"/>
              <a:t> </a:t>
            </a:r>
            <a:r>
              <a:rPr lang="en-US" dirty="0" err="1" smtClean="0"/>
              <a:t>posição</a:t>
            </a:r>
            <a:r>
              <a:rPr lang="en-US" dirty="0" smtClean="0"/>
              <a:t>, </a:t>
            </a:r>
            <a:r>
              <a:rPr lang="en-US" dirty="0" err="1" smtClean="0"/>
              <a:t>sua</a:t>
            </a:r>
            <a:r>
              <a:rPr lang="en-US" dirty="0" smtClean="0"/>
              <a:t> </a:t>
            </a:r>
            <a:r>
              <a:rPr lang="en-US" dirty="0" err="1" smtClean="0"/>
              <a:t>direção</a:t>
            </a:r>
            <a:r>
              <a:rPr lang="en-US" dirty="0" smtClean="0"/>
              <a:t> e </a:t>
            </a:r>
            <a:r>
              <a:rPr lang="en-US" dirty="0" err="1" smtClean="0"/>
              <a:t>velocidade</a:t>
            </a:r>
            <a:r>
              <a:rPr lang="en-US" dirty="0" smtClean="0"/>
              <a:t>.</a:t>
            </a:r>
            <a:endParaRPr lang="pt-BR" dirty="0"/>
          </a:p>
        </p:txBody>
      </p:sp>
    </p:spTree>
    <p:extLst>
      <p:ext uri="{BB962C8B-B14F-4D97-AF65-F5344CB8AC3E}">
        <p14:creationId xmlns:p14="http://schemas.microsoft.com/office/powerpoint/2010/main" val="1438997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DIREITO AO TRÂNSITO SEGURO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“Para </a:t>
            </a:r>
            <a:r>
              <a:rPr lang="en-US" dirty="0" err="1" smtClean="0"/>
              <a:t>além</a:t>
            </a:r>
            <a:r>
              <a:rPr lang="en-US" dirty="0" smtClean="0"/>
              <a:t> de </a:t>
            </a:r>
            <a:r>
              <a:rPr lang="en-US" dirty="0" err="1" smtClean="0"/>
              <a:t>vincularem</a:t>
            </a:r>
            <a:r>
              <a:rPr lang="en-US" dirty="0" smtClean="0"/>
              <a:t> </a:t>
            </a:r>
            <a:r>
              <a:rPr lang="en-US" dirty="0" err="1" smtClean="0"/>
              <a:t>todos</a:t>
            </a:r>
            <a:r>
              <a:rPr lang="en-US" dirty="0" smtClean="0"/>
              <a:t> </a:t>
            </a:r>
            <a:r>
              <a:rPr lang="en-US" dirty="0" err="1" smtClean="0"/>
              <a:t>os</a:t>
            </a:r>
            <a:r>
              <a:rPr lang="en-US" dirty="0" smtClean="0"/>
              <a:t> </a:t>
            </a:r>
            <a:r>
              <a:rPr lang="en-US" dirty="0" err="1" smtClean="0"/>
              <a:t>poderes</a:t>
            </a:r>
            <a:r>
              <a:rPr lang="en-US" dirty="0" smtClean="0"/>
              <a:t> </a:t>
            </a:r>
            <a:r>
              <a:rPr lang="en-US" dirty="0" err="1" smtClean="0"/>
              <a:t>públicos</a:t>
            </a:r>
            <a:r>
              <a:rPr lang="en-US" dirty="0" smtClean="0"/>
              <a:t>, </a:t>
            </a:r>
            <a:r>
              <a:rPr lang="en-US" dirty="0" err="1" smtClean="0"/>
              <a:t>os</a:t>
            </a:r>
            <a:r>
              <a:rPr lang="en-US" dirty="0" smtClean="0"/>
              <a:t> </a:t>
            </a:r>
            <a:r>
              <a:rPr lang="en-US" dirty="0" err="1" smtClean="0"/>
              <a:t>direitos</a:t>
            </a:r>
            <a:r>
              <a:rPr lang="en-US" dirty="0" smtClean="0"/>
              <a:t> </a:t>
            </a:r>
            <a:r>
              <a:rPr lang="en-US" dirty="0" err="1" smtClean="0"/>
              <a:t>fundamentais</a:t>
            </a:r>
            <a:r>
              <a:rPr lang="en-US" dirty="0" smtClean="0"/>
              <a:t> </a:t>
            </a:r>
            <a:r>
              <a:rPr lang="en-US" dirty="0" err="1" smtClean="0"/>
              <a:t>exercem</a:t>
            </a:r>
            <a:r>
              <a:rPr lang="en-US" dirty="0" smtClean="0"/>
              <a:t> </a:t>
            </a:r>
            <a:r>
              <a:rPr lang="en-US" dirty="0" err="1" smtClean="0"/>
              <a:t>sua</a:t>
            </a:r>
            <a:r>
              <a:rPr lang="en-US" dirty="0" smtClean="0"/>
              <a:t> </a:t>
            </a:r>
            <a:r>
              <a:rPr lang="en-US" dirty="0" err="1" smtClean="0"/>
              <a:t>eficácia</a:t>
            </a:r>
            <a:r>
              <a:rPr lang="en-US" dirty="0" smtClean="0"/>
              <a:t> </a:t>
            </a:r>
            <a:r>
              <a:rPr lang="en-US" dirty="0" err="1" smtClean="0"/>
              <a:t>vinculante</a:t>
            </a:r>
            <a:r>
              <a:rPr lang="en-US" dirty="0" smtClean="0"/>
              <a:t> </a:t>
            </a:r>
            <a:r>
              <a:rPr lang="en-US" dirty="0" err="1" smtClean="0"/>
              <a:t>também</a:t>
            </a:r>
            <a:r>
              <a:rPr lang="en-US" dirty="0" smtClean="0"/>
              <a:t> </a:t>
            </a:r>
            <a:r>
              <a:rPr lang="en-US" dirty="0" err="1" smtClean="0"/>
              <a:t>na</a:t>
            </a:r>
            <a:r>
              <a:rPr lang="en-US" dirty="0" smtClean="0"/>
              <a:t> </a:t>
            </a:r>
            <a:r>
              <a:rPr lang="en-US" dirty="0" err="1" smtClean="0"/>
              <a:t>esfera</a:t>
            </a:r>
            <a:r>
              <a:rPr lang="en-US" dirty="0" smtClean="0"/>
              <a:t> </a:t>
            </a:r>
            <a:r>
              <a:rPr lang="en-US" dirty="0" err="1" smtClean="0"/>
              <a:t>jurídico-privada</a:t>
            </a:r>
            <a:r>
              <a:rPr lang="en-US" dirty="0" smtClean="0"/>
              <a:t>, </a:t>
            </a:r>
            <a:r>
              <a:rPr lang="en-US" dirty="0" err="1" smtClean="0"/>
              <a:t>isto</a:t>
            </a:r>
            <a:r>
              <a:rPr lang="en-US" dirty="0" smtClean="0"/>
              <a:t> é, no </a:t>
            </a:r>
            <a:r>
              <a:rPr lang="en-US" dirty="0" err="1" smtClean="0"/>
              <a:t>âmbito</a:t>
            </a:r>
            <a:r>
              <a:rPr lang="en-US" dirty="0" smtClean="0"/>
              <a:t> das </a:t>
            </a:r>
            <a:r>
              <a:rPr lang="en-US" dirty="0" err="1" smtClean="0"/>
              <a:t>relações</a:t>
            </a:r>
            <a:r>
              <a:rPr lang="en-US" dirty="0" smtClean="0"/>
              <a:t> entre </a:t>
            </a:r>
            <a:r>
              <a:rPr lang="en-US" dirty="0" err="1" smtClean="0"/>
              <a:t>particulares</a:t>
            </a:r>
            <a:r>
              <a:rPr lang="en-US" dirty="0" smtClean="0"/>
              <a:t>” (SARLET, 2007, p. 388)</a:t>
            </a:r>
          </a:p>
          <a:p>
            <a:pPr algn="just"/>
            <a:endParaRPr lang="en-US" dirty="0" smtClean="0"/>
          </a:p>
          <a:p>
            <a:pPr algn="just"/>
            <a:r>
              <a:rPr lang="en-US" dirty="0" smtClean="0"/>
              <a:t>“</a:t>
            </a:r>
            <a:r>
              <a:rPr lang="en-US" dirty="0" err="1" smtClean="0"/>
              <a:t>Também</a:t>
            </a:r>
            <a:r>
              <a:rPr lang="en-US" dirty="0" smtClean="0"/>
              <a:t> </a:t>
            </a:r>
            <a:r>
              <a:rPr lang="en-US" dirty="0" err="1" smtClean="0"/>
              <a:t>comete</a:t>
            </a:r>
            <a:r>
              <a:rPr lang="en-US" dirty="0" smtClean="0"/>
              <a:t> </a:t>
            </a:r>
            <a:r>
              <a:rPr lang="en-US" dirty="0" err="1" smtClean="0"/>
              <a:t>ato</a:t>
            </a:r>
            <a:r>
              <a:rPr lang="en-US" dirty="0" smtClean="0"/>
              <a:t> </a:t>
            </a:r>
            <a:r>
              <a:rPr lang="en-US" dirty="0" err="1" smtClean="0"/>
              <a:t>ilícito</a:t>
            </a:r>
            <a:r>
              <a:rPr lang="en-US" dirty="0" smtClean="0"/>
              <a:t> o titular de um </a:t>
            </a:r>
            <a:r>
              <a:rPr lang="en-US" dirty="0" err="1" smtClean="0"/>
              <a:t>direito</a:t>
            </a:r>
            <a:r>
              <a:rPr lang="en-US" dirty="0" smtClean="0"/>
              <a:t> </a:t>
            </a:r>
            <a:r>
              <a:rPr lang="en-US" dirty="0" err="1" smtClean="0"/>
              <a:t>que</a:t>
            </a:r>
            <a:r>
              <a:rPr lang="en-US" dirty="0" smtClean="0"/>
              <a:t>, </a:t>
            </a:r>
            <a:r>
              <a:rPr lang="en-US" dirty="0" err="1" smtClean="0"/>
              <a:t>ao</a:t>
            </a:r>
            <a:r>
              <a:rPr lang="en-US" dirty="0" smtClean="0"/>
              <a:t> </a:t>
            </a:r>
            <a:r>
              <a:rPr lang="en-US" dirty="0" err="1" smtClean="0"/>
              <a:t>exercê</a:t>
            </a:r>
            <a:r>
              <a:rPr lang="en-US" dirty="0" smtClean="0"/>
              <a:t>-lo, </a:t>
            </a:r>
            <a:r>
              <a:rPr lang="en-US" dirty="0" err="1" smtClean="0"/>
              <a:t>excede</a:t>
            </a:r>
            <a:r>
              <a:rPr lang="en-US" dirty="0" smtClean="0"/>
              <a:t> </a:t>
            </a:r>
            <a:r>
              <a:rPr lang="en-US" dirty="0" err="1" smtClean="0"/>
              <a:t>manifestamente</a:t>
            </a:r>
            <a:r>
              <a:rPr lang="en-US" dirty="0" smtClean="0"/>
              <a:t> </a:t>
            </a:r>
            <a:r>
              <a:rPr lang="en-US" dirty="0" err="1" smtClean="0"/>
              <a:t>os</a:t>
            </a:r>
            <a:r>
              <a:rPr lang="en-US" dirty="0" smtClean="0"/>
              <a:t> </a:t>
            </a:r>
            <a:r>
              <a:rPr lang="en-US" dirty="0" err="1" smtClean="0"/>
              <a:t>limites</a:t>
            </a:r>
            <a:r>
              <a:rPr lang="en-US" dirty="0" smtClean="0"/>
              <a:t> </a:t>
            </a:r>
            <a:r>
              <a:rPr lang="en-US" dirty="0" err="1" smtClean="0"/>
              <a:t>impostos</a:t>
            </a:r>
            <a:r>
              <a:rPr lang="en-US" dirty="0" smtClean="0"/>
              <a:t> </a:t>
            </a:r>
            <a:r>
              <a:rPr lang="en-US" dirty="0" err="1" smtClean="0"/>
              <a:t>pelo</a:t>
            </a:r>
            <a:r>
              <a:rPr lang="en-US" dirty="0" smtClean="0"/>
              <a:t> </a:t>
            </a:r>
            <a:r>
              <a:rPr lang="en-US" dirty="0" err="1" smtClean="0"/>
              <a:t>seu</a:t>
            </a:r>
            <a:r>
              <a:rPr lang="en-US" dirty="0" smtClean="0"/>
              <a:t> </a:t>
            </a:r>
            <a:r>
              <a:rPr lang="en-US" dirty="0" err="1" smtClean="0"/>
              <a:t>fim</a:t>
            </a:r>
            <a:r>
              <a:rPr lang="en-US" dirty="0" smtClean="0"/>
              <a:t> </a:t>
            </a:r>
            <a:r>
              <a:rPr lang="en-US" dirty="0" err="1" smtClean="0"/>
              <a:t>econômico</a:t>
            </a:r>
            <a:r>
              <a:rPr lang="en-US" dirty="0" smtClean="0"/>
              <a:t> </a:t>
            </a:r>
            <a:r>
              <a:rPr lang="en-US" dirty="0" err="1" smtClean="0"/>
              <a:t>ou</a:t>
            </a:r>
            <a:r>
              <a:rPr lang="en-US" dirty="0" smtClean="0"/>
              <a:t> social, </a:t>
            </a:r>
            <a:r>
              <a:rPr lang="en-US" dirty="0" err="1" smtClean="0"/>
              <a:t>pela</a:t>
            </a:r>
            <a:r>
              <a:rPr lang="en-US" dirty="0" smtClean="0"/>
              <a:t> boa-</a:t>
            </a:r>
            <a:r>
              <a:rPr lang="en-US" dirty="0" err="1" smtClean="0"/>
              <a:t>fé</a:t>
            </a:r>
            <a:r>
              <a:rPr lang="en-US" dirty="0" smtClean="0"/>
              <a:t> </a:t>
            </a:r>
            <a:r>
              <a:rPr lang="en-US" dirty="0" err="1" smtClean="0"/>
              <a:t>ou</a:t>
            </a:r>
            <a:r>
              <a:rPr lang="en-US" dirty="0" smtClean="0"/>
              <a:t> </a:t>
            </a:r>
            <a:r>
              <a:rPr lang="en-US" dirty="0" err="1" smtClean="0"/>
              <a:t>pelos</a:t>
            </a:r>
            <a:r>
              <a:rPr lang="en-US" dirty="0" smtClean="0"/>
              <a:t> </a:t>
            </a:r>
            <a:r>
              <a:rPr lang="en-US" dirty="0" err="1" smtClean="0"/>
              <a:t>bons</a:t>
            </a:r>
            <a:r>
              <a:rPr lang="en-US" dirty="0" smtClean="0"/>
              <a:t> costumes.” (</a:t>
            </a:r>
            <a:r>
              <a:rPr lang="en-US" dirty="0"/>
              <a:t>CC, art. </a:t>
            </a:r>
            <a:r>
              <a:rPr lang="en-US" dirty="0" smtClean="0"/>
              <a:t>187)</a:t>
            </a:r>
            <a:endParaRPr lang="pt-BR" dirty="0"/>
          </a:p>
        </p:txBody>
      </p:sp>
    </p:spTree>
    <p:extLst>
      <p:ext uri="{BB962C8B-B14F-4D97-AF65-F5344CB8AC3E}">
        <p14:creationId xmlns:p14="http://schemas.microsoft.com/office/powerpoint/2010/main" val="39860854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FALTA DE SINALIZAÇÃO PARA TRANSPOSIÇÃO DE FAIXA</a:t>
            </a:r>
          </a:p>
        </p:txBody>
      </p:sp>
      <p:sp>
        <p:nvSpPr>
          <p:cNvPr id="3" name="Espaço Reservado para Conteúdo 2"/>
          <p:cNvSpPr>
            <a:spLocks noGrp="1"/>
          </p:cNvSpPr>
          <p:nvPr>
            <p:ph idx="1"/>
          </p:nvPr>
        </p:nvSpPr>
        <p:spPr/>
        <p:txBody>
          <a:bodyPr>
            <a:normAutofit fontScale="70000" lnSpcReduction="20000"/>
          </a:bodyPr>
          <a:lstStyle/>
          <a:p>
            <a:pPr marL="0" indent="0">
              <a:buNone/>
            </a:pPr>
            <a:r>
              <a:rPr lang="pt-BR" dirty="0"/>
              <a:t>	</a:t>
            </a:r>
          </a:p>
          <a:p>
            <a:pPr algn="just"/>
            <a:r>
              <a:rPr lang="pt-BR" dirty="0" smtClean="0"/>
              <a:t>Ementa</a:t>
            </a:r>
            <a:r>
              <a:rPr lang="pt-BR" dirty="0"/>
              <a:t>: AÇÃO DE REPARAÇÃO DE DANOS - ACIDENTE DE TRÂNSITO CULPA DO MOTORISTA QUE MUDA INESPERADAMENTE DE FAIXA, SEM SINALIZAÇÃO, INTERCEPTANDO A TRAJETÓRIA DE VEÍCULO QUE TRANSITA PELA VIA, À SUA ESQUERDA RÉU QUE SE DESINCUMBIU DO DEVER DE COMPROVAR FATO IMPEDITIVO, MODIFICATIVO OU EXTINTIVO DO DIREITO DA AUTORA ART. 333, II CPC ÔNUS ATENDIDO DANOS MATERIAIS RESSARCIMENTO DOS GASTOS COMPROVADOS COM O REPARO DO VEÍCULO DO RÉU FRANQUIA - SENTENÇA MANTIDA NESTE PONTO DANOS MORAIS DESCABIMENTO EXERCÍCIO DO DIREITO DE AÇÃO CONDIÇÕES E PRESSUPOSTOS OBSERVADOS PELA REQUERENTE MATÉRIA FÁTICA NECESSIDADE DE APURAÇÃO MÁ-FÉ DA RECORRENTE NÃO CARACTERIZADA - RECURSO PARCIALMENTE PROVIDO. (TJSP, Ap. 9169946-02.2009.8.26.0000, jul. 13/03/2012)    </a:t>
            </a:r>
          </a:p>
          <a:p>
            <a:endParaRPr lang="pt-BR" dirty="0"/>
          </a:p>
        </p:txBody>
      </p:sp>
    </p:spTree>
    <p:extLst>
      <p:ext uri="{BB962C8B-B14F-4D97-AF65-F5344CB8AC3E}">
        <p14:creationId xmlns:p14="http://schemas.microsoft.com/office/powerpoint/2010/main" val="1897140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INGRESSO NA VIA</a:t>
            </a:r>
            <a:endParaRPr lang="pt-BR" dirty="0"/>
          </a:p>
        </p:txBody>
      </p:sp>
      <p:sp>
        <p:nvSpPr>
          <p:cNvPr id="3" name="Espaço Reservado para Conteúdo 2"/>
          <p:cNvSpPr>
            <a:spLocks noGrp="1"/>
          </p:cNvSpPr>
          <p:nvPr>
            <p:ph idx="1"/>
          </p:nvPr>
        </p:nvSpPr>
        <p:spPr/>
        <p:txBody>
          <a:bodyPr/>
          <a:lstStyle/>
          <a:p>
            <a:pPr algn="just"/>
            <a:r>
              <a:rPr lang="pt-BR" dirty="0"/>
              <a:t>todo condutor ao ingressar em uma via, procedente de áreas situadas ao longo das vias e que com ela se limita (lote </a:t>
            </a:r>
            <a:r>
              <a:rPr lang="pt-BR" dirty="0" err="1"/>
              <a:t>lindeiro</a:t>
            </a:r>
            <a:r>
              <a:rPr lang="pt-BR" dirty="0"/>
              <a:t>), deverá dar preferência de passagem aos pedestres e veículos que por ela esteja transitando (art. </a:t>
            </a:r>
            <a:r>
              <a:rPr lang="pt-BR" dirty="0" smtClean="0"/>
              <a:t>36 </a:t>
            </a:r>
            <a:r>
              <a:rPr lang="pt-BR" dirty="0"/>
              <a:t>do CTB</a:t>
            </a:r>
            <a:r>
              <a:rPr lang="pt-BR" dirty="0" smtClean="0"/>
              <a:t>)</a:t>
            </a:r>
          </a:p>
          <a:p>
            <a:pPr algn="just"/>
            <a:endParaRPr lang="pt-BR" dirty="0" smtClean="0"/>
          </a:p>
          <a:p>
            <a:pPr algn="just"/>
            <a:r>
              <a:rPr lang="en-US" dirty="0" smtClean="0"/>
              <a:t>Art. 216 do CTB</a:t>
            </a:r>
            <a:endParaRPr lang="pt-BR" dirty="0"/>
          </a:p>
        </p:txBody>
      </p:sp>
    </p:spTree>
    <p:extLst>
      <p:ext uri="{BB962C8B-B14F-4D97-AF65-F5344CB8AC3E}">
        <p14:creationId xmlns:p14="http://schemas.microsoft.com/office/powerpoint/2010/main" val="16430957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INGRESSO IRREGULAR NA VIA PÚBLICA SAINDO DE LOTE LINDEIRO</a:t>
            </a:r>
          </a:p>
        </p:txBody>
      </p:sp>
      <p:sp>
        <p:nvSpPr>
          <p:cNvPr id="3" name="Espaço Reservado para Conteúdo 2"/>
          <p:cNvSpPr>
            <a:spLocks noGrp="1"/>
          </p:cNvSpPr>
          <p:nvPr>
            <p:ph idx="1"/>
          </p:nvPr>
        </p:nvSpPr>
        <p:spPr/>
        <p:txBody>
          <a:bodyPr>
            <a:normAutofit fontScale="85000" lnSpcReduction="20000"/>
          </a:bodyPr>
          <a:lstStyle/>
          <a:p>
            <a:pPr marL="0" indent="0" algn="just">
              <a:buNone/>
            </a:pPr>
            <a:endParaRPr lang="pt-BR" dirty="0" smtClean="0"/>
          </a:p>
          <a:p>
            <a:pPr marL="0" indent="0" algn="just">
              <a:buNone/>
            </a:pPr>
            <a:r>
              <a:rPr lang="pt-BR" dirty="0" smtClean="0"/>
              <a:t>Ementa</a:t>
            </a:r>
            <a:r>
              <a:rPr lang="pt-BR" dirty="0"/>
              <a:t>: Apelação Cível. Responsabilidade Civil. Afastada a pretensão da autora, autarquia municipal, de haver a reparação dos prejuízos que experimentou em virtude do embate de veículo de sua propriedade contra outro em regular manobra de ultrapassagem, eis que os elementos presentes nos autos permitem concluir que a causa eficaz do evento foi a conduta de seu preposto que não observou as cautelas necessárias antes de ingressar na via pública a partir do recuo da garagem. Acolhido, por sua vez, o pedido contraposto, tendo a ré logrado demonstrar os danos materiais sofridos. Recurso improvido. (TJSP, Ap. 9290142-35.2008.8.26.0000, jul. 14/03/2012)</a:t>
            </a:r>
          </a:p>
        </p:txBody>
      </p:sp>
    </p:spTree>
    <p:extLst>
      <p:ext uri="{BB962C8B-B14F-4D97-AF65-F5344CB8AC3E}">
        <p14:creationId xmlns:p14="http://schemas.microsoft.com/office/powerpoint/2010/main" val="1589408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CONVERSÃO À ESQUERDA E RETORNO </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nas vias providas de acostamento, a conversão à esquerda e a operação de retorno deverão ser feitas nos locais apropriados e, onde estes não existirem, o condutor deverá aguardar no acostamento, à direita, para cruzar a pista com segurança (art. 37 do CTB), isto sem prejuízo aos </a:t>
            </a:r>
            <a:r>
              <a:rPr lang="pt-BR" dirty="0" err="1"/>
              <a:t>art</a:t>
            </a:r>
            <a:r>
              <a:rPr lang="pt-BR" dirty="0"/>
              <a:t> 34 e 35 do CTB. O retorno, ainda que em local apropriado, que gere prejuízo à livre circulação ou segurança viária, constitui infração ao art. 206, inc. V do CTB. Caso não aguarde no acostamento à direita, cometerá infração prevista no art. 204 do CTB</a:t>
            </a:r>
          </a:p>
        </p:txBody>
      </p:sp>
    </p:spTree>
    <p:extLst>
      <p:ext uri="{BB962C8B-B14F-4D97-AF65-F5344CB8AC3E}">
        <p14:creationId xmlns:p14="http://schemas.microsoft.com/office/powerpoint/2010/main" val="31440261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CONVERSÃO À ESQUERDA E À DIREITA</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smtClean="0"/>
              <a:t> Art</a:t>
            </a:r>
            <a:r>
              <a:rPr lang="pt-BR" dirty="0"/>
              <a:t>. 38 do </a:t>
            </a:r>
            <a:r>
              <a:rPr lang="pt-BR" dirty="0" smtClean="0"/>
              <a:t>CTB: </a:t>
            </a:r>
            <a:r>
              <a:rPr lang="pt-BR" dirty="0"/>
              <a:t>antes de entrar à direita ou à esquerda, em outra via ou em lotes </a:t>
            </a:r>
            <a:r>
              <a:rPr lang="pt-BR" dirty="0" err="1"/>
              <a:t>lindeiros</a:t>
            </a:r>
            <a:r>
              <a:rPr lang="pt-BR" dirty="0"/>
              <a:t>, o condutor deverá: </a:t>
            </a:r>
          </a:p>
          <a:p>
            <a:pPr algn="just"/>
            <a:r>
              <a:rPr lang="pt-BR" b="1" dirty="0" smtClean="0"/>
              <a:t>1)</a:t>
            </a:r>
            <a:r>
              <a:rPr lang="pt-BR" dirty="0" smtClean="0"/>
              <a:t> </a:t>
            </a:r>
            <a:r>
              <a:rPr lang="pt-BR" dirty="0"/>
              <a:t>ao sair da via pelo lado direito, aproximar-se o máximo possível do bordo direito da pista e executar sua manobra no menor espaço possível; </a:t>
            </a:r>
          </a:p>
          <a:p>
            <a:pPr algn="just"/>
            <a:r>
              <a:rPr lang="pt-BR" b="1" dirty="0" smtClean="0"/>
              <a:t>2)</a:t>
            </a:r>
            <a:r>
              <a:rPr lang="pt-BR" dirty="0" smtClean="0"/>
              <a:t>  </a:t>
            </a:r>
            <a:r>
              <a:rPr lang="pt-BR" dirty="0"/>
              <a:t>ao sair da via pelo lado esquerdo, aproximar-se o máximo possível de seu eixo ou linha divisória da pista, quando houver, caso se trate de pista com circulação nos dois sentidos, ou do bordo esquerdo, tratando-se de uma pista de um só sentido;</a:t>
            </a:r>
          </a:p>
          <a:p>
            <a:endParaRPr lang="pt-BR" dirty="0"/>
          </a:p>
        </p:txBody>
      </p:sp>
    </p:spTree>
    <p:extLst>
      <p:ext uri="{BB962C8B-B14F-4D97-AF65-F5344CB8AC3E}">
        <p14:creationId xmlns:p14="http://schemas.microsoft.com/office/powerpoint/2010/main" val="424586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ACIDENTE DE TRÂNSITO</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en-US" dirty="0" smtClean="0"/>
              <a:t>“</a:t>
            </a:r>
            <a:r>
              <a:rPr lang="en-US" dirty="0" err="1" smtClean="0"/>
              <a:t>Todo</a:t>
            </a:r>
            <a:r>
              <a:rPr lang="en-US" dirty="0" smtClean="0"/>
              <a:t> </a:t>
            </a:r>
            <a:r>
              <a:rPr lang="en-US" dirty="0" err="1" smtClean="0">
                <a:solidFill>
                  <a:srgbClr val="FF0000"/>
                </a:solidFill>
              </a:rPr>
              <a:t>evento</a:t>
            </a:r>
            <a:r>
              <a:rPr lang="en-US" dirty="0" smtClean="0">
                <a:solidFill>
                  <a:srgbClr val="FF0000"/>
                </a:solidFill>
              </a:rPr>
              <a:t> </a:t>
            </a:r>
            <a:r>
              <a:rPr lang="en-US" dirty="0" err="1" smtClean="0">
                <a:solidFill>
                  <a:srgbClr val="FF0000"/>
                </a:solidFill>
              </a:rPr>
              <a:t>não</a:t>
            </a:r>
            <a:r>
              <a:rPr lang="en-US" dirty="0" smtClean="0">
                <a:solidFill>
                  <a:srgbClr val="FF0000"/>
                </a:solidFill>
              </a:rPr>
              <a:t> </a:t>
            </a:r>
            <a:r>
              <a:rPr lang="en-US" dirty="0" err="1" smtClean="0">
                <a:solidFill>
                  <a:srgbClr val="FF0000"/>
                </a:solidFill>
              </a:rPr>
              <a:t>premeditado</a:t>
            </a:r>
            <a:r>
              <a:rPr lang="en-US" dirty="0" smtClean="0"/>
              <a:t> de </a:t>
            </a:r>
            <a:r>
              <a:rPr lang="en-US" dirty="0" err="1" smtClean="0"/>
              <a:t>que</a:t>
            </a:r>
            <a:r>
              <a:rPr lang="en-US" dirty="0" smtClean="0"/>
              <a:t> </a:t>
            </a:r>
            <a:r>
              <a:rPr lang="en-US" dirty="0" err="1" smtClean="0"/>
              <a:t>resulte</a:t>
            </a:r>
            <a:r>
              <a:rPr lang="en-US" dirty="0" smtClean="0"/>
              <a:t> </a:t>
            </a:r>
            <a:r>
              <a:rPr lang="en-US" dirty="0" err="1" smtClean="0"/>
              <a:t>dano</a:t>
            </a:r>
            <a:r>
              <a:rPr lang="en-US" dirty="0" smtClean="0"/>
              <a:t> </a:t>
            </a:r>
            <a:r>
              <a:rPr lang="en-US" dirty="0" err="1" smtClean="0"/>
              <a:t>em</a:t>
            </a:r>
            <a:r>
              <a:rPr lang="en-US" dirty="0" smtClean="0"/>
              <a:t> </a:t>
            </a:r>
            <a:r>
              <a:rPr lang="en-US" dirty="0" err="1" smtClean="0"/>
              <a:t>veículo</a:t>
            </a:r>
            <a:r>
              <a:rPr lang="en-US" dirty="0" smtClean="0"/>
              <a:t> </a:t>
            </a:r>
            <a:r>
              <a:rPr lang="en-US" dirty="0" err="1" smtClean="0"/>
              <a:t>ou</a:t>
            </a:r>
            <a:r>
              <a:rPr lang="en-US" dirty="0" smtClean="0"/>
              <a:t> </a:t>
            </a:r>
            <a:r>
              <a:rPr lang="en-US" dirty="0" err="1" smtClean="0"/>
              <a:t>na</a:t>
            </a:r>
            <a:r>
              <a:rPr lang="en-US" dirty="0" smtClean="0"/>
              <a:t> </a:t>
            </a:r>
            <a:r>
              <a:rPr lang="en-US" dirty="0" err="1" smtClean="0"/>
              <a:t>carga</a:t>
            </a:r>
            <a:r>
              <a:rPr lang="en-US" dirty="0" smtClean="0"/>
              <a:t> e/</a:t>
            </a:r>
            <a:r>
              <a:rPr lang="en-US" dirty="0" err="1" smtClean="0"/>
              <a:t>ou</a:t>
            </a:r>
            <a:r>
              <a:rPr lang="en-US" dirty="0" smtClean="0"/>
              <a:t> </a:t>
            </a:r>
            <a:r>
              <a:rPr lang="en-US" dirty="0" err="1" smtClean="0"/>
              <a:t>lesões</a:t>
            </a:r>
            <a:r>
              <a:rPr lang="en-US" dirty="0" smtClean="0"/>
              <a:t> </a:t>
            </a:r>
            <a:r>
              <a:rPr lang="en-US" dirty="0" err="1" smtClean="0"/>
              <a:t>em</a:t>
            </a:r>
            <a:r>
              <a:rPr lang="en-US" dirty="0" smtClean="0"/>
              <a:t> </a:t>
            </a:r>
            <a:r>
              <a:rPr lang="en-US" dirty="0" err="1" smtClean="0"/>
              <a:t>pessoas</a:t>
            </a:r>
            <a:r>
              <a:rPr lang="en-US" dirty="0" smtClean="0"/>
              <a:t> e </a:t>
            </a:r>
            <a:r>
              <a:rPr lang="en-US" dirty="0" err="1" smtClean="0"/>
              <a:t>ou</a:t>
            </a:r>
            <a:r>
              <a:rPr lang="en-US" dirty="0" smtClean="0"/>
              <a:t> </a:t>
            </a:r>
            <a:r>
              <a:rPr lang="en-US" dirty="0" err="1" smtClean="0"/>
              <a:t>animais</a:t>
            </a:r>
            <a:r>
              <a:rPr lang="en-US" dirty="0" smtClean="0"/>
              <a:t>, </a:t>
            </a:r>
            <a:r>
              <a:rPr lang="en-US" dirty="0" err="1" smtClean="0"/>
              <a:t>em</a:t>
            </a:r>
            <a:r>
              <a:rPr lang="en-US" dirty="0" smtClean="0"/>
              <a:t> </a:t>
            </a:r>
            <a:r>
              <a:rPr lang="en-US" dirty="0" err="1" smtClean="0"/>
              <a:t>que</a:t>
            </a:r>
            <a:r>
              <a:rPr lang="en-US" dirty="0" smtClean="0"/>
              <a:t> </a:t>
            </a:r>
            <a:r>
              <a:rPr lang="en-US" dirty="0" err="1" smtClean="0"/>
              <a:t>pelo</a:t>
            </a:r>
            <a:r>
              <a:rPr lang="en-US" dirty="0" smtClean="0"/>
              <a:t> </a:t>
            </a:r>
            <a:r>
              <a:rPr lang="en-US" dirty="0" err="1" smtClean="0"/>
              <a:t>menos</a:t>
            </a:r>
            <a:r>
              <a:rPr lang="en-US" dirty="0" smtClean="0"/>
              <a:t> </a:t>
            </a:r>
            <a:r>
              <a:rPr lang="en-US" dirty="0" err="1" smtClean="0"/>
              <a:t>uma</a:t>
            </a:r>
            <a:r>
              <a:rPr lang="en-US" dirty="0" smtClean="0"/>
              <a:t> das </a:t>
            </a:r>
            <a:r>
              <a:rPr lang="en-US" dirty="0" err="1" smtClean="0"/>
              <a:t>partes</a:t>
            </a:r>
            <a:r>
              <a:rPr lang="en-US" dirty="0" smtClean="0"/>
              <a:t> </a:t>
            </a:r>
            <a:r>
              <a:rPr lang="en-US" dirty="0" err="1" smtClean="0"/>
              <a:t>está</a:t>
            </a:r>
            <a:r>
              <a:rPr lang="en-US" dirty="0" smtClean="0"/>
              <a:t> </a:t>
            </a:r>
            <a:r>
              <a:rPr lang="en-US" dirty="0" err="1" smtClean="0"/>
              <a:t>em</a:t>
            </a:r>
            <a:r>
              <a:rPr lang="en-US" dirty="0" smtClean="0"/>
              <a:t> </a:t>
            </a:r>
            <a:r>
              <a:rPr lang="en-US" dirty="0" err="1" smtClean="0"/>
              <a:t>movimento</a:t>
            </a:r>
            <a:r>
              <a:rPr lang="en-US" dirty="0" smtClean="0"/>
              <a:t> </a:t>
            </a:r>
            <a:r>
              <a:rPr lang="en-US" dirty="0" err="1" smtClean="0"/>
              <a:t>na</a:t>
            </a:r>
            <a:r>
              <a:rPr lang="en-US" dirty="0" smtClean="0"/>
              <a:t> via </a:t>
            </a:r>
            <a:r>
              <a:rPr lang="en-US" dirty="0" err="1" smtClean="0"/>
              <a:t>terrestre</a:t>
            </a:r>
            <a:r>
              <a:rPr lang="en-US" dirty="0" smtClean="0"/>
              <a:t>, </a:t>
            </a:r>
            <a:r>
              <a:rPr lang="en-US" dirty="0" err="1" smtClean="0"/>
              <a:t>ou</a:t>
            </a:r>
            <a:r>
              <a:rPr lang="en-US" dirty="0" smtClean="0"/>
              <a:t> </a:t>
            </a:r>
            <a:r>
              <a:rPr lang="en-US" dirty="0" err="1" smtClean="0"/>
              <a:t>áreas</a:t>
            </a:r>
            <a:r>
              <a:rPr lang="en-US" dirty="0" smtClean="0"/>
              <a:t> </a:t>
            </a:r>
            <a:r>
              <a:rPr lang="en-US" dirty="0" err="1" smtClean="0"/>
              <a:t>abertas</a:t>
            </a:r>
            <a:r>
              <a:rPr lang="en-US" dirty="0" smtClean="0"/>
              <a:t> </a:t>
            </a:r>
            <a:r>
              <a:rPr lang="en-US" dirty="0" err="1" smtClean="0"/>
              <a:t>ao</a:t>
            </a:r>
            <a:r>
              <a:rPr lang="en-US" dirty="0" smtClean="0"/>
              <a:t> </a:t>
            </a:r>
            <a:r>
              <a:rPr lang="en-US" dirty="0" err="1" smtClean="0"/>
              <a:t>público</a:t>
            </a:r>
            <a:r>
              <a:rPr lang="en-US" dirty="0" smtClean="0"/>
              <a:t>. </a:t>
            </a:r>
            <a:r>
              <a:rPr lang="en-US" dirty="0" err="1" smtClean="0"/>
              <a:t>Pode</a:t>
            </a:r>
            <a:r>
              <a:rPr lang="en-US" dirty="0" smtClean="0"/>
              <a:t> </a:t>
            </a:r>
            <a:r>
              <a:rPr lang="en-US" dirty="0" err="1" smtClean="0"/>
              <a:t>originar</a:t>
            </a:r>
            <a:r>
              <a:rPr lang="en-US" dirty="0" smtClean="0"/>
              <a:t>-se, </a:t>
            </a:r>
            <a:r>
              <a:rPr lang="en-US" dirty="0" err="1" smtClean="0"/>
              <a:t>terminar</a:t>
            </a:r>
            <a:r>
              <a:rPr lang="en-US" dirty="0" smtClean="0"/>
              <a:t> </a:t>
            </a:r>
            <a:r>
              <a:rPr lang="en-US" dirty="0" err="1" smtClean="0"/>
              <a:t>ou</a:t>
            </a:r>
            <a:r>
              <a:rPr lang="en-US" dirty="0" smtClean="0"/>
              <a:t> </a:t>
            </a:r>
            <a:r>
              <a:rPr lang="en-US" dirty="0" err="1" smtClean="0"/>
              <a:t>envolver</a:t>
            </a:r>
            <a:r>
              <a:rPr lang="en-US" dirty="0" smtClean="0"/>
              <a:t> </a:t>
            </a:r>
            <a:r>
              <a:rPr lang="en-US" dirty="0" err="1" smtClean="0"/>
              <a:t>veículo</a:t>
            </a:r>
            <a:r>
              <a:rPr lang="en-US" dirty="0" smtClean="0"/>
              <a:t> </a:t>
            </a:r>
            <a:r>
              <a:rPr lang="en-US" dirty="0" err="1" smtClean="0"/>
              <a:t>na</a:t>
            </a:r>
            <a:r>
              <a:rPr lang="en-US" dirty="0" smtClean="0"/>
              <a:t> via </a:t>
            </a:r>
            <a:r>
              <a:rPr lang="en-US" dirty="0" err="1" smtClean="0"/>
              <a:t>pública</a:t>
            </a:r>
            <a:r>
              <a:rPr lang="en-US" dirty="0" smtClean="0"/>
              <a:t>.” (NBR 10.697/89)</a:t>
            </a:r>
          </a:p>
        </p:txBody>
      </p:sp>
    </p:spTree>
    <p:extLst>
      <p:ext uri="{BB962C8B-B14F-4D97-AF65-F5344CB8AC3E}">
        <p14:creationId xmlns:p14="http://schemas.microsoft.com/office/powerpoint/2010/main" val="1795182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CAUSAS DOS ACIDENTES DE TRÂNSITO</a:t>
            </a:r>
            <a:endParaRPr lang="pt-BR" dirty="0"/>
          </a:p>
        </p:txBody>
      </p:sp>
      <p:sp>
        <p:nvSpPr>
          <p:cNvPr id="3" name="Espaço Reservado para Conteúdo 2"/>
          <p:cNvSpPr>
            <a:spLocks noGrp="1"/>
          </p:cNvSpPr>
          <p:nvPr>
            <p:ph idx="1"/>
          </p:nvPr>
        </p:nvSpPr>
        <p:spPr/>
        <p:txBody>
          <a:bodyPr/>
          <a:lstStyle/>
          <a:p>
            <a:r>
              <a:rPr lang="en-US" dirty="0" smtClean="0"/>
              <a:t>VIA</a:t>
            </a:r>
          </a:p>
          <a:p>
            <a:endParaRPr lang="en-US" dirty="0" smtClean="0"/>
          </a:p>
          <a:p>
            <a:r>
              <a:rPr lang="en-US" dirty="0" smtClean="0"/>
              <a:t>VEÍCULO</a:t>
            </a:r>
          </a:p>
          <a:p>
            <a:endParaRPr lang="en-US" dirty="0" smtClean="0"/>
          </a:p>
          <a:p>
            <a:r>
              <a:rPr lang="en-US" dirty="0" smtClean="0"/>
              <a:t>CONDUTOR</a:t>
            </a:r>
          </a:p>
          <a:p>
            <a:endParaRPr lang="en-US" dirty="0" smtClean="0"/>
          </a:p>
          <a:p>
            <a:r>
              <a:rPr lang="en-US" dirty="0" smtClean="0"/>
              <a:t>OUTRAS CAUSAS</a:t>
            </a:r>
            <a:endParaRPr lang="pt-BR" dirty="0"/>
          </a:p>
        </p:txBody>
      </p:sp>
    </p:spTree>
    <p:extLst>
      <p:ext uri="{BB962C8B-B14F-4D97-AF65-F5344CB8AC3E}">
        <p14:creationId xmlns:p14="http://schemas.microsoft.com/office/powerpoint/2010/main" val="400688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6357</Words>
  <Application>Microsoft Office PowerPoint</Application>
  <PresentationFormat>Apresentação na tela (4:3)</PresentationFormat>
  <Paragraphs>314</Paragraphs>
  <Slides>74</Slides>
  <Notes>0</Notes>
  <HiddenSlides>0</HiddenSlides>
  <MMClips>0</MMClips>
  <ScaleCrop>false</ScaleCrop>
  <HeadingPairs>
    <vt:vector size="4" baseType="variant">
      <vt:variant>
        <vt:lpstr>Tema</vt:lpstr>
      </vt:variant>
      <vt:variant>
        <vt:i4>1</vt:i4>
      </vt:variant>
      <vt:variant>
        <vt:lpstr>Títulos de slides</vt:lpstr>
      </vt:variant>
      <vt:variant>
        <vt:i4>74</vt:i4>
      </vt:variant>
    </vt:vector>
  </HeadingPairs>
  <TitlesOfParts>
    <vt:vector size="75" baseType="lpstr">
      <vt:lpstr>Tema do Office</vt:lpstr>
      <vt:lpstr>RESPONSABILIDADE CIVIL NOS ACIDENTES DE TRÂNSITO</vt:lpstr>
      <vt:lpstr>TRÂNSITO</vt:lpstr>
      <vt:lpstr>VIA PÚBLICA</vt:lpstr>
      <vt:lpstr>VIA PÚBLICA</vt:lpstr>
      <vt:lpstr>VIA PÚBLICA</vt:lpstr>
      <vt:lpstr>DIREITO AO TRÂNSITO SEGURO</vt:lpstr>
      <vt:lpstr>DIREITO AO TRÂNSITO SEGURO</vt:lpstr>
      <vt:lpstr>ACIDENTE DE TRÂNSITO</vt:lpstr>
      <vt:lpstr>CAUSAS DOS ACIDENTES DE TRÂNSITO</vt:lpstr>
      <vt:lpstr>CAUSAS DOS ACIDENTES DE TRÂNSITO</vt:lpstr>
      <vt:lpstr>CONSEQUÊNCIAS DOS ACIDENTES DE TRÂNSITO</vt:lpstr>
      <vt:lpstr>RESPONSABILIDADE CIVIL NOS ACIDENTES DE TRÂNSITO</vt:lpstr>
      <vt:lpstr>RESPONSABILIDADE CIVIL NOS ACIDENTES DE TRÂNSITO</vt:lpstr>
      <vt:lpstr>RESPONSABILIDADE CIVIL NOS ACIDENTES DE TRÂNSITO</vt:lpstr>
      <vt:lpstr>RESPONSABILIDADE CIVIL NOS ACIDENTES DE TRÂNSITO</vt:lpstr>
      <vt:lpstr>PRESUNÇÃO DE CULPA DO CONDUTOR</vt:lpstr>
      <vt:lpstr>PRESUNÇÃO DE CULPA DO CONDUTOR</vt:lpstr>
      <vt:lpstr>PRESUNÇÃO DE CULPA DO CONDUTOR</vt:lpstr>
      <vt:lpstr>RESPONSABILIDADE DOS VEÍCULOS MAIORES PELOS MENORES</vt:lpstr>
      <vt:lpstr>RESPONSABILIDADE DOS VEÍCULOS MAIORES PELOS MENORES</vt:lpstr>
      <vt:lpstr>RESPONSABILIDADE DOS VEÍCULOS MAIORES PELOS MENORES</vt:lpstr>
      <vt:lpstr>QUEBRA DO DEVER OBJETIVO DE CUIDADO</vt:lpstr>
      <vt:lpstr>REGRAS GERAIS DE CIRCULAÇÃO E CONDUTA: DAS EXIGÊNCIAS EM RELAÇÃO AO CONDUTOR</vt:lpstr>
      <vt:lpstr>DAS EXIGÊNCIAS EM RELAÇÃO AO CONDUTOR</vt:lpstr>
      <vt:lpstr>CATEGORIAS DE HABILITAÇÃO Art. 143 CTB e Res. 168 do CONTRAN</vt:lpstr>
      <vt:lpstr>CATEGORIAS DE HABILITAÇÃO Art. 143 CTB e Res. 168 do CONTRAN</vt:lpstr>
      <vt:lpstr>FALTA DE HABILITAÇÃO E RESPONSABILIDADE CIVIL </vt:lpstr>
      <vt:lpstr>CONDIÇÕES FÍSICAS E MENTAIS DO CONDUTOR</vt:lpstr>
      <vt:lpstr>EMBRIAGUEZ AO VOLANTE</vt:lpstr>
      <vt:lpstr>DAS CONDIÇÕES DE CIRCULAÇÃO DO VEÍCULO</vt:lpstr>
      <vt:lpstr>DAS CONDIÇÕES DE CIRCULAÇÃO DO VEÍCULO</vt:lpstr>
      <vt:lpstr>DA DIREÇÃO VEICULAR</vt:lpstr>
      <vt:lpstr>DA VELOCIDADE</vt:lpstr>
      <vt:lpstr>DA VELOCIDADE MÁXIMA</vt:lpstr>
      <vt:lpstr>VELOCIDADE MÍNIMA</vt:lpstr>
      <vt:lpstr>VELOCIDADE COMPATÍVEL COM A SEGURANÇA</vt:lpstr>
      <vt:lpstr>VELOCIDADE COMPATÍVEL COM A SEGURANÇA</vt:lpstr>
      <vt:lpstr>POSICIONAMENTO DO VEÍCULO NA VIA MÃO E CONTRAMÃO DE DIREÇÃO</vt:lpstr>
      <vt:lpstr>POSICIONAMENTO DO VEÍCULO NA VIA</vt:lpstr>
      <vt:lpstr>POSICIONAMENTO DO VEÍCULO NA VIA</vt:lpstr>
      <vt:lpstr>POSICIONAMENTO DO VEÍCULO NA VIA</vt:lpstr>
      <vt:lpstr>POSICIONAMENTO DO VEÍCULO NA VIA</vt:lpstr>
      <vt:lpstr>DISTÂNCIA DE SEGURANÇA</vt:lpstr>
      <vt:lpstr>DISTANCIA DE SEGURANÇA FRONTAL</vt:lpstr>
      <vt:lpstr>FRENAGEM BRUSCA</vt:lpstr>
      <vt:lpstr>DISTÂNCIA DE SEGURANÇA LATERAL</vt:lpstr>
      <vt:lpstr>DISTÂNCIA DE SEGURANÇA</vt:lpstr>
      <vt:lpstr>DIREITO DE PREFERÊNCIA DE PASSAGEM NO CRUZAMENTO</vt:lpstr>
      <vt:lpstr>CRUZAMENTO SINALIZADO</vt:lpstr>
      <vt:lpstr>LUZES DO SEMÁFORO</vt:lpstr>
      <vt:lpstr>LUZES DO SEMÁFORO</vt:lpstr>
      <vt:lpstr>PLACA PARE</vt:lpstr>
      <vt:lpstr>PLACA PARE</vt:lpstr>
      <vt:lpstr>PLACA DÊ A PREFERÊNCIA</vt:lpstr>
      <vt:lpstr>CRUZAMENTO NÃO SINALIZADO</vt:lpstr>
      <vt:lpstr>CRUZAMENTO NÃO SINALIZADO</vt:lpstr>
      <vt:lpstr>PREFERÊNCIA PSICOLÓGICA</vt:lpstr>
      <vt:lpstr>PREFERÊNCIA PSCIOLÓGICA</vt:lpstr>
      <vt:lpstr>PREFERÊNCIA DO PEDESTRE</vt:lpstr>
      <vt:lpstr>PRUDÊNCIA AO SE APROXIMAR DE CRUZAMENTOS</vt:lpstr>
      <vt:lpstr>CUIDADO ESPECIAL NO CRUZAMENTO</vt:lpstr>
      <vt:lpstr>PRUDÊNCIA AO SE APROXIMAR DE CRUZAMENTOS</vt:lpstr>
      <vt:lpstr>ULTRAPASSAGEM</vt:lpstr>
      <vt:lpstr>ULTRAPASSAGEM</vt:lpstr>
      <vt:lpstr>ULTRAPASSAGEM</vt:lpstr>
      <vt:lpstr>ULTRAPASSAGEM</vt:lpstr>
      <vt:lpstr>ULTRAPASSAGEM</vt:lpstr>
      <vt:lpstr>DOS DESLOCAMENTOS LATERAIS</vt:lpstr>
      <vt:lpstr>CUIDADOS ESPECIAIS NA EXECUÇÃO DAS MANOBRAS</vt:lpstr>
      <vt:lpstr>FALTA DE SINALIZAÇÃO PARA TRANSPOSIÇÃO DE FAIXA</vt:lpstr>
      <vt:lpstr>INGRESSO NA VIA</vt:lpstr>
      <vt:lpstr>INGRESSO IRREGULAR NA VIA PÚBLICA SAINDO DE LOTE LINDEIRO</vt:lpstr>
      <vt:lpstr>CONVERSÃO À ESQUERDA E RETORNO </vt:lpstr>
      <vt:lpstr>CONVERSÃO À ESQUERDA E À DIREITA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RESPONSABILIDADE CIVIL NOS ACIDENTES DE TRÂNSITO</dc:title>
  <dc:creator>Usuário</dc:creator>
  <cp:lastModifiedBy>Aranão</cp:lastModifiedBy>
  <cp:revision>42</cp:revision>
  <dcterms:created xsi:type="dcterms:W3CDTF">2012-02-29T00:46:42Z</dcterms:created>
  <dcterms:modified xsi:type="dcterms:W3CDTF">2013-08-28T18:54:23Z</dcterms:modified>
</cp:coreProperties>
</file>