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1"/>
  </p:sldMasterIdLst>
  <p:notesMasterIdLst>
    <p:notesMasterId r:id="rId36"/>
  </p:notesMasterIdLst>
  <p:sldIdLst>
    <p:sldId id="256" r:id="rId2"/>
    <p:sldId id="257" r:id="rId3"/>
    <p:sldId id="284" r:id="rId4"/>
    <p:sldId id="287" r:id="rId5"/>
    <p:sldId id="288" r:id="rId6"/>
    <p:sldId id="291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295" r:id="rId16"/>
    <p:sldId id="302" r:id="rId17"/>
    <p:sldId id="304" r:id="rId18"/>
    <p:sldId id="305" r:id="rId19"/>
    <p:sldId id="306" r:id="rId20"/>
    <p:sldId id="308" r:id="rId21"/>
    <p:sldId id="310" r:id="rId22"/>
    <p:sldId id="311" r:id="rId23"/>
    <p:sldId id="312" r:id="rId24"/>
    <p:sldId id="313" r:id="rId25"/>
    <p:sldId id="314" r:id="rId26"/>
    <p:sldId id="315" r:id="rId27"/>
    <p:sldId id="317" r:id="rId28"/>
    <p:sldId id="318" r:id="rId29"/>
    <p:sldId id="319" r:id="rId30"/>
    <p:sldId id="316" r:id="rId31"/>
    <p:sldId id="320" r:id="rId32"/>
    <p:sldId id="321" r:id="rId33"/>
    <p:sldId id="322" r:id="rId34"/>
    <p:sldId id="323" r:id="rId35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C238408C-6839-46EE-8131-EDA75C487F2E}" type="datetimeFigureOut">
              <a:rPr/>
              <a:pPr/>
              <a:t>30/06/2006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87D77045-401A-4D5E-BFE3-54C21A8A6634}" type="slidenum">
              <a:rPr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REGIME DE BENS – PANORAMA</a:t>
            </a:r>
            <a:r>
              <a:rPr lang="pt-BR" baseline="0" dirty="0" smtClean="0"/>
              <a:t> HISTÓRICO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4479A3-CDB5-4B88-8770-A2480D4D7FE4}" type="datetime1">
              <a:rPr kumimoji="0" lang="pt-BR" smtClean="0">
                <a:solidFill>
                  <a:schemeClr val="tx2"/>
                </a:solidFill>
              </a:rPr>
              <a:t>17/10/2014</a:t>
            </a:fld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6E62-5547-4C83-AC2D-5DE35B99B28D}" type="datetime1">
              <a:rPr kumimoji="0" lang="pt-BR" smtClean="0">
                <a:solidFill>
                  <a:schemeClr val="tx2"/>
                </a:solidFill>
              </a:rPr>
              <a:t>17/10/2014</a:t>
            </a:fld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D398-21E6-4D8A-921D-5AB46E6DD159}" type="datetime1">
              <a:rPr kumimoji="0" lang="pt-BR" smtClean="0">
                <a:solidFill>
                  <a:schemeClr val="tx2"/>
                </a:solidFill>
              </a:rPr>
              <a:t>17/10/2014</a:t>
            </a:fld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25513CC-8460-47A2-9A4E-DDC31F730E75}" type="datetime1">
              <a:rPr kumimoji="0" lang="pt-BR" smtClean="0">
                <a:solidFill>
                  <a:schemeClr val="tx2"/>
                </a:solidFill>
              </a:rPr>
              <a:t>17/10/2014</a:t>
            </a:fld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0F38F9-7D43-4B65-B0DE-AE6F25447FA1}" type="datetime1">
              <a:rPr lang="pt-BR" smtClean="0"/>
              <a:t>17/10/2014</a:t>
            </a:fld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1BB-9F63-4384-AEC3-BACECA31E472}" type="datetime1">
              <a:rPr lang="pt-BR" smtClean="0"/>
              <a:t>17/10/2014</a:t>
            </a:fld>
            <a:endParaRPr kumimoji="0"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793-6B16-4A03-AD7C-C3C3883820AC}" type="datetime1">
              <a:rPr lang="pt-BR" smtClean="0"/>
              <a:t>17/10/2014</a:t>
            </a:fld>
            <a:endParaRPr kumimoji="0"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8A421F-F4CE-40E4-85B9-4D5AEAF8C6D0}" type="datetime1">
              <a:rPr kumimoji="0" lang="pt-BR" smtClean="0">
                <a:solidFill>
                  <a:schemeClr val="tx2"/>
                </a:solidFill>
              </a:rPr>
              <a:t>17/10/2014</a:t>
            </a:fld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A4F9-4821-4873-9CDD-534EE1FB0054}" type="datetime1">
              <a:rPr lang="pt-BR" smtClean="0"/>
              <a:t>17/10/2014</a:t>
            </a:fld>
            <a:endParaRPr kumimoji="0"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D953E9-05EC-4D17-A60F-06423B5FDC3D}" type="datetime1">
              <a:rPr lang="pt-BR" smtClean="0"/>
              <a:t>17/10/2014</a:t>
            </a:fld>
            <a:endParaRPr kumimoji="0"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3E06E2-A6DA-4D05-BBBF-631154146C16}" type="datetime1">
              <a:rPr lang="pt-BR" smtClean="0"/>
              <a:t>17/10/2014</a:t>
            </a:fld>
            <a:endParaRPr kumimoji="0"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D93096-5B34-4342-9326-69289CEAE4C2}" type="slidenum">
              <a:rPr lang="pt-BR" smtClean="0"/>
              <a:pPr/>
              <a:t>‹nº›</a:t>
            </a:fld>
            <a:endParaRPr kumimoji="0"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29DA57-9308-49A0-A1F2-D62601D0CC15}" type="datetime1">
              <a:rPr kumimoji="0" lang="pt-BR" smtClean="0">
                <a:solidFill>
                  <a:schemeClr val="tx2"/>
                </a:solidFill>
              </a:rPr>
              <a:t>17/10/2014</a:t>
            </a:fld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/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‹nº›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pt-BR" dirty="0" smtClean="0"/>
              <a:t>REGIMES DE BENS NO MATRIMÔNIO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pt-BR" dirty="0" smtClean="0">
                <a:solidFill>
                  <a:schemeClr val="accent1"/>
                </a:solidFill>
              </a:rPr>
              <a:t>Visão  Geral e Questões Pontuais</a:t>
            </a:r>
          </a:p>
          <a:p>
            <a:endParaRPr lang="pt-BR" dirty="0" smtClean="0">
              <a:solidFill>
                <a:schemeClr val="accent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Prof. Mestre Marcelo Bueno Elias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Das diferenças entre os Regimes – Regras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Comunhão Universal: forma-se único acervo patrimonial</a:t>
            </a:r>
          </a:p>
          <a:p>
            <a:pPr algn="just"/>
            <a:r>
              <a:rPr lang="pt-BR" dirty="0" smtClean="0"/>
              <a:t>Separação Total: formam-se 2 massas patrimoniais (que não se comunicam)</a:t>
            </a:r>
          </a:p>
          <a:p>
            <a:pPr algn="just"/>
            <a:r>
              <a:rPr lang="pt-BR" dirty="0" smtClean="0"/>
              <a:t>Comunhão Parcial: formam-se 3 massas patrimoniais</a:t>
            </a:r>
          </a:p>
          <a:p>
            <a:pPr lvl="1" algn="just"/>
            <a:r>
              <a:rPr lang="pt-BR" dirty="0" smtClean="0"/>
              <a:t>Bens do marido</a:t>
            </a:r>
          </a:p>
          <a:p>
            <a:pPr lvl="1" algn="just"/>
            <a:r>
              <a:rPr lang="pt-BR" dirty="0" smtClean="0"/>
              <a:t>Bens da esposa</a:t>
            </a:r>
          </a:p>
          <a:p>
            <a:pPr lvl="1" algn="just"/>
            <a:r>
              <a:rPr lang="pt-BR" dirty="0" smtClean="0"/>
              <a:t>Aquestos (bens comuns)</a:t>
            </a:r>
          </a:p>
          <a:p>
            <a:pPr algn="just"/>
            <a:r>
              <a:rPr lang="pt-BR" dirty="0" smtClean="0"/>
              <a:t>Participação Final nos Aquestos: formam-se 5 massas patrimoniais</a:t>
            </a:r>
          </a:p>
          <a:p>
            <a:pPr lvl="1" algn="just"/>
            <a:r>
              <a:rPr lang="pt-BR" dirty="0" smtClean="0"/>
              <a:t>Bens do marido (anteriores ao casamento)</a:t>
            </a:r>
          </a:p>
          <a:p>
            <a:pPr lvl="1" algn="just"/>
            <a:r>
              <a:rPr lang="pt-BR" dirty="0" smtClean="0"/>
              <a:t>Bens da esposa (anteriores ao casamento)</a:t>
            </a:r>
          </a:p>
          <a:p>
            <a:pPr lvl="1" algn="just"/>
            <a:r>
              <a:rPr lang="pt-BR" dirty="0" smtClean="0"/>
              <a:t>Patrimônio em nome próprio do marido</a:t>
            </a:r>
          </a:p>
          <a:p>
            <a:pPr lvl="1" algn="just"/>
            <a:r>
              <a:rPr lang="pt-BR" dirty="0" smtClean="0"/>
              <a:t>Patrimônio em nome próprio da esposa</a:t>
            </a:r>
          </a:p>
          <a:p>
            <a:pPr lvl="1" algn="just"/>
            <a:r>
              <a:rPr lang="pt-BR" dirty="0" smtClean="0"/>
              <a:t>Bens comuns adquiridos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10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 da Comunicabilidade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É o princípio regente do regime de bens do patrimônio adquirido depois das núpcias</a:t>
            </a:r>
          </a:p>
          <a:p>
            <a:pPr algn="just"/>
            <a:r>
              <a:rPr lang="pt-BR" dirty="0" smtClean="0"/>
              <a:t>Para ser afastada tal princípio: pacto antenupcial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Exceções ao princípio: </a:t>
            </a:r>
          </a:p>
          <a:p>
            <a:pPr marL="822960" lvl="1" indent="-457200" algn="just"/>
            <a:r>
              <a:rPr lang="pt-BR" dirty="0" smtClean="0"/>
              <a:t>Comunhão Universal / Comunhão Parcial: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Excluem-se da comunhão os livros e instrumentos da profissão – </a:t>
            </a:r>
            <a:r>
              <a:rPr lang="pt-BR" dirty="0" err="1" smtClean="0"/>
              <a:t>arts</a:t>
            </a:r>
            <a:r>
              <a:rPr lang="pt-BR" dirty="0" smtClean="0"/>
              <a:t>. 1.659, V, e 1.668, V, ambos do CC – Críticas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Excluem-se os proventos do trabalho pessoal de cada cônjuge – art. 1.659, VI, do CC – Críticas: aniquilação do regime patrimonial</a:t>
            </a:r>
          </a:p>
          <a:p>
            <a:pPr marL="822960" lvl="1" indent="-457200" algn="just">
              <a:buNone/>
            </a:pPr>
            <a:r>
              <a:rPr lang="pt-BR" dirty="0" smtClean="0"/>
              <a:t>Posição do STJ</a:t>
            </a:r>
          </a:p>
          <a:p>
            <a:pPr marL="822960" lvl="1" indent="-457200">
              <a:buFont typeface="+mj-lt"/>
              <a:buAutoNum type="arabicPeriod"/>
            </a:pPr>
            <a:endParaRPr lang="pt-BR" dirty="0" smtClean="0"/>
          </a:p>
          <a:p>
            <a:pPr marL="822960" lvl="1" indent="-4572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11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Administração dos Bens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Qualquer que seja o regime, existe autonomia</a:t>
            </a:r>
          </a:p>
          <a:p>
            <a:pPr algn="just"/>
            <a:r>
              <a:rPr lang="pt-BR" dirty="0" smtClean="0"/>
              <a:t>Os bens próprios: administração pelo seu proprietário – art. 1.642, II, do CC</a:t>
            </a:r>
          </a:p>
          <a:p>
            <a:pPr algn="just"/>
            <a:r>
              <a:rPr lang="pt-BR" dirty="0" smtClean="0"/>
              <a:t>Dívidas contraídas na administração dos bens particulares: não respondem os bens comuns – art. 1.666 do CC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12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Vedações acerca dos bens imóveis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É proibido a qualquer do par vender ou dar em hipoteca bens imóveis – art. 1.647, I, do CC</a:t>
            </a:r>
          </a:p>
          <a:p>
            <a:pPr algn="just"/>
            <a:r>
              <a:rPr lang="pt-BR" dirty="0" smtClean="0"/>
              <a:t>Essa regra comporta exceções: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No regime de Participação Final nos Aquestos, é possível convencionar a livre disposição dos bens imóveis particulares – art. 1.656 do CC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Empresário casado em qualquer regime pode dispor dos bens da empresa, ficando dispensada outorga conjugal – art. 978 do CC – </a:t>
            </a:r>
            <a:r>
              <a:rPr lang="pt-BR" dirty="0" smtClean="0">
                <a:solidFill>
                  <a:srgbClr val="FF0000"/>
                </a:solidFill>
              </a:rPr>
              <a:t>obs.: perigo!</a:t>
            </a:r>
          </a:p>
          <a:p>
            <a:pPr marL="457200" indent="-457200" algn="just"/>
            <a:r>
              <a:rPr lang="pt-BR" dirty="0" smtClean="0"/>
              <a:t>Fora essas exceções, a venda ou comprometimento de bens imóveis depende do consentimento de ambos os cônjuges; o mesmo vale para locações de bens comuns por prazo superior a 10 anos (art. 3º da Lei 8.245/91)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13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Vedações acerca dos bens imóveis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Art. 1.665 do CC: não é nova hipótese de exceção</a:t>
            </a:r>
          </a:p>
          <a:p>
            <a:pPr algn="just"/>
            <a:r>
              <a:rPr lang="pt-BR" dirty="0" smtClean="0"/>
              <a:t>Alienação / Gravação de ônus real: é necessária vênia conjugal; em caso de negativa, pode ser buscado suprimento judicial</a:t>
            </a:r>
          </a:p>
          <a:p>
            <a:pPr algn="just"/>
            <a:r>
              <a:rPr lang="pt-BR" dirty="0" smtClean="0"/>
              <a:t>Em juízo, as ações reais imobiliárias devem ser propostas por ambos e contra ambos (litisconsórcio necessário ativo e passivo)</a:t>
            </a:r>
          </a:p>
          <a:p>
            <a:pPr algn="just"/>
            <a:r>
              <a:rPr lang="pt-BR" dirty="0" smtClean="0"/>
              <a:t>Em caso de penhora de bem do casal, deve ser intimado o cônjuge do executado – art. 655, §2º do CPC</a:t>
            </a:r>
          </a:p>
          <a:p>
            <a:pPr algn="just"/>
            <a:r>
              <a:rPr lang="pt-BR" dirty="0" smtClean="0"/>
              <a:t>Lei Maria da Penha - Lei 11.340/06: admite proibição judicial temporária de compra e venda / locação de imóvel comum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14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Proibição de prestação de aval e fiança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Art. 1.647, III, do CC</a:t>
            </a:r>
          </a:p>
          <a:p>
            <a:pPr algn="just"/>
            <a:r>
              <a:rPr lang="pt-BR" dirty="0" smtClean="0"/>
              <a:t>Meio de propiciar controle à gestão patrimonial</a:t>
            </a:r>
          </a:p>
          <a:p>
            <a:pPr algn="just"/>
            <a:r>
              <a:rPr lang="pt-BR" dirty="0" smtClean="0"/>
              <a:t>Aval/Fiança são garantias de favor</a:t>
            </a:r>
          </a:p>
          <a:p>
            <a:pPr algn="just"/>
            <a:r>
              <a:rPr lang="pt-BR" dirty="0" smtClean="0"/>
              <a:t>Se feito(a), o ato é anulável – art. 1.650 do CC</a:t>
            </a:r>
          </a:p>
          <a:p>
            <a:pPr lvl="1" algn="just"/>
            <a:r>
              <a:rPr lang="pt-BR" dirty="0" smtClean="0"/>
              <a:t>A jurisprudência tem limitado o efeito da invalidação à meação</a:t>
            </a:r>
          </a:p>
          <a:p>
            <a:pPr algn="just"/>
            <a:r>
              <a:rPr lang="pt-BR" dirty="0" smtClean="0"/>
              <a:t>“Pelos títulos de dívida de qualquer natureza, firmados por um só dos cônjuges, ainda que casados pelo regime da Comunhão Universal, somente responderão os bens particulares do signatário e os comuns até o limite de sua meação” – art. 3º do Estatuto da Mulher Casada</a:t>
            </a:r>
          </a:p>
          <a:p>
            <a:pPr lvl="2"/>
            <a:r>
              <a:rPr lang="pt-BR" dirty="0" smtClean="0"/>
              <a:t>Compatível com o atual artigo 1.663, §1º, do CC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15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Proibições acerca de doações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O casado não pode doar ou transferir bens móveis ou imóveis à pessoa com quem mantém união paralela</a:t>
            </a:r>
          </a:p>
          <a:p>
            <a:pPr algn="just"/>
            <a:r>
              <a:rPr lang="pt-BR" dirty="0" smtClean="0"/>
              <a:t>Doação ou transferência nesses moldes é anulável</a:t>
            </a:r>
          </a:p>
          <a:p>
            <a:pPr algn="just"/>
            <a:r>
              <a:rPr lang="pt-BR" dirty="0" smtClean="0"/>
              <a:t>Prazos: </a:t>
            </a:r>
          </a:p>
          <a:p>
            <a:pPr lvl="1" algn="just"/>
            <a:r>
              <a:rPr lang="pt-BR" dirty="0" smtClean="0"/>
              <a:t>2 anos contados da dissolução da sociedade conjugal (morte, anulação ou divórcio) – art. 550 do CC;</a:t>
            </a:r>
          </a:p>
          <a:p>
            <a:pPr lvl="1" algn="just"/>
            <a:r>
              <a:rPr lang="pt-BR" dirty="0" smtClean="0"/>
              <a:t>Se o casal já estiver separado apenas de fato, pode ser requerida a anulação a qualquer tempo (enquanto não dissolvido o vínculo) </a:t>
            </a:r>
          </a:p>
          <a:p>
            <a:pPr lvl="1" algn="just"/>
            <a:r>
              <a:rPr lang="pt-BR" dirty="0" smtClean="0"/>
              <a:t>Se for em até 5 anos após a separação de fato, é dispensável qualquer prova</a:t>
            </a:r>
          </a:p>
          <a:p>
            <a:pPr lvl="1" algn="just"/>
            <a:r>
              <a:rPr lang="pt-BR" dirty="0" smtClean="0"/>
              <a:t>Ser for após 5 anos da separação de fato, o prejudicado terá que provar que não houve esforço comum do </a:t>
            </a:r>
            <a:r>
              <a:rPr lang="pt-BR" dirty="0" err="1" smtClean="0"/>
              <a:t>concubino</a:t>
            </a:r>
            <a:endParaRPr lang="pt-BR" dirty="0" smtClean="0"/>
          </a:p>
          <a:p>
            <a:pPr algn="just"/>
            <a:r>
              <a:rPr lang="pt-BR" dirty="0" smtClean="0"/>
              <a:t>Obs.: só se pode reivindicar bens adquiridos durante a vida em comum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16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pacto antenupcial – </a:t>
            </a:r>
            <a:r>
              <a:rPr lang="pt-BR" dirty="0" err="1" smtClean="0"/>
              <a:t>arts</a:t>
            </a:r>
            <a:r>
              <a:rPr lang="pt-BR" dirty="0" smtClean="0"/>
              <a:t>. 1639 e 1.653 a 1.657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Antes do casamento, os nubentes podem estipular o que quiserem sobre o regime de bens</a:t>
            </a:r>
          </a:p>
          <a:p>
            <a:pPr algn="just"/>
            <a:r>
              <a:rPr lang="pt-BR" dirty="0" smtClean="0"/>
              <a:t>Porém, em determinados casos, a lei impõe o regime obrigatório de Separação de Bens – art. 1.641 do CC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Qual a forma de que se deve revestir o pacto?</a:t>
            </a:r>
          </a:p>
          <a:p>
            <a:pPr algn="just"/>
            <a:r>
              <a:rPr lang="pt-BR" dirty="0" smtClean="0"/>
              <a:t>Eficácia sujeita a condição suspensiva</a:t>
            </a:r>
          </a:p>
          <a:p>
            <a:pPr algn="just"/>
            <a:r>
              <a:rPr lang="pt-BR" dirty="0" smtClean="0"/>
              <a:t>Não tem prazo de validade</a:t>
            </a:r>
          </a:p>
          <a:p>
            <a:pPr algn="just"/>
            <a:r>
              <a:rPr lang="pt-BR" dirty="0" smtClean="0"/>
              <a:t>Os noivos podem fazer doações recíprocas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17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pacto antenupcial – </a:t>
            </a:r>
            <a:r>
              <a:rPr lang="pt-BR" dirty="0" err="1" smtClean="0"/>
              <a:t>arts</a:t>
            </a:r>
            <a:r>
              <a:rPr lang="pt-BR" dirty="0" smtClean="0"/>
              <a:t>. 1639 e 1.653 a 1.657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Terceiros também podem participar e fazer doações</a:t>
            </a:r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Podem ser feitas avenças sobre questões não patrimoniais (o limite é a lei)</a:t>
            </a:r>
          </a:p>
          <a:p>
            <a:pPr algn="just"/>
            <a:r>
              <a:rPr lang="pt-BR" dirty="0" smtClean="0"/>
              <a:t>Se um ou ambos forem menores, pode ser celebrado mesmo assim o pacto, desde que autorizado por representante legal – art. 1.654 do CC</a:t>
            </a:r>
          </a:p>
          <a:p>
            <a:pPr algn="just"/>
            <a:r>
              <a:rPr lang="pt-BR" dirty="0" smtClean="0"/>
              <a:t>No assento de casamento, devem constar o regime e todos os dados referentes ao pacto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18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Comunhão Parcial de Bens – </a:t>
            </a:r>
            <a:r>
              <a:rPr lang="pt-BR" dirty="0" err="1" smtClean="0"/>
              <a:t>arts</a:t>
            </a:r>
            <a:r>
              <a:rPr lang="pt-BR" dirty="0" smtClean="0"/>
              <a:t>. 1.658 a 1.666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o regime legal</a:t>
            </a:r>
          </a:p>
          <a:p>
            <a:pPr algn="just"/>
            <a:r>
              <a:rPr lang="pt-BR" dirty="0" smtClean="0"/>
              <a:t>Forte componente ético</a:t>
            </a:r>
          </a:p>
          <a:p>
            <a:pPr algn="just"/>
            <a:r>
              <a:rPr lang="pt-BR" dirty="0" smtClean="0"/>
              <a:t>Comunhão dos bens adquiridos durante o casamento</a:t>
            </a:r>
          </a:p>
          <a:p>
            <a:pPr algn="just"/>
            <a:r>
              <a:rPr lang="pt-BR" dirty="0" smtClean="0"/>
              <a:t>Visa evitar o enriquecimento sem causa</a:t>
            </a:r>
          </a:p>
          <a:p>
            <a:pPr algn="just"/>
            <a:r>
              <a:rPr lang="pt-BR" dirty="0" smtClean="0"/>
              <a:t>Mesmo optando por esse regime, os nubentes podem fazer pacto antenupcial – art. 1.665 do CC</a:t>
            </a:r>
          </a:p>
          <a:p>
            <a:pPr algn="just"/>
            <a:r>
              <a:rPr lang="pt-BR" dirty="0" smtClean="0"/>
              <a:t>Tanto os bens móveis como os imóveis presumem-se comuns se adquiridos após o casamento –art. 1.662 do CC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19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pt-BR" sz="3000" dirty="0" smtClean="0"/>
              <a:t>REGIME</a:t>
            </a:r>
            <a:r>
              <a:rPr lang="pt-BR" dirty="0" smtClean="0"/>
              <a:t> </a:t>
            </a:r>
            <a:r>
              <a:rPr lang="pt-BR" sz="3000" dirty="0" smtClean="0"/>
              <a:t>DE BENS – PANORAMA  HISTÓRICO</a:t>
            </a:r>
            <a:endParaRPr lang="pt-BR" sz="30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920880" cy="4525963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algn="just"/>
            <a:r>
              <a:rPr lang="pt-BR" dirty="0" smtClean="0"/>
              <a:t>CC – 1916 – Família e sua constituição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Regime Legal – MANCOMUNHÃO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Lei 4.121/62 – Estatuto</a:t>
            </a:r>
          </a:p>
          <a:p>
            <a:pPr algn="just"/>
            <a:r>
              <a:rPr lang="pt-BR" dirty="0" smtClean="0"/>
              <a:t>Instituiu os bens reservados</a:t>
            </a:r>
          </a:p>
          <a:p>
            <a:pPr algn="just"/>
            <a:r>
              <a:rPr lang="pt-BR" dirty="0" smtClean="0"/>
              <a:t>Extinção: Princípio da Igualdade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Lei do Divórcio (6.515/77) – Alteração do Regime Legal</a:t>
            </a:r>
          </a:p>
          <a:p>
            <a:pPr algn="just"/>
            <a:r>
              <a:rPr lang="pt-BR" dirty="0" smtClean="0"/>
              <a:t>Afasta-se a comunicação de bens  anteriores e de heranças, legados e doações recebidos a qualquer tempo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CC – 2002 – Exclusão do Regime Dotal</a:t>
            </a:r>
          </a:p>
          <a:p>
            <a:pPr algn="just"/>
            <a:r>
              <a:rPr lang="pt-BR" dirty="0" smtClean="0"/>
              <a:t>Criação do Regime da Participação Final nos Aquestos</a:t>
            </a:r>
          </a:p>
          <a:p>
            <a:pPr algn="just"/>
            <a:r>
              <a:rPr lang="pt-BR" dirty="0" smtClean="0"/>
              <a:t>Admissão da alteração do regime de bens na constância do casamento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Comunhão Parcial de Bens – </a:t>
            </a:r>
            <a:r>
              <a:rPr lang="pt-BR" dirty="0" err="1" smtClean="0"/>
              <a:t>arts</a:t>
            </a:r>
            <a:r>
              <a:rPr lang="pt-BR" dirty="0" smtClean="0"/>
              <a:t>. 1.658 a 1.666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Excluem-se da comunhão: art. 1.659 do CC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Bens anteriores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Bens adquiridos por doação ou sucessão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Bens adquiridos com o produto da venda de bens particulares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Obrigações/dívidas assumidas antes (e em razão do casamento)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Obrigações decorrentes de ato ilícito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Bens de uso pessoal, livros e instrumentos da profissão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Proventos de trabalho pessoal do cônjuge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Pensões e outras rendas semelhantes</a:t>
            </a:r>
          </a:p>
          <a:p>
            <a:pPr marL="457200" indent="-457200" algn="just"/>
            <a:r>
              <a:rPr lang="pt-BR" dirty="0" smtClean="0"/>
              <a:t>Obs.: </a:t>
            </a:r>
            <a:r>
              <a:rPr lang="pt-BR" dirty="0" err="1" smtClean="0"/>
              <a:t>jóias</a:t>
            </a:r>
            <a:r>
              <a:rPr lang="pt-BR" dirty="0" smtClean="0"/>
              <a:t>?????? – </a:t>
            </a:r>
          </a:p>
          <a:p>
            <a:pPr marL="457200" indent="-457200" algn="just"/>
            <a:r>
              <a:rPr lang="pt-BR" dirty="0" smtClean="0"/>
              <a:t>Críticas aos itens 6, 7 e 8</a:t>
            </a:r>
          </a:p>
          <a:p>
            <a:pPr marL="457200" indent="-457200">
              <a:buNone/>
            </a:pPr>
            <a:endParaRPr lang="pt-BR" dirty="0" smtClean="0"/>
          </a:p>
          <a:p>
            <a:pPr marL="822960" lvl="1" indent="-45720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20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Comunhão Parcial de Bens – </a:t>
            </a:r>
            <a:r>
              <a:rPr lang="pt-BR" dirty="0" err="1" smtClean="0"/>
              <a:t>arts</a:t>
            </a:r>
            <a:r>
              <a:rPr lang="pt-BR" dirty="0" smtClean="0"/>
              <a:t>. 1.658 a 1.666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Jurisprudência</a:t>
            </a:r>
          </a:p>
          <a:p>
            <a:pPr lvl="2" algn="just"/>
            <a:r>
              <a:rPr lang="pt-BR" dirty="0" smtClean="0"/>
              <a:t>FGTS e indenizações trabalhistas (o período aquisitivo do direito foi anterior ou concomitante à união?)</a:t>
            </a:r>
          </a:p>
          <a:p>
            <a:pPr lvl="2" algn="just"/>
            <a:r>
              <a:rPr lang="pt-BR" dirty="0" smtClean="0"/>
              <a:t>Verbas indenizatórias e de caráter pessoal: incomunicáveis</a:t>
            </a:r>
          </a:p>
          <a:p>
            <a:pPr lvl="2" algn="just"/>
            <a:r>
              <a:rPr lang="pt-BR" dirty="0" smtClean="0"/>
              <a:t>Seguros pessoais/benefícios atrasados: comunicáveis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Art. 1.663 do CC: administração do patrimônio comum</a:t>
            </a:r>
          </a:p>
          <a:p>
            <a:pPr algn="just"/>
            <a:r>
              <a:rPr lang="pt-BR" dirty="0" smtClean="0"/>
              <a:t>Dívidas: bens comuns e os particulares do administrador</a:t>
            </a:r>
          </a:p>
          <a:p>
            <a:pPr algn="just"/>
            <a:r>
              <a:rPr lang="pt-BR" dirty="0" smtClean="0"/>
              <a:t>Os bens do outro só respondem se obteve algum proveito em decorrência da dívida</a:t>
            </a:r>
          </a:p>
          <a:p>
            <a:pPr algn="just"/>
            <a:r>
              <a:rPr lang="pt-BR" dirty="0" smtClean="0"/>
              <a:t>Cessão de uso/gozo de bem comum</a:t>
            </a:r>
          </a:p>
          <a:p>
            <a:pPr algn="just"/>
            <a:r>
              <a:rPr lang="pt-BR" dirty="0" smtClean="0"/>
              <a:t>Casos de má-gestão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21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Comunhão Parcial de Bens – </a:t>
            </a:r>
            <a:r>
              <a:rPr lang="pt-BR" dirty="0" err="1" smtClean="0"/>
              <a:t>arts</a:t>
            </a:r>
            <a:r>
              <a:rPr lang="pt-BR" dirty="0" smtClean="0"/>
              <a:t>. 1.658 a 1.666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Quanto ao passivo, duas regras devem ser observadas:</a:t>
            </a:r>
          </a:p>
          <a:p>
            <a:pPr marL="1371600" lvl="3" indent="-457200" algn="just">
              <a:buFont typeface="+mj-lt"/>
              <a:buAutoNum type="arabicPeriod"/>
            </a:pPr>
            <a:r>
              <a:rPr lang="pt-BR" dirty="0" smtClean="0"/>
              <a:t>Época em que foi contraída a dívida</a:t>
            </a:r>
          </a:p>
          <a:p>
            <a:pPr marL="1371600" lvl="3" indent="-457200" algn="just">
              <a:buFont typeface="+mj-lt"/>
              <a:buAutoNum type="arabicPeriod"/>
            </a:pPr>
            <a:r>
              <a:rPr lang="pt-BR" dirty="0" smtClean="0"/>
              <a:t>Causa ou finalidade da dívida</a:t>
            </a:r>
          </a:p>
          <a:p>
            <a:pPr marL="457200" indent="-457200" algn="just"/>
            <a:r>
              <a:rPr lang="pt-BR" dirty="0" smtClean="0"/>
              <a:t>Regras:</a:t>
            </a:r>
          </a:p>
          <a:p>
            <a:pPr marL="1097280" lvl="2" indent="-457200" algn="just">
              <a:buFont typeface="+mj-lt"/>
              <a:buAutoNum type="arabicPeriod"/>
            </a:pPr>
            <a:r>
              <a:rPr lang="pt-BR" dirty="0" smtClean="0"/>
              <a:t>Anteriores ao casamento</a:t>
            </a:r>
          </a:p>
          <a:p>
            <a:pPr marL="1097280" lvl="2" indent="-457200" algn="just">
              <a:buFont typeface="+mj-lt"/>
              <a:buAutoNum type="arabicPeriod"/>
            </a:pPr>
            <a:r>
              <a:rPr lang="pt-BR" dirty="0" smtClean="0"/>
              <a:t>Posteriores ao casamento em benefício próprio ou para a administração de seus bens particulares –art. 1.676 do CC</a:t>
            </a:r>
          </a:p>
          <a:p>
            <a:pPr marL="1097280" lvl="2" indent="-457200" algn="just">
              <a:buFont typeface="+mj-lt"/>
              <a:buAutoNum type="arabicPeriod"/>
            </a:pPr>
            <a:r>
              <a:rPr lang="pt-BR" dirty="0" smtClean="0"/>
              <a:t>Administração de bem particular compete ao proprietário, salvo pacto – art. 1.665 do CC</a:t>
            </a:r>
          </a:p>
          <a:p>
            <a:pPr marL="1097280" lvl="2" indent="-457200" algn="just">
              <a:buFont typeface="+mj-lt"/>
              <a:buAutoNum type="arabicPeriod"/>
            </a:pPr>
            <a:r>
              <a:rPr lang="pt-BR" dirty="0" smtClean="0"/>
              <a:t>O cônjuge proprietário só pode dispor de seus bens imóveis particulares se houver autorização do outro ou suprimento judicial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22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Comunhão Universal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União de vidas e de patrimônios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É necessário pacto antenupcial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Comunicam-se todos os bens (anteriores ou posteriores) e o passivo contraído pós matrimônio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err="1" smtClean="0"/>
              <a:t>Mancomunhão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23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Comunhão Universal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Excluem-se da comunhão – art. 1.668 do CC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Bens recebidos por doação ou herança, com cláusula de incomunicabilidade –art. 1.848 e 1.911 do CC 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Os bens sub-rogados aos recebidos na situação acima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Os bens gravados de fideicomisso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Dívidas anteriores ao casamento e que não tenham sido contraídas em proveito comum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Doações feitas por um dos cônjuges ao outro, com cláusula de incomunicabilidade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Bens de uso pessoal, livros e instrumentos da profissão, proventos e pensões </a:t>
            </a:r>
          </a:p>
          <a:p>
            <a:pPr marL="822960" lvl="1" indent="-457200" algn="just">
              <a:buNone/>
            </a:pPr>
            <a:r>
              <a:rPr lang="pt-BR" dirty="0" err="1" smtClean="0"/>
              <a:t>Obs</a:t>
            </a:r>
            <a:r>
              <a:rPr lang="pt-BR" dirty="0" smtClean="0"/>
              <a:t>: não se estende a incomunicabilidade aos frutos desses bens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24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Comunhão Universal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separação de fato rompe o estado de condomínio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Administração dos bens: aplicam-se as mesmas regras da comunhão parcial, excluídos os dispositivos que falam de bens particulares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Alienação/</a:t>
            </a:r>
            <a:r>
              <a:rPr lang="pt-BR" dirty="0" err="1" smtClean="0"/>
              <a:t>Oneração</a:t>
            </a:r>
            <a:r>
              <a:rPr lang="pt-BR" dirty="0" smtClean="0"/>
              <a:t>: depende de ambos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25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Participação Final nos Aquestos – </a:t>
            </a:r>
            <a:r>
              <a:rPr lang="pt-BR" dirty="0" err="1" smtClean="0"/>
              <a:t>arts</a:t>
            </a:r>
            <a:r>
              <a:rPr lang="pt-BR" dirty="0" smtClean="0"/>
              <a:t>. 1.672 a 1.686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Regime híbrido e que exige pacto antenupcial</a:t>
            </a:r>
          </a:p>
          <a:p>
            <a:r>
              <a:rPr lang="pt-BR" dirty="0" smtClean="0"/>
              <a:t>Execução complicada</a:t>
            </a:r>
          </a:p>
          <a:p>
            <a:r>
              <a:rPr lang="pt-BR" dirty="0" smtClean="0"/>
              <a:t>Necessidade de perícia</a:t>
            </a:r>
          </a:p>
          <a:p>
            <a:r>
              <a:rPr lang="pt-BR" dirty="0" smtClean="0"/>
              <a:t>Pouco utilizado</a:t>
            </a:r>
          </a:p>
          <a:p>
            <a:endParaRPr lang="pt-BR" dirty="0" smtClean="0"/>
          </a:p>
          <a:p>
            <a:r>
              <a:rPr lang="pt-BR" dirty="0" smtClean="0"/>
              <a:t>Existem:</a:t>
            </a:r>
          </a:p>
          <a:p>
            <a:pPr lvl="2"/>
            <a:r>
              <a:rPr lang="pt-BR" dirty="0" smtClean="0"/>
              <a:t>Bens particulares (anteriores/herança/doação)</a:t>
            </a:r>
          </a:p>
          <a:p>
            <a:pPr lvl="2"/>
            <a:r>
              <a:rPr lang="pt-BR" dirty="0" smtClean="0"/>
              <a:t>Bens comuns</a:t>
            </a:r>
          </a:p>
          <a:p>
            <a:pPr lvl="2"/>
            <a:r>
              <a:rPr lang="pt-BR" dirty="0" smtClean="0"/>
              <a:t>Patrimônio próprio (na constância do casamento)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26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Participação Final nos Aquestos – </a:t>
            </a:r>
            <a:r>
              <a:rPr lang="pt-BR" dirty="0" err="1" smtClean="0"/>
              <a:t>arts</a:t>
            </a:r>
            <a:r>
              <a:rPr lang="pt-BR" dirty="0" smtClean="0"/>
              <a:t>. 1.672 a 1.686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AQUESTOS: </a:t>
            </a:r>
            <a:r>
              <a:rPr lang="pt-BR" b="1" dirty="0" smtClean="0"/>
              <a:t>bens próprios de cada um</a:t>
            </a:r>
            <a:r>
              <a:rPr lang="pt-BR" dirty="0" smtClean="0"/>
              <a:t> dos cônjuges adquiridos durante o casamento + os </a:t>
            </a:r>
            <a:r>
              <a:rPr lang="pt-BR" b="1" dirty="0" smtClean="0"/>
              <a:t>bens comuns adquiridos</a:t>
            </a:r>
            <a:r>
              <a:rPr lang="pt-BR" dirty="0" smtClean="0"/>
              <a:t> durante o casamento (é esse acervo a ser partilhado e compensado quando da dissolução)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Cada cônjuge tem direito à metade dos bens comuns e à </a:t>
            </a:r>
            <a:r>
              <a:rPr lang="pt-BR" dirty="0" smtClean="0">
                <a:solidFill>
                  <a:srgbClr val="FF0000"/>
                </a:solidFill>
              </a:rPr>
              <a:t>METADE DO VALOR</a:t>
            </a:r>
            <a:r>
              <a:rPr lang="pt-BR" dirty="0" smtClean="0"/>
              <a:t> do patrimônio próprio (adquirido em nome do outro cônjuge) durante a constância do casamento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Após apurado o montante de patrimônio próprio de cada um, OS VALORES serão compensados e divididos entre o par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27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Participação Final nos Aquestos – </a:t>
            </a:r>
            <a:r>
              <a:rPr lang="pt-BR" dirty="0" err="1" smtClean="0"/>
              <a:t>arts</a:t>
            </a:r>
            <a:r>
              <a:rPr lang="pt-BR" dirty="0" smtClean="0"/>
              <a:t>. 1.672 a 1.686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Pode no pacto antenupcial ser acordada a possibilidade de livre disposição dos bens particulares – art. 1.656 do CC</a:t>
            </a:r>
          </a:p>
          <a:p>
            <a:pPr algn="just"/>
            <a:r>
              <a:rPr lang="pt-BR" dirty="0" smtClean="0"/>
              <a:t>Os bens móveis podem ser alienados livremente por seu titular, mesmo se adquiridos durante o casamento</a:t>
            </a:r>
          </a:p>
          <a:p>
            <a:pPr algn="just"/>
            <a:r>
              <a:rPr lang="pt-BR" dirty="0" smtClean="0"/>
              <a:t>Quando ocorrer a separação, cada cônjuge terá direito a: (listar)</a:t>
            </a:r>
          </a:p>
          <a:p>
            <a:pPr algn="just"/>
            <a:r>
              <a:rPr lang="pt-BR" dirty="0" smtClean="0"/>
              <a:t>Por ocasião da partilha, para apuração dos aquestos, são excluídos da soma dos patrimônios próprios: os bens anteriores (e sub-rogados), os bens que sobrevierem a cada um a título gratuito e as dívidas relativas aos bens particulares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28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Participação Final nos Aquestos – </a:t>
            </a:r>
            <a:r>
              <a:rPr lang="pt-BR" dirty="0" err="1" smtClean="0"/>
              <a:t>arts</a:t>
            </a:r>
            <a:r>
              <a:rPr lang="pt-BR" dirty="0" smtClean="0"/>
              <a:t>. 1.672 a 1.686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apuração dos valores líquidos, é necessário realização de balanço contábil e financeiro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Dívidas pós casamento: serviram ou não à sociedade conjugal? 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Quem pagou/assumiu a dívida tem o ônus de provar que fez a dívida em benefício da família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29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DE BENS – PANORAMA 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572000"/>
          </a:xfrm>
        </p:spPr>
        <p:txBody>
          <a:bodyPr/>
          <a:lstStyle/>
          <a:p>
            <a:pPr algn="ctr"/>
            <a:r>
              <a:rPr lang="pt-BR" dirty="0" smtClean="0"/>
              <a:t>Dificuldades sempre presentes na divisão do patrimônio ao fim do casamento</a:t>
            </a:r>
          </a:p>
          <a:p>
            <a:pPr algn="ctr"/>
            <a:endParaRPr lang="pt-BR" dirty="0" smtClean="0"/>
          </a:p>
          <a:p>
            <a:pPr algn="ctr">
              <a:buNone/>
            </a:pPr>
            <a:endParaRPr lang="pt-BR" i="1" dirty="0" smtClean="0"/>
          </a:p>
          <a:p>
            <a:pPr algn="ctr">
              <a:buNone/>
            </a:pPr>
            <a:r>
              <a:rPr lang="pt-BR" i="1" dirty="0" smtClean="0"/>
              <a:t>“Por pura vingança, quer ficar com os bens de quem não mais o chama de meu bem”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Separação Convencional de Bens – </a:t>
            </a:r>
            <a:r>
              <a:rPr lang="pt-BR" dirty="0" err="1" smtClean="0"/>
              <a:t>arts</a:t>
            </a:r>
            <a:r>
              <a:rPr lang="pt-BR" dirty="0" smtClean="0"/>
              <a:t>. 1.687 a 1.688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Incomunicabilidade total de bens</a:t>
            </a:r>
          </a:p>
          <a:p>
            <a:pPr algn="just"/>
            <a:r>
              <a:rPr lang="pt-BR" dirty="0" smtClean="0"/>
              <a:t>É verdadeira ausência de regime patrimonial</a:t>
            </a:r>
          </a:p>
          <a:p>
            <a:pPr algn="just"/>
            <a:r>
              <a:rPr lang="pt-BR" dirty="0" smtClean="0"/>
              <a:t>Nas ações imobiliárias, não é necessária a presença do consorte – art. 1.647 do CC</a:t>
            </a:r>
          </a:p>
          <a:p>
            <a:pPr algn="just"/>
            <a:r>
              <a:rPr lang="pt-BR" dirty="0" smtClean="0"/>
              <a:t>Comunicam-se as dívidas contraídas na compra do necessário à economia doméstica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Posicionamento jurisprudencial – requerem atenção as situações de enriquecimento ilícito sem causa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30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Separação Obrigatória – art. 1641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Casos: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Quando o casamento é realizado mesmo contra a recomendação do legislador - art. 1.523 do CC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Pessoas maiores de </a:t>
            </a:r>
            <a:r>
              <a:rPr lang="pt-BR" b="1" dirty="0" smtClean="0"/>
              <a:t>70 anos</a:t>
            </a:r>
            <a:r>
              <a:rPr lang="pt-BR" dirty="0" smtClean="0"/>
              <a:t> (afronta ao Estatuto do Idoso)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pt-BR" dirty="0" smtClean="0"/>
              <a:t>Todos os que dependerem de suprimento judicial de consentimento para se casar</a:t>
            </a:r>
          </a:p>
          <a:p>
            <a:pPr marL="822960" lvl="1" indent="-457200" algn="just">
              <a:buFont typeface="+mj-lt"/>
              <a:buAutoNum type="arabicPeriod"/>
            </a:pPr>
            <a:endParaRPr lang="pt-BR" dirty="0" smtClean="0"/>
          </a:p>
          <a:p>
            <a:pPr marL="457200" indent="-457200" algn="just"/>
            <a:r>
              <a:rPr lang="pt-BR" dirty="0" smtClean="0"/>
              <a:t>É limitação do desejo dos nubentes, sob ameaça, através da imposição de sanções patrimoniais</a:t>
            </a:r>
          </a:p>
          <a:p>
            <a:pPr marL="457200" indent="-457200" algn="just"/>
            <a:r>
              <a:rPr lang="pt-BR" dirty="0" smtClean="0"/>
              <a:t>Quem casa sob essas condições não pode contratar sociedade entre si ou com terceiros – art. 977 do CC</a:t>
            </a:r>
          </a:p>
          <a:p>
            <a:pPr marL="822960" lvl="1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31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da Separação Obrigatória – art. 1641 do 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/>
            <a:r>
              <a:rPr lang="pt-BR" dirty="0" smtClean="0"/>
              <a:t>Evita-se qualquer entrelaçamento patrimonial</a:t>
            </a:r>
          </a:p>
          <a:p>
            <a:pPr marL="457200" indent="-457200" algn="just"/>
            <a:endParaRPr lang="pt-BR" dirty="0" smtClean="0"/>
          </a:p>
          <a:p>
            <a:pPr marL="457200" indent="-457200" algn="just"/>
            <a:r>
              <a:rPr lang="pt-BR" dirty="0" smtClean="0"/>
              <a:t>Quanto às situações previstas nos tópicos 1 e 3 anteriores, </a:t>
            </a:r>
            <a:r>
              <a:rPr lang="pt-BR" b="1" i="1" dirty="0" smtClean="0"/>
              <a:t>pode o juiz excluir essa </a:t>
            </a:r>
            <a:r>
              <a:rPr lang="pt-BR" b="1" i="1" dirty="0" err="1" smtClean="0"/>
              <a:t>apenação</a:t>
            </a:r>
            <a:r>
              <a:rPr lang="pt-BR" b="1" i="1" dirty="0" smtClean="0"/>
              <a:t> </a:t>
            </a:r>
            <a:r>
              <a:rPr lang="pt-BR" dirty="0" smtClean="0"/>
              <a:t>– art. 1.523, parágrafo único, do CC</a:t>
            </a:r>
          </a:p>
          <a:p>
            <a:pPr marL="457200" indent="-457200" algn="just"/>
            <a:endParaRPr lang="pt-BR" dirty="0" smtClean="0"/>
          </a:p>
          <a:p>
            <a:pPr marL="457200" indent="-457200" algn="just"/>
            <a:r>
              <a:rPr lang="pt-BR" dirty="0" smtClean="0"/>
              <a:t>Aos idosos, com mais de 70 anos, não é dada tal possibilidade</a:t>
            </a:r>
          </a:p>
          <a:p>
            <a:pPr marL="822960" lvl="1" indent="-457200" algn="just"/>
            <a:r>
              <a:rPr lang="pt-BR" dirty="0" smtClean="0"/>
              <a:t>Afronta ao princípio da isonomia (união estável)</a:t>
            </a:r>
          </a:p>
          <a:p>
            <a:pPr marL="822960" lvl="1" indent="-457200" algn="just"/>
            <a:r>
              <a:rPr lang="pt-BR" dirty="0" smtClean="0"/>
              <a:t>Ultraje gratuito da cultura à terceira idade</a:t>
            </a:r>
          </a:p>
          <a:p>
            <a:pPr marL="457200" indent="-457200" algn="just">
              <a:buNone/>
            </a:pPr>
            <a:r>
              <a:rPr lang="pt-BR" dirty="0" smtClean="0"/>
              <a:t>             </a:t>
            </a:r>
            <a:r>
              <a:rPr lang="pt-BR" dirty="0" smtClean="0">
                <a:solidFill>
                  <a:srgbClr val="FF0000"/>
                </a:solidFill>
              </a:rPr>
              <a:t>Presunção absoluta de deficiência mental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32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Súmula 377 do STF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“No regime de separação legal de bens, comunicam-se os adquiridos na constância do casamento”</a:t>
            </a:r>
          </a:p>
          <a:p>
            <a:pPr algn="just"/>
            <a:r>
              <a:rPr lang="pt-BR" dirty="0" smtClean="0"/>
              <a:t>Essa Súmula (de 1964) e que se originou da análise do artigo 258, CC/16, ainda obtempera a questão da comunicação dos bens adquiridos onerosamente na constância da união – PRESUMINDO-SE O ESFORÇO COMUM NA AQUISIÇÃO (o que equivale à aplicação do regime da comunhão parcial)</a:t>
            </a:r>
          </a:p>
          <a:p>
            <a:pPr algn="just"/>
            <a:r>
              <a:rPr lang="pt-BR" dirty="0" smtClean="0"/>
              <a:t>Entendimento em conformidade com o princípio da dignidade da pessoa humana e com o princípio da igualdade, vedando discriminações em razão da idade</a:t>
            </a:r>
          </a:p>
          <a:p>
            <a:pPr algn="just">
              <a:buNone/>
            </a:pPr>
            <a:r>
              <a:rPr lang="pt-BR" dirty="0" err="1" smtClean="0"/>
              <a:t>Obs</a:t>
            </a:r>
            <a:r>
              <a:rPr lang="pt-BR" dirty="0" smtClean="0"/>
              <a:t>: Na união estável não existe qualquer ressalva à idade dos companheiros (e o regime é o legal)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33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do Regime de Bens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Inovação trazida pelo CC atual – art. 1639, §2º</a:t>
            </a:r>
          </a:p>
          <a:p>
            <a:pPr algn="just"/>
            <a:r>
              <a:rPr lang="pt-BR" dirty="0" smtClean="0"/>
              <a:t>Princípio da mutabilidade motivada e da livre estipulação do pacto</a:t>
            </a:r>
          </a:p>
          <a:p>
            <a:pPr algn="just"/>
            <a:r>
              <a:rPr lang="pt-BR" dirty="0" smtClean="0"/>
              <a:t>Requisitos:</a:t>
            </a:r>
          </a:p>
          <a:p>
            <a:pPr algn="just">
              <a:buNone/>
            </a:pPr>
            <a:endParaRPr lang="pt-BR" dirty="0" smtClean="0"/>
          </a:p>
          <a:p>
            <a:pPr lvl="1" algn="just"/>
            <a:r>
              <a:rPr lang="pt-BR" dirty="0" smtClean="0"/>
              <a:t>Que o pedido seja formulado por </a:t>
            </a:r>
            <a:r>
              <a:rPr lang="pt-BR" b="1" u="sng" dirty="0" smtClean="0"/>
              <a:t>ambos</a:t>
            </a:r>
            <a:r>
              <a:rPr lang="pt-BR" dirty="0" smtClean="0"/>
              <a:t> os cônjuges;</a:t>
            </a:r>
          </a:p>
          <a:p>
            <a:pPr lvl="1" algn="just"/>
            <a:r>
              <a:rPr lang="pt-BR" dirty="0" smtClean="0"/>
              <a:t>Que seja dada a autorização judicial;</a:t>
            </a:r>
          </a:p>
          <a:p>
            <a:pPr lvl="1" algn="just"/>
            <a:r>
              <a:rPr lang="pt-BR" dirty="0" smtClean="0"/>
              <a:t>Que existam razões relevantes para a mudança;</a:t>
            </a:r>
          </a:p>
          <a:p>
            <a:pPr lvl="1" algn="just"/>
            <a:r>
              <a:rPr lang="pt-BR" dirty="0" smtClean="0"/>
              <a:t>São ressalvados direitos de terceiros (apresentação de certidões negativas, publicidade (editais) e registro da sentença homologatória nos cartórios competentes.</a:t>
            </a:r>
          </a:p>
          <a:p>
            <a:pPr lvl="1" algn="just">
              <a:buNone/>
            </a:pPr>
            <a:r>
              <a:rPr lang="pt-BR" b="1" dirty="0" smtClean="0"/>
              <a:t>Obs1:</a:t>
            </a:r>
            <a:r>
              <a:rPr lang="pt-BR" dirty="0" smtClean="0"/>
              <a:t> pode ser requerida por quem se casou anteriormente ao atual Código, não sendo o art. 2039, CC óbice ao pedido de alteração (STJ – entendimento pacificado)</a:t>
            </a:r>
          </a:p>
          <a:p>
            <a:pPr lvl="1" algn="just">
              <a:buNone/>
            </a:pPr>
            <a:r>
              <a:rPr lang="pt-BR" b="1" dirty="0" smtClean="0"/>
              <a:t>Obs2:</a:t>
            </a:r>
            <a:r>
              <a:rPr lang="pt-BR" dirty="0" smtClean="0"/>
              <a:t> a mudança de com universal para outro regime exige divisão prévia do ativo e passivo</a:t>
            </a:r>
          </a:p>
          <a:p>
            <a:pPr lvl="1" algn="just">
              <a:buNone/>
            </a:pPr>
            <a:r>
              <a:rPr lang="pt-BR" b="1" dirty="0" smtClean="0"/>
              <a:t>Obs3:</a:t>
            </a:r>
            <a:r>
              <a:rPr lang="pt-BR" dirty="0" smtClean="0"/>
              <a:t> não se admite alteração na hipótese do regime da separação legal (salvo se superadas as circunstâncias impeditivas)</a:t>
            </a:r>
          </a:p>
          <a:p>
            <a:pPr lvl="1" algn="just">
              <a:buNone/>
            </a:pPr>
            <a:endParaRPr lang="pt-BR" dirty="0" smtClean="0"/>
          </a:p>
          <a:p>
            <a:pPr lvl="1" algn="just"/>
            <a:r>
              <a:rPr lang="pt-BR" dirty="0" smtClean="0"/>
              <a:t>No futuro: possibilidade de alteração extrajudicial???? G. </a:t>
            </a:r>
            <a:r>
              <a:rPr lang="pt-BR" smtClean="0"/>
              <a:t>Tepedino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34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FAMÍLIA CONSIDERADA BASE DA SOCIEDADE – art. 226 CF	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4572000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Casamento</a:t>
            </a:r>
          </a:p>
          <a:p>
            <a:pPr lvl="1" algn="just"/>
            <a:r>
              <a:rPr lang="pt-BR" dirty="0" smtClean="0"/>
              <a:t>Regras de Ordem Pública</a:t>
            </a:r>
          </a:p>
          <a:p>
            <a:pPr lvl="1" algn="just"/>
            <a:r>
              <a:rPr lang="pt-BR" dirty="0" smtClean="0"/>
              <a:t>Requisitos à celebração</a:t>
            </a:r>
          </a:p>
          <a:p>
            <a:pPr lvl="1" algn="just"/>
            <a:r>
              <a:rPr lang="pt-BR" dirty="0" smtClean="0"/>
              <a:t>“Contrato de adesão”</a:t>
            </a:r>
          </a:p>
          <a:p>
            <a:pPr lvl="1" algn="just"/>
            <a:r>
              <a:rPr lang="pt-BR" dirty="0" smtClean="0"/>
              <a:t>Estabelece plena comunhão de vida – art. 1.511 do CC</a:t>
            </a:r>
          </a:p>
          <a:p>
            <a:pPr lvl="1" algn="just"/>
            <a:r>
              <a:rPr lang="pt-BR" dirty="0" smtClean="0"/>
              <a:t>Impõe direitos e deveres recíprocos – art. 1.565 do CC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convivência familiar e o entrelaçamento de patrimônios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Regime de bens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Modelos “pré-fabricados” pelo legislador</a:t>
            </a:r>
          </a:p>
          <a:p>
            <a:endParaRPr lang="pt-BR" dirty="0" smtClean="0"/>
          </a:p>
          <a:p>
            <a:r>
              <a:rPr lang="pt-BR" dirty="0" smtClean="0"/>
              <a:t>É uma das principais consequências jurídicas do casamento</a:t>
            </a:r>
          </a:p>
          <a:p>
            <a:endParaRPr lang="pt-BR" dirty="0" smtClean="0"/>
          </a:p>
          <a:p>
            <a:r>
              <a:rPr lang="pt-BR" dirty="0" smtClean="0"/>
              <a:t>Quando os nubentes não escolhem – aplica-se o chamado regime legal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5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Só haverá direito à meação nos regimes em que existe comunhão de patrimônios</a:t>
            </a:r>
          </a:p>
          <a:p>
            <a:pPr algn="just"/>
            <a:r>
              <a:rPr lang="pt-BR" dirty="0" smtClean="0"/>
              <a:t>O direito à meação é irrenunciável, não pode ser cedido ou penhorado, sendo nula cláusula em contrário</a:t>
            </a:r>
          </a:p>
          <a:p>
            <a:pPr algn="just"/>
            <a:r>
              <a:rPr lang="pt-BR" dirty="0" smtClean="0"/>
              <a:t>No regime da Comunhão Universal: todo o acervo </a:t>
            </a:r>
          </a:p>
          <a:p>
            <a:pPr algn="just"/>
            <a:r>
              <a:rPr lang="pt-BR" dirty="0" smtClean="0"/>
              <a:t>No regime da Comunhão Parcial: só existe meação sobre os aquestos</a:t>
            </a:r>
          </a:p>
          <a:p>
            <a:pPr algn="just"/>
            <a:r>
              <a:rPr lang="pt-BR" dirty="0" smtClean="0"/>
              <a:t>No regime da Separação Obrigatória: em tese, não existe meação – Súmula 377 do STF e orientações jurisprudenciais a respeito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6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regime de Participação Final nos Aquestos: em relação aos bens adquiridos em comum durante o casamento (os em nome próprio sujeitam-se à compensação)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No regime da Separação Convencional: não há que se falar em meação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7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Disposições aplicáveis a todos os regimes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Necessidade de sua existência</a:t>
            </a:r>
          </a:p>
          <a:p>
            <a:pPr algn="just"/>
            <a:r>
              <a:rPr lang="pt-BR" dirty="0" smtClean="0"/>
              <a:t>Plena liberdade aos nubentes</a:t>
            </a:r>
          </a:p>
          <a:p>
            <a:pPr algn="just"/>
            <a:r>
              <a:rPr lang="pt-BR" dirty="0" smtClean="0"/>
              <a:t>Não vinculação aos regimes disponibilizados pelo legislador (princípio da liberdade na </a:t>
            </a:r>
            <a:r>
              <a:rPr lang="pt-BR" dirty="0" err="1" smtClean="0"/>
              <a:t>auto-regulamentação</a:t>
            </a:r>
            <a:r>
              <a:rPr lang="pt-BR" dirty="0" smtClean="0"/>
              <a:t>)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Obs.: na União Estável, a liberdade de escolha entre os companheiros, </a:t>
            </a:r>
            <a:r>
              <a:rPr lang="pt-BR" b="1" dirty="0" smtClean="0"/>
              <a:t>no contrato</a:t>
            </a:r>
            <a:r>
              <a:rPr lang="pt-BR" dirty="0" smtClean="0"/>
              <a:t>, é plena; no silêncio, aplicam-se as regras do regime da comunhão parcial – art. 1.725 do CC</a:t>
            </a:r>
          </a:p>
          <a:p>
            <a:pPr algn="just"/>
            <a:r>
              <a:rPr lang="pt-BR" dirty="0" smtClean="0"/>
              <a:t>Constituição Federal: mesmo </a:t>
            </a:r>
            <a:r>
              <a:rPr lang="pt-BR" i="1" dirty="0" smtClean="0"/>
              <a:t>status</a:t>
            </a:r>
            <a:r>
              <a:rPr lang="pt-BR" dirty="0" smtClean="0"/>
              <a:t> ao casamento e à união estável: eventuais limitações são inconstitucionais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8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Disposições aplicáveis a todos os regimes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Em resumo, podem os nubentes: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 smtClean="0"/>
              <a:t>Ficar em silêncio;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 smtClean="0"/>
              <a:t>Escolher um dos regimes pré-fabricados pelo legislador;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 smtClean="0"/>
              <a:t>Criar, através do pacto antenupcial o regime que quiserem, definindo o destino dos bens</a:t>
            </a:r>
          </a:p>
          <a:p>
            <a:pPr marL="1097280" lvl="2" indent="-457200" algn="just"/>
            <a:r>
              <a:rPr lang="pt-BR" dirty="0" smtClean="0"/>
              <a:t>Único limite é o limite ético de qualquer avença – art. 1.655 do CC</a:t>
            </a:r>
          </a:p>
          <a:p>
            <a:pPr marL="457200" indent="-457200" algn="just"/>
            <a:endParaRPr lang="pt-BR" dirty="0" smtClean="0"/>
          </a:p>
          <a:p>
            <a:pPr marL="457200" indent="-457200" algn="just"/>
            <a:r>
              <a:rPr lang="pt-BR" dirty="0" smtClean="0"/>
              <a:t>Início e fim da vigência do regime de bens</a:t>
            </a:r>
          </a:p>
          <a:p>
            <a:pPr marL="822960" lvl="1" indent="-457200" algn="just"/>
            <a:r>
              <a:rPr lang="pt-BR" dirty="0" smtClean="0"/>
              <a:t>Obs.: regra do art. 1.683 do CC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pt-BR" sz="1200" smtClean="0">
                <a:solidFill>
                  <a:schemeClr val="tx2"/>
                </a:solidFill>
              </a:rPr>
              <a:pPr algn="l"/>
              <a:t>9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2708</Words>
  <Application>Microsoft Office PowerPoint</Application>
  <PresentationFormat>Apresentação na tela (4:3)</PresentationFormat>
  <Paragraphs>309</Paragraphs>
  <Slides>34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Balcão Envidraçado</vt:lpstr>
      <vt:lpstr>REGIMES DE BENS NO MATRIMÔNIO </vt:lpstr>
      <vt:lpstr>REGIME DE BENS – PANORAMA  HISTÓRICO</vt:lpstr>
      <vt:lpstr>REGIME DE BENS – PANORAMA  HISTÓRICO</vt:lpstr>
      <vt:lpstr>A FAMÍLIA CONSIDERADA BASE DA SOCIEDADE – art. 226 CF  </vt:lpstr>
      <vt:lpstr>Regime de bens</vt:lpstr>
      <vt:lpstr>MEAÇÃO</vt:lpstr>
      <vt:lpstr>MEAÇÃO</vt:lpstr>
      <vt:lpstr>Disposições aplicáveis a todos os regimes</vt:lpstr>
      <vt:lpstr>Disposições aplicáveis a todos os regimes</vt:lpstr>
      <vt:lpstr>Das diferenças entre os Regimes – Regras Gerais</vt:lpstr>
      <vt:lpstr>Princípio da Comunicabilidade</vt:lpstr>
      <vt:lpstr>Administração dos Bens</vt:lpstr>
      <vt:lpstr>Vedações acerca dos bens imóveis</vt:lpstr>
      <vt:lpstr>Vedações acerca dos bens imóveis</vt:lpstr>
      <vt:lpstr>Proibição de prestação de aval e fiança</vt:lpstr>
      <vt:lpstr>Proibições acerca de doações</vt:lpstr>
      <vt:lpstr>Do pacto antenupcial – arts. 1639 e 1.653 a 1.657 do CC</vt:lpstr>
      <vt:lpstr>Do pacto antenupcial – arts. 1639 e 1.653 a 1.657 do CC</vt:lpstr>
      <vt:lpstr>Regime da Comunhão Parcial de Bens – arts. 1.658 a 1.666 do CC</vt:lpstr>
      <vt:lpstr>Regime da Comunhão Parcial de Bens – arts. 1.658 a 1.666 do CC</vt:lpstr>
      <vt:lpstr>Regime da Comunhão Parcial de Bens – arts. 1.658 a 1.666 do CC</vt:lpstr>
      <vt:lpstr>Regime da Comunhão Parcial de Bens – arts. 1.658 a 1.666 do CC</vt:lpstr>
      <vt:lpstr>Regime da Comunhão Universal </vt:lpstr>
      <vt:lpstr>Regime da Comunhão Universal </vt:lpstr>
      <vt:lpstr>Regime da Comunhão Universal </vt:lpstr>
      <vt:lpstr>Regime da Participação Final nos Aquestos – arts. 1.672 a 1.686 do CC</vt:lpstr>
      <vt:lpstr>Regime da Participação Final nos Aquestos – arts. 1.672 a 1.686 do CC</vt:lpstr>
      <vt:lpstr>Regime da Participação Final nos Aquestos – arts. 1.672 a 1.686 do CC</vt:lpstr>
      <vt:lpstr>Regime da Participação Final nos Aquestos – arts. 1.672 a 1.686 do CC</vt:lpstr>
      <vt:lpstr>Regime da Separação Convencional de Bens – arts. 1.687 a 1.688 do CC</vt:lpstr>
      <vt:lpstr>Regime da Separação Obrigatória – art. 1641 do CC</vt:lpstr>
      <vt:lpstr>Regime da Separação Obrigatória – art. 1641 do CC</vt:lpstr>
      <vt:lpstr>Súmula 377 do STF</vt:lpstr>
      <vt:lpstr>Alteração do Regime de Bens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2014-10-16T20:48:49Z</dcterms:created>
  <dcterms:modified xsi:type="dcterms:W3CDTF">2014-10-17T17:31:05Z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