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155.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67" r:id="rId7"/>
    <p:sldId id="259" r:id="rId8"/>
    <p:sldId id="260" r:id="rId9"/>
    <p:sldId id="268" r:id="rId10"/>
    <p:sldId id="269" r:id="rId11"/>
    <p:sldId id="261" r:id="rId12"/>
    <p:sldId id="271" r:id="rId13"/>
    <p:sldId id="270" r:id="rId14"/>
    <p:sldId id="272" r:id="rId15"/>
    <p:sldId id="276" r:id="rId16"/>
    <p:sldId id="277" r:id="rId17"/>
    <p:sldId id="291" r:id="rId18"/>
    <p:sldId id="274" r:id="rId19"/>
    <p:sldId id="313" r:id="rId20"/>
    <p:sldId id="327" r:id="rId21"/>
    <p:sldId id="262" r:id="rId22"/>
    <p:sldId id="263" r:id="rId23"/>
    <p:sldId id="278" r:id="rId24"/>
    <p:sldId id="279" r:id="rId25"/>
    <p:sldId id="331" r:id="rId26"/>
    <p:sldId id="290" r:id="rId27"/>
    <p:sldId id="411" r:id="rId28"/>
    <p:sldId id="280" r:id="rId29"/>
    <p:sldId id="281" r:id="rId30"/>
    <p:sldId id="282" r:id="rId31"/>
    <p:sldId id="283" r:id="rId32"/>
    <p:sldId id="284" r:id="rId33"/>
    <p:sldId id="412" r:id="rId34"/>
    <p:sldId id="413" r:id="rId35"/>
    <p:sldId id="285" r:id="rId36"/>
    <p:sldId id="286" r:id="rId37"/>
    <p:sldId id="288" r:id="rId38"/>
    <p:sldId id="289" r:id="rId39"/>
    <p:sldId id="330" r:id="rId40"/>
    <p:sldId id="293" r:id="rId41"/>
    <p:sldId id="287" r:id="rId42"/>
    <p:sldId id="292" r:id="rId43"/>
    <p:sldId id="294" r:id="rId44"/>
    <p:sldId id="295" r:id="rId45"/>
    <p:sldId id="296" r:id="rId46"/>
    <p:sldId id="297" r:id="rId47"/>
    <p:sldId id="298" r:id="rId48"/>
    <p:sldId id="299" r:id="rId49"/>
    <p:sldId id="300" r:id="rId50"/>
    <p:sldId id="301" r:id="rId51"/>
    <p:sldId id="302" r:id="rId52"/>
    <p:sldId id="303" r:id="rId53"/>
    <p:sldId id="305" r:id="rId54"/>
    <p:sldId id="306" r:id="rId55"/>
    <p:sldId id="312" r:id="rId56"/>
    <p:sldId id="307" r:id="rId57"/>
    <p:sldId id="304" r:id="rId58"/>
    <p:sldId id="315" r:id="rId59"/>
    <p:sldId id="308" r:id="rId60"/>
    <p:sldId id="309" r:id="rId61"/>
    <p:sldId id="310" r:id="rId62"/>
    <p:sldId id="314" r:id="rId63"/>
    <p:sldId id="325" r:id="rId64"/>
    <p:sldId id="311" r:id="rId65"/>
    <p:sldId id="316" r:id="rId66"/>
    <p:sldId id="317" r:id="rId67"/>
    <p:sldId id="318" r:id="rId68"/>
    <p:sldId id="319" r:id="rId69"/>
    <p:sldId id="320" r:id="rId70"/>
    <p:sldId id="321" r:id="rId71"/>
    <p:sldId id="324" r:id="rId72"/>
    <p:sldId id="328" r:id="rId73"/>
    <p:sldId id="322" r:id="rId74"/>
    <p:sldId id="329" r:id="rId75"/>
    <p:sldId id="323" r:id="rId76"/>
    <p:sldId id="326"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C57EC2F-43C8-44A4-B0C1-762F98015B00}" type="datetimeFigureOut">
              <a:rPr lang="pt-BR" smtClean="0"/>
              <a:pPr/>
              <a:t>12/09/2013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xmlns="" val="1216373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C57EC2F-43C8-44A4-B0C1-762F98015B00}" type="datetimeFigureOut">
              <a:rPr lang="pt-BR" smtClean="0"/>
              <a:pPr/>
              <a:t>12/09/2013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xmlns="" val="164230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C57EC2F-43C8-44A4-B0C1-762F98015B00}" type="datetimeFigureOut">
              <a:rPr lang="pt-BR" smtClean="0"/>
              <a:pPr/>
              <a:t>12/09/2013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xmlns="" val="131958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C57EC2F-43C8-44A4-B0C1-762F98015B00}" type="datetimeFigureOut">
              <a:rPr lang="pt-BR" smtClean="0"/>
              <a:pPr/>
              <a:t>12/09/2013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xmlns="" val="2456071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C57EC2F-43C8-44A4-B0C1-762F98015B00}" type="datetimeFigureOut">
              <a:rPr lang="pt-BR" smtClean="0"/>
              <a:pPr/>
              <a:t>12/09/2013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xmlns="" val="350860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C57EC2F-43C8-44A4-B0C1-762F98015B00}" type="datetimeFigureOut">
              <a:rPr lang="pt-BR" smtClean="0"/>
              <a:pPr/>
              <a:t>12/09/2013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xmlns="" val="100224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C57EC2F-43C8-44A4-B0C1-762F98015B00}" type="datetimeFigureOut">
              <a:rPr lang="pt-BR" smtClean="0"/>
              <a:pPr/>
              <a:t>12/09/2013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xmlns="" val="324842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C57EC2F-43C8-44A4-B0C1-762F98015B00}" type="datetimeFigureOut">
              <a:rPr lang="pt-BR" smtClean="0"/>
              <a:pPr/>
              <a:t>12/09/2013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xmlns="" val="373035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C57EC2F-43C8-44A4-B0C1-762F98015B00}" type="datetimeFigureOut">
              <a:rPr lang="pt-BR" smtClean="0"/>
              <a:pPr/>
              <a:t>12/09/2013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xmlns="" val="268753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C57EC2F-43C8-44A4-B0C1-762F98015B00}" type="datetimeFigureOut">
              <a:rPr lang="pt-BR" smtClean="0"/>
              <a:pPr/>
              <a:t>12/09/2013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xmlns="" val="267152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C57EC2F-43C8-44A4-B0C1-762F98015B00}" type="datetimeFigureOut">
              <a:rPr lang="pt-BR" smtClean="0"/>
              <a:pPr/>
              <a:t>12/09/2013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B579B7E-EF58-49B1-8AC2-17BB29396C77}" type="slidenum">
              <a:rPr lang="pt-BR" smtClean="0"/>
              <a:pPr/>
              <a:t>‹nº›</a:t>
            </a:fld>
            <a:endParaRPr lang="pt-BR"/>
          </a:p>
        </p:txBody>
      </p:sp>
    </p:spTree>
    <p:extLst>
      <p:ext uri="{BB962C8B-B14F-4D97-AF65-F5344CB8AC3E}">
        <p14:creationId xmlns:p14="http://schemas.microsoft.com/office/powerpoint/2010/main" xmlns="" val="189774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7EC2F-43C8-44A4-B0C1-762F98015B00}" type="datetimeFigureOut">
              <a:rPr lang="pt-BR" smtClean="0"/>
              <a:pPr/>
              <a:t>12/09/2013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79B7E-EF58-49B1-8AC2-17BB29396C77}" type="slidenum">
              <a:rPr lang="pt-BR" smtClean="0"/>
              <a:pPr/>
              <a:t>‹nº›</a:t>
            </a:fld>
            <a:endParaRPr lang="pt-BR"/>
          </a:p>
        </p:txBody>
      </p:sp>
    </p:spTree>
    <p:extLst>
      <p:ext uri="{BB962C8B-B14F-4D97-AF65-F5344CB8AC3E}">
        <p14:creationId xmlns:p14="http://schemas.microsoft.com/office/powerpoint/2010/main" xmlns="" val="359391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http://www.tjrj.jus.br/scripts/weblink.mgw?MGWLPN=JURIS&amp;LAB=CONxWEB&amp;PORTAL=1&amp;PORTAL=1&amp;PGM=WEBPCNU88&amp;N=201100188299&amp;Consulta=&amp;CNJ=0042705-37.2003.8.19.0023"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http://www.tjrj.jus.br/scripts/weblink.mgw?MGWLPN=JURIS&amp;LAB=CONxWEB&amp;PORTAL=1&amp;PORTAL=1&amp;PGM=WEBPCNU88&amp;N=201200105906&amp;Consulta=&amp;CNJ=0001354-51.2009.8.19.0063"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http://www.tjrj.jus.br/scripts/weblink.mgw?MGWLPN=JURIS&amp;LAB=CONxWEB&amp;PORTAL=1&amp;PORTAL=1&amp;PGM=WEBPCNU88&amp;N=201100177059&amp;Consulta=&amp;CNJ=0155126-94.2007.8.19.000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hyperlink" Target="http://www.tjrj.jus.br/scripts/weblink.mgw?MGWLPN=JURIS&amp;LAB=CONxWEB&amp;PORTAL=1&amp;PORTAL=1&amp;PGM=WEBPCNU88&amp;N=201100168686&amp;Consulta=&amp;CNJ=0004344-59.2009.8.19.0210"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http://www.tjrj.jus.br/scripts/weblink.mgw?MGWLPN=JURIS&amp;LAB=CONxWEB&amp;PORTAL=1&amp;PORTAL=1&amp;PGM=WEBPCNU88&amp;N=201100144731&amp;Consulta=&amp;CNJ=0000895-61.2008.8.19.0038"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www.tjrj.jus.br/scripts/weblink.mgw?MGWLPN=JURIS&amp;LAB=CONxWEB&amp;PORTAL=1&amp;PORTAL=1&amp;PGM=WEBPCNU88&amp;N=201100197130&amp;Consulta=&amp;CNJ=0025611-43.2007.8.19.0021"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http://www.tjrj.jus.br/scripts/weblink.mgw?MGWLPN=JURIS&amp;LAB=CONxWEB&amp;PORTAL=1&amp;PORTAL=1&amp;PGM=WEBPCNU88&amp;N=201200106220&amp;Consulta=&amp;CNJ=2183620-30.2011.8.19.0021"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RESPONSABILIDADE CIVIL NOS ACIDENTES DE TR</a:t>
            </a:r>
            <a:r>
              <a:rPr lang="en-US" dirty="0" smtClean="0"/>
              <a:t>ÂNSITO</a:t>
            </a:r>
            <a:endParaRPr lang="pt-BR" dirty="0"/>
          </a:p>
        </p:txBody>
      </p:sp>
      <p:sp>
        <p:nvSpPr>
          <p:cNvPr id="3" name="Subtítulo 2"/>
          <p:cNvSpPr>
            <a:spLocks noGrp="1"/>
          </p:cNvSpPr>
          <p:nvPr>
            <p:ph type="subTitle" idx="1"/>
          </p:nvPr>
        </p:nvSpPr>
        <p:spPr/>
        <p:txBody>
          <a:bodyPr/>
          <a:lstStyle/>
          <a:p>
            <a:r>
              <a:rPr lang="en-US" dirty="0" smtClean="0"/>
              <a:t>Prof. </a:t>
            </a:r>
            <a:r>
              <a:rPr lang="en-US" dirty="0" err="1" smtClean="0"/>
              <a:t>Msc</a:t>
            </a:r>
            <a:r>
              <a:rPr lang="en-US" dirty="0" smtClean="0"/>
              <a:t>. Adriano </a:t>
            </a:r>
            <a:r>
              <a:rPr lang="en-US" dirty="0" err="1" smtClean="0"/>
              <a:t>Aranão</a:t>
            </a:r>
            <a:endParaRPr lang="pt-BR" dirty="0"/>
          </a:p>
        </p:txBody>
      </p:sp>
    </p:spTree>
    <p:extLst>
      <p:ext uri="{BB962C8B-B14F-4D97-AF65-F5344CB8AC3E}">
        <p14:creationId xmlns:p14="http://schemas.microsoft.com/office/powerpoint/2010/main" xmlns="" val="2795548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CONSEQUÊNCIAS DOS ACIDENTES DE TRÂNSITO</a:t>
            </a:r>
            <a:endParaRPr lang="pt-BR" dirty="0"/>
          </a:p>
        </p:txBody>
      </p:sp>
      <p:sp>
        <p:nvSpPr>
          <p:cNvPr id="3" name="Espaço Reservado para Conteúdo 2"/>
          <p:cNvSpPr>
            <a:spLocks noGrp="1"/>
          </p:cNvSpPr>
          <p:nvPr>
            <p:ph idx="1"/>
          </p:nvPr>
        </p:nvSpPr>
        <p:spPr/>
        <p:txBody>
          <a:bodyPr/>
          <a:lstStyle/>
          <a:p>
            <a:r>
              <a:rPr lang="en-US" dirty="0" err="1" smtClean="0"/>
              <a:t>Danos</a:t>
            </a:r>
            <a:r>
              <a:rPr lang="en-US" dirty="0" smtClean="0"/>
              <a:t> </a:t>
            </a:r>
            <a:r>
              <a:rPr lang="en-US" dirty="0" err="1" smtClean="0"/>
              <a:t>pessoais</a:t>
            </a:r>
            <a:endParaRPr lang="en-US" dirty="0" smtClean="0"/>
          </a:p>
          <a:p>
            <a:endParaRPr lang="en-US" dirty="0" smtClean="0"/>
          </a:p>
          <a:p>
            <a:r>
              <a:rPr lang="en-US" dirty="0" err="1" smtClean="0"/>
              <a:t>Danos</a:t>
            </a:r>
            <a:r>
              <a:rPr lang="en-US" dirty="0" smtClean="0"/>
              <a:t> </a:t>
            </a:r>
            <a:r>
              <a:rPr lang="en-US" dirty="0" err="1" smtClean="0"/>
              <a:t>públicos</a:t>
            </a:r>
            <a:endParaRPr lang="en-US" dirty="0" smtClean="0"/>
          </a:p>
          <a:p>
            <a:endParaRPr lang="en-US" dirty="0" smtClean="0"/>
          </a:p>
          <a:p>
            <a:r>
              <a:rPr lang="en-US" dirty="0" err="1" smtClean="0"/>
              <a:t>Danos</a:t>
            </a:r>
            <a:r>
              <a:rPr lang="en-US" dirty="0" smtClean="0"/>
              <a:t> </a:t>
            </a:r>
            <a:r>
              <a:rPr lang="en-US" dirty="0" err="1" smtClean="0"/>
              <a:t>patrimonais</a:t>
            </a:r>
            <a:endParaRPr lang="en-US" dirty="0" smtClean="0"/>
          </a:p>
          <a:p>
            <a:endParaRPr lang="en-US" dirty="0" smtClean="0"/>
          </a:p>
          <a:p>
            <a:r>
              <a:rPr lang="en-US" dirty="0" err="1" smtClean="0"/>
              <a:t>Danos</a:t>
            </a:r>
            <a:r>
              <a:rPr lang="en-US" dirty="0" smtClean="0"/>
              <a:t> </a:t>
            </a:r>
            <a:r>
              <a:rPr lang="en-US" dirty="0" err="1" smtClean="0"/>
              <a:t>morais</a:t>
            </a:r>
            <a:endParaRPr lang="pt-BR" dirty="0"/>
          </a:p>
        </p:txBody>
      </p:sp>
    </p:spTree>
    <p:extLst>
      <p:ext uri="{BB962C8B-B14F-4D97-AF65-F5344CB8AC3E}">
        <p14:creationId xmlns:p14="http://schemas.microsoft.com/office/powerpoint/2010/main" xmlns="" val="372668337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RESPONSABILIDADE CIVIL POR AUSÊNCIA DE SINALIZAÇÃO DE OBRAS</a:t>
            </a:r>
            <a:endParaRPr lang="pt-BR" dirty="0"/>
          </a:p>
        </p:txBody>
      </p:sp>
      <p:sp>
        <p:nvSpPr>
          <p:cNvPr id="3" name="Espaço Reservado para Conteúdo 2"/>
          <p:cNvSpPr>
            <a:spLocks noGrp="1"/>
          </p:cNvSpPr>
          <p:nvPr>
            <p:ph idx="1"/>
          </p:nvPr>
        </p:nvSpPr>
        <p:spPr/>
        <p:txBody>
          <a:bodyPr>
            <a:normAutofit fontScale="77500" lnSpcReduction="20000"/>
          </a:bodyPr>
          <a:lstStyle/>
          <a:p>
            <a:endParaRPr lang="pt-BR" dirty="0"/>
          </a:p>
          <a:p>
            <a:pPr algn="just"/>
            <a:r>
              <a:rPr lang="pt-BR" dirty="0"/>
              <a:t>APELAÇÃO CÍVEL E REEXAME NECESSÁRIO. RESPONSABILIDADE CIVIL DO ESTADO. ACIDENTE DE TRÂNSITO. VIA QUE SE ENCONTRAVA EM REFORMAS. PISTA COM A SUPERFÍCIE EM DESNÍVEIS E SUJA COM PEDRAS E RESTOS DE OBRAS. AUSÊNCIA DE SINALIZAÇÃO. DERRAPAGEM E CAPOTAMENTO DO VEÍCULO. RESPONSABILIDADE DO ENTE PÚBLICO CONFIGURADA. EXCLUDENTES DA RESPONSABILIDADE CIVIL AFASTADAS. AUSÊNCIA DE PROVAS. INDENIZAÇÃO PELO DANO MORAL MANTIDA. RECURSO NÃO PROVIDO. REEXAME NECESSÁRIO NÃO CONHECIDO. (TJPR - 1ª </a:t>
            </a:r>
            <a:r>
              <a:rPr lang="pt-BR" dirty="0" err="1"/>
              <a:t>C.Cível</a:t>
            </a:r>
            <a:r>
              <a:rPr lang="pt-BR" dirty="0"/>
              <a:t> - ACRN 829995-2 - Foz do Iguaçu -  Rel.: Dulce Maria </a:t>
            </a:r>
            <a:r>
              <a:rPr lang="pt-BR" dirty="0" err="1"/>
              <a:t>Cecconi</a:t>
            </a:r>
            <a:r>
              <a:rPr lang="pt-BR" dirty="0"/>
              <a:t> - Unânime - J. 24.01.2012)</a:t>
            </a:r>
          </a:p>
          <a:p>
            <a:endParaRPr lang="pt-BR" dirty="0"/>
          </a:p>
        </p:txBody>
      </p:sp>
    </p:spTree>
    <p:extLst>
      <p:ext uri="{BB962C8B-B14F-4D97-AF65-F5344CB8AC3E}">
        <p14:creationId xmlns:p14="http://schemas.microsoft.com/office/powerpoint/2010/main" xmlns="" val="367717357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USO DO CINTO DE SEGURANÇA</a:t>
            </a:r>
            <a:endParaRPr lang="pt-BR" dirty="0"/>
          </a:p>
        </p:txBody>
      </p:sp>
      <p:sp>
        <p:nvSpPr>
          <p:cNvPr id="3" name="Espaço Reservado para Conteúdo 2"/>
          <p:cNvSpPr>
            <a:spLocks noGrp="1"/>
          </p:cNvSpPr>
          <p:nvPr>
            <p:ph idx="1"/>
          </p:nvPr>
        </p:nvSpPr>
        <p:spPr/>
        <p:txBody>
          <a:bodyPr/>
          <a:lstStyle/>
          <a:p>
            <a:pPr algn="just"/>
            <a:r>
              <a:rPr lang="pt-BR" dirty="0" smtClean="0"/>
              <a:t>Art</a:t>
            </a:r>
            <a:r>
              <a:rPr lang="pt-BR" dirty="0"/>
              <a:t>. 65. É obrigatório o uso do cinto de segurança para condutor e passageiros em todas as vias do território nacional, salvo em situações regulamentadas pelo CONTRAN</a:t>
            </a:r>
            <a:r>
              <a:rPr lang="pt-BR" dirty="0" smtClean="0"/>
              <a:t>.</a:t>
            </a:r>
          </a:p>
          <a:p>
            <a:pPr algn="just"/>
            <a:endParaRPr lang="pt-BR" dirty="0" smtClean="0"/>
          </a:p>
          <a:p>
            <a:pPr algn="just"/>
            <a:r>
              <a:rPr lang="pt-BR" dirty="0" smtClean="0"/>
              <a:t>Infração - Art. 167</a:t>
            </a:r>
          </a:p>
          <a:p>
            <a:pPr algn="just"/>
            <a:endParaRPr lang="pt-BR" dirty="0" smtClean="0"/>
          </a:p>
          <a:p>
            <a:pPr algn="just"/>
            <a:r>
              <a:rPr lang="pt-BR" dirty="0" smtClean="0"/>
              <a:t>Exceções: Resolução n. 14/98 do CONTRAN</a:t>
            </a:r>
          </a:p>
          <a:p>
            <a:pPr marL="0" indent="0" algn="just">
              <a:buNone/>
            </a:pPr>
            <a:endParaRPr lang="pt-BR" dirty="0" smtClean="0"/>
          </a:p>
          <a:p>
            <a:endParaRPr lang="pt-BR" dirty="0"/>
          </a:p>
        </p:txBody>
      </p:sp>
    </p:spTree>
    <p:extLst>
      <p:ext uri="{BB962C8B-B14F-4D97-AF65-F5344CB8AC3E}">
        <p14:creationId xmlns:p14="http://schemas.microsoft.com/office/powerpoint/2010/main" xmlns="" val="39910337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USO DO CINTO DE SEGURANÇA</a:t>
            </a:r>
            <a:br>
              <a:rPr lang="pt-BR" dirty="0" smtClean="0"/>
            </a:br>
            <a:r>
              <a:rPr lang="pt-BR" sz="3600" dirty="0" smtClean="0"/>
              <a:t>CRIANÇAS</a:t>
            </a:r>
            <a:endParaRPr lang="pt-BR" sz="3600" dirty="0"/>
          </a:p>
        </p:txBody>
      </p:sp>
      <p:sp>
        <p:nvSpPr>
          <p:cNvPr id="3" name="Espaço Reservado para Conteúdo 2"/>
          <p:cNvSpPr>
            <a:spLocks noGrp="1"/>
          </p:cNvSpPr>
          <p:nvPr>
            <p:ph idx="1"/>
          </p:nvPr>
        </p:nvSpPr>
        <p:spPr/>
        <p:txBody>
          <a:bodyPr/>
          <a:lstStyle/>
          <a:p>
            <a:pPr algn="just"/>
            <a:r>
              <a:rPr lang="pt-BR" dirty="0" smtClean="0"/>
              <a:t>Art. 64. As crianças com idade inferior a dez anos devem ser transportadas nos bancos traseiros, salvo exceções regulamentadas pelo CONTRAN.</a:t>
            </a:r>
          </a:p>
          <a:p>
            <a:pPr algn="just"/>
            <a:endParaRPr lang="pt-BR" dirty="0" smtClean="0"/>
          </a:p>
          <a:p>
            <a:pPr algn="just"/>
            <a:r>
              <a:rPr lang="pt-BR" dirty="0" smtClean="0"/>
              <a:t>Art. 168 – infração gravíssima</a:t>
            </a:r>
          </a:p>
          <a:p>
            <a:pPr algn="just"/>
            <a:endParaRPr lang="pt-BR" dirty="0" smtClean="0"/>
          </a:p>
          <a:p>
            <a:pPr algn="just"/>
            <a:r>
              <a:rPr lang="pt-BR" dirty="0" smtClean="0"/>
              <a:t>Resolução n. 277/08 do CONTRAN</a:t>
            </a:r>
          </a:p>
          <a:p>
            <a:endParaRPr lang="pt-BR" dirty="0"/>
          </a:p>
        </p:txBody>
      </p:sp>
    </p:spTree>
    <p:extLst>
      <p:ext uri="{BB962C8B-B14F-4D97-AF65-F5344CB8AC3E}">
        <p14:creationId xmlns:p14="http://schemas.microsoft.com/office/powerpoint/2010/main" xmlns="" val="72242990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ACIDENTES COM PEDESTRES</a:t>
            </a:r>
            <a:endParaRPr lang="pt-BR" dirty="0"/>
          </a:p>
        </p:txBody>
      </p:sp>
      <p:sp>
        <p:nvSpPr>
          <p:cNvPr id="3" name="Espaço Reservado para Conteúdo 2"/>
          <p:cNvSpPr>
            <a:spLocks noGrp="1"/>
          </p:cNvSpPr>
          <p:nvPr>
            <p:ph idx="1"/>
          </p:nvPr>
        </p:nvSpPr>
        <p:spPr>
          <a:xfrm>
            <a:off x="457200" y="1600200"/>
            <a:ext cx="8229600" cy="4997152"/>
          </a:xfrm>
        </p:spPr>
        <p:txBody>
          <a:bodyPr>
            <a:normAutofit fontScale="70000" lnSpcReduction="20000"/>
          </a:bodyPr>
          <a:lstStyle/>
          <a:p>
            <a:pPr algn="just"/>
            <a:r>
              <a:rPr lang="pt-BR" dirty="0"/>
              <a:t>Art. 68. É assegurada ao pedestre a utilização dos </a:t>
            </a:r>
            <a:r>
              <a:rPr lang="pt-BR" dirty="0" smtClean="0"/>
              <a:t>passeios ou </a:t>
            </a:r>
            <a:r>
              <a:rPr lang="pt-BR" dirty="0"/>
              <a:t>passagens apropriadas das vias urbanas e dos acostamentos das vias rurais para </a:t>
            </a:r>
            <a:r>
              <a:rPr lang="pt-BR" dirty="0" smtClean="0"/>
              <a:t>circulação [...]</a:t>
            </a:r>
          </a:p>
          <a:p>
            <a:pPr algn="just"/>
            <a:endParaRPr lang="pt-BR" dirty="0" smtClean="0"/>
          </a:p>
          <a:p>
            <a:pPr algn="just"/>
            <a:r>
              <a:rPr lang="pt-BR" dirty="0" smtClean="0"/>
              <a:t>§ </a:t>
            </a:r>
            <a:r>
              <a:rPr lang="pt-BR" dirty="0"/>
              <a:t>2º Nas áreas urbanas, quando não houver passeios ou quando não for possível a utilização destes, a circulação de pedestres na pista de rolamento será feita com prioridade sobre os veículos, pelos bordos da pista, em fila única, exceto em locais proibidos pela sinalização e nas situações em que a segurança ficar comprometida</a:t>
            </a:r>
            <a:r>
              <a:rPr lang="pt-BR" dirty="0" smtClean="0"/>
              <a:t>.</a:t>
            </a:r>
          </a:p>
          <a:p>
            <a:pPr algn="just"/>
            <a:endParaRPr lang="pt-BR" dirty="0" smtClean="0"/>
          </a:p>
          <a:p>
            <a:pPr algn="just"/>
            <a:r>
              <a:rPr lang="pt-BR" dirty="0"/>
              <a:t>§ 3º Nas vias rurais, quando não houver acostamento ou quando não for possível a utilização dele, a circulação de pedestres, na pista de rolamento, será feita com prioridade sobre os veículos, pelos bordos da pista, em fila única, em </a:t>
            </a:r>
            <a:r>
              <a:rPr lang="pt-BR" dirty="0">
                <a:solidFill>
                  <a:srgbClr val="FF0000"/>
                </a:solidFill>
              </a:rPr>
              <a:t>sentido contrário</a:t>
            </a:r>
            <a:r>
              <a:rPr lang="pt-BR" dirty="0"/>
              <a:t> ao deslocamento de veículos, exceto em locais proibidos pela sinalização e nas situações em que a segurança ficar comprometida.</a:t>
            </a:r>
            <a:endParaRPr lang="pt-BR" dirty="0" smtClean="0"/>
          </a:p>
          <a:p>
            <a:endParaRPr lang="pt-BR" dirty="0"/>
          </a:p>
        </p:txBody>
      </p:sp>
    </p:spTree>
    <p:extLst>
      <p:ext uri="{BB962C8B-B14F-4D97-AF65-F5344CB8AC3E}">
        <p14:creationId xmlns:p14="http://schemas.microsoft.com/office/powerpoint/2010/main" xmlns="" val="17026292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ACIDENTES COM PEDESTRES</a:t>
            </a:r>
            <a:endParaRPr lang="pt-BR" dirty="0"/>
          </a:p>
        </p:txBody>
      </p:sp>
      <p:sp>
        <p:nvSpPr>
          <p:cNvPr id="3" name="Espaço Reservado para Conteúdo 2"/>
          <p:cNvSpPr>
            <a:spLocks noGrp="1"/>
          </p:cNvSpPr>
          <p:nvPr>
            <p:ph idx="1"/>
          </p:nvPr>
        </p:nvSpPr>
        <p:spPr>
          <a:xfrm>
            <a:off x="457200" y="1600200"/>
            <a:ext cx="8229600" cy="5257800"/>
          </a:xfrm>
        </p:spPr>
        <p:txBody>
          <a:bodyPr>
            <a:normAutofit fontScale="70000" lnSpcReduction="20000"/>
          </a:bodyPr>
          <a:lstStyle/>
          <a:p>
            <a:pPr algn="just"/>
            <a:r>
              <a:rPr lang="pt-BR" dirty="0" smtClean="0"/>
              <a:t>Art. 69. Cruzamento da via:</a:t>
            </a:r>
          </a:p>
          <a:p>
            <a:pPr algn="just"/>
            <a:endParaRPr lang="pt-BR" dirty="0" smtClean="0"/>
          </a:p>
          <a:p>
            <a:pPr algn="just"/>
            <a:r>
              <a:rPr lang="pt-BR" dirty="0" smtClean="0"/>
              <a:t>uso das faixas ou passagens a ele destinadas sempre que estas existirem numa distância de até </a:t>
            </a:r>
            <a:r>
              <a:rPr lang="pt-BR" dirty="0" err="1" smtClean="0"/>
              <a:t>cinqüenta</a:t>
            </a:r>
            <a:r>
              <a:rPr lang="pt-BR" dirty="0" smtClean="0"/>
              <a:t> metros dele.</a:t>
            </a:r>
          </a:p>
          <a:p>
            <a:pPr algn="just"/>
            <a:endParaRPr lang="pt-BR" dirty="0" smtClean="0"/>
          </a:p>
          <a:p>
            <a:pPr algn="just"/>
            <a:r>
              <a:rPr lang="pt-BR" dirty="0" smtClean="0"/>
              <a:t>onde não houver faixa ou passagem, o cruzamento da via deverá ser feito em sentido perpendicular ao de seu eixo;</a:t>
            </a:r>
          </a:p>
          <a:p>
            <a:pPr algn="just"/>
            <a:endParaRPr lang="pt-BR" dirty="0" smtClean="0"/>
          </a:p>
          <a:p>
            <a:pPr algn="just"/>
            <a:r>
              <a:rPr lang="pt-BR" dirty="0" smtClean="0"/>
              <a:t> não deverão adentrar na pista sem antes se certificar de que podem fazê-lo sem obstruir o trânsito de veículos;</a:t>
            </a:r>
          </a:p>
          <a:p>
            <a:pPr algn="just"/>
            <a:endParaRPr lang="pt-BR" dirty="0" smtClean="0"/>
          </a:p>
          <a:p>
            <a:pPr algn="just"/>
            <a:r>
              <a:rPr lang="pt-BR" dirty="0" smtClean="0"/>
              <a:t>uma vez iniciada a travessia de uma pista, os pedestres não deverão aumentar o seu percurso, demorar-se ou parar sobre ela sem necessidade.</a:t>
            </a:r>
          </a:p>
          <a:p>
            <a:endParaRPr lang="pt-BR" dirty="0" smtClean="0"/>
          </a:p>
          <a:p>
            <a:endParaRPr lang="pt-BR" dirty="0"/>
          </a:p>
        </p:txBody>
      </p:sp>
    </p:spTree>
    <p:extLst>
      <p:ext uri="{BB962C8B-B14F-4D97-AF65-F5344CB8AC3E}">
        <p14:creationId xmlns:p14="http://schemas.microsoft.com/office/powerpoint/2010/main" xmlns="" val="41405987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ACIDENTES COM PEDESTRES</a:t>
            </a:r>
            <a:endParaRPr lang="pt-BR" dirty="0"/>
          </a:p>
        </p:txBody>
      </p:sp>
      <p:pic>
        <p:nvPicPr>
          <p:cNvPr id="4" name="Picture 4" descr="DSC03298"/>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700808"/>
            <a:ext cx="9144000" cy="51571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7502071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ACIDENTES COM PEDESTRES</a:t>
            </a:r>
            <a:endParaRPr lang="pt-BR" dirty="0"/>
          </a:p>
        </p:txBody>
      </p:sp>
      <p:pic>
        <p:nvPicPr>
          <p:cNvPr id="4" name="Picture 4" descr="DSC03297"/>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600200"/>
            <a:ext cx="9143999" cy="5257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2934164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ATROPELAMENTO DE PEDESTRE E AUSÊNCIA DE CULPA DO CONDUTOR</a:t>
            </a:r>
            <a:r>
              <a:rPr lang="pt-BR" dirty="0"/>
              <a:t/>
            </a:r>
            <a:br>
              <a:rPr lang="pt-BR" dirty="0"/>
            </a:br>
            <a:endParaRPr lang="pt-BR" dirty="0"/>
          </a:p>
        </p:txBody>
      </p:sp>
      <p:sp>
        <p:nvSpPr>
          <p:cNvPr id="3" name="Espaço Reservado para Conteúdo 2"/>
          <p:cNvSpPr>
            <a:spLocks noGrp="1"/>
          </p:cNvSpPr>
          <p:nvPr>
            <p:ph idx="1"/>
          </p:nvPr>
        </p:nvSpPr>
        <p:spPr>
          <a:xfrm>
            <a:off x="457200" y="1600200"/>
            <a:ext cx="8229600" cy="4925144"/>
          </a:xfrm>
        </p:spPr>
        <p:txBody>
          <a:bodyPr>
            <a:normAutofit fontScale="92500" lnSpcReduction="20000"/>
          </a:bodyPr>
          <a:lstStyle/>
          <a:p>
            <a:pPr algn="just"/>
            <a:r>
              <a:rPr lang="pt-BR" dirty="0" smtClean="0"/>
              <a:t>APELAÇÃO </a:t>
            </a:r>
            <a:r>
              <a:rPr lang="pt-BR" dirty="0"/>
              <a:t>CÍVEL. RESPONSABILIDADE CÍVIL. ACIDENTE DE TRÂNSITO. ATROPELAMENTO. ­ AUSÊNCIA DE DEMONSTRAÇÃO DA CULPA DO CONDUTOR DO VEÍCULO. PATENTEADA A CULPA EXCLUSIVA DA VÍTIMA QUE ATRAVESSOU À NOITE LARGA PISTA DE ROLAMENTO SEM ATENTAR PARA O MOVIMENTO DE VEÍCULOS. BOLETIM DE OCORRÊNCIA NÃO INFIRMADO PELA PROVA </a:t>
            </a:r>
            <a:r>
              <a:rPr lang="pt-BR" dirty="0" smtClean="0"/>
              <a:t>PRODUZIDA. [...] </a:t>
            </a:r>
            <a:r>
              <a:rPr lang="pt-BR" dirty="0"/>
              <a:t>AUSÊNCIA DO DEVER DE INDENIZAR ­ RECURSO CONHECIDO E DESPROVIDO. (TJPR - 1ª </a:t>
            </a:r>
            <a:r>
              <a:rPr lang="pt-BR" dirty="0" err="1"/>
              <a:t>C.Cível</a:t>
            </a:r>
            <a:r>
              <a:rPr lang="pt-BR" dirty="0"/>
              <a:t> - AC 801709-8 - Maringá -  Rel.: Marco </a:t>
            </a:r>
            <a:r>
              <a:rPr lang="pt-BR" dirty="0" err="1"/>
              <a:t>Antonio</a:t>
            </a:r>
            <a:r>
              <a:rPr lang="pt-BR" dirty="0"/>
              <a:t> </a:t>
            </a:r>
            <a:r>
              <a:rPr lang="pt-BR" dirty="0" err="1"/>
              <a:t>Antoniassi</a:t>
            </a:r>
            <a:r>
              <a:rPr lang="pt-BR" dirty="0"/>
              <a:t> - Unânime - J. 31.01.2012)</a:t>
            </a:r>
          </a:p>
          <a:p>
            <a:endParaRPr lang="pt-BR" dirty="0"/>
          </a:p>
        </p:txBody>
      </p:sp>
    </p:spTree>
    <p:extLst>
      <p:ext uri="{BB962C8B-B14F-4D97-AF65-F5344CB8AC3E}">
        <p14:creationId xmlns:p14="http://schemas.microsoft.com/office/powerpoint/2010/main" xmlns="" val="11112138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ATROPELAMENTO DE PEDESTRE NO ACOSTAMENTO	</a:t>
            </a:r>
          </a:p>
        </p:txBody>
      </p:sp>
      <p:sp>
        <p:nvSpPr>
          <p:cNvPr id="3" name="Espaço Reservado para Conteúdo 2"/>
          <p:cNvSpPr>
            <a:spLocks noGrp="1"/>
          </p:cNvSpPr>
          <p:nvPr>
            <p:ph idx="1"/>
          </p:nvPr>
        </p:nvSpPr>
        <p:spPr/>
        <p:txBody>
          <a:bodyPr>
            <a:normAutofit fontScale="70000" lnSpcReduction="20000"/>
          </a:bodyPr>
          <a:lstStyle/>
          <a:p>
            <a:endParaRPr lang="pt-BR" dirty="0"/>
          </a:p>
          <a:p>
            <a:pPr algn="just"/>
            <a:r>
              <a:rPr lang="pt-BR" dirty="0" smtClean="0"/>
              <a:t>AÇÃO </a:t>
            </a:r>
            <a:r>
              <a:rPr lang="pt-BR" dirty="0"/>
              <a:t>DE REPARAÇÃO DE DANOS. ACIDENTE DE TRÂNSITO. ATROPELAMENTO DA VÍTIMA QUE ESTAVA NO ACOSTAMENTO DA RODOVIA. CULPA COMPROVADA. DEMANDA AJUIZADA POR TERCEIRO LESADO DIRETAMENTE EM FACE DA SEGURADORA DO PROPRIETÁRIO DO VEÍCULO SEGURADO. POSSIBILIDADE. PENSÃO MENSAL. COMPROVAÇÃO DE DEPENDÊNCIA ECONÓMICA. DANOS MORAIS EVIDENCIADOS. FIXAÇÃO EM PATAMAR CORRETO. Comprovada a culpa do motorista do caminhão ao atropelar de forma fatal a vítima que se encontrava no acostamento, devem os réus responder pela indenização pleiteada, ficando a seguradora restrita ao que foi estipulado no contrato de seguro. Recurso da Olinto Basso e Filhos Ltda. desprovido, da Bradesco Seguros S/A não conhecido em parte, e na parte conhecida, desprovido. (TJSP, Ap. 9080035-13.2008.8.26.0000, jul. 28/02/2012)   </a:t>
            </a:r>
          </a:p>
          <a:p>
            <a:endParaRPr lang="pt-BR" dirty="0"/>
          </a:p>
        </p:txBody>
      </p:sp>
    </p:spTree>
    <p:extLst>
      <p:ext uri="{BB962C8B-B14F-4D97-AF65-F5344CB8AC3E}">
        <p14:creationId xmlns:p14="http://schemas.microsoft.com/office/powerpoint/2010/main" xmlns="" val="18180452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ACIDENTES COM CICLISTAS</a:t>
            </a:r>
            <a:endParaRPr lang="pt-BR" dirty="0"/>
          </a:p>
        </p:txBody>
      </p:sp>
      <p:sp>
        <p:nvSpPr>
          <p:cNvPr id="3" name="Espaço Reservado para Conteúdo 2"/>
          <p:cNvSpPr>
            <a:spLocks noGrp="1"/>
          </p:cNvSpPr>
          <p:nvPr>
            <p:ph idx="1"/>
          </p:nvPr>
        </p:nvSpPr>
        <p:spPr/>
        <p:txBody>
          <a:bodyPr>
            <a:normAutofit fontScale="85000" lnSpcReduction="20000"/>
          </a:bodyPr>
          <a:lstStyle/>
          <a:p>
            <a:pPr algn="just"/>
            <a:r>
              <a:rPr lang="pt-BR" dirty="0"/>
              <a:t>Art. 58. Nas vias urbanas e nas rurais de pista dupla, a circulação de bicicletas deverá ocorrer, quando não houver ciclovia, </a:t>
            </a:r>
            <a:r>
              <a:rPr lang="pt-BR" dirty="0" err="1"/>
              <a:t>ciclofaixa</a:t>
            </a:r>
            <a:r>
              <a:rPr lang="pt-BR" dirty="0"/>
              <a:t>, ou acostamento, ou quando não for possível a utilização destes, nos bordos da pista de rolamento, no mesmo sentido de circulação regulamentado para a via, com preferência sobre os veículos automotores.</a:t>
            </a:r>
            <a:endParaRPr lang="pt-BR" dirty="0" smtClean="0"/>
          </a:p>
          <a:p>
            <a:pPr algn="just"/>
            <a:r>
              <a:rPr lang="pt-BR" dirty="0"/>
              <a:t>Parágrafo único. A autoridade de trânsito com circunscrição sobre a via poderá autorizar a circulação de bicicletas no sentido contrário ao fluxo dos veículos automotores, desde que dotado o trecho com </a:t>
            </a:r>
            <a:r>
              <a:rPr lang="pt-BR" dirty="0" err="1"/>
              <a:t>ciclofaixa</a:t>
            </a:r>
            <a:r>
              <a:rPr lang="pt-BR" dirty="0"/>
              <a:t>.</a:t>
            </a:r>
            <a:endParaRPr lang="pt-BR" dirty="0" smtClean="0"/>
          </a:p>
          <a:p>
            <a:endParaRPr lang="pt-BR" dirty="0"/>
          </a:p>
        </p:txBody>
      </p:sp>
    </p:spTree>
    <p:extLst>
      <p:ext uri="{BB962C8B-B14F-4D97-AF65-F5344CB8AC3E}">
        <p14:creationId xmlns:p14="http://schemas.microsoft.com/office/powerpoint/2010/main" xmlns="" val="3584457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RESPONSABILIDADE CIVIL NOS ACIDENTES DE TRÂNSITO</a:t>
            </a:r>
            <a:endParaRPr lang="pt-BR" dirty="0"/>
          </a:p>
        </p:txBody>
      </p:sp>
      <p:sp>
        <p:nvSpPr>
          <p:cNvPr id="3" name="Espaço Reservado para Conteúdo 2"/>
          <p:cNvSpPr>
            <a:spLocks noGrp="1"/>
          </p:cNvSpPr>
          <p:nvPr>
            <p:ph idx="1"/>
          </p:nvPr>
        </p:nvSpPr>
        <p:spPr/>
        <p:txBody>
          <a:bodyPr>
            <a:normAutofit fontScale="92500"/>
          </a:bodyPr>
          <a:lstStyle/>
          <a:p>
            <a:pPr algn="just"/>
            <a:r>
              <a:rPr lang="en-US" dirty="0" err="1" smtClean="0"/>
              <a:t>Definição</a:t>
            </a:r>
            <a:r>
              <a:rPr lang="en-US" dirty="0" smtClean="0"/>
              <a:t> do “</a:t>
            </a:r>
            <a:r>
              <a:rPr lang="en-US" dirty="0" err="1" smtClean="0"/>
              <a:t>culpado</a:t>
            </a:r>
            <a:r>
              <a:rPr lang="en-US" dirty="0" smtClean="0"/>
              <a:t>” </a:t>
            </a:r>
            <a:r>
              <a:rPr lang="en-US" dirty="0" err="1" smtClean="0"/>
              <a:t>pelo</a:t>
            </a:r>
            <a:r>
              <a:rPr lang="en-US" dirty="0" smtClean="0"/>
              <a:t> </a:t>
            </a:r>
            <a:r>
              <a:rPr lang="en-US" dirty="0" err="1" smtClean="0"/>
              <a:t>acidente</a:t>
            </a:r>
            <a:endParaRPr lang="en-US" dirty="0" smtClean="0"/>
          </a:p>
          <a:p>
            <a:pPr algn="just"/>
            <a:endParaRPr lang="en-US" dirty="0" smtClean="0"/>
          </a:p>
          <a:p>
            <a:pPr algn="just"/>
            <a:r>
              <a:rPr lang="en-US" dirty="0" smtClean="0"/>
              <a:t>“A culpa, </a:t>
            </a:r>
            <a:r>
              <a:rPr lang="en-US" dirty="0" err="1" smtClean="0"/>
              <a:t>para</a:t>
            </a:r>
            <a:r>
              <a:rPr lang="en-US" dirty="0" smtClean="0"/>
              <a:t> a </a:t>
            </a:r>
            <a:r>
              <a:rPr lang="en-US" dirty="0" err="1" smtClean="0"/>
              <a:t>responsabilização</a:t>
            </a:r>
            <a:r>
              <a:rPr lang="en-US" dirty="0" smtClean="0"/>
              <a:t> civil, é </a:t>
            </a:r>
            <a:r>
              <a:rPr lang="en-US" dirty="0" err="1" smtClean="0"/>
              <a:t>tomada</a:t>
            </a:r>
            <a:r>
              <a:rPr lang="en-US" dirty="0" smtClean="0"/>
              <a:t> </a:t>
            </a:r>
            <a:r>
              <a:rPr lang="en-US" dirty="0" err="1" smtClean="0"/>
              <a:t>pelo</a:t>
            </a:r>
            <a:r>
              <a:rPr lang="en-US" dirty="0" smtClean="0"/>
              <a:t> </a:t>
            </a:r>
            <a:r>
              <a:rPr lang="en-US" dirty="0" err="1" smtClean="0"/>
              <a:t>vocábulo</a:t>
            </a:r>
            <a:r>
              <a:rPr lang="en-US" dirty="0" smtClean="0"/>
              <a:t> </a:t>
            </a:r>
            <a:r>
              <a:rPr lang="en-US" i="1" dirty="0" err="1" smtClean="0"/>
              <a:t>lato</a:t>
            </a:r>
            <a:r>
              <a:rPr lang="en-US" i="1" dirty="0" smtClean="0"/>
              <a:t> </a:t>
            </a:r>
            <a:r>
              <a:rPr lang="en-US" i="1" dirty="0" err="1" smtClean="0"/>
              <a:t>sensu</a:t>
            </a:r>
            <a:r>
              <a:rPr lang="en-US" dirty="0" smtClean="0"/>
              <a:t>, </a:t>
            </a:r>
            <a:r>
              <a:rPr lang="en-US" dirty="0" err="1" smtClean="0"/>
              <a:t>abrangendo</a:t>
            </a:r>
            <a:r>
              <a:rPr lang="en-US" dirty="0" smtClean="0"/>
              <a:t>, </a:t>
            </a:r>
            <a:r>
              <a:rPr lang="en-US" dirty="0" err="1" smtClean="0"/>
              <a:t>assim</a:t>
            </a:r>
            <a:r>
              <a:rPr lang="en-US" dirty="0" smtClean="0"/>
              <a:t>, </a:t>
            </a:r>
            <a:r>
              <a:rPr lang="en-US" dirty="0" err="1" smtClean="0"/>
              <a:t>também</a:t>
            </a:r>
            <a:r>
              <a:rPr lang="en-US" dirty="0" smtClean="0"/>
              <a:t> o </a:t>
            </a:r>
            <a:r>
              <a:rPr lang="en-US" dirty="0" err="1" smtClean="0"/>
              <a:t>dolo</a:t>
            </a:r>
            <a:r>
              <a:rPr lang="en-US" dirty="0" smtClean="0"/>
              <a:t>, </a:t>
            </a:r>
            <a:r>
              <a:rPr lang="en-US" dirty="0" err="1" smtClean="0"/>
              <a:t>ou</a:t>
            </a:r>
            <a:r>
              <a:rPr lang="en-US" dirty="0" smtClean="0"/>
              <a:t> </a:t>
            </a:r>
            <a:r>
              <a:rPr lang="en-US" dirty="0" err="1" smtClean="0"/>
              <a:t>seja</a:t>
            </a:r>
            <a:r>
              <a:rPr lang="en-US" dirty="0" smtClean="0"/>
              <a:t>, </a:t>
            </a:r>
            <a:r>
              <a:rPr lang="en-US" dirty="0" err="1" smtClean="0"/>
              <a:t>todas</a:t>
            </a:r>
            <a:r>
              <a:rPr lang="en-US" dirty="0" smtClean="0"/>
              <a:t> as </a:t>
            </a:r>
            <a:r>
              <a:rPr lang="en-US" dirty="0" err="1" smtClean="0"/>
              <a:t>espécies</a:t>
            </a:r>
            <a:r>
              <a:rPr lang="en-US" dirty="0" smtClean="0"/>
              <a:t> de </a:t>
            </a:r>
            <a:r>
              <a:rPr lang="en-US" dirty="0" err="1" smtClean="0"/>
              <a:t>comportamentos</a:t>
            </a:r>
            <a:r>
              <a:rPr lang="en-US" dirty="0" smtClean="0"/>
              <a:t> </a:t>
            </a:r>
            <a:r>
              <a:rPr lang="en-US" dirty="0" err="1" smtClean="0"/>
              <a:t>contrários</a:t>
            </a:r>
            <a:r>
              <a:rPr lang="en-US" dirty="0" smtClean="0"/>
              <a:t> </a:t>
            </a:r>
            <a:r>
              <a:rPr lang="en-US" dirty="0" err="1" smtClean="0"/>
              <a:t>ao</a:t>
            </a:r>
            <a:r>
              <a:rPr lang="en-US" dirty="0" smtClean="0"/>
              <a:t> </a:t>
            </a:r>
            <a:r>
              <a:rPr lang="en-US" dirty="0" err="1" smtClean="0"/>
              <a:t>direito</a:t>
            </a:r>
            <a:r>
              <a:rPr lang="en-US" dirty="0" smtClean="0"/>
              <a:t>, </a:t>
            </a:r>
            <a:r>
              <a:rPr lang="en-US" dirty="0" err="1" smtClean="0"/>
              <a:t>sejam</a:t>
            </a:r>
            <a:r>
              <a:rPr lang="en-US" dirty="0" smtClean="0"/>
              <a:t> </a:t>
            </a:r>
            <a:r>
              <a:rPr lang="en-US" dirty="0" err="1" smtClean="0"/>
              <a:t>intencionais</a:t>
            </a:r>
            <a:r>
              <a:rPr lang="en-US" dirty="0" smtClean="0"/>
              <a:t> </a:t>
            </a:r>
            <a:r>
              <a:rPr lang="en-US" dirty="0" err="1" smtClean="0"/>
              <a:t>ou</a:t>
            </a:r>
            <a:r>
              <a:rPr lang="en-US" dirty="0" smtClean="0"/>
              <a:t> </a:t>
            </a:r>
            <a:r>
              <a:rPr lang="en-US" dirty="0" err="1" smtClean="0"/>
              <a:t>não</a:t>
            </a:r>
            <a:r>
              <a:rPr lang="en-US" dirty="0" smtClean="0"/>
              <a:t>, mas </a:t>
            </a:r>
            <a:r>
              <a:rPr lang="en-US" dirty="0" err="1" smtClean="0"/>
              <a:t>sempre</a:t>
            </a:r>
            <a:r>
              <a:rPr lang="en-US" dirty="0" smtClean="0"/>
              <a:t> </a:t>
            </a:r>
            <a:r>
              <a:rPr lang="en-US" dirty="0" err="1" smtClean="0"/>
              <a:t>imputáveis</a:t>
            </a:r>
            <a:r>
              <a:rPr lang="en-US" dirty="0" smtClean="0"/>
              <a:t> </a:t>
            </a:r>
            <a:r>
              <a:rPr lang="en-US" dirty="0" err="1" smtClean="0"/>
              <a:t>ao</a:t>
            </a:r>
            <a:r>
              <a:rPr lang="en-US" dirty="0" smtClean="0"/>
              <a:t> </a:t>
            </a:r>
            <a:r>
              <a:rPr lang="en-US" dirty="0" err="1" smtClean="0"/>
              <a:t>causador</a:t>
            </a:r>
            <a:r>
              <a:rPr lang="en-US" dirty="0" smtClean="0"/>
              <a:t> do </a:t>
            </a:r>
            <a:r>
              <a:rPr lang="en-US" dirty="0" err="1" smtClean="0"/>
              <a:t>dano</a:t>
            </a:r>
            <a:r>
              <a:rPr lang="en-US" dirty="0" smtClean="0"/>
              <a:t>.” (GANDINI e SALOMÃO, </a:t>
            </a:r>
            <a:r>
              <a:rPr lang="en-US" dirty="0" err="1" smtClean="0"/>
              <a:t>Ajuris</a:t>
            </a:r>
            <a:r>
              <a:rPr lang="en-US" dirty="0" smtClean="0"/>
              <a:t>, n.94, p. 146)</a:t>
            </a:r>
            <a:endParaRPr lang="pt-BR" dirty="0"/>
          </a:p>
        </p:txBody>
      </p:sp>
    </p:spTree>
    <p:extLst>
      <p:ext uri="{BB962C8B-B14F-4D97-AF65-F5344CB8AC3E}">
        <p14:creationId xmlns:p14="http://schemas.microsoft.com/office/powerpoint/2010/main" xmlns="" val="196105410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714202"/>
          </a:xfrm>
        </p:spPr>
        <p:txBody>
          <a:bodyPr>
            <a:normAutofit fontScale="90000"/>
          </a:bodyPr>
          <a:lstStyle/>
          <a:p>
            <a:r>
              <a:rPr lang="pt-BR" b="1" dirty="0"/>
              <a:t>RESPONSABILIDADE DOS VEICULOS MAIORES PELOS MENORES – ACIDENTE COM BICICLETA</a:t>
            </a:r>
            <a:r>
              <a:rPr lang="pt-BR" dirty="0"/>
              <a:t/>
            </a:r>
            <a:br>
              <a:rPr lang="pt-BR" dirty="0"/>
            </a:br>
            <a:endParaRPr lang="pt-BR" dirty="0"/>
          </a:p>
        </p:txBody>
      </p:sp>
      <p:sp>
        <p:nvSpPr>
          <p:cNvPr id="3" name="Espaço Reservado para Conteúdo 2"/>
          <p:cNvSpPr>
            <a:spLocks noGrp="1"/>
          </p:cNvSpPr>
          <p:nvPr>
            <p:ph idx="1"/>
          </p:nvPr>
        </p:nvSpPr>
        <p:spPr>
          <a:xfrm>
            <a:off x="457200" y="2348880"/>
            <a:ext cx="8229600" cy="3777283"/>
          </a:xfrm>
        </p:spPr>
        <p:txBody>
          <a:bodyPr>
            <a:normAutofit fontScale="77500" lnSpcReduction="20000"/>
          </a:bodyPr>
          <a:lstStyle/>
          <a:p>
            <a:pPr algn="just"/>
            <a:r>
              <a:rPr lang="pt-BR" dirty="0" smtClean="0"/>
              <a:t>APELAÇÃO </a:t>
            </a:r>
            <a:r>
              <a:rPr lang="pt-BR" dirty="0"/>
              <a:t>CÍVEL ­ INDENIZAÇÃO ­ ACIDENTE DE TRÂNSITO ­ ATROPELAMENTO DE CICLISTA - RESPONSABILIDADE SUBJETIVA - CULPA DO MOTORISTA DO CAMINHÃO NÃO COMPROVADA ­ OBRIGAÇÃO DE CUIDADO PARA COM VEÍCULOS MENORES QUE NÃO IMPLICA EM TRAVESTIR A RESPONSABILIDADE SUBJETIVA EM OBJETIVA POR SE TRATAR DE NORMA DE SEGURANÇA E NÃO DE REGRA DE CULPABILIDADE - ÔNUS DA PROVA - ARTIGO 333, I, DO CPC - AUTOR QUE NÃO PRODUZIU PROVAS SUFICIENTES SOBRE SUAS ALEGAÇÕES - RECURSO CONHECIDO E NÃO PROVIDO. (TJPR - 9ª </a:t>
            </a:r>
            <a:r>
              <a:rPr lang="pt-BR" dirty="0" err="1"/>
              <a:t>C.Cível</a:t>
            </a:r>
            <a:r>
              <a:rPr lang="pt-BR" dirty="0"/>
              <a:t> - AC 850464-5 - Campo Mourão -  Rel.: Francisco Luiz Macedo Junior - Unânime - J. 02.02.2012)</a:t>
            </a:r>
          </a:p>
          <a:p>
            <a:endParaRPr lang="pt-BR" dirty="0"/>
          </a:p>
        </p:txBody>
      </p:sp>
    </p:spTree>
    <p:extLst>
      <p:ext uri="{BB962C8B-B14F-4D97-AF65-F5344CB8AC3E}">
        <p14:creationId xmlns:p14="http://schemas.microsoft.com/office/powerpoint/2010/main" xmlns="" val="112253063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ACIDENTE COM BICICLETA – CULPA EXCLUSIVA DO CICLISTA</a:t>
            </a:r>
            <a:endParaRPr lang="pt-BR" dirty="0"/>
          </a:p>
        </p:txBody>
      </p:sp>
      <p:sp>
        <p:nvSpPr>
          <p:cNvPr id="3" name="Espaço Reservado para Conteúdo 2"/>
          <p:cNvSpPr>
            <a:spLocks noGrp="1"/>
          </p:cNvSpPr>
          <p:nvPr>
            <p:ph idx="1"/>
          </p:nvPr>
        </p:nvSpPr>
        <p:spPr>
          <a:xfrm>
            <a:off x="457200" y="1916832"/>
            <a:ext cx="8229600" cy="4209331"/>
          </a:xfrm>
        </p:spPr>
        <p:txBody>
          <a:bodyPr>
            <a:normAutofit fontScale="77500" lnSpcReduction="20000"/>
          </a:bodyPr>
          <a:lstStyle/>
          <a:p>
            <a:pPr algn="just"/>
            <a:r>
              <a:rPr lang="pt-BR" dirty="0"/>
              <a:t>Apelação cível. Responsabilidade civil. Acidente de trânsito. </a:t>
            </a:r>
            <a:r>
              <a:rPr lang="pt-BR" b="1" dirty="0"/>
              <a:t>Colisão entre ônibus e bicicleta. Responsabilidade objetiva extracontratual da concessionária</a:t>
            </a:r>
            <a:r>
              <a:rPr lang="pt-BR" dirty="0"/>
              <a:t>. Artigo 37, § 6º da Constituição Federal. Dano Moral. Ação, pelo rito sumário, com pedido indenizatório por danos morais em decorrência do falecimento do pai dos autores. Conjunto de provas que revela </a:t>
            </a:r>
            <a:r>
              <a:rPr lang="pt-BR" b="1" dirty="0"/>
              <a:t>culpa exclusiva do condutor da bicicleta, que tentou atravessar pista de rolamento de rodovia</a:t>
            </a:r>
            <a:r>
              <a:rPr lang="pt-BR" dirty="0"/>
              <a:t>. Fato exclusivo da vítima. </a:t>
            </a:r>
            <a:r>
              <a:rPr lang="pt-BR" b="1" dirty="0"/>
              <a:t>Causa excludente do nexo de causalidade</a:t>
            </a:r>
            <a:r>
              <a:rPr lang="pt-BR" dirty="0"/>
              <a:t>. Pedido improcedente. Precedentes do TJRJ. Manutenção da sentença atacada. Recurso não provido. (TJPR, Ap.</a:t>
            </a:r>
            <a:r>
              <a:rPr lang="pt-BR" dirty="0">
                <a:hlinkClick r:id="rId2"/>
              </a:rPr>
              <a:t>0042705-37.2003.8.19.0023</a:t>
            </a:r>
            <a:r>
              <a:rPr lang="pt-BR" dirty="0"/>
              <a:t>, Julgamento: 01/02/2012)</a:t>
            </a:r>
          </a:p>
        </p:txBody>
      </p:sp>
    </p:spTree>
    <p:extLst>
      <p:ext uri="{BB962C8B-B14F-4D97-AF65-F5344CB8AC3E}">
        <p14:creationId xmlns:p14="http://schemas.microsoft.com/office/powerpoint/2010/main" xmlns="" val="165345275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ACIDDENTE COM BICICLETA</a:t>
            </a:r>
            <a:br>
              <a:rPr lang="pt-BR" dirty="0" smtClean="0"/>
            </a:br>
            <a:r>
              <a:rPr lang="pt-BR" sz="3100" dirty="0" smtClean="0"/>
              <a:t> NÃO OBSERVÂNCIA DO DIREITO DE PREFERÊNCIA </a:t>
            </a:r>
            <a:endParaRPr lang="pt-BR" sz="3100" dirty="0"/>
          </a:p>
        </p:txBody>
      </p:sp>
      <p:sp>
        <p:nvSpPr>
          <p:cNvPr id="3" name="Espaço Reservado para Conteúdo 2"/>
          <p:cNvSpPr>
            <a:spLocks noGrp="1"/>
          </p:cNvSpPr>
          <p:nvPr>
            <p:ph idx="1"/>
          </p:nvPr>
        </p:nvSpPr>
        <p:spPr/>
        <p:txBody>
          <a:bodyPr>
            <a:normAutofit fontScale="92500" lnSpcReduction="20000"/>
          </a:bodyPr>
          <a:lstStyle/>
          <a:p>
            <a:pPr algn="just"/>
            <a:r>
              <a:rPr lang="pt-BR" dirty="0"/>
              <a:t>RESPONSABILIDADE CIVIL. ACIDENTE DE TRÂNSITO. COLISÃO COM CICLISTA EM CRUZAMENTO. INGRESSO DE CAMINHÃO EM VIA PREFERENCIAL SEM OS CUIDADOS NECESSÁRIOS. IMPRUDÊNCIA DO CONDUTOR. DANO MORAL.   Evidenciada a culpa do motorista do caminhão que adentrou em via preferencial sem as devidas cautelas, dando ensejo à colisão com ciclista, inevitavelmente estará obrigado a suportar os prejuízos que sua atuação acarretou. (Apelação Cível n. 2007.046775-1, de Santa Cecília, rel. Des. Sônia Maria </a:t>
            </a:r>
            <a:r>
              <a:rPr lang="pt-BR" dirty="0" err="1"/>
              <a:t>Schmitz</a:t>
            </a:r>
            <a:r>
              <a:rPr lang="pt-BR" dirty="0"/>
              <a:t>)</a:t>
            </a:r>
          </a:p>
        </p:txBody>
      </p:sp>
    </p:spTree>
    <p:extLst>
      <p:ext uri="{BB962C8B-B14F-4D97-AF65-F5344CB8AC3E}">
        <p14:creationId xmlns:p14="http://schemas.microsoft.com/office/powerpoint/2010/main" xmlns="" val="125623191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ACIDENTE COM BICICLETA</a:t>
            </a:r>
            <a:br>
              <a:rPr lang="pt-BR" dirty="0" smtClean="0"/>
            </a:br>
            <a:r>
              <a:rPr lang="pt-BR" sz="3100" dirty="0" smtClean="0"/>
              <a:t>ABERTURA DE PORTA DE VEÍCULO</a:t>
            </a:r>
            <a:endParaRPr lang="pt-BR" sz="3100" dirty="0"/>
          </a:p>
        </p:txBody>
      </p:sp>
      <p:sp>
        <p:nvSpPr>
          <p:cNvPr id="3" name="Espaço Reservado para Conteúdo 2"/>
          <p:cNvSpPr>
            <a:spLocks noGrp="1"/>
          </p:cNvSpPr>
          <p:nvPr>
            <p:ph idx="1"/>
          </p:nvPr>
        </p:nvSpPr>
        <p:spPr/>
        <p:txBody>
          <a:bodyPr>
            <a:normAutofit fontScale="70000" lnSpcReduction="20000"/>
          </a:bodyPr>
          <a:lstStyle/>
          <a:p>
            <a:pPr algn="just"/>
            <a:r>
              <a:rPr lang="pt-BR" dirty="0"/>
              <a:t>APELAÇÕES CÍVEIS RESPONSABILIDADE CIVIL E PROCESSUAL CIVIL. ACIDENTE DE TRÂNSITO. AÇÃO DE REPARAÇÃO DE DANOS MATERIAIS E MORAIS. PROCEDÊNCIA PARCIAL NA ORIGEM. RECURSO DA RÉ. - PRELIMINARES. INCAPACIDADE DE UM DOS AUTORES. NULIDADE DA AÇÃO. JULGAMENTO ANTECIPADO. CERCEAMENTO DE DEFESA. EIVAS INEXISTENTES. PREFACIAIS REJEITADAS. - MÉRITO. PROPRIETÁRIA QUE ABRE A PORTA DO AUTOMÓVEL ESTACIONADO SEM AS CAUTELAS NECESSÁRIAS E OBSTRUI A PASSAGEM DE CICLISTA PROPORCIONANDO A QUEDA DA VÍTIMA. CULPA EXCLUSIVA CONFIGURADA. INTELIGÊNCIA DO ART. 49, DO CÓDIGO DE TRÂNSITO BRASILEIRO. DEVER DE INDENIZAR. - DANOS MORAIS. MINORAÇÃO INDEVIDA. QUANTUM INDENIZATÓRIO EM SINTONIA COM OS PADRÕES DESTA CORTE. - SENTENÇA MANTIDA. RECURSO DESPROVIDO.   (Apelação Cível n. 2011.062660-2, de Curitibanos, rel. Des. Henry </a:t>
            </a:r>
            <a:r>
              <a:rPr lang="pt-BR" dirty="0" err="1"/>
              <a:t>Petry</a:t>
            </a:r>
            <a:r>
              <a:rPr lang="pt-BR" dirty="0"/>
              <a:t> Junior)</a:t>
            </a:r>
          </a:p>
          <a:p>
            <a:endParaRPr lang="pt-BR" dirty="0"/>
          </a:p>
        </p:txBody>
      </p:sp>
    </p:spTree>
    <p:extLst>
      <p:ext uri="{BB962C8B-B14F-4D97-AF65-F5344CB8AC3E}">
        <p14:creationId xmlns:p14="http://schemas.microsoft.com/office/powerpoint/2010/main" xmlns="" val="373296264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ACIDENTES COM CICLISTAS</a:t>
            </a:r>
            <a:endParaRPr lang="pt-BR" dirty="0"/>
          </a:p>
        </p:txBody>
      </p:sp>
      <p:sp>
        <p:nvSpPr>
          <p:cNvPr id="3" name="Espaço Reservado para Conteúdo 2"/>
          <p:cNvSpPr>
            <a:spLocks noGrp="1"/>
          </p:cNvSpPr>
          <p:nvPr>
            <p:ph idx="1"/>
          </p:nvPr>
        </p:nvSpPr>
        <p:spPr>
          <a:xfrm>
            <a:off x="457200" y="1600200"/>
            <a:ext cx="8229600" cy="4925144"/>
          </a:xfrm>
        </p:spPr>
        <p:txBody>
          <a:bodyPr>
            <a:normAutofit fontScale="85000" lnSpcReduction="10000"/>
          </a:bodyPr>
          <a:lstStyle/>
          <a:p>
            <a:pPr algn="just"/>
            <a:r>
              <a:rPr lang="pt-BR" dirty="0"/>
              <a:t> RESPONSABILIDADE CIVIL - ACIDENTE DE TRÂNSITO - QUEDA DE CICLISTA EM DESNÍVEL (ENTRADA DE GARAGEM) EXISTENTE EM CALÇADA - </a:t>
            </a:r>
            <a:r>
              <a:rPr lang="pt-BR" b="1" dirty="0"/>
              <a:t>CULPA EXCLUSIVA DA VÍTIMA AO TRANSITAR EM LOCAL INAPROPRIADO PARA SEU MEIO DE TRANSPORTE</a:t>
            </a:r>
            <a:r>
              <a:rPr lang="pt-BR" dirty="0"/>
              <a:t> - FATOR PREPONDERANTE PARA O EVENTO - OBSTÁCULO PERCEPTÍVEL E TRANSPONÍVEL PARA OS PEDESTRES (DEGRAUS) - POSSÍVEL DESOBEDIÊNCIA A REGRAS URBANÍSTICAS QUE POR SI SÓ NÃO GERA O DEVER DE INDENIZAR - SENTENÇA DE IMPROCEDÊNCIA MANTIDA - RECURSO </a:t>
            </a:r>
            <a:r>
              <a:rPr lang="pt-BR" dirty="0" smtClean="0"/>
              <a:t>DESPROVIDO. </a:t>
            </a:r>
            <a:r>
              <a:rPr lang="pt-BR" dirty="0"/>
              <a:t>(AC n. 2007.028305-2, rel. Des. Cid Goulart, j. 18.2.09). (Apelação Cível n. 2008.025507-0, de Joinville, rel. Des. Rodrigo Collaço)</a:t>
            </a:r>
          </a:p>
        </p:txBody>
      </p:sp>
    </p:spTree>
    <p:extLst>
      <p:ext uri="{BB962C8B-B14F-4D97-AF65-F5344CB8AC3E}">
        <p14:creationId xmlns:p14="http://schemas.microsoft.com/office/powerpoint/2010/main" xmlns="" val="4642061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ACIDENTES COM CICLISTAS</a:t>
            </a:r>
            <a:endParaRPr lang="pt-BR" dirty="0"/>
          </a:p>
        </p:txBody>
      </p:sp>
      <p:pic>
        <p:nvPicPr>
          <p:cNvPr id="5" name="Picture 5" descr="DSC03305"/>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600200"/>
            <a:ext cx="9143999" cy="52577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2761225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USO DE LUZES</a:t>
            </a:r>
            <a:endParaRPr lang="pt-BR" dirty="0"/>
          </a:p>
        </p:txBody>
      </p:sp>
      <p:sp>
        <p:nvSpPr>
          <p:cNvPr id="3" name="Espaço Reservado para Conteúdo 2"/>
          <p:cNvSpPr>
            <a:spLocks noGrp="1"/>
          </p:cNvSpPr>
          <p:nvPr>
            <p:ph idx="1"/>
          </p:nvPr>
        </p:nvSpPr>
        <p:spPr>
          <a:xfrm>
            <a:off x="395536" y="1628800"/>
            <a:ext cx="8229600" cy="4525963"/>
          </a:xfrm>
        </p:spPr>
        <p:txBody>
          <a:bodyPr>
            <a:normAutofit fontScale="92500"/>
          </a:bodyPr>
          <a:lstStyle/>
          <a:p>
            <a:pPr algn="just"/>
            <a:r>
              <a:rPr lang="pt-BR" dirty="0" smtClean="0"/>
              <a:t>LUZ BAIXA:</a:t>
            </a:r>
          </a:p>
          <a:p>
            <a:pPr algn="just"/>
            <a:r>
              <a:rPr lang="pt-BR" dirty="0" smtClean="0"/>
              <a:t>1) de dia nos túneis providos de iluminação (art. 40, I e 250,I)</a:t>
            </a:r>
          </a:p>
          <a:p>
            <a:pPr algn="just"/>
            <a:r>
              <a:rPr lang="pt-BR" dirty="0" smtClean="0"/>
              <a:t>2) de noite em vias iluminadas (art. 40, I e 250, I)</a:t>
            </a:r>
          </a:p>
          <a:p>
            <a:pPr algn="just"/>
            <a:r>
              <a:rPr lang="pt-BR" dirty="0" smtClean="0"/>
              <a:t>LUZ ALTA:</a:t>
            </a:r>
          </a:p>
          <a:p>
            <a:pPr algn="just"/>
            <a:r>
              <a:rPr lang="pt-BR" dirty="0" smtClean="0"/>
              <a:t>1) de dia nos túneis sem iluminação (art. 40, II)</a:t>
            </a:r>
          </a:p>
          <a:p>
            <a:pPr algn="just"/>
            <a:r>
              <a:rPr lang="pt-BR" dirty="0" smtClean="0"/>
              <a:t>2) de noite nas vias não iluminadas, exceto ao cruzar com outro veículo (art. 40, II e 223)</a:t>
            </a:r>
            <a:endParaRPr lang="pt-BR" dirty="0"/>
          </a:p>
        </p:txBody>
      </p:sp>
    </p:spTree>
    <p:extLst>
      <p:ext uri="{BB962C8B-B14F-4D97-AF65-F5344CB8AC3E}">
        <p14:creationId xmlns:p14="http://schemas.microsoft.com/office/powerpoint/2010/main" xmlns="" val="3938054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USO DE LUZES</a:t>
            </a:r>
            <a:endParaRPr lang="pt-BR" dirty="0"/>
          </a:p>
        </p:txBody>
      </p:sp>
      <p:sp>
        <p:nvSpPr>
          <p:cNvPr id="3" name="Espaço Reservado para Conteúdo 2"/>
          <p:cNvSpPr>
            <a:spLocks noGrp="1"/>
          </p:cNvSpPr>
          <p:nvPr>
            <p:ph idx="1"/>
          </p:nvPr>
        </p:nvSpPr>
        <p:spPr/>
        <p:txBody>
          <a:bodyPr/>
          <a:lstStyle/>
          <a:p>
            <a:r>
              <a:rPr lang="pt-BR" dirty="0" smtClean="0"/>
              <a:t>SINAL DE FAROL: </a:t>
            </a:r>
          </a:p>
          <a:p>
            <a:r>
              <a:rPr lang="pt-BR" dirty="0" smtClean="0"/>
              <a:t>1) indicar a intenção de ultrapassar (art. 40, III)</a:t>
            </a:r>
          </a:p>
          <a:p>
            <a:r>
              <a:rPr lang="pt-BR" dirty="0" smtClean="0"/>
              <a:t>2) indicar a existência de risco à segurança (art. 40, III)</a:t>
            </a:r>
          </a:p>
          <a:p>
            <a:r>
              <a:rPr lang="pt-BR" dirty="0" smtClean="0"/>
              <a:t>3) sinal de polícia: art. 251, II</a:t>
            </a:r>
            <a:endParaRPr lang="pt-BR" dirty="0"/>
          </a:p>
        </p:txBody>
      </p:sp>
    </p:spTree>
    <p:extLst>
      <p:ext uri="{BB962C8B-B14F-4D97-AF65-F5344CB8AC3E}">
        <p14:creationId xmlns:p14="http://schemas.microsoft.com/office/powerpoint/2010/main" xmlns="" val="211365849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USO DE LUZES</a:t>
            </a:r>
            <a:endParaRPr lang="pt-BR" dirty="0"/>
          </a:p>
        </p:txBody>
      </p:sp>
      <p:sp>
        <p:nvSpPr>
          <p:cNvPr id="3" name="Espaço Reservado para Conteúdo 2"/>
          <p:cNvSpPr>
            <a:spLocks noGrp="1"/>
          </p:cNvSpPr>
          <p:nvPr>
            <p:ph idx="1"/>
          </p:nvPr>
        </p:nvSpPr>
        <p:spPr/>
        <p:txBody>
          <a:bodyPr/>
          <a:lstStyle/>
          <a:p>
            <a:pPr algn="just"/>
            <a:r>
              <a:rPr lang="pt-BR" dirty="0" smtClean="0"/>
              <a:t>No caso de chuva forte, neblina ou cerração o condutor deverá manter acesas as luzes de posição (art. 40, IV e 250, II)</a:t>
            </a:r>
          </a:p>
          <a:p>
            <a:pPr algn="just"/>
            <a:endParaRPr lang="pt-BR" dirty="0"/>
          </a:p>
          <a:p>
            <a:pPr algn="just"/>
            <a:r>
              <a:rPr lang="pt-BR" dirty="0" smtClean="0"/>
              <a:t>O pisca-alerta deve ser usado em situação ou imobilização de emergência ou quando a regulamentação da via assim determinar (art. 40, V)</a:t>
            </a:r>
            <a:endParaRPr lang="pt-BR" dirty="0"/>
          </a:p>
        </p:txBody>
      </p:sp>
    </p:spTree>
    <p:extLst>
      <p:ext uri="{BB962C8B-B14F-4D97-AF65-F5344CB8AC3E}">
        <p14:creationId xmlns:p14="http://schemas.microsoft.com/office/powerpoint/2010/main" xmlns="" val="84406440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RESPONSÁVEL CIVIL</a:t>
            </a:r>
            <a:endParaRPr lang="pt-BR" dirty="0"/>
          </a:p>
        </p:txBody>
      </p:sp>
      <p:sp>
        <p:nvSpPr>
          <p:cNvPr id="3" name="Espaço Reservado para Conteúdo 2"/>
          <p:cNvSpPr>
            <a:spLocks noGrp="1"/>
          </p:cNvSpPr>
          <p:nvPr>
            <p:ph idx="1"/>
          </p:nvPr>
        </p:nvSpPr>
        <p:spPr/>
        <p:txBody>
          <a:bodyPr/>
          <a:lstStyle/>
          <a:p>
            <a:pPr algn="just"/>
            <a:r>
              <a:rPr lang="pt-BR" dirty="0" smtClean="0"/>
              <a:t>É </a:t>
            </a:r>
            <a:r>
              <a:rPr lang="pt-BR" dirty="0"/>
              <a:t>responsabilidade por fato próprio se o agente provoca o dano. Diz-se por fato de terceiro se existe vínculo jurídico causal com o terceiro; e denomina-se pelo fato das coisas quando o dano é causado por um objeto ou animal, cuja vigilância ou guarda é imposta a uma pessoa. (RIZZARDO, 2010, p. 22)</a:t>
            </a:r>
          </a:p>
        </p:txBody>
      </p:sp>
    </p:spTree>
    <p:extLst>
      <p:ext uri="{BB962C8B-B14F-4D97-AF65-F5344CB8AC3E}">
        <p14:creationId xmlns:p14="http://schemas.microsoft.com/office/powerpoint/2010/main" xmlns="" val="2488555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RESPONSABILIDADE CIVIL NOS ACIDENTES DE TRÂNSITO</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en-US" dirty="0" smtClean="0"/>
              <a:t>“</a:t>
            </a:r>
            <a:r>
              <a:rPr lang="en-US" dirty="0" err="1" smtClean="0"/>
              <a:t>Nos</a:t>
            </a:r>
            <a:r>
              <a:rPr lang="en-US" dirty="0" smtClean="0"/>
              <a:t> </a:t>
            </a:r>
            <a:r>
              <a:rPr lang="en-US" dirty="0" err="1" smtClean="0"/>
              <a:t>acidentes</a:t>
            </a:r>
            <a:r>
              <a:rPr lang="en-US" dirty="0" smtClean="0"/>
              <a:t> de </a:t>
            </a:r>
            <a:r>
              <a:rPr lang="en-US" dirty="0" err="1" smtClean="0"/>
              <a:t>trânsito</a:t>
            </a:r>
            <a:r>
              <a:rPr lang="en-US" dirty="0" smtClean="0"/>
              <a:t>, a culpa é a </a:t>
            </a:r>
            <a:r>
              <a:rPr lang="en-US" dirty="0" err="1" smtClean="0"/>
              <a:t>força</a:t>
            </a:r>
            <a:r>
              <a:rPr lang="en-US" dirty="0" smtClean="0"/>
              <a:t> </a:t>
            </a:r>
            <a:r>
              <a:rPr lang="en-US" dirty="0" err="1" smtClean="0"/>
              <a:t>máxima</a:t>
            </a:r>
            <a:r>
              <a:rPr lang="en-US" dirty="0" smtClean="0"/>
              <a:t> </a:t>
            </a:r>
            <a:r>
              <a:rPr lang="en-US" dirty="0" err="1" smtClean="0"/>
              <a:t>que</a:t>
            </a:r>
            <a:r>
              <a:rPr lang="en-US" dirty="0" smtClean="0"/>
              <a:t> </a:t>
            </a:r>
            <a:r>
              <a:rPr lang="en-US" dirty="0" err="1" smtClean="0"/>
              <a:t>desencadeia</a:t>
            </a:r>
            <a:r>
              <a:rPr lang="en-US" dirty="0" smtClean="0"/>
              <a:t> a </a:t>
            </a:r>
            <a:r>
              <a:rPr lang="en-US" dirty="0" err="1" smtClean="0"/>
              <a:t>responsabilidade</a:t>
            </a:r>
            <a:r>
              <a:rPr lang="en-US" dirty="0" smtClean="0"/>
              <a:t>. […] A </a:t>
            </a:r>
            <a:r>
              <a:rPr lang="en-US" dirty="0" err="1" smtClean="0"/>
              <a:t>reparação</a:t>
            </a:r>
            <a:r>
              <a:rPr lang="en-US" dirty="0" smtClean="0"/>
              <a:t> dos </a:t>
            </a:r>
            <a:r>
              <a:rPr lang="en-US" dirty="0" err="1" smtClean="0"/>
              <a:t>danos</a:t>
            </a:r>
            <a:r>
              <a:rPr lang="en-US" dirty="0" smtClean="0"/>
              <a:t> </a:t>
            </a:r>
            <a:r>
              <a:rPr lang="en-US" dirty="0" err="1" smtClean="0"/>
              <a:t>ocorridos</a:t>
            </a:r>
            <a:r>
              <a:rPr lang="en-US" dirty="0" smtClean="0"/>
              <a:t> </a:t>
            </a:r>
            <a:r>
              <a:rPr lang="en-US" dirty="0" err="1" smtClean="0"/>
              <a:t>por</a:t>
            </a:r>
            <a:r>
              <a:rPr lang="en-US" dirty="0" smtClean="0"/>
              <a:t> </a:t>
            </a:r>
            <a:r>
              <a:rPr lang="en-US" dirty="0" err="1" smtClean="0"/>
              <a:t>acidentes</a:t>
            </a:r>
            <a:r>
              <a:rPr lang="en-US" dirty="0" smtClean="0"/>
              <a:t> de </a:t>
            </a:r>
            <a:r>
              <a:rPr lang="en-US" dirty="0" err="1" smtClean="0"/>
              <a:t>trânsito</a:t>
            </a:r>
            <a:r>
              <a:rPr lang="en-US" dirty="0" smtClean="0"/>
              <a:t> </a:t>
            </a:r>
            <a:r>
              <a:rPr lang="en-US" dirty="0" err="1" smtClean="0"/>
              <a:t>decorre</a:t>
            </a:r>
            <a:r>
              <a:rPr lang="en-US" dirty="0" smtClean="0"/>
              <a:t> da culpa, </a:t>
            </a:r>
            <a:r>
              <a:rPr lang="en-US" dirty="0" err="1" smtClean="0"/>
              <a:t>náo</a:t>
            </a:r>
            <a:r>
              <a:rPr lang="en-US" dirty="0" smtClean="0"/>
              <a:t> se </a:t>
            </a:r>
            <a:r>
              <a:rPr lang="en-US" dirty="0" err="1" smtClean="0"/>
              <a:t>podendo</a:t>
            </a:r>
            <a:r>
              <a:rPr lang="en-US" dirty="0" smtClean="0"/>
              <a:t> </a:t>
            </a:r>
            <a:r>
              <a:rPr lang="en-US" dirty="0" err="1" smtClean="0"/>
              <a:t>buscar</a:t>
            </a:r>
            <a:r>
              <a:rPr lang="en-US" dirty="0" smtClean="0"/>
              <a:t> </a:t>
            </a:r>
            <a:r>
              <a:rPr lang="en-US" dirty="0" err="1" smtClean="0"/>
              <a:t>lastro</a:t>
            </a:r>
            <a:r>
              <a:rPr lang="en-US" dirty="0" smtClean="0"/>
              <a:t>, no </a:t>
            </a:r>
            <a:r>
              <a:rPr lang="en-US" dirty="0" err="1" smtClean="0"/>
              <a:t>assunto</a:t>
            </a:r>
            <a:r>
              <a:rPr lang="en-US" dirty="0" smtClean="0"/>
              <a:t>, </a:t>
            </a:r>
            <a:r>
              <a:rPr lang="en-US" dirty="0" err="1" smtClean="0"/>
              <a:t>na</a:t>
            </a:r>
            <a:r>
              <a:rPr lang="en-US" dirty="0" smtClean="0"/>
              <a:t> </a:t>
            </a:r>
            <a:r>
              <a:rPr lang="en-US" dirty="0" err="1" smtClean="0"/>
              <a:t>responsabilidade</a:t>
            </a:r>
            <a:r>
              <a:rPr lang="en-US" dirty="0" smtClean="0"/>
              <a:t> </a:t>
            </a:r>
            <a:r>
              <a:rPr lang="en-US" dirty="0" err="1" smtClean="0"/>
              <a:t>objetiva</a:t>
            </a:r>
            <a:r>
              <a:rPr lang="en-US" dirty="0" smtClean="0"/>
              <a:t>. </a:t>
            </a:r>
            <a:r>
              <a:rPr lang="en-US" dirty="0" err="1" smtClean="0"/>
              <a:t>Não</a:t>
            </a:r>
            <a:r>
              <a:rPr lang="en-US" dirty="0" smtClean="0"/>
              <a:t> </a:t>
            </a:r>
            <a:r>
              <a:rPr lang="en-US" dirty="0" err="1" smtClean="0"/>
              <a:t>incide</a:t>
            </a:r>
            <a:r>
              <a:rPr lang="en-US" dirty="0" smtClean="0"/>
              <a:t> o </a:t>
            </a:r>
            <a:r>
              <a:rPr lang="en-US" dirty="0" err="1" smtClean="0"/>
              <a:t>disposto</a:t>
            </a:r>
            <a:r>
              <a:rPr lang="en-US" dirty="0" smtClean="0"/>
              <a:t> no </a:t>
            </a:r>
            <a:r>
              <a:rPr lang="en-US" dirty="0" err="1" smtClean="0"/>
              <a:t>parágrafo</a:t>
            </a:r>
            <a:r>
              <a:rPr lang="en-US" dirty="0" smtClean="0"/>
              <a:t> </a:t>
            </a:r>
            <a:r>
              <a:rPr lang="en-US" dirty="0" err="1" smtClean="0"/>
              <a:t>único</a:t>
            </a:r>
            <a:r>
              <a:rPr lang="en-US" dirty="0" smtClean="0"/>
              <a:t> do art. 927 da lei civil, </a:t>
            </a:r>
            <a:r>
              <a:rPr lang="en-US" dirty="0" err="1" smtClean="0"/>
              <a:t>pelo</a:t>
            </a:r>
            <a:r>
              <a:rPr lang="en-US" dirty="0" smtClean="0"/>
              <a:t> </a:t>
            </a:r>
            <a:r>
              <a:rPr lang="en-US" dirty="0" err="1" smtClean="0"/>
              <a:t>quala</a:t>
            </a:r>
            <a:r>
              <a:rPr lang="en-US" dirty="0" smtClean="0"/>
              <a:t> </a:t>
            </a:r>
            <a:r>
              <a:rPr lang="en-US" dirty="0" err="1" smtClean="0"/>
              <a:t>reparação</a:t>
            </a:r>
            <a:r>
              <a:rPr lang="en-US" dirty="0" smtClean="0"/>
              <a:t> </a:t>
            </a:r>
            <a:r>
              <a:rPr lang="en-US" dirty="0" err="1" smtClean="0"/>
              <a:t>decorre</a:t>
            </a:r>
            <a:r>
              <a:rPr lang="en-US" dirty="0" smtClean="0"/>
              <a:t> da </a:t>
            </a:r>
            <a:r>
              <a:rPr lang="en-US" dirty="0" err="1" smtClean="0"/>
              <a:t>atividade</a:t>
            </a:r>
            <a:r>
              <a:rPr lang="en-US" dirty="0" smtClean="0"/>
              <a:t> </a:t>
            </a:r>
            <a:r>
              <a:rPr lang="en-US" dirty="0" err="1" smtClean="0"/>
              <a:t>desenvolvida</a:t>
            </a:r>
            <a:r>
              <a:rPr lang="en-US" dirty="0" smtClean="0"/>
              <a:t> </a:t>
            </a:r>
            <a:r>
              <a:rPr lang="en-US" dirty="0" err="1" smtClean="0"/>
              <a:t>pelo</a:t>
            </a:r>
            <a:r>
              <a:rPr lang="en-US" dirty="0" smtClean="0"/>
              <a:t> </a:t>
            </a:r>
            <a:r>
              <a:rPr lang="en-US" dirty="0" err="1" smtClean="0"/>
              <a:t>autor</a:t>
            </a:r>
            <a:r>
              <a:rPr lang="en-US" dirty="0" smtClean="0"/>
              <a:t> do </a:t>
            </a:r>
            <a:r>
              <a:rPr lang="en-US" dirty="0" err="1" smtClean="0"/>
              <a:t>dano</a:t>
            </a:r>
            <a:r>
              <a:rPr lang="en-US" dirty="0" smtClean="0"/>
              <a:t>, </a:t>
            </a:r>
            <a:r>
              <a:rPr lang="en-US" dirty="0" err="1" smtClean="0"/>
              <a:t>que</a:t>
            </a:r>
            <a:r>
              <a:rPr lang="en-US" dirty="0" smtClean="0"/>
              <a:t> </a:t>
            </a:r>
            <a:r>
              <a:rPr lang="en-US" dirty="0" err="1" smtClean="0"/>
              <a:t>implica</a:t>
            </a:r>
            <a:r>
              <a:rPr lang="en-US" dirty="0" smtClean="0"/>
              <a:t>, </a:t>
            </a:r>
            <a:r>
              <a:rPr lang="en-US" dirty="0" err="1" smtClean="0"/>
              <a:t>por</a:t>
            </a:r>
            <a:r>
              <a:rPr lang="en-US" dirty="0" smtClean="0"/>
              <a:t> </a:t>
            </a:r>
            <a:r>
              <a:rPr lang="en-US" dirty="0" err="1" smtClean="0"/>
              <a:t>sua</a:t>
            </a:r>
            <a:r>
              <a:rPr lang="en-US" dirty="0" smtClean="0"/>
              <a:t> </a:t>
            </a:r>
            <a:r>
              <a:rPr lang="en-US" dirty="0" err="1" smtClean="0"/>
              <a:t>natureza</a:t>
            </a:r>
            <a:r>
              <a:rPr lang="en-US" dirty="0" smtClean="0"/>
              <a:t>, </a:t>
            </a:r>
            <a:r>
              <a:rPr lang="en-US" dirty="0" err="1" smtClean="0"/>
              <a:t>risco</a:t>
            </a:r>
            <a:r>
              <a:rPr lang="en-US" dirty="0" smtClean="0"/>
              <a:t> </a:t>
            </a:r>
            <a:r>
              <a:rPr lang="en-US" dirty="0" err="1" smtClean="0"/>
              <a:t>aos</a:t>
            </a:r>
            <a:r>
              <a:rPr lang="en-US" dirty="0" smtClean="0"/>
              <a:t> </a:t>
            </a:r>
            <a:r>
              <a:rPr lang="en-US" dirty="0" err="1" smtClean="0"/>
              <a:t>direitos</a:t>
            </a:r>
            <a:r>
              <a:rPr lang="en-US" dirty="0" smtClean="0"/>
              <a:t> de </a:t>
            </a:r>
            <a:r>
              <a:rPr lang="en-US" dirty="0" err="1" smtClean="0"/>
              <a:t>outrem</a:t>
            </a:r>
            <a:r>
              <a:rPr lang="en-US" dirty="0" smtClean="0"/>
              <a:t>”. (RIZZARDO, 2011, p. 25 e 28)</a:t>
            </a:r>
            <a:endParaRPr lang="pt-BR" dirty="0"/>
          </a:p>
        </p:txBody>
      </p:sp>
    </p:spTree>
    <p:extLst>
      <p:ext uri="{BB962C8B-B14F-4D97-AF65-F5344CB8AC3E}">
        <p14:creationId xmlns:p14="http://schemas.microsoft.com/office/powerpoint/2010/main" xmlns="" val="371259731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RESPONSÁVEL CIVIL</a:t>
            </a:r>
            <a:br>
              <a:rPr lang="pt-BR" dirty="0" smtClean="0"/>
            </a:br>
            <a:r>
              <a:rPr lang="pt-BR" sz="3600" dirty="0" smtClean="0"/>
              <a:t>CONDUTOR</a:t>
            </a:r>
            <a:endParaRPr lang="pt-BR" sz="3600" dirty="0"/>
          </a:p>
        </p:txBody>
      </p:sp>
      <p:sp>
        <p:nvSpPr>
          <p:cNvPr id="3" name="Espaço Reservado para Conteúdo 2"/>
          <p:cNvSpPr>
            <a:spLocks noGrp="1"/>
          </p:cNvSpPr>
          <p:nvPr>
            <p:ph idx="1"/>
          </p:nvPr>
        </p:nvSpPr>
        <p:spPr/>
        <p:txBody>
          <a:bodyPr>
            <a:normAutofit lnSpcReduction="10000"/>
          </a:bodyPr>
          <a:lstStyle/>
          <a:p>
            <a:pPr algn="just"/>
            <a:r>
              <a:rPr lang="pt-BR" dirty="0" smtClean="0"/>
              <a:t>Art. 186 c/c Art.927 do CC</a:t>
            </a:r>
          </a:p>
          <a:p>
            <a:pPr algn="just"/>
            <a:endParaRPr lang="pt-BR" dirty="0"/>
          </a:p>
          <a:p>
            <a:pPr algn="just"/>
            <a:r>
              <a:rPr lang="pt-BR" dirty="0" smtClean="0"/>
              <a:t>“A responsabilidade direta, simples ou por fato próprio é a que decorre de um fato pessoal do causador do dano, resultando, portanto, de uma ação direta de uma pessoa ligada à violação ao direito ou ao prejuízo ao patrimônio, por ato culposo ou doloso.” (DINIZ, 2010, p. 509)</a:t>
            </a:r>
            <a:endParaRPr lang="pt-BR" dirty="0"/>
          </a:p>
          <a:p>
            <a:endParaRPr lang="pt-BR" dirty="0"/>
          </a:p>
        </p:txBody>
      </p:sp>
    </p:spTree>
    <p:extLst>
      <p:ext uri="{BB962C8B-B14F-4D97-AF65-F5344CB8AC3E}">
        <p14:creationId xmlns:p14="http://schemas.microsoft.com/office/powerpoint/2010/main" xmlns="" val="1489329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RESPONSABILIDADE DO PROPRIETÁRIO</a:t>
            </a:r>
            <a:endParaRPr lang="pt-BR" dirty="0"/>
          </a:p>
        </p:txBody>
      </p:sp>
      <p:sp>
        <p:nvSpPr>
          <p:cNvPr id="3" name="Espaço Reservado para Conteúdo 2"/>
          <p:cNvSpPr>
            <a:spLocks noGrp="1"/>
          </p:cNvSpPr>
          <p:nvPr>
            <p:ph idx="1"/>
          </p:nvPr>
        </p:nvSpPr>
        <p:spPr>
          <a:xfrm>
            <a:off x="457200" y="2060848"/>
            <a:ext cx="8229600" cy="4065315"/>
          </a:xfrm>
        </p:spPr>
        <p:txBody>
          <a:bodyPr/>
          <a:lstStyle/>
          <a:p>
            <a:pPr algn="just"/>
            <a:r>
              <a:rPr lang="pt-BR" dirty="0"/>
              <a:t>A responsabilidade por fato de outrem surge do acontecimento alheio, independente, à maioria das vezes, da culpa do civilmente responsável, mas sem prescindir da culpa do terceiro, autor do ato lesivo do direito. (RIZZARDO, 2010, p. 78)</a:t>
            </a:r>
          </a:p>
          <a:p>
            <a:endParaRPr lang="pt-BR" dirty="0"/>
          </a:p>
        </p:txBody>
      </p:sp>
    </p:spTree>
    <p:extLst>
      <p:ext uri="{BB962C8B-B14F-4D97-AF65-F5344CB8AC3E}">
        <p14:creationId xmlns:p14="http://schemas.microsoft.com/office/powerpoint/2010/main" xmlns="" val="27263148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RESPONSABILIDADE DO PROPRIETÁRIO</a:t>
            </a:r>
            <a:endParaRPr lang="pt-BR" dirty="0"/>
          </a:p>
        </p:txBody>
      </p:sp>
      <p:sp>
        <p:nvSpPr>
          <p:cNvPr id="3" name="Espaço Reservado para Conteúdo 2"/>
          <p:cNvSpPr>
            <a:spLocks noGrp="1"/>
          </p:cNvSpPr>
          <p:nvPr>
            <p:ph idx="1"/>
          </p:nvPr>
        </p:nvSpPr>
        <p:spPr>
          <a:xfrm>
            <a:off x="457200" y="2348880"/>
            <a:ext cx="8229600" cy="3777283"/>
          </a:xfrm>
        </p:spPr>
        <p:txBody>
          <a:bodyPr/>
          <a:lstStyle/>
          <a:p>
            <a:pPr algn="just"/>
            <a:r>
              <a:rPr lang="pt-BR" dirty="0"/>
              <a:t>“Quem permite que terceiro conduza seu veículo é responsável solidário pelos danos causados culposamente pelo permissionário.” (STJ, 3. Turma, </a:t>
            </a:r>
            <a:r>
              <a:rPr lang="pt-BR" dirty="0" err="1"/>
              <a:t>REsp</a:t>
            </a:r>
            <a:r>
              <a:rPr lang="pt-BR" dirty="0"/>
              <a:t> 343.649/MG, DJU 25.02.2004)</a:t>
            </a:r>
          </a:p>
          <a:p>
            <a:endParaRPr lang="pt-BR" dirty="0"/>
          </a:p>
        </p:txBody>
      </p:sp>
    </p:spTree>
    <p:extLst>
      <p:ext uri="{BB962C8B-B14F-4D97-AF65-F5344CB8AC3E}">
        <p14:creationId xmlns:p14="http://schemas.microsoft.com/office/powerpoint/2010/main" xmlns="" val="19009603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624"/>
            <a:ext cx="8229600" cy="1642194"/>
          </a:xfrm>
        </p:spPr>
        <p:txBody>
          <a:bodyPr>
            <a:normAutofit fontScale="90000"/>
          </a:bodyPr>
          <a:lstStyle/>
          <a:p>
            <a:r>
              <a:rPr lang="pt-BR" dirty="0"/>
              <a:t>RESPONSABILIDADE DO PROPRIETÁRIO </a:t>
            </a:r>
            <a:br>
              <a:rPr lang="pt-BR" dirty="0"/>
            </a:br>
            <a:r>
              <a:rPr lang="pt-BR" sz="3100" dirty="0" smtClean="0"/>
              <a:t>CULPA DO CONDUTOR</a:t>
            </a:r>
            <a:endParaRPr lang="pt-BR" sz="3100" dirty="0"/>
          </a:p>
        </p:txBody>
      </p:sp>
      <p:sp>
        <p:nvSpPr>
          <p:cNvPr id="3" name="Espaço Reservado para Conteúdo 2"/>
          <p:cNvSpPr>
            <a:spLocks noGrp="1"/>
          </p:cNvSpPr>
          <p:nvPr>
            <p:ph idx="1"/>
          </p:nvPr>
        </p:nvSpPr>
        <p:spPr>
          <a:xfrm>
            <a:off x="457200" y="1916832"/>
            <a:ext cx="8229600" cy="4752528"/>
          </a:xfrm>
        </p:spPr>
        <p:txBody>
          <a:bodyPr>
            <a:normAutofit fontScale="85000" lnSpcReduction="20000"/>
          </a:bodyPr>
          <a:lstStyle/>
          <a:p>
            <a:pPr algn="just"/>
            <a:r>
              <a:rPr lang="pt-BR" dirty="0"/>
              <a:t>RESPONSABILIDADE CIVIL. ACIDENTE DE TRÂNSITO. INVASÃO DE VIA PREFERENCIAL. CULPA COMPROVADA. RESPONSABILIDADE SOLIDÁRIA DO PROPRIETÁRIO DO VEÍCULO. DANOS MATERIAIS. DANO MORAL. PENSÃO ALIMENTÍCIA. DIREITO DE ACRESCER. TERMO INICIAL DOS JUROS DE MORA E DA CORREÇÃO MONETÁRIA. RECURSOS PARCIALMENTE PROVIDOS.   01. </a:t>
            </a:r>
            <a:r>
              <a:rPr lang="pt-BR" dirty="0" smtClean="0"/>
              <a:t>[...]   </a:t>
            </a:r>
            <a:r>
              <a:rPr lang="pt-BR" dirty="0"/>
              <a:t>Provado que o acidente resultou do fato de o condutor do veículo pertencente ao réu não ter respeitado a via preferencial de trânsito, ambos, proprietário e condutor, respondem pela reparação dos </a:t>
            </a:r>
            <a:r>
              <a:rPr lang="pt-BR" dirty="0" smtClean="0"/>
              <a:t>danos. (</a:t>
            </a:r>
            <a:r>
              <a:rPr lang="pt-BR" dirty="0"/>
              <a:t>TJPR, Apelação Cível n. 2010.058957-6, de Urussanga, rel. Des. Newton </a:t>
            </a:r>
            <a:r>
              <a:rPr lang="pt-BR" dirty="0" err="1"/>
              <a:t>Trisotto</a:t>
            </a:r>
            <a:r>
              <a:rPr lang="pt-BR" dirty="0"/>
              <a:t>)</a:t>
            </a:r>
          </a:p>
          <a:p>
            <a:endParaRPr lang="pt-BR" dirty="0"/>
          </a:p>
        </p:txBody>
      </p:sp>
    </p:spTree>
    <p:extLst>
      <p:ext uri="{BB962C8B-B14F-4D97-AF65-F5344CB8AC3E}">
        <p14:creationId xmlns:p14="http://schemas.microsoft.com/office/powerpoint/2010/main" xmlns="" val="317500853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RESPONSABILIDADE DO PROPRIETÁRIO</a:t>
            </a:r>
            <a:endParaRPr lang="pt-BR" dirty="0"/>
          </a:p>
        </p:txBody>
      </p:sp>
      <p:sp>
        <p:nvSpPr>
          <p:cNvPr id="3" name="Espaço Reservado para Conteúdo 2"/>
          <p:cNvSpPr>
            <a:spLocks noGrp="1"/>
          </p:cNvSpPr>
          <p:nvPr>
            <p:ph idx="1"/>
          </p:nvPr>
        </p:nvSpPr>
        <p:spPr>
          <a:xfrm>
            <a:off x="457200" y="1772816"/>
            <a:ext cx="8229600" cy="4353347"/>
          </a:xfrm>
        </p:spPr>
        <p:txBody>
          <a:bodyPr/>
          <a:lstStyle/>
          <a:p>
            <a:pPr algn="just"/>
            <a:r>
              <a:rPr lang="pt-BR" dirty="0" smtClean="0"/>
              <a:t>“Mesmo </a:t>
            </a:r>
            <a:r>
              <a:rPr lang="pt-BR" dirty="0"/>
              <a:t>se o proprietário empresta o veículo a pessoa experiente e habilitada, ele é chamado a responder pelos estragos causados por meio do seu carro. Não importa a inexistência de culpa no ato do empréstimo. Interessa a ação do condutor, reveladora de culpa no evento</a:t>
            </a:r>
            <a:r>
              <a:rPr lang="pt-BR" dirty="0" smtClean="0"/>
              <a:t>.” </a:t>
            </a:r>
            <a:r>
              <a:rPr lang="pt-BR" dirty="0"/>
              <a:t>(RIZZARDO, 2010, p. 24)</a:t>
            </a:r>
          </a:p>
          <a:p>
            <a:pPr algn="just"/>
            <a:endParaRPr lang="pt-BR" dirty="0"/>
          </a:p>
        </p:txBody>
      </p:sp>
    </p:spTree>
    <p:extLst>
      <p:ext uri="{BB962C8B-B14F-4D97-AF65-F5344CB8AC3E}">
        <p14:creationId xmlns:p14="http://schemas.microsoft.com/office/powerpoint/2010/main" xmlns="" val="33702590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RESPONSABILIDADE DO PROPRIETÁRIO</a:t>
            </a:r>
            <a:br>
              <a:rPr lang="pt-BR" dirty="0" smtClean="0"/>
            </a:br>
            <a:r>
              <a:rPr lang="pt-BR" sz="3600" dirty="0"/>
              <a:t>VEÍCULO VENDIDO E NÃO TRANSFERIDO</a:t>
            </a:r>
          </a:p>
        </p:txBody>
      </p:sp>
      <p:sp>
        <p:nvSpPr>
          <p:cNvPr id="3" name="Espaço Reservado para Conteúdo 2"/>
          <p:cNvSpPr>
            <a:spLocks noGrp="1"/>
          </p:cNvSpPr>
          <p:nvPr>
            <p:ph idx="1"/>
          </p:nvPr>
        </p:nvSpPr>
        <p:spPr>
          <a:xfrm>
            <a:off x="457200" y="1988840"/>
            <a:ext cx="8229600" cy="4137323"/>
          </a:xfrm>
        </p:spPr>
        <p:txBody>
          <a:bodyPr>
            <a:normAutofit/>
          </a:bodyPr>
          <a:lstStyle/>
          <a:p>
            <a:pPr algn="just"/>
            <a:r>
              <a:rPr lang="pt-BR" dirty="0" smtClean="0"/>
              <a:t>Sumula </a:t>
            </a:r>
            <a:r>
              <a:rPr lang="pt-BR" dirty="0"/>
              <a:t>132 do STJ – A ausência de registro da transferência não implica a responsabilidade do antigo proprietário por dano resultante de acidente que envolva veículo alienado</a:t>
            </a:r>
            <a:r>
              <a:rPr lang="pt-BR" dirty="0" smtClean="0"/>
              <a:t>.</a:t>
            </a:r>
          </a:p>
          <a:p>
            <a:pPr algn="just"/>
            <a:endParaRPr lang="pt-BR" dirty="0" smtClean="0"/>
          </a:p>
          <a:p>
            <a:pPr algn="just"/>
            <a:r>
              <a:rPr lang="pt-BR" dirty="0" smtClean="0"/>
              <a:t>Art. 134 do CTB (não confundir)</a:t>
            </a:r>
            <a:endParaRPr lang="pt-BR" dirty="0"/>
          </a:p>
          <a:p>
            <a:pPr algn="just"/>
            <a:endParaRPr lang="pt-BR" dirty="0"/>
          </a:p>
          <a:p>
            <a:endParaRPr lang="pt-BR" dirty="0"/>
          </a:p>
        </p:txBody>
      </p:sp>
    </p:spTree>
    <p:extLst>
      <p:ext uri="{BB962C8B-B14F-4D97-AF65-F5344CB8AC3E}">
        <p14:creationId xmlns:p14="http://schemas.microsoft.com/office/powerpoint/2010/main" xmlns="" val="250761675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RESPONSABILIDADE DO PROPRIETÁRIO</a:t>
            </a:r>
            <a:br>
              <a:rPr lang="pt-BR" dirty="0" smtClean="0"/>
            </a:br>
            <a:r>
              <a:rPr lang="pt-BR" sz="3600" dirty="0" smtClean="0"/>
              <a:t>NECESSIDADE DE PROVA DA VENDA</a:t>
            </a:r>
            <a:endParaRPr lang="pt-BR" sz="3600" dirty="0"/>
          </a:p>
        </p:txBody>
      </p:sp>
      <p:sp>
        <p:nvSpPr>
          <p:cNvPr id="3" name="Espaço Reservado para Conteúdo 2"/>
          <p:cNvSpPr>
            <a:spLocks noGrp="1"/>
          </p:cNvSpPr>
          <p:nvPr>
            <p:ph idx="1"/>
          </p:nvPr>
        </p:nvSpPr>
        <p:spPr>
          <a:xfrm>
            <a:off x="457200" y="1988840"/>
            <a:ext cx="8229600" cy="4137323"/>
          </a:xfrm>
        </p:spPr>
        <p:txBody>
          <a:bodyPr>
            <a:normAutofit fontScale="92500" lnSpcReduction="20000"/>
          </a:bodyPr>
          <a:lstStyle/>
          <a:p>
            <a:pPr algn="just"/>
            <a:r>
              <a:rPr lang="pt-BR" dirty="0"/>
              <a:t>"Na seara das ações indenizatórias decorrentes de acidentes de trânsito, deve ser reconhecida a legitimidade do réu que não logra comprovar suficientemente a transferência da propriedade do automotor a terceiro. Respondem solidariamente pelos danos decorrentes de acidente de trânsito tanto o condutor culpado quanto o proprietário do </a:t>
            </a:r>
            <a:r>
              <a:rPr lang="pt-BR" dirty="0" smtClean="0"/>
              <a:t>automóvel." </a:t>
            </a:r>
            <a:r>
              <a:rPr lang="pt-BR" dirty="0"/>
              <a:t>(TJPR, AC n. 2007.052664-6, rel. Des. Luiz Carlos </a:t>
            </a:r>
            <a:r>
              <a:rPr lang="pt-BR" dirty="0" err="1"/>
              <a:t>Freyesleben</a:t>
            </a:r>
            <a:r>
              <a:rPr lang="pt-BR" dirty="0"/>
              <a:t>, j. 18.12.08). </a:t>
            </a:r>
          </a:p>
          <a:p>
            <a:endParaRPr lang="pt-BR" dirty="0"/>
          </a:p>
        </p:txBody>
      </p:sp>
    </p:spTree>
    <p:extLst>
      <p:ext uri="{BB962C8B-B14F-4D97-AF65-F5344CB8AC3E}">
        <p14:creationId xmlns:p14="http://schemas.microsoft.com/office/powerpoint/2010/main" xmlns="" val="70131050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CAUSAS DE EXCLUSÃO (ou não) DA RESPONSABILIDADE</a:t>
            </a:r>
            <a:endParaRPr lang="pt-BR" dirty="0"/>
          </a:p>
        </p:txBody>
      </p:sp>
      <p:sp>
        <p:nvSpPr>
          <p:cNvPr id="3" name="Espaço Reservado para Conteúdo 2"/>
          <p:cNvSpPr>
            <a:spLocks noGrp="1"/>
          </p:cNvSpPr>
          <p:nvPr>
            <p:ph idx="1"/>
          </p:nvPr>
        </p:nvSpPr>
        <p:spPr>
          <a:xfrm>
            <a:off x="457200" y="1600200"/>
            <a:ext cx="8229600" cy="5069160"/>
          </a:xfrm>
        </p:spPr>
        <p:txBody>
          <a:bodyPr>
            <a:normAutofit fontScale="70000" lnSpcReduction="20000"/>
          </a:bodyPr>
          <a:lstStyle/>
          <a:p>
            <a:pPr algn="just"/>
            <a:endParaRPr lang="pt-BR" dirty="0" smtClean="0"/>
          </a:p>
          <a:p>
            <a:pPr algn="just"/>
            <a:r>
              <a:rPr lang="pt-BR" dirty="0" smtClean="0"/>
              <a:t>ACIDENTE </a:t>
            </a:r>
            <a:r>
              <a:rPr lang="pt-BR" dirty="0"/>
              <a:t>DE TRÂNSITO. COLISÃO NA PARTE TRASEIRA DO VEÍCULO QUE LHE ANTECEDIA NO FLUXO. OCORRÊNCIA DE MAL SÚBITO DO CONDUTOR DESTE. CASO FORTUITO EVIDENCIADO. IMPREVISIBILIDADE DO MAL SÚBITO PELO CONDUTOR DO VEÍCULO ABALROADO. NEXO CAUSAL AFASTADO. HONORÁRIOS ADVOCATÍCIOS FIXADOS CORRETAMENTE NA DEMANDA PRINCIPAL E EQUIVOCADAMENTE NA LIDE SECUNDÁRIA. RECURSO CONHECIDO E PARCIALMENTE PROVIDO.   O caso fortuito, tanto na responsabilidade civil objetiva quanto na subjetiva, tem o condão de afastar o nexo de causalidade, desde imprevisível.   O mal súbito de condutor de veículo que, em razão disto, para repentinamente seu veículo na pista de rolamento e é abalroado na traseira pelo veículo que lhe sucede no fluxo configura caso fortuito, mostrando-se inviável a responsabilização. (Apelação Cível n. 2010.005918-3, de Caçador, rel. Des. Jaime Luiz </a:t>
            </a:r>
            <a:r>
              <a:rPr lang="pt-BR" dirty="0" err="1"/>
              <a:t>Vicari</a:t>
            </a:r>
            <a:r>
              <a:rPr lang="pt-BR" dirty="0"/>
              <a:t>)</a:t>
            </a:r>
          </a:p>
        </p:txBody>
      </p:sp>
    </p:spTree>
    <p:extLst>
      <p:ext uri="{BB962C8B-B14F-4D97-AF65-F5344CB8AC3E}">
        <p14:creationId xmlns:p14="http://schemas.microsoft.com/office/powerpoint/2010/main" xmlns="" val="104448722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CAUSAS DE </a:t>
            </a:r>
            <a:r>
              <a:rPr lang="pt-BR" dirty="0"/>
              <a:t>EXCLUSÃO (ou não) </a:t>
            </a:r>
            <a:r>
              <a:rPr lang="pt-BR" dirty="0" smtClean="0"/>
              <a:t>DA RESPONSABILIDADE</a:t>
            </a:r>
            <a:endParaRPr lang="pt-BR" dirty="0"/>
          </a:p>
        </p:txBody>
      </p:sp>
      <p:sp>
        <p:nvSpPr>
          <p:cNvPr id="3" name="Espaço Reservado para Conteúdo 2"/>
          <p:cNvSpPr>
            <a:spLocks noGrp="1"/>
          </p:cNvSpPr>
          <p:nvPr>
            <p:ph idx="1"/>
          </p:nvPr>
        </p:nvSpPr>
        <p:spPr>
          <a:xfrm>
            <a:off x="457200" y="2132856"/>
            <a:ext cx="8229600" cy="3993307"/>
          </a:xfrm>
        </p:spPr>
        <p:txBody>
          <a:bodyPr>
            <a:normAutofit fontScale="92500" lnSpcReduction="20000"/>
          </a:bodyPr>
          <a:lstStyle/>
          <a:p>
            <a:pPr algn="just"/>
            <a:r>
              <a:rPr lang="pt-BR" dirty="0" smtClean="0"/>
              <a:t>“Não </a:t>
            </a:r>
            <a:r>
              <a:rPr lang="pt-BR" dirty="0"/>
              <a:t>se afastam hipóteses da responsabilidade objetiva, que encontram abrigo no parágrafo único do art. 927 do CC, ditando a obrigação indenizatório pela mera ocorrência do fato, ou sem perquirir  a culpa do condutor. Assim acontece no estouro de pneu, no rompimento de uma peça do carro que o torna incontrolável, como a quebra ou trancamento da barra de direção, ou a repentina falta de </a:t>
            </a:r>
            <a:r>
              <a:rPr lang="pt-BR" dirty="0" smtClean="0"/>
              <a:t>freios”. </a:t>
            </a:r>
            <a:r>
              <a:rPr lang="pt-BR" dirty="0"/>
              <a:t>(RIZZARDO, 2010, p. 29)</a:t>
            </a:r>
          </a:p>
          <a:p>
            <a:endParaRPr lang="pt-BR" dirty="0"/>
          </a:p>
        </p:txBody>
      </p:sp>
    </p:spTree>
    <p:extLst>
      <p:ext uri="{BB962C8B-B14F-4D97-AF65-F5344CB8AC3E}">
        <p14:creationId xmlns:p14="http://schemas.microsoft.com/office/powerpoint/2010/main" xmlns="" val="20216473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
            </a:r>
            <a:br>
              <a:rPr lang="pt-BR" dirty="0" smtClean="0"/>
            </a:br>
            <a:r>
              <a:rPr lang="pt-BR" dirty="0" smtClean="0"/>
              <a:t>CAUSAS DE </a:t>
            </a:r>
            <a:r>
              <a:rPr lang="pt-BR" dirty="0"/>
              <a:t>EXCLUSÃO (ou não) </a:t>
            </a:r>
            <a:r>
              <a:rPr lang="pt-BR" dirty="0" smtClean="0"/>
              <a:t>DA RESPONSABILIDADE </a:t>
            </a:r>
            <a:br>
              <a:rPr lang="pt-BR" dirty="0" smtClean="0"/>
            </a:br>
            <a:r>
              <a:rPr lang="pt-BR" dirty="0" smtClean="0"/>
              <a:t> </a:t>
            </a:r>
            <a:endParaRPr lang="pt-BR" sz="3600" dirty="0"/>
          </a:p>
        </p:txBody>
      </p:sp>
      <p:sp>
        <p:nvSpPr>
          <p:cNvPr id="3" name="Espaço Reservado para Conteúdo 2"/>
          <p:cNvSpPr>
            <a:spLocks noGrp="1"/>
          </p:cNvSpPr>
          <p:nvPr>
            <p:ph idx="1"/>
          </p:nvPr>
        </p:nvSpPr>
        <p:spPr>
          <a:xfrm>
            <a:off x="457200" y="1988840"/>
            <a:ext cx="8229600" cy="4137323"/>
          </a:xfrm>
        </p:spPr>
        <p:txBody>
          <a:bodyPr>
            <a:normAutofit fontScale="70000" lnSpcReduction="20000"/>
          </a:bodyPr>
          <a:lstStyle/>
          <a:p>
            <a:endParaRPr lang="pt-BR" dirty="0" smtClean="0"/>
          </a:p>
          <a:p>
            <a:pPr algn="just"/>
            <a:r>
              <a:rPr lang="pt-BR" dirty="0" smtClean="0"/>
              <a:t>APELAÇÃO </a:t>
            </a:r>
            <a:r>
              <a:rPr lang="pt-BR" dirty="0"/>
              <a:t>CÍVEL. AÇÃO INDENIZATÓRIA. ACIDENTE DE TRÂNSITO. </a:t>
            </a:r>
            <a:r>
              <a:rPr lang="pt-BR" b="1" dirty="0"/>
              <a:t>COLISÃO NA TRASEIRA</a:t>
            </a:r>
            <a:r>
              <a:rPr lang="pt-BR" dirty="0"/>
              <a:t> EM VEÍCULO PARTICULAR. RESPONSABILIDADE CIVIL CONFIGURADA. DANOS MATERIAIS EVIDENCIADOS. LIQUIDAÇÃO DE SENTENÇA. DANO MORAL COMPROVADO. Restou incontroverso a ocorrência de acidente de trânsito envolvendo o veículo da ré, que colidiu na traseira do veículo do autor. A dinâmica do acidente não foi negada pela ré, corroborada pelas provas colhidas nos autos, decorrente de </a:t>
            </a:r>
            <a:r>
              <a:rPr lang="pt-BR" b="1" dirty="0"/>
              <a:t>falha no sistema de freios</a:t>
            </a:r>
            <a:r>
              <a:rPr lang="pt-BR" dirty="0"/>
              <a:t> do caminhão de propriedade da ré, importando o </a:t>
            </a:r>
            <a:r>
              <a:rPr lang="pt-BR" b="1" dirty="0"/>
              <a:t>reconhecimento do dever de indenizar</a:t>
            </a:r>
            <a:r>
              <a:rPr lang="pt-BR" dirty="0"/>
              <a:t>. </a:t>
            </a:r>
            <a:r>
              <a:rPr lang="pt-BR" dirty="0" smtClean="0"/>
              <a:t>(</a:t>
            </a:r>
            <a:r>
              <a:rPr lang="pt-BR" dirty="0"/>
              <a:t>TJRJ, Ap. 0008375-09.2006.8.19.0023, jul. em 29/02/2012)</a:t>
            </a:r>
          </a:p>
          <a:p>
            <a:endParaRPr lang="pt-BR" dirty="0"/>
          </a:p>
        </p:txBody>
      </p:sp>
    </p:spTree>
    <p:extLst>
      <p:ext uri="{BB962C8B-B14F-4D97-AF65-F5344CB8AC3E}">
        <p14:creationId xmlns:p14="http://schemas.microsoft.com/office/powerpoint/2010/main" xmlns="" val="288528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RESPONSABILIDADE CIVIL NOS ACIDENTES DE TRÂNSITO</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err="1" smtClean="0"/>
              <a:t>Responsabilidade</a:t>
            </a:r>
            <a:r>
              <a:rPr lang="en-US" dirty="0" smtClean="0"/>
              <a:t> civil </a:t>
            </a:r>
            <a:r>
              <a:rPr lang="en-US" dirty="0" err="1" smtClean="0"/>
              <a:t>objetiva</a:t>
            </a:r>
            <a:r>
              <a:rPr lang="en-US" dirty="0"/>
              <a:t> </a:t>
            </a:r>
            <a:r>
              <a:rPr lang="en-US" dirty="0" err="1" smtClean="0"/>
              <a:t>nos</a:t>
            </a:r>
            <a:r>
              <a:rPr lang="en-US" dirty="0" smtClean="0"/>
              <a:t> </a:t>
            </a:r>
            <a:r>
              <a:rPr lang="en-US" dirty="0" err="1" smtClean="0"/>
              <a:t>acidentes</a:t>
            </a:r>
            <a:r>
              <a:rPr lang="en-US" dirty="0" smtClean="0"/>
              <a:t> de </a:t>
            </a:r>
            <a:r>
              <a:rPr lang="en-US" dirty="0" err="1" smtClean="0"/>
              <a:t>trânsito</a:t>
            </a:r>
            <a:r>
              <a:rPr lang="en-US" dirty="0" smtClean="0"/>
              <a:t>: CF/88, art. 37,§ 6º.</a:t>
            </a:r>
          </a:p>
          <a:p>
            <a:pPr algn="just"/>
            <a:endParaRPr lang="en-US" dirty="0" smtClean="0"/>
          </a:p>
          <a:p>
            <a:pPr algn="just"/>
            <a:r>
              <a:rPr lang="en-US" dirty="0" smtClean="0"/>
              <a:t>“</a:t>
            </a:r>
            <a:r>
              <a:rPr lang="en-US" dirty="0" err="1" smtClean="0"/>
              <a:t>Os</a:t>
            </a:r>
            <a:r>
              <a:rPr lang="en-US" dirty="0" smtClean="0"/>
              <a:t> </a:t>
            </a:r>
            <a:r>
              <a:rPr lang="en-US" dirty="0" err="1" smtClean="0"/>
              <a:t>órgãos</a:t>
            </a:r>
            <a:r>
              <a:rPr lang="en-US" dirty="0" smtClean="0"/>
              <a:t> e </a:t>
            </a:r>
            <a:r>
              <a:rPr lang="en-US" dirty="0" err="1" smtClean="0"/>
              <a:t>entidades</a:t>
            </a:r>
            <a:r>
              <a:rPr lang="en-US" dirty="0" smtClean="0"/>
              <a:t> </a:t>
            </a:r>
            <a:r>
              <a:rPr lang="en-US" dirty="0" err="1" smtClean="0"/>
              <a:t>componentes</a:t>
            </a:r>
            <a:r>
              <a:rPr lang="en-US" dirty="0" smtClean="0"/>
              <a:t> do </a:t>
            </a:r>
            <a:r>
              <a:rPr lang="en-US" dirty="0" err="1" smtClean="0"/>
              <a:t>Sistema</a:t>
            </a:r>
            <a:r>
              <a:rPr lang="en-US" dirty="0" smtClean="0"/>
              <a:t> </a:t>
            </a:r>
            <a:r>
              <a:rPr lang="en-US" dirty="0" err="1" smtClean="0"/>
              <a:t>Nacional</a:t>
            </a:r>
            <a:r>
              <a:rPr lang="en-US" dirty="0" smtClean="0"/>
              <a:t> de </a:t>
            </a:r>
            <a:r>
              <a:rPr lang="en-US" dirty="0" err="1" smtClean="0"/>
              <a:t>Trânsito</a:t>
            </a:r>
            <a:r>
              <a:rPr lang="en-US" dirty="0" smtClean="0"/>
              <a:t> </a:t>
            </a:r>
            <a:r>
              <a:rPr lang="en-US" dirty="0" err="1" smtClean="0"/>
              <a:t>respondem</a:t>
            </a:r>
            <a:r>
              <a:rPr lang="en-US" dirty="0" smtClean="0"/>
              <a:t>, no </a:t>
            </a:r>
            <a:r>
              <a:rPr lang="en-US" dirty="0" err="1" smtClean="0"/>
              <a:t>âmbito</a:t>
            </a:r>
            <a:r>
              <a:rPr lang="en-US" dirty="0" smtClean="0"/>
              <a:t> das </a:t>
            </a:r>
            <a:r>
              <a:rPr lang="en-US" dirty="0" err="1" smtClean="0"/>
              <a:t>respectivas</a:t>
            </a:r>
            <a:r>
              <a:rPr lang="en-US" dirty="0" smtClean="0"/>
              <a:t> </a:t>
            </a:r>
            <a:r>
              <a:rPr lang="en-US" dirty="0" err="1" smtClean="0"/>
              <a:t>competências</a:t>
            </a:r>
            <a:r>
              <a:rPr lang="en-US" dirty="0" smtClean="0"/>
              <a:t>, </a:t>
            </a:r>
            <a:r>
              <a:rPr lang="en-US" dirty="0" err="1" smtClean="0"/>
              <a:t>objetivamente</a:t>
            </a:r>
            <a:r>
              <a:rPr lang="en-US" dirty="0" smtClean="0"/>
              <a:t>, </a:t>
            </a:r>
            <a:r>
              <a:rPr lang="en-US" dirty="0" err="1" smtClean="0"/>
              <a:t>por</a:t>
            </a:r>
            <a:r>
              <a:rPr lang="en-US" dirty="0" smtClean="0"/>
              <a:t> </a:t>
            </a:r>
            <a:r>
              <a:rPr lang="en-US" dirty="0" err="1" smtClean="0"/>
              <a:t>danos</a:t>
            </a:r>
            <a:r>
              <a:rPr lang="en-US" dirty="0" smtClean="0"/>
              <a:t> </a:t>
            </a:r>
            <a:r>
              <a:rPr lang="en-US" dirty="0" err="1" smtClean="0"/>
              <a:t>causados</a:t>
            </a:r>
            <a:r>
              <a:rPr lang="en-US" dirty="0" smtClean="0"/>
              <a:t> </a:t>
            </a:r>
            <a:r>
              <a:rPr lang="en-US" dirty="0" err="1" smtClean="0"/>
              <a:t>aos</a:t>
            </a:r>
            <a:r>
              <a:rPr lang="en-US" dirty="0" smtClean="0"/>
              <a:t> </a:t>
            </a:r>
            <a:r>
              <a:rPr lang="en-US" dirty="0" err="1" smtClean="0"/>
              <a:t>cidadãos</a:t>
            </a:r>
            <a:r>
              <a:rPr lang="en-US" dirty="0" smtClean="0"/>
              <a:t> </a:t>
            </a:r>
            <a:r>
              <a:rPr lang="en-US" dirty="0" err="1" smtClean="0"/>
              <a:t>em</a:t>
            </a:r>
            <a:r>
              <a:rPr lang="en-US" dirty="0" smtClean="0"/>
              <a:t> </a:t>
            </a:r>
            <a:r>
              <a:rPr lang="en-US" dirty="0" err="1" smtClean="0"/>
              <a:t>virtude</a:t>
            </a:r>
            <a:r>
              <a:rPr lang="en-US" dirty="0" smtClean="0"/>
              <a:t> de </a:t>
            </a:r>
            <a:r>
              <a:rPr lang="en-US" dirty="0" err="1" smtClean="0"/>
              <a:t>ação</a:t>
            </a:r>
            <a:r>
              <a:rPr lang="en-US" dirty="0" smtClean="0"/>
              <a:t>, </a:t>
            </a:r>
            <a:r>
              <a:rPr lang="en-US" dirty="0" err="1" smtClean="0"/>
              <a:t>omissão</a:t>
            </a:r>
            <a:r>
              <a:rPr lang="en-US" dirty="0"/>
              <a:t> </a:t>
            </a:r>
            <a:r>
              <a:rPr lang="en-US" dirty="0" err="1" smtClean="0"/>
              <a:t>ou</a:t>
            </a:r>
            <a:r>
              <a:rPr lang="en-US" dirty="0" smtClean="0"/>
              <a:t> </a:t>
            </a:r>
            <a:r>
              <a:rPr lang="en-US" dirty="0" err="1" smtClean="0"/>
              <a:t>erro</a:t>
            </a:r>
            <a:r>
              <a:rPr lang="en-US" dirty="0" smtClean="0"/>
              <a:t> </a:t>
            </a:r>
            <a:r>
              <a:rPr lang="en-US" dirty="0" err="1" smtClean="0"/>
              <a:t>na</a:t>
            </a:r>
            <a:r>
              <a:rPr lang="en-US" dirty="0" smtClean="0"/>
              <a:t> </a:t>
            </a:r>
            <a:r>
              <a:rPr lang="en-US" dirty="0" err="1" smtClean="0"/>
              <a:t>execução</a:t>
            </a:r>
            <a:r>
              <a:rPr lang="en-US" dirty="0" smtClean="0"/>
              <a:t> e </a:t>
            </a:r>
            <a:r>
              <a:rPr lang="en-US" dirty="0" err="1" smtClean="0"/>
              <a:t>manutenção</a:t>
            </a:r>
            <a:r>
              <a:rPr lang="en-US" dirty="0" smtClean="0"/>
              <a:t> de </a:t>
            </a:r>
            <a:r>
              <a:rPr lang="en-US" dirty="0" err="1" smtClean="0"/>
              <a:t>programas</a:t>
            </a:r>
            <a:r>
              <a:rPr lang="en-US" dirty="0" smtClean="0"/>
              <a:t>, </a:t>
            </a:r>
            <a:r>
              <a:rPr lang="en-US" dirty="0" err="1" smtClean="0"/>
              <a:t>projetos</a:t>
            </a:r>
            <a:r>
              <a:rPr lang="en-US" dirty="0" smtClean="0"/>
              <a:t> e </a:t>
            </a:r>
            <a:r>
              <a:rPr lang="en-US" dirty="0" err="1" smtClean="0"/>
              <a:t>servi;os</a:t>
            </a:r>
            <a:r>
              <a:rPr lang="en-US" dirty="0" smtClean="0"/>
              <a:t> </a:t>
            </a:r>
            <a:r>
              <a:rPr lang="en-US" dirty="0" err="1" smtClean="0"/>
              <a:t>que</a:t>
            </a:r>
            <a:r>
              <a:rPr lang="en-US" dirty="0" smtClean="0"/>
              <a:t> </a:t>
            </a:r>
            <a:r>
              <a:rPr lang="en-US" dirty="0" err="1" smtClean="0"/>
              <a:t>garantam</a:t>
            </a:r>
            <a:r>
              <a:rPr lang="en-US" dirty="0" smtClean="0"/>
              <a:t> o </a:t>
            </a:r>
            <a:r>
              <a:rPr lang="en-US" dirty="0" err="1" smtClean="0"/>
              <a:t>exercício</a:t>
            </a:r>
            <a:r>
              <a:rPr lang="en-US" dirty="0" smtClean="0"/>
              <a:t> do </a:t>
            </a:r>
            <a:r>
              <a:rPr lang="en-US" dirty="0" err="1" smtClean="0"/>
              <a:t>direito</a:t>
            </a:r>
            <a:r>
              <a:rPr lang="en-US" dirty="0" smtClean="0"/>
              <a:t> do </a:t>
            </a:r>
            <a:r>
              <a:rPr lang="en-US" dirty="0" err="1" smtClean="0"/>
              <a:t>trânsito</a:t>
            </a:r>
            <a:r>
              <a:rPr lang="en-US" dirty="0" smtClean="0"/>
              <a:t> </a:t>
            </a:r>
            <a:r>
              <a:rPr lang="en-US" dirty="0" err="1" smtClean="0"/>
              <a:t>seguro</a:t>
            </a:r>
            <a:r>
              <a:rPr lang="en-US" dirty="0" smtClean="0"/>
              <a:t>.” (CTB, art. 1º, § 3º)</a:t>
            </a:r>
          </a:p>
          <a:p>
            <a:endParaRPr lang="pt-BR" dirty="0"/>
          </a:p>
        </p:txBody>
      </p:sp>
    </p:spTree>
    <p:extLst>
      <p:ext uri="{BB962C8B-B14F-4D97-AF65-F5344CB8AC3E}">
        <p14:creationId xmlns:p14="http://schemas.microsoft.com/office/powerpoint/2010/main" xmlns="" val="218692329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CAUSAS DE </a:t>
            </a:r>
            <a:r>
              <a:rPr lang="pt-BR" dirty="0"/>
              <a:t>EXCLUSÃO (ou não) </a:t>
            </a:r>
            <a:r>
              <a:rPr lang="pt-BR" dirty="0" smtClean="0"/>
              <a:t>DA RESPONSABILIDADE</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endParaRPr lang="pt-BR" dirty="0" smtClean="0"/>
          </a:p>
          <a:p>
            <a:pPr algn="just"/>
            <a:r>
              <a:rPr lang="pt-BR" dirty="0" smtClean="0"/>
              <a:t>RESPONSABILIDADE </a:t>
            </a:r>
            <a:r>
              <a:rPr lang="pt-BR" dirty="0"/>
              <a:t>CIVIL. ACIDENTE DE TRÂNSITO. </a:t>
            </a:r>
            <a:r>
              <a:rPr lang="pt-BR" dirty="0" smtClean="0"/>
              <a:t>[...] </a:t>
            </a:r>
            <a:r>
              <a:rPr lang="pt-BR" dirty="0"/>
              <a:t>MOTORISTA QUE PERDE O CONTROLE DO VEÍCULO, COLIDE COM CAMINHÃO ESTACIONADO E INVADE PISTA CONTRÁRIA SEM AS CAUTELAS DEVIDAS, INTERROMPENDO O TRAJETO DE MOTOCICLETA QUE SEGUIA EM SUA MÃO DE DIREÇÃO. ALEGAÇÃO DE QUE A CULPA DO SINISTRO É DO MOTORISTA DE UM CAMINHÃO QUE ESTAVA ESTACIONADO NA CURVA EM QUE OCORREU O ACIDENTE. IRRESIGNAÇÃO QUANTO À CULPA. </a:t>
            </a:r>
            <a:r>
              <a:rPr lang="pt-BR" b="1" dirty="0"/>
              <a:t>ALEGAÇÃO DE QUE RAIOS DE SOL PREJUDICARAM SUA VISÃO NO MOMENTO DO ACIDENTE. IRRELEVÂNCIA. MOTORISTA QUE DEVE POSSUIR O PLENO DOMÍNIO DE SEU VEÍCULO</a:t>
            </a:r>
            <a:r>
              <a:rPr lang="pt-BR" dirty="0" smtClean="0"/>
              <a:t>.[...]. </a:t>
            </a:r>
            <a:r>
              <a:rPr lang="pt-BR" dirty="0"/>
              <a:t>DEVER DE INDENIZAR INAFASTÁVEL. SENTENÇA MANTIDA. RECURSO DESPROVIDO. </a:t>
            </a:r>
            <a:r>
              <a:rPr lang="pt-BR" dirty="0" smtClean="0"/>
              <a:t>(</a:t>
            </a:r>
            <a:r>
              <a:rPr lang="pt-BR" dirty="0"/>
              <a:t>Apelação Cível n. 2012.001021-1, de São Bento do Sul, rel. Des. Marcus Tulio </a:t>
            </a:r>
            <a:r>
              <a:rPr lang="pt-BR" dirty="0" err="1"/>
              <a:t>Sartorato</a:t>
            </a:r>
            <a:r>
              <a:rPr lang="pt-BR" dirty="0"/>
              <a:t>)</a:t>
            </a:r>
          </a:p>
        </p:txBody>
      </p:sp>
    </p:spTree>
    <p:extLst>
      <p:ext uri="{BB962C8B-B14F-4D97-AF65-F5344CB8AC3E}">
        <p14:creationId xmlns:p14="http://schemas.microsoft.com/office/powerpoint/2010/main" xmlns="" val="71629652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CAUSAS DE EXCLUSÃO DA RESPONSABILIDADE</a:t>
            </a:r>
            <a:endParaRPr lang="pt-BR" dirty="0"/>
          </a:p>
        </p:txBody>
      </p:sp>
      <p:sp>
        <p:nvSpPr>
          <p:cNvPr id="3" name="Espaço Reservado para Conteúdo 2"/>
          <p:cNvSpPr>
            <a:spLocks noGrp="1"/>
          </p:cNvSpPr>
          <p:nvPr>
            <p:ph idx="1"/>
          </p:nvPr>
        </p:nvSpPr>
        <p:spPr>
          <a:xfrm>
            <a:off x="457200" y="1844824"/>
            <a:ext cx="8229600" cy="4281339"/>
          </a:xfrm>
        </p:spPr>
        <p:txBody>
          <a:bodyPr>
            <a:normAutofit fontScale="92500"/>
          </a:bodyPr>
          <a:lstStyle/>
          <a:p>
            <a:pPr algn="just"/>
            <a:r>
              <a:rPr lang="pt-BR" dirty="0" smtClean="0"/>
              <a:t>“A </a:t>
            </a:r>
            <a:r>
              <a:rPr lang="pt-BR" dirty="0"/>
              <a:t>empresa cujo preposto, buscando evitar atropelamento, procede à manobra evasiva que culmina no abalroamento de outro veículo, causando danos, responde civilmente pela sua reparação, ainda que não se configure, na espécie, a ilicitude do ato, praticado em estado de necessidade. Direito de regresso assegurado contra terceiro culpado pelo </a:t>
            </a:r>
            <a:r>
              <a:rPr lang="pt-BR" dirty="0" smtClean="0"/>
              <a:t>sinistro”. </a:t>
            </a:r>
            <a:r>
              <a:rPr lang="pt-BR" dirty="0"/>
              <a:t>(STJ, 4. Turma, </a:t>
            </a:r>
            <a:r>
              <a:rPr lang="pt-BR" dirty="0" err="1"/>
              <a:t>REsp.</a:t>
            </a:r>
            <a:r>
              <a:rPr lang="pt-BR" dirty="0"/>
              <a:t> 124.527/SP, j. 04.05.2000)</a:t>
            </a:r>
          </a:p>
          <a:p>
            <a:endParaRPr lang="pt-BR" dirty="0"/>
          </a:p>
        </p:txBody>
      </p:sp>
    </p:spTree>
    <p:extLst>
      <p:ext uri="{BB962C8B-B14F-4D97-AF65-F5344CB8AC3E}">
        <p14:creationId xmlns:p14="http://schemas.microsoft.com/office/powerpoint/2010/main" xmlns="" val="96054504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282154"/>
          </a:xfrm>
        </p:spPr>
        <p:txBody>
          <a:bodyPr>
            <a:normAutofit fontScale="90000"/>
          </a:bodyPr>
          <a:lstStyle/>
          <a:p>
            <a:r>
              <a:rPr lang="pt-BR" dirty="0" smtClean="0"/>
              <a:t/>
            </a:r>
            <a:br>
              <a:rPr lang="pt-BR" dirty="0" smtClean="0"/>
            </a:br>
            <a:r>
              <a:rPr lang="pt-BR" dirty="0" smtClean="0"/>
              <a:t>ACIDENTE </a:t>
            </a:r>
            <a:r>
              <a:rPr lang="pt-BR" dirty="0"/>
              <a:t>CAUSADO POR MOTORISTA QUE ATUA EM LEGÍTIMA DEFESA</a:t>
            </a:r>
            <a:br>
              <a:rPr lang="pt-BR" dirty="0"/>
            </a:br>
            <a:endParaRPr lang="pt-BR" dirty="0"/>
          </a:p>
        </p:txBody>
      </p:sp>
      <p:sp>
        <p:nvSpPr>
          <p:cNvPr id="3" name="Espaço Reservado para Conteúdo 2"/>
          <p:cNvSpPr>
            <a:spLocks noGrp="1"/>
          </p:cNvSpPr>
          <p:nvPr>
            <p:ph idx="1"/>
          </p:nvPr>
        </p:nvSpPr>
        <p:spPr>
          <a:xfrm>
            <a:off x="457200" y="1844824"/>
            <a:ext cx="8229600" cy="4281339"/>
          </a:xfrm>
        </p:spPr>
        <p:txBody>
          <a:bodyPr>
            <a:normAutofit lnSpcReduction="10000"/>
          </a:bodyPr>
          <a:lstStyle/>
          <a:p>
            <a:pPr algn="just"/>
            <a:r>
              <a:rPr lang="pt-BR" dirty="0" smtClean="0"/>
              <a:t>Se </a:t>
            </a:r>
            <a:r>
              <a:rPr lang="pt-BR" dirty="0"/>
              <a:t>o dano é suportado pelo agressor, não há que se falar em indenização. Entretanto, observa Arnaldo Rizzardo (2010, p. 72 e 73) que “quando o ato praticado em legítima defesa faz resultar lesão em pessoa estranha à agressão, a responsabilidade para com esta subsiste [...]. Outrossim, cabe a ação de indenização contra o terceiro agressor, que provocou a reação em dano.”</a:t>
            </a:r>
          </a:p>
          <a:p>
            <a:endParaRPr lang="pt-BR" dirty="0"/>
          </a:p>
        </p:txBody>
      </p:sp>
    </p:spTree>
    <p:extLst>
      <p:ext uri="{BB962C8B-B14F-4D97-AF65-F5344CB8AC3E}">
        <p14:creationId xmlns:p14="http://schemas.microsoft.com/office/powerpoint/2010/main" xmlns="" val="11079876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RESPONSABILIDADE OBJETIVA DO ESTADO</a:t>
            </a:r>
            <a:endParaRPr lang="pt-BR" dirty="0"/>
          </a:p>
        </p:txBody>
      </p:sp>
      <p:sp>
        <p:nvSpPr>
          <p:cNvPr id="3" name="Espaço Reservado para Conteúdo 2"/>
          <p:cNvSpPr>
            <a:spLocks noGrp="1"/>
          </p:cNvSpPr>
          <p:nvPr>
            <p:ph idx="1"/>
          </p:nvPr>
        </p:nvSpPr>
        <p:spPr>
          <a:xfrm>
            <a:off x="457200" y="1916832"/>
            <a:ext cx="8229600" cy="4209331"/>
          </a:xfrm>
        </p:spPr>
        <p:txBody>
          <a:bodyPr/>
          <a:lstStyle/>
          <a:p>
            <a:pPr algn="just"/>
            <a:r>
              <a:rPr lang="pt-BR" dirty="0" smtClean="0"/>
              <a:t>CF/88, art. </a:t>
            </a:r>
            <a:r>
              <a:rPr lang="pt-BR" dirty="0"/>
              <a:t>37, § 6º - As pessoas jurídicas de direito público e as de direito privado prestadoras de serviços públicos responderão pelos danos que seus agentes, nessa qualidade, causarem a terceiros, assegurado o direito de regresso contra o responsável nos casos de dolo ou culpa.</a:t>
            </a:r>
          </a:p>
        </p:txBody>
      </p:sp>
    </p:spTree>
    <p:extLst>
      <p:ext uri="{BB962C8B-B14F-4D97-AF65-F5344CB8AC3E}">
        <p14:creationId xmlns:p14="http://schemas.microsoft.com/office/powerpoint/2010/main" xmlns="" val="229565629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RESPONSABILIDADE OBJETIVA DO ESTADO</a:t>
            </a:r>
            <a:endParaRPr lang="pt-BR" dirty="0"/>
          </a:p>
        </p:txBody>
      </p:sp>
      <p:sp>
        <p:nvSpPr>
          <p:cNvPr id="3" name="Espaço Reservado para Conteúdo 2"/>
          <p:cNvSpPr>
            <a:spLocks noGrp="1"/>
          </p:cNvSpPr>
          <p:nvPr>
            <p:ph idx="1"/>
          </p:nvPr>
        </p:nvSpPr>
        <p:spPr/>
        <p:txBody>
          <a:bodyPr/>
          <a:lstStyle/>
          <a:p>
            <a:pPr algn="just"/>
            <a:r>
              <a:rPr lang="pt-BR" dirty="0" smtClean="0"/>
              <a:t>CTB, art. 1, § </a:t>
            </a:r>
            <a:r>
              <a:rPr lang="pt-BR" dirty="0"/>
              <a:t>3º </a:t>
            </a:r>
            <a:r>
              <a:rPr lang="pt-BR" dirty="0" smtClean="0"/>
              <a:t>- Os </a:t>
            </a:r>
            <a:r>
              <a:rPr lang="pt-BR" dirty="0"/>
              <a:t>órgãos e entidades componentes do Sistema Nacional de Trânsito respondem, no âmbito das respectivas competências, objetivamente, por danos causados aos cidadãos em virtude de ação, omissão ou erro na execução e manutenção de programas, projetos e serviços que garantam o exercício do direito do trânsito seguro.</a:t>
            </a:r>
          </a:p>
        </p:txBody>
      </p:sp>
    </p:spTree>
    <p:extLst>
      <p:ext uri="{BB962C8B-B14F-4D97-AF65-F5344CB8AC3E}">
        <p14:creationId xmlns:p14="http://schemas.microsoft.com/office/powerpoint/2010/main" xmlns="" val="81288578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RESPONSABILIDADE OBJETIVA DO ESTADO</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r>
              <a:rPr lang="pt-BR" dirty="0"/>
              <a:t>APELAÇÃO. AÇÃO DE INDENIZAÇÃO POR DANOS MORAIS E MATERIAIS. PRELIMINAR DE ILEGITIMIDADE ATIVA AD CAUSAM REJEITADA. ACIDENTE DE TRÂNSITO. </a:t>
            </a:r>
            <a:r>
              <a:rPr lang="pt-BR" b="1" dirty="0"/>
              <a:t>PARALELEPÍPEDO SOLTO</a:t>
            </a:r>
            <a:r>
              <a:rPr lang="pt-BR" dirty="0"/>
              <a:t>. RESPONSABILIDADE CIVIL DO MUNICÍPIO RÉU POSITIVADA. DEVER DE INDENIZAR. SENTENÇA MANTIDA. APELO DESPROVIDO.   [...] "Constatado que o acidente somente ocorreu por culpa do </a:t>
            </a:r>
            <a:r>
              <a:rPr lang="pt-BR" b="1" dirty="0"/>
              <a:t>Município, que foi negligente ao deixar de conservar e sinalizar via pública</a:t>
            </a:r>
            <a:r>
              <a:rPr lang="pt-BR" dirty="0"/>
              <a:t>, resta configurado o nexo de causalidade entre sua omissão e o dano sofrido pelo Munícipe e o </a:t>
            </a:r>
            <a:r>
              <a:rPr lang="pt-BR" b="1" dirty="0"/>
              <a:t>dever de ressarcir </a:t>
            </a:r>
            <a:r>
              <a:rPr lang="pt-BR" dirty="0"/>
              <a:t>os danos daí advindos" (Apelação Cível n. 2008. 032372-0, de Joinville, rel. Des. Cid Goulart, j. em 6.7.10). (Apelação Cível n. 2011.089268-9, de São Bento do Sul, rel. Des. João Henrique </a:t>
            </a:r>
            <a:r>
              <a:rPr lang="pt-BR" dirty="0" err="1"/>
              <a:t>Blasi</a:t>
            </a:r>
            <a:r>
              <a:rPr lang="pt-BR" dirty="0"/>
              <a:t>)</a:t>
            </a:r>
          </a:p>
        </p:txBody>
      </p:sp>
    </p:spTree>
    <p:extLst>
      <p:ext uri="{BB962C8B-B14F-4D97-AF65-F5344CB8AC3E}">
        <p14:creationId xmlns:p14="http://schemas.microsoft.com/office/powerpoint/2010/main" xmlns="" val="121025311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354162"/>
          </a:xfrm>
        </p:spPr>
        <p:txBody>
          <a:bodyPr>
            <a:normAutofit fontScale="90000"/>
          </a:bodyPr>
          <a:lstStyle/>
          <a:p>
            <a:r>
              <a:rPr lang="pt-BR" dirty="0" smtClean="0"/>
              <a:t>RESPONSABILIDADE CIVIL POR AUSÊNCIA DE SINALIZAÇÃO DE BURACO NA VIA</a:t>
            </a:r>
            <a:endParaRPr lang="pt-BR" dirty="0"/>
          </a:p>
        </p:txBody>
      </p:sp>
      <p:sp>
        <p:nvSpPr>
          <p:cNvPr id="3" name="Espaço Reservado para Conteúdo 2"/>
          <p:cNvSpPr>
            <a:spLocks noGrp="1"/>
          </p:cNvSpPr>
          <p:nvPr>
            <p:ph idx="1"/>
          </p:nvPr>
        </p:nvSpPr>
        <p:spPr>
          <a:xfrm>
            <a:off x="457200" y="2276872"/>
            <a:ext cx="8229600" cy="3849291"/>
          </a:xfrm>
        </p:spPr>
        <p:txBody>
          <a:bodyPr>
            <a:normAutofit fontScale="85000" lnSpcReduction="20000"/>
          </a:bodyPr>
          <a:lstStyle/>
          <a:p>
            <a:pPr algn="just"/>
            <a:r>
              <a:rPr lang="pt-BR" dirty="0"/>
              <a:t> APELAÇÃO CÍVEL. DANOS MATERIAIS. ACIDENTE DE TRÂNSITO. BURACO NA PISTA. AUSÊNCIA DE SINALIZAÇÃO NA VIA PÚBLICA. RESPONSABILIDADE CIVIL CONFIGURADA COM BASE NO ART. 1º, § 3º DO CÓDIGO DE TRÂNSITO BRASILEIRO. DEVER DE INDENIZAR. RECURSO DO RÉU DESPROVIDO.   Comprovado o dano material sofrido, o nexo de causalidade entre o sinistro e a negligência do ente municipal na conservação e sinalização da via, devida a indenização pelo prejuízo patrimonial. (Apelação Cível n. 2011.062527-7, jul. em 13/02/2012)</a:t>
            </a:r>
          </a:p>
        </p:txBody>
      </p:sp>
    </p:spTree>
    <p:extLst>
      <p:ext uri="{BB962C8B-B14F-4D97-AF65-F5344CB8AC3E}">
        <p14:creationId xmlns:p14="http://schemas.microsoft.com/office/powerpoint/2010/main" xmlns="" val="94980287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RESPONSABILIDADE OBJETIVA DO ESTADO</a:t>
            </a:r>
          </a:p>
        </p:txBody>
      </p:sp>
      <p:sp>
        <p:nvSpPr>
          <p:cNvPr id="3" name="Espaço Reservado para Conteúdo 2"/>
          <p:cNvSpPr>
            <a:spLocks noGrp="1"/>
          </p:cNvSpPr>
          <p:nvPr>
            <p:ph idx="1"/>
          </p:nvPr>
        </p:nvSpPr>
        <p:spPr/>
        <p:txBody>
          <a:bodyPr>
            <a:normAutofit fontScale="92500" lnSpcReduction="20000"/>
          </a:bodyPr>
          <a:lstStyle/>
          <a:p>
            <a:pPr algn="just"/>
            <a:r>
              <a:rPr lang="pt-BR" dirty="0"/>
              <a:t>APELAÇÃO CÍVEL - AÇÃO DE INDENIZAÇÃO POR ATO ILÍCITO DECORRENTE DE ACIDENTE DE TRÂNSITO - </a:t>
            </a:r>
            <a:r>
              <a:rPr lang="pt-BR" b="1" dirty="0"/>
              <a:t>RESPONSABILIDADE CIVIL OBJETIVA</a:t>
            </a:r>
            <a:r>
              <a:rPr lang="pt-BR" dirty="0"/>
              <a:t> - </a:t>
            </a:r>
            <a:r>
              <a:rPr lang="pt-BR" b="1" dirty="0"/>
              <a:t>VIATURA CONDUZIDA POR POLICIAL MILITAR QUE INGRESSA EM VIA SEM AS DEVIDAS CAUTELAS E INTERCEPTA A MÃO DE DIREÇÃO DE OUTRO VEÍCULO</a:t>
            </a:r>
            <a:r>
              <a:rPr lang="pt-BR" dirty="0"/>
              <a:t> - DEVER DO ENTE PÚBLICO PROPRIETÁRIO DO AUTOMOTOR DE REPARAR OS PREJUÍZOS CAUSADOS </a:t>
            </a:r>
            <a:r>
              <a:rPr lang="pt-BR" dirty="0" smtClean="0"/>
              <a:t>[...].(TJSC, Ap. </a:t>
            </a:r>
            <a:r>
              <a:rPr lang="pt-BR" dirty="0"/>
              <a:t>Cível n. 2010.063408-4, de Lages, rel. Des. Rodrigo Collaço)</a:t>
            </a:r>
          </a:p>
          <a:p>
            <a:endParaRPr lang="pt-BR" dirty="0"/>
          </a:p>
        </p:txBody>
      </p:sp>
    </p:spTree>
    <p:extLst>
      <p:ext uri="{BB962C8B-B14F-4D97-AF65-F5344CB8AC3E}">
        <p14:creationId xmlns:p14="http://schemas.microsoft.com/office/powerpoint/2010/main" xmlns="" val="85526537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570186"/>
          </a:xfrm>
        </p:spPr>
        <p:txBody>
          <a:bodyPr>
            <a:normAutofit/>
          </a:bodyPr>
          <a:lstStyle/>
          <a:p>
            <a:r>
              <a:rPr lang="pt-BR" sz="3600" dirty="0" smtClean="0"/>
              <a:t>RESPONSABILIDADE OBJETIVA DAS CONCESSIONÁRIAS DE SERVIÇO PÚBLICO</a:t>
            </a:r>
            <a:endParaRPr lang="pt-BR" sz="3600" dirty="0"/>
          </a:p>
        </p:txBody>
      </p:sp>
      <p:sp>
        <p:nvSpPr>
          <p:cNvPr id="3" name="Espaço Reservado para Conteúdo 2"/>
          <p:cNvSpPr>
            <a:spLocks noGrp="1"/>
          </p:cNvSpPr>
          <p:nvPr>
            <p:ph idx="1"/>
          </p:nvPr>
        </p:nvSpPr>
        <p:spPr>
          <a:xfrm>
            <a:off x="457200" y="1772816"/>
            <a:ext cx="8229600" cy="4680520"/>
          </a:xfrm>
        </p:spPr>
        <p:txBody>
          <a:bodyPr>
            <a:normAutofit fontScale="85000" lnSpcReduction="20000"/>
          </a:bodyPr>
          <a:lstStyle/>
          <a:p>
            <a:pPr algn="just"/>
            <a:r>
              <a:rPr lang="pt-BR" dirty="0"/>
              <a:t>Responsabilidade civil. Acidente de trânsito. </a:t>
            </a:r>
            <a:r>
              <a:rPr lang="pt-BR" b="1" dirty="0"/>
              <a:t>Colisão com poste de iluminação caído na estrada</a:t>
            </a:r>
            <a:r>
              <a:rPr lang="pt-BR" dirty="0"/>
              <a:t>. </a:t>
            </a:r>
            <a:r>
              <a:rPr lang="pt-BR" b="1" dirty="0"/>
              <a:t>Dever de indenizar da concessionária</a:t>
            </a:r>
            <a:r>
              <a:rPr lang="pt-BR" dirty="0"/>
              <a:t>. Inexistência de culpa concorrente. Dano emergente e lucro cessante - </a:t>
            </a:r>
            <a:r>
              <a:rPr lang="pt-BR" dirty="0" err="1"/>
              <a:t>an</a:t>
            </a:r>
            <a:r>
              <a:rPr lang="pt-BR" dirty="0"/>
              <a:t> </a:t>
            </a:r>
            <a:r>
              <a:rPr lang="pt-BR" dirty="0" err="1"/>
              <a:t>debeatur</a:t>
            </a:r>
            <a:r>
              <a:rPr lang="pt-BR" dirty="0"/>
              <a:t> - que deveriam ter sido provados na fase instrutória. Verbas excluídas da condenação. Dano moral in </a:t>
            </a:r>
            <a:r>
              <a:rPr lang="pt-BR" dirty="0" err="1"/>
              <a:t>re</a:t>
            </a:r>
            <a:r>
              <a:rPr lang="pt-BR" dirty="0"/>
              <a:t> </a:t>
            </a:r>
            <a:r>
              <a:rPr lang="pt-BR" dirty="0" err="1"/>
              <a:t>ipsa</a:t>
            </a:r>
            <a:r>
              <a:rPr lang="pt-BR" dirty="0"/>
              <a:t>. Indenização reduzida de oito para quatro mil reais. Precedentes desta Décima Câmara Cível. Sucumbência invertida. Despesas processuais e honorários impostos ao autor observada a gratuidade de Justiça. Sentença retificada. Apelação parcialmente provida pelo relator. (TJRJ, Ap. </a:t>
            </a:r>
            <a:r>
              <a:rPr lang="pt-BR" dirty="0">
                <a:hlinkClick r:id="rId2"/>
              </a:rPr>
              <a:t>0001354-51.2009.8.19.0063</a:t>
            </a:r>
            <a:r>
              <a:rPr lang="pt-BR" dirty="0"/>
              <a:t>, </a:t>
            </a:r>
            <a:r>
              <a:rPr lang="pt-BR" dirty="0" err="1"/>
              <a:t>julg</a:t>
            </a:r>
            <a:r>
              <a:rPr lang="pt-BR" dirty="0"/>
              <a:t>. Em 16/02/2012)</a:t>
            </a:r>
          </a:p>
        </p:txBody>
      </p:sp>
    </p:spTree>
    <p:extLst>
      <p:ext uri="{BB962C8B-B14F-4D97-AF65-F5344CB8AC3E}">
        <p14:creationId xmlns:p14="http://schemas.microsoft.com/office/powerpoint/2010/main" xmlns="" val="64518483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RESPONSABILIDADE DAS CONCESSIONÁRIAS</a:t>
            </a:r>
            <a:endParaRPr lang="pt-BR" dirty="0"/>
          </a:p>
        </p:txBody>
      </p:sp>
      <p:sp>
        <p:nvSpPr>
          <p:cNvPr id="3" name="Espaço Reservado para Conteúdo 2"/>
          <p:cNvSpPr>
            <a:spLocks noGrp="1"/>
          </p:cNvSpPr>
          <p:nvPr>
            <p:ph idx="1"/>
          </p:nvPr>
        </p:nvSpPr>
        <p:spPr>
          <a:xfrm>
            <a:off x="457200" y="1600200"/>
            <a:ext cx="8229600" cy="5069160"/>
          </a:xfrm>
        </p:spPr>
        <p:txBody>
          <a:bodyPr>
            <a:normAutofit fontScale="85000" lnSpcReduction="10000"/>
          </a:bodyPr>
          <a:lstStyle/>
          <a:p>
            <a:pPr algn="just"/>
            <a:r>
              <a:rPr lang="pt-BR" dirty="0" smtClean="0"/>
              <a:t>“A </a:t>
            </a:r>
            <a:r>
              <a:rPr lang="pt-BR" dirty="0"/>
              <a:t>responsabilidade objetiva da concessionária de serviço público não exime o autor de demonstrar o dano e o nexo causal, sem os quais não se configura o dever de indenizar. Acidente ocorrido em rodovia, sob a alegação de existência de óleo na pista. Perícia realizada dois anos depois, com base em dados e documentos que não atestam que as condições da rodovia tenham contribuído para o evento. Afirmação de que a velocidade empreendida era superior a permitida. Incerteza quanto à causa que não permite a responsabilização da concessionária. Recurso conhecido e desprovido</a:t>
            </a:r>
            <a:r>
              <a:rPr lang="pt-BR" dirty="0" smtClean="0"/>
              <a:t>.” </a:t>
            </a:r>
            <a:r>
              <a:rPr lang="pt-BR" dirty="0"/>
              <a:t>(TJRJ, Ap. </a:t>
            </a:r>
            <a:r>
              <a:rPr lang="pt-BR" u="sng" dirty="0">
                <a:hlinkClick r:id="rId2"/>
              </a:rPr>
              <a:t>0155126-94.2007.8.19.0001</a:t>
            </a:r>
            <a:r>
              <a:rPr lang="pt-BR" u="sng" dirty="0"/>
              <a:t>, </a:t>
            </a:r>
            <a:r>
              <a:rPr lang="pt-BR" dirty="0"/>
              <a:t>Julgamento: 18/01/2012)</a:t>
            </a:r>
          </a:p>
        </p:txBody>
      </p:sp>
    </p:spTree>
    <p:extLst>
      <p:ext uri="{BB962C8B-B14F-4D97-AF65-F5344CB8AC3E}">
        <p14:creationId xmlns:p14="http://schemas.microsoft.com/office/powerpoint/2010/main" xmlns="" val="11457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RESPONSABILIDADE CIVIL NOS ACIDENTES DE TRÂNSITO</a:t>
            </a:r>
            <a:endParaRPr lang="pt-BR" dirty="0"/>
          </a:p>
        </p:txBody>
      </p:sp>
      <p:sp>
        <p:nvSpPr>
          <p:cNvPr id="3" name="Espaço Reservado para Conteúdo 2"/>
          <p:cNvSpPr>
            <a:spLocks noGrp="1"/>
          </p:cNvSpPr>
          <p:nvPr>
            <p:ph idx="1"/>
          </p:nvPr>
        </p:nvSpPr>
        <p:spPr/>
        <p:txBody>
          <a:bodyPr>
            <a:normAutofit fontScale="85000" lnSpcReduction="10000"/>
          </a:bodyPr>
          <a:lstStyle/>
          <a:p>
            <a:pPr algn="just"/>
            <a:r>
              <a:rPr lang="en-US" dirty="0" smtClean="0"/>
              <a:t>“</a:t>
            </a:r>
            <a:r>
              <a:rPr lang="en-US" dirty="0" err="1" smtClean="0"/>
              <a:t>Normalmente</a:t>
            </a:r>
            <a:r>
              <a:rPr lang="en-US" dirty="0" smtClean="0"/>
              <a:t>, </a:t>
            </a:r>
            <a:r>
              <a:rPr lang="en-US" dirty="0" err="1" smtClean="0"/>
              <a:t>porém</a:t>
            </a:r>
            <a:r>
              <a:rPr lang="en-US" dirty="0" smtClean="0"/>
              <a:t>, </a:t>
            </a:r>
            <a:r>
              <a:rPr lang="en-US" dirty="0" err="1" smtClean="0"/>
              <a:t>os</a:t>
            </a:r>
            <a:r>
              <a:rPr lang="en-US" dirty="0" smtClean="0"/>
              <a:t> </a:t>
            </a:r>
            <a:r>
              <a:rPr lang="en-US" dirty="0" err="1" smtClean="0"/>
              <a:t>acidentes</a:t>
            </a:r>
            <a:r>
              <a:rPr lang="en-US" dirty="0" smtClean="0"/>
              <a:t> de </a:t>
            </a:r>
            <a:r>
              <a:rPr lang="en-US" dirty="0" err="1" smtClean="0"/>
              <a:t>trânsito</a:t>
            </a:r>
            <a:r>
              <a:rPr lang="en-US" dirty="0" smtClean="0"/>
              <a:t> </a:t>
            </a:r>
            <a:r>
              <a:rPr lang="en-US" dirty="0" err="1" smtClean="0"/>
              <a:t>ocorrem</a:t>
            </a:r>
            <a:r>
              <a:rPr lang="en-US" dirty="0" smtClean="0"/>
              <a:t> </a:t>
            </a:r>
            <a:r>
              <a:rPr lang="en-US" dirty="0" err="1" smtClean="0"/>
              <a:t>por</a:t>
            </a:r>
            <a:r>
              <a:rPr lang="en-US" dirty="0" smtClean="0"/>
              <a:t> </a:t>
            </a:r>
            <a:r>
              <a:rPr lang="en-US" dirty="0" err="1" smtClean="0">
                <a:solidFill>
                  <a:srgbClr val="FF0000"/>
                </a:solidFill>
              </a:rPr>
              <a:t>desobediência</a:t>
            </a:r>
            <a:r>
              <a:rPr lang="en-US" dirty="0" smtClean="0">
                <a:solidFill>
                  <a:srgbClr val="FF0000"/>
                </a:solidFill>
              </a:rPr>
              <a:t> </a:t>
            </a:r>
            <a:r>
              <a:rPr lang="en-US" dirty="0" err="1" smtClean="0">
                <a:solidFill>
                  <a:srgbClr val="FF0000"/>
                </a:solidFill>
              </a:rPr>
              <a:t>às</a:t>
            </a:r>
            <a:r>
              <a:rPr lang="en-US" dirty="0" smtClean="0">
                <a:solidFill>
                  <a:srgbClr val="FF0000"/>
                </a:solidFill>
              </a:rPr>
              <a:t> </a:t>
            </a:r>
            <a:r>
              <a:rPr lang="en-US" dirty="0" err="1" smtClean="0">
                <a:solidFill>
                  <a:srgbClr val="FF0000"/>
                </a:solidFill>
              </a:rPr>
              <a:t>regras</a:t>
            </a:r>
            <a:r>
              <a:rPr lang="en-US" dirty="0" smtClean="0">
                <a:solidFill>
                  <a:srgbClr val="FF0000"/>
                </a:solidFill>
              </a:rPr>
              <a:t> de </a:t>
            </a:r>
            <a:r>
              <a:rPr lang="en-US" dirty="0" err="1" smtClean="0">
                <a:solidFill>
                  <a:srgbClr val="FF0000"/>
                </a:solidFill>
              </a:rPr>
              <a:t>trânsito</a:t>
            </a:r>
            <a:r>
              <a:rPr lang="en-US" dirty="0" smtClean="0"/>
              <a:t>, </a:t>
            </a:r>
            <a:r>
              <a:rPr lang="en-US" dirty="0" err="1" smtClean="0"/>
              <a:t>que</a:t>
            </a:r>
            <a:r>
              <a:rPr lang="en-US" dirty="0" smtClean="0"/>
              <a:t> </a:t>
            </a:r>
            <a:r>
              <a:rPr lang="en-US" dirty="0" err="1" smtClean="0"/>
              <a:t>envolve</a:t>
            </a:r>
            <a:r>
              <a:rPr lang="en-US" dirty="0" smtClean="0"/>
              <a:t> </a:t>
            </a:r>
            <a:r>
              <a:rPr lang="en-US" dirty="0" err="1" smtClean="0"/>
              <a:t>uma</a:t>
            </a:r>
            <a:r>
              <a:rPr lang="en-US" dirty="0" smtClean="0"/>
              <a:t> </a:t>
            </a:r>
            <a:r>
              <a:rPr lang="en-US" dirty="0" err="1" smtClean="0"/>
              <a:t>série</a:t>
            </a:r>
            <a:r>
              <a:rPr lang="en-US" dirty="0" smtClean="0"/>
              <a:t> de </a:t>
            </a:r>
            <a:r>
              <a:rPr lang="en-US" dirty="0" err="1" smtClean="0"/>
              <a:t>causas</a:t>
            </a:r>
            <a:r>
              <a:rPr lang="en-US" dirty="0" smtClean="0"/>
              <a:t> </a:t>
            </a:r>
            <a:r>
              <a:rPr lang="en-US" dirty="0" err="1" smtClean="0"/>
              <a:t>fundada</a:t>
            </a:r>
            <a:r>
              <a:rPr lang="en-US" dirty="0" smtClean="0"/>
              <a:t> </a:t>
            </a:r>
            <a:r>
              <a:rPr lang="en-US" dirty="0" err="1" smtClean="0"/>
              <a:t>na</a:t>
            </a:r>
            <a:r>
              <a:rPr lang="en-US" dirty="0" smtClean="0"/>
              <a:t> culpa, e </a:t>
            </a:r>
            <a:r>
              <a:rPr lang="en-US" dirty="0" err="1" smtClean="0"/>
              <a:t>exemplificiada</a:t>
            </a:r>
            <a:r>
              <a:rPr lang="en-US" dirty="0" smtClean="0"/>
              <a:t> </a:t>
            </a:r>
            <a:r>
              <a:rPr lang="en-US" dirty="0" err="1" smtClean="0"/>
              <a:t>genericamente</a:t>
            </a:r>
            <a:r>
              <a:rPr lang="en-US" dirty="0" smtClean="0"/>
              <a:t> </a:t>
            </a:r>
            <a:r>
              <a:rPr lang="en-US" dirty="0" err="1" smtClean="0"/>
              <a:t>na</a:t>
            </a:r>
            <a:r>
              <a:rPr lang="en-US" dirty="0" smtClean="0"/>
              <a:t> </a:t>
            </a:r>
            <a:r>
              <a:rPr lang="en-US" dirty="0" err="1" smtClean="0">
                <a:solidFill>
                  <a:srgbClr val="FF0000"/>
                </a:solidFill>
              </a:rPr>
              <a:t>imprudência</a:t>
            </a:r>
            <a:r>
              <a:rPr lang="en-US" dirty="0" smtClean="0">
                <a:solidFill>
                  <a:srgbClr val="FF0000"/>
                </a:solidFill>
              </a:rPr>
              <a:t>, </a:t>
            </a:r>
            <a:r>
              <a:rPr lang="en-US" dirty="0" err="1" smtClean="0">
                <a:solidFill>
                  <a:srgbClr val="FF0000"/>
                </a:solidFill>
              </a:rPr>
              <a:t>negligência</a:t>
            </a:r>
            <a:r>
              <a:rPr lang="en-US" dirty="0" smtClean="0">
                <a:solidFill>
                  <a:srgbClr val="FF0000"/>
                </a:solidFill>
              </a:rPr>
              <a:t> e </a:t>
            </a:r>
            <a:r>
              <a:rPr lang="en-US" dirty="0" err="1" smtClean="0">
                <a:solidFill>
                  <a:srgbClr val="FF0000"/>
                </a:solidFill>
              </a:rPr>
              <a:t>imperícia</a:t>
            </a:r>
            <a:r>
              <a:rPr lang="en-US" dirty="0" smtClean="0"/>
              <a:t>, </a:t>
            </a:r>
            <a:r>
              <a:rPr lang="en-US" dirty="0" err="1" smtClean="0"/>
              <a:t>fatores</a:t>
            </a:r>
            <a:r>
              <a:rPr lang="en-US" dirty="0" smtClean="0"/>
              <a:t> </a:t>
            </a:r>
            <a:r>
              <a:rPr lang="en-US" dirty="0" err="1" smtClean="0"/>
              <a:t>estes</a:t>
            </a:r>
            <a:r>
              <a:rPr lang="en-US" dirty="0" smtClean="0"/>
              <a:t> </a:t>
            </a:r>
            <a:r>
              <a:rPr lang="en-US" dirty="0" err="1" smtClean="0"/>
              <a:t>que</a:t>
            </a:r>
            <a:r>
              <a:rPr lang="en-US" dirty="0" smtClean="0"/>
              <a:t> se </a:t>
            </a:r>
            <a:r>
              <a:rPr lang="en-US" dirty="0" err="1" smtClean="0"/>
              <a:t>detalham</a:t>
            </a:r>
            <a:r>
              <a:rPr lang="en-US" dirty="0" smtClean="0"/>
              <a:t> no </a:t>
            </a:r>
            <a:r>
              <a:rPr lang="en-US" dirty="0" err="1" smtClean="0"/>
              <a:t>excesso</a:t>
            </a:r>
            <a:r>
              <a:rPr lang="en-US" dirty="0" smtClean="0"/>
              <a:t> de </a:t>
            </a:r>
            <a:r>
              <a:rPr lang="en-US" dirty="0" err="1" smtClean="0"/>
              <a:t>velocidade</a:t>
            </a:r>
            <a:r>
              <a:rPr lang="en-US" dirty="0" smtClean="0"/>
              <a:t>, </a:t>
            </a:r>
            <a:r>
              <a:rPr lang="en-US" dirty="0" err="1" smtClean="0"/>
              <a:t>na</a:t>
            </a:r>
            <a:r>
              <a:rPr lang="en-US" dirty="0" smtClean="0"/>
              <a:t> </a:t>
            </a:r>
            <a:r>
              <a:rPr lang="en-US" dirty="0" err="1" smtClean="0"/>
              <a:t>distração</a:t>
            </a:r>
            <a:r>
              <a:rPr lang="en-US" dirty="0" smtClean="0"/>
              <a:t>, no </a:t>
            </a:r>
            <a:r>
              <a:rPr lang="en-US" dirty="0" err="1" smtClean="0"/>
              <a:t>momento</a:t>
            </a:r>
            <a:r>
              <a:rPr lang="en-US" dirty="0" smtClean="0"/>
              <a:t> de </a:t>
            </a:r>
            <a:r>
              <a:rPr lang="en-US" dirty="0" err="1" smtClean="0"/>
              <a:t>descuido</a:t>
            </a:r>
            <a:r>
              <a:rPr lang="en-US" dirty="0" smtClean="0"/>
              <a:t>, </a:t>
            </a:r>
            <a:r>
              <a:rPr lang="en-US" dirty="0" err="1" smtClean="0"/>
              <a:t>na</a:t>
            </a:r>
            <a:r>
              <a:rPr lang="en-US" dirty="0" smtClean="0"/>
              <a:t> </a:t>
            </a:r>
            <a:r>
              <a:rPr lang="en-US" dirty="0" err="1" smtClean="0"/>
              <a:t>ausência</a:t>
            </a:r>
            <a:r>
              <a:rPr lang="en-US" dirty="0" smtClean="0"/>
              <a:t> de </a:t>
            </a:r>
            <a:r>
              <a:rPr lang="en-US" dirty="0" err="1" smtClean="0"/>
              <a:t>condições</a:t>
            </a:r>
            <a:r>
              <a:rPr lang="en-US" dirty="0" smtClean="0"/>
              <a:t> de </a:t>
            </a:r>
            <a:r>
              <a:rPr lang="en-US" dirty="0" err="1" smtClean="0"/>
              <a:t>normalidade</a:t>
            </a:r>
            <a:r>
              <a:rPr lang="en-US" dirty="0" smtClean="0"/>
              <a:t> do </a:t>
            </a:r>
            <a:r>
              <a:rPr lang="en-US" dirty="0" err="1" smtClean="0"/>
              <a:t>estado</a:t>
            </a:r>
            <a:r>
              <a:rPr lang="en-US" dirty="0" smtClean="0"/>
              <a:t> da </a:t>
            </a:r>
            <a:r>
              <a:rPr lang="en-US" dirty="0" err="1" smtClean="0"/>
              <a:t>pessoa</a:t>
            </a:r>
            <a:r>
              <a:rPr lang="en-US" dirty="0" smtClean="0"/>
              <a:t>, o </a:t>
            </a:r>
            <a:r>
              <a:rPr lang="en-US" dirty="0" err="1" smtClean="0"/>
              <a:t>que</a:t>
            </a:r>
            <a:r>
              <a:rPr lang="en-US" dirty="0" smtClean="0"/>
              <a:t> </a:t>
            </a:r>
            <a:r>
              <a:rPr lang="en-US" dirty="0" err="1" smtClean="0"/>
              <a:t>acontece</a:t>
            </a:r>
            <a:r>
              <a:rPr lang="en-US" dirty="0" smtClean="0"/>
              <a:t> </a:t>
            </a:r>
            <a:r>
              <a:rPr lang="en-US" dirty="0" err="1" smtClean="0"/>
              <a:t>na</a:t>
            </a:r>
            <a:r>
              <a:rPr lang="en-US" dirty="0" smtClean="0"/>
              <a:t> </a:t>
            </a:r>
            <a:r>
              <a:rPr lang="en-US" dirty="0" err="1" smtClean="0"/>
              <a:t>embriaguez</a:t>
            </a:r>
            <a:r>
              <a:rPr lang="en-US" dirty="0" smtClean="0"/>
              <a:t>, no </a:t>
            </a:r>
            <a:r>
              <a:rPr lang="en-US" dirty="0" err="1" smtClean="0"/>
              <a:t>cansaço</a:t>
            </a:r>
            <a:r>
              <a:rPr lang="en-US" dirty="0" smtClean="0"/>
              <a:t>, </a:t>
            </a:r>
            <a:r>
              <a:rPr lang="en-US" dirty="0" err="1" smtClean="0"/>
              <a:t>na</a:t>
            </a:r>
            <a:r>
              <a:rPr lang="en-US" dirty="0" smtClean="0"/>
              <a:t> </a:t>
            </a:r>
            <a:r>
              <a:rPr lang="en-US" dirty="0" err="1" smtClean="0"/>
              <a:t>fadiga</a:t>
            </a:r>
            <a:r>
              <a:rPr lang="en-US" dirty="0" smtClean="0"/>
              <a:t>, no </a:t>
            </a:r>
            <a:r>
              <a:rPr lang="en-US" dirty="0" err="1" smtClean="0"/>
              <a:t>sono</a:t>
            </a:r>
            <a:r>
              <a:rPr lang="en-US" dirty="0" smtClean="0"/>
              <a:t>, no </a:t>
            </a:r>
            <a:r>
              <a:rPr lang="en-US" dirty="0" err="1" smtClean="0"/>
              <a:t>nervosismo</a:t>
            </a:r>
            <a:r>
              <a:rPr lang="en-US" dirty="0" smtClean="0"/>
              <a:t>. E </a:t>
            </a:r>
            <a:r>
              <a:rPr lang="en-US" dirty="0" err="1" smtClean="0"/>
              <a:t>quem</a:t>
            </a:r>
            <a:r>
              <a:rPr lang="en-US" dirty="0" smtClean="0"/>
              <a:t> se </a:t>
            </a:r>
            <a:r>
              <a:rPr lang="en-US" dirty="0" err="1" smtClean="0"/>
              <a:t>encontra</a:t>
            </a:r>
            <a:r>
              <a:rPr lang="en-US" dirty="0" smtClean="0"/>
              <a:t> </a:t>
            </a:r>
            <a:r>
              <a:rPr lang="en-US" dirty="0" err="1" smtClean="0"/>
              <a:t>dirigindo</a:t>
            </a:r>
            <a:r>
              <a:rPr lang="en-US" dirty="0" smtClean="0"/>
              <a:t> com </a:t>
            </a:r>
            <a:r>
              <a:rPr lang="en-US" dirty="0" err="1" smtClean="0"/>
              <a:t>tais</a:t>
            </a:r>
            <a:r>
              <a:rPr lang="en-US" dirty="0" smtClean="0"/>
              <a:t> </a:t>
            </a:r>
            <a:r>
              <a:rPr lang="en-US" dirty="0" err="1" smtClean="0"/>
              <a:t>precariedades</a:t>
            </a:r>
            <a:r>
              <a:rPr lang="en-US" dirty="0" smtClean="0"/>
              <a:t> </a:t>
            </a:r>
            <a:r>
              <a:rPr lang="en-US" dirty="0" err="1" smtClean="0"/>
              <a:t>evidencia</a:t>
            </a:r>
            <a:r>
              <a:rPr lang="en-US" dirty="0" smtClean="0"/>
              <a:t> </a:t>
            </a:r>
            <a:r>
              <a:rPr lang="en-US" dirty="0" err="1" smtClean="0"/>
              <a:t>uma</a:t>
            </a:r>
            <a:r>
              <a:rPr lang="en-US" dirty="0" smtClean="0"/>
              <a:t> </a:t>
            </a:r>
            <a:r>
              <a:rPr lang="en-US" dirty="0" err="1" smtClean="0">
                <a:solidFill>
                  <a:srgbClr val="FF0000"/>
                </a:solidFill>
              </a:rPr>
              <a:t>conduta</a:t>
            </a:r>
            <a:r>
              <a:rPr lang="en-US" dirty="0" smtClean="0">
                <a:solidFill>
                  <a:srgbClr val="FF0000"/>
                </a:solidFill>
              </a:rPr>
              <a:t> </a:t>
            </a:r>
            <a:r>
              <a:rPr lang="en-US" dirty="0" err="1" smtClean="0">
                <a:solidFill>
                  <a:srgbClr val="FF0000"/>
                </a:solidFill>
              </a:rPr>
              <a:t>culposa</a:t>
            </a:r>
            <a:r>
              <a:rPr lang="en-US" dirty="0" smtClean="0"/>
              <a:t>.”(RIZZARDO, 2011, p. 29)</a:t>
            </a:r>
          </a:p>
          <a:p>
            <a:pPr marL="0" indent="0">
              <a:buNone/>
            </a:pPr>
            <a:endParaRPr lang="pt-BR" dirty="0"/>
          </a:p>
        </p:txBody>
      </p:sp>
    </p:spTree>
    <p:extLst>
      <p:ext uri="{BB962C8B-B14F-4D97-AF65-F5344CB8AC3E}">
        <p14:creationId xmlns:p14="http://schemas.microsoft.com/office/powerpoint/2010/main" xmlns="" val="8996740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RESPONSABILIDADE DAS CONCESSIONÁRIAS</a:t>
            </a:r>
            <a:endParaRPr lang="pt-BR" dirty="0"/>
          </a:p>
        </p:txBody>
      </p:sp>
      <p:sp>
        <p:nvSpPr>
          <p:cNvPr id="3" name="Espaço Reservado para Conteúdo 2"/>
          <p:cNvSpPr>
            <a:spLocks noGrp="1"/>
          </p:cNvSpPr>
          <p:nvPr>
            <p:ph idx="1"/>
          </p:nvPr>
        </p:nvSpPr>
        <p:spPr>
          <a:xfrm>
            <a:off x="457200" y="1600200"/>
            <a:ext cx="8229600" cy="4853136"/>
          </a:xfrm>
        </p:spPr>
        <p:txBody>
          <a:bodyPr>
            <a:normAutofit fontScale="77500" lnSpcReduction="20000"/>
          </a:bodyPr>
          <a:lstStyle/>
          <a:p>
            <a:pPr algn="just"/>
            <a:r>
              <a:rPr lang="pt-BR" dirty="0"/>
              <a:t>APELAÇÕES CÍVEIS. AÇÃO INDENIZATÓRIA. ACIDENTE DE TRÂNSITO. </a:t>
            </a:r>
            <a:r>
              <a:rPr lang="pt-BR" dirty="0" smtClean="0"/>
              <a:t>[...] </a:t>
            </a:r>
            <a:r>
              <a:rPr lang="pt-BR" dirty="0"/>
              <a:t>ARTIGO 37, §6º, DA CONSTITUIÇÃO DA REPÚBLICA. </a:t>
            </a:r>
            <a:r>
              <a:rPr lang="pt-BR" b="1" dirty="0"/>
              <a:t>RESPONSABILIDADE CIVIL OBJETIVA DAS PESSOAS JURÍDICAS DE DIREITO PRIVADO PRESTADORAS DE SERVIÇO PÚBLICO</a:t>
            </a:r>
            <a:r>
              <a:rPr lang="pt-BR" dirty="0"/>
              <a:t>. A VIAÇÃO NÃO LOGROU ÊXITO EM PRODUZIR QUALQUER PROVA QUE ELIDISSE OS DIREITOS DAS VÍTIMAS. INDENIZAÇÃO CORRETAMENTE ARBITRADA, TENDO EM VISTA A EXTENSÃO DO DANO, E LEVANDO-SE EM CONSIDERAÇÃO OS PRINCÍPIOS DA RAZOABILIDADE E DA PROPORCIONALIDADE, CUMPRINDO A FINALIDADE COMPENSATÓRIA E PEDAGÓGICO-PUNITIVA. RECURSOS AOS QUAIS SE NEGA SEGUIMENTO MONOCRATICAMENTE.  (TJRJ, Ap. </a:t>
            </a:r>
            <a:r>
              <a:rPr lang="pt-BR" dirty="0">
                <a:hlinkClick r:id="rId2"/>
              </a:rPr>
              <a:t>0004344-59.2009.8.19.0210</a:t>
            </a:r>
            <a:r>
              <a:rPr lang="pt-BR" dirty="0"/>
              <a:t>, jul. em 27/02/2012)</a:t>
            </a:r>
          </a:p>
        </p:txBody>
      </p:sp>
    </p:spTree>
    <p:extLst>
      <p:ext uri="{BB962C8B-B14F-4D97-AF65-F5344CB8AC3E}">
        <p14:creationId xmlns:p14="http://schemas.microsoft.com/office/powerpoint/2010/main" xmlns="" val="11476435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568952" cy="1282154"/>
          </a:xfrm>
        </p:spPr>
        <p:txBody>
          <a:bodyPr>
            <a:normAutofit fontScale="90000"/>
          </a:bodyPr>
          <a:lstStyle/>
          <a:p>
            <a:r>
              <a:rPr lang="pt-BR" sz="4000" dirty="0" smtClean="0"/>
              <a:t/>
            </a:r>
            <a:br>
              <a:rPr lang="pt-BR" sz="4000" dirty="0" smtClean="0"/>
            </a:br>
            <a:r>
              <a:rPr lang="pt-BR" sz="4000" dirty="0" smtClean="0"/>
              <a:t>RESPONSABILIDADE </a:t>
            </a:r>
            <a:r>
              <a:rPr lang="pt-BR" sz="4000" dirty="0"/>
              <a:t>DE CONCESSIONÁRIA </a:t>
            </a:r>
            <a:r>
              <a:rPr lang="pt-BR" dirty="0" smtClean="0"/>
              <a:t/>
            </a:r>
            <a:br>
              <a:rPr lang="pt-BR" dirty="0" smtClean="0"/>
            </a:br>
            <a:r>
              <a:rPr lang="pt-BR" dirty="0" smtClean="0"/>
              <a:t> </a:t>
            </a:r>
            <a:r>
              <a:rPr lang="pt-BR" sz="3600" dirty="0"/>
              <a:t>GUINCHO</a:t>
            </a:r>
            <a:r>
              <a:rPr lang="pt-BR" dirty="0"/>
              <a:t/>
            </a:r>
            <a:br>
              <a:rPr lang="pt-BR" dirty="0"/>
            </a:br>
            <a:endParaRPr lang="pt-BR" dirty="0"/>
          </a:p>
        </p:txBody>
      </p:sp>
      <p:sp>
        <p:nvSpPr>
          <p:cNvPr id="3" name="Espaço Reservado para Conteúdo 2"/>
          <p:cNvSpPr>
            <a:spLocks noGrp="1"/>
          </p:cNvSpPr>
          <p:nvPr>
            <p:ph idx="1"/>
          </p:nvPr>
        </p:nvSpPr>
        <p:spPr>
          <a:xfrm>
            <a:off x="457200" y="1600200"/>
            <a:ext cx="8229600" cy="4925144"/>
          </a:xfrm>
        </p:spPr>
        <p:txBody>
          <a:bodyPr>
            <a:normAutofit fontScale="62500" lnSpcReduction="20000"/>
          </a:bodyPr>
          <a:lstStyle/>
          <a:p>
            <a:pPr marL="0" indent="0">
              <a:buNone/>
            </a:pPr>
            <a:r>
              <a:rPr lang="pt-BR" dirty="0"/>
              <a:t> </a:t>
            </a:r>
          </a:p>
          <a:p>
            <a:pPr algn="just"/>
            <a:r>
              <a:rPr lang="pt-BR" dirty="0" smtClean="0"/>
              <a:t>ILEGITIMIDADE </a:t>
            </a:r>
            <a:r>
              <a:rPr lang="pt-BR" dirty="0"/>
              <a:t>PASSIVA AD CAUSAM. </a:t>
            </a:r>
            <a:r>
              <a:rPr lang="pt-BR" dirty="0" smtClean="0"/>
              <a:t>[...] acidente </a:t>
            </a:r>
            <a:r>
              <a:rPr lang="pt-BR" dirty="0"/>
              <a:t>provocado por motorista de veículo guincho, funcionário da empresa </a:t>
            </a:r>
            <a:r>
              <a:rPr lang="pt-BR" dirty="0" err="1"/>
              <a:t>Silbor</a:t>
            </a:r>
            <a:r>
              <a:rPr lang="pt-BR" dirty="0"/>
              <a:t> Remoções e Cargas Ltda. ME., a qual prestava serviços a demandada Atividade de assistência ao usuário que é de responsabilidade direta da Concessionária, afigurando-se irrelevante na presente demanda o fato de ter sido terceirizada a outra empresa Contrato firmado entre a acionada e a empresa terceirizada que constitui </a:t>
            </a:r>
            <a:r>
              <a:rPr lang="pt-BR" i="1" dirty="0"/>
              <a:t>res </a:t>
            </a:r>
            <a:r>
              <a:rPr lang="pt-BR" i="1" dirty="0" err="1"/>
              <a:t>inter</a:t>
            </a:r>
            <a:r>
              <a:rPr lang="pt-BR" i="1" dirty="0"/>
              <a:t> </a:t>
            </a:r>
            <a:r>
              <a:rPr lang="pt-BR" i="1" dirty="0" err="1"/>
              <a:t>alios</a:t>
            </a:r>
            <a:r>
              <a:rPr lang="pt-BR" i="1" dirty="0"/>
              <a:t> acta</a:t>
            </a:r>
            <a:r>
              <a:rPr lang="pt-BR" dirty="0"/>
              <a:t>, considerada a posição jurídica dos demandantes </a:t>
            </a:r>
            <a:r>
              <a:rPr lang="pt-BR" dirty="0" smtClean="0"/>
              <a:t>[...] </a:t>
            </a:r>
            <a:r>
              <a:rPr lang="pt-BR" dirty="0"/>
              <a:t>Danos ocasionados por veículo de resgate (caminhão tipo guincho) em acidente de </a:t>
            </a:r>
            <a:r>
              <a:rPr lang="pt-BR" dirty="0" smtClean="0"/>
              <a:t>trânsito. </a:t>
            </a:r>
            <a:r>
              <a:rPr lang="pt-BR" dirty="0"/>
              <a:t>Elementos de convicção coligidos que evidenciam proceder culposo do </a:t>
            </a:r>
            <a:r>
              <a:rPr lang="pt-BR" dirty="0" smtClean="0"/>
              <a:t>condutor. </a:t>
            </a:r>
            <a:r>
              <a:rPr lang="pt-BR" dirty="0"/>
              <a:t>Falta de cuidado objetivo necessário perfeitamente caracterizada, visto que realizou manobra de retorno em local inadequado, agindo de forma contrária à normalidade das regras de trânsito, razão pela qual interceptou a trajetória regular do automóvel dos </a:t>
            </a:r>
            <a:r>
              <a:rPr lang="pt-BR" dirty="0" smtClean="0"/>
              <a:t>demandantes. </a:t>
            </a:r>
            <a:r>
              <a:rPr lang="pt-BR" dirty="0"/>
              <a:t>Prioridade de trânsito (artigo 29 do Código de Trânsito Brasileiro) que, de qualquer modo, não é absoluta, exigindo sempre o dever de cuidado pelo condutor </a:t>
            </a:r>
            <a:r>
              <a:rPr lang="pt-BR" dirty="0" smtClean="0"/>
              <a:t>. </a:t>
            </a:r>
            <a:r>
              <a:rPr lang="pt-BR" dirty="0"/>
              <a:t>(TJSP, Ap. 9118445-43.2008.8.26.0000, jul. 14/03/2012)</a:t>
            </a:r>
          </a:p>
        </p:txBody>
      </p:sp>
    </p:spTree>
    <p:extLst>
      <p:ext uri="{BB962C8B-B14F-4D97-AF65-F5344CB8AC3E}">
        <p14:creationId xmlns:p14="http://schemas.microsoft.com/office/powerpoint/2010/main" xmlns="" val="33044547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PRESCRIÇÃO DA AÇÃO CONTRA CONCESSIONÁRIA</a:t>
            </a:r>
            <a:endParaRPr lang="pt-BR" dirty="0"/>
          </a:p>
        </p:txBody>
      </p:sp>
      <p:sp>
        <p:nvSpPr>
          <p:cNvPr id="3" name="Espaço Reservado para Conteúdo 2"/>
          <p:cNvSpPr>
            <a:spLocks noGrp="1"/>
          </p:cNvSpPr>
          <p:nvPr>
            <p:ph idx="1"/>
          </p:nvPr>
        </p:nvSpPr>
        <p:spPr>
          <a:xfrm>
            <a:off x="457200" y="1916832"/>
            <a:ext cx="8229600" cy="4680520"/>
          </a:xfrm>
        </p:spPr>
        <p:txBody>
          <a:bodyPr>
            <a:normAutofit fontScale="77500" lnSpcReduction="20000"/>
          </a:bodyPr>
          <a:lstStyle/>
          <a:p>
            <a:pPr algn="just"/>
            <a:r>
              <a:rPr lang="pt-BR" dirty="0"/>
              <a:t>APELAÇÃO CÍVEL. RESPONSABILIDADE CIVIL. COLISÃO ENTRE AUTOMÓVEL E ÔNIBUS. SENTENÇA QUE EXTINGUIU O FEITO, RECONHECENDO A </a:t>
            </a:r>
            <a:r>
              <a:rPr lang="pt-BR" b="1" dirty="0"/>
              <a:t>PRESCRIÇÃO TRIENAL</a:t>
            </a:r>
            <a:r>
              <a:rPr lang="pt-BR" dirty="0"/>
              <a:t>. COLETIVO DE PROPRIEDADE DE EMPRESA DE ÔNIBUS, </a:t>
            </a:r>
            <a:r>
              <a:rPr lang="pt-BR" b="1" dirty="0"/>
              <a:t>CONCESSIONÁRIA DE SERVIÇO PÚBLICO</a:t>
            </a:r>
            <a:r>
              <a:rPr lang="pt-BR" dirty="0"/>
              <a:t>. RESPONSABILIDADE OBJETIVA. </a:t>
            </a:r>
            <a:r>
              <a:rPr lang="pt-BR" b="1" dirty="0"/>
              <a:t>PRAZO PRESCRICIONAL QUINQUENAL. APLICAÇÃO DO DISPOSTO NO ART.1º-C DA LEI </a:t>
            </a:r>
            <a:r>
              <a:rPr lang="pt-BR" b="1" dirty="0" smtClean="0"/>
              <a:t>9494/97</a:t>
            </a:r>
            <a:r>
              <a:rPr lang="pt-BR" dirty="0"/>
              <a:t>. JURISPRUDÊNCIA PACIFICADA NO ENUNCIADO 101 DO AVISO TJRJ Nº 100/2011. ERROR IN JUDICANDO. ANULAÇÃO DA SENTENÇA. </a:t>
            </a:r>
            <a:r>
              <a:rPr lang="pt-BR" dirty="0" smtClean="0"/>
              <a:t>Não </a:t>
            </a:r>
            <a:r>
              <a:rPr lang="pt-BR" dirty="0"/>
              <a:t>consumação da prescrição, eis que o acidente ocorreu em 20/10/2004 e a ação foi ajuizada em 5/014/2008. </a:t>
            </a:r>
            <a:r>
              <a:rPr lang="pt-BR" dirty="0" smtClean="0"/>
              <a:t>(</a:t>
            </a:r>
            <a:r>
              <a:rPr lang="pt-BR" dirty="0"/>
              <a:t>TJRJ, Ap. </a:t>
            </a:r>
            <a:r>
              <a:rPr lang="pt-BR" dirty="0">
                <a:hlinkClick r:id="rId2"/>
              </a:rPr>
              <a:t>0000895-61.2008.8.19.0038</a:t>
            </a:r>
            <a:r>
              <a:rPr lang="pt-BR" dirty="0"/>
              <a:t>, jul. em 23/02/2012)</a:t>
            </a:r>
          </a:p>
          <a:p>
            <a:endParaRPr lang="pt-BR" dirty="0"/>
          </a:p>
        </p:txBody>
      </p:sp>
    </p:spTree>
    <p:extLst>
      <p:ext uri="{BB962C8B-B14F-4D97-AF65-F5344CB8AC3E}">
        <p14:creationId xmlns:p14="http://schemas.microsoft.com/office/powerpoint/2010/main" xmlns="" val="292527624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18654"/>
            <a:ext cx="8229600" cy="1786210"/>
          </a:xfrm>
        </p:spPr>
        <p:txBody>
          <a:bodyPr>
            <a:normAutofit fontScale="90000"/>
          </a:bodyPr>
          <a:lstStyle/>
          <a:p>
            <a:r>
              <a:rPr lang="pt-BR" b="1" dirty="0"/>
              <a:t>RESPONSABILIDADE OBJETIVA DE CONCESSIONÁRIA E ANIMAL SOLTO NA RODOVIA</a:t>
            </a:r>
            <a:r>
              <a:rPr lang="pt-BR" dirty="0"/>
              <a:t/>
            </a:r>
            <a:br>
              <a:rPr lang="pt-BR" dirty="0"/>
            </a:br>
            <a:endParaRPr lang="pt-BR" dirty="0"/>
          </a:p>
        </p:txBody>
      </p:sp>
      <p:sp>
        <p:nvSpPr>
          <p:cNvPr id="3" name="Espaço Reservado para Conteúdo 2"/>
          <p:cNvSpPr>
            <a:spLocks noGrp="1"/>
          </p:cNvSpPr>
          <p:nvPr>
            <p:ph idx="1"/>
          </p:nvPr>
        </p:nvSpPr>
        <p:spPr>
          <a:xfrm>
            <a:off x="457200" y="2276872"/>
            <a:ext cx="8229600" cy="3849291"/>
          </a:xfrm>
        </p:spPr>
        <p:txBody>
          <a:bodyPr>
            <a:normAutofit fontScale="77500" lnSpcReduction="20000"/>
          </a:bodyPr>
          <a:lstStyle/>
          <a:p>
            <a:pPr algn="just"/>
            <a:r>
              <a:rPr lang="pt-BR" dirty="0" smtClean="0"/>
              <a:t>RESPONSABILIDADE </a:t>
            </a:r>
            <a:r>
              <a:rPr lang="pt-BR" dirty="0"/>
              <a:t>CIVIL. ACIDENTE COM ANIMAL EM RODOVIA OBJETO DE CONCESSÃO. RESPONSABILIDADE OBJETIVA DA CONCESSIONÁRIA. FORTUITO INTERNO. CERCEAMENTO DO DIREITO À PROVA. NÃO CARACTERIZAÇÃO. ÔNUS DE AFIRMAR NÃO CUMPRIDO. JUROS DE MORA. TERMO INICIAL. SEGURADORA QUE INDENIZA O SEU SEGURADO VÍTIMA DO ACIDENTE. FLUÊNCIA A PARTIR DO PAGAMENTO DA INDENIZAÇÃO. APELAÇÃO NÃO PROVIDA. RECURSO ADESIVO PROVIDO  (TJPR - 10ª </a:t>
            </a:r>
            <a:r>
              <a:rPr lang="pt-BR" dirty="0" err="1"/>
              <a:t>C.Cível</a:t>
            </a:r>
            <a:r>
              <a:rPr lang="pt-BR" dirty="0"/>
              <a:t> - AC 840014-2 - Irati -  Rel.: Albino </a:t>
            </a:r>
            <a:r>
              <a:rPr lang="pt-BR" dirty="0" err="1"/>
              <a:t>Jacomel</a:t>
            </a:r>
            <a:r>
              <a:rPr lang="pt-BR" dirty="0"/>
              <a:t> </a:t>
            </a:r>
            <a:r>
              <a:rPr lang="pt-BR" dirty="0" err="1"/>
              <a:t>Guerios</a:t>
            </a:r>
            <a:r>
              <a:rPr lang="pt-BR" dirty="0"/>
              <a:t> - Unânime - J. 26.01.2012)</a:t>
            </a:r>
          </a:p>
          <a:p>
            <a:endParaRPr lang="pt-BR" dirty="0"/>
          </a:p>
        </p:txBody>
      </p:sp>
    </p:spTree>
    <p:extLst>
      <p:ext uri="{BB962C8B-B14F-4D97-AF65-F5344CB8AC3E}">
        <p14:creationId xmlns:p14="http://schemas.microsoft.com/office/powerpoint/2010/main" xmlns="" val="129444818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RESPONSABILIDADE PELA GUARDA DOS ANIMAIS</a:t>
            </a:r>
            <a:endParaRPr lang="pt-BR" dirty="0"/>
          </a:p>
        </p:txBody>
      </p:sp>
      <p:sp>
        <p:nvSpPr>
          <p:cNvPr id="3" name="Espaço Reservado para Conteúdo 2"/>
          <p:cNvSpPr>
            <a:spLocks noGrp="1"/>
          </p:cNvSpPr>
          <p:nvPr>
            <p:ph idx="1"/>
          </p:nvPr>
        </p:nvSpPr>
        <p:spPr>
          <a:xfrm>
            <a:off x="457200" y="1600200"/>
            <a:ext cx="8229600" cy="5429200"/>
          </a:xfrm>
        </p:spPr>
        <p:txBody>
          <a:bodyPr>
            <a:normAutofit fontScale="77500" lnSpcReduction="20000"/>
          </a:bodyPr>
          <a:lstStyle/>
          <a:p>
            <a:pPr algn="just"/>
            <a:r>
              <a:rPr lang="pt-BR" dirty="0" smtClean="0"/>
              <a:t>APELAÇÃO </a:t>
            </a:r>
            <a:r>
              <a:rPr lang="pt-BR" dirty="0"/>
              <a:t>CÍVEL. </a:t>
            </a:r>
            <a:r>
              <a:rPr lang="pt-BR" dirty="0" smtClean="0"/>
              <a:t>ACIDENTE </a:t>
            </a:r>
            <a:r>
              <a:rPr lang="pt-BR" dirty="0"/>
              <a:t>DE TRÂNSITO. ANIMAL NA PISTA. </a:t>
            </a:r>
            <a:r>
              <a:rPr lang="pt-BR" dirty="0" smtClean="0"/>
              <a:t>ANIMAL </a:t>
            </a:r>
            <a:r>
              <a:rPr lang="pt-BR" dirty="0"/>
              <a:t>AOS CUIDADOS DE TERCEIRO HÁ MAIS DE ANO. GUARDA NÃO ATRIBUÍVEL AO RÉU. DEVE DE INDENIZAR NÃO CONFIGURADO. </a:t>
            </a:r>
            <a:r>
              <a:rPr lang="pt-BR" dirty="0" smtClean="0"/>
              <a:t>[...] </a:t>
            </a:r>
            <a:r>
              <a:rPr lang="pt-BR" dirty="0"/>
              <a:t>"Segundo </a:t>
            </a:r>
            <a:r>
              <a:rPr lang="pt-BR" dirty="0" err="1"/>
              <a:t>Marty</a:t>
            </a:r>
            <a:r>
              <a:rPr lang="pt-BR" dirty="0"/>
              <a:t> e </a:t>
            </a:r>
            <a:r>
              <a:rPr lang="pt-BR" dirty="0" err="1"/>
              <a:t>Raynaud</a:t>
            </a:r>
            <a:r>
              <a:rPr lang="pt-BR" dirty="0"/>
              <a:t> (nº 435) a detenção material de uma coisa não basta para caracterizar a figura do guardião. A responsabilidade se liga mais ao conceito de guarda jurídica do que de guarda material." Presume-se guardião da coisa o proprietário, de sorte que, ocorrendo fato danoso, sobre ele recai o dever de indenizar. Porém, demonstrado que a guarda foi, de fato, transferida a terceiro (como ocorre, v. g., nos contratos de locação, comodato, depósito e penhor), não é possível responsabilizar aquele que não mais ostentava poder fático sobre o bem.   -  (Apelação Cível n. 2009.066890-2, de Indaial, rel. Des. Henry </a:t>
            </a:r>
            <a:r>
              <a:rPr lang="pt-BR" dirty="0" err="1"/>
              <a:t>Petry</a:t>
            </a:r>
            <a:r>
              <a:rPr lang="pt-BR" dirty="0"/>
              <a:t> Junior)</a:t>
            </a:r>
          </a:p>
          <a:p>
            <a:endParaRPr lang="pt-BR" dirty="0"/>
          </a:p>
        </p:txBody>
      </p:sp>
    </p:spTree>
    <p:extLst>
      <p:ext uri="{BB962C8B-B14F-4D97-AF65-F5344CB8AC3E}">
        <p14:creationId xmlns:p14="http://schemas.microsoft.com/office/powerpoint/2010/main" xmlns="" val="333725544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CONTRATO DE TRANSPORTE</a:t>
            </a:r>
            <a:br>
              <a:rPr lang="pt-BR" dirty="0" smtClean="0"/>
            </a:br>
            <a:r>
              <a:rPr lang="pt-BR" sz="3600" dirty="0" smtClean="0"/>
              <a:t>Responsabilidade Objetiva</a:t>
            </a:r>
            <a:endParaRPr lang="pt-BR" sz="3600" dirty="0"/>
          </a:p>
        </p:txBody>
      </p:sp>
      <p:sp>
        <p:nvSpPr>
          <p:cNvPr id="3" name="Espaço Reservado para Conteúdo 2"/>
          <p:cNvSpPr>
            <a:spLocks noGrp="1"/>
          </p:cNvSpPr>
          <p:nvPr>
            <p:ph idx="1"/>
          </p:nvPr>
        </p:nvSpPr>
        <p:spPr>
          <a:xfrm>
            <a:off x="457200" y="1844824"/>
            <a:ext cx="8229600" cy="4281339"/>
          </a:xfrm>
        </p:spPr>
        <p:txBody>
          <a:bodyPr>
            <a:normAutofit fontScale="77500" lnSpcReduction="20000"/>
          </a:bodyPr>
          <a:lstStyle/>
          <a:p>
            <a:pPr algn="just"/>
            <a:r>
              <a:rPr lang="pt-BR" dirty="0"/>
              <a:t>CC, Art. 734. O transportador responde pelos danos causados às pessoas transportadas e suas bagagens, salvo motivo de força maior, sendo nula qualquer cláusula excludente da responsabilidade.</a:t>
            </a:r>
          </a:p>
          <a:p>
            <a:pPr marL="0" indent="0" algn="just">
              <a:buNone/>
            </a:pPr>
            <a:endParaRPr lang="pt-BR" dirty="0" smtClean="0"/>
          </a:p>
          <a:p>
            <a:pPr algn="just"/>
            <a:r>
              <a:rPr lang="pt-BR" dirty="0" smtClean="0"/>
              <a:t>“No caso de transporte por meio de veículos de qualquer natureza, o recebimento da mercadoria cria para o condutor a obrigação de entregá-la sem alteração na qualidade nem na quantidade ao consignatário. Assim, o não cumprimento dessa obrigação só afasta a responsabilidade do transportador mediante prova de que o evento resultou de caso fortuito ou culpa da vítima.” (RIZZARDO, 2010, p. 147)</a:t>
            </a:r>
            <a:endParaRPr lang="pt-BR" dirty="0"/>
          </a:p>
        </p:txBody>
      </p:sp>
    </p:spTree>
    <p:extLst>
      <p:ext uri="{BB962C8B-B14F-4D97-AF65-F5344CB8AC3E}">
        <p14:creationId xmlns:p14="http://schemas.microsoft.com/office/powerpoint/2010/main" xmlns="" val="3202788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DE TRANSPORTE</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r>
              <a:rPr lang="pt-BR" dirty="0"/>
              <a:t>RESPONSABILIDADE CIVIL. ACIDENTE DE TRÂNSITO. EMPRESA DE ÔNIBUS. CONCESSIONÁRIA DE SERVIÇO PÚBLICO. DESEMPENHO DE ATIVIDADE PERIGOSA. RISCO DO EMPREENDIMENTO. RESPONSABILIDADE OBJETIVA. NÃO EXCLUSÃO DO NEXO CAUSAL. CULPA CONCORRENTE. DANO MORAL. DEVER DE COMPENSAR. ATO ILÍCITO. JUROS DE MORA. EVENTO LESIVO. INTELIGÊNCIA DO ART. 945 DO C.C.-02. As concessionárias que prestam o serviço público de transporte respondem objetivamente pelos danos causados pelos seus prepostos a terceiros, [...]. Com relação às concessionárias de transportes de passageiros, por exercerem atividade de risco, devem cercar-se de maiores cuidados para evitar a ocorrência de acidentes,[...]. (TJPR, Ap. </a:t>
            </a:r>
            <a:r>
              <a:rPr lang="pt-BR" dirty="0">
                <a:hlinkClick r:id="rId2"/>
              </a:rPr>
              <a:t>0025611-43.2007.8.19.0021</a:t>
            </a:r>
            <a:r>
              <a:rPr lang="pt-BR" dirty="0"/>
              <a:t>, </a:t>
            </a:r>
            <a:r>
              <a:rPr lang="pt-BR" dirty="0" err="1"/>
              <a:t>Julg</a:t>
            </a:r>
            <a:r>
              <a:rPr lang="pt-BR" dirty="0"/>
              <a:t>. 31/01/2012)</a:t>
            </a:r>
          </a:p>
        </p:txBody>
      </p:sp>
    </p:spTree>
    <p:extLst>
      <p:ext uri="{BB962C8B-B14F-4D97-AF65-F5344CB8AC3E}">
        <p14:creationId xmlns:p14="http://schemas.microsoft.com/office/powerpoint/2010/main" xmlns="" val="246790856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DE TRANSPORTE</a:t>
            </a:r>
            <a:endParaRPr lang="pt-BR" dirty="0"/>
          </a:p>
        </p:txBody>
      </p:sp>
      <p:sp>
        <p:nvSpPr>
          <p:cNvPr id="3" name="Espaço Reservado para Conteúdo 2"/>
          <p:cNvSpPr>
            <a:spLocks noGrp="1"/>
          </p:cNvSpPr>
          <p:nvPr>
            <p:ph idx="1"/>
          </p:nvPr>
        </p:nvSpPr>
        <p:spPr/>
        <p:txBody>
          <a:bodyPr>
            <a:normAutofit fontScale="70000" lnSpcReduction="20000"/>
          </a:bodyPr>
          <a:lstStyle/>
          <a:p>
            <a:pPr marL="0" indent="0" algn="just">
              <a:buNone/>
            </a:pPr>
            <a:r>
              <a:rPr lang="pt-BR" dirty="0" smtClean="0"/>
              <a:t> </a:t>
            </a:r>
          </a:p>
          <a:p>
            <a:pPr algn="just"/>
            <a:r>
              <a:rPr lang="pt-BR" dirty="0" smtClean="0"/>
              <a:t>CC, Art</a:t>
            </a:r>
            <a:r>
              <a:rPr lang="pt-BR" dirty="0"/>
              <a:t>. 735. A responsabilidade contratual do transportador por acidente com o passageiro não é elidida por culpa de terceiro, contra o qual tem ação regressiva.</a:t>
            </a:r>
          </a:p>
          <a:p>
            <a:pPr algn="just"/>
            <a:endParaRPr lang="pt-BR" dirty="0" smtClean="0"/>
          </a:p>
          <a:p>
            <a:pPr algn="just"/>
            <a:r>
              <a:rPr lang="pt-BR" dirty="0" smtClean="0"/>
              <a:t>“O fato de terceiro, como a invasão da pista por outro veículo, a manobra que força a saída da estrada e a capotagem, o choque determinante de lesões, a operação de retorno, obstruindo a frente, a batida na traseira, projetando o carro contra outro, constituem exemplos caracterizadores de ausência de culpa do transportador, mas sem repercussão na responsabilidade, relativamente à vítima que viajava no veículo acidentado.” (RIZZARDO, 2010, p. 148)</a:t>
            </a:r>
          </a:p>
          <a:p>
            <a:pPr marL="0" indent="0" algn="just">
              <a:buNone/>
            </a:pPr>
            <a:endParaRPr lang="pt-BR" dirty="0"/>
          </a:p>
        </p:txBody>
      </p:sp>
    </p:spTree>
    <p:extLst>
      <p:ext uri="{BB962C8B-B14F-4D97-AF65-F5344CB8AC3E}">
        <p14:creationId xmlns:p14="http://schemas.microsoft.com/office/powerpoint/2010/main" xmlns="" val="198157109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CONTRATO DE TRANSPORTE</a:t>
            </a:r>
            <a:endParaRPr lang="pt-BR" dirty="0"/>
          </a:p>
        </p:txBody>
      </p:sp>
      <p:sp>
        <p:nvSpPr>
          <p:cNvPr id="3" name="Espaço Reservado para Conteúdo 2"/>
          <p:cNvSpPr>
            <a:spLocks noGrp="1"/>
          </p:cNvSpPr>
          <p:nvPr>
            <p:ph idx="1"/>
          </p:nvPr>
        </p:nvSpPr>
        <p:spPr/>
        <p:txBody>
          <a:bodyPr>
            <a:normAutofit fontScale="85000" lnSpcReduction="20000"/>
          </a:bodyPr>
          <a:lstStyle/>
          <a:p>
            <a:pPr algn="just"/>
            <a:r>
              <a:rPr lang="pt-BR" dirty="0"/>
              <a:t> RESPONSABILIDADE CIVIL. ACIDENTE DE TRÂNSITO. RESPONSABILIDADE OBJETIVA DO </a:t>
            </a:r>
            <a:r>
              <a:rPr lang="pt-BR" dirty="0" smtClean="0"/>
              <a:t>TRANSPORTADOR</a:t>
            </a:r>
            <a:r>
              <a:rPr lang="pt-BR" dirty="0"/>
              <a:t>. PRECLUSÃO. DANO MORAL. QUANTUM DA INDENIZAÇÃO. SENTENÇA PARCIALMENTE REFORMADA.  </a:t>
            </a:r>
            <a:r>
              <a:rPr lang="pt-BR" dirty="0" smtClean="0"/>
              <a:t>[...] </a:t>
            </a:r>
            <a:r>
              <a:rPr lang="pt-BR" b="1" dirty="0" smtClean="0"/>
              <a:t>A </a:t>
            </a:r>
            <a:r>
              <a:rPr lang="pt-BR" b="1" dirty="0"/>
              <a:t>responsabilidade do transportador é objetiva</a:t>
            </a:r>
            <a:r>
              <a:rPr lang="pt-BR" dirty="0"/>
              <a:t> (CC, art. 734). </a:t>
            </a:r>
            <a:r>
              <a:rPr lang="pt-BR" b="1" dirty="0"/>
              <a:t>Salvo "força maior"</a:t>
            </a:r>
            <a:r>
              <a:rPr lang="pt-BR" dirty="0"/>
              <a:t>, deve ele indenizar os danos suportados, durante o transporte e por </a:t>
            </a:r>
            <a:r>
              <a:rPr lang="pt-BR" dirty="0" smtClean="0"/>
              <a:t>consequência </a:t>
            </a:r>
            <a:r>
              <a:rPr lang="pt-BR" dirty="0"/>
              <a:t>dele, às pessoas transportadas. </a:t>
            </a:r>
            <a:r>
              <a:rPr lang="pt-BR" b="1" dirty="0"/>
              <a:t>O fato de o acidente ter sido causado por terceiro não constitui causa excludente da responsabilidade, não constitui "força maior".</a:t>
            </a:r>
            <a:r>
              <a:rPr lang="pt-BR" dirty="0"/>
              <a:t> </a:t>
            </a:r>
            <a:r>
              <a:rPr lang="pt-BR" dirty="0" smtClean="0"/>
              <a:t>(</a:t>
            </a:r>
            <a:r>
              <a:rPr lang="pt-BR" dirty="0"/>
              <a:t>Apelação Cível n. 2010.015841-2, de </a:t>
            </a:r>
            <a:r>
              <a:rPr lang="pt-BR" dirty="0" err="1"/>
              <a:t>Ascurra</a:t>
            </a:r>
            <a:r>
              <a:rPr lang="pt-BR" dirty="0"/>
              <a:t>, rel. Des. Newton </a:t>
            </a:r>
            <a:r>
              <a:rPr lang="pt-BR" dirty="0" err="1"/>
              <a:t>Trisotto</a:t>
            </a:r>
            <a:r>
              <a:rPr lang="pt-BR" dirty="0"/>
              <a:t>)</a:t>
            </a:r>
          </a:p>
        </p:txBody>
      </p:sp>
    </p:spTree>
    <p:extLst>
      <p:ext uri="{BB962C8B-B14F-4D97-AF65-F5344CB8AC3E}">
        <p14:creationId xmlns:p14="http://schemas.microsoft.com/office/powerpoint/2010/main" xmlns="" val="101439738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TRANSPORTE GRATUITO</a:t>
            </a:r>
            <a:endParaRPr lang="pt-BR" dirty="0"/>
          </a:p>
        </p:txBody>
      </p:sp>
      <p:sp>
        <p:nvSpPr>
          <p:cNvPr id="3" name="Espaço Reservado para Conteúdo 2"/>
          <p:cNvSpPr>
            <a:spLocks noGrp="1"/>
          </p:cNvSpPr>
          <p:nvPr>
            <p:ph idx="1"/>
          </p:nvPr>
        </p:nvSpPr>
        <p:spPr/>
        <p:txBody>
          <a:bodyPr>
            <a:normAutofit fontScale="85000" lnSpcReduction="10000"/>
          </a:bodyPr>
          <a:lstStyle/>
          <a:p>
            <a:pPr algn="just"/>
            <a:r>
              <a:rPr lang="pt-BR" dirty="0" smtClean="0"/>
              <a:t>CC, Art</a:t>
            </a:r>
            <a:r>
              <a:rPr lang="pt-BR" dirty="0"/>
              <a:t>. 736. Não se subordina às normas do contrato de transporte o feito gratuitamente, por amizade ou cortesia.</a:t>
            </a:r>
          </a:p>
          <a:p>
            <a:pPr algn="just"/>
            <a:r>
              <a:rPr lang="pt-BR" dirty="0"/>
              <a:t>Parágrafo único. Não se considera gratuito o transporte quando, embora feito sem remuneração, o transportador auferir vantagens indiretas</a:t>
            </a:r>
            <a:r>
              <a:rPr lang="pt-BR" dirty="0" smtClean="0"/>
              <a:t>.</a:t>
            </a:r>
          </a:p>
          <a:p>
            <a:pPr algn="just"/>
            <a:endParaRPr lang="pt-BR" dirty="0"/>
          </a:p>
          <a:p>
            <a:pPr algn="just"/>
            <a:r>
              <a:rPr lang="pt-BR" dirty="0"/>
              <a:t>Súmula 145 do STJ : “No transporte desinteressado, de simples cortesia, o transportador só será civilmente responsável por danos causados ao transportado quando incorrer em dolo ou culpa grave.”</a:t>
            </a:r>
          </a:p>
          <a:p>
            <a:endParaRPr lang="pt-BR" dirty="0"/>
          </a:p>
        </p:txBody>
      </p:sp>
    </p:spTree>
    <p:extLst>
      <p:ext uri="{BB962C8B-B14F-4D97-AF65-F5344CB8AC3E}">
        <p14:creationId xmlns:p14="http://schemas.microsoft.com/office/powerpoint/2010/main" xmlns="" val="1039446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PRESUNÇÃO DE CULPA DO CONDUTOR</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smtClean="0"/>
              <a:t>“[…] </a:t>
            </a:r>
            <a:r>
              <a:rPr lang="en-US" dirty="0" err="1" smtClean="0"/>
              <a:t>justamente</a:t>
            </a:r>
            <a:r>
              <a:rPr lang="en-US" dirty="0" smtClean="0"/>
              <a:t> </a:t>
            </a:r>
            <a:r>
              <a:rPr lang="en-US" dirty="0" err="1" smtClean="0"/>
              <a:t>em</a:t>
            </a:r>
            <a:r>
              <a:rPr lang="en-US" dirty="0" smtClean="0"/>
              <a:t> </a:t>
            </a:r>
            <a:r>
              <a:rPr lang="en-US" dirty="0" err="1" smtClean="0"/>
              <a:t>função</a:t>
            </a:r>
            <a:r>
              <a:rPr lang="en-US" dirty="0" smtClean="0"/>
              <a:t> da </a:t>
            </a:r>
            <a:r>
              <a:rPr lang="en-US" dirty="0" err="1" smtClean="0">
                <a:solidFill>
                  <a:srgbClr val="FF0000"/>
                </a:solidFill>
              </a:rPr>
              <a:t>diferença</a:t>
            </a:r>
            <a:r>
              <a:rPr lang="en-US" dirty="0" smtClean="0">
                <a:solidFill>
                  <a:srgbClr val="FF0000"/>
                </a:solidFill>
              </a:rPr>
              <a:t> de </a:t>
            </a:r>
            <a:r>
              <a:rPr lang="en-US" dirty="0" err="1" smtClean="0">
                <a:solidFill>
                  <a:srgbClr val="FF0000"/>
                </a:solidFill>
              </a:rPr>
              <a:t>forças</a:t>
            </a:r>
            <a:r>
              <a:rPr lang="en-US" dirty="0" smtClean="0">
                <a:solidFill>
                  <a:srgbClr val="FF0000"/>
                </a:solidFill>
              </a:rPr>
              <a:t> </a:t>
            </a:r>
            <a:r>
              <a:rPr lang="en-US" dirty="0" smtClean="0"/>
              <a:t>entre a </a:t>
            </a:r>
            <a:r>
              <a:rPr lang="en-US" dirty="0" err="1" smtClean="0"/>
              <a:t>vítima</a:t>
            </a:r>
            <a:r>
              <a:rPr lang="en-US" dirty="0" smtClean="0"/>
              <a:t> e o </a:t>
            </a:r>
            <a:r>
              <a:rPr lang="en-US" dirty="0" err="1" smtClean="0"/>
              <a:t>veículo</a:t>
            </a:r>
            <a:r>
              <a:rPr lang="en-US" dirty="0" smtClean="0"/>
              <a:t>, e </a:t>
            </a:r>
            <a:r>
              <a:rPr lang="en-US" dirty="0" err="1" smtClean="0"/>
              <a:t>por</a:t>
            </a:r>
            <a:r>
              <a:rPr lang="en-US" dirty="0" smtClean="0"/>
              <a:t> </a:t>
            </a:r>
            <a:r>
              <a:rPr lang="en-US" dirty="0" err="1" smtClean="0"/>
              <a:t>ser</a:t>
            </a:r>
            <a:r>
              <a:rPr lang="en-US" dirty="0" smtClean="0"/>
              <a:t> </a:t>
            </a:r>
            <a:r>
              <a:rPr lang="en-US" dirty="0" err="1" smtClean="0"/>
              <a:t>este</a:t>
            </a:r>
            <a:r>
              <a:rPr lang="en-US" dirty="0" smtClean="0"/>
              <a:t> um </a:t>
            </a:r>
            <a:r>
              <a:rPr lang="en-US" dirty="0" err="1" smtClean="0"/>
              <a:t>instrumento</a:t>
            </a:r>
            <a:r>
              <a:rPr lang="en-US" dirty="0" smtClean="0"/>
              <a:t> de </a:t>
            </a:r>
            <a:r>
              <a:rPr lang="en-US" dirty="0" err="1" smtClean="0"/>
              <a:t>perigo</a:t>
            </a:r>
            <a:r>
              <a:rPr lang="en-US" dirty="0" smtClean="0"/>
              <a:t>, </a:t>
            </a:r>
            <a:r>
              <a:rPr lang="en-US" dirty="0" err="1" smtClean="0"/>
              <a:t>deve</a:t>
            </a:r>
            <a:r>
              <a:rPr lang="en-US" dirty="0" smtClean="0"/>
              <a:t> </a:t>
            </a:r>
            <a:r>
              <a:rPr lang="en-US" dirty="0" err="1" smtClean="0"/>
              <a:t>prevalecer</a:t>
            </a:r>
            <a:r>
              <a:rPr lang="en-US" dirty="0" smtClean="0"/>
              <a:t> a </a:t>
            </a:r>
            <a:r>
              <a:rPr lang="en-US" dirty="0" err="1" smtClean="0">
                <a:solidFill>
                  <a:srgbClr val="FF0000"/>
                </a:solidFill>
              </a:rPr>
              <a:t>inversão</a:t>
            </a:r>
            <a:r>
              <a:rPr lang="en-US" dirty="0" smtClean="0">
                <a:solidFill>
                  <a:srgbClr val="FF0000"/>
                </a:solidFill>
              </a:rPr>
              <a:t> do </a:t>
            </a:r>
            <a:r>
              <a:rPr lang="en-US" dirty="0" err="1" smtClean="0">
                <a:solidFill>
                  <a:srgbClr val="FF0000"/>
                </a:solidFill>
              </a:rPr>
              <a:t>ônus</a:t>
            </a:r>
            <a:r>
              <a:rPr lang="en-US" dirty="0" smtClean="0">
                <a:solidFill>
                  <a:srgbClr val="FF0000"/>
                </a:solidFill>
              </a:rPr>
              <a:t> da </a:t>
            </a:r>
            <a:r>
              <a:rPr lang="en-US" dirty="0" err="1" smtClean="0">
                <a:solidFill>
                  <a:srgbClr val="FF0000"/>
                </a:solidFill>
              </a:rPr>
              <a:t>prova</a:t>
            </a:r>
            <a:r>
              <a:rPr lang="en-US" dirty="0" smtClean="0"/>
              <a:t>. O </a:t>
            </a:r>
            <a:r>
              <a:rPr lang="en-US" dirty="0" err="1" smtClean="0"/>
              <a:t>tratamento</a:t>
            </a:r>
            <a:r>
              <a:rPr lang="en-US" dirty="0" smtClean="0"/>
              <a:t> é de </a:t>
            </a:r>
            <a:r>
              <a:rPr lang="en-US" dirty="0" err="1" smtClean="0"/>
              <a:t>amplo</a:t>
            </a:r>
            <a:r>
              <a:rPr lang="en-US" dirty="0" smtClean="0"/>
              <a:t> </a:t>
            </a:r>
            <a:r>
              <a:rPr lang="en-US" dirty="0" err="1" smtClean="0"/>
              <a:t>favorecimento</a:t>
            </a:r>
            <a:r>
              <a:rPr lang="en-US" dirty="0" smtClean="0"/>
              <a:t> à </a:t>
            </a:r>
            <a:r>
              <a:rPr lang="en-US" dirty="0" err="1" smtClean="0"/>
              <a:t>posição</a:t>
            </a:r>
            <a:r>
              <a:rPr lang="en-US" dirty="0" smtClean="0"/>
              <a:t> da </a:t>
            </a:r>
            <a:r>
              <a:rPr lang="en-US" dirty="0" err="1" smtClean="0"/>
              <a:t>vítima</a:t>
            </a:r>
            <a:r>
              <a:rPr lang="en-US" dirty="0" smtClean="0"/>
              <a:t>. […] </a:t>
            </a:r>
            <a:r>
              <a:rPr lang="en-US" dirty="0" err="1" smtClean="0"/>
              <a:t>Está</a:t>
            </a:r>
            <a:r>
              <a:rPr lang="en-US" dirty="0" smtClean="0"/>
              <a:t>-se </a:t>
            </a:r>
            <a:r>
              <a:rPr lang="en-US" dirty="0" err="1" smtClean="0"/>
              <a:t>diante</a:t>
            </a:r>
            <a:r>
              <a:rPr lang="en-US" dirty="0" smtClean="0"/>
              <a:t> de </a:t>
            </a:r>
            <a:r>
              <a:rPr lang="en-US" dirty="0" err="1" smtClean="0"/>
              <a:t>uma</a:t>
            </a:r>
            <a:r>
              <a:rPr lang="en-US" dirty="0" smtClean="0"/>
              <a:t> </a:t>
            </a:r>
            <a:r>
              <a:rPr lang="en-US" dirty="0" err="1" smtClean="0"/>
              <a:t>presunção</a:t>
            </a:r>
            <a:r>
              <a:rPr lang="en-US" dirty="0" smtClean="0"/>
              <a:t> </a:t>
            </a:r>
            <a:r>
              <a:rPr lang="en-US" dirty="0" err="1" smtClean="0"/>
              <a:t>apenas</a:t>
            </a:r>
            <a:r>
              <a:rPr lang="en-US" dirty="0" smtClean="0"/>
              <a:t>, </a:t>
            </a:r>
            <a:r>
              <a:rPr lang="en-US" dirty="0" err="1" smtClean="0"/>
              <a:t>que</a:t>
            </a:r>
            <a:r>
              <a:rPr lang="en-US" dirty="0" smtClean="0"/>
              <a:t> </a:t>
            </a:r>
            <a:r>
              <a:rPr lang="en-US" dirty="0" err="1" smtClean="0"/>
              <a:t>não</a:t>
            </a:r>
            <a:r>
              <a:rPr lang="en-US" dirty="0" smtClean="0"/>
              <a:t> </a:t>
            </a:r>
            <a:r>
              <a:rPr lang="en-US" dirty="0" err="1" smtClean="0"/>
              <a:t>dispensa</a:t>
            </a:r>
            <a:r>
              <a:rPr lang="en-US" dirty="0" smtClean="0"/>
              <a:t>, no </a:t>
            </a:r>
            <a:r>
              <a:rPr lang="en-US" dirty="0" err="1" smtClean="0"/>
              <a:t>curso</a:t>
            </a:r>
            <a:r>
              <a:rPr lang="en-US" dirty="0" smtClean="0"/>
              <a:t> do </a:t>
            </a:r>
            <a:r>
              <a:rPr lang="en-US" dirty="0" err="1" smtClean="0"/>
              <a:t>processo</a:t>
            </a:r>
            <a:r>
              <a:rPr lang="en-US" dirty="0" smtClean="0"/>
              <a:t>, a </a:t>
            </a:r>
            <a:r>
              <a:rPr lang="en-US" dirty="0" err="1" smtClean="0"/>
              <a:t>aferição</a:t>
            </a:r>
            <a:r>
              <a:rPr lang="en-US" dirty="0" smtClean="0"/>
              <a:t> da </a:t>
            </a:r>
            <a:r>
              <a:rPr lang="en-US" dirty="0" err="1" smtClean="0"/>
              <a:t>verdade</a:t>
            </a:r>
            <a:r>
              <a:rPr lang="en-US" dirty="0" smtClean="0"/>
              <a:t> </a:t>
            </a:r>
            <a:r>
              <a:rPr lang="en-US" dirty="0" err="1" smtClean="0"/>
              <a:t>fática</a:t>
            </a:r>
            <a:r>
              <a:rPr lang="en-US" dirty="0" smtClean="0"/>
              <a:t>, </a:t>
            </a:r>
            <a:r>
              <a:rPr lang="en-US" dirty="0" err="1" smtClean="0"/>
              <a:t>sendo</a:t>
            </a:r>
            <a:r>
              <a:rPr lang="en-US" dirty="0" smtClean="0"/>
              <a:t> </a:t>
            </a:r>
            <a:r>
              <a:rPr lang="en-US" dirty="0" err="1" smtClean="0"/>
              <a:t>necessário</a:t>
            </a:r>
            <a:r>
              <a:rPr lang="en-US" dirty="0" smtClean="0"/>
              <a:t> </a:t>
            </a:r>
            <a:r>
              <a:rPr lang="en-US" dirty="0" err="1" smtClean="0"/>
              <a:t>que</a:t>
            </a:r>
            <a:r>
              <a:rPr lang="en-US" dirty="0" smtClean="0"/>
              <a:t>, </a:t>
            </a:r>
            <a:r>
              <a:rPr lang="en-US" dirty="0" err="1" smtClean="0"/>
              <a:t>pela</a:t>
            </a:r>
            <a:r>
              <a:rPr lang="en-US" dirty="0" smtClean="0"/>
              <a:t> </a:t>
            </a:r>
            <a:r>
              <a:rPr lang="en-US" dirty="0" err="1" smtClean="0"/>
              <a:t>descrição</a:t>
            </a:r>
            <a:r>
              <a:rPr lang="en-US" dirty="0" smtClean="0"/>
              <a:t> dos </a:t>
            </a:r>
            <a:r>
              <a:rPr lang="en-US" dirty="0" err="1" smtClean="0"/>
              <a:t>fatos</a:t>
            </a:r>
            <a:r>
              <a:rPr lang="en-US" dirty="0" smtClean="0"/>
              <a:t>, se </a:t>
            </a:r>
            <a:r>
              <a:rPr lang="en-US" dirty="0" err="1" smtClean="0"/>
              <a:t>infira</a:t>
            </a:r>
            <a:r>
              <a:rPr lang="en-US" dirty="0" smtClean="0"/>
              <a:t> </a:t>
            </a:r>
            <a:r>
              <a:rPr lang="en-US" dirty="0" err="1" smtClean="0"/>
              <a:t>naturalmente</a:t>
            </a:r>
            <a:r>
              <a:rPr lang="en-US" dirty="0" smtClean="0"/>
              <a:t> a </a:t>
            </a:r>
            <a:r>
              <a:rPr lang="en-US" dirty="0" err="1" smtClean="0"/>
              <a:t>versossimilhança</a:t>
            </a:r>
            <a:r>
              <a:rPr lang="en-US" dirty="0" smtClean="0"/>
              <a:t> com a </a:t>
            </a:r>
            <a:r>
              <a:rPr lang="en-US" dirty="0" err="1" smtClean="0"/>
              <a:t>normalidade</a:t>
            </a:r>
            <a:r>
              <a:rPr lang="en-US" dirty="0" smtClean="0"/>
              <a:t>, com a </a:t>
            </a:r>
            <a:r>
              <a:rPr lang="en-US" dirty="0" err="1" smtClean="0"/>
              <a:t>coerência</a:t>
            </a:r>
            <a:r>
              <a:rPr lang="en-US" dirty="0" smtClean="0"/>
              <a:t> e a </a:t>
            </a:r>
            <a:r>
              <a:rPr lang="en-US" dirty="0" err="1" smtClean="0"/>
              <a:t>verdade</a:t>
            </a:r>
            <a:r>
              <a:rPr lang="en-US" dirty="0" smtClean="0"/>
              <a:t>, </a:t>
            </a:r>
            <a:r>
              <a:rPr lang="en-US" dirty="0" err="1" smtClean="0"/>
              <a:t>depreendendo</a:t>
            </a:r>
            <a:r>
              <a:rPr lang="en-US" dirty="0" smtClean="0"/>
              <a:t>-se a culpa do </a:t>
            </a:r>
            <a:r>
              <a:rPr lang="en-US" dirty="0" err="1" smtClean="0"/>
              <a:t>agente</a:t>
            </a:r>
            <a:r>
              <a:rPr lang="en-US" dirty="0" smtClean="0"/>
              <a:t> </a:t>
            </a:r>
            <a:r>
              <a:rPr lang="en-US" dirty="0" err="1" smtClean="0"/>
              <a:t>provocador</a:t>
            </a:r>
            <a:r>
              <a:rPr lang="en-US" dirty="0" smtClean="0"/>
              <a:t>.” (RIZZARDO, 2011, p. 29)</a:t>
            </a:r>
            <a:endParaRPr lang="pt-BR" dirty="0"/>
          </a:p>
        </p:txBody>
      </p:sp>
    </p:spTree>
    <p:extLst>
      <p:ext uri="{BB962C8B-B14F-4D97-AF65-F5344CB8AC3E}">
        <p14:creationId xmlns:p14="http://schemas.microsoft.com/office/powerpoint/2010/main" xmlns="" val="165642072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TRANSPORTE GRATUITO</a:t>
            </a:r>
            <a:endParaRPr lang="pt-BR" dirty="0"/>
          </a:p>
        </p:txBody>
      </p:sp>
      <p:sp>
        <p:nvSpPr>
          <p:cNvPr id="3" name="Espaço Reservado para Conteúdo 2"/>
          <p:cNvSpPr>
            <a:spLocks noGrp="1"/>
          </p:cNvSpPr>
          <p:nvPr>
            <p:ph idx="1"/>
          </p:nvPr>
        </p:nvSpPr>
        <p:spPr/>
        <p:txBody>
          <a:bodyPr>
            <a:normAutofit fontScale="85000" lnSpcReduction="20000"/>
          </a:bodyPr>
          <a:lstStyle/>
          <a:p>
            <a:pPr algn="just"/>
            <a:r>
              <a:rPr lang="pt-BR" dirty="0" smtClean="0"/>
              <a:t>“Daquele </a:t>
            </a:r>
            <a:r>
              <a:rPr lang="pt-BR" dirty="0"/>
              <a:t>que oferece carona a outrem, modalidade de transporte gratuito, não se pode exigir mais do que o dever ordinário de cautela na direção de veículo automotor. Eventual responsabilidade por acidente de trânsito exsurge tão-somente quando evidenciado que o condutor agiu com dolo ou com culpa grave dirigido à ocorrência do infortúnio, a teor do que dispõe o enunciado n. 145 da Súmula do Superior Tribunal de Justiça. A ausência de prova cabal nesse sentido não autoriza a responsabilização do condutor e do proprietário do bem, notadamente em sede de juízo de cognição sumária cabível ao agravo de </a:t>
            </a:r>
            <a:r>
              <a:rPr lang="pt-BR" dirty="0" smtClean="0"/>
              <a:t>instrumento.” </a:t>
            </a:r>
            <a:r>
              <a:rPr lang="pt-BR" dirty="0"/>
              <a:t>(TJPR, AI n. 2011.047283-4, </a:t>
            </a:r>
            <a:r>
              <a:rPr lang="pt-BR" dirty="0" err="1"/>
              <a:t>julg</a:t>
            </a:r>
            <a:r>
              <a:rPr lang="pt-BR" dirty="0"/>
              <a:t>. em 15/01/2012</a:t>
            </a:r>
            <a:r>
              <a:rPr lang="pt-BR" dirty="0" smtClean="0"/>
              <a:t>)</a:t>
            </a:r>
          </a:p>
          <a:p>
            <a:pPr algn="just"/>
            <a:endParaRPr lang="pt-BR" dirty="0"/>
          </a:p>
          <a:p>
            <a:endParaRPr lang="pt-BR" dirty="0"/>
          </a:p>
          <a:p>
            <a:pPr algn="just"/>
            <a:endParaRPr lang="pt-BR" dirty="0"/>
          </a:p>
          <a:p>
            <a:pPr algn="just"/>
            <a:endParaRPr lang="pt-BR" dirty="0"/>
          </a:p>
        </p:txBody>
      </p:sp>
    </p:spTree>
    <p:extLst>
      <p:ext uri="{BB962C8B-B14F-4D97-AF65-F5344CB8AC3E}">
        <p14:creationId xmlns:p14="http://schemas.microsoft.com/office/powerpoint/2010/main" xmlns="" val="91198117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SEGURO OBRIGATÓRIO DPVAT</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smtClean="0"/>
              <a:t>Lei 6.194/74 - Dispõe </a:t>
            </a:r>
            <a:r>
              <a:rPr lang="pt-BR" dirty="0"/>
              <a:t>sobre Seguro Obrigatório de Danos Pessoais causados por veículos automotores de via terrestre, ou por sua carga, a pessoas transportadas ou não</a:t>
            </a:r>
            <a:r>
              <a:rPr lang="pt-BR" dirty="0" smtClean="0"/>
              <a:t>.</a:t>
            </a:r>
          </a:p>
          <a:p>
            <a:pPr algn="just"/>
            <a:endParaRPr lang="pt-BR" dirty="0"/>
          </a:p>
          <a:p>
            <a:pPr algn="just"/>
            <a:r>
              <a:rPr lang="pt-BR" dirty="0" smtClean="0"/>
              <a:t>Art. </a:t>
            </a:r>
            <a:r>
              <a:rPr lang="pt-BR" dirty="0"/>
              <a:t>5º O pagamento da indenização será efetuado mediante simples prova do acidente e do dano decorrente, independentemente da existência de culpa, haja ou não resseguro, abolida qualquer franquia de responsabilidade do segurado.</a:t>
            </a:r>
            <a:endParaRPr lang="pt-BR" dirty="0" smtClean="0"/>
          </a:p>
          <a:p>
            <a:pPr algn="just"/>
            <a:endParaRPr lang="pt-BR" dirty="0"/>
          </a:p>
          <a:p>
            <a:pPr algn="just"/>
            <a:endParaRPr lang="pt-BR" dirty="0"/>
          </a:p>
          <a:p>
            <a:endParaRPr lang="pt-BR" dirty="0"/>
          </a:p>
        </p:txBody>
      </p:sp>
    </p:spTree>
    <p:extLst>
      <p:ext uri="{BB962C8B-B14F-4D97-AF65-F5344CB8AC3E}">
        <p14:creationId xmlns:p14="http://schemas.microsoft.com/office/powerpoint/2010/main" xmlns="" val="201670736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SEGURO OBRIGATÓRIO DPVAT</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a:t>APELAÇÃO CÍVEL. COBRANÇA DE SEGURO. DPVAT. INVALIDEZ PERMANENTE. PAGAMENTO PROPORCIONAL. </a:t>
            </a:r>
            <a:r>
              <a:rPr lang="pt-BR" dirty="0" smtClean="0"/>
              <a:t>[...].</a:t>
            </a:r>
            <a:r>
              <a:rPr lang="pt-BR" dirty="0"/>
              <a:t>3. </a:t>
            </a:r>
            <a:r>
              <a:rPr lang="pt-BR" b="1" dirty="0"/>
              <a:t>O seguro obrigatório de veículo automotor (DPVAT) é modalidade de responsabilidade civil objetiva </a:t>
            </a:r>
            <a:r>
              <a:rPr lang="pt-BR" dirty="0"/>
              <a:t>introduzida pela lei nº 6194/74, que tem por finalidade garantir indenização, ainda que mínima, às vítimas e aos familiares das pessoas envolvidas em acidentes de trânsito, sobressaindo, desta forma, sua natureza social</a:t>
            </a:r>
            <a:r>
              <a:rPr lang="pt-BR" dirty="0" smtClean="0"/>
              <a:t>. (</a:t>
            </a:r>
            <a:r>
              <a:rPr lang="pt-BR" dirty="0"/>
              <a:t>TJRJ, Ap. </a:t>
            </a:r>
            <a:r>
              <a:rPr lang="pt-BR" dirty="0">
                <a:hlinkClick r:id="rId2"/>
              </a:rPr>
              <a:t>2183620-30.2011.8.19.0021</a:t>
            </a:r>
            <a:r>
              <a:rPr lang="pt-BR" dirty="0"/>
              <a:t>, </a:t>
            </a:r>
            <a:r>
              <a:rPr lang="pt-BR" dirty="0" err="1"/>
              <a:t>julg</a:t>
            </a:r>
            <a:r>
              <a:rPr lang="pt-BR" dirty="0"/>
              <a:t>. em 16/02/2012)</a:t>
            </a:r>
          </a:p>
        </p:txBody>
      </p:sp>
    </p:spTree>
    <p:extLst>
      <p:ext uri="{BB962C8B-B14F-4D97-AF65-F5344CB8AC3E}">
        <p14:creationId xmlns:p14="http://schemas.microsoft.com/office/powerpoint/2010/main" xmlns="" val="254563684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PRAZO PRESCRICIONAL </a:t>
            </a:r>
            <a:br>
              <a:rPr lang="pt-BR" dirty="0" smtClean="0"/>
            </a:br>
            <a:r>
              <a:rPr lang="pt-BR" dirty="0" smtClean="0"/>
              <a:t>TERMO INICIAL</a:t>
            </a:r>
            <a:endParaRPr lang="pt-BR" dirty="0"/>
          </a:p>
        </p:txBody>
      </p:sp>
      <p:sp>
        <p:nvSpPr>
          <p:cNvPr id="3" name="Espaço Reservado para Conteúdo 2"/>
          <p:cNvSpPr>
            <a:spLocks noGrp="1"/>
          </p:cNvSpPr>
          <p:nvPr>
            <p:ph idx="1"/>
          </p:nvPr>
        </p:nvSpPr>
        <p:spPr>
          <a:xfrm>
            <a:off x="457200" y="1600200"/>
            <a:ext cx="8229600" cy="4997152"/>
          </a:xfrm>
        </p:spPr>
        <p:txBody>
          <a:bodyPr>
            <a:normAutofit fontScale="85000" lnSpcReduction="10000"/>
          </a:bodyPr>
          <a:lstStyle/>
          <a:p>
            <a:pPr algn="just"/>
            <a:r>
              <a:rPr lang="pt-BR" dirty="0" smtClean="0"/>
              <a:t>“1. A </a:t>
            </a:r>
            <a:r>
              <a:rPr lang="pt-BR" dirty="0"/>
              <a:t>pretensão do beneficiário contra </a:t>
            </a:r>
            <a:r>
              <a:rPr lang="pt-BR" dirty="0" smtClean="0"/>
              <a:t>o </a:t>
            </a:r>
            <a:r>
              <a:rPr lang="pt-BR" dirty="0"/>
              <a:t>segurador, no caso de seguro de responsabilidade civil obrigatório (DPVAT), </a:t>
            </a:r>
            <a:r>
              <a:rPr lang="pt-BR" b="1" dirty="0"/>
              <a:t>prescreve em três anos, contados da ciência inequívoca do segurado sobre a incapacidade parcial ou total e permanente</a:t>
            </a:r>
            <a:r>
              <a:rPr lang="pt-BR" dirty="0"/>
              <a:t>. Inteligência das súmulas 278 e 405, ambas do STJ</a:t>
            </a:r>
            <a:r>
              <a:rPr lang="pt-BR" dirty="0" smtClean="0"/>
              <a:t>. 2. Constatada pelo laudo pericial a incapacidade parcial e permanente na vítima decorrente de acidente de veículo, é devida a indenização, nos termos do artigo 5.°, § 5.° da Lei </a:t>
            </a:r>
            <a:r>
              <a:rPr lang="pt-BR" dirty="0" err="1" smtClean="0"/>
              <a:t>n.°</a:t>
            </a:r>
            <a:r>
              <a:rPr lang="pt-BR" dirty="0" smtClean="0"/>
              <a:t> 6.194/74. 3. Fixação dos honorários advocatícios mantida. Preliminar rejeitada. Recurso parcialmente procedente.” (</a:t>
            </a:r>
            <a:r>
              <a:rPr lang="pt-BR" dirty="0"/>
              <a:t>TJSP, Ap. 9155830-25.2008.8.26.0000, jul. 28/02/2012)  </a:t>
            </a:r>
          </a:p>
          <a:p>
            <a:endParaRPr lang="pt-BR" dirty="0"/>
          </a:p>
        </p:txBody>
      </p:sp>
    </p:spTree>
    <p:extLst>
      <p:ext uri="{BB962C8B-B14F-4D97-AF65-F5344CB8AC3E}">
        <p14:creationId xmlns:p14="http://schemas.microsoft.com/office/powerpoint/2010/main" xmlns="" val="11720801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DPVAT E FALTA DO BILHETE DE SEGURO	</a:t>
            </a:r>
          </a:p>
        </p:txBody>
      </p:sp>
      <p:sp>
        <p:nvSpPr>
          <p:cNvPr id="3" name="Espaço Reservado para Conteúdo 2"/>
          <p:cNvSpPr>
            <a:spLocks noGrp="1"/>
          </p:cNvSpPr>
          <p:nvPr>
            <p:ph idx="1"/>
          </p:nvPr>
        </p:nvSpPr>
        <p:spPr/>
        <p:txBody>
          <a:bodyPr>
            <a:normAutofit fontScale="85000" lnSpcReduction="10000"/>
          </a:bodyPr>
          <a:lstStyle/>
          <a:p>
            <a:endParaRPr lang="pt-BR" dirty="0"/>
          </a:p>
          <a:p>
            <a:pPr algn="just"/>
            <a:r>
              <a:rPr lang="pt-BR" dirty="0" smtClean="0"/>
              <a:t>DPVAT</a:t>
            </a:r>
            <a:r>
              <a:rPr lang="pt-BR" dirty="0"/>
              <a:t>. Ação de cobrança de Seguro Obrigatório por morte. Prescrição inexistente. Ilegitimidade ativa e passiva não reconhecida. </a:t>
            </a:r>
            <a:r>
              <a:rPr lang="pt-BR" b="1" dirty="0"/>
              <a:t>Falta do bilhete do seguro obrigatório ou da comprovação do pagamento do prêmio não exime a seguradora de honrar a indenização</a:t>
            </a:r>
            <a:r>
              <a:rPr lang="pt-BR" dirty="0"/>
              <a:t>. Pedido formulado para pagamento conforme Resolução da SUSEP. Correção desde o ajuizamento. Honorários fixados nos termos do artigo 20, § 3º, do CPC. Recurso provido em parte. (TJSP, Ap. 0180903-75.2010.8.26.0100 , jul. 14/03/2012)</a:t>
            </a:r>
          </a:p>
        </p:txBody>
      </p:sp>
    </p:spTree>
    <p:extLst>
      <p:ext uri="{BB962C8B-B14F-4D97-AF65-F5344CB8AC3E}">
        <p14:creationId xmlns:p14="http://schemas.microsoft.com/office/powerpoint/2010/main" xmlns="" val="117477861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DPVAT E NEXO DE CAUSALIDADE	</a:t>
            </a:r>
          </a:p>
        </p:txBody>
      </p:sp>
      <p:sp>
        <p:nvSpPr>
          <p:cNvPr id="3" name="Espaço Reservado para Conteúdo 2"/>
          <p:cNvSpPr>
            <a:spLocks noGrp="1"/>
          </p:cNvSpPr>
          <p:nvPr>
            <p:ph idx="1"/>
          </p:nvPr>
        </p:nvSpPr>
        <p:spPr>
          <a:xfrm>
            <a:off x="457200" y="1600200"/>
            <a:ext cx="8229600" cy="5141168"/>
          </a:xfrm>
        </p:spPr>
        <p:txBody>
          <a:bodyPr>
            <a:normAutofit/>
          </a:bodyPr>
          <a:lstStyle/>
          <a:p>
            <a:pPr marL="0" indent="0">
              <a:buNone/>
            </a:pPr>
            <a:r>
              <a:rPr lang="pt-BR" dirty="0"/>
              <a:t>	</a:t>
            </a:r>
          </a:p>
          <a:p>
            <a:pPr algn="just"/>
            <a:r>
              <a:rPr lang="pt-BR" dirty="0" smtClean="0"/>
              <a:t>“O </a:t>
            </a:r>
            <a:r>
              <a:rPr lang="pt-BR" dirty="0"/>
              <a:t>pagamento de indenização securitária por morte (DPVAT) exige prova cabal do nexo de causalidade entre o acidente e o falecimento da pessoa vitimada</a:t>
            </a:r>
            <a:r>
              <a:rPr lang="pt-BR" dirty="0" smtClean="0"/>
              <a:t>.”  </a:t>
            </a:r>
            <a:r>
              <a:rPr lang="pt-BR" dirty="0"/>
              <a:t>(TJSP, Ap. 0005800-71.2011.8.26.0568, jul. 13/03/2012)</a:t>
            </a:r>
          </a:p>
          <a:p>
            <a:endParaRPr lang="pt-BR" dirty="0"/>
          </a:p>
        </p:txBody>
      </p:sp>
    </p:spTree>
    <p:extLst>
      <p:ext uri="{BB962C8B-B14F-4D97-AF65-F5344CB8AC3E}">
        <p14:creationId xmlns:p14="http://schemas.microsoft.com/office/powerpoint/2010/main" xmlns="" val="4050465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PRESUNÇÃO DE CULPA DO CONDUTOR</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r>
              <a:rPr lang="pt-BR" dirty="0"/>
              <a:t>“[...]  o  acórdão  recorrido  não  explicitou  nenhum fundamento  que  justificasse  a  inversão  do  ônus  da  prova,  apenas  presumiu  a  culpa  do  motorista  por  se  tratar  de  atropelamento  em  perímetro urbano. Ora, o fato de o acidente  ter ocorrido em via urbana não elide a incumbência de as autoras provarem os fatos constitutivos de seu direito e da ré quanto à existência de fato impeditivo, modificativo ou extintivo do direito daquelas. Ressalte-se que </a:t>
            </a:r>
            <a:r>
              <a:rPr lang="pt-BR" dirty="0">
                <a:solidFill>
                  <a:srgbClr val="FF0000"/>
                </a:solidFill>
              </a:rPr>
              <a:t>não há presunção legal de culpa</a:t>
            </a:r>
            <a:r>
              <a:rPr lang="pt-BR" dirty="0"/>
              <a:t> para o caso, aliás,  muito  pelo  contrário,  o  trânsito  nas  cidades  tem  regras  bem definidas e que devem ser observadas por motoristas e pedestres. Assim, </a:t>
            </a:r>
            <a:r>
              <a:rPr lang="pt-BR" dirty="0">
                <a:solidFill>
                  <a:srgbClr val="FF0000"/>
                </a:solidFill>
              </a:rPr>
              <a:t>não pode haver presunção para se  imputar culpa pelo acidente  a  qualquer  uma  das  partes,  devendo,  para  tanto,  serem analisadas as provas constantes dos autos</a:t>
            </a:r>
            <a:r>
              <a:rPr lang="pt-BR" dirty="0"/>
              <a:t> como o fez a r. sentença</a:t>
            </a:r>
            <a:r>
              <a:rPr lang="pt-BR" dirty="0" smtClean="0"/>
              <a:t>.” (</a:t>
            </a:r>
            <a:r>
              <a:rPr lang="pt-BR" dirty="0" err="1" smtClean="0"/>
              <a:t>REsp</a:t>
            </a:r>
            <a:r>
              <a:rPr lang="pt-BR" dirty="0" smtClean="0"/>
              <a:t> nº 169.937-RS)</a:t>
            </a:r>
            <a:endParaRPr lang="pt-BR" dirty="0"/>
          </a:p>
          <a:p>
            <a:endParaRPr lang="pt-BR" dirty="0"/>
          </a:p>
        </p:txBody>
      </p:sp>
    </p:spTree>
    <p:extLst>
      <p:ext uri="{BB962C8B-B14F-4D97-AF65-F5344CB8AC3E}">
        <p14:creationId xmlns:p14="http://schemas.microsoft.com/office/powerpoint/2010/main" xmlns="" val="1056595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PRESUNÇÃO DE CULPA DO CONDUTOR</a:t>
            </a:r>
            <a:endParaRPr lang="pt-BR" dirty="0"/>
          </a:p>
        </p:txBody>
      </p:sp>
      <p:sp>
        <p:nvSpPr>
          <p:cNvPr id="3" name="Espaço Reservado para Conteúdo 2"/>
          <p:cNvSpPr>
            <a:spLocks noGrp="1"/>
          </p:cNvSpPr>
          <p:nvPr>
            <p:ph idx="1"/>
          </p:nvPr>
        </p:nvSpPr>
        <p:spPr/>
        <p:txBody>
          <a:bodyPr>
            <a:normAutofit fontScale="85000" lnSpcReduction="20000"/>
          </a:bodyPr>
          <a:lstStyle/>
          <a:p>
            <a:pPr algn="just"/>
            <a:r>
              <a:rPr lang="pt-BR" dirty="0"/>
              <a:t>Ação de Indenização. Acidente de trânsito. Atropelamento. Versões antagônicas emanadas pelo autor e pela ré. Não demonstração, pelo autor, do que alegou. Boletim de Ocorrência que não contém versão eficiente dos fatos. Testemunhas arroladas pelo autor que não presenciaram o acidente. Ausência de provas </a:t>
            </a:r>
            <a:r>
              <a:rPr lang="pt-BR" dirty="0" smtClean="0"/>
              <a:t>hábeis </a:t>
            </a:r>
            <a:r>
              <a:rPr lang="pt-BR" dirty="0"/>
              <a:t>a demonstrar a dinâmica do evento. Ônus probatório que cabia ao autor. Inteligência do art. 333,I do CPC. Recurso da ré provido</a:t>
            </a:r>
            <a:r>
              <a:rPr lang="pt-BR" dirty="0" smtClean="0"/>
              <a:t>, prejudicado </a:t>
            </a:r>
            <a:r>
              <a:rPr lang="pt-BR" dirty="0"/>
              <a:t>o conhecimento dos recursos do autor e da </a:t>
            </a:r>
            <a:r>
              <a:rPr lang="pt-BR" dirty="0" err="1"/>
              <a:t>litisdenunciada</a:t>
            </a:r>
            <a:r>
              <a:rPr lang="pt-BR" dirty="0"/>
              <a:t>. (TJSP, Ap. 0029952-37.2004.8.26.0114, </a:t>
            </a:r>
            <a:r>
              <a:rPr lang="pt-BR" dirty="0" err="1"/>
              <a:t>julg</a:t>
            </a:r>
            <a:r>
              <a:rPr lang="pt-BR" dirty="0"/>
              <a:t>. 28/02/2012) </a:t>
            </a:r>
          </a:p>
        </p:txBody>
      </p:sp>
    </p:spTree>
    <p:extLst>
      <p:ext uri="{BB962C8B-B14F-4D97-AF65-F5344CB8AC3E}">
        <p14:creationId xmlns:p14="http://schemas.microsoft.com/office/powerpoint/2010/main" xmlns="" val="843702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60648"/>
            <a:ext cx="8229600" cy="1143000"/>
          </a:xfrm>
        </p:spPr>
        <p:txBody>
          <a:bodyPr>
            <a:normAutofit fontScale="90000"/>
          </a:bodyPr>
          <a:lstStyle/>
          <a:p>
            <a:r>
              <a:rPr lang="en-US" dirty="0" smtClean="0"/>
              <a:t>RESPONSABILIDADE DOS VEÍCULOS MAIORES PELOS MENORES</a:t>
            </a:r>
            <a:endParaRPr lang="pt-BR" dirty="0"/>
          </a:p>
        </p:txBody>
      </p:sp>
      <p:sp>
        <p:nvSpPr>
          <p:cNvPr id="3" name="Espaço Reservado para Conteúdo 2"/>
          <p:cNvSpPr>
            <a:spLocks noGrp="1"/>
          </p:cNvSpPr>
          <p:nvPr>
            <p:ph idx="1"/>
          </p:nvPr>
        </p:nvSpPr>
        <p:spPr>
          <a:xfrm>
            <a:off x="457200" y="1844824"/>
            <a:ext cx="8229600" cy="4281339"/>
          </a:xfrm>
        </p:spPr>
        <p:txBody>
          <a:bodyPr/>
          <a:lstStyle/>
          <a:p>
            <a:pPr algn="just"/>
            <a:r>
              <a:rPr lang="en-US" dirty="0" smtClean="0"/>
              <a:t>“</a:t>
            </a:r>
            <a:r>
              <a:rPr lang="en-US" dirty="0" err="1" smtClean="0"/>
              <a:t>Respeitadas</a:t>
            </a:r>
            <a:r>
              <a:rPr lang="en-US" dirty="0" smtClean="0"/>
              <a:t> as </a:t>
            </a:r>
            <a:r>
              <a:rPr lang="en-US" dirty="0" err="1" smtClean="0"/>
              <a:t>normas</a:t>
            </a:r>
            <a:r>
              <a:rPr lang="en-US" dirty="0" smtClean="0"/>
              <a:t> de </a:t>
            </a:r>
            <a:r>
              <a:rPr lang="en-US" dirty="0" err="1" smtClean="0"/>
              <a:t>circulação</a:t>
            </a:r>
            <a:r>
              <a:rPr lang="en-US" dirty="0" smtClean="0"/>
              <a:t> e </a:t>
            </a:r>
            <a:r>
              <a:rPr lang="en-US" dirty="0" err="1" smtClean="0"/>
              <a:t>conduta</a:t>
            </a:r>
            <a:r>
              <a:rPr lang="en-US" dirty="0" smtClean="0"/>
              <a:t> </a:t>
            </a:r>
            <a:r>
              <a:rPr lang="en-US" dirty="0" err="1" smtClean="0"/>
              <a:t>estabelecidas</a:t>
            </a:r>
            <a:r>
              <a:rPr lang="en-US" dirty="0" smtClean="0"/>
              <a:t> </a:t>
            </a:r>
            <a:r>
              <a:rPr lang="en-US" dirty="0" err="1" smtClean="0"/>
              <a:t>neste</a:t>
            </a:r>
            <a:r>
              <a:rPr lang="en-US" dirty="0" smtClean="0"/>
              <a:t> </a:t>
            </a:r>
            <a:r>
              <a:rPr lang="en-US" dirty="0" err="1" smtClean="0"/>
              <a:t>artigo</a:t>
            </a:r>
            <a:r>
              <a:rPr lang="en-US" dirty="0" smtClean="0"/>
              <a:t>, </a:t>
            </a:r>
            <a:r>
              <a:rPr lang="en-US" dirty="0" err="1" smtClean="0"/>
              <a:t>em</a:t>
            </a:r>
            <a:r>
              <a:rPr lang="en-US" dirty="0" smtClean="0"/>
              <a:t> </a:t>
            </a:r>
            <a:r>
              <a:rPr lang="en-US" dirty="0" err="1" smtClean="0"/>
              <a:t>ordem</a:t>
            </a:r>
            <a:r>
              <a:rPr lang="en-US" dirty="0" smtClean="0"/>
              <a:t> </a:t>
            </a:r>
            <a:r>
              <a:rPr lang="en-US" dirty="0" err="1" smtClean="0"/>
              <a:t>descrecente</a:t>
            </a:r>
            <a:r>
              <a:rPr lang="en-US" dirty="0" smtClean="0"/>
              <a:t>, </a:t>
            </a:r>
            <a:r>
              <a:rPr lang="en-US" dirty="0" err="1" smtClean="0"/>
              <a:t>os</a:t>
            </a:r>
            <a:r>
              <a:rPr lang="en-US" dirty="0" smtClean="0"/>
              <a:t> </a:t>
            </a:r>
            <a:r>
              <a:rPr lang="en-US" dirty="0" err="1" smtClean="0"/>
              <a:t>veículos</a:t>
            </a:r>
            <a:r>
              <a:rPr lang="en-US" dirty="0" smtClean="0"/>
              <a:t> de </a:t>
            </a:r>
            <a:r>
              <a:rPr lang="en-US" dirty="0" err="1" smtClean="0"/>
              <a:t>maior</a:t>
            </a:r>
            <a:r>
              <a:rPr lang="en-US" dirty="0" smtClean="0"/>
              <a:t> </a:t>
            </a:r>
            <a:r>
              <a:rPr lang="en-US" dirty="0" err="1" smtClean="0"/>
              <a:t>porte</a:t>
            </a:r>
            <a:r>
              <a:rPr lang="en-US" dirty="0" smtClean="0"/>
              <a:t> </a:t>
            </a:r>
            <a:r>
              <a:rPr lang="en-US" dirty="0" err="1" smtClean="0"/>
              <a:t>serão</a:t>
            </a:r>
            <a:r>
              <a:rPr lang="en-US" dirty="0" smtClean="0"/>
              <a:t> </a:t>
            </a:r>
            <a:r>
              <a:rPr lang="en-US" dirty="0" err="1" smtClean="0"/>
              <a:t>sempre</a:t>
            </a:r>
            <a:r>
              <a:rPr lang="en-US" dirty="0" smtClean="0"/>
              <a:t> </a:t>
            </a:r>
            <a:r>
              <a:rPr lang="en-US" dirty="0" err="1" smtClean="0"/>
              <a:t>responsáveis</a:t>
            </a:r>
            <a:r>
              <a:rPr lang="en-US" dirty="0" smtClean="0"/>
              <a:t> </a:t>
            </a:r>
            <a:r>
              <a:rPr lang="en-US" dirty="0" err="1" smtClean="0"/>
              <a:t>pela</a:t>
            </a:r>
            <a:r>
              <a:rPr lang="en-US" dirty="0" smtClean="0"/>
              <a:t> </a:t>
            </a:r>
            <a:r>
              <a:rPr lang="en-US" dirty="0" err="1" smtClean="0"/>
              <a:t>segurança</a:t>
            </a:r>
            <a:r>
              <a:rPr lang="en-US" dirty="0" smtClean="0"/>
              <a:t> dos </a:t>
            </a:r>
            <a:r>
              <a:rPr lang="en-US" dirty="0" err="1" smtClean="0"/>
              <a:t>menores</a:t>
            </a:r>
            <a:r>
              <a:rPr lang="en-US" dirty="0" smtClean="0"/>
              <a:t>, </a:t>
            </a:r>
            <a:r>
              <a:rPr lang="en-US" dirty="0" err="1" smtClean="0"/>
              <a:t>os</a:t>
            </a:r>
            <a:r>
              <a:rPr lang="en-US" dirty="0" smtClean="0"/>
              <a:t> </a:t>
            </a:r>
            <a:r>
              <a:rPr lang="en-US" dirty="0" err="1" smtClean="0"/>
              <a:t>motorizados</a:t>
            </a:r>
            <a:r>
              <a:rPr lang="en-US" dirty="0" smtClean="0"/>
              <a:t> </a:t>
            </a:r>
            <a:r>
              <a:rPr lang="en-US" dirty="0" err="1" smtClean="0"/>
              <a:t>pelos</a:t>
            </a:r>
            <a:r>
              <a:rPr lang="en-US" dirty="0" smtClean="0"/>
              <a:t> </a:t>
            </a:r>
            <a:r>
              <a:rPr lang="en-US" dirty="0" err="1" smtClean="0"/>
              <a:t>não</a:t>
            </a:r>
            <a:r>
              <a:rPr lang="en-US" dirty="0" smtClean="0"/>
              <a:t> </a:t>
            </a:r>
            <a:r>
              <a:rPr lang="en-US" dirty="0" err="1" smtClean="0"/>
              <a:t>motorizados</a:t>
            </a:r>
            <a:r>
              <a:rPr lang="en-US" dirty="0" smtClean="0"/>
              <a:t> e, </a:t>
            </a:r>
            <a:r>
              <a:rPr lang="en-US" dirty="0" err="1" smtClean="0"/>
              <a:t>juntos</a:t>
            </a:r>
            <a:r>
              <a:rPr lang="en-US" dirty="0" smtClean="0"/>
              <a:t>, </a:t>
            </a:r>
            <a:r>
              <a:rPr lang="en-US" dirty="0" err="1" smtClean="0"/>
              <a:t>pela</a:t>
            </a:r>
            <a:r>
              <a:rPr lang="en-US" dirty="0" smtClean="0"/>
              <a:t> </a:t>
            </a:r>
            <a:r>
              <a:rPr lang="en-US" dirty="0" err="1" smtClean="0"/>
              <a:t>incolumidade</a:t>
            </a:r>
            <a:r>
              <a:rPr lang="en-US" dirty="0" smtClean="0"/>
              <a:t> das </a:t>
            </a:r>
            <a:r>
              <a:rPr lang="en-US" dirty="0" err="1" smtClean="0"/>
              <a:t>pessoas</a:t>
            </a:r>
            <a:r>
              <a:rPr lang="en-US" dirty="0" smtClean="0"/>
              <a:t>.” (CTB, art. 29, § 2º)</a:t>
            </a:r>
            <a:endParaRPr lang="pt-BR" dirty="0"/>
          </a:p>
        </p:txBody>
      </p:sp>
    </p:spTree>
    <p:extLst>
      <p:ext uri="{BB962C8B-B14F-4D97-AF65-F5344CB8AC3E}">
        <p14:creationId xmlns:p14="http://schemas.microsoft.com/office/powerpoint/2010/main" xmlns="" val="2452481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RESPONSABILIDADE DOS VEÍCULOS MAIORES PELOS MENORES</a:t>
            </a:r>
            <a:endParaRPr lang="pt-BR" dirty="0"/>
          </a:p>
        </p:txBody>
      </p:sp>
      <p:sp>
        <p:nvSpPr>
          <p:cNvPr id="3" name="Espaço Reservado para Conteúdo 2"/>
          <p:cNvSpPr>
            <a:spLocks noGrp="1"/>
          </p:cNvSpPr>
          <p:nvPr>
            <p:ph idx="1"/>
          </p:nvPr>
        </p:nvSpPr>
        <p:spPr>
          <a:xfrm>
            <a:off x="457200" y="1600200"/>
            <a:ext cx="8229600" cy="4997152"/>
          </a:xfrm>
        </p:spPr>
        <p:txBody>
          <a:bodyPr>
            <a:normAutofit fontScale="70000" lnSpcReduction="20000"/>
          </a:bodyPr>
          <a:lstStyle/>
          <a:p>
            <a:pPr algn="just"/>
            <a:r>
              <a:rPr lang="pt-BR" dirty="0"/>
              <a:t>A culpa do motorista do automóvel que converge à esquerda em cruzamento tem de repousar na falta de observância do direito de passagem dos veículos que trafegam pela mesma via em sentido oposto. Assim, cabia ao autor-apelante haver demonstrado que a sua bicicleta estava dotada dos equipamentos obrigatórios de sinalização noturna dianteira, traseira, lateral e nos pedais (CTB, art. 105, inc. VI). Isso porque para a caracterização da culpa do motorista, que não avistou o pequeno veiculo, necessário era que fosse ele avistável pelos equipamentos de segurança referidos, uma vez que o acidente ocorreu no </a:t>
            </a:r>
            <a:r>
              <a:rPr lang="pt-BR" dirty="0" err="1"/>
              <a:t>periodo</a:t>
            </a:r>
            <a:r>
              <a:rPr lang="pt-BR" dirty="0"/>
              <a:t> noturno e a iluminação pública, ainda que sem falha, não basta para a perfeita visualização, tanto que a legislação de trânsito impõe que à noite os veículos circulem com faróis acesos em luz baixa, se presente iluminação pública (CTB, art. 40, inc. I), e em luz alta, se ausente tal iluminação (inc. II). (TJSP, Ap. n° 9057531-47.2007.8.26.0000, julgado em 07/02/12)</a:t>
            </a:r>
          </a:p>
          <a:p>
            <a:endParaRPr lang="pt-BR" dirty="0"/>
          </a:p>
        </p:txBody>
      </p:sp>
    </p:spTree>
    <p:extLst>
      <p:ext uri="{BB962C8B-B14F-4D97-AF65-F5344CB8AC3E}">
        <p14:creationId xmlns:p14="http://schemas.microsoft.com/office/powerpoint/2010/main" xmlns="" val="1774590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TRÂNSITO</a:t>
            </a:r>
            <a:endParaRPr lang="pt-BR" dirty="0"/>
          </a:p>
        </p:txBody>
      </p:sp>
      <p:sp>
        <p:nvSpPr>
          <p:cNvPr id="3" name="Espaço Reservado para Conteúdo 2"/>
          <p:cNvSpPr>
            <a:spLocks noGrp="1"/>
          </p:cNvSpPr>
          <p:nvPr>
            <p:ph idx="1"/>
          </p:nvPr>
        </p:nvSpPr>
        <p:spPr>
          <a:xfrm>
            <a:off x="457200" y="2060848"/>
            <a:ext cx="8229600" cy="4065315"/>
          </a:xfrm>
        </p:spPr>
        <p:txBody>
          <a:bodyPr/>
          <a:lstStyle/>
          <a:p>
            <a:pPr marL="0" indent="0" algn="just">
              <a:buNone/>
            </a:pPr>
            <a:r>
              <a:rPr lang="en-US" dirty="0" smtClean="0"/>
              <a:t>“É a utilização das </a:t>
            </a:r>
            <a:r>
              <a:rPr lang="en-US" dirty="0" err="1" smtClean="0"/>
              <a:t>vias</a:t>
            </a:r>
            <a:r>
              <a:rPr lang="en-US" dirty="0"/>
              <a:t> </a:t>
            </a:r>
            <a:r>
              <a:rPr lang="en-US" dirty="0" err="1" smtClean="0"/>
              <a:t>por</a:t>
            </a:r>
            <a:r>
              <a:rPr lang="en-US" dirty="0" smtClean="0"/>
              <a:t> </a:t>
            </a:r>
            <a:r>
              <a:rPr lang="en-US" dirty="0" err="1" smtClean="0"/>
              <a:t>pessoas</a:t>
            </a:r>
            <a:r>
              <a:rPr lang="en-US" dirty="0" smtClean="0"/>
              <a:t>, </a:t>
            </a:r>
            <a:r>
              <a:rPr lang="en-US" dirty="0" err="1" smtClean="0"/>
              <a:t>veículos</a:t>
            </a:r>
            <a:r>
              <a:rPr lang="en-US" dirty="0" smtClean="0"/>
              <a:t> e </a:t>
            </a:r>
            <a:r>
              <a:rPr lang="en-US" dirty="0" err="1" smtClean="0"/>
              <a:t>animais</a:t>
            </a:r>
            <a:r>
              <a:rPr lang="en-US" dirty="0" smtClean="0"/>
              <a:t>, </a:t>
            </a:r>
            <a:r>
              <a:rPr lang="en-US" dirty="0" err="1" smtClean="0"/>
              <a:t>isolados</a:t>
            </a:r>
            <a:r>
              <a:rPr lang="en-US" dirty="0" smtClean="0"/>
              <a:t> </a:t>
            </a:r>
            <a:r>
              <a:rPr lang="en-US" dirty="0" err="1" smtClean="0"/>
              <a:t>ou</a:t>
            </a:r>
            <a:r>
              <a:rPr lang="en-US" dirty="0" smtClean="0"/>
              <a:t> </a:t>
            </a:r>
            <a:r>
              <a:rPr lang="en-US" dirty="0" err="1" smtClean="0"/>
              <a:t>em</a:t>
            </a:r>
            <a:r>
              <a:rPr lang="en-US" dirty="0" smtClean="0"/>
              <a:t> </a:t>
            </a:r>
            <a:r>
              <a:rPr lang="en-US" dirty="0" err="1" smtClean="0"/>
              <a:t>grupos</a:t>
            </a:r>
            <a:r>
              <a:rPr lang="en-US" dirty="0" smtClean="0"/>
              <a:t>, </a:t>
            </a:r>
            <a:r>
              <a:rPr lang="en-US" dirty="0" err="1" smtClean="0"/>
              <a:t>conduzidos</a:t>
            </a:r>
            <a:r>
              <a:rPr lang="en-US" dirty="0" smtClean="0"/>
              <a:t> </a:t>
            </a:r>
            <a:r>
              <a:rPr lang="en-US" dirty="0" err="1" smtClean="0"/>
              <a:t>ou</a:t>
            </a:r>
            <a:r>
              <a:rPr lang="en-US" dirty="0" smtClean="0"/>
              <a:t> </a:t>
            </a:r>
            <a:r>
              <a:rPr lang="en-US" dirty="0" err="1" smtClean="0"/>
              <a:t>não</a:t>
            </a:r>
            <a:r>
              <a:rPr lang="en-US" dirty="0" smtClean="0"/>
              <a:t>, </a:t>
            </a:r>
            <a:r>
              <a:rPr lang="en-US" dirty="0" err="1" smtClean="0"/>
              <a:t>para</a:t>
            </a:r>
            <a:r>
              <a:rPr lang="en-US" dirty="0" smtClean="0"/>
              <a:t> fins de </a:t>
            </a:r>
            <a:r>
              <a:rPr lang="en-US" dirty="0" err="1" smtClean="0"/>
              <a:t>circulação</a:t>
            </a:r>
            <a:r>
              <a:rPr lang="en-US" dirty="0" smtClean="0"/>
              <a:t>, </a:t>
            </a:r>
            <a:r>
              <a:rPr lang="en-US" dirty="0" err="1" smtClean="0"/>
              <a:t>parada</a:t>
            </a:r>
            <a:r>
              <a:rPr lang="en-US" dirty="0" smtClean="0"/>
              <a:t>, </a:t>
            </a:r>
            <a:r>
              <a:rPr lang="en-US" dirty="0" err="1" smtClean="0"/>
              <a:t>estacionamento</a:t>
            </a:r>
            <a:r>
              <a:rPr lang="en-US" dirty="0" smtClean="0"/>
              <a:t> e </a:t>
            </a:r>
            <a:r>
              <a:rPr lang="en-US" dirty="0" err="1" smtClean="0"/>
              <a:t>operação</a:t>
            </a:r>
            <a:r>
              <a:rPr lang="en-US" dirty="0" smtClean="0"/>
              <a:t> de </a:t>
            </a:r>
            <a:r>
              <a:rPr lang="en-US" dirty="0" err="1" smtClean="0"/>
              <a:t>carga</a:t>
            </a:r>
            <a:r>
              <a:rPr lang="en-US" dirty="0" smtClean="0"/>
              <a:t> e </a:t>
            </a:r>
            <a:r>
              <a:rPr lang="en-US" dirty="0" err="1" smtClean="0"/>
              <a:t>descarga</a:t>
            </a:r>
            <a:r>
              <a:rPr lang="en-US" dirty="0" smtClean="0"/>
              <a:t>” (CTB, art. 1º, § 1º)</a:t>
            </a:r>
          </a:p>
          <a:p>
            <a:pPr marL="0" indent="0">
              <a:buNone/>
            </a:pPr>
            <a:r>
              <a:rPr lang="en-US" dirty="0" smtClean="0"/>
              <a:t> </a:t>
            </a:r>
            <a:endParaRPr lang="en-US" dirty="0"/>
          </a:p>
          <a:p>
            <a:endParaRPr lang="en-US" dirty="0" smtClean="0"/>
          </a:p>
          <a:p>
            <a:pPr marL="0" indent="0">
              <a:buNone/>
            </a:pPr>
            <a:endParaRPr lang="en-US" dirty="0" smtClean="0"/>
          </a:p>
          <a:p>
            <a:endParaRPr lang="en-US" dirty="0"/>
          </a:p>
          <a:p>
            <a:endParaRPr lang="pt-BR" dirty="0"/>
          </a:p>
        </p:txBody>
      </p:sp>
    </p:spTree>
    <p:extLst>
      <p:ext uri="{BB962C8B-B14F-4D97-AF65-F5344CB8AC3E}">
        <p14:creationId xmlns:p14="http://schemas.microsoft.com/office/powerpoint/2010/main" xmlns="" val="645611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RESPONSABILIDADE DOS VEÍCULOS MAIORES PELOS MENORES</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endParaRPr lang="pt-BR" dirty="0" smtClean="0"/>
          </a:p>
          <a:p>
            <a:pPr algn="just"/>
            <a:r>
              <a:rPr lang="pt-BR" dirty="0" smtClean="0"/>
              <a:t>APELAÇÃO </a:t>
            </a:r>
            <a:r>
              <a:rPr lang="pt-BR" dirty="0"/>
              <a:t>CÍVEL ­ INDENIZAÇÃO ­ ACIDENTE DE TRÂNSITO ­ ATROPELAMENTO DE CICLISTA - RESPONSABILIDADE SUBJETIVA - CULPA DO MOTORISTA DO CAMINHÃO NÃO COMPROVADA ­ OBRIGAÇÃO DE CUIDADO PARA COM VEÍCULOS MENORES QUE NÃO IMPLICA EM TRAVESTIR A RESPONSABILIDADE SUBJETIVA EM OBJETIVA POR SE TRATAR DE NORMA DE SEGURANÇA E NÃO DE REGRA DE CULPABILIDADE - ÔNUS DA PROVA - ARTIGO 333, I, DO CPC - AUTOR QUE NÃO PRODUZIU PROVAS SUFICIENTES SOBRE SUAS ALEGAÇÕES - RECURSO CONHECIDO E NÃO PROVIDO. (TJPR - 9ª </a:t>
            </a:r>
            <a:r>
              <a:rPr lang="pt-BR" dirty="0" err="1"/>
              <a:t>C.Cível</a:t>
            </a:r>
            <a:r>
              <a:rPr lang="pt-BR" dirty="0"/>
              <a:t> - AC 850464-5 - Campo Mourão -  Rel.: Francisco Luiz Macedo Junior - Unânime - J. 02.02.2012)</a:t>
            </a:r>
          </a:p>
          <a:p>
            <a:endParaRPr lang="pt-BR" dirty="0"/>
          </a:p>
        </p:txBody>
      </p:sp>
    </p:spTree>
    <p:extLst>
      <p:ext uri="{BB962C8B-B14F-4D97-AF65-F5344CB8AC3E}">
        <p14:creationId xmlns:p14="http://schemas.microsoft.com/office/powerpoint/2010/main" xmlns="" val="493377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QUEBRA DO DEVER OBJETIVO DE CUIDADO</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en-US" dirty="0" err="1" smtClean="0"/>
              <a:t>Inobservância</a:t>
            </a:r>
            <a:r>
              <a:rPr lang="en-US" dirty="0" smtClean="0"/>
              <a:t> das </a:t>
            </a:r>
            <a:r>
              <a:rPr lang="en-US" dirty="0" err="1" smtClean="0"/>
              <a:t>regras</a:t>
            </a:r>
            <a:r>
              <a:rPr lang="en-US" dirty="0" smtClean="0"/>
              <a:t> </a:t>
            </a:r>
            <a:r>
              <a:rPr lang="en-US" dirty="0" err="1" smtClean="0"/>
              <a:t>gerais</a:t>
            </a:r>
            <a:r>
              <a:rPr lang="en-US" dirty="0" smtClean="0"/>
              <a:t> de </a:t>
            </a:r>
            <a:r>
              <a:rPr lang="en-US" dirty="0" err="1" smtClean="0"/>
              <a:t>circulação</a:t>
            </a:r>
            <a:r>
              <a:rPr lang="en-US" dirty="0" smtClean="0"/>
              <a:t> e </a:t>
            </a:r>
            <a:r>
              <a:rPr lang="en-US" dirty="0" err="1" smtClean="0"/>
              <a:t>conduta</a:t>
            </a:r>
            <a:r>
              <a:rPr lang="en-US" dirty="0"/>
              <a:t> </a:t>
            </a:r>
            <a:r>
              <a:rPr lang="en-US" dirty="0" smtClean="0"/>
              <a:t>(</a:t>
            </a:r>
            <a:r>
              <a:rPr lang="en-US" dirty="0" err="1" smtClean="0"/>
              <a:t>Capítulo</a:t>
            </a:r>
            <a:r>
              <a:rPr lang="en-US" dirty="0" smtClean="0"/>
              <a:t> III do CTB)</a:t>
            </a:r>
          </a:p>
          <a:p>
            <a:pPr algn="just"/>
            <a:endParaRPr lang="en-US" dirty="0"/>
          </a:p>
          <a:p>
            <a:pPr algn="just"/>
            <a:r>
              <a:rPr lang="en-US" dirty="0" smtClean="0"/>
              <a:t>“O </a:t>
            </a:r>
            <a:r>
              <a:rPr lang="en-US" dirty="0" err="1" smtClean="0"/>
              <a:t>Capítulo</a:t>
            </a:r>
            <a:r>
              <a:rPr lang="en-US" dirty="0" smtClean="0"/>
              <a:t> III, </a:t>
            </a:r>
            <a:r>
              <a:rPr lang="en-US" dirty="0" err="1" smtClean="0"/>
              <a:t>tratando</a:t>
            </a:r>
            <a:r>
              <a:rPr lang="en-US" dirty="0" smtClean="0"/>
              <a:t> de </a:t>
            </a:r>
            <a:r>
              <a:rPr lang="en-US" dirty="0" err="1" smtClean="0"/>
              <a:t>normas</a:t>
            </a:r>
            <a:r>
              <a:rPr lang="en-US" dirty="0" smtClean="0"/>
              <a:t> </a:t>
            </a:r>
            <a:r>
              <a:rPr lang="en-US" dirty="0" err="1" smtClean="0"/>
              <a:t>gerais</a:t>
            </a:r>
            <a:r>
              <a:rPr lang="en-US" dirty="0" smtClean="0"/>
              <a:t> de </a:t>
            </a:r>
            <a:r>
              <a:rPr lang="en-US" dirty="0" err="1" smtClean="0"/>
              <a:t>circulação</a:t>
            </a:r>
            <a:r>
              <a:rPr lang="en-US" dirty="0" smtClean="0"/>
              <a:t> e </a:t>
            </a:r>
            <a:r>
              <a:rPr lang="en-US" dirty="0" err="1" smtClean="0"/>
              <a:t>conduta</a:t>
            </a:r>
            <a:r>
              <a:rPr lang="en-US" dirty="0" smtClean="0"/>
              <a:t>, </a:t>
            </a:r>
            <a:r>
              <a:rPr lang="en-US" dirty="0" err="1" smtClean="0"/>
              <a:t>assinala</a:t>
            </a:r>
            <a:r>
              <a:rPr lang="en-US" dirty="0" smtClean="0"/>
              <a:t> </a:t>
            </a:r>
            <a:r>
              <a:rPr lang="en-US" dirty="0" err="1" smtClean="0"/>
              <a:t>para</a:t>
            </a:r>
            <a:r>
              <a:rPr lang="en-US" dirty="0" smtClean="0"/>
              <a:t> </a:t>
            </a:r>
            <a:r>
              <a:rPr lang="en-US" dirty="0" err="1" smtClean="0"/>
              <a:t>obrigações</a:t>
            </a:r>
            <a:r>
              <a:rPr lang="en-US" dirty="0" smtClean="0"/>
              <a:t> </a:t>
            </a:r>
            <a:r>
              <a:rPr lang="en-US" dirty="0" err="1" smtClean="0"/>
              <a:t>não</a:t>
            </a:r>
            <a:r>
              <a:rPr lang="en-US" dirty="0" smtClean="0"/>
              <a:t> </a:t>
            </a:r>
            <a:r>
              <a:rPr lang="en-US" dirty="0" err="1" smtClean="0"/>
              <a:t>apenas</a:t>
            </a:r>
            <a:r>
              <a:rPr lang="en-US" dirty="0" smtClean="0"/>
              <a:t> </a:t>
            </a:r>
            <a:r>
              <a:rPr lang="en-US" dirty="0" err="1" smtClean="0"/>
              <a:t>na</a:t>
            </a:r>
            <a:r>
              <a:rPr lang="en-US" dirty="0" smtClean="0"/>
              <a:t> </a:t>
            </a:r>
            <a:r>
              <a:rPr lang="en-US" dirty="0" err="1" smtClean="0"/>
              <a:t>direção</a:t>
            </a:r>
            <a:r>
              <a:rPr lang="en-US" dirty="0" smtClean="0"/>
              <a:t> do </a:t>
            </a:r>
            <a:r>
              <a:rPr lang="en-US" dirty="0" err="1" smtClean="0"/>
              <a:t>veículo</a:t>
            </a:r>
            <a:r>
              <a:rPr lang="en-US" dirty="0" smtClean="0"/>
              <a:t>, mas </a:t>
            </a:r>
            <a:r>
              <a:rPr lang="en-US" dirty="0" err="1" smtClean="0"/>
              <a:t>também</a:t>
            </a:r>
            <a:r>
              <a:rPr lang="en-US" dirty="0" smtClean="0"/>
              <a:t> </a:t>
            </a:r>
            <a:r>
              <a:rPr lang="en-US" dirty="0" err="1" smtClean="0"/>
              <a:t>nas</a:t>
            </a:r>
            <a:r>
              <a:rPr lang="en-US" dirty="0" smtClean="0"/>
              <a:t> </a:t>
            </a:r>
            <a:r>
              <a:rPr lang="en-US" dirty="0" err="1" smtClean="0"/>
              <a:t>condições</a:t>
            </a:r>
            <a:r>
              <a:rPr lang="en-US" dirty="0" smtClean="0"/>
              <a:t> do </a:t>
            </a:r>
            <a:r>
              <a:rPr lang="en-US" dirty="0" err="1" smtClean="0"/>
              <a:t>motorista</a:t>
            </a:r>
            <a:r>
              <a:rPr lang="en-US" dirty="0" smtClean="0"/>
              <a:t> e do </a:t>
            </a:r>
            <a:r>
              <a:rPr lang="en-US" dirty="0" err="1" smtClean="0"/>
              <a:t>próprio</a:t>
            </a:r>
            <a:r>
              <a:rPr lang="en-US" dirty="0" smtClean="0"/>
              <a:t> </a:t>
            </a:r>
            <a:r>
              <a:rPr lang="en-US" dirty="0" err="1" smtClean="0"/>
              <a:t>veículo</a:t>
            </a:r>
            <a:r>
              <a:rPr lang="en-US" dirty="0" smtClean="0"/>
              <a:t>. […] Uma </a:t>
            </a:r>
            <a:r>
              <a:rPr lang="en-US" dirty="0" err="1" smtClean="0"/>
              <a:t>vez</a:t>
            </a:r>
            <a:r>
              <a:rPr lang="en-US" dirty="0" smtClean="0"/>
              <a:t> </a:t>
            </a:r>
            <a:r>
              <a:rPr lang="en-US" dirty="0" err="1" smtClean="0"/>
              <a:t>desobedecidas</a:t>
            </a:r>
            <a:r>
              <a:rPr lang="en-US" dirty="0" smtClean="0"/>
              <a:t> as </a:t>
            </a:r>
            <a:r>
              <a:rPr lang="en-US" dirty="0" err="1" smtClean="0"/>
              <a:t>regras</a:t>
            </a:r>
            <a:r>
              <a:rPr lang="en-US" dirty="0" smtClean="0"/>
              <a:t>, e </a:t>
            </a:r>
            <a:r>
              <a:rPr lang="en-US" dirty="0" err="1" smtClean="0"/>
              <a:t>resultando</a:t>
            </a:r>
            <a:r>
              <a:rPr lang="en-US" dirty="0" smtClean="0"/>
              <a:t> </a:t>
            </a:r>
            <a:r>
              <a:rPr lang="en-US" dirty="0" err="1" smtClean="0"/>
              <a:t>danos</a:t>
            </a:r>
            <a:r>
              <a:rPr lang="en-US" dirty="0" smtClean="0"/>
              <a:t>, </a:t>
            </a:r>
            <a:r>
              <a:rPr lang="en-US" dirty="0" err="1" smtClean="0"/>
              <a:t>acarretam</a:t>
            </a:r>
            <a:r>
              <a:rPr lang="en-US" dirty="0" smtClean="0"/>
              <a:t> </a:t>
            </a:r>
            <a:r>
              <a:rPr lang="en-US" dirty="0" err="1" smtClean="0"/>
              <a:t>necessariamente</a:t>
            </a:r>
            <a:r>
              <a:rPr lang="en-US" dirty="0" smtClean="0"/>
              <a:t> a </a:t>
            </a:r>
            <a:r>
              <a:rPr lang="en-US" dirty="0" err="1" smtClean="0"/>
              <a:t>responsabilidade</a:t>
            </a:r>
            <a:r>
              <a:rPr lang="en-US" dirty="0" smtClean="0"/>
              <a:t>”. (RIZZARDO, 2011, P. 275)</a:t>
            </a:r>
            <a:endParaRPr lang="pt-BR" dirty="0"/>
          </a:p>
        </p:txBody>
      </p:sp>
    </p:spTree>
    <p:extLst>
      <p:ext uri="{BB962C8B-B14F-4D97-AF65-F5344CB8AC3E}">
        <p14:creationId xmlns:p14="http://schemas.microsoft.com/office/powerpoint/2010/main" xmlns="" val="747671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858218"/>
          </a:xfrm>
        </p:spPr>
        <p:txBody>
          <a:bodyPr>
            <a:normAutofit fontScale="90000"/>
          </a:bodyPr>
          <a:lstStyle/>
          <a:p>
            <a:r>
              <a:rPr lang="en-US" dirty="0" smtClean="0"/>
              <a:t>REGRAS GERAIS DE CIRCULAÇÃO E CONDUTA: DAS EXIGÊNCIAS EM RELAÇÃO AO CONDUTOR</a:t>
            </a:r>
            <a:endParaRPr lang="pt-BR" dirty="0"/>
          </a:p>
        </p:txBody>
      </p:sp>
      <p:sp>
        <p:nvSpPr>
          <p:cNvPr id="3" name="Espaço Reservado para Conteúdo 2"/>
          <p:cNvSpPr>
            <a:spLocks noGrp="1"/>
          </p:cNvSpPr>
          <p:nvPr>
            <p:ph idx="1"/>
          </p:nvPr>
        </p:nvSpPr>
        <p:spPr>
          <a:xfrm>
            <a:off x="457200" y="2636912"/>
            <a:ext cx="8229600" cy="3489251"/>
          </a:xfrm>
        </p:spPr>
        <p:txBody>
          <a:bodyPr/>
          <a:lstStyle/>
          <a:p>
            <a:pPr marL="0" indent="0" algn="just">
              <a:buNone/>
            </a:pPr>
            <a:r>
              <a:rPr lang="en-US" dirty="0" smtClean="0"/>
              <a:t> “</a:t>
            </a:r>
            <a:r>
              <a:rPr lang="en-US" dirty="0" err="1" smtClean="0"/>
              <a:t>Ao</a:t>
            </a:r>
            <a:r>
              <a:rPr lang="en-US" dirty="0" smtClean="0"/>
              <a:t> </a:t>
            </a:r>
            <a:r>
              <a:rPr lang="en-US" dirty="0" err="1" smtClean="0"/>
              <a:t>proprietário</a:t>
            </a:r>
            <a:r>
              <a:rPr lang="en-US" dirty="0" smtClean="0"/>
              <a:t> [do </a:t>
            </a:r>
            <a:r>
              <a:rPr lang="en-US" dirty="0" err="1" smtClean="0"/>
              <a:t>veículo</a:t>
            </a:r>
            <a:r>
              <a:rPr lang="en-US" dirty="0" smtClean="0"/>
              <a:t>] </a:t>
            </a:r>
            <a:r>
              <a:rPr lang="en-US" dirty="0" err="1" smtClean="0"/>
              <a:t>caberá</a:t>
            </a:r>
            <a:r>
              <a:rPr lang="en-US" dirty="0" smtClean="0"/>
              <a:t> </a:t>
            </a:r>
            <a:r>
              <a:rPr lang="en-US" dirty="0" err="1" smtClean="0">
                <a:solidFill>
                  <a:srgbClr val="FF0000"/>
                </a:solidFill>
              </a:rPr>
              <a:t>sempre</a:t>
            </a:r>
            <a:r>
              <a:rPr lang="en-US" dirty="0" smtClean="0"/>
              <a:t> a </a:t>
            </a:r>
            <a:r>
              <a:rPr lang="en-US" dirty="0" err="1" smtClean="0"/>
              <a:t>responsabilidade</a:t>
            </a:r>
            <a:r>
              <a:rPr lang="en-US" dirty="0" smtClean="0"/>
              <a:t> </a:t>
            </a:r>
            <a:r>
              <a:rPr lang="en-US" dirty="0" err="1" smtClean="0"/>
              <a:t>pela</a:t>
            </a:r>
            <a:r>
              <a:rPr lang="en-US" dirty="0" smtClean="0"/>
              <a:t> […] </a:t>
            </a:r>
            <a:r>
              <a:rPr lang="en-US" dirty="0" err="1" smtClean="0"/>
              <a:t>habilitação</a:t>
            </a:r>
            <a:r>
              <a:rPr lang="en-US" dirty="0" smtClean="0"/>
              <a:t> legal e </a:t>
            </a:r>
            <a:r>
              <a:rPr lang="en-US" dirty="0" err="1" smtClean="0"/>
              <a:t>compatível</a:t>
            </a:r>
            <a:r>
              <a:rPr lang="en-US" dirty="0" smtClean="0"/>
              <a:t> de </a:t>
            </a:r>
            <a:r>
              <a:rPr lang="en-US" dirty="0" err="1" smtClean="0"/>
              <a:t>seus</a:t>
            </a:r>
            <a:r>
              <a:rPr lang="en-US" dirty="0" smtClean="0"/>
              <a:t> </a:t>
            </a:r>
            <a:r>
              <a:rPr lang="en-US" dirty="0" err="1" smtClean="0"/>
              <a:t>condutores</a:t>
            </a:r>
            <a:r>
              <a:rPr lang="en-US" dirty="0" smtClean="0"/>
              <a:t>” (CTB, art. 257, 2º)</a:t>
            </a:r>
            <a:endParaRPr lang="pt-BR" dirty="0"/>
          </a:p>
        </p:txBody>
      </p:sp>
    </p:spTree>
    <p:extLst>
      <p:ext uri="{BB962C8B-B14F-4D97-AF65-F5344CB8AC3E}">
        <p14:creationId xmlns:p14="http://schemas.microsoft.com/office/powerpoint/2010/main" xmlns="" val="2157450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DAS EXIGÊNCIAS EM RELAÇÃO AO CONDUTOR</a:t>
            </a:r>
            <a:endParaRPr lang="pt-BR" dirty="0"/>
          </a:p>
        </p:txBody>
      </p:sp>
      <p:sp>
        <p:nvSpPr>
          <p:cNvPr id="3" name="Espaço Reservado para Conteúdo 2"/>
          <p:cNvSpPr>
            <a:spLocks noGrp="1"/>
          </p:cNvSpPr>
          <p:nvPr>
            <p:ph idx="1"/>
          </p:nvPr>
        </p:nvSpPr>
        <p:spPr/>
        <p:txBody>
          <a:bodyPr>
            <a:normAutofit lnSpcReduction="10000"/>
          </a:bodyPr>
          <a:lstStyle/>
          <a:p>
            <a:r>
              <a:rPr lang="en-US" dirty="0" err="1" smtClean="0"/>
              <a:t>Possuir</a:t>
            </a:r>
            <a:r>
              <a:rPr lang="en-US" dirty="0" smtClean="0"/>
              <a:t> </a:t>
            </a:r>
            <a:r>
              <a:rPr lang="en-US" dirty="0" err="1" smtClean="0"/>
              <a:t>carteira</a:t>
            </a:r>
            <a:r>
              <a:rPr lang="en-US" dirty="0" smtClean="0"/>
              <a:t> </a:t>
            </a:r>
            <a:r>
              <a:rPr lang="en-US" dirty="0" err="1" smtClean="0"/>
              <a:t>nacional</a:t>
            </a:r>
            <a:r>
              <a:rPr lang="en-US" dirty="0" smtClean="0"/>
              <a:t> de </a:t>
            </a:r>
            <a:r>
              <a:rPr lang="en-US" dirty="0" err="1" smtClean="0"/>
              <a:t>habilitação</a:t>
            </a:r>
            <a:r>
              <a:rPr lang="en-US" dirty="0" smtClean="0"/>
              <a:t> </a:t>
            </a:r>
            <a:r>
              <a:rPr lang="en-US" dirty="0" err="1" smtClean="0"/>
              <a:t>em</a:t>
            </a:r>
            <a:r>
              <a:rPr lang="en-US" dirty="0" smtClean="0"/>
              <a:t> </a:t>
            </a:r>
            <a:r>
              <a:rPr lang="en-US" dirty="0" err="1" smtClean="0"/>
              <a:t>categoria</a:t>
            </a:r>
            <a:r>
              <a:rPr lang="en-US" dirty="0" smtClean="0"/>
              <a:t> </a:t>
            </a:r>
            <a:r>
              <a:rPr lang="en-US" dirty="0" err="1" smtClean="0"/>
              <a:t>compatível</a:t>
            </a:r>
            <a:r>
              <a:rPr lang="en-US" dirty="0" smtClean="0"/>
              <a:t> e </a:t>
            </a:r>
            <a:r>
              <a:rPr lang="en-US" dirty="0" err="1" smtClean="0"/>
              <a:t>dentro</a:t>
            </a:r>
            <a:r>
              <a:rPr lang="en-US" dirty="0" smtClean="0"/>
              <a:t> do </a:t>
            </a:r>
            <a:r>
              <a:rPr lang="en-US" dirty="0" err="1" smtClean="0"/>
              <a:t>prazo</a:t>
            </a:r>
            <a:r>
              <a:rPr lang="en-US" dirty="0" smtClean="0"/>
              <a:t> de </a:t>
            </a:r>
            <a:r>
              <a:rPr lang="en-US" dirty="0" err="1" smtClean="0"/>
              <a:t>validade</a:t>
            </a:r>
            <a:endParaRPr lang="en-US" dirty="0" smtClean="0"/>
          </a:p>
          <a:p>
            <a:endParaRPr lang="en-US" dirty="0"/>
          </a:p>
          <a:p>
            <a:r>
              <a:rPr lang="en-US" dirty="0" err="1" smtClean="0"/>
              <a:t>Estar</a:t>
            </a:r>
            <a:r>
              <a:rPr lang="en-US" dirty="0" smtClean="0"/>
              <a:t> </a:t>
            </a:r>
            <a:r>
              <a:rPr lang="en-US" dirty="0" err="1" smtClean="0"/>
              <a:t>em</a:t>
            </a:r>
            <a:r>
              <a:rPr lang="en-US" dirty="0" smtClean="0"/>
              <a:t> </a:t>
            </a:r>
            <a:r>
              <a:rPr lang="en-US" dirty="0" err="1" smtClean="0"/>
              <a:t>condições</a:t>
            </a:r>
            <a:r>
              <a:rPr lang="en-US" dirty="0" smtClean="0"/>
              <a:t> </a:t>
            </a:r>
            <a:r>
              <a:rPr lang="en-US" dirty="0" err="1" smtClean="0"/>
              <a:t>físicas</a:t>
            </a:r>
            <a:r>
              <a:rPr lang="en-US" dirty="0" smtClean="0"/>
              <a:t> e </a:t>
            </a:r>
            <a:r>
              <a:rPr lang="en-US" dirty="0" err="1" smtClean="0"/>
              <a:t>mentais</a:t>
            </a:r>
            <a:r>
              <a:rPr lang="en-US" dirty="0" smtClean="0"/>
              <a:t> de </a:t>
            </a:r>
            <a:r>
              <a:rPr lang="en-US" dirty="0" err="1" smtClean="0"/>
              <a:t>dirigir</a:t>
            </a:r>
            <a:r>
              <a:rPr lang="en-US" dirty="0" smtClean="0"/>
              <a:t> o </a:t>
            </a:r>
            <a:r>
              <a:rPr lang="en-US" dirty="0" err="1" smtClean="0"/>
              <a:t>veículo</a:t>
            </a:r>
            <a:r>
              <a:rPr lang="en-US" dirty="0" smtClean="0"/>
              <a:t> com </a:t>
            </a:r>
            <a:r>
              <a:rPr lang="en-US" dirty="0" err="1" smtClean="0"/>
              <a:t>segurança</a:t>
            </a:r>
            <a:endParaRPr lang="en-US" dirty="0" smtClean="0"/>
          </a:p>
          <a:p>
            <a:endParaRPr lang="en-US" dirty="0"/>
          </a:p>
          <a:p>
            <a:r>
              <a:rPr lang="en-US" dirty="0" err="1" smtClean="0"/>
              <a:t>Não</a:t>
            </a:r>
            <a:r>
              <a:rPr lang="en-US" dirty="0" smtClean="0"/>
              <a:t> </a:t>
            </a:r>
            <a:r>
              <a:rPr lang="en-US" dirty="0" err="1" smtClean="0"/>
              <a:t>ter</a:t>
            </a:r>
            <a:r>
              <a:rPr lang="en-US" dirty="0" smtClean="0"/>
              <a:t> </a:t>
            </a:r>
            <a:r>
              <a:rPr lang="en-US" dirty="0" err="1" smtClean="0"/>
              <a:t>ingerido</a:t>
            </a:r>
            <a:r>
              <a:rPr lang="en-US" dirty="0" smtClean="0"/>
              <a:t> </a:t>
            </a:r>
            <a:r>
              <a:rPr lang="en-US" dirty="0" err="1" smtClean="0"/>
              <a:t>álcool</a:t>
            </a:r>
            <a:r>
              <a:rPr lang="en-US" dirty="0" smtClean="0"/>
              <a:t> </a:t>
            </a:r>
            <a:r>
              <a:rPr lang="en-US" dirty="0" err="1" smtClean="0"/>
              <a:t>ou</a:t>
            </a:r>
            <a:r>
              <a:rPr lang="en-US" dirty="0" smtClean="0"/>
              <a:t> </a:t>
            </a:r>
            <a:r>
              <a:rPr lang="en-US" dirty="0" err="1" smtClean="0"/>
              <a:t>outra</a:t>
            </a:r>
            <a:r>
              <a:rPr lang="en-US" dirty="0" smtClean="0"/>
              <a:t> </a:t>
            </a:r>
            <a:r>
              <a:rPr lang="en-US" dirty="0" err="1" smtClean="0"/>
              <a:t>substância</a:t>
            </a:r>
            <a:r>
              <a:rPr lang="en-US" dirty="0" smtClean="0"/>
              <a:t> </a:t>
            </a:r>
            <a:r>
              <a:rPr lang="en-US" dirty="0" err="1" smtClean="0"/>
              <a:t>psicoativa</a:t>
            </a:r>
            <a:r>
              <a:rPr lang="en-US" dirty="0" smtClean="0"/>
              <a:t>  </a:t>
            </a:r>
          </a:p>
        </p:txBody>
      </p:sp>
    </p:spTree>
    <p:extLst>
      <p:ext uri="{BB962C8B-B14F-4D97-AF65-F5344CB8AC3E}">
        <p14:creationId xmlns:p14="http://schemas.microsoft.com/office/powerpoint/2010/main" xmlns="" val="2324749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CATEGORIAS DE HABILITAÇÃO</a:t>
            </a:r>
            <a:br>
              <a:rPr lang="en-US" dirty="0" smtClean="0"/>
            </a:br>
            <a:r>
              <a:rPr lang="en-US" sz="2200" dirty="0" smtClean="0"/>
              <a:t>Art. 143 CTB e Res. 168 do CONTRAN</a:t>
            </a:r>
            <a:endParaRPr lang="pt-BR" sz="2200" dirty="0"/>
          </a:p>
        </p:txBody>
      </p:sp>
      <p:sp>
        <p:nvSpPr>
          <p:cNvPr id="3" name="Espaço Reservado para Conteúdo 2"/>
          <p:cNvSpPr>
            <a:spLocks noGrp="1"/>
          </p:cNvSpPr>
          <p:nvPr>
            <p:ph idx="1"/>
          </p:nvPr>
        </p:nvSpPr>
        <p:spPr>
          <a:xfrm>
            <a:off x="457200" y="1600200"/>
            <a:ext cx="8229600" cy="5257800"/>
          </a:xfrm>
        </p:spPr>
        <p:txBody>
          <a:bodyPr>
            <a:normAutofit fontScale="25000" lnSpcReduction="20000"/>
          </a:bodyPr>
          <a:lstStyle/>
          <a:p>
            <a:pPr marL="0" lvl="0" indent="0" fontAlgn="base">
              <a:buNone/>
            </a:pPr>
            <a:r>
              <a:rPr lang="en-US" dirty="0" smtClean="0"/>
              <a:t>“</a:t>
            </a:r>
            <a:r>
              <a:rPr lang="en-US" sz="8000" dirty="0"/>
              <a:t>A” – </a:t>
            </a:r>
            <a:r>
              <a:rPr lang="pt-BR" sz="8000" dirty="0"/>
              <a:t>Todos os veículos automotores e elétricos, de duas ou três rodas, com ou sem carro lateral.</a:t>
            </a:r>
          </a:p>
          <a:p>
            <a:pPr marL="0" lvl="0" indent="0" fontAlgn="base">
              <a:buNone/>
            </a:pPr>
            <a:r>
              <a:rPr lang="pt-BR" sz="8000" dirty="0" smtClean="0"/>
              <a:t>       - Ciclomotor</a:t>
            </a:r>
            <a:r>
              <a:rPr lang="pt-BR" sz="8000" dirty="0"/>
              <a:t>, caso o condutor não possua ACC.</a:t>
            </a:r>
          </a:p>
          <a:p>
            <a:pPr marL="0" indent="0">
              <a:buNone/>
            </a:pPr>
            <a:r>
              <a:rPr lang="pt-BR" sz="8000" dirty="0" smtClean="0"/>
              <a:t>       - Não </a:t>
            </a:r>
            <a:r>
              <a:rPr lang="pt-BR" sz="8000" dirty="0"/>
              <a:t>se aplica a </a:t>
            </a:r>
            <a:r>
              <a:rPr lang="pt-BR" sz="8000" dirty="0" err="1"/>
              <a:t>quadriciclos</a:t>
            </a:r>
            <a:r>
              <a:rPr lang="pt-BR" sz="8000" dirty="0"/>
              <a:t>, cuja categoria é a B.</a:t>
            </a:r>
            <a:endParaRPr lang="en-US" sz="8000" dirty="0"/>
          </a:p>
          <a:p>
            <a:endParaRPr lang="en-US" sz="8000" dirty="0" smtClean="0"/>
          </a:p>
          <a:p>
            <a:pPr marL="0" lvl="0" indent="0" fontAlgn="base">
              <a:buNone/>
            </a:pPr>
            <a:r>
              <a:rPr lang="en-US" sz="8000" dirty="0" smtClean="0"/>
              <a:t>“</a:t>
            </a:r>
            <a:r>
              <a:rPr lang="en-US" sz="8000" dirty="0"/>
              <a:t>B” – </a:t>
            </a:r>
            <a:r>
              <a:rPr lang="pt-BR" sz="8000" dirty="0"/>
              <a:t>Veículos automotores e elétricos, de quatro rodas cujo Peso Bruto Total (PBT) não exceda a 3.500 kg e cuja lotação não exceda a oito lugares, excluído o do motorista, contemplando a combinação de unidade acoplada, reboque, </a:t>
            </a:r>
            <a:r>
              <a:rPr lang="pt-BR" sz="8000" dirty="0" err="1"/>
              <a:t>semi-reboque</a:t>
            </a:r>
            <a:r>
              <a:rPr lang="pt-BR" sz="8000" dirty="0"/>
              <a:t> ou articulada, desde que atenda a lotação e capacidade de peso para a categoria.</a:t>
            </a:r>
          </a:p>
          <a:p>
            <a:pPr marL="0" indent="0">
              <a:buNone/>
            </a:pPr>
            <a:r>
              <a:rPr lang="pt-BR" sz="8000" dirty="0" smtClean="0"/>
              <a:t>           - Veículo </a:t>
            </a:r>
            <a:r>
              <a:rPr lang="pt-BR" sz="8000" dirty="0"/>
              <a:t>automotor da espécie motor-casa, cujo peso não exceda a 6.000 kg, ou cuja lotação não exceda a 8 lugares, excluído o do motorista</a:t>
            </a:r>
            <a:r>
              <a:rPr lang="pt-BR" sz="8000" dirty="0" smtClean="0"/>
              <a:t>.</a:t>
            </a:r>
          </a:p>
          <a:p>
            <a:pPr marL="0" indent="0">
              <a:buNone/>
            </a:pPr>
            <a:endParaRPr lang="pt-BR" sz="8000" dirty="0"/>
          </a:p>
          <a:p>
            <a:pPr marL="0" lvl="0" indent="0" fontAlgn="base">
              <a:buNone/>
            </a:pPr>
            <a:r>
              <a:rPr lang="en-US" sz="8000" dirty="0" smtClean="0"/>
              <a:t>“C”  - </a:t>
            </a:r>
            <a:r>
              <a:rPr lang="pt-BR" sz="8000" dirty="0" smtClean="0"/>
              <a:t> </a:t>
            </a:r>
            <a:r>
              <a:rPr lang="pt-BR" sz="8000" dirty="0"/>
              <a:t>Todos os veículos automotores e elétricos utilizados em transporte de carga, cujo PBT exceda a 3.500 kg.</a:t>
            </a:r>
          </a:p>
          <a:p>
            <a:pPr marL="0" lvl="0" indent="0" fontAlgn="base">
              <a:buNone/>
            </a:pPr>
            <a:r>
              <a:rPr lang="pt-BR" sz="8000" dirty="0" smtClean="0"/>
              <a:t>         - Tratores</a:t>
            </a:r>
            <a:r>
              <a:rPr lang="pt-BR" sz="8000" dirty="0"/>
              <a:t>, máquinas agrícolas e de movimentação de cargas, motor-casa, combinação de veículos em que a unidade acoplada, reboque, </a:t>
            </a:r>
            <a:r>
              <a:rPr lang="pt-BR" sz="8000" dirty="0" err="1"/>
              <a:t>semi-reboque</a:t>
            </a:r>
            <a:r>
              <a:rPr lang="pt-BR" sz="8000" dirty="0"/>
              <a:t> ou articulada, não exceda a 6.000 kg de PBT.</a:t>
            </a:r>
          </a:p>
          <a:p>
            <a:pPr marL="0" indent="0">
              <a:buNone/>
            </a:pPr>
            <a:r>
              <a:rPr lang="pt-BR" sz="8000" dirty="0" smtClean="0"/>
              <a:t>          - Todos </a:t>
            </a:r>
            <a:r>
              <a:rPr lang="pt-BR" sz="8000" dirty="0"/>
              <a:t>os veículos abrangidos pela categoria “B</a:t>
            </a:r>
            <a:r>
              <a:rPr lang="pt-BR" sz="8000" dirty="0" smtClean="0"/>
              <a:t>”.</a:t>
            </a:r>
          </a:p>
          <a:p>
            <a:endParaRPr lang="en-US" dirty="0" smtClean="0"/>
          </a:p>
        </p:txBody>
      </p:sp>
    </p:spTree>
    <p:extLst>
      <p:ext uri="{BB962C8B-B14F-4D97-AF65-F5344CB8AC3E}">
        <p14:creationId xmlns:p14="http://schemas.microsoft.com/office/powerpoint/2010/main" xmlns="" val="3918781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CATEGORIAS DE HABILITAÇÃO</a:t>
            </a:r>
            <a:br>
              <a:rPr lang="en-US" dirty="0"/>
            </a:br>
            <a:r>
              <a:rPr lang="en-US" dirty="0"/>
              <a:t>Art. 143 CTB e Res. 168 do CONTRAN</a:t>
            </a:r>
            <a:endParaRPr lang="pt-BR" dirty="0"/>
          </a:p>
        </p:txBody>
      </p:sp>
      <p:sp>
        <p:nvSpPr>
          <p:cNvPr id="3" name="Espaço Reservado para Conteúdo 2"/>
          <p:cNvSpPr>
            <a:spLocks noGrp="1"/>
          </p:cNvSpPr>
          <p:nvPr>
            <p:ph idx="1"/>
          </p:nvPr>
        </p:nvSpPr>
        <p:spPr/>
        <p:txBody>
          <a:bodyPr>
            <a:normAutofit fontScale="70000" lnSpcReduction="20000"/>
          </a:bodyPr>
          <a:lstStyle/>
          <a:p>
            <a:pPr marL="0" lvl="0" indent="0" fontAlgn="base">
              <a:buNone/>
            </a:pPr>
            <a:r>
              <a:rPr lang="en-US" dirty="0"/>
              <a:t>“D” – </a:t>
            </a:r>
            <a:r>
              <a:rPr lang="pt-BR" dirty="0"/>
              <a:t>Veículos automotores e elétricos utilizados no transporte de passageiros, cuja lotação exceda a oito lugares, excluído o do condutor.</a:t>
            </a:r>
          </a:p>
          <a:p>
            <a:pPr marL="0" lvl="0" indent="0" fontAlgn="base">
              <a:buNone/>
            </a:pPr>
            <a:r>
              <a:rPr lang="pt-BR" dirty="0" smtClean="0"/>
              <a:t>       - Veículos </a:t>
            </a:r>
            <a:r>
              <a:rPr lang="pt-BR" dirty="0"/>
              <a:t>destinados ao transporte de escolares independente da lotação.</a:t>
            </a:r>
          </a:p>
          <a:p>
            <a:pPr marL="0" indent="0">
              <a:buNone/>
            </a:pPr>
            <a:r>
              <a:rPr lang="pt-BR" dirty="0" smtClean="0"/>
              <a:t>       - Todos </a:t>
            </a:r>
            <a:r>
              <a:rPr lang="pt-BR" dirty="0"/>
              <a:t>os veículos abrangidos nas categorias “B” e “C”.</a:t>
            </a:r>
          </a:p>
          <a:p>
            <a:endParaRPr lang="en-US" dirty="0"/>
          </a:p>
          <a:p>
            <a:pPr marL="0" indent="0">
              <a:buNone/>
            </a:pPr>
            <a:r>
              <a:rPr lang="en-US" dirty="0"/>
              <a:t>“E” – </a:t>
            </a:r>
            <a:r>
              <a:rPr lang="pt-BR" dirty="0"/>
              <a:t>Combinação de veículos em que a unidade tratora se enquadre nas Categorias B, C ou D e:</a:t>
            </a:r>
          </a:p>
          <a:p>
            <a:pPr marL="0" lvl="0" indent="0" fontAlgn="base">
              <a:buNone/>
            </a:pPr>
            <a:r>
              <a:rPr lang="pt-BR" dirty="0" smtClean="0"/>
              <a:t>      - A </a:t>
            </a:r>
            <a:r>
              <a:rPr lang="pt-BR" dirty="0"/>
              <a:t>unidade acoplada, reboque, semirreboques, trailer ou articulada, tenha 6.000 Kg ou mais de PBT.</a:t>
            </a:r>
          </a:p>
          <a:p>
            <a:pPr marL="0" lvl="0" indent="0" fontAlgn="base">
              <a:buNone/>
            </a:pPr>
            <a:r>
              <a:rPr lang="pt-BR" dirty="0" smtClean="0"/>
              <a:t>      - A </a:t>
            </a:r>
            <a:r>
              <a:rPr lang="pt-BR" dirty="0"/>
              <a:t>lotação da unidade acoplada exceda a 8 lugares.</a:t>
            </a:r>
          </a:p>
          <a:p>
            <a:pPr marL="0" lvl="0" indent="0" fontAlgn="base">
              <a:buNone/>
            </a:pPr>
            <a:r>
              <a:rPr lang="pt-BR" dirty="0" smtClean="0"/>
              <a:t>      - Seja </a:t>
            </a:r>
            <a:r>
              <a:rPr lang="pt-BR" dirty="0"/>
              <a:t>uma combinação de veículos com mais de uma unidade tracionada, independentemente da capacidade de tração ou do PBT.</a:t>
            </a:r>
          </a:p>
          <a:p>
            <a:pPr marL="0" indent="0">
              <a:buNone/>
            </a:pPr>
            <a:r>
              <a:rPr lang="pt-BR" dirty="0" smtClean="0"/>
              <a:t>      - Todos </a:t>
            </a:r>
            <a:r>
              <a:rPr lang="pt-BR" dirty="0"/>
              <a:t>os veículos abrangidos nas categorias “B”, “C” e “D”.</a:t>
            </a:r>
          </a:p>
          <a:p>
            <a:endParaRPr lang="pt-BR" dirty="0"/>
          </a:p>
        </p:txBody>
      </p:sp>
    </p:spTree>
    <p:extLst>
      <p:ext uri="{BB962C8B-B14F-4D97-AF65-F5344CB8AC3E}">
        <p14:creationId xmlns:p14="http://schemas.microsoft.com/office/powerpoint/2010/main" xmlns="" val="1587812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FALTA DE HABILITAÇÃO E RESPONSABILIDADE CIVIL </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r>
              <a:rPr lang="pt-BR" dirty="0"/>
              <a:t>Recurso Especial. Responsabilidade civil. Acidente de trânsito. </a:t>
            </a:r>
            <a:r>
              <a:rPr lang="pt-BR" dirty="0">
                <a:solidFill>
                  <a:srgbClr val="FF0000"/>
                </a:solidFill>
              </a:rPr>
              <a:t>Falta de documento de habilitação para conduzir</a:t>
            </a:r>
            <a:r>
              <a:rPr lang="pt-BR" dirty="0"/>
              <a:t>. Culpa concorrente. Não configuração. Recurso Provido. 1. Tendo sido reconhecido pela sentença e acórdão recorrido não haver sequer indícios de excesso de velocidade ou de outro ato culposo praticado pelo condutor do veículo da autora, o qual dirigia na via preferencial e foi abalroado em um cruzamento, não se justifica a conclusão de culpa concorrente. 2. </a:t>
            </a:r>
            <a:r>
              <a:rPr lang="pt-BR" dirty="0">
                <a:solidFill>
                  <a:srgbClr val="FF0000"/>
                </a:solidFill>
              </a:rPr>
              <a:t>A consequência da infração administrativa (conduzir sem habilitação) é a imposição de penalidade da competência do órgão de trânsito, não sendo fundamento para imputar responsabilidade civil por acidente ao qual o condutor irregular não deu causa</a:t>
            </a:r>
            <a:r>
              <a:rPr lang="pt-BR" dirty="0"/>
              <a:t>. 3. Recurso especial provido. (</a:t>
            </a:r>
            <a:r>
              <a:rPr lang="pt-BR" dirty="0" err="1"/>
              <a:t>REsp</a:t>
            </a:r>
            <a:r>
              <a:rPr lang="pt-BR" dirty="0"/>
              <a:t> 896176/SP, </a:t>
            </a:r>
            <a:r>
              <a:rPr lang="pt-BR" dirty="0" err="1"/>
              <a:t>DJe</a:t>
            </a:r>
            <a:r>
              <a:rPr lang="pt-BR" dirty="0"/>
              <a:t> 01/02/12)</a:t>
            </a:r>
          </a:p>
          <a:p>
            <a:endParaRPr lang="pt-BR" dirty="0"/>
          </a:p>
        </p:txBody>
      </p:sp>
    </p:spTree>
    <p:extLst>
      <p:ext uri="{BB962C8B-B14F-4D97-AF65-F5344CB8AC3E}">
        <p14:creationId xmlns:p14="http://schemas.microsoft.com/office/powerpoint/2010/main" xmlns="" val="967544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CONDUÇÃO DE TRATORES E MÁQUINÁRIOS</a:t>
            </a:r>
            <a:endParaRPr lang="pt-BR" dirty="0"/>
          </a:p>
        </p:txBody>
      </p:sp>
      <p:sp>
        <p:nvSpPr>
          <p:cNvPr id="3" name="Espaço Reservado para Conteúdo 2"/>
          <p:cNvSpPr>
            <a:spLocks noGrp="1"/>
          </p:cNvSpPr>
          <p:nvPr>
            <p:ph idx="1"/>
          </p:nvPr>
        </p:nvSpPr>
        <p:spPr/>
        <p:txBody>
          <a:bodyPr>
            <a:normAutofit fontScale="62500" lnSpcReduction="20000"/>
          </a:bodyPr>
          <a:lstStyle/>
          <a:p>
            <a:pPr marL="0" indent="0" algn="just">
              <a:lnSpc>
                <a:spcPct val="120000"/>
              </a:lnSpc>
              <a:spcBef>
                <a:spcPts val="0"/>
              </a:spcBef>
              <a:buNone/>
            </a:pPr>
            <a:r>
              <a:rPr lang="pt-BR" dirty="0" smtClean="0"/>
              <a:t>“Para </a:t>
            </a:r>
            <a:r>
              <a:rPr lang="pt-BR" dirty="0"/>
              <a:t>a </a:t>
            </a:r>
            <a:r>
              <a:rPr lang="pt-BR" dirty="0">
                <a:solidFill>
                  <a:srgbClr val="FF0000"/>
                </a:solidFill>
              </a:rPr>
              <a:t>condução de tratores</a:t>
            </a:r>
            <a:r>
              <a:rPr lang="pt-BR" dirty="0"/>
              <a:t> em via pública, o art. 144 do </a:t>
            </a:r>
            <a:r>
              <a:rPr lang="pt-BR" dirty="0" smtClean="0"/>
              <a:t>CTB exige </a:t>
            </a:r>
            <a:r>
              <a:rPr lang="pt-BR" dirty="0">
                <a:solidFill>
                  <a:srgbClr val="FF0000"/>
                </a:solidFill>
              </a:rPr>
              <a:t>habilitação em categorias especiais</a:t>
            </a:r>
            <a:r>
              <a:rPr lang="pt-BR" dirty="0"/>
              <a:t>, destinadas a veículos </a:t>
            </a:r>
            <a:r>
              <a:rPr lang="pt-BR" dirty="0" smtClean="0"/>
              <a:t>com maior </a:t>
            </a:r>
            <a:r>
              <a:rPr lang="pt-BR" dirty="0"/>
              <a:t>capacidade de carga ou de lotação</a:t>
            </a:r>
            <a:r>
              <a:rPr lang="pt-BR" dirty="0" smtClean="0"/>
              <a:t>.  </a:t>
            </a:r>
            <a:r>
              <a:rPr lang="pt-BR" dirty="0"/>
              <a:t>A ressalva, no entanto, </a:t>
            </a:r>
            <a:r>
              <a:rPr lang="pt-BR" dirty="0">
                <a:solidFill>
                  <a:srgbClr val="FF0000"/>
                </a:solidFill>
              </a:rPr>
              <a:t>vale apenas para a condução de </a:t>
            </a:r>
            <a:r>
              <a:rPr lang="pt-BR" dirty="0" smtClean="0">
                <a:solidFill>
                  <a:srgbClr val="FF0000"/>
                </a:solidFill>
              </a:rPr>
              <a:t>tratores em </a:t>
            </a:r>
            <a:r>
              <a:rPr lang="pt-BR" dirty="0">
                <a:solidFill>
                  <a:srgbClr val="FF0000"/>
                </a:solidFill>
              </a:rPr>
              <a:t>vias públicas</a:t>
            </a:r>
            <a:r>
              <a:rPr lang="pt-BR" dirty="0"/>
              <a:t>, nada dispondo o CTB acerca da operação </a:t>
            </a:r>
            <a:r>
              <a:rPr lang="pt-BR" dirty="0" smtClean="0"/>
              <a:t>desses veículos </a:t>
            </a:r>
            <a:r>
              <a:rPr lang="pt-BR" dirty="0"/>
              <a:t>em áreas privadas. </a:t>
            </a:r>
            <a:r>
              <a:rPr lang="pt-BR" dirty="0" smtClean="0"/>
              <a:t>[...]  </a:t>
            </a:r>
            <a:r>
              <a:rPr lang="pt-BR" dirty="0"/>
              <a:t>I</a:t>
            </a:r>
            <a:r>
              <a:rPr lang="pt-BR" dirty="0" smtClean="0"/>
              <a:t>ndependentemente </a:t>
            </a:r>
            <a:r>
              <a:rPr lang="pt-BR" dirty="0"/>
              <a:t>do teor dos </a:t>
            </a:r>
            <a:r>
              <a:rPr lang="pt-BR" dirty="0" err="1"/>
              <a:t>arts</a:t>
            </a:r>
            <a:r>
              <a:rPr lang="pt-BR" dirty="0"/>
              <a:t>. 144 e 162 do CTB e </a:t>
            </a:r>
            <a:r>
              <a:rPr lang="pt-BR" dirty="0" smtClean="0"/>
              <a:t>embora nosso </a:t>
            </a:r>
            <a:r>
              <a:rPr lang="pt-BR" dirty="0"/>
              <a:t>ordenamento jurídico não contenha dispositivo específico </a:t>
            </a:r>
            <a:r>
              <a:rPr lang="pt-BR" dirty="0" smtClean="0"/>
              <a:t>que demande </a:t>
            </a:r>
            <a:r>
              <a:rPr lang="pt-BR" dirty="0"/>
              <a:t>do condutor de tratores formação específica, se a </a:t>
            </a:r>
            <a:r>
              <a:rPr lang="pt-BR" dirty="0" smtClean="0"/>
              <a:t>condução se </a:t>
            </a:r>
            <a:r>
              <a:rPr lang="pt-BR" dirty="0"/>
              <a:t>der em função de contrato de trabalho, </a:t>
            </a:r>
            <a:r>
              <a:rPr lang="pt-BR" dirty="0">
                <a:solidFill>
                  <a:srgbClr val="FF0000"/>
                </a:solidFill>
              </a:rPr>
              <a:t>o empregador </a:t>
            </a:r>
            <a:r>
              <a:rPr lang="pt-BR" dirty="0" smtClean="0">
                <a:solidFill>
                  <a:srgbClr val="FF0000"/>
                </a:solidFill>
              </a:rPr>
              <a:t>deverá certificar-se </a:t>
            </a:r>
            <a:r>
              <a:rPr lang="pt-BR" dirty="0">
                <a:solidFill>
                  <a:srgbClr val="FF0000"/>
                </a:solidFill>
              </a:rPr>
              <a:t>de que o empregado reúne plenas condições de operar </a:t>
            </a:r>
            <a:r>
              <a:rPr lang="pt-BR" dirty="0" smtClean="0">
                <a:solidFill>
                  <a:srgbClr val="FF0000"/>
                </a:solidFill>
              </a:rPr>
              <a:t>o veículo</a:t>
            </a:r>
            <a:r>
              <a:rPr lang="pt-BR" dirty="0">
                <a:solidFill>
                  <a:srgbClr val="FF0000"/>
                </a:solidFill>
              </a:rPr>
              <a:t>, exigindo dele a comprovação de experiência nesse mister </a:t>
            </a:r>
            <a:r>
              <a:rPr lang="pt-BR" dirty="0" smtClean="0">
                <a:solidFill>
                  <a:srgbClr val="FF0000"/>
                </a:solidFill>
              </a:rPr>
              <a:t>ou ministrando </a:t>
            </a:r>
            <a:r>
              <a:rPr lang="pt-BR" dirty="0">
                <a:solidFill>
                  <a:srgbClr val="FF0000"/>
                </a:solidFill>
              </a:rPr>
              <a:t>curso que o habilite para tanto</a:t>
            </a:r>
            <a:r>
              <a:rPr lang="pt-BR" dirty="0"/>
              <a:t>, pois cabe ao </a:t>
            </a:r>
            <a:r>
              <a:rPr lang="pt-BR" dirty="0" smtClean="0"/>
              <a:t>empregador preservar </a:t>
            </a:r>
            <a:r>
              <a:rPr lang="pt-BR" dirty="0"/>
              <a:t>a incolumidade física e psicológica do empregado no </a:t>
            </a:r>
            <a:r>
              <a:rPr lang="pt-BR" dirty="0" smtClean="0"/>
              <a:t>seu ambiente </a:t>
            </a:r>
            <a:r>
              <a:rPr lang="pt-BR" dirty="0"/>
              <a:t>de trabalho</a:t>
            </a:r>
            <a:r>
              <a:rPr lang="pt-BR" dirty="0" smtClean="0"/>
              <a:t>.” (</a:t>
            </a:r>
            <a:r>
              <a:rPr lang="pt-BR" dirty="0" err="1"/>
              <a:t>REsp</a:t>
            </a:r>
            <a:r>
              <a:rPr lang="pt-BR" dirty="0"/>
              <a:t> 1248760 / </a:t>
            </a:r>
            <a:r>
              <a:rPr lang="pt-BR" dirty="0" smtClean="0"/>
              <a:t>MG, </a:t>
            </a:r>
            <a:r>
              <a:rPr lang="pt-BR" dirty="0" err="1"/>
              <a:t>DJe</a:t>
            </a:r>
            <a:r>
              <a:rPr lang="pt-BR" dirty="0"/>
              <a:t> </a:t>
            </a:r>
            <a:r>
              <a:rPr lang="pt-BR" dirty="0" smtClean="0"/>
              <a:t>23/09/2011)</a:t>
            </a:r>
            <a:endParaRPr lang="pt-BR" dirty="0"/>
          </a:p>
          <a:p>
            <a:endParaRPr lang="pt-BR" dirty="0"/>
          </a:p>
        </p:txBody>
      </p:sp>
    </p:spTree>
    <p:extLst>
      <p:ext uri="{BB962C8B-B14F-4D97-AF65-F5344CB8AC3E}">
        <p14:creationId xmlns:p14="http://schemas.microsoft.com/office/powerpoint/2010/main" xmlns="" val="42931332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CONDIÇÕES FÍSICAS E MENTAIS DO CONDUTOR</a:t>
            </a:r>
            <a:endParaRPr lang="pt-BR" dirty="0"/>
          </a:p>
        </p:txBody>
      </p:sp>
      <p:sp>
        <p:nvSpPr>
          <p:cNvPr id="3" name="Espaço Reservado para Conteúdo 2"/>
          <p:cNvSpPr>
            <a:spLocks noGrp="1"/>
          </p:cNvSpPr>
          <p:nvPr>
            <p:ph idx="1"/>
          </p:nvPr>
        </p:nvSpPr>
        <p:spPr/>
        <p:txBody>
          <a:bodyPr/>
          <a:lstStyle/>
          <a:p>
            <a:pPr algn="just"/>
            <a:r>
              <a:rPr lang="en-US" dirty="0" err="1" smtClean="0"/>
              <a:t>Condições</a:t>
            </a:r>
            <a:r>
              <a:rPr lang="en-US" dirty="0" smtClean="0"/>
              <a:t> </a:t>
            </a:r>
            <a:r>
              <a:rPr lang="en-US" dirty="0" err="1" smtClean="0"/>
              <a:t>físicas</a:t>
            </a:r>
            <a:r>
              <a:rPr lang="en-US" dirty="0" smtClean="0"/>
              <a:t>: </a:t>
            </a:r>
            <a:r>
              <a:rPr lang="en-US" dirty="0" err="1" smtClean="0"/>
              <a:t>braço</a:t>
            </a:r>
            <a:r>
              <a:rPr lang="en-US" dirty="0" smtClean="0"/>
              <a:t> </a:t>
            </a:r>
            <a:r>
              <a:rPr lang="en-US" dirty="0" err="1" smtClean="0"/>
              <a:t>ou</a:t>
            </a:r>
            <a:r>
              <a:rPr lang="en-US" dirty="0" smtClean="0"/>
              <a:t> </a:t>
            </a:r>
            <a:r>
              <a:rPr lang="en-US" dirty="0" err="1" smtClean="0"/>
              <a:t>perna</a:t>
            </a:r>
            <a:r>
              <a:rPr lang="en-US" dirty="0" smtClean="0"/>
              <a:t> </a:t>
            </a:r>
            <a:r>
              <a:rPr lang="en-US" dirty="0" err="1" smtClean="0"/>
              <a:t>imobilizados</a:t>
            </a:r>
            <a:r>
              <a:rPr lang="en-US" dirty="0" smtClean="0"/>
              <a:t>, </a:t>
            </a:r>
            <a:r>
              <a:rPr lang="en-US" dirty="0" err="1" smtClean="0"/>
              <a:t>colar</a:t>
            </a:r>
            <a:r>
              <a:rPr lang="en-US" dirty="0" smtClean="0"/>
              <a:t> cervical, </a:t>
            </a:r>
            <a:r>
              <a:rPr lang="en-US" dirty="0" err="1" smtClean="0"/>
              <a:t>etc</a:t>
            </a:r>
            <a:r>
              <a:rPr lang="en-US" dirty="0" smtClean="0"/>
              <a:t> (art. 252, III)</a:t>
            </a:r>
          </a:p>
          <a:p>
            <a:pPr algn="just"/>
            <a:endParaRPr lang="en-US" dirty="0"/>
          </a:p>
          <a:p>
            <a:pPr algn="just"/>
            <a:r>
              <a:rPr lang="en-US" dirty="0" err="1" smtClean="0"/>
              <a:t>Incapacidade</a:t>
            </a:r>
            <a:r>
              <a:rPr lang="en-US" dirty="0" smtClean="0"/>
              <a:t> </a:t>
            </a:r>
            <a:r>
              <a:rPr lang="en-US" dirty="0" err="1" smtClean="0"/>
              <a:t>física</a:t>
            </a:r>
            <a:r>
              <a:rPr lang="en-US" dirty="0" smtClean="0"/>
              <a:t> </a:t>
            </a:r>
            <a:r>
              <a:rPr lang="en-US" dirty="0" err="1" smtClean="0"/>
              <a:t>permanente</a:t>
            </a:r>
            <a:r>
              <a:rPr lang="en-US" dirty="0" smtClean="0"/>
              <a:t>: art. 162, VI</a:t>
            </a:r>
          </a:p>
          <a:p>
            <a:pPr algn="just"/>
            <a:endParaRPr lang="en-US" dirty="0"/>
          </a:p>
          <a:p>
            <a:pPr algn="just"/>
            <a:r>
              <a:rPr lang="en-US" dirty="0" err="1" smtClean="0"/>
              <a:t>Incapacidade</a:t>
            </a:r>
            <a:r>
              <a:rPr lang="en-US" dirty="0" smtClean="0"/>
              <a:t> mental: </a:t>
            </a:r>
            <a:r>
              <a:rPr lang="en-US" dirty="0" err="1" smtClean="0"/>
              <a:t>sono</a:t>
            </a:r>
            <a:r>
              <a:rPr lang="en-US" dirty="0" smtClean="0"/>
              <a:t>, </a:t>
            </a:r>
            <a:r>
              <a:rPr lang="en-US" dirty="0" err="1" smtClean="0"/>
              <a:t>nervosismo</a:t>
            </a:r>
            <a:r>
              <a:rPr lang="en-US" dirty="0" smtClean="0"/>
              <a:t> </a:t>
            </a:r>
            <a:r>
              <a:rPr lang="en-US" dirty="0" err="1" smtClean="0"/>
              <a:t>extremo</a:t>
            </a:r>
            <a:r>
              <a:rPr lang="en-US" dirty="0" smtClean="0"/>
              <a:t> (art. 252, III)</a:t>
            </a:r>
            <a:endParaRPr lang="pt-BR" dirty="0"/>
          </a:p>
        </p:txBody>
      </p:sp>
    </p:spTree>
    <p:extLst>
      <p:ext uri="{BB962C8B-B14F-4D97-AF65-F5344CB8AC3E}">
        <p14:creationId xmlns:p14="http://schemas.microsoft.com/office/powerpoint/2010/main" xmlns="" val="156601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EMBRIAGUEZ AO VOLANTE</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en-US" dirty="0" smtClean="0"/>
              <a:t>“</a:t>
            </a:r>
            <a:r>
              <a:rPr lang="en-US" dirty="0" err="1" smtClean="0"/>
              <a:t>Qualquer</a:t>
            </a:r>
            <a:r>
              <a:rPr lang="en-US" dirty="0" smtClean="0"/>
              <a:t> </a:t>
            </a:r>
            <a:r>
              <a:rPr lang="en-US" dirty="0" err="1" smtClean="0"/>
              <a:t>concentração</a:t>
            </a:r>
            <a:r>
              <a:rPr lang="en-US" dirty="0" smtClean="0"/>
              <a:t> de </a:t>
            </a:r>
            <a:r>
              <a:rPr lang="en-US" dirty="0" err="1" smtClean="0"/>
              <a:t>álcool</a:t>
            </a:r>
            <a:r>
              <a:rPr lang="en-US" dirty="0" smtClean="0"/>
              <a:t> </a:t>
            </a:r>
            <a:r>
              <a:rPr lang="en-US" dirty="0" err="1" smtClean="0"/>
              <a:t>por</a:t>
            </a:r>
            <a:r>
              <a:rPr lang="en-US" dirty="0" smtClean="0"/>
              <a:t> </a:t>
            </a:r>
            <a:r>
              <a:rPr lang="en-US" dirty="0" err="1" smtClean="0"/>
              <a:t>litro</a:t>
            </a:r>
            <a:r>
              <a:rPr lang="en-US" dirty="0" smtClean="0"/>
              <a:t> de </a:t>
            </a:r>
            <a:r>
              <a:rPr lang="en-US" dirty="0" err="1" smtClean="0"/>
              <a:t>sangue</a:t>
            </a:r>
            <a:r>
              <a:rPr lang="en-US" dirty="0" smtClean="0"/>
              <a:t> </a:t>
            </a:r>
            <a:r>
              <a:rPr lang="en-US" dirty="0" err="1" smtClean="0"/>
              <a:t>sujeita</a:t>
            </a:r>
            <a:r>
              <a:rPr lang="en-US" dirty="0" smtClean="0"/>
              <a:t> o </a:t>
            </a:r>
            <a:r>
              <a:rPr lang="en-US" dirty="0" err="1" smtClean="0"/>
              <a:t>condutor</a:t>
            </a:r>
            <a:r>
              <a:rPr lang="en-US" dirty="0" smtClean="0"/>
              <a:t> </a:t>
            </a:r>
            <a:r>
              <a:rPr lang="en-US" dirty="0" err="1" smtClean="0"/>
              <a:t>às</a:t>
            </a:r>
            <a:r>
              <a:rPr lang="en-US" dirty="0" smtClean="0"/>
              <a:t> </a:t>
            </a:r>
            <a:r>
              <a:rPr lang="en-US" dirty="0" err="1" smtClean="0"/>
              <a:t>penalidades</a:t>
            </a:r>
            <a:r>
              <a:rPr lang="en-US" dirty="0" smtClean="0"/>
              <a:t> do art. 165 do CTB”</a:t>
            </a:r>
          </a:p>
          <a:p>
            <a:pPr algn="just"/>
            <a:endParaRPr lang="en-US" dirty="0"/>
          </a:p>
          <a:p>
            <a:pPr algn="just"/>
            <a:r>
              <a:rPr lang="en-US" dirty="0" err="1" smtClean="0"/>
              <a:t>Margem</a:t>
            </a:r>
            <a:r>
              <a:rPr lang="en-US" dirty="0" smtClean="0"/>
              <a:t> de </a:t>
            </a:r>
            <a:r>
              <a:rPr lang="en-US" dirty="0" err="1" smtClean="0"/>
              <a:t>tolerância</a:t>
            </a:r>
            <a:r>
              <a:rPr lang="en-US" dirty="0" smtClean="0"/>
              <a:t>: 0,04 </a:t>
            </a:r>
            <a:r>
              <a:rPr lang="en-US" dirty="0" err="1" smtClean="0"/>
              <a:t>miligrama</a:t>
            </a:r>
            <a:r>
              <a:rPr lang="en-US" dirty="0" smtClean="0"/>
              <a:t> de </a:t>
            </a:r>
            <a:r>
              <a:rPr lang="en-US" dirty="0" err="1" smtClean="0"/>
              <a:t>alcool</a:t>
            </a:r>
            <a:r>
              <a:rPr lang="en-US" dirty="0" smtClean="0"/>
              <a:t> </a:t>
            </a:r>
            <a:r>
              <a:rPr lang="en-US" dirty="0" err="1" smtClean="0"/>
              <a:t>por</a:t>
            </a:r>
            <a:r>
              <a:rPr lang="en-US" dirty="0" smtClean="0"/>
              <a:t> </a:t>
            </a:r>
            <a:r>
              <a:rPr lang="en-US" dirty="0" err="1" smtClean="0"/>
              <a:t>litro</a:t>
            </a:r>
            <a:r>
              <a:rPr lang="en-US" dirty="0" smtClean="0"/>
              <a:t> de </a:t>
            </a:r>
            <a:r>
              <a:rPr lang="en-US" dirty="0" err="1" smtClean="0"/>
              <a:t>ar</a:t>
            </a:r>
            <a:r>
              <a:rPr lang="en-US" dirty="0" smtClean="0"/>
              <a:t> alveolar, o </a:t>
            </a:r>
            <a:r>
              <a:rPr lang="en-US" dirty="0" err="1" smtClean="0"/>
              <a:t>que</a:t>
            </a:r>
            <a:r>
              <a:rPr lang="en-US" dirty="0" smtClean="0"/>
              <a:t> </a:t>
            </a:r>
            <a:r>
              <a:rPr lang="en-US" dirty="0" err="1" smtClean="0"/>
              <a:t>equivale</a:t>
            </a:r>
            <a:r>
              <a:rPr lang="en-US" dirty="0" smtClean="0"/>
              <a:t> </a:t>
            </a:r>
            <a:r>
              <a:rPr lang="en-US" dirty="0" err="1" smtClean="0"/>
              <a:t>ao</a:t>
            </a:r>
            <a:r>
              <a:rPr lang="en-US" dirty="0" smtClean="0"/>
              <a:t> valor </a:t>
            </a:r>
            <a:r>
              <a:rPr lang="en-US" dirty="0" err="1" smtClean="0"/>
              <a:t>considerado</a:t>
            </a:r>
            <a:r>
              <a:rPr lang="en-US" dirty="0" smtClean="0"/>
              <a:t> de 0,01 mg/l (</a:t>
            </a:r>
            <a:r>
              <a:rPr lang="en-US" dirty="0" err="1" smtClean="0"/>
              <a:t>Resolução</a:t>
            </a:r>
            <a:r>
              <a:rPr lang="en-US" dirty="0" smtClean="0"/>
              <a:t> nº 432/13 do CONTRAN)</a:t>
            </a:r>
          </a:p>
          <a:p>
            <a:pPr algn="just"/>
            <a:r>
              <a:rPr lang="en-US" dirty="0" smtClean="0"/>
              <a:t>O </a:t>
            </a:r>
            <a:r>
              <a:rPr lang="en-US" dirty="0" err="1" smtClean="0"/>
              <a:t>erro</a:t>
            </a:r>
            <a:r>
              <a:rPr lang="en-US" dirty="0" smtClean="0"/>
              <a:t> </a:t>
            </a:r>
            <a:r>
              <a:rPr lang="en-US" dirty="0" err="1" smtClean="0"/>
              <a:t>máximo</a:t>
            </a:r>
            <a:r>
              <a:rPr lang="en-US" dirty="0" smtClean="0"/>
              <a:t> </a:t>
            </a:r>
            <a:r>
              <a:rPr lang="en-US" dirty="0" err="1" smtClean="0"/>
              <a:t>admissível</a:t>
            </a:r>
            <a:r>
              <a:rPr lang="en-US" dirty="0" smtClean="0"/>
              <a:t> no </a:t>
            </a:r>
            <a:r>
              <a:rPr lang="en-US" dirty="0" err="1" smtClean="0"/>
              <a:t>etilômetro</a:t>
            </a:r>
            <a:r>
              <a:rPr lang="en-US" dirty="0" smtClean="0"/>
              <a:t> é de 0,032 mg/l. </a:t>
            </a:r>
            <a:endParaRPr lang="pt-BR" dirty="0"/>
          </a:p>
        </p:txBody>
      </p:sp>
    </p:spTree>
    <p:extLst>
      <p:ext uri="{BB962C8B-B14F-4D97-AF65-F5344CB8AC3E}">
        <p14:creationId xmlns:p14="http://schemas.microsoft.com/office/powerpoint/2010/main" xmlns="" val="2652551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VIA PÚBLICA</a:t>
            </a:r>
            <a:endParaRPr lang="pt-BR" dirty="0"/>
          </a:p>
        </p:txBody>
      </p:sp>
      <p:sp>
        <p:nvSpPr>
          <p:cNvPr id="3" name="Espaço Reservado para Conteúdo 2"/>
          <p:cNvSpPr>
            <a:spLocks noGrp="1"/>
          </p:cNvSpPr>
          <p:nvPr>
            <p:ph idx="1"/>
          </p:nvPr>
        </p:nvSpPr>
        <p:spPr/>
        <p:txBody>
          <a:bodyPr/>
          <a:lstStyle/>
          <a:p>
            <a:pPr algn="just"/>
            <a:r>
              <a:rPr lang="en-US" dirty="0" smtClean="0"/>
              <a:t>“São </a:t>
            </a:r>
            <a:r>
              <a:rPr lang="en-US" dirty="0" err="1" smtClean="0"/>
              <a:t>vias</a:t>
            </a:r>
            <a:r>
              <a:rPr lang="en-US" dirty="0"/>
              <a:t> </a:t>
            </a:r>
            <a:r>
              <a:rPr lang="en-US" dirty="0" err="1" smtClean="0"/>
              <a:t>terrestres</a:t>
            </a:r>
            <a:r>
              <a:rPr lang="en-US" dirty="0" smtClean="0"/>
              <a:t> </a:t>
            </a:r>
            <a:r>
              <a:rPr lang="en-US" dirty="0" err="1" smtClean="0"/>
              <a:t>urbanas</a:t>
            </a:r>
            <a:r>
              <a:rPr lang="en-US" dirty="0" smtClean="0"/>
              <a:t> e </a:t>
            </a:r>
            <a:r>
              <a:rPr lang="en-US" dirty="0" err="1" smtClean="0"/>
              <a:t>rurais</a:t>
            </a:r>
            <a:r>
              <a:rPr lang="en-US" dirty="0" smtClean="0"/>
              <a:t> as </a:t>
            </a:r>
            <a:r>
              <a:rPr lang="en-US" dirty="0" err="1" smtClean="0"/>
              <a:t>ruas</a:t>
            </a:r>
            <a:r>
              <a:rPr lang="en-US" dirty="0" smtClean="0"/>
              <a:t>, as </a:t>
            </a:r>
            <a:r>
              <a:rPr lang="en-US" dirty="0" err="1" smtClean="0"/>
              <a:t>avenidas</a:t>
            </a:r>
            <a:r>
              <a:rPr lang="en-US" dirty="0" smtClean="0"/>
              <a:t>, </a:t>
            </a:r>
            <a:r>
              <a:rPr lang="en-US" dirty="0" err="1" smtClean="0"/>
              <a:t>os</a:t>
            </a:r>
            <a:r>
              <a:rPr lang="en-US" dirty="0" smtClean="0"/>
              <a:t> </a:t>
            </a:r>
            <a:r>
              <a:rPr lang="en-US" dirty="0" err="1" smtClean="0"/>
              <a:t>logradouros</a:t>
            </a:r>
            <a:r>
              <a:rPr lang="en-US" dirty="0" smtClean="0"/>
              <a:t>, </a:t>
            </a:r>
            <a:r>
              <a:rPr lang="en-US" dirty="0" err="1" smtClean="0"/>
              <a:t>os</a:t>
            </a:r>
            <a:r>
              <a:rPr lang="en-US" dirty="0" smtClean="0"/>
              <a:t> </a:t>
            </a:r>
            <a:r>
              <a:rPr lang="en-US" dirty="0" err="1" smtClean="0"/>
              <a:t>caminhos</a:t>
            </a:r>
            <a:r>
              <a:rPr lang="en-US" dirty="0" smtClean="0"/>
              <a:t>, as </a:t>
            </a:r>
            <a:r>
              <a:rPr lang="en-US" dirty="0" err="1" smtClean="0"/>
              <a:t>passagens</a:t>
            </a:r>
            <a:r>
              <a:rPr lang="en-US" dirty="0" smtClean="0"/>
              <a:t>, as </a:t>
            </a:r>
            <a:r>
              <a:rPr lang="en-US" dirty="0" err="1" smtClean="0"/>
              <a:t>estradas</a:t>
            </a:r>
            <a:r>
              <a:rPr lang="en-US" dirty="0" smtClean="0"/>
              <a:t> e as </a:t>
            </a:r>
            <a:r>
              <a:rPr lang="en-US" dirty="0" err="1" smtClean="0"/>
              <a:t>rodovias</a:t>
            </a:r>
            <a:r>
              <a:rPr lang="en-US" dirty="0" smtClean="0"/>
              <a:t>, </a:t>
            </a:r>
            <a:r>
              <a:rPr lang="en-US" dirty="0" err="1" smtClean="0"/>
              <a:t>que</a:t>
            </a:r>
            <a:r>
              <a:rPr lang="en-US" dirty="0" smtClean="0"/>
              <a:t> </a:t>
            </a:r>
            <a:r>
              <a:rPr lang="en-US" dirty="0" err="1" smtClean="0"/>
              <a:t>terão</a:t>
            </a:r>
            <a:r>
              <a:rPr lang="en-US" dirty="0" smtClean="0"/>
              <a:t> o </a:t>
            </a:r>
            <a:r>
              <a:rPr lang="en-US" dirty="0" err="1" smtClean="0"/>
              <a:t>seu</a:t>
            </a:r>
            <a:r>
              <a:rPr lang="en-US" dirty="0" smtClean="0"/>
              <a:t> </a:t>
            </a:r>
            <a:r>
              <a:rPr lang="en-US" dirty="0" err="1" smtClean="0"/>
              <a:t>uso</a:t>
            </a:r>
            <a:r>
              <a:rPr lang="en-US" dirty="0" smtClean="0"/>
              <a:t> </a:t>
            </a:r>
            <a:r>
              <a:rPr lang="en-US" dirty="0" err="1" smtClean="0"/>
              <a:t>regulamentado</a:t>
            </a:r>
            <a:r>
              <a:rPr lang="en-US" dirty="0" smtClean="0"/>
              <a:t> </a:t>
            </a:r>
            <a:r>
              <a:rPr lang="en-US" dirty="0" err="1" smtClean="0"/>
              <a:t>pelo</a:t>
            </a:r>
            <a:r>
              <a:rPr lang="en-US" dirty="0" smtClean="0"/>
              <a:t> </a:t>
            </a:r>
            <a:r>
              <a:rPr lang="en-US" dirty="0" err="1" smtClean="0"/>
              <a:t>órgão</a:t>
            </a:r>
            <a:r>
              <a:rPr lang="en-US" dirty="0" smtClean="0"/>
              <a:t> </a:t>
            </a:r>
            <a:r>
              <a:rPr lang="en-US" dirty="0" err="1" smtClean="0"/>
              <a:t>ou</a:t>
            </a:r>
            <a:r>
              <a:rPr lang="en-US" dirty="0" smtClean="0"/>
              <a:t> </a:t>
            </a:r>
            <a:r>
              <a:rPr lang="en-US" dirty="0" err="1" smtClean="0"/>
              <a:t>entidade</a:t>
            </a:r>
            <a:r>
              <a:rPr lang="en-US" dirty="0" smtClean="0"/>
              <a:t> com </a:t>
            </a:r>
            <a:r>
              <a:rPr lang="en-US" dirty="0" err="1" smtClean="0"/>
              <a:t>circunscrição</a:t>
            </a:r>
            <a:r>
              <a:rPr lang="en-US" dirty="0" smtClean="0"/>
              <a:t> </a:t>
            </a:r>
            <a:r>
              <a:rPr lang="en-US" dirty="0" err="1" smtClean="0"/>
              <a:t>sobre</a:t>
            </a:r>
            <a:r>
              <a:rPr lang="en-US" dirty="0" smtClean="0"/>
              <a:t> </a:t>
            </a:r>
            <a:r>
              <a:rPr lang="en-US" dirty="0" err="1" smtClean="0"/>
              <a:t>elas</a:t>
            </a:r>
            <a:r>
              <a:rPr lang="en-US" dirty="0" smtClean="0"/>
              <a:t> […]” (CTB, art. 2º, </a:t>
            </a:r>
            <a:r>
              <a:rPr lang="en-US" i="1" dirty="0" smtClean="0"/>
              <a:t>caput</a:t>
            </a:r>
            <a:r>
              <a:rPr lang="en-US" dirty="0" smtClean="0"/>
              <a:t>)</a:t>
            </a:r>
          </a:p>
          <a:p>
            <a:pPr algn="just"/>
            <a:endParaRPr lang="en-US" dirty="0"/>
          </a:p>
          <a:p>
            <a:pPr marL="0" indent="0">
              <a:buNone/>
            </a:pPr>
            <a:endParaRPr lang="pt-BR" dirty="0"/>
          </a:p>
        </p:txBody>
      </p:sp>
    </p:spTree>
    <p:extLst>
      <p:ext uri="{BB962C8B-B14F-4D97-AF65-F5344CB8AC3E}">
        <p14:creationId xmlns:p14="http://schemas.microsoft.com/office/powerpoint/2010/main" xmlns="" val="41550938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DAS CONDIÇÕES DE CIRCULAÇÃO DO VEÍCULO</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en-US" dirty="0" smtClean="0"/>
              <a:t>“Antes de </a:t>
            </a:r>
            <a:r>
              <a:rPr lang="en-US" dirty="0" err="1" smtClean="0"/>
              <a:t>colocar</a:t>
            </a:r>
            <a:r>
              <a:rPr lang="en-US" dirty="0" smtClean="0"/>
              <a:t> o </a:t>
            </a:r>
            <a:r>
              <a:rPr lang="en-US" dirty="0" err="1" smtClean="0"/>
              <a:t>veículo</a:t>
            </a:r>
            <a:r>
              <a:rPr lang="en-US" dirty="0" smtClean="0"/>
              <a:t> </a:t>
            </a:r>
            <a:r>
              <a:rPr lang="en-US" dirty="0" err="1" smtClean="0"/>
              <a:t>em</a:t>
            </a:r>
            <a:r>
              <a:rPr lang="en-US" dirty="0" smtClean="0"/>
              <a:t> </a:t>
            </a:r>
            <a:r>
              <a:rPr lang="en-US" dirty="0" err="1" smtClean="0"/>
              <a:t>circulação</a:t>
            </a:r>
            <a:r>
              <a:rPr lang="en-US" dirty="0" smtClean="0"/>
              <a:t> </a:t>
            </a:r>
            <a:r>
              <a:rPr lang="en-US" dirty="0" err="1" smtClean="0"/>
              <a:t>nas</a:t>
            </a:r>
            <a:r>
              <a:rPr lang="en-US" dirty="0" smtClean="0"/>
              <a:t> </a:t>
            </a:r>
            <a:r>
              <a:rPr lang="en-US" dirty="0" err="1" smtClean="0"/>
              <a:t>vias</a:t>
            </a:r>
            <a:r>
              <a:rPr lang="en-US" dirty="0" smtClean="0"/>
              <a:t> </a:t>
            </a:r>
            <a:r>
              <a:rPr lang="en-US" dirty="0" err="1" smtClean="0"/>
              <a:t>públicas</a:t>
            </a:r>
            <a:r>
              <a:rPr lang="en-US" dirty="0" smtClean="0"/>
              <a:t>, o </a:t>
            </a:r>
            <a:r>
              <a:rPr lang="en-US" dirty="0" err="1" smtClean="0"/>
              <a:t>condutor</a:t>
            </a:r>
            <a:r>
              <a:rPr lang="en-US" dirty="0" smtClean="0"/>
              <a:t> </a:t>
            </a:r>
            <a:r>
              <a:rPr lang="en-US" dirty="0" err="1" smtClean="0"/>
              <a:t>deverá</a:t>
            </a:r>
            <a:r>
              <a:rPr lang="en-US" dirty="0" smtClean="0"/>
              <a:t> </a:t>
            </a:r>
            <a:r>
              <a:rPr lang="en-US" dirty="0" err="1" smtClean="0"/>
              <a:t>verificar</a:t>
            </a:r>
            <a:r>
              <a:rPr lang="en-US" dirty="0" smtClean="0"/>
              <a:t> a </a:t>
            </a:r>
            <a:r>
              <a:rPr lang="en-US" dirty="0" err="1" smtClean="0"/>
              <a:t>existência</a:t>
            </a:r>
            <a:r>
              <a:rPr lang="en-US" dirty="0" smtClean="0"/>
              <a:t> e as boas </a:t>
            </a:r>
            <a:r>
              <a:rPr lang="en-US" dirty="0" err="1" smtClean="0"/>
              <a:t>condições</a:t>
            </a:r>
            <a:r>
              <a:rPr lang="en-US" dirty="0" smtClean="0"/>
              <a:t> de </a:t>
            </a:r>
            <a:r>
              <a:rPr lang="en-US" dirty="0" err="1" smtClean="0"/>
              <a:t>funcionamento</a:t>
            </a:r>
            <a:r>
              <a:rPr lang="en-US" dirty="0" smtClean="0"/>
              <a:t> dos </a:t>
            </a:r>
            <a:r>
              <a:rPr lang="en-US" dirty="0" err="1" smtClean="0"/>
              <a:t>equipamentos</a:t>
            </a:r>
            <a:r>
              <a:rPr lang="en-US" dirty="0" smtClean="0"/>
              <a:t> de </a:t>
            </a:r>
            <a:r>
              <a:rPr lang="en-US" dirty="0" err="1" smtClean="0"/>
              <a:t>uso</a:t>
            </a:r>
            <a:r>
              <a:rPr lang="en-US" dirty="0" smtClean="0"/>
              <a:t> </a:t>
            </a:r>
            <a:r>
              <a:rPr lang="en-US" dirty="0" err="1" smtClean="0"/>
              <a:t>obrigatório</a:t>
            </a:r>
            <a:r>
              <a:rPr lang="en-US" dirty="0" smtClean="0"/>
              <a:t>, </a:t>
            </a:r>
            <a:r>
              <a:rPr lang="en-US" dirty="0" err="1" smtClean="0"/>
              <a:t>bem</a:t>
            </a:r>
            <a:r>
              <a:rPr lang="en-US" dirty="0" smtClean="0"/>
              <a:t> </a:t>
            </a:r>
            <a:r>
              <a:rPr lang="en-US" dirty="0" err="1" smtClean="0"/>
              <a:t>como</a:t>
            </a:r>
            <a:r>
              <a:rPr lang="en-US" dirty="0" smtClean="0"/>
              <a:t> </a:t>
            </a:r>
            <a:r>
              <a:rPr lang="en-US" dirty="0" err="1" smtClean="0"/>
              <a:t>assegurar</a:t>
            </a:r>
            <a:r>
              <a:rPr lang="en-US" dirty="0" smtClean="0"/>
              <a:t>-se da </a:t>
            </a:r>
            <a:r>
              <a:rPr lang="en-US" dirty="0" err="1" smtClean="0"/>
              <a:t>existência</a:t>
            </a:r>
            <a:r>
              <a:rPr lang="en-US" dirty="0" smtClean="0"/>
              <a:t> de </a:t>
            </a:r>
            <a:r>
              <a:rPr lang="en-US" dirty="0" err="1" smtClean="0"/>
              <a:t>combustível</a:t>
            </a:r>
            <a:r>
              <a:rPr lang="en-US" dirty="0" smtClean="0"/>
              <a:t> </a:t>
            </a:r>
            <a:r>
              <a:rPr lang="en-US" dirty="0" err="1" smtClean="0"/>
              <a:t>suficiente</a:t>
            </a:r>
            <a:r>
              <a:rPr lang="en-US" dirty="0" smtClean="0"/>
              <a:t> </a:t>
            </a:r>
            <a:r>
              <a:rPr lang="en-US" dirty="0" err="1" smtClean="0"/>
              <a:t>para</a:t>
            </a:r>
            <a:r>
              <a:rPr lang="en-US" dirty="0" smtClean="0"/>
              <a:t> </a:t>
            </a:r>
            <a:r>
              <a:rPr lang="en-US" dirty="0" err="1" smtClean="0"/>
              <a:t>chegar</a:t>
            </a:r>
            <a:r>
              <a:rPr lang="en-US" dirty="0" smtClean="0"/>
              <a:t> </a:t>
            </a:r>
            <a:r>
              <a:rPr lang="en-US" dirty="0" err="1" smtClean="0"/>
              <a:t>ao</a:t>
            </a:r>
            <a:r>
              <a:rPr lang="en-US" dirty="0" smtClean="0"/>
              <a:t> local de </a:t>
            </a:r>
            <a:r>
              <a:rPr lang="en-US" dirty="0" err="1" smtClean="0"/>
              <a:t>destino</a:t>
            </a:r>
            <a:r>
              <a:rPr lang="en-US" dirty="0" smtClean="0"/>
              <a:t>.”(CTB, art. 27)</a:t>
            </a:r>
          </a:p>
          <a:p>
            <a:pPr algn="just"/>
            <a:endParaRPr lang="en-US" dirty="0"/>
          </a:p>
          <a:p>
            <a:pPr algn="just"/>
            <a:r>
              <a:rPr lang="en-US" dirty="0" err="1" smtClean="0"/>
              <a:t>Pneus</a:t>
            </a:r>
            <a:r>
              <a:rPr lang="en-US" dirty="0" smtClean="0"/>
              <a:t>, </a:t>
            </a:r>
            <a:r>
              <a:rPr lang="en-US" dirty="0" err="1" smtClean="0"/>
              <a:t>sistema</a:t>
            </a:r>
            <a:r>
              <a:rPr lang="en-US" dirty="0" smtClean="0"/>
              <a:t> de </a:t>
            </a:r>
            <a:r>
              <a:rPr lang="en-US" dirty="0" err="1" smtClean="0"/>
              <a:t>iluminação</a:t>
            </a:r>
            <a:r>
              <a:rPr lang="en-US" dirty="0" smtClean="0"/>
              <a:t> e </a:t>
            </a:r>
            <a:r>
              <a:rPr lang="en-US" dirty="0" err="1" smtClean="0"/>
              <a:t>sinalização</a:t>
            </a:r>
            <a:r>
              <a:rPr lang="en-US" dirty="0" smtClean="0"/>
              <a:t>, </a:t>
            </a:r>
            <a:r>
              <a:rPr lang="en-US" dirty="0" err="1" smtClean="0"/>
              <a:t>cinto</a:t>
            </a:r>
            <a:r>
              <a:rPr lang="en-US" dirty="0" smtClean="0"/>
              <a:t> de </a:t>
            </a:r>
            <a:r>
              <a:rPr lang="en-US" dirty="0" err="1" smtClean="0"/>
              <a:t>segurança</a:t>
            </a:r>
            <a:r>
              <a:rPr lang="en-US" dirty="0" smtClean="0"/>
              <a:t> etc.</a:t>
            </a:r>
            <a:endParaRPr lang="pt-BR" dirty="0"/>
          </a:p>
        </p:txBody>
      </p:sp>
    </p:spTree>
    <p:extLst>
      <p:ext uri="{BB962C8B-B14F-4D97-AF65-F5344CB8AC3E}">
        <p14:creationId xmlns:p14="http://schemas.microsoft.com/office/powerpoint/2010/main" xmlns="" val="2653805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DAS CONDIÇÕES DE CIRCULAÇÃO DO VEÍCULO</a:t>
            </a:r>
            <a:endParaRPr lang="pt-BR" dirty="0"/>
          </a:p>
        </p:txBody>
      </p:sp>
      <p:sp>
        <p:nvSpPr>
          <p:cNvPr id="3" name="Espaço Reservado para Conteúdo 2"/>
          <p:cNvSpPr>
            <a:spLocks noGrp="1"/>
          </p:cNvSpPr>
          <p:nvPr>
            <p:ph idx="1"/>
          </p:nvPr>
        </p:nvSpPr>
        <p:spPr>
          <a:xfrm>
            <a:off x="457200" y="1916832"/>
            <a:ext cx="8229600" cy="4209331"/>
          </a:xfrm>
        </p:spPr>
        <p:txBody>
          <a:bodyPr/>
          <a:lstStyle/>
          <a:p>
            <a:pPr algn="just"/>
            <a:r>
              <a:rPr lang="en-US" dirty="0" smtClean="0"/>
              <a:t>“</a:t>
            </a:r>
            <a:r>
              <a:rPr lang="en-US" dirty="0" err="1" smtClean="0"/>
              <a:t>Ao</a:t>
            </a:r>
            <a:r>
              <a:rPr lang="en-US" dirty="0" smtClean="0"/>
              <a:t> </a:t>
            </a:r>
            <a:r>
              <a:rPr lang="en-US" dirty="0" err="1" smtClean="0"/>
              <a:t>proprietário</a:t>
            </a:r>
            <a:r>
              <a:rPr lang="en-US" dirty="0" smtClean="0"/>
              <a:t> </a:t>
            </a:r>
            <a:r>
              <a:rPr lang="en-US" dirty="0" err="1" smtClean="0"/>
              <a:t>caberá</a:t>
            </a:r>
            <a:r>
              <a:rPr lang="en-US" dirty="0" smtClean="0"/>
              <a:t> </a:t>
            </a:r>
            <a:r>
              <a:rPr lang="en-US" dirty="0" err="1" smtClean="0"/>
              <a:t>sempre</a:t>
            </a:r>
            <a:r>
              <a:rPr lang="en-US" dirty="0" smtClean="0"/>
              <a:t> a </a:t>
            </a:r>
            <a:r>
              <a:rPr lang="en-US" dirty="0" err="1" smtClean="0"/>
              <a:t>responsabilidade</a:t>
            </a:r>
            <a:r>
              <a:rPr lang="en-US" dirty="0" smtClean="0"/>
              <a:t> </a:t>
            </a:r>
            <a:r>
              <a:rPr lang="en-US" dirty="0" err="1" smtClean="0"/>
              <a:t>pela</a:t>
            </a:r>
            <a:r>
              <a:rPr lang="en-US" dirty="0" smtClean="0"/>
              <a:t> </a:t>
            </a:r>
            <a:r>
              <a:rPr lang="en-US" dirty="0" err="1" smtClean="0"/>
              <a:t>infração</a:t>
            </a:r>
            <a:r>
              <a:rPr lang="en-US" dirty="0" smtClean="0"/>
              <a:t> </a:t>
            </a:r>
            <a:r>
              <a:rPr lang="en-US" dirty="0" err="1" smtClean="0"/>
              <a:t>referente</a:t>
            </a:r>
            <a:r>
              <a:rPr lang="en-US" dirty="0" smtClean="0"/>
              <a:t> à </a:t>
            </a:r>
            <a:r>
              <a:rPr lang="en-US" dirty="0" err="1" smtClean="0"/>
              <a:t>prévia</a:t>
            </a:r>
            <a:r>
              <a:rPr lang="en-US" dirty="0" smtClean="0"/>
              <a:t> </a:t>
            </a:r>
            <a:r>
              <a:rPr lang="en-US" dirty="0" err="1" smtClean="0"/>
              <a:t>regularização</a:t>
            </a:r>
            <a:r>
              <a:rPr lang="en-US" dirty="0" smtClean="0"/>
              <a:t> e </a:t>
            </a:r>
            <a:r>
              <a:rPr lang="en-US" dirty="0" err="1" smtClean="0"/>
              <a:t>preenchimento</a:t>
            </a:r>
            <a:r>
              <a:rPr lang="en-US" dirty="0" smtClean="0"/>
              <a:t> das </a:t>
            </a:r>
            <a:r>
              <a:rPr lang="en-US" dirty="0" err="1" smtClean="0"/>
              <a:t>formalidades</a:t>
            </a:r>
            <a:r>
              <a:rPr lang="en-US" dirty="0" smtClean="0"/>
              <a:t> e </a:t>
            </a:r>
            <a:r>
              <a:rPr lang="en-US" dirty="0" err="1" smtClean="0"/>
              <a:t>condições</a:t>
            </a:r>
            <a:r>
              <a:rPr lang="en-US" dirty="0" smtClean="0"/>
              <a:t> </a:t>
            </a:r>
            <a:r>
              <a:rPr lang="en-US" dirty="0" err="1" smtClean="0"/>
              <a:t>exigidas</a:t>
            </a:r>
            <a:r>
              <a:rPr lang="en-US" dirty="0" smtClean="0"/>
              <a:t> </a:t>
            </a:r>
            <a:r>
              <a:rPr lang="en-US" dirty="0" err="1" smtClean="0"/>
              <a:t>para</a:t>
            </a:r>
            <a:r>
              <a:rPr lang="en-US" dirty="0" smtClean="0"/>
              <a:t> o </a:t>
            </a:r>
            <a:r>
              <a:rPr lang="en-US" dirty="0" err="1" smtClean="0"/>
              <a:t>trânsito</a:t>
            </a:r>
            <a:r>
              <a:rPr lang="en-US" dirty="0" smtClean="0"/>
              <a:t> do </a:t>
            </a:r>
            <a:r>
              <a:rPr lang="en-US" dirty="0" err="1" smtClean="0"/>
              <a:t>veículo</a:t>
            </a:r>
            <a:r>
              <a:rPr lang="en-US" dirty="0" smtClean="0"/>
              <a:t> </a:t>
            </a:r>
            <a:r>
              <a:rPr lang="en-US" dirty="0" err="1" smtClean="0"/>
              <a:t>na</a:t>
            </a:r>
            <a:r>
              <a:rPr lang="en-US" dirty="0" smtClean="0"/>
              <a:t> via </a:t>
            </a:r>
            <a:r>
              <a:rPr lang="en-US" dirty="0" err="1" smtClean="0"/>
              <a:t>terrestre</a:t>
            </a:r>
            <a:r>
              <a:rPr lang="en-US" dirty="0" smtClean="0"/>
              <a:t> […]” (CTB, Art. 257, § 2º)</a:t>
            </a:r>
          </a:p>
          <a:p>
            <a:pPr marL="0" indent="0" algn="just">
              <a:buNone/>
            </a:pPr>
            <a:endParaRPr lang="en-US" dirty="0"/>
          </a:p>
        </p:txBody>
      </p:sp>
    </p:spTree>
    <p:extLst>
      <p:ext uri="{BB962C8B-B14F-4D97-AF65-F5344CB8AC3E}">
        <p14:creationId xmlns:p14="http://schemas.microsoft.com/office/powerpoint/2010/main" xmlns="" val="533417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DA DIREÇÃO VEICULAR</a:t>
            </a:r>
            <a:endParaRPr lang="pt-BR" dirty="0"/>
          </a:p>
        </p:txBody>
      </p:sp>
      <p:sp>
        <p:nvSpPr>
          <p:cNvPr id="3" name="Espaço Reservado para Conteúdo 2"/>
          <p:cNvSpPr>
            <a:spLocks noGrp="1"/>
          </p:cNvSpPr>
          <p:nvPr>
            <p:ph idx="1"/>
          </p:nvPr>
        </p:nvSpPr>
        <p:spPr>
          <a:xfrm>
            <a:off x="457200" y="1988840"/>
            <a:ext cx="8229600" cy="4137323"/>
          </a:xfrm>
        </p:spPr>
        <p:txBody>
          <a:bodyPr/>
          <a:lstStyle/>
          <a:p>
            <a:pPr algn="just"/>
            <a:r>
              <a:rPr lang="en-US" dirty="0" smtClean="0"/>
              <a:t>“O </a:t>
            </a:r>
            <a:r>
              <a:rPr lang="en-US" dirty="0" err="1" smtClean="0"/>
              <a:t>condutor</a:t>
            </a:r>
            <a:r>
              <a:rPr lang="en-US" dirty="0" smtClean="0"/>
              <a:t> </a:t>
            </a:r>
            <a:r>
              <a:rPr lang="en-US" dirty="0" err="1" smtClean="0"/>
              <a:t>deverá</a:t>
            </a:r>
            <a:r>
              <a:rPr lang="en-US" dirty="0" smtClean="0"/>
              <a:t>, a </a:t>
            </a:r>
            <a:r>
              <a:rPr lang="en-US" dirty="0" err="1" smtClean="0"/>
              <a:t>todo</a:t>
            </a:r>
            <a:r>
              <a:rPr lang="en-US" dirty="0" smtClean="0"/>
              <a:t> </a:t>
            </a:r>
            <a:r>
              <a:rPr lang="en-US" dirty="0" err="1" smtClean="0"/>
              <a:t>momento</a:t>
            </a:r>
            <a:r>
              <a:rPr lang="en-US" dirty="0" smtClean="0"/>
              <a:t>, </a:t>
            </a:r>
            <a:r>
              <a:rPr lang="en-US" dirty="0" err="1" smtClean="0"/>
              <a:t>ter</a:t>
            </a:r>
            <a:r>
              <a:rPr lang="en-US" dirty="0" smtClean="0"/>
              <a:t> o </a:t>
            </a:r>
            <a:r>
              <a:rPr lang="en-US" dirty="0" err="1" smtClean="0"/>
              <a:t>domínio</a:t>
            </a:r>
            <a:r>
              <a:rPr lang="en-US" dirty="0" smtClean="0"/>
              <a:t> de </a:t>
            </a:r>
            <a:r>
              <a:rPr lang="en-US" dirty="0" err="1" smtClean="0"/>
              <a:t>seu</a:t>
            </a:r>
            <a:r>
              <a:rPr lang="en-US" dirty="0" smtClean="0"/>
              <a:t> </a:t>
            </a:r>
            <a:r>
              <a:rPr lang="en-US" dirty="0" err="1" smtClean="0"/>
              <a:t>veículo</a:t>
            </a:r>
            <a:r>
              <a:rPr lang="en-US" dirty="0" smtClean="0"/>
              <a:t>, </a:t>
            </a:r>
            <a:r>
              <a:rPr lang="en-US" dirty="0" err="1" smtClean="0"/>
              <a:t>dirigindo</a:t>
            </a:r>
            <a:r>
              <a:rPr lang="en-US" dirty="0" smtClean="0"/>
              <a:t>-o com </a:t>
            </a:r>
            <a:r>
              <a:rPr lang="en-US" dirty="0" err="1" smtClean="0"/>
              <a:t>atenção</a:t>
            </a:r>
            <a:r>
              <a:rPr lang="en-US" dirty="0" smtClean="0"/>
              <a:t> e </a:t>
            </a:r>
            <a:r>
              <a:rPr lang="en-US" dirty="0" err="1" smtClean="0"/>
              <a:t>cuidados</a:t>
            </a:r>
            <a:r>
              <a:rPr lang="en-US" dirty="0" smtClean="0"/>
              <a:t> </a:t>
            </a:r>
            <a:r>
              <a:rPr lang="en-US" dirty="0" err="1" smtClean="0"/>
              <a:t>indispensávies</a:t>
            </a:r>
            <a:r>
              <a:rPr lang="en-US" dirty="0" smtClean="0"/>
              <a:t> à </a:t>
            </a:r>
            <a:r>
              <a:rPr lang="en-US" dirty="0" err="1" smtClean="0"/>
              <a:t>segurança</a:t>
            </a:r>
            <a:r>
              <a:rPr lang="en-US" dirty="0" smtClean="0"/>
              <a:t> do </a:t>
            </a:r>
            <a:r>
              <a:rPr lang="en-US" dirty="0" err="1" smtClean="0"/>
              <a:t>trânsito</a:t>
            </a:r>
            <a:r>
              <a:rPr lang="en-US" dirty="0" smtClean="0"/>
              <a:t>” (CTB, art. 28)</a:t>
            </a:r>
            <a:endParaRPr lang="pt-BR" dirty="0"/>
          </a:p>
        </p:txBody>
      </p:sp>
    </p:spTree>
    <p:extLst>
      <p:ext uri="{BB962C8B-B14F-4D97-AF65-F5344CB8AC3E}">
        <p14:creationId xmlns:p14="http://schemas.microsoft.com/office/powerpoint/2010/main" xmlns="" val="1066441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274638"/>
            <a:ext cx="8507288" cy="1498178"/>
          </a:xfrm>
        </p:spPr>
        <p:txBody>
          <a:bodyPr>
            <a:normAutofit/>
          </a:bodyPr>
          <a:lstStyle/>
          <a:p>
            <a:r>
              <a:rPr lang="pt-BR" sz="3600" dirty="0" smtClean="0"/>
              <a:t>RESPONSABILIDADE PELO FATO DE OUTREM </a:t>
            </a:r>
            <a:endParaRPr lang="pt-BR" sz="3600" dirty="0"/>
          </a:p>
        </p:txBody>
      </p:sp>
      <p:sp>
        <p:nvSpPr>
          <p:cNvPr id="3" name="Espaço Reservado para Conteúdo 2"/>
          <p:cNvSpPr>
            <a:spLocks noGrp="1"/>
          </p:cNvSpPr>
          <p:nvPr>
            <p:ph idx="1"/>
          </p:nvPr>
        </p:nvSpPr>
        <p:spPr>
          <a:xfrm>
            <a:off x="457200" y="2204864"/>
            <a:ext cx="8229600" cy="3921299"/>
          </a:xfrm>
        </p:spPr>
        <p:txBody>
          <a:bodyPr>
            <a:normAutofit/>
          </a:bodyPr>
          <a:lstStyle/>
          <a:p>
            <a:r>
              <a:rPr lang="pt-BR" dirty="0" smtClean="0"/>
              <a:t>Responsabilidade do proprietário pelos danos culposamente causados pelo condutor do veículo</a:t>
            </a:r>
          </a:p>
          <a:p>
            <a:r>
              <a:rPr lang="pt-BR" dirty="0" smtClean="0"/>
              <a:t>“Quem permite que terceiro conduza seu veículo é responsável solidário pelos danos culposamente causados pelo permissionário” </a:t>
            </a:r>
            <a:r>
              <a:rPr lang="pt-BR" sz="1600" dirty="0" smtClean="0"/>
              <a:t>(STJ, 3ª Turma, Resp. 343.649/MG, DJU 25.02.2004)</a:t>
            </a:r>
          </a:p>
        </p:txBody>
      </p:sp>
    </p:spTree>
    <p:extLst>
      <p:ext uri="{BB962C8B-B14F-4D97-AF65-F5344CB8AC3E}">
        <p14:creationId xmlns:p14="http://schemas.microsoft.com/office/powerpoint/2010/main" xmlns="" val="3000328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274638"/>
            <a:ext cx="8928992" cy="1143000"/>
          </a:xfrm>
        </p:spPr>
        <p:txBody>
          <a:bodyPr>
            <a:normAutofit/>
          </a:bodyPr>
          <a:lstStyle/>
          <a:p>
            <a:r>
              <a:rPr lang="pt-BR" sz="3600" dirty="0"/>
              <a:t>RESPONSABILIDADE PELO FATO DE OUTREM </a:t>
            </a:r>
          </a:p>
        </p:txBody>
      </p:sp>
      <p:sp>
        <p:nvSpPr>
          <p:cNvPr id="3" name="Espaço Reservado para Conteúdo 2"/>
          <p:cNvSpPr>
            <a:spLocks noGrp="1"/>
          </p:cNvSpPr>
          <p:nvPr>
            <p:ph idx="1"/>
          </p:nvPr>
        </p:nvSpPr>
        <p:spPr/>
        <p:txBody>
          <a:bodyPr/>
          <a:lstStyle/>
          <a:p>
            <a:pPr algn="just"/>
            <a:r>
              <a:rPr lang="pt-BR" dirty="0"/>
              <a:t>“O dever de ressarcir nem sempre se estriba na culpa do proprietário na entrega do veículo ao autor material. Sua atitude pode estar revestida de todos os cuidados e cautelas aconselhados [...]. Mesmo nestas circunstâncias, a segurança e a tranquilidade social reclamam a sua presença na </a:t>
            </a:r>
            <a:r>
              <a:rPr lang="pt-BR" dirty="0" err="1"/>
              <a:t>reparaçaõ</a:t>
            </a:r>
            <a:r>
              <a:rPr lang="pt-BR" dirty="0"/>
              <a:t> da lesão advinda com o uso da condução.” (RIZZARDO, 2011, p. 80)</a:t>
            </a:r>
          </a:p>
          <a:p>
            <a:pPr marL="0" indent="0">
              <a:buNone/>
            </a:pPr>
            <a:endParaRPr lang="pt-BR" sz="1600" dirty="0"/>
          </a:p>
          <a:p>
            <a:endParaRPr lang="pt-BR" sz="1600" dirty="0"/>
          </a:p>
          <a:p>
            <a:endParaRPr lang="pt-BR" dirty="0"/>
          </a:p>
        </p:txBody>
      </p:sp>
    </p:spTree>
    <p:extLst>
      <p:ext uri="{BB962C8B-B14F-4D97-AF65-F5344CB8AC3E}">
        <p14:creationId xmlns:p14="http://schemas.microsoft.com/office/powerpoint/2010/main" xmlns="" val="25803576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DA VELOCIDADE</a:t>
            </a:r>
            <a:endParaRPr lang="pt-BR" dirty="0"/>
          </a:p>
        </p:txBody>
      </p:sp>
      <p:sp>
        <p:nvSpPr>
          <p:cNvPr id="3" name="Espaço Reservado para Conteúdo 2"/>
          <p:cNvSpPr>
            <a:spLocks noGrp="1"/>
          </p:cNvSpPr>
          <p:nvPr>
            <p:ph idx="1"/>
          </p:nvPr>
        </p:nvSpPr>
        <p:spPr/>
        <p:txBody>
          <a:bodyPr/>
          <a:lstStyle/>
          <a:p>
            <a:r>
              <a:rPr lang="en-US" dirty="0" err="1" smtClean="0"/>
              <a:t>Velocidade</a:t>
            </a:r>
            <a:r>
              <a:rPr lang="en-US" dirty="0" smtClean="0"/>
              <a:t> </a:t>
            </a:r>
            <a:r>
              <a:rPr lang="en-US" dirty="0" err="1" smtClean="0"/>
              <a:t>máxima</a:t>
            </a:r>
            <a:r>
              <a:rPr lang="en-US" dirty="0" smtClean="0"/>
              <a:t>: art. 61 e 218 do CTB</a:t>
            </a:r>
          </a:p>
          <a:p>
            <a:endParaRPr lang="en-US" dirty="0"/>
          </a:p>
          <a:p>
            <a:r>
              <a:rPr lang="en-US" dirty="0" err="1" smtClean="0"/>
              <a:t>Velocidade</a:t>
            </a:r>
            <a:r>
              <a:rPr lang="en-US" dirty="0" smtClean="0"/>
              <a:t> </a:t>
            </a:r>
            <a:r>
              <a:rPr lang="en-US" dirty="0" err="1" smtClean="0"/>
              <a:t>mínima</a:t>
            </a:r>
            <a:r>
              <a:rPr lang="en-US" dirty="0" smtClean="0"/>
              <a:t>: art. 62 e 219 do CTB</a:t>
            </a:r>
          </a:p>
          <a:p>
            <a:endParaRPr lang="en-US" dirty="0"/>
          </a:p>
          <a:p>
            <a:r>
              <a:rPr lang="en-US" dirty="0" err="1" smtClean="0"/>
              <a:t>Velocidade</a:t>
            </a:r>
            <a:r>
              <a:rPr lang="en-US" dirty="0" smtClean="0"/>
              <a:t> </a:t>
            </a:r>
            <a:r>
              <a:rPr lang="en-US" dirty="0" err="1" smtClean="0"/>
              <a:t>compatível</a:t>
            </a:r>
            <a:r>
              <a:rPr lang="en-US" dirty="0" smtClean="0"/>
              <a:t> com a </a:t>
            </a:r>
            <a:r>
              <a:rPr lang="en-US" dirty="0" err="1" smtClean="0"/>
              <a:t>segurança</a:t>
            </a:r>
            <a:r>
              <a:rPr lang="en-US" dirty="0" smtClean="0"/>
              <a:t>: art. 43 e 220 do CTB</a:t>
            </a:r>
            <a:endParaRPr lang="pt-BR" dirty="0"/>
          </a:p>
        </p:txBody>
      </p:sp>
    </p:spTree>
    <p:extLst>
      <p:ext uri="{BB962C8B-B14F-4D97-AF65-F5344CB8AC3E}">
        <p14:creationId xmlns:p14="http://schemas.microsoft.com/office/powerpoint/2010/main" xmlns="" val="19986153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DA VELOCIDADE MÁXIMA</a:t>
            </a:r>
            <a:endParaRPr lang="pt-BR" dirty="0"/>
          </a:p>
        </p:txBody>
      </p:sp>
      <p:sp>
        <p:nvSpPr>
          <p:cNvPr id="3" name="Espaço Reservado para Conteúdo 2"/>
          <p:cNvSpPr>
            <a:spLocks noGrp="1"/>
          </p:cNvSpPr>
          <p:nvPr>
            <p:ph idx="1"/>
          </p:nvPr>
        </p:nvSpPr>
        <p:spPr/>
        <p:txBody>
          <a:bodyPr/>
          <a:lstStyle/>
          <a:p>
            <a:r>
              <a:rPr lang="en-US" dirty="0" smtClean="0"/>
              <a:t>Art. 61 do CTB:</a:t>
            </a:r>
          </a:p>
          <a:p>
            <a:pPr algn="just"/>
            <a:r>
              <a:rPr lang="en-US" dirty="0" smtClean="0"/>
              <a:t>É </a:t>
            </a:r>
            <a:r>
              <a:rPr lang="en-US" dirty="0" err="1" smtClean="0"/>
              <a:t>aquela</a:t>
            </a:r>
            <a:r>
              <a:rPr lang="en-US" dirty="0" smtClean="0"/>
              <a:t> </a:t>
            </a:r>
            <a:r>
              <a:rPr lang="en-US" dirty="0" err="1" smtClean="0"/>
              <a:t>que</a:t>
            </a:r>
            <a:r>
              <a:rPr lang="en-US" dirty="0" smtClean="0"/>
              <a:t> a </a:t>
            </a:r>
            <a:r>
              <a:rPr lang="en-US" dirty="0" err="1" smtClean="0"/>
              <a:t>sinalização</a:t>
            </a:r>
            <a:r>
              <a:rPr lang="en-US" dirty="0" smtClean="0"/>
              <a:t> </a:t>
            </a:r>
            <a:r>
              <a:rPr lang="en-US" dirty="0" err="1" smtClean="0"/>
              <a:t>regulamentadora</a:t>
            </a:r>
            <a:r>
              <a:rPr lang="en-US" dirty="0" smtClean="0"/>
              <a:t> </a:t>
            </a:r>
            <a:r>
              <a:rPr lang="en-US" dirty="0" err="1" smtClean="0"/>
              <a:t>indicar</a:t>
            </a:r>
            <a:r>
              <a:rPr lang="en-US" dirty="0" smtClean="0"/>
              <a:t> (</a:t>
            </a:r>
            <a:r>
              <a:rPr lang="en-US" dirty="0" err="1" smtClean="0"/>
              <a:t>placa</a:t>
            </a:r>
            <a:r>
              <a:rPr lang="en-US" dirty="0" smtClean="0"/>
              <a:t> R-19)</a:t>
            </a:r>
          </a:p>
          <a:p>
            <a:pPr algn="just"/>
            <a:endParaRPr lang="en-US" dirty="0" smtClean="0"/>
          </a:p>
          <a:p>
            <a:pPr algn="just"/>
            <a:r>
              <a:rPr lang="en-US" dirty="0" smtClean="0"/>
              <a:t>Na </a:t>
            </a:r>
            <a:r>
              <a:rPr lang="en-US" dirty="0" err="1" smtClean="0"/>
              <a:t>ausência</a:t>
            </a:r>
            <a:r>
              <a:rPr lang="en-US" dirty="0" smtClean="0"/>
              <a:t> de </a:t>
            </a:r>
            <a:r>
              <a:rPr lang="en-US" dirty="0" err="1" smtClean="0"/>
              <a:t>placa</a:t>
            </a:r>
            <a:r>
              <a:rPr lang="en-US" dirty="0" smtClean="0"/>
              <a:t> R-19, a </a:t>
            </a:r>
            <a:r>
              <a:rPr lang="en-US" dirty="0" err="1" smtClean="0"/>
              <a:t>velocidade</a:t>
            </a:r>
            <a:r>
              <a:rPr lang="en-US" dirty="0" smtClean="0"/>
              <a:t> </a:t>
            </a:r>
            <a:r>
              <a:rPr lang="en-US" dirty="0" err="1" smtClean="0"/>
              <a:t>será</a:t>
            </a:r>
            <a:r>
              <a:rPr lang="en-US" dirty="0" smtClean="0"/>
              <a:t> </a:t>
            </a:r>
            <a:r>
              <a:rPr lang="en-US" dirty="0" err="1" smtClean="0"/>
              <a:t>determinada</a:t>
            </a:r>
            <a:r>
              <a:rPr lang="en-US" dirty="0" smtClean="0"/>
              <a:t> </a:t>
            </a:r>
            <a:r>
              <a:rPr lang="en-US" dirty="0" err="1" smtClean="0"/>
              <a:t>em</a:t>
            </a:r>
            <a:r>
              <a:rPr lang="en-US" dirty="0" smtClean="0"/>
              <a:t> </a:t>
            </a:r>
            <a:r>
              <a:rPr lang="en-US" dirty="0" err="1" smtClean="0"/>
              <a:t>razão</a:t>
            </a:r>
            <a:r>
              <a:rPr lang="en-US" dirty="0" smtClean="0"/>
              <a:t> da via e do </a:t>
            </a:r>
            <a:r>
              <a:rPr lang="en-US" dirty="0" err="1" smtClean="0"/>
              <a:t>veículo</a:t>
            </a:r>
            <a:r>
              <a:rPr lang="en-US" dirty="0" smtClean="0"/>
              <a:t> (art. 61) </a:t>
            </a:r>
            <a:endParaRPr lang="pt-BR" dirty="0"/>
          </a:p>
        </p:txBody>
      </p:sp>
    </p:spTree>
    <p:extLst>
      <p:ext uri="{BB962C8B-B14F-4D97-AF65-F5344CB8AC3E}">
        <p14:creationId xmlns:p14="http://schemas.microsoft.com/office/powerpoint/2010/main" xmlns="" val="13919396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VELOCIDADE MÍNIMA</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r>
              <a:rPr lang="en-US" dirty="0" smtClean="0"/>
              <a:t>Art. 62 do CTB:</a:t>
            </a:r>
          </a:p>
          <a:p>
            <a:pPr algn="just"/>
            <a:r>
              <a:rPr lang="en-US" dirty="0" smtClean="0"/>
              <a:t>É a </a:t>
            </a:r>
            <a:r>
              <a:rPr lang="en-US" dirty="0" err="1" smtClean="0"/>
              <a:t>metade</a:t>
            </a:r>
            <a:r>
              <a:rPr lang="en-US" dirty="0" smtClean="0"/>
              <a:t> da </a:t>
            </a:r>
            <a:r>
              <a:rPr lang="en-US" dirty="0" err="1" smtClean="0"/>
              <a:t>velocidade</a:t>
            </a:r>
            <a:r>
              <a:rPr lang="en-US" dirty="0" smtClean="0"/>
              <a:t> </a:t>
            </a:r>
            <a:r>
              <a:rPr lang="en-US" dirty="0" err="1" smtClean="0"/>
              <a:t>máxima</a:t>
            </a:r>
            <a:r>
              <a:rPr lang="en-US" dirty="0" smtClean="0"/>
              <a:t> </a:t>
            </a:r>
            <a:r>
              <a:rPr lang="en-US" dirty="0" err="1" smtClean="0"/>
              <a:t>fixada</a:t>
            </a:r>
            <a:r>
              <a:rPr lang="en-US" dirty="0" smtClean="0"/>
              <a:t> </a:t>
            </a:r>
            <a:r>
              <a:rPr lang="en-US" dirty="0" err="1" smtClean="0"/>
              <a:t>para</a:t>
            </a:r>
            <a:r>
              <a:rPr lang="en-US" dirty="0" smtClean="0"/>
              <a:t> a via</a:t>
            </a:r>
          </a:p>
          <a:p>
            <a:pPr algn="just"/>
            <a:endParaRPr lang="en-US" dirty="0" smtClean="0"/>
          </a:p>
          <a:p>
            <a:pPr algn="just"/>
            <a:r>
              <a:rPr lang="en-US" dirty="0" smtClean="0"/>
              <a:t>Art. 219 do CTB:</a:t>
            </a:r>
          </a:p>
          <a:p>
            <a:pPr algn="just"/>
            <a:r>
              <a:rPr lang="en-US" dirty="0" err="1" smtClean="0"/>
              <a:t>Precisa</a:t>
            </a:r>
            <a:r>
              <a:rPr lang="en-US" dirty="0" smtClean="0"/>
              <a:t> </a:t>
            </a:r>
            <a:r>
              <a:rPr lang="en-US" dirty="0" err="1" smtClean="0"/>
              <a:t>estar</a:t>
            </a:r>
            <a:r>
              <a:rPr lang="en-US" dirty="0" smtClean="0"/>
              <a:t> </a:t>
            </a:r>
            <a:r>
              <a:rPr lang="en-US" dirty="0" err="1" smtClean="0"/>
              <a:t>retardando</a:t>
            </a:r>
            <a:r>
              <a:rPr lang="en-US" dirty="0" smtClean="0"/>
              <a:t> </a:t>
            </a:r>
            <a:r>
              <a:rPr lang="en-US" dirty="0" err="1" smtClean="0"/>
              <a:t>ou</a:t>
            </a:r>
            <a:r>
              <a:rPr lang="en-US" dirty="0" smtClean="0"/>
              <a:t> </a:t>
            </a:r>
            <a:r>
              <a:rPr lang="en-US" dirty="0" err="1" smtClean="0"/>
              <a:t>obstruindo</a:t>
            </a:r>
            <a:r>
              <a:rPr lang="en-US" dirty="0" smtClean="0"/>
              <a:t> o </a:t>
            </a:r>
            <a:r>
              <a:rPr lang="en-US" dirty="0" err="1" smtClean="0"/>
              <a:t>trânsito</a:t>
            </a:r>
            <a:r>
              <a:rPr lang="en-US" dirty="0" smtClean="0"/>
              <a:t> </a:t>
            </a:r>
          </a:p>
          <a:p>
            <a:pPr algn="just"/>
            <a:endParaRPr lang="en-US" dirty="0" smtClean="0"/>
          </a:p>
          <a:p>
            <a:pPr algn="just"/>
            <a:r>
              <a:rPr lang="en-US" dirty="0" err="1" smtClean="0"/>
              <a:t>Velocidade</a:t>
            </a:r>
            <a:r>
              <a:rPr lang="en-US" dirty="0" smtClean="0"/>
              <a:t> </a:t>
            </a:r>
            <a:r>
              <a:rPr lang="en-US" dirty="0" err="1" smtClean="0"/>
              <a:t>reduzida</a:t>
            </a:r>
            <a:r>
              <a:rPr lang="en-US" dirty="0" smtClean="0"/>
              <a:t> é </a:t>
            </a:r>
            <a:r>
              <a:rPr lang="en-US" dirty="0" err="1" smtClean="0"/>
              <a:t>necessária</a:t>
            </a:r>
            <a:r>
              <a:rPr lang="en-US" dirty="0" smtClean="0"/>
              <a:t> </a:t>
            </a:r>
            <a:r>
              <a:rPr lang="en-US" dirty="0" err="1" smtClean="0"/>
              <a:t>em</a:t>
            </a:r>
            <a:r>
              <a:rPr lang="en-US" dirty="0" smtClean="0"/>
              <a:t> </a:t>
            </a:r>
            <a:r>
              <a:rPr lang="en-US" dirty="0" err="1" smtClean="0"/>
              <a:t>razão</a:t>
            </a:r>
            <a:r>
              <a:rPr lang="en-US" dirty="0" smtClean="0"/>
              <a:t> das </a:t>
            </a:r>
            <a:r>
              <a:rPr lang="en-US" dirty="0" err="1" smtClean="0"/>
              <a:t>condições</a:t>
            </a:r>
            <a:r>
              <a:rPr lang="en-US" dirty="0" smtClean="0"/>
              <a:t> do </a:t>
            </a:r>
            <a:r>
              <a:rPr lang="en-US" dirty="0" err="1" smtClean="0"/>
              <a:t>tráfego</a:t>
            </a:r>
            <a:r>
              <a:rPr lang="en-US" dirty="0" smtClean="0"/>
              <a:t> </a:t>
            </a:r>
            <a:r>
              <a:rPr lang="en-US" dirty="0" err="1" smtClean="0"/>
              <a:t>ou</a:t>
            </a:r>
            <a:r>
              <a:rPr lang="en-US" dirty="0" smtClean="0"/>
              <a:t> </a:t>
            </a:r>
            <a:r>
              <a:rPr lang="en-US" dirty="0" err="1" smtClean="0"/>
              <a:t>metereológicas</a:t>
            </a:r>
            <a:endParaRPr lang="en-US" dirty="0" smtClean="0"/>
          </a:p>
          <a:p>
            <a:pPr algn="just"/>
            <a:endParaRPr lang="en-US" dirty="0" smtClean="0"/>
          </a:p>
          <a:p>
            <a:pPr algn="just"/>
            <a:r>
              <a:rPr lang="en-US" dirty="0" err="1" smtClean="0"/>
              <a:t>Também</a:t>
            </a:r>
            <a:r>
              <a:rPr lang="en-US" dirty="0" smtClean="0"/>
              <a:t> </a:t>
            </a:r>
            <a:r>
              <a:rPr lang="en-US" dirty="0" err="1" smtClean="0"/>
              <a:t>não</a:t>
            </a:r>
            <a:r>
              <a:rPr lang="en-US" dirty="0" smtClean="0"/>
              <a:t> </a:t>
            </a:r>
            <a:r>
              <a:rPr lang="en-US" dirty="0" err="1" smtClean="0"/>
              <a:t>há</a:t>
            </a:r>
            <a:r>
              <a:rPr lang="en-US" dirty="0" smtClean="0"/>
              <a:t> </a:t>
            </a:r>
            <a:r>
              <a:rPr lang="en-US" dirty="0" err="1" smtClean="0"/>
              <a:t>irregularidade</a:t>
            </a:r>
            <a:r>
              <a:rPr lang="en-US" dirty="0" smtClean="0"/>
              <a:t> se o </a:t>
            </a:r>
            <a:r>
              <a:rPr lang="en-US" dirty="0" err="1" smtClean="0"/>
              <a:t>condutor</a:t>
            </a:r>
            <a:r>
              <a:rPr lang="en-US" dirty="0" smtClean="0"/>
              <a:t> </a:t>
            </a:r>
            <a:r>
              <a:rPr lang="en-US" dirty="0" err="1" smtClean="0"/>
              <a:t>estiver</a:t>
            </a:r>
            <a:r>
              <a:rPr lang="en-US" dirty="0" smtClean="0"/>
              <a:t> </a:t>
            </a:r>
            <a:r>
              <a:rPr lang="en-US" dirty="0" err="1" smtClean="0"/>
              <a:t>dirigindo</a:t>
            </a:r>
            <a:r>
              <a:rPr lang="en-US" dirty="0" smtClean="0"/>
              <a:t> </a:t>
            </a:r>
            <a:r>
              <a:rPr lang="en-US" dirty="0" err="1" smtClean="0"/>
              <a:t>seu</a:t>
            </a:r>
            <a:r>
              <a:rPr lang="en-US" dirty="0" smtClean="0"/>
              <a:t> </a:t>
            </a:r>
            <a:r>
              <a:rPr lang="en-US" dirty="0" err="1" smtClean="0"/>
              <a:t>veículo</a:t>
            </a:r>
            <a:r>
              <a:rPr lang="en-US" dirty="0" smtClean="0"/>
              <a:t> </a:t>
            </a:r>
            <a:r>
              <a:rPr lang="en-US" dirty="0" err="1" smtClean="0"/>
              <a:t>pela</a:t>
            </a:r>
            <a:r>
              <a:rPr lang="en-US" dirty="0" smtClean="0"/>
              <a:t> </a:t>
            </a:r>
            <a:r>
              <a:rPr lang="en-US" dirty="0" err="1" smtClean="0"/>
              <a:t>faixa</a:t>
            </a:r>
            <a:r>
              <a:rPr lang="en-US" dirty="0" smtClean="0"/>
              <a:t> da </a:t>
            </a:r>
            <a:r>
              <a:rPr lang="en-US" dirty="0" err="1" smtClean="0"/>
              <a:t>direita</a:t>
            </a:r>
            <a:endParaRPr lang="en-US" dirty="0"/>
          </a:p>
          <a:p>
            <a:pPr marL="0" indent="0" algn="just">
              <a:buNone/>
            </a:pPr>
            <a:r>
              <a:rPr lang="en-US" dirty="0" smtClean="0"/>
              <a:t> </a:t>
            </a:r>
            <a:endParaRPr lang="pt-BR" dirty="0"/>
          </a:p>
        </p:txBody>
      </p:sp>
    </p:spTree>
    <p:extLst>
      <p:ext uri="{BB962C8B-B14F-4D97-AF65-F5344CB8AC3E}">
        <p14:creationId xmlns:p14="http://schemas.microsoft.com/office/powerpoint/2010/main" xmlns="" val="35759846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VELOCIDADE COMPATÍVEL COM A SEGURANÇA</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en-US" dirty="0" smtClean="0"/>
              <a:t>“</a:t>
            </a:r>
            <a:r>
              <a:rPr lang="en-US" dirty="0" err="1" smtClean="0"/>
              <a:t>Ao</a:t>
            </a:r>
            <a:r>
              <a:rPr lang="en-US" dirty="0" smtClean="0"/>
              <a:t> regular a </a:t>
            </a:r>
            <a:r>
              <a:rPr lang="en-US" dirty="0" err="1" smtClean="0"/>
              <a:t>velocidade</a:t>
            </a:r>
            <a:r>
              <a:rPr lang="en-US" dirty="0" smtClean="0"/>
              <a:t>, o </a:t>
            </a:r>
            <a:r>
              <a:rPr lang="en-US" dirty="0" err="1" smtClean="0"/>
              <a:t>condutor</a:t>
            </a:r>
            <a:r>
              <a:rPr lang="en-US" dirty="0" smtClean="0"/>
              <a:t> </a:t>
            </a:r>
            <a:r>
              <a:rPr lang="en-US" dirty="0" err="1" smtClean="0"/>
              <a:t>deverá</a:t>
            </a:r>
            <a:r>
              <a:rPr lang="en-US" dirty="0" smtClean="0"/>
              <a:t> </a:t>
            </a:r>
            <a:r>
              <a:rPr lang="en-US" dirty="0" err="1" smtClean="0"/>
              <a:t>observar</a:t>
            </a:r>
            <a:r>
              <a:rPr lang="en-US" dirty="0" smtClean="0"/>
              <a:t> </a:t>
            </a:r>
            <a:r>
              <a:rPr lang="en-US" dirty="0" err="1" smtClean="0"/>
              <a:t>constantemente</a:t>
            </a:r>
            <a:r>
              <a:rPr lang="en-US" dirty="0" smtClean="0"/>
              <a:t> as </a:t>
            </a:r>
            <a:r>
              <a:rPr lang="en-US" dirty="0" err="1" smtClean="0"/>
              <a:t>condições</a:t>
            </a:r>
            <a:r>
              <a:rPr lang="en-US" dirty="0" smtClean="0"/>
              <a:t> </a:t>
            </a:r>
            <a:r>
              <a:rPr lang="en-US" dirty="0" err="1" smtClean="0"/>
              <a:t>físicas</a:t>
            </a:r>
            <a:r>
              <a:rPr lang="en-US" dirty="0" smtClean="0"/>
              <a:t> da via, do </a:t>
            </a:r>
            <a:r>
              <a:rPr lang="en-US" dirty="0" err="1" smtClean="0"/>
              <a:t>veículo</a:t>
            </a:r>
            <a:r>
              <a:rPr lang="en-US" dirty="0" smtClean="0"/>
              <a:t> e da </a:t>
            </a:r>
            <a:r>
              <a:rPr lang="en-US" dirty="0" err="1" smtClean="0"/>
              <a:t>carga</a:t>
            </a:r>
            <a:r>
              <a:rPr lang="en-US" dirty="0" smtClean="0"/>
              <a:t>, as </a:t>
            </a:r>
            <a:r>
              <a:rPr lang="en-US" dirty="0" err="1" smtClean="0"/>
              <a:t>condições</a:t>
            </a:r>
            <a:r>
              <a:rPr lang="en-US" dirty="0" smtClean="0"/>
              <a:t> </a:t>
            </a:r>
            <a:r>
              <a:rPr lang="en-US" dirty="0" err="1" smtClean="0"/>
              <a:t>metereológicas</a:t>
            </a:r>
            <a:r>
              <a:rPr lang="en-US" dirty="0"/>
              <a:t> </a:t>
            </a:r>
            <a:r>
              <a:rPr lang="en-US" dirty="0" smtClean="0"/>
              <a:t>e a </a:t>
            </a:r>
            <a:r>
              <a:rPr lang="en-US" dirty="0" err="1" smtClean="0"/>
              <a:t>intensidade</a:t>
            </a:r>
            <a:r>
              <a:rPr lang="en-US" dirty="0" smtClean="0"/>
              <a:t> do </a:t>
            </a:r>
            <a:r>
              <a:rPr lang="en-US" dirty="0" err="1" smtClean="0"/>
              <a:t>trânsito</a:t>
            </a:r>
            <a:r>
              <a:rPr lang="en-US" dirty="0" smtClean="0"/>
              <a:t>, </a:t>
            </a:r>
            <a:r>
              <a:rPr lang="en-US" dirty="0" err="1" smtClean="0"/>
              <a:t>obedecendo</a:t>
            </a:r>
            <a:r>
              <a:rPr lang="en-US" dirty="0" smtClean="0"/>
              <a:t> </a:t>
            </a:r>
            <a:r>
              <a:rPr lang="en-US" dirty="0" err="1" smtClean="0"/>
              <a:t>sempre</a:t>
            </a:r>
            <a:r>
              <a:rPr lang="en-US" dirty="0" smtClean="0"/>
              <a:t> </a:t>
            </a:r>
            <a:r>
              <a:rPr lang="en-US" dirty="0" err="1" smtClean="0"/>
              <a:t>os</a:t>
            </a:r>
            <a:r>
              <a:rPr lang="en-US" dirty="0" smtClean="0"/>
              <a:t> </a:t>
            </a:r>
            <a:r>
              <a:rPr lang="en-US" dirty="0" err="1" smtClean="0"/>
              <a:t>limites</a:t>
            </a:r>
            <a:r>
              <a:rPr lang="en-US" dirty="0" smtClean="0"/>
              <a:t> </a:t>
            </a:r>
            <a:r>
              <a:rPr lang="en-US" dirty="0" err="1" smtClean="0"/>
              <a:t>máximos</a:t>
            </a:r>
            <a:r>
              <a:rPr lang="en-US" dirty="0" smtClean="0"/>
              <a:t> de </a:t>
            </a:r>
            <a:r>
              <a:rPr lang="en-US" dirty="0" err="1" smtClean="0"/>
              <a:t>velocidade</a:t>
            </a:r>
            <a:r>
              <a:rPr lang="en-US" dirty="0" smtClean="0"/>
              <a:t> </a:t>
            </a:r>
            <a:r>
              <a:rPr lang="en-US" dirty="0" err="1" smtClean="0"/>
              <a:t>estabelecidos</a:t>
            </a:r>
            <a:r>
              <a:rPr lang="en-US" dirty="0" smtClean="0"/>
              <a:t> </a:t>
            </a:r>
            <a:r>
              <a:rPr lang="en-US" dirty="0" err="1" smtClean="0"/>
              <a:t>para</a:t>
            </a:r>
            <a:r>
              <a:rPr lang="en-US" dirty="0" smtClean="0"/>
              <a:t> a via” e </a:t>
            </a:r>
            <a:r>
              <a:rPr lang="en-US" dirty="0" err="1" smtClean="0"/>
              <a:t>nem</a:t>
            </a:r>
            <a:r>
              <a:rPr lang="en-US" dirty="0" smtClean="0"/>
              <a:t> “ […] </a:t>
            </a:r>
            <a:r>
              <a:rPr lang="en-US" dirty="0" err="1" smtClean="0"/>
              <a:t>transitando</a:t>
            </a:r>
            <a:r>
              <a:rPr lang="en-US" dirty="0" smtClean="0"/>
              <a:t> a </a:t>
            </a:r>
            <a:r>
              <a:rPr lang="en-US" dirty="0" err="1" smtClean="0"/>
              <a:t>uma</a:t>
            </a:r>
            <a:r>
              <a:rPr lang="en-US" dirty="0" smtClean="0"/>
              <a:t> </a:t>
            </a:r>
            <a:r>
              <a:rPr lang="en-US" dirty="0" err="1" smtClean="0"/>
              <a:t>velocidade</a:t>
            </a:r>
            <a:r>
              <a:rPr lang="en-US" dirty="0" smtClean="0"/>
              <a:t> </a:t>
            </a:r>
            <a:r>
              <a:rPr lang="en-US" dirty="0" err="1" smtClean="0"/>
              <a:t>anormalmente</a:t>
            </a:r>
            <a:r>
              <a:rPr lang="en-US" dirty="0" smtClean="0"/>
              <a:t> </a:t>
            </a:r>
            <a:r>
              <a:rPr lang="en-US" dirty="0" err="1" smtClean="0"/>
              <a:t>reduzida</a:t>
            </a:r>
            <a:r>
              <a:rPr lang="en-US" dirty="0" smtClean="0"/>
              <a:t>.” (CTB, art. 43)</a:t>
            </a:r>
          </a:p>
          <a:p>
            <a:pPr algn="just"/>
            <a:endParaRPr lang="en-US" dirty="0"/>
          </a:p>
          <a:p>
            <a:pPr algn="just"/>
            <a:r>
              <a:rPr lang="en-US" dirty="0" smtClean="0"/>
              <a:t>Art. 220: </a:t>
            </a:r>
            <a:r>
              <a:rPr lang="en-US" dirty="0" err="1" smtClean="0"/>
              <a:t>infrações</a:t>
            </a:r>
            <a:r>
              <a:rPr lang="en-US" dirty="0" smtClean="0"/>
              <a:t> </a:t>
            </a:r>
            <a:r>
              <a:rPr lang="en-US" dirty="0" err="1" smtClean="0"/>
              <a:t>correlatas</a:t>
            </a:r>
            <a:endParaRPr lang="pt-BR" dirty="0"/>
          </a:p>
        </p:txBody>
      </p:sp>
    </p:spTree>
    <p:extLst>
      <p:ext uri="{BB962C8B-B14F-4D97-AF65-F5344CB8AC3E}">
        <p14:creationId xmlns:p14="http://schemas.microsoft.com/office/powerpoint/2010/main" xmlns="" val="343202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smtClean="0"/>
              <a:t>VELOCIDADE COMPATÍVEL COM A SEGURANÇA</a:t>
            </a:r>
            <a:endParaRPr lang="pt-BR"/>
          </a:p>
        </p:txBody>
      </p:sp>
      <p:sp>
        <p:nvSpPr>
          <p:cNvPr id="3" name="Espaço Reservado para Conteúdo 2"/>
          <p:cNvSpPr>
            <a:spLocks noGrp="1"/>
          </p:cNvSpPr>
          <p:nvPr>
            <p:ph idx="1"/>
          </p:nvPr>
        </p:nvSpPr>
        <p:spPr/>
        <p:txBody>
          <a:bodyPr/>
          <a:lstStyle/>
          <a:p>
            <a:pPr algn="just"/>
            <a:r>
              <a:rPr lang="pt-BR" dirty="0"/>
              <a:t>A teor dos ditames do Código de Trânsito Nacional, todo condutor deverá ter o pleno domínio de seu veículo, trafegando em velocidade compatível não só com a permitida pela legislação, mas também adequada às condições da via, sobretudo quando as intempéries climáticas não lhe forem favoráveis.( TJPR, Proc. 2012.001021-1, Rel. Marcus Tulio </a:t>
            </a:r>
            <a:r>
              <a:rPr lang="pt-BR" dirty="0" err="1"/>
              <a:t>Sartorato</a:t>
            </a:r>
            <a:r>
              <a:rPr lang="pt-BR" dirty="0"/>
              <a:t>, jul. 13/02/2012)</a:t>
            </a:r>
          </a:p>
        </p:txBody>
      </p:sp>
    </p:spTree>
    <p:extLst>
      <p:ext uri="{BB962C8B-B14F-4D97-AF65-F5344CB8AC3E}">
        <p14:creationId xmlns:p14="http://schemas.microsoft.com/office/powerpoint/2010/main" xmlns="" val="3884894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VIA PÚBLICA</a:t>
            </a:r>
            <a:endParaRPr lang="pt-BR" dirty="0"/>
          </a:p>
        </p:txBody>
      </p:sp>
      <p:sp>
        <p:nvSpPr>
          <p:cNvPr id="3" name="Espaço Reservado para Conteúdo 2"/>
          <p:cNvSpPr>
            <a:spLocks noGrp="1"/>
          </p:cNvSpPr>
          <p:nvPr>
            <p:ph idx="1"/>
          </p:nvPr>
        </p:nvSpPr>
        <p:spPr>
          <a:xfrm>
            <a:off x="457200" y="1772816"/>
            <a:ext cx="8229600" cy="4353347"/>
          </a:xfrm>
        </p:spPr>
        <p:txBody>
          <a:bodyPr/>
          <a:lstStyle/>
          <a:p>
            <a:pPr algn="just"/>
            <a:r>
              <a:rPr lang="en-US" dirty="0" smtClean="0"/>
              <a:t>“São </a:t>
            </a:r>
            <a:r>
              <a:rPr lang="en-US" dirty="0" err="1" smtClean="0"/>
              <a:t>consideradas</a:t>
            </a:r>
            <a:r>
              <a:rPr lang="en-US" dirty="0" smtClean="0"/>
              <a:t> </a:t>
            </a:r>
            <a:r>
              <a:rPr lang="en-US" dirty="0" err="1" smtClean="0"/>
              <a:t>vias</a:t>
            </a:r>
            <a:r>
              <a:rPr lang="en-US" dirty="0" smtClean="0"/>
              <a:t>  </a:t>
            </a:r>
            <a:r>
              <a:rPr lang="en-US" dirty="0" err="1" smtClean="0"/>
              <a:t>terrestres</a:t>
            </a:r>
            <a:r>
              <a:rPr lang="en-US" dirty="0" smtClean="0"/>
              <a:t> as </a:t>
            </a:r>
            <a:r>
              <a:rPr lang="en-US" dirty="0" err="1" smtClean="0"/>
              <a:t>praias</a:t>
            </a:r>
            <a:r>
              <a:rPr lang="en-US" dirty="0" smtClean="0"/>
              <a:t> </a:t>
            </a:r>
            <a:r>
              <a:rPr lang="en-US" dirty="0" err="1" smtClean="0"/>
              <a:t>abertas</a:t>
            </a:r>
            <a:r>
              <a:rPr lang="en-US" dirty="0" smtClean="0"/>
              <a:t> à </a:t>
            </a:r>
            <a:r>
              <a:rPr lang="en-US" dirty="0" err="1" smtClean="0"/>
              <a:t>circulação</a:t>
            </a:r>
            <a:r>
              <a:rPr lang="en-US" dirty="0" smtClean="0"/>
              <a:t> </a:t>
            </a:r>
            <a:r>
              <a:rPr lang="en-US" dirty="0" err="1" smtClean="0"/>
              <a:t>pública</a:t>
            </a:r>
            <a:r>
              <a:rPr lang="en-US" dirty="0" smtClean="0"/>
              <a:t> e as </a:t>
            </a:r>
            <a:r>
              <a:rPr lang="en-US" dirty="0" err="1" smtClean="0"/>
              <a:t>vias</a:t>
            </a:r>
            <a:r>
              <a:rPr lang="en-US" dirty="0" smtClean="0"/>
              <a:t> </a:t>
            </a:r>
            <a:r>
              <a:rPr lang="en-US" dirty="0" err="1" smtClean="0"/>
              <a:t>internas</a:t>
            </a:r>
            <a:r>
              <a:rPr lang="en-US" dirty="0" smtClean="0"/>
              <a:t> </a:t>
            </a:r>
            <a:r>
              <a:rPr lang="en-US" dirty="0" err="1" smtClean="0"/>
              <a:t>pertencentes</a:t>
            </a:r>
            <a:r>
              <a:rPr lang="en-US" dirty="0" smtClean="0"/>
              <a:t> </a:t>
            </a:r>
            <a:r>
              <a:rPr lang="en-US" dirty="0" err="1" smtClean="0"/>
              <a:t>aos</a:t>
            </a:r>
            <a:r>
              <a:rPr lang="en-US" dirty="0" smtClean="0"/>
              <a:t> </a:t>
            </a:r>
            <a:r>
              <a:rPr lang="en-US" dirty="0" err="1" smtClean="0"/>
              <a:t>condomínios</a:t>
            </a:r>
            <a:r>
              <a:rPr lang="en-US" dirty="0" smtClean="0"/>
              <a:t> </a:t>
            </a:r>
            <a:r>
              <a:rPr lang="en-US" dirty="0" err="1" smtClean="0"/>
              <a:t>constituídos</a:t>
            </a:r>
            <a:r>
              <a:rPr lang="en-US" dirty="0" smtClean="0"/>
              <a:t> </a:t>
            </a:r>
            <a:r>
              <a:rPr lang="en-US" dirty="0" err="1" smtClean="0"/>
              <a:t>por</a:t>
            </a:r>
            <a:r>
              <a:rPr lang="en-US" dirty="0" smtClean="0"/>
              <a:t> </a:t>
            </a:r>
            <a:r>
              <a:rPr lang="en-US" dirty="0" err="1" smtClean="0"/>
              <a:t>unidades</a:t>
            </a:r>
            <a:r>
              <a:rPr lang="en-US" dirty="0" smtClean="0"/>
              <a:t> </a:t>
            </a:r>
            <a:r>
              <a:rPr lang="en-US" dirty="0" err="1" smtClean="0"/>
              <a:t>autonomas</a:t>
            </a:r>
            <a:r>
              <a:rPr lang="en-US" dirty="0" smtClean="0"/>
              <a:t>.”(CTB, art. 2º, </a:t>
            </a:r>
            <a:r>
              <a:rPr lang="en-US" dirty="0" err="1" smtClean="0"/>
              <a:t>parágrafo</a:t>
            </a:r>
            <a:r>
              <a:rPr lang="en-US" dirty="0" smtClean="0"/>
              <a:t> </a:t>
            </a:r>
            <a:r>
              <a:rPr lang="en-US" dirty="0" err="1" smtClean="0"/>
              <a:t>único</a:t>
            </a:r>
            <a:r>
              <a:rPr lang="en-US" dirty="0" smtClean="0"/>
              <a:t>)</a:t>
            </a:r>
            <a:endParaRPr lang="pt-BR" dirty="0"/>
          </a:p>
        </p:txBody>
      </p:sp>
    </p:spTree>
    <p:extLst>
      <p:ext uri="{BB962C8B-B14F-4D97-AF65-F5344CB8AC3E}">
        <p14:creationId xmlns:p14="http://schemas.microsoft.com/office/powerpoint/2010/main" xmlns="" val="827507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74638"/>
            <a:ext cx="8435280" cy="1143000"/>
          </a:xfrm>
        </p:spPr>
        <p:txBody>
          <a:bodyPr>
            <a:normAutofit fontScale="90000"/>
          </a:bodyPr>
          <a:lstStyle/>
          <a:p>
            <a:r>
              <a:rPr lang="en-US" dirty="0" smtClean="0"/>
              <a:t>POSICIONAMENTO DO VEÍCULO NA VIA</a:t>
            </a:r>
            <a:br>
              <a:rPr lang="en-US" dirty="0" smtClean="0"/>
            </a:br>
            <a:r>
              <a:rPr lang="en-US" sz="2700" dirty="0" smtClean="0"/>
              <a:t>MÃO E CONTRAMÃO DE DIREÇÃO</a:t>
            </a:r>
            <a:endParaRPr lang="pt-BR" sz="2700" dirty="0"/>
          </a:p>
        </p:txBody>
      </p:sp>
      <p:sp>
        <p:nvSpPr>
          <p:cNvPr id="3" name="Espaço Reservado para Conteúdo 2"/>
          <p:cNvSpPr>
            <a:spLocks noGrp="1"/>
          </p:cNvSpPr>
          <p:nvPr>
            <p:ph idx="1"/>
          </p:nvPr>
        </p:nvSpPr>
        <p:spPr/>
        <p:txBody>
          <a:bodyPr>
            <a:normAutofit fontScale="70000" lnSpcReduction="20000"/>
          </a:bodyPr>
          <a:lstStyle/>
          <a:p>
            <a:pPr algn="just"/>
            <a:r>
              <a:rPr lang="en-US" dirty="0" smtClean="0"/>
              <a:t>Art. 29, I do CTB</a:t>
            </a:r>
          </a:p>
          <a:p>
            <a:pPr algn="just"/>
            <a:endParaRPr lang="pt-BR" dirty="0" smtClean="0"/>
          </a:p>
          <a:p>
            <a:pPr algn="just"/>
            <a:r>
              <a:rPr lang="pt-BR" dirty="0" smtClean="0"/>
              <a:t>“</a:t>
            </a:r>
            <a:r>
              <a:rPr lang="pt-BR" dirty="0"/>
              <a:t>Mão de direção é o sentido de direção viária obrigatório, por lei, para a circulação dos veículos e dos animais . No Brasil, enfatizamos antes, ‘a circulação far-se-á pelo </a:t>
            </a:r>
            <a:r>
              <a:rPr lang="pt-BR" dirty="0">
                <a:solidFill>
                  <a:srgbClr val="FF0000"/>
                </a:solidFill>
              </a:rPr>
              <a:t>lado direito da via</a:t>
            </a:r>
            <a:r>
              <a:rPr lang="pt-BR" dirty="0"/>
              <a:t>’(inciso I, artigo sob análise), dessumindo-se, daí, que a mão de direção brasileira corresponde, materialmente, ao </a:t>
            </a:r>
            <a:r>
              <a:rPr lang="pt-BR" dirty="0">
                <a:solidFill>
                  <a:srgbClr val="FF0000"/>
                </a:solidFill>
              </a:rPr>
              <a:t>espaço da via localizado à direita do eixo central longitudinal dela</a:t>
            </a:r>
            <a:r>
              <a:rPr lang="pt-BR" dirty="0"/>
              <a:t>. Contramão de direção corresponde, materialmente, ao espaço à esquerda desse eixo, isto se se tratar de pista com dois sentidos de direção (i. é, com fluxos viários contrários). Tratando-se de via com único sentido de direção, qualquer um dos lados dela (à direita e à esquerda de seu eixo) será tido como mão de direção, estando na contramão quem, por dolo ou desavisadamente, circular no sentido antagônico ao do fluxo viário” (MITIDIERO</a:t>
            </a:r>
            <a:r>
              <a:rPr lang="pt-BR" dirty="0" smtClean="0"/>
              <a:t>, </a:t>
            </a:r>
            <a:r>
              <a:rPr lang="pt-BR" dirty="0"/>
              <a:t>2005, </a:t>
            </a:r>
            <a:r>
              <a:rPr lang="pt-BR" dirty="0" smtClean="0"/>
              <a:t>p.336</a:t>
            </a:r>
            <a:r>
              <a:rPr lang="pt-BR" dirty="0"/>
              <a:t>)</a:t>
            </a:r>
          </a:p>
        </p:txBody>
      </p:sp>
    </p:spTree>
    <p:extLst>
      <p:ext uri="{BB962C8B-B14F-4D97-AF65-F5344CB8AC3E}">
        <p14:creationId xmlns:p14="http://schemas.microsoft.com/office/powerpoint/2010/main" xmlns="" val="32197434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363272" cy="1143000"/>
          </a:xfrm>
        </p:spPr>
        <p:txBody>
          <a:bodyPr>
            <a:normAutofit fontScale="90000"/>
          </a:bodyPr>
          <a:lstStyle/>
          <a:p>
            <a:r>
              <a:rPr lang="en-US" dirty="0" smtClean="0"/>
              <a:t>POSICIONAMENTO DO VEÍCULO NA VIA</a:t>
            </a:r>
            <a:endParaRPr lang="pt-BR" dirty="0"/>
          </a:p>
        </p:txBody>
      </p:sp>
      <p:sp>
        <p:nvSpPr>
          <p:cNvPr id="3" name="Espaço Reservado para Conteúdo 2"/>
          <p:cNvSpPr>
            <a:spLocks noGrp="1"/>
          </p:cNvSpPr>
          <p:nvPr>
            <p:ph idx="1"/>
          </p:nvPr>
        </p:nvSpPr>
        <p:spPr/>
        <p:txBody>
          <a:bodyPr>
            <a:normAutofit fontScale="85000" lnSpcReduction="20000"/>
          </a:bodyPr>
          <a:lstStyle/>
          <a:p>
            <a:pPr algn="just"/>
            <a:r>
              <a:rPr lang="en-US" dirty="0" smtClean="0"/>
              <a:t>A via </a:t>
            </a:r>
            <a:r>
              <a:rPr lang="en-US" dirty="0" err="1" smtClean="0"/>
              <a:t>pública</a:t>
            </a:r>
            <a:r>
              <a:rPr lang="en-US" dirty="0" smtClean="0"/>
              <a:t> é </a:t>
            </a:r>
            <a:r>
              <a:rPr lang="en-US" dirty="0" err="1" smtClean="0"/>
              <a:t>destinada</a:t>
            </a:r>
            <a:r>
              <a:rPr lang="en-US" dirty="0" smtClean="0"/>
              <a:t> </a:t>
            </a:r>
            <a:r>
              <a:rPr lang="en-US" dirty="0" err="1" smtClean="0"/>
              <a:t>ao</a:t>
            </a:r>
            <a:r>
              <a:rPr lang="en-US" dirty="0" smtClean="0"/>
              <a:t> </a:t>
            </a:r>
            <a:r>
              <a:rPr lang="en-US" dirty="0" err="1" smtClean="0"/>
              <a:t>trânsito</a:t>
            </a:r>
            <a:r>
              <a:rPr lang="en-US" dirty="0" smtClean="0"/>
              <a:t> </a:t>
            </a:r>
            <a:r>
              <a:rPr lang="en-US" dirty="0" err="1" smtClean="0"/>
              <a:t>nos</a:t>
            </a:r>
            <a:r>
              <a:rPr lang="en-US" dirty="0" smtClean="0"/>
              <a:t> </a:t>
            </a:r>
            <a:r>
              <a:rPr lang="en-US" dirty="0" err="1" smtClean="0"/>
              <a:t>dois</a:t>
            </a:r>
            <a:r>
              <a:rPr lang="en-US" dirty="0" smtClean="0"/>
              <a:t> </a:t>
            </a:r>
            <a:r>
              <a:rPr lang="en-US" dirty="0" err="1" smtClean="0"/>
              <a:t>sentidos</a:t>
            </a:r>
            <a:r>
              <a:rPr lang="en-US" dirty="0" smtClean="0"/>
              <a:t>. A via com </a:t>
            </a:r>
            <a:r>
              <a:rPr lang="en-US" dirty="0" err="1" smtClean="0"/>
              <a:t>sentido</a:t>
            </a:r>
            <a:r>
              <a:rPr lang="en-US" dirty="0" smtClean="0"/>
              <a:t> </a:t>
            </a:r>
            <a:r>
              <a:rPr lang="en-US" dirty="0" err="1" smtClean="0"/>
              <a:t>único</a:t>
            </a:r>
            <a:r>
              <a:rPr lang="en-US" dirty="0" smtClean="0"/>
              <a:t> é </a:t>
            </a:r>
            <a:r>
              <a:rPr lang="en-US" dirty="0" err="1" smtClean="0"/>
              <a:t>exceção</a:t>
            </a:r>
            <a:r>
              <a:rPr lang="en-US" dirty="0" smtClean="0"/>
              <a:t>, </a:t>
            </a:r>
            <a:r>
              <a:rPr lang="en-US" dirty="0" err="1" smtClean="0"/>
              <a:t>devendo</a:t>
            </a:r>
            <a:r>
              <a:rPr lang="en-US" dirty="0" smtClean="0"/>
              <a:t> </a:t>
            </a:r>
            <a:r>
              <a:rPr lang="en-US" dirty="0" err="1" smtClean="0"/>
              <a:t>ser</a:t>
            </a:r>
            <a:r>
              <a:rPr lang="en-US" dirty="0" smtClean="0"/>
              <a:t> </a:t>
            </a:r>
            <a:r>
              <a:rPr lang="en-US" dirty="0" err="1" smtClean="0"/>
              <a:t>devidamente</a:t>
            </a:r>
            <a:r>
              <a:rPr lang="en-US" dirty="0" smtClean="0"/>
              <a:t> </a:t>
            </a:r>
            <a:r>
              <a:rPr lang="en-US" dirty="0" err="1" smtClean="0"/>
              <a:t>sinalizada</a:t>
            </a:r>
            <a:r>
              <a:rPr lang="en-US" dirty="0" smtClean="0"/>
              <a:t> (</a:t>
            </a:r>
            <a:r>
              <a:rPr lang="en-US" dirty="0" err="1" smtClean="0"/>
              <a:t>placa</a:t>
            </a:r>
            <a:r>
              <a:rPr lang="en-US" dirty="0" smtClean="0"/>
              <a:t> R-3 e R-24a)</a:t>
            </a:r>
          </a:p>
          <a:p>
            <a:pPr algn="just"/>
            <a:endParaRPr lang="en-US" dirty="0"/>
          </a:p>
          <a:p>
            <a:pPr algn="just"/>
            <a:r>
              <a:rPr lang="en-US" dirty="0" err="1" smtClean="0"/>
              <a:t>Linha</a:t>
            </a:r>
            <a:r>
              <a:rPr lang="en-US" dirty="0" smtClean="0"/>
              <a:t> de </a:t>
            </a:r>
            <a:r>
              <a:rPr lang="en-US" dirty="0" err="1" smtClean="0"/>
              <a:t>Divisão</a:t>
            </a:r>
            <a:r>
              <a:rPr lang="en-US" dirty="0" smtClean="0"/>
              <a:t> de </a:t>
            </a:r>
            <a:r>
              <a:rPr lang="en-US" dirty="0" err="1" smtClean="0"/>
              <a:t>Fluxos</a:t>
            </a:r>
            <a:r>
              <a:rPr lang="en-US" dirty="0" smtClean="0"/>
              <a:t> </a:t>
            </a:r>
            <a:r>
              <a:rPr lang="en-US" dirty="0" err="1" smtClean="0"/>
              <a:t>Opostos</a:t>
            </a:r>
            <a:r>
              <a:rPr lang="en-US" dirty="0" smtClean="0"/>
              <a:t> (</a:t>
            </a:r>
            <a:r>
              <a:rPr lang="en-US" dirty="0" err="1" smtClean="0"/>
              <a:t>amarela</a:t>
            </a:r>
            <a:r>
              <a:rPr lang="en-US" dirty="0" smtClean="0"/>
              <a:t>)</a:t>
            </a:r>
          </a:p>
          <a:p>
            <a:pPr algn="just"/>
            <a:endParaRPr lang="en-US" dirty="0"/>
          </a:p>
          <a:p>
            <a:pPr algn="just"/>
            <a:r>
              <a:rPr lang="en-US" dirty="0" smtClean="0"/>
              <a:t>Na </a:t>
            </a:r>
            <a:r>
              <a:rPr lang="en-US" dirty="0" err="1" smtClean="0"/>
              <a:t>ausência</a:t>
            </a:r>
            <a:r>
              <a:rPr lang="en-US" dirty="0" smtClean="0"/>
              <a:t> de LDFO: </a:t>
            </a:r>
            <a:r>
              <a:rPr lang="en-US" dirty="0" err="1" smtClean="0"/>
              <a:t>eixo</a:t>
            </a:r>
            <a:r>
              <a:rPr lang="en-US" dirty="0" smtClean="0"/>
              <a:t> </a:t>
            </a:r>
            <a:r>
              <a:rPr lang="en-US" dirty="0" err="1" smtClean="0"/>
              <a:t>médio</a:t>
            </a:r>
            <a:r>
              <a:rPr lang="en-US" dirty="0" smtClean="0"/>
              <a:t> da via</a:t>
            </a:r>
          </a:p>
          <a:p>
            <a:pPr algn="just"/>
            <a:endParaRPr lang="en-US" dirty="0" smtClean="0"/>
          </a:p>
          <a:p>
            <a:pPr algn="just"/>
            <a:r>
              <a:rPr lang="en-US" dirty="0"/>
              <a:t>CTB, art. 88 – </a:t>
            </a:r>
            <a:r>
              <a:rPr lang="en-US" dirty="0" err="1"/>
              <a:t>Nenhuma</a:t>
            </a:r>
            <a:r>
              <a:rPr lang="en-US" dirty="0"/>
              <a:t> via </a:t>
            </a:r>
            <a:r>
              <a:rPr lang="en-US" dirty="0" err="1"/>
              <a:t>será</a:t>
            </a:r>
            <a:r>
              <a:rPr lang="en-US" dirty="0"/>
              <a:t> </a:t>
            </a:r>
            <a:r>
              <a:rPr lang="en-US" dirty="0" err="1"/>
              <a:t>aberta</a:t>
            </a:r>
            <a:r>
              <a:rPr lang="en-US" dirty="0"/>
              <a:t> </a:t>
            </a:r>
            <a:r>
              <a:rPr lang="en-US" dirty="0" err="1"/>
              <a:t>ao</a:t>
            </a:r>
            <a:r>
              <a:rPr lang="en-US" dirty="0"/>
              <a:t> </a:t>
            </a:r>
            <a:r>
              <a:rPr lang="en-US" dirty="0" err="1"/>
              <a:t>trânsito</a:t>
            </a:r>
            <a:r>
              <a:rPr lang="en-US" dirty="0"/>
              <a:t> </a:t>
            </a:r>
            <a:r>
              <a:rPr lang="en-US" dirty="0" err="1"/>
              <a:t>sem</a:t>
            </a:r>
            <a:r>
              <a:rPr lang="en-US" dirty="0"/>
              <a:t> </a:t>
            </a:r>
            <a:r>
              <a:rPr lang="en-US" dirty="0" err="1"/>
              <a:t>estar</a:t>
            </a:r>
            <a:r>
              <a:rPr lang="en-US" dirty="0"/>
              <a:t> </a:t>
            </a:r>
            <a:r>
              <a:rPr lang="en-US" dirty="0" err="1"/>
              <a:t>devidamente</a:t>
            </a:r>
            <a:r>
              <a:rPr lang="en-US" dirty="0"/>
              <a:t> </a:t>
            </a:r>
            <a:r>
              <a:rPr lang="en-US" dirty="0" err="1"/>
              <a:t>sinalizada</a:t>
            </a:r>
            <a:r>
              <a:rPr lang="en-US" dirty="0"/>
              <a:t>, de forma a </a:t>
            </a:r>
            <a:r>
              <a:rPr lang="en-US" dirty="0" err="1"/>
              <a:t>garantir</a:t>
            </a:r>
            <a:r>
              <a:rPr lang="en-US" dirty="0"/>
              <a:t> </a:t>
            </a:r>
            <a:r>
              <a:rPr lang="en-US" dirty="0" err="1"/>
              <a:t>condições</a:t>
            </a:r>
            <a:r>
              <a:rPr lang="en-US" dirty="0"/>
              <a:t> </a:t>
            </a:r>
            <a:r>
              <a:rPr lang="en-US" dirty="0" err="1"/>
              <a:t>adequadas</a:t>
            </a:r>
            <a:r>
              <a:rPr lang="en-US" dirty="0"/>
              <a:t> de </a:t>
            </a:r>
            <a:r>
              <a:rPr lang="en-US" dirty="0" err="1"/>
              <a:t>segurança</a:t>
            </a:r>
            <a:r>
              <a:rPr lang="en-US" dirty="0"/>
              <a:t> </a:t>
            </a:r>
            <a:r>
              <a:rPr lang="en-US" dirty="0" err="1"/>
              <a:t>na</a:t>
            </a:r>
            <a:r>
              <a:rPr lang="en-US" dirty="0"/>
              <a:t> </a:t>
            </a:r>
            <a:r>
              <a:rPr lang="en-US" dirty="0" err="1"/>
              <a:t>circulação</a:t>
            </a:r>
            <a:r>
              <a:rPr lang="en-US" dirty="0"/>
              <a:t>.</a:t>
            </a:r>
            <a:endParaRPr lang="pt-BR"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xmlns="" val="28867559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363272" cy="1143000"/>
          </a:xfrm>
        </p:spPr>
        <p:txBody>
          <a:bodyPr>
            <a:normAutofit fontScale="90000"/>
          </a:bodyPr>
          <a:lstStyle/>
          <a:p>
            <a:r>
              <a:rPr lang="en-US" dirty="0" smtClean="0"/>
              <a:t>POSICIONAMENTO DO VEÍCULO NA VIA</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a:t>Via com </a:t>
            </a:r>
            <a:r>
              <a:rPr lang="en-US" dirty="0" err="1"/>
              <a:t>duplo</a:t>
            </a:r>
            <a:r>
              <a:rPr lang="en-US" dirty="0"/>
              <a:t> </a:t>
            </a:r>
            <a:r>
              <a:rPr lang="en-US" dirty="0" err="1"/>
              <a:t>sentido</a:t>
            </a:r>
            <a:r>
              <a:rPr lang="en-US" dirty="0"/>
              <a:t> e o </a:t>
            </a:r>
            <a:r>
              <a:rPr lang="en-US" dirty="0" err="1"/>
              <a:t>condutor</a:t>
            </a:r>
            <a:r>
              <a:rPr lang="en-US" dirty="0"/>
              <a:t> </a:t>
            </a:r>
            <a:r>
              <a:rPr lang="en-US" dirty="0" err="1"/>
              <a:t>transita</a:t>
            </a:r>
            <a:r>
              <a:rPr lang="en-US" dirty="0"/>
              <a:t> </a:t>
            </a:r>
            <a:r>
              <a:rPr lang="en-US" dirty="0" err="1"/>
              <a:t>pelo</a:t>
            </a:r>
            <a:r>
              <a:rPr lang="en-US" dirty="0"/>
              <a:t> </a:t>
            </a:r>
            <a:r>
              <a:rPr lang="en-US" dirty="0" err="1"/>
              <a:t>sentido</a:t>
            </a:r>
            <a:r>
              <a:rPr lang="en-US" dirty="0"/>
              <a:t> </a:t>
            </a:r>
            <a:r>
              <a:rPr lang="en-US" dirty="0" err="1"/>
              <a:t>contrário</a:t>
            </a:r>
            <a:r>
              <a:rPr lang="en-US" dirty="0"/>
              <a:t>, salvo </a:t>
            </a:r>
            <a:r>
              <a:rPr lang="en-US" dirty="0" err="1"/>
              <a:t>para</a:t>
            </a:r>
            <a:r>
              <a:rPr lang="en-US" dirty="0"/>
              <a:t> </a:t>
            </a:r>
            <a:r>
              <a:rPr lang="en-US" dirty="0" err="1"/>
              <a:t>ultrapassagem</a:t>
            </a:r>
            <a:r>
              <a:rPr lang="en-US" dirty="0"/>
              <a:t> </a:t>
            </a:r>
            <a:r>
              <a:rPr lang="en-US" dirty="0" err="1"/>
              <a:t>em</a:t>
            </a:r>
            <a:r>
              <a:rPr lang="en-US" dirty="0"/>
              <a:t> </a:t>
            </a:r>
            <a:r>
              <a:rPr lang="en-US" dirty="0" err="1"/>
              <a:t>locais</a:t>
            </a:r>
            <a:r>
              <a:rPr lang="en-US" dirty="0"/>
              <a:t> </a:t>
            </a:r>
            <a:r>
              <a:rPr lang="en-US" dirty="0" err="1"/>
              <a:t>permitidos</a:t>
            </a:r>
            <a:r>
              <a:rPr lang="en-US" dirty="0"/>
              <a:t>: art. 186, I do CTB (grave)</a:t>
            </a:r>
          </a:p>
          <a:p>
            <a:pPr algn="just"/>
            <a:endParaRPr lang="en-US" dirty="0"/>
          </a:p>
          <a:p>
            <a:pPr algn="just"/>
            <a:r>
              <a:rPr lang="en-US" dirty="0"/>
              <a:t>Via com </a:t>
            </a:r>
            <a:r>
              <a:rPr lang="en-US" dirty="0" err="1"/>
              <a:t>único</a:t>
            </a:r>
            <a:r>
              <a:rPr lang="en-US" dirty="0"/>
              <a:t> </a:t>
            </a:r>
            <a:r>
              <a:rPr lang="en-US" dirty="0" err="1"/>
              <a:t>sentido</a:t>
            </a:r>
            <a:r>
              <a:rPr lang="en-US" dirty="0"/>
              <a:t> e o </a:t>
            </a:r>
            <a:r>
              <a:rPr lang="en-US" dirty="0" err="1"/>
              <a:t>condutor</a:t>
            </a:r>
            <a:r>
              <a:rPr lang="en-US" dirty="0"/>
              <a:t> </a:t>
            </a:r>
            <a:r>
              <a:rPr lang="en-US" dirty="0" err="1"/>
              <a:t>transita</a:t>
            </a:r>
            <a:r>
              <a:rPr lang="en-US" dirty="0"/>
              <a:t> </a:t>
            </a:r>
            <a:r>
              <a:rPr lang="en-US" dirty="0" err="1"/>
              <a:t>pelo</a:t>
            </a:r>
            <a:r>
              <a:rPr lang="en-US" dirty="0"/>
              <a:t> </a:t>
            </a:r>
            <a:r>
              <a:rPr lang="en-US" dirty="0" err="1"/>
              <a:t>sentido</a:t>
            </a:r>
            <a:r>
              <a:rPr lang="en-US" dirty="0"/>
              <a:t> </a:t>
            </a:r>
            <a:r>
              <a:rPr lang="en-US" dirty="0" err="1"/>
              <a:t>contrário</a:t>
            </a:r>
            <a:r>
              <a:rPr lang="en-US" dirty="0"/>
              <a:t>: art. 186, II do CTB (</a:t>
            </a:r>
            <a:r>
              <a:rPr lang="en-US" dirty="0" err="1"/>
              <a:t>gravíssima</a:t>
            </a:r>
            <a:r>
              <a:rPr lang="en-US" dirty="0" smtClean="0"/>
              <a:t>)</a:t>
            </a:r>
          </a:p>
          <a:p>
            <a:pPr algn="just"/>
            <a:endParaRPr lang="en-US" dirty="0" smtClean="0"/>
          </a:p>
          <a:p>
            <a:pPr algn="just"/>
            <a:r>
              <a:rPr lang="en-US" dirty="0" err="1" smtClean="0"/>
              <a:t>Transitar</a:t>
            </a:r>
            <a:r>
              <a:rPr lang="en-US" dirty="0" smtClean="0"/>
              <a:t> </a:t>
            </a:r>
            <a:r>
              <a:rPr lang="en-US" dirty="0" err="1" smtClean="0"/>
              <a:t>pela</a:t>
            </a:r>
            <a:r>
              <a:rPr lang="en-US" dirty="0" smtClean="0"/>
              <a:t> </a:t>
            </a:r>
            <a:r>
              <a:rPr lang="en-US" dirty="0" err="1" smtClean="0"/>
              <a:t>contramão</a:t>
            </a:r>
            <a:r>
              <a:rPr lang="en-US" dirty="0" smtClean="0"/>
              <a:t> </a:t>
            </a:r>
            <a:r>
              <a:rPr lang="en-US" dirty="0" err="1" smtClean="0"/>
              <a:t>em</a:t>
            </a:r>
            <a:r>
              <a:rPr lang="en-US" dirty="0" smtClean="0"/>
              <a:t> via de </a:t>
            </a:r>
            <a:r>
              <a:rPr lang="en-US" dirty="0" err="1" smtClean="0"/>
              <a:t>sentido</a:t>
            </a:r>
            <a:r>
              <a:rPr lang="en-US" dirty="0" smtClean="0"/>
              <a:t> </a:t>
            </a:r>
            <a:r>
              <a:rPr lang="en-US" dirty="0" err="1" smtClean="0"/>
              <a:t>duplo</a:t>
            </a:r>
            <a:r>
              <a:rPr lang="en-US" dirty="0" smtClean="0"/>
              <a:t>, com a </a:t>
            </a:r>
            <a:r>
              <a:rPr lang="en-US" dirty="0" err="1" smtClean="0"/>
              <a:t>finalidade</a:t>
            </a:r>
            <a:r>
              <a:rPr lang="en-US" dirty="0" smtClean="0"/>
              <a:t> de </a:t>
            </a:r>
            <a:r>
              <a:rPr lang="en-US" dirty="0" err="1" smtClean="0"/>
              <a:t>ultrapassagem</a:t>
            </a:r>
            <a:r>
              <a:rPr lang="en-US" dirty="0" smtClean="0"/>
              <a:t>, mas </a:t>
            </a:r>
            <a:r>
              <a:rPr lang="en-US" dirty="0" err="1" smtClean="0"/>
              <a:t>forçando</a:t>
            </a:r>
            <a:r>
              <a:rPr lang="en-US" dirty="0" smtClean="0"/>
              <a:t> </a:t>
            </a:r>
            <a:r>
              <a:rPr lang="en-US" dirty="0" err="1" smtClean="0"/>
              <a:t>passagem</a:t>
            </a:r>
            <a:r>
              <a:rPr lang="en-US" dirty="0" smtClean="0"/>
              <a:t> </a:t>
            </a:r>
            <a:r>
              <a:rPr lang="en-US" dirty="0" err="1" smtClean="0"/>
              <a:t>sobre</a:t>
            </a:r>
            <a:r>
              <a:rPr lang="en-US" dirty="0" smtClean="0"/>
              <a:t> o </a:t>
            </a:r>
            <a:r>
              <a:rPr lang="en-US" dirty="0" err="1" smtClean="0"/>
              <a:t>veículo</a:t>
            </a:r>
            <a:r>
              <a:rPr lang="en-US" dirty="0" smtClean="0"/>
              <a:t> </a:t>
            </a:r>
            <a:r>
              <a:rPr lang="en-US" dirty="0" err="1" smtClean="0"/>
              <a:t>que</a:t>
            </a:r>
            <a:r>
              <a:rPr lang="en-US" dirty="0" smtClean="0"/>
              <a:t> </a:t>
            </a:r>
            <a:r>
              <a:rPr lang="en-US" dirty="0" err="1" smtClean="0"/>
              <a:t>vem</a:t>
            </a:r>
            <a:r>
              <a:rPr lang="en-US" dirty="0" smtClean="0"/>
              <a:t> </a:t>
            </a:r>
            <a:r>
              <a:rPr lang="en-US" dirty="0" err="1" smtClean="0"/>
              <a:t>em</a:t>
            </a:r>
            <a:r>
              <a:rPr lang="en-US" dirty="0" smtClean="0"/>
              <a:t> </a:t>
            </a:r>
            <a:r>
              <a:rPr lang="en-US" dirty="0" err="1" smtClean="0"/>
              <a:t>sentido</a:t>
            </a:r>
            <a:r>
              <a:rPr lang="en-US" dirty="0" smtClean="0"/>
              <a:t> </a:t>
            </a:r>
            <a:r>
              <a:rPr lang="en-US" dirty="0" err="1" smtClean="0"/>
              <a:t>contrário</a:t>
            </a:r>
            <a:r>
              <a:rPr lang="en-US" dirty="0" smtClean="0"/>
              <a:t>: art. 192 do CTB.</a:t>
            </a:r>
            <a:endParaRPr lang="en-US" dirty="0"/>
          </a:p>
          <a:p>
            <a:pPr algn="just"/>
            <a:endParaRPr lang="en-US" dirty="0"/>
          </a:p>
        </p:txBody>
      </p:sp>
    </p:spTree>
    <p:extLst>
      <p:ext uri="{BB962C8B-B14F-4D97-AF65-F5344CB8AC3E}">
        <p14:creationId xmlns:p14="http://schemas.microsoft.com/office/powerpoint/2010/main" xmlns="" val="3202130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363272" cy="1143000"/>
          </a:xfrm>
        </p:spPr>
        <p:txBody>
          <a:bodyPr>
            <a:normAutofit fontScale="90000"/>
          </a:bodyPr>
          <a:lstStyle/>
          <a:p>
            <a:r>
              <a:rPr lang="en-US" dirty="0" smtClean="0"/>
              <a:t>POSICIONAMENTO DO VEÍCULO NA VIA</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r>
              <a:rPr lang="pt-BR" dirty="0" smtClean="0"/>
              <a:t>Faixa própria: é </a:t>
            </a:r>
            <a:r>
              <a:rPr lang="pt-BR" dirty="0"/>
              <a:t>a faixa de rolamento em que, dentro da sua mão-de-direção, deve ocupar o </a:t>
            </a:r>
            <a:r>
              <a:rPr lang="pt-BR" dirty="0" smtClean="0"/>
              <a:t>veículo.</a:t>
            </a:r>
          </a:p>
          <a:p>
            <a:pPr algn="just"/>
            <a:endParaRPr lang="pt-BR" dirty="0" smtClean="0"/>
          </a:p>
          <a:p>
            <a:pPr algn="just"/>
            <a:r>
              <a:rPr lang="en-US" dirty="0" smtClean="0"/>
              <a:t>CTB, Art. 29, IV – </a:t>
            </a:r>
            <a:r>
              <a:rPr lang="en-US" dirty="0" err="1" smtClean="0"/>
              <a:t>quando</a:t>
            </a:r>
            <a:r>
              <a:rPr lang="en-US" dirty="0" smtClean="0"/>
              <a:t> </a:t>
            </a:r>
            <a:r>
              <a:rPr lang="en-US" dirty="0" err="1" smtClean="0"/>
              <a:t>uma</a:t>
            </a:r>
            <a:r>
              <a:rPr lang="en-US" dirty="0" smtClean="0"/>
              <a:t> </a:t>
            </a:r>
            <a:r>
              <a:rPr lang="en-US" dirty="0" err="1" smtClean="0"/>
              <a:t>pista</a:t>
            </a:r>
            <a:r>
              <a:rPr lang="en-US" dirty="0" smtClean="0"/>
              <a:t> de </a:t>
            </a:r>
            <a:r>
              <a:rPr lang="en-US" dirty="0" err="1" smtClean="0"/>
              <a:t>rolamento</a:t>
            </a:r>
            <a:r>
              <a:rPr lang="en-US" dirty="0" smtClean="0"/>
              <a:t> </a:t>
            </a:r>
            <a:r>
              <a:rPr lang="en-US" dirty="0" err="1" smtClean="0"/>
              <a:t>comportar</a:t>
            </a:r>
            <a:r>
              <a:rPr lang="en-US" dirty="0" smtClean="0"/>
              <a:t> </a:t>
            </a:r>
            <a:r>
              <a:rPr lang="pt-BR" dirty="0" smtClean="0"/>
              <a:t> </a:t>
            </a:r>
            <a:r>
              <a:rPr lang="pt-BR" dirty="0"/>
              <a:t>várias faixas de </a:t>
            </a:r>
            <a:r>
              <a:rPr lang="pt-BR" dirty="0" smtClean="0"/>
              <a:t>trânsito </a:t>
            </a:r>
            <a:r>
              <a:rPr lang="pt-BR" dirty="0"/>
              <a:t>no mesmo sentido de circulação, são as da direita destinadas aos veículos mais lentos e de maior porte, quando não houver faixa especial a eles destinada, e as da esquerda são destinadas à ultrapassagem e ao deslocamento dos veículos de maior </a:t>
            </a:r>
            <a:r>
              <a:rPr lang="pt-BR" dirty="0" smtClean="0"/>
              <a:t>velocidade</a:t>
            </a:r>
          </a:p>
          <a:p>
            <a:pPr algn="just"/>
            <a:endParaRPr lang="en-US" dirty="0"/>
          </a:p>
          <a:p>
            <a:pPr algn="just"/>
            <a:r>
              <a:rPr lang="en-US" dirty="0" smtClean="0"/>
              <a:t>CTB, Art. 185, II – </a:t>
            </a:r>
            <a:r>
              <a:rPr lang="en-US" dirty="0" err="1" smtClean="0"/>
              <a:t>devem</a:t>
            </a:r>
            <a:r>
              <a:rPr lang="en-US" dirty="0" smtClean="0"/>
              <a:t> </a:t>
            </a:r>
            <a:r>
              <a:rPr lang="en-US" dirty="0" err="1" smtClean="0"/>
              <a:t>permanecer</a:t>
            </a:r>
            <a:r>
              <a:rPr lang="en-US" dirty="0" smtClean="0"/>
              <a:t> </a:t>
            </a:r>
            <a:r>
              <a:rPr lang="en-US" dirty="0" err="1" smtClean="0"/>
              <a:t>nas</a:t>
            </a:r>
            <a:r>
              <a:rPr lang="en-US" dirty="0" smtClean="0"/>
              <a:t> </a:t>
            </a:r>
            <a:r>
              <a:rPr lang="en-US" dirty="0" err="1" smtClean="0"/>
              <a:t>faixas</a:t>
            </a:r>
            <a:r>
              <a:rPr lang="en-US" dirty="0" smtClean="0"/>
              <a:t> da </a:t>
            </a:r>
            <a:r>
              <a:rPr lang="en-US" dirty="0" err="1" smtClean="0"/>
              <a:t>direita</a:t>
            </a:r>
            <a:r>
              <a:rPr lang="en-US" dirty="0" smtClean="0"/>
              <a:t> </a:t>
            </a:r>
            <a:r>
              <a:rPr lang="en-US" dirty="0" err="1" smtClean="0"/>
              <a:t>os</a:t>
            </a:r>
            <a:r>
              <a:rPr lang="en-US" dirty="0" smtClean="0"/>
              <a:t> </a:t>
            </a:r>
            <a:r>
              <a:rPr lang="en-US" dirty="0" err="1" smtClean="0"/>
              <a:t>veículos</a:t>
            </a:r>
            <a:r>
              <a:rPr lang="en-US" dirty="0" smtClean="0"/>
              <a:t> lentos e de </a:t>
            </a:r>
            <a:r>
              <a:rPr lang="en-US" dirty="0" err="1" smtClean="0"/>
              <a:t>maior</a:t>
            </a:r>
            <a:r>
              <a:rPr lang="en-US" dirty="0" smtClean="0"/>
              <a:t> </a:t>
            </a:r>
            <a:r>
              <a:rPr lang="en-US" dirty="0" err="1" smtClean="0"/>
              <a:t>porte</a:t>
            </a:r>
            <a:r>
              <a:rPr lang="en-US" dirty="0" smtClean="0"/>
              <a:t>.</a:t>
            </a:r>
            <a:endParaRPr lang="pt-BR" dirty="0"/>
          </a:p>
        </p:txBody>
      </p:sp>
    </p:spTree>
    <p:extLst>
      <p:ext uri="{BB962C8B-B14F-4D97-AF65-F5344CB8AC3E}">
        <p14:creationId xmlns:p14="http://schemas.microsoft.com/office/powerpoint/2010/main" xmlns="" val="3728080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74638"/>
            <a:ext cx="8363272" cy="1143000"/>
          </a:xfrm>
        </p:spPr>
        <p:txBody>
          <a:bodyPr>
            <a:normAutofit fontScale="90000"/>
          </a:bodyPr>
          <a:lstStyle/>
          <a:p>
            <a:r>
              <a:rPr lang="en-US" dirty="0" smtClean="0"/>
              <a:t>POSICIONAMENTO DO VEÍCULO NA VIA</a:t>
            </a:r>
            <a:endParaRPr lang="pt-BR" dirty="0"/>
          </a:p>
        </p:txBody>
      </p:sp>
      <p:sp>
        <p:nvSpPr>
          <p:cNvPr id="3" name="Espaço Reservado para Conteúdo 2"/>
          <p:cNvSpPr>
            <a:spLocks noGrp="1"/>
          </p:cNvSpPr>
          <p:nvPr>
            <p:ph idx="1"/>
          </p:nvPr>
        </p:nvSpPr>
        <p:spPr/>
        <p:txBody>
          <a:bodyPr>
            <a:normAutofit fontScale="77500" lnSpcReduction="20000"/>
          </a:bodyPr>
          <a:lstStyle/>
          <a:p>
            <a:pPr algn="just"/>
            <a:r>
              <a:rPr lang="en-US" dirty="0" err="1" smtClean="0"/>
              <a:t>Faixa</a:t>
            </a:r>
            <a:r>
              <a:rPr lang="en-US" dirty="0" smtClean="0"/>
              <a:t> </a:t>
            </a:r>
            <a:r>
              <a:rPr lang="en-US" dirty="0" err="1" smtClean="0"/>
              <a:t>exclusiva</a:t>
            </a:r>
            <a:r>
              <a:rPr lang="en-US" dirty="0" smtClean="0"/>
              <a:t>: é a </a:t>
            </a:r>
            <a:r>
              <a:rPr lang="en-US" dirty="0" err="1" smtClean="0"/>
              <a:t>faixa</a:t>
            </a:r>
            <a:r>
              <a:rPr lang="en-US" dirty="0" smtClean="0"/>
              <a:t> de </a:t>
            </a:r>
            <a:r>
              <a:rPr lang="en-US" dirty="0" err="1" smtClean="0"/>
              <a:t>trânsito</a:t>
            </a:r>
            <a:r>
              <a:rPr lang="en-US" dirty="0" smtClean="0"/>
              <a:t> </a:t>
            </a:r>
            <a:r>
              <a:rPr lang="en-US" dirty="0" err="1" smtClean="0"/>
              <a:t>especialmente</a:t>
            </a:r>
            <a:r>
              <a:rPr lang="en-US" dirty="0" smtClean="0"/>
              <a:t> </a:t>
            </a:r>
            <a:r>
              <a:rPr lang="en-US" dirty="0" err="1" smtClean="0"/>
              <a:t>destinada</a:t>
            </a:r>
            <a:r>
              <a:rPr lang="en-US" dirty="0" smtClean="0"/>
              <a:t> à </a:t>
            </a:r>
            <a:r>
              <a:rPr lang="en-US" dirty="0" err="1" smtClean="0"/>
              <a:t>circulação</a:t>
            </a:r>
            <a:r>
              <a:rPr lang="en-US" dirty="0" smtClean="0"/>
              <a:t> de um </a:t>
            </a:r>
            <a:r>
              <a:rPr lang="en-US" dirty="0" err="1" smtClean="0"/>
              <a:t>determinado</a:t>
            </a:r>
            <a:r>
              <a:rPr lang="en-US" dirty="0" smtClean="0"/>
              <a:t> </a:t>
            </a:r>
            <a:r>
              <a:rPr lang="en-US" dirty="0" err="1" smtClean="0"/>
              <a:t>tipo</a:t>
            </a:r>
            <a:r>
              <a:rPr lang="en-US" dirty="0" smtClean="0"/>
              <a:t> de </a:t>
            </a:r>
            <a:r>
              <a:rPr lang="en-US" dirty="0" err="1" smtClean="0"/>
              <a:t>veículo</a:t>
            </a:r>
            <a:r>
              <a:rPr lang="en-US" dirty="0" smtClean="0"/>
              <a:t>. </a:t>
            </a:r>
            <a:r>
              <a:rPr lang="en-US" dirty="0" err="1" smtClean="0"/>
              <a:t>Exemplos</a:t>
            </a:r>
            <a:r>
              <a:rPr lang="en-US" dirty="0" smtClean="0"/>
              <a:t>: R-32 (</a:t>
            </a:r>
            <a:r>
              <a:rPr lang="en-US" dirty="0" err="1" smtClean="0"/>
              <a:t>ônibus</a:t>
            </a:r>
            <a:r>
              <a:rPr lang="en-US" dirty="0" smtClean="0"/>
              <a:t>), R-34 (</a:t>
            </a:r>
            <a:r>
              <a:rPr lang="en-US" dirty="0" err="1" smtClean="0"/>
              <a:t>bicicletas</a:t>
            </a:r>
            <a:r>
              <a:rPr lang="en-US" dirty="0" smtClean="0"/>
              <a:t>) e R-39 (</a:t>
            </a:r>
            <a:r>
              <a:rPr lang="en-US" dirty="0" err="1" smtClean="0"/>
              <a:t>caminhão</a:t>
            </a:r>
            <a:r>
              <a:rPr lang="en-US" dirty="0" smtClean="0"/>
              <a:t>) </a:t>
            </a:r>
          </a:p>
          <a:p>
            <a:pPr algn="just"/>
            <a:endParaRPr lang="en-US" dirty="0"/>
          </a:p>
          <a:p>
            <a:pPr algn="just"/>
            <a:r>
              <a:rPr lang="en-US" dirty="0" smtClean="0"/>
              <a:t> </a:t>
            </a:r>
            <a:r>
              <a:rPr lang="en-US" dirty="0" err="1" smtClean="0"/>
              <a:t>Infrações</a:t>
            </a:r>
            <a:r>
              <a:rPr lang="en-US" dirty="0" smtClean="0"/>
              <a:t>: art. 184 e 185, I do CTB</a:t>
            </a:r>
          </a:p>
          <a:p>
            <a:pPr algn="just"/>
            <a:endParaRPr lang="en-US" dirty="0"/>
          </a:p>
          <a:p>
            <a:pPr algn="just"/>
            <a:r>
              <a:rPr lang="en-US" dirty="0" err="1" smtClean="0"/>
              <a:t>Não</a:t>
            </a:r>
            <a:r>
              <a:rPr lang="en-US" dirty="0" smtClean="0"/>
              <a:t> </a:t>
            </a:r>
            <a:r>
              <a:rPr lang="en-US" dirty="0" err="1" smtClean="0"/>
              <a:t>confudir</a:t>
            </a:r>
            <a:r>
              <a:rPr lang="en-US" dirty="0" smtClean="0"/>
              <a:t> com </a:t>
            </a:r>
            <a:r>
              <a:rPr lang="en-US" dirty="0" err="1" smtClean="0"/>
              <a:t>placa</a:t>
            </a:r>
            <a:r>
              <a:rPr lang="en-US" dirty="0" smtClean="0"/>
              <a:t> R-27, </a:t>
            </a:r>
            <a:r>
              <a:rPr lang="en-US" dirty="0" err="1" smtClean="0"/>
              <a:t>que</a:t>
            </a:r>
            <a:r>
              <a:rPr lang="en-US" dirty="0" smtClean="0"/>
              <a:t> </a:t>
            </a:r>
            <a:r>
              <a:rPr lang="en-US" dirty="0" err="1" smtClean="0"/>
              <a:t>determina</a:t>
            </a:r>
            <a:r>
              <a:rPr lang="en-US" dirty="0" smtClean="0"/>
              <a:t> </a:t>
            </a:r>
            <a:r>
              <a:rPr lang="en-US" dirty="0" err="1" smtClean="0"/>
              <a:t>que</a:t>
            </a:r>
            <a:r>
              <a:rPr lang="en-US" dirty="0" smtClean="0"/>
              <a:t> </a:t>
            </a:r>
            <a:r>
              <a:rPr lang="en-US" dirty="0" err="1" smtClean="0"/>
              <a:t>os</a:t>
            </a:r>
            <a:r>
              <a:rPr lang="en-US" dirty="0" smtClean="0"/>
              <a:t> </a:t>
            </a:r>
            <a:r>
              <a:rPr lang="en-US" dirty="0" err="1" smtClean="0"/>
              <a:t>ônibus</a:t>
            </a:r>
            <a:r>
              <a:rPr lang="en-US" dirty="0" smtClean="0"/>
              <a:t>, </a:t>
            </a:r>
            <a:r>
              <a:rPr lang="en-US" dirty="0" err="1" smtClean="0"/>
              <a:t>caminhões</a:t>
            </a:r>
            <a:r>
              <a:rPr lang="en-US" dirty="0" smtClean="0"/>
              <a:t> e </a:t>
            </a:r>
            <a:r>
              <a:rPr lang="en-US" dirty="0" err="1" smtClean="0"/>
              <a:t>veículos</a:t>
            </a:r>
            <a:r>
              <a:rPr lang="en-US" dirty="0" smtClean="0"/>
              <a:t> de </a:t>
            </a:r>
            <a:r>
              <a:rPr lang="en-US" dirty="0" err="1" smtClean="0"/>
              <a:t>grande</a:t>
            </a:r>
            <a:r>
              <a:rPr lang="en-US" dirty="0" smtClean="0"/>
              <a:t> </a:t>
            </a:r>
            <a:r>
              <a:rPr lang="en-US" dirty="0" err="1" smtClean="0"/>
              <a:t>porte</a:t>
            </a:r>
            <a:r>
              <a:rPr lang="en-US" dirty="0" smtClean="0"/>
              <a:t> </a:t>
            </a:r>
            <a:r>
              <a:rPr lang="en-US" dirty="0" err="1" smtClean="0"/>
              <a:t>matenham</a:t>
            </a:r>
            <a:r>
              <a:rPr lang="en-US" dirty="0" smtClean="0"/>
              <a:t>-se à </a:t>
            </a:r>
            <a:r>
              <a:rPr lang="en-US" dirty="0" err="1" smtClean="0"/>
              <a:t>direita</a:t>
            </a:r>
            <a:r>
              <a:rPr lang="en-US" dirty="0" smtClean="0"/>
              <a:t>. (CTB, art.185, I)</a:t>
            </a:r>
          </a:p>
          <a:p>
            <a:pPr algn="just"/>
            <a:endParaRPr lang="en-US" dirty="0"/>
          </a:p>
          <a:p>
            <a:pPr algn="just"/>
            <a:r>
              <a:rPr lang="en-US" dirty="0" smtClean="0"/>
              <a:t> </a:t>
            </a:r>
            <a:r>
              <a:rPr lang="en-US" dirty="0" err="1" smtClean="0"/>
              <a:t>Muitos</a:t>
            </a:r>
            <a:r>
              <a:rPr lang="en-US" dirty="0" smtClean="0"/>
              <a:t> </a:t>
            </a:r>
            <a:r>
              <a:rPr lang="en-US" dirty="0" err="1" smtClean="0"/>
              <a:t>acidentes</a:t>
            </a:r>
            <a:r>
              <a:rPr lang="en-US" dirty="0" smtClean="0"/>
              <a:t> </a:t>
            </a:r>
            <a:r>
              <a:rPr lang="en-US" dirty="0" err="1" smtClean="0"/>
              <a:t>acontecem</a:t>
            </a:r>
            <a:r>
              <a:rPr lang="en-US" dirty="0" smtClean="0"/>
              <a:t> </a:t>
            </a:r>
            <a:r>
              <a:rPr lang="en-US" dirty="0" err="1" smtClean="0"/>
              <a:t>em</a:t>
            </a:r>
            <a:r>
              <a:rPr lang="en-US" dirty="0" smtClean="0"/>
              <a:t> </a:t>
            </a:r>
            <a:r>
              <a:rPr lang="en-US" dirty="0" err="1" smtClean="0"/>
              <a:t>razão</a:t>
            </a:r>
            <a:r>
              <a:rPr lang="en-US" dirty="0" smtClean="0"/>
              <a:t> da </a:t>
            </a:r>
            <a:r>
              <a:rPr lang="en-US" dirty="0" err="1" smtClean="0"/>
              <a:t>desobediência</a:t>
            </a:r>
            <a:r>
              <a:rPr lang="en-US" dirty="0" smtClean="0"/>
              <a:t> </a:t>
            </a:r>
            <a:r>
              <a:rPr lang="en-US" dirty="0" err="1" smtClean="0"/>
              <a:t>desta</a:t>
            </a:r>
            <a:r>
              <a:rPr lang="en-US" dirty="0" smtClean="0"/>
              <a:t> </a:t>
            </a:r>
            <a:r>
              <a:rPr lang="en-US" dirty="0" err="1" smtClean="0"/>
              <a:t>regra</a:t>
            </a:r>
            <a:r>
              <a:rPr lang="en-US" dirty="0" smtClean="0"/>
              <a:t> </a:t>
            </a:r>
            <a:r>
              <a:rPr lang="en-US" dirty="0" err="1" smtClean="0"/>
              <a:t>geral</a:t>
            </a:r>
            <a:r>
              <a:rPr lang="en-US" dirty="0" smtClean="0"/>
              <a:t> de </a:t>
            </a:r>
            <a:r>
              <a:rPr lang="en-US" dirty="0" err="1" smtClean="0"/>
              <a:t>circulação</a:t>
            </a:r>
            <a:r>
              <a:rPr lang="en-US" dirty="0" smtClean="0"/>
              <a:t> e </a:t>
            </a:r>
            <a:r>
              <a:rPr lang="en-US" dirty="0" err="1" smtClean="0"/>
              <a:t>conduta</a:t>
            </a:r>
            <a:r>
              <a:rPr lang="en-US" dirty="0" smtClean="0"/>
              <a:t>.</a:t>
            </a:r>
          </a:p>
          <a:p>
            <a:pPr algn="just"/>
            <a:endParaRPr lang="pt-BR" dirty="0"/>
          </a:p>
        </p:txBody>
      </p:sp>
    </p:spTree>
    <p:extLst>
      <p:ext uri="{BB962C8B-B14F-4D97-AF65-F5344CB8AC3E}">
        <p14:creationId xmlns:p14="http://schemas.microsoft.com/office/powerpoint/2010/main" xmlns="" val="6398840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DISTÂNCIA DE SEGURANÇA</a:t>
            </a:r>
            <a:endParaRPr lang="pt-BR" dirty="0"/>
          </a:p>
        </p:txBody>
      </p:sp>
      <p:sp>
        <p:nvSpPr>
          <p:cNvPr id="3" name="Espaço Reservado para Conteúdo 2"/>
          <p:cNvSpPr>
            <a:spLocks noGrp="1"/>
          </p:cNvSpPr>
          <p:nvPr>
            <p:ph idx="1"/>
          </p:nvPr>
        </p:nvSpPr>
        <p:spPr/>
        <p:txBody>
          <a:bodyPr>
            <a:normAutofit fontScale="85000" lnSpcReduction="10000"/>
          </a:bodyPr>
          <a:lstStyle/>
          <a:p>
            <a:pPr algn="just"/>
            <a:r>
              <a:rPr lang="pt-BR" dirty="0"/>
              <a:t>o condutor deverá guardar distância de segurança lateral e frontal entre o seu e os demais veículos, bem como em relação ao bordo da pista, considerando-se, no momento, a velocidade e as condições do local, da circulação, do veículo e as condições </a:t>
            </a:r>
            <a:r>
              <a:rPr lang="pt-BR" dirty="0" smtClean="0"/>
              <a:t>climáticas </a:t>
            </a:r>
            <a:r>
              <a:rPr lang="pt-BR" dirty="0"/>
              <a:t>(art. 29, II do CTB</a:t>
            </a:r>
            <a:r>
              <a:rPr lang="pt-BR" dirty="0" smtClean="0"/>
              <a:t>)</a:t>
            </a:r>
          </a:p>
          <a:p>
            <a:pPr algn="just"/>
            <a:endParaRPr lang="en-US" dirty="0"/>
          </a:p>
          <a:p>
            <a:pPr algn="just"/>
            <a:r>
              <a:rPr lang="en-US" dirty="0" err="1" smtClean="0"/>
              <a:t>Não</a:t>
            </a:r>
            <a:r>
              <a:rPr lang="en-US" dirty="0" smtClean="0"/>
              <a:t> </a:t>
            </a:r>
            <a:r>
              <a:rPr lang="en-US" dirty="0" err="1" smtClean="0"/>
              <a:t>há</a:t>
            </a:r>
            <a:r>
              <a:rPr lang="en-US" dirty="0" smtClean="0"/>
              <a:t> </a:t>
            </a:r>
            <a:r>
              <a:rPr lang="en-US" dirty="0" err="1" smtClean="0"/>
              <a:t>distância</a:t>
            </a:r>
            <a:r>
              <a:rPr lang="en-US" dirty="0" smtClean="0"/>
              <a:t> </a:t>
            </a:r>
            <a:r>
              <a:rPr lang="en-US" dirty="0" err="1" smtClean="0"/>
              <a:t>pré-fixada</a:t>
            </a:r>
            <a:r>
              <a:rPr lang="en-US" dirty="0" smtClean="0"/>
              <a:t> </a:t>
            </a:r>
            <a:r>
              <a:rPr lang="en-US" dirty="0" err="1" smtClean="0"/>
              <a:t>na</a:t>
            </a:r>
            <a:r>
              <a:rPr lang="en-US" dirty="0" smtClean="0"/>
              <a:t> </a:t>
            </a:r>
            <a:r>
              <a:rPr lang="en-US" dirty="0" err="1" smtClean="0"/>
              <a:t>legislação</a:t>
            </a:r>
            <a:r>
              <a:rPr lang="en-US" dirty="0" smtClean="0"/>
              <a:t>, </a:t>
            </a:r>
            <a:r>
              <a:rPr lang="en-US" dirty="0" err="1" smtClean="0"/>
              <a:t>exceção</a:t>
            </a:r>
            <a:r>
              <a:rPr lang="en-US" dirty="0" smtClean="0"/>
              <a:t> </a:t>
            </a:r>
            <a:r>
              <a:rPr lang="en-US" dirty="0" err="1" smtClean="0"/>
              <a:t>ao</a:t>
            </a:r>
            <a:r>
              <a:rPr lang="en-US" dirty="0" smtClean="0"/>
              <a:t> art. 201 do CTB </a:t>
            </a:r>
            <a:r>
              <a:rPr lang="en-US" dirty="0" err="1" smtClean="0"/>
              <a:t>que</a:t>
            </a:r>
            <a:r>
              <a:rPr lang="en-US" dirty="0" smtClean="0"/>
              <a:t> </a:t>
            </a:r>
            <a:r>
              <a:rPr lang="en-US" dirty="0" err="1" smtClean="0"/>
              <a:t>fixa</a:t>
            </a:r>
            <a:r>
              <a:rPr lang="en-US" dirty="0" smtClean="0"/>
              <a:t> a </a:t>
            </a:r>
            <a:r>
              <a:rPr lang="en-US" dirty="0" err="1" smtClean="0"/>
              <a:t>distância</a:t>
            </a:r>
            <a:r>
              <a:rPr lang="en-US" dirty="0" smtClean="0"/>
              <a:t> lateral de 1,5 metros a </a:t>
            </a:r>
            <a:r>
              <a:rPr lang="en-US" dirty="0" err="1" smtClean="0"/>
              <a:t>ser</a:t>
            </a:r>
            <a:r>
              <a:rPr lang="en-US" dirty="0" smtClean="0"/>
              <a:t> </a:t>
            </a:r>
            <a:r>
              <a:rPr lang="en-US" dirty="0" err="1" smtClean="0"/>
              <a:t>mantida</a:t>
            </a:r>
            <a:r>
              <a:rPr lang="en-US" dirty="0" smtClean="0"/>
              <a:t> </a:t>
            </a:r>
            <a:r>
              <a:rPr lang="en-US" dirty="0" err="1" smtClean="0"/>
              <a:t>pelo</a:t>
            </a:r>
            <a:r>
              <a:rPr lang="en-US" dirty="0" smtClean="0"/>
              <a:t> </a:t>
            </a:r>
            <a:r>
              <a:rPr lang="en-US" dirty="0" err="1" smtClean="0"/>
              <a:t>veículo</a:t>
            </a:r>
            <a:r>
              <a:rPr lang="en-US" dirty="0" smtClean="0"/>
              <a:t> </a:t>
            </a:r>
            <a:r>
              <a:rPr lang="en-US" dirty="0" err="1" smtClean="0"/>
              <a:t>automotor</a:t>
            </a:r>
            <a:r>
              <a:rPr lang="en-US" dirty="0" smtClean="0"/>
              <a:t> </a:t>
            </a:r>
            <a:r>
              <a:rPr lang="en-US" dirty="0" err="1" smtClean="0"/>
              <a:t>ao</a:t>
            </a:r>
            <a:r>
              <a:rPr lang="en-US" dirty="0" smtClean="0"/>
              <a:t> </a:t>
            </a:r>
            <a:r>
              <a:rPr lang="en-US" dirty="0" err="1" smtClean="0"/>
              <a:t>passar</a:t>
            </a:r>
            <a:r>
              <a:rPr lang="en-US" dirty="0" smtClean="0"/>
              <a:t> </a:t>
            </a:r>
            <a:r>
              <a:rPr lang="en-US" dirty="0" err="1" smtClean="0"/>
              <a:t>por</a:t>
            </a:r>
            <a:r>
              <a:rPr lang="en-US" dirty="0" smtClean="0"/>
              <a:t> </a:t>
            </a:r>
            <a:r>
              <a:rPr lang="en-US" dirty="0" err="1" smtClean="0"/>
              <a:t>uma</a:t>
            </a:r>
            <a:r>
              <a:rPr lang="en-US" dirty="0" smtClean="0"/>
              <a:t> </a:t>
            </a:r>
            <a:r>
              <a:rPr lang="en-US" dirty="0" err="1" smtClean="0"/>
              <a:t>bicicleta</a:t>
            </a:r>
            <a:r>
              <a:rPr lang="en-US" dirty="0" smtClean="0"/>
              <a:t>.</a:t>
            </a:r>
          </a:p>
          <a:p>
            <a:pPr algn="just"/>
            <a:endParaRPr lang="en-US" dirty="0"/>
          </a:p>
          <a:p>
            <a:pPr marL="0" indent="0" algn="just">
              <a:buNone/>
            </a:pPr>
            <a:endParaRPr lang="pt-BR" dirty="0"/>
          </a:p>
        </p:txBody>
      </p:sp>
    </p:spTree>
    <p:extLst>
      <p:ext uri="{BB962C8B-B14F-4D97-AF65-F5344CB8AC3E}">
        <p14:creationId xmlns:p14="http://schemas.microsoft.com/office/powerpoint/2010/main" xmlns="" val="2772053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DISTANCIA DE SEGURANÇA FRONTAL</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smtClean="0"/>
              <a:t>diretamente </a:t>
            </a:r>
            <a:r>
              <a:rPr lang="pt-BR" dirty="0"/>
              <a:t>proporcional à velocidade </a:t>
            </a:r>
            <a:r>
              <a:rPr lang="pt-BR" dirty="0" smtClean="0"/>
              <a:t>desenvolvida</a:t>
            </a:r>
          </a:p>
          <a:p>
            <a:pPr algn="just"/>
            <a:endParaRPr lang="pt-BR" dirty="0"/>
          </a:p>
          <a:p>
            <a:pPr algn="just"/>
            <a:r>
              <a:rPr lang="pt-BR" dirty="0" smtClean="0"/>
              <a:t>art</a:t>
            </a:r>
            <a:r>
              <a:rPr lang="pt-BR" dirty="0"/>
              <a:t>. 13, inciso 3, da CTV: “O condutor de um veículo que circula atrás de outro, deverá deixar livre entre um e outro uma distância de segurança suficiente para poder evitar uma colisão, em caso de diminuição brusca de velocidade ou parada  súbita do veículo que o precede</a:t>
            </a:r>
            <a:r>
              <a:rPr lang="pt-BR" dirty="0" smtClean="0"/>
              <a:t>.”</a:t>
            </a:r>
            <a:endParaRPr lang="pt-BR" dirty="0"/>
          </a:p>
          <a:p>
            <a:endParaRPr lang="pt-BR" dirty="0"/>
          </a:p>
        </p:txBody>
      </p:sp>
    </p:spTree>
    <p:extLst>
      <p:ext uri="{BB962C8B-B14F-4D97-AF65-F5344CB8AC3E}">
        <p14:creationId xmlns:p14="http://schemas.microsoft.com/office/powerpoint/2010/main" xmlns="" val="17260714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FRENAGEM BRUSCA</a:t>
            </a:r>
            <a:endParaRPr lang="pt-BR" dirty="0"/>
          </a:p>
        </p:txBody>
      </p:sp>
      <p:sp>
        <p:nvSpPr>
          <p:cNvPr id="3" name="Espaço Reservado para Conteúdo 2"/>
          <p:cNvSpPr>
            <a:spLocks noGrp="1"/>
          </p:cNvSpPr>
          <p:nvPr>
            <p:ph idx="1"/>
          </p:nvPr>
        </p:nvSpPr>
        <p:spPr/>
        <p:txBody>
          <a:bodyPr>
            <a:normAutofit fontScale="77500" lnSpcReduction="20000"/>
          </a:bodyPr>
          <a:lstStyle/>
          <a:p>
            <a:r>
              <a:rPr lang="en-US" dirty="0" smtClean="0"/>
              <a:t>CTB, Art. 42 – </a:t>
            </a:r>
            <a:r>
              <a:rPr lang="en-US" dirty="0" err="1" smtClean="0"/>
              <a:t>Nenhum</a:t>
            </a:r>
            <a:r>
              <a:rPr lang="en-US" dirty="0" smtClean="0"/>
              <a:t> </a:t>
            </a:r>
            <a:r>
              <a:rPr lang="en-US" dirty="0" err="1" smtClean="0"/>
              <a:t>condutor</a:t>
            </a:r>
            <a:r>
              <a:rPr lang="en-US" dirty="0" smtClean="0"/>
              <a:t> </a:t>
            </a:r>
            <a:r>
              <a:rPr lang="en-US" dirty="0" err="1" smtClean="0"/>
              <a:t>deverá</a:t>
            </a:r>
            <a:r>
              <a:rPr lang="en-US" dirty="0" smtClean="0"/>
              <a:t> </a:t>
            </a:r>
            <a:r>
              <a:rPr lang="en-US" dirty="0" err="1" smtClean="0"/>
              <a:t>frear</a:t>
            </a:r>
            <a:r>
              <a:rPr lang="en-US" dirty="0" smtClean="0"/>
              <a:t> </a:t>
            </a:r>
            <a:r>
              <a:rPr lang="en-US" dirty="0" err="1" smtClean="0"/>
              <a:t>bruscamente</a:t>
            </a:r>
            <a:r>
              <a:rPr lang="en-US" dirty="0" smtClean="0"/>
              <a:t> </a:t>
            </a:r>
            <a:r>
              <a:rPr lang="en-US" dirty="0" err="1" smtClean="0"/>
              <a:t>seu</a:t>
            </a:r>
            <a:r>
              <a:rPr lang="en-US" dirty="0" smtClean="0"/>
              <a:t> </a:t>
            </a:r>
            <a:r>
              <a:rPr lang="en-US" dirty="0" err="1" smtClean="0"/>
              <a:t>veículo</a:t>
            </a:r>
            <a:r>
              <a:rPr lang="en-US" dirty="0" smtClean="0"/>
              <a:t>, salvo </a:t>
            </a:r>
            <a:r>
              <a:rPr lang="en-US" dirty="0" err="1" smtClean="0"/>
              <a:t>por</a:t>
            </a:r>
            <a:r>
              <a:rPr lang="en-US" dirty="0" smtClean="0"/>
              <a:t> </a:t>
            </a:r>
            <a:r>
              <a:rPr lang="en-US" dirty="0" err="1" smtClean="0"/>
              <a:t>razões</a:t>
            </a:r>
            <a:r>
              <a:rPr lang="en-US" dirty="0" smtClean="0"/>
              <a:t> de </a:t>
            </a:r>
            <a:r>
              <a:rPr lang="en-US" dirty="0" err="1" smtClean="0"/>
              <a:t>segurança</a:t>
            </a:r>
            <a:r>
              <a:rPr lang="en-US" dirty="0" smtClean="0"/>
              <a:t>.</a:t>
            </a:r>
          </a:p>
          <a:p>
            <a:endParaRPr lang="en-US" dirty="0" smtClean="0"/>
          </a:p>
          <a:p>
            <a:pPr algn="just"/>
            <a:r>
              <a:rPr lang="pt-BR" dirty="0"/>
              <a:t>"CIVIL. RESPONSABILIDADE CIVIL. ACIDENTE DE TRÂNSITO. COLISÃO PELA TRASEIRA. PRESUNÇÃO DE CULPA DO MOTORISTA QUE ABALROA POR TRÁS. INVERSÃO DO ÓNUS DA PROVA. DOUTRINA. REEXAME DE PROVA. INOCORRÊNCIA. RECURSO PROVIDO. Culpado, em linha de princípio, é o motorista que colide por trás, invertendo-se, em razão disso, o </a:t>
            </a:r>
            <a:r>
              <a:rPr lang="pt-BR" dirty="0" smtClean="0"/>
              <a:t>“</a:t>
            </a:r>
            <a:r>
              <a:rPr lang="pt-BR" dirty="0" err="1" smtClean="0"/>
              <a:t>onus</a:t>
            </a:r>
            <a:r>
              <a:rPr lang="pt-BR" dirty="0" smtClean="0"/>
              <a:t> </a:t>
            </a:r>
            <a:r>
              <a:rPr lang="pt-BR" dirty="0" err="1"/>
              <a:t>probandi</a:t>
            </a:r>
            <a:r>
              <a:rPr lang="pt-BR" dirty="0"/>
              <a:t>", cabendo a ele a prova de desoneração de sua culpa" (</a:t>
            </a:r>
            <a:r>
              <a:rPr lang="pt-BR" dirty="0" err="1"/>
              <a:t>REsp</a:t>
            </a:r>
            <a:r>
              <a:rPr lang="pt-BR" dirty="0"/>
              <a:t> 198196/RJ - 4ª  Turma </a:t>
            </a:r>
          </a:p>
          <a:p>
            <a:pPr marL="0" indent="0" algn="just">
              <a:buNone/>
            </a:pPr>
            <a:r>
              <a:rPr lang="pt-BR" dirty="0"/>
              <a:t> </a:t>
            </a:r>
            <a:r>
              <a:rPr lang="pt-BR" dirty="0" smtClean="0"/>
              <a:t>    </a:t>
            </a:r>
            <a:r>
              <a:rPr lang="pt-BR" dirty="0"/>
              <a:t>Relator Ministro Sálvio de Figueiredo). </a:t>
            </a:r>
          </a:p>
          <a:p>
            <a:endParaRPr lang="pt-BR" dirty="0"/>
          </a:p>
        </p:txBody>
      </p:sp>
    </p:spTree>
    <p:extLst>
      <p:ext uri="{BB962C8B-B14F-4D97-AF65-F5344CB8AC3E}">
        <p14:creationId xmlns:p14="http://schemas.microsoft.com/office/powerpoint/2010/main" xmlns="" val="14460411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DISTÂNCIA DE SEGURANÇA LATERAL</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r>
              <a:rPr lang="pt-BR" dirty="0" smtClean="0"/>
              <a:t>art</a:t>
            </a:r>
            <a:r>
              <a:rPr lang="pt-BR" dirty="0"/>
              <a:t>. 1º, g, da CTV </a:t>
            </a:r>
            <a:r>
              <a:rPr lang="pt-BR" dirty="0" smtClean="0"/>
              <a:t>-  </a:t>
            </a:r>
            <a:r>
              <a:rPr lang="pt-BR" dirty="0"/>
              <a:t>faixa de trânsito é “qualquer uma das áreas longitudinais em que a pista possa ser subdividida, sinalizada ou não por marcas viárias longitudinais, que tenham uma largura suficiente para permitir a circulação de uma fila de veículos automotores, que não sejam motocicletas</a:t>
            </a:r>
            <a:r>
              <a:rPr lang="pt-BR" dirty="0" smtClean="0"/>
              <a:t>.”</a:t>
            </a:r>
          </a:p>
          <a:p>
            <a:pPr algn="just"/>
            <a:endParaRPr lang="pt-BR" dirty="0"/>
          </a:p>
          <a:p>
            <a:pPr algn="just"/>
            <a:r>
              <a:rPr lang="pt-BR" dirty="0" smtClean="0"/>
              <a:t>Anexo </a:t>
            </a:r>
            <a:r>
              <a:rPr lang="pt-BR" dirty="0"/>
              <a:t>I do </a:t>
            </a:r>
            <a:r>
              <a:rPr lang="pt-BR" dirty="0" smtClean="0"/>
              <a:t>CTB – faixa de trânsito  </a:t>
            </a:r>
            <a:r>
              <a:rPr lang="pt-BR" dirty="0"/>
              <a:t>é a divisão longitudinal da pista, sinalizada ou não por marcas viárias, que tenham uma largura suficiente para permitir a circulação de veículos automotores</a:t>
            </a:r>
            <a:r>
              <a:rPr lang="pt-BR" dirty="0" smtClean="0"/>
              <a:t>.</a:t>
            </a:r>
          </a:p>
          <a:p>
            <a:pPr algn="just"/>
            <a:endParaRPr lang="pt-BR" dirty="0"/>
          </a:p>
          <a:p>
            <a:pPr algn="just"/>
            <a:r>
              <a:rPr lang="pt-BR" dirty="0" smtClean="0"/>
              <a:t>dos </a:t>
            </a:r>
            <a:r>
              <a:rPr lang="pt-BR" dirty="0"/>
              <a:t>dispositivos legais acima delineados infere-se que cada faixa de trânsito se destina à circulação de “uma fila de veículos” e, portanto, caso dois veículos ocupem a mesma faixa (sendo que, normalmente, um deles a ocupa parcialmente) não se estará mantendo a distância de segurança lateral;</a:t>
            </a:r>
          </a:p>
          <a:p>
            <a:endParaRPr lang="pt-BR" dirty="0"/>
          </a:p>
        </p:txBody>
      </p:sp>
    </p:spTree>
    <p:extLst>
      <p:ext uri="{BB962C8B-B14F-4D97-AF65-F5344CB8AC3E}">
        <p14:creationId xmlns:p14="http://schemas.microsoft.com/office/powerpoint/2010/main" xmlns="" val="18566029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DISTÂNCIA DE SEGURANÇA</a:t>
            </a:r>
            <a:endParaRPr lang="pt-BR" dirty="0"/>
          </a:p>
        </p:txBody>
      </p:sp>
      <p:sp>
        <p:nvSpPr>
          <p:cNvPr id="3" name="Espaço Reservado para Conteúdo 2"/>
          <p:cNvSpPr>
            <a:spLocks noGrp="1"/>
          </p:cNvSpPr>
          <p:nvPr>
            <p:ph idx="1"/>
          </p:nvPr>
        </p:nvSpPr>
        <p:spPr/>
        <p:txBody>
          <a:bodyPr/>
          <a:lstStyle/>
          <a:p>
            <a:pPr algn="just"/>
            <a:r>
              <a:rPr lang="en-US" dirty="0" smtClean="0"/>
              <a:t>CTB, Art. 191 – </a:t>
            </a:r>
            <a:r>
              <a:rPr lang="en-US" dirty="0" err="1" smtClean="0"/>
              <a:t>Forçar</a:t>
            </a:r>
            <a:r>
              <a:rPr lang="en-US" dirty="0" smtClean="0"/>
              <a:t> </a:t>
            </a:r>
            <a:r>
              <a:rPr lang="en-US" dirty="0" err="1" smtClean="0"/>
              <a:t>passagem</a:t>
            </a:r>
            <a:r>
              <a:rPr lang="en-US" dirty="0" smtClean="0"/>
              <a:t> entre </a:t>
            </a:r>
            <a:r>
              <a:rPr lang="en-US" dirty="0" err="1" smtClean="0"/>
              <a:t>veículos</a:t>
            </a:r>
            <a:r>
              <a:rPr lang="en-US" dirty="0" smtClean="0"/>
              <a:t> </a:t>
            </a:r>
            <a:r>
              <a:rPr lang="en-US" dirty="0" err="1" smtClean="0"/>
              <a:t>que</a:t>
            </a:r>
            <a:r>
              <a:rPr lang="en-US" dirty="0" smtClean="0"/>
              <a:t> </a:t>
            </a:r>
            <a:r>
              <a:rPr lang="en-US" dirty="0" err="1" smtClean="0"/>
              <a:t>circulam</a:t>
            </a:r>
            <a:r>
              <a:rPr lang="en-US" dirty="0" smtClean="0"/>
              <a:t> </a:t>
            </a:r>
            <a:r>
              <a:rPr lang="en-US" dirty="0" err="1" smtClean="0"/>
              <a:t>em</a:t>
            </a:r>
            <a:r>
              <a:rPr lang="en-US" dirty="0" smtClean="0"/>
              <a:t> </a:t>
            </a:r>
            <a:r>
              <a:rPr lang="en-US" dirty="0" err="1" smtClean="0"/>
              <a:t>sentidos</a:t>
            </a:r>
            <a:r>
              <a:rPr lang="en-US" dirty="0" smtClean="0"/>
              <a:t> </a:t>
            </a:r>
            <a:r>
              <a:rPr lang="en-US" dirty="0" err="1" smtClean="0"/>
              <a:t>opostos</a:t>
            </a:r>
            <a:r>
              <a:rPr lang="en-US" dirty="0" smtClean="0"/>
              <a:t> (</a:t>
            </a:r>
            <a:r>
              <a:rPr lang="en-US" dirty="0" err="1" smtClean="0"/>
              <a:t>gravíssima</a:t>
            </a:r>
            <a:r>
              <a:rPr lang="en-US" dirty="0"/>
              <a:t>)</a:t>
            </a:r>
            <a:endParaRPr lang="en-US" dirty="0" smtClean="0"/>
          </a:p>
          <a:p>
            <a:pPr algn="just"/>
            <a:endParaRPr lang="en-US" dirty="0"/>
          </a:p>
          <a:p>
            <a:pPr algn="just"/>
            <a:r>
              <a:rPr lang="en-US" dirty="0" smtClean="0"/>
              <a:t>CTB, art. 192 – </a:t>
            </a:r>
            <a:r>
              <a:rPr lang="en-US" dirty="0" err="1" smtClean="0"/>
              <a:t>Não</a:t>
            </a:r>
            <a:r>
              <a:rPr lang="en-US" dirty="0" smtClean="0"/>
              <a:t> </a:t>
            </a:r>
            <a:r>
              <a:rPr lang="en-US" dirty="0" err="1" smtClean="0"/>
              <a:t>manter</a:t>
            </a:r>
            <a:r>
              <a:rPr lang="en-US" dirty="0" smtClean="0"/>
              <a:t> </a:t>
            </a:r>
            <a:r>
              <a:rPr lang="en-US" dirty="0" err="1" smtClean="0"/>
              <a:t>distância</a:t>
            </a:r>
            <a:r>
              <a:rPr lang="en-US" dirty="0" smtClean="0"/>
              <a:t> de </a:t>
            </a:r>
            <a:r>
              <a:rPr lang="en-US" dirty="0" err="1" smtClean="0"/>
              <a:t>segurança</a:t>
            </a:r>
            <a:r>
              <a:rPr lang="en-US" dirty="0" smtClean="0"/>
              <a:t> frontal e </a:t>
            </a:r>
            <a:r>
              <a:rPr lang="en-US" dirty="0" err="1" smtClean="0"/>
              <a:t>ou</a:t>
            </a:r>
            <a:r>
              <a:rPr lang="en-US" dirty="0" smtClean="0"/>
              <a:t> lateral (grave)</a:t>
            </a:r>
            <a:endParaRPr lang="pt-BR" dirty="0"/>
          </a:p>
        </p:txBody>
      </p:sp>
    </p:spTree>
    <p:extLst>
      <p:ext uri="{BB962C8B-B14F-4D97-AF65-F5344CB8AC3E}">
        <p14:creationId xmlns:p14="http://schemas.microsoft.com/office/powerpoint/2010/main" xmlns="" val="1864780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60648"/>
            <a:ext cx="8229600" cy="1143000"/>
          </a:xfrm>
        </p:spPr>
        <p:txBody>
          <a:bodyPr/>
          <a:lstStyle/>
          <a:p>
            <a:r>
              <a:rPr lang="en-US" dirty="0" smtClean="0"/>
              <a:t>DIREITO AO TRÂNSITO SEGURO</a:t>
            </a:r>
            <a:endParaRPr lang="pt-BR" dirty="0"/>
          </a:p>
        </p:txBody>
      </p:sp>
      <p:sp>
        <p:nvSpPr>
          <p:cNvPr id="3" name="Espaço Reservado para Conteúdo 2"/>
          <p:cNvSpPr>
            <a:spLocks noGrp="1"/>
          </p:cNvSpPr>
          <p:nvPr>
            <p:ph idx="1"/>
          </p:nvPr>
        </p:nvSpPr>
        <p:spPr/>
        <p:txBody>
          <a:bodyPr/>
          <a:lstStyle/>
          <a:p>
            <a:pPr algn="just"/>
            <a:r>
              <a:rPr lang="en-US" dirty="0" smtClean="0"/>
              <a:t>“O </a:t>
            </a:r>
            <a:r>
              <a:rPr lang="en-US" dirty="0" err="1" smtClean="0"/>
              <a:t>trânsito</a:t>
            </a:r>
            <a:r>
              <a:rPr lang="en-US" dirty="0" smtClean="0"/>
              <a:t>, </a:t>
            </a:r>
            <a:r>
              <a:rPr lang="en-US" dirty="0" err="1" smtClean="0"/>
              <a:t>em</a:t>
            </a:r>
            <a:r>
              <a:rPr lang="en-US" dirty="0" smtClean="0"/>
              <a:t> </a:t>
            </a:r>
            <a:r>
              <a:rPr lang="en-US" dirty="0" err="1" smtClean="0"/>
              <a:t>condições</a:t>
            </a:r>
            <a:r>
              <a:rPr lang="en-US" dirty="0" smtClean="0"/>
              <a:t> </a:t>
            </a:r>
            <a:r>
              <a:rPr lang="en-US" dirty="0" err="1" smtClean="0"/>
              <a:t>seguras</a:t>
            </a:r>
            <a:r>
              <a:rPr lang="en-US" dirty="0" smtClean="0"/>
              <a:t>, é um </a:t>
            </a:r>
            <a:r>
              <a:rPr lang="en-US" dirty="0" err="1" smtClean="0"/>
              <a:t>direito</a:t>
            </a:r>
            <a:r>
              <a:rPr lang="en-US" dirty="0" smtClean="0"/>
              <a:t> de </a:t>
            </a:r>
            <a:r>
              <a:rPr lang="en-US" dirty="0" err="1" smtClean="0"/>
              <a:t>todos</a:t>
            </a:r>
            <a:r>
              <a:rPr lang="en-US" dirty="0" smtClean="0"/>
              <a:t> e </a:t>
            </a:r>
            <a:r>
              <a:rPr lang="en-US" dirty="0" err="1" smtClean="0"/>
              <a:t>dever</a:t>
            </a:r>
            <a:r>
              <a:rPr lang="en-US" dirty="0" smtClean="0"/>
              <a:t> dos </a:t>
            </a:r>
            <a:r>
              <a:rPr lang="en-US" dirty="0" err="1" smtClean="0"/>
              <a:t>órgãos</a:t>
            </a:r>
            <a:r>
              <a:rPr lang="en-US" dirty="0" smtClean="0"/>
              <a:t> e </a:t>
            </a:r>
            <a:r>
              <a:rPr lang="en-US" dirty="0" err="1" smtClean="0"/>
              <a:t>entidades</a:t>
            </a:r>
            <a:r>
              <a:rPr lang="en-US" dirty="0" smtClean="0"/>
              <a:t> </a:t>
            </a:r>
            <a:r>
              <a:rPr lang="en-US" dirty="0" err="1" smtClean="0"/>
              <a:t>componentes</a:t>
            </a:r>
            <a:r>
              <a:rPr lang="en-US" dirty="0" smtClean="0"/>
              <a:t> do </a:t>
            </a:r>
            <a:r>
              <a:rPr lang="en-US" dirty="0" err="1" smtClean="0"/>
              <a:t>Sistema</a:t>
            </a:r>
            <a:r>
              <a:rPr lang="en-US" dirty="0" smtClean="0"/>
              <a:t> </a:t>
            </a:r>
            <a:r>
              <a:rPr lang="en-US" dirty="0" err="1" smtClean="0"/>
              <a:t>Nacional</a:t>
            </a:r>
            <a:r>
              <a:rPr lang="en-US" dirty="0" smtClean="0"/>
              <a:t> de </a:t>
            </a:r>
            <a:r>
              <a:rPr lang="en-US" dirty="0" err="1" smtClean="0"/>
              <a:t>Trânsito</a:t>
            </a:r>
            <a:r>
              <a:rPr lang="en-US" dirty="0" smtClean="0"/>
              <a:t>, a </a:t>
            </a:r>
            <a:r>
              <a:rPr lang="en-US" dirty="0" err="1" smtClean="0"/>
              <a:t>estes</a:t>
            </a:r>
            <a:r>
              <a:rPr lang="en-US" dirty="0" smtClean="0"/>
              <a:t> </a:t>
            </a:r>
            <a:r>
              <a:rPr lang="en-US" dirty="0" err="1" smtClean="0"/>
              <a:t>cabendo</a:t>
            </a:r>
            <a:r>
              <a:rPr lang="en-US" dirty="0" smtClean="0"/>
              <a:t>, no </a:t>
            </a:r>
            <a:r>
              <a:rPr lang="en-US" dirty="0" err="1" smtClean="0"/>
              <a:t>âmbito</a:t>
            </a:r>
            <a:r>
              <a:rPr lang="en-US" dirty="0" smtClean="0"/>
              <a:t> das </a:t>
            </a:r>
            <a:r>
              <a:rPr lang="en-US" dirty="0" err="1" smtClean="0"/>
              <a:t>respectivas</a:t>
            </a:r>
            <a:r>
              <a:rPr lang="en-US" dirty="0" smtClean="0"/>
              <a:t> </a:t>
            </a:r>
            <a:r>
              <a:rPr lang="en-US" dirty="0" err="1" smtClean="0"/>
              <a:t>competências</a:t>
            </a:r>
            <a:r>
              <a:rPr lang="en-US" dirty="0" smtClean="0"/>
              <a:t>, </a:t>
            </a:r>
            <a:r>
              <a:rPr lang="en-US" dirty="0" err="1" smtClean="0"/>
              <a:t>adotar</a:t>
            </a:r>
            <a:r>
              <a:rPr lang="en-US" dirty="0" smtClean="0"/>
              <a:t> </a:t>
            </a:r>
            <a:r>
              <a:rPr lang="en-US" dirty="0" err="1" smtClean="0"/>
              <a:t>medidas</a:t>
            </a:r>
            <a:r>
              <a:rPr lang="en-US" dirty="0" smtClean="0"/>
              <a:t> </a:t>
            </a:r>
            <a:r>
              <a:rPr lang="en-US" dirty="0" err="1" smtClean="0"/>
              <a:t>destinadas</a:t>
            </a:r>
            <a:r>
              <a:rPr lang="en-US" dirty="0" smtClean="0"/>
              <a:t> a </a:t>
            </a:r>
            <a:r>
              <a:rPr lang="en-US" dirty="0" err="1" smtClean="0"/>
              <a:t>assegurar</a:t>
            </a:r>
            <a:r>
              <a:rPr lang="en-US" dirty="0" smtClean="0"/>
              <a:t> </a:t>
            </a:r>
            <a:r>
              <a:rPr lang="en-US" dirty="0" err="1" smtClean="0"/>
              <a:t>esse</a:t>
            </a:r>
            <a:r>
              <a:rPr lang="en-US" dirty="0" smtClean="0"/>
              <a:t> </a:t>
            </a:r>
            <a:r>
              <a:rPr lang="en-US" dirty="0" err="1" smtClean="0"/>
              <a:t>direito</a:t>
            </a:r>
            <a:r>
              <a:rPr lang="en-US" dirty="0" smtClean="0"/>
              <a:t>” (CTB, art. 1º, § 2º)</a:t>
            </a:r>
          </a:p>
          <a:p>
            <a:pPr algn="just"/>
            <a:r>
              <a:rPr lang="en-US" dirty="0" smtClean="0"/>
              <a:t>CTB, Art. 1º, § 5º e Art, 269, § 1º.</a:t>
            </a:r>
            <a:endParaRPr lang="pt-BR" dirty="0"/>
          </a:p>
        </p:txBody>
      </p:sp>
    </p:spTree>
    <p:extLst>
      <p:ext uri="{BB962C8B-B14F-4D97-AF65-F5344CB8AC3E}">
        <p14:creationId xmlns:p14="http://schemas.microsoft.com/office/powerpoint/2010/main" xmlns="" val="36601223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DIREITO DE PREFERÊNCIA DE PASSAGEM NO CRUZAMENTO</a:t>
            </a:r>
            <a:endParaRPr lang="pt-BR" dirty="0"/>
          </a:p>
        </p:txBody>
      </p:sp>
      <p:sp>
        <p:nvSpPr>
          <p:cNvPr id="3" name="Espaço Reservado para Conteúdo 2"/>
          <p:cNvSpPr>
            <a:spLocks noGrp="1"/>
          </p:cNvSpPr>
          <p:nvPr>
            <p:ph idx="1"/>
          </p:nvPr>
        </p:nvSpPr>
        <p:spPr>
          <a:xfrm>
            <a:off x="457200" y="1844824"/>
            <a:ext cx="8229600" cy="4281339"/>
          </a:xfrm>
        </p:spPr>
        <p:txBody>
          <a:bodyPr/>
          <a:lstStyle/>
          <a:p>
            <a:r>
              <a:rPr lang="en-US" dirty="0" smtClean="0"/>
              <a:t>CTB, art. 29, III</a:t>
            </a:r>
          </a:p>
          <a:p>
            <a:endParaRPr lang="en-US" dirty="0" smtClean="0"/>
          </a:p>
          <a:p>
            <a:r>
              <a:rPr lang="en-US" dirty="0" err="1" smtClean="0"/>
              <a:t>Cruzamento</a:t>
            </a:r>
            <a:r>
              <a:rPr lang="en-US" dirty="0" smtClean="0"/>
              <a:t> </a:t>
            </a:r>
            <a:r>
              <a:rPr lang="en-US" dirty="0" err="1" smtClean="0"/>
              <a:t>sinalizado</a:t>
            </a:r>
            <a:endParaRPr lang="en-US" dirty="0"/>
          </a:p>
          <a:p>
            <a:pPr marL="0" indent="0">
              <a:buNone/>
            </a:pPr>
            <a:endParaRPr lang="en-US" dirty="0" smtClean="0"/>
          </a:p>
          <a:p>
            <a:r>
              <a:rPr lang="en-US" dirty="0" err="1" smtClean="0"/>
              <a:t>Cruzamento</a:t>
            </a:r>
            <a:r>
              <a:rPr lang="en-US" dirty="0" smtClean="0"/>
              <a:t> </a:t>
            </a:r>
            <a:r>
              <a:rPr lang="en-US" dirty="0" err="1" smtClean="0"/>
              <a:t>não</a:t>
            </a:r>
            <a:r>
              <a:rPr lang="en-US" dirty="0" smtClean="0"/>
              <a:t> </a:t>
            </a:r>
            <a:r>
              <a:rPr lang="en-US" dirty="0" err="1" smtClean="0"/>
              <a:t>sinalizado</a:t>
            </a:r>
            <a:endParaRPr lang="en-US" dirty="0" smtClean="0"/>
          </a:p>
          <a:p>
            <a:pPr marL="0" indent="0">
              <a:buNone/>
            </a:pPr>
            <a:endParaRPr lang="pt-BR" dirty="0"/>
          </a:p>
        </p:txBody>
      </p:sp>
    </p:spTree>
    <p:extLst>
      <p:ext uri="{BB962C8B-B14F-4D97-AF65-F5344CB8AC3E}">
        <p14:creationId xmlns:p14="http://schemas.microsoft.com/office/powerpoint/2010/main" xmlns="" val="5995623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CRUZAMENTO SINALIZADO</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O art</a:t>
            </a:r>
            <a:r>
              <a:rPr lang="pt-BR" dirty="0"/>
              <a:t>. 89 do </a:t>
            </a:r>
            <a:r>
              <a:rPr lang="pt-BR" dirty="0" smtClean="0"/>
              <a:t>CTB  determina a seguinte </a:t>
            </a:r>
            <a:r>
              <a:rPr lang="pt-BR" dirty="0"/>
              <a:t>ordem de prevalência, ou digamos, hierarquia: </a:t>
            </a:r>
          </a:p>
          <a:p>
            <a:r>
              <a:rPr lang="pt-BR" dirty="0" smtClean="0"/>
              <a:t>as </a:t>
            </a:r>
            <a:r>
              <a:rPr lang="pt-BR" dirty="0"/>
              <a:t>ordens do agente de trânsito prevalecem sobre as normas gerais de circulação e sobre os outros sinais viários;</a:t>
            </a:r>
          </a:p>
          <a:p>
            <a:r>
              <a:rPr lang="pt-BR" dirty="0" smtClean="0"/>
              <a:t>as </a:t>
            </a:r>
            <a:r>
              <a:rPr lang="pt-BR" dirty="0"/>
              <a:t>indicações do semáforo prevalecem sobre os demais sinais;</a:t>
            </a:r>
          </a:p>
          <a:p>
            <a:r>
              <a:rPr lang="pt-BR" dirty="0" smtClean="0"/>
              <a:t>as </a:t>
            </a:r>
            <a:r>
              <a:rPr lang="pt-BR" dirty="0"/>
              <a:t>indicações dos sinais de trânsito prevalecem sobre as demais normas </a:t>
            </a:r>
            <a:r>
              <a:rPr lang="pt-BR" dirty="0" smtClean="0"/>
              <a:t>gerais de trânsito.</a:t>
            </a:r>
            <a:endParaRPr lang="pt-BR" dirty="0"/>
          </a:p>
          <a:p>
            <a:endParaRPr lang="pt-BR" dirty="0"/>
          </a:p>
        </p:txBody>
      </p:sp>
    </p:spTree>
    <p:extLst>
      <p:ext uri="{BB962C8B-B14F-4D97-AF65-F5344CB8AC3E}">
        <p14:creationId xmlns:p14="http://schemas.microsoft.com/office/powerpoint/2010/main" xmlns="" val="38507214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LUZES DO SEMÁFORO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item </a:t>
            </a:r>
            <a:r>
              <a:rPr lang="pt-BR" dirty="0"/>
              <a:t>4.1.2. do Anexo II do CTB </a:t>
            </a:r>
            <a:r>
              <a:rPr lang="pt-BR" dirty="0" smtClean="0"/>
              <a:t>:</a:t>
            </a:r>
          </a:p>
          <a:p>
            <a:endParaRPr lang="pt-BR" dirty="0" smtClean="0"/>
          </a:p>
          <a:p>
            <a:r>
              <a:rPr lang="pt-BR" dirty="0" smtClean="0"/>
              <a:t>luz vermelha: indica </a:t>
            </a:r>
            <a:r>
              <a:rPr lang="pt-BR" dirty="0"/>
              <a:t>a obrigatoriedade de </a:t>
            </a:r>
            <a:r>
              <a:rPr lang="pt-BR" dirty="0" smtClean="0"/>
              <a:t>parar</a:t>
            </a:r>
          </a:p>
          <a:p>
            <a:endParaRPr lang="pt-BR" dirty="0" smtClean="0"/>
          </a:p>
          <a:p>
            <a:r>
              <a:rPr lang="pt-BR" dirty="0" smtClean="0"/>
              <a:t>luz amarela: indica atenção, </a:t>
            </a:r>
            <a:r>
              <a:rPr lang="pt-BR" dirty="0"/>
              <a:t>devendo o condutor parar o veículo, salvo se isto resultar em situação de </a:t>
            </a:r>
            <a:r>
              <a:rPr lang="pt-BR" dirty="0" smtClean="0"/>
              <a:t>perigo</a:t>
            </a:r>
          </a:p>
          <a:p>
            <a:endParaRPr lang="pt-BR" dirty="0" smtClean="0"/>
          </a:p>
          <a:p>
            <a:r>
              <a:rPr lang="pt-BR" dirty="0" smtClean="0"/>
              <a:t>luz verde:  indica </a:t>
            </a:r>
            <a:r>
              <a:rPr lang="pt-BR" dirty="0"/>
              <a:t>permissão de prosseguir na </a:t>
            </a:r>
            <a:r>
              <a:rPr lang="pt-BR" dirty="0" smtClean="0"/>
              <a:t>marcha</a:t>
            </a:r>
          </a:p>
        </p:txBody>
      </p:sp>
    </p:spTree>
    <p:extLst>
      <p:ext uri="{BB962C8B-B14F-4D97-AF65-F5344CB8AC3E}">
        <p14:creationId xmlns:p14="http://schemas.microsoft.com/office/powerpoint/2010/main" xmlns="" val="42816808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LUZES DO SEMÁFORO</a:t>
            </a:r>
            <a:endParaRPr lang="pt-BR" dirty="0"/>
          </a:p>
        </p:txBody>
      </p:sp>
      <p:sp>
        <p:nvSpPr>
          <p:cNvPr id="3" name="Espaço Reservado para Conteúdo 2"/>
          <p:cNvSpPr>
            <a:spLocks noGrp="1"/>
          </p:cNvSpPr>
          <p:nvPr>
            <p:ph idx="1"/>
          </p:nvPr>
        </p:nvSpPr>
        <p:spPr/>
        <p:txBody>
          <a:bodyPr/>
          <a:lstStyle/>
          <a:p>
            <a:pPr algn="just"/>
            <a:r>
              <a:rPr lang="en-US" dirty="0"/>
              <a:t>Luz </a:t>
            </a:r>
            <a:r>
              <a:rPr lang="en-US" dirty="0" err="1"/>
              <a:t>amarela</a:t>
            </a:r>
            <a:r>
              <a:rPr lang="en-US" dirty="0"/>
              <a:t> </a:t>
            </a:r>
            <a:r>
              <a:rPr lang="en-US" dirty="0" err="1"/>
              <a:t>piscante</a:t>
            </a:r>
            <a:r>
              <a:rPr lang="en-US" dirty="0"/>
              <a:t>: </a:t>
            </a:r>
            <a:r>
              <a:rPr lang="en-US" dirty="0" err="1"/>
              <a:t>indica</a:t>
            </a:r>
            <a:r>
              <a:rPr lang="en-US" dirty="0"/>
              <a:t> </a:t>
            </a:r>
            <a:r>
              <a:rPr lang="en-US" dirty="0" err="1"/>
              <a:t>que</a:t>
            </a:r>
            <a:r>
              <a:rPr lang="en-US" dirty="0"/>
              <a:t> o </a:t>
            </a:r>
            <a:r>
              <a:rPr lang="en-US" dirty="0" err="1"/>
              <a:t>condutor</a:t>
            </a:r>
            <a:r>
              <a:rPr lang="en-US" dirty="0"/>
              <a:t> </a:t>
            </a:r>
            <a:r>
              <a:rPr lang="en-US" dirty="0" err="1"/>
              <a:t>deve</a:t>
            </a:r>
            <a:r>
              <a:rPr lang="en-US" dirty="0"/>
              <a:t> </a:t>
            </a:r>
            <a:r>
              <a:rPr lang="en-US" dirty="0" err="1"/>
              <a:t>reduzir</a:t>
            </a:r>
            <a:r>
              <a:rPr lang="en-US" dirty="0"/>
              <a:t> a </a:t>
            </a:r>
            <a:r>
              <a:rPr lang="en-US" dirty="0" err="1"/>
              <a:t>velocidade</a:t>
            </a:r>
            <a:r>
              <a:rPr lang="en-US" dirty="0"/>
              <a:t>  e </a:t>
            </a:r>
            <a:r>
              <a:rPr lang="en-US" dirty="0" err="1"/>
              <a:t>adotar</a:t>
            </a:r>
            <a:r>
              <a:rPr lang="en-US" dirty="0"/>
              <a:t> </a:t>
            </a:r>
            <a:r>
              <a:rPr lang="en-US" dirty="0" err="1"/>
              <a:t>medidas</a:t>
            </a:r>
            <a:r>
              <a:rPr lang="en-US" dirty="0"/>
              <a:t> de </a:t>
            </a:r>
            <a:r>
              <a:rPr lang="en-US" dirty="0" err="1"/>
              <a:t>precaução</a:t>
            </a:r>
            <a:r>
              <a:rPr lang="en-US" dirty="0"/>
              <a:t>, </a:t>
            </a:r>
            <a:r>
              <a:rPr lang="en-US" dirty="0" err="1"/>
              <a:t>podendo</a:t>
            </a:r>
            <a:r>
              <a:rPr lang="en-US" dirty="0"/>
              <a:t> </a:t>
            </a:r>
            <a:r>
              <a:rPr lang="en-US" dirty="0" err="1"/>
              <a:t>ser</a:t>
            </a:r>
            <a:r>
              <a:rPr lang="en-US" dirty="0"/>
              <a:t> </a:t>
            </a:r>
            <a:r>
              <a:rPr lang="en-US" dirty="0" err="1"/>
              <a:t>usada</a:t>
            </a:r>
            <a:r>
              <a:rPr lang="en-US" dirty="0"/>
              <a:t> </a:t>
            </a:r>
            <a:r>
              <a:rPr lang="en-US" dirty="0" err="1"/>
              <a:t>em</a:t>
            </a:r>
            <a:r>
              <a:rPr lang="en-US" dirty="0"/>
              <a:t> </a:t>
            </a:r>
            <a:r>
              <a:rPr lang="en-US" dirty="0" err="1"/>
              <a:t>horários</a:t>
            </a:r>
            <a:r>
              <a:rPr lang="en-US" dirty="0"/>
              <a:t> e </a:t>
            </a:r>
            <a:r>
              <a:rPr lang="en-US" dirty="0" err="1"/>
              <a:t>situações</a:t>
            </a:r>
            <a:r>
              <a:rPr lang="en-US" dirty="0"/>
              <a:t> </a:t>
            </a:r>
            <a:r>
              <a:rPr lang="en-US" dirty="0" err="1"/>
              <a:t>específicas</a:t>
            </a:r>
            <a:r>
              <a:rPr lang="en-US" dirty="0"/>
              <a:t>, </a:t>
            </a:r>
            <a:r>
              <a:rPr lang="en-US" dirty="0" err="1"/>
              <a:t>ficando</a:t>
            </a:r>
            <a:r>
              <a:rPr lang="en-US" dirty="0"/>
              <a:t> o </a:t>
            </a:r>
            <a:r>
              <a:rPr lang="en-US" dirty="0" err="1"/>
              <a:t>condutor</a:t>
            </a:r>
            <a:r>
              <a:rPr lang="en-US" dirty="0"/>
              <a:t> obrigado a </a:t>
            </a:r>
            <a:r>
              <a:rPr lang="en-US" dirty="0" err="1"/>
              <a:t>observar</a:t>
            </a:r>
            <a:r>
              <a:rPr lang="en-US" dirty="0"/>
              <a:t> a </a:t>
            </a:r>
            <a:r>
              <a:rPr lang="en-US" dirty="0" err="1"/>
              <a:t>regra</a:t>
            </a:r>
            <a:r>
              <a:rPr lang="en-US" dirty="0"/>
              <a:t> do art. 29, III, c do CTB (</a:t>
            </a:r>
            <a:r>
              <a:rPr lang="en-US" dirty="0" err="1"/>
              <a:t>preferência</a:t>
            </a:r>
            <a:r>
              <a:rPr lang="en-US" dirty="0"/>
              <a:t> do </a:t>
            </a:r>
            <a:r>
              <a:rPr lang="en-US" dirty="0" err="1"/>
              <a:t>veículo</a:t>
            </a:r>
            <a:r>
              <a:rPr lang="en-US" dirty="0"/>
              <a:t> </a:t>
            </a:r>
            <a:r>
              <a:rPr lang="en-US" dirty="0" err="1"/>
              <a:t>que</a:t>
            </a:r>
            <a:r>
              <a:rPr lang="en-US" dirty="0"/>
              <a:t> </a:t>
            </a:r>
            <a:r>
              <a:rPr lang="en-US" dirty="0" err="1"/>
              <a:t>vem</a:t>
            </a:r>
            <a:r>
              <a:rPr lang="en-US" dirty="0"/>
              <a:t> da </a:t>
            </a:r>
            <a:r>
              <a:rPr lang="en-US" dirty="0" err="1"/>
              <a:t>direita</a:t>
            </a:r>
            <a:r>
              <a:rPr lang="en-US" dirty="0"/>
              <a:t>)</a:t>
            </a:r>
            <a:endParaRPr lang="pt-BR" dirty="0"/>
          </a:p>
          <a:p>
            <a:endParaRPr lang="pt-BR" dirty="0"/>
          </a:p>
        </p:txBody>
      </p:sp>
    </p:spTree>
    <p:extLst>
      <p:ext uri="{BB962C8B-B14F-4D97-AF65-F5344CB8AC3E}">
        <p14:creationId xmlns:p14="http://schemas.microsoft.com/office/powerpoint/2010/main" xmlns="" val="9766341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PLACA PARE</a:t>
            </a:r>
            <a:endParaRPr lang="pt-BR" dirty="0"/>
          </a:p>
        </p:txBody>
      </p:sp>
      <p:sp>
        <p:nvSpPr>
          <p:cNvPr id="3" name="Espaço Reservado para Conteúdo 2"/>
          <p:cNvSpPr>
            <a:spLocks noGrp="1"/>
          </p:cNvSpPr>
          <p:nvPr>
            <p:ph idx="1"/>
          </p:nvPr>
        </p:nvSpPr>
        <p:spPr/>
        <p:txBody>
          <a:bodyPr>
            <a:normAutofit fontScale="62500" lnSpcReduction="20000"/>
          </a:bodyPr>
          <a:lstStyle/>
          <a:p>
            <a:pPr algn="just"/>
            <a:r>
              <a:rPr lang="pt-BR" dirty="0" smtClean="0"/>
              <a:t>Res. 180/05 do Contran - Manual </a:t>
            </a:r>
            <a:r>
              <a:rPr lang="pt-BR" dirty="0"/>
              <a:t>de Sinalização Vertical de Regulamentação, item 5.1. </a:t>
            </a:r>
            <a:r>
              <a:rPr lang="pt-BR" dirty="0" smtClean="0"/>
              <a:t>:</a:t>
            </a:r>
          </a:p>
          <a:p>
            <a:pPr algn="just"/>
            <a:endParaRPr lang="pt-BR" dirty="0"/>
          </a:p>
          <a:p>
            <a:pPr algn="just"/>
            <a:r>
              <a:rPr lang="pt-BR" dirty="0" smtClean="0"/>
              <a:t> </a:t>
            </a:r>
            <a:r>
              <a:rPr lang="pt-BR" dirty="0"/>
              <a:t>a placa R-1 determina a parada obrigatória do veículo e deve ser instalada, como regra, naqueles locais em que “a parada de veículos for realmente necessária, sendo insuficiente ou perigosa a simples redução de velocidade</a:t>
            </a:r>
            <a:r>
              <a:rPr lang="pt-BR" dirty="0" smtClean="0"/>
              <a:t>”.</a:t>
            </a:r>
          </a:p>
          <a:p>
            <a:pPr algn="just"/>
            <a:endParaRPr lang="pt-BR" dirty="0"/>
          </a:p>
          <a:p>
            <a:pPr algn="just"/>
            <a:r>
              <a:rPr lang="pt-BR" dirty="0" smtClean="0"/>
              <a:t> </a:t>
            </a:r>
            <a:r>
              <a:rPr lang="pt-BR" dirty="0"/>
              <a:t>A placa deve ser instalada do lado direito da via e, caso aí não apresente boas condições de visibilidade, deve ser repetido ou colocado à esquerda</a:t>
            </a:r>
            <a:r>
              <a:rPr lang="pt-BR" dirty="0" smtClean="0"/>
              <a:t>;</a:t>
            </a:r>
          </a:p>
          <a:p>
            <a:pPr algn="just"/>
            <a:endParaRPr lang="pt-BR" dirty="0"/>
          </a:p>
          <a:p>
            <a:pPr algn="just"/>
            <a:r>
              <a:rPr lang="pt-BR" dirty="0" smtClean="0"/>
              <a:t>“</a:t>
            </a:r>
            <a:r>
              <a:rPr lang="pt-BR" dirty="0"/>
              <a:t>O sinal </a:t>
            </a:r>
            <a:r>
              <a:rPr lang="pt-BR" i="1" dirty="0"/>
              <a:t>stop</a:t>
            </a:r>
            <a:r>
              <a:rPr lang="pt-BR" dirty="0"/>
              <a:t> vem do art. 33 do Capítulo III do Protocolo de Genebra sobre sinalização, de 19 de setembro de 1949. ‘Representa’, diz ele, ‘uma obrigação de caráter imperativo, exigindo sempre um tempo de paragem e não o mero afrouxamento ou redução da velocidade’”. </a:t>
            </a:r>
            <a:r>
              <a:rPr lang="pt-BR" dirty="0" smtClean="0"/>
              <a:t>(PINHEIRO e RIBEIRO</a:t>
            </a:r>
            <a:r>
              <a:rPr lang="pt-BR" dirty="0"/>
              <a:t>, </a:t>
            </a:r>
            <a:r>
              <a:rPr lang="pt-BR" dirty="0" smtClean="0"/>
              <a:t>Dorival, 2001, </a:t>
            </a:r>
            <a:r>
              <a:rPr lang="pt-BR" dirty="0"/>
              <a:t>p. 83</a:t>
            </a:r>
            <a:r>
              <a:rPr lang="pt-BR" dirty="0" smtClean="0"/>
              <a:t>).</a:t>
            </a:r>
            <a:endParaRPr lang="pt-BR" dirty="0"/>
          </a:p>
          <a:p>
            <a:endParaRPr lang="pt-BR" dirty="0"/>
          </a:p>
        </p:txBody>
      </p:sp>
    </p:spTree>
    <p:extLst>
      <p:ext uri="{BB962C8B-B14F-4D97-AF65-F5344CB8AC3E}">
        <p14:creationId xmlns:p14="http://schemas.microsoft.com/office/powerpoint/2010/main" xmlns="" val="25510976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PLACA PARE</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smtClean="0"/>
              <a:t>“Em  </a:t>
            </a:r>
            <a:r>
              <a:rPr lang="pt-BR" dirty="0"/>
              <a:t>que  pesem  os  argumentos expendidos no recurso,  tem-se que restou bem demonstrada a culpa do apelante  pelo  acidente  descrito  na  inicial,  por  ter  adentrado  em cruzamento  dotado  de  sinalizações  aérea  e  horizontal  de  “PARE” dirigidas a ele, e interceptado a trajetória da motocicleta conduzida pela apelada,  que  trafegava  na  via  preferencial,  tudo  a  revelar  que  o recorrente deixou de adotar as cautelas indispensáveis para a realização da manobra de forma segura. (TJSP, Ap. nº  0006361- 69.2009.8.26.0664, </a:t>
            </a:r>
            <a:r>
              <a:rPr lang="pt-BR" dirty="0" smtClean="0"/>
              <a:t>24/02/12</a:t>
            </a:r>
            <a:r>
              <a:rPr lang="pt-BR" dirty="0"/>
              <a:t>)</a:t>
            </a:r>
          </a:p>
          <a:p>
            <a:endParaRPr lang="pt-BR" dirty="0"/>
          </a:p>
        </p:txBody>
      </p:sp>
    </p:spTree>
    <p:extLst>
      <p:ext uri="{BB962C8B-B14F-4D97-AF65-F5344CB8AC3E}">
        <p14:creationId xmlns:p14="http://schemas.microsoft.com/office/powerpoint/2010/main" xmlns="" val="15051616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PLACA DÊ A PREFERÊNCIA</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a:t>a placa R-2 “Dê a preferência”, diferentemente da R-1 “PARE”, não obriga o motorista a necessariamente imobilizar temporariamente o seu automotor. Ao contrário, ao se aproximar de interseções sinalizadas com placa R-2 “Dê a preferência”, o motorista deverá “reduzir a velocidade ou parar seu veículo, se necessário”, consoante prescreve o item 5.1. Manual de Sinalização Vertical de Regulamentação, anexo à Resolução CONTRAN </a:t>
            </a:r>
            <a:r>
              <a:rPr lang="pt-BR" dirty="0" smtClean="0"/>
              <a:t>180/05.</a:t>
            </a:r>
            <a:endParaRPr lang="pt-BR" dirty="0"/>
          </a:p>
        </p:txBody>
      </p:sp>
    </p:spTree>
    <p:extLst>
      <p:ext uri="{BB962C8B-B14F-4D97-AF65-F5344CB8AC3E}">
        <p14:creationId xmlns:p14="http://schemas.microsoft.com/office/powerpoint/2010/main" xmlns="" val="11192080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CRUZAMENTO NÃO SINALIZADO</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smtClean="0"/>
              <a:t>no </a:t>
            </a:r>
            <a:r>
              <a:rPr lang="pt-BR" dirty="0"/>
              <a:t>caso de apenas um fluxo ser proveniente de rodovia, possui preferência de passagem aquele que por ela estiver circulando;</a:t>
            </a:r>
          </a:p>
          <a:p>
            <a:pPr algn="just"/>
            <a:r>
              <a:rPr lang="pt-BR" dirty="0" smtClean="0"/>
              <a:t>no </a:t>
            </a:r>
            <a:r>
              <a:rPr lang="pt-BR" dirty="0"/>
              <a:t>caso de rotatória, aquele que estiver circulando por ela;</a:t>
            </a:r>
          </a:p>
          <a:p>
            <a:pPr algn="just"/>
            <a:r>
              <a:rPr lang="pt-BR" dirty="0" smtClean="0"/>
              <a:t>nos </a:t>
            </a:r>
            <a:r>
              <a:rPr lang="pt-BR" dirty="0"/>
              <a:t>demais casos, o que vier pela direita do condutor;</a:t>
            </a:r>
          </a:p>
          <a:p>
            <a:pPr algn="just"/>
            <a:r>
              <a:rPr lang="pt-BR" dirty="0" err="1" smtClean="0"/>
              <a:t>Obs</a:t>
            </a:r>
            <a:r>
              <a:rPr lang="pt-BR" dirty="0" smtClean="0"/>
              <a:t>: </a:t>
            </a:r>
            <a:r>
              <a:rPr lang="pt-BR" dirty="0"/>
              <a:t>enfatize-se que, no cruzamento não sinalizado, a famosa regra da “preferência da direita” somente tem aplicação quando nenhuma das vias que se cruzam for rodovia ou </a:t>
            </a:r>
            <a:r>
              <a:rPr lang="pt-BR" dirty="0" smtClean="0"/>
              <a:t>rotatória.</a:t>
            </a:r>
            <a:endParaRPr lang="pt-BR" dirty="0"/>
          </a:p>
        </p:txBody>
      </p:sp>
    </p:spTree>
    <p:extLst>
      <p:ext uri="{BB962C8B-B14F-4D97-AF65-F5344CB8AC3E}">
        <p14:creationId xmlns:p14="http://schemas.microsoft.com/office/powerpoint/2010/main" xmlns="" val="27814763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CRUZAMENTO NÃO SINALIZADO</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a:t>RESPONSABILIDADE CIVIL. PEDIDO DE INDENIZAÇÃO POR DANOS MORAIS E MATERIAIS  - Acidente  de  trânsito  - Colisão em  cruzamento  - Regras  de  trânsito  que  não  foram  observadas  pela autora - Desnecessidade de sinalização, em cruzamento, se a regra de preferência  prevista  no  CTB  não  foi  alterada  -  Omissão  da Municipalidade  não  configurada  -  Sentença  de  improcedência mantida - Recurso não provido. (Ap. nº 9110990-27.2008.8.26.0000, julgado em 14/02/12) </a:t>
            </a:r>
          </a:p>
          <a:p>
            <a:endParaRPr lang="pt-BR" dirty="0"/>
          </a:p>
        </p:txBody>
      </p:sp>
    </p:spTree>
    <p:extLst>
      <p:ext uri="{BB962C8B-B14F-4D97-AF65-F5344CB8AC3E}">
        <p14:creationId xmlns:p14="http://schemas.microsoft.com/office/powerpoint/2010/main" xmlns="" val="21663309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PREFERÊNCIA PSICOLÓGICA</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a:t>“A atual norma estabelecendo a preferência do que vem pela direita onde não há sinalização no cruzamento, nem sempre está à altura dos conhecimentos psicológicos. Condutores de veículos em intensos fluxos de trânsito, ou em vias públicas largas, consideram-se, em regra, com direito à preferência. Dever-se-ia, portanto, estabelecer nos regulamentos administrativos que a preferência psicológica deve ser levada em conta na sinalização de preferência</a:t>
            </a:r>
            <a:r>
              <a:rPr lang="pt-BR" dirty="0" smtClean="0"/>
              <a:t>.” (PINHEIRO e RIBEIRO, 2001, p. 82)</a:t>
            </a:r>
            <a:endParaRPr lang="pt-BR" dirty="0"/>
          </a:p>
        </p:txBody>
      </p:sp>
    </p:spTree>
    <p:extLst>
      <p:ext uri="{BB962C8B-B14F-4D97-AF65-F5344CB8AC3E}">
        <p14:creationId xmlns:p14="http://schemas.microsoft.com/office/powerpoint/2010/main" xmlns="" val="419033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DIREITO AO TRÂNSITO SEGURO</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smtClean="0"/>
              <a:t>“Para </a:t>
            </a:r>
            <a:r>
              <a:rPr lang="en-US" dirty="0" err="1" smtClean="0"/>
              <a:t>além</a:t>
            </a:r>
            <a:r>
              <a:rPr lang="en-US" dirty="0" smtClean="0"/>
              <a:t> de </a:t>
            </a:r>
            <a:r>
              <a:rPr lang="en-US" dirty="0" err="1" smtClean="0"/>
              <a:t>vincularem</a:t>
            </a:r>
            <a:r>
              <a:rPr lang="en-US" dirty="0" smtClean="0"/>
              <a:t> </a:t>
            </a:r>
            <a:r>
              <a:rPr lang="en-US" dirty="0" err="1" smtClean="0"/>
              <a:t>todos</a:t>
            </a:r>
            <a:r>
              <a:rPr lang="en-US" dirty="0" smtClean="0"/>
              <a:t> </a:t>
            </a:r>
            <a:r>
              <a:rPr lang="en-US" dirty="0" err="1" smtClean="0"/>
              <a:t>os</a:t>
            </a:r>
            <a:r>
              <a:rPr lang="en-US" dirty="0" smtClean="0"/>
              <a:t> </a:t>
            </a:r>
            <a:r>
              <a:rPr lang="en-US" dirty="0" err="1" smtClean="0"/>
              <a:t>poderes</a:t>
            </a:r>
            <a:r>
              <a:rPr lang="en-US" dirty="0" smtClean="0"/>
              <a:t> </a:t>
            </a:r>
            <a:r>
              <a:rPr lang="en-US" dirty="0" err="1" smtClean="0"/>
              <a:t>públicos</a:t>
            </a:r>
            <a:r>
              <a:rPr lang="en-US" dirty="0" smtClean="0"/>
              <a:t>, </a:t>
            </a:r>
            <a:r>
              <a:rPr lang="en-US" dirty="0" err="1" smtClean="0"/>
              <a:t>os</a:t>
            </a:r>
            <a:r>
              <a:rPr lang="en-US" dirty="0" smtClean="0"/>
              <a:t> </a:t>
            </a:r>
            <a:r>
              <a:rPr lang="en-US" dirty="0" err="1" smtClean="0"/>
              <a:t>direitos</a:t>
            </a:r>
            <a:r>
              <a:rPr lang="en-US" dirty="0" smtClean="0"/>
              <a:t> </a:t>
            </a:r>
            <a:r>
              <a:rPr lang="en-US" dirty="0" err="1" smtClean="0"/>
              <a:t>fundamentais</a:t>
            </a:r>
            <a:r>
              <a:rPr lang="en-US" dirty="0" smtClean="0"/>
              <a:t> </a:t>
            </a:r>
            <a:r>
              <a:rPr lang="en-US" dirty="0" err="1" smtClean="0"/>
              <a:t>exercem</a:t>
            </a:r>
            <a:r>
              <a:rPr lang="en-US" dirty="0" smtClean="0"/>
              <a:t> </a:t>
            </a:r>
            <a:r>
              <a:rPr lang="en-US" dirty="0" err="1" smtClean="0"/>
              <a:t>sua</a:t>
            </a:r>
            <a:r>
              <a:rPr lang="en-US" dirty="0" smtClean="0"/>
              <a:t> </a:t>
            </a:r>
            <a:r>
              <a:rPr lang="en-US" dirty="0" err="1" smtClean="0"/>
              <a:t>eficácia</a:t>
            </a:r>
            <a:r>
              <a:rPr lang="en-US" dirty="0" smtClean="0"/>
              <a:t> </a:t>
            </a:r>
            <a:r>
              <a:rPr lang="en-US" dirty="0" err="1" smtClean="0"/>
              <a:t>vinculante</a:t>
            </a:r>
            <a:r>
              <a:rPr lang="en-US" dirty="0" smtClean="0"/>
              <a:t> </a:t>
            </a:r>
            <a:r>
              <a:rPr lang="en-US" dirty="0" err="1" smtClean="0"/>
              <a:t>também</a:t>
            </a:r>
            <a:r>
              <a:rPr lang="en-US" dirty="0" smtClean="0"/>
              <a:t> </a:t>
            </a:r>
            <a:r>
              <a:rPr lang="en-US" dirty="0" err="1" smtClean="0"/>
              <a:t>na</a:t>
            </a:r>
            <a:r>
              <a:rPr lang="en-US" dirty="0" smtClean="0"/>
              <a:t> </a:t>
            </a:r>
            <a:r>
              <a:rPr lang="en-US" dirty="0" err="1" smtClean="0"/>
              <a:t>esfera</a:t>
            </a:r>
            <a:r>
              <a:rPr lang="en-US" dirty="0" smtClean="0"/>
              <a:t> </a:t>
            </a:r>
            <a:r>
              <a:rPr lang="en-US" dirty="0" err="1" smtClean="0"/>
              <a:t>jurídico-privada</a:t>
            </a:r>
            <a:r>
              <a:rPr lang="en-US" dirty="0" smtClean="0"/>
              <a:t>, </a:t>
            </a:r>
            <a:r>
              <a:rPr lang="en-US" dirty="0" err="1" smtClean="0"/>
              <a:t>isto</a:t>
            </a:r>
            <a:r>
              <a:rPr lang="en-US" dirty="0" smtClean="0"/>
              <a:t> é, no </a:t>
            </a:r>
            <a:r>
              <a:rPr lang="en-US" dirty="0" err="1" smtClean="0"/>
              <a:t>âmbito</a:t>
            </a:r>
            <a:r>
              <a:rPr lang="en-US" dirty="0" smtClean="0"/>
              <a:t> das </a:t>
            </a:r>
            <a:r>
              <a:rPr lang="en-US" dirty="0" err="1" smtClean="0"/>
              <a:t>relações</a:t>
            </a:r>
            <a:r>
              <a:rPr lang="en-US" dirty="0" smtClean="0"/>
              <a:t> entre </a:t>
            </a:r>
            <a:r>
              <a:rPr lang="en-US" dirty="0" err="1" smtClean="0"/>
              <a:t>particulares</a:t>
            </a:r>
            <a:r>
              <a:rPr lang="en-US" dirty="0" smtClean="0"/>
              <a:t>” (SARLET, 2007, p. 388)</a:t>
            </a:r>
          </a:p>
          <a:p>
            <a:pPr algn="just"/>
            <a:endParaRPr lang="en-US" dirty="0" smtClean="0"/>
          </a:p>
          <a:p>
            <a:pPr algn="just"/>
            <a:r>
              <a:rPr lang="en-US" dirty="0" smtClean="0"/>
              <a:t>“</a:t>
            </a:r>
            <a:r>
              <a:rPr lang="en-US" dirty="0" err="1" smtClean="0"/>
              <a:t>Também</a:t>
            </a:r>
            <a:r>
              <a:rPr lang="en-US" dirty="0" smtClean="0"/>
              <a:t> </a:t>
            </a:r>
            <a:r>
              <a:rPr lang="en-US" dirty="0" err="1" smtClean="0"/>
              <a:t>comete</a:t>
            </a:r>
            <a:r>
              <a:rPr lang="en-US" dirty="0" smtClean="0"/>
              <a:t> </a:t>
            </a:r>
            <a:r>
              <a:rPr lang="en-US" dirty="0" err="1" smtClean="0"/>
              <a:t>ato</a:t>
            </a:r>
            <a:r>
              <a:rPr lang="en-US" dirty="0" smtClean="0"/>
              <a:t> </a:t>
            </a:r>
            <a:r>
              <a:rPr lang="en-US" dirty="0" err="1" smtClean="0"/>
              <a:t>ilícito</a:t>
            </a:r>
            <a:r>
              <a:rPr lang="en-US" dirty="0" smtClean="0"/>
              <a:t> o titular de um </a:t>
            </a:r>
            <a:r>
              <a:rPr lang="en-US" dirty="0" err="1" smtClean="0"/>
              <a:t>direito</a:t>
            </a:r>
            <a:r>
              <a:rPr lang="en-US" dirty="0" smtClean="0"/>
              <a:t> </a:t>
            </a:r>
            <a:r>
              <a:rPr lang="en-US" dirty="0" err="1" smtClean="0"/>
              <a:t>que</a:t>
            </a:r>
            <a:r>
              <a:rPr lang="en-US" dirty="0" smtClean="0"/>
              <a:t>, </a:t>
            </a:r>
            <a:r>
              <a:rPr lang="en-US" dirty="0" err="1" smtClean="0"/>
              <a:t>ao</a:t>
            </a:r>
            <a:r>
              <a:rPr lang="en-US" dirty="0" smtClean="0"/>
              <a:t> </a:t>
            </a:r>
            <a:r>
              <a:rPr lang="en-US" dirty="0" err="1" smtClean="0"/>
              <a:t>exercê</a:t>
            </a:r>
            <a:r>
              <a:rPr lang="en-US" dirty="0" smtClean="0"/>
              <a:t>-lo, </a:t>
            </a:r>
            <a:r>
              <a:rPr lang="en-US" dirty="0" err="1" smtClean="0"/>
              <a:t>excede</a:t>
            </a:r>
            <a:r>
              <a:rPr lang="en-US" dirty="0" smtClean="0"/>
              <a:t> </a:t>
            </a:r>
            <a:r>
              <a:rPr lang="en-US" dirty="0" err="1" smtClean="0"/>
              <a:t>manifestamente</a:t>
            </a:r>
            <a:r>
              <a:rPr lang="en-US" dirty="0" smtClean="0"/>
              <a:t> </a:t>
            </a:r>
            <a:r>
              <a:rPr lang="en-US" dirty="0" err="1" smtClean="0"/>
              <a:t>os</a:t>
            </a:r>
            <a:r>
              <a:rPr lang="en-US" dirty="0" smtClean="0"/>
              <a:t> </a:t>
            </a:r>
            <a:r>
              <a:rPr lang="en-US" dirty="0" err="1" smtClean="0"/>
              <a:t>limites</a:t>
            </a:r>
            <a:r>
              <a:rPr lang="en-US" dirty="0" smtClean="0"/>
              <a:t> </a:t>
            </a:r>
            <a:r>
              <a:rPr lang="en-US" dirty="0" err="1" smtClean="0"/>
              <a:t>impostos</a:t>
            </a:r>
            <a:r>
              <a:rPr lang="en-US" dirty="0" smtClean="0"/>
              <a:t> </a:t>
            </a:r>
            <a:r>
              <a:rPr lang="en-US" dirty="0" err="1" smtClean="0"/>
              <a:t>pelo</a:t>
            </a:r>
            <a:r>
              <a:rPr lang="en-US" dirty="0" smtClean="0"/>
              <a:t> </a:t>
            </a:r>
            <a:r>
              <a:rPr lang="en-US" dirty="0" err="1" smtClean="0"/>
              <a:t>seu</a:t>
            </a:r>
            <a:r>
              <a:rPr lang="en-US" dirty="0" smtClean="0"/>
              <a:t> </a:t>
            </a:r>
            <a:r>
              <a:rPr lang="en-US" dirty="0" err="1" smtClean="0"/>
              <a:t>fim</a:t>
            </a:r>
            <a:r>
              <a:rPr lang="en-US" dirty="0" smtClean="0"/>
              <a:t> </a:t>
            </a:r>
            <a:r>
              <a:rPr lang="en-US" dirty="0" err="1" smtClean="0"/>
              <a:t>econômico</a:t>
            </a:r>
            <a:r>
              <a:rPr lang="en-US" dirty="0" smtClean="0"/>
              <a:t> </a:t>
            </a:r>
            <a:r>
              <a:rPr lang="en-US" dirty="0" err="1" smtClean="0"/>
              <a:t>ou</a:t>
            </a:r>
            <a:r>
              <a:rPr lang="en-US" dirty="0" smtClean="0"/>
              <a:t> social, </a:t>
            </a:r>
            <a:r>
              <a:rPr lang="en-US" dirty="0" err="1" smtClean="0"/>
              <a:t>pela</a:t>
            </a:r>
            <a:r>
              <a:rPr lang="en-US" dirty="0" smtClean="0"/>
              <a:t> boa-</a:t>
            </a:r>
            <a:r>
              <a:rPr lang="en-US" dirty="0" err="1" smtClean="0"/>
              <a:t>fé</a:t>
            </a:r>
            <a:r>
              <a:rPr lang="en-US" dirty="0" smtClean="0"/>
              <a:t> </a:t>
            </a:r>
            <a:r>
              <a:rPr lang="en-US" dirty="0" err="1" smtClean="0"/>
              <a:t>ou</a:t>
            </a:r>
            <a:r>
              <a:rPr lang="en-US" dirty="0" smtClean="0"/>
              <a:t> </a:t>
            </a:r>
            <a:r>
              <a:rPr lang="en-US" dirty="0" err="1" smtClean="0"/>
              <a:t>pelos</a:t>
            </a:r>
            <a:r>
              <a:rPr lang="en-US" dirty="0" smtClean="0"/>
              <a:t> </a:t>
            </a:r>
            <a:r>
              <a:rPr lang="en-US" dirty="0" err="1" smtClean="0"/>
              <a:t>bons</a:t>
            </a:r>
            <a:r>
              <a:rPr lang="en-US" dirty="0" smtClean="0"/>
              <a:t> costumes.” (</a:t>
            </a:r>
            <a:r>
              <a:rPr lang="en-US" dirty="0"/>
              <a:t>CC, art. </a:t>
            </a:r>
            <a:r>
              <a:rPr lang="en-US" dirty="0" smtClean="0"/>
              <a:t>187)</a:t>
            </a:r>
            <a:endParaRPr lang="pt-BR" dirty="0"/>
          </a:p>
        </p:txBody>
      </p:sp>
    </p:spTree>
    <p:extLst>
      <p:ext uri="{BB962C8B-B14F-4D97-AF65-F5344CB8AC3E}">
        <p14:creationId xmlns:p14="http://schemas.microsoft.com/office/powerpoint/2010/main" xmlns="" val="39860854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PREFERÊNCIA PSCIOLÓGICA</a:t>
            </a:r>
            <a:endParaRPr lang="pt-BR" dirty="0"/>
          </a:p>
        </p:txBody>
      </p:sp>
      <p:sp>
        <p:nvSpPr>
          <p:cNvPr id="3" name="Espaço Reservado para Conteúdo 2"/>
          <p:cNvSpPr>
            <a:spLocks noGrp="1"/>
          </p:cNvSpPr>
          <p:nvPr>
            <p:ph idx="1"/>
          </p:nvPr>
        </p:nvSpPr>
        <p:spPr>
          <a:xfrm>
            <a:off x="457200" y="1412776"/>
            <a:ext cx="8229600" cy="5544616"/>
          </a:xfrm>
        </p:spPr>
        <p:txBody>
          <a:bodyPr>
            <a:normAutofit fontScale="55000" lnSpcReduction="20000"/>
          </a:bodyPr>
          <a:lstStyle/>
          <a:p>
            <a:pPr marL="0" indent="0" algn="just">
              <a:lnSpc>
                <a:spcPct val="120000"/>
              </a:lnSpc>
              <a:spcBef>
                <a:spcPts val="0"/>
              </a:spcBef>
              <a:buNone/>
            </a:pPr>
            <a:r>
              <a:rPr lang="pt-BR" dirty="0"/>
              <a:t>CIVIL. CÓDIGO DE TRÂNSITO BRASILEIRO. REGIME DE PREFERÊNCIAS </a:t>
            </a:r>
            <a:r>
              <a:rPr lang="pt-BR" dirty="0" smtClean="0"/>
              <a:t>ENTRE  VEÍCULOS</a:t>
            </a:r>
            <a:r>
              <a:rPr lang="pt-BR" dirty="0"/>
              <a:t>. CRUZAMENTO. </a:t>
            </a:r>
            <a:r>
              <a:rPr lang="pt-BR" dirty="0">
                <a:solidFill>
                  <a:srgbClr val="FF0000"/>
                </a:solidFill>
              </a:rPr>
              <a:t>AUSÊNCIA DE SINALIZAÇÃO</a:t>
            </a:r>
            <a:r>
              <a:rPr lang="pt-BR" dirty="0"/>
              <a:t>. </a:t>
            </a:r>
            <a:r>
              <a:rPr lang="pt-BR" dirty="0">
                <a:solidFill>
                  <a:srgbClr val="FF0000"/>
                </a:solidFill>
              </a:rPr>
              <a:t>REGRA DE EXPERIÊNCIA. VALIDADE</a:t>
            </a:r>
            <a:r>
              <a:rPr lang="pt-BR" dirty="0"/>
              <a:t>. COMPORTAMENTO DO CONDUTOR. INCREMENTO DE RISCO. RESPONSABILIDADE DOS VEÍCULOS DE MAIOR PORTE. RECONHECIMENTO. 1. </a:t>
            </a:r>
            <a:r>
              <a:rPr lang="pt-BR" dirty="0">
                <a:solidFill>
                  <a:srgbClr val="FF0000"/>
                </a:solidFill>
              </a:rPr>
              <a:t>Num cruzamento não sinalizado, em princípio, a preferência é </a:t>
            </a:r>
            <a:r>
              <a:rPr lang="pt-BR" dirty="0" smtClean="0">
                <a:solidFill>
                  <a:srgbClr val="FF0000"/>
                </a:solidFill>
              </a:rPr>
              <a:t>do veículo </a:t>
            </a:r>
            <a:r>
              <a:rPr lang="pt-BR" dirty="0">
                <a:solidFill>
                  <a:srgbClr val="FF0000"/>
                </a:solidFill>
              </a:rPr>
              <a:t>que vem da direita, consoante determina o art. 29, III, "c" do CTB. Contudo, se as vias têm fluxo de trânsito muito distintos, como ocorre entre ruas e avenidas, a regra de experiência determina que o veículo que trafega pela rua dê preferência ao veículo que trafega pela avenida, independentemente da sinalização.</a:t>
            </a:r>
            <a:r>
              <a:rPr lang="pt-BR" dirty="0"/>
              <a:t> 2. Se o condutor de um ônibus, cruzando uma avenida a partir de uma rua, para seu veículo a  fim de observar o fluxo na avenida, duas consequências podem ser extraídas: primeiro, a de que ele reconheceu uma regra costumeira no sentido de dar a preferência, independentemente da sinalização; segundo, que transmitiu, à motocicleta que trafegava pela avenida a justa expectativa de que permaneceria parado, agravando, com isso, por sua conduta, o risco de acidente. 3. A regra geral do art. 29, §2º, do CTB é expressa em determinar a responsabilidade dos veículos maiores pela segurança dos veículos menores no trânsito, o que incrementa o dever de cuidado dos motoristas de veículos pesados. ( </a:t>
            </a:r>
            <a:r>
              <a:rPr lang="pt-BR" dirty="0" err="1"/>
              <a:t>REsp</a:t>
            </a:r>
            <a:r>
              <a:rPr lang="pt-BR" dirty="0"/>
              <a:t> 1069446/PR, Rel. Min. Nancy </a:t>
            </a:r>
            <a:r>
              <a:rPr lang="pt-BR" dirty="0" err="1"/>
              <a:t>Andrighi</a:t>
            </a:r>
            <a:r>
              <a:rPr lang="pt-BR" dirty="0"/>
              <a:t>, 3ª Turma, </a:t>
            </a:r>
            <a:r>
              <a:rPr lang="pt-BR" dirty="0" err="1"/>
              <a:t>julg</a:t>
            </a:r>
            <a:r>
              <a:rPr lang="pt-BR" dirty="0"/>
              <a:t>. 20/10/2011, </a:t>
            </a:r>
            <a:r>
              <a:rPr lang="pt-BR" dirty="0" err="1"/>
              <a:t>DJe</a:t>
            </a:r>
            <a:r>
              <a:rPr lang="pt-BR" dirty="0"/>
              <a:t> 03/11/2011)</a:t>
            </a:r>
          </a:p>
        </p:txBody>
      </p:sp>
    </p:spTree>
    <p:extLst>
      <p:ext uri="{BB962C8B-B14F-4D97-AF65-F5344CB8AC3E}">
        <p14:creationId xmlns:p14="http://schemas.microsoft.com/office/powerpoint/2010/main" xmlns="" val="16281749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PREFERÊNCIA DO PEDESTRE</a:t>
            </a:r>
            <a:endParaRPr lang="pt-BR" dirty="0"/>
          </a:p>
        </p:txBody>
      </p:sp>
      <p:sp>
        <p:nvSpPr>
          <p:cNvPr id="3" name="Espaço Reservado para Conteúdo 2"/>
          <p:cNvSpPr>
            <a:spLocks noGrp="1"/>
          </p:cNvSpPr>
          <p:nvPr>
            <p:ph idx="1"/>
          </p:nvPr>
        </p:nvSpPr>
        <p:spPr>
          <a:xfrm>
            <a:off x="457200" y="1600200"/>
            <a:ext cx="8229600" cy="5257800"/>
          </a:xfrm>
        </p:spPr>
        <p:txBody>
          <a:bodyPr>
            <a:normAutofit fontScale="55000" lnSpcReduction="20000"/>
          </a:bodyPr>
          <a:lstStyle/>
          <a:p>
            <a:pPr>
              <a:lnSpc>
                <a:spcPct val="120000"/>
              </a:lnSpc>
              <a:spcBef>
                <a:spcPts val="0"/>
              </a:spcBef>
            </a:pPr>
            <a:r>
              <a:rPr lang="pt-BR" b="1" dirty="0"/>
              <a:t>Art. 214.</a:t>
            </a:r>
            <a:r>
              <a:rPr lang="pt-BR" i="1" dirty="0"/>
              <a:t> Deixar de dar preferência de passagem a pedestre e a veículo não motorizado:</a:t>
            </a:r>
            <a:endParaRPr lang="pt-BR" dirty="0"/>
          </a:p>
          <a:p>
            <a:pPr>
              <a:lnSpc>
                <a:spcPct val="120000"/>
              </a:lnSpc>
              <a:spcBef>
                <a:spcPts val="0"/>
              </a:spcBef>
            </a:pPr>
            <a:r>
              <a:rPr lang="pt-BR" i="1" dirty="0"/>
              <a:t>I - que se encontre na faixa a ele destinada;</a:t>
            </a:r>
            <a:endParaRPr lang="pt-BR" dirty="0"/>
          </a:p>
          <a:p>
            <a:pPr>
              <a:lnSpc>
                <a:spcPct val="120000"/>
              </a:lnSpc>
              <a:spcBef>
                <a:spcPts val="0"/>
              </a:spcBef>
            </a:pPr>
            <a:r>
              <a:rPr lang="pt-BR" i="1" dirty="0"/>
              <a:t>II - que não haja concluído a travessia mesmo que ocorra sinal verde para o veículo;</a:t>
            </a:r>
            <a:endParaRPr lang="pt-BR" dirty="0"/>
          </a:p>
          <a:p>
            <a:pPr>
              <a:lnSpc>
                <a:spcPct val="120000"/>
              </a:lnSpc>
              <a:spcBef>
                <a:spcPts val="0"/>
              </a:spcBef>
            </a:pPr>
            <a:r>
              <a:rPr lang="pt-BR" i="1" dirty="0"/>
              <a:t>III - portadores de deficiência física, crianças, idosos e gestantes:</a:t>
            </a:r>
            <a:endParaRPr lang="pt-BR" dirty="0"/>
          </a:p>
          <a:p>
            <a:pPr>
              <a:lnSpc>
                <a:spcPct val="120000"/>
              </a:lnSpc>
              <a:spcBef>
                <a:spcPts val="0"/>
              </a:spcBef>
            </a:pPr>
            <a:r>
              <a:rPr lang="pt-BR" i="1" dirty="0"/>
              <a:t>Infração - gravíssima;</a:t>
            </a:r>
            <a:endParaRPr lang="pt-BR" dirty="0"/>
          </a:p>
          <a:p>
            <a:pPr>
              <a:lnSpc>
                <a:spcPct val="120000"/>
              </a:lnSpc>
              <a:spcBef>
                <a:spcPts val="0"/>
              </a:spcBef>
            </a:pPr>
            <a:r>
              <a:rPr lang="pt-BR" i="1" dirty="0"/>
              <a:t>Penalidade - multa.</a:t>
            </a:r>
            <a:endParaRPr lang="pt-BR" dirty="0"/>
          </a:p>
          <a:p>
            <a:pPr>
              <a:lnSpc>
                <a:spcPct val="120000"/>
              </a:lnSpc>
              <a:spcBef>
                <a:spcPts val="0"/>
              </a:spcBef>
            </a:pPr>
            <a:r>
              <a:rPr lang="pt-BR" i="1" dirty="0"/>
              <a:t>IV - quando houver iniciado a travessia mesmo que não haja sinalização a ele destinada;</a:t>
            </a:r>
            <a:endParaRPr lang="pt-BR" dirty="0"/>
          </a:p>
          <a:p>
            <a:pPr>
              <a:lnSpc>
                <a:spcPct val="120000"/>
              </a:lnSpc>
              <a:spcBef>
                <a:spcPts val="0"/>
              </a:spcBef>
            </a:pPr>
            <a:r>
              <a:rPr lang="pt-BR" i="1" dirty="0"/>
              <a:t> V - que esteja atravessando a via transversal para onde se dirige o veículo:</a:t>
            </a:r>
            <a:endParaRPr lang="pt-BR" dirty="0"/>
          </a:p>
          <a:p>
            <a:pPr>
              <a:lnSpc>
                <a:spcPct val="120000"/>
              </a:lnSpc>
              <a:spcBef>
                <a:spcPts val="0"/>
              </a:spcBef>
            </a:pPr>
            <a:r>
              <a:rPr lang="pt-BR" i="1" dirty="0"/>
              <a:t>Infração - grave;</a:t>
            </a:r>
            <a:endParaRPr lang="pt-BR" dirty="0"/>
          </a:p>
          <a:p>
            <a:pPr>
              <a:lnSpc>
                <a:spcPct val="120000"/>
              </a:lnSpc>
              <a:spcBef>
                <a:spcPts val="0"/>
              </a:spcBef>
            </a:pPr>
            <a:r>
              <a:rPr lang="pt-BR" i="1" dirty="0"/>
              <a:t>Penalidade - multa.</a:t>
            </a:r>
            <a:endParaRPr lang="pt-BR" dirty="0"/>
          </a:p>
          <a:p>
            <a:pPr>
              <a:lnSpc>
                <a:spcPct val="120000"/>
              </a:lnSpc>
              <a:spcBef>
                <a:spcPts val="0"/>
              </a:spcBef>
            </a:pPr>
            <a:r>
              <a:rPr lang="pt-BR" dirty="0"/>
              <a:t>a</a:t>
            </a:r>
            <a:r>
              <a:rPr lang="pt-BR" dirty="0" smtClean="0"/>
              <a:t>rt</a:t>
            </a:r>
            <a:r>
              <a:rPr lang="pt-BR" dirty="0"/>
              <a:t>. </a:t>
            </a:r>
            <a:r>
              <a:rPr lang="pt-BR" dirty="0" smtClean="0"/>
              <a:t>29, </a:t>
            </a:r>
            <a:r>
              <a:rPr lang="pt-BR" dirty="0"/>
              <a:t>§ 2º</a:t>
            </a:r>
            <a:r>
              <a:rPr lang="pt-BR" dirty="0" smtClean="0"/>
              <a:t> </a:t>
            </a:r>
            <a:r>
              <a:rPr lang="pt-BR" dirty="0"/>
              <a:t>do CTB que “respeitadas as normas de circulação e conduta estabelecidas neste artigo, em ordem decrescente, os veículos de maior porte são sempre responsáveis pela segurança dos menores, os motorizados pelos não motorizados e, juntos, pela incolumidade do pedestre”;</a:t>
            </a:r>
          </a:p>
          <a:p>
            <a:endParaRPr lang="pt-BR" dirty="0"/>
          </a:p>
        </p:txBody>
      </p:sp>
    </p:spTree>
    <p:extLst>
      <p:ext uri="{BB962C8B-B14F-4D97-AF65-F5344CB8AC3E}">
        <p14:creationId xmlns:p14="http://schemas.microsoft.com/office/powerpoint/2010/main" xmlns="" val="3679714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PRUDÊNCIA AO SE APROXIMAR DE CRUZAMENTOS</a:t>
            </a:r>
            <a:endParaRPr lang="pt-BR" dirty="0"/>
          </a:p>
        </p:txBody>
      </p:sp>
      <p:sp>
        <p:nvSpPr>
          <p:cNvPr id="3" name="Espaço Reservado para Conteúdo 2"/>
          <p:cNvSpPr>
            <a:spLocks noGrp="1"/>
          </p:cNvSpPr>
          <p:nvPr>
            <p:ph idx="1"/>
          </p:nvPr>
        </p:nvSpPr>
        <p:spPr/>
        <p:txBody>
          <a:bodyPr>
            <a:normAutofit lnSpcReduction="10000"/>
          </a:bodyPr>
          <a:lstStyle/>
          <a:p>
            <a:pPr algn="just"/>
            <a:r>
              <a:rPr lang="en-US" dirty="0" smtClean="0"/>
              <a:t>CTB, art. 44. </a:t>
            </a:r>
            <a:r>
              <a:rPr lang="en-US" dirty="0" err="1" smtClean="0"/>
              <a:t>Ao</a:t>
            </a:r>
            <a:r>
              <a:rPr lang="en-US" dirty="0" smtClean="0"/>
              <a:t> </a:t>
            </a:r>
            <a:r>
              <a:rPr lang="en-US" dirty="0" err="1" smtClean="0"/>
              <a:t>aproximar</a:t>
            </a:r>
            <a:r>
              <a:rPr lang="en-US" dirty="0" smtClean="0"/>
              <a:t>-se de </a:t>
            </a:r>
            <a:r>
              <a:rPr lang="en-US" dirty="0" err="1" smtClean="0"/>
              <a:t>qualquer</a:t>
            </a:r>
            <a:r>
              <a:rPr lang="en-US" dirty="0" smtClean="0"/>
              <a:t> </a:t>
            </a:r>
            <a:r>
              <a:rPr lang="en-US" dirty="0" err="1" smtClean="0"/>
              <a:t>tipo</a:t>
            </a:r>
            <a:r>
              <a:rPr lang="en-US" dirty="0" smtClean="0"/>
              <a:t> de </a:t>
            </a:r>
            <a:r>
              <a:rPr lang="en-US" dirty="0" err="1" smtClean="0"/>
              <a:t>cruzamento</a:t>
            </a:r>
            <a:r>
              <a:rPr lang="en-US" dirty="0" smtClean="0"/>
              <a:t>, o </a:t>
            </a:r>
            <a:r>
              <a:rPr lang="en-US" dirty="0" err="1" smtClean="0"/>
              <a:t>condutor</a:t>
            </a:r>
            <a:r>
              <a:rPr lang="en-US" dirty="0" smtClean="0"/>
              <a:t> do </a:t>
            </a:r>
            <a:r>
              <a:rPr lang="en-US" dirty="0" err="1" smtClean="0"/>
              <a:t>veículo</a:t>
            </a:r>
            <a:r>
              <a:rPr lang="en-US" dirty="0" smtClean="0"/>
              <a:t> </a:t>
            </a:r>
            <a:r>
              <a:rPr lang="en-US" dirty="0" err="1" smtClean="0"/>
              <a:t>deve</a:t>
            </a:r>
            <a:r>
              <a:rPr lang="en-US" dirty="0" smtClean="0"/>
              <a:t> </a:t>
            </a:r>
            <a:r>
              <a:rPr lang="en-US" dirty="0" err="1" smtClean="0"/>
              <a:t>demonstrar</a:t>
            </a:r>
            <a:r>
              <a:rPr lang="en-US" dirty="0" smtClean="0"/>
              <a:t> </a:t>
            </a:r>
            <a:r>
              <a:rPr lang="en-US" dirty="0" err="1" smtClean="0"/>
              <a:t>prudência</a:t>
            </a:r>
            <a:r>
              <a:rPr lang="en-US" dirty="0" smtClean="0"/>
              <a:t> especial, </a:t>
            </a:r>
            <a:r>
              <a:rPr lang="en-US" dirty="0" err="1" smtClean="0"/>
              <a:t>transitando</a:t>
            </a:r>
            <a:r>
              <a:rPr lang="en-US" dirty="0" smtClean="0"/>
              <a:t> </a:t>
            </a:r>
            <a:r>
              <a:rPr lang="en-US" dirty="0" err="1" smtClean="0"/>
              <a:t>em</a:t>
            </a:r>
            <a:r>
              <a:rPr lang="en-US" dirty="0" smtClean="0"/>
              <a:t> </a:t>
            </a:r>
            <a:r>
              <a:rPr lang="en-US" dirty="0" err="1" smtClean="0"/>
              <a:t>velocidade</a:t>
            </a:r>
            <a:r>
              <a:rPr lang="en-US" dirty="0" smtClean="0"/>
              <a:t> </a:t>
            </a:r>
            <a:r>
              <a:rPr lang="en-US" dirty="0" err="1" smtClean="0"/>
              <a:t>moderada</a:t>
            </a:r>
            <a:r>
              <a:rPr lang="en-US" dirty="0" smtClean="0"/>
              <a:t>, de forma </a:t>
            </a:r>
            <a:r>
              <a:rPr lang="en-US" dirty="0" err="1" smtClean="0"/>
              <a:t>que</a:t>
            </a:r>
            <a:r>
              <a:rPr lang="en-US" dirty="0" smtClean="0"/>
              <a:t> </a:t>
            </a:r>
            <a:r>
              <a:rPr lang="en-US" dirty="0" err="1" smtClean="0"/>
              <a:t>possa</a:t>
            </a:r>
            <a:r>
              <a:rPr lang="en-US" dirty="0" smtClean="0"/>
              <a:t> deter </a:t>
            </a:r>
            <a:r>
              <a:rPr lang="en-US" dirty="0" err="1" smtClean="0"/>
              <a:t>seu</a:t>
            </a:r>
            <a:r>
              <a:rPr lang="en-US" dirty="0" smtClean="0"/>
              <a:t> </a:t>
            </a:r>
            <a:r>
              <a:rPr lang="en-US" dirty="0" err="1" smtClean="0"/>
              <a:t>veículo</a:t>
            </a:r>
            <a:r>
              <a:rPr lang="en-US" dirty="0" smtClean="0"/>
              <a:t> com </a:t>
            </a:r>
            <a:r>
              <a:rPr lang="en-US" dirty="0" err="1" smtClean="0"/>
              <a:t>segurança</a:t>
            </a:r>
            <a:r>
              <a:rPr lang="en-US" dirty="0" smtClean="0"/>
              <a:t> </a:t>
            </a:r>
            <a:r>
              <a:rPr lang="en-US" dirty="0" err="1" smtClean="0"/>
              <a:t>para</a:t>
            </a:r>
            <a:r>
              <a:rPr lang="en-US" dirty="0" smtClean="0"/>
              <a:t> </a:t>
            </a:r>
            <a:r>
              <a:rPr lang="en-US" dirty="0" err="1" smtClean="0"/>
              <a:t>dar</a:t>
            </a:r>
            <a:r>
              <a:rPr lang="en-US" dirty="0" smtClean="0"/>
              <a:t> </a:t>
            </a:r>
            <a:r>
              <a:rPr lang="en-US" dirty="0" err="1" smtClean="0"/>
              <a:t>passagem</a:t>
            </a:r>
            <a:r>
              <a:rPr lang="en-US" dirty="0" smtClean="0"/>
              <a:t> a </a:t>
            </a:r>
            <a:r>
              <a:rPr lang="en-US" dirty="0" err="1" smtClean="0"/>
              <a:t>pedestre</a:t>
            </a:r>
            <a:r>
              <a:rPr lang="en-US" dirty="0" smtClean="0"/>
              <a:t> e a </a:t>
            </a:r>
            <a:r>
              <a:rPr lang="en-US" dirty="0" err="1" smtClean="0"/>
              <a:t>veículos</a:t>
            </a:r>
            <a:r>
              <a:rPr lang="en-US" dirty="0" smtClean="0"/>
              <a:t> </a:t>
            </a:r>
            <a:r>
              <a:rPr lang="en-US" dirty="0" err="1" smtClean="0"/>
              <a:t>que</a:t>
            </a:r>
            <a:r>
              <a:rPr lang="en-US" dirty="0" smtClean="0"/>
              <a:t> </a:t>
            </a:r>
            <a:r>
              <a:rPr lang="en-US" dirty="0" err="1" smtClean="0"/>
              <a:t>tenham</a:t>
            </a:r>
            <a:r>
              <a:rPr lang="en-US" dirty="0" smtClean="0"/>
              <a:t> o </a:t>
            </a:r>
            <a:r>
              <a:rPr lang="en-US" dirty="0" err="1" smtClean="0"/>
              <a:t>direito</a:t>
            </a:r>
            <a:r>
              <a:rPr lang="en-US" dirty="0" smtClean="0"/>
              <a:t> de </a:t>
            </a:r>
            <a:r>
              <a:rPr lang="en-US" dirty="0" err="1" smtClean="0"/>
              <a:t>preferência</a:t>
            </a:r>
            <a:r>
              <a:rPr lang="en-US" dirty="0" smtClean="0"/>
              <a:t>”</a:t>
            </a:r>
          </a:p>
          <a:p>
            <a:endParaRPr lang="en-US" dirty="0"/>
          </a:p>
          <a:p>
            <a:r>
              <a:rPr lang="en-US" dirty="0" smtClean="0"/>
              <a:t>CTB, art. 220, IV.</a:t>
            </a:r>
            <a:endParaRPr lang="pt-BR" dirty="0"/>
          </a:p>
        </p:txBody>
      </p:sp>
    </p:spTree>
    <p:extLst>
      <p:ext uri="{BB962C8B-B14F-4D97-AF65-F5344CB8AC3E}">
        <p14:creationId xmlns:p14="http://schemas.microsoft.com/office/powerpoint/2010/main" xmlns="" val="17649785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CUIDADO ESPECIAL NO CRUZAMENTO</a:t>
            </a:r>
            <a:endParaRPr lang="pt-BR" dirty="0"/>
          </a:p>
        </p:txBody>
      </p:sp>
      <p:sp>
        <p:nvSpPr>
          <p:cNvPr id="3" name="Espaço Reservado para Conteúdo 2"/>
          <p:cNvSpPr>
            <a:spLocks noGrp="1"/>
          </p:cNvSpPr>
          <p:nvPr>
            <p:ph idx="1"/>
          </p:nvPr>
        </p:nvSpPr>
        <p:spPr/>
        <p:txBody>
          <a:bodyPr/>
          <a:lstStyle/>
          <a:p>
            <a:pPr algn="just"/>
            <a:r>
              <a:rPr lang="en-US" dirty="0"/>
              <a:t>Art. 34. O </a:t>
            </a:r>
            <a:r>
              <a:rPr lang="en-US" dirty="0" err="1"/>
              <a:t>condutor</a:t>
            </a:r>
            <a:r>
              <a:rPr lang="en-US" dirty="0"/>
              <a:t> </a:t>
            </a:r>
            <a:r>
              <a:rPr lang="en-US" dirty="0" err="1"/>
              <a:t>que</a:t>
            </a:r>
            <a:r>
              <a:rPr lang="en-US" dirty="0"/>
              <a:t> </a:t>
            </a:r>
            <a:r>
              <a:rPr lang="en-US" dirty="0" err="1"/>
              <a:t>queria</a:t>
            </a:r>
            <a:r>
              <a:rPr lang="en-US" dirty="0"/>
              <a:t> </a:t>
            </a:r>
            <a:r>
              <a:rPr lang="en-US" dirty="0" err="1"/>
              <a:t>executar</a:t>
            </a:r>
            <a:r>
              <a:rPr lang="en-US" dirty="0"/>
              <a:t> </a:t>
            </a:r>
            <a:r>
              <a:rPr lang="en-US" dirty="0" err="1"/>
              <a:t>uma</a:t>
            </a:r>
            <a:r>
              <a:rPr lang="en-US" dirty="0"/>
              <a:t> </a:t>
            </a:r>
            <a:r>
              <a:rPr lang="en-US" dirty="0" err="1"/>
              <a:t>manobra</a:t>
            </a:r>
            <a:r>
              <a:rPr lang="en-US" dirty="0"/>
              <a:t> </a:t>
            </a:r>
            <a:r>
              <a:rPr lang="en-US" dirty="0" err="1"/>
              <a:t>deverá</a:t>
            </a:r>
            <a:r>
              <a:rPr lang="en-US" dirty="0"/>
              <a:t> </a:t>
            </a:r>
            <a:r>
              <a:rPr lang="en-US" dirty="0" err="1"/>
              <a:t>certificar</a:t>
            </a:r>
            <a:r>
              <a:rPr lang="en-US" dirty="0"/>
              <a:t>-se de </a:t>
            </a:r>
            <a:r>
              <a:rPr lang="en-US" dirty="0" err="1"/>
              <a:t>que</a:t>
            </a:r>
            <a:r>
              <a:rPr lang="en-US" dirty="0"/>
              <a:t> </a:t>
            </a:r>
            <a:r>
              <a:rPr lang="en-US" dirty="0" err="1"/>
              <a:t>pode</a:t>
            </a:r>
            <a:r>
              <a:rPr lang="en-US" dirty="0"/>
              <a:t> </a:t>
            </a:r>
            <a:r>
              <a:rPr lang="en-US" dirty="0" err="1"/>
              <a:t>executá</a:t>
            </a:r>
            <a:r>
              <a:rPr lang="en-US" dirty="0"/>
              <a:t>-la </a:t>
            </a:r>
            <a:r>
              <a:rPr lang="en-US" dirty="0" err="1"/>
              <a:t>sem</a:t>
            </a:r>
            <a:r>
              <a:rPr lang="en-US" dirty="0"/>
              <a:t> </a:t>
            </a:r>
            <a:r>
              <a:rPr lang="en-US" dirty="0" err="1"/>
              <a:t>perigo</a:t>
            </a:r>
            <a:r>
              <a:rPr lang="en-US" dirty="0"/>
              <a:t> </a:t>
            </a:r>
            <a:r>
              <a:rPr lang="en-US" dirty="0" err="1"/>
              <a:t>para</a:t>
            </a:r>
            <a:r>
              <a:rPr lang="en-US" dirty="0"/>
              <a:t> </a:t>
            </a:r>
            <a:r>
              <a:rPr lang="en-US" dirty="0" err="1"/>
              <a:t>os</a:t>
            </a:r>
            <a:r>
              <a:rPr lang="en-US" dirty="0"/>
              <a:t> </a:t>
            </a:r>
            <a:r>
              <a:rPr lang="en-US" dirty="0" err="1"/>
              <a:t>demais</a:t>
            </a:r>
            <a:r>
              <a:rPr lang="en-US" dirty="0"/>
              <a:t> </a:t>
            </a:r>
            <a:r>
              <a:rPr lang="en-US" dirty="0" err="1"/>
              <a:t>usuários</a:t>
            </a:r>
            <a:r>
              <a:rPr lang="en-US" dirty="0"/>
              <a:t> da via </a:t>
            </a:r>
            <a:r>
              <a:rPr lang="en-US" dirty="0" err="1"/>
              <a:t>que</a:t>
            </a:r>
            <a:r>
              <a:rPr lang="en-US" dirty="0"/>
              <a:t> o </a:t>
            </a:r>
            <a:r>
              <a:rPr lang="en-US" dirty="0" err="1"/>
              <a:t>seguem</a:t>
            </a:r>
            <a:r>
              <a:rPr lang="en-US" dirty="0"/>
              <a:t>, </a:t>
            </a:r>
            <a:r>
              <a:rPr lang="en-US" dirty="0" err="1"/>
              <a:t>precedem</a:t>
            </a:r>
            <a:r>
              <a:rPr lang="en-US" dirty="0"/>
              <a:t> </a:t>
            </a:r>
            <a:r>
              <a:rPr lang="en-US" dirty="0" err="1"/>
              <a:t>ou</a:t>
            </a:r>
            <a:r>
              <a:rPr lang="en-US" dirty="0"/>
              <a:t> </a:t>
            </a:r>
            <a:r>
              <a:rPr lang="en-US" dirty="0" err="1"/>
              <a:t>vão</a:t>
            </a:r>
            <a:r>
              <a:rPr lang="en-US" dirty="0"/>
              <a:t> com </a:t>
            </a:r>
            <a:r>
              <a:rPr lang="en-US" dirty="0" err="1"/>
              <a:t>ele</a:t>
            </a:r>
            <a:r>
              <a:rPr lang="en-US" dirty="0"/>
              <a:t> </a:t>
            </a:r>
            <a:r>
              <a:rPr lang="en-US" dirty="0" err="1"/>
              <a:t>cruzar</a:t>
            </a:r>
            <a:r>
              <a:rPr lang="en-US" dirty="0"/>
              <a:t>, </a:t>
            </a:r>
            <a:r>
              <a:rPr lang="en-US" dirty="0" err="1"/>
              <a:t>considerando</a:t>
            </a:r>
            <a:r>
              <a:rPr lang="en-US" dirty="0"/>
              <a:t> </a:t>
            </a:r>
            <a:r>
              <a:rPr lang="en-US" dirty="0" err="1"/>
              <a:t>sua</a:t>
            </a:r>
            <a:r>
              <a:rPr lang="en-US" dirty="0"/>
              <a:t> </a:t>
            </a:r>
            <a:r>
              <a:rPr lang="en-US" dirty="0" err="1"/>
              <a:t>posição</a:t>
            </a:r>
            <a:r>
              <a:rPr lang="en-US" dirty="0"/>
              <a:t>, </a:t>
            </a:r>
            <a:r>
              <a:rPr lang="en-US" dirty="0" err="1"/>
              <a:t>sua</a:t>
            </a:r>
            <a:r>
              <a:rPr lang="en-US" dirty="0"/>
              <a:t> </a:t>
            </a:r>
            <a:r>
              <a:rPr lang="en-US" dirty="0" err="1"/>
              <a:t>direção</a:t>
            </a:r>
            <a:r>
              <a:rPr lang="en-US" dirty="0"/>
              <a:t> e </a:t>
            </a:r>
            <a:r>
              <a:rPr lang="en-US" dirty="0" err="1"/>
              <a:t>velocidade</a:t>
            </a:r>
            <a:r>
              <a:rPr lang="en-US" dirty="0"/>
              <a:t>.</a:t>
            </a:r>
            <a:endParaRPr lang="pt-BR" dirty="0"/>
          </a:p>
          <a:p>
            <a:endParaRPr lang="pt-BR" dirty="0"/>
          </a:p>
        </p:txBody>
      </p:sp>
    </p:spTree>
    <p:extLst>
      <p:ext uri="{BB962C8B-B14F-4D97-AF65-F5344CB8AC3E}">
        <p14:creationId xmlns:p14="http://schemas.microsoft.com/office/powerpoint/2010/main" xmlns="" val="38152003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PRUDÊNCIA AO SE APROXIMAR DE CRUZAMENTOS</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smtClean="0"/>
              <a:t>CTB, art. 29, VII, d – a </a:t>
            </a:r>
            <a:r>
              <a:rPr lang="en-US" dirty="0" err="1" smtClean="0"/>
              <a:t>prioridade</a:t>
            </a:r>
            <a:r>
              <a:rPr lang="en-US" dirty="0" smtClean="0"/>
              <a:t> de </a:t>
            </a:r>
            <a:r>
              <a:rPr lang="en-US" dirty="0" err="1" smtClean="0"/>
              <a:t>passagem</a:t>
            </a:r>
            <a:r>
              <a:rPr lang="en-US" dirty="0" smtClean="0"/>
              <a:t> </a:t>
            </a:r>
            <a:r>
              <a:rPr lang="en-US" dirty="0" err="1" smtClean="0"/>
              <a:t>na</a:t>
            </a:r>
            <a:r>
              <a:rPr lang="en-US" dirty="0" smtClean="0"/>
              <a:t> via e no </a:t>
            </a:r>
            <a:r>
              <a:rPr lang="en-US" dirty="0" err="1" smtClean="0"/>
              <a:t>cruzamento</a:t>
            </a:r>
            <a:r>
              <a:rPr lang="en-US" dirty="0" smtClean="0"/>
              <a:t> </a:t>
            </a:r>
            <a:r>
              <a:rPr lang="en-US" dirty="0" err="1" smtClean="0"/>
              <a:t>deverá</a:t>
            </a:r>
            <a:r>
              <a:rPr lang="en-US" dirty="0" smtClean="0"/>
              <a:t> se </a:t>
            </a:r>
            <a:r>
              <a:rPr lang="en-US" dirty="0" err="1" smtClean="0"/>
              <a:t>dar</a:t>
            </a:r>
            <a:r>
              <a:rPr lang="en-US" dirty="0" smtClean="0"/>
              <a:t> com </a:t>
            </a:r>
            <a:r>
              <a:rPr lang="en-US" dirty="0" err="1" smtClean="0"/>
              <a:t>velocidade</a:t>
            </a:r>
            <a:r>
              <a:rPr lang="en-US" dirty="0" smtClean="0"/>
              <a:t> </a:t>
            </a:r>
            <a:r>
              <a:rPr lang="en-US" dirty="0" err="1" smtClean="0"/>
              <a:t>reduzida</a:t>
            </a:r>
            <a:r>
              <a:rPr lang="en-US" dirty="0" smtClean="0"/>
              <a:t> e com </a:t>
            </a:r>
            <a:r>
              <a:rPr lang="en-US" dirty="0" err="1" smtClean="0"/>
              <a:t>os</a:t>
            </a:r>
            <a:r>
              <a:rPr lang="en-US" dirty="0" smtClean="0"/>
              <a:t> </a:t>
            </a:r>
            <a:r>
              <a:rPr lang="en-US" dirty="0" err="1" smtClean="0"/>
              <a:t>devidos</a:t>
            </a:r>
            <a:r>
              <a:rPr lang="en-US" dirty="0" smtClean="0"/>
              <a:t> </a:t>
            </a:r>
            <a:r>
              <a:rPr lang="en-US" dirty="0" err="1" smtClean="0"/>
              <a:t>cuidados</a:t>
            </a:r>
            <a:r>
              <a:rPr lang="en-US" dirty="0" smtClean="0"/>
              <a:t> de </a:t>
            </a:r>
            <a:r>
              <a:rPr lang="en-US" dirty="0" err="1" smtClean="0"/>
              <a:t>segurança</a:t>
            </a:r>
            <a:r>
              <a:rPr lang="en-US" dirty="0" smtClean="0"/>
              <a:t>, </a:t>
            </a:r>
            <a:r>
              <a:rPr lang="en-US" dirty="0" err="1" smtClean="0"/>
              <a:t>obedecidas</a:t>
            </a:r>
            <a:r>
              <a:rPr lang="en-US" dirty="0" smtClean="0"/>
              <a:t> as </a:t>
            </a:r>
            <a:r>
              <a:rPr lang="en-US" dirty="0" err="1" smtClean="0"/>
              <a:t>demais</a:t>
            </a:r>
            <a:r>
              <a:rPr lang="en-US" dirty="0" smtClean="0"/>
              <a:t> </a:t>
            </a:r>
            <a:r>
              <a:rPr lang="en-US" dirty="0" err="1" smtClean="0"/>
              <a:t>normas</a:t>
            </a:r>
            <a:r>
              <a:rPr lang="en-US" dirty="0" smtClean="0"/>
              <a:t> </a:t>
            </a:r>
            <a:r>
              <a:rPr lang="en-US" dirty="0" err="1" smtClean="0"/>
              <a:t>deste</a:t>
            </a:r>
            <a:r>
              <a:rPr lang="en-US" dirty="0" smtClean="0"/>
              <a:t> </a:t>
            </a:r>
            <a:r>
              <a:rPr lang="en-US" dirty="0" err="1" smtClean="0"/>
              <a:t>Código</a:t>
            </a:r>
            <a:endParaRPr lang="en-US" dirty="0" smtClean="0"/>
          </a:p>
          <a:p>
            <a:pPr algn="just"/>
            <a:endParaRPr lang="en-US" dirty="0"/>
          </a:p>
          <a:p>
            <a:pPr algn="just"/>
            <a:r>
              <a:rPr lang="en-US" dirty="0" smtClean="0"/>
              <a:t>CTB, art. 69 – Para </a:t>
            </a:r>
            <a:r>
              <a:rPr lang="en-US" dirty="0" err="1" smtClean="0"/>
              <a:t>cruzar</a:t>
            </a:r>
            <a:r>
              <a:rPr lang="en-US" dirty="0" smtClean="0"/>
              <a:t> a </a:t>
            </a:r>
            <a:r>
              <a:rPr lang="en-US" dirty="0" err="1" smtClean="0"/>
              <a:t>pista</a:t>
            </a:r>
            <a:r>
              <a:rPr lang="en-US" dirty="0" smtClean="0"/>
              <a:t> de </a:t>
            </a:r>
            <a:r>
              <a:rPr lang="en-US" dirty="0" err="1" smtClean="0"/>
              <a:t>rolamento</a:t>
            </a:r>
            <a:r>
              <a:rPr lang="en-US" dirty="0" smtClean="0"/>
              <a:t> o </a:t>
            </a:r>
            <a:r>
              <a:rPr lang="en-US" dirty="0" err="1" smtClean="0"/>
              <a:t>pedestre</a:t>
            </a:r>
            <a:r>
              <a:rPr lang="en-US" dirty="0" smtClean="0"/>
              <a:t> </a:t>
            </a:r>
            <a:r>
              <a:rPr lang="en-US" dirty="0" err="1" smtClean="0"/>
              <a:t>tomará</a:t>
            </a:r>
            <a:r>
              <a:rPr lang="en-US" dirty="0" smtClean="0"/>
              <a:t> </a:t>
            </a:r>
            <a:r>
              <a:rPr lang="en-US" dirty="0" err="1" smtClean="0"/>
              <a:t>precauções</a:t>
            </a:r>
            <a:r>
              <a:rPr lang="en-US" dirty="0" smtClean="0"/>
              <a:t> de </a:t>
            </a:r>
            <a:r>
              <a:rPr lang="en-US" dirty="0" err="1" smtClean="0"/>
              <a:t>segurança</a:t>
            </a:r>
            <a:r>
              <a:rPr lang="en-US" dirty="0" smtClean="0"/>
              <a:t>, </a:t>
            </a:r>
            <a:r>
              <a:rPr lang="en-US" dirty="0" err="1" smtClean="0"/>
              <a:t>levando</a:t>
            </a:r>
            <a:r>
              <a:rPr lang="en-US" dirty="0" smtClean="0"/>
              <a:t>-se </a:t>
            </a:r>
            <a:r>
              <a:rPr lang="en-US" dirty="0" err="1" smtClean="0"/>
              <a:t>em</a:t>
            </a:r>
            <a:r>
              <a:rPr lang="en-US" dirty="0" smtClean="0"/>
              <a:t> </a:t>
            </a:r>
            <a:r>
              <a:rPr lang="en-US" dirty="0" err="1" smtClean="0"/>
              <a:t>conta</a:t>
            </a:r>
            <a:r>
              <a:rPr lang="en-US" dirty="0" smtClean="0"/>
              <a:t>, </a:t>
            </a:r>
            <a:r>
              <a:rPr lang="en-US" dirty="0" err="1" smtClean="0"/>
              <a:t>principalmente</a:t>
            </a:r>
            <a:r>
              <a:rPr lang="en-US" dirty="0" smtClean="0"/>
              <a:t>, a </a:t>
            </a:r>
            <a:r>
              <a:rPr lang="en-US" dirty="0" err="1" smtClean="0"/>
              <a:t>visibilidade</a:t>
            </a:r>
            <a:r>
              <a:rPr lang="en-US" dirty="0" smtClean="0"/>
              <a:t>, a </a:t>
            </a:r>
            <a:r>
              <a:rPr lang="en-US" dirty="0" err="1" smtClean="0"/>
              <a:t>distância</a:t>
            </a:r>
            <a:r>
              <a:rPr lang="en-US" dirty="0" smtClean="0"/>
              <a:t> e a </a:t>
            </a:r>
            <a:r>
              <a:rPr lang="en-US" dirty="0" err="1" smtClean="0"/>
              <a:t>velocidade</a:t>
            </a:r>
            <a:r>
              <a:rPr lang="en-US" dirty="0" smtClean="0"/>
              <a:t> dos </a:t>
            </a:r>
            <a:r>
              <a:rPr lang="en-US" dirty="0" err="1" smtClean="0"/>
              <a:t>veículos</a:t>
            </a:r>
            <a:r>
              <a:rPr lang="en-US" dirty="0" smtClean="0"/>
              <a:t> […] </a:t>
            </a:r>
            <a:endParaRPr lang="pt-BR" dirty="0"/>
          </a:p>
        </p:txBody>
      </p:sp>
    </p:spTree>
    <p:extLst>
      <p:ext uri="{BB962C8B-B14F-4D97-AF65-F5344CB8AC3E}">
        <p14:creationId xmlns:p14="http://schemas.microsoft.com/office/powerpoint/2010/main" xmlns="" val="1194202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ULTRAPASSAGEM</a:t>
            </a:r>
            <a:endParaRPr lang="pt-BR" dirty="0"/>
          </a:p>
        </p:txBody>
      </p:sp>
      <p:sp>
        <p:nvSpPr>
          <p:cNvPr id="3" name="Espaço Reservado para Conteúdo 2"/>
          <p:cNvSpPr>
            <a:spLocks noGrp="1"/>
          </p:cNvSpPr>
          <p:nvPr>
            <p:ph idx="1"/>
          </p:nvPr>
        </p:nvSpPr>
        <p:spPr/>
        <p:txBody>
          <a:bodyPr>
            <a:normAutofit fontScale="55000" lnSpcReduction="20000"/>
          </a:bodyPr>
          <a:lstStyle/>
          <a:p>
            <a:pPr algn="just"/>
            <a:r>
              <a:rPr lang="pt-BR" dirty="0"/>
              <a:t>a ultrapassagem é uma das manobras que apresenta o mais alto grau de risco de </a:t>
            </a:r>
            <a:r>
              <a:rPr lang="pt-BR" dirty="0" smtClean="0"/>
              <a:t>acidente. </a:t>
            </a:r>
          </a:p>
          <a:p>
            <a:pPr marL="0" indent="0" algn="just">
              <a:buNone/>
            </a:pPr>
            <a:endParaRPr lang="pt-BR" b="1" dirty="0"/>
          </a:p>
          <a:p>
            <a:pPr marL="0" indent="0" algn="just">
              <a:buNone/>
            </a:pPr>
            <a:r>
              <a:rPr lang="pt-BR" dirty="0" smtClean="0"/>
              <a:t>      Antes </a:t>
            </a:r>
            <a:r>
              <a:rPr lang="pt-BR" dirty="0"/>
              <a:t>de efetuar a </a:t>
            </a:r>
            <a:r>
              <a:rPr lang="pt-BR" dirty="0" smtClean="0"/>
              <a:t>ultrapassagem (art. 29, X do CTB), </a:t>
            </a:r>
            <a:r>
              <a:rPr lang="pt-BR" dirty="0"/>
              <a:t>o condutor deve se certificar </a:t>
            </a:r>
            <a:r>
              <a:rPr lang="pt-BR" dirty="0" smtClean="0"/>
              <a:t>    de </a:t>
            </a:r>
            <a:r>
              <a:rPr lang="pt-BR" dirty="0"/>
              <a:t>que: </a:t>
            </a:r>
            <a:endParaRPr lang="pt-BR" dirty="0" smtClean="0"/>
          </a:p>
          <a:p>
            <a:pPr marL="0" indent="0" algn="just">
              <a:buNone/>
            </a:pPr>
            <a:endParaRPr lang="pt-BR" dirty="0"/>
          </a:p>
          <a:p>
            <a:pPr algn="just"/>
            <a:r>
              <a:rPr lang="pt-BR" dirty="0" smtClean="0"/>
              <a:t>1) nenhum </a:t>
            </a:r>
            <a:r>
              <a:rPr lang="pt-BR" dirty="0"/>
              <a:t>condutor que venha atrás haja começado uma manobra para </a:t>
            </a:r>
            <a:r>
              <a:rPr lang="pt-BR" dirty="0" smtClean="0"/>
              <a:t>ultrapassá-lo;</a:t>
            </a:r>
          </a:p>
          <a:p>
            <a:pPr algn="just"/>
            <a:endParaRPr lang="pt-BR" dirty="0"/>
          </a:p>
          <a:p>
            <a:pPr algn="just"/>
            <a:r>
              <a:rPr lang="pt-BR" dirty="0" smtClean="0"/>
              <a:t>2) quem </a:t>
            </a:r>
            <a:r>
              <a:rPr lang="pt-BR" dirty="0"/>
              <a:t>o precede na mesma faixa de trânsito não haja indicado a propósito de ultrapassar um terceiro </a:t>
            </a:r>
            <a:r>
              <a:rPr lang="pt-BR" dirty="0" smtClean="0"/>
              <a:t>( nos termos do art. 35 do CTB, antes de realizar qualquer deslocamento lateral, de forma clara e com antecedência, o condutor deve indicar o seu propósito através de sinal de braço ou de luz de mudança de direção –seta); </a:t>
            </a:r>
            <a:endParaRPr lang="pt-BR" dirty="0"/>
          </a:p>
          <a:p>
            <a:pPr algn="just"/>
            <a:endParaRPr lang="pt-BR" dirty="0" smtClean="0"/>
          </a:p>
          <a:p>
            <a:pPr algn="just"/>
            <a:r>
              <a:rPr lang="pt-BR" dirty="0" smtClean="0"/>
              <a:t>3) que a </a:t>
            </a:r>
            <a:r>
              <a:rPr lang="pt-BR" dirty="0"/>
              <a:t>faixa de trânsito que vai tomar esteja livre numa extensão suficiente para que sua manobra não ponha em perigo ou obstrua o trânsito que venha em sentido contrário</a:t>
            </a:r>
            <a:r>
              <a:rPr lang="pt-BR" dirty="0" smtClean="0"/>
              <a:t>;</a:t>
            </a:r>
            <a:endParaRPr lang="pt-BR" dirty="0"/>
          </a:p>
        </p:txBody>
      </p:sp>
    </p:spTree>
    <p:extLst>
      <p:ext uri="{BB962C8B-B14F-4D97-AF65-F5344CB8AC3E}">
        <p14:creationId xmlns:p14="http://schemas.microsoft.com/office/powerpoint/2010/main" xmlns="" val="16693892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ULTRAPASSAGEM</a:t>
            </a:r>
            <a:endParaRPr lang="pt-BR" dirty="0"/>
          </a:p>
        </p:txBody>
      </p:sp>
      <p:sp>
        <p:nvSpPr>
          <p:cNvPr id="3" name="Espaço Reservado para Conteúdo 2"/>
          <p:cNvSpPr>
            <a:spLocks noGrp="1"/>
          </p:cNvSpPr>
          <p:nvPr>
            <p:ph idx="1"/>
          </p:nvPr>
        </p:nvSpPr>
        <p:spPr/>
        <p:txBody>
          <a:bodyPr>
            <a:normAutofit/>
          </a:bodyPr>
          <a:lstStyle/>
          <a:p>
            <a:r>
              <a:rPr lang="pt-BR" dirty="0" smtClean="0"/>
              <a:t>Durante a manobra o condutor deve (art. 29, XI):</a:t>
            </a:r>
          </a:p>
          <a:p>
            <a:r>
              <a:rPr lang="pt-BR" dirty="0" smtClean="0"/>
              <a:t>1) sinalizar sua intenção (</a:t>
            </a:r>
            <a:r>
              <a:rPr lang="pt-BR" dirty="0" err="1" smtClean="0"/>
              <a:t>Art</a:t>
            </a:r>
            <a:r>
              <a:rPr lang="pt-BR" dirty="0" smtClean="0"/>
              <a:t>, 29, </a:t>
            </a:r>
            <a:r>
              <a:rPr lang="pt-BR" dirty="0" err="1" smtClean="0"/>
              <a:t>XI,a</a:t>
            </a:r>
            <a:r>
              <a:rPr lang="pt-BR" dirty="0" smtClean="0"/>
              <a:t>)</a:t>
            </a:r>
          </a:p>
          <a:p>
            <a:endParaRPr lang="pt-BR" dirty="0"/>
          </a:p>
          <a:p>
            <a:r>
              <a:rPr lang="pt-BR" dirty="0" smtClean="0"/>
              <a:t>2) afastar-se </a:t>
            </a:r>
            <a:r>
              <a:rPr lang="pt-BR" dirty="0"/>
              <a:t>do usuário ou usuários aos quais ultrapassa, de tal forma que deixe livre uma distância lateral de segurança. </a:t>
            </a:r>
            <a:r>
              <a:rPr lang="pt-BR" dirty="0" smtClean="0"/>
              <a:t>(Art. 29, </a:t>
            </a:r>
            <a:r>
              <a:rPr lang="pt-BR" dirty="0" err="1" smtClean="0"/>
              <a:t>XI,b</a:t>
            </a:r>
            <a:r>
              <a:rPr lang="pt-BR" dirty="0" smtClean="0"/>
              <a:t>)</a:t>
            </a:r>
            <a:endParaRPr lang="pt-BR" dirty="0"/>
          </a:p>
        </p:txBody>
      </p:sp>
    </p:spTree>
    <p:extLst>
      <p:ext uri="{BB962C8B-B14F-4D97-AF65-F5344CB8AC3E}">
        <p14:creationId xmlns:p14="http://schemas.microsoft.com/office/powerpoint/2010/main" xmlns="" val="20789697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ULTRAPASSAGEM</a:t>
            </a:r>
            <a:endParaRPr lang="pt-BR" dirty="0"/>
          </a:p>
        </p:txBody>
      </p:sp>
      <p:sp>
        <p:nvSpPr>
          <p:cNvPr id="3" name="Espaço Reservado para Conteúdo 2"/>
          <p:cNvSpPr>
            <a:spLocks noGrp="1"/>
          </p:cNvSpPr>
          <p:nvPr>
            <p:ph idx="1"/>
          </p:nvPr>
        </p:nvSpPr>
        <p:spPr/>
        <p:txBody>
          <a:bodyPr>
            <a:normAutofit/>
          </a:bodyPr>
          <a:lstStyle/>
          <a:p>
            <a:pPr algn="just"/>
            <a:r>
              <a:rPr lang="pt-BR" dirty="0" smtClean="0"/>
              <a:t>Determina </a:t>
            </a:r>
            <a:r>
              <a:rPr lang="pt-BR" dirty="0"/>
              <a:t>o art. 29, inc. XI, alínea c, do CTB </a:t>
            </a:r>
            <a:r>
              <a:rPr lang="pt-BR" dirty="0" smtClean="0"/>
              <a:t>que, após ter efetivado a manobra, o motorista </a:t>
            </a:r>
            <a:r>
              <a:rPr lang="pt-BR" dirty="0"/>
              <a:t>deverá sinalizar, através de “luz de seta” ou sinal de braço, o seu retorno à faixa de origem, adotando os cuidados necessários para não pôr em perigo ou obstruir o trânsito dos veículos que </a:t>
            </a:r>
            <a:r>
              <a:rPr lang="pt-BR" dirty="0" smtClean="0"/>
              <a:t>ultrapassou</a:t>
            </a:r>
            <a:endParaRPr lang="en-US" dirty="0" smtClean="0"/>
          </a:p>
        </p:txBody>
      </p:sp>
    </p:spTree>
    <p:extLst>
      <p:ext uri="{BB962C8B-B14F-4D97-AF65-F5344CB8AC3E}">
        <p14:creationId xmlns:p14="http://schemas.microsoft.com/office/powerpoint/2010/main" xmlns="" val="38606234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ULTRAPASSAGEM</a:t>
            </a:r>
            <a:endParaRPr lang="pt-BR" dirty="0"/>
          </a:p>
        </p:txBody>
      </p:sp>
      <p:sp>
        <p:nvSpPr>
          <p:cNvPr id="3" name="Espaço Reservado para Conteúdo 2"/>
          <p:cNvSpPr>
            <a:spLocks noGrp="1"/>
          </p:cNvSpPr>
          <p:nvPr>
            <p:ph idx="1"/>
          </p:nvPr>
        </p:nvSpPr>
        <p:spPr/>
        <p:txBody>
          <a:bodyPr/>
          <a:lstStyle/>
          <a:p>
            <a:endParaRPr lang="en-US" dirty="0" smtClean="0"/>
          </a:p>
          <a:p>
            <a:r>
              <a:rPr lang="en-US" dirty="0" smtClean="0"/>
              <a:t>O art. 30 do CTB </a:t>
            </a:r>
            <a:r>
              <a:rPr lang="en-US" dirty="0" err="1" smtClean="0"/>
              <a:t>determina</a:t>
            </a:r>
            <a:r>
              <a:rPr lang="en-US" dirty="0" smtClean="0"/>
              <a:t> </a:t>
            </a:r>
            <a:r>
              <a:rPr lang="en-US" dirty="0" err="1" smtClean="0"/>
              <a:t>que</a:t>
            </a:r>
            <a:r>
              <a:rPr lang="en-US" dirty="0" smtClean="0"/>
              <a:t> o </a:t>
            </a:r>
            <a:r>
              <a:rPr lang="en-US" dirty="0" err="1" smtClean="0"/>
              <a:t>condutor</a:t>
            </a:r>
            <a:r>
              <a:rPr lang="en-US" dirty="0" smtClean="0"/>
              <a:t> do </a:t>
            </a:r>
            <a:r>
              <a:rPr lang="en-US" dirty="0" err="1" smtClean="0"/>
              <a:t>veículo</a:t>
            </a:r>
            <a:r>
              <a:rPr lang="en-US" dirty="0" smtClean="0"/>
              <a:t> </a:t>
            </a:r>
            <a:r>
              <a:rPr lang="en-US" dirty="0" err="1" smtClean="0"/>
              <a:t>que</a:t>
            </a:r>
            <a:r>
              <a:rPr lang="en-US" dirty="0" smtClean="0"/>
              <a:t> </a:t>
            </a:r>
            <a:r>
              <a:rPr lang="en-US" dirty="0" err="1" smtClean="0"/>
              <a:t>será</a:t>
            </a:r>
            <a:r>
              <a:rPr lang="en-US" dirty="0" smtClean="0"/>
              <a:t> </a:t>
            </a:r>
            <a:r>
              <a:rPr lang="en-US" dirty="0" err="1" smtClean="0"/>
              <a:t>ultrapassado</a:t>
            </a:r>
            <a:r>
              <a:rPr lang="en-US" dirty="0" smtClean="0"/>
              <a:t>:</a:t>
            </a:r>
          </a:p>
          <a:p>
            <a:r>
              <a:rPr lang="en-US" dirty="0" smtClean="0"/>
              <a:t>1) </a:t>
            </a:r>
            <a:r>
              <a:rPr lang="en-US" dirty="0" err="1" smtClean="0"/>
              <a:t>Desloque</a:t>
            </a:r>
            <a:r>
              <a:rPr lang="en-US" dirty="0" smtClean="0"/>
              <a:t> </a:t>
            </a:r>
            <a:r>
              <a:rPr lang="en-US" dirty="0" err="1" smtClean="0"/>
              <a:t>ou</a:t>
            </a:r>
            <a:r>
              <a:rPr lang="en-US" dirty="0" smtClean="0"/>
              <a:t> se </a:t>
            </a:r>
            <a:r>
              <a:rPr lang="en-US" dirty="0" err="1" smtClean="0"/>
              <a:t>mantenha</a:t>
            </a:r>
            <a:r>
              <a:rPr lang="en-US" dirty="0" smtClean="0"/>
              <a:t> </a:t>
            </a:r>
            <a:r>
              <a:rPr lang="en-US" dirty="0" err="1" smtClean="0"/>
              <a:t>na</a:t>
            </a:r>
            <a:r>
              <a:rPr lang="en-US" dirty="0" smtClean="0"/>
              <a:t> </a:t>
            </a:r>
            <a:r>
              <a:rPr lang="en-US" dirty="0" err="1" smtClean="0"/>
              <a:t>faixa</a:t>
            </a:r>
            <a:r>
              <a:rPr lang="en-US" dirty="0" smtClean="0"/>
              <a:t>(s) da </a:t>
            </a:r>
            <a:r>
              <a:rPr lang="en-US" dirty="0" err="1" smtClean="0"/>
              <a:t>direita</a:t>
            </a:r>
            <a:r>
              <a:rPr lang="en-US" dirty="0" smtClean="0"/>
              <a:t>;</a:t>
            </a:r>
          </a:p>
          <a:p>
            <a:r>
              <a:rPr lang="en-US" dirty="0" smtClean="0"/>
              <a:t>2) </a:t>
            </a:r>
            <a:r>
              <a:rPr lang="en-US" dirty="0" err="1" smtClean="0"/>
              <a:t>Não</a:t>
            </a:r>
            <a:r>
              <a:rPr lang="en-US" dirty="0" smtClean="0"/>
              <a:t> </a:t>
            </a:r>
            <a:r>
              <a:rPr lang="en-US" dirty="0" err="1" smtClean="0"/>
              <a:t>acelere</a:t>
            </a:r>
            <a:r>
              <a:rPr lang="en-US" dirty="0" smtClean="0"/>
              <a:t> a </a:t>
            </a:r>
            <a:r>
              <a:rPr lang="en-US" dirty="0" err="1" smtClean="0"/>
              <a:t>marcha</a:t>
            </a:r>
            <a:r>
              <a:rPr lang="en-US" dirty="0" smtClean="0"/>
              <a:t> do </a:t>
            </a:r>
            <a:r>
              <a:rPr lang="en-US" dirty="0" err="1" smtClean="0"/>
              <a:t>seu</a:t>
            </a:r>
            <a:r>
              <a:rPr lang="en-US" dirty="0" smtClean="0"/>
              <a:t> </a:t>
            </a:r>
            <a:r>
              <a:rPr lang="en-US" dirty="0" err="1" smtClean="0"/>
              <a:t>veículo</a:t>
            </a:r>
            <a:endParaRPr lang="en-US" dirty="0" smtClean="0"/>
          </a:p>
          <a:p>
            <a:endParaRPr lang="pt-BR" dirty="0"/>
          </a:p>
        </p:txBody>
      </p:sp>
    </p:spTree>
    <p:extLst>
      <p:ext uri="{BB962C8B-B14F-4D97-AF65-F5344CB8AC3E}">
        <p14:creationId xmlns:p14="http://schemas.microsoft.com/office/powerpoint/2010/main" xmlns="" val="21195280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ULTRAPASSAGEM</a:t>
            </a:r>
            <a:endParaRPr lang="pt-BR" dirty="0"/>
          </a:p>
        </p:txBody>
      </p:sp>
      <p:sp>
        <p:nvSpPr>
          <p:cNvPr id="3" name="Espaço Reservado para Conteúdo 2"/>
          <p:cNvSpPr>
            <a:spLocks noGrp="1"/>
          </p:cNvSpPr>
          <p:nvPr>
            <p:ph idx="1"/>
          </p:nvPr>
        </p:nvSpPr>
        <p:spPr/>
        <p:txBody>
          <a:bodyPr>
            <a:normAutofit fontScale="92500" lnSpcReduction="20000"/>
          </a:bodyPr>
          <a:lstStyle/>
          <a:p>
            <a:r>
              <a:rPr lang="en-US" dirty="0" err="1" smtClean="0"/>
              <a:t>Não</a:t>
            </a:r>
            <a:r>
              <a:rPr lang="en-US" dirty="0" smtClean="0"/>
              <a:t> é </a:t>
            </a:r>
            <a:r>
              <a:rPr lang="en-US" dirty="0" err="1" smtClean="0"/>
              <a:t>permitida</a:t>
            </a:r>
            <a:r>
              <a:rPr lang="en-US" dirty="0" smtClean="0"/>
              <a:t> a </a:t>
            </a:r>
            <a:r>
              <a:rPr lang="en-US" dirty="0" err="1" smtClean="0"/>
              <a:t>ultrapassagem</a:t>
            </a:r>
            <a:r>
              <a:rPr lang="en-US" dirty="0" smtClean="0"/>
              <a:t> </a:t>
            </a:r>
            <a:r>
              <a:rPr lang="en-US" dirty="0" err="1" smtClean="0"/>
              <a:t>pela</a:t>
            </a:r>
            <a:r>
              <a:rPr lang="en-US" dirty="0" smtClean="0"/>
              <a:t> </a:t>
            </a:r>
            <a:r>
              <a:rPr lang="en-US" dirty="0" err="1" smtClean="0"/>
              <a:t>direita</a:t>
            </a:r>
            <a:r>
              <a:rPr lang="en-US" dirty="0" smtClean="0"/>
              <a:t>, salvo se: (1) o </a:t>
            </a:r>
            <a:r>
              <a:rPr lang="en-US" dirty="0" err="1" smtClean="0"/>
              <a:t>veículo</a:t>
            </a:r>
            <a:r>
              <a:rPr lang="en-US" dirty="0" smtClean="0"/>
              <a:t> da </a:t>
            </a:r>
            <a:r>
              <a:rPr lang="en-US" dirty="0" err="1" smtClean="0"/>
              <a:t>frente</a:t>
            </a:r>
            <a:r>
              <a:rPr lang="en-US" dirty="0" smtClean="0"/>
              <a:t> </a:t>
            </a:r>
            <a:r>
              <a:rPr lang="en-US" dirty="0" err="1" smtClean="0"/>
              <a:t>sinalizar</a:t>
            </a:r>
            <a:r>
              <a:rPr lang="en-US" dirty="0" smtClean="0"/>
              <a:t> </a:t>
            </a:r>
            <a:r>
              <a:rPr lang="en-US" dirty="0" err="1" smtClean="0"/>
              <a:t>que</a:t>
            </a:r>
            <a:r>
              <a:rPr lang="en-US" dirty="0" smtClean="0"/>
              <a:t> </a:t>
            </a:r>
            <a:r>
              <a:rPr lang="en-US" dirty="0" err="1" smtClean="0"/>
              <a:t>vai</a:t>
            </a:r>
            <a:r>
              <a:rPr lang="en-US" dirty="0" smtClean="0"/>
              <a:t> </a:t>
            </a:r>
            <a:r>
              <a:rPr lang="en-US" dirty="0" err="1" smtClean="0"/>
              <a:t>entrar</a:t>
            </a:r>
            <a:r>
              <a:rPr lang="en-US" dirty="0" smtClean="0"/>
              <a:t> à </a:t>
            </a:r>
            <a:r>
              <a:rPr lang="en-US" dirty="0" err="1" smtClean="0"/>
              <a:t>esquerda</a:t>
            </a:r>
            <a:r>
              <a:rPr lang="en-US" dirty="0" smtClean="0"/>
              <a:t> (art. 29, IX e 199 do CTB); (2) </a:t>
            </a:r>
            <a:r>
              <a:rPr lang="en-US" dirty="0" err="1" smtClean="0"/>
              <a:t>Estiver</a:t>
            </a:r>
            <a:r>
              <a:rPr lang="en-US" dirty="0" smtClean="0"/>
              <a:t> </a:t>
            </a:r>
            <a:r>
              <a:rPr lang="en-US" dirty="0" err="1" smtClean="0"/>
              <a:t>circulando</a:t>
            </a:r>
            <a:r>
              <a:rPr lang="en-US" dirty="0" smtClean="0"/>
              <a:t> </a:t>
            </a:r>
            <a:r>
              <a:rPr lang="en-US" dirty="0" err="1" smtClean="0"/>
              <a:t>por</a:t>
            </a:r>
            <a:r>
              <a:rPr lang="en-US" dirty="0" smtClean="0"/>
              <a:t> </a:t>
            </a:r>
            <a:r>
              <a:rPr lang="en-US" dirty="0" err="1" smtClean="0"/>
              <a:t>faixa</a:t>
            </a:r>
            <a:r>
              <a:rPr lang="en-US" dirty="0" smtClean="0"/>
              <a:t> </a:t>
            </a:r>
            <a:r>
              <a:rPr lang="en-US" dirty="0" err="1" smtClean="0"/>
              <a:t>exclusiva</a:t>
            </a:r>
            <a:r>
              <a:rPr lang="en-US" dirty="0" smtClean="0"/>
              <a:t>; (3) </a:t>
            </a:r>
            <a:r>
              <a:rPr lang="en-US" dirty="0" err="1" smtClean="0"/>
              <a:t>Circulação</a:t>
            </a:r>
            <a:r>
              <a:rPr lang="en-US" dirty="0" smtClean="0"/>
              <a:t> </a:t>
            </a:r>
            <a:r>
              <a:rPr lang="en-US" dirty="0" err="1" smtClean="0"/>
              <a:t>em</a:t>
            </a:r>
            <a:r>
              <a:rPr lang="en-US" dirty="0" smtClean="0"/>
              <a:t> </a:t>
            </a:r>
            <a:r>
              <a:rPr lang="en-US" dirty="0" err="1" smtClean="0"/>
              <a:t>filas</a:t>
            </a:r>
            <a:r>
              <a:rPr lang="en-US" dirty="0" smtClean="0"/>
              <a:t> (CTB, art. 11).</a:t>
            </a:r>
          </a:p>
          <a:p>
            <a:endParaRPr lang="en-US" dirty="0"/>
          </a:p>
          <a:p>
            <a:r>
              <a:rPr lang="en-US" dirty="0" err="1" smtClean="0"/>
              <a:t>Não</a:t>
            </a:r>
            <a:r>
              <a:rPr lang="en-US" dirty="0" smtClean="0"/>
              <a:t> é </a:t>
            </a:r>
            <a:r>
              <a:rPr lang="en-US" dirty="0" err="1" smtClean="0"/>
              <a:t>permitido</a:t>
            </a:r>
            <a:r>
              <a:rPr lang="en-US" dirty="0" smtClean="0"/>
              <a:t> </a:t>
            </a:r>
            <a:r>
              <a:rPr lang="en-US" dirty="0" err="1" smtClean="0"/>
              <a:t>ultrapassar</a:t>
            </a:r>
            <a:r>
              <a:rPr lang="en-US" dirty="0" smtClean="0"/>
              <a:t> </a:t>
            </a:r>
            <a:r>
              <a:rPr lang="en-US" dirty="0" err="1" smtClean="0"/>
              <a:t>pelo</a:t>
            </a:r>
            <a:r>
              <a:rPr lang="en-US" dirty="0" smtClean="0"/>
              <a:t> </a:t>
            </a:r>
            <a:r>
              <a:rPr lang="en-US" dirty="0" err="1" smtClean="0"/>
              <a:t>acostamento</a:t>
            </a:r>
            <a:r>
              <a:rPr lang="en-US" dirty="0" smtClean="0"/>
              <a:t>, </a:t>
            </a:r>
            <a:r>
              <a:rPr lang="en-US" dirty="0" err="1" smtClean="0"/>
              <a:t>em</a:t>
            </a:r>
            <a:r>
              <a:rPr lang="en-US" dirty="0" smtClean="0"/>
              <a:t> </a:t>
            </a:r>
            <a:r>
              <a:rPr lang="en-US" dirty="0" err="1" smtClean="0"/>
              <a:t>área</a:t>
            </a:r>
            <a:r>
              <a:rPr lang="en-US" dirty="0" smtClean="0"/>
              <a:t> de </a:t>
            </a:r>
            <a:r>
              <a:rPr lang="en-US" dirty="0" err="1" smtClean="0"/>
              <a:t>cruzamento</a:t>
            </a:r>
            <a:r>
              <a:rPr lang="en-US" dirty="0" smtClean="0"/>
              <a:t>, </a:t>
            </a:r>
            <a:r>
              <a:rPr lang="en-US" dirty="0" err="1" smtClean="0"/>
              <a:t>sobre</a:t>
            </a:r>
            <a:r>
              <a:rPr lang="en-US" dirty="0" smtClean="0"/>
              <a:t> </a:t>
            </a:r>
            <a:r>
              <a:rPr lang="en-US" dirty="0" err="1" smtClean="0"/>
              <a:t>faixa</a:t>
            </a:r>
            <a:r>
              <a:rPr lang="en-US" dirty="0" smtClean="0"/>
              <a:t> de </a:t>
            </a:r>
            <a:r>
              <a:rPr lang="en-US" dirty="0" err="1" smtClean="0"/>
              <a:t>pedestres</a:t>
            </a:r>
            <a:r>
              <a:rPr lang="en-US" dirty="0" smtClean="0"/>
              <a:t>, </a:t>
            </a:r>
            <a:r>
              <a:rPr lang="en-US" dirty="0" err="1" smtClean="0"/>
              <a:t>nas</a:t>
            </a:r>
            <a:r>
              <a:rPr lang="en-US" dirty="0" smtClean="0"/>
              <a:t> </a:t>
            </a:r>
            <a:r>
              <a:rPr lang="en-US" dirty="0" err="1" smtClean="0"/>
              <a:t>curvas</a:t>
            </a:r>
            <a:r>
              <a:rPr lang="en-US" dirty="0" smtClean="0"/>
              <a:t>, </a:t>
            </a:r>
            <a:r>
              <a:rPr lang="en-US" dirty="0" err="1" smtClean="0"/>
              <a:t>aclives</a:t>
            </a:r>
            <a:r>
              <a:rPr lang="en-US" dirty="0" smtClean="0"/>
              <a:t> e </a:t>
            </a:r>
            <a:r>
              <a:rPr lang="en-US" dirty="0" err="1" smtClean="0"/>
              <a:t>declives</a:t>
            </a:r>
            <a:r>
              <a:rPr lang="en-US" dirty="0" smtClean="0"/>
              <a:t> </a:t>
            </a:r>
            <a:r>
              <a:rPr lang="en-US" dirty="0" err="1" smtClean="0"/>
              <a:t>sem</a:t>
            </a:r>
            <a:r>
              <a:rPr lang="en-US" dirty="0" smtClean="0"/>
              <a:t> </a:t>
            </a:r>
            <a:r>
              <a:rPr lang="en-US" dirty="0" err="1" smtClean="0"/>
              <a:t>visibilidade</a:t>
            </a:r>
            <a:r>
              <a:rPr lang="en-US" dirty="0" smtClean="0"/>
              <a:t>, </a:t>
            </a:r>
            <a:r>
              <a:rPr lang="en-US" dirty="0" err="1" smtClean="0"/>
              <a:t>sobre</a:t>
            </a:r>
            <a:r>
              <a:rPr lang="en-US" dirty="0" smtClean="0"/>
              <a:t> pontes e </a:t>
            </a:r>
            <a:r>
              <a:rPr lang="en-US" dirty="0" err="1" smtClean="0"/>
              <a:t>viadutos</a:t>
            </a:r>
            <a:r>
              <a:rPr lang="en-US" dirty="0" smtClean="0"/>
              <a:t> e </a:t>
            </a:r>
            <a:r>
              <a:rPr lang="en-US" dirty="0" err="1" smtClean="0"/>
              <a:t>dentro</a:t>
            </a:r>
            <a:r>
              <a:rPr lang="en-US" dirty="0" smtClean="0"/>
              <a:t> </a:t>
            </a:r>
            <a:r>
              <a:rPr lang="en-US" dirty="0" err="1" smtClean="0"/>
              <a:t>túneis</a:t>
            </a:r>
            <a:r>
              <a:rPr lang="en-US" dirty="0" smtClean="0"/>
              <a:t>, </a:t>
            </a:r>
            <a:r>
              <a:rPr lang="en-US" dirty="0" err="1" smtClean="0"/>
              <a:t>além</a:t>
            </a:r>
            <a:r>
              <a:rPr lang="en-US" dirty="0" smtClean="0"/>
              <a:t>, é </a:t>
            </a:r>
            <a:r>
              <a:rPr lang="en-US" dirty="0" err="1" smtClean="0"/>
              <a:t>claro</a:t>
            </a:r>
            <a:r>
              <a:rPr lang="en-US" dirty="0" smtClean="0"/>
              <a:t>, dos </a:t>
            </a:r>
            <a:r>
              <a:rPr lang="en-US" dirty="0" err="1" smtClean="0"/>
              <a:t>locais</a:t>
            </a:r>
            <a:r>
              <a:rPr lang="en-US" dirty="0" smtClean="0"/>
              <a:t> </a:t>
            </a:r>
            <a:r>
              <a:rPr lang="en-US" dirty="0" err="1" smtClean="0"/>
              <a:t>em</a:t>
            </a:r>
            <a:r>
              <a:rPr lang="en-US" dirty="0" smtClean="0"/>
              <a:t> </a:t>
            </a:r>
            <a:r>
              <a:rPr lang="en-US" dirty="0" err="1" smtClean="0"/>
              <a:t>que</a:t>
            </a:r>
            <a:r>
              <a:rPr lang="en-US" dirty="0" smtClean="0"/>
              <a:t> a </a:t>
            </a:r>
            <a:r>
              <a:rPr lang="en-US" dirty="0" err="1" smtClean="0"/>
              <a:t>sinalização</a:t>
            </a:r>
            <a:r>
              <a:rPr lang="en-US" dirty="0" smtClean="0"/>
              <a:t> </a:t>
            </a:r>
            <a:r>
              <a:rPr lang="en-US" dirty="0" err="1" smtClean="0"/>
              <a:t>proibir</a:t>
            </a:r>
            <a:r>
              <a:rPr lang="en-US" dirty="0" smtClean="0"/>
              <a:t>.</a:t>
            </a:r>
            <a:endParaRPr lang="pt-BR" dirty="0"/>
          </a:p>
        </p:txBody>
      </p:sp>
    </p:spTree>
    <p:extLst>
      <p:ext uri="{BB962C8B-B14F-4D97-AF65-F5344CB8AC3E}">
        <p14:creationId xmlns:p14="http://schemas.microsoft.com/office/powerpoint/2010/main" xmlns="" val="4093352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ACIDENTE DE TRÂNSITO</a:t>
            </a:r>
            <a:endParaRPr lang="pt-BR" dirty="0"/>
          </a:p>
        </p:txBody>
      </p:sp>
      <p:sp>
        <p:nvSpPr>
          <p:cNvPr id="3" name="Espaço Reservado para Conteúdo 2"/>
          <p:cNvSpPr>
            <a:spLocks noGrp="1"/>
          </p:cNvSpPr>
          <p:nvPr>
            <p:ph idx="1"/>
          </p:nvPr>
        </p:nvSpPr>
        <p:spPr>
          <a:xfrm>
            <a:off x="457200" y="1772816"/>
            <a:ext cx="8229600" cy="4353347"/>
          </a:xfrm>
        </p:spPr>
        <p:txBody>
          <a:bodyPr/>
          <a:lstStyle/>
          <a:p>
            <a:pPr algn="just"/>
            <a:r>
              <a:rPr lang="en-US" dirty="0" smtClean="0"/>
              <a:t>“</a:t>
            </a:r>
            <a:r>
              <a:rPr lang="en-US" dirty="0" err="1" smtClean="0"/>
              <a:t>Todo</a:t>
            </a:r>
            <a:r>
              <a:rPr lang="en-US" dirty="0" smtClean="0"/>
              <a:t> </a:t>
            </a:r>
            <a:r>
              <a:rPr lang="en-US" dirty="0" err="1" smtClean="0">
                <a:solidFill>
                  <a:srgbClr val="FF0000"/>
                </a:solidFill>
              </a:rPr>
              <a:t>evento</a:t>
            </a:r>
            <a:r>
              <a:rPr lang="en-US" dirty="0" smtClean="0">
                <a:solidFill>
                  <a:srgbClr val="FF0000"/>
                </a:solidFill>
              </a:rPr>
              <a:t> </a:t>
            </a:r>
            <a:r>
              <a:rPr lang="en-US" dirty="0" err="1" smtClean="0">
                <a:solidFill>
                  <a:srgbClr val="FF0000"/>
                </a:solidFill>
              </a:rPr>
              <a:t>não</a:t>
            </a:r>
            <a:r>
              <a:rPr lang="en-US" dirty="0" smtClean="0">
                <a:solidFill>
                  <a:srgbClr val="FF0000"/>
                </a:solidFill>
              </a:rPr>
              <a:t> </a:t>
            </a:r>
            <a:r>
              <a:rPr lang="en-US" dirty="0" err="1" smtClean="0">
                <a:solidFill>
                  <a:srgbClr val="FF0000"/>
                </a:solidFill>
              </a:rPr>
              <a:t>premeditado</a:t>
            </a:r>
            <a:r>
              <a:rPr lang="en-US" dirty="0" smtClean="0"/>
              <a:t> de </a:t>
            </a:r>
            <a:r>
              <a:rPr lang="en-US" dirty="0" err="1" smtClean="0"/>
              <a:t>que</a:t>
            </a:r>
            <a:r>
              <a:rPr lang="en-US" dirty="0" smtClean="0"/>
              <a:t> </a:t>
            </a:r>
            <a:r>
              <a:rPr lang="en-US" dirty="0" err="1" smtClean="0"/>
              <a:t>resulte</a:t>
            </a:r>
            <a:r>
              <a:rPr lang="en-US" dirty="0" smtClean="0"/>
              <a:t> </a:t>
            </a:r>
            <a:r>
              <a:rPr lang="en-US" dirty="0" err="1" smtClean="0"/>
              <a:t>dano</a:t>
            </a:r>
            <a:r>
              <a:rPr lang="en-US" dirty="0" smtClean="0"/>
              <a:t> </a:t>
            </a:r>
            <a:r>
              <a:rPr lang="en-US" dirty="0" err="1" smtClean="0"/>
              <a:t>em</a:t>
            </a:r>
            <a:r>
              <a:rPr lang="en-US" dirty="0" smtClean="0"/>
              <a:t> </a:t>
            </a:r>
            <a:r>
              <a:rPr lang="en-US" dirty="0" err="1" smtClean="0"/>
              <a:t>veículo</a:t>
            </a:r>
            <a:r>
              <a:rPr lang="en-US" dirty="0" smtClean="0"/>
              <a:t> </a:t>
            </a:r>
            <a:r>
              <a:rPr lang="en-US" dirty="0" err="1" smtClean="0"/>
              <a:t>ou</a:t>
            </a:r>
            <a:r>
              <a:rPr lang="en-US" dirty="0" smtClean="0"/>
              <a:t> </a:t>
            </a:r>
            <a:r>
              <a:rPr lang="en-US" dirty="0" err="1" smtClean="0"/>
              <a:t>na</a:t>
            </a:r>
            <a:r>
              <a:rPr lang="en-US" dirty="0" smtClean="0"/>
              <a:t> </a:t>
            </a:r>
            <a:r>
              <a:rPr lang="en-US" dirty="0" err="1" smtClean="0"/>
              <a:t>carga</a:t>
            </a:r>
            <a:r>
              <a:rPr lang="en-US" dirty="0" smtClean="0"/>
              <a:t> e/</a:t>
            </a:r>
            <a:r>
              <a:rPr lang="en-US" dirty="0" err="1" smtClean="0"/>
              <a:t>ou</a:t>
            </a:r>
            <a:r>
              <a:rPr lang="en-US" dirty="0" smtClean="0"/>
              <a:t> </a:t>
            </a:r>
            <a:r>
              <a:rPr lang="en-US" dirty="0" err="1" smtClean="0"/>
              <a:t>lesões</a:t>
            </a:r>
            <a:r>
              <a:rPr lang="en-US" dirty="0" smtClean="0"/>
              <a:t> </a:t>
            </a:r>
            <a:r>
              <a:rPr lang="en-US" dirty="0" err="1" smtClean="0"/>
              <a:t>em</a:t>
            </a:r>
            <a:r>
              <a:rPr lang="en-US" dirty="0" smtClean="0"/>
              <a:t> </a:t>
            </a:r>
            <a:r>
              <a:rPr lang="en-US" dirty="0" err="1" smtClean="0"/>
              <a:t>pessoas</a:t>
            </a:r>
            <a:r>
              <a:rPr lang="en-US" dirty="0" smtClean="0"/>
              <a:t> e </a:t>
            </a:r>
            <a:r>
              <a:rPr lang="en-US" dirty="0" err="1" smtClean="0"/>
              <a:t>ou</a:t>
            </a:r>
            <a:r>
              <a:rPr lang="en-US" dirty="0" smtClean="0"/>
              <a:t> </a:t>
            </a:r>
            <a:r>
              <a:rPr lang="en-US" dirty="0" err="1" smtClean="0"/>
              <a:t>animais</a:t>
            </a:r>
            <a:r>
              <a:rPr lang="en-US" dirty="0" smtClean="0"/>
              <a:t>, </a:t>
            </a:r>
            <a:r>
              <a:rPr lang="en-US" dirty="0" err="1" smtClean="0"/>
              <a:t>em</a:t>
            </a:r>
            <a:r>
              <a:rPr lang="en-US" dirty="0" smtClean="0"/>
              <a:t> </a:t>
            </a:r>
            <a:r>
              <a:rPr lang="en-US" dirty="0" err="1" smtClean="0"/>
              <a:t>que</a:t>
            </a:r>
            <a:r>
              <a:rPr lang="en-US" dirty="0" smtClean="0"/>
              <a:t> </a:t>
            </a:r>
            <a:r>
              <a:rPr lang="en-US" dirty="0" err="1" smtClean="0"/>
              <a:t>pelo</a:t>
            </a:r>
            <a:r>
              <a:rPr lang="en-US" dirty="0" smtClean="0"/>
              <a:t> </a:t>
            </a:r>
            <a:r>
              <a:rPr lang="en-US" dirty="0" err="1" smtClean="0"/>
              <a:t>menos</a:t>
            </a:r>
            <a:r>
              <a:rPr lang="en-US" dirty="0" smtClean="0"/>
              <a:t> </a:t>
            </a:r>
            <a:r>
              <a:rPr lang="en-US" dirty="0" err="1" smtClean="0"/>
              <a:t>uma</a:t>
            </a:r>
            <a:r>
              <a:rPr lang="en-US" dirty="0" smtClean="0"/>
              <a:t> das </a:t>
            </a:r>
            <a:r>
              <a:rPr lang="en-US" dirty="0" err="1" smtClean="0"/>
              <a:t>partes</a:t>
            </a:r>
            <a:r>
              <a:rPr lang="en-US" dirty="0" smtClean="0"/>
              <a:t> </a:t>
            </a:r>
            <a:r>
              <a:rPr lang="en-US" dirty="0" err="1" smtClean="0"/>
              <a:t>está</a:t>
            </a:r>
            <a:r>
              <a:rPr lang="en-US" dirty="0" smtClean="0"/>
              <a:t> </a:t>
            </a:r>
            <a:r>
              <a:rPr lang="en-US" dirty="0" err="1" smtClean="0"/>
              <a:t>em</a:t>
            </a:r>
            <a:r>
              <a:rPr lang="en-US" dirty="0" smtClean="0"/>
              <a:t> </a:t>
            </a:r>
            <a:r>
              <a:rPr lang="en-US" dirty="0" err="1" smtClean="0"/>
              <a:t>movimento</a:t>
            </a:r>
            <a:r>
              <a:rPr lang="en-US" dirty="0" smtClean="0"/>
              <a:t> </a:t>
            </a:r>
            <a:r>
              <a:rPr lang="en-US" dirty="0" err="1" smtClean="0"/>
              <a:t>na</a:t>
            </a:r>
            <a:r>
              <a:rPr lang="en-US" dirty="0" smtClean="0"/>
              <a:t> via </a:t>
            </a:r>
            <a:r>
              <a:rPr lang="en-US" dirty="0" err="1" smtClean="0"/>
              <a:t>terrestre</a:t>
            </a:r>
            <a:r>
              <a:rPr lang="en-US" dirty="0" smtClean="0"/>
              <a:t>, </a:t>
            </a:r>
            <a:r>
              <a:rPr lang="en-US" dirty="0" err="1" smtClean="0"/>
              <a:t>ou</a:t>
            </a:r>
            <a:r>
              <a:rPr lang="en-US" dirty="0" smtClean="0"/>
              <a:t> </a:t>
            </a:r>
            <a:r>
              <a:rPr lang="en-US" dirty="0" err="1" smtClean="0"/>
              <a:t>áreas</a:t>
            </a:r>
            <a:r>
              <a:rPr lang="en-US" dirty="0" smtClean="0"/>
              <a:t> </a:t>
            </a:r>
            <a:r>
              <a:rPr lang="en-US" dirty="0" err="1" smtClean="0"/>
              <a:t>abertas</a:t>
            </a:r>
            <a:r>
              <a:rPr lang="en-US" dirty="0" smtClean="0"/>
              <a:t> </a:t>
            </a:r>
            <a:r>
              <a:rPr lang="en-US" dirty="0" err="1" smtClean="0"/>
              <a:t>ao</a:t>
            </a:r>
            <a:r>
              <a:rPr lang="en-US" dirty="0" smtClean="0"/>
              <a:t> </a:t>
            </a:r>
            <a:r>
              <a:rPr lang="en-US" dirty="0" err="1" smtClean="0"/>
              <a:t>público</a:t>
            </a:r>
            <a:r>
              <a:rPr lang="en-US" dirty="0" smtClean="0"/>
              <a:t>. </a:t>
            </a:r>
            <a:r>
              <a:rPr lang="en-US" dirty="0" err="1" smtClean="0"/>
              <a:t>Pode</a:t>
            </a:r>
            <a:r>
              <a:rPr lang="en-US" dirty="0" smtClean="0"/>
              <a:t> </a:t>
            </a:r>
            <a:r>
              <a:rPr lang="en-US" dirty="0" err="1" smtClean="0"/>
              <a:t>originar</a:t>
            </a:r>
            <a:r>
              <a:rPr lang="en-US" dirty="0" smtClean="0"/>
              <a:t>-se, </a:t>
            </a:r>
            <a:r>
              <a:rPr lang="en-US" dirty="0" err="1" smtClean="0"/>
              <a:t>terminar</a:t>
            </a:r>
            <a:r>
              <a:rPr lang="en-US" dirty="0" smtClean="0"/>
              <a:t> </a:t>
            </a:r>
            <a:r>
              <a:rPr lang="en-US" dirty="0" err="1" smtClean="0"/>
              <a:t>ou</a:t>
            </a:r>
            <a:r>
              <a:rPr lang="en-US" dirty="0" smtClean="0"/>
              <a:t> </a:t>
            </a:r>
            <a:r>
              <a:rPr lang="en-US" dirty="0" err="1" smtClean="0"/>
              <a:t>envolver</a:t>
            </a:r>
            <a:r>
              <a:rPr lang="en-US" dirty="0" smtClean="0"/>
              <a:t> </a:t>
            </a:r>
            <a:r>
              <a:rPr lang="en-US" dirty="0" err="1" smtClean="0"/>
              <a:t>veículo</a:t>
            </a:r>
            <a:r>
              <a:rPr lang="en-US" dirty="0" smtClean="0"/>
              <a:t> </a:t>
            </a:r>
            <a:r>
              <a:rPr lang="en-US" dirty="0" err="1" smtClean="0"/>
              <a:t>na</a:t>
            </a:r>
            <a:r>
              <a:rPr lang="en-US" dirty="0" smtClean="0"/>
              <a:t> via </a:t>
            </a:r>
            <a:r>
              <a:rPr lang="en-US" dirty="0" err="1" smtClean="0"/>
              <a:t>pública</a:t>
            </a:r>
            <a:r>
              <a:rPr lang="en-US" dirty="0" smtClean="0"/>
              <a:t>.” (NBR 10.697/89)</a:t>
            </a:r>
          </a:p>
        </p:txBody>
      </p:sp>
    </p:spTree>
    <p:extLst>
      <p:ext uri="{BB962C8B-B14F-4D97-AF65-F5344CB8AC3E}">
        <p14:creationId xmlns:p14="http://schemas.microsoft.com/office/powerpoint/2010/main" xmlns="" val="17951826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DOS DESLOCAMENTOS LATERAIS</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smtClean="0"/>
              <a:t>CTB, art. 35, </a:t>
            </a:r>
            <a:r>
              <a:rPr lang="en-US" dirty="0" err="1" smtClean="0"/>
              <a:t>parágrafo</a:t>
            </a:r>
            <a:r>
              <a:rPr lang="en-US" dirty="0" smtClean="0"/>
              <a:t> </a:t>
            </a:r>
            <a:r>
              <a:rPr lang="en-US" dirty="0" err="1" smtClean="0"/>
              <a:t>único</a:t>
            </a:r>
            <a:r>
              <a:rPr lang="en-US" dirty="0" smtClean="0"/>
              <a:t>: </a:t>
            </a:r>
            <a:r>
              <a:rPr lang="en-US" dirty="0" err="1" smtClean="0"/>
              <a:t>Deslocamento</a:t>
            </a:r>
            <a:r>
              <a:rPr lang="en-US" dirty="0" smtClean="0"/>
              <a:t> lateral é </a:t>
            </a:r>
            <a:r>
              <a:rPr lang="en-US" dirty="0" err="1" smtClean="0"/>
              <a:t>toda</a:t>
            </a:r>
            <a:r>
              <a:rPr lang="en-US" dirty="0" smtClean="0"/>
              <a:t> </a:t>
            </a:r>
            <a:r>
              <a:rPr lang="en-US" dirty="0" err="1" smtClean="0"/>
              <a:t>transposição</a:t>
            </a:r>
            <a:r>
              <a:rPr lang="en-US" dirty="0" smtClean="0"/>
              <a:t> de </a:t>
            </a:r>
            <a:r>
              <a:rPr lang="en-US" dirty="0" err="1" smtClean="0"/>
              <a:t>faixas</a:t>
            </a:r>
            <a:r>
              <a:rPr lang="en-US" dirty="0" smtClean="0"/>
              <a:t>, </a:t>
            </a:r>
            <a:r>
              <a:rPr lang="en-US" dirty="0" err="1" smtClean="0"/>
              <a:t>movimentos</a:t>
            </a:r>
            <a:r>
              <a:rPr lang="en-US" dirty="0" smtClean="0"/>
              <a:t> de </a:t>
            </a:r>
            <a:r>
              <a:rPr lang="en-US" dirty="0" err="1" smtClean="0"/>
              <a:t>conversão</a:t>
            </a:r>
            <a:r>
              <a:rPr lang="en-US" dirty="0" smtClean="0"/>
              <a:t> à </a:t>
            </a:r>
            <a:r>
              <a:rPr lang="en-US" dirty="0" err="1" smtClean="0"/>
              <a:t>esquerda</a:t>
            </a:r>
            <a:r>
              <a:rPr lang="en-US" dirty="0" smtClean="0"/>
              <a:t>, à </a:t>
            </a:r>
            <a:r>
              <a:rPr lang="en-US" dirty="0" err="1" smtClean="0"/>
              <a:t>direita</a:t>
            </a:r>
            <a:r>
              <a:rPr lang="en-US" dirty="0" smtClean="0"/>
              <a:t> e </a:t>
            </a:r>
            <a:r>
              <a:rPr lang="en-US" dirty="0" err="1" smtClean="0"/>
              <a:t>retornos</a:t>
            </a:r>
            <a:r>
              <a:rPr lang="en-US" dirty="0" smtClean="0"/>
              <a:t>.</a:t>
            </a:r>
          </a:p>
          <a:p>
            <a:pPr algn="just"/>
            <a:endParaRPr lang="en-US" dirty="0"/>
          </a:p>
          <a:p>
            <a:pPr algn="just"/>
            <a:r>
              <a:rPr lang="pt-BR" dirty="0" smtClean="0"/>
              <a:t>CTB, art. 35, </a:t>
            </a:r>
            <a:r>
              <a:rPr lang="pt-BR" i="1" dirty="0" smtClean="0"/>
              <a:t>caput: </a:t>
            </a:r>
            <a:r>
              <a:rPr lang="pt-BR" dirty="0" smtClean="0"/>
              <a:t>antes </a:t>
            </a:r>
            <a:r>
              <a:rPr lang="pt-BR" dirty="0"/>
              <a:t>de iniciar qualquer deslocamento </a:t>
            </a:r>
            <a:r>
              <a:rPr lang="pt-BR" dirty="0" smtClean="0"/>
              <a:t>lateral, </a:t>
            </a:r>
            <a:r>
              <a:rPr lang="pt-BR" dirty="0"/>
              <a:t>o condutor deverá indicar seu propósito, de forma clara e com a devida antecedência,  por meio de luz indicadora de mudança de direção de seu veículo (seta) ou fazendo gesto convencional de braço, sob pena de praticar a infração do </a:t>
            </a:r>
            <a:r>
              <a:rPr lang="pt-BR" dirty="0" err="1"/>
              <a:t>art</a:t>
            </a:r>
            <a:r>
              <a:rPr lang="pt-BR" dirty="0"/>
              <a:t> 196 do </a:t>
            </a:r>
            <a:r>
              <a:rPr lang="pt-BR" dirty="0" smtClean="0"/>
              <a:t>CTB.</a:t>
            </a:r>
            <a:endParaRPr lang="pt-BR" dirty="0"/>
          </a:p>
          <a:p>
            <a:pPr algn="just"/>
            <a:endParaRPr lang="pt-BR" dirty="0"/>
          </a:p>
        </p:txBody>
      </p:sp>
    </p:spTree>
    <p:extLst>
      <p:ext uri="{BB962C8B-B14F-4D97-AF65-F5344CB8AC3E}">
        <p14:creationId xmlns:p14="http://schemas.microsoft.com/office/powerpoint/2010/main" xmlns="" val="21542591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CUIDADOS ESPECIAIS NA EXECUÇÃO DAS MANOBRAS</a:t>
            </a:r>
            <a:endParaRPr lang="pt-BR" dirty="0"/>
          </a:p>
        </p:txBody>
      </p:sp>
      <p:sp>
        <p:nvSpPr>
          <p:cNvPr id="3" name="Espaço Reservado para Conteúdo 2"/>
          <p:cNvSpPr>
            <a:spLocks noGrp="1"/>
          </p:cNvSpPr>
          <p:nvPr>
            <p:ph idx="1"/>
          </p:nvPr>
        </p:nvSpPr>
        <p:spPr/>
        <p:txBody>
          <a:bodyPr/>
          <a:lstStyle/>
          <a:p>
            <a:pPr algn="just"/>
            <a:r>
              <a:rPr lang="en-US" dirty="0" smtClean="0"/>
              <a:t>Art. 34. O </a:t>
            </a:r>
            <a:r>
              <a:rPr lang="en-US" dirty="0" err="1" smtClean="0"/>
              <a:t>condutor</a:t>
            </a:r>
            <a:r>
              <a:rPr lang="en-US" dirty="0" smtClean="0"/>
              <a:t> </a:t>
            </a:r>
            <a:r>
              <a:rPr lang="en-US" dirty="0" err="1" smtClean="0"/>
              <a:t>que</a:t>
            </a:r>
            <a:r>
              <a:rPr lang="en-US" dirty="0" smtClean="0"/>
              <a:t> </a:t>
            </a:r>
            <a:r>
              <a:rPr lang="en-US" dirty="0" err="1" smtClean="0"/>
              <a:t>queria</a:t>
            </a:r>
            <a:r>
              <a:rPr lang="en-US" dirty="0" smtClean="0"/>
              <a:t> </a:t>
            </a:r>
            <a:r>
              <a:rPr lang="en-US" dirty="0" err="1" smtClean="0"/>
              <a:t>executar</a:t>
            </a:r>
            <a:r>
              <a:rPr lang="en-US" dirty="0" smtClean="0"/>
              <a:t> </a:t>
            </a:r>
            <a:r>
              <a:rPr lang="en-US" dirty="0" err="1" smtClean="0"/>
              <a:t>uma</a:t>
            </a:r>
            <a:r>
              <a:rPr lang="en-US" dirty="0" smtClean="0"/>
              <a:t> </a:t>
            </a:r>
            <a:r>
              <a:rPr lang="en-US" dirty="0" err="1" smtClean="0"/>
              <a:t>manobra</a:t>
            </a:r>
            <a:r>
              <a:rPr lang="en-US" dirty="0" smtClean="0"/>
              <a:t> </a:t>
            </a:r>
            <a:r>
              <a:rPr lang="en-US" dirty="0" err="1" smtClean="0"/>
              <a:t>deverá</a:t>
            </a:r>
            <a:r>
              <a:rPr lang="en-US" dirty="0" smtClean="0"/>
              <a:t> </a:t>
            </a:r>
            <a:r>
              <a:rPr lang="en-US" dirty="0" err="1" smtClean="0"/>
              <a:t>certificar</a:t>
            </a:r>
            <a:r>
              <a:rPr lang="en-US" dirty="0" smtClean="0"/>
              <a:t>-se de </a:t>
            </a:r>
            <a:r>
              <a:rPr lang="en-US" dirty="0" err="1" smtClean="0"/>
              <a:t>que</a:t>
            </a:r>
            <a:r>
              <a:rPr lang="en-US" dirty="0" smtClean="0"/>
              <a:t> </a:t>
            </a:r>
            <a:r>
              <a:rPr lang="en-US" dirty="0" err="1" smtClean="0"/>
              <a:t>pode</a:t>
            </a:r>
            <a:r>
              <a:rPr lang="en-US" dirty="0" smtClean="0"/>
              <a:t> </a:t>
            </a:r>
            <a:r>
              <a:rPr lang="en-US" dirty="0" err="1" smtClean="0"/>
              <a:t>executá</a:t>
            </a:r>
            <a:r>
              <a:rPr lang="en-US" dirty="0" smtClean="0"/>
              <a:t>-la </a:t>
            </a:r>
            <a:r>
              <a:rPr lang="en-US" dirty="0" err="1" smtClean="0"/>
              <a:t>sem</a:t>
            </a:r>
            <a:r>
              <a:rPr lang="en-US" dirty="0" smtClean="0"/>
              <a:t> </a:t>
            </a:r>
            <a:r>
              <a:rPr lang="en-US" dirty="0" err="1" smtClean="0"/>
              <a:t>perigo</a:t>
            </a:r>
            <a:r>
              <a:rPr lang="en-US" dirty="0" smtClean="0"/>
              <a:t> </a:t>
            </a:r>
            <a:r>
              <a:rPr lang="en-US" dirty="0" err="1" smtClean="0"/>
              <a:t>para</a:t>
            </a:r>
            <a:r>
              <a:rPr lang="en-US" dirty="0" smtClean="0"/>
              <a:t> </a:t>
            </a:r>
            <a:r>
              <a:rPr lang="en-US" dirty="0" err="1" smtClean="0"/>
              <a:t>os</a:t>
            </a:r>
            <a:r>
              <a:rPr lang="en-US" dirty="0" smtClean="0"/>
              <a:t> </a:t>
            </a:r>
            <a:r>
              <a:rPr lang="en-US" dirty="0" err="1" smtClean="0"/>
              <a:t>demais</a:t>
            </a:r>
            <a:r>
              <a:rPr lang="en-US" dirty="0" smtClean="0"/>
              <a:t> </a:t>
            </a:r>
            <a:r>
              <a:rPr lang="en-US" dirty="0" err="1" smtClean="0"/>
              <a:t>usuários</a:t>
            </a:r>
            <a:r>
              <a:rPr lang="en-US" dirty="0" smtClean="0"/>
              <a:t> da via </a:t>
            </a:r>
            <a:r>
              <a:rPr lang="en-US" dirty="0" err="1" smtClean="0"/>
              <a:t>que</a:t>
            </a:r>
            <a:r>
              <a:rPr lang="en-US" dirty="0" smtClean="0"/>
              <a:t> o </a:t>
            </a:r>
            <a:r>
              <a:rPr lang="en-US" dirty="0" err="1" smtClean="0"/>
              <a:t>seguem</a:t>
            </a:r>
            <a:r>
              <a:rPr lang="en-US" dirty="0" smtClean="0"/>
              <a:t>, </a:t>
            </a:r>
            <a:r>
              <a:rPr lang="en-US" dirty="0" err="1" smtClean="0"/>
              <a:t>precedem</a:t>
            </a:r>
            <a:r>
              <a:rPr lang="en-US" dirty="0" smtClean="0"/>
              <a:t> </a:t>
            </a:r>
            <a:r>
              <a:rPr lang="en-US" dirty="0" err="1" smtClean="0"/>
              <a:t>ou</a:t>
            </a:r>
            <a:r>
              <a:rPr lang="en-US" dirty="0" smtClean="0"/>
              <a:t> </a:t>
            </a:r>
            <a:r>
              <a:rPr lang="en-US" dirty="0" err="1" smtClean="0"/>
              <a:t>vão</a:t>
            </a:r>
            <a:r>
              <a:rPr lang="en-US" dirty="0" smtClean="0"/>
              <a:t> com </a:t>
            </a:r>
            <a:r>
              <a:rPr lang="en-US" dirty="0" err="1" smtClean="0"/>
              <a:t>ele</a:t>
            </a:r>
            <a:r>
              <a:rPr lang="en-US" dirty="0" smtClean="0"/>
              <a:t> </a:t>
            </a:r>
            <a:r>
              <a:rPr lang="en-US" dirty="0" err="1" smtClean="0"/>
              <a:t>cruzar</a:t>
            </a:r>
            <a:r>
              <a:rPr lang="en-US" dirty="0" smtClean="0"/>
              <a:t>, </a:t>
            </a:r>
            <a:r>
              <a:rPr lang="en-US" dirty="0" err="1" smtClean="0"/>
              <a:t>considerando</a:t>
            </a:r>
            <a:r>
              <a:rPr lang="en-US" dirty="0" smtClean="0"/>
              <a:t> </a:t>
            </a:r>
            <a:r>
              <a:rPr lang="en-US" dirty="0" err="1" smtClean="0"/>
              <a:t>sua</a:t>
            </a:r>
            <a:r>
              <a:rPr lang="en-US" dirty="0" smtClean="0"/>
              <a:t> </a:t>
            </a:r>
            <a:r>
              <a:rPr lang="en-US" dirty="0" err="1" smtClean="0"/>
              <a:t>posição</a:t>
            </a:r>
            <a:r>
              <a:rPr lang="en-US" dirty="0" smtClean="0"/>
              <a:t>, </a:t>
            </a:r>
            <a:r>
              <a:rPr lang="en-US" dirty="0" err="1" smtClean="0"/>
              <a:t>sua</a:t>
            </a:r>
            <a:r>
              <a:rPr lang="en-US" dirty="0" smtClean="0"/>
              <a:t> </a:t>
            </a:r>
            <a:r>
              <a:rPr lang="en-US" dirty="0" err="1" smtClean="0"/>
              <a:t>direção</a:t>
            </a:r>
            <a:r>
              <a:rPr lang="en-US" dirty="0" smtClean="0"/>
              <a:t> e </a:t>
            </a:r>
            <a:r>
              <a:rPr lang="en-US" dirty="0" err="1" smtClean="0"/>
              <a:t>velocidade</a:t>
            </a:r>
            <a:r>
              <a:rPr lang="en-US" dirty="0" smtClean="0"/>
              <a:t>.</a:t>
            </a:r>
            <a:endParaRPr lang="pt-BR" dirty="0"/>
          </a:p>
        </p:txBody>
      </p:sp>
    </p:spTree>
    <p:extLst>
      <p:ext uri="{BB962C8B-B14F-4D97-AF65-F5344CB8AC3E}">
        <p14:creationId xmlns:p14="http://schemas.microsoft.com/office/powerpoint/2010/main" xmlns="" val="14389973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FALTA DE SINALIZAÇÃO PARA TRANSPOSIÇÃO DE FAIXA</a:t>
            </a:r>
          </a:p>
        </p:txBody>
      </p:sp>
      <p:sp>
        <p:nvSpPr>
          <p:cNvPr id="3" name="Espaço Reservado para Conteúdo 2"/>
          <p:cNvSpPr>
            <a:spLocks noGrp="1"/>
          </p:cNvSpPr>
          <p:nvPr>
            <p:ph idx="1"/>
          </p:nvPr>
        </p:nvSpPr>
        <p:spPr/>
        <p:txBody>
          <a:bodyPr>
            <a:normAutofit fontScale="70000" lnSpcReduction="20000"/>
          </a:bodyPr>
          <a:lstStyle/>
          <a:p>
            <a:pPr marL="0" indent="0">
              <a:buNone/>
            </a:pPr>
            <a:r>
              <a:rPr lang="pt-BR" dirty="0"/>
              <a:t>	</a:t>
            </a:r>
          </a:p>
          <a:p>
            <a:pPr algn="just"/>
            <a:r>
              <a:rPr lang="pt-BR" dirty="0" smtClean="0"/>
              <a:t>Ementa</a:t>
            </a:r>
            <a:r>
              <a:rPr lang="pt-BR" dirty="0"/>
              <a:t>: AÇÃO DE REPARAÇÃO DE DANOS - ACIDENTE DE TRÂNSITO CULPA DO MOTORISTA QUE MUDA INESPERADAMENTE DE FAIXA, SEM SINALIZAÇÃO, INTERCEPTANDO A TRAJETÓRIA DE VEÍCULO QUE TRANSITA PELA VIA, À SUA ESQUERDA RÉU QUE SE DESINCUMBIU DO DEVER DE COMPROVAR FATO IMPEDITIVO, MODIFICATIVO OU EXTINTIVO DO DIREITO DA AUTORA ART. 333, II CPC ÔNUS ATENDIDO DANOS MATERIAIS RESSARCIMENTO DOS GASTOS COMPROVADOS COM O REPARO DO VEÍCULO DO RÉU FRANQUIA - SENTENÇA MANTIDA NESTE PONTO DANOS MORAIS DESCABIMENTO EXERCÍCIO DO DIREITO DE AÇÃO CONDIÇÕES E PRESSUPOSTOS OBSERVADOS PELA REQUERENTE MATÉRIA FÁTICA NECESSIDADE DE APURAÇÃO MÁ-FÉ DA RECORRENTE NÃO CARACTERIZADA - RECURSO PARCIALMENTE PROVIDO. (TJSP, Ap. 9169946-02.2009.8.26.0000, jul. 13/03/2012)    </a:t>
            </a:r>
          </a:p>
          <a:p>
            <a:endParaRPr lang="pt-BR" dirty="0"/>
          </a:p>
        </p:txBody>
      </p:sp>
    </p:spTree>
    <p:extLst>
      <p:ext uri="{BB962C8B-B14F-4D97-AF65-F5344CB8AC3E}">
        <p14:creationId xmlns:p14="http://schemas.microsoft.com/office/powerpoint/2010/main" xmlns="" val="1897140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INGRESSO NA VIA</a:t>
            </a:r>
            <a:endParaRPr lang="pt-BR" dirty="0"/>
          </a:p>
        </p:txBody>
      </p:sp>
      <p:sp>
        <p:nvSpPr>
          <p:cNvPr id="3" name="Espaço Reservado para Conteúdo 2"/>
          <p:cNvSpPr>
            <a:spLocks noGrp="1"/>
          </p:cNvSpPr>
          <p:nvPr>
            <p:ph idx="1"/>
          </p:nvPr>
        </p:nvSpPr>
        <p:spPr/>
        <p:txBody>
          <a:bodyPr/>
          <a:lstStyle/>
          <a:p>
            <a:pPr algn="just"/>
            <a:r>
              <a:rPr lang="pt-BR" dirty="0"/>
              <a:t>todo condutor ao ingressar em uma via, procedente de áreas situadas ao longo das vias e que com ela se limita (lote </a:t>
            </a:r>
            <a:r>
              <a:rPr lang="pt-BR" dirty="0" err="1"/>
              <a:t>lindeiro</a:t>
            </a:r>
            <a:r>
              <a:rPr lang="pt-BR" dirty="0"/>
              <a:t>), deverá dar preferência de passagem aos pedestres e veículos que por ela esteja transitando (art. </a:t>
            </a:r>
            <a:r>
              <a:rPr lang="pt-BR" dirty="0" smtClean="0"/>
              <a:t>36 </a:t>
            </a:r>
            <a:r>
              <a:rPr lang="pt-BR" dirty="0"/>
              <a:t>do CTB</a:t>
            </a:r>
            <a:r>
              <a:rPr lang="pt-BR" dirty="0" smtClean="0"/>
              <a:t>)</a:t>
            </a:r>
          </a:p>
          <a:p>
            <a:pPr algn="just"/>
            <a:endParaRPr lang="pt-BR" dirty="0" smtClean="0"/>
          </a:p>
          <a:p>
            <a:pPr algn="just"/>
            <a:r>
              <a:rPr lang="en-US" dirty="0" smtClean="0"/>
              <a:t>Art. 216 do CTB</a:t>
            </a:r>
            <a:endParaRPr lang="pt-BR" dirty="0"/>
          </a:p>
        </p:txBody>
      </p:sp>
    </p:spTree>
    <p:extLst>
      <p:ext uri="{BB962C8B-B14F-4D97-AF65-F5344CB8AC3E}">
        <p14:creationId xmlns:p14="http://schemas.microsoft.com/office/powerpoint/2010/main" xmlns="" val="16430957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INGRESSO IRREGULAR NA VIA PÚBLICA SAINDO DE LOTE LINDEIRO</a:t>
            </a:r>
          </a:p>
        </p:txBody>
      </p:sp>
      <p:sp>
        <p:nvSpPr>
          <p:cNvPr id="3" name="Espaço Reservado para Conteúdo 2"/>
          <p:cNvSpPr>
            <a:spLocks noGrp="1"/>
          </p:cNvSpPr>
          <p:nvPr>
            <p:ph idx="1"/>
          </p:nvPr>
        </p:nvSpPr>
        <p:spPr/>
        <p:txBody>
          <a:bodyPr>
            <a:normAutofit fontScale="85000" lnSpcReduction="20000"/>
          </a:bodyPr>
          <a:lstStyle/>
          <a:p>
            <a:pPr marL="0" indent="0" algn="just">
              <a:buNone/>
            </a:pPr>
            <a:endParaRPr lang="pt-BR" dirty="0" smtClean="0"/>
          </a:p>
          <a:p>
            <a:pPr marL="0" indent="0" algn="just">
              <a:buNone/>
            </a:pPr>
            <a:r>
              <a:rPr lang="pt-BR" dirty="0" smtClean="0"/>
              <a:t>Ementa</a:t>
            </a:r>
            <a:r>
              <a:rPr lang="pt-BR" dirty="0"/>
              <a:t>: Apelação Cível. Responsabilidade Civil. Afastada a pretensão da autora, autarquia municipal, de haver a reparação dos prejuízos que experimentou em virtude do embate de veículo de sua propriedade contra outro em regular manobra de ultrapassagem, eis que os elementos presentes nos autos permitem concluir que a causa eficaz do evento foi a conduta de seu preposto que não observou as cautelas necessárias antes de ingressar na via pública a partir do recuo da garagem. Acolhido, por sua vez, o pedido contraposto, tendo a ré logrado demonstrar os danos materiais sofridos. Recurso improvido. (TJSP, Ap. 9290142-35.2008.8.26.0000, jul. 14/03/2012)</a:t>
            </a:r>
          </a:p>
        </p:txBody>
      </p:sp>
    </p:spTree>
    <p:extLst>
      <p:ext uri="{BB962C8B-B14F-4D97-AF65-F5344CB8AC3E}">
        <p14:creationId xmlns:p14="http://schemas.microsoft.com/office/powerpoint/2010/main" xmlns="" val="1589408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CONVERSÃO À ESQUERDA E RETORNO </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a:t>nas vias providas de acostamento, a conversão à esquerda e a operação de retorno deverão ser feitas nos locais apropriados e, onde estes não existirem, o condutor deverá aguardar no acostamento, à direita, para cruzar a pista com segurança (art. 37 do CTB), isto sem prejuízo aos </a:t>
            </a:r>
            <a:r>
              <a:rPr lang="pt-BR" dirty="0" err="1"/>
              <a:t>art</a:t>
            </a:r>
            <a:r>
              <a:rPr lang="pt-BR" dirty="0"/>
              <a:t> 34 e 35 do CTB. O retorno, ainda que em local apropriado, que gere prejuízo à livre circulação ou segurança viária, constitui infração ao art. 206, inc. V do CTB. Caso não aguarde no acostamento à direita, cometerá infração prevista no art. 204 do CTB</a:t>
            </a:r>
          </a:p>
        </p:txBody>
      </p:sp>
    </p:spTree>
    <p:extLst>
      <p:ext uri="{BB962C8B-B14F-4D97-AF65-F5344CB8AC3E}">
        <p14:creationId xmlns:p14="http://schemas.microsoft.com/office/powerpoint/2010/main" xmlns="" val="31440261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CONVERSÃO À ESQUERDA E À DIREITA</a:t>
            </a:r>
            <a:endParaRPr lang="pt-BR" dirty="0"/>
          </a:p>
        </p:txBody>
      </p:sp>
      <p:sp>
        <p:nvSpPr>
          <p:cNvPr id="3" name="Espaço Reservado para Conteúdo 2"/>
          <p:cNvSpPr>
            <a:spLocks noGrp="1"/>
          </p:cNvSpPr>
          <p:nvPr>
            <p:ph idx="1"/>
          </p:nvPr>
        </p:nvSpPr>
        <p:spPr/>
        <p:txBody>
          <a:bodyPr>
            <a:normAutofit fontScale="85000" lnSpcReduction="10000"/>
          </a:bodyPr>
          <a:lstStyle/>
          <a:p>
            <a:pPr algn="just"/>
            <a:r>
              <a:rPr lang="pt-BR" dirty="0" smtClean="0"/>
              <a:t> Art</a:t>
            </a:r>
            <a:r>
              <a:rPr lang="pt-BR" dirty="0"/>
              <a:t>. 38 do </a:t>
            </a:r>
            <a:r>
              <a:rPr lang="pt-BR" dirty="0" smtClean="0"/>
              <a:t>CTB: </a:t>
            </a:r>
            <a:r>
              <a:rPr lang="pt-BR" dirty="0"/>
              <a:t>antes de entrar à direita ou à esquerda, em outra via ou em lotes </a:t>
            </a:r>
            <a:r>
              <a:rPr lang="pt-BR" dirty="0" err="1"/>
              <a:t>lindeiros</a:t>
            </a:r>
            <a:r>
              <a:rPr lang="pt-BR" dirty="0"/>
              <a:t>, o condutor deverá: </a:t>
            </a:r>
          </a:p>
          <a:p>
            <a:pPr algn="just"/>
            <a:r>
              <a:rPr lang="pt-BR" b="1" dirty="0" smtClean="0"/>
              <a:t>1)</a:t>
            </a:r>
            <a:r>
              <a:rPr lang="pt-BR" dirty="0" smtClean="0"/>
              <a:t> </a:t>
            </a:r>
            <a:r>
              <a:rPr lang="pt-BR" dirty="0"/>
              <a:t>ao sair da via pelo lado direito, aproximar-se o máximo possível do bordo direito da pista e executar sua manobra no menor espaço possível; </a:t>
            </a:r>
          </a:p>
          <a:p>
            <a:pPr algn="just"/>
            <a:r>
              <a:rPr lang="pt-BR" b="1" dirty="0" smtClean="0"/>
              <a:t>2)</a:t>
            </a:r>
            <a:r>
              <a:rPr lang="pt-BR" dirty="0" smtClean="0"/>
              <a:t>  </a:t>
            </a:r>
            <a:r>
              <a:rPr lang="pt-BR" dirty="0"/>
              <a:t>ao sair da via pelo lado esquerdo, aproximar-se o máximo possível de seu eixo ou linha divisória da pista, quando houver, caso se trate de pista com circulação nos dois sentidos, ou do bordo esquerdo, tratando-se de uma pista de um só sentido;</a:t>
            </a:r>
          </a:p>
          <a:p>
            <a:endParaRPr lang="pt-BR" dirty="0"/>
          </a:p>
        </p:txBody>
      </p:sp>
    </p:spTree>
    <p:extLst>
      <p:ext uri="{BB962C8B-B14F-4D97-AF65-F5344CB8AC3E}">
        <p14:creationId xmlns:p14="http://schemas.microsoft.com/office/powerpoint/2010/main" xmlns="" val="42458611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DOS DESLOCAMENTOS LATERAIS</a:t>
            </a:r>
            <a:endParaRPr lang="pt-BR" dirty="0"/>
          </a:p>
        </p:txBody>
      </p:sp>
      <p:sp>
        <p:nvSpPr>
          <p:cNvPr id="3" name="Espaço Reservado para Conteúdo 2"/>
          <p:cNvSpPr>
            <a:spLocks noGrp="1"/>
          </p:cNvSpPr>
          <p:nvPr>
            <p:ph idx="1"/>
          </p:nvPr>
        </p:nvSpPr>
        <p:spPr/>
        <p:txBody>
          <a:bodyPr/>
          <a:lstStyle/>
          <a:p>
            <a:pPr algn="just"/>
            <a:endParaRPr lang="pt-BR" dirty="0" smtClean="0"/>
          </a:p>
          <a:p>
            <a:pPr algn="just"/>
            <a:r>
              <a:rPr lang="pt-BR" dirty="0" smtClean="0"/>
              <a:t>Entende-se </a:t>
            </a:r>
            <a:r>
              <a:rPr lang="pt-BR" dirty="0"/>
              <a:t>por deslocamento lateral a transposição de faixas, movimentos de conversão à direita, à esquerda e </a:t>
            </a:r>
            <a:r>
              <a:rPr lang="pt-BR" dirty="0" smtClean="0"/>
              <a:t>retornos (CTB, art. 35, parágrafo único)</a:t>
            </a:r>
            <a:endParaRPr lang="pt-BR" dirty="0"/>
          </a:p>
        </p:txBody>
      </p:sp>
    </p:spTree>
    <p:extLst>
      <p:ext uri="{BB962C8B-B14F-4D97-AF65-F5344CB8AC3E}">
        <p14:creationId xmlns:p14="http://schemas.microsoft.com/office/powerpoint/2010/main" xmlns="" val="6485935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CUIDADOS EXIGIDOS PARA OS DESLOCAMENTOS LATERAIS</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endParaRPr lang="pt-BR" dirty="0" smtClean="0"/>
          </a:p>
          <a:p>
            <a:pPr algn="just"/>
            <a:r>
              <a:rPr lang="pt-BR" dirty="0" smtClean="0"/>
              <a:t>Art</a:t>
            </a:r>
            <a:r>
              <a:rPr lang="pt-BR" dirty="0"/>
              <a:t>. 34. O condutor que queira executar uma manobra deverá certificar-se de que pode executá-la sem perigo para os demais usuários da via que o seguem, precedem ou vão cruzar com ele, considerando sua posição, sua direção e sua velocidade</a:t>
            </a:r>
            <a:r>
              <a:rPr lang="pt-BR" dirty="0" smtClean="0"/>
              <a:t>.</a:t>
            </a:r>
          </a:p>
          <a:p>
            <a:pPr algn="just"/>
            <a:endParaRPr lang="pt-BR" dirty="0" smtClean="0"/>
          </a:p>
          <a:p>
            <a:pPr algn="just"/>
            <a:r>
              <a:rPr lang="pt-BR" dirty="0" smtClean="0"/>
              <a:t>REBUT, Art. III, inc. 32 – as conversões não podem ocorrer nos locais permitidos se houver risco à segurança ou obstáculo à livre circulação</a:t>
            </a:r>
            <a:endParaRPr lang="pt-BR" dirty="0"/>
          </a:p>
        </p:txBody>
      </p:sp>
    </p:spTree>
    <p:extLst>
      <p:ext uri="{BB962C8B-B14F-4D97-AF65-F5344CB8AC3E}">
        <p14:creationId xmlns:p14="http://schemas.microsoft.com/office/powerpoint/2010/main" xmlns="" val="2139734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CUIDADOS EXIGIDOS PARA OS DESLOCAMENTOS LATERAIS</a:t>
            </a:r>
            <a:endParaRPr lang="pt-BR" dirty="0"/>
          </a:p>
        </p:txBody>
      </p:sp>
      <p:sp>
        <p:nvSpPr>
          <p:cNvPr id="3" name="Espaço Reservado para Conteúdo 2"/>
          <p:cNvSpPr>
            <a:spLocks noGrp="1"/>
          </p:cNvSpPr>
          <p:nvPr>
            <p:ph idx="1"/>
          </p:nvPr>
        </p:nvSpPr>
        <p:spPr/>
        <p:txBody>
          <a:bodyPr>
            <a:normAutofit fontScale="92500"/>
          </a:bodyPr>
          <a:lstStyle/>
          <a:p>
            <a:pPr algn="just"/>
            <a:r>
              <a:rPr lang="pt-BR" sz="2800" dirty="0" smtClean="0"/>
              <a:t>Art</a:t>
            </a:r>
            <a:r>
              <a:rPr lang="pt-BR" sz="2800" dirty="0"/>
              <a:t>. 35. Antes de iniciar qualquer manobra que implique um deslocamento lateral, o condutor deverá indicar seu propósito de forma clara e com a devida antecedência, por meio da luz indicadora de direção de seu veículo, ou fazendo gesto convencional de braço</a:t>
            </a:r>
            <a:r>
              <a:rPr lang="pt-BR" sz="2800" dirty="0" smtClean="0"/>
              <a:t>.</a:t>
            </a:r>
          </a:p>
          <a:p>
            <a:pPr algn="just"/>
            <a:endParaRPr lang="pt-BR" sz="2800" dirty="0" smtClean="0"/>
          </a:p>
          <a:p>
            <a:pPr algn="just"/>
            <a:r>
              <a:rPr lang="pt-BR" sz="2800" dirty="0" smtClean="0"/>
              <a:t>CTVV, Art. 14, inc. 3 – a sinalização deve durar toda a manobra e cessar no final</a:t>
            </a:r>
          </a:p>
          <a:p>
            <a:pPr algn="just"/>
            <a:endParaRPr lang="pt-BR" sz="2800" dirty="0" smtClean="0"/>
          </a:p>
          <a:p>
            <a:r>
              <a:rPr lang="pt-BR" sz="2800" dirty="0"/>
              <a:t>Art. </a:t>
            </a:r>
            <a:r>
              <a:rPr lang="pt-BR" sz="2800" dirty="0" smtClean="0"/>
              <a:t>196 : Infração grave</a:t>
            </a:r>
            <a:endParaRPr lang="pt-BR" sz="2800" dirty="0"/>
          </a:p>
        </p:txBody>
      </p:sp>
    </p:spTree>
    <p:extLst>
      <p:ext uri="{BB962C8B-B14F-4D97-AF65-F5344CB8AC3E}">
        <p14:creationId xmlns:p14="http://schemas.microsoft.com/office/powerpoint/2010/main" xmlns="" val="485293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CAUSAS DOS ACIDENTES DE TRÂNSITO</a:t>
            </a:r>
            <a:endParaRPr lang="pt-BR" dirty="0"/>
          </a:p>
        </p:txBody>
      </p:sp>
      <p:sp>
        <p:nvSpPr>
          <p:cNvPr id="3" name="Espaço Reservado para Conteúdo 2"/>
          <p:cNvSpPr>
            <a:spLocks noGrp="1"/>
          </p:cNvSpPr>
          <p:nvPr>
            <p:ph idx="1"/>
          </p:nvPr>
        </p:nvSpPr>
        <p:spPr/>
        <p:txBody>
          <a:bodyPr/>
          <a:lstStyle/>
          <a:p>
            <a:r>
              <a:rPr lang="en-US" dirty="0" smtClean="0"/>
              <a:t>VIA</a:t>
            </a:r>
          </a:p>
          <a:p>
            <a:endParaRPr lang="en-US" dirty="0" smtClean="0"/>
          </a:p>
          <a:p>
            <a:r>
              <a:rPr lang="en-US" dirty="0" smtClean="0"/>
              <a:t>VEÍCULO</a:t>
            </a:r>
          </a:p>
          <a:p>
            <a:endParaRPr lang="en-US" dirty="0" smtClean="0"/>
          </a:p>
          <a:p>
            <a:r>
              <a:rPr lang="en-US" dirty="0" smtClean="0"/>
              <a:t>CONDUTOR</a:t>
            </a:r>
          </a:p>
          <a:p>
            <a:endParaRPr lang="en-US" dirty="0" smtClean="0"/>
          </a:p>
          <a:p>
            <a:r>
              <a:rPr lang="en-US" dirty="0" smtClean="0"/>
              <a:t>OUTRAS CAUSAS</a:t>
            </a:r>
            <a:endParaRPr lang="pt-BR" dirty="0"/>
          </a:p>
        </p:txBody>
      </p:sp>
    </p:spTree>
    <p:extLst>
      <p:ext uri="{BB962C8B-B14F-4D97-AF65-F5344CB8AC3E}">
        <p14:creationId xmlns:p14="http://schemas.microsoft.com/office/powerpoint/2010/main" xmlns="" val="40068804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SINALIZAÇÃO DOS DESLOCAMENTOS LATERAIS </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r>
              <a:rPr lang="pt-BR" dirty="0"/>
              <a:t> APELAÇÃO CÍVEL. RESPONSABILIDADE CIVIL E PROCESSUAL CIVIL. AÇÃO REGRESSIVA DE SEGURADORA. ACIDENTE DE TRÂNSITO. IMPROCEDÊNCIA NA ORIGEM. - BOLETIM POLICIAL. VALOR RELATIVO. - CONVERSÃO À DIREITA. INOBSERVÂNCIA DOS ARTS. 34 E 35 DO CTB. ACERVO PROBATÓRIO INDICATIVO DE CULPA EXCLUSIVA DO SEGURADO. - SENTENÇA MANTIDA. RECURSO DESPROVIDO.   </a:t>
            </a:r>
            <a:r>
              <a:rPr lang="pt-BR" dirty="0" smtClean="0"/>
              <a:t>[...] </a:t>
            </a:r>
            <a:r>
              <a:rPr lang="pt-BR" dirty="0"/>
              <a:t>"Não basta que o motorista assinale a intenção de convergir para, desde logo, imediatamente, fazer a manobra, sem verificar sua possibilidade. Os automóveis, além do aparelho luminoso que indica a intenção de convergir à esquerda ou à direita, possuem, igualmente, espelho retrovisor, para a verificação da possibilidade da conversão. Ninguém pode simplesmente dar o sinal e em seguida virar o automóvel para a esquerda ou para a direita, se outro carro está passando [...]". </a:t>
            </a:r>
            <a:r>
              <a:rPr lang="pt-BR" dirty="0" smtClean="0"/>
              <a:t>(</a:t>
            </a:r>
            <a:r>
              <a:rPr lang="pt-BR" dirty="0"/>
              <a:t>Apelação Cível n. 2010.047365-1, de São José, rel. Des. Henry </a:t>
            </a:r>
            <a:r>
              <a:rPr lang="pt-BR" dirty="0" err="1"/>
              <a:t>Petry</a:t>
            </a:r>
            <a:r>
              <a:rPr lang="pt-BR" dirty="0"/>
              <a:t> Junior)</a:t>
            </a:r>
          </a:p>
        </p:txBody>
      </p:sp>
    </p:spTree>
    <p:extLst>
      <p:ext uri="{BB962C8B-B14F-4D97-AF65-F5344CB8AC3E}">
        <p14:creationId xmlns:p14="http://schemas.microsoft.com/office/powerpoint/2010/main" xmlns="" val="35676956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SINALIZAÇÃO DOS DESLOCAMENTOS LATERAIS</a:t>
            </a:r>
            <a:endParaRPr lang="pt-BR" dirty="0"/>
          </a:p>
        </p:txBody>
      </p:sp>
      <p:sp>
        <p:nvSpPr>
          <p:cNvPr id="3" name="Espaço Reservado para Conteúdo 2"/>
          <p:cNvSpPr>
            <a:spLocks noGrp="1"/>
          </p:cNvSpPr>
          <p:nvPr>
            <p:ph idx="1"/>
          </p:nvPr>
        </p:nvSpPr>
        <p:spPr>
          <a:xfrm>
            <a:off x="457200" y="2060848"/>
            <a:ext cx="8229600" cy="4065315"/>
          </a:xfrm>
        </p:spPr>
        <p:txBody>
          <a:bodyPr>
            <a:normAutofit fontScale="70000" lnSpcReduction="20000"/>
          </a:bodyPr>
          <a:lstStyle/>
          <a:p>
            <a:pPr algn="just"/>
            <a:r>
              <a:rPr lang="pt-BR" dirty="0" smtClean="0"/>
              <a:t>AÇÃO </a:t>
            </a:r>
            <a:r>
              <a:rPr lang="pt-BR" dirty="0"/>
              <a:t>DE REPARAÇÃO DE DANOS - ACIDENTE DE TRÂNSITO CULPA DO MOTORISTA QUE MUDA INESPERADAMENTE DE FAIXA, SEM SINALIZAÇÃO, INTERCEPTANDO A TRAJETÓRIA DE VEÍCULO QUE TRANSITA PELA VIA, À SUA ESQUERDA RÉU QUE SE DESINCUMBIU DO DEVER DE COMPROVAR FATO IMPEDITIVO, MODIFICATIVO OU EXTINTIVO DO DIREITO DA AUTORA ART. 333, II CPC ÔNUS ATENDIDO DANOS MATERIAIS RESSARCIMENTO DOS GASTOS COMPROVADOS COM O REPARO DO VEÍCULO DO RÉU FRANQUIA - SENTENÇA MANTIDA NESTE PONTO DANOS MORAIS DESCABIMENTO EXERCÍCIO DO DIREITO DE AÇÃO CONDIÇÕES E PRESSUPOSTOS OBSERVADOS PELA REQUERENTE MATÉRIA FÁTICA NECESSIDADE DE APURAÇÃO MÁ-FÉ DA RECORRENTE NÃO CARACTERIZADA - RECURSO PARCIALMENTE PROVIDO. (TJSP, Ap. 9169946-02.2009.8.26.0000, jul. 13/03/2012)    </a:t>
            </a:r>
          </a:p>
          <a:p>
            <a:endParaRPr lang="pt-BR" dirty="0"/>
          </a:p>
        </p:txBody>
      </p:sp>
    </p:spTree>
    <p:extLst>
      <p:ext uri="{BB962C8B-B14F-4D97-AF65-F5344CB8AC3E}">
        <p14:creationId xmlns:p14="http://schemas.microsoft.com/office/powerpoint/2010/main" xmlns="" val="6016433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CUIDADOS EXIGIDOS PARA OS DESLOCAMENTOS LATERAIS</a:t>
            </a:r>
            <a:endParaRPr lang="pt-BR" dirty="0"/>
          </a:p>
        </p:txBody>
      </p:sp>
      <p:sp>
        <p:nvSpPr>
          <p:cNvPr id="3" name="Espaço Reservado para Conteúdo 2"/>
          <p:cNvSpPr>
            <a:spLocks noGrp="1"/>
          </p:cNvSpPr>
          <p:nvPr>
            <p:ph idx="1"/>
          </p:nvPr>
        </p:nvSpPr>
        <p:spPr>
          <a:xfrm>
            <a:off x="457200" y="1600200"/>
            <a:ext cx="8229600" cy="5717232"/>
          </a:xfrm>
        </p:spPr>
        <p:txBody>
          <a:bodyPr>
            <a:normAutofit fontScale="77500" lnSpcReduction="20000"/>
          </a:bodyPr>
          <a:lstStyle/>
          <a:p>
            <a:pPr algn="just"/>
            <a:r>
              <a:rPr lang="pt-BR" sz="3100" dirty="0"/>
              <a:t>Art. 37. Nas vias providas de acostamento, a conversão à esquerda e a operação de retorno deverão ser feitas nos locais apropriados e, onde estes não existirem, o condutor deverá aguardar no acostamento, à direita, para cruzar a pista com segurança.</a:t>
            </a:r>
            <a:endParaRPr lang="pt-BR" sz="3100" dirty="0" smtClean="0"/>
          </a:p>
          <a:p>
            <a:pPr algn="just"/>
            <a:endParaRPr lang="pt-BR" sz="3100" dirty="0" smtClean="0"/>
          </a:p>
          <a:p>
            <a:pPr algn="just"/>
            <a:r>
              <a:rPr lang="pt-BR" sz="3100" dirty="0" smtClean="0"/>
              <a:t>Art</a:t>
            </a:r>
            <a:r>
              <a:rPr lang="pt-BR" sz="3100" dirty="0"/>
              <a:t>. </a:t>
            </a:r>
            <a:r>
              <a:rPr lang="pt-BR" sz="3100" dirty="0" smtClean="0"/>
              <a:t>204 (cruzar a pista ou entrar à esquerda):  Infração  grave.</a:t>
            </a:r>
          </a:p>
          <a:p>
            <a:pPr algn="just"/>
            <a:endParaRPr lang="pt-BR" sz="3100" dirty="0" smtClean="0"/>
          </a:p>
          <a:p>
            <a:pPr algn="just"/>
            <a:r>
              <a:rPr lang="pt-BR" sz="3100" dirty="0" smtClean="0"/>
              <a:t>Art</a:t>
            </a:r>
            <a:r>
              <a:rPr lang="pt-BR" sz="3100" dirty="0"/>
              <a:t>. </a:t>
            </a:r>
            <a:r>
              <a:rPr lang="pt-BR" sz="3100" dirty="0" smtClean="0"/>
              <a:t>206 (retorno): Infrações  gravíssimas</a:t>
            </a:r>
          </a:p>
          <a:p>
            <a:pPr algn="just"/>
            <a:r>
              <a:rPr lang="pt-BR" sz="3100" dirty="0"/>
              <a:t>I - em locais proibidos pela sinalização;</a:t>
            </a:r>
            <a:endParaRPr lang="pt-BR" sz="3100" dirty="0" smtClean="0"/>
          </a:p>
          <a:p>
            <a:pPr algn="just"/>
            <a:r>
              <a:rPr lang="pt-BR" sz="3100" dirty="0"/>
              <a:t>II - nas curvas, aclives, declives, pontes, viadutos e túneis;</a:t>
            </a:r>
            <a:endParaRPr lang="pt-BR" sz="3100" dirty="0" smtClean="0"/>
          </a:p>
          <a:p>
            <a:pPr algn="just"/>
            <a:r>
              <a:rPr lang="pt-BR" sz="3100" dirty="0" smtClean="0"/>
              <a:t>IV </a:t>
            </a:r>
            <a:r>
              <a:rPr lang="pt-BR" sz="3100" dirty="0"/>
              <a:t>- nas interseções, entrando na contramão de direção da via transversal;</a:t>
            </a:r>
            <a:endParaRPr lang="pt-BR" sz="3100" dirty="0" smtClean="0"/>
          </a:p>
          <a:p>
            <a:pPr algn="just"/>
            <a:r>
              <a:rPr lang="pt-BR" sz="3100" dirty="0"/>
              <a:t>V - com prejuízo da livre circulação ou da segurança, ainda que em locais </a:t>
            </a:r>
            <a:r>
              <a:rPr lang="pt-BR" sz="3100" dirty="0" smtClean="0"/>
              <a:t>permitidos.</a:t>
            </a:r>
          </a:p>
          <a:p>
            <a:pPr algn="just"/>
            <a:endParaRPr lang="pt-BR" dirty="0" smtClean="0"/>
          </a:p>
          <a:p>
            <a:endParaRPr lang="pt-BR" dirty="0"/>
          </a:p>
        </p:txBody>
      </p:sp>
    </p:spTree>
    <p:extLst>
      <p:ext uri="{BB962C8B-B14F-4D97-AF65-F5344CB8AC3E}">
        <p14:creationId xmlns:p14="http://schemas.microsoft.com/office/powerpoint/2010/main" xmlns="" val="7484427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CUIDADOS EXIGIDOS PARA OS DESLOCAMENTOS LATERAIS</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r>
              <a:rPr lang="pt-BR" dirty="0"/>
              <a:t>Art. 38. Antes de entrar à direita ou à esquerda, em outra via ou em lotes </a:t>
            </a:r>
            <a:r>
              <a:rPr lang="pt-BR" dirty="0" err="1"/>
              <a:t>lindeiros</a:t>
            </a:r>
            <a:r>
              <a:rPr lang="pt-BR" dirty="0"/>
              <a:t>, o condutor deverá:</a:t>
            </a:r>
            <a:endParaRPr lang="pt-BR" dirty="0" smtClean="0"/>
          </a:p>
          <a:p>
            <a:pPr algn="just"/>
            <a:r>
              <a:rPr lang="pt-BR" dirty="0"/>
              <a:t>I - ao sair da via pelo lado direito, aproximar-se o máximo possível do bordo direito da pista e executar sua manobra no menor espaço possível</a:t>
            </a:r>
            <a:r>
              <a:rPr lang="pt-BR" dirty="0" smtClean="0"/>
              <a:t>; (infração - art. 197)</a:t>
            </a:r>
          </a:p>
          <a:p>
            <a:pPr algn="just"/>
            <a:r>
              <a:rPr lang="pt-BR" dirty="0"/>
              <a:t>II - ao sair da via pelo lado esquerdo, aproximar-se o máximo possível de seu eixo ou da linha divisória da pista, quando houver, caso se trate de uma pista com circulação nos dois sentidos, ou do bordo esquerdo, tratando-se de uma pista de um só sentido</a:t>
            </a:r>
            <a:r>
              <a:rPr lang="pt-BR" dirty="0" smtClean="0"/>
              <a:t>. (infração - art. 197)</a:t>
            </a:r>
          </a:p>
          <a:p>
            <a:pPr algn="just"/>
            <a:r>
              <a:rPr lang="pt-BR" dirty="0"/>
              <a:t>Parágrafo único. Durante a manobra de mudança de direção, o condutor deverá ceder passagem aos pedestres e </a:t>
            </a:r>
            <a:r>
              <a:rPr lang="pt-BR" dirty="0" smtClean="0"/>
              <a:t>ciclistas (infração - art. 214,V), </a:t>
            </a:r>
            <a:r>
              <a:rPr lang="pt-BR" dirty="0"/>
              <a:t>aos veículos que transitem em sentido contrário pela pista da via da qual vai </a:t>
            </a:r>
            <a:r>
              <a:rPr lang="pt-BR" dirty="0" smtClean="0"/>
              <a:t>sair (infração -art. 169), </a:t>
            </a:r>
            <a:r>
              <a:rPr lang="pt-BR" dirty="0"/>
              <a:t>respeitadas as normas de preferência de passagem.</a:t>
            </a:r>
          </a:p>
        </p:txBody>
      </p:sp>
    </p:spTree>
    <p:extLst>
      <p:ext uri="{BB962C8B-B14F-4D97-AF65-F5344CB8AC3E}">
        <p14:creationId xmlns:p14="http://schemas.microsoft.com/office/powerpoint/2010/main" xmlns="" val="11922150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CUIDADOS EXIGIDOS PARA OS DESLOCAMENTOS LATERAIS</a:t>
            </a:r>
            <a:endParaRPr lang="pt-BR" dirty="0"/>
          </a:p>
        </p:txBody>
      </p:sp>
      <p:sp>
        <p:nvSpPr>
          <p:cNvPr id="3" name="Espaço Reservado para Conteúdo 2"/>
          <p:cNvSpPr>
            <a:spLocks noGrp="1"/>
          </p:cNvSpPr>
          <p:nvPr>
            <p:ph idx="1"/>
          </p:nvPr>
        </p:nvSpPr>
        <p:spPr/>
        <p:txBody>
          <a:bodyPr/>
          <a:lstStyle/>
          <a:p>
            <a:pPr algn="just"/>
            <a:r>
              <a:rPr lang="pt-BR" dirty="0"/>
              <a:t>Art. 39. Nas vias urbanas, a operação de retorno deverá ser feita nos locais para isto determinados, quer por meio de sinalização, quer pela existência de locais apropriados, ou, ainda, em outros locais que ofereçam condições de segurança e fluidez, observadas as características da via, do veículo, das condições meteorológicas e da movimentação de pedestres e ciclistas.</a:t>
            </a:r>
          </a:p>
        </p:txBody>
      </p:sp>
    </p:spTree>
    <p:extLst>
      <p:ext uri="{BB962C8B-B14F-4D97-AF65-F5344CB8AC3E}">
        <p14:creationId xmlns:p14="http://schemas.microsoft.com/office/powerpoint/2010/main" xmlns="" val="252975277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ENTRADA E SAÍDA DA VIA</a:t>
            </a:r>
            <a:endParaRPr lang="pt-BR" dirty="0"/>
          </a:p>
        </p:txBody>
      </p:sp>
      <p:sp>
        <p:nvSpPr>
          <p:cNvPr id="3" name="Espaço Reservado para Conteúdo 2"/>
          <p:cNvSpPr>
            <a:spLocks noGrp="1"/>
          </p:cNvSpPr>
          <p:nvPr>
            <p:ph idx="1"/>
          </p:nvPr>
        </p:nvSpPr>
        <p:spPr/>
        <p:txBody>
          <a:bodyPr>
            <a:normAutofit fontScale="92500"/>
          </a:bodyPr>
          <a:lstStyle/>
          <a:p>
            <a:pPr algn="just"/>
            <a:r>
              <a:rPr lang="pt-BR" dirty="0"/>
              <a:t>Art. 36. O condutor que for ingressar numa via, procedente de um lote </a:t>
            </a:r>
            <a:r>
              <a:rPr lang="pt-BR" dirty="0" err="1"/>
              <a:t>lindeiro</a:t>
            </a:r>
            <a:r>
              <a:rPr lang="pt-BR" dirty="0"/>
              <a:t> a essa via, deverá dar preferência aos veículos e </a:t>
            </a:r>
            <a:r>
              <a:rPr lang="pt-BR" dirty="0" smtClean="0"/>
              <a:t>pedestres </a:t>
            </a:r>
            <a:r>
              <a:rPr lang="pt-BR" dirty="0"/>
              <a:t>que por ela estejam transitando</a:t>
            </a:r>
            <a:r>
              <a:rPr lang="pt-BR" dirty="0" smtClean="0"/>
              <a:t>.</a:t>
            </a:r>
          </a:p>
          <a:p>
            <a:pPr algn="just"/>
            <a:endParaRPr lang="pt-BR" dirty="0"/>
          </a:p>
          <a:p>
            <a:pPr algn="just"/>
            <a:r>
              <a:rPr lang="pt-BR" dirty="0"/>
              <a:t>Art. 216. Entrar ou sair de áreas lindeiras sem estar adequadamente posicionado para ingresso na via e sem as precauções com a segurança de pedestres e de outros </a:t>
            </a:r>
            <a:r>
              <a:rPr lang="pt-BR" dirty="0" smtClean="0"/>
              <a:t>veículos. Infração – média.</a:t>
            </a:r>
          </a:p>
          <a:p>
            <a:pPr algn="just"/>
            <a:endParaRPr lang="pt-BR" dirty="0"/>
          </a:p>
        </p:txBody>
      </p:sp>
    </p:spTree>
    <p:extLst>
      <p:ext uri="{BB962C8B-B14F-4D97-AF65-F5344CB8AC3E}">
        <p14:creationId xmlns:p14="http://schemas.microsoft.com/office/powerpoint/2010/main" xmlns="" val="306166191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INGRESSO IRREGULAR NA VIA </a:t>
            </a:r>
            <a:r>
              <a:rPr lang="pt-BR" dirty="0" smtClean="0"/>
              <a:t>PÚBLICA</a:t>
            </a:r>
            <a:endParaRPr lang="pt-BR" dirty="0"/>
          </a:p>
        </p:txBody>
      </p:sp>
      <p:sp>
        <p:nvSpPr>
          <p:cNvPr id="3" name="Espaço Reservado para Conteúdo 2"/>
          <p:cNvSpPr>
            <a:spLocks noGrp="1"/>
          </p:cNvSpPr>
          <p:nvPr>
            <p:ph idx="1"/>
          </p:nvPr>
        </p:nvSpPr>
        <p:spPr/>
        <p:txBody>
          <a:bodyPr>
            <a:normAutofit fontScale="77500" lnSpcReduction="20000"/>
          </a:bodyPr>
          <a:lstStyle/>
          <a:p>
            <a:pPr marL="0" indent="0">
              <a:buNone/>
            </a:pPr>
            <a:endParaRPr lang="pt-BR" dirty="0"/>
          </a:p>
          <a:p>
            <a:pPr algn="just"/>
            <a:r>
              <a:rPr lang="pt-BR" dirty="0"/>
              <a:t>Ementa: Apelação Cível. Responsabilidade Civil. Afastada a pretensão da autora, autarquia municipal, de haver a reparação dos prejuízos que experimentou em virtude do embate de veículo de sua propriedade contra outro em regular manobra de ultrapassagem, eis que os elementos presentes nos autos permitem concluir que a causa eficaz do evento foi a conduta de seu preposto que não observou as cautelas necessárias antes de ingressar na via pública a partir do recuo da garagem. Acolhido, por sua vez, o pedido contraposto, tendo a ré logrado demonstrar os danos materiais sofridos. Recurso improvido. (TJSP, Ap. 9290142-35.2008.8.26.0000, jul. 14/03/2012) </a:t>
            </a:r>
          </a:p>
        </p:txBody>
      </p:sp>
    </p:spTree>
    <p:extLst>
      <p:ext uri="{BB962C8B-B14F-4D97-AF65-F5344CB8AC3E}">
        <p14:creationId xmlns:p14="http://schemas.microsoft.com/office/powerpoint/2010/main" xmlns="" val="30473277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ABSTENÇÃO DE CONDUTAS PERIGOSAS</a:t>
            </a:r>
            <a:endParaRPr lang="pt-BR" dirty="0"/>
          </a:p>
        </p:txBody>
      </p:sp>
      <p:sp>
        <p:nvSpPr>
          <p:cNvPr id="3" name="Espaço Reservado para Conteúdo 2"/>
          <p:cNvSpPr>
            <a:spLocks noGrp="1"/>
          </p:cNvSpPr>
          <p:nvPr>
            <p:ph idx="1"/>
          </p:nvPr>
        </p:nvSpPr>
        <p:spPr/>
        <p:txBody>
          <a:bodyPr>
            <a:normAutofit fontScale="92500"/>
          </a:bodyPr>
          <a:lstStyle/>
          <a:p>
            <a:pPr algn="just"/>
            <a:r>
              <a:rPr lang="pt-BR" dirty="0"/>
              <a:t>Art. 26. Os usuários das vias terrestres devem:</a:t>
            </a:r>
            <a:endParaRPr lang="pt-BR" dirty="0" smtClean="0"/>
          </a:p>
          <a:p>
            <a:pPr algn="just"/>
            <a:r>
              <a:rPr lang="pt-BR" dirty="0"/>
              <a:t>I - abster-se de todo ato que possa constituir perigo ou obstáculo para o trânsito de veículos, de pessoas ou de animais, ou ainda causar danos a propriedades públicas ou privadas;</a:t>
            </a:r>
            <a:endParaRPr lang="pt-BR" dirty="0" smtClean="0"/>
          </a:p>
          <a:p>
            <a:pPr algn="just"/>
            <a:r>
              <a:rPr lang="pt-BR" dirty="0"/>
              <a:t>II - abster-se de obstruir o trânsito ou torná-lo perigoso, atirando, depositando ou abandonando na via objetos ou substâncias, ou nela criando qualquer outro obstáculo</a:t>
            </a:r>
            <a:r>
              <a:rPr lang="pt-BR" dirty="0" smtClean="0"/>
              <a:t>. </a:t>
            </a:r>
          </a:p>
          <a:p>
            <a:pPr algn="just"/>
            <a:endParaRPr lang="pt-BR" dirty="0"/>
          </a:p>
        </p:txBody>
      </p:sp>
    </p:spTree>
    <p:extLst>
      <p:ext uri="{BB962C8B-B14F-4D97-AF65-F5344CB8AC3E}">
        <p14:creationId xmlns:p14="http://schemas.microsoft.com/office/powerpoint/2010/main" xmlns="" val="26012148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EXEMPLOS DE CONDUTAS PERIGOSAS</a:t>
            </a:r>
            <a:endParaRPr lang="pt-BR" dirty="0"/>
          </a:p>
        </p:txBody>
      </p:sp>
      <p:sp>
        <p:nvSpPr>
          <p:cNvPr id="3" name="Espaço Reservado para Conteúdo 2"/>
          <p:cNvSpPr>
            <a:spLocks noGrp="1"/>
          </p:cNvSpPr>
          <p:nvPr>
            <p:ph idx="1"/>
          </p:nvPr>
        </p:nvSpPr>
        <p:spPr/>
        <p:txBody>
          <a:bodyPr/>
          <a:lstStyle/>
          <a:p>
            <a:r>
              <a:rPr lang="pt-BR" dirty="0" smtClean="0"/>
              <a:t>Art. 170</a:t>
            </a:r>
          </a:p>
          <a:p>
            <a:r>
              <a:rPr lang="pt-BR" dirty="0" smtClean="0"/>
              <a:t>Art. 171</a:t>
            </a:r>
          </a:p>
          <a:p>
            <a:r>
              <a:rPr lang="pt-BR" dirty="0" smtClean="0"/>
              <a:t>Art. 172</a:t>
            </a:r>
          </a:p>
          <a:p>
            <a:r>
              <a:rPr lang="pt-BR" dirty="0" smtClean="0"/>
              <a:t>Art. 173</a:t>
            </a:r>
          </a:p>
          <a:p>
            <a:r>
              <a:rPr lang="pt-BR" dirty="0" smtClean="0"/>
              <a:t>Art. 175</a:t>
            </a:r>
          </a:p>
          <a:p>
            <a:r>
              <a:rPr lang="pt-BR" dirty="0" smtClean="0"/>
              <a:t>Art. 231, II, “a”, “b”, “c”</a:t>
            </a:r>
            <a:endParaRPr lang="pt-BR" dirty="0"/>
          </a:p>
        </p:txBody>
      </p:sp>
    </p:spTree>
    <p:extLst>
      <p:ext uri="{BB962C8B-B14F-4D97-AF65-F5344CB8AC3E}">
        <p14:creationId xmlns:p14="http://schemas.microsoft.com/office/powerpoint/2010/main" xmlns="" val="4923743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SINALIZAÇÃO DE OBSTÁCULOS</a:t>
            </a:r>
            <a:endParaRPr lang="pt-BR" dirty="0"/>
          </a:p>
        </p:txBody>
      </p:sp>
      <p:sp>
        <p:nvSpPr>
          <p:cNvPr id="3" name="Espaço Reservado para Conteúdo 2"/>
          <p:cNvSpPr>
            <a:spLocks noGrp="1"/>
          </p:cNvSpPr>
          <p:nvPr>
            <p:ph idx="1"/>
          </p:nvPr>
        </p:nvSpPr>
        <p:spPr>
          <a:xfrm>
            <a:off x="457200" y="1916832"/>
            <a:ext cx="8229600" cy="4209331"/>
          </a:xfrm>
        </p:spPr>
        <p:txBody>
          <a:bodyPr/>
          <a:lstStyle/>
          <a:p>
            <a:pPr algn="just"/>
            <a:r>
              <a:rPr lang="pt-BR" dirty="0"/>
              <a:t>Art. 46. Sempre que for necessária a imobilização temporária de um veículo no leito viário, em situação de emergência, deverá ser providenciada a imediata sinalização de advertência, na forma estabelecida pelo CONTRAN.</a:t>
            </a:r>
          </a:p>
        </p:txBody>
      </p:sp>
    </p:spTree>
    <p:extLst>
      <p:ext uri="{BB962C8B-B14F-4D97-AF65-F5344CB8AC3E}">
        <p14:creationId xmlns:p14="http://schemas.microsoft.com/office/powerpoint/2010/main" xmlns="" val="2487416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CAUSAS DOS ACIDENTES DE TRÂNSITO</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en-US" dirty="0" smtClean="0"/>
              <a:t>“Um </a:t>
            </a:r>
            <a:r>
              <a:rPr lang="en-US" dirty="0" err="1" smtClean="0"/>
              <a:t>esforço</a:t>
            </a:r>
            <a:r>
              <a:rPr lang="en-US" dirty="0" smtClean="0"/>
              <a:t> no </a:t>
            </a:r>
            <a:r>
              <a:rPr lang="en-US" dirty="0" err="1" smtClean="0"/>
              <a:t>sentido</a:t>
            </a:r>
            <a:r>
              <a:rPr lang="en-US" dirty="0" smtClean="0"/>
              <a:t> de </a:t>
            </a:r>
            <a:r>
              <a:rPr lang="en-US" dirty="0" err="1" smtClean="0"/>
              <a:t>ver</a:t>
            </a:r>
            <a:r>
              <a:rPr lang="en-US" dirty="0" smtClean="0"/>
              <a:t> a </a:t>
            </a:r>
            <a:r>
              <a:rPr lang="en-US" dirty="0" err="1" smtClean="0"/>
              <a:t>situação</a:t>
            </a:r>
            <a:r>
              <a:rPr lang="en-US" dirty="0" smtClean="0"/>
              <a:t> </a:t>
            </a:r>
            <a:r>
              <a:rPr lang="en-US" dirty="0" err="1" smtClean="0"/>
              <a:t>como</a:t>
            </a:r>
            <a:r>
              <a:rPr lang="en-US" dirty="0" smtClean="0"/>
              <a:t> um </a:t>
            </a:r>
            <a:r>
              <a:rPr lang="en-US" dirty="0" err="1" smtClean="0"/>
              <a:t>todo</a:t>
            </a:r>
            <a:r>
              <a:rPr lang="en-US" dirty="0" smtClean="0"/>
              <a:t> </a:t>
            </a:r>
            <a:r>
              <a:rPr lang="en-US" dirty="0" err="1" smtClean="0"/>
              <a:t>revela</a:t>
            </a:r>
            <a:r>
              <a:rPr lang="en-US" dirty="0" smtClean="0"/>
              <a:t> a </a:t>
            </a:r>
            <a:r>
              <a:rPr lang="en-US" dirty="0" err="1" smtClean="0"/>
              <a:t>dificuldade</a:t>
            </a:r>
            <a:r>
              <a:rPr lang="en-US" dirty="0" smtClean="0"/>
              <a:t> de </a:t>
            </a:r>
            <a:r>
              <a:rPr lang="en-US" dirty="0" err="1" smtClean="0"/>
              <a:t>lidar</a:t>
            </a:r>
            <a:r>
              <a:rPr lang="en-US" dirty="0" smtClean="0"/>
              <a:t> com um </a:t>
            </a:r>
            <a:r>
              <a:rPr lang="en-US" dirty="0" err="1" smtClean="0"/>
              <a:t>mundo</a:t>
            </a:r>
            <a:r>
              <a:rPr lang="en-US" dirty="0" smtClean="0"/>
              <a:t> no </a:t>
            </a:r>
            <a:r>
              <a:rPr lang="en-US" dirty="0" err="1" smtClean="0"/>
              <a:t>qual</a:t>
            </a:r>
            <a:r>
              <a:rPr lang="en-US" dirty="0" smtClean="0"/>
              <a:t> </a:t>
            </a:r>
            <a:r>
              <a:rPr lang="en-US" dirty="0" err="1" smtClean="0"/>
              <a:t>ninguém</a:t>
            </a:r>
            <a:r>
              <a:rPr lang="en-US" dirty="0" smtClean="0"/>
              <a:t> </a:t>
            </a:r>
            <a:r>
              <a:rPr lang="en-US" dirty="0" err="1" smtClean="0"/>
              <a:t>sabe</a:t>
            </a:r>
            <a:r>
              <a:rPr lang="en-US" dirty="0" smtClean="0"/>
              <a:t> </a:t>
            </a:r>
            <a:r>
              <a:rPr lang="en-US" dirty="0" err="1" smtClean="0"/>
              <a:t>ou</a:t>
            </a:r>
            <a:r>
              <a:rPr lang="en-US" dirty="0" smtClean="0"/>
              <a:t> </a:t>
            </a:r>
            <a:r>
              <a:rPr lang="en-US" dirty="0" err="1" smtClean="0"/>
              <a:t>quer</a:t>
            </a:r>
            <a:r>
              <a:rPr lang="en-US" dirty="0" smtClean="0"/>
              <a:t> saber </a:t>
            </a:r>
            <a:r>
              <a:rPr lang="en-US" dirty="0" err="1" smtClean="0"/>
              <a:t>quem</a:t>
            </a:r>
            <a:r>
              <a:rPr lang="en-US" dirty="0" smtClean="0"/>
              <a:t> é o outro, </a:t>
            </a:r>
            <a:r>
              <a:rPr lang="en-US" dirty="0" err="1" smtClean="0"/>
              <a:t>que</a:t>
            </a:r>
            <a:r>
              <a:rPr lang="en-US" dirty="0" smtClean="0"/>
              <a:t> </a:t>
            </a:r>
            <a:r>
              <a:rPr lang="en-US" dirty="0" err="1" smtClean="0"/>
              <a:t>deve</a:t>
            </a:r>
            <a:r>
              <a:rPr lang="en-US" dirty="0" smtClean="0"/>
              <a:t> </a:t>
            </a:r>
            <a:r>
              <a:rPr lang="en-US" dirty="0" err="1" smtClean="0"/>
              <a:t>ser</a:t>
            </a:r>
            <a:r>
              <a:rPr lang="en-US" dirty="0" smtClean="0"/>
              <a:t> </a:t>
            </a:r>
            <a:r>
              <a:rPr lang="en-US" dirty="0" err="1" smtClean="0"/>
              <a:t>sempre</a:t>
            </a:r>
            <a:r>
              <a:rPr lang="en-US" dirty="0" smtClean="0"/>
              <a:t> superior </a:t>
            </a:r>
            <a:r>
              <a:rPr lang="en-US" dirty="0" err="1" smtClean="0"/>
              <a:t>ou</a:t>
            </a:r>
            <a:r>
              <a:rPr lang="en-US" dirty="0" smtClean="0"/>
              <a:t> inferior, mas </a:t>
            </a:r>
            <a:r>
              <a:rPr lang="en-US" dirty="0" err="1" smtClean="0"/>
              <a:t>jamais</a:t>
            </a:r>
            <a:r>
              <a:rPr lang="en-US" dirty="0" smtClean="0"/>
              <a:t> um </a:t>
            </a:r>
            <a:r>
              <a:rPr lang="en-US" dirty="0" err="1" smtClean="0"/>
              <a:t>igual</a:t>
            </a:r>
            <a:r>
              <a:rPr lang="en-US" dirty="0" smtClean="0"/>
              <a:t>. […] o </a:t>
            </a:r>
            <a:r>
              <a:rPr lang="en-US" dirty="0" err="1" smtClean="0"/>
              <a:t>dilema</a:t>
            </a:r>
            <a:r>
              <a:rPr lang="en-US" dirty="0" smtClean="0"/>
              <a:t> de um </a:t>
            </a:r>
            <a:r>
              <a:rPr lang="en-US" dirty="0" err="1" smtClean="0"/>
              <a:t>espaço</a:t>
            </a:r>
            <a:r>
              <a:rPr lang="en-US" dirty="0" smtClean="0"/>
              <a:t> </a:t>
            </a:r>
            <a:r>
              <a:rPr lang="en-US" dirty="0" err="1" smtClean="0"/>
              <a:t>público</a:t>
            </a:r>
            <a:r>
              <a:rPr lang="en-US" dirty="0" smtClean="0"/>
              <a:t> </a:t>
            </a:r>
            <a:r>
              <a:rPr lang="en-US" dirty="0" err="1" smtClean="0"/>
              <a:t>construído</a:t>
            </a:r>
            <a:r>
              <a:rPr lang="en-US" dirty="0" smtClean="0"/>
              <a:t> </a:t>
            </a:r>
            <a:r>
              <a:rPr lang="en-US" dirty="0" err="1" smtClean="0"/>
              <a:t>como</a:t>
            </a:r>
            <a:r>
              <a:rPr lang="en-US" dirty="0" smtClean="0"/>
              <a:t> </a:t>
            </a:r>
            <a:r>
              <a:rPr lang="en-US" dirty="0" err="1" smtClean="0"/>
              <a:t>igualitário</a:t>
            </a:r>
            <a:r>
              <a:rPr lang="en-US" dirty="0" smtClean="0"/>
              <a:t>, mas </a:t>
            </a:r>
            <a:r>
              <a:rPr lang="en-US" dirty="0" err="1" smtClean="0"/>
              <a:t>sobre</a:t>
            </a:r>
            <a:r>
              <a:rPr lang="en-US" dirty="0" smtClean="0"/>
              <a:t> o </a:t>
            </a:r>
            <a:r>
              <a:rPr lang="en-US" dirty="0" err="1" smtClean="0"/>
              <a:t>qual</a:t>
            </a:r>
            <a:r>
              <a:rPr lang="en-US" dirty="0" smtClean="0"/>
              <a:t> </a:t>
            </a:r>
            <a:r>
              <a:rPr lang="en-US" dirty="0" err="1" smtClean="0"/>
              <a:t>condutores</a:t>
            </a:r>
            <a:r>
              <a:rPr lang="en-US" dirty="0" smtClean="0"/>
              <a:t> de </a:t>
            </a:r>
            <a:r>
              <a:rPr lang="en-US" dirty="0" err="1" smtClean="0"/>
              <a:t>veículos</a:t>
            </a:r>
            <a:r>
              <a:rPr lang="en-US" dirty="0" smtClean="0"/>
              <a:t> e </a:t>
            </a:r>
            <a:r>
              <a:rPr lang="en-US" dirty="0" err="1" smtClean="0"/>
              <a:t>pedestres</a:t>
            </a:r>
            <a:r>
              <a:rPr lang="en-US" dirty="0" smtClean="0"/>
              <a:t> </a:t>
            </a:r>
            <a:r>
              <a:rPr lang="en-US" dirty="0" err="1" smtClean="0"/>
              <a:t>atuam</a:t>
            </a:r>
            <a:r>
              <a:rPr lang="en-US" dirty="0" smtClean="0"/>
              <a:t> com </a:t>
            </a:r>
            <a:r>
              <a:rPr lang="en-US" dirty="0" err="1" smtClean="0"/>
              <a:t>expectativas</a:t>
            </a:r>
            <a:r>
              <a:rPr lang="en-US" dirty="0" smtClean="0"/>
              <a:t> </a:t>
            </a:r>
            <a:r>
              <a:rPr lang="en-US" dirty="0" err="1" smtClean="0"/>
              <a:t>hierárquicas</a:t>
            </a:r>
            <a:r>
              <a:rPr lang="en-US" dirty="0" smtClean="0"/>
              <a:t>. Um </a:t>
            </a:r>
            <a:r>
              <a:rPr lang="en-US" dirty="0" err="1" smtClean="0"/>
              <a:t>palco</a:t>
            </a:r>
            <a:r>
              <a:rPr lang="en-US" dirty="0" smtClean="0"/>
              <a:t> </a:t>
            </a:r>
            <a:r>
              <a:rPr lang="en-US" dirty="0" err="1" smtClean="0"/>
              <a:t>desenhado</a:t>
            </a:r>
            <a:r>
              <a:rPr lang="en-US" dirty="0" smtClean="0"/>
              <a:t> </a:t>
            </a:r>
            <a:r>
              <a:rPr lang="en-US" dirty="0" err="1" smtClean="0"/>
              <a:t>para</a:t>
            </a:r>
            <a:r>
              <a:rPr lang="en-US" dirty="0" smtClean="0"/>
              <a:t> </a:t>
            </a:r>
            <a:r>
              <a:rPr lang="en-US" dirty="0" err="1" smtClean="0"/>
              <a:t>cidadãos</a:t>
            </a:r>
            <a:r>
              <a:rPr lang="en-US" dirty="0" smtClean="0"/>
              <a:t> </a:t>
            </a:r>
            <a:r>
              <a:rPr lang="en-US" dirty="0" err="1" smtClean="0"/>
              <a:t>que</a:t>
            </a:r>
            <a:r>
              <a:rPr lang="en-US" dirty="0" smtClean="0"/>
              <a:t>, </a:t>
            </a:r>
            <a:r>
              <a:rPr lang="en-US" dirty="0" err="1" smtClean="0"/>
              <a:t>entretanto</a:t>
            </a:r>
            <a:r>
              <a:rPr lang="en-US" dirty="0" smtClean="0"/>
              <a:t>, </a:t>
            </a:r>
            <a:r>
              <a:rPr lang="en-US" dirty="0" err="1" smtClean="0"/>
              <a:t>nele</a:t>
            </a:r>
            <a:r>
              <a:rPr lang="en-US" dirty="0" smtClean="0"/>
              <a:t> </a:t>
            </a:r>
            <a:r>
              <a:rPr lang="en-US" dirty="0" err="1" smtClean="0"/>
              <a:t>atuam</a:t>
            </a:r>
            <a:r>
              <a:rPr lang="en-US" dirty="0" smtClean="0"/>
              <a:t> </a:t>
            </a:r>
            <a:r>
              <a:rPr lang="en-US" dirty="0" err="1" smtClean="0"/>
              <a:t>como</a:t>
            </a:r>
            <a:r>
              <a:rPr lang="en-US" dirty="0" smtClean="0"/>
              <a:t> </a:t>
            </a:r>
            <a:r>
              <a:rPr lang="en-US" dirty="0" err="1" smtClean="0"/>
              <a:t>aristocratas</a:t>
            </a:r>
            <a:r>
              <a:rPr lang="en-US" dirty="0" smtClean="0"/>
              <a:t>” (Roberto Da </a:t>
            </a:r>
            <a:r>
              <a:rPr lang="en-US" dirty="0" err="1" smtClean="0"/>
              <a:t>Matta</a:t>
            </a:r>
            <a:r>
              <a:rPr lang="en-US" dirty="0" smtClean="0"/>
              <a:t>, 2010, p. 97 e 98)</a:t>
            </a:r>
            <a:endParaRPr lang="pt-BR" dirty="0"/>
          </a:p>
        </p:txBody>
      </p:sp>
    </p:spTree>
    <p:extLst>
      <p:ext uri="{BB962C8B-B14F-4D97-AF65-F5344CB8AC3E}">
        <p14:creationId xmlns:p14="http://schemas.microsoft.com/office/powerpoint/2010/main" xmlns="" val="18196331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SINALIZAÇÃO DE OBSTÁCULOS</a:t>
            </a:r>
            <a:endParaRPr lang="pt-BR" dirty="0"/>
          </a:p>
        </p:txBody>
      </p:sp>
      <p:sp>
        <p:nvSpPr>
          <p:cNvPr id="3" name="Espaço Reservado para Conteúdo 2"/>
          <p:cNvSpPr>
            <a:spLocks noGrp="1"/>
          </p:cNvSpPr>
          <p:nvPr>
            <p:ph idx="1"/>
          </p:nvPr>
        </p:nvSpPr>
        <p:spPr/>
        <p:txBody>
          <a:bodyPr/>
          <a:lstStyle/>
          <a:p>
            <a:pPr algn="just"/>
            <a:r>
              <a:rPr lang="pt-BR" dirty="0" smtClean="0"/>
              <a:t>Resolução n. 36/98 do CONTRAN</a:t>
            </a:r>
          </a:p>
          <a:p>
            <a:pPr algn="just"/>
            <a:r>
              <a:rPr lang="pt-BR" dirty="0" smtClean="0"/>
              <a:t>Sinalização de advertência mínima:</a:t>
            </a:r>
          </a:p>
          <a:p>
            <a:pPr marL="0" indent="0" algn="just">
              <a:buNone/>
            </a:pPr>
            <a:r>
              <a:rPr lang="pt-BR" dirty="0"/>
              <a:t>	</a:t>
            </a:r>
            <a:r>
              <a:rPr lang="pt-BR" dirty="0" smtClean="0"/>
              <a:t>1) pisca alerta (art. 40, V, a)</a:t>
            </a:r>
          </a:p>
          <a:p>
            <a:pPr marL="0" indent="0" algn="just">
              <a:buNone/>
            </a:pPr>
            <a:r>
              <a:rPr lang="pt-BR" dirty="0"/>
              <a:t>	</a:t>
            </a:r>
            <a:r>
              <a:rPr lang="pt-BR" dirty="0" smtClean="0"/>
              <a:t>2) triângulo de sinalização a uma distância mínima de 30 metros da traseira do veículo, perpendicularmente ao eixo da via e em boas condições de visibilidade</a:t>
            </a:r>
          </a:p>
          <a:p>
            <a:endParaRPr lang="pt-BR" dirty="0" smtClean="0"/>
          </a:p>
          <a:p>
            <a:endParaRPr lang="pt-BR" dirty="0"/>
          </a:p>
        </p:txBody>
      </p:sp>
    </p:spTree>
    <p:extLst>
      <p:ext uri="{BB962C8B-B14F-4D97-AF65-F5344CB8AC3E}">
        <p14:creationId xmlns:p14="http://schemas.microsoft.com/office/powerpoint/2010/main" xmlns="" val="3285136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SINALIZAÇÃO DE OBSTÁCULOS</a:t>
            </a:r>
            <a:br>
              <a:rPr lang="pt-BR" dirty="0" smtClean="0"/>
            </a:br>
            <a:r>
              <a:rPr lang="pt-BR" sz="3600" dirty="0" smtClean="0"/>
              <a:t>VEÍCULOS ACIDENTADOS</a:t>
            </a:r>
            <a:endParaRPr lang="pt-BR" sz="3600" dirty="0"/>
          </a:p>
        </p:txBody>
      </p:sp>
      <p:sp>
        <p:nvSpPr>
          <p:cNvPr id="3" name="Espaço Reservado para Conteúdo 2"/>
          <p:cNvSpPr>
            <a:spLocks noGrp="1"/>
          </p:cNvSpPr>
          <p:nvPr>
            <p:ph idx="1"/>
          </p:nvPr>
        </p:nvSpPr>
        <p:spPr/>
        <p:txBody>
          <a:bodyPr>
            <a:normAutofit fontScale="92500"/>
          </a:bodyPr>
          <a:lstStyle/>
          <a:p>
            <a:pPr algn="just"/>
            <a:r>
              <a:rPr lang="pt-BR" dirty="0"/>
              <a:t>Art. 176. Deixar o condutor envolvido em acidente com vítima:</a:t>
            </a:r>
            <a:endParaRPr lang="pt-BR" dirty="0" smtClean="0"/>
          </a:p>
          <a:p>
            <a:pPr algn="just"/>
            <a:r>
              <a:rPr lang="pt-BR" dirty="0" smtClean="0"/>
              <a:t>II </a:t>
            </a:r>
            <a:r>
              <a:rPr lang="pt-BR" dirty="0"/>
              <a:t>- de adotar providências, podendo fazê-lo, no sentido de evitar perigo para o trânsito no local;</a:t>
            </a:r>
            <a:endParaRPr lang="pt-BR" dirty="0" smtClean="0"/>
          </a:p>
          <a:p>
            <a:pPr algn="just"/>
            <a:r>
              <a:rPr lang="pt-BR" dirty="0"/>
              <a:t>III - de preservar o local, de forma a facilitar os trabalhos da polícia e da perícia;</a:t>
            </a:r>
            <a:endParaRPr lang="pt-BR" dirty="0" smtClean="0"/>
          </a:p>
          <a:p>
            <a:pPr algn="just"/>
            <a:r>
              <a:rPr lang="pt-BR" dirty="0"/>
              <a:t>IV - de adotar providências para remover o veículo do local, quando determinadas por policial ou agente da autoridade de </a:t>
            </a:r>
            <a:r>
              <a:rPr lang="pt-BR" dirty="0" smtClean="0"/>
              <a:t>trânsito.</a:t>
            </a:r>
          </a:p>
          <a:p>
            <a:endParaRPr lang="pt-BR" dirty="0" smtClean="0"/>
          </a:p>
          <a:p>
            <a:endParaRPr lang="pt-BR" dirty="0"/>
          </a:p>
        </p:txBody>
      </p:sp>
    </p:spTree>
    <p:extLst>
      <p:ext uri="{BB962C8B-B14F-4D97-AF65-F5344CB8AC3E}">
        <p14:creationId xmlns:p14="http://schemas.microsoft.com/office/powerpoint/2010/main" xmlns="" val="893461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SINALIZAÇÃO DE OBSTÁCULOS</a:t>
            </a:r>
            <a:br>
              <a:rPr lang="pt-BR" dirty="0" smtClean="0"/>
            </a:br>
            <a:r>
              <a:rPr lang="pt-BR" sz="3600" dirty="0" smtClean="0"/>
              <a:t>VEÍCULOS ACIDENTADOS</a:t>
            </a:r>
            <a:endParaRPr lang="pt-BR" dirty="0"/>
          </a:p>
        </p:txBody>
      </p:sp>
      <p:sp>
        <p:nvSpPr>
          <p:cNvPr id="3" name="Espaço Reservado para Conteúdo 2"/>
          <p:cNvSpPr>
            <a:spLocks noGrp="1"/>
          </p:cNvSpPr>
          <p:nvPr>
            <p:ph idx="1"/>
          </p:nvPr>
        </p:nvSpPr>
        <p:spPr/>
        <p:txBody>
          <a:bodyPr/>
          <a:lstStyle/>
          <a:p>
            <a:pPr algn="just"/>
            <a:endParaRPr lang="pt-BR" dirty="0" smtClean="0"/>
          </a:p>
          <a:p>
            <a:pPr algn="just"/>
            <a:r>
              <a:rPr lang="pt-BR" dirty="0" smtClean="0"/>
              <a:t>Art</a:t>
            </a:r>
            <a:r>
              <a:rPr lang="pt-BR" dirty="0"/>
              <a:t>. 178. Deixar o condutor, envolvido em acidente sem vítima, de adotar providências para remover o veículo do local, quando necessária tal medida para assegurar a segurança e a fluidez do trânsito:</a:t>
            </a:r>
            <a:endParaRPr lang="pt-BR" dirty="0" smtClean="0"/>
          </a:p>
          <a:p>
            <a:endParaRPr lang="pt-BR" dirty="0"/>
          </a:p>
        </p:txBody>
      </p:sp>
    </p:spTree>
    <p:extLst>
      <p:ext uri="{BB962C8B-B14F-4D97-AF65-F5344CB8AC3E}">
        <p14:creationId xmlns:p14="http://schemas.microsoft.com/office/powerpoint/2010/main" xmlns="" val="40551567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SINALIZAÇÃO DE OBSTÁCULOS</a:t>
            </a:r>
            <a:br>
              <a:rPr lang="pt-BR" dirty="0" smtClean="0"/>
            </a:br>
            <a:r>
              <a:rPr lang="pt-BR" sz="3600" dirty="0" smtClean="0"/>
              <a:t>VEÍCULOS QUEBRADOS</a:t>
            </a:r>
            <a:endParaRPr lang="pt-BR" dirty="0"/>
          </a:p>
        </p:txBody>
      </p:sp>
      <p:sp>
        <p:nvSpPr>
          <p:cNvPr id="3" name="Espaço Reservado para Conteúdo 2"/>
          <p:cNvSpPr>
            <a:spLocks noGrp="1"/>
          </p:cNvSpPr>
          <p:nvPr>
            <p:ph idx="1"/>
          </p:nvPr>
        </p:nvSpPr>
        <p:spPr/>
        <p:txBody>
          <a:bodyPr>
            <a:normAutofit/>
          </a:bodyPr>
          <a:lstStyle/>
          <a:p>
            <a:pPr algn="just"/>
            <a:r>
              <a:rPr lang="pt-BR" dirty="0"/>
              <a:t>Art. 179. Fazer ou deixar que se faça reparo em veículo na via pública, salvo nos casos de impedimento absoluto de sua remoção e em que o veículo esteja devidamente sinalizado:</a:t>
            </a:r>
            <a:endParaRPr lang="pt-BR" dirty="0" smtClean="0"/>
          </a:p>
          <a:p>
            <a:pPr algn="just"/>
            <a:r>
              <a:rPr lang="pt-BR" dirty="0"/>
              <a:t>I - em pista de rolamento de rodovias e vias de trânsito rápido:</a:t>
            </a:r>
            <a:endParaRPr lang="pt-BR" dirty="0" smtClean="0"/>
          </a:p>
          <a:p>
            <a:pPr algn="just"/>
            <a:r>
              <a:rPr lang="pt-BR" dirty="0" smtClean="0"/>
              <a:t>II </a:t>
            </a:r>
            <a:r>
              <a:rPr lang="pt-BR" dirty="0"/>
              <a:t>- nas demais vias:</a:t>
            </a:r>
            <a:endParaRPr lang="pt-BR" dirty="0" smtClean="0"/>
          </a:p>
          <a:p>
            <a:pPr marL="0" indent="0">
              <a:buNone/>
            </a:pPr>
            <a:endParaRPr lang="pt-BR" dirty="0"/>
          </a:p>
        </p:txBody>
      </p:sp>
    </p:spTree>
    <p:extLst>
      <p:ext uri="{BB962C8B-B14F-4D97-AF65-F5344CB8AC3E}">
        <p14:creationId xmlns:p14="http://schemas.microsoft.com/office/powerpoint/2010/main" xmlns="" val="30350942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SINALIZAÇÃO DE OBSTÁCULOS</a:t>
            </a:r>
            <a:br>
              <a:rPr lang="pt-BR" dirty="0" smtClean="0"/>
            </a:br>
            <a:endParaRPr lang="pt-BR" dirty="0"/>
          </a:p>
        </p:txBody>
      </p:sp>
      <p:sp>
        <p:nvSpPr>
          <p:cNvPr id="3" name="Espaço Reservado para Conteúdo 2"/>
          <p:cNvSpPr>
            <a:spLocks noGrp="1"/>
          </p:cNvSpPr>
          <p:nvPr>
            <p:ph idx="1"/>
          </p:nvPr>
        </p:nvSpPr>
        <p:spPr/>
        <p:txBody>
          <a:bodyPr>
            <a:normAutofit lnSpcReduction="10000"/>
          </a:bodyPr>
          <a:lstStyle/>
          <a:p>
            <a:pPr algn="just"/>
            <a:r>
              <a:rPr lang="pt-BR" dirty="0"/>
              <a:t>Art. 225. Deixar de sinalizar a via, de forma a prevenir os demais condutores e, à noite, não manter acesas as luzes externas ou omitir-se quanto a providências necessárias para tornar visível o local, quando:</a:t>
            </a:r>
            <a:endParaRPr lang="pt-BR" dirty="0" smtClean="0"/>
          </a:p>
          <a:p>
            <a:pPr algn="just"/>
            <a:r>
              <a:rPr lang="pt-BR" dirty="0"/>
              <a:t>I - tiver de remover o veículo da pista de rolamento ou permanecer no acostamento;</a:t>
            </a:r>
            <a:endParaRPr lang="pt-BR" dirty="0" smtClean="0"/>
          </a:p>
          <a:p>
            <a:pPr algn="just"/>
            <a:r>
              <a:rPr lang="pt-BR" dirty="0"/>
              <a:t>II - a carga for derramada sobre a via e não puder ser retirada </a:t>
            </a:r>
            <a:r>
              <a:rPr lang="pt-BR" dirty="0" smtClean="0"/>
              <a:t>imediatamente.</a:t>
            </a:r>
          </a:p>
          <a:p>
            <a:endParaRPr lang="pt-BR" dirty="0"/>
          </a:p>
        </p:txBody>
      </p:sp>
    </p:spTree>
    <p:extLst>
      <p:ext uri="{BB962C8B-B14F-4D97-AF65-F5344CB8AC3E}">
        <p14:creationId xmlns:p14="http://schemas.microsoft.com/office/powerpoint/2010/main" xmlns="" val="25782866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REMOÇÃO DO MATERIAL DE SINALIZAÇÃO</a:t>
            </a:r>
            <a:endParaRPr lang="pt-BR" dirty="0"/>
          </a:p>
        </p:txBody>
      </p:sp>
      <p:sp>
        <p:nvSpPr>
          <p:cNvPr id="3" name="Espaço Reservado para Conteúdo 2"/>
          <p:cNvSpPr>
            <a:spLocks noGrp="1"/>
          </p:cNvSpPr>
          <p:nvPr>
            <p:ph idx="1"/>
          </p:nvPr>
        </p:nvSpPr>
        <p:spPr>
          <a:xfrm>
            <a:off x="457200" y="1988840"/>
            <a:ext cx="8229600" cy="4137323"/>
          </a:xfrm>
        </p:spPr>
        <p:txBody>
          <a:bodyPr/>
          <a:lstStyle/>
          <a:p>
            <a:pPr algn="just"/>
            <a:r>
              <a:rPr lang="pt-BR" dirty="0" smtClean="0"/>
              <a:t>Art. 226. Deixar de retirar todo e qualquer objeto que tenha sido utilizado para sinalização temporária da via:</a:t>
            </a:r>
          </a:p>
          <a:p>
            <a:endParaRPr lang="pt-BR" dirty="0"/>
          </a:p>
        </p:txBody>
      </p:sp>
    </p:spTree>
    <p:extLst>
      <p:ext uri="{BB962C8B-B14F-4D97-AF65-F5344CB8AC3E}">
        <p14:creationId xmlns:p14="http://schemas.microsoft.com/office/powerpoint/2010/main" xmlns="" val="21401461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OUTROS OBSTÁCULOS</a:t>
            </a:r>
            <a:endParaRPr lang="pt-BR" dirty="0"/>
          </a:p>
        </p:txBody>
      </p:sp>
      <p:sp>
        <p:nvSpPr>
          <p:cNvPr id="3" name="Espaço Reservado para Conteúdo 2"/>
          <p:cNvSpPr>
            <a:spLocks noGrp="1"/>
          </p:cNvSpPr>
          <p:nvPr>
            <p:ph idx="1"/>
          </p:nvPr>
        </p:nvSpPr>
        <p:spPr/>
        <p:txBody>
          <a:bodyPr/>
          <a:lstStyle/>
          <a:p>
            <a:pPr algn="just"/>
            <a:endParaRPr lang="pt-BR" dirty="0" smtClean="0"/>
          </a:p>
          <a:p>
            <a:pPr algn="just"/>
            <a:r>
              <a:rPr lang="pt-BR" dirty="0" smtClean="0"/>
              <a:t>Art</a:t>
            </a:r>
            <a:r>
              <a:rPr lang="pt-BR" dirty="0"/>
              <a:t>. 94. Qualquer obstáculo à livre circulação e à segurança de veículos e pedestres, tanto na via quanto na calçada, caso não possa ser retirado, deve ser devida e imediatamente sinalizado.</a:t>
            </a:r>
          </a:p>
        </p:txBody>
      </p:sp>
    </p:spTree>
    <p:extLst>
      <p:ext uri="{BB962C8B-B14F-4D97-AF65-F5344CB8AC3E}">
        <p14:creationId xmlns:p14="http://schemas.microsoft.com/office/powerpoint/2010/main" xmlns="" val="43879744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SINALIZAÇÃO DE OUTROS OBSTÁCULOS</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smtClean="0"/>
              <a:t>Art. 246. Deixar de sinalizar qualquer obstáculo à livre circulação, à segurança de veículo e pedestres, tanto no leito da via terrestre como na calçada, ou obstaculizar a via indevidamente:</a:t>
            </a:r>
          </a:p>
          <a:p>
            <a:pPr algn="just"/>
            <a:r>
              <a:rPr lang="pt-BR" dirty="0" smtClean="0"/>
              <a:t>Parágrafo único. A penalidade será aplicada à pessoa física ou jurídica responsável pela obstrução, devendo a autoridade com circunscrição sobre a via providenciar a sinalização de emergência, às expensas do responsável, ou, se possível, promover a desobstrução.</a:t>
            </a:r>
          </a:p>
          <a:p>
            <a:endParaRPr lang="pt-BR" dirty="0"/>
          </a:p>
        </p:txBody>
      </p:sp>
    </p:spTree>
    <p:extLst>
      <p:ext uri="{BB962C8B-B14F-4D97-AF65-F5344CB8AC3E}">
        <p14:creationId xmlns:p14="http://schemas.microsoft.com/office/powerpoint/2010/main" xmlns="" val="51119266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SINALIZAÇÃO DE OBSTÁCULOS</a:t>
            </a:r>
            <a:endParaRPr lang="pt-BR" dirty="0"/>
          </a:p>
        </p:txBody>
      </p:sp>
      <p:sp>
        <p:nvSpPr>
          <p:cNvPr id="3" name="Espaço Reservado para Conteúdo 2"/>
          <p:cNvSpPr>
            <a:spLocks noGrp="1"/>
          </p:cNvSpPr>
          <p:nvPr>
            <p:ph idx="1"/>
          </p:nvPr>
        </p:nvSpPr>
        <p:spPr>
          <a:xfrm>
            <a:off x="457200" y="1772816"/>
            <a:ext cx="8229600" cy="4353347"/>
          </a:xfrm>
        </p:spPr>
        <p:txBody>
          <a:bodyPr/>
          <a:lstStyle/>
          <a:p>
            <a:pPr algn="just"/>
            <a:r>
              <a:rPr lang="pt-BR" dirty="0"/>
              <a:t>“Age negligentemente aquele que não sinaliza com faixas refletivas adequadas caçamba de entulhos depositada sobre a via pública, em rua estreita e de pouca iluminação (art. 38 da Lei Complementar Municipal nº 84/90)”. (TJSC, Ap. 2008.074475-9, jul. 20/10/2010)</a:t>
            </a:r>
          </a:p>
          <a:p>
            <a:endParaRPr lang="pt-BR" dirty="0"/>
          </a:p>
        </p:txBody>
      </p:sp>
    </p:spTree>
    <p:extLst>
      <p:ext uri="{BB962C8B-B14F-4D97-AF65-F5344CB8AC3E}">
        <p14:creationId xmlns:p14="http://schemas.microsoft.com/office/powerpoint/2010/main" xmlns="" val="33285989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SINALIZAÇÃO DE OBRAS</a:t>
            </a:r>
            <a:endParaRPr lang="pt-BR" dirty="0"/>
          </a:p>
        </p:txBody>
      </p:sp>
      <p:sp>
        <p:nvSpPr>
          <p:cNvPr id="3" name="Espaço Reservado para Conteúdo 2"/>
          <p:cNvSpPr>
            <a:spLocks noGrp="1"/>
          </p:cNvSpPr>
          <p:nvPr>
            <p:ph idx="1"/>
          </p:nvPr>
        </p:nvSpPr>
        <p:spPr/>
        <p:txBody>
          <a:bodyPr>
            <a:normAutofit lnSpcReduction="10000"/>
          </a:bodyPr>
          <a:lstStyle/>
          <a:p>
            <a:pPr algn="just"/>
            <a:r>
              <a:rPr lang="pt-BR" dirty="0"/>
              <a:t>Art. 95. Nenhuma obra ou evento que possa perturbar ou interromper a livre circulação de veículos e pedestres, ou colocar em risco sua segurança, será iniciada sem permissão prévia do órgão ou entidade de trânsito com circunscrição sobre a via.</a:t>
            </a:r>
            <a:endParaRPr lang="pt-BR" dirty="0" smtClean="0"/>
          </a:p>
          <a:p>
            <a:pPr algn="just"/>
            <a:r>
              <a:rPr lang="pt-BR" dirty="0"/>
              <a:t>§ 1º A obrigação de sinalizar é do responsável pela execução ou manutenção da obra ou do evento.</a:t>
            </a:r>
            <a:endParaRPr lang="pt-BR" dirty="0" smtClean="0"/>
          </a:p>
          <a:p>
            <a:endParaRPr lang="pt-BR" dirty="0"/>
          </a:p>
        </p:txBody>
      </p:sp>
    </p:spTree>
    <p:extLst>
      <p:ext uri="{BB962C8B-B14F-4D97-AF65-F5344CB8AC3E}">
        <p14:creationId xmlns:p14="http://schemas.microsoft.com/office/powerpoint/2010/main" xmlns="" val="1467636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13251</Words>
  <Application>Microsoft Office PowerPoint</Application>
  <PresentationFormat>Apresentação na tela (4:3)</PresentationFormat>
  <Paragraphs>577</Paragraphs>
  <Slides>155</Slides>
  <Notes>0</Notes>
  <HiddenSlides>0</HiddenSlides>
  <MMClips>0</MMClips>
  <ScaleCrop>false</ScaleCrop>
  <HeadingPairs>
    <vt:vector size="4" baseType="variant">
      <vt:variant>
        <vt:lpstr>Tema</vt:lpstr>
      </vt:variant>
      <vt:variant>
        <vt:i4>1</vt:i4>
      </vt:variant>
      <vt:variant>
        <vt:lpstr>Títulos de slides</vt:lpstr>
      </vt:variant>
      <vt:variant>
        <vt:i4>155</vt:i4>
      </vt:variant>
    </vt:vector>
  </HeadingPairs>
  <TitlesOfParts>
    <vt:vector size="156" baseType="lpstr">
      <vt:lpstr>Tema do Office</vt:lpstr>
      <vt:lpstr>RESPONSABILIDADE CIVIL NOS ACIDENTES DE TRÂNSITO</vt:lpstr>
      <vt:lpstr>TRÂNSITO</vt:lpstr>
      <vt:lpstr>VIA PÚBLICA</vt:lpstr>
      <vt:lpstr>VIA PÚBLICA</vt:lpstr>
      <vt:lpstr>DIREITO AO TRÂNSITO SEGURO</vt:lpstr>
      <vt:lpstr>DIREITO AO TRÂNSITO SEGURO</vt:lpstr>
      <vt:lpstr>ACIDENTE DE TRÂNSITO</vt:lpstr>
      <vt:lpstr>CAUSAS DOS ACIDENTES DE TRÂNSITO</vt:lpstr>
      <vt:lpstr>CAUSAS DOS ACIDENTES DE TRÂNSITO</vt:lpstr>
      <vt:lpstr>CONSEQUÊNCIAS DOS ACIDENTES DE TRÂNSITO</vt:lpstr>
      <vt:lpstr>RESPONSABILIDADE CIVIL NOS ACIDENTES DE TRÂNSITO</vt:lpstr>
      <vt:lpstr>RESPONSABILIDADE CIVIL NOS ACIDENTES DE TRÂNSITO</vt:lpstr>
      <vt:lpstr>RESPONSABILIDADE CIVIL NOS ACIDENTES DE TRÂNSITO</vt:lpstr>
      <vt:lpstr>RESPONSABILIDADE CIVIL NOS ACIDENTES DE TRÂNSITO</vt:lpstr>
      <vt:lpstr>PRESUNÇÃO DE CULPA DO CONDUTOR</vt:lpstr>
      <vt:lpstr>PRESUNÇÃO DE CULPA DO CONDUTOR</vt:lpstr>
      <vt:lpstr>PRESUNÇÃO DE CULPA DO CONDUTOR</vt:lpstr>
      <vt:lpstr>RESPONSABILIDADE DOS VEÍCULOS MAIORES PELOS MENORES</vt:lpstr>
      <vt:lpstr>RESPONSABILIDADE DOS VEÍCULOS MAIORES PELOS MENORES</vt:lpstr>
      <vt:lpstr>RESPONSABILIDADE DOS VEÍCULOS MAIORES PELOS MENORES</vt:lpstr>
      <vt:lpstr>QUEBRA DO DEVER OBJETIVO DE CUIDADO</vt:lpstr>
      <vt:lpstr>REGRAS GERAIS DE CIRCULAÇÃO E CONDUTA: DAS EXIGÊNCIAS EM RELAÇÃO AO CONDUTOR</vt:lpstr>
      <vt:lpstr>DAS EXIGÊNCIAS EM RELAÇÃO AO CONDUTOR</vt:lpstr>
      <vt:lpstr>CATEGORIAS DE HABILITAÇÃO Art. 143 CTB e Res. 168 do CONTRAN</vt:lpstr>
      <vt:lpstr>CATEGORIAS DE HABILITAÇÃO Art. 143 CTB e Res. 168 do CONTRAN</vt:lpstr>
      <vt:lpstr>FALTA DE HABILITAÇÃO E RESPONSABILIDADE CIVIL </vt:lpstr>
      <vt:lpstr>CONDUÇÃO DE TRATORES E MÁQUINÁRIOS</vt:lpstr>
      <vt:lpstr>CONDIÇÕES FÍSICAS E MENTAIS DO CONDUTOR</vt:lpstr>
      <vt:lpstr>EMBRIAGUEZ AO VOLANTE</vt:lpstr>
      <vt:lpstr>DAS CONDIÇÕES DE CIRCULAÇÃO DO VEÍCULO</vt:lpstr>
      <vt:lpstr>DAS CONDIÇÕES DE CIRCULAÇÃO DO VEÍCULO</vt:lpstr>
      <vt:lpstr>DA DIREÇÃO VEICULAR</vt:lpstr>
      <vt:lpstr>RESPONSABILIDADE PELO FATO DE OUTREM </vt:lpstr>
      <vt:lpstr>RESPONSABILIDADE PELO FATO DE OUTREM </vt:lpstr>
      <vt:lpstr>DA VELOCIDADE</vt:lpstr>
      <vt:lpstr>DA VELOCIDADE MÁXIMA</vt:lpstr>
      <vt:lpstr>VELOCIDADE MÍNIMA</vt:lpstr>
      <vt:lpstr>VELOCIDADE COMPATÍVEL COM A SEGURANÇA</vt:lpstr>
      <vt:lpstr>VELOCIDADE COMPATÍVEL COM A SEGURANÇA</vt:lpstr>
      <vt:lpstr>POSICIONAMENTO DO VEÍCULO NA VIA MÃO E CONTRAMÃO DE DIREÇÃO</vt:lpstr>
      <vt:lpstr>POSICIONAMENTO DO VEÍCULO NA VIA</vt:lpstr>
      <vt:lpstr>POSICIONAMENTO DO VEÍCULO NA VIA</vt:lpstr>
      <vt:lpstr>POSICIONAMENTO DO VEÍCULO NA VIA</vt:lpstr>
      <vt:lpstr>POSICIONAMENTO DO VEÍCULO NA VIA</vt:lpstr>
      <vt:lpstr>DISTÂNCIA DE SEGURANÇA</vt:lpstr>
      <vt:lpstr>DISTANCIA DE SEGURANÇA FRONTAL</vt:lpstr>
      <vt:lpstr>FRENAGEM BRUSCA</vt:lpstr>
      <vt:lpstr>DISTÂNCIA DE SEGURANÇA LATERAL</vt:lpstr>
      <vt:lpstr>DISTÂNCIA DE SEGURANÇA</vt:lpstr>
      <vt:lpstr>DIREITO DE PREFERÊNCIA DE PASSAGEM NO CRUZAMENTO</vt:lpstr>
      <vt:lpstr>CRUZAMENTO SINALIZADO</vt:lpstr>
      <vt:lpstr>LUZES DO SEMÁFORO</vt:lpstr>
      <vt:lpstr>LUZES DO SEMÁFORO</vt:lpstr>
      <vt:lpstr>PLACA PARE</vt:lpstr>
      <vt:lpstr>PLACA PARE</vt:lpstr>
      <vt:lpstr>PLACA DÊ A PREFERÊNCIA</vt:lpstr>
      <vt:lpstr>CRUZAMENTO NÃO SINALIZADO</vt:lpstr>
      <vt:lpstr>CRUZAMENTO NÃO SINALIZADO</vt:lpstr>
      <vt:lpstr>PREFERÊNCIA PSICOLÓGICA</vt:lpstr>
      <vt:lpstr>PREFERÊNCIA PSCIOLÓGICA</vt:lpstr>
      <vt:lpstr>PREFERÊNCIA DO PEDESTRE</vt:lpstr>
      <vt:lpstr>PRUDÊNCIA AO SE APROXIMAR DE CRUZAMENTOS</vt:lpstr>
      <vt:lpstr>CUIDADO ESPECIAL NO CRUZAMENTO</vt:lpstr>
      <vt:lpstr>PRUDÊNCIA AO SE APROXIMAR DE CRUZAMENTOS</vt:lpstr>
      <vt:lpstr>ULTRAPASSAGEM</vt:lpstr>
      <vt:lpstr>ULTRAPASSAGEM</vt:lpstr>
      <vt:lpstr>ULTRAPASSAGEM</vt:lpstr>
      <vt:lpstr>ULTRAPASSAGEM</vt:lpstr>
      <vt:lpstr>ULTRAPASSAGEM</vt:lpstr>
      <vt:lpstr>DOS DESLOCAMENTOS LATERAIS</vt:lpstr>
      <vt:lpstr>CUIDADOS ESPECIAIS NA EXECUÇÃO DAS MANOBRAS</vt:lpstr>
      <vt:lpstr>FALTA DE SINALIZAÇÃO PARA TRANSPOSIÇÃO DE FAIXA</vt:lpstr>
      <vt:lpstr>INGRESSO NA VIA</vt:lpstr>
      <vt:lpstr>INGRESSO IRREGULAR NA VIA PÚBLICA SAINDO DE LOTE LINDEIRO</vt:lpstr>
      <vt:lpstr>CONVERSÃO À ESQUERDA E RETORNO </vt:lpstr>
      <vt:lpstr>CONVERSÃO À ESQUERDA E À DIREITA</vt:lpstr>
      <vt:lpstr>DOS DESLOCAMENTOS LATERAIS</vt:lpstr>
      <vt:lpstr>CUIDADOS EXIGIDOS PARA OS DESLOCAMENTOS LATERAIS</vt:lpstr>
      <vt:lpstr>CUIDADOS EXIGIDOS PARA OS DESLOCAMENTOS LATERAIS</vt:lpstr>
      <vt:lpstr>SINALIZAÇÃO DOS DESLOCAMENTOS LATERAIS </vt:lpstr>
      <vt:lpstr>SINALIZAÇÃO DOS DESLOCAMENTOS LATERAIS</vt:lpstr>
      <vt:lpstr>CUIDADOS EXIGIDOS PARA OS DESLOCAMENTOS LATERAIS</vt:lpstr>
      <vt:lpstr>CUIDADOS EXIGIDOS PARA OS DESLOCAMENTOS LATERAIS</vt:lpstr>
      <vt:lpstr>CUIDADOS EXIGIDOS PARA OS DESLOCAMENTOS LATERAIS</vt:lpstr>
      <vt:lpstr>ENTRADA E SAÍDA DA VIA</vt:lpstr>
      <vt:lpstr>INGRESSO IRREGULAR NA VIA PÚBLICA</vt:lpstr>
      <vt:lpstr>ABSTENÇÃO DE CONDUTAS PERIGOSAS</vt:lpstr>
      <vt:lpstr>EXEMPLOS DE CONDUTAS PERIGOSAS</vt:lpstr>
      <vt:lpstr>SINALIZAÇÃO DE OBSTÁCULOS</vt:lpstr>
      <vt:lpstr>SINALIZAÇÃO DE OBSTÁCULOS</vt:lpstr>
      <vt:lpstr>SINALIZAÇÃO DE OBSTÁCULOS VEÍCULOS ACIDENTADOS</vt:lpstr>
      <vt:lpstr>SINALIZAÇÃO DE OBSTÁCULOS VEÍCULOS ACIDENTADOS</vt:lpstr>
      <vt:lpstr>SINALIZAÇÃO DE OBSTÁCULOS VEÍCULOS QUEBRADOS</vt:lpstr>
      <vt:lpstr>SINALIZAÇÃO DE OBSTÁCULOS </vt:lpstr>
      <vt:lpstr>REMOÇÃO DO MATERIAL DE SINALIZAÇÃO</vt:lpstr>
      <vt:lpstr>OUTROS OBSTÁCULOS</vt:lpstr>
      <vt:lpstr>SINALIZAÇÃO DE OUTROS OBSTÁCULOS</vt:lpstr>
      <vt:lpstr>SINALIZAÇÃO DE OBSTÁCULOS</vt:lpstr>
      <vt:lpstr>SINALIZAÇÃO DE OBRAS</vt:lpstr>
      <vt:lpstr>RESPONSABILIDADE CIVIL POR AUSÊNCIA DE SINALIZAÇÃO DE OBRAS</vt:lpstr>
      <vt:lpstr>USO DO CINTO DE SEGURANÇA</vt:lpstr>
      <vt:lpstr>USO DO CINTO DE SEGURANÇA CRIANÇAS</vt:lpstr>
      <vt:lpstr>ACIDENTES COM PEDESTRES</vt:lpstr>
      <vt:lpstr>ACIDENTES COM PEDESTRES</vt:lpstr>
      <vt:lpstr>ACIDENTES COM PEDESTRES</vt:lpstr>
      <vt:lpstr>ACIDENTES COM PEDESTRES</vt:lpstr>
      <vt:lpstr>ATROPELAMENTO DE PEDESTRE E AUSÊNCIA DE CULPA DO CONDUTOR </vt:lpstr>
      <vt:lpstr>ATROPELAMENTO DE PEDESTRE NO ACOSTAMENTO </vt:lpstr>
      <vt:lpstr>ACIDENTES COM CICLISTAS</vt:lpstr>
      <vt:lpstr>RESPONSABILIDADE DOS VEICULOS MAIORES PELOS MENORES – ACIDENTE COM BICICLETA </vt:lpstr>
      <vt:lpstr>ACIDENTE COM BICICLETA – CULPA EXCLUSIVA DO CICLISTA</vt:lpstr>
      <vt:lpstr>ACIDDENTE COM BICICLETA  NÃO OBSERVÂNCIA DO DIREITO DE PREFERÊNCIA </vt:lpstr>
      <vt:lpstr>ACIDENTE COM BICICLETA ABERTURA DE PORTA DE VEÍCULO</vt:lpstr>
      <vt:lpstr>ACIDENTES COM CICLISTAS</vt:lpstr>
      <vt:lpstr>ACIDENTES COM CICLISTAS</vt:lpstr>
      <vt:lpstr>USO DE LUZES</vt:lpstr>
      <vt:lpstr>USO DE LUZES</vt:lpstr>
      <vt:lpstr>USO DE LUZES</vt:lpstr>
      <vt:lpstr>RESPONSÁVEL CIVIL</vt:lpstr>
      <vt:lpstr>RESPONSÁVEL CIVIL CONDUTOR</vt:lpstr>
      <vt:lpstr>RESPONSABILIDADE DO PROPRIETÁRIO</vt:lpstr>
      <vt:lpstr>RESPONSABILIDADE DO PROPRIETÁRIO</vt:lpstr>
      <vt:lpstr>RESPONSABILIDADE DO PROPRIETÁRIO  CULPA DO CONDUTOR</vt:lpstr>
      <vt:lpstr>RESPONSABILIDADE DO PROPRIETÁRIO</vt:lpstr>
      <vt:lpstr>RESPONSABILIDADE DO PROPRIETÁRIO VEÍCULO VENDIDO E NÃO TRANSFERIDO</vt:lpstr>
      <vt:lpstr>RESPONSABILIDADE DO PROPRIETÁRIO NECESSIDADE DE PROVA DA VENDA</vt:lpstr>
      <vt:lpstr>CAUSAS DE EXCLUSÃO (ou não) DA RESPONSABILIDADE</vt:lpstr>
      <vt:lpstr>CAUSAS DE EXCLUSÃO (ou não) DA RESPONSABILIDADE</vt:lpstr>
      <vt:lpstr> CAUSAS DE EXCLUSÃO (ou não) DA RESPONSABILIDADE   </vt:lpstr>
      <vt:lpstr>CAUSAS DE EXCLUSÃO (ou não) DA RESPONSABILIDADE</vt:lpstr>
      <vt:lpstr>CAUSAS DE EXCLUSÃO DA RESPONSABILIDADE</vt:lpstr>
      <vt:lpstr> ACIDENTE CAUSADO POR MOTORISTA QUE ATUA EM LEGÍTIMA DEFESA </vt:lpstr>
      <vt:lpstr>RESPONSABILIDADE OBJETIVA DO ESTADO</vt:lpstr>
      <vt:lpstr>RESPONSABILIDADE OBJETIVA DO ESTADO</vt:lpstr>
      <vt:lpstr>RESPONSABILIDADE OBJETIVA DO ESTADO</vt:lpstr>
      <vt:lpstr>RESPONSABILIDADE CIVIL POR AUSÊNCIA DE SINALIZAÇÃO DE BURACO NA VIA</vt:lpstr>
      <vt:lpstr>RESPONSABILIDADE OBJETIVA DO ESTADO</vt:lpstr>
      <vt:lpstr>RESPONSABILIDADE OBJETIVA DAS CONCESSIONÁRIAS DE SERVIÇO PÚBLICO</vt:lpstr>
      <vt:lpstr>RESPONSABILIDADE DAS CONCESSIONÁRIAS</vt:lpstr>
      <vt:lpstr>RESPONSABILIDADE DAS CONCESSIONÁRIAS</vt:lpstr>
      <vt:lpstr> RESPONSABILIDADE DE CONCESSIONÁRIA   GUINCHO </vt:lpstr>
      <vt:lpstr>PRESCRIÇÃO DA AÇÃO CONTRA CONCESSIONÁRIA</vt:lpstr>
      <vt:lpstr>RESPONSABILIDADE OBJETIVA DE CONCESSIONÁRIA E ANIMAL SOLTO NA RODOVIA </vt:lpstr>
      <vt:lpstr>RESPONSABILIDADE PELA GUARDA DOS ANIMAIS</vt:lpstr>
      <vt:lpstr>CONTRATO DE TRANSPORTE Responsabilidade Objetiva</vt:lpstr>
      <vt:lpstr>CONTRATO DE TRANSPORTE</vt:lpstr>
      <vt:lpstr>CONTRATO DE TRANSPORTE</vt:lpstr>
      <vt:lpstr>CONTRATO DE TRANSPORTE</vt:lpstr>
      <vt:lpstr>TRANSPORTE GRATUITO</vt:lpstr>
      <vt:lpstr>TRANSPORTE GRATUITO</vt:lpstr>
      <vt:lpstr>SEGURO OBRIGATÓRIO DPVAT</vt:lpstr>
      <vt:lpstr>SEGURO OBRIGATÓRIO DPVAT</vt:lpstr>
      <vt:lpstr>PRAZO PRESCRICIONAL  TERMO INICIAL</vt:lpstr>
      <vt:lpstr>DPVAT E FALTA DO BILHETE DE SEGURO </vt:lpstr>
      <vt:lpstr>DPVAT E NEXO DE CAUSALIDADE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RESPONSABILIDADE CIVIL NOS ACIDENTES DE TRÂNSITO</dc:title>
  <dc:creator>Usuário</dc:creator>
  <cp:lastModifiedBy>usuario</cp:lastModifiedBy>
  <cp:revision>50</cp:revision>
  <dcterms:created xsi:type="dcterms:W3CDTF">2012-02-29T00:46:42Z</dcterms:created>
  <dcterms:modified xsi:type="dcterms:W3CDTF">2013-09-12T04:14:27Z</dcterms:modified>
</cp:coreProperties>
</file>