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D38D9-7FFC-4890-A7D9-6C61BEFB135E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34B05-1240-4C96-9A5F-847155CF37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Usufruto é o direito real, conferido a uma pessoa (o usufrutuário, que terá a posse direta da coisa), durante certo tempo, que autoriza a retirar da coisa alheia (pertencente ao nu-proprietário, que terá a posse indireta dessa coisa), os frutos e utilidades que ela produz.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usufruto separa os poderes decorrentes da propriedade, de tal maneira que os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poderes de uso e de gozo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 transferidos para o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USUFRUTUÁRIO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os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poderes de disposição e de reivindicação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permanecem com o proprietário, agora denominado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NU-PROPRIETÁRIO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(já que a sua propriedade estará </a:t>
            </a:r>
            <a:r>
              <a:rPr lang="pt-B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despida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poderes de uso e de gozo).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34B05-1240-4C96-9A5F-847155CF376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127E-2E84-4E24-8172-7D27B3EE0C0A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A85B-9C5F-4474-B63C-6B41EC14E2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DE DIREITOS REAIS SOBRE COISAS ALHEIAS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 ART 1.225 DO CÓDIGO CIVIL </a:t>
            </a:r>
          </a:p>
          <a:p>
            <a:r>
              <a:rPr lang="pt-BR" i="1" dirty="0" err="1" smtClean="0"/>
              <a:t>Numerus</a:t>
            </a:r>
            <a:r>
              <a:rPr lang="pt-BR" i="1" dirty="0" smtClean="0"/>
              <a:t> </a:t>
            </a:r>
            <a:r>
              <a:rPr lang="pt-BR" i="1" dirty="0" err="1" smtClean="0"/>
              <a:t>clausus</a:t>
            </a:r>
            <a:r>
              <a:rPr lang="pt-BR" dirty="0" smtClean="0"/>
              <a:t> – direitos reais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2°) - De Garantia</a:t>
            </a:r>
          </a:p>
          <a:p>
            <a:r>
              <a:rPr lang="pt-BR" dirty="0"/>
              <a:t>- São aquelas que vinculam a coisa uma relação obrigacional, não trazem o beneficio</a:t>
            </a:r>
          </a:p>
          <a:p>
            <a:r>
              <a:rPr lang="pt-BR" dirty="0"/>
              <a:t>imediato para o novo titular apenas são utilizadas para garantia do credor numa relação</a:t>
            </a:r>
          </a:p>
          <a:p>
            <a:r>
              <a:rPr lang="pt-BR" dirty="0"/>
              <a:t>obrigacional.</a:t>
            </a:r>
          </a:p>
          <a:p>
            <a:r>
              <a:rPr lang="pt-BR" b="1" dirty="0"/>
              <a:t>Ex: Penhor, hipoteca, contrato de empréstimo, anticrese, alienação fiduciária (</a:t>
            </a:r>
            <a:r>
              <a:rPr lang="pt-BR" b="1" dirty="0" smtClean="0"/>
              <a:t>essa ultima </a:t>
            </a:r>
            <a:r>
              <a:rPr lang="pt-BR" b="1" dirty="0"/>
              <a:t>é </a:t>
            </a:r>
            <a:r>
              <a:rPr lang="pt-BR" b="1" dirty="0" smtClean="0"/>
              <a:t>relativa – objeto deste estudo)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2.6 – Extinção dos Direitos Reais Sobre Bens Alheios:</a:t>
            </a:r>
          </a:p>
          <a:p>
            <a:r>
              <a:rPr lang="pt-BR" b="1" dirty="0"/>
              <a:t>- 1°) - Acordo bilateral – </a:t>
            </a:r>
            <a:r>
              <a:rPr lang="pt-BR" dirty="0"/>
              <a:t>é a vontade das partes, através contrato</a:t>
            </a:r>
          </a:p>
          <a:p>
            <a:r>
              <a:rPr lang="pt-BR" b="1" dirty="0"/>
              <a:t>- 2°) - Renúncia </a:t>
            </a:r>
            <a:r>
              <a:rPr lang="pt-BR" b="1" dirty="0" smtClean="0"/>
              <a:t>do </a:t>
            </a:r>
            <a:r>
              <a:rPr lang="pt-BR" b="1" dirty="0"/>
              <a:t>titular </a:t>
            </a:r>
            <a:r>
              <a:rPr lang="pt-BR" b="1" dirty="0" smtClean="0"/>
              <a:t> - </a:t>
            </a:r>
            <a:r>
              <a:rPr lang="pt-BR" dirty="0" smtClean="0"/>
              <a:t>sendo </a:t>
            </a:r>
            <a:r>
              <a:rPr lang="pt-BR" dirty="0"/>
              <a:t>expressa ou tácita, só fazendo efeitos se não prejudicar </a:t>
            </a:r>
            <a:r>
              <a:rPr lang="pt-BR" dirty="0" smtClean="0"/>
              <a:t>a terceiro </a:t>
            </a:r>
            <a:r>
              <a:rPr lang="pt-BR" dirty="0"/>
              <a:t>- (tem que ser aceita)</a:t>
            </a:r>
          </a:p>
          <a:p>
            <a:r>
              <a:rPr lang="pt-BR" b="1" dirty="0"/>
              <a:t>- 3°) - Perdas da </a:t>
            </a:r>
            <a:r>
              <a:rPr lang="pt-BR" b="1" dirty="0" smtClean="0"/>
              <a:t>propriedade - </a:t>
            </a:r>
            <a:r>
              <a:rPr lang="pt-BR" dirty="0" smtClean="0"/>
              <a:t>Ex</a:t>
            </a:r>
            <a:r>
              <a:rPr lang="pt-BR" dirty="0"/>
              <a:t>: alienação, renúncia e abandono, perecimento da coisa, usucapião e desapropriação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USUFRUTO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/>
            <a:r>
              <a:rPr lang="pt-BR" b="1" dirty="0" smtClean="0"/>
              <a:t>1 – Conceito - </a:t>
            </a:r>
            <a:r>
              <a:rPr lang="pt-BR" dirty="0" smtClean="0"/>
              <a:t>Usufruto </a:t>
            </a:r>
            <a:r>
              <a:rPr lang="pt-BR" dirty="0"/>
              <a:t>é o direito real, conferido a uma pessoa (o usufrutuário, que terá a posse direta da coisa), durante certo tempo, que autoriza a retirar da coisa alheia (pertencente ao nu-proprietário, que terá a posse indireta dessa coisa), os frutos e utilidades que ela produz.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usufruto separa os poderes decorrentes da propriedade, de tal maneira que os </a:t>
            </a:r>
            <a:r>
              <a:rPr lang="pt-BR" b="1" dirty="0"/>
              <a:t>poderes de uso e de gozo </a:t>
            </a:r>
            <a:r>
              <a:rPr lang="pt-BR" dirty="0" smtClean="0"/>
              <a:t>são transferidos </a:t>
            </a:r>
            <a:r>
              <a:rPr lang="pt-BR" dirty="0"/>
              <a:t>para o </a:t>
            </a:r>
            <a:r>
              <a:rPr lang="pt-BR" b="1" dirty="0"/>
              <a:t>USUFRUTUÁRIO</a:t>
            </a:r>
            <a:r>
              <a:rPr lang="pt-BR" dirty="0"/>
              <a:t> e os </a:t>
            </a:r>
            <a:r>
              <a:rPr lang="pt-BR" b="1" dirty="0"/>
              <a:t>poderes de disposição e de reivindicação</a:t>
            </a:r>
            <a:r>
              <a:rPr lang="pt-BR" dirty="0"/>
              <a:t> permanecem com o proprietário, agora denominado </a:t>
            </a:r>
            <a:r>
              <a:rPr lang="pt-BR" b="1" dirty="0"/>
              <a:t>NU-PROPRIETÁRIO </a:t>
            </a:r>
            <a:r>
              <a:rPr lang="pt-BR" dirty="0"/>
              <a:t>(já que a sua propriedade estará </a:t>
            </a:r>
            <a:r>
              <a:rPr lang="pt-BR" u="sng" dirty="0"/>
              <a:t>despida</a:t>
            </a:r>
            <a:r>
              <a:rPr lang="pt-BR" dirty="0"/>
              <a:t> dos poderes de uso e de gozo).</a:t>
            </a:r>
          </a:p>
          <a:p>
            <a:r>
              <a:rPr lang="pt-BR" b="1" dirty="0"/>
              <a:t> 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b="1" dirty="0" smtClean="0"/>
              <a:t>2 - Objeto </a:t>
            </a:r>
            <a:r>
              <a:rPr lang="pt-BR" b="1" dirty="0"/>
              <a:t>– CC, 1.390</a:t>
            </a:r>
            <a:endParaRPr lang="pt-BR" sz="4400" dirty="0"/>
          </a:p>
          <a:p>
            <a:pPr lvl="1"/>
            <a:r>
              <a:rPr lang="pt-BR" b="1" dirty="0"/>
              <a:t>bens móveis</a:t>
            </a:r>
            <a:r>
              <a:rPr lang="pt-BR" dirty="0"/>
              <a:t> – </a:t>
            </a:r>
            <a:r>
              <a:rPr lang="pt-BR" b="1" dirty="0"/>
              <a:t>infungíveis</a:t>
            </a:r>
            <a:r>
              <a:rPr lang="pt-BR" dirty="0"/>
              <a:t> (inconsumíveis). Tais bens podem ser </a:t>
            </a:r>
            <a:r>
              <a:rPr lang="pt-BR" b="1" dirty="0"/>
              <a:t>corpóreos</a:t>
            </a:r>
            <a:r>
              <a:rPr lang="pt-BR" dirty="0"/>
              <a:t> ou </a:t>
            </a:r>
            <a:r>
              <a:rPr lang="pt-BR" b="1" dirty="0"/>
              <a:t>incorpóreos</a:t>
            </a:r>
            <a:r>
              <a:rPr lang="pt-BR" dirty="0"/>
              <a:t> (direito autoral, patente de invenção). </a:t>
            </a:r>
            <a:r>
              <a:rPr lang="pt-BR" u="sng" dirty="0"/>
              <a:t>Se o usufruto recair sobre um bem </a:t>
            </a:r>
            <a:r>
              <a:rPr lang="pt-BR" b="1" u="sng" dirty="0"/>
              <a:t>fungível</a:t>
            </a:r>
            <a:r>
              <a:rPr lang="pt-BR" u="sng" dirty="0"/>
              <a:t> (consumível), teremos aquilo que se denomina </a:t>
            </a:r>
            <a:r>
              <a:rPr lang="pt-BR" b="1" u="sng" dirty="0"/>
              <a:t>usufruto impróprio</a:t>
            </a:r>
            <a:r>
              <a:rPr lang="pt-BR" u="sng" dirty="0"/>
              <a:t> ou </a:t>
            </a:r>
            <a:r>
              <a:rPr lang="pt-BR" b="1" u="sng" dirty="0"/>
              <a:t>quase-usufruto</a:t>
            </a:r>
            <a:r>
              <a:rPr lang="pt-BR" dirty="0"/>
              <a:t> (seria um mútuo, onde ao final, ao invés de ser necessária a devolução da coisa recebida, paga-se o seu valor. Você está de acordo?). Para a sua constituição basta a tradição.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/>
              <a:t>bens imóveis</a:t>
            </a:r>
            <a:r>
              <a:rPr lang="pt-BR" dirty="0"/>
              <a:t> – para que o usufruto se constitua como direito real, é necessário o registro do título aquisitivo, decorrente de ato </a:t>
            </a:r>
            <a:r>
              <a:rPr lang="pt-BR" i="1" dirty="0"/>
              <a:t>inter vivos</a:t>
            </a:r>
            <a:r>
              <a:rPr lang="pt-BR" dirty="0"/>
              <a:t> ou </a:t>
            </a:r>
            <a:r>
              <a:rPr lang="pt-BR" i="1" dirty="0" err="1"/>
              <a:t>mortis</a:t>
            </a:r>
            <a:r>
              <a:rPr lang="pt-BR" i="1" dirty="0"/>
              <a:t> causa</a:t>
            </a:r>
            <a:r>
              <a:rPr lang="pt-BR" dirty="0"/>
              <a:t>, no competente Cartório de Registro de Imóveis (CC, 1.391).</a:t>
            </a:r>
            <a:endParaRPr lang="pt-BR" sz="4000" dirty="0"/>
          </a:p>
          <a:p>
            <a:pPr lvl="1"/>
            <a:r>
              <a:rPr lang="pt-BR" b="1" dirty="0"/>
              <a:t>patrimônio</a:t>
            </a:r>
            <a:r>
              <a:rPr lang="pt-BR" dirty="0"/>
              <a:t> – total ou parcial. </a:t>
            </a:r>
            <a:r>
              <a:rPr lang="pt-BR" b="1" dirty="0"/>
              <a:t>Patrimônio</a:t>
            </a:r>
            <a:r>
              <a:rPr lang="pt-BR" dirty="0"/>
              <a:t> é o conjunto de bens, direitos e obrigações economicamente apreciáveis, pertencentes a uma pessoa e considerados em sua universalidade.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/>
              <a:t>3 -Características jurídicas</a:t>
            </a:r>
          </a:p>
          <a:p>
            <a:pPr lvl="0"/>
            <a:endParaRPr lang="pt-BR" sz="4400" dirty="0"/>
          </a:p>
          <a:p>
            <a:pPr lvl="1"/>
            <a:r>
              <a:rPr lang="pt-BR" dirty="0"/>
              <a:t>é direito real sobre coisa alheia</a:t>
            </a:r>
            <a:endParaRPr lang="pt-BR" sz="4000" dirty="0"/>
          </a:p>
          <a:p>
            <a:pPr lvl="1"/>
            <a:r>
              <a:rPr lang="pt-BR" dirty="0"/>
              <a:t>é temporário e pode estar sujeito a condição – não excede a vida do usufrutuário pessoa física (CC, 1.410, I) nem o prazo de 30 anos, se o usufrutuário for pessoa jurídica (CC, 1.410, III).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não se transmite aos herdeiros por falecimento do usufrutuário e não é permitida a sua alienação (CC, 1.393). </a:t>
            </a:r>
            <a:r>
              <a:rPr lang="pt-BR" u="sng" dirty="0"/>
              <a:t>É possível a cessão do seu exercício</a:t>
            </a:r>
            <a:r>
              <a:rPr lang="pt-BR" dirty="0"/>
              <a:t>.</a:t>
            </a:r>
            <a:endParaRPr lang="pt-BR" sz="4000" dirty="0"/>
          </a:p>
          <a:p>
            <a:pPr lvl="1"/>
            <a:r>
              <a:rPr lang="pt-BR" dirty="0"/>
              <a:t>é impenhorável, porque é inalienável. </a:t>
            </a:r>
            <a:r>
              <a:rPr lang="pt-BR" u="sng" dirty="0"/>
              <a:t>O seu exercício, porém, pode ser penhorado, hipótese em que a penhora recairá sobre a percepção dos frutos</a:t>
            </a:r>
            <a:r>
              <a:rPr lang="pt-BR" dirty="0"/>
              <a:t>. </a:t>
            </a:r>
            <a:r>
              <a:rPr lang="pt-BR" b="1" dirty="0"/>
              <a:t>Se, porém, o usufruto for legal (</a:t>
            </a:r>
            <a:r>
              <a:rPr lang="pt-BR" dirty="0"/>
              <a:t>Exemplos: </a:t>
            </a:r>
            <a:r>
              <a:rPr lang="pt-BR" b="1" dirty="0"/>
              <a:t>CC, 1.652, I e 1.689, I), nem o exercício do direito ao usufruto pode ser penhorado</a:t>
            </a:r>
            <a:r>
              <a:rPr lang="pt-BR" dirty="0"/>
              <a:t>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b="1" dirty="0" smtClean="0"/>
              <a:t>4 - Casos </a:t>
            </a:r>
            <a:r>
              <a:rPr lang="pt-BR" b="1" dirty="0"/>
              <a:t>especiais de usufruto</a:t>
            </a:r>
            <a:endParaRPr lang="pt-BR" sz="4400" dirty="0"/>
          </a:p>
          <a:p>
            <a:pPr lvl="1"/>
            <a:r>
              <a:rPr lang="pt-BR" b="1" dirty="0"/>
              <a:t>usufruto de títulos de créditos</a:t>
            </a:r>
            <a:r>
              <a:rPr lang="pt-BR" dirty="0"/>
              <a:t> – Leiam CC, 1.395 e parágrafo único. Cessado o usufruto, o nu-proprietário pode receber os títulos substituídos ou exigir o correspondente em dinheiro.</a:t>
            </a:r>
            <a:endParaRPr lang="pt-BR" sz="4000" dirty="0"/>
          </a:p>
          <a:p>
            <a:pPr lvl="1"/>
            <a:r>
              <a:rPr lang="pt-BR" b="1" dirty="0"/>
              <a:t>usufruto de rebanho</a:t>
            </a:r>
            <a:r>
              <a:rPr lang="pt-BR" dirty="0"/>
              <a:t> – Leiam CC, 1.397. </a:t>
            </a:r>
            <a:r>
              <a:rPr lang="pt-BR" u="sng" dirty="0"/>
              <a:t>A questão central é a reposição, por ocasião da extinção do usufruto, do número de animais inicialmente constante do rebanho</a:t>
            </a:r>
            <a:r>
              <a:rPr lang="pt-BR" dirty="0"/>
              <a:t>. As crias de animais são </a:t>
            </a:r>
            <a:r>
              <a:rPr lang="pt-BR" b="1" dirty="0"/>
              <a:t>frutos naturais</a:t>
            </a:r>
            <a:r>
              <a:rPr lang="pt-BR" dirty="0"/>
              <a:t>. O rebanho é uma universalidade.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/>
              <a:t>usufruto sobre florestas e minas</a:t>
            </a:r>
            <a:r>
              <a:rPr lang="pt-BR" dirty="0"/>
              <a:t> – Leiam CC, 1.392, § 2º. O usufruto é impróprio, porque algo será devolvido em lugar da coisa dada em usufruto. Para que algo deva ser devolvido em substituição, algo da coisa dada deve ter sido consumido.</a:t>
            </a:r>
            <a:endParaRPr lang="pt-BR" sz="4000" dirty="0"/>
          </a:p>
          <a:p>
            <a:pPr lvl="1"/>
            <a:r>
              <a:rPr lang="pt-BR" b="1" dirty="0"/>
              <a:t>usufruto de coisas consumíveis</a:t>
            </a:r>
            <a:r>
              <a:rPr lang="pt-BR" dirty="0"/>
              <a:t> – Leiam o CC, 1.392, § 1º. É o chamado </a:t>
            </a:r>
            <a:r>
              <a:rPr lang="pt-BR" b="1" dirty="0"/>
              <a:t>quase usufruto</a:t>
            </a:r>
            <a:r>
              <a:rPr lang="pt-BR" dirty="0"/>
              <a:t> ou </a:t>
            </a:r>
            <a:r>
              <a:rPr lang="pt-BR" b="1" dirty="0"/>
              <a:t>usufruto impróprio, </a:t>
            </a:r>
            <a:r>
              <a:rPr lang="pt-BR" dirty="0"/>
              <a:t>porque a sua natureza, em rigor, não se acomoda à idéia do instituto.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b="1" dirty="0" smtClean="0"/>
              <a:t>5 - Modos </a:t>
            </a:r>
            <a:r>
              <a:rPr lang="pt-BR" b="1" dirty="0"/>
              <a:t>constitutivos</a:t>
            </a:r>
            <a:endParaRPr lang="pt-BR" sz="4400" dirty="0"/>
          </a:p>
          <a:p>
            <a:pPr lvl="1"/>
            <a:r>
              <a:rPr lang="pt-BR" b="1" dirty="0"/>
              <a:t>por lei</a:t>
            </a:r>
            <a:r>
              <a:rPr lang="pt-BR" dirty="0"/>
              <a:t> – são os casos de </a:t>
            </a:r>
            <a:r>
              <a:rPr lang="pt-BR" b="1" dirty="0"/>
              <a:t>usufruto legal</a:t>
            </a:r>
            <a:r>
              <a:rPr lang="pt-BR" dirty="0"/>
              <a:t>. Vejam item </a:t>
            </a:r>
            <a:r>
              <a:rPr lang="pt-BR" dirty="0" smtClean="0"/>
              <a:t>já especificado acima</a:t>
            </a:r>
            <a:r>
              <a:rPr lang="pt-BR" dirty="0"/>
              <a:t>.</a:t>
            </a:r>
            <a:endParaRPr lang="pt-BR" sz="4000" dirty="0"/>
          </a:p>
          <a:p>
            <a:pPr lvl="1"/>
            <a:r>
              <a:rPr lang="pt-BR" b="1" dirty="0"/>
              <a:t>por ato jurídico </a:t>
            </a:r>
            <a:r>
              <a:rPr lang="pt-BR" b="1" i="1" dirty="0"/>
              <a:t>inter vivos</a:t>
            </a:r>
            <a:r>
              <a:rPr lang="pt-BR" b="1" dirty="0"/>
              <a:t> </a:t>
            </a:r>
            <a:r>
              <a:rPr lang="pt-BR" dirty="0"/>
              <a:t>(declaração unilateral da vontade ou negócio jurídico gratuito ou oneroso) </a:t>
            </a:r>
            <a:r>
              <a:rPr lang="pt-BR" b="1" dirty="0"/>
              <a:t>ou </a:t>
            </a:r>
            <a:r>
              <a:rPr lang="pt-BR" b="1" i="1" dirty="0"/>
              <a:t>causa </a:t>
            </a:r>
            <a:r>
              <a:rPr lang="pt-BR" b="1" i="1" dirty="0" err="1"/>
              <a:t>mortis</a:t>
            </a:r>
            <a:r>
              <a:rPr lang="pt-BR" b="1" dirty="0"/>
              <a:t> </a:t>
            </a:r>
            <a:r>
              <a:rPr lang="pt-BR" dirty="0"/>
              <a:t>(testamento ou legado). Essa constituição pode dar-se por </a:t>
            </a:r>
            <a:r>
              <a:rPr lang="pt-BR" b="1" dirty="0"/>
              <a:t>alienação</a:t>
            </a:r>
            <a:r>
              <a:rPr lang="pt-BR" dirty="0"/>
              <a:t> (por contrato ou testamento, quando o proprietário concede o usufruto e reserva para si a nua-propriedade) e por </a:t>
            </a:r>
            <a:r>
              <a:rPr lang="pt-BR" b="1" dirty="0"/>
              <a:t>retenção</a:t>
            </a:r>
            <a:r>
              <a:rPr lang="pt-BR" dirty="0"/>
              <a:t> (quando o dono da coisa transmite a nua-propriedade e reserva para si o usufruto).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1.- </a:t>
            </a:r>
            <a:r>
              <a:rPr lang="pt-BR" b="1" dirty="0"/>
              <a:t>Direitos Reais Sobre Bens Alheios.</a:t>
            </a:r>
          </a:p>
          <a:p>
            <a:r>
              <a:rPr lang="pt-BR" b="1" dirty="0"/>
              <a:t>Existem dois pólos:</a:t>
            </a:r>
          </a:p>
          <a:p>
            <a:r>
              <a:rPr lang="pt-BR" b="1" dirty="0"/>
              <a:t>- Sujeito Ativo – É o titular do direito real (São as prerrogativas de uns sobre coisas de outros</a:t>
            </a:r>
          </a:p>
          <a:p>
            <a:r>
              <a:rPr lang="pt-BR" dirty="0"/>
              <a:t>(novos titulares) diminuindo o direito destes sobre elas</a:t>
            </a:r>
          </a:p>
          <a:p>
            <a:r>
              <a:rPr lang="pt-BR" b="1" dirty="0"/>
              <a:t>- Sujeito passivo – É o titular da propriedade</a:t>
            </a:r>
          </a:p>
          <a:p>
            <a:r>
              <a:rPr lang="pt-BR" dirty="0"/>
              <a:t>- É aquele que conserva as prerrogativas, o proprietário.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/>
              <a:t>por sub-rogação real</a:t>
            </a:r>
            <a:r>
              <a:rPr lang="pt-BR" dirty="0"/>
              <a:t> – o bem sobre o qual incide o usufruto é substituído.</a:t>
            </a:r>
            <a:endParaRPr lang="pt-BR" sz="4000" dirty="0"/>
          </a:p>
          <a:p>
            <a:pPr lvl="1"/>
            <a:r>
              <a:rPr lang="pt-BR" b="1" dirty="0"/>
              <a:t>por usucapião</a:t>
            </a:r>
            <a:r>
              <a:rPr lang="pt-BR" dirty="0"/>
              <a:t> – adquirido pelo decurso do tempo, nos termo do disposto no CC, 1.238/1.240. </a:t>
            </a:r>
            <a:r>
              <a:rPr lang="pt-BR" b="1" dirty="0"/>
              <a:t>Não exige registro no Cartório de Registro de Imóveis (CC, 1.391)</a:t>
            </a:r>
            <a:r>
              <a:rPr lang="pt-BR" dirty="0"/>
              <a:t>.</a:t>
            </a:r>
            <a:endParaRPr lang="pt-BR" sz="4000" dirty="0"/>
          </a:p>
          <a:p>
            <a:pPr lvl="1"/>
            <a:r>
              <a:rPr lang="pt-BR" b="1" dirty="0"/>
              <a:t>por sentença</a:t>
            </a:r>
            <a:r>
              <a:rPr lang="pt-BR" dirty="0"/>
              <a:t> – CPC, 716/729, ao disciplinar a execução por quantia certa contra devedor solvente.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pt-BR" b="1" dirty="0" smtClean="0"/>
              <a:t>6 - Analogia </a:t>
            </a:r>
            <a:r>
              <a:rPr lang="pt-BR" b="1" dirty="0"/>
              <a:t>com outros institutos jurídicos</a:t>
            </a:r>
            <a:endParaRPr lang="pt-BR" sz="4400" dirty="0"/>
          </a:p>
          <a:p>
            <a:pPr lvl="1" algn="just"/>
            <a:r>
              <a:rPr lang="pt-BR" b="1" dirty="0"/>
              <a:t>com a enfiteuse</a:t>
            </a:r>
            <a:r>
              <a:rPr lang="pt-BR" dirty="0"/>
              <a:t> – ambos representam direito real sobre coisa alheia, mas: 1) na enfiteuse, o enfiteuta pode transmitir o bem; 2) a enfiteuse é perpétua; 3) a enfiteuse recai somente sobre terrenos para fins de plantação ou edificação; 4) a enfiteuse é sempre onerosa.</a:t>
            </a:r>
            <a:endParaRPr lang="pt-BR" sz="4000" dirty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pt-BR" b="1" dirty="0" smtClean="0"/>
              <a:t>- com </a:t>
            </a:r>
            <a:r>
              <a:rPr lang="pt-BR" b="1" dirty="0"/>
              <a:t>a locação</a:t>
            </a:r>
            <a:r>
              <a:rPr lang="pt-BR" dirty="0"/>
              <a:t> – 1) a locação é direito pessoal que só pode ser exercido contra o locador; 2) só recai sobre bens corpóreos; 3) decorre apenas do contrato; 4) é sempre onerosa.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b="1" dirty="0" smtClean="0"/>
              <a:t>- com </a:t>
            </a:r>
            <a:r>
              <a:rPr lang="pt-BR" b="1" dirty="0"/>
              <a:t>o fideicomisso</a:t>
            </a:r>
            <a:r>
              <a:rPr lang="pt-BR" dirty="0"/>
              <a:t> – o fideicomisso é uma forma de substituição testamentária pela qual o testador (</a:t>
            </a:r>
            <a:r>
              <a:rPr lang="pt-BR" dirty="0" err="1"/>
              <a:t>fideicomitente</a:t>
            </a:r>
            <a:r>
              <a:rPr lang="pt-BR" dirty="0"/>
              <a:t>) impõe a um dos herdeiros ou legatários (fiduciário – pode vender, mas o ônus transmite-se ao comprador) a obrigação de, por morte sua, ou sob certa condição, transmitir a outro herdeiro ou legatário (fideicomissário – se morrer antes, a propriedade consolida-se nas mãos do fiduciário) a herança ou o legado, mantendo até então a propriedade, mas sob condição resolúvel.</a:t>
            </a:r>
            <a:endParaRPr lang="pt-BR" sz="4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b="1" dirty="0" smtClean="0"/>
              <a:t>7 - Direitos </a:t>
            </a:r>
            <a:r>
              <a:rPr lang="pt-BR" b="1" dirty="0"/>
              <a:t>e obrigações do usufrutuário</a:t>
            </a:r>
            <a:endParaRPr lang="pt-BR" dirty="0"/>
          </a:p>
          <a:p>
            <a:r>
              <a:rPr lang="pt-BR" dirty="0"/>
              <a:t>Eles podem estar expressos no ato constitutivo do usufruto, mas, na falta dessas previsões prevalecem as contidas na legislação civil (CC, 1.394/1.409). </a:t>
            </a:r>
          </a:p>
          <a:p>
            <a:r>
              <a:rPr lang="pt-BR" b="1" dirty="0"/>
              <a:t> </a:t>
            </a:r>
            <a:endParaRPr lang="pt-BR" dirty="0"/>
          </a:p>
          <a:p>
            <a:pPr lvl="0"/>
            <a:r>
              <a:rPr lang="pt-BR" b="1" dirty="0" smtClean="0"/>
              <a:t>8 - Direitos </a:t>
            </a:r>
            <a:r>
              <a:rPr lang="pt-BR" b="1" dirty="0"/>
              <a:t>e deveres do nu-proprietário</a:t>
            </a:r>
            <a:endParaRPr lang="pt-BR" dirty="0"/>
          </a:p>
          <a:p>
            <a:r>
              <a:rPr lang="pt-BR" dirty="0" smtClean="0"/>
              <a:t> Ler artigos CC:  </a:t>
            </a:r>
            <a:r>
              <a:rPr lang="pt-BR" dirty="0"/>
              <a:t>1.392 e parágrafos, 1.396, parágrafo único, 1.398, 1.399, 1.400, 1.401, 1.404, 1.407, § 1º e 1.408. Também CPC, 1.112, VI e 1.113.</a:t>
            </a:r>
          </a:p>
          <a:p>
            <a:r>
              <a:rPr lang="pt-BR" b="1" dirty="0"/>
              <a:t> 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b="1" dirty="0" smtClean="0"/>
              <a:t>9 - Extinção </a:t>
            </a:r>
            <a:r>
              <a:rPr lang="pt-BR" b="1" dirty="0"/>
              <a:t>do usufruto – CC, 1.410 e 1.411.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a) </a:t>
            </a:r>
            <a:r>
              <a:rPr lang="pt-BR" b="1" dirty="0"/>
              <a:t>extinção pela morte do usufrutuário</a:t>
            </a:r>
            <a:r>
              <a:rPr lang="pt-BR" dirty="0"/>
              <a:t> – se for mais de um, vejam o CC, 1.411. Se o usufrutuário for pessoa jurídica, além do prazo máximo de 30 anos (CC, 1.410, III), a extinção tem como causa a dissolução e a liquidação da sociedade. 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b) </a:t>
            </a:r>
            <a:r>
              <a:rPr lang="pt-BR" b="1" dirty="0"/>
              <a:t>pela cessação do motivo de que se origina – Ex.: </a:t>
            </a:r>
            <a:r>
              <a:rPr lang="pt-BR" dirty="0"/>
              <a:t>pai que perde o pátrio poder; maioridade do filho; formatura da pessoa beneficiada com usufruto submetido a essa condição resolutiva. </a:t>
            </a:r>
            <a:endParaRPr lang="pt-BR" dirty="0" smtClean="0"/>
          </a:p>
          <a:p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c) a </a:t>
            </a:r>
            <a:r>
              <a:rPr lang="pt-BR" b="1" u="sng" dirty="0" smtClean="0"/>
              <a:t>consolidação</a:t>
            </a:r>
            <a:r>
              <a:rPr lang="pt-BR" dirty="0" smtClean="0"/>
              <a:t> ocorre quando se concentram em uma mesma pessoa as qualidades de nu-proprietário e usufrutuário. Isto pode ocorrer com a morte do usufrutuário ou quando o nu-proprietário consegue a aquisição do usufruto por ato </a:t>
            </a:r>
            <a:r>
              <a:rPr lang="pt-BR" i="1" dirty="0" smtClean="0"/>
              <a:t>inter vivos</a:t>
            </a:r>
            <a:r>
              <a:rPr lang="pt-BR" dirty="0" smtClean="0"/>
              <a:t> ou </a:t>
            </a:r>
            <a:r>
              <a:rPr lang="pt-BR" i="1" dirty="0" err="1" smtClean="0"/>
              <a:t>mortis</a:t>
            </a:r>
            <a:r>
              <a:rPr lang="pt-BR" i="1" dirty="0" smtClean="0"/>
              <a:t> causa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 ALIENAÇÃO FIDUCIÁRIA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1. </a:t>
            </a:r>
            <a:r>
              <a:rPr lang="pt-BR" b="1" dirty="0" smtClean="0"/>
              <a:t>Conceito – </a:t>
            </a:r>
          </a:p>
          <a:p>
            <a:pPr algn="just"/>
            <a:r>
              <a:rPr lang="pt-BR" dirty="0" smtClean="0"/>
              <a:t>Segundo </a:t>
            </a:r>
            <a:r>
              <a:rPr lang="pt-BR" dirty="0"/>
              <a:t>Silvio Rodrigues “a alienação fiduciária em garantia é o negócio jurídico mediante o qual o adquirente de um bem transfere o domínio do mesmo ao credor que emprestou o dinheiro para pagar-lhe o preço, continuando, entretanto o alienante a possuí-lo pelo </a:t>
            </a:r>
            <a:r>
              <a:rPr lang="pt-BR" dirty="0" err="1"/>
              <a:t>constituto</a:t>
            </a:r>
            <a:r>
              <a:rPr lang="pt-BR" dirty="0"/>
              <a:t> possessório, resolvendo-se o domínio do credor quando for pago de seu crédito</a:t>
            </a:r>
            <a:r>
              <a:rPr lang="pt-BR" dirty="0" smtClean="0"/>
              <a:t>”.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É </a:t>
            </a:r>
            <a:r>
              <a:rPr lang="pt-BR" dirty="0"/>
              <a:t>um negócio que tem por escopo garantir empréstimo, feito pelo financiador ao adquirente, para que este pague o preço da aquisição. Para garantir o reembolso da quantia mutuada o adquirente transfere ao financiador o domínio da coisa adquirida que a conserva até ser pago do preço.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2 - Disciplina </a:t>
            </a:r>
            <a:r>
              <a:rPr lang="pt-BR" b="1" dirty="0"/>
              <a:t>legal:</a:t>
            </a:r>
            <a:endParaRPr lang="pt-BR" dirty="0"/>
          </a:p>
          <a:p>
            <a:r>
              <a:rPr lang="pt-BR" dirty="0"/>
              <a:t>a – Bens imóveis: </a:t>
            </a:r>
            <a:r>
              <a:rPr lang="pt-BR" dirty="0" err="1"/>
              <a:t>arts</a:t>
            </a:r>
            <a:r>
              <a:rPr lang="pt-BR" dirty="0"/>
              <a:t>. 22 e 23 da Lei nº 9.514/97</a:t>
            </a:r>
          </a:p>
          <a:p>
            <a:r>
              <a:rPr lang="pt-BR" dirty="0"/>
              <a:t>b – Bens móveis: art. 66-B da lei nº 4.729/65</a:t>
            </a:r>
          </a:p>
          <a:p>
            <a:r>
              <a:rPr lang="pt-BR" dirty="0"/>
              <a:t>c – </a:t>
            </a:r>
            <a:r>
              <a:rPr lang="pt-BR" dirty="0" err="1"/>
              <a:t>Decreto-lei</a:t>
            </a:r>
            <a:r>
              <a:rPr lang="pt-BR" dirty="0"/>
              <a:t> nº 911/69 – aspectos processuais desse contrato</a:t>
            </a:r>
          </a:p>
          <a:p>
            <a:r>
              <a:rPr lang="pt-BR" dirty="0"/>
              <a:t>d – Código Civil (da propriedade fiduciária): </a:t>
            </a:r>
            <a:r>
              <a:rPr lang="pt-BR" dirty="0" err="1"/>
              <a:t>arts</a:t>
            </a:r>
            <a:r>
              <a:rPr lang="pt-BR" dirty="0"/>
              <a:t>. 1.361 a 1.368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3. Partes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 err="1"/>
              <a:t>Devedor-fiduciante</a:t>
            </a:r>
            <a:r>
              <a:rPr lang="pt-BR" dirty="0"/>
              <a:t> X Credor-fiduciário</a:t>
            </a:r>
          </a:p>
          <a:p>
            <a:r>
              <a:rPr lang="pt-BR" dirty="0"/>
              <a:t>a) Participação do vendedor do Bem.</a:t>
            </a:r>
          </a:p>
          <a:p>
            <a:r>
              <a:rPr lang="pt-BR" dirty="0"/>
              <a:t>b) STJ 28: Bem do próprio </a:t>
            </a:r>
            <a:r>
              <a:rPr lang="pt-BR" dirty="0" err="1"/>
              <a:t>Devedor-fiduciante</a:t>
            </a:r>
            <a:r>
              <a:rPr lang="pt-BR" dirty="0"/>
              <a:t> / Refinanciamento.</a:t>
            </a:r>
          </a:p>
          <a:p>
            <a:r>
              <a:rPr lang="pt-BR" dirty="0"/>
              <a:t>“o contrato de alienação </a:t>
            </a:r>
            <a:r>
              <a:rPr lang="pt-BR" dirty="0" err="1"/>
              <a:t>fiduciaria</a:t>
            </a:r>
            <a:r>
              <a:rPr lang="pt-BR" dirty="0"/>
              <a:t> em garantia pode ter por objeto bem que </a:t>
            </a:r>
            <a:r>
              <a:rPr lang="pt-BR" dirty="0" err="1"/>
              <a:t>ja</a:t>
            </a:r>
            <a:r>
              <a:rPr lang="pt-BR" dirty="0"/>
              <a:t> integrava o patrimônio do devedor.”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4  - Constituição da propriedade fiduciária:</a:t>
            </a:r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 smtClean="0"/>
              <a:t>Para </a:t>
            </a:r>
            <a:r>
              <a:rPr lang="pt-BR" dirty="0"/>
              <a:t>sua constituição requer instrumento escrito (público ou particular), que só valerá contra terceiros quando houver o seu assento no Registro de Títulos e Documentos do domicílio do devedor, ou, em se tratando de veículos, na repartição competente para o licenciamento, fazendo-se a devida anotação no certificado de registro. E, em se tratando do imóvel o seu acento far-se-á no registro imobiliário competente (Lei n. 9.514/97, </a:t>
            </a:r>
            <a:r>
              <a:rPr lang="pt-BR" dirty="0" err="1"/>
              <a:t>arts</a:t>
            </a:r>
            <a:r>
              <a:rPr lang="pt-BR" dirty="0"/>
              <a:t>. 23 e 9º, parágrafo único; Lei 6.015/73, art. 167, I, 35). Sem o registro ter-se-á o direito de crédito e não direito real, ou seja, propriedade fiduciária.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1.1- </a:t>
            </a:r>
            <a:r>
              <a:rPr lang="pt-BR" b="1" dirty="0"/>
              <a:t>Conceito - </a:t>
            </a:r>
            <a:r>
              <a:rPr lang="pt-BR" dirty="0"/>
              <a:t>São aqueles que paralisam a faculdade correspondente naquele que mantém </a:t>
            </a:r>
            <a:r>
              <a:rPr lang="pt-BR" dirty="0" smtClean="0"/>
              <a:t>à propriedade </a:t>
            </a:r>
            <a:r>
              <a:rPr lang="pt-BR" dirty="0"/>
              <a:t>e detém temporariamente os seus exercícios sem que jamais se </a:t>
            </a:r>
            <a:r>
              <a:rPr lang="pt-BR" dirty="0" smtClean="0"/>
              <a:t>destaque do </a:t>
            </a:r>
            <a:r>
              <a:rPr lang="pt-BR" dirty="0"/>
              <a:t>seu tronco - </a:t>
            </a:r>
            <a:r>
              <a:rPr lang="pt-BR" b="1" dirty="0"/>
              <a:t>(Silvio Rodrigues)</a:t>
            </a:r>
          </a:p>
          <a:p>
            <a:r>
              <a:rPr lang="pt-BR" b="1" dirty="0"/>
              <a:t>● Do ponto de vista do proprietário - </a:t>
            </a:r>
            <a:r>
              <a:rPr lang="pt-BR" dirty="0"/>
              <a:t>ele paralisa uma de suas faculdade que passa a existir no </a:t>
            </a:r>
            <a:r>
              <a:rPr lang="pt-BR" dirty="0" smtClean="0"/>
              <a:t>outro</a:t>
            </a:r>
            <a:r>
              <a:rPr lang="pt-BR" b="1" dirty="0" smtClean="0"/>
              <a:t> </a:t>
            </a:r>
            <a:r>
              <a:rPr lang="pt-BR" dirty="0" smtClean="0"/>
              <a:t>proprietário</a:t>
            </a:r>
            <a:r>
              <a:rPr lang="pt-BR" dirty="0"/>
              <a:t>, tipo usar ou gozar, mas ela não vai pertencer ao outro, apenas fica </a:t>
            </a:r>
            <a:r>
              <a:rPr lang="pt-BR" dirty="0" smtClean="0"/>
              <a:t>paralisada em relação ao proprietário.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5 </a:t>
            </a:r>
            <a:r>
              <a:rPr lang="pt-BR" b="1" dirty="0"/>
              <a:t>- Posse direta do </a:t>
            </a:r>
            <a:r>
              <a:rPr lang="pt-BR" b="1" dirty="0" err="1"/>
              <a:t>fiduciante</a:t>
            </a:r>
            <a:r>
              <a:rPr lang="pt-BR" b="1" dirty="0"/>
              <a:t>;</a:t>
            </a:r>
            <a:endParaRPr lang="pt-BR" dirty="0"/>
          </a:p>
          <a:p>
            <a:pPr algn="just"/>
            <a:r>
              <a:rPr lang="pt-BR" dirty="0"/>
              <a:t>O devedor (</a:t>
            </a:r>
            <a:r>
              <a:rPr lang="pt-BR" dirty="0" err="1"/>
              <a:t>fiduciante</a:t>
            </a:r>
            <a:r>
              <a:rPr lang="pt-BR" dirty="0"/>
              <a:t>) ficará coma posse direta da coisa alienada em garantia fiduciária. O alienante ou </a:t>
            </a:r>
            <a:r>
              <a:rPr lang="pt-BR" dirty="0" err="1"/>
              <a:t>fiduciante</a:t>
            </a:r>
            <a:r>
              <a:rPr lang="pt-BR" dirty="0"/>
              <a:t> possuirá, então, em nome do adquirente (fiduciário), conservando a coisa em seu poder com as obrigações do depositário (ciência jurídica 80:125). A posse indireta ficará com o proprietário fiduciário (credor). O fiduciário é proprietário </a:t>
            </a:r>
            <a:r>
              <a:rPr lang="pt-BR" i="1" dirty="0"/>
              <a:t>pro </a:t>
            </a:r>
            <a:r>
              <a:rPr lang="pt-BR" i="1" dirty="0" err="1"/>
              <a:t>tempore</a:t>
            </a:r>
            <a:r>
              <a:rPr lang="pt-BR" dirty="0"/>
              <a:t> da coisa que lhe é transferida apenas com a posse indireta.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6- </a:t>
            </a:r>
            <a:r>
              <a:rPr lang="pt-BR" b="1" dirty="0"/>
              <a:t>Aquisição superveniente da propriedade pelo </a:t>
            </a:r>
            <a:r>
              <a:rPr lang="pt-BR" b="1" dirty="0" err="1"/>
              <a:t>fiduciante</a:t>
            </a:r>
            <a:r>
              <a:rPr lang="pt-BR" b="1" dirty="0"/>
              <a:t>:</a:t>
            </a:r>
            <a:endParaRPr lang="pt-BR" dirty="0"/>
          </a:p>
          <a:p>
            <a:pPr algn="just"/>
            <a:r>
              <a:rPr lang="pt-BR" dirty="0"/>
              <a:t>É direito do devedor tornar eficaz, desde o arquivamento, a transferência da propriedade fiduciária, se vier a adquirir o domínio superveniente.</a:t>
            </a:r>
          </a:p>
          <a:p>
            <a:r>
              <a:rPr lang="pt-BR" b="1" dirty="0" smtClean="0"/>
              <a:t>7- </a:t>
            </a:r>
            <a:r>
              <a:rPr lang="pt-BR" b="1" dirty="0"/>
              <a:t>Conteúdo do contrato:</a:t>
            </a:r>
            <a:endParaRPr lang="pt-BR" dirty="0"/>
          </a:p>
          <a:p>
            <a:pPr algn="just"/>
            <a:r>
              <a:rPr lang="pt-BR" dirty="0"/>
              <a:t>Documento escrito (público ou particular), com que se celebra o contrato, que servirá de título à propriedade fiduciária, deverá conter</a:t>
            </a:r>
            <a:r>
              <a:rPr lang="pt-BR" dirty="0" smtClean="0"/>
              <a:t>:</a:t>
            </a:r>
          </a:p>
          <a:p>
            <a:pPr algn="just"/>
            <a:r>
              <a:rPr lang="pt-BR" dirty="0" smtClean="0"/>
              <a:t>- O total do débito garantido, ou sua estimativa;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- </a:t>
            </a:r>
            <a:r>
              <a:rPr lang="pt-BR" dirty="0"/>
              <a:t>O prazo ou época do pagamento;</a:t>
            </a:r>
          </a:p>
          <a:p>
            <a:pPr algn="just"/>
            <a:r>
              <a:rPr lang="pt-BR" dirty="0"/>
              <a:t>- A taxa de juros, se houver, e descrição do objeto da transferência, com todos os elementos que o identificam. Tal identificação poderá ser por número, marca ou outro sinal </a:t>
            </a:r>
            <a:r>
              <a:rPr lang="pt-BR" dirty="0" err="1"/>
              <a:t>identificativo</a:t>
            </a:r>
            <a:r>
              <a:rPr lang="pt-BR" dirty="0"/>
              <a:t>.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8- </a:t>
            </a:r>
            <a:r>
              <a:rPr lang="pt-BR" b="1" dirty="0"/>
              <a:t>Uso da coisa alienada em garantia pelo </a:t>
            </a:r>
            <a:r>
              <a:rPr lang="pt-BR" b="1" dirty="0" err="1"/>
              <a:t>fiduciante</a:t>
            </a:r>
            <a:r>
              <a:rPr lang="pt-BR" b="1" dirty="0"/>
              <a:t>:</a:t>
            </a:r>
            <a:endParaRPr lang="pt-BR" dirty="0"/>
          </a:p>
          <a:p>
            <a:pPr algn="just"/>
            <a:r>
              <a:rPr lang="pt-BR" dirty="0" smtClean="0"/>
              <a:t>Se </a:t>
            </a:r>
            <a:r>
              <a:rPr lang="pt-BR" dirty="0"/>
              <a:t>o </a:t>
            </a:r>
            <a:r>
              <a:rPr lang="pt-BR" dirty="0" err="1"/>
              <a:t>fiduciante</a:t>
            </a:r>
            <a:r>
              <a:rPr lang="pt-BR" dirty="0"/>
              <a:t> (devedor) é o possuidor direto (CC, art. 1.361, § 2º), tem o direito de conservar a coisa em seu poder, antes do vencimento do débito, arcando, na qualidade de depositário, com todas as despesas de conservação, visto que, ao usá-la conforme sua destinação, deverá empregar, na sua guarda, toda diligência exigida por sua natureza, dela cuidando como se sua fosse.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9 </a:t>
            </a:r>
            <a:r>
              <a:rPr lang="pt-BR" b="1" dirty="0"/>
              <a:t>- Restituição da coisa:</a:t>
            </a:r>
            <a:endParaRPr lang="pt-BR" dirty="0"/>
          </a:p>
          <a:p>
            <a:r>
              <a:rPr lang="pt-BR" dirty="0"/>
              <a:t>O devedor deverá devolver o bem, no estado em que o recebeu, ao credor, no caso de inadimplemento de sua obrigação, ou seja, de não pagamento do débito na época do seu vencimento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/>
              <a:t>10 </a:t>
            </a:r>
            <a:r>
              <a:rPr lang="pt-BR" b="1" dirty="0"/>
              <a:t>- Venda da coisa a terceiro pelo fiduciário: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 o credor, ou fiduciário, é proprietário </a:t>
            </a:r>
            <a:r>
              <a:rPr lang="pt-BR" i="1" dirty="0"/>
              <a:t>pro </a:t>
            </a:r>
            <a:r>
              <a:rPr lang="pt-BR" i="1" dirty="0" err="1"/>
              <a:t>tempore</a:t>
            </a:r>
            <a:r>
              <a:rPr lang="pt-BR" dirty="0"/>
              <a:t> da coisa fiduciária, que lhe é transferida, com vimos, apenas com aposse indireta, independentemente da sua tradição, vencida a dívida, sem que ocorra o pagamento, deverá, então, vende-la, judicial ou extrajudicialmente, a terceiro, afim de se pagar. Logo, se o </a:t>
            </a:r>
            <a:r>
              <a:rPr lang="pt-BR" dirty="0" err="1"/>
              <a:t>fiduciante</a:t>
            </a:r>
            <a:r>
              <a:rPr lang="pt-BR" dirty="0"/>
              <a:t> for inadimplente, o preço alcançado naquela venda será aplicado no pagamento do crédito do fiduciário e das despesas havidas com a cobrança, entregando, é obvio ao </a:t>
            </a:r>
            <a:r>
              <a:rPr lang="pt-BR" dirty="0" err="1"/>
              <a:t>fiduciante</a:t>
            </a:r>
            <a:r>
              <a:rPr lang="pt-BR" dirty="0"/>
              <a:t> o saldo que, por ventura, houver.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11- </a:t>
            </a:r>
            <a:r>
              <a:rPr lang="pt-BR" b="1" dirty="0"/>
              <a:t>Proibição de pacto </a:t>
            </a:r>
            <a:r>
              <a:rPr lang="pt-BR" b="1" dirty="0" err="1"/>
              <a:t>comissório</a:t>
            </a:r>
            <a:r>
              <a:rPr lang="pt-BR" b="1" dirty="0"/>
              <a:t>:</a:t>
            </a:r>
            <a:endParaRPr lang="pt-BR" dirty="0"/>
          </a:p>
          <a:p>
            <a:endParaRPr lang="pt-BR" dirty="0" smtClean="0"/>
          </a:p>
          <a:p>
            <a:pPr algn="just"/>
            <a:r>
              <a:rPr lang="pt-BR" dirty="0" smtClean="0"/>
              <a:t>É </a:t>
            </a:r>
            <a:r>
              <a:rPr lang="pt-BR" dirty="0"/>
              <a:t>inválida a cláusula inserida no contrato, que serve de título a propriedade fiduciária, outorgando ao fiduciário o direito de ficar com a coisa alienada em garantia, se inadimplente o </a:t>
            </a:r>
            <a:r>
              <a:rPr lang="pt-BR" dirty="0" err="1"/>
              <a:t>fiduciante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12 </a:t>
            </a:r>
            <a:r>
              <a:rPr lang="pt-BR" b="1" dirty="0"/>
              <a:t>- Transferência a terceiro do seu direito eventual à coisa feita pelo </a:t>
            </a:r>
            <a:r>
              <a:rPr lang="pt-BR" b="1" dirty="0" err="1"/>
              <a:t>fiduciante</a:t>
            </a:r>
            <a:r>
              <a:rPr lang="pt-BR" b="1" dirty="0"/>
              <a:t>:</a:t>
            </a:r>
            <a:endParaRPr lang="pt-BR" dirty="0"/>
          </a:p>
          <a:p>
            <a:r>
              <a:rPr lang="pt-BR" dirty="0"/>
              <a:t>Nada obsta que, com anuência do fiduciário, o </a:t>
            </a:r>
            <a:r>
              <a:rPr lang="pt-BR" dirty="0" err="1"/>
              <a:t>fiduciante</a:t>
            </a:r>
            <a:r>
              <a:rPr lang="pt-BR" dirty="0"/>
              <a:t>, após o vencimento da dívida venha a transmitir os direitos eventuais à coisa, de que seja titular, assumindo, então, o adquirente as respectivas obrigações.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13 - </a:t>
            </a:r>
            <a:r>
              <a:rPr lang="pt-BR" b="1" dirty="0"/>
              <a:t>Obrigação pelo remanescente da dívida: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fiduciante</a:t>
            </a:r>
            <a:r>
              <a:rPr lang="pt-BR" dirty="0"/>
              <a:t> (devedor) continuará obrigado, pessoalmente, pelo remanescente do débito, se o produto alcançado pela venda do bem (CC, art. 1.364), realizada pelo credor (fiduciário), não for suficiente para saldar a sua dívida e as despesas efetuadas com a cobrança. Logo, é direito do fiduciário continuar sendo credor do </a:t>
            </a:r>
            <a:r>
              <a:rPr lang="pt-BR" dirty="0" err="1"/>
              <a:t>fiduciante</a:t>
            </a:r>
            <a:r>
              <a:rPr lang="pt-BR" dirty="0"/>
              <a:t> se o preço da venda não der para satisfazer o seu crédito nem as despesas de cobrança.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14 </a:t>
            </a:r>
            <a:r>
              <a:rPr lang="pt-BR" b="1" dirty="0"/>
              <a:t>- Aplicabilidade das disposições gerais dos direitos reais de garantia à propriedade fiduciária:</a:t>
            </a:r>
            <a:endParaRPr lang="pt-BR" dirty="0"/>
          </a:p>
          <a:p>
            <a:pPr algn="just"/>
            <a:r>
              <a:rPr lang="pt-BR" dirty="0"/>
              <a:t>Sendo a propriedade fiduciária um dos direitos reais de garantia, ao lado do penhor, da hipoteca e da anticrese, no que for cabível, </a:t>
            </a:r>
            <a:r>
              <a:rPr lang="pt-BR" dirty="0" err="1" smtClean="0"/>
              <a:t>aplicam-se-lhe</a:t>
            </a:r>
            <a:r>
              <a:rPr lang="pt-BR" dirty="0" smtClean="0"/>
              <a:t> </a:t>
            </a:r>
            <a:r>
              <a:rPr lang="pt-BR" dirty="0"/>
              <a:t>as normas dos artigos 1.421, 1.425, 1.426, 1.427 e 1.436 do Código Civil. Assim sendo, o </a:t>
            </a:r>
            <a:r>
              <a:rPr lang="pt-BR" dirty="0" err="1"/>
              <a:t>fiduciante</a:t>
            </a:r>
            <a:r>
              <a:rPr lang="pt-BR" dirty="0"/>
              <a:t> deverá pagar todas as prestações a que se obrigou se a </a:t>
            </a:r>
            <a:r>
              <a:rPr lang="pt-BR" i="1" dirty="0" err="1"/>
              <a:t>solutio</a:t>
            </a:r>
            <a:r>
              <a:rPr lang="pt-BR" dirty="0"/>
              <a:t> consistir em parcelas periódicas; logo o pagamento de uma ou mais prestações apenas não o exonerará (CC, art.1.421). E a ele aplicar-se-ão os casos arrolados no art. 1.425 de vencimento antecipado da dívida, no qual não se compreenderão os juros alusivos ao tempo ainda não decorrido (CC, art.1.426)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Terceiro </a:t>
            </a:r>
            <a:r>
              <a:rPr lang="pt-BR" dirty="0"/>
              <a:t>que vier a prestar garantia real por dívida alheia não terá o dever de </a:t>
            </a:r>
            <a:r>
              <a:rPr lang="pt-BR" dirty="0" err="1"/>
              <a:t>reforça-lo</a:t>
            </a:r>
            <a:r>
              <a:rPr lang="pt-BR" dirty="0"/>
              <a:t> se, sem culpa sua, houver perda ou desvalorização (CC, art. 1.427). Operar-se-á cessação da propriedade fiduciária (CC, art. 1.436) com: a extinção da obrigação; o perecimento da coisa alienada fiduciariamente; a renúncia do fiduciário, caso em que o crédito persiste sem a garantia; a confusão, isto é, se na mesma pessoa se concentrarem as qualidades de credor e de proprietário da coisa; a ocorrência de adjudicação judicial, a remição ou a venda da coisa fiduciária.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● Do ponto de vista do titular - </a:t>
            </a:r>
            <a:r>
              <a:rPr lang="pt-BR" dirty="0" smtClean="0"/>
              <a:t>São prerrogativas de uns sobre coisas de outros diminuindo o direito destes sobre elas (essas coisas)</a:t>
            </a:r>
          </a:p>
          <a:p>
            <a:r>
              <a:rPr lang="pt-BR" b="1" dirty="0" smtClean="0"/>
              <a:t>● O proprietário que concede não vai mais ter a plenitude</a:t>
            </a:r>
          </a:p>
          <a:p>
            <a:r>
              <a:rPr lang="pt-BR" b="1" dirty="0" smtClean="0"/>
              <a:t> </a:t>
            </a:r>
          </a:p>
          <a:p>
            <a:r>
              <a:rPr lang="pt-BR" b="1" dirty="0" smtClean="0"/>
              <a:t>1.2 </a:t>
            </a:r>
            <a:r>
              <a:rPr lang="pt-BR" b="1" dirty="0"/>
              <a:t>- O direito se constitui a partir de:</a:t>
            </a:r>
          </a:p>
          <a:p>
            <a:r>
              <a:rPr lang="pt-BR" dirty="0"/>
              <a:t>- Direito x Direito Real.</a:t>
            </a:r>
          </a:p>
          <a:p>
            <a:r>
              <a:rPr lang="pt-BR" b="1" dirty="0"/>
              <a:t>O registro é o passo que leva do direito real, surgindo assim o direito de seqüela.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15 </a:t>
            </a:r>
            <a:r>
              <a:rPr lang="pt-BR" b="1" dirty="0"/>
              <a:t>- Pagamento de dívida por terceiro:</a:t>
            </a:r>
            <a:endParaRPr lang="pt-BR" dirty="0"/>
          </a:p>
          <a:p>
            <a:r>
              <a:rPr lang="pt-BR" dirty="0"/>
              <a:t>Terceiro, interessado ou não, que vier a pagar débito do </a:t>
            </a:r>
            <a:r>
              <a:rPr lang="pt-BR" dirty="0" err="1"/>
              <a:t>fiduciante</a:t>
            </a:r>
            <a:r>
              <a:rPr lang="pt-BR" dirty="0"/>
              <a:t> se sub-rogará, de pleno direito, no crédito e na propriedade fiduciária.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AS ESPECIFICIDADES DA ALIENAÇÃO DE BENS MÓVEIS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1 -</a:t>
            </a:r>
            <a:r>
              <a:rPr lang="pt-BR" u="sng" dirty="0" smtClean="0"/>
              <a:t> Art</a:t>
            </a:r>
            <a:r>
              <a:rPr lang="pt-BR" u="sng" dirty="0"/>
              <a:t>. 66-B da Lei nº </a:t>
            </a:r>
            <a:r>
              <a:rPr lang="pt-BR" u="sng" dirty="0" smtClean="0"/>
              <a:t>4.728/65</a:t>
            </a:r>
            <a:r>
              <a:rPr lang="pt-BR" dirty="0" smtClean="0"/>
              <a:t> - </a:t>
            </a:r>
            <a:r>
              <a:rPr lang="pt-BR" dirty="0"/>
              <a:t>O contrato de alienação fiduciária celebrado no âmbito do mercado financeiro e de capitais, bem como em garantia de créditos fiscais e previdenciários, deverá conter, além dos requisitos definidos na Lei no 10.406, de 10 de janeiro de 2002 - Código Civil, a taxa de juros, a cláusula penal, o índice de atualização monetária, se houver, e as demais comissões e encargos.(Incluído pela Lei 10.931, de 2004)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2  - A fraude - estelionato  do devedor –</a:t>
            </a:r>
            <a:r>
              <a:rPr lang="pt-BR" dirty="0" smtClean="0"/>
              <a:t> § </a:t>
            </a:r>
            <a:r>
              <a:rPr lang="pt-BR" dirty="0"/>
              <a:t>2o O devedor que alienar, ou der em garantia a terceiros, coisa que já alienara fiduciariamente em garantia, ficará sujeito à pena prevista no art. 171, § 2o, I, do Código Penal.(Incluído pela Lei 10.931, de 2004)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3-  </a:t>
            </a:r>
            <a:r>
              <a:rPr lang="pt-BR" b="1" dirty="0"/>
              <a:t>Inadimplemento ou mora - Aplicação do art. 2º do DL nº 911/69</a:t>
            </a:r>
            <a:r>
              <a:rPr lang="pt-BR" b="1" dirty="0" smtClean="0"/>
              <a:t>: </a:t>
            </a:r>
          </a:p>
          <a:p>
            <a:pPr algn="just"/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Art</a:t>
            </a:r>
            <a:r>
              <a:rPr lang="pt-BR" dirty="0"/>
              <a:t> 2º </a:t>
            </a:r>
            <a:r>
              <a:rPr lang="pt-BR" dirty="0" smtClean="0"/>
              <a:t>- No </a:t>
            </a:r>
            <a:r>
              <a:rPr lang="pt-BR" dirty="0"/>
              <a:t>caso de inadimplemento ou mora nas obrigações contratuais garantidas mediante alienação fiduciária, o proprietário fiduciário ou credor poderá vender a coisa a terceiros, independentemente de leilão, hasta pública, avaliação prévia ou qualquer outra medida judicial ou extrajudicial, salvo disposição expressa em contrário prevista no contrato, devendo aplicar o preço da venda no pagamento de seu crédito e das despesas decorrentes e entregar ao devedor o saldo apurado, se </a:t>
            </a:r>
            <a:r>
              <a:rPr lang="pt-BR" dirty="0" smtClean="0"/>
              <a:t>houver, sendo proibido pacto </a:t>
            </a:r>
            <a:r>
              <a:rPr lang="pt-BR" dirty="0" err="1" smtClean="0"/>
              <a:t>comissório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- o saldo devedor desta alienação não constitui título executivo judicial - </a:t>
            </a:r>
            <a:r>
              <a:rPr lang="pt-BR" dirty="0"/>
              <a:t>Súmula 384 do STJ: “Cabe ação monitória para haver saldo remanescente oriundo de venda extrajudicial de bem alienado fiduciariamente em garantia.”</a:t>
            </a:r>
            <a:br>
              <a:rPr lang="pt-BR" dirty="0"/>
            </a:br>
            <a:r>
              <a:rPr lang="pt-BR" dirty="0"/>
              <a:t>DIREITO CIVIL E PROCESSUAL CIVIL. ALIENAÇÃO FIDUCIÁRIA EM GARANTIA. VENDA EXTRAJUDICIAL. EXECUÇÃO DO SALDO REMANESCENTE. IMPOSSIBILIDADE. AUSÊNCIA DE TÍTULO CERTO E LÍQUIDO. PRECEDENTES DA QUARTA TURMA. RECURSO ESPECIAL NÃO CONHECIDO.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4 - Da </a:t>
            </a:r>
            <a:r>
              <a:rPr lang="pt-BR" b="1" dirty="0"/>
              <a:t>Busca e </a:t>
            </a:r>
            <a:r>
              <a:rPr lang="pt-BR" b="1" dirty="0" smtClean="0"/>
              <a:t>Apreensão: Dec. Lei 911/69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: </a:t>
            </a:r>
          </a:p>
          <a:p>
            <a:r>
              <a:rPr lang="pt-BR" dirty="0" smtClean="0"/>
              <a:t>-  </a:t>
            </a:r>
            <a:r>
              <a:rPr lang="pt-BR" dirty="0" err="1" smtClean="0"/>
              <a:t>art</a:t>
            </a:r>
            <a:r>
              <a:rPr lang="pt-BR" dirty="0" smtClean="0"/>
              <a:t> 3º concessão por ordem liminar em caso de comprovação da mora ou inadimplemento do devedor.</a:t>
            </a:r>
          </a:p>
          <a:p>
            <a:endParaRPr lang="pt-BR" dirty="0" smtClean="0"/>
          </a:p>
          <a:p>
            <a:r>
              <a:rPr lang="pt-BR" dirty="0" smtClean="0"/>
              <a:t>- Comprovação </a:t>
            </a:r>
            <a:r>
              <a:rPr lang="pt-BR" dirty="0"/>
              <a:t>da mora - § 2º do art. </a:t>
            </a:r>
            <a:r>
              <a:rPr lang="pt-BR" dirty="0" smtClean="0"/>
              <a:t>2º - decorre do </a:t>
            </a:r>
            <a:r>
              <a:rPr lang="pt-BR" dirty="0"/>
              <a:t>simples vencimento do prazo para pagamento e poderá ser comprovada por carta registrada expedida por intermédio de Cartório de Títulos e Documentos ou pelo protesto do título, a critério do credor.</a:t>
            </a:r>
            <a:br>
              <a:rPr lang="pt-BR" dirty="0"/>
            </a:br>
            <a:endParaRPr lang="pt-B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</a:t>
            </a:r>
            <a:r>
              <a:rPr lang="pt-BR" b="1" dirty="0" smtClean="0"/>
              <a:t>5 - A transformação </a:t>
            </a:r>
            <a:r>
              <a:rPr lang="pt-BR" b="1" dirty="0"/>
              <a:t>de Busca e Apreensão em Depósito (art. 4º)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– ocorrerá se o </a:t>
            </a:r>
            <a:r>
              <a:rPr lang="pt-BR" dirty="0"/>
              <a:t>bem alienado fiduciariamente não for encontrado ou não se achar na posse do devedor, </a:t>
            </a:r>
            <a:r>
              <a:rPr lang="pt-BR" dirty="0" smtClean="0"/>
              <a:t>por requerimento do credor nos </a:t>
            </a:r>
            <a:r>
              <a:rPr lang="pt-BR" dirty="0"/>
              <a:t>mesmos autos, </a:t>
            </a:r>
            <a:r>
              <a:rPr lang="pt-BR" dirty="0" smtClean="0"/>
              <a:t>para </a:t>
            </a:r>
            <a:r>
              <a:rPr lang="pt-BR" dirty="0"/>
              <a:t>ação de </a:t>
            </a:r>
            <a:r>
              <a:rPr lang="pt-BR" dirty="0" smtClean="0"/>
              <a:t>depósito.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6 -  </a:t>
            </a:r>
            <a:r>
              <a:rPr lang="pt-BR" b="1" dirty="0"/>
              <a:t>Anotação no certificado de registro do veículo: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STJ 92: “a terceiro de boa-fé não e oponível a alienação fiduciária não anotada no certificado de registro do veiculo automotor.”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Julgado </a:t>
            </a:r>
            <a:r>
              <a:rPr lang="pt-BR" dirty="0"/>
              <a:t>do STJ</a:t>
            </a:r>
            <a:r>
              <a:rPr lang="pt-BR" dirty="0" smtClean="0"/>
              <a:t>: ALIENAÇÃO </a:t>
            </a:r>
            <a:r>
              <a:rPr lang="pt-BR" dirty="0"/>
              <a:t>FIDUCIÁRIA NÃO ANOTADA NO CERTIFICADO DE REGISTRO DO VEÍCULO. DENUNCIAÇÃO À LIDE. CELERIDADE E ECONOMIA PROCESSUAL. </a:t>
            </a:r>
            <a:r>
              <a:rPr lang="pt-BR" dirty="0" smtClean="0"/>
              <a:t> </a:t>
            </a:r>
            <a:r>
              <a:rPr lang="pt-BR" dirty="0" err="1"/>
              <a:t>REsp</a:t>
            </a:r>
            <a:r>
              <a:rPr lang="pt-BR" dirty="0"/>
              <a:t> 687.087/SP, </a:t>
            </a:r>
            <a:r>
              <a:rPr lang="pt-BR" dirty="0" err="1"/>
              <a:t>DJe</a:t>
            </a:r>
            <a:r>
              <a:rPr lang="pt-BR" dirty="0"/>
              <a:t> 13/05/2011; </a:t>
            </a:r>
            <a:r>
              <a:rPr lang="pt-BR" dirty="0" err="1"/>
              <a:t>REsp</a:t>
            </a:r>
            <a:r>
              <a:rPr lang="pt-BR" dirty="0"/>
              <a:t> 100.667/SC, DJ 10/10/2005; </a:t>
            </a:r>
            <a:r>
              <a:rPr lang="pt-BR" dirty="0" err="1"/>
              <a:t>REsp</a:t>
            </a:r>
            <a:r>
              <a:rPr lang="pt-BR" dirty="0"/>
              <a:t> 933.857/GO, </a:t>
            </a:r>
            <a:r>
              <a:rPr lang="pt-BR" dirty="0" err="1"/>
              <a:t>DJe</a:t>
            </a:r>
            <a:r>
              <a:rPr lang="pt-BR" dirty="0"/>
              <a:t> 11/05/2009, e </a:t>
            </a:r>
            <a:r>
              <a:rPr lang="pt-BR" dirty="0" err="1"/>
              <a:t>REsp</a:t>
            </a:r>
            <a:r>
              <a:rPr lang="pt-BR" dirty="0"/>
              <a:t> 170681/RJ, </a:t>
            </a:r>
            <a:r>
              <a:rPr lang="pt-BR" dirty="0" err="1"/>
              <a:t>DJe</a:t>
            </a:r>
            <a:r>
              <a:rPr lang="pt-BR" dirty="0"/>
              <a:t> 15/04/2008. </a:t>
            </a:r>
            <a:r>
              <a:rPr lang="pt-BR" dirty="0" err="1"/>
              <a:t>REsp</a:t>
            </a:r>
            <a:r>
              <a:rPr lang="pt-BR" dirty="0"/>
              <a:t> 916.107-SC, Rel. Min. Luis Felipe Salomão, julgado em 15/3/2012. 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AS ESPECIFICIDADES DA ALIENAÇÃO DE BENS IMÓVEIS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 </a:t>
            </a:r>
          </a:p>
          <a:p>
            <a:r>
              <a:rPr lang="pt-BR" b="1" dirty="0" smtClean="0"/>
              <a:t>1 – O art</a:t>
            </a:r>
            <a:r>
              <a:rPr lang="pt-BR" b="1" dirty="0"/>
              <a:t>. </a:t>
            </a:r>
            <a:r>
              <a:rPr lang="pt-BR" b="1" dirty="0" smtClean="0"/>
              <a:t>22 </a:t>
            </a:r>
            <a:r>
              <a:rPr lang="pt-BR" b="1" dirty="0"/>
              <a:t> </a:t>
            </a:r>
            <a:r>
              <a:rPr lang="pt-BR" b="1" dirty="0" smtClean="0"/>
              <a:t>da Lei </a:t>
            </a:r>
            <a:r>
              <a:rPr lang="pt-BR" b="1" dirty="0"/>
              <a:t>nº </a:t>
            </a:r>
            <a:r>
              <a:rPr lang="pt-BR" b="1" dirty="0" smtClean="0"/>
              <a:t>9.514/97 -</a:t>
            </a:r>
            <a:r>
              <a:rPr lang="pt-BR" dirty="0" smtClean="0"/>
              <a:t> é </a:t>
            </a:r>
            <a:r>
              <a:rPr lang="pt-BR" dirty="0"/>
              <a:t>o negócio jurídico pelo qual o </a:t>
            </a:r>
            <a:r>
              <a:rPr lang="pt-BR" dirty="0" smtClean="0"/>
              <a:t>devedor</a:t>
            </a:r>
            <a:r>
              <a:rPr lang="pt-BR" dirty="0"/>
              <a:t>, ou </a:t>
            </a:r>
            <a:r>
              <a:rPr lang="pt-BR" dirty="0" err="1"/>
              <a:t>fiduciante</a:t>
            </a:r>
            <a:r>
              <a:rPr lang="pt-BR" dirty="0"/>
              <a:t>, com o escopo de garantia, contrata a transferência ao credor, ou fiduciário, da propriedade resolúvel de coisa imóvel.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- se constitui com registro no competente </a:t>
            </a:r>
            <a:r>
              <a:rPr lang="pt-BR" dirty="0"/>
              <a:t>Registro de Imóveis, do contrato que lhe serve de </a:t>
            </a:r>
            <a:r>
              <a:rPr lang="pt-BR" dirty="0" smtClean="0"/>
              <a:t>título, desdobrando-se a posse</a:t>
            </a:r>
            <a:r>
              <a:rPr lang="pt-BR" dirty="0"/>
              <a:t>, tornando-se o </a:t>
            </a:r>
            <a:r>
              <a:rPr lang="pt-BR" dirty="0" err="1"/>
              <a:t>fiduciante</a:t>
            </a:r>
            <a:r>
              <a:rPr lang="pt-BR" dirty="0"/>
              <a:t> possuidor direto e o fiduciário possuidor indireto da coisa imóvel.</a:t>
            </a:r>
          </a:p>
          <a:p>
            <a:endParaRPr lang="pt-BR" dirty="0" smtClean="0"/>
          </a:p>
          <a:p>
            <a:r>
              <a:rPr lang="pt-BR" dirty="0" smtClean="0"/>
              <a:t>- a quitação da </a:t>
            </a:r>
            <a:r>
              <a:rPr lang="pt-BR" dirty="0"/>
              <a:t>dívida e seus encargos, </a:t>
            </a:r>
            <a:r>
              <a:rPr lang="pt-BR" dirty="0" smtClean="0"/>
              <a:t>gera a resolução da </a:t>
            </a:r>
            <a:r>
              <a:rPr lang="pt-BR" dirty="0"/>
              <a:t>propriedade fiduciária do </a:t>
            </a:r>
            <a:r>
              <a:rPr lang="pt-BR" dirty="0" smtClean="0"/>
              <a:t>imóvel – </a:t>
            </a:r>
            <a:r>
              <a:rPr lang="pt-BR" dirty="0" err="1" smtClean="0"/>
              <a:t>art</a:t>
            </a:r>
            <a:r>
              <a:rPr lang="pt-BR" dirty="0" smtClean="0"/>
              <a:t> 25</a:t>
            </a:r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 smtClean="0"/>
              <a:t>2 – O inadimplemento e a consolidação da propriedade :</a:t>
            </a:r>
          </a:p>
          <a:p>
            <a:endParaRPr lang="pt-BR" b="1" dirty="0"/>
          </a:p>
          <a:p>
            <a:r>
              <a:rPr lang="pt-BR" b="1" dirty="0" smtClean="0"/>
              <a:t>- </a:t>
            </a:r>
            <a:r>
              <a:rPr lang="pt-BR" dirty="0" smtClean="0"/>
              <a:t>  Art</a:t>
            </a:r>
            <a:r>
              <a:rPr lang="pt-BR" dirty="0"/>
              <a:t>. 26. Vencida e não paga, no todo ou em parte, a dívida e constituído em mora o </a:t>
            </a:r>
            <a:r>
              <a:rPr lang="pt-BR" dirty="0" err="1"/>
              <a:t>fiduciante</a:t>
            </a:r>
            <a:r>
              <a:rPr lang="pt-BR" dirty="0"/>
              <a:t>, consolidar-se-á, nos termos deste artigo, a propriedade do imóvel em nome do fiduciário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- a intimação para pagamento de todo o débito (vencido e vincendo ) em 15 dias</a:t>
            </a:r>
          </a:p>
          <a:p>
            <a:endParaRPr lang="pt-BR" dirty="0"/>
          </a:p>
          <a:p>
            <a:r>
              <a:rPr lang="pt-BR" dirty="0" smtClean="0"/>
              <a:t>- - as consequências do não pagamento   a consolidação da propriedade : </a:t>
            </a:r>
          </a:p>
          <a:p>
            <a:r>
              <a:rPr lang="pt-BR" dirty="0" smtClean="0"/>
              <a:t>§ 7 do </a:t>
            </a:r>
            <a:r>
              <a:rPr lang="pt-BR" dirty="0" err="1" smtClean="0"/>
              <a:t>art</a:t>
            </a:r>
            <a:r>
              <a:rPr lang="pt-BR" dirty="0" smtClean="0"/>
              <a:t> 27- a </a:t>
            </a:r>
            <a:r>
              <a:rPr lang="pt-BR" dirty="0"/>
              <a:t>averbação, na matrícula do imóvel, da consolidação da propriedade em nome do fiduciário, à vista da prova do pagamento por este, do imposto de transmissão inter vivos e, se for o caso, do laudêmio.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- A eficácia – </a:t>
            </a:r>
            <a:r>
              <a:rPr lang="pt-BR" dirty="0" smtClean="0"/>
              <a:t>ampla e total, essa é a diferença onde primeiro se constitui o direito e só depois se transforma em direito real.</a:t>
            </a:r>
          </a:p>
          <a:p>
            <a:r>
              <a:rPr lang="pt-BR" b="1" dirty="0" smtClean="0"/>
              <a:t>Art.1226 e 1227 CC - </a:t>
            </a:r>
            <a:r>
              <a:rPr lang="pt-BR" dirty="0" smtClean="0"/>
              <a:t>ter todas as prerrogativas.</a:t>
            </a:r>
          </a:p>
          <a:p>
            <a:r>
              <a:rPr lang="pt-BR" b="1" dirty="0" smtClean="0"/>
              <a:t>1.3 </a:t>
            </a:r>
            <a:r>
              <a:rPr lang="pt-BR" b="1" dirty="0"/>
              <a:t>– Como se adquire a propriedade?:</a:t>
            </a:r>
          </a:p>
          <a:p>
            <a:r>
              <a:rPr lang="pt-BR" dirty="0"/>
              <a:t>- Móvel – </a:t>
            </a:r>
            <a:r>
              <a:rPr lang="pt-BR" b="1" dirty="0"/>
              <a:t>pela tradição – representa o direito real</a:t>
            </a:r>
          </a:p>
          <a:p>
            <a:r>
              <a:rPr lang="pt-BR" dirty="0"/>
              <a:t>- Imóvel – </a:t>
            </a:r>
            <a:r>
              <a:rPr lang="pt-BR" b="1" dirty="0"/>
              <a:t>pelo registro de imóveis</a:t>
            </a:r>
            <a:r>
              <a:rPr lang="pt-BR" b="1" dirty="0" smtClean="0"/>
              <a:t> </a:t>
            </a:r>
            <a:endParaRPr lang="pt-B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- após a consolidação da </a:t>
            </a:r>
            <a:r>
              <a:rPr lang="pt-BR" dirty="0"/>
              <a:t>propriedade em </a:t>
            </a:r>
            <a:r>
              <a:rPr lang="pt-BR" dirty="0" smtClean="0"/>
              <a:t>nome do </a:t>
            </a:r>
            <a:r>
              <a:rPr lang="pt-BR" dirty="0"/>
              <a:t>fiduciário, </a:t>
            </a:r>
            <a:r>
              <a:rPr lang="pt-BR" dirty="0" smtClean="0"/>
              <a:t>ele, no </a:t>
            </a:r>
            <a:r>
              <a:rPr lang="pt-BR" dirty="0"/>
              <a:t>prazo de trinta dias, contados da data do registro </a:t>
            </a:r>
            <a:r>
              <a:rPr lang="pt-BR" dirty="0" smtClean="0"/>
              <a:t>promoverá </a:t>
            </a:r>
            <a:r>
              <a:rPr lang="pt-BR" dirty="0"/>
              <a:t>público leilão para a alienação do imóvel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- realização de dois leilões – no segundo o bem poderá ser alienado pelo maior lance, que será, no mínimo,  o valor da dívida e encargos.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3 – O procedimento para reintegração do bem:</a:t>
            </a:r>
            <a:r>
              <a:rPr lang="pt-BR" dirty="0" smtClean="0"/>
              <a:t> </a:t>
            </a:r>
            <a:r>
              <a:rPr lang="pt-BR" dirty="0" err="1" smtClean="0"/>
              <a:t>art</a:t>
            </a:r>
            <a:r>
              <a:rPr lang="pt-BR" dirty="0" smtClean="0"/>
              <a:t> 30 </a:t>
            </a:r>
          </a:p>
          <a:p>
            <a:pPr algn="just"/>
            <a:r>
              <a:rPr lang="pt-BR" dirty="0" smtClean="0"/>
              <a:t>Segundo o dispositivo, o titular do direito (credor fiduciário ou sucessor), comprovando a consolidação da propriedade em seu nome, tem direito à concessão liminar da reintegração na posse para desocupação do imóvel em 60 dias. Essa comprovação deve ser realizada mediante apresentação do contrato que serve de título ao negócio fiduciário e do documento que ateste o recebimento da intimação pelo devedor </a:t>
            </a:r>
            <a:r>
              <a:rPr lang="pt-BR" dirty="0" err="1" smtClean="0"/>
              <a:t>fiduciante</a:t>
            </a:r>
            <a:r>
              <a:rPr lang="pt-BR" dirty="0" smtClean="0"/>
              <a:t>, seu representante legal ou procurador regularmente constituído (normalmente será o aviso de recebimento da intimação postal — artigo 26, parágrafo 3º)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smtClean="0"/>
              <a:t>- O </a:t>
            </a:r>
            <a:r>
              <a:rPr lang="pt-BR" b="1" dirty="0" smtClean="0"/>
              <a:t>Pagamento pela ocupação do bem</a:t>
            </a:r>
            <a:r>
              <a:rPr lang="pt-BR" dirty="0" smtClean="0"/>
              <a:t> - o artigo 37-A da Lei 9.541/1997 determina que o </a:t>
            </a:r>
            <a:r>
              <a:rPr lang="pt-BR" dirty="0" err="1" smtClean="0"/>
              <a:t>fiduciante</a:t>
            </a:r>
            <a:r>
              <a:rPr lang="pt-BR" dirty="0" smtClean="0"/>
              <a:t> deve pagar ao fiduciário uma taxa de ocupação de imóvel, até a data em que o credor fiduciário, ou seu sucessor, vier a ser imitido na posse do bem. A taxa de ocupação deve ser paga desde o momento em que a propriedade concentrar-se nas mãos do credor fiduciário. Foi a posição esposada pelo STJ no </a:t>
            </a:r>
            <a:r>
              <a:rPr lang="pt-BR" dirty="0" err="1" smtClean="0"/>
              <a:t>REsp</a:t>
            </a:r>
            <a:r>
              <a:rPr lang="pt-BR" dirty="0" smtClean="0"/>
              <a:t> 1.328.656/GO (relator ministro Marco </a:t>
            </a:r>
            <a:r>
              <a:rPr lang="pt-BR" dirty="0" err="1" smtClean="0"/>
              <a:t>Buzzi</a:t>
            </a:r>
            <a:r>
              <a:rPr lang="pt-BR" dirty="0" smtClean="0"/>
              <a:t>, 4ª Turma, julgado em 16 de agosto de 2012) e no </a:t>
            </a:r>
            <a:r>
              <a:rPr lang="pt-BR" dirty="0" err="1" smtClean="0"/>
              <a:t>REsp</a:t>
            </a:r>
            <a:r>
              <a:rPr lang="pt-BR" dirty="0" smtClean="0"/>
              <a:t> 1.155.716/DF (relatora ministra Nancy </a:t>
            </a:r>
            <a:r>
              <a:rPr lang="pt-BR" dirty="0" err="1" smtClean="0"/>
              <a:t>Andrighi</a:t>
            </a:r>
            <a:r>
              <a:rPr lang="pt-BR" dirty="0" smtClean="0"/>
              <a:t>, 3ª Turma, julgado em 13 de março de 2012, </a:t>
            </a:r>
            <a:r>
              <a:rPr lang="pt-BR" dirty="0" err="1" smtClean="0"/>
              <a:t>DJe</a:t>
            </a:r>
            <a:r>
              <a:rPr lang="pt-BR" dirty="0" smtClean="0"/>
              <a:t> 22 de março de 2012).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Salvo os Art. 1291,CC- Usufruto</a:t>
            </a:r>
          </a:p>
          <a:p>
            <a:r>
              <a:rPr lang="pt-BR" b="1" dirty="0"/>
              <a:t>Art. 1227,CC- </a:t>
            </a:r>
            <a:r>
              <a:rPr lang="pt-BR" dirty="0"/>
              <a:t>parte final é falha, pois a regra é para todos, uma vez que o registro é fundamental para </a:t>
            </a:r>
            <a:r>
              <a:rPr lang="pt-BR" dirty="0" smtClean="0"/>
              <a:t>a aquisição </a:t>
            </a:r>
            <a:r>
              <a:rPr lang="pt-BR" dirty="0"/>
              <a:t>da propriedade imóvel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Art. 1245 a 1247-CC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1.4 </a:t>
            </a:r>
            <a:r>
              <a:rPr lang="pt-BR" b="1" dirty="0"/>
              <a:t>- Aspectos materiais de inscrição do RGI- (Registro Geral de Imóvel)</a:t>
            </a:r>
          </a:p>
          <a:p>
            <a:r>
              <a:rPr lang="pt-BR" b="1" dirty="0"/>
              <a:t>- 1°- Obrigatoriedade </a:t>
            </a:r>
            <a:r>
              <a:rPr lang="pt-BR" b="1" dirty="0" smtClean="0"/>
              <a:t> - </a:t>
            </a:r>
            <a:r>
              <a:rPr lang="pt-BR" dirty="0" smtClean="0"/>
              <a:t>para </a:t>
            </a:r>
            <a:r>
              <a:rPr lang="pt-BR" dirty="0"/>
              <a:t>transformar um direito, em direito real, que tem como conseqüência </a:t>
            </a:r>
            <a:r>
              <a:rPr lang="pt-BR" dirty="0" smtClean="0"/>
              <a:t>a PUBLICIDADE </a:t>
            </a:r>
            <a:r>
              <a:rPr lang="pt-BR" dirty="0"/>
              <a:t>(basta pedir uma Certidão Negativa, para se tornar púbico, em caso </a:t>
            </a:r>
            <a:r>
              <a:rPr lang="pt-BR" dirty="0" smtClean="0"/>
              <a:t>de registro </a:t>
            </a:r>
          </a:p>
          <a:p>
            <a:r>
              <a:rPr lang="pt-BR" b="1" dirty="0" smtClean="0"/>
              <a:t>- </a:t>
            </a:r>
            <a:r>
              <a:rPr lang="pt-BR" b="1" dirty="0"/>
              <a:t>2° - Fé publica – </a:t>
            </a:r>
            <a:r>
              <a:rPr lang="pt-BR" dirty="0"/>
              <a:t>do oficial do registro que assina a certidão, presume-se que seja verdadeira até</a:t>
            </a:r>
          </a:p>
          <a:p>
            <a:r>
              <a:rPr lang="pt-BR" dirty="0"/>
              <a:t>prova em contrário.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- 3° - Possibilidade de retificação, cancelamento ou anulação.</a:t>
            </a:r>
          </a:p>
          <a:p>
            <a:r>
              <a:rPr lang="pt-BR" dirty="0"/>
              <a:t>● Retificação – Quando ocorre erro na confecção do documento</a:t>
            </a:r>
          </a:p>
          <a:p>
            <a:r>
              <a:rPr lang="pt-BR" dirty="0"/>
              <a:t>● Cancelamento – No caso do Usufruto, com o término do período concebido, o proprietário</a:t>
            </a:r>
          </a:p>
          <a:p>
            <a:r>
              <a:rPr lang="pt-BR" dirty="0"/>
              <a:t>pede cancelamento</a:t>
            </a:r>
          </a:p>
          <a:p>
            <a:r>
              <a:rPr lang="pt-BR" dirty="0"/>
              <a:t>● Anulação – Em caso de sentença judicial por documento falso, onde será anulada </a:t>
            </a:r>
            <a:r>
              <a:rPr lang="pt-BR" dirty="0" smtClean="0"/>
              <a:t>a Escritura </a:t>
            </a:r>
            <a:r>
              <a:rPr lang="pt-BR" dirty="0"/>
              <a:t>e o Registro (nesse caso tanto quem falsificou como o Oficial </a:t>
            </a:r>
            <a:r>
              <a:rPr lang="pt-BR" dirty="0" smtClean="0"/>
              <a:t>de Justiça</a:t>
            </a:r>
            <a:r>
              <a:rPr lang="pt-BR" dirty="0"/>
              <a:t>, </a:t>
            </a:r>
            <a:r>
              <a:rPr lang="pt-BR" dirty="0" smtClean="0"/>
              <a:t>serão submetidos </a:t>
            </a:r>
            <a:r>
              <a:rPr lang="pt-BR" dirty="0"/>
              <a:t>a uma Ação Indenizatória, além de responder</a:t>
            </a:r>
          </a:p>
          <a:p>
            <a:r>
              <a:rPr lang="pt-BR" dirty="0"/>
              <a:t>administrativamente)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1.5 </a:t>
            </a:r>
            <a:r>
              <a:rPr lang="pt-BR" b="1" dirty="0"/>
              <a:t>- Classificação dos Direitos Reais sobre Bens Alheios</a:t>
            </a:r>
          </a:p>
          <a:p>
            <a:r>
              <a:rPr lang="pt-BR" b="1" dirty="0"/>
              <a:t>- 1°) - De Gozo ou Fruição.</a:t>
            </a:r>
          </a:p>
          <a:p>
            <a:r>
              <a:rPr lang="pt-BR" dirty="0"/>
              <a:t>- Aqui o titular é quem recebe o direito, tendo a prerrogativa de usar ou gozar, utilizando –</a:t>
            </a:r>
          </a:p>
          <a:p>
            <a:r>
              <a:rPr lang="pt-BR" dirty="0"/>
              <a:t>se dela de forma semelhante ao proprietário da coisa.</a:t>
            </a:r>
          </a:p>
          <a:p>
            <a:r>
              <a:rPr lang="pt-BR" b="1" dirty="0"/>
              <a:t>Ex: </a:t>
            </a:r>
            <a:r>
              <a:rPr lang="pt-BR" b="1" dirty="0" err="1"/>
              <a:t>Efiteuse</a:t>
            </a:r>
            <a:r>
              <a:rPr lang="pt-BR" b="1" dirty="0"/>
              <a:t>, usufruto, uso e habitação.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3625</Words>
  <Application>Microsoft Office PowerPoint</Application>
  <PresentationFormat>Apresentação na tela (4:3)</PresentationFormat>
  <Paragraphs>185</Paragraphs>
  <Slides>52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Tema do Office</vt:lpstr>
      <vt:lpstr>CONSIDERAÇÕES DE DIREITOS REAIS SOBRE COISAS ALHEIAS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DO USUFRUTO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DA ALIENAÇÃO FIDUCIÁRIA 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AS ESPECIFICIDADES DA ALIENAÇÃO DE BENS MÓVEIS </vt:lpstr>
      <vt:lpstr>Slide 42</vt:lpstr>
      <vt:lpstr>Slide 43</vt:lpstr>
      <vt:lpstr> </vt:lpstr>
      <vt:lpstr>Slide 45</vt:lpstr>
      <vt:lpstr>Slide 46</vt:lpstr>
      <vt:lpstr>Slide 47</vt:lpstr>
      <vt:lpstr>AS ESPECIFICIDADES DA ALIENAÇÃO DE BENS IMÓVEIS 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CONSIDERAÇÕES DE DIREITOS REAIS SOBRE COISAS ALHEIAS</dc:title>
  <dc:creator>usuario</dc:creator>
  <cp:lastModifiedBy>User</cp:lastModifiedBy>
  <cp:revision>32</cp:revision>
  <dcterms:created xsi:type="dcterms:W3CDTF">2014-05-03T17:20:40Z</dcterms:created>
  <dcterms:modified xsi:type="dcterms:W3CDTF">2014-05-08T13:32:34Z</dcterms:modified>
</cp:coreProperties>
</file>