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8" r:id="rId52"/>
    <p:sldId id="309" r:id="rId53"/>
    <p:sldId id="310" r:id="rId54"/>
    <p:sldId id="311" r:id="rId55"/>
    <p:sldId id="312" r:id="rId56"/>
    <p:sldId id="305" r:id="rId57"/>
    <p:sldId id="306" r:id="rId5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601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602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2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3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604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4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5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5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5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5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05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8605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605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05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860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60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606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606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606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D7D7FB4-FCD8-4342-87F8-6238685215C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E721F-19AC-47A7-94EC-B4CA3E5AE87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F7086-939B-4CD6-8548-75093ADEA5D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6F6C1-D28A-4EFC-9DE7-6ABAC7937D3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E0F5E-B51F-4E93-9C5B-1E706F6F9FD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9F9E6-B575-493F-B00C-9A72D9AB46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9FE9F-02E6-4970-A38B-EEAEC9C2BEF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CB253-E99F-483F-9DF3-DC19BD99678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3A2E8-AAC3-4E81-AA18-6CA29A8C3E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E9838-2ABE-4DA5-81F3-03632B99A1C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50F64-1B53-436D-9892-753E67EAF16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49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49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49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499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49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500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50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0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8503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50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850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850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50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850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850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AC58263-F20E-440D-839A-767E98655E42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700213"/>
            <a:ext cx="7772400" cy="1470025"/>
          </a:xfrm>
        </p:spPr>
        <p:txBody>
          <a:bodyPr/>
          <a:lstStyle/>
          <a:p>
            <a:r>
              <a:rPr lang="pt-BR" sz="4000"/>
              <a:t>Direito processual previdenciário:  o processo adaptado às peculiaridades do direito material previdenciário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076700"/>
            <a:ext cx="6400800" cy="1752600"/>
          </a:xfrm>
        </p:spPr>
        <p:txBody>
          <a:bodyPr/>
          <a:lstStyle/>
          <a:p>
            <a:r>
              <a:rPr lang="pt-BR" sz="3200"/>
              <a:t>Prof. Nathan Barros Osipe</a:t>
            </a:r>
          </a:p>
          <a:p>
            <a:r>
              <a:rPr lang="pt-BR" sz="3200"/>
              <a:t>PROJURIS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19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Proteção Social: nasce juntamente com os demais direitos sociais, com a ideia de um Estado mais ativo.</a:t>
            </a:r>
          </a:p>
          <a:p>
            <a:pPr>
              <a:lnSpc>
                <a:spcPct val="90000"/>
              </a:lnSpc>
            </a:pPr>
            <a:r>
              <a:rPr lang="pt-BR"/>
              <a:t>Alemanha (1884/1889 - Bismarck): sistema de seguro ao trabalhador. Sinistros: acidente de trabalho, invalidez, e velhice.</a:t>
            </a:r>
          </a:p>
          <a:p>
            <a:pPr>
              <a:lnSpc>
                <a:spcPct val="90000"/>
              </a:lnSpc>
            </a:pPr>
            <a:r>
              <a:rPr lang="pt-BR"/>
              <a:t>William Beveridge (Inglaterra): seguro público e obrigatório. Características: generalidade (regime universal e único), uniformidade, custeado por toda a sociedade (direta ou indiretamente).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264275"/>
          </a:xfrm>
        </p:spPr>
        <p:txBody>
          <a:bodyPr/>
          <a:lstStyle/>
          <a:p>
            <a:r>
              <a:rPr lang="pt-BR" sz="3000"/>
              <a:t>Brasil: CF - 1988 - Seguridade Social: Saúde, Assistência Social, e </a:t>
            </a:r>
            <a:r>
              <a:rPr lang="pt-BR" sz="3000" u="sng"/>
              <a:t>Previdência Social</a:t>
            </a:r>
            <a:r>
              <a:rPr lang="pt-BR" sz="3000"/>
              <a:t>.</a:t>
            </a:r>
          </a:p>
          <a:p>
            <a:r>
              <a:rPr lang="pt-BR" sz="3000"/>
              <a:t>1990: INSS. Autarquia federal (competência - Justiça Federal. Ressalva do §3º, art. 109, CF) - gerencia benefícios previdenciários (arrecadação </a:t>
            </a:r>
            <a:r>
              <a:rPr lang="pt-BR" sz="3000">
                <a:sym typeface="Wingdings" pitchFamily="2" charset="2"/>
              </a:rPr>
              <a:t></a:t>
            </a:r>
            <a:r>
              <a:rPr lang="pt-BR" sz="3000"/>
              <a:t> Receita Federal).</a:t>
            </a:r>
          </a:p>
          <a:p>
            <a:r>
              <a:rPr lang="pt-BR" sz="3000"/>
              <a:t>Falta de acesso à previdência: estrutura (filas, acomodações, pessoal); atos normativos inconstitucionais ou ilegais; mau atendimento (má instrução dos processos administrativos; indeferimentos sumários).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264275"/>
          </a:xfrm>
        </p:spPr>
        <p:txBody>
          <a:bodyPr/>
          <a:lstStyle/>
          <a:p>
            <a:r>
              <a:rPr lang="pt-BR"/>
              <a:t>Busca do Poder Judiciário</a:t>
            </a:r>
          </a:p>
          <a:p>
            <a:r>
              <a:rPr lang="pt-BR"/>
              <a:t>"uma vez não garantidos os direitos sociais pelos demais Poderes é no Judiciário que as pessoas buscam a efetividade" (ALVES e BREGA FILHO,2012, p. 70).</a:t>
            </a:r>
          </a:p>
          <a:p>
            <a:r>
              <a:rPr lang="pt-BR"/>
              <a:t>- Há lide (conflito de interesses): autor X INSS (conflito individual ou estrutural?)</a:t>
            </a:r>
          </a:p>
          <a:p>
            <a:r>
              <a:rPr lang="pt-BR"/>
              <a:t>- Executivo x Judiciário: sistema de freios e contrapesos. Controle judicial do ato administrativo: legalidade E juridicidade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942012"/>
          </a:xfrm>
        </p:spPr>
        <p:txBody>
          <a:bodyPr/>
          <a:lstStyle/>
          <a:p>
            <a:r>
              <a:rPr lang="pt-BR"/>
              <a:t>Consequência: atolamento da máquina judiciária (federal E estadual)</a:t>
            </a:r>
          </a:p>
          <a:p>
            <a:r>
              <a:rPr lang="pt-BR"/>
              <a:t>De acordo com o Departamento de Pesquisas Judiciárias do Conselho Nacional de Justiça (2012, p. 15-24), o INSS é o maior litigante nacional, figurando como parte em 34,35% dos processos da Justiça Federal (Justiça Comum) e em </a:t>
            </a:r>
            <a:r>
              <a:rPr lang="pt-BR" b="1" u="sng"/>
              <a:t>79,09%</a:t>
            </a:r>
            <a:r>
              <a:rPr lang="pt-BR"/>
              <a:t> dos processos em trâmite nos Juizados Especiais Federais.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Necessidade de se apontar para outras possibilidades: ações coletivas; reforma legislativa; conciliação pré-processual (desjudicialização)</a:t>
            </a:r>
          </a:p>
          <a:p>
            <a:r>
              <a:rPr lang="pt-BR"/>
              <a:t>Entretanto, caminhos alternativos nunca suprimirão a via judicial. Por isso a importância de se estudar um processo voltado à solução efetiva (célere e garantista) dos conflitos previdenciários.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3. Processo Civil, relativização do formalismo e colaboração processual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3854450"/>
          </a:xfrm>
        </p:spPr>
        <p:txBody>
          <a:bodyPr/>
          <a:lstStyle/>
          <a:p>
            <a:r>
              <a:rPr lang="pt-BR"/>
              <a:t>- objeto de aula específica</a:t>
            </a:r>
          </a:p>
          <a:p>
            <a:r>
              <a:rPr lang="pt-BR" b="1" u="sng"/>
              <a:t>3.1 Evolução do CPC</a:t>
            </a:r>
          </a:p>
          <a:p>
            <a:r>
              <a:rPr lang="pt-BR"/>
              <a:t>Exposição de motivos do Código de Processo Civil de 1973, nas palavras do então Ministro da Justiça Alfredo Buzaid (1972):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r>
              <a:rPr lang="pt-BR"/>
              <a:t>"Um Código de Processo Civil é uma instituição eminentemente técnica [...] o processo civil é preordenado a assegurar a observância da lei [...] diversamente de outros ramos da ciência jurídica, que traduzem a índole do povo através da longa tradição, o processo civil deve ser dotado exclusivamente de meios racionais,  tendentes a obter a atuação do direito."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Desde 1973, diversas reformas no sentido de transformar o processo civil em algo mais do que um instrumento técnico ou científico; </a:t>
            </a:r>
          </a:p>
          <a:p>
            <a:r>
              <a:rPr lang="pt-BR"/>
              <a:t>Carlos Alberto Alvaro de Oliveira: O processo não se encontra </a:t>
            </a:r>
            <a:r>
              <a:rPr lang="pt-BR" i="1"/>
              <a:t>in res natura</a:t>
            </a:r>
            <a:r>
              <a:rPr lang="pt-BR"/>
              <a:t>, é produto do homem e, assim, inevitavelmente, da sua cultura, e evolui com ela.</a:t>
            </a:r>
          </a:p>
          <a:p>
            <a:r>
              <a:rPr lang="pt-BR"/>
              <a:t>Caráter instrumental: fins/escopos do processo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r>
              <a:rPr lang="pt-BR" b="1" u="sng"/>
              <a:t>3.2 Neoprocessualismo</a:t>
            </a:r>
          </a:p>
          <a:p>
            <a:r>
              <a:rPr lang="pt-BR"/>
              <a:t>Constitucionalismo: limitação do poder arbitrário e garantia dos direitos fundamentais</a:t>
            </a:r>
          </a:p>
          <a:p>
            <a:r>
              <a:rPr lang="pt-BR"/>
              <a:t>Neoconstitucionalismo: CF como centro do sistema; efetivação dos direitos fundamentais; princípios com carga normativa; superioridade da CF</a:t>
            </a:r>
          </a:p>
          <a:p>
            <a:r>
              <a:rPr lang="pt-BR"/>
              <a:t>Neoconstitucionalismo aplicado ao processo: neoprocessualismo.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A Constituição atua no processo quando lhe garante os princípios constitucionais fundamentais para o seu fiel cumprimento, visando com isso a aplicação  dos preceitos e garantias por ela estabelecidos.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1. INTRODUÇÃO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pt-BR"/>
              <a:t>Importância da busca pela concretização dos direitos sociais;</a:t>
            </a:r>
          </a:p>
          <a:p>
            <a:r>
              <a:rPr lang="pt-BR"/>
              <a:t>A realidade previdenciária;</a:t>
            </a:r>
          </a:p>
          <a:p>
            <a:r>
              <a:rPr lang="pt-BR"/>
              <a:t>O processo como instrumento de concretização de direitos e a necessidade de seu aperfeiçoamento</a:t>
            </a:r>
          </a:p>
          <a:p>
            <a:pPr>
              <a:buFont typeface="Wingdings" pitchFamily="2" charset="2"/>
              <a:buNone/>
            </a:pPr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Luiz Cézar Medeiros (2008, p. 67): O direito processual civil </a:t>
            </a:r>
            <a:r>
              <a:rPr lang="pt-BR" u="sng"/>
              <a:t>não pode ser considerado de forma isolada</a:t>
            </a:r>
            <a:r>
              <a:rPr lang="pt-BR"/>
              <a:t>, mas sim integrado nas ideias, concepções e anseios  que predominam na Sociedade em que ele será aplicado, </a:t>
            </a:r>
            <a:r>
              <a:rPr lang="pt-BR" u="sng"/>
              <a:t>e que são mais bem apreendidos pela ordem constitucional</a:t>
            </a:r>
            <a:r>
              <a:rPr lang="pt-BR"/>
              <a:t>. Dessa forma, a sintonia do direito processual com os anseios maiores de uma Sociedade será necessariamente proporcional à sua conformação com a Constituição que o rege.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O Estado Constitucional determina uma interpretação processual à luz dos direitos fundamentais para que o processo atinja seu fim maior, qual seja, a paz social alcançada através da justiça.</a:t>
            </a:r>
          </a:p>
          <a:p>
            <a:r>
              <a:rPr lang="pt-BR"/>
              <a:t>Neoprocessualismo: direito processual constitucional; FORMALISMO-VALORATIVO (escola gaúcha de processo).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r>
              <a:rPr lang="pt-BR"/>
              <a:t>Formalismo-valorativo: análise da forma processual à luz dos valores vigentes na sociedade (à luz dos valores preconizados pela Constituição e pelos direitos fundamentais nela insculpidos)</a:t>
            </a:r>
          </a:p>
          <a:p>
            <a:r>
              <a:rPr lang="pt-BR"/>
              <a:t>Importância do formalismo:</a:t>
            </a:r>
          </a:p>
          <a:p>
            <a:r>
              <a:rPr lang="pt-BR"/>
              <a:t>Formalismo-valorativo: análise da forma processual à luz dos valores vigentes na sociedade (à luz dos valores preconizados pela Constituição e pelos direitos fundamentais nela insculpidos)</a:t>
            </a:r>
          </a:p>
          <a:p>
            <a:pPr>
              <a:buFont typeface="Wingdings" pitchFamily="2" charset="2"/>
              <a:buNone/>
            </a:pPr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- Importância do formalismo:</a:t>
            </a:r>
          </a:p>
          <a:p>
            <a:r>
              <a:rPr lang="pt-BR"/>
              <a:t>Abarca a forma propriamente dita (invólucro do ato processual), bem como a delimitação dos poderes faculdades e deveres dos sujeitos processuais, coordenando a atividade destes e ordenando o procedimento. Em suma, diz respeito à totalidade formal do processo.</a:t>
            </a:r>
          </a:p>
          <a:p>
            <a:pPr>
              <a:buFont typeface="Wingdings" pitchFamily="2" charset="2"/>
              <a:buNone/>
            </a:pPr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r>
              <a:rPr lang="es-ES_tradnl" sz="2800"/>
              <a:t>Fredie Didier Jr. </a:t>
            </a:r>
            <a:r>
              <a:rPr lang="pt-BR" sz="2800"/>
              <a:t>(2001, p. 168)  diz que "o formalismo responde às pueris perguntas: como funciona (o processo) e quais as regras do jogo? Trata-se − em linguagem simples − do regulamento da disputa.“</a:t>
            </a:r>
          </a:p>
          <a:p>
            <a:r>
              <a:rPr lang="pt-BR" sz="2800"/>
              <a:t>- a forma empresta "previsibilidade" ao procedimento - impede a desordem, o caos.</a:t>
            </a:r>
          </a:p>
          <a:p>
            <a:r>
              <a:rPr lang="pt-BR" sz="2800"/>
              <a:t>Carlos Alberto Alvaro de Oliveira (2010a, p. 29), a função do formalismo não é apenas a de ordenar, “[...] mas também de disciplinar o poder do juiz, e, nessa perspectiva, o formalismo processual atua como garantia de liberdade </a:t>
            </a:r>
            <a:r>
              <a:rPr lang="pt-BR" sz="2800" u="sng"/>
              <a:t>contra o arbítrio </a:t>
            </a:r>
            <a:r>
              <a:rPr lang="pt-BR" sz="2800"/>
              <a:t>dos órgãos que exercem o poder do Estado."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problema: culto à forma; formalismo excessivo.</a:t>
            </a:r>
          </a:p>
          <a:p>
            <a:pPr>
              <a:lnSpc>
                <a:spcPct val="90000"/>
              </a:lnSpc>
            </a:pPr>
            <a:r>
              <a:rPr lang="pt-BR"/>
              <a:t>"processo visto com os olhos de Buzaid“</a:t>
            </a:r>
          </a:p>
          <a:p>
            <a:pPr>
              <a:lnSpc>
                <a:spcPct val="90000"/>
              </a:lnSpc>
            </a:pPr>
            <a:r>
              <a:rPr lang="pt-BR"/>
              <a:t>Carlos Alberto Alvaro de Oliveira (2006, p. 66) : Pode acontecer que o poder orientador e disciplinador do formalismo, em vez de concorrer para a realização do direito, aniquile o próprio direito. Nesse caso o formalismo se transforma no seu contrário: em vez de colaborar para a realização da justiça material, passa a ser o seu algoz, obstando que o instrumento atinja a sua finalidade essencial.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942012"/>
          </a:xfrm>
        </p:spPr>
        <p:txBody>
          <a:bodyPr/>
          <a:lstStyle/>
          <a:p>
            <a:r>
              <a:rPr lang="pt-BR"/>
              <a:t>busca pelo ponto de equilíbrio: CF.</a:t>
            </a:r>
          </a:p>
          <a:p>
            <a:r>
              <a:rPr lang="pt-BR"/>
              <a:t>sobreprincípios: segurança x efetividade, para o alcance do fim: pacificação social. </a:t>
            </a:r>
          </a:p>
          <a:p>
            <a:r>
              <a:rPr lang="pt-BR"/>
              <a:t>segurança: garantia contra arbítrio estatal; imutabilidade das decisões; legalidade.</a:t>
            </a:r>
          </a:p>
          <a:p>
            <a:r>
              <a:rPr lang="pt-BR"/>
              <a:t>efetividade: direito entregue a tempo; de moso satisfatório, integral.</a:t>
            </a:r>
          </a:p>
          <a:p>
            <a:r>
              <a:rPr lang="pt-BR"/>
              <a:t>cuidado com exageros em ambos os aspectos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Carlos Alberto Alvaro de Oliveira (2006, p. 63): "nos dias atuais vários fatores vêm determinando uma maior prevalência do valor </a:t>
            </a:r>
            <a:r>
              <a:rPr lang="pt-BR" u="sng"/>
              <a:t>efetividade </a:t>
            </a:r>
            <a:r>
              <a:rPr lang="pt-BR"/>
              <a:t>sobre o da segurança."</a:t>
            </a:r>
          </a:p>
          <a:p>
            <a:pPr>
              <a:lnSpc>
                <a:spcPct val="90000"/>
              </a:lnSpc>
            </a:pPr>
            <a:r>
              <a:rPr lang="pt-BR"/>
              <a:t>Além disso, nessa nova perspectiva dos direitos fundamentais para a aplicação do Direito, ocorre no âmbito processual uma mudança de paradigma, que introduz um Direito </a:t>
            </a:r>
            <a:r>
              <a:rPr lang="pt-BR" u="sng"/>
              <a:t>mais flexível </a:t>
            </a:r>
            <a:r>
              <a:rPr lang="pt-BR"/>
              <a:t>e determina uma alteração no valor segurança, que passa de um estado estático para um estado dinâmico.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942012"/>
          </a:xfrm>
        </p:spPr>
        <p:txBody>
          <a:bodyPr/>
          <a:lstStyle/>
          <a:p>
            <a:r>
              <a:rPr lang="es-ES_tradnl"/>
              <a:t>Fredie Didier Jr. </a:t>
            </a:r>
            <a:r>
              <a:rPr lang="pt-BR"/>
              <a:t>(2001, p. 168): Torna-se fundamental a </a:t>
            </a:r>
            <a:r>
              <a:rPr lang="pt-BR" u="sng"/>
              <a:t>adequação do instrumento ao objeto a que servirá de conduto</a:t>
            </a:r>
            <a:r>
              <a:rPr lang="pt-BR"/>
              <a:t>, de modo a melhor e mais facilmente alcançar os fins para os quais foi criado. Surge, a propósito, o denominado </a:t>
            </a:r>
            <a:r>
              <a:rPr lang="pt-BR" u="sng"/>
              <a:t>princípio  da adequação </a:t>
            </a:r>
            <a:r>
              <a:rPr lang="pt-BR"/>
              <a:t>do processo à situação substancial (ou princípio da  adaptabilidade do procedimento).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Luiz Cézar Medeiros (2008, p. 51) : A simplificação dos procedimentos </a:t>
            </a:r>
            <a:r>
              <a:rPr lang="pt-BR" u="sng"/>
              <a:t>sem o enfraquecimento das garantias processuais</a:t>
            </a:r>
            <a:r>
              <a:rPr lang="pt-BR"/>
              <a:t> se constitui num desafio que mantém em crescente atividade a preocupação e o poder criativo dos juristas e dos operadores do direito de uma forma geral.</a:t>
            </a:r>
          </a:p>
          <a:p>
            <a:r>
              <a:rPr lang="pt-BR"/>
              <a:t>Fernando Gajardoni: cabe ao juiz a flexibilização (liberdade para decidir, para apreciar a prova)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r>
              <a:rPr lang="pt-BR"/>
              <a:t>Outras necessidades de caráter material (legislativo)</a:t>
            </a:r>
          </a:p>
          <a:p>
            <a:r>
              <a:rPr lang="pt-BR"/>
              <a:t>A instrumentalidade e a necessidade de se conhecer o direito material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Rafael José Nadim de Lazari (2012, p. 67): A "desregulamentação proposital" - porém controlada- de alguns elementos procedimentais [...] pode, num futuro não muito distante, se revelar </a:t>
            </a:r>
            <a:r>
              <a:rPr lang="pt-BR" u="sng"/>
              <a:t>trágica</a:t>
            </a:r>
            <a:r>
              <a:rPr lang="pt-BR"/>
              <a:t>, mas, por outro lado − e assim espera-se −, no que é mais provável, pode se revelar muito </a:t>
            </a:r>
            <a:r>
              <a:rPr lang="pt-BR" u="sng"/>
              <a:t>bem sucedida</a:t>
            </a:r>
            <a:r>
              <a:rPr lang="pt-BR"/>
              <a:t>.</a:t>
            </a:r>
          </a:p>
          <a:p>
            <a:r>
              <a:rPr lang="pt-BR"/>
              <a:t>- pergunta, COMO relativizar o procedimento? A quem cabe a tarefa?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 b="1" u="sng"/>
              <a:t>3.3 Adaptação do procedimento e colaboração processual</a:t>
            </a:r>
          </a:p>
          <a:p>
            <a:r>
              <a:rPr lang="pt-BR"/>
              <a:t>Principal resposta: poderes do juiz </a:t>
            </a:r>
          </a:p>
          <a:p>
            <a:r>
              <a:rPr lang="pt-BR"/>
              <a:t>Artur César de Souza (2009, p. 331-332): Está-se diante do chamado  princípio da </a:t>
            </a:r>
            <a:r>
              <a:rPr lang="pt-BR" u="sng"/>
              <a:t>parcialidade positiva do juiz</a:t>
            </a:r>
            <a:r>
              <a:rPr lang="pt-BR"/>
              <a:t>, que preconiza um ativismo judicial voltado à realização, no processo jurisdicional, dos direitos fundamentais individuais e sociais previstos na Constituição Federal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Risco: arbítrio estatal.</a:t>
            </a:r>
          </a:p>
          <a:p>
            <a:r>
              <a:rPr lang="pt-BR"/>
              <a:t>“Mesmo o juiz mais competente não está inteiramente habilitado, </a:t>
            </a:r>
            <a:r>
              <a:rPr lang="pt-BR" u="sng"/>
              <a:t>sem a ajuda do advogado</a:t>
            </a:r>
            <a:r>
              <a:rPr lang="pt-BR"/>
              <a:t>, a conduzir um processo complicado do ponto de vista prático.” (ALVARO DE OLIVEIRA, 1993, p. 311)</a:t>
            </a:r>
          </a:p>
          <a:p>
            <a:r>
              <a:rPr lang="pt-BR"/>
              <a:t>Ditadura dos juízes? Superpoder? Monismo do poder?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Alternativa: Colaboração processual (Daniel Mitidiero)</a:t>
            </a:r>
          </a:p>
          <a:p>
            <a:r>
              <a:rPr lang="pt-BR"/>
              <a:t>Passagem modelo publicístico para modelo cooperativo</a:t>
            </a:r>
          </a:p>
          <a:p>
            <a:r>
              <a:rPr lang="pt-BR"/>
              <a:t>Democracia Participativa</a:t>
            </a:r>
          </a:p>
          <a:p>
            <a:r>
              <a:rPr lang="pt-BR"/>
              <a:t>Participação de todos - processo como comunidade de trabalho</a:t>
            </a:r>
          </a:p>
          <a:p>
            <a:r>
              <a:rPr lang="pt-BR"/>
              <a:t>Participação no processo como direito fundamental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"O juiz do processo cooperativo é um juiz isonômico na condução do processo e assimétrico no quando da decisão das questões processuais e materiais da causa" (MITIDIERO, 2009, p. 72).</a:t>
            </a:r>
          </a:p>
          <a:p>
            <a:r>
              <a:rPr lang="pt-BR"/>
              <a:t>Terceiro modelo, diferente dos anteriores: </a:t>
            </a:r>
            <a:r>
              <a:rPr lang="pt-BR" i="1"/>
              <a:t>inquisitorial system </a:t>
            </a:r>
            <a:r>
              <a:rPr lang="pt-BR"/>
              <a:t>(ao juiz a condução do processo); </a:t>
            </a:r>
            <a:r>
              <a:rPr lang="pt-BR" i="1"/>
              <a:t>adversarial system </a:t>
            </a:r>
            <a:r>
              <a:rPr lang="pt-BR"/>
              <a:t>(maior atividade processual às partes).</a:t>
            </a:r>
          </a:p>
          <a:p>
            <a:r>
              <a:rPr lang="pt-BR" u="sng"/>
              <a:t>Contraditório </a:t>
            </a:r>
            <a:r>
              <a:rPr lang="pt-BR"/>
              <a:t>cooperativo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335713"/>
          </a:xfrm>
        </p:spPr>
        <p:txBody>
          <a:bodyPr/>
          <a:lstStyle/>
          <a:p>
            <a:r>
              <a:rPr lang="pt-BR"/>
              <a:t>Juiz cooperativo: deveres de esclarecimento, prevenção, consulta e auxílio para com os litigantes (MITIDIERO, 2009, p. 75).</a:t>
            </a:r>
          </a:p>
          <a:p>
            <a:r>
              <a:rPr lang="pt-BR"/>
              <a:t>Deveres de Boa-fé das partes.</a:t>
            </a:r>
          </a:p>
          <a:p>
            <a:r>
              <a:rPr lang="pt-BR"/>
              <a:t>Logo, Francisco Emilio Baleotti (p. 395) afirma que "a </a:t>
            </a:r>
            <a:r>
              <a:rPr lang="pt-BR" u="sng"/>
              <a:t>adequação procedimental</a:t>
            </a:r>
            <a:r>
              <a:rPr lang="pt-BR"/>
              <a:t>, com respeito aos comandos constitucionais, deve ocorrer no plano da </a:t>
            </a:r>
            <a:r>
              <a:rPr lang="pt-BR" u="sng"/>
              <a:t>efetivação do contraditório</a:t>
            </a:r>
            <a:r>
              <a:rPr lang="pt-BR"/>
              <a:t>.“</a:t>
            </a:r>
          </a:p>
          <a:p>
            <a:r>
              <a:rPr lang="pt-BR"/>
              <a:t>Novo CPC trouxe a colaboração – arts. 5º e 10 (princípio da cooperação?).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4. Colaboração e a adequação no processo previdenciário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u="sng"/>
              <a:t>4.1 Peculiaridades da lide previdenciária</a:t>
            </a:r>
          </a:p>
          <a:p>
            <a:r>
              <a:rPr lang="pt-BR"/>
              <a:t>Lide previdenciária:</a:t>
            </a:r>
          </a:p>
          <a:p>
            <a:r>
              <a:rPr lang="pt-BR"/>
              <a:t>Lide com INSS? (ação regressiva contra empresa)</a:t>
            </a:r>
          </a:p>
          <a:p>
            <a:r>
              <a:rPr lang="pt-BR"/>
              <a:t>INSS no polo passivo? (ações de outra natureza: fiscal, administrativa)</a:t>
            </a:r>
          </a:p>
          <a:p>
            <a:r>
              <a:rPr lang="pt-BR"/>
              <a:t>Exclusão da via administrativa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3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Processo judicial previdenciário: o objeto do Processo Judicial Previdenciário, portanto, fica restrito ao estudo do processo judicial relativo à concessão e revisão dos benefícios previdenciários, ainda que em um sentido amplo (LOAS).</a:t>
            </a:r>
          </a:p>
          <a:p>
            <a:pPr>
              <a:lnSpc>
                <a:spcPct val="90000"/>
              </a:lnSpc>
            </a:pPr>
            <a:r>
              <a:rPr lang="pt-BR"/>
              <a:t>Características:</a:t>
            </a:r>
          </a:p>
          <a:p>
            <a:pPr>
              <a:lnSpc>
                <a:spcPct val="90000"/>
              </a:lnSpc>
            </a:pPr>
            <a:r>
              <a:rPr lang="pt-BR"/>
              <a:t>Litigante habitual - INSS (corpo de procuradores)</a:t>
            </a:r>
          </a:p>
          <a:p>
            <a:pPr>
              <a:lnSpc>
                <a:spcPct val="90000"/>
              </a:lnSpc>
            </a:pPr>
            <a:r>
              <a:rPr lang="pt-BR"/>
              <a:t>Hipossuficiência econômica e informacional da parte autora</a:t>
            </a:r>
          </a:p>
          <a:p>
            <a:pPr>
              <a:lnSpc>
                <a:spcPct val="90000"/>
              </a:lnSpc>
            </a:pPr>
            <a:r>
              <a:rPr lang="pt-BR"/>
              <a:t>Caráter alimentar do benefício (celeridade)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r>
              <a:rPr lang="pt-BR"/>
              <a:t>"Princípios" do processo previdenciário: </a:t>
            </a:r>
          </a:p>
          <a:p>
            <a:r>
              <a:rPr lang="pt-BR"/>
              <a:t>Princípio da proteção social e concretização dos direitos sociais</a:t>
            </a:r>
            <a:endParaRPr lang="pt-BR" i="1"/>
          </a:p>
          <a:p>
            <a:r>
              <a:rPr lang="pt-BR" i="1"/>
              <a:t>In dubio pro segurado</a:t>
            </a:r>
            <a:endParaRPr lang="pt-BR"/>
          </a:p>
          <a:p>
            <a:r>
              <a:rPr lang="pt-BR"/>
              <a:t>Verdade real (questão da coisa julgada na falta de provas - Gelson Amaro e Savaris)</a:t>
            </a:r>
          </a:p>
          <a:p>
            <a:r>
              <a:rPr lang="pt-BR"/>
              <a:t>Celeridade previdenciária (idosos e caráter alimentar) - mais aguda</a:t>
            </a:r>
          </a:p>
          <a:p>
            <a:r>
              <a:rPr lang="pt-BR"/>
              <a:t>Proximidade com o processo trabalhista (direitos sociais)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Código de Processo Previdenciário?</a:t>
            </a:r>
          </a:p>
          <a:p>
            <a:r>
              <a:rPr lang="pt-BR"/>
              <a:t>Processo do Trabalho - histórico de desigualdades</a:t>
            </a:r>
          </a:p>
          <a:p>
            <a:r>
              <a:rPr lang="pt-BR"/>
              <a:t>Processo Penal - garantismo especial</a:t>
            </a:r>
          </a:p>
          <a:p>
            <a:r>
              <a:rPr lang="pt-BR"/>
              <a:t>Processo do Consumidor - CPC</a:t>
            </a:r>
          </a:p>
          <a:p>
            <a:r>
              <a:rPr lang="pt-BR"/>
              <a:t>Processo Bancário - CPC</a:t>
            </a:r>
          </a:p>
          <a:p>
            <a:r>
              <a:rPr lang="pt-BR"/>
              <a:t>Processo Previdenciário - CPC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2. O direito (material) fundamental à Previdência Social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u="sng"/>
              <a:t>2.1 Direitos fundamentais</a:t>
            </a:r>
          </a:p>
          <a:p>
            <a:r>
              <a:rPr lang="pt-BR"/>
              <a:t>Primeiros direitos fundamentais</a:t>
            </a:r>
          </a:p>
          <a:p>
            <a:r>
              <a:rPr lang="pt-BR"/>
              <a:t>Reconhecimento formal: forais e as cartas de franquia da Idade Média, notadamente a Magna Carta, em 1215 (liberdade de locomoção e eclesiástica, propriedade privada, legalidade e devido processo legal).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r>
              <a:rPr lang="pt-BR" sz="2800" b="1" u="sng"/>
              <a:t>4.2 Competência</a:t>
            </a:r>
          </a:p>
          <a:p>
            <a:r>
              <a:rPr lang="pt-BR" sz="2800"/>
              <a:t>Art. 109, I, CF - Justiça Federal</a:t>
            </a:r>
          </a:p>
          <a:p>
            <a:r>
              <a:rPr lang="pt-BR" sz="2800"/>
              <a:t>Lei 10.259/01 (art. 3º) - Juizados Especiais Federais - até 60 salários-mínimos (competência absoluta)</a:t>
            </a:r>
          </a:p>
          <a:p>
            <a:r>
              <a:rPr lang="pt-BR" sz="2800"/>
              <a:t>Art. 109, § 3º, CF: Serão processadas e julgadas na justiça estadual, no foro do domicílio dos segurados ou beneficiários, as causas em que forem  parte instituição de previdência social e segurado, sempre que a comarca não seja sede de vara do juízo federal, e, se verificada essa condição, a lei poderá permitir que outras causas sejam também processadas e julgadas pela justiça estadual.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Necessidades de regras adaptáveis a todos os procedimentos (não apenas Juizados)</a:t>
            </a:r>
          </a:p>
          <a:p>
            <a:r>
              <a:rPr lang="pt-BR" b="1" u="sng"/>
              <a:t>4.3 Colaboração facilitada na lide previdenciária</a:t>
            </a:r>
          </a:p>
          <a:p>
            <a:r>
              <a:rPr lang="pt-BR"/>
              <a:t>Clima de beligerância: vitória ou derrota</a:t>
            </a:r>
          </a:p>
          <a:p>
            <a:r>
              <a:rPr lang="pt-BR"/>
              <a:t>Assédio processual (Gelson)</a:t>
            </a:r>
          </a:p>
          <a:p>
            <a:r>
              <a:rPr lang="pt-BR"/>
              <a:t>Presença do poder público no polo passivo ameniza a disputa</a:t>
            </a:r>
          </a:p>
          <a:p>
            <a:r>
              <a:rPr lang="pt-BR"/>
              <a:t>INSS não quer a vitória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Colaboração muito mais fácil do que na lide trabalhista</a:t>
            </a:r>
          </a:p>
          <a:p>
            <a:pPr>
              <a:lnSpc>
                <a:spcPct val="90000"/>
              </a:lnSpc>
            </a:pPr>
            <a:r>
              <a:rPr lang="pt-BR"/>
              <a:t>Parte mais parcial é a hipossuficiente</a:t>
            </a:r>
          </a:p>
          <a:p>
            <a:pPr>
              <a:lnSpc>
                <a:spcPct val="90000"/>
              </a:lnSpc>
            </a:pPr>
            <a:r>
              <a:rPr lang="pt-BR" b="1" u="sng"/>
              <a:t>4.4 Importância de um juiz ativo</a:t>
            </a:r>
          </a:p>
          <a:p>
            <a:pPr>
              <a:lnSpc>
                <a:spcPct val="90000"/>
              </a:lnSpc>
            </a:pPr>
            <a:r>
              <a:rPr lang="pt-BR"/>
              <a:t>Aula específica</a:t>
            </a:r>
          </a:p>
          <a:p>
            <a:pPr>
              <a:lnSpc>
                <a:spcPct val="90000"/>
              </a:lnSpc>
            </a:pPr>
            <a:r>
              <a:rPr lang="pt-BR"/>
              <a:t>"O </a:t>
            </a:r>
            <a:r>
              <a:rPr lang="pt-BR" i="1"/>
              <a:t>princípio da imparcialidade do juiz</a:t>
            </a:r>
            <a:r>
              <a:rPr lang="pt-BR"/>
              <a:t> também reclama uma postura de </a:t>
            </a:r>
            <a:r>
              <a:rPr lang="pt-BR" i="1"/>
              <a:t> natureza positiva</a:t>
            </a:r>
            <a:r>
              <a:rPr lang="pt-BR"/>
              <a:t> por parte do magistrado" (SOUZA, 2009, p. 348)</a:t>
            </a:r>
          </a:p>
          <a:p>
            <a:pPr>
              <a:lnSpc>
                <a:spcPct val="90000"/>
              </a:lnSpc>
            </a:pPr>
            <a:r>
              <a:rPr lang="pt-BR"/>
              <a:t>Conhecer a realidade local (rurais, portuários)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 b="1" u="sng"/>
              <a:t>4.5 Algumas possibilidades de flexibilização</a:t>
            </a:r>
          </a:p>
          <a:p>
            <a:r>
              <a:rPr lang="pt-BR"/>
              <a:t>Rol exemplificativo</a:t>
            </a:r>
          </a:p>
          <a:p>
            <a:r>
              <a:rPr lang="pt-BR" b="1"/>
              <a:t>Análise e emenda da inicial</a:t>
            </a:r>
          </a:p>
          <a:p>
            <a:r>
              <a:rPr lang="pt-BR"/>
              <a:t>"tutela do processo" (Gelson), ou seja, a finalidade de proteger o processo de um trâmite custoso e desnecessário.</a:t>
            </a:r>
          </a:p>
          <a:p>
            <a:r>
              <a:rPr lang="pt-BR"/>
              <a:t>Se vício insanável (ex: ilegitimidade), extinção. Se sanável (falta de representante legal), busca-se corrigi-lo.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Determinação específica de emenda (apontar o erro - colaboração)</a:t>
            </a:r>
          </a:p>
          <a:p>
            <a:r>
              <a:rPr lang="pt-BR"/>
              <a:t>Comprovante de residência no JEF (art. 3º, Lei 10.259/01)</a:t>
            </a:r>
          </a:p>
          <a:p>
            <a:r>
              <a:rPr lang="pt-BR"/>
              <a:t>Indeferimento administrativo – interesse de agir</a:t>
            </a:r>
          </a:p>
          <a:p>
            <a:r>
              <a:rPr lang="pt-BR"/>
              <a:t>Esgotamento da via administrativa: Justiça desportiva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especificar doença incapacitante </a:t>
            </a:r>
          </a:p>
          <a:p>
            <a:r>
              <a:rPr lang="pt-BR"/>
              <a:t>esclarecer a espécie de segurado;</a:t>
            </a:r>
          </a:p>
          <a:p>
            <a:r>
              <a:rPr lang="pt-BR"/>
              <a:t>apresentação de CPF (art. 100, CF);</a:t>
            </a:r>
          </a:p>
          <a:p>
            <a:r>
              <a:rPr lang="pt-BR"/>
              <a:t>esclarecer o tipo de dependente; </a:t>
            </a:r>
          </a:p>
          <a:p>
            <a:r>
              <a:rPr lang="pt-BR"/>
              <a:t> indicar os períodos de trabalho deseja a parte autora ver averbados;</a:t>
            </a:r>
          </a:p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942012"/>
          </a:xfrm>
        </p:spPr>
        <p:txBody>
          <a:bodyPr/>
          <a:lstStyle/>
          <a:p>
            <a:r>
              <a:rPr lang="pt-BR" b="1"/>
              <a:t>Justificação Administrativa</a:t>
            </a:r>
          </a:p>
          <a:p>
            <a:r>
              <a:rPr lang="pt-BR"/>
              <a:t>art. 108 da Lei n. 8.213/91 c/c o art. 55, § 3º.</a:t>
            </a:r>
          </a:p>
          <a:p>
            <a:r>
              <a:rPr lang="pt-BR"/>
              <a:t>Trata-se de direito conferido ao cidadão, de suprir a falta de documentação por meio de outras provas, especialmente a oitiva administrativa de testemunhas.</a:t>
            </a:r>
          </a:p>
          <a:p>
            <a:r>
              <a:rPr lang="pt-BR"/>
              <a:t>Art. 88 da Lei n. 8.213/91: compete ao INSS esclarecer seus beneficiários acerca dos direitos que possuem e os meios de exercê-los.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Devido processo legal na esfera administrativa – processo mal conduzido;</a:t>
            </a:r>
          </a:p>
          <a:p>
            <a:r>
              <a:rPr lang="pt-BR"/>
              <a:t>Não pode ser levado ao Judiciário sem a devida análise na esfera administrativa;</a:t>
            </a:r>
          </a:p>
          <a:p>
            <a:r>
              <a:rPr lang="pt-BR"/>
              <a:t>Suspende-se o processo judicial (antes da citação) para a realização de J.A.</a:t>
            </a:r>
          </a:p>
          <a:p>
            <a:pPr>
              <a:buFont typeface="Wingdings" pitchFamily="2" charset="2"/>
              <a:buNone/>
            </a:pPr>
            <a:endParaRPr lang="pt-BR"/>
          </a:p>
          <a:p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Coordenadoria dos Juizados Especiais Federais do Tribunal Regional Federal da 4ª Região − COJEF (2006) recomendou a todos os Juizados Especiais Federais da 4ª Região que determinassem à autarquia previdenciária a “realização de justificação administrativa para tomada de depoimentos pelo INSS, pesquisa de campo para verificação do exercício da atividade e eventual reconhecimento do direito pretendido em juízo.”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Prova parcial? Parte pode optar por produzir prova na via judicial</a:t>
            </a:r>
          </a:p>
          <a:p>
            <a:r>
              <a:rPr lang="pt-BR"/>
              <a:t>Colaboração </a:t>
            </a:r>
            <a:r>
              <a:rPr lang="pt-BR">
                <a:sym typeface="Wingdings" pitchFamily="2" charset="2"/>
              </a:rPr>
              <a:t> contato com as agências do INSS.</a:t>
            </a:r>
          </a:p>
          <a:p>
            <a:r>
              <a:rPr lang="pt-BR"/>
              <a:t>REEXAME NECESSÁRIO CÍVEL Nº 5003014-55.2011.404.7118/RS. TRF4. Rel. Juíza Federal Vivian Josete Pantaleão Caminha, julgamento em 27.06.2012.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r>
              <a:rPr lang="pt-BR"/>
              <a:t>Objetivo: não agir estatal (não-intervenção)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liberdades: direito à liberdade, propriedade, segurança, legalidade, intimidade, honra, reserva legal e anterioridade penal, presunção de inocência, liberdade religiosa e de manifestação de pensamento, entre outros.</a:t>
            </a:r>
          </a:p>
          <a:p>
            <a:r>
              <a:rPr lang="pt-BR"/>
              <a:t>Chamados direitos de primeira geração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 b="1"/>
              <a:t>Concentração de atos processuais nas demandas de benefícios por incapacidade</a:t>
            </a:r>
          </a:p>
          <a:p>
            <a:r>
              <a:rPr lang="pt-BR"/>
              <a:t>Auxílio-doença; Auxílio-acidente; Aposentadoria por invalidez; LOAS ao incapaz</a:t>
            </a:r>
          </a:p>
          <a:p>
            <a:r>
              <a:rPr lang="pt-BR"/>
              <a:t>Princípios da concentração dos atos, da oralidade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r>
              <a:rPr lang="pt-BR"/>
              <a:t>(a) benefícios por incapacidade representam uma significativa porcentagem das ações previdenciárias; (b) pessoas em situação de extrema vulnerabilidade. Tal panorama requer, assim, um procedimento apto a conferir o benefício, quando devido, de forma célere; (c) produção de </a:t>
            </a:r>
            <a:r>
              <a:rPr lang="pt-BR" u="sng"/>
              <a:t>prova médico-pericial</a:t>
            </a:r>
            <a:r>
              <a:rPr lang="pt-BR"/>
              <a:t>, que tem o potencial de impor um maior retardamento no andamento processual.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571500"/>
            <a:ext cx="8229600" cy="1143000"/>
          </a:xfrm>
        </p:spPr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Problemas: a) a demora entre a data da produção do laudo médico pericial e a audiência de conciliação, o que gera um acordo não mais condizente com a realidade atual da parte autora; e b) a dificuldade de compreensão do laudo médico pericial, com solicitação de inúmeras complementações.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CPC: Art. 421: [...] § 2º Quando a natureza do fato o permitir, a perícia poderá consistir apenas na inquirição pelo juiz do perito e dos assistentes, por ocasião da audiência de instrução e julgamento a respeito das coisas que houverem informalmente examinado ou avaliado. </a:t>
            </a:r>
          </a:p>
          <a:p>
            <a:r>
              <a:rPr lang="pt-BR"/>
              <a:t>Perícia médica seguida de audiência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119813"/>
          </a:xfrm>
        </p:spPr>
        <p:txBody>
          <a:bodyPr/>
          <a:lstStyle/>
          <a:p>
            <a:r>
              <a:rPr lang="pt-BR"/>
              <a:t>viabiliza uma maior participação das partes, que podem na própria audiência, acompanhadas ou não de seu assistente técnico, formular novos quesitos e ao médico perito. Da mesma forma, o diálogo, base da noção de colaboração processual, é estimulado tanto em eventuais complementações periciais, como no momento seguinte, durante a tentativa de conciliação.</a:t>
            </a:r>
          </a:p>
          <a:p>
            <a:r>
              <a:rPr lang="pt-BR"/>
              <a:t>Colaboração: propositura do procedimento às partes (INSS – atuação extrajudicial)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r>
              <a:rPr lang="pt-BR"/>
              <a:t>Produção antecipada de provas: LOAS e J.A.</a:t>
            </a:r>
          </a:p>
          <a:p>
            <a:r>
              <a:rPr lang="pt-BR"/>
              <a:t>Mutirões: Todos os envolvidos no processo centralizam seus esforços em uma única data.</a:t>
            </a:r>
          </a:p>
          <a:p>
            <a:r>
              <a:rPr lang="pt-BR" b="1"/>
              <a:t>A colaboração do INSS no momento de cumprimento da sentença no processo previdenciário</a:t>
            </a:r>
            <a:r>
              <a:rPr lang="pt-BR"/>
              <a:t> </a:t>
            </a:r>
          </a:p>
          <a:p>
            <a:r>
              <a:rPr lang="pt-BR"/>
              <a:t>Regra: ganhar e não levar (ou ter dificuldades para tanto)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r>
              <a:rPr lang="pt-BR"/>
              <a:t>INSS </a:t>
            </a:r>
            <a:r>
              <a:rPr lang="pt-BR">
                <a:sym typeface="Wingdings" pitchFamily="2" charset="2"/>
              </a:rPr>
              <a:t> cumprimento voltuntário</a:t>
            </a:r>
          </a:p>
          <a:p>
            <a:r>
              <a:rPr lang="pt-BR">
                <a:sym typeface="Wingdings" pitchFamily="2" charset="2"/>
              </a:rPr>
              <a:t>Execução invertida</a:t>
            </a:r>
          </a:p>
          <a:p>
            <a:r>
              <a:rPr lang="pt-BR">
                <a:sym typeface="Wingdings" pitchFamily="2" charset="2"/>
              </a:rPr>
              <a:t>INSS implanta o benefício e apresenta os cálculos de liquidação (ele tem a documentação para tanto)</a:t>
            </a:r>
          </a:p>
          <a:p>
            <a:r>
              <a:rPr lang="pt-BR">
                <a:sym typeface="Wingdings" pitchFamily="2" charset="2"/>
              </a:rPr>
              <a:t>Colaboração : agências específica para tanto.</a:t>
            </a:r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pt-BR"/>
              <a:t>FIM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pt-BR"/>
          </a:p>
          <a:p>
            <a:pPr>
              <a:buFont typeface="Wingdings" pitchFamily="2" charset="2"/>
              <a:buNone/>
            </a:pPr>
            <a:endParaRPr lang="pt-BR"/>
          </a:p>
          <a:p>
            <a:pPr>
              <a:buFont typeface="Wingdings" pitchFamily="2" charset="2"/>
              <a:buNone/>
            </a:pPr>
            <a:endParaRPr lang="pt-BR"/>
          </a:p>
          <a:p>
            <a:pPr algn="ctr">
              <a:buFont typeface="Wingdings" pitchFamily="2" charset="2"/>
              <a:buNone/>
            </a:pPr>
            <a:r>
              <a:rPr lang="pt-BR"/>
              <a:t>OBRIGADO!</a:t>
            </a:r>
          </a:p>
          <a:p>
            <a:pPr algn="ctr">
              <a:buFont typeface="Wingdings" pitchFamily="2" charset="2"/>
              <a:buNone/>
            </a:pPr>
            <a:r>
              <a:rPr lang="pt-BR"/>
              <a:t>nathanosipe@gmail.com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r>
              <a:rPr lang="pt-BR"/>
              <a:t>Insuficiência do reconhecimento formal dos direitos. Abismo entre direito declarado e realidade vivenciada pelas camadas mais frágeis.</a:t>
            </a:r>
          </a:p>
          <a:p>
            <a:r>
              <a:rPr lang="pt-BR"/>
              <a:t>Farsa do auto-ajuste do livre mercado de trabalho.</a:t>
            </a:r>
          </a:p>
          <a:p>
            <a:r>
              <a:rPr lang="pt-BR"/>
              <a:t>Sociedade passa a exigir uma maior intervenção estatal. Ao invés de abstenção, espera-se prestação.</a:t>
            </a:r>
          </a:p>
          <a:p>
            <a:r>
              <a:rPr lang="pt-BR"/>
              <a:t>Fator social: reivindicação de direitos pela classe trabalhadora.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pt-BR"/>
              <a:t>Direitos de segunda geração, ou direitos sociais: voltados à efetivação das liberdades públicas.</a:t>
            </a:r>
          </a:p>
          <a:p>
            <a:r>
              <a:rPr lang="pt-BR"/>
              <a:t>"Estes direitos caracterizavam-se por outorgarem ao indivíduo direitos a prestações sociais estatais [...], revelando uma transição das liberdades formais para as liberdades materiais concretas”. (BREGA FILHO, 2002, p. 14)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r>
              <a:rPr lang="pt-BR"/>
              <a:t>Ex: educação, o trabalho, a assistência social, a saúde e, também, a </a:t>
            </a:r>
            <a:r>
              <a:rPr lang="pt-BR" u="sng"/>
              <a:t>previdência social</a:t>
            </a:r>
            <a:r>
              <a:rPr lang="pt-BR"/>
              <a:t>.</a:t>
            </a:r>
          </a:p>
          <a:p>
            <a:r>
              <a:rPr lang="pt-BR"/>
              <a:t>Estado de Bem-Estar Social (Welfare State), pós 1ª Guerra Mundial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maior compromisso com os direitos sociais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b="1" u="sng"/>
              <a:t>2.2 Análise específica do direito à previdência social</a:t>
            </a:r>
          </a:p>
          <a:p>
            <a:pPr>
              <a:lnSpc>
                <a:spcPct val="90000"/>
              </a:lnSpc>
            </a:pPr>
            <a:r>
              <a:rPr lang="pt-BR"/>
              <a:t>Inserida, atualmente, em um conceito maior de seguridade social no Direito brasileiro (art. 194, CF), a previdência surgiu da necessidade de atuação do Estado na proteção de seus trabalhadores, que muitas vezes encontravam-se em uma situação de fragilidade pela concretização de algum </a:t>
            </a:r>
            <a:r>
              <a:rPr lang="pt-BR" u="sng"/>
              <a:t>risco social</a:t>
            </a:r>
            <a:r>
              <a:rPr lang="pt-BR"/>
              <a:t> como, por exemplo, um acidente de trabalho.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ixe">
  <a:themeElements>
    <a:clrScheme name="Feixe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Fei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eixe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1415</TotalTime>
  <Words>3225</Words>
  <Application>Microsoft Office PowerPoint</Application>
  <PresentationFormat>Apresentação na tela (4:3)</PresentationFormat>
  <Paragraphs>235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Arial</vt:lpstr>
      <vt:lpstr>Times New Roman</vt:lpstr>
      <vt:lpstr>Wingdings</vt:lpstr>
      <vt:lpstr>Feixe</vt:lpstr>
      <vt:lpstr>Direito processual previdenciário:  o processo adaptado às peculiaridades do direito material previdenciário </vt:lpstr>
      <vt:lpstr>1. INTRODUÇÃO</vt:lpstr>
      <vt:lpstr> </vt:lpstr>
      <vt:lpstr>2. O direito (material) fundamental à Previdência Social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3. Processo Civil, relativização do formalismo e colaboração processual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4. Colaboração e a adequação no processo previdenciário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FIM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Direito processual previdenciário:  o processo adaptado às peculiaridades do direito material previdenciário</dc:title>
  <dc:creator>Robosipe</dc:creator>
  <cp:lastModifiedBy>usuario</cp:lastModifiedBy>
  <cp:revision>18</cp:revision>
  <dcterms:created xsi:type="dcterms:W3CDTF">2014-03-19T02:40:01Z</dcterms:created>
  <dcterms:modified xsi:type="dcterms:W3CDTF">2014-03-20T03:16:36Z</dcterms:modified>
</cp:coreProperties>
</file>