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47"/>
  </p:notesMasterIdLst>
  <p:handoutMasterIdLst>
    <p:handoutMasterId r:id="rId148"/>
  </p:handoutMasterIdLst>
  <p:sldIdLst>
    <p:sldId id="343" r:id="rId2"/>
    <p:sldId id="344" r:id="rId3"/>
    <p:sldId id="301" r:id="rId4"/>
    <p:sldId id="345" r:id="rId5"/>
    <p:sldId id="395" r:id="rId6"/>
    <p:sldId id="412" r:id="rId7"/>
    <p:sldId id="346" r:id="rId8"/>
    <p:sldId id="348" r:id="rId9"/>
    <p:sldId id="324" r:id="rId10"/>
    <p:sldId id="325" r:id="rId11"/>
    <p:sldId id="376" r:id="rId12"/>
    <p:sldId id="396" r:id="rId13"/>
    <p:sldId id="349" r:id="rId14"/>
    <p:sldId id="413" r:id="rId15"/>
    <p:sldId id="414" r:id="rId16"/>
    <p:sldId id="415" r:id="rId17"/>
    <p:sldId id="416" r:id="rId18"/>
    <p:sldId id="350" r:id="rId19"/>
    <p:sldId id="303" r:id="rId20"/>
    <p:sldId id="351" r:id="rId21"/>
    <p:sldId id="352" r:id="rId22"/>
    <p:sldId id="353" r:id="rId23"/>
    <p:sldId id="355" r:id="rId24"/>
    <p:sldId id="356" r:id="rId25"/>
    <p:sldId id="357" r:id="rId26"/>
    <p:sldId id="354" r:id="rId27"/>
    <p:sldId id="358" r:id="rId28"/>
    <p:sldId id="359" r:id="rId29"/>
    <p:sldId id="363" r:id="rId30"/>
    <p:sldId id="365" r:id="rId31"/>
    <p:sldId id="366" r:id="rId32"/>
    <p:sldId id="361" r:id="rId33"/>
    <p:sldId id="362" r:id="rId34"/>
    <p:sldId id="304" r:id="rId35"/>
    <p:sldId id="367" r:id="rId36"/>
    <p:sldId id="370" r:id="rId37"/>
    <p:sldId id="371" r:id="rId38"/>
    <p:sldId id="368" r:id="rId39"/>
    <p:sldId id="369" r:id="rId40"/>
    <p:sldId id="372" r:id="rId41"/>
    <p:sldId id="426" r:id="rId42"/>
    <p:sldId id="427" r:id="rId43"/>
    <p:sldId id="305" r:id="rId44"/>
    <p:sldId id="378" r:id="rId45"/>
    <p:sldId id="326" r:id="rId46"/>
    <p:sldId id="379" r:id="rId47"/>
    <p:sldId id="380" r:id="rId48"/>
    <p:sldId id="381" r:id="rId49"/>
    <p:sldId id="397" r:id="rId50"/>
    <p:sldId id="382" r:id="rId51"/>
    <p:sldId id="383" r:id="rId52"/>
    <p:sldId id="398" r:id="rId53"/>
    <p:sldId id="384" r:id="rId54"/>
    <p:sldId id="386" r:id="rId55"/>
    <p:sldId id="388" r:id="rId56"/>
    <p:sldId id="389" r:id="rId57"/>
    <p:sldId id="390" r:id="rId58"/>
    <p:sldId id="385" r:id="rId59"/>
    <p:sldId id="391" r:id="rId60"/>
    <p:sldId id="392" r:id="rId61"/>
    <p:sldId id="393" r:id="rId62"/>
    <p:sldId id="394" r:id="rId63"/>
    <p:sldId id="306" r:id="rId64"/>
    <p:sldId id="399" r:id="rId65"/>
    <p:sldId id="401" r:id="rId66"/>
    <p:sldId id="402" r:id="rId67"/>
    <p:sldId id="417" r:id="rId68"/>
    <p:sldId id="400" r:id="rId69"/>
    <p:sldId id="403" r:id="rId70"/>
    <p:sldId id="424" r:id="rId71"/>
    <p:sldId id="425" r:id="rId72"/>
    <p:sldId id="404" r:id="rId73"/>
    <p:sldId id="407" r:id="rId74"/>
    <p:sldId id="408" r:id="rId75"/>
    <p:sldId id="409" r:id="rId76"/>
    <p:sldId id="418" r:id="rId77"/>
    <p:sldId id="410" r:id="rId78"/>
    <p:sldId id="411" r:id="rId79"/>
    <p:sldId id="405" r:id="rId80"/>
    <p:sldId id="419" r:id="rId81"/>
    <p:sldId id="420" r:id="rId82"/>
    <p:sldId id="483" r:id="rId83"/>
    <p:sldId id="428" r:id="rId84"/>
    <p:sldId id="429" r:id="rId85"/>
    <p:sldId id="430" r:id="rId86"/>
    <p:sldId id="431" r:id="rId87"/>
    <p:sldId id="440" r:id="rId88"/>
    <p:sldId id="442" r:id="rId89"/>
    <p:sldId id="432" r:id="rId90"/>
    <p:sldId id="433" r:id="rId91"/>
    <p:sldId id="434" r:id="rId92"/>
    <p:sldId id="436" r:id="rId93"/>
    <p:sldId id="437" r:id="rId94"/>
    <p:sldId id="435" r:id="rId95"/>
    <p:sldId id="438" r:id="rId96"/>
    <p:sldId id="439" r:id="rId97"/>
    <p:sldId id="460" r:id="rId98"/>
    <p:sldId id="461" r:id="rId99"/>
    <p:sldId id="462" r:id="rId100"/>
    <p:sldId id="463" r:id="rId101"/>
    <p:sldId id="341" r:id="rId102"/>
    <p:sldId id="327" r:id="rId103"/>
    <p:sldId id="443" r:id="rId104"/>
    <p:sldId id="454" r:id="rId105"/>
    <p:sldId id="328" r:id="rId106"/>
    <p:sldId id="329" r:id="rId107"/>
    <p:sldId id="445" r:id="rId108"/>
    <p:sldId id="446" r:id="rId109"/>
    <p:sldId id="447" r:id="rId110"/>
    <p:sldId id="449" r:id="rId111"/>
    <p:sldId id="448" r:id="rId112"/>
    <p:sldId id="444" r:id="rId113"/>
    <p:sldId id="450" r:id="rId114"/>
    <p:sldId id="451" r:id="rId115"/>
    <p:sldId id="452" r:id="rId116"/>
    <p:sldId id="455" r:id="rId117"/>
    <p:sldId id="330" r:id="rId118"/>
    <p:sldId id="331" r:id="rId119"/>
    <p:sldId id="456" r:id="rId120"/>
    <p:sldId id="457" r:id="rId121"/>
    <p:sldId id="458" r:id="rId122"/>
    <p:sldId id="464" r:id="rId123"/>
    <p:sldId id="465" r:id="rId124"/>
    <p:sldId id="471" r:id="rId125"/>
    <p:sldId id="472" r:id="rId126"/>
    <p:sldId id="466" r:id="rId127"/>
    <p:sldId id="475" r:id="rId128"/>
    <p:sldId id="467" r:id="rId129"/>
    <p:sldId id="469" r:id="rId130"/>
    <p:sldId id="470" r:id="rId131"/>
    <p:sldId id="468" r:id="rId132"/>
    <p:sldId id="473" r:id="rId133"/>
    <p:sldId id="474" r:id="rId134"/>
    <p:sldId id="476" r:id="rId135"/>
    <p:sldId id="477" r:id="rId136"/>
    <p:sldId id="478" r:id="rId137"/>
    <p:sldId id="337" r:id="rId138"/>
    <p:sldId id="479" r:id="rId139"/>
    <p:sldId id="338" r:id="rId140"/>
    <p:sldId id="480" r:id="rId141"/>
    <p:sldId id="484" r:id="rId142"/>
    <p:sldId id="485" r:id="rId143"/>
    <p:sldId id="481" r:id="rId144"/>
    <p:sldId id="486" r:id="rId145"/>
    <p:sldId id="482" r:id="rId146"/>
  </p:sldIdLst>
  <p:sldSz cx="9144000" cy="6858000" type="screen4x3"/>
  <p:notesSz cx="6761163" cy="9942513"/>
  <p:defaultTextStyle>
    <a:defPPr>
      <a:defRPr lang="pt-B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atin typeface="Tahoma" charset="0"/>
              </a:defRPr>
            </a:lvl1pPr>
          </a:lstStyle>
          <a:p>
            <a:pPr>
              <a:defRPr/>
            </a:pPr>
            <a:endParaRPr lang="pt-BR"/>
          </a:p>
        </p:txBody>
      </p:sp>
      <p:sp>
        <p:nvSpPr>
          <p:cNvPr id="3" name="Espaço Reservado para Data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a:defRPr sz="1200">
                <a:latin typeface="Tahoma" charset="0"/>
              </a:defRPr>
            </a:lvl1pPr>
          </a:lstStyle>
          <a:p>
            <a:pPr>
              <a:defRPr/>
            </a:pPr>
            <a:fld id="{4D2498B5-6517-4F20-8795-B1DE35793177}" type="datetimeFigureOut">
              <a:rPr lang="pt-BR"/>
              <a:pPr>
                <a:defRPr/>
              </a:pPr>
              <a:t>10/04/2014</a:t>
            </a:fld>
            <a:endParaRPr lang="pt-BR"/>
          </a:p>
        </p:txBody>
      </p:sp>
      <p:sp>
        <p:nvSpPr>
          <p:cNvPr id="4" name="Espaço Reservado para Rodapé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a:defRPr sz="1200">
                <a:latin typeface="Tahoma" charset="0"/>
              </a:defRPr>
            </a:lvl1pPr>
          </a:lstStyle>
          <a:p>
            <a:pPr>
              <a:defRPr/>
            </a:pPr>
            <a:endParaRPr lang="pt-BR"/>
          </a:p>
        </p:txBody>
      </p:sp>
      <p:sp>
        <p:nvSpPr>
          <p:cNvPr id="5" name="Espaço Reservado para Número de Slide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a:defRPr sz="1200">
                <a:latin typeface="Tahoma" charset="0"/>
              </a:defRPr>
            </a:lvl1pPr>
          </a:lstStyle>
          <a:p>
            <a:pPr>
              <a:defRPr/>
            </a:pPr>
            <a:fld id="{514151F8-5F2A-41F3-9027-E97FFD2AD01E}" type="slidenum">
              <a:rPr lang="pt-BR"/>
              <a:pPr>
                <a:defRPr/>
              </a:pPr>
              <a:t>‹nº›</a:t>
            </a:fld>
            <a:endParaRPr lang="pt-BR"/>
          </a:p>
        </p:txBody>
      </p:sp>
    </p:spTree>
    <p:extLst>
      <p:ext uri="{BB962C8B-B14F-4D97-AF65-F5344CB8AC3E}">
        <p14:creationId xmlns:p14="http://schemas.microsoft.com/office/powerpoint/2010/main" xmlns="" val="1723993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fld id="{DFA290BD-88EA-422B-B283-F5692E095A4C}" type="datetimeFigureOut">
              <a:rPr lang="pt-BR" smtClean="0"/>
              <a:pPr/>
              <a:t>10/04/2014</a:t>
            </a:fld>
            <a:endParaRPr lang="pt-BR"/>
          </a:p>
        </p:txBody>
      </p:sp>
      <p:sp>
        <p:nvSpPr>
          <p:cNvPr id="4" name="Espaço Reservado para Imagem de Slide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a:defRPr sz="1200"/>
            </a:lvl1pPr>
          </a:lstStyle>
          <a:p>
            <a:fld id="{37096211-090F-426C-9382-F6B85ACA1BAA}" type="slidenum">
              <a:rPr lang="pt-BR" smtClean="0"/>
              <a:pPr/>
              <a:t>‹nº›</a:t>
            </a:fld>
            <a:endParaRPr lang="pt-BR"/>
          </a:p>
        </p:txBody>
      </p:sp>
    </p:spTree>
    <p:extLst>
      <p:ext uri="{BB962C8B-B14F-4D97-AF65-F5344CB8AC3E}">
        <p14:creationId xmlns:p14="http://schemas.microsoft.com/office/powerpoint/2010/main" xmlns="" val="403932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pPr/>
              <a:t>1</a:t>
            </a:fld>
            <a:endParaRPr lang="pt-BR"/>
          </a:p>
        </p:txBody>
      </p:sp>
    </p:spTree>
    <p:extLst>
      <p:ext uri="{BB962C8B-B14F-4D97-AF65-F5344CB8AC3E}">
        <p14:creationId xmlns:p14="http://schemas.microsoft.com/office/powerpoint/2010/main" xmlns="" val="166218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7096211-090F-426C-9382-F6B85ACA1BAA}" type="slidenum">
              <a:rPr lang="pt-BR" smtClean="0"/>
              <a:pPr/>
              <a:t>33</a:t>
            </a:fld>
            <a:endParaRPr lang="pt-BR"/>
          </a:p>
        </p:txBody>
      </p:sp>
    </p:spTree>
    <p:extLst>
      <p:ext uri="{BB962C8B-B14F-4D97-AF65-F5344CB8AC3E}">
        <p14:creationId xmlns:p14="http://schemas.microsoft.com/office/powerpoint/2010/main" xmlns="" val="203468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smtClean="0"/>
              <a:t>Clique para editar 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extLst/>
          </a:lstStyle>
          <a:p>
            <a:pPr>
              <a:defRPr/>
            </a:pPr>
            <a:fld id="{87C77835-59BA-4F60-9780-589A711F46A8}" type="slidenum">
              <a:rPr lang="pt-BR"/>
              <a:pPr>
                <a:defRPr/>
              </a:pPr>
              <a:t>‹nº›</a:t>
            </a:fld>
            <a:endParaRPr lang="pt-BR"/>
          </a:p>
        </p:txBody>
      </p:sp>
    </p:spTree>
    <p:extLst>
      <p:ext uri="{BB962C8B-B14F-4D97-AF65-F5344CB8AC3E}">
        <p14:creationId xmlns:p14="http://schemas.microsoft.com/office/powerpoint/2010/main" xmlns="" val="259167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73A8B35E-460F-4894-A4E5-A94295243177}" type="slidenum">
              <a:rPr lang="pt-BR"/>
              <a:pPr>
                <a:defRPr/>
              </a:pPr>
              <a:t>‹nº›</a:t>
            </a:fld>
            <a:endParaRPr lang="pt-BR"/>
          </a:p>
        </p:txBody>
      </p:sp>
    </p:spTree>
    <p:extLst>
      <p:ext uri="{BB962C8B-B14F-4D97-AF65-F5344CB8AC3E}">
        <p14:creationId xmlns:p14="http://schemas.microsoft.com/office/powerpoint/2010/main" xmlns="" val="238818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4D6AB5CA-D418-48A9-B7AE-241BDE28C8E4}" type="slidenum">
              <a:rPr lang="pt-BR"/>
              <a:pPr>
                <a:defRPr/>
              </a:pPr>
              <a:t>‹nº›</a:t>
            </a:fld>
            <a:endParaRPr lang="pt-BR"/>
          </a:p>
        </p:txBody>
      </p:sp>
    </p:spTree>
    <p:extLst>
      <p:ext uri="{BB962C8B-B14F-4D97-AF65-F5344CB8AC3E}">
        <p14:creationId xmlns:p14="http://schemas.microsoft.com/office/powerpoint/2010/main" xmlns="" val="400123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idx="1"/>
          </p:nvPr>
        </p:nvSpPr>
        <p:spPr/>
        <p:txBody>
          <a:bodyPr/>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163CCEB4-17DF-49DC-8ED1-34FCA41F7FAF}" type="slidenum">
              <a:rPr lang="pt-BR"/>
              <a:pPr>
                <a:defRPr/>
              </a:pPr>
              <a:t>‹nº›</a:t>
            </a:fld>
            <a:endParaRPr lang="pt-BR"/>
          </a:p>
        </p:txBody>
      </p:sp>
    </p:spTree>
    <p:extLst>
      <p:ext uri="{BB962C8B-B14F-4D97-AF65-F5344CB8AC3E}">
        <p14:creationId xmlns:p14="http://schemas.microsoft.com/office/powerpoint/2010/main" xmlns="" val="289303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17"/>
          <p:cNvSpPr>
            <a:spLocks/>
          </p:cNvSpPr>
          <p:nvPr/>
        </p:nvSpPr>
        <p:spPr bwMode="auto">
          <a:xfrm>
            <a:off x="4829175" y="1073150"/>
            <a:ext cx="4321175" cy="5791200"/>
          </a:xfrm>
          <a:custGeom>
            <a:avLst/>
            <a:gdLst>
              <a:gd name="T0" fmla="*/ 0 w 2736"/>
              <a:gd name="T1" fmla="*/ 2147483647 h 3648"/>
              <a:gd name="T2" fmla="*/ 1795989939 w 2736"/>
              <a:gd name="T3" fmla="*/ 2147483647 h 3648"/>
              <a:gd name="T4" fmla="*/ 2147483647 w 2736"/>
              <a:gd name="T5" fmla="*/ 0 h 3648"/>
              <a:gd name="T6" fmla="*/ 2147483647 w 2736"/>
              <a:gd name="T7" fmla="*/ 241935000 h 3648"/>
              <a:gd name="T8" fmla="*/ 1855856217 w 2736"/>
              <a:gd name="T9" fmla="*/ 2147483647 h 3648"/>
              <a:gd name="T10" fmla="*/ 119732557 w 2736"/>
              <a:gd name="T11" fmla="*/ 2147483647 h 3648"/>
              <a:gd name="T12" fmla="*/ 0 w 2736"/>
              <a:gd name="T13" fmla="*/ 2147483647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pt-BR"/>
          </a:p>
        </p:txBody>
      </p:sp>
      <p:sp>
        <p:nvSpPr>
          <p:cNvPr id="5" name="Forma livre 18"/>
          <p:cNvSpPr>
            <a:spLocks/>
          </p:cNvSpPr>
          <p:nvPr/>
        </p:nvSpPr>
        <p:spPr bwMode="auto">
          <a:xfrm>
            <a:off x="374650" y="0"/>
            <a:ext cx="5513388" cy="6615113"/>
          </a:xfrm>
          <a:custGeom>
            <a:avLst/>
            <a:gdLst>
              <a:gd name="T0" fmla="*/ 0 w 3504"/>
              <a:gd name="T1" fmla="*/ 2147483647 h 4128"/>
              <a:gd name="T2" fmla="*/ 0 w 3504"/>
              <a:gd name="T3" fmla="*/ 2147483647 h 4128"/>
              <a:gd name="T4" fmla="*/ 2147483647 w 3504"/>
              <a:gd name="T5" fmla="*/ 2147483647 h 4128"/>
              <a:gd name="T6" fmla="*/ 2147483647 w 3504"/>
              <a:gd name="T7" fmla="*/ 0 h 4128"/>
              <a:gd name="T8" fmla="*/ 2147483647 w 3504"/>
              <a:gd name="T9" fmla="*/ 0 h 4128"/>
              <a:gd name="T10" fmla="*/ 2147483647 w 3504"/>
              <a:gd name="T11" fmla="*/ 2147483647 h 4128"/>
              <a:gd name="T12" fmla="*/ 0 w 3504"/>
              <a:gd name="T13" fmla="*/ 2147483647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pt-B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smtClean="0"/>
              <a:t>Clique para editar 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extLst/>
          </a:lstStyle>
          <a:p>
            <a:pPr>
              <a:defRPr/>
            </a:pPr>
            <a:fld id="{C1EC1CCF-3065-4826-BDBB-70CD9472A624}" type="slidenum">
              <a:rPr lang="pt-BR"/>
              <a:pPr>
                <a:defRPr/>
              </a:pPr>
              <a:t>‹nº›</a:t>
            </a:fld>
            <a:endParaRPr lang="pt-BR"/>
          </a:p>
        </p:txBody>
      </p:sp>
    </p:spTree>
    <p:extLst>
      <p:ext uri="{BB962C8B-B14F-4D97-AF65-F5344CB8AC3E}">
        <p14:creationId xmlns:p14="http://schemas.microsoft.com/office/powerpoint/2010/main" xmlns="" val="424145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lang="pt-BR" smtClean="0"/>
              <a:t>Clique para editar o título mestre</a:t>
            </a:r>
            <a:endParaRPr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1370A879-DC1E-4565-BC3C-C994C3843C80}" type="slidenum">
              <a:rPr lang="pt-BR"/>
              <a:pPr>
                <a:defRPr/>
              </a:pPr>
              <a:t>‹nº›</a:t>
            </a:fld>
            <a:endParaRPr lang="pt-BR"/>
          </a:p>
        </p:txBody>
      </p:sp>
    </p:spTree>
    <p:extLst>
      <p:ext uri="{BB962C8B-B14F-4D97-AF65-F5344CB8AC3E}">
        <p14:creationId xmlns:p14="http://schemas.microsoft.com/office/powerpoint/2010/main" xmlns="" val="410616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extLst/>
          </a:lstStyle>
          <a:p>
            <a:pPr>
              <a:defRPr/>
            </a:pPr>
            <a:fld id="{0570B150-367F-4264-AAD4-F02290687E26}" type="slidenum">
              <a:rPr lang="pt-BR"/>
              <a:pPr>
                <a:defRPr/>
              </a:pPr>
              <a:t>‹nº›</a:t>
            </a:fld>
            <a:endParaRPr lang="pt-BR"/>
          </a:p>
        </p:txBody>
      </p:sp>
    </p:spTree>
    <p:extLst>
      <p:ext uri="{BB962C8B-B14F-4D97-AF65-F5344CB8AC3E}">
        <p14:creationId xmlns:p14="http://schemas.microsoft.com/office/powerpoint/2010/main" xmlns="" val="105568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smtClean="0"/>
              <a:t>Clique para editar 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08647A2D-0315-44AA-89BD-CF02887DED07}" type="slidenum">
              <a:rPr lang="pt-BR"/>
              <a:pPr>
                <a:defRPr/>
              </a:pPr>
              <a:t>‹nº›</a:t>
            </a:fld>
            <a:endParaRPr lang="pt-BR"/>
          </a:p>
        </p:txBody>
      </p:sp>
    </p:spTree>
    <p:extLst>
      <p:ext uri="{BB962C8B-B14F-4D97-AF65-F5344CB8AC3E}">
        <p14:creationId xmlns:p14="http://schemas.microsoft.com/office/powerpoint/2010/main" xmlns="" val="244802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extLst/>
          </a:lstStyle>
          <a:p>
            <a:pPr>
              <a:defRPr/>
            </a:pPr>
            <a:fld id="{4DC361EA-DF5B-46E3-B4D9-523F1FC10A01}" type="slidenum">
              <a:rPr lang="pt-BR"/>
              <a:pPr>
                <a:defRPr/>
              </a:pPr>
              <a:t>‹nº›</a:t>
            </a:fld>
            <a:endParaRPr lang="pt-BR"/>
          </a:p>
        </p:txBody>
      </p:sp>
    </p:spTree>
    <p:extLst>
      <p:ext uri="{BB962C8B-B14F-4D97-AF65-F5344CB8AC3E}">
        <p14:creationId xmlns:p14="http://schemas.microsoft.com/office/powerpoint/2010/main" xmlns="" val="412065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smtClean="0"/>
              <a:t>Clique para editar 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smtClean="0"/>
              <a:t>Clique para editar 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E2F62066-4977-46F7-AAA3-C128EB9C0615}" type="slidenum">
              <a:rPr lang="pt-BR"/>
              <a:pPr>
                <a:defRPr/>
              </a:pPr>
              <a:t>‹nº›</a:t>
            </a:fld>
            <a:endParaRPr lang="pt-BR"/>
          </a:p>
        </p:txBody>
      </p:sp>
    </p:spTree>
    <p:extLst>
      <p:ext uri="{BB962C8B-B14F-4D97-AF65-F5344CB8AC3E}">
        <p14:creationId xmlns:p14="http://schemas.microsoft.com/office/powerpoint/2010/main" xmlns="" val="97935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smtClean="0"/>
              <a:t>Clique para editar 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smtClean="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smtClean="0"/>
              <a:t>Clique para editar 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extLst/>
          </a:lstStyle>
          <a:p>
            <a:pPr>
              <a:defRPr/>
            </a:pPr>
            <a:fld id="{D1EF9FFB-DE53-4C4E-B372-081B0C75F5D5}" type="slidenum">
              <a:rPr lang="pt-BR"/>
              <a:pPr>
                <a:defRPr/>
              </a:pPr>
              <a:t>‹nº›</a:t>
            </a:fld>
            <a:endParaRPr lang="pt-BR"/>
          </a:p>
        </p:txBody>
      </p:sp>
    </p:spTree>
    <p:extLst>
      <p:ext uri="{BB962C8B-B14F-4D97-AF65-F5344CB8AC3E}">
        <p14:creationId xmlns:p14="http://schemas.microsoft.com/office/powerpoint/2010/main" xmlns="" val="396571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extLst/>
          </a:lstStyle>
          <a:p>
            <a:r>
              <a:rPr lang="pt-BR" smtClean="0"/>
              <a:t>Clique para editar o título mestre</a:t>
            </a:r>
            <a:endParaRPr lang="en-US"/>
          </a:p>
        </p:txBody>
      </p:sp>
      <p:sp>
        <p:nvSpPr>
          <p:cNvPr id="13" name="Espaço Reservado para Texto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6492471D-AE69-4628-B1A6-4E090EE7CBE1}"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902" r:id="rId1"/>
    <p:sldLayoutId id="2147483897" r:id="rId2"/>
    <p:sldLayoutId id="2147483903" r:id="rId3"/>
    <p:sldLayoutId id="2147483904" r:id="rId4"/>
    <p:sldLayoutId id="2147483905" r:id="rId5"/>
    <p:sldLayoutId id="2147483898" r:id="rId6"/>
    <p:sldLayoutId id="2147483906" r:id="rId7"/>
    <p:sldLayoutId id="2147483899" r:id="rId8"/>
    <p:sldLayoutId id="2147483907" r:id="rId9"/>
    <p:sldLayoutId id="2147483900" r:id="rId10"/>
    <p:sldLayoutId id="214748390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stCondLst>
                                            <p:cond delay="0"/>
                                          </p:stCondLst>
                                        </p:cTn>
                                        <p:tgtEl>
                                          <p:spTgt spid="1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1000">
                                          <p:stCondLst>
                                            <p:cond delay="0"/>
                                          </p:stCondLst>
                                        </p:cTn>
                                        <p:tgtEl>
                                          <p:spTgt spid="1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1000">
                                          <p:stCondLst>
                                            <p:cond delay="0"/>
                                          </p:stCondLst>
                                        </p:cTn>
                                        <p:tgtEl>
                                          <p:spTgt spid="1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fade">
                                      <p:cBhvr>
                                        <p:cTn id="23" dur="1000">
                                          <p:stCondLst>
                                            <p:cond delay="0"/>
                                          </p:stCondLst>
                                        </p:cTn>
                                        <p:tgtEl>
                                          <p:spTgt spid="1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fade">
                                      <p:cBhvr>
                                        <p:cTn id="26" dur="1000">
                                          <p:stCondLst>
                                            <p:cond delay="0"/>
                                          </p:stCondLst>
                                        </p:cTn>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tmplLst>
          <p:tmpl lvl="1">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stCondLst>
                            <p:cond delay="0"/>
                          </p:stCondLst>
                        </p:cTn>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stCondLst>
                            <p:cond delay="0"/>
                          </p:stCondLst>
                        </p:cTn>
                        <p:tgtEl>
                          <p:spTgt spid="1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stCondLst>
                            <p:cond delay="0"/>
                          </p:stCondLst>
                        </p:cTn>
                        <p:tgtEl>
                          <p:spTgt spid="1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stCondLst>
                            <p:cond delay="0"/>
                          </p:stCondLst>
                        </p:cTn>
                        <p:tgtEl>
                          <p:spTgt spid="1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stCondLst>
                            <p:cond delay="0"/>
                          </p:stCondLst>
                        </p:cTn>
                        <p:tgtEl>
                          <p:spTgt spid="13"/>
                        </p:tgtEl>
                      </p:cBhvr>
                    </p:animEffect>
                  </p:childTnLst>
                </p:cTn>
              </p:par>
            </p:tnLst>
          </p:tmpl>
        </p:tmplLst>
      </p:bldP>
    </p:bldLst>
  </p:timing>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3800" dirty="0" smtClean="0"/>
              <a:t>Petição inicial e contestação </a:t>
            </a:r>
            <a:br>
              <a:rPr lang="pt-BR" sz="3800" dirty="0" smtClean="0"/>
            </a:br>
            <a:r>
              <a:rPr lang="pt-BR" sz="3800" dirty="0" smtClean="0"/>
              <a:t>12/04/2014</a:t>
            </a:r>
            <a:endParaRPr lang="pt-BR" sz="3800" dirty="0"/>
          </a:p>
        </p:txBody>
      </p:sp>
      <p:sp>
        <p:nvSpPr>
          <p:cNvPr id="3" name="Subtítulo 2"/>
          <p:cNvSpPr>
            <a:spLocks noGrp="1"/>
          </p:cNvSpPr>
          <p:nvPr>
            <p:ph type="subTitle" idx="1"/>
          </p:nvPr>
        </p:nvSpPr>
        <p:spPr/>
        <p:txBody>
          <a:bodyPr/>
          <a:lstStyle/>
          <a:p>
            <a:r>
              <a:rPr lang="pt-BR" sz="3000" dirty="0" smtClean="0"/>
              <a:t>Profa. Renata Cristina de Oliveira Alencar Silva</a:t>
            </a:r>
          </a:p>
          <a:p>
            <a:r>
              <a:rPr lang="pt-BR" sz="3000" dirty="0" smtClean="0"/>
              <a:t>Contato: renatacoasilva@hotmail.com</a:t>
            </a:r>
            <a:endParaRPr lang="pt-BR" sz="3000" dirty="0"/>
          </a:p>
        </p:txBody>
      </p:sp>
    </p:spTree>
    <p:extLst>
      <p:ext uri="{BB962C8B-B14F-4D97-AF65-F5344CB8AC3E}">
        <p14:creationId xmlns:p14="http://schemas.microsoft.com/office/powerpoint/2010/main" xmlns="" val="2235872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dirty="0" smtClean="0"/>
              <a:t>Técnica da petição - estrutura</a:t>
            </a:r>
            <a:endParaRPr lang="pt-BR" dirty="0"/>
          </a:p>
        </p:txBody>
      </p:sp>
      <p:sp>
        <p:nvSpPr>
          <p:cNvPr id="3" name="Espaço Reservado para Conteúdo 2"/>
          <p:cNvSpPr>
            <a:spLocks noGrp="1"/>
          </p:cNvSpPr>
          <p:nvPr>
            <p:ph idx="1"/>
          </p:nvPr>
        </p:nvSpPr>
        <p:spPr/>
        <p:txBody>
          <a:bodyPr>
            <a:normAutofit fontScale="92500" lnSpcReduction="10000"/>
          </a:bodyPr>
          <a:lstStyle/>
          <a:p>
            <a:pPr marL="1080000">
              <a:buFont typeface="Arial" panose="020B0604020202020204" pitchFamily="34" charset="0"/>
              <a:buChar char="•"/>
              <a:defRPr/>
            </a:pPr>
            <a:r>
              <a:rPr lang="pt-BR" dirty="0" smtClean="0"/>
              <a:t>Exposição dos fatos e do direito (quando cabível)</a:t>
            </a:r>
          </a:p>
          <a:p>
            <a:pPr marL="1080000">
              <a:buFont typeface="Arial" panose="020B0604020202020204" pitchFamily="34" charset="0"/>
              <a:buChar char="•"/>
              <a:defRPr/>
            </a:pPr>
            <a:r>
              <a:rPr lang="pt-BR" dirty="0" smtClean="0"/>
              <a:t>Pedido (s) ou requerimento (s)</a:t>
            </a:r>
          </a:p>
          <a:p>
            <a:pPr marL="1080000">
              <a:buFont typeface="Arial" panose="020B0604020202020204" pitchFamily="34" charset="0"/>
              <a:buChar char="•"/>
              <a:defRPr/>
            </a:pPr>
            <a:r>
              <a:rPr lang="pt-BR" dirty="0" smtClean="0"/>
              <a:t>Encerramento –  pedido de deferimento, local, data, nome e assinatura do advogado, nº da OAB</a:t>
            </a:r>
          </a:p>
          <a:p>
            <a:pPr marL="410400" indent="-457200">
              <a:defRPr/>
            </a:pPr>
            <a:r>
              <a:rPr lang="pt-BR" dirty="0"/>
              <a:t>Atenção à redação, gramática e ortografia.</a:t>
            </a:r>
          </a:p>
          <a:p>
            <a:pPr marL="410400" indent="-457200">
              <a:defRPr/>
            </a:pPr>
            <a:r>
              <a:rPr lang="pt-BR" dirty="0"/>
              <a:t>Evite o uso de palavras difíceis e expressões em latim. Use linguagem </a:t>
            </a:r>
            <a:r>
              <a:rPr lang="pt-BR" dirty="0" smtClean="0"/>
              <a:t>formal.</a:t>
            </a:r>
            <a:endParaRPr lang="pt-BR" dirty="0"/>
          </a:p>
          <a:p>
            <a:pPr marL="410400" indent="-457200">
              <a:defRPr/>
            </a:pPr>
            <a:r>
              <a:rPr lang="pt-BR" dirty="0"/>
              <a:t>Observar as normas da </a:t>
            </a:r>
            <a:r>
              <a:rPr lang="pt-BR" dirty="0" smtClean="0"/>
              <a:t>ABNT – regras básicas</a:t>
            </a:r>
            <a:endParaRPr lang="pt-B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revestidas </a:t>
            </a:r>
            <a:r>
              <a:rPr lang="pt-BR" sz="2800" dirty="0"/>
              <a:t>de má-fé, que prejudicam não só a outra parte litigante, mas a sociedade como um todo, em razão de ausência de </a:t>
            </a:r>
            <a:r>
              <a:rPr lang="pt-BR" sz="2800" dirty="0" smtClean="0"/>
              <a:t>provas. [...] a </a:t>
            </a:r>
            <a:r>
              <a:rPr lang="pt-BR" sz="2800" dirty="0"/>
              <a:t>condenação do obreiro, a título pedagógico, em duas sanções: multa de 1% sobre o valor da causa e indenização, no importe de R$ 200,00.</a:t>
            </a:r>
          </a:p>
          <a:p>
            <a:r>
              <a:rPr lang="pt-BR" sz="2800" dirty="0"/>
              <a:t>Processo 0000194-41.2010.5.15.0055 </a:t>
            </a:r>
            <a:r>
              <a:rPr lang="pt-BR" sz="2800" dirty="0" smtClean="0"/>
              <a:t>RO. Relatora OLGA </a:t>
            </a:r>
            <a:r>
              <a:rPr lang="pt-BR" sz="2800" dirty="0"/>
              <a:t>AIDA JOAQUIM </a:t>
            </a:r>
            <a:r>
              <a:rPr lang="pt-BR" sz="2800" dirty="0" smtClean="0"/>
              <a:t>GOMIERI. Disponível </a:t>
            </a:r>
            <a:r>
              <a:rPr lang="pt-BR" sz="2800" dirty="0"/>
              <a:t>a partir de 10/08/2012.  </a:t>
            </a:r>
          </a:p>
        </p:txBody>
      </p:sp>
    </p:spTree>
    <p:extLst>
      <p:ext uri="{BB962C8B-B14F-4D97-AF65-F5344CB8AC3E}">
        <p14:creationId xmlns:p14="http://schemas.microsoft.com/office/powerpoint/2010/main" xmlns="" val="27847061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4077072"/>
            <a:ext cx="7772400" cy="914400"/>
          </a:xfrm>
        </p:spPr>
        <p:txBody>
          <a:bodyPr/>
          <a:lstStyle/>
          <a:p>
            <a:r>
              <a:rPr lang="pt-BR" sz="5000" dirty="0" smtClean="0"/>
              <a:t>Resposta do réu</a:t>
            </a:r>
            <a:endParaRPr lang="pt-BR" sz="5000" dirty="0"/>
          </a:p>
        </p:txBody>
      </p:sp>
    </p:spTree>
    <p:extLst>
      <p:ext uri="{BB962C8B-B14F-4D97-AF65-F5344CB8AC3E}">
        <p14:creationId xmlns:p14="http://schemas.microsoft.com/office/powerpoint/2010/main" xmlns="" val="5858291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Resposta do réu - Art</a:t>
            </a:r>
            <a:r>
              <a:rPr lang="pt-BR" dirty="0">
                <a:solidFill>
                  <a:schemeClr val="tx2">
                    <a:satMod val="200000"/>
                  </a:schemeClr>
                </a:solidFill>
              </a:rPr>
              <a:t>. 847 CLT c/c </a:t>
            </a:r>
            <a:r>
              <a:rPr lang="pt-BR" dirty="0" smtClean="0">
                <a:solidFill>
                  <a:schemeClr val="tx2">
                    <a:satMod val="200000"/>
                  </a:schemeClr>
                </a:solidFill>
              </a:rPr>
              <a:t>Art</a:t>
            </a:r>
            <a:r>
              <a:rPr lang="pt-BR" dirty="0">
                <a:solidFill>
                  <a:schemeClr val="tx2">
                    <a:satMod val="200000"/>
                  </a:schemeClr>
                </a:solidFill>
              </a:rPr>
              <a:t>. 297 e 300 </a:t>
            </a:r>
            <a:r>
              <a:rPr lang="pt-BR" dirty="0" smtClean="0">
                <a:solidFill>
                  <a:schemeClr val="tx2">
                    <a:satMod val="200000"/>
                  </a:schemeClr>
                </a:solidFill>
              </a:rPr>
              <a:t>CPC</a:t>
            </a:r>
          </a:p>
        </p:txBody>
      </p:sp>
      <p:sp>
        <p:nvSpPr>
          <p:cNvPr id="3" name="Espaço Reservado para Conteúdo 2"/>
          <p:cNvSpPr>
            <a:spLocks noGrp="1"/>
          </p:cNvSpPr>
          <p:nvPr>
            <p:ph idx="1"/>
          </p:nvPr>
        </p:nvSpPr>
        <p:spPr/>
        <p:txBody>
          <a:bodyPr>
            <a:normAutofit/>
          </a:bodyPr>
          <a:lstStyle/>
          <a:p>
            <a:pPr marL="411480" algn="just" eaLnBrk="1" fontAlgn="auto" hangingPunct="1">
              <a:spcAft>
                <a:spcPts val="0"/>
              </a:spcAft>
              <a:buFont typeface="Wingdings"/>
              <a:buChar char=""/>
              <a:defRPr/>
            </a:pPr>
            <a:r>
              <a:rPr lang="pt-BR" dirty="0" smtClean="0"/>
              <a:t>3 “assuntos” a abordar (Art. 297 CPC)</a:t>
            </a:r>
          </a:p>
          <a:p>
            <a:pPr marL="1080000" algn="just" eaLnBrk="1" fontAlgn="auto" hangingPunct="1">
              <a:spcAft>
                <a:spcPts val="0"/>
              </a:spcAft>
              <a:buFont typeface="Wingdings"/>
              <a:buChar char=""/>
              <a:defRPr/>
            </a:pPr>
            <a:r>
              <a:rPr lang="pt-BR" dirty="0" smtClean="0"/>
              <a:t>1) Exceção: de incompetência (relativa); de impedimento; de suspeição;</a:t>
            </a:r>
          </a:p>
          <a:p>
            <a:pPr marL="1080000" algn="just" eaLnBrk="1" fontAlgn="auto" hangingPunct="1">
              <a:spcAft>
                <a:spcPts val="0"/>
              </a:spcAft>
              <a:buFont typeface="Wingdings"/>
              <a:buChar char=""/>
              <a:defRPr/>
            </a:pPr>
            <a:r>
              <a:rPr lang="pt-BR" dirty="0" smtClean="0"/>
              <a:t>2) Defesa/ contestação: preliminares (Art. 301 CPC); prejudicial de mérito; mérito; compensação; retenção;</a:t>
            </a:r>
          </a:p>
          <a:p>
            <a:pPr marL="1080000" algn="just" eaLnBrk="1" fontAlgn="auto" hangingPunct="1">
              <a:spcAft>
                <a:spcPts val="0"/>
              </a:spcAft>
              <a:buFont typeface="Wingdings"/>
              <a:buChar char=""/>
              <a:defRPr/>
            </a:pPr>
            <a:r>
              <a:rPr lang="pt-BR" dirty="0" smtClean="0"/>
              <a:t>3) Reconvenção</a:t>
            </a:r>
          </a:p>
        </p:txBody>
      </p:sp>
    </p:spTree>
    <p:extLst>
      <p:ext uri="{BB962C8B-B14F-4D97-AF65-F5344CB8AC3E}">
        <p14:creationId xmlns:p14="http://schemas.microsoft.com/office/powerpoint/2010/main" xmlns="" val="23519233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a:solidFill>
                  <a:schemeClr val="tx2">
                    <a:satMod val="200000"/>
                  </a:schemeClr>
                </a:solidFill>
              </a:rPr>
              <a:t>Resposta do réu - Art. 847 CLT c/c Art. 297 e 300 CPC</a:t>
            </a:r>
            <a:endParaRPr lang="pt-BR" sz="3600" dirty="0"/>
          </a:p>
        </p:txBody>
      </p:sp>
      <p:sp>
        <p:nvSpPr>
          <p:cNvPr id="3" name="Espaço Reservado para Conteúdo 2"/>
          <p:cNvSpPr>
            <a:spLocks noGrp="1"/>
          </p:cNvSpPr>
          <p:nvPr>
            <p:ph idx="1"/>
          </p:nvPr>
        </p:nvSpPr>
        <p:spPr/>
        <p:txBody>
          <a:bodyPr/>
          <a:lstStyle/>
          <a:p>
            <a:r>
              <a:rPr lang="pt-BR" dirty="0"/>
              <a:t>Princípio da concentração dos atos - petições separadas, mas na mesma </a:t>
            </a:r>
            <a:r>
              <a:rPr lang="pt-BR" dirty="0" smtClean="0"/>
              <a:t>oportunidade - audiência</a:t>
            </a:r>
            <a:endParaRPr lang="pt-BR" dirty="0"/>
          </a:p>
          <a:p>
            <a:r>
              <a:rPr lang="pt-BR" dirty="0"/>
              <a:t>Prazo: 20 minutos – Art. 847 CLT – praxe forense: apresentação por </a:t>
            </a:r>
            <a:r>
              <a:rPr lang="pt-BR" dirty="0" smtClean="0"/>
              <a:t>escrito</a:t>
            </a:r>
            <a:endParaRPr lang="pt-BR" dirty="0"/>
          </a:p>
        </p:txBody>
      </p:sp>
    </p:spTree>
    <p:extLst>
      <p:ext uri="{BB962C8B-B14F-4D97-AF65-F5344CB8AC3E}">
        <p14:creationId xmlns:p14="http://schemas.microsoft.com/office/powerpoint/2010/main" xmlns="" val="17800334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576" y="4437112"/>
            <a:ext cx="7772400" cy="914400"/>
          </a:xfrm>
        </p:spPr>
        <p:txBody>
          <a:bodyPr/>
          <a:lstStyle/>
          <a:p>
            <a:r>
              <a:rPr lang="pt-BR" sz="5000" dirty="0"/>
              <a:t>Primeira petição: exceção</a:t>
            </a:r>
          </a:p>
        </p:txBody>
      </p:sp>
    </p:spTree>
    <p:extLst>
      <p:ext uri="{BB962C8B-B14F-4D97-AF65-F5344CB8AC3E}">
        <p14:creationId xmlns:p14="http://schemas.microsoft.com/office/powerpoint/2010/main" xmlns="" val="32187924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Primeira petição: exceção</a:t>
            </a:r>
          </a:p>
        </p:txBody>
      </p:sp>
      <p:sp>
        <p:nvSpPr>
          <p:cNvPr id="3" name="Espaço Reservado para Conteúdo 2"/>
          <p:cNvSpPr>
            <a:spLocks noGrp="1"/>
          </p:cNvSpPr>
          <p:nvPr>
            <p:ph idx="1"/>
          </p:nvPr>
        </p:nvSpPr>
        <p:spPr/>
        <p:txBody>
          <a:bodyPr>
            <a:normAutofit/>
          </a:bodyPr>
          <a:lstStyle/>
          <a:p>
            <a:pPr marL="411480" algn="just" eaLnBrk="1" fontAlgn="auto" hangingPunct="1">
              <a:spcAft>
                <a:spcPts val="0"/>
              </a:spcAft>
              <a:buFont typeface="Wingdings"/>
              <a:buChar char=""/>
              <a:defRPr/>
            </a:pPr>
            <a:r>
              <a:rPr lang="pt-BR" dirty="0" smtClean="0"/>
              <a:t>Verbalmente ou por escrito. Se escrita, em peça apartada dentro dos mesmos autos</a:t>
            </a:r>
          </a:p>
          <a:p>
            <a:pPr marL="411480" algn="just" eaLnBrk="1" fontAlgn="auto" hangingPunct="1">
              <a:spcAft>
                <a:spcPts val="0"/>
              </a:spcAft>
              <a:buFont typeface="Wingdings"/>
              <a:buChar char=""/>
              <a:defRPr/>
            </a:pPr>
            <a:r>
              <a:rPr lang="pt-BR" dirty="0" smtClean="0"/>
              <a:t>3 tipos de exceção:</a:t>
            </a:r>
          </a:p>
          <a:p>
            <a:pPr marL="1080000" algn="just" eaLnBrk="1" fontAlgn="auto" hangingPunct="1">
              <a:spcAft>
                <a:spcPts val="0"/>
              </a:spcAft>
              <a:buFont typeface="Wingdings"/>
              <a:buChar char=""/>
              <a:defRPr/>
            </a:pPr>
            <a:r>
              <a:rPr lang="pt-BR" dirty="0" smtClean="0"/>
              <a:t>1) Impedimento</a:t>
            </a:r>
          </a:p>
          <a:p>
            <a:pPr marL="1080000" algn="just" eaLnBrk="1" fontAlgn="auto" hangingPunct="1">
              <a:spcAft>
                <a:spcPts val="0"/>
              </a:spcAft>
              <a:buFont typeface="Wingdings"/>
              <a:buChar char=""/>
              <a:defRPr/>
            </a:pPr>
            <a:r>
              <a:rPr lang="pt-BR" dirty="0" smtClean="0"/>
              <a:t>2) Suspeição</a:t>
            </a:r>
          </a:p>
          <a:p>
            <a:pPr marL="1080000" algn="just" eaLnBrk="1" fontAlgn="auto" hangingPunct="1">
              <a:spcAft>
                <a:spcPts val="0"/>
              </a:spcAft>
              <a:buFont typeface="Wingdings"/>
              <a:buChar char=""/>
              <a:defRPr/>
            </a:pPr>
            <a:r>
              <a:rPr lang="pt-BR" dirty="0" smtClean="0"/>
              <a:t>3) Incompetência relativa</a:t>
            </a:r>
          </a:p>
          <a:p>
            <a:pPr marL="411480" algn="just" eaLnBrk="1" fontAlgn="auto" hangingPunct="1">
              <a:spcAft>
                <a:spcPts val="0"/>
              </a:spcAft>
              <a:buFont typeface="Wingdings"/>
              <a:buChar char=""/>
              <a:defRPr/>
            </a:pPr>
            <a:r>
              <a:rPr lang="pt-BR" dirty="0" smtClean="0"/>
              <a:t>Pode arguir mais de uma exceção</a:t>
            </a:r>
            <a:r>
              <a:rPr lang="pt-BR" dirty="0"/>
              <a:t> </a:t>
            </a:r>
            <a:r>
              <a:rPr lang="pt-BR" dirty="0" smtClean="0"/>
              <a:t>no mesmo processo</a:t>
            </a:r>
          </a:p>
        </p:txBody>
      </p:sp>
    </p:spTree>
    <p:extLst>
      <p:ext uri="{BB962C8B-B14F-4D97-AF65-F5344CB8AC3E}">
        <p14:creationId xmlns:p14="http://schemas.microsoft.com/office/powerpoint/2010/main" xmlns="" val="5588673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Primeira petição: exceção</a:t>
            </a:r>
          </a:p>
        </p:txBody>
      </p:sp>
      <p:sp>
        <p:nvSpPr>
          <p:cNvPr id="10243" name="Espaço Reservado para Conteúdo 2"/>
          <p:cNvSpPr>
            <a:spLocks noGrp="1"/>
          </p:cNvSpPr>
          <p:nvPr>
            <p:ph idx="1"/>
          </p:nvPr>
        </p:nvSpPr>
        <p:spPr/>
        <p:txBody>
          <a:bodyPr/>
          <a:lstStyle/>
          <a:p>
            <a:pPr algn="just" eaLnBrk="1" hangingPunct="1">
              <a:defRPr/>
            </a:pPr>
            <a:r>
              <a:rPr lang="pt-BR" altLang="pt-BR" dirty="0" smtClean="0"/>
              <a:t>1) Impedimento: Art. 134 CPC – a partir de 1973 – natureza objetiva – motivo extrínseco</a:t>
            </a:r>
          </a:p>
          <a:p>
            <a:pPr algn="just" eaLnBrk="1" hangingPunct="1">
              <a:defRPr/>
            </a:pPr>
            <a:r>
              <a:rPr lang="pt-BR" altLang="pt-BR" dirty="0" smtClean="0"/>
              <a:t>2) Suspeição: Art. 801 CLT c/c 135 CPC – natureza subjetiva – motivo intrínseco</a:t>
            </a:r>
          </a:p>
          <a:p>
            <a:pPr algn="just" eaLnBrk="1" hangingPunct="1">
              <a:defRPr/>
            </a:pPr>
            <a:r>
              <a:rPr lang="pt-BR" altLang="pt-BR" dirty="0" smtClean="0"/>
              <a:t>Aplicáveis ao órgão do MPT, serventuário da justiça e ao perito – Art. 138 CPC</a:t>
            </a:r>
          </a:p>
          <a:p>
            <a:pPr algn="just" eaLnBrk="1" hangingPunct="1">
              <a:defRPr/>
            </a:pPr>
            <a:r>
              <a:rPr lang="pt-BR" altLang="pt-BR" dirty="0" smtClean="0"/>
              <a:t>Da decisão, não cabe recurso de imediato – Súmula 214 TST</a:t>
            </a:r>
          </a:p>
        </p:txBody>
      </p:sp>
    </p:spTree>
    <p:extLst>
      <p:ext uri="{BB962C8B-B14F-4D97-AF65-F5344CB8AC3E}">
        <p14:creationId xmlns:p14="http://schemas.microsoft.com/office/powerpoint/2010/main" xmlns="" val="9367884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Aplica-se os motivos de suspeição e impedimento à pessoa do advogado?</a:t>
            </a:r>
            <a:endParaRPr lang="pt-BR" dirty="0"/>
          </a:p>
        </p:txBody>
      </p:sp>
    </p:spTree>
    <p:extLst>
      <p:ext uri="{BB962C8B-B14F-4D97-AF65-F5344CB8AC3E}">
        <p14:creationId xmlns:p14="http://schemas.microsoft.com/office/powerpoint/2010/main" xmlns="" val="12433862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smtClean="0"/>
              <a:t>Exceção </a:t>
            </a:r>
            <a:r>
              <a:rPr lang="pt-BR" dirty="0"/>
              <a:t>de Suspeição entre Advogado e Magistrado. </a:t>
            </a:r>
            <a:r>
              <a:rPr lang="pt-BR" dirty="0" smtClean="0"/>
              <a:t>1</a:t>
            </a:r>
            <a:r>
              <a:rPr lang="pt-BR" dirty="0"/>
              <a:t>. A eventual falta de urbanidade no trato geral não caracteriza relações de desafeto em relação à figura do Juiz e um ou mais jurisdicionado e/ou advogado.</a:t>
            </a:r>
          </a:p>
          <a:p>
            <a:r>
              <a:rPr lang="pt-BR" dirty="0"/>
              <a:t>2. Os artigos 801 da CLT e 135 do CPC, assim como o antigo artigo 185 do revogado CPC de 1939, não cogitam da hipótese de suspeição de parcialidade do Juiz em relação ao advogado</a:t>
            </a:r>
            <a:r>
              <a:rPr lang="pt-BR" dirty="0" smtClean="0"/>
              <a:t>.</a:t>
            </a:r>
            <a:endParaRPr lang="pt-BR" dirty="0"/>
          </a:p>
        </p:txBody>
      </p:sp>
    </p:spTree>
    <p:extLst>
      <p:ext uri="{BB962C8B-B14F-4D97-AF65-F5344CB8AC3E}">
        <p14:creationId xmlns:p14="http://schemas.microsoft.com/office/powerpoint/2010/main" xmlns="" val="4300294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a:t>3. Em razão do disposto no parágrafo único do art. 135 do CPC </a:t>
            </a:r>
            <a:r>
              <a:rPr lang="pt-BR" sz="2800" u="sng" dirty="0"/>
              <a:t>somente ao Juiz faculta-se declarar sua suspeição em relação à pessoa do advogado</a:t>
            </a:r>
            <a:r>
              <a:rPr lang="pt-BR" sz="2800" dirty="0"/>
              <a:t> e por motivo de foro íntimo.</a:t>
            </a:r>
          </a:p>
          <a:p>
            <a:r>
              <a:rPr lang="pt-BR" sz="2800" dirty="0"/>
              <a:t>4. O fato do advogado constar como testemunha em representação dirigida em face do Magistrado não encontra nem cria hipótese de suspeição </a:t>
            </a:r>
            <a:r>
              <a:rPr lang="pt-BR" sz="2800" dirty="0" smtClean="0"/>
              <a:t>deste</a:t>
            </a:r>
            <a:r>
              <a:rPr lang="pt-BR" sz="2800" dirty="0"/>
              <a:t> </a:t>
            </a:r>
            <a:r>
              <a:rPr lang="pt-BR" sz="2800" dirty="0" smtClean="0"/>
              <a:t>[...] (sem grifos no original).</a:t>
            </a:r>
          </a:p>
          <a:p>
            <a:r>
              <a:rPr lang="pt-BR" sz="2800" dirty="0"/>
              <a:t>PROCESSO TRT/15ª REGIÃO Nº </a:t>
            </a:r>
            <a:r>
              <a:rPr lang="pt-BR" sz="2800" dirty="0" smtClean="0"/>
              <a:t>0000208-42.2012.5.15.0156. Relator LUIZ </a:t>
            </a:r>
            <a:r>
              <a:rPr lang="pt-BR" sz="2800" dirty="0"/>
              <a:t>FELIPE BRUNO </a:t>
            </a:r>
            <a:r>
              <a:rPr lang="pt-BR" sz="2800" dirty="0" smtClean="0"/>
              <a:t>LOBO. Disponível </a:t>
            </a:r>
            <a:r>
              <a:rPr lang="pt-BR" sz="2800" dirty="0"/>
              <a:t>a partir de 10/08/2012.</a:t>
            </a:r>
          </a:p>
        </p:txBody>
      </p:sp>
    </p:spTree>
    <p:extLst>
      <p:ext uri="{BB962C8B-B14F-4D97-AF65-F5344CB8AC3E}">
        <p14:creationId xmlns:p14="http://schemas.microsoft.com/office/powerpoint/2010/main" xmlns="" val="293893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Desrespeito às normas da ABNT:</a:t>
            </a:r>
            <a:endParaRPr lang="pt-BR"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3210" y="1784350"/>
            <a:ext cx="7454779"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41323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SUSPEIÇÃO FUNDADA EM INIMIZADE ENTRE ADVOGADO E JUIZ. </a:t>
            </a:r>
            <a:r>
              <a:rPr lang="pt-BR" sz="2800" dirty="0" smtClean="0"/>
              <a:t>INCABÍVEL.O </a:t>
            </a:r>
            <a:r>
              <a:rPr lang="pt-BR" sz="2800" dirty="0"/>
              <a:t>artigo 801 da CLT e o artigo 135 do CPC exigem expressamente que os motivos ensejadores da suspeição se refiram à pessoa dos litigantes. Diante dos princípios do juiz natural e da isonomia, não cabe  interpretação “contra </a:t>
            </a:r>
            <a:r>
              <a:rPr lang="pt-BR" sz="2800" dirty="0" err="1"/>
              <a:t>legem</a:t>
            </a:r>
            <a:r>
              <a:rPr lang="pt-BR" sz="2800" dirty="0"/>
              <a:t>” dos referidos dispositivos legais. Exceção arquivada. </a:t>
            </a:r>
          </a:p>
          <a:p>
            <a:r>
              <a:rPr lang="pt-BR" sz="2600" dirty="0"/>
              <a:t>Processo 0185200-93.2009.5.15.0011 </a:t>
            </a:r>
            <a:r>
              <a:rPr lang="pt-BR" sz="2600" dirty="0" err="1" smtClean="0"/>
              <a:t>ExcSusp</a:t>
            </a:r>
            <a:r>
              <a:rPr lang="pt-BR" sz="2600" dirty="0" smtClean="0"/>
              <a:t>. Relator </a:t>
            </a:r>
            <a:r>
              <a:rPr lang="pt-BR" sz="2600" dirty="0"/>
              <a:t>MANUEL SOARES FERREIRA </a:t>
            </a:r>
            <a:r>
              <a:rPr lang="pt-BR" sz="2600" dirty="0" smtClean="0"/>
              <a:t>CARRADITA. Publicado </a:t>
            </a:r>
            <a:r>
              <a:rPr lang="pt-BR" sz="2600" dirty="0"/>
              <a:t>em 19/03/2010. </a:t>
            </a:r>
          </a:p>
        </p:txBody>
      </p:sp>
    </p:spTree>
    <p:extLst>
      <p:ext uri="{BB962C8B-B14F-4D97-AF65-F5344CB8AC3E}">
        <p14:creationId xmlns:p14="http://schemas.microsoft.com/office/powerpoint/2010/main" xmlns="" val="37851826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Situação inusitada...</a:t>
            </a:r>
            <a:endParaRPr lang="pt-BR" dirty="0"/>
          </a:p>
        </p:txBody>
      </p:sp>
      <p:sp>
        <p:nvSpPr>
          <p:cNvPr id="3" name="Espaço Reservado para Conteúdo 2"/>
          <p:cNvSpPr>
            <a:spLocks noGrp="1"/>
          </p:cNvSpPr>
          <p:nvPr>
            <p:ph idx="1"/>
          </p:nvPr>
        </p:nvSpPr>
        <p:spPr/>
        <p:txBody>
          <a:bodyPr/>
          <a:lstStyle/>
          <a:p>
            <a:r>
              <a:rPr lang="pt-BR" dirty="0" smtClean="0"/>
              <a:t>Advogado discute com juíza em audiência ocorrida em </a:t>
            </a:r>
            <a:r>
              <a:rPr lang="pt-BR" dirty="0" err="1" smtClean="0"/>
              <a:t>nov</a:t>
            </a:r>
            <a:r>
              <a:rPr lang="pt-BR" dirty="0" smtClean="0"/>
              <a:t>/2013 alegando que o </a:t>
            </a:r>
            <a:r>
              <a:rPr lang="pt-BR" dirty="0"/>
              <a:t>Juízo "tem a mania de humilhar" e que está o está "tratando como </a:t>
            </a:r>
            <a:r>
              <a:rPr lang="pt-BR" dirty="0" smtClean="0"/>
              <a:t>animal“</a:t>
            </a:r>
          </a:p>
          <a:p>
            <a:r>
              <a:rPr lang="pt-BR" dirty="0" smtClean="0"/>
              <a:t>Segundo a juíza o “advogado revela animosidade, ofensa </a:t>
            </a:r>
            <a:r>
              <a:rPr lang="pt-BR" dirty="0"/>
              <a:t>e inimizade explícita contra a pessoa do </a:t>
            </a:r>
            <a:r>
              <a:rPr lang="pt-BR" dirty="0" smtClean="0"/>
              <a:t>Juízo” - consideração </a:t>
            </a:r>
            <a:r>
              <a:rPr lang="pt-BR" dirty="0"/>
              <a:t>subjetiva do </a:t>
            </a:r>
            <a:r>
              <a:rPr lang="pt-BR" dirty="0" smtClean="0"/>
              <a:t>próprio</a:t>
            </a:r>
          </a:p>
          <a:p>
            <a:r>
              <a:rPr lang="pt-BR" dirty="0" smtClean="0"/>
              <a:t>Despacho: juíza deixou de atuar </a:t>
            </a:r>
            <a:r>
              <a:rPr lang="pt-BR" dirty="0"/>
              <a:t>em todos os processos </a:t>
            </a:r>
            <a:r>
              <a:rPr lang="pt-BR" dirty="0" smtClean="0"/>
              <a:t>do referido advogado</a:t>
            </a:r>
            <a:endParaRPr lang="pt-BR" dirty="0"/>
          </a:p>
        </p:txBody>
      </p:sp>
    </p:spTree>
    <p:extLst>
      <p:ext uri="{BB962C8B-B14F-4D97-AF65-F5344CB8AC3E}">
        <p14:creationId xmlns:p14="http://schemas.microsoft.com/office/powerpoint/2010/main" xmlns="" val="31303997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tx2">
                    <a:satMod val="200000"/>
                  </a:schemeClr>
                </a:solidFill>
              </a:rPr>
              <a:t>Primeira petição: exceção</a:t>
            </a:r>
            <a:endParaRPr lang="pt-BR" dirty="0"/>
          </a:p>
        </p:txBody>
      </p:sp>
      <p:sp>
        <p:nvSpPr>
          <p:cNvPr id="3" name="Espaço Reservado para Conteúdo 2"/>
          <p:cNvSpPr>
            <a:spLocks noGrp="1"/>
          </p:cNvSpPr>
          <p:nvPr>
            <p:ph idx="1"/>
          </p:nvPr>
        </p:nvSpPr>
        <p:spPr/>
        <p:txBody>
          <a:bodyPr/>
          <a:lstStyle/>
          <a:p>
            <a:r>
              <a:rPr lang="pt-BR" dirty="0"/>
              <a:t>3) Incompetência: </a:t>
            </a:r>
          </a:p>
          <a:p>
            <a:pPr marL="1080000"/>
            <a:r>
              <a:rPr lang="pt-BR" dirty="0" smtClean="0"/>
              <a:t>matéria</a:t>
            </a:r>
            <a:r>
              <a:rPr lang="pt-BR" dirty="0"/>
              <a:t>: absoluta – de ofício</a:t>
            </a:r>
          </a:p>
          <a:p>
            <a:pPr marL="1080000"/>
            <a:r>
              <a:rPr lang="pt-BR" dirty="0" smtClean="0"/>
              <a:t>pessoa </a:t>
            </a:r>
            <a:r>
              <a:rPr lang="pt-BR" dirty="0"/>
              <a:t>(cargo que ocupa): absoluta – de ofício</a:t>
            </a:r>
          </a:p>
          <a:p>
            <a:pPr marL="1080000"/>
            <a:r>
              <a:rPr lang="pt-BR" dirty="0" smtClean="0"/>
              <a:t>lugar</a:t>
            </a:r>
            <a:r>
              <a:rPr lang="pt-BR" dirty="0"/>
              <a:t>: </a:t>
            </a:r>
            <a:r>
              <a:rPr lang="pt-BR" dirty="0" smtClean="0"/>
              <a:t>relativa </a:t>
            </a:r>
            <a:r>
              <a:rPr lang="pt-BR" dirty="0"/>
              <a:t>– parte </a:t>
            </a:r>
            <a:r>
              <a:rPr lang="pt-BR" dirty="0" smtClean="0"/>
              <a:t>interessada</a:t>
            </a:r>
          </a:p>
          <a:p>
            <a:r>
              <a:rPr lang="pt-BR" dirty="0" smtClean="0"/>
              <a:t>Regra geral: local da prestação de serviços – Art. 651 CLT</a:t>
            </a:r>
            <a:endParaRPr lang="pt-BR" dirty="0"/>
          </a:p>
        </p:txBody>
      </p:sp>
    </p:spTree>
    <p:extLst>
      <p:ext uri="{BB962C8B-B14F-4D97-AF65-F5344CB8AC3E}">
        <p14:creationId xmlns:p14="http://schemas.microsoft.com/office/powerpoint/2010/main" xmlns="" val="41164639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EXCEÇÃO DE INCOMPETÊNCIA EM RAZÃO DO LUGAR. POSSIBILIDADE DO TRABALHADOR AJUIZAR A AÇÃO EM SEU DOMICÍLIO. </a:t>
            </a:r>
            <a:r>
              <a:rPr lang="pt-BR" sz="2800" dirty="0" smtClean="0"/>
              <a:t>[...]</a:t>
            </a:r>
            <a:r>
              <a:rPr lang="pt-BR" sz="2800" dirty="0"/>
              <a:t> </a:t>
            </a:r>
            <a:r>
              <a:rPr lang="pt-BR" sz="2800" dirty="0" smtClean="0"/>
              <a:t>o </a:t>
            </a:r>
            <a:r>
              <a:rPr lang="pt-BR" sz="2800" dirty="0"/>
              <a:t>Foro, como regra geral, será o da prestação de serviços. Sendo assim, não havendo demonstração, pela parte Reclamada, de qualquer prejuízo com a interposição da Reclamatória na Vara do domicílio do trabalhador, não se pode falar em violação às regras de competência, tendo em vista que a </a:t>
            </a:r>
          </a:p>
        </p:txBody>
      </p:sp>
    </p:spTree>
    <p:extLst>
      <p:ext uri="{BB962C8B-B14F-4D97-AF65-F5344CB8AC3E}">
        <p14:creationId xmlns:p14="http://schemas.microsoft.com/office/powerpoint/2010/main" xmlns="" val="24636598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norma </a:t>
            </a:r>
            <a:r>
              <a:rPr lang="pt-BR" sz="2800" dirty="0"/>
              <a:t>processual (CLT, Artigo 651), não pode ser interpretada como excludente de acesso ao Poder Judiciário. Recurso provido</a:t>
            </a:r>
            <a:r>
              <a:rPr lang="pt-BR" sz="2800" dirty="0" smtClean="0"/>
              <a:t>.</a:t>
            </a:r>
          </a:p>
          <a:p>
            <a:r>
              <a:rPr lang="pt-BR" sz="2800" dirty="0" smtClean="0"/>
              <a:t>Processo</a:t>
            </a:r>
            <a:r>
              <a:rPr lang="pt-BR" sz="2800" dirty="0"/>
              <a:t> 0001172-76.2012.5.15.0110 </a:t>
            </a:r>
            <a:r>
              <a:rPr lang="pt-BR" sz="2800" dirty="0" smtClean="0"/>
              <a:t>RO.</a:t>
            </a:r>
            <a:r>
              <a:rPr lang="pt-BR" sz="2800" dirty="0"/>
              <a:t> </a:t>
            </a:r>
            <a:r>
              <a:rPr lang="pt-BR" sz="2800" dirty="0" smtClean="0"/>
              <a:t>Relator </a:t>
            </a:r>
            <a:r>
              <a:rPr lang="pt-BR" sz="2800" dirty="0"/>
              <a:t>HELCIO DANTAS LOBO </a:t>
            </a:r>
            <a:r>
              <a:rPr lang="pt-BR" sz="2800" dirty="0" smtClean="0"/>
              <a:t>JUNIOR. Disponível </a:t>
            </a:r>
            <a:r>
              <a:rPr lang="pt-BR" sz="2800" dirty="0"/>
              <a:t>a partir de </a:t>
            </a:r>
            <a:r>
              <a:rPr lang="pt-BR" sz="2800" dirty="0" smtClean="0"/>
              <a:t>15/02/2013.</a:t>
            </a:r>
            <a:endParaRPr lang="pt-BR" sz="2800" b="1" dirty="0"/>
          </a:p>
        </p:txBody>
      </p:sp>
    </p:spTree>
    <p:extLst>
      <p:ext uri="{BB962C8B-B14F-4D97-AF65-F5344CB8AC3E}">
        <p14:creationId xmlns:p14="http://schemas.microsoft.com/office/powerpoint/2010/main" xmlns="" val="20572012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EXCEÇÃO DE INCOMPETÊNCIA EM RAZÃO DO LUGAR. Alegando a exceção de incompetência territorial, cabe a parte apontar a Vara do Trabalho competente, sob pena de prorrogação da competência</a:t>
            </a:r>
            <a:r>
              <a:rPr lang="pt-BR" dirty="0" smtClean="0"/>
              <a:t>.</a:t>
            </a:r>
          </a:p>
          <a:p>
            <a:r>
              <a:rPr lang="pt-BR" dirty="0"/>
              <a:t>Processo nº </a:t>
            </a:r>
            <a:r>
              <a:rPr lang="pt-BR" dirty="0" smtClean="0"/>
              <a:t>0001307-38.2012.5.15.0062. Relator: </a:t>
            </a:r>
            <a:r>
              <a:rPr lang="pt-BR" dirty="0"/>
              <a:t> </a:t>
            </a:r>
            <a:r>
              <a:rPr lang="pt-BR" dirty="0" smtClean="0"/>
              <a:t>EDER SIVERS. Disponível </a:t>
            </a:r>
            <a:r>
              <a:rPr lang="pt-BR" dirty="0"/>
              <a:t>a partir de 11/01/2013. </a:t>
            </a:r>
          </a:p>
          <a:p>
            <a:endParaRPr lang="pt-BR" dirty="0"/>
          </a:p>
          <a:p>
            <a:endParaRPr lang="pt-BR" dirty="0"/>
          </a:p>
        </p:txBody>
      </p:sp>
    </p:spTree>
    <p:extLst>
      <p:ext uri="{BB962C8B-B14F-4D97-AF65-F5344CB8AC3E}">
        <p14:creationId xmlns:p14="http://schemas.microsoft.com/office/powerpoint/2010/main" xmlns="" val="11221113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971600" y="4149080"/>
            <a:ext cx="7772400" cy="914400"/>
          </a:xfrm>
        </p:spPr>
        <p:txBody>
          <a:bodyPr/>
          <a:lstStyle/>
          <a:p>
            <a:r>
              <a:rPr lang="pt-BR" sz="5000" dirty="0"/>
              <a:t>Segunda petição: defesa ou contestação</a:t>
            </a:r>
          </a:p>
        </p:txBody>
      </p:sp>
    </p:spTree>
    <p:extLst>
      <p:ext uri="{BB962C8B-B14F-4D97-AF65-F5344CB8AC3E}">
        <p14:creationId xmlns:p14="http://schemas.microsoft.com/office/powerpoint/2010/main" xmlns="" val="34717666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eaLnBrk="1" fontAlgn="auto" hangingPunct="1">
              <a:spcAft>
                <a:spcPts val="0"/>
              </a:spcAft>
              <a:defRPr/>
            </a:pPr>
            <a:r>
              <a:rPr lang="pt-BR" dirty="0" smtClean="0">
                <a:solidFill>
                  <a:schemeClr val="tx2">
                    <a:satMod val="200000"/>
                  </a:schemeClr>
                </a:solidFill>
              </a:rPr>
              <a:t>Segunda petição: defesa ou contestação</a:t>
            </a:r>
          </a:p>
        </p:txBody>
      </p:sp>
      <p:sp>
        <p:nvSpPr>
          <p:cNvPr id="3" name="Espaço Reservado para Conteúdo 2"/>
          <p:cNvSpPr>
            <a:spLocks noGrp="1"/>
          </p:cNvSpPr>
          <p:nvPr>
            <p:ph idx="1"/>
          </p:nvPr>
        </p:nvSpPr>
        <p:spPr/>
        <p:txBody>
          <a:bodyPr>
            <a:normAutofit lnSpcReduction="10000"/>
          </a:bodyPr>
          <a:lstStyle/>
          <a:p>
            <a:pPr marL="411480" algn="just" eaLnBrk="1" fontAlgn="auto" hangingPunct="1">
              <a:spcAft>
                <a:spcPts val="0"/>
              </a:spcAft>
              <a:buFont typeface="Wingdings"/>
              <a:buChar char=""/>
              <a:defRPr/>
            </a:pPr>
            <a:r>
              <a:rPr lang="pt-BR" dirty="0" smtClean="0"/>
              <a:t>Assuntos a abordar, conforme o caso:</a:t>
            </a:r>
          </a:p>
          <a:p>
            <a:pPr marL="411480" algn="just" eaLnBrk="1" fontAlgn="auto" hangingPunct="1">
              <a:spcAft>
                <a:spcPts val="0"/>
              </a:spcAft>
              <a:buFont typeface="Wingdings" pitchFamily="2" charset="2"/>
              <a:buNone/>
              <a:defRPr/>
            </a:pPr>
            <a:r>
              <a:rPr lang="pt-BR" dirty="0" smtClean="0"/>
              <a:t>1 – preliminares – Art. 301 CPC</a:t>
            </a:r>
          </a:p>
          <a:p>
            <a:pPr marL="411480" algn="just" eaLnBrk="1" fontAlgn="auto" hangingPunct="1">
              <a:spcAft>
                <a:spcPts val="0"/>
              </a:spcAft>
              <a:buFont typeface="Wingdings" pitchFamily="2" charset="2"/>
              <a:buNone/>
              <a:defRPr/>
            </a:pPr>
            <a:r>
              <a:rPr lang="pt-BR" dirty="0" smtClean="0"/>
              <a:t>2 – prejudicial de mérito </a:t>
            </a:r>
          </a:p>
          <a:p>
            <a:pPr marL="1194300" indent="-457200" algn="just" eaLnBrk="1" fontAlgn="auto" hangingPunct="1">
              <a:spcAft>
                <a:spcPts val="0"/>
              </a:spcAft>
              <a:defRPr/>
            </a:pPr>
            <a:r>
              <a:rPr lang="pt-BR" dirty="0" smtClean="0"/>
              <a:t>Prescrição – perda da pretensão ao direito em virtude da inércia do seu titular – bienal e quinquenal – Súmula 308, I TST</a:t>
            </a:r>
          </a:p>
          <a:p>
            <a:pPr marL="1194300" indent="-457200" algn="just" eaLnBrk="1" fontAlgn="auto" hangingPunct="1">
              <a:spcAft>
                <a:spcPts val="0"/>
              </a:spcAft>
              <a:defRPr/>
            </a:pPr>
            <a:r>
              <a:rPr lang="pt-BR" dirty="0" smtClean="0"/>
              <a:t>Decadência – perda do próprio direito, por não ter sido exercido no prazo legal – Súmula 403 STF</a:t>
            </a:r>
          </a:p>
        </p:txBody>
      </p:sp>
    </p:spTree>
    <p:extLst>
      <p:ext uri="{BB962C8B-B14F-4D97-AF65-F5344CB8AC3E}">
        <p14:creationId xmlns:p14="http://schemas.microsoft.com/office/powerpoint/2010/main" xmlns="" val="6883682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Segunda petição: defesa/ contestação</a:t>
            </a:r>
            <a:endParaRPr lang="pt-BR" dirty="0">
              <a:solidFill>
                <a:schemeClr val="tx2">
                  <a:satMod val="200000"/>
                </a:schemeClr>
              </a:solidFill>
            </a:endParaRPr>
          </a:p>
        </p:txBody>
      </p:sp>
      <p:sp>
        <p:nvSpPr>
          <p:cNvPr id="12291" name="Espaço Reservado para Conteúdo 2"/>
          <p:cNvSpPr>
            <a:spLocks noGrp="1"/>
          </p:cNvSpPr>
          <p:nvPr>
            <p:ph idx="1"/>
          </p:nvPr>
        </p:nvSpPr>
        <p:spPr/>
        <p:txBody>
          <a:bodyPr/>
          <a:lstStyle/>
          <a:p>
            <a:pPr eaLnBrk="1" hangingPunct="1">
              <a:buFont typeface="Wingdings" pitchFamily="2" charset="2"/>
              <a:buNone/>
            </a:pPr>
            <a:r>
              <a:rPr lang="pt-BR" altLang="pt-BR" smtClean="0"/>
              <a:t>3 – mérito: debater todos os pedidos do autor – Art. 302 CPC</a:t>
            </a:r>
          </a:p>
          <a:p>
            <a:pPr eaLnBrk="1" hangingPunct="1">
              <a:buFont typeface="Wingdings" pitchFamily="2" charset="2"/>
              <a:buNone/>
            </a:pPr>
            <a:r>
              <a:rPr lang="pt-BR" altLang="pt-BR" smtClean="0"/>
              <a:t>4 – compensação e retenção</a:t>
            </a:r>
          </a:p>
        </p:txBody>
      </p:sp>
    </p:spTree>
    <p:extLst>
      <p:ext uri="{BB962C8B-B14F-4D97-AF65-F5344CB8AC3E}">
        <p14:creationId xmlns:p14="http://schemas.microsoft.com/office/powerpoint/2010/main" xmlns="" val="29537833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Preliminares – Art. 301 CPC</a:t>
            </a:r>
            <a:endParaRPr lang="pt-BR" dirty="0"/>
          </a:p>
        </p:txBody>
      </p:sp>
      <p:sp>
        <p:nvSpPr>
          <p:cNvPr id="3" name="Espaço Reservado para Conteúdo 2"/>
          <p:cNvSpPr>
            <a:spLocks noGrp="1"/>
          </p:cNvSpPr>
          <p:nvPr>
            <p:ph idx="1"/>
          </p:nvPr>
        </p:nvSpPr>
        <p:spPr/>
        <p:txBody>
          <a:bodyPr/>
          <a:lstStyle/>
          <a:p>
            <a:r>
              <a:rPr lang="pt-BR" sz="2600" dirty="0" smtClean="0"/>
              <a:t>Aplicáveis ao Processo do Trabalho:</a:t>
            </a:r>
          </a:p>
          <a:p>
            <a:pPr marL="1080000"/>
            <a:r>
              <a:rPr lang="pt-BR" sz="2600" dirty="0" smtClean="0"/>
              <a:t>inexistência </a:t>
            </a:r>
            <a:r>
              <a:rPr lang="pt-BR" sz="2600" dirty="0"/>
              <a:t>ou nulidade da citação; </a:t>
            </a:r>
          </a:p>
          <a:p>
            <a:pPr marL="1080000"/>
            <a:r>
              <a:rPr lang="pt-BR" sz="2600" dirty="0" smtClean="0"/>
              <a:t>incompetência </a:t>
            </a:r>
            <a:r>
              <a:rPr lang="pt-BR" sz="2600" dirty="0"/>
              <a:t>absoluta; </a:t>
            </a:r>
          </a:p>
          <a:p>
            <a:pPr marL="1080000"/>
            <a:r>
              <a:rPr lang="pt-BR" sz="2600" dirty="0" smtClean="0"/>
              <a:t>inépcia </a:t>
            </a:r>
            <a:r>
              <a:rPr lang="pt-BR" sz="2600" dirty="0"/>
              <a:t>da petição inicial; </a:t>
            </a:r>
          </a:p>
          <a:p>
            <a:pPr marL="1080000"/>
            <a:r>
              <a:rPr lang="pt-BR" sz="2600" dirty="0" smtClean="0"/>
              <a:t>litispendência</a:t>
            </a:r>
            <a:r>
              <a:rPr lang="pt-BR" sz="2600" dirty="0"/>
              <a:t>;   </a:t>
            </a:r>
            <a:endParaRPr lang="pt-BR" sz="2600" dirty="0" smtClean="0"/>
          </a:p>
          <a:p>
            <a:pPr marL="1080000"/>
            <a:r>
              <a:rPr lang="pt-BR" sz="2600" dirty="0" smtClean="0"/>
              <a:t>coisa </a:t>
            </a:r>
            <a:r>
              <a:rPr lang="pt-BR" sz="2600" dirty="0"/>
              <a:t>julgada;  </a:t>
            </a:r>
            <a:endParaRPr lang="pt-BR" sz="2600" dirty="0" smtClean="0"/>
          </a:p>
          <a:p>
            <a:pPr marL="1080000"/>
            <a:r>
              <a:rPr lang="pt-BR" sz="2600" dirty="0" smtClean="0"/>
              <a:t>conexão</a:t>
            </a:r>
            <a:r>
              <a:rPr lang="pt-BR" sz="2600" dirty="0"/>
              <a:t>; </a:t>
            </a:r>
            <a:endParaRPr lang="pt-BR" sz="2600" dirty="0" smtClean="0"/>
          </a:p>
          <a:p>
            <a:pPr marL="1080000"/>
            <a:r>
              <a:rPr lang="pt-BR" sz="2600" dirty="0" smtClean="0"/>
              <a:t>incapacidade </a:t>
            </a:r>
            <a:r>
              <a:rPr lang="pt-BR" sz="2600" dirty="0"/>
              <a:t>da parte, defeito de representação ou falta de autorização;  </a:t>
            </a:r>
          </a:p>
          <a:p>
            <a:pPr marL="1080000"/>
            <a:r>
              <a:rPr lang="pt-BR" sz="2600" dirty="0" smtClean="0"/>
              <a:t>carência </a:t>
            </a:r>
            <a:r>
              <a:rPr lang="pt-BR" sz="2600" dirty="0"/>
              <a:t>de ação;  </a:t>
            </a:r>
          </a:p>
        </p:txBody>
      </p:sp>
    </p:spTree>
    <p:extLst>
      <p:ext uri="{BB962C8B-B14F-4D97-AF65-F5344CB8AC3E}">
        <p14:creationId xmlns:p14="http://schemas.microsoft.com/office/powerpoint/2010/main" xmlns="" val="85784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Palavras que devem ser evitadas</a:t>
            </a:r>
            <a:endParaRPr lang="pt-BR" dirty="0">
              <a:solidFill>
                <a:schemeClr val="tx2">
                  <a:satMod val="200000"/>
                </a:schemeClr>
              </a:solidFill>
            </a:endParaRPr>
          </a:p>
        </p:txBody>
      </p:sp>
      <p:sp>
        <p:nvSpPr>
          <p:cNvPr id="28675" name="Espaço Reservado para Conteúdo 2"/>
          <p:cNvSpPr>
            <a:spLocks noGrp="1"/>
          </p:cNvSpPr>
          <p:nvPr>
            <p:ph idx="1"/>
          </p:nvPr>
        </p:nvSpPr>
        <p:spPr/>
        <p:txBody>
          <a:bodyPr/>
          <a:lstStyle/>
          <a:p>
            <a:pPr eaLnBrk="1" hangingPunct="1"/>
            <a:r>
              <a:rPr lang="pt-BR" altLang="pt-BR" sz="3400" dirty="0" smtClean="0"/>
              <a:t>Clama</a:t>
            </a:r>
          </a:p>
          <a:p>
            <a:pPr eaLnBrk="1" hangingPunct="1"/>
            <a:r>
              <a:rPr lang="pt-BR" altLang="pt-BR" sz="3400" dirty="0" smtClean="0"/>
              <a:t>Postula</a:t>
            </a:r>
          </a:p>
          <a:p>
            <a:pPr eaLnBrk="1" hangingPunct="1"/>
            <a:r>
              <a:rPr lang="pt-BR" altLang="pt-BR" sz="3400" dirty="0" smtClean="0"/>
              <a:t>Roga</a:t>
            </a:r>
          </a:p>
          <a:p>
            <a:pPr eaLnBrk="1" hangingPunct="1"/>
            <a:r>
              <a:rPr lang="pt-BR" altLang="pt-BR" sz="3400" dirty="0" smtClean="0"/>
              <a:t>Pugna</a:t>
            </a:r>
          </a:p>
          <a:p>
            <a:pPr eaLnBrk="1" hangingPunct="1"/>
            <a:r>
              <a:rPr lang="pt-BR" altLang="pt-BR" sz="3400" dirty="0" smtClean="0"/>
              <a:t>Suplica</a:t>
            </a:r>
          </a:p>
          <a:p>
            <a:pPr eaLnBrk="1" hangingPunct="1"/>
            <a:endParaRPr lang="pt-BR" altLang="pt-BR" sz="3400" dirty="0" smtClean="0"/>
          </a:p>
          <a:p>
            <a:pPr eaLnBrk="1" hangingPunct="1"/>
            <a:r>
              <a:rPr lang="pt-BR" altLang="pt-BR" sz="3400" dirty="0" smtClean="0"/>
              <a:t>Lembre-se: o advogado requer!</a:t>
            </a:r>
          </a:p>
        </p:txBody>
      </p:sp>
    </p:spTree>
    <p:extLst>
      <p:ext uri="{BB962C8B-B14F-4D97-AF65-F5344CB8AC3E}">
        <p14:creationId xmlns:p14="http://schemas.microsoft.com/office/powerpoint/2010/main" xmlns="" val="402527438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rir um pouco...</a:t>
            </a:r>
            <a:endParaRPr lang="pt-BR" dirty="0"/>
          </a:p>
        </p:txBody>
      </p:sp>
      <p:sp>
        <p:nvSpPr>
          <p:cNvPr id="3" name="Espaço Reservado para Conteúdo 2"/>
          <p:cNvSpPr>
            <a:spLocks noGrp="1"/>
          </p:cNvSpPr>
          <p:nvPr>
            <p:ph idx="1"/>
          </p:nvPr>
        </p:nvSpPr>
        <p:spPr/>
        <p:txBody>
          <a:bodyPr/>
          <a:lstStyle/>
          <a:p>
            <a:r>
              <a:rPr lang="pt-BR" sz="2800" dirty="0" smtClean="0"/>
              <a:t>Sentença oriunda da 2ª VT de Guarulhos – SP, proferida em 06/05/2013:</a:t>
            </a:r>
          </a:p>
          <a:p>
            <a:r>
              <a:rPr lang="pt-BR" sz="2800" dirty="0" smtClean="0"/>
              <a:t>“I </a:t>
            </a:r>
            <a:r>
              <a:rPr lang="pt-BR" sz="2800" dirty="0"/>
              <a:t>PRELIMINARES DA SEGUNDA RÉ</a:t>
            </a:r>
          </a:p>
          <a:p>
            <a:r>
              <a:rPr lang="pt-BR" sz="2800" dirty="0" smtClean="0"/>
              <a:t>A </a:t>
            </a:r>
            <a:r>
              <a:rPr lang="pt-BR" sz="2800" dirty="0"/>
              <a:t>segunda reclamada arguiu diversas preliminares, gastando um total de 15 (sim, quinze) laudas apenas nestas preliminares.</a:t>
            </a:r>
          </a:p>
          <a:p>
            <a:r>
              <a:rPr lang="pt-BR" sz="2800" dirty="0" smtClean="0"/>
              <a:t>Com </a:t>
            </a:r>
            <a:r>
              <a:rPr lang="pt-BR" sz="2800" dirty="0"/>
              <a:t>tantas preliminares a ré deve ser o sonho de toda mulher</a:t>
            </a:r>
            <a:r>
              <a:rPr lang="pt-BR" sz="2800" dirty="0" smtClean="0"/>
              <a:t>...</a:t>
            </a:r>
            <a:endParaRPr lang="pt-BR" sz="2800" dirty="0"/>
          </a:p>
        </p:txBody>
      </p:sp>
    </p:spTree>
    <p:extLst>
      <p:ext uri="{BB962C8B-B14F-4D97-AF65-F5344CB8AC3E}">
        <p14:creationId xmlns:p14="http://schemas.microsoft.com/office/powerpoint/2010/main" xmlns="" val="11862245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sz="2800" dirty="0"/>
              <a:t>Bem, quanto mais prolixa e modorrenta é a defesa, mais vontade e necessidade eu sinto de ser </a:t>
            </a:r>
            <a:r>
              <a:rPr lang="pt-BR" sz="2800" dirty="0" smtClean="0"/>
              <a:t>sucinto. Rejeito </a:t>
            </a:r>
            <a:r>
              <a:rPr lang="pt-BR" sz="2800" dirty="0"/>
              <a:t>as preliminares de inépcia, vez que não restou configurada nenhuma das hipóteses do parágrafo único do art. 295 do CPC</a:t>
            </a:r>
            <a:r>
              <a:rPr lang="pt-BR" sz="2800" dirty="0" smtClean="0"/>
              <a:t>.”</a:t>
            </a:r>
            <a:endParaRPr lang="pt-BR" sz="2800" dirty="0"/>
          </a:p>
          <a:p>
            <a:r>
              <a:rPr lang="pt-BR" sz="2800" dirty="0" smtClean="0"/>
              <a:t>Disponível </a:t>
            </a:r>
            <a:r>
              <a:rPr lang="pt-BR" sz="2800" dirty="0"/>
              <a:t>em http://</a:t>
            </a:r>
            <a:r>
              <a:rPr lang="pt-BR" sz="2800" dirty="0" smtClean="0"/>
              <a:t>www.migalhas.com.br/Quentes/17,MI198005,51045-Preliminares+prossexuais+juiz+faz+analogia+diante+de+preliminar+longa</a:t>
            </a:r>
            <a:endParaRPr lang="pt-BR" sz="2800" dirty="0"/>
          </a:p>
        </p:txBody>
      </p:sp>
    </p:spTree>
    <p:extLst>
      <p:ext uri="{BB962C8B-B14F-4D97-AF65-F5344CB8AC3E}">
        <p14:creationId xmlns:p14="http://schemas.microsoft.com/office/powerpoint/2010/main" xmlns="" val="36829467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Prejudicial </a:t>
            </a:r>
            <a:r>
              <a:rPr lang="pt-BR" dirty="0"/>
              <a:t>de </a:t>
            </a:r>
            <a:r>
              <a:rPr lang="pt-BR" dirty="0" smtClean="0"/>
              <a:t>mérito</a:t>
            </a:r>
            <a:endParaRPr lang="pt-BR" dirty="0"/>
          </a:p>
        </p:txBody>
      </p:sp>
      <p:sp>
        <p:nvSpPr>
          <p:cNvPr id="3" name="Espaço Reservado para Conteúdo 2"/>
          <p:cNvSpPr>
            <a:spLocks noGrp="1"/>
          </p:cNvSpPr>
          <p:nvPr>
            <p:ph idx="1"/>
          </p:nvPr>
        </p:nvSpPr>
        <p:spPr/>
        <p:txBody>
          <a:bodyPr/>
          <a:lstStyle/>
          <a:p>
            <a:r>
              <a:rPr lang="pt-BR" dirty="0" smtClean="0"/>
              <a:t>Prescrição – matéria de mérito – Art. 269, IV CPC</a:t>
            </a:r>
          </a:p>
          <a:p>
            <a:r>
              <a:rPr lang="pt-BR" dirty="0" smtClean="0"/>
              <a:t>Arguida até a instância ordinária – Súmula 153 TST</a:t>
            </a:r>
          </a:p>
          <a:p>
            <a:r>
              <a:rPr lang="pt-BR" dirty="0" smtClean="0"/>
              <a:t>Matéria de defesa – não é alegada de ofício no Processo do Trabalho	</a:t>
            </a:r>
            <a:endParaRPr lang="pt-BR" dirty="0"/>
          </a:p>
        </p:txBody>
      </p:sp>
    </p:spTree>
    <p:extLst>
      <p:ext uri="{BB962C8B-B14F-4D97-AF65-F5344CB8AC3E}">
        <p14:creationId xmlns:p14="http://schemas.microsoft.com/office/powerpoint/2010/main" xmlns="" val="10821948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VIOLAÇÃO AO DEVIDO PROCESSO LEGAL. PRESCRIÇÃO DE OFÍCIO. É incompatível com os princípios mestres desta Justiça Especializada, especialmente no que diz respeito à proteção do trabalhador, a aplicação da prescrição de ofício, com fulcro no Art. 219, § 5º do CPC. Recurso parcialmente provido. </a:t>
            </a:r>
          </a:p>
          <a:p>
            <a:r>
              <a:rPr lang="pt-BR" sz="2800" dirty="0"/>
              <a:t>Processo 0000365-93.2013.5.15.0054 </a:t>
            </a:r>
            <a:r>
              <a:rPr lang="pt-BR" sz="2800" dirty="0" smtClean="0"/>
              <a:t>RO. Relator HELCIO </a:t>
            </a:r>
            <a:r>
              <a:rPr lang="pt-BR" sz="2800" dirty="0"/>
              <a:t>DANTAS LOBO </a:t>
            </a:r>
            <a:r>
              <a:rPr lang="pt-BR" sz="2800" dirty="0" smtClean="0"/>
              <a:t>JUNIOR. </a:t>
            </a:r>
            <a:r>
              <a:rPr lang="pt-BR" sz="2800" dirty="0"/>
              <a:t> </a:t>
            </a:r>
            <a:r>
              <a:rPr lang="pt-BR" sz="2800" dirty="0" smtClean="0"/>
              <a:t>Disponível </a:t>
            </a:r>
            <a:r>
              <a:rPr lang="pt-BR" sz="2800" dirty="0"/>
              <a:t>a partir de 24/01/2014. </a:t>
            </a:r>
          </a:p>
        </p:txBody>
      </p:sp>
    </p:spTree>
    <p:extLst>
      <p:ext uri="{BB962C8B-B14F-4D97-AF65-F5344CB8AC3E}">
        <p14:creationId xmlns:p14="http://schemas.microsoft.com/office/powerpoint/2010/main" xmlns="" val="3647606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 se o pedido for apenas de reconhecimento de vínculo de emprego?</a:t>
            </a:r>
            <a:endParaRPr lang="pt-BR" dirty="0"/>
          </a:p>
        </p:txBody>
      </p:sp>
    </p:spTree>
    <p:extLst>
      <p:ext uri="{BB962C8B-B14F-4D97-AF65-F5344CB8AC3E}">
        <p14:creationId xmlns:p14="http://schemas.microsoft.com/office/powerpoint/2010/main" xmlns="" val="6837404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AÇÃO DECLARATÓRIA. VÍNCULO EMPREGATÍCIO. ANOTAÇÃO DA CTPS PARA FINS PREVIDENCIÁRIOS. IMPRESCRITÍVEL. É imprescritível a ação judicial que objetiva a prova do vínculo empregatício para a anotação da CTPS, para fins previdenciários. Recurso provido no particular. </a:t>
            </a:r>
            <a:endParaRPr lang="pt-BR" sz="2800" dirty="0" smtClean="0"/>
          </a:p>
          <a:p>
            <a:r>
              <a:rPr lang="pt-BR" sz="2800" dirty="0"/>
              <a:t>PROCESSO: TRT/15ª REGIÃO Nº </a:t>
            </a:r>
            <a:r>
              <a:rPr lang="pt-BR" sz="2800" dirty="0" smtClean="0"/>
              <a:t>0000512-28.2012.5.15.0128. Relator HELCIO </a:t>
            </a:r>
            <a:r>
              <a:rPr lang="pt-BR" sz="2800" dirty="0"/>
              <a:t>DANTAS LOBO </a:t>
            </a:r>
            <a:r>
              <a:rPr lang="pt-BR" sz="2800" dirty="0" smtClean="0"/>
              <a:t>JUNIOR. Disponível a partir de 22/10/2013.</a:t>
            </a:r>
            <a:endParaRPr lang="pt-BR" sz="2800" dirty="0"/>
          </a:p>
          <a:p>
            <a:endParaRPr lang="pt-BR" dirty="0"/>
          </a:p>
        </p:txBody>
      </p:sp>
    </p:spTree>
    <p:extLst>
      <p:ext uri="{BB962C8B-B14F-4D97-AF65-F5344CB8AC3E}">
        <p14:creationId xmlns:p14="http://schemas.microsoft.com/office/powerpoint/2010/main" xmlns="" val="21129280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Prescrição intercorrente</a:t>
            </a:r>
            <a:endParaRPr lang="pt-BR" dirty="0"/>
          </a:p>
        </p:txBody>
      </p:sp>
      <p:sp>
        <p:nvSpPr>
          <p:cNvPr id="3" name="Espaço Reservado para Conteúdo 2"/>
          <p:cNvSpPr>
            <a:spLocks noGrp="1"/>
          </p:cNvSpPr>
          <p:nvPr>
            <p:ph idx="1"/>
          </p:nvPr>
        </p:nvSpPr>
        <p:spPr/>
        <p:txBody>
          <a:bodyPr/>
          <a:lstStyle/>
          <a:p>
            <a:r>
              <a:rPr lang="pt-BR" dirty="0" smtClean="0"/>
              <a:t>Ocorre no curso da ação – para alguns autores é o caso do Art. 884, §1º CLT</a:t>
            </a:r>
          </a:p>
          <a:p>
            <a:r>
              <a:rPr lang="pt-BR" dirty="0" smtClean="0"/>
              <a:t>Divergência entre o STF (Súmula 327 ) e TST (Súmula 114) – para o primeiro é aplicável, para o segundo não</a:t>
            </a:r>
            <a:endParaRPr lang="pt-BR" dirty="0"/>
          </a:p>
        </p:txBody>
      </p:sp>
    </p:spTree>
    <p:extLst>
      <p:ext uri="{BB962C8B-B14F-4D97-AF65-F5344CB8AC3E}">
        <p14:creationId xmlns:p14="http://schemas.microsoft.com/office/powerpoint/2010/main" xmlns="" val="8488836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Contestação de mérito</a:t>
            </a:r>
            <a:endParaRPr lang="pt-BR" dirty="0"/>
          </a:p>
        </p:txBody>
      </p:sp>
      <p:sp>
        <p:nvSpPr>
          <p:cNvPr id="3" name="Espaço Reservado para Conteúdo 2"/>
          <p:cNvSpPr>
            <a:spLocks noGrp="1"/>
          </p:cNvSpPr>
          <p:nvPr>
            <p:ph idx="1"/>
          </p:nvPr>
        </p:nvSpPr>
        <p:spPr/>
        <p:txBody>
          <a:bodyPr/>
          <a:lstStyle/>
          <a:p>
            <a:r>
              <a:rPr lang="pt-BR" sz="2900" dirty="0"/>
              <a:t>Debater os pedidos do autor: atacar os pedidos do reclamante, sob pena de serem considerados verdadeiros – Art. 302 CPC</a:t>
            </a:r>
          </a:p>
          <a:p>
            <a:r>
              <a:rPr lang="pt-BR" sz="2900" dirty="0"/>
              <a:t>Alegar toda matéria possível a ser debatida de uma só vez, com base no Princípio da Concentração e da Eventualidade – Art. 300 CPC</a:t>
            </a:r>
          </a:p>
          <a:p>
            <a:r>
              <a:rPr lang="pt-BR" sz="2900" dirty="0"/>
              <a:t>Contestação por negação é ineficaz – cabe ao réu alegar os fatos impeditivos, modificativos ou extintivos do direito do autor – Art. 326 </a:t>
            </a:r>
            <a:r>
              <a:rPr lang="pt-BR" sz="2900" dirty="0" smtClean="0"/>
              <a:t>CPC</a:t>
            </a:r>
            <a:endParaRPr lang="pt-BR" sz="2900" dirty="0"/>
          </a:p>
        </p:txBody>
      </p:sp>
    </p:spTree>
    <p:extLst>
      <p:ext uri="{BB962C8B-B14F-4D97-AF65-F5344CB8AC3E}">
        <p14:creationId xmlns:p14="http://schemas.microsoft.com/office/powerpoint/2010/main" xmlns="" val="2072334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Compensação</a:t>
            </a:r>
            <a:endParaRPr lang="pt-BR" dirty="0"/>
          </a:p>
        </p:txBody>
      </p:sp>
      <p:sp>
        <p:nvSpPr>
          <p:cNvPr id="3" name="Espaço Reservado para Conteúdo 2"/>
          <p:cNvSpPr>
            <a:spLocks noGrp="1"/>
          </p:cNvSpPr>
          <p:nvPr>
            <p:ph idx="1"/>
          </p:nvPr>
        </p:nvSpPr>
        <p:spPr/>
        <p:txBody>
          <a:bodyPr/>
          <a:lstStyle/>
          <a:p>
            <a:r>
              <a:rPr lang="pt-BR" sz="2800" dirty="0" smtClean="0"/>
              <a:t>Art. 767 CLT e Súmula 48 TST – matéria de defesa, sob pena de preclusão</a:t>
            </a:r>
          </a:p>
          <a:p>
            <a:r>
              <a:rPr lang="pt-BR" sz="2800" dirty="0" smtClean="0"/>
              <a:t>Compensação restrita à dívida de natureza trabalhista – Súmula 18 TST. Ex.: adiantamentos salariais, aviso prévio, etc.</a:t>
            </a:r>
          </a:p>
          <a:p>
            <a:r>
              <a:rPr lang="pt-BR" sz="2800" dirty="0" smtClean="0"/>
              <a:t>Limite da compensação: equivalente a 1 mês de remuneração – Art. 477, § 5º CLT</a:t>
            </a:r>
          </a:p>
          <a:p>
            <a:r>
              <a:rPr lang="pt-BR" sz="2800" dirty="0" smtClean="0"/>
              <a:t>Ex.: aviso prévio não dado pelo empregado – Art. 487, §2º CLT; prejuízo decorrente de dolo – Art. 462, §1º CLT</a:t>
            </a:r>
          </a:p>
        </p:txBody>
      </p:sp>
    </p:spTree>
    <p:extLst>
      <p:ext uri="{BB962C8B-B14F-4D97-AF65-F5344CB8AC3E}">
        <p14:creationId xmlns:p14="http://schemas.microsoft.com/office/powerpoint/2010/main" xmlns="" val="28582106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EMPRÉSTIMO A EMPREGADO. COMPENSAÇÃO COM VERBAS RESCISÓRIAS. POSSIBILIDADE. Empréstimo contraído pelo empregado perante a reclamada, em virtude de seu contrato de trabalho, sem juros, sem correção monetária e sem as pesadas taxas praticadas pelas instituições bancárias, só pode ser concedido por um patrão-amigo, que se condói da condição de seu funcionário e procura </a:t>
            </a:r>
            <a:r>
              <a:rPr lang="pt-BR" dirty="0" err="1" smtClean="0"/>
              <a:t>ajudá</a:t>
            </a:r>
            <a:r>
              <a:rPr lang="pt-BR" dirty="0" smtClean="0"/>
              <a:t>-</a:t>
            </a:r>
            <a:endParaRPr lang="pt-BR" dirty="0"/>
          </a:p>
        </p:txBody>
      </p:sp>
    </p:spTree>
    <p:extLst>
      <p:ext uri="{BB962C8B-B14F-4D97-AF65-F5344CB8AC3E}">
        <p14:creationId xmlns:p14="http://schemas.microsoft.com/office/powerpoint/2010/main" xmlns="" val="88714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Petição inicial - dissídio individual</a:t>
            </a:r>
            <a:endParaRPr lang="pt-BR" dirty="0"/>
          </a:p>
        </p:txBody>
      </p:sp>
      <p:sp>
        <p:nvSpPr>
          <p:cNvPr id="3" name="Espaço Reservado para Conteúdo 2"/>
          <p:cNvSpPr>
            <a:spLocks noGrp="1"/>
          </p:cNvSpPr>
          <p:nvPr>
            <p:ph idx="1"/>
          </p:nvPr>
        </p:nvSpPr>
        <p:spPr/>
        <p:txBody>
          <a:bodyPr/>
          <a:lstStyle/>
          <a:p>
            <a:r>
              <a:rPr lang="pt-BR" dirty="0" smtClean="0"/>
              <a:t>Requisitos: </a:t>
            </a:r>
          </a:p>
          <a:p>
            <a:pPr marL="1080000"/>
            <a:r>
              <a:rPr lang="pt-BR" dirty="0" smtClean="0"/>
              <a:t>Art. 840, § 1º CLT c/c </a:t>
            </a:r>
          </a:p>
          <a:p>
            <a:pPr marL="1080000"/>
            <a:r>
              <a:rPr lang="pt-BR" dirty="0" smtClean="0"/>
              <a:t>Art. 282 CPC</a:t>
            </a:r>
          </a:p>
          <a:p>
            <a:pPr marL="410400"/>
            <a:r>
              <a:rPr lang="pt-BR" dirty="0" smtClean="0"/>
              <a:t>Interrompe a prescrição – Súmula 268 TST: </a:t>
            </a:r>
          </a:p>
          <a:p>
            <a:pPr marL="1080000"/>
            <a:r>
              <a:rPr lang="pt-BR" dirty="0" smtClean="0"/>
              <a:t>Prescrição. Interrupção. Ação Trabalhista arquivada. A </a:t>
            </a:r>
            <a:r>
              <a:rPr lang="pt-BR" dirty="0"/>
              <a:t>ação trabalhista, ainda que arquivada, interrompe a prescrição somente em relação aos pedidos idênticos.</a:t>
            </a:r>
          </a:p>
          <a:p>
            <a:pPr marL="410400"/>
            <a:endParaRPr lang="pt-BR" dirty="0" smtClean="0"/>
          </a:p>
        </p:txBody>
      </p:sp>
    </p:spTree>
    <p:extLst>
      <p:ext uri="{BB962C8B-B14F-4D97-AF65-F5344CB8AC3E}">
        <p14:creationId xmlns:p14="http://schemas.microsoft.com/office/powerpoint/2010/main" xmlns="" val="214954482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err="1"/>
              <a:t>lo</a:t>
            </a:r>
            <a:r>
              <a:rPr lang="pt-BR" sz="2800" dirty="0"/>
              <a:t> a superar uma situação emergencial. Aplica-se, no caso, o quanto disposto no § 5º do artigo 477 da CLT, que permite a compensação de créditos até o montante de um mês de remuneração do empregado, sem estabelecer nenhum óbice a que isso seja feito na rescisão </a:t>
            </a:r>
            <a:r>
              <a:rPr lang="pt-BR" sz="2800" dirty="0" smtClean="0"/>
              <a:t>contratual[...].</a:t>
            </a:r>
            <a:endParaRPr lang="pt-BR" sz="2800" dirty="0"/>
          </a:p>
          <a:p>
            <a:r>
              <a:rPr lang="pt-BR" sz="2800" dirty="0"/>
              <a:t> Processo 0127400-10.2006.5.15.0045 </a:t>
            </a:r>
            <a:r>
              <a:rPr lang="pt-BR" sz="2800" dirty="0" smtClean="0"/>
              <a:t>RO. </a:t>
            </a:r>
            <a:r>
              <a:rPr lang="pt-BR" sz="2800" dirty="0"/>
              <a:t> </a:t>
            </a:r>
            <a:r>
              <a:rPr lang="pt-BR" sz="2800" dirty="0" smtClean="0"/>
              <a:t>Relatora OLGA </a:t>
            </a:r>
            <a:r>
              <a:rPr lang="pt-BR" sz="2800" dirty="0"/>
              <a:t>AIDA JOAQUIM </a:t>
            </a:r>
            <a:r>
              <a:rPr lang="pt-BR" sz="2800" dirty="0" smtClean="0"/>
              <a:t>GOMIERI. </a:t>
            </a:r>
            <a:r>
              <a:rPr lang="pt-BR" sz="2800" dirty="0"/>
              <a:t> </a:t>
            </a:r>
            <a:r>
              <a:rPr lang="pt-BR" sz="2800" dirty="0" smtClean="0"/>
              <a:t>Publicado </a:t>
            </a:r>
            <a:r>
              <a:rPr lang="pt-BR" sz="2800" dirty="0"/>
              <a:t>em 10/08/2007</a:t>
            </a:r>
            <a:r>
              <a:rPr lang="pt-BR" sz="2800" dirty="0" smtClean="0"/>
              <a:t>.</a:t>
            </a:r>
            <a:endParaRPr lang="pt-BR" sz="2800" dirty="0"/>
          </a:p>
          <a:p>
            <a:endParaRPr lang="pt-BR" dirty="0"/>
          </a:p>
        </p:txBody>
      </p:sp>
    </p:spTree>
    <p:extLst>
      <p:ext uri="{BB962C8B-B14F-4D97-AF65-F5344CB8AC3E}">
        <p14:creationId xmlns:p14="http://schemas.microsoft.com/office/powerpoint/2010/main" xmlns="" val="620637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Dedução</a:t>
            </a:r>
            <a:endParaRPr lang="pt-BR" dirty="0"/>
          </a:p>
        </p:txBody>
      </p:sp>
      <p:sp>
        <p:nvSpPr>
          <p:cNvPr id="3" name="Espaço Reservado para Conteúdo 2"/>
          <p:cNvSpPr>
            <a:spLocks noGrp="1"/>
          </p:cNvSpPr>
          <p:nvPr>
            <p:ph idx="1"/>
          </p:nvPr>
        </p:nvSpPr>
        <p:spPr/>
        <p:txBody>
          <a:bodyPr/>
          <a:lstStyle/>
          <a:p>
            <a:r>
              <a:rPr lang="pt-BR" dirty="0" smtClean="0"/>
              <a:t>Pode ser autorizada de ofício pelo juiz – aplicação do princípio </a:t>
            </a:r>
            <a:r>
              <a:rPr lang="pt-BR" i="1" dirty="0" smtClean="0"/>
              <a:t>non bis in idem</a:t>
            </a:r>
          </a:p>
          <a:p>
            <a:r>
              <a:rPr lang="pt-BR" dirty="0" smtClean="0"/>
              <a:t>OJ 415 SDI I TST - dedução </a:t>
            </a:r>
            <a:r>
              <a:rPr lang="pt-BR" dirty="0"/>
              <a:t>das horas extras </a:t>
            </a:r>
            <a:r>
              <a:rPr lang="pt-BR" dirty="0" smtClean="0"/>
              <a:t>pagas </a:t>
            </a:r>
            <a:r>
              <a:rPr lang="pt-BR" dirty="0"/>
              <a:t>daquelas reconhecidas em juízo não pode ser limitada ao mês de </a:t>
            </a:r>
            <a:r>
              <a:rPr lang="pt-BR" dirty="0" smtClean="0"/>
              <a:t>apuração – dedução integral </a:t>
            </a:r>
            <a:r>
              <a:rPr lang="pt-BR" dirty="0"/>
              <a:t>e aferida pelo total das horas extraordinárias quitadas durante o período </a:t>
            </a:r>
            <a:r>
              <a:rPr lang="pt-BR" dirty="0" err="1"/>
              <a:t>imprescrito</a:t>
            </a:r>
            <a:r>
              <a:rPr lang="pt-BR" dirty="0"/>
              <a:t> do contrato de </a:t>
            </a:r>
            <a:r>
              <a:rPr lang="pt-BR" dirty="0" smtClean="0"/>
              <a:t>trabalho</a:t>
            </a:r>
            <a:endParaRPr lang="pt-BR" dirty="0"/>
          </a:p>
        </p:txBody>
      </p:sp>
    </p:spTree>
    <p:extLst>
      <p:ext uri="{BB962C8B-B14F-4D97-AF65-F5344CB8AC3E}">
        <p14:creationId xmlns:p14="http://schemas.microsoft.com/office/powerpoint/2010/main" xmlns="" val="2324071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HORAS EXTRAS. CRITÉRIO DE DEDUÇÃO DOS VALORES COMPROVADAMENTE PAGOS. O C. TST firmou entendimento, nos termos da OJ nº 415, da SDI-I, de que das horas extras reconhecidas em Juízo devem ser deduzidas aquelas pagas no período contratual não prescrito, afastando o critério de dedução pela competência mensal</a:t>
            </a:r>
            <a:r>
              <a:rPr lang="pt-BR" sz="2800" dirty="0" smtClean="0"/>
              <a:t>.</a:t>
            </a:r>
          </a:p>
          <a:p>
            <a:r>
              <a:rPr lang="pt-BR" sz="2800" dirty="0" smtClean="0"/>
              <a:t>Processo</a:t>
            </a:r>
            <a:r>
              <a:rPr lang="pt-BR" sz="2800" dirty="0"/>
              <a:t> 0000566-20.2011.5.15.0066 </a:t>
            </a:r>
            <a:r>
              <a:rPr lang="pt-BR" sz="2800" dirty="0" smtClean="0"/>
              <a:t>AP. Relator LUIZ </a:t>
            </a:r>
            <a:r>
              <a:rPr lang="pt-BR" sz="2800" dirty="0"/>
              <a:t>ROBERTO </a:t>
            </a:r>
            <a:r>
              <a:rPr lang="pt-BR" sz="2800" dirty="0" smtClean="0"/>
              <a:t>NUNES. Disponível </a:t>
            </a:r>
            <a:r>
              <a:rPr lang="pt-BR" sz="2800" dirty="0"/>
              <a:t>a partir de </a:t>
            </a:r>
            <a:r>
              <a:rPr lang="pt-BR" sz="2800" dirty="0" smtClean="0"/>
              <a:t>14/02/2014.</a:t>
            </a:r>
            <a:endParaRPr lang="pt-BR" sz="2800" dirty="0"/>
          </a:p>
        </p:txBody>
      </p:sp>
    </p:spTree>
    <p:extLst>
      <p:ext uri="{BB962C8B-B14F-4D97-AF65-F5344CB8AC3E}">
        <p14:creationId xmlns:p14="http://schemas.microsoft.com/office/powerpoint/2010/main" xmlns="" val="8132860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Retenção</a:t>
            </a:r>
            <a:endParaRPr lang="pt-BR" dirty="0"/>
          </a:p>
        </p:txBody>
      </p:sp>
      <p:sp>
        <p:nvSpPr>
          <p:cNvPr id="3" name="Espaço Reservado para Conteúdo 2"/>
          <p:cNvSpPr>
            <a:spLocks noGrp="1"/>
          </p:cNvSpPr>
          <p:nvPr>
            <p:ph idx="1"/>
          </p:nvPr>
        </p:nvSpPr>
        <p:spPr/>
        <p:txBody>
          <a:bodyPr/>
          <a:lstStyle/>
          <a:p>
            <a:r>
              <a:rPr lang="pt-BR" dirty="0" smtClean="0"/>
              <a:t>INSS e IR – competência da Justiça do Trabalho – Art. 114 CF</a:t>
            </a:r>
          </a:p>
          <a:p>
            <a:r>
              <a:rPr lang="pt-BR" dirty="0" smtClean="0"/>
              <a:t>Matéria de defesa – </a:t>
            </a:r>
            <a:r>
              <a:rPr lang="pt-BR" dirty="0" err="1" smtClean="0"/>
              <a:t>Prov</a:t>
            </a:r>
            <a:r>
              <a:rPr lang="pt-BR" dirty="0" smtClean="0"/>
              <a:t> CGJT 1/1996, 2/1993 e 3/2005</a:t>
            </a:r>
          </a:p>
          <a:p>
            <a:r>
              <a:rPr lang="pt-BR" dirty="0" smtClean="0"/>
              <a:t>Ver também Súmula 368 TST</a:t>
            </a:r>
            <a:endParaRPr lang="pt-BR" dirty="0"/>
          </a:p>
        </p:txBody>
      </p:sp>
    </p:spTree>
    <p:extLst>
      <p:ext uri="{BB962C8B-B14F-4D97-AF65-F5344CB8AC3E}">
        <p14:creationId xmlns:p14="http://schemas.microsoft.com/office/powerpoint/2010/main" xmlns="" val="23856530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 contestação tem limite de laudas? </a:t>
            </a:r>
            <a:endParaRPr lang="pt-BR" dirty="0"/>
          </a:p>
          <a:p>
            <a:r>
              <a:rPr lang="pt-BR" dirty="0" smtClean="0"/>
              <a:t>É razoável fazer uma contestação com 122 laudas?</a:t>
            </a:r>
          </a:p>
        </p:txBody>
      </p:sp>
    </p:spTree>
    <p:extLst>
      <p:ext uri="{BB962C8B-B14F-4D97-AF65-F5344CB8AC3E}">
        <p14:creationId xmlns:p14="http://schemas.microsoft.com/office/powerpoint/2010/main" xmlns="" val="41584864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TST - </a:t>
            </a:r>
            <a:r>
              <a:rPr lang="pt-BR" sz="3600" dirty="0"/>
              <a:t> Processo </a:t>
            </a:r>
            <a:r>
              <a:rPr lang="pt-BR" sz="3600" dirty="0" smtClean="0"/>
              <a:t>ARR-451-62.2012.5.10.001</a:t>
            </a:r>
            <a:endParaRPr lang="pt-BR" sz="3600" dirty="0"/>
          </a:p>
        </p:txBody>
      </p:sp>
      <p:sp>
        <p:nvSpPr>
          <p:cNvPr id="3" name="Espaço Reservado para Conteúdo 2"/>
          <p:cNvSpPr>
            <a:spLocks noGrp="1"/>
          </p:cNvSpPr>
          <p:nvPr>
            <p:ph idx="1"/>
          </p:nvPr>
        </p:nvSpPr>
        <p:spPr/>
        <p:txBody>
          <a:bodyPr/>
          <a:lstStyle/>
          <a:p>
            <a:r>
              <a:rPr lang="pt-BR" sz="2800" dirty="0"/>
              <a:t>L</a:t>
            </a:r>
            <a:r>
              <a:rPr lang="pt-BR" sz="2800" dirty="0" smtClean="0"/>
              <a:t>imite </a:t>
            </a:r>
            <a:r>
              <a:rPr lang="pt-BR" sz="2800" dirty="0"/>
              <a:t>de 40 páginas para envio de petições eletrônicas é inconstitucional e </a:t>
            </a:r>
            <a:r>
              <a:rPr lang="pt-BR" sz="2800" dirty="0" smtClean="0"/>
              <a:t>ilegal – decisão da 6ª </a:t>
            </a:r>
            <a:r>
              <a:rPr lang="pt-BR" sz="2800" dirty="0"/>
              <a:t>Turma </a:t>
            </a:r>
            <a:r>
              <a:rPr lang="pt-BR" sz="2800" dirty="0" smtClean="0"/>
              <a:t>TST em out/2013 – violação do Art. </a:t>
            </a:r>
            <a:r>
              <a:rPr lang="pt-BR" sz="2800" dirty="0"/>
              <a:t>5º, </a:t>
            </a:r>
            <a:r>
              <a:rPr lang="pt-BR" sz="2800" dirty="0" smtClean="0"/>
              <a:t>LV</a:t>
            </a:r>
            <a:r>
              <a:rPr lang="pt-BR" sz="2800" dirty="0"/>
              <a:t>, </a:t>
            </a:r>
            <a:r>
              <a:rPr lang="pt-BR" sz="2800" dirty="0" smtClean="0"/>
              <a:t>CF - ampla defesa</a:t>
            </a:r>
            <a:endParaRPr lang="pt-BR" sz="2800" dirty="0"/>
          </a:p>
          <a:p>
            <a:r>
              <a:rPr lang="pt-BR" sz="2800" dirty="0" smtClean="0"/>
              <a:t>Vedação estabelecida </a:t>
            </a:r>
            <a:r>
              <a:rPr lang="pt-BR" sz="2800" dirty="0"/>
              <a:t>pelo </a:t>
            </a:r>
            <a:r>
              <a:rPr lang="pt-BR" sz="2800" dirty="0" smtClean="0"/>
              <a:t>TRT da </a:t>
            </a:r>
            <a:r>
              <a:rPr lang="pt-BR" sz="2800" dirty="0"/>
              <a:t>10ª Região (DF/TO</a:t>
            </a:r>
            <a:r>
              <a:rPr lang="pt-BR" sz="2800" dirty="0" smtClean="0"/>
              <a:t>)</a:t>
            </a:r>
            <a:endParaRPr lang="pt-BR" sz="2800" dirty="0"/>
          </a:p>
          <a:p>
            <a:r>
              <a:rPr lang="pt-BR" sz="2800" dirty="0" smtClean="0"/>
              <a:t>Violação da Lei 11.419/2006 - informatização </a:t>
            </a:r>
            <a:r>
              <a:rPr lang="pt-BR" sz="2800" dirty="0"/>
              <a:t>do processo </a:t>
            </a:r>
            <a:r>
              <a:rPr lang="pt-BR" sz="2800" dirty="0" smtClean="0"/>
              <a:t>judicial</a:t>
            </a:r>
          </a:p>
          <a:p>
            <a:r>
              <a:rPr lang="pt-BR" sz="2600" dirty="0"/>
              <a:t>Disponível em http://</a:t>
            </a:r>
            <a:r>
              <a:rPr lang="pt-BR" sz="2600" dirty="0" smtClean="0"/>
              <a:t>www.conjur.com.br/2013-out-25/limite-paginas-peticoes-eletronicas-inconstitucional-tst</a:t>
            </a:r>
            <a:endParaRPr lang="pt-BR" sz="2600" dirty="0"/>
          </a:p>
        </p:txBody>
      </p:sp>
    </p:spTree>
    <p:extLst>
      <p:ext uri="{BB962C8B-B14F-4D97-AF65-F5344CB8AC3E}">
        <p14:creationId xmlns:p14="http://schemas.microsoft.com/office/powerpoint/2010/main" xmlns="" val="16019927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4365104"/>
            <a:ext cx="7772400" cy="914400"/>
          </a:xfrm>
        </p:spPr>
        <p:txBody>
          <a:bodyPr/>
          <a:lstStyle/>
          <a:p>
            <a:r>
              <a:rPr lang="pt-BR" sz="5000" dirty="0" smtClean="0"/>
              <a:t>Terceira petição</a:t>
            </a:r>
            <a:endParaRPr lang="pt-BR" sz="5000" dirty="0"/>
          </a:p>
        </p:txBody>
      </p:sp>
    </p:spTree>
    <p:extLst>
      <p:ext uri="{BB962C8B-B14F-4D97-AF65-F5344CB8AC3E}">
        <p14:creationId xmlns:p14="http://schemas.microsoft.com/office/powerpoint/2010/main" xmlns="" val="1092686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pt-BR" sz="3800" dirty="0" smtClean="0">
                <a:solidFill>
                  <a:schemeClr val="tx2">
                    <a:satMod val="200000"/>
                  </a:schemeClr>
                </a:solidFill>
              </a:rPr>
              <a:t>Terceira petição: Reconvenção - Art</a:t>
            </a:r>
            <a:r>
              <a:rPr lang="pt-BR" sz="3800" dirty="0">
                <a:solidFill>
                  <a:schemeClr val="tx2">
                    <a:satMod val="200000"/>
                  </a:schemeClr>
                </a:solidFill>
              </a:rPr>
              <a:t>. 315 CPC c/c 840, § 1º CLT</a:t>
            </a:r>
            <a:endParaRPr lang="pt-BR" sz="3800" dirty="0" smtClean="0">
              <a:solidFill>
                <a:schemeClr val="tx2">
                  <a:satMod val="200000"/>
                </a:schemeClr>
              </a:solidFill>
            </a:endParaRPr>
          </a:p>
        </p:txBody>
      </p:sp>
      <p:sp>
        <p:nvSpPr>
          <p:cNvPr id="19459" name="Rectangle 3"/>
          <p:cNvSpPr>
            <a:spLocks noGrp="1" noChangeArrowheads="1"/>
          </p:cNvSpPr>
          <p:nvPr>
            <p:ph idx="1"/>
          </p:nvPr>
        </p:nvSpPr>
        <p:spPr/>
        <p:txBody>
          <a:bodyPr>
            <a:normAutofit/>
          </a:bodyPr>
          <a:lstStyle/>
          <a:p>
            <a:pPr algn="just" eaLnBrk="1" hangingPunct="1">
              <a:defRPr/>
            </a:pPr>
            <a:r>
              <a:rPr lang="pt-BR" dirty="0" smtClean="0"/>
              <a:t>Trata-se de petição inicial nos mesmos autos da reclamação trabalhista </a:t>
            </a:r>
          </a:p>
          <a:p>
            <a:pPr algn="just" eaLnBrk="1" hangingPunct="1">
              <a:defRPr/>
            </a:pPr>
            <a:r>
              <a:rPr lang="pt-BR" dirty="0" smtClean="0"/>
              <a:t>É o contra-ataque da reclamada em face do reclamante – necessidade de conexão – Art. 315 CPC c/c 103 CPC</a:t>
            </a:r>
          </a:p>
          <a:p>
            <a:pPr marL="1080000" algn="just" eaLnBrk="1" hangingPunct="1">
              <a:defRPr/>
            </a:pPr>
            <a:r>
              <a:rPr lang="pt-BR" dirty="0"/>
              <a:t>Art. 103. Reputam-se conexas duas ou mais ações, quando </a:t>
            </a:r>
            <a:r>
              <a:rPr lang="pt-BR" dirty="0" err="1"/>
              <a:t>Ihes</a:t>
            </a:r>
            <a:r>
              <a:rPr lang="pt-BR" dirty="0"/>
              <a:t> for comum o </a:t>
            </a:r>
            <a:r>
              <a:rPr lang="pt-BR" u="sng" dirty="0"/>
              <a:t>objeto ou a causa de pedir</a:t>
            </a:r>
            <a:r>
              <a:rPr lang="pt-BR" dirty="0" smtClean="0"/>
              <a:t>.</a:t>
            </a:r>
          </a:p>
        </p:txBody>
      </p:sp>
    </p:spTree>
    <p:extLst>
      <p:ext uri="{BB962C8B-B14F-4D97-AF65-F5344CB8AC3E}">
        <p14:creationId xmlns:p14="http://schemas.microsoft.com/office/powerpoint/2010/main" xmlns="" val="26473392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EMENTA: RECONVENÇÃO. RECLAMATÓRIA TRABALHISTA. CONEXÃO. POSSIBILIDADE. Havendo relação dos pedidos formulados pela reclamada na ação de reconvenção com o contrato de trabalho firmado entre as partes, está estabelecida a conexão com a ação </a:t>
            </a:r>
            <a:r>
              <a:rPr lang="pt-BR" dirty="0" smtClean="0"/>
              <a:t>principal</a:t>
            </a:r>
            <a:r>
              <a:rPr lang="pt-BR" dirty="0"/>
              <a:t>, exigida pelo artigo 315 do CPC. </a:t>
            </a:r>
            <a:endParaRPr lang="pt-BR" dirty="0" smtClean="0"/>
          </a:p>
          <a:p>
            <a:r>
              <a:rPr lang="pt-BR" dirty="0"/>
              <a:t>Processo 0232700-07.2009.5.15.0028 </a:t>
            </a:r>
            <a:r>
              <a:rPr lang="pt-BR" dirty="0" smtClean="0"/>
              <a:t>RO. Relator </a:t>
            </a:r>
            <a:r>
              <a:rPr lang="pt-BR" dirty="0"/>
              <a:t> FLÁVIO </a:t>
            </a:r>
            <a:r>
              <a:rPr lang="pt-BR" dirty="0" smtClean="0"/>
              <a:t>LANDI. Disponível </a:t>
            </a:r>
            <a:r>
              <a:rPr lang="pt-BR" dirty="0"/>
              <a:t>a partir de 20/07/2012.</a:t>
            </a:r>
          </a:p>
        </p:txBody>
      </p:sp>
    </p:spTree>
    <p:extLst>
      <p:ext uri="{BB962C8B-B14F-4D97-AF65-F5344CB8AC3E}">
        <p14:creationId xmlns:p14="http://schemas.microsoft.com/office/powerpoint/2010/main" xmlns="" val="18364419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solidFill>
                  <a:schemeClr val="tx2">
                    <a:satMod val="200000"/>
                  </a:schemeClr>
                </a:solidFill>
              </a:rPr>
              <a:t>Terceira petição: Reconvenção</a:t>
            </a:r>
            <a:endParaRPr lang="pt-BR" dirty="0"/>
          </a:p>
        </p:txBody>
      </p:sp>
      <p:sp>
        <p:nvSpPr>
          <p:cNvPr id="3" name="Espaço Reservado para Conteúdo 2"/>
          <p:cNvSpPr>
            <a:spLocks noGrp="1"/>
          </p:cNvSpPr>
          <p:nvPr>
            <p:ph idx="1"/>
          </p:nvPr>
        </p:nvSpPr>
        <p:spPr/>
        <p:txBody>
          <a:bodyPr>
            <a:normAutofit/>
          </a:bodyPr>
          <a:lstStyle/>
          <a:p>
            <a:pPr algn="just" eaLnBrk="1" hangingPunct="1">
              <a:defRPr/>
            </a:pPr>
            <a:r>
              <a:rPr lang="pt-BR" dirty="0"/>
              <a:t>Apresentada em petição separada – Art. 299 CPC</a:t>
            </a:r>
          </a:p>
          <a:p>
            <a:pPr algn="just" eaLnBrk="1" hangingPunct="1">
              <a:defRPr/>
            </a:pPr>
            <a:r>
              <a:rPr lang="pt-BR" dirty="0" smtClean="0"/>
              <a:t>Possui “vida própria”	- Art. 317 CPC</a:t>
            </a:r>
          </a:p>
          <a:p>
            <a:pPr algn="just" eaLnBrk="1" hangingPunct="1">
              <a:defRPr/>
            </a:pPr>
            <a:r>
              <a:rPr lang="pt-BR" dirty="0" smtClean="0"/>
              <a:t>A ação principal e reconvenção são julgadas na mesma sentença – Art. 318 CPC</a:t>
            </a:r>
          </a:p>
          <a:p>
            <a:pPr algn="just" eaLnBrk="1" hangingPunct="1">
              <a:defRPr/>
            </a:pPr>
            <a:r>
              <a:rPr lang="pt-BR" dirty="0" smtClean="0"/>
              <a:t>É endereçada ao juiz da reclamação trabalhista – o mesmo que recebeu a defesa e a exceção de incompetência, se for o caso.</a:t>
            </a:r>
          </a:p>
          <a:p>
            <a:pPr algn="just" eaLnBrk="1" hangingPunct="1">
              <a:defRPr/>
            </a:pPr>
            <a:r>
              <a:rPr lang="pt-BR" dirty="0" smtClean="0"/>
              <a:t>Estrutura semelhante à da petição inicial</a:t>
            </a:r>
          </a:p>
        </p:txBody>
      </p:sp>
    </p:spTree>
    <p:extLst>
      <p:ext uri="{BB962C8B-B14F-4D97-AF65-F5344CB8AC3E}">
        <p14:creationId xmlns:p14="http://schemas.microsoft.com/office/powerpoint/2010/main" xmlns="" val="579324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PRESCRIÇÃO </a:t>
            </a:r>
            <a:r>
              <a:rPr lang="pt-BR" dirty="0"/>
              <a:t>- AÇÃO ANTERIORMENTE AJUIZADA COM TRANSITO EM JULGADO - Incontroverso que o contrato de trabalho entre as partes findou em 27/12/2009, sendo certo que fora ajuizada Reclamatória Trabalhista em 07/05/2010, sob o nº 00963-2010-459-09-00-0, que foi extinta sem julgamento do mérito, transitando em julgado em 23/03/2011 (fls. 25). </a:t>
            </a:r>
            <a:r>
              <a:rPr lang="pt-BR" u="sng" dirty="0"/>
              <a:t>Importante destacar que o novo prazo bienal começou </a:t>
            </a:r>
            <a:r>
              <a:rPr lang="pt-BR" u="sng" dirty="0" smtClean="0"/>
              <a:t>a</a:t>
            </a:r>
            <a:endParaRPr lang="pt-BR" dirty="0"/>
          </a:p>
        </p:txBody>
      </p:sp>
    </p:spTree>
    <p:extLst>
      <p:ext uri="{BB962C8B-B14F-4D97-AF65-F5344CB8AC3E}">
        <p14:creationId xmlns:p14="http://schemas.microsoft.com/office/powerpoint/2010/main" xmlns="" val="2702931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É possível apresentar reconvenção em inquérito judicial para apuração de falta grave?</a:t>
            </a:r>
          </a:p>
          <a:p>
            <a:r>
              <a:rPr lang="pt-BR" dirty="0"/>
              <a:t>É possível apresentar reconvenção </a:t>
            </a:r>
            <a:r>
              <a:rPr lang="pt-BR" dirty="0" smtClean="0"/>
              <a:t>em ação de consignação em pagamento?</a:t>
            </a:r>
            <a:endParaRPr lang="pt-BR" dirty="0"/>
          </a:p>
        </p:txBody>
      </p:sp>
    </p:spTree>
    <p:extLst>
      <p:ext uri="{BB962C8B-B14F-4D97-AF65-F5344CB8AC3E}">
        <p14:creationId xmlns:p14="http://schemas.microsoft.com/office/powerpoint/2010/main" xmlns="" val="40588623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sz="2800" dirty="0" smtClean="0"/>
              <a:t>DIRIGENTE </a:t>
            </a:r>
            <a:r>
              <a:rPr lang="pt-BR" sz="2800" dirty="0"/>
              <a:t>SINDICAL. INQUÉRITO JUDICIAL PARA APURAÇÃO DE FALTA GRAVE. RECONVENÇÃO. O empregador-Autor ajuizou inquérito judicial para apuração de falta grave de dirigente sindical, feito no qual o empregado-Réu apresentou reconvenção. Em que pese a diferença de ritos entre a reclamatória trabalhista ordinária e o inquérito judicial para apuração de falta grave, consistente, unicamente, na oitiva de testemunhas </a:t>
            </a:r>
            <a:r>
              <a:rPr lang="pt-BR" sz="2800" dirty="0" smtClean="0"/>
              <a:t>em</a:t>
            </a:r>
            <a:endParaRPr lang="pt-BR" dirty="0"/>
          </a:p>
        </p:txBody>
      </p:sp>
    </p:spTree>
    <p:extLst>
      <p:ext uri="{BB962C8B-B14F-4D97-AF65-F5344CB8AC3E}">
        <p14:creationId xmlns:p14="http://schemas.microsoft.com/office/powerpoint/2010/main" xmlns="" val="27104577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700" dirty="0"/>
              <a:t>número maior no segundo caso, não há óbice a inviabilizar o julgamento conjunto das ações</a:t>
            </a:r>
            <a:r>
              <a:rPr lang="pt-BR" sz="2700" dirty="0" smtClean="0"/>
              <a:t>.[...]. </a:t>
            </a:r>
            <a:r>
              <a:rPr lang="pt-BR" sz="2700" dirty="0"/>
              <a:t>Havendo conexão e tendo-se em vista o escopo principal da jurisdição, qual seja, entregar às partes o provimento jurisdicional de forma a contemplar a justiça do caso, de forma célere e a contentá-las, acertada a decisão do Juízo "a quo" ao receber a reconvenção. Preliminar do Autor que se rejeita.</a:t>
            </a:r>
          </a:p>
          <a:p>
            <a:r>
              <a:rPr lang="pt-BR" sz="2500" dirty="0" smtClean="0"/>
              <a:t>TRT-PR-37832-2008-651-09-00-0- 1A</a:t>
            </a:r>
            <a:r>
              <a:rPr lang="pt-BR" sz="2500" dirty="0"/>
              <a:t>. </a:t>
            </a:r>
            <a:r>
              <a:rPr lang="pt-BR" sz="2500" dirty="0" smtClean="0"/>
              <a:t>TURMA. Relator</a:t>
            </a:r>
            <a:r>
              <a:rPr lang="pt-BR" sz="2500" dirty="0"/>
              <a:t>: UBIRAJARA CARLOS </a:t>
            </a:r>
            <a:r>
              <a:rPr lang="pt-BR" sz="2500" dirty="0" smtClean="0"/>
              <a:t>MENDES. Publicado </a:t>
            </a:r>
            <a:r>
              <a:rPr lang="pt-BR" sz="2500" dirty="0"/>
              <a:t>no DEJT em </a:t>
            </a:r>
            <a:r>
              <a:rPr lang="pt-BR" sz="2500" dirty="0" smtClean="0"/>
              <a:t>25-03-2011.</a:t>
            </a:r>
            <a:endParaRPr lang="pt-BR" sz="2500" dirty="0"/>
          </a:p>
        </p:txBody>
      </p:sp>
    </p:spTree>
    <p:extLst>
      <p:ext uri="{BB962C8B-B14F-4D97-AF65-F5344CB8AC3E}">
        <p14:creationId xmlns:p14="http://schemas.microsoft.com/office/powerpoint/2010/main" xmlns="" val="23246182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AÇÃO DE CONSIGNAÇÃO EM PAGAMENTO – RECONVENÇÃO – DESCABIMENTO.   A consignação em pagamento via judicial é ação que se processa mediante rito de procedimento especial (art. 890 e seguintes do CPC), tendo por objeto exclusivamente a extinção de obrigação com força de pagamento, nas hipóteses contempladas no art. 335 do Código Civil. </a:t>
            </a:r>
            <a:r>
              <a:rPr lang="pt-BR" dirty="0" smtClean="0"/>
              <a:t>[...]</a:t>
            </a:r>
            <a:endParaRPr lang="pt-BR" dirty="0"/>
          </a:p>
        </p:txBody>
      </p:sp>
    </p:spTree>
    <p:extLst>
      <p:ext uri="{BB962C8B-B14F-4D97-AF65-F5344CB8AC3E}">
        <p14:creationId xmlns:p14="http://schemas.microsoft.com/office/powerpoint/2010/main" xmlns="" val="42494135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Entretanto</a:t>
            </a:r>
            <a:r>
              <a:rPr lang="pt-BR" dirty="0"/>
              <a:t>, não é viável que para contra atacar uma ação de rito especial se deduza reconvenção de rito ordinário. Contudo, em segundo grau jurisdição abstrai-se de proclamar a nulidade em prol da maior efetividade do processo. </a:t>
            </a:r>
          </a:p>
          <a:p>
            <a:r>
              <a:rPr lang="pt-BR" dirty="0"/>
              <a:t>Processo 0130800-83.2006.5.15.0028 </a:t>
            </a:r>
            <a:r>
              <a:rPr lang="pt-BR" dirty="0" smtClean="0"/>
              <a:t>RO. Relator JOSÉ </a:t>
            </a:r>
            <a:r>
              <a:rPr lang="pt-BR" dirty="0"/>
              <a:t>ANTONIO </a:t>
            </a:r>
            <a:r>
              <a:rPr lang="pt-BR" dirty="0" smtClean="0"/>
              <a:t>PANCOTTI. Publicado </a:t>
            </a:r>
            <a:r>
              <a:rPr lang="pt-BR" dirty="0"/>
              <a:t>em 26/03/2010.</a:t>
            </a:r>
          </a:p>
          <a:p>
            <a:endParaRPr lang="pt-BR" dirty="0"/>
          </a:p>
        </p:txBody>
      </p:sp>
    </p:spTree>
    <p:extLst>
      <p:ext uri="{BB962C8B-B14F-4D97-AF65-F5344CB8AC3E}">
        <p14:creationId xmlns:p14="http://schemas.microsoft.com/office/powerpoint/2010/main" xmlns="" val="12272120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encerrar...</a:t>
            </a:r>
            <a:endParaRPr lang="pt-BR" dirty="0"/>
          </a:p>
        </p:txBody>
      </p:sp>
      <p:sp>
        <p:nvSpPr>
          <p:cNvPr id="3" name="Espaço Reservado para Conteúdo 2"/>
          <p:cNvSpPr>
            <a:spLocks noGrp="1"/>
          </p:cNvSpPr>
          <p:nvPr>
            <p:ph idx="1"/>
          </p:nvPr>
        </p:nvSpPr>
        <p:spPr/>
        <p:txBody>
          <a:bodyPr/>
          <a:lstStyle/>
          <a:p>
            <a:endParaRPr lang="pt-BR"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58005" y="1484784"/>
            <a:ext cx="3838575" cy="5010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2248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u="sng" dirty="0"/>
              <a:t>ser contado na data do trânsito em julgado</a:t>
            </a:r>
            <a:r>
              <a:rPr lang="pt-BR" dirty="0"/>
              <a:t> e não do arquivamento definitivo. </a:t>
            </a:r>
            <a:r>
              <a:rPr lang="pt-BR" dirty="0" smtClean="0"/>
              <a:t>Sentença </a:t>
            </a:r>
            <a:r>
              <a:rPr lang="pt-BR" dirty="0"/>
              <a:t>que se mantém.</a:t>
            </a:r>
          </a:p>
          <a:p>
            <a:r>
              <a:rPr lang="pt-BR" dirty="0" smtClean="0"/>
              <a:t>TRT-PR-00566-2013-459-09-00-1-ACO-35903-2013 </a:t>
            </a:r>
            <a:r>
              <a:rPr lang="pt-BR" dirty="0"/>
              <a:t>- 6A. </a:t>
            </a:r>
            <a:r>
              <a:rPr lang="pt-BR" dirty="0" smtClean="0"/>
              <a:t>TURMA. Relator</a:t>
            </a:r>
            <a:r>
              <a:rPr lang="pt-BR" dirty="0"/>
              <a:t>: SÉRGIO MURILO RODRIGUES </a:t>
            </a:r>
            <a:r>
              <a:rPr lang="pt-BR" dirty="0" smtClean="0"/>
              <a:t>LEMOS. Publicado </a:t>
            </a:r>
            <a:r>
              <a:rPr lang="pt-BR" dirty="0"/>
              <a:t>no DEJT em </a:t>
            </a:r>
            <a:r>
              <a:rPr lang="pt-BR" dirty="0" smtClean="0"/>
              <a:t>13-09-2013</a:t>
            </a:r>
            <a:endParaRPr lang="pt-BR" dirty="0"/>
          </a:p>
        </p:txBody>
      </p:sp>
    </p:spTree>
    <p:extLst>
      <p:ext uri="{BB962C8B-B14F-4D97-AF65-F5344CB8AC3E}">
        <p14:creationId xmlns:p14="http://schemas.microsoft.com/office/powerpoint/2010/main" xmlns="" val="250857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 – prescrição quinquenal - arquivamento</a:t>
            </a:r>
            <a:endParaRPr lang="pt-BR" dirty="0"/>
          </a:p>
        </p:txBody>
      </p:sp>
      <p:sp>
        <p:nvSpPr>
          <p:cNvPr id="3" name="Espaço Reservado para Conteúdo 2"/>
          <p:cNvSpPr>
            <a:spLocks noGrp="1"/>
          </p:cNvSpPr>
          <p:nvPr>
            <p:ph idx="1"/>
          </p:nvPr>
        </p:nvSpPr>
        <p:spPr/>
        <p:txBody>
          <a:bodyPr/>
          <a:lstStyle/>
          <a:p>
            <a:r>
              <a:rPr lang="pt-BR" sz="2800" dirty="0" smtClean="0"/>
              <a:t>PRESCRIÇÃO</a:t>
            </a:r>
            <a:r>
              <a:rPr lang="pt-BR" sz="2800" dirty="0"/>
              <a:t>. INTERRUPÇÃO. ARQUIVAMENTO DE RECLAMATÓRIA TRABALHISTA ANTERIOR. PRESCRIÇÃO BIENAL E QUINQUENAL. </a:t>
            </a:r>
            <a:r>
              <a:rPr lang="pt-BR" sz="2800" dirty="0" smtClean="0"/>
              <a:t>[...]. </a:t>
            </a:r>
            <a:r>
              <a:rPr lang="pt-BR" sz="2800" dirty="0"/>
              <a:t>Ressalta-se que a legislação não traz qualquer distinção entre prescrição, no caso, bienal e quinquenal ao tratar dos efeitos da interrupção da prescrição, donde se interpreta que </a:t>
            </a:r>
            <a:r>
              <a:rPr lang="pt-BR" sz="2800" u="sng" dirty="0"/>
              <a:t>o início da contagem da prescrição quinquenal deve ser o ajuizamento da primeira reclamação trabalhista</a:t>
            </a:r>
            <a:r>
              <a:rPr lang="pt-BR" sz="2800" dirty="0"/>
              <a:t>. </a:t>
            </a:r>
          </a:p>
        </p:txBody>
      </p:sp>
    </p:spTree>
    <p:extLst>
      <p:ext uri="{BB962C8B-B14F-4D97-AF65-F5344CB8AC3E}">
        <p14:creationId xmlns:p14="http://schemas.microsoft.com/office/powerpoint/2010/main" xmlns="" val="247003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700" dirty="0"/>
              <a:t>Contrario sensu haveria a ineficácia da interrupção da prescrição. Assim, interrompida a prescrição, deve ser considerado como marco </a:t>
            </a:r>
            <a:r>
              <a:rPr lang="pt-BR" sz="2700" u="sng" dirty="0"/>
              <a:t>a data de ajuizamento da primeira reclamatória</a:t>
            </a:r>
            <a:r>
              <a:rPr lang="pt-BR" sz="2700" dirty="0"/>
              <a:t>, </a:t>
            </a:r>
            <a:r>
              <a:rPr lang="pt-BR" sz="2700" u="sng" dirty="0"/>
              <a:t>inclusive para fins de retroação dos cinco anos</a:t>
            </a:r>
            <a:r>
              <a:rPr lang="pt-BR" sz="2700" dirty="0"/>
              <a:t> de que trata o artigo 7º, inciso XXIX, da Constituição Federal de 1988. Recurso ordinário da ré ao qual se nega </a:t>
            </a:r>
            <a:r>
              <a:rPr lang="pt-BR" sz="2700" dirty="0" smtClean="0"/>
              <a:t>provimento (sem grifos no original).</a:t>
            </a:r>
            <a:endParaRPr lang="pt-BR" sz="2700" dirty="0"/>
          </a:p>
          <a:p>
            <a:r>
              <a:rPr lang="pt-BR" sz="2600" dirty="0" smtClean="0"/>
              <a:t>TRT-PR-00222-2011-091-09-00-6. 3A</a:t>
            </a:r>
            <a:r>
              <a:rPr lang="pt-BR" sz="2600" dirty="0"/>
              <a:t>. </a:t>
            </a:r>
            <a:r>
              <a:rPr lang="pt-BR" sz="2600" dirty="0" smtClean="0"/>
              <a:t>TURMA. Relator</a:t>
            </a:r>
            <a:r>
              <a:rPr lang="pt-BR" sz="2600" dirty="0"/>
              <a:t>: ARCHIMEDES CASTRO CAMPOS </a:t>
            </a:r>
            <a:r>
              <a:rPr lang="pt-BR" sz="2600" dirty="0" smtClean="0"/>
              <a:t>JÚNIOR. Publicado </a:t>
            </a:r>
            <a:r>
              <a:rPr lang="pt-BR" sz="2600" dirty="0"/>
              <a:t>no DEJT em </a:t>
            </a:r>
            <a:r>
              <a:rPr lang="pt-BR" sz="2600" dirty="0" smtClean="0"/>
              <a:t>14-08-2012.</a:t>
            </a:r>
            <a:endParaRPr lang="pt-BR" sz="2600" dirty="0"/>
          </a:p>
          <a:p>
            <a:endParaRPr lang="pt-BR" dirty="0"/>
          </a:p>
        </p:txBody>
      </p:sp>
    </p:spTree>
    <p:extLst>
      <p:ext uri="{BB962C8B-B14F-4D97-AF65-F5344CB8AC3E}">
        <p14:creationId xmlns:p14="http://schemas.microsoft.com/office/powerpoint/2010/main" xmlns="" val="330238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71600" y="2636912"/>
            <a:ext cx="7772400" cy="914400"/>
          </a:xfrm>
        </p:spPr>
        <p:txBody>
          <a:bodyPr/>
          <a:lstStyle/>
          <a:p>
            <a:r>
              <a:rPr lang="pt-BR" sz="5000" dirty="0"/>
              <a:t>Estrutura </a:t>
            </a:r>
            <a:r>
              <a:rPr lang="pt-BR" sz="5000" dirty="0" smtClean="0"/>
              <a:t>petição </a:t>
            </a:r>
            <a:r>
              <a:rPr lang="pt-BR" sz="5000" dirty="0"/>
              <a:t>escrita dissídio individual – rito </a:t>
            </a:r>
            <a:r>
              <a:rPr lang="pt-BR" sz="5000" dirty="0" smtClean="0"/>
              <a:t>ordinário</a:t>
            </a:r>
            <a:endParaRPr lang="pt-BR" sz="5000" dirty="0"/>
          </a:p>
        </p:txBody>
      </p:sp>
    </p:spTree>
    <p:extLst>
      <p:ext uri="{BB962C8B-B14F-4D97-AF65-F5344CB8AC3E}">
        <p14:creationId xmlns:p14="http://schemas.microsoft.com/office/powerpoint/2010/main" xmlns="" val="3090122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Endereçamento</a:t>
            </a:r>
            <a:endParaRPr lang="pt-BR" dirty="0">
              <a:solidFill>
                <a:schemeClr val="tx2">
                  <a:satMod val="200000"/>
                </a:schemeClr>
              </a:solidFill>
            </a:endParaRPr>
          </a:p>
        </p:txBody>
      </p:sp>
      <p:sp>
        <p:nvSpPr>
          <p:cNvPr id="22531" name="Espaço Reservado para Conteúdo 2"/>
          <p:cNvSpPr>
            <a:spLocks noGrp="1"/>
          </p:cNvSpPr>
          <p:nvPr>
            <p:ph idx="1"/>
          </p:nvPr>
        </p:nvSpPr>
        <p:spPr/>
        <p:txBody>
          <a:bodyPr/>
          <a:lstStyle/>
          <a:p>
            <a:pPr algn="just" eaLnBrk="1" hangingPunct="1"/>
            <a:r>
              <a:rPr lang="pt-BR" altLang="pt-BR" sz="3600" dirty="0" smtClean="0"/>
              <a:t>Art. 111 CF c/c 169, § 1º CPC – indicar o órgão judicial e evitar o uso de abreviaturas</a:t>
            </a:r>
          </a:p>
          <a:p>
            <a:pPr algn="just" eaLnBrk="1" hangingPunct="1"/>
            <a:r>
              <a:rPr lang="pt-BR" altLang="pt-BR" sz="3600" dirty="0" smtClean="0"/>
              <a:t>Competência: Art</a:t>
            </a:r>
            <a:r>
              <a:rPr lang="pt-BR" altLang="pt-BR" sz="3600" dirty="0"/>
              <a:t>. 651 </a:t>
            </a:r>
            <a:r>
              <a:rPr lang="pt-BR" altLang="pt-BR" sz="3600" dirty="0" smtClean="0"/>
              <a:t>CLT - regra geral: local da prestação de serviços</a:t>
            </a:r>
          </a:p>
          <a:p>
            <a:pPr algn="just" eaLnBrk="1" hangingPunct="1"/>
            <a:r>
              <a:rPr lang="pt-BR" altLang="pt-BR" sz="3600" dirty="0" err="1" smtClean="0"/>
              <a:t>Obs</a:t>
            </a:r>
            <a:r>
              <a:rPr lang="pt-BR" altLang="pt-BR" sz="3600" dirty="0" smtClean="0"/>
              <a:t>: ações de competência dos Tribunais – endereçamento ao Presidente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Metodologia</a:t>
            </a:r>
            <a:endParaRPr lang="pt-BR" dirty="0"/>
          </a:p>
        </p:txBody>
      </p:sp>
      <p:sp>
        <p:nvSpPr>
          <p:cNvPr id="3" name="Espaço Reservado para Conteúdo 2"/>
          <p:cNvSpPr>
            <a:spLocks noGrp="1"/>
          </p:cNvSpPr>
          <p:nvPr>
            <p:ph idx="1"/>
          </p:nvPr>
        </p:nvSpPr>
        <p:spPr/>
        <p:txBody>
          <a:bodyPr/>
          <a:lstStyle/>
          <a:p>
            <a:r>
              <a:rPr lang="pt-BR" dirty="0" smtClean="0"/>
              <a:t>Apresentação da professora</a:t>
            </a:r>
          </a:p>
          <a:p>
            <a:r>
              <a:rPr lang="pt-BR" dirty="0"/>
              <a:t>Apresentação </a:t>
            </a:r>
            <a:r>
              <a:rPr lang="pt-BR" dirty="0" smtClean="0"/>
              <a:t>do conteúdo:</a:t>
            </a:r>
          </a:p>
          <a:p>
            <a:pPr marL="1080000"/>
            <a:r>
              <a:rPr lang="pt-BR" dirty="0"/>
              <a:t>Petição inicial: requisitos, emenda, aditamento, indeferimento. Pedido. Comunicação ao réu</a:t>
            </a:r>
            <a:r>
              <a:rPr lang="pt-BR" dirty="0" smtClean="0"/>
              <a:t>. </a:t>
            </a:r>
            <a:r>
              <a:rPr lang="pt-BR" dirty="0"/>
              <a:t>Resposta do réu: exceções, contestação, reconvenção. </a:t>
            </a:r>
            <a:endParaRPr lang="pt-BR" dirty="0" smtClean="0"/>
          </a:p>
          <a:p>
            <a:pPr marL="1080000"/>
            <a:r>
              <a:rPr lang="pt-BR" dirty="0"/>
              <a:t>Audiência</a:t>
            </a:r>
            <a:r>
              <a:rPr lang="pt-BR" dirty="0" smtClean="0"/>
              <a:t>.</a:t>
            </a:r>
            <a:r>
              <a:rPr lang="pt-BR" dirty="0"/>
              <a:t> </a:t>
            </a:r>
            <a:r>
              <a:rPr lang="pt-BR" dirty="0" smtClean="0"/>
              <a:t>Revelia – assuntos tratados em 08/03/2014</a:t>
            </a:r>
            <a:endParaRPr lang="pt-BR" dirty="0"/>
          </a:p>
          <a:p>
            <a:r>
              <a:rPr lang="pt-BR" dirty="0"/>
              <a:t> </a:t>
            </a:r>
            <a:r>
              <a:rPr lang="pt-BR" dirty="0" smtClean="0"/>
              <a:t>Exercícios para fixação do conteúdo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a:t>
            </a:fld>
            <a:endParaRPr lang="pt-BR"/>
          </a:p>
        </p:txBody>
      </p:sp>
    </p:spTree>
    <p:extLst>
      <p:ext uri="{BB962C8B-B14F-4D97-AF65-F5344CB8AC3E}">
        <p14:creationId xmlns:p14="http://schemas.microsoft.com/office/powerpoint/2010/main" xmlns="" val="1474100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Qualificação – aplicação subsidiária do CPC</a:t>
            </a:r>
            <a:endParaRPr lang="pt-BR" dirty="0"/>
          </a:p>
        </p:txBody>
      </p:sp>
      <p:sp>
        <p:nvSpPr>
          <p:cNvPr id="3" name="Espaço Reservado para Conteúdo 2"/>
          <p:cNvSpPr>
            <a:spLocks noGrp="1"/>
          </p:cNvSpPr>
          <p:nvPr>
            <p:ph idx="1"/>
          </p:nvPr>
        </p:nvSpPr>
        <p:spPr/>
        <p:txBody>
          <a:bodyPr>
            <a:normAutofit lnSpcReduction="10000"/>
          </a:bodyPr>
          <a:lstStyle/>
          <a:p>
            <a:r>
              <a:rPr lang="pt-BR" dirty="0"/>
              <a:t>Qualificação do reclamante </a:t>
            </a:r>
            <a:r>
              <a:rPr lang="pt-BR" dirty="0" smtClean="0"/>
              <a:t>- Art</a:t>
            </a:r>
            <a:r>
              <a:rPr lang="pt-BR" dirty="0"/>
              <a:t>. 282 CPC e Art. </a:t>
            </a:r>
            <a:r>
              <a:rPr lang="pt-BR" dirty="0" smtClean="0"/>
              <a:t>23, II e IV </a:t>
            </a:r>
            <a:r>
              <a:rPr lang="pt-BR" dirty="0"/>
              <a:t>e 33 da Consolidação dos Provimentos do </a:t>
            </a:r>
            <a:r>
              <a:rPr lang="pt-BR" dirty="0" smtClean="0"/>
              <a:t>TST</a:t>
            </a:r>
          </a:p>
          <a:p>
            <a:r>
              <a:rPr lang="pt-BR" dirty="0"/>
              <a:t>Qualificação do </a:t>
            </a:r>
            <a:r>
              <a:rPr lang="pt-BR" dirty="0" smtClean="0"/>
              <a:t>advogado </a:t>
            </a:r>
            <a:r>
              <a:rPr lang="pt-BR" dirty="0"/>
              <a:t>Art. 23, </a:t>
            </a:r>
            <a:r>
              <a:rPr lang="pt-BR" dirty="0" smtClean="0"/>
              <a:t>III </a:t>
            </a:r>
            <a:r>
              <a:rPr lang="pt-BR" dirty="0"/>
              <a:t>e IV </a:t>
            </a:r>
            <a:r>
              <a:rPr lang="pt-BR" dirty="0" smtClean="0"/>
              <a:t>da </a:t>
            </a:r>
            <a:r>
              <a:rPr lang="pt-BR" dirty="0"/>
              <a:t>Consolidação dos Provimentos do TST</a:t>
            </a:r>
          </a:p>
          <a:p>
            <a:r>
              <a:rPr lang="pt-BR" dirty="0" smtClean="0"/>
              <a:t>Indicação </a:t>
            </a:r>
            <a:r>
              <a:rPr lang="pt-BR" dirty="0"/>
              <a:t>da peça </a:t>
            </a:r>
            <a:endParaRPr lang="pt-BR" dirty="0" smtClean="0"/>
          </a:p>
          <a:p>
            <a:r>
              <a:rPr lang="pt-BR" dirty="0" smtClean="0"/>
              <a:t>Qualificação </a:t>
            </a:r>
            <a:r>
              <a:rPr lang="pt-BR" dirty="0"/>
              <a:t>da reclamada </a:t>
            </a:r>
            <a:r>
              <a:rPr lang="pt-BR" dirty="0" smtClean="0"/>
              <a:t>- Art</a:t>
            </a:r>
            <a:r>
              <a:rPr lang="pt-BR" dirty="0"/>
              <a:t>. 282 CPC e </a:t>
            </a:r>
            <a:r>
              <a:rPr lang="pt-BR" dirty="0" smtClean="0"/>
              <a:t>23, II e IV </a:t>
            </a:r>
            <a:r>
              <a:rPr lang="pt-BR" dirty="0"/>
              <a:t>e 33 da Consolidação dos Provimentos do </a:t>
            </a:r>
            <a:r>
              <a:rPr lang="pt-BR" dirty="0" smtClean="0"/>
              <a:t>TST</a:t>
            </a:r>
          </a:p>
          <a:p>
            <a:r>
              <a:rPr lang="pt-BR" dirty="0" smtClean="0"/>
              <a:t>Atenção </a:t>
            </a:r>
            <a:r>
              <a:rPr lang="pt-BR" dirty="0"/>
              <a:t>à </a:t>
            </a:r>
            <a:r>
              <a:rPr lang="pt-BR" dirty="0" smtClean="0"/>
              <a:t>redação</a:t>
            </a:r>
            <a:endParaRPr lang="pt-BR" dirty="0"/>
          </a:p>
          <a:p>
            <a:endParaRPr lang="pt-BR" dirty="0"/>
          </a:p>
        </p:txBody>
      </p:sp>
    </p:spTree>
    <p:extLst>
      <p:ext uri="{BB962C8B-B14F-4D97-AF65-F5344CB8AC3E}">
        <p14:creationId xmlns:p14="http://schemas.microsoft.com/office/powerpoint/2010/main" xmlns="" val="678873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Notificação válida –  Art. 841, § 1º e 2º CLT c/c Súmula 16 TST e </a:t>
            </a:r>
            <a:r>
              <a:rPr lang="pt-BR" dirty="0"/>
              <a:t>Art. 238, parágrafo único CPC </a:t>
            </a:r>
            <a:endParaRPr lang="pt-BR" dirty="0" smtClean="0"/>
          </a:p>
          <a:p>
            <a:r>
              <a:rPr lang="pt-BR" dirty="0" smtClean="0"/>
              <a:t>Não precisa ser pessoalmente para o representante legal da reclamada</a:t>
            </a:r>
          </a:p>
          <a:p>
            <a:r>
              <a:rPr lang="pt-BR" dirty="0" smtClean="0"/>
              <a:t>Considera-se recebida depois de 48h de sua postagem – o contrário é ônus do destinatário</a:t>
            </a:r>
          </a:p>
        </p:txBody>
      </p:sp>
    </p:spTree>
    <p:extLst>
      <p:ext uri="{BB962C8B-B14F-4D97-AF65-F5344CB8AC3E}">
        <p14:creationId xmlns:p14="http://schemas.microsoft.com/office/powerpoint/2010/main" xmlns="" val="164614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CITAÇÃO</a:t>
            </a:r>
            <a:r>
              <a:rPr lang="pt-BR" dirty="0"/>
              <a:t>. DESNECESSIDADE DE ENTREGA DA NOTIFICAÇÃO A PESSOA AUTORIZADA OU COM PROCURAÇÃO NA EMPRESA. NULIDADE NÃO CONFIGURADA. O sistema de notificação da ré na Justiça do Trabalho, conforme artigo 841, §1º, da CLT, não exige que a citação seja pessoal, ao réu ou a quem o represente, sendo suficiente, para sua validade, que a notificação seja entregue no correto endereço do empregador, </a:t>
            </a:r>
            <a:r>
              <a:rPr lang="pt-BR" dirty="0" smtClean="0"/>
              <a:t>conforme</a:t>
            </a:r>
            <a:endParaRPr lang="pt-BR" dirty="0"/>
          </a:p>
        </p:txBody>
      </p:sp>
    </p:spTree>
    <p:extLst>
      <p:ext uri="{BB962C8B-B14F-4D97-AF65-F5344CB8AC3E}">
        <p14:creationId xmlns:p14="http://schemas.microsoft.com/office/powerpoint/2010/main" xmlns="" val="2345802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endereço fornecido pelo autor. Assim, é válida a notificação, ainda que seja recebida por pessoa que não possua procuração ou autorização específica para recebimento de intimações, tal como ocorrido no caso presente. Recurso improvido.</a:t>
            </a:r>
          </a:p>
          <a:p>
            <a:r>
              <a:rPr lang="pt-BR" dirty="0" smtClean="0"/>
              <a:t>TRT-PR-05723-2012-071-09-00-5-ACO-39869-2013 </a:t>
            </a:r>
            <a:r>
              <a:rPr lang="pt-BR" dirty="0"/>
              <a:t>- 6A. </a:t>
            </a:r>
            <a:r>
              <a:rPr lang="pt-BR" dirty="0" smtClean="0"/>
              <a:t>TURMA. Relator</a:t>
            </a:r>
            <a:r>
              <a:rPr lang="pt-BR" dirty="0"/>
              <a:t>: SUELI GIL EL </a:t>
            </a:r>
            <a:r>
              <a:rPr lang="pt-BR" dirty="0" smtClean="0"/>
              <a:t>RAFIHI. Publicado </a:t>
            </a:r>
            <a:r>
              <a:rPr lang="pt-BR" dirty="0"/>
              <a:t>no DEJT em 08-10-2013</a:t>
            </a:r>
          </a:p>
          <a:p>
            <a:endParaRPr lang="pt-BR" dirty="0"/>
          </a:p>
        </p:txBody>
      </p:sp>
    </p:spTree>
    <p:extLst>
      <p:ext uri="{BB962C8B-B14F-4D97-AF65-F5344CB8AC3E}">
        <p14:creationId xmlns:p14="http://schemas.microsoft.com/office/powerpoint/2010/main" xmlns="" val="1687380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AUSÊNCIA </a:t>
            </a:r>
            <a:r>
              <a:rPr lang="pt-BR" dirty="0"/>
              <a:t>DE CITAÇÃO VÁLIDA. NULIDADE. REMESSA À VARA DO TRABALHO DE ORIGEM PARA NOVA NOTIFICAÇÃO. Comprovando a reclamada que a notificação foi realizada em </a:t>
            </a:r>
            <a:r>
              <a:rPr lang="pt-BR" u="sng" dirty="0"/>
              <a:t>endereço diverso daquele em que exerce suas atividades profissionais</a:t>
            </a:r>
            <a:r>
              <a:rPr lang="pt-BR" dirty="0"/>
              <a:t>, torna-se necessária a declaração de nulidade da notificação eivada de vício e dos atos subsequentes que dela sejam dependentes (art.797 da CLT), determinando-se, </a:t>
            </a:r>
            <a:r>
              <a:rPr lang="pt-BR" dirty="0" smtClean="0"/>
              <a:t>por</a:t>
            </a:r>
            <a:endParaRPr lang="pt-BR" dirty="0"/>
          </a:p>
        </p:txBody>
      </p:sp>
    </p:spTree>
    <p:extLst>
      <p:ext uri="{BB962C8B-B14F-4D97-AF65-F5344CB8AC3E}">
        <p14:creationId xmlns:p14="http://schemas.microsoft.com/office/powerpoint/2010/main" xmlns="" val="1023118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conseguinte, a remessa dos autos à vara de origem para que proceda a citação válida da ré, dando assim prosseguimento regular ao feito. Recurso da reclamada </a:t>
            </a:r>
            <a:r>
              <a:rPr lang="pt-BR" dirty="0" smtClean="0"/>
              <a:t>provido (sem grifos no original).</a:t>
            </a:r>
            <a:endParaRPr lang="pt-BR" dirty="0"/>
          </a:p>
          <a:p>
            <a:r>
              <a:rPr lang="pt-BR" dirty="0" smtClean="0"/>
              <a:t>TRT-PR-34037-2011-011-09-00-7-ACO-06953-2014 </a:t>
            </a:r>
            <a:r>
              <a:rPr lang="pt-BR" dirty="0"/>
              <a:t>- 2A. </a:t>
            </a:r>
            <a:r>
              <a:rPr lang="pt-BR" dirty="0" smtClean="0"/>
              <a:t>TURMA. Relator</a:t>
            </a:r>
            <a:r>
              <a:rPr lang="pt-BR" dirty="0"/>
              <a:t>: CÁSSIO COLOMBO </a:t>
            </a:r>
            <a:r>
              <a:rPr lang="pt-BR" dirty="0" smtClean="0"/>
              <a:t>FILHO. Publicado </a:t>
            </a:r>
            <a:r>
              <a:rPr lang="pt-BR" dirty="0"/>
              <a:t>no DEJT em </a:t>
            </a:r>
            <a:r>
              <a:rPr lang="pt-BR" dirty="0" smtClean="0"/>
              <a:t>07-03-2014</a:t>
            </a:r>
            <a:endParaRPr lang="pt-BR" dirty="0"/>
          </a:p>
        </p:txBody>
      </p:sp>
    </p:spTree>
    <p:extLst>
      <p:ext uri="{BB962C8B-B14F-4D97-AF65-F5344CB8AC3E}">
        <p14:creationId xmlns:p14="http://schemas.microsoft.com/office/powerpoint/2010/main" xmlns="" val="3658406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PRESCRIÇÃO. INTERRUPÇÃO. INTERPOSIÇÃO DE RECLAMAÇÃO TRABALHISTA ARQUIVADA. NÃO OCORRÊNCIA - A interrupção da prescrição, por interposição de reclamação trabalhista arquivada, somente se operaria se tivesse havido a notificação válida dos réus, o que </a:t>
            </a:r>
            <a:r>
              <a:rPr lang="pt-BR" sz="2800" dirty="0" err="1" smtClean="0"/>
              <a:t>inocorreu</a:t>
            </a:r>
            <a:r>
              <a:rPr lang="pt-BR" sz="2800" dirty="0" smtClean="0"/>
              <a:t>. Mantida </a:t>
            </a:r>
            <a:r>
              <a:rPr lang="pt-BR" sz="2800" dirty="0"/>
              <a:t>a sentença de 1º grau.</a:t>
            </a:r>
          </a:p>
          <a:p>
            <a:r>
              <a:rPr lang="pt-BR" sz="2800" dirty="0" smtClean="0"/>
              <a:t>TRT </a:t>
            </a:r>
            <a:r>
              <a:rPr lang="pt-BR" sz="2800" dirty="0"/>
              <a:t>15ª REGIÃO Nº </a:t>
            </a:r>
            <a:r>
              <a:rPr lang="pt-BR" sz="2800" dirty="0" smtClean="0"/>
              <a:t>35629/2000-ROS-0. Relatora Olga </a:t>
            </a:r>
            <a:r>
              <a:rPr lang="pt-BR" sz="2800" dirty="0" err="1" smtClean="0"/>
              <a:t>Aida</a:t>
            </a:r>
            <a:r>
              <a:rPr lang="pt-BR" sz="2800" dirty="0" smtClean="0"/>
              <a:t> Joaquim </a:t>
            </a:r>
            <a:r>
              <a:rPr lang="pt-BR" sz="2800" dirty="0" err="1" smtClean="0"/>
              <a:t>Gomieri</a:t>
            </a:r>
            <a:r>
              <a:rPr lang="pt-BR" sz="2800" dirty="0" smtClean="0"/>
              <a:t>. disponível em 10/07/2001.</a:t>
            </a:r>
            <a:endParaRPr lang="pt-BR" sz="2800" dirty="0"/>
          </a:p>
        </p:txBody>
      </p:sp>
    </p:spTree>
    <p:extLst>
      <p:ext uri="{BB962C8B-B14F-4D97-AF65-F5344CB8AC3E}">
        <p14:creationId xmlns:p14="http://schemas.microsoft.com/office/powerpoint/2010/main" xmlns="" val="3556652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Breve exposição dos fatos – causa de pedir – dúvida:</a:t>
            </a:r>
            <a:endParaRPr lang="pt-BR" dirty="0"/>
          </a:p>
        </p:txBody>
      </p:sp>
      <p:sp>
        <p:nvSpPr>
          <p:cNvPr id="3" name="Espaço Reservado para Conteúdo 2"/>
          <p:cNvSpPr>
            <a:spLocks noGrp="1"/>
          </p:cNvSpPr>
          <p:nvPr>
            <p:ph idx="1"/>
          </p:nvPr>
        </p:nvSpPr>
        <p:spPr/>
        <p:txBody>
          <a:bodyPr/>
          <a:lstStyle/>
          <a:p>
            <a:r>
              <a:rPr lang="pt-BR" dirty="0" smtClean="0"/>
              <a:t>É necessário submeter a demanda à Comissão </a:t>
            </a:r>
            <a:r>
              <a:rPr lang="pt-BR" dirty="0"/>
              <a:t>de Conciliação </a:t>
            </a:r>
            <a:r>
              <a:rPr lang="pt-BR" dirty="0" smtClean="0"/>
              <a:t>Prévia, nos termos do Art</a:t>
            </a:r>
            <a:r>
              <a:rPr lang="pt-BR" dirty="0"/>
              <a:t>. </a:t>
            </a:r>
            <a:r>
              <a:rPr lang="pt-BR" dirty="0" smtClean="0"/>
              <a:t>625-D?</a:t>
            </a:r>
          </a:p>
          <a:p>
            <a:r>
              <a:rPr lang="pt-BR" dirty="0" smtClean="0"/>
              <a:t>O que decidiu o STF nas </a:t>
            </a:r>
            <a:r>
              <a:rPr lang="pt-BR" dirty="0" err="1" smtClean="0"/>
              <a:t>ADIs</a:t>
            </a:r>
            <a:r>
              <a:rPr lang="pt-BR" dirty="0" smtClean="0"/>
              <a:t> </a:t>
            </a:r>
            <a:r>
              <a:rPr lang="pt-BR" dirty="0"/>
              <a:t>2139 e </a:t>
            </a:r>
            <a:r>
              <a:rPr lang="pt-BR" dirty="0" smtClean="0"/>
              <a:t>2160? Qual é o entendimento do TST e dos TRTs da 9ª e 15ª Região?</a:t>
            </a:r>
            <a:endParaRPr lang="pt-BR" dirty="0"/>
          </a:p>
        </p:txBody>
      </p:sp>
    </p:spTree>
    <p:extLst>
      <p:ext uri="{BB962C8B-B14F-4D97-AF65-F5344CB8AC3E}">
        <p14:creationId xmlns:p14="http://schemas.microsoft.com/office/powerpoint/2010/main" xmlns="" val="2294441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a:t>SUBMISSÃO DA DEMANDA À COMISSÃO DE CONCILIAÇÃO PRÉVIA. PRESCINDIBILIDADE. Ao examinar a constitucionalidade do art. 625-D da CLT, o E. STF decidiu, liminarmente, em 14.05.09, que a ação trabalhista </a:t>
            </a:r>
            <a:r>
              <a:rPr lang="pt-BR" u="sng" dirty="0"/>
              <a:t>não precisa ser precedida do trâmite junto à Comissão de Conciliação Prévia, ou mesmo que deva ser provada sua ausência</a:t>
            </a:r>
            <a:r>
              <a:rPr lang="pt-BR" dirty="0"/>
              <a:t>, sob pena de afronta ao direito de acesso à Justiça e à liberdade de escolha do</a:t>
            </a:r>
          </a:p>
          <a:p>
            <a:endParaRPr lang="pt-BR" dirty="0"/>
          </a:p>
        </p:txBody>
      </p:sp>
    </p:spTree>
    <p:extLst>
      <p:ext uri="{BB962C8B-B14F-4D97-AF65-F5344CB8AC3E}">
        <p14:creationId xmlns:p14="http://schemas.microsoft.com/office/powerpoint/2010/main" xmlns="" val="716529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dirty="0"/>
              <a:t>cidadão </a:t>
            </a:r>
            <a:r>
              <a:rPr lang="pt-BR" dirty="0" smtClean="0"/>
              <a:t>[...]. </a:t>
            </a:r>
            <a:r>
              <a:rPr lang="pt-BR" dirty="0"/>
              <a:t>A SBDI I do C. TST consolidou, em 04.06.09, em abono à decisão da Corte Suprema, o entendimento de que a submissão da demanda à Comissão de Conciliação Prévia </a:t>
            </a:r>
            <a:r>
              <a:rPr lang="pt-BR" u="sng" dirty="0"/>
              <a:t>é facultativa</a:t>
            </a:r>
            <a:r>
              <a:rPr lang="pt-BR" dirty="0"/>
              <a:t>. </a:t>
            </a:r>
            <a:r>
              <a:rPr lang="pt-BR" dirty="0" smtClean="0"/>
              <a:t>Para a E. Subseção, a ausência de documento que comprove </a:t>
            </a:r>
            <a:r>
              <a:rPr lang="pt-BR" dirty="0"/>
              <a:t>a tentativa frustrada de conciliação</a:t>
            </a:r>
            <a:r>
              <a:rPr lang="pt-BR" dirty="0" smtClean="0"/>
              <a:t>, nos moldes do art. 625-D da CLT, equivale à inexistência de conciliação, [...]</a:t>
            </a:r>
            <a:endParaRPr lang="pt-BR" dirty="0"/>
          </a:p>
        </p:txBody>
      </p:sp>
    </p:spTree>
    <p:extLst>
      <p:ext uri="{BB962C8B-B14F-4D97-AF65-F5344CB8AC3E}">
        <p14:creationId xmlns:p14="http://schemas.microsoft.com/office/powerpoint/2010/main" xmlns="" val="4058591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pPr eaLnBrk="1" fontAlgn="auto" hangingPunct="1">
              <a:spcAft>
                <a:spcPts val="0"/>
              </a:spcAft>
              <a:defRPr/>
            </a:pPr>
            <a:r>
              <a:rPr lang="pt-BR" dirty="0" smtClean="0">
                <a:solidFill>
                  <a:schemeClr val="tx2">
                    <a:satMod val="200000"/>
                  </a:schemeClr>
                </a:solidFill>
              </a:rPr>
              <a:t>Petição inicial</a:t>
            </a:r>
          </a:p>
        </p:txBody>
      </p:sp>
      <p:sp>
        <p:nvSpPr>
          <p:cNvPr id="21507" name="Espaço Reservado para Conteúdo 2"/>
          <p:cNvSpPr>
            <a:spLocks noGrp="1"/>
          </p:cNvSpPr>
          <p:nvPr>
            <p:ph idx="1"/>
          </p:nvPr>
        </p:nvSpPr>
        <p:spPr/>
        <p:txBody>
          <a:bodyPr>
            <a:normAutofit/>
          </a:bodyPr>
          <a:lstStyle/>
          <a:p>
            <a:pPr marL="493713" indent="-457200" eaLnBrk="1" hangingPunct="1">
              <a:buFont typeface="Wingdings" pitchFamily="2" charset="2"/>
              <a:buChar char="§"/>
              <a:defRPr/>
            </a:pPr>
            <a:r>
              <a:rPr lang="pt-BR" altLang="pt-BR" sz="3200" dirty="0" smtClean="0"/>
              <a:t>Peça que dá início ao processo – primeiro requerimento – acesso à justiça</a:t>
            </a:r>
          </a:p>
          <a:p>
            <a:pPr marL="493713" indent="-457200" eaLnBrk="1" hangingPunct="1">
              <a:buFont typeface="Wingdings" pitchFamily="2" charset="2"/>
              <a:buChar char="§"/>
              <a:defRPr/>
            </a:pPr>
            <a:r>
              <a:rPr lang="pt-BR" altLang="pt-BR" sz="3200" dirty="0" smtClean="0"/>
              <a:t>Também chamada de peça inaugural, exordial, vestibular, de ingresso</a:t>
            </a:r>
            <a:r>
              <a:rPr lang="pt-BR" altLang="pt-BR" sz="3200" dirty="0"/>
              <a:t> </a:t>
            </a:r>
            <a:r>
              <a:rPr lang="pt-BR" altLang="pt-BR" sz="3200" dirty="0" smtClean="0"/>
              <a:t>– no Processo do Trabalho recebe o nome de Reclamação</a:t>
            </a:r>
          </a:p>
          <a:p>
            <a:pPr marL="493713" indent="-457200" eaLnBrk="1" hangingPunct="1">
              <a:buFont typeface="Wingdings" pitchFamily="2" charset="2"/>
              <a:buChar char="§"/>
              <a:defRPr/>
            </a:pPr>
            <a:r>
              <a:rPr lang="pt-BR" altLang="pt-BR" sz="3200" dirty="0" smtClean="0"/>
              <a:t>Autores – Art. 839 CLT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e, ainda, "se não facultado o saneamento do vício, foge ao princípio da utilidade do processo, da instrumentalidade e da razoável duração do processo, extingui-lo sem julgamento do mérito, visto que o intuito da norma de submeter o empregado previamente à Comissão de Conciliação Prévia é tão-somente de estimular a conciliação entre as partes e dar mais agilidade à prestação jurisdicional</a:t>
            </a:r>
            <a:r>
              <a:rPr lang="pt-BR" dirty="0" smtClean="0"/>
              <a:t>"</a:t>
            </a:r>
            <a:endParaRPr lang="pt-BR" dirty="0"/>
          </a:p>
        </p:txBody>
      </p:sp>
    </p:spTree>
    <p:extLst>
      <p:ext uri="{BB962C8B-B14F-4D97-AF65-F5344CB8AC3E}">
        <p14:creationId xmlns:p14="http://schemas.microsoft.com/office/powerpoint/2010/main" xmlns="" val="146058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(TST/E-RR - 28/2004-009-06-00.3, Relator Ministro: Aloysio Corrêa da Veiga, Subseção I Especializada em Dissídios Individuais, Data de Publicação: 19/06/2009). </a:t>
            </a:r>
            <a:r>
              <a:rPr lang="pt-BR" dirty="0" smtClean="0"/>
              <a:t>[...]</a:t>
            </a:r>
            <a:endParaRPr lang="pt-BR" dirty="0"/>
          </a:p>
          <a:p>
            <a:r>
              <a:rPr lang="pt-BR" dirty="0" smtClean="0"/>
              <a:t>TRT-PR-04949-2012-660-09-00-4-ACO-45819-2013 </a:t>
            </a:r>
            <a:r>
              <a:rPr lang="pt-BR" dirty="0"/>
              <a:t>- 7A. </a:t>
            </a:r>
            <a:r>
              <a:rPr lang="pt-BR" dirty="0" smtClean="0"/>
              <a:t>TURMA. Relator</a:t>
            </a:r>
            <a:r>
              <a:rPr lang="pt-BR" dirty="0"/>
              <a:t>: UBIRAJARA CARLOS </a:t>
            </a:r>
            <a:r>
              <a:rPr lang="pt-BR" dirty="0" smtClean="0"/>
              <a:t>MENDES. Publicado </a:t>
            </a:r>
            <a:r>
              <a:rPr lang="pt-BR" dirty="0"/>
              <a:t>no DEJT em </a:t>
            </a:r>
            <a:r>
              <a:rPr lang="pt-BR" dirty="0" smtClean="0"/>
              <a:t>12-11-2013</a:t>
            </a:r>
            <a:endParaRPr lang="pt-BR" dirty="0"/>
          </a:p>
        </p:txBody>
      </p:sp>
    </p:spTree>
    <p:extLst>
      <p:ext uri="{BB962C8B-B14F-4D97-AF65-F5344CB8AC3E}">
        <p14:creationId xmlns:p14="http://schemas.microsoft.com/office/powerpoint/2010/main" xmlns="" val="2304861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784350"/>
            <a:ext cx="7772400" cy="4708981"/>
          </a:xfrm>
        </p:spPr>
        <p:txBody>
          <a:bodyPr>
            <a:spAutoFit/>
          </a:bodyPr>
          <a:lstStyle/>
          <a:p>
            <a:r>
              <a:rPr lang="pt-BR" dirty="0" smtClean="0"/>
              <a:t>AUSÊNCIA </a:t>
            </a:r>
            <a:r>
              <a:rPr lang="pt-BR" dirty="0"/>
              <a:t>DE SUBMISSÃO DA DEMANDA À COMISSÃO DE CONCILIAÇÃO PRÉVIA. ÓBICE AO DIREITO PÚBLICO SUBJETIVO DE AÇÃO INEXISTENTE. Independentemente da controvérsia acerca da natureza jurídica da exigência prevista no art. 625-D da CLT, o legislador apenas disponibilizou uma forma de solução espontânea e pacífica do conflito de interesses. Nos termos do artigo 5º XXXV, da Constituição da República, a lei não </a:t>
            </a:r>
            <a:r>
              <a:rPr lang="pt-BR" dirty="0" smtClean="0"/>
              <a:t>pode</a:t>
            </a:r>
            <a:endParaRPr lang="pt-BR" dirty="0"/>
          </a:p>
        </p:txBody>
      </p:sp>
    </p:spTree>
    <p:extLst>
      <p:ext uri="{BB962C8B-B14F-4D97-AF65-F5344CB8AC3E}">
        <p14:creationId xmlns:p14="http://schemas.microsoft.com/office/powerpoint/2010/main" xmlns="" val="3139343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10000"/>
          </a:bodyPr>
          <a:lstStyle/>
          <a:p>
            <a:r>
              <a:rPr lang="pt-BR" dirty="0"/>
              <a:t>excluir da apreciação do Poder Judiciário qualquer lesão ou ameaça a direito. Assim, entendo que a falta de submissão da demanda à Comissão de Conciliação Prévia não configura óbice ao direito público subjetivo de ação, mesmo porque a audiência inaugural trabalhista supriria tal irregularidade, caso as partes tivessem real interesse em se compor, o que não ocorreu. Preliminar das reclamadas não acolhida</a:t>
            </a:r>
            <a:r>
              <a:rPr lang="pt-BR" dirty="0" smtClean="0"/>
              <a:t>.</a:t>
            </a:r>
          </a:p>
          <a:p>
            <a:r>
              <a:rPr lang="pt-BR" dirty="0"/>
              <a:t>AUTOS N. </a:t>
            </a:r>
            <a:r>
              <a:rPr lang="pt-BR" dirty="0" smtClean="0"/>
              <a:t>0001736-09.2012.5.15.0093. Relator José Otávio de Souza Ferreira. Disponível em 28/03/2014.</a:t>
            </a:r>
          </a:p>
        </p:txBody>
      </p:sp>
    </p:spTree>
    <p:extLst>
      <p:ext uri="{BB962C8B-B14F-4D97-AF65-F5344CB8AC3E}">
        <p14:creationId xmlns:p14="http://schemas.microsoft.com/office/powerpoint/2010/main" xmlns="" val="2384153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Breve exposição dos fatos – causa de pedir</a:t>
            </a:r>
            <a:endParaRPr lang="pt-BR" dirty="0">
              <a:solidFill>
                <a:schemeClr val="tx2">
                  <a:satMod val="200000"/>
                </a:schemeClr>
              </a:solidFill>
            </a:endParaRPr>
          </a:p>
        </p:txBody>
      </p:sp>
      <p:sp>
        <p:nvSpPr>
          <p:cNvPr id="23555" name="Espaço Reservado para Conteúdo 2"/>
          <p:cNvSpPr>
            <a:spLocks noGrp="1"/>
          </p:cNvSpPr>
          <p:nvPr>
            <p:ph idx="1"/>
          </p:nvPr>
        </p:nvSpPr>
        <p:spPr/>
        <p:txBody>
          <a:bodyPr/>
          <a:lstStyle/>
          <a:p>
            <a:pPr algn="just" eaLnBrk="1" hangingPunct="1"/>
            <a:r>
              <a:rPr lang="pt-BR" altLang="pt-BR" sz="3200" dirty="0" smtClean="0"/>
              <a:t>Encadeamento lógico, histórico e cronológico dos fatos</a:t>
            </a:r>
          </a:p>
          <a:p>
            <a:pPr algn="just" eaLnBrk="1" hangingPunct="1"/>
            <a:r>
              <a:rPr lang="pt-BR" altLang="pt-BR" sz="3200" dirty="0" smtClean="0"/>
              <a:t>Fatos que dão origem à ameaça ou à lesão do direito</a:t>
            </a:r>
          </a:p>
          <a:p>
            <a:pPr algn="just" eaLnBrk="1" hangingPunct="1"/>
            <a:r>
              <a:rPr lang="pt-BR" altLang="pt-BR" sz="3200" dirty="0" smtClean="0"/>
              <a:t>Art. 295, I e parágrafo único, I CPC c/c 267, I CPC – petição sem causa de pedir ou pedido é inepta e será indeferida pelo juiz – extinção sem resolução de mérito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Existe limite de laudas para a petição inicial?</a:t>
            </a:r>
          </a:p>
          <a:p>
            <a:r>
              <a:rPr lang="pt-BR" dirty="0"/>
              <a:t>Petição inicial com 113 páginas é razoável?</a:t>
            </a:r>
          </a:p>
          <a:p>
            <a:r>
              <a:rPr lang="pt-BR" dirty="0"/>
              <a:t>Despacho para emendar a inicial com 13 parágrafos é razoável</a:t>
            </a:r>
            <a:r>
              <a:rPr lang="pt-BR" dirty="0" smtClean="0"/>
              <a:t>?</a:t>
            </a:r>
          </a:p>
          <a:p>
            <a:r>
              <a:rPr lang="pt-BR" dirty="0" smtClean="0"/>
              <a:t>O que pode ser considerado inépcia da petição inicial? Ver Art. 295, parágrafo único CPC</a:t>
            </a:r>
            <a:endParaRPr lang="pt-BR" dirty="0"/>
          </a:p>
        </p:txBody>
      </p:sp>
    </p:spTree>
    <p:extLst>
      <p:ext uri="{BB962C8B-B14F-4D97-AF65-F5344CB8AC3E}">
        <p14:creationId xmlns:p14="http://schemas.microsoft.com/office/powerpoint/2010/main" xmlns="" val="4274756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INDENIZAÇÃO POR DANO MATERIAL. INÉPCIA DA INICIAL. Em que pese a informalidade do art. 840, § 1º, da CLT exigir que a inicial apresente apenas "uma breve exposição dos fatos de que resulte o dissídio", </a:t>
            </a:r>
            <a:r>
              <a:rPr lang="pt-BR" u="sng" dirty="0"/>
              <a:t>apresenta-se indispensável que a causa de pedir descreva, de forma compreensível</a:t>
            </a:r>
            <a:r>
              <a:rPr lang="pt-BR" dirty="0"/>
              <a:t>, o fato material motivador dos pedidos formulados pelo autor, sob pena </a:t>
            </a:r>
            <a:r>
              <a:rPr lang="pt-BR" dirty="0" smtClean="0"/>
              <a:t>de</a:t>
            </a:r>
            <a:endParaRPr lang="pt-BR" dirty="0"/>
          </a:p>
        </p:txBody>
      </p:sp>
    </p:spTree>
    <p:extLst>
      <p:ext uri="{BB962C8B-B14F-4D97-AF65-F5344CB8AC3E}">
        <p14:creationId xmlns:p14="http://schemas.microsoft.com/office/powerpoint/2010/main" xmlns="" val="1205143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configurar-se a inépcia da inicial, nos moldes preconizados pelo art. 295, parágrafo único, do CPC. </a:t>
            </a:r>
          </a:p>
          <a:p>
            <a:r>
              <a:rPr lang="pt-BR" dirty="0"/>
              <a:t>0001070-61.2012.5.15.0043 RO. Relator(a): LUIZ ANTONIO LAZARIM. Disponível a partir de 03/05/2013</a:t>
            </a:r>
            <a:r>
              <a:rPr lang="pt-BR" dirty="0" smtClean="0"/>
              <a:t>.</a:t>
            </a:r>
            <a:endParaRPr lang="pt-BR" dirty="0"/>
          </a:p>
        </p:txBody>
      </p:sp>
    </p:spTree>
    <p:extLst>
      <p:ext uri="{BB962C8B-B14F-4D97-AF65-F5344CB8AC3E}">
        <p14:creationId xmlns:p14="http://schemas.microsoft.com/office/powerpoint/2010/main" xmlns="" val="544403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sz="2600" dirty="0" smtClean="0"/>
              <a:t>INÉPCIA </a:t>
            </a:r>
            <a:r>
              <a:rPr lang="pt-BR" sz="2600" dirty="0"/>
              <a:t>DA PETIÇÃO INICIAL/PEDIDO. NÃO CARACTERIZAÇÃO. </a:t>
            </a:r>
            <a:r>
              <a:rPr lang="pt-BR" sz="2600" dirty="0" smtClean="0"/>
              <a:t>[...]. </a:t>
            </a:r>
            <a:r>
              <a:rPr lang="pt-BR" sz="2600" dirty="0"/>
              <a:t>Ocorre a inépcia da inicial </a:t>
            </a:r>
            <a:r>
              <a:rPr lang="pt-BR" sz="2600" u="sng" dirty="0"/>
              <a:t>quando esta é confusa e sem objetividade, de forma a inviabilizar a compreensão do nexo causal entre o pedido e a fundamentação apresentada</a:t>
            </a:r>
            <a:r>
              <a:rPr lang="pt-BR" sz="2600" dirty="0"/>
              <a:t>, o que não é o caso dos autos, porquanto possibilitou-se perfeitamente a apresentação de defesa pela parte reclamada. </a:t>
            </a:r>
            <a:r>
              <a:rPr lang="pt-BR" sz="2600" dirty="0" smtClean="0"/>
              <a:t>Recurso ordinário conhecido e não provido, neste particular.</a:t>
            </a:r>
            <a:endParaRPr lang="pt-BR" sz="2600" dirty="0"/>
          </a:p>
          <a:p>
            <a:r>
              <a:rPr lang="pt-BR" sz="2600" dirty="0" smtClean="0"/>
              <a:t>TRT-PR-34322-2012-008-09-00-6-ACO-44444-2013 </a:t>
            </a:r>
            <a:r>
              <a:rPr lang="pt-BR" sz="2600" dirty="0"/>
              <a:t>- 6A. </a:t>
            </a:r>
            <a:r>
              <a:rPr lang="pt-BR" sz="2600" dirty="0" smtClean="0"/>
              <a:t>TURMA. Relator</a:t>
            </a:r>
            <a:r>
              <a:rPr lang="pt-BR" sz="2600" dirty="0"/>
              <a:t>: SÉRGIO MURILO RODRIGUES </a:t>
            </a:r>
            <a:r>
              <a:rPr lang="pt-BR" sz="2600" dirty="0" smtClean="0"/>
              <a:t>LEMOS. Publicado </a:t>
            </a:r>
            <a:r>
              <a:rPr lang="pt-BR" sz="2600" dirty="0"/>
              <a:t>no DEJT em 08-11-2013</a:t>
            </a:r>
          </a:p>
        </p:txBody>
      </p:sp>
    </p:spTree>
    <p:extLst>
      <p:ext uri="{BB962C8B-B14F-4D97-AF65-F5344CB8AC3E}">
        <p14:creationId xmlns:p14="http://schemas.microsoft.com/office/powerpoint/2010/main" xmlns="" val="181656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PRINCÍPIO </a:t>
            </a:r>
            <a:r>
              <a:rPr lang="pt-BR" dirty="0"/>
              <a:t>DA SIMPLICIDADE. PROCESSO DO TRABALHO. ARTIGO 840 DA CLT. Atendendo ao princípio da simplicidade que informa o Processo do Trabalho, o artigo 840 da CLT exige apenas uma breve exposição dos fatos de que resulte o dissídio e os pedidos dele decorrentes, sem o formalismo exigido no artigo 282 do Código de Processo Civil. Contudo, </a:t>
            </a:r>
            <a:r>
              <a:rPr lang="pt-BR" u="sng" dirty="0"/>
              <a:t>a causa de pedir deve ao menos trazer, em linhas gerais, as razões de fato </a:t>
            </a:r>
            <a:r>
              <a:rPr lang="pt-BR" u="sng" dirty="0" smtClean="0"/>
              <a:t>que</a:t>
            </a:r>
            <a:endParaRPr lang="pt-BR" u="sng" dirty="0"/>
          </a:p>
        </p:txBody>
      </p:sp>
    </p:spTree>
    <p:extLst>
      <p:ext uri="{BB962C8B-B14F-4D97-AF65-F5344CB8AC3E}">
        <p14:creationId xmlns:p14="http://schemas.microsoft.com/office/powerpoint/2010/main" xmlns="" val="3973677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Petição inicial</a:t>
            </a:r>
            <a:endParaRPr lang="pt-BR" dirty="0"/>
          </a:p>
        </p:txBody>
      </p:sp>
      <p:sp>
        <p:nvSpPr>
          <p:cNvPr id="3" name="Espaço Reservado para Conteúdo 2"/>
          <p:cNvSpPr>
            <a:spLocks noGrp="1"/>
          </p:cNvSpPr>
          <p:nvPr>
            <p:ph idx="1"/>
          </p:nvPr>
        </p:nvSpPr>
        <p:spPr/>
        <p:txBody>
          <a:bodyPr/>
          <a:lstStyle/>
          <a:p>
            <a:r>
              <a:rPr lang="pt-BR" dirty="0" smtClean="0"/>
              <a:t>Importante lembrar - 3 ritos no Processo do Trabalho: </a:t>
            </a:r>
          </a:p>
          <a:p>
            <a:pPr marL="1080000"/>
            <a:r>
              <a:rPr lang="pt-BR" dirty="0" smtClean="0"/>
              <a:t>Ordinário – acima de 40 salários mínimos</a:t>
            </a:r>
          </a:p>
          <a:p>
            <a:pPr marL="1080000"/>
            <a:r>
              <a:rPr lang="pt-BR" dirty="0" smtClean="0"/>
              <a:t>Procedimento Sumaríssimo – até 40 salários mínimos, inclusive, e </a:t>
            </a:r>
          </a:p>
          <a:p>
            <a:pPr marL="1080000"/>
            <a:r>
              <a:rPr lang="pt-BR" dirty="0" smtClean="0"/>
              <a:t>Sumário – até 2 salários mínimo</a:t>
            </a:r>
          </a:p>
        </p:txBody>
      </p:sp>
    </p:spTree>
    <p:extLst>
      <p:ext uri="{BB962C8B-B14F-4D97-AF65-F5344CB8AC3E}">
        <p14:creationId xmlns:p14="http://schemas.microsoft.com/office/powerpoint/2010/main" xmlns="" val="4259547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u="sng" dirty="0"/>
              <a:t>fundamentam os pedidos elencados</a:t>
            </a:r>
            <a:r>
              <a:rPr lang="pt-BR" dirty="0"/>
              <a:t>, sendo isso imprescindível para possibilitar ao demandado a ampla defesa assegurada constitucionalmente, bem como para que se possa estabelecer os exatos contornos da lide, </a:t>
            </a:r>
            <a:r>
              <a:rPr lang="pt-BR" dirty="0" smtClean="0"/>
              <a:t>[...] (sem grifos no original).</a:t>
            </a:r>
          </a:p>
          <a:p>
            <a:r>
              <a:rPr lang="pt-BR" dirty="0" smtClean="0"/>
              <a:t>TRT-PR-10074-2011-863-09-00-4-ACO-03466-2013 </a:t>
            </a:r>
            <a:r>
              <a:rPr lang="pt-BR" dirty="0"/>
              <a:t>- 4A. </a:t>
            </a:r>
            <a:r>
              <a:rPr lang="pt-BR" dirty="0" smtClean="0"/>
              <a:t>TURMA. Relator</a:t>
            </a:r>
            <a:r>
              <a:rPr lang="pt-BR" dirty="0"/>
              <a:t>: CÁSSIO COLOMBO </a:t>
            </a:r>
            <a:r>
              <a:rPr lang="pt-BR" dirty="0" smtClean="0"/>
              <a:t>FILHO. Publicado </a:t>
            </a:r>
            <a:r>
              <a:rPr lang="pt-BR" dirty="0"/>
              <a:t>no DEJT em </a:t>
            </a:r>
            <a:r>
              <a:rPr lang="pt-BR" dirty="0" smtClean="0"/>
              <a:t>15-02-2013</a:t>
            </a:r>
            <a:endParaRPr lang="pt-BR" dirty="0"/>
          </a:p>
        </p:txBody>
      </p:sp>
    </p:spTree>
    <p:extLst>
      <p:ext uri="{BB962C8B-B14F-4D97-AF65-F5344CB8AC3E}">
        <p14:creationId xmlns:p14="http://schemas.microsoft.com/office/powerpoint/2010/main" xmlns="" val="151862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Cuidado ao redigir...</a:t>
            </a:r>
            <a:endParaRPr lang="pt-BR" dirty="0"/>
          </a:p>
        </p:txBody>
      </p:sp>
      <p:sp>
        <p:nvSpPr>
          <p:cNvPr id="3" name="Espaço Reservado para Conteúdo 2"/>
          <p:cNvSpPr>
            <a:spLocks noGrp="1"/>
          </p:cNvSpPr>
          <p:nvPr>
            <p:ph idx="1"/>
          </p:nvPr>
        </p:nvSpPr>
        <p:spPr/>
        <p:txBody>
          <a:bodyPr/>
          <a:lstStyle/>
          <a:p>
            <a:endParaRPr lang="pt-BR"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412776"/>
            <a:ext cx="8534400" cy="480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96787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 da advogada...</a:t>
            </a:r>
            <a:endParaRPr lang="pt-BR" dirty="0"/>
          </a:p>
        </p:txBody>
      </p:sp>
      <p:sp>
        <p:nvSpPr>
          <p:cNvPr id="3" name="Espaço Reservado para Conteúdo 2"/>
          <p:cNvSpPr>
            <a:spLocks noGrp="1"/>
          </p:cNvSpPr>
          <p:nvPr>
            <p:ph idx="1"/>
          </p:nvPr>
        </p:nvSpPr>
        <p:spPr/>
        <p:txBody>
          <a:bodyPr/>
          <a:lstStyle/>
          <a:p>
            <a:r>
              <a:rPr lang="pt-BR" dirty="0" smtClean="0"/>
              <a:t>Petição  redigida </a:t>
            </a:r>
            <a:r>
              <a:rPr lang="pt-BR" dirty="0"/>
              <a:t>por um estagiário </a:t>
            </a:r>
            <a:r>
              <a:rPr lang="pt-BR" dirty="0" smtClean="0"/>
              <a:t> que </a:t>
            </a:r>
            <a:r>
              <a:rPr lang="pt-BR" dirty="0"/>
              <a:t>utilizou como </a:t>
            </a:r>
            <a:r>
              <a:rPr lang="pt-BR" dirty="0" smtClean="0"/>
              <a:t>modelo </a:t>
            </a:r>
            <a:r>
              <a:rPr lang="pt-BR" dirty="0"/>
              <a:t>uma petição de um outro advogado </a:t>
            </a:r>
            <a:endParaRPr lang="pt-BR" dirty="0" smtClean="0"/>
          </a:p>
          <a:p>
            <a:r>
              <a:rPr lang="pt-BR" dirty="0" smtClean="0"/>
              <a:t>A advogada estava </a:t>
            </a:r>
            <a:r>
              <a:rPr lang="pt-BR" dirty="0"/>
              <a:t>em </a:t>
            </a:r>
            <a:r>
              <a:rPr lang="pt-BR" dirty="0" smtClean="0"/>
              <a:t>viagem e </a:t>
            </a:r>
            <a:r>
              <a:rPr lang="pt-BR" dirty="0"/>
              <a:t>deixou sua senha pessoal do sistema </a:t>
            </a:r>
            <a:r>
              <a:rPr lang="pt-BR" dirty="0" err="1" smtClean="0"/>
              <a:t>Projud</a:t>
            </a:r>
            <a:r>
              <a:rPr lang="pt-BR" dirty="0" smtClean="0"/>
              <a:t> </a:t>
            </a:r>
            <a:r>
              <a:rPr lang="pt-BR" dirty="0"/>
              <a:t>para que o </a:t>
            </a:r>
            <a:r>
              <a:rPr lang="pt-BR" dirty="0" smtClean="0"/>
              <a:t>outros usassem</a:t>
            </a:r>
            <a:endParaRPr lang="pt-BR" dirty="0"/>
          </a:p>
        </p:txBody>
      </p:sp>
    </p:spTree>
    <p:extLst>
      <p:ext uri="{BB962C8B-B14F-4D97-AF65-F5344CB8AC3E}">
        <p14:creationId xmlns:p14="http://schemas.microsoft.com/office/powerpoint/2010/main" xmlns="" val="3352251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Pedido</a:t>
            </a:r>
            <a:endParaRPr lang="pt-BR" dirty="0">
              <a:solidFill>
                <a:schemeClr val="tx2">
                  <a:satMod val="200000"/>
                </a:schemeClr>
              </a:solidFill>
            </a:endParaRPr>
          </a:p>
        </p:txBody>
      </p:sp>
      <p:sp>
        <p:nvSpPr>
          <p:cNvPr id="24579" name="Espaço Reservado para Conteúdo 2"/>
          <p:cNvSpPr>
            <a:spLocks noGrp="1"/>
          </p:cNvSpPr>
          <p:nvPr>
            <p:ph idx="1"/>
          </p:nvPr>
        </p:nvSpPr>
        <p:spPr/>
        <p:txBody>
          <a:bodyPr/>
          <a:lstStyle/>
          <a:p>
            <a:pPr algn="just" eaLnBrk="1" hangingPunct="1"/>
            <a:r>
              <a:rPr lang="pt-BR" altLang="pt-BR" dirty="0" smtClean="0"/>
              <a:t>É o objeto </a:t>
            </a:r>
            <a:r>
              <a:rPr lang="pt-BR" altLang="pt-BR" dirty="0"/>
              <a:t>da </a:t>
            </a:r>
            <a:r>
              <a:rPr lang="pt-BR" altLang="pt-BR" dirty="0" smtClean="0"/>
              <a:t>ação</a:t>
            </a:r>
          </a:p>
          <a:p>
            <a:pPr algn="just" eaLnBrk="1" hangingPunct="1"/>
            <a:r>
              <a:rPr lang="pt-BR" altLang="pt-BR" dirty="0" smtClean="0"/>
              <a:t>Consequência da exposição dos fatos – relação com os fatos</a:t>
            </a:r>
          </a:p>
          <a:p>
            <a:pPr algn="just" eaLnBrk="1" hangingPunct="1"/>
            <a:r>
              <a:rPr lang="pt-BR" altLang="pt-BR" dirty="0" smtClean="0"/>
              <a:t>Estabelece os limites da tutela jurisdicional – Princípio da Congruência entre o pedido e a sentença</a:t>
            </a:r>
            <a:endParaRPr lang="pt-BR" altLang="pt-B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Pedido</a:t>
            </a:r>
            <a:endParaRPr lang="pt-BR" dirty="0"/>
          </a:p>
        </p:txBody>
      </p:sp>
      <p:sp>
        <p:nvSpPr>
          <p:cNvPr id="3" name="Espaço Reservado para Conteúdo 2"/>
          <p:cNvSpPr>
            <a:spLocks noGrp="1"/>
          </p:cNvSpPr>
          <p:nvPr>
            <p:ph idx="1"/>
          </p:nvPr>
        </p:nvSpPr>
        <p:spPr/>
        <p:txBody>
          <a:bodyPr/>
          <a:lstStyle/>
          <a:p>
            <a:r>
              <a:rPr lang="pt-BR" dirty="0" smtClean="0"/>
              <a:t>Deve conter as especificações – Art. 282, IV CPC c/c 286 CPC</a:t>
            </a:r>
          </a:p>
          <a:p>
            <a:pPr marL="1080000"/>
            <a:r>
              <a:rPr lang="pt-BR" dirty="0" smtClean="0"/>
              <a:t>Certo – expresso</a:t>
            </a:r>
          </a:p>
          <a:p>
            <a:pPr marL="1080000"/>
            <a:r>
              <a:rPr lang="pt-BR" dirty="0" smtClean="0"/>
              <a:t>Determinado</a:t>
            </a:r>
          </a:p>
          <a:p>
            <a:pPr marL="1080000"/>
            <a:r>
              <a:rPr lang="pt-BR" dirty="0" smtClean="0"/>
              <a:t>Definido e delimitado em sua qualidade e quantidade</a:t>
            </a:r>
          </a:p>
          <a:p>
            <a:endParaRPr lang="pt-BR" dirty="0"/>
          </a:p>
        </p:txBody>
      </p:sp>
    </p:spTree>
    <p:extLst>
      <p:ext uri="{BB962C8B-B14F-4D97-AF65-F5344CB8AC3E}">
        <p14:creationId xmlns:p14="http://schemas.microsoft.com/office/powerpoint/2010/main" xmlns="" val="1420972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pt-BR" dirty="0" smtClean="0">
                <a:solidFill>
                  <a:schemeClr val="tx2">
                    <a:satMod val="200000"/>
                  </a:schemeClr>
                </a:solidFill>
              </a:rPr>
              <a:t>Pedido</a:t>
            </a:r>
            <a:endParaRPr lang="pt-BR" dirty="0"/>
          </a:p>
        </p:txBody>
      </p:sp>
      <p:sp>
        <p:nvSpPr>
          <p:cNvPr id="25603" name="Espaço Reservado para Conteúdo 2"/>
          <p:cNvSpPr>
            <a:spLocks noGrp="1"/>
          </p:cNvSpPr>
          <p:nvPr>
            <p:ph idx="1"/>
          </p:nvPr>
        </p:nvSpPr>
        <p:spPr>
          <a:xfrm>
            <a:off x="914400" y="1268760"/>
            <a:ext cx="7772400" cy="5087590"/>
          </a:xfrm>
        </p:spPr>
        <p:txBody>
          <a:bodyPr/>
          <a:lstStyle/>
          <a:p>
            <a:pPr algn="just" eaLnBrk="1" hangingPunct="1"/>
            <a:r>
              <a:rPr lang="pt-BR" altLang="pt-BR" dirty="0" smtClean="0"/>
              <a:t>IMPORTANTE: separar causa de pedir do pedido:</a:t>
            </a:r>
            <a:endParaRPr lang="pt-BR" altLang="pt-BR" dirty="0" smtClean="0">
              <a:cs typeface="Arial"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3145" y="2348880"/>
            <a:ext cx="7772400" cy="4017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dos pedidos</a:t>
            </a:r>
            <a:endParaRPr lang="pt-BR" dirty="0"/>
          </a:p>
        </p:txBody>
      </p:sp>
      <p:sp>
        <p:nvSpPr>
          <p:cNvPr id="3" name="Espaço Reservado para Conteúdo 2"/>
          <p:cNvSpPr>
            <a:spLocks noGrp="1"/>
          </p:cNvSpPr>
          <p:nvPr>
            <p:ph idx="1"/>
          </p:nvPr>
        </p:nvSpPr>
        <p:spPr/>
        <p:txBody>
          <a:bodyPr/>
          <a:lstStyle/>
          <a:p>
            <a:r>
              <a:rPr lang="pt-BR" dirty="0" smtClean="0"/>
              <a:t>Simples: contém uma única postulação. Ex. pagamento do último mês de salário</a:t>
            </a:r>
          </a:p>
          <a:p>
            <a:r>
              <a:rPr lang="pt-BR" dirty="0" smtClean="0"/>
              <a:t>Cumulados:</a:t>
            </a:r>
          </a:p>
          <a:p>
            <a:pPr marL="1080000"/>
            <a:r>
              <a:rPr lang="pt-BR" dirty="0" smtClean="0"/>
              <a:t>Cumulação subjetiva – litisconsórcio</a:t>
            </a:r>
          </a:p>
          <a:p>
            <a:pPr marL="1080000"/>
            <a:r>
              <a:rPr lang="pt-BR" dirty="0" smtClean="0"/>
              <a:t>Cumulação objetiva – um autor com vários pedidos contra o mesmo réu</a:t>
            </a:r>
          </a:p>
        </p:txBody>
      </p:sp>
    </p:spTree>
    <p:extLst>
      <p:ext uri="{BB962C8B-B14F-4D97-AF65-F5344CB8AC3E}">
        <p14:creationId xmlns:p14="http://schemas.microsoft.com/office/powerpoint/2010/main" xmlns="" val="13246927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dos pedidos</a:t>
            </a:r>
            <a:endParaRPr lang="pt-BR" dirty="0"/>
          </a:p>
        </p:txBody>
      </p:sp>
      <p:sp>
        <p:nvSpPr>
          <p:cNvPr id="3" name="Espaço Reservado para Conteúdo 2"/>
          <p:cNvSpPr>
            <a:spLocks noGrp="1"/>
          </p:cNvSpPr>
          <p:nvPr>
            <p:ph idx="1"/>
          </p:nvPr>
        </p:nvSpPr>
        <p:spPr/>
        <p:txBody>
          <a:bodyPr/>
          <a:lstStyle/>
          <a:p>
            <a:r>
              <a:rPr lang="pt-BR" dirty="0" smtClean="0"/>
              <a:t>Principal</a:t>
            </a:r>
          </a:p>
          <a:p>
            <a:r>
              <a:rPr lang="pt-BR" dirty="0" smtClean="0"/>
              <a:t>Acessórios – projeções</a:t>
            </a:r>
          </a:p>
          <a:p>
            <a:r>
              <a:rPr lang="pt-BR" dirty="0" smtClean="0"/>
              <a:t>Implícito: Súmula 211 TST - juros de mora e correção monetária</a:t>
            </a:r>
          </a:p>
        </p:txBody>
      </p:sp>
    </p:spTree>
    <p:extLst>
      <p:ext uri="{BB962C8B-B14F-4D97-AF65-F5344CB8AC3E}">
        <p14:creationId xmlns:p14="http://schemas.microsoft.com/office/powerpoint/2010/main" xmlns="" val="3873536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smtClean="0"/>
              <a:t>JUROS </a:t>
            </a:r>
            <a:r>
              <a:rPr lang="pt-BR" dirty="0"/>
              <a:t>DE MORA. PEDIDO IMPLÍCITO. EXCEÇÃO AO PRINCÍPIO DA CONGRUÊNCIA. Os juros de mora correspondem a uma exceção ao princípio da congruência ou adstrição, pois, ainda que não haja postulação nesse sentido, a decisão pode determinar sua incidência. </a:t>
            </a:r>
            <a:r>
              <a:rPr lang="pt-BR" u="sng" dirty="0"/>
              <a:t>Trata-se de verdadeiro pedido implícito</a:t>
            </a:r>
            <a:r>
              <a:rPr lang="pt-BR" dirty="0"/>
              <a:t>, conforme </a:t>
            </a:r>
            <a:r>
              <a:rPr lang="pt-BR" dirty="0" smtClean="0"/>
              <a:t>se extraí do artigo 293 do CPC das e Súmulas </a:t>
            </a:r>
            <a:r>
              <a:rPr lang="pt-BR" dirty="0" err="1" smtClean="0"/>
              <a:t>ns</a:t>
            </a:r>
            <a:r>
              <a:rPr lang="pt-BR" dirty="0" smtClean="0"/>
              <a:t>. </a:t>
            </a:r>
            <a:endParaRPr lang="pt-BR" dirty="0"/>
          </a:p>
        </p:txBody>
      </p:sp>
    </p:spTree>
    <p:extLst>
      <p:ext uri="{BB962C8B-B14F-4D97-AF65-F5344CB8AC3E}">
        <p14:creationId xmlns:p14="http://schemas.microsoft.com/office/powerpoint/2010/main" xmlns="" val="6783933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254 do C.STF e 211 do E. TST. Recurso da agravante a que se nega </a:t>
            </a:r>
            <a:r>
              <a:rPr lang="pt-BR" dirty="0" smtClean="0"/>
              <a:t>provimento </a:t>
            </a:r>
            <a:r>
              <a:rPr lang="pt-BR" dirty="0"/>
              <a:t>(sem grifos no original).</a:t>
            </a:r>
          </a:p>
          <a:p>
            <a:r>
              <a:rPr lang="pt-BR" dirty="0"/>
              <a:t>Processo 0000769-82.2011.5.15.0162 AP. Relator José Otávio de Souza Ferreira. Disponível a partir de 24/08/2012. </a:t>
            </a:r>
          </a:p>
        </p:txBody>
      </p:sp>
    </p:spTree>
    <p:extLst>
      <p:ext uri="{BB962C8B-B14F-4D97-AF65-F5344CB8AC3E}">
        <p14:creationId xmlns:p14="http://schemas.microsoft.com/office/powerpoint/2010/main" xmlns="" val="172790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sz="2800" dirty="0" smtClean="0"/>
              <a:t>VALOR </a:t>
            </a:r>
            <a:r>
              <a:rPr lang="pt-BR" sz="2800" dirty="0"/>
              <a:t>DA CAUSA INFERIOR A DOIS SALÁRIOS MÍNIMOS. PRESSUPOSTO DE ADMISSIBILIDADE NÃO ATENDIDO. RECURSO NÃO ADMITIDO. ARTIGO 2º, § 4, DA LEI 5.584/70. Não ultrapassa juízo de admissibilidade o recurso interposto em ação cujo valor atribuído à causa não atinja dois salários mínimos, considerado o valor em vigência à época da propositura da ação, a menos que se faça presente discussão </a:t>
            </a:r>
            <a:r>
              <a:rPr lang="pt-BR" sz="2800" dirty="0" smtClean="0"/>
              <a:t>de matéria constitucional, hipótese não configurada no presente caso. A</a:t>
            </a:r>
            <a:endParaRPr lang="pt-BR" sz="2800" dirty="0"/>
          </a:p>
        </p:txBody>
      </p:sp>
    </p:spTree>
    <p:extLst>
      <p:ext uri="{BB962C8B-B14F-4D97-AF65-F5344CB8AC3E}">
        <p14:creationId xmlns:p14="http://schemas.microsoft.com/office/powerpoint/2010/main" xmlns="" val="2445495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smtClean="0"/>
              <a:t>[...] HORAS </a:t>
            </a:r>
            <a:r>
              <a:rPr lang="pt-BR" sz="2800" dirty="0"/>
              <a:t>IN ITINERE. PEDIDO IMPLÍCITO. </a:t>
            </a:r>
            <a:r>
              <a:rPr lang="pt-BR" sz="2800" dirty="0" smtClean="0"/>
              <a:t>IMPOSSIBILIDADE. O </a:t>
            </a:r>
            <a:r>
              <a:rPr lang="pt-BR" sz="2800" dirty="0"/>
              <a:t>pedido delimita a pretensão da parte, bem como a atuação do Juiz e propicia o exercício de defesa do réu. </a:t>
            </a:r>
            <a:r>
              <a:rPr lang="pt-BR" sz="2800" u="sng" dirty="0"/>
              <a:t>Não há como entender-se pela existência de pedido implícito de horas </a:t>
            </a:r>
            <a:r>
              <a:rPr lang="pt-BR" sz="2800" i="1" u="sng" dirty="0"/>
              <a:t>in </a:t>
            </a:r>
            <a:r>
              <a:rPr lang="pt-BR" sz="2800" i="1" u="sng" dirty="0" err="1"/>
              <a:t>itinere</a:t>
            </a:r>
            <a:r>
              <a:rPr lang="pt-BR" sz="2800" u="sng" dirty="0"/>
              <a:t>, no pleito de horas extras</a:t>
            </a:r>
            <a:r>
              <a:rPr lang="pt-BR" sz="2800" dirty="0"/>
              <a:t>, sob pena de acarretar prestação jurisdicional excedente dos limites traçados na inicial (sem grifos no original</a:t>
            </a:r>
            <a:r>
              <a:rPr lang="pt-BR" sz="2800" dirty="0" smtClean="0"/>
              <a:t>). </a:t>
            </a:r>
            <a:endParaRPr lang="pt-BR" sz="2800" dirty="0"/>
          </a:p>
          <a:p>
            <a:r>
              <a:rPr lang="pt-BR" sz="2800" dirty="0" smtClean="0"/>
              <a:t>Processo</a:t>
            </a:r>
            <a:r>
              <a:rPr lang="pt-BR" sz="2800" dirty="0"/>
              <a:t> 0031400-89.2005.5.15.0074 </a:t>
            </a:r>
            <a:r>
              <a:rPr lang="pt-BR" sz="2800" dirty="0" smtClean="0"/>
              <a:t>RO. Relator Luiz Antonio </a:t>
            </a:r>
            <a:r>
              <a:rPr lang="pt-BR" sz="2800" dirty="0" err="1" smtClean="0"/>
              <a:t>Lazarim</a:t>
            </a:r>
            <a:r>
              <a:rPr lang="pt-BR" sz="2800" dirty="0"/>
              <a:t>. </a:t>
            </a:r>
            <a:r>
              <a:rPr lang="pt-BR" sz="2800" dirty="0" smtClean="0"/>
              <a:t>Publicado </a:t>
            </a:r>
            <a:r>
              <a:rPr lang="pt-BR" sz="2800" dirty="0"/>
              <a:t>em 04/07/2008.</a:t>
            </a:r>
          </a:p>
        </p:txBody>
      </p:sp>
    </p:spTree>
    <p:extLst>
      <p:ext uri="{BB962C8B-B14F-4D97-AF65-F5344CB8AC3E}">
        <p14:creationId xmlns:p14="http://schemas.microsoft.com/office/powerpoint/2010/main" xmlns="" val="40496258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TRT 15ª Região</a:t>
            </a:r>
          </a:p>
        </p:txBody>
      </p:sp>
      <p:sp>
        <p:nvSpPr>
          <p:cNvPr id="3" name="Espaço Reservado para Conteúdo 2"/>
          <p:cNvSpPr>
            <a:spLocks noGrp="1"/>
          </p:cNvSpPr>
          <p:nvPr>
            <p:ph idx="1"/>
          </p:nvPr>
        </p:nvSpPr>
        <p:spPr/>
        <p:txBody>
          <a:bodyPr/>
          <a:lstStyle/>
          <a:p>
            <a:r>
              <a:rPr lang="pt-BR" dirty="0" smtClean="0"/>
              <a:t>INTEGRAÇÃO DO </a:t>
            </a:r>
            <a:r>
              <a:rPr lang="pt-BR" dirty="0"/>
              <a:t>ADICIONAL DE INSALUBRIDADE À BASE DE CÁLCULO DAS HORAS EXTRAS - PEDIDO IMPLÍCITO - DESCABIMENTO A base de cálculo das horas extras, via de regra, não incorpora o adicional de insalubridade, salvo se expressamente requerido pelo reclamante na inicial. Caso contrário, não há como deferir tal integração como se pedido implícito fosse, em especial </a:t>
            </a:r>
            <a:r>
              <a:rPr lang="pt-BR" u="sng" dirty="0"/>
              <a:t>quando o obreiro informa como </a:t>
            </a:r>
            <a:r>
              <a:rPr lang="pt-BR" u="sng" dirty="0" smtClean="0"/>
              <a:t>último</a:t>
            </a:r>
            <a:endParaRPr lang="pt-BR" u="sng" dirty="0"/>
          </a:p>
        </p:txBody>
      </p:sp>
    </p:spTree>
    <p:extLst>
      <p:ext uri="{BB962C8B-B14F-4D97-AF65-F5344CB8AC3E}">
        <p14:creationId xmlns:p14="http://schemas.microsoft.com/office/powerpoint/2010/main" xmlns="" val="3794379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u="sng" dirty="0"/>
              <a:t>salário valor que não considera a integração do referido </a:t>
            </a:r>
            <a:r>
              <a:rPr lang="pt-BR" u="sng" dirty="0" smtClean="0"/>
              <a:t>adicional</a:t>
            </a:r>
            <a:r>
              <a:rPr lang="pt-BR" dirty="0"/>
              <a:t> </a:t>
            </a:r>
            <a:r>
              <a:rPr lang="pt-BR" dirty="0" smtClean="0"/>
              <a:t>(sem grifos no original).</a:t>
            </a:r>
          </a:p>
          <a:p>
            <a:r>
              <a:rPr lang="pt-BR" dirty="0" smtClean="0"/>
              <a:t>Processo</a:t>
            </a:r>
            <a:r>
              <a:rPr lang="pt-BR" dirty="0"/>
              <a:t> 0092400-36.1997.5.15.0021 AP. Relator(a): </a:t>
            </a:r>
            <a:r>
              <a:rPr lang="pt-BR" dirty="0" err="1"/>
              <a:t>Nildemar</a:t>
            </a:r>
            <a:r>
              <a:rPr lang="pt-BR" dirty="0"/>
              <a:t> da Silva Ramos. Publicado em 18/07/2002. </a:t>
            </a:r>
          </a:p>
        </p:txBody>
      </p:sp>
    </p:spTree>
    <p:extLst>
      <p:ext uri="{BB962C8B-B14F-4D97-AF65-F5344CB8AC3E}">
        <p14:creationId xmlns:p14="http://schemas.microsoft.com/office/powerpoint/2010/main" xmlns="" val="4003979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dos pedidos:</a:t>
            </a:r>
            <a:endParaRPr lang="pt-BR" dirty="0"/>
          </a:p>
        </p:txBody>
      </p:sp>
      <p:sp>
        <p:nvSpPr>
          <p:cNvPr id="3" name="Espaço Reservado para Conteúdo 2"/>
          <p:cNvSpPr>
            <a:spLocks noGrp="1"/>
          </p:cNvSpPr>
          <p:nvPr>
            <p:ph idx="1"/>
          </p:nvPr>
        </p:nvSpPr>
        <p:spPr/>
        <p:txBody>
          <a:bodyPr/>
          <a:lstStyle/>
          <a:p>
            <a:r>
              <a:rPr lang="pt-BR" sz="2900" dirty="0" smtClean="0"/>
              <a:t>Alternativos – Art. 288 CPC – podem ser cumpridos de mais de uma forma – escolha cabe ao réu – um exclui o outro</a:t>
            </a:r>
          </a:p>
          <a:p>
            <a:r>
              <a:rPr lang="pt-BR" sz="2900" dirty="0" smtClean="0"/>
              <a:t>Ex.: prêmio pago em forma de curso ou viagem</a:t>
            </a:r>
          </a:p>
          <a:p>
            <a:r>
              <a:rPr lang="pt-BR" sz="2900" dirty="0" smtClean="0"/>
              <a:t>Sucessivos – Art. 289 CPC – primeiro pedido é prejudicial em relação ao segundo – análise sucessiva</a:t>
            </a:r>
          </a:p>
          <a:p>
            <a:r>
              <a:rPr lang="pt-BR" sz="2900" dirty="0" smtClean="0"/>
              <a:t>Ex.: pedido de reintegração seguido do pedido de pagamento de indenização </a:t>
            </a:r>
          </a:p>
          <a:p>
            <a:endParaRPr lang="pt-BR" dirty="0"/>
          </a:p>
        </p:txBody>
      </p:sp>
    </p:spTree>
    <p:extLst>
      <p:ext uri="{BB962C8B-B14F-4D97-AF65-F5344CB8AC3E}">
        <p14:creationId xmlns:p14="http://schemas.microsoft.com/office/powerpoint/2010/main" xmlns="" val="612033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Classificação dos pedidos:</a:t>
            </a:r>
          </a:p>
        </p:txBody>
      </p:sp>
      <p:sp>
        <p:nvSpPr>
          <p:cNvPr id="3" name="Espaço Reservado para Conteúdo 2"/>
          <p:cNvSpPr>
            <a:spLocks noGrp="1"/>
          </p:cNvSpPr>
          <p:nvPr>
            <p:ph idx="1"/>
          </p:nvPr>
        </p:nvSpPr>
        <p:spPr/>
        <p:txBody>
          <a:bodyPr/>
          <a:lstStyle/>
          <a:p>
            <a:r>
              <a:rPr lang="pt-BR" sz="2800" dirty="0"/>
              <a:t>Sucessivo subsidiário – o segundo pedido depende da apreciação do </a:t>
            </a:r>
            <a:r>
              <a:rPr lang="pt-BR" sz="2800" dirty="0" smtClean="0"/>
              <a:t>primeiro</a:t>
            </a:r>
          </a:p>
          <a:p>
            <a:r>
              <a:rPr lang="pt-BR" sz="2800" dirty="0" smtClean="0"/>
              <a:t>Ex.: terceirização – pedido de responsabilidade da prestadora de serviços e, sucessivamente, da tomadora</a:t>
            </a:r>
          </a:p>
          <a:p>
            <a:r>
              <a:rPr lang="pt-BR" sz="2800" dirty="0" smtClean="0"/>
              <a:t>Líquidos – especifica o </a:t>
            </a:r>
            <a:r>
              <a:rPr lang="pt-BR" sz="2800" i="1" dirty="0" smtClean="0"/>
              <a:t>quantum </a:t>
            </a:r>
            <a:r>
              <a:rPr lang="pt-BR" sz="2800" i="1" dirty="0" err="1" smtClean="0"/>
              <a:t>debeatur</a:t>
            </a:r>
            <a:endParaRPr lang="pt-BR" sz="2800" i="1" dirty="0" smtClean="0"/>
          </a:p>
          <a:p>
            <a:r>
              <a:rPr lang="pt-BR" sz="2800" dirty="0" smtClean="0"/>
              <a:t>Ilíquidos – não consta o valor, apenas a parcela/ pedido</a:t>
            </a:r>
          </a:p>
          <a:p>
            <a:r>
              <a:rPr lang="pt-BR" sz="2800" dirty="0" smtClean="0"/>
              <a:t>Cominatório – relacionado à obrigação de fazer, não fazer ou entregar coisa – multa diária</a:t>
            </a:r>
            <a:endParaRPr lang="pt-BR" sz="2800" dirty="0"/>
          </a:p>
        </p:txBody>
      </p:sp>
    </p:spTree>
    <p:extLst>
      <p:ext uri="{BB962C8B-B14F-4D97-AF65-F5344CB8AC3E}">
        <p14:creationId xmlns:p14="http://schemas.microsoft.com/office/powerpoint/2010/main" xmlns="" val="3878216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 e assinatura do subscritor</a:t>
            </a:r>
            <a:endParaRPr lang="pt-BR" dirty="0"/>
          </a:p>
        </p:txBody>
      </p:sp>
      <p:sp>
        <p:nvSpPr>
          <p:cNvPr id="3" name="Espaço Reservado para Conteúdo 2"/>
          <p:cNvSpPr>
            <a:spLocks noGrp="1"/>
          </p:cNvSpPr>
          <p:nvPr>
            <p:ph idx="1"/>
          </p:nvPr>
        </p:nvSpPr>
        <p:spPr/>
        <p:txBody>
          <a:bodyPr/>
          <a:lstStyle/>
          <a:p>
            <a:r>
              <a:rPr lang="pt-BR" dirty="0" smtClean="0"/>
              <a:t>Assinatura do reclamante ou de seu advogado</a:t>
            </a:r>
          </a:p>
          <a:p>
            <a:r>
              <a:rPr lang="pt-BR" dirty="0" smtClean="0"/>
              <a:t>É faculdade da parte se fazer representar por advogado – Art. 791, §1º e 839 CLT</a:t>
            </a:r>
          </a:p>
          <a:p>
            <a:r>
              <a:rPr lang="pt-BR" dirty="0" smtClean="0"/>
              <a:t>Petição apócrifa – inexistente – utilização do princípio da simplicidade e economia processual</a:t>
            </a:r>
          </a:p>
        </p:txBody>
      </p:sp>
    </p:spTree>
    <p:extLst>
      <p:ext uri="{BB962C8B-B14F-4D97-AF65-F5344CB8AC3E}">
        <p14:creationId xmlns:p14="http://schemas.microsoft.com/office/powerpoint/2010/main" xmlns="" val="3100149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CÓPIA REPROGRÁFICA – ASSINATURA DO ADVOGADO – IMPOSSIBILIDADE - O termo apócrifo significa “sem autenticidade”, ou seja, petição apócrifa é </a:t>
            </a:r>
            <a:r>
              <a:rPr lang="pt-BR" u="sng" dirty="0"/>
              <a:t>aquela em que o Juízo não tem como verificar a sua autenticidade</a:t>
            </a:r>
            <a:r>
              <a:rPr lang="pt-BR" dirty="0"/>
              <a:t>, o que, geralmente, ocorre quando esta é protocolada diretamente no competente setor perante esta Justiça Especializada. </a:t>
            </a:r>
            <a:r>
              <a:rPr lang="pt-BR" dirty="0" smtClean="0"/>
              <a:t>[...]</a:t>
            </a:r>
            <a:endParaRPr lang="pt-BR" dirty="0"/>
          </a:p>
        </p:txBody>
      </p:sp>
    </p:spTree>
    <p:extLst>
      <p:ext uri="{BB962C8B-B14F-4D97-AF65-F5344CB8AC3E}">
        <p14:creationId xmlns:p14="http://schemas.microsoft.com/office/powerpoint/2010/main" xmlns="" val="1923704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Destarte, neste caso, </a:t>
            </a:r>
            <a:r>
              <a:rPr lang="pt-BR" u="sng" dirty="0"/>
              <a:t>é como se aquela não existisse</a:t>
            </a:r>
            <a:r>
              <a:rPr lang="pt-BR" dirty="0"/>
              <a:t>, não havendo, neste momento, meio legal para a sua </a:t>
            </a:r>
            <a:r>
              <a:rPr lang="pt-BR" dirty="0" smtClean="0"/>
              <a:t>reparação </a:t>
            </a:r>
            <a:r>
              <a:rPr lang="pt-BR" dirty="0"/>
              <a:t>(sem grifos no original).</a:t>
            </a:r>
          </a:p>
          <a:p>
            <a:r>
              <a:rPr lang="pt-BR" dirty="0"/>
              <a:t>PROCESSO TRT/15ª REGIÃO N° 02424-2003-038-15-00-0 </a:t>
            </a:r>
            <a:r>
              <a:rPr lang="pt-BR" dirty="0" smtClean="0"/>
              <a:t>RO. Relator Flavio Nunes Campos. Publicado </a:t>
            </a:r>
            <a:r>
              <a:rPr lang="pt-BR" dirty="0"/>
              <a:t>em 17/02/2006.</a:t>
            </a:r>
            <a:endParaRPr lang="pt-BR" dirty="0" smtClean="0"/>
          </a:p>
          <a:p>
            <a:endParaRPr lang="pt-BR" dirty="0"/>
          </a:p>
        </p:txBody>
      </p:sp>
    </p:spTree>
    <p:extLst>
      <p:ext uri="{BB962C8B-B14F-4D97-AF65-F5344CB8AC3E}">
        <p14:creationId xmlns:p14="http://schemas.microsoft.com/office/powerpoint/2010/main" xmlns="" val="349967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Documentos – momento da juntada </a:t>
            </a:r>
            <a:endParaRPr lang="pt-BR" dirty="0"/>
          </a:p>
        </p:txBody>
      </p:sp>
      <p:sp>
        <p:nvSpPr>
          <p:cNvPr id="3" name="Espaço Reservado para Conteúdo 2"/>
          <p:cNvSpPr>
            <a:spLocks noGrp="1"/>
          </p:cNvSpPr>
          <p:nvPr>
            <p:ph idx="1"/>
          </p:nvPr>
        </p:nvSpPr>
        <p:spPr/>
        <p:txBody>
          <a:bodyPr/>
          <a:lstStyle/>
          <a:p>
            <a:r>
              <a:rPr lang="pt-BR" sz="2700" dirty="0" smtClean="0"/>
              <a:t>Art. 787 CLT - </a:t>
            </a:r>
            <a:r>
              <a:rPr lang="pt-BR" sz="2700" dirty="0"/>
              <a:t> </a:t>
            </a:r>
            <a:r>
              <a:rPr lang="pt-BR" sz="2700" dirty="0" smtClean="0"/>
              <a:t>a petição inicial deve estar acompanhada </a:t>
            </a:r>
            <a:r>
              <a:rPr lang="pt-BR" sz="2700" dirty="0"/>
              <a:t>dos documentos em que se </a:t>
            </a:r>
            <a:r>
              <a:rPr lang="pt-BR" sz="2700" dirty="0" smtClean="0"/>
              <a:t>fundar</a:t>
            </a:r>
          </a:p>
          <a:p>
            <a:r>
              <a:rPr lang="pt-BR" sz="2700" dirty="0" smtClean="0"/>
              <a:t>Art</a:t>
            </a:r>
            <a:r>
              <a:rPr lang="pt-BR" sz="2700" dirty="0"/>
              <a:t>. </a:t>
            </a:r>
            <a:r>
              <a:rPr lang="pt-BR" sz="2700" dirty="0" smtClean="0"/>
              <a:t>283 CPC - A </a:t>
            </a:r>
            <a:r>
              <a:rPr lang="pt-BR" sz="2700" dirty="0"/>
              <a:t>petição inicial será instruída com os documentos indispensáveis à propositura da </a:t>
            </a:r>
            <a:r>
              <a:rPr lang="pt-BR" sz="2700" dirty="0" smtClean="0"/>
              <a:t>ação</a:t>
            </a:r>
          </a:p>
          <a:p>
            <a:r>
              <a:rPr lang="pt-BR" sz="2700" dirty="0" smtClean="0"/>
              <a:t>Súmula 8 TST - </a:t>
            </a:r>
            <a:r>
              <a:rPr lang="pt-BR" sz="2700" dirty="0"/>
              <a:t>JUNTADA DE </a:t>
            </a:r>
            <a:r>
              <a:rPr lang="pt-BR" sz="2700" dirty="0" smtClean="0"/>
              <a:t>DOCUMENTO</a:t>
            </a:r>
            <a:r>
              <a:rPr lang="pt-BR" sz="2700" b="1" dirty="0" smtClean="0"/>
              <a:t>. </a:t>
            </a:r>
            <a:r>
              <a:rPr lang="pt-BR" sz="2700" dirty="0" smtClean="0"/>
              <a:t>A </a:t>
            </a:r>
            <a:r>
              <a:rPr lang="pt-BR" sz="2700" dirty="0"/>
              <a:t>juntada de documentos na fase recursal só se justifica quando provado o justo impedimento para sua oportuna apresentação ou se referir a fato posterior à sentença</a:t>
            </a:r>
            <a:r>
              <a:rPr lang="pt-BR" sz="2700" dirty="0" smtClean="0"/>
              <a:t>.</a:t>
            </a:r>
            <a:endParaRPr lang="pt-BR" sz="2700" dirty="0"/>
          </a:p>
        </p:txBody>
      </p:sp>
    </p:spTree>
    <p:extLst>
      <p:ext uri="{BB962C8B-B14F-4D97-AF65-F5344CB8AC3E}">
        <p14:creationId xmlns:p14="http://schemas.microsoft.com/office/powerpoint/2010/main" xmlns="" val="6162223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PROCESSO </a:t>
            </a:r>
            <a:r>
              <a:rPr lang="pt-BR" dirty="0"/>
              <a:t>DO TRABALHO. JUNTADA DE DOCUMENTOS. ARTIGOS 787 E 845 DA CLT. ATIGO 5º, LV, CF. ENCERRAMENTO DA FASE INSTRUTÓRIA COMO LIMITE. A prova documental, em função das características especiais do processo trabalhista, é sempre possível de ser realizada enquanto não encerrada a instrução processual, desde que observados os princípios do contraditório e da ampla defesa (art. 5º, LV, CF). </a:t>
            </a:r>
          </a:p>
        </p:txBody>
      </p:sp>
    </p:spTree>
    <p:extLst>
      <p:ext uri="{BB962C8B-B14F-4D97-AF65-F5344CB8AC3E}">
        <p14:creationId xmlns:p14="http://schemas.microsoft.com/office/powerpoint/2010/main" xmlns="" val="417929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"matéria constitucional", apta a ensejar o cabimento de recurso em dissídio de alçada, restringe-se àquela capaz de desafiar a interposição de recurso extraordinário perante o Supremo Tribunal Federal</a:t>
            </a:r>
            <a:r>
              <a:rPr lang="pt-BR" dirty="0" smtClean="0"/>
              <a:t>. [...].</a:t>
            </a:r>
            <a:endParaRPr lang="pt-BR" dirty="0"/>
          </a:p>
          <a:p>
            <a:r>
              <a:rPr lang="pt-BR" dirty="0" smtClean="0"/>
              <a:t>TRT-PR-00911-2013-585-09-00-1-ACO-06606-2014 </a:t>
            </a:r>
            <a:r>
              <a:rPr lang="pt-BR" dirty="0"/>
              <a:t>- 6A. </a:t>
            </a:r>
            <a:r>
              <a:rPr lang="pt-BR" dirty="0" smtClean="0"/>
              <a:t>TURMA. Relator</a:t>
            </a:r>
            <a:r>
              <a:rPr lang="pt-BR" dirty="0"/>
              <a:t>: SUELI GIL EL </a:t>
            </a:r>
            <a:r>
              <a:rPr lang="pt-BR" dirty="0" smtClean="0"/>
              <a:t>RAFIHI. Publicado </a:t>
            </a:r>
            <a:r>
              <a:rPr lang="pt-BR" dirty="0"/>
              <a:t>no DEJT em </a:t>
            </a:r>
            <a:r>
              <a:rPr lang="pt-BR" dirty="0" smtClean="0"/>
              <a:t>07-03-2014</a:t>
            </a:r>
            <a:endParaRPr lang="pt-BR" dirty="0"/>
          </a:p>
        </p:txBody>
      </p:sp>
    </p:spTree>
    <p:extLst>
      <p:ext uri="{BB962C8B-B14F-4D97-AF65-F5344CB8AC3E}">
        <p14:creationId xmlns:p14="http://schemas.microsoft.com/office/powerpoint/2010/main" xmlns="" val="4090348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a:t>Diversamente do que sustentado no recurso, o reclamante não é obrigado a trazer toda a prova documental já com a petição inicial, uma vez que o artigo 787, da CLT, faz menção à juntada dos documentos "em que se fundar" a reclamação. Do mesmo modo, o artigo 845, da CLT, refere-se à apresentação, por ambas as partes, "das demais provas" a serem produzidas no momento da instrução. Assim, da interpretação conjunta dos dois dispositivos legais, somada à orientação </a:t>
            </a:r>
          </a:p>
        </p:txBody>
      </p:sp>
    </p:spTree>
    <p:extLst>
      <p:ext uri="{BB962C8B-B14F-4D97-AF65-F5344CB8AC3E}">
        <p14:creationId xmlns:p14="http://schemas.microsoft.com/office/powerpoint/2010/main" xmlns="" val="4060882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700" dirty="0" smtClean="0"/>
              <a:t>constitucional </a:t>
            </a:r>
            <a:r>
              <a:rPr lang="pt-BR" sz="2700" dirty="0"/>
              <a:t>de amplo direito probatório, resulta que </a:t>
            </a:r>
            <a:r>
              <a:rPr lang="pt-BR" sz="2700" u="sng" dirty="0"/>
              <a:t>toda prova documental pode ser validamente produzida até o encerramento da fase cognitiva do processo</a:t>
            </a:r>
            <a:r>
              <a:rPr lang="pt-BR" sz="2700" dirty="0"/>
              <a:t>, condicionada apenas à </a:t>
            </a:r>
            <a:r>
              <a:rPr lang="pt-BR" sz="2700" dirty="0" err="1"/>
              <a:t>oportunização</a:t>
            </a:r>
            <a:r>
              <a:rPr lang="pt-BR" sz="2700" dirty="0"/>
              <a:t> de impugnação pela parte adversa. Recurso da reclamada a que se nega </a:t>
            </a:r>
            <a:r>
              <a:rPr lang="pt-BR" sz="2700" dirty="0" smtClean="0"/>
              <a:t>provimento </a:t>
            </a:r>
            <a:r>
              <a:rPr lang="pt-BR" sz="2800" dirty="0"/>
              <a:t>(sem grifos no original).</a:t>
            </a:r>
            <a:endParaRPr lang="pt-BR" sz="2700" dirty="0"/>
          </a:p>
          <a:p>
            <a:r>
              <a:rPr lang="pt-BR" sz="2600" dirty="0"/>
              <a:t>TRT-PR-03006-2012-021-09-00-2-ACO-20951-2013 - 6A. TURMA. Relator: SUELI GIL EL-RAFIHI.  Publicado no DEJT em </a:t>
            </a:r>
            <a:r>
              <a:rPr lang="pt-BR" sz="2600" dirty="0" smtClean="0"/>
              <a:t>04-06-2013</a:t>
            </a:r>
            <a:endParaRPr lang="pt-BR" sz="2600" dirty="0"/>
          </a:p>
        </p:txBody>
      </p:sp>
    </p:spTree>
    <p:extLst>
      <p:ext uri="{BB962C8B-B14F-4D97-AF65-F5344CB8AC3E}">
        <p14:creationId xmlns:p14="http://schemas.microsoft.com/office/powerpoint/2010/main" xmlns="" val="505965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requisitos – aplicação subsidiária do CPC</a:t>
            </a:r>
            <a:endParaRPr lang="pt-BR" dirty="0"/>
          </a:p>
        </p:txBody>
      </p:sp>
      <p:sp>
        <p:nvSpPr>
          <p:cNvPr id="3" name="Espaço Reservado para Conteúdo 2"/>
          <p:cNvSpPr>
            <a:spLocks noGrp="1"/>
          </p:cNvSpPr>
          <p:nvPr>
            <p:ph idx="1"/>
          </p:nvPr>
        </p:nvSpPr>
        <p:spPr/>
        <p:txBody>
          <a:bodyPr/>
          <a:lstStyle/>
          <a:p>
            <a:r>
              <a:rPr lang="pt-BR" dirty="0" smtClean="0"/>
              <a:t>Especificação das provas -  Art</a:t>
            </a:r>
            <a:r>
              <a:rPr lang="pt-BR" dirty="0"/>
              <a:t>. 845 </a:t>
            </a:r>
            <a:r>
              <a:rPr lang="pt-BR" dirty="0" smtClean="0"/>
              <a:t>CLT x Art</a:t>
            </a:r>
            <a:r>
              <a:rPr lang="pt-BR" dirty="0"/>
              <a:t>. 282, VI </a:t>
            </a:r>
            <a:r>
              <a:rPr lang="pt-BR" dirty="0" smtClean="0"/>
              <a:t>CPC – praxe forense</a:t>
            </a:r>
          </a:p>
          <a:p>
            <a:r>
              <a:rPr lang="en-US" sz="3200" dirty="0" err="1" smtClean="0">
                <a:cs typeface="Arial" pitchFamily="34" charset="0"/>
              </a:rPr>
              <a:t>Pedido</a:t>
            </a:r>
            <a:r>
              <a:rPr lang="en-US" sz="3200" dirty="0" smtClean="0">
                <a:cs typeface="Arial" pitchFamily="34" charset="0"/>
              </a:rPr>
              <a:t> de </a:t>
            </a:r>
            <a:r>
              <a:rPr lang="en-US" sz="3200" dirty="0" err="1">
                <a:cs typeface="Arial" pitchFamily="34" charset="0"/>
              </a:rPr>
              <a:t>citação</a:t>
            </a:r>
            <a:r>
              <a:rPr lang="en-US" sz="3200" dirty="0">
                <a:cs typeface="Arial" pitchFamily="34" charset="0"/>
              </a:rPr>
              <a:t> </a:t>
            </a:r>
            <a:r>
              <a:rPr lang="en-US" sz="3200" dirty="0" smtClean="0">
                <a:cs typeface="Arial" pitchFamily="34" charset="0"/>
              </a:rPr>
              <a:t>- Art</a:t>
            </a:r>
            <a:r>
              <a:rPr lang="en-US" sz="3200" dirty="0">
                <a:cs typeface="Arial" pitchFamily="34" charset="0"/>
              </a:rPr>
              <a:t>. 841 </a:t>
            </a:r>
            <a:r>
              <a:rPr lang="en-US" sz="3200" dirty="0" smtClean="0">
                <a:cs typeface="Arial" pitchFamily="34" charset="0"/>
              </a:rPr>
              <a:t>CLT x Art</a:t>
            </a:r>
            <a:r>
              <a:rPr lang="en-US" sz="3200" dirty="0">
                <a:cs typeface="Arial" pitchFamily="34" charset="0"/>
              </a:rPr>
              <a:t>. 282, VII </a:t>
            </a:r>
            <a:r>
              <a:rPr lang="en-US" sz="3200" dirty="0" smtClean="0">
                <a:cs typeface="Arial" pitchFamily="34" charset="0"/>
              </a:rPr>
              <a:t>CPC – </a:t>
            </a:r>
            <a:r>
              <a:rPr lang="en-US" sz="3200" dirty="0" err="1" smtClean="0">
                <a:cs typeface="Arial" pitchFamily="34" charset="0"/>
              </a:rPr>
              <a:t>praxe</a:t>
            </a:r>
            <a:r>
              <a:rPr lang="en-US" sz="3200" dirty="0" smtClean="0">
                <a:cs typeface="Arial" pitchFamily="34" charset="0"/>
              </a:rPr>
              <a:t> </a:t>
            </a:r>
            <a:r>
              <a:rPr lang="en-US" sz="3200" dirty="0" err="1" smtClean="0">
                <a:cs typeface="Arial" pitchFamily="34" charset="0"/>
              </a:rPr>
              <a:t>forense</a:t>
            </a:r>
            <a:endParaRPr lang="en-US" sz="3200" dirty="0">
              <a:cs typeface="Arial" pitchFamily="34" charset="0"/>
            </a:endParaRPr>
          </a:p>
          <a:p>
            <a:r>
              <a:rPr lang="pt-BR" sz="3200" dirty="0" smtClean="0"/>
              <a:t>Procedência </a:t>
            </a:r>
            <a:r>
              <a:rPr lang="pt-BR" sz="3200" dirty="0"/>
              <a:t>da </a:t>
            </a:r>
            <a:r>
              <a:rPr lang="pt-BR" sz="3200" dirty="0" smtClean="0"/>
              <a:t>ação – </a:t>
            </a:r>
            <a:r>
              <a:rPr lang="en-US" sz="3200" dirty="0" err="1" smtClean="0">
                <a:cs typeface="Arial" pitchFamily="34" charset="0"/>
              </a:rPr>
              <a:t>praxe</a:t>
            </a:r>
            <a:r>
              <a:rPr lang="en-US" sz="3200" dirty="0" smtClean="0">
                <a:cs typeface="Arial" pitchFamily="34" charset="0"/>
              </a:rPr>
              <a:t> </a:t>
            </a:r>
            <a:r>
              <a:rPr lang="en-US" sz="3200" dirty="0" err="1">
                <a:cs typeface="Arial" pitchFamily="34" charset="0"/>
              </a:rPr>
              <a:t>forense</a:t>
            </a:r>
            <a:endParaRPr lang="pt-BR" sz="3200" dirty="0"/>
          </a:p>
          <a:p>
            <a:r>
              <a:rPr lang="pt-BR" dirty="0" smtClean="0"/>
              <a:t>Valor da causa – fixação do rito – divergência doutrinária –  juiz pode fixar (Art. 2º Lei 5584/70) – obrigatório no procedimento sumaríssimo – praxe forense</a:t>
            </a:r>
            <a:endParaRPr lang="pt-BR" dirty="0"/>
          </a:p>
        </p:txBody>
      </p:sp>
    </p:spTree>
    <p:extLst>
      <p:ext uri="{BB962C8B-B14F-4D97-AF65-F5344CB8AC3E}">
        <p14:creationId xmlns:p14="http://schemas.microsoft.com/office/powerpoint/2010/main" xmlns="" val="148202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Dúvida:</a:t>
            </a:r>
            <a:endParaRPr lang="pt-BR" dirty="0">
              <a:solidFill>
                <a:schemeClr val="tx2">
                  <a:satMod val="200000"/>
                </a:schemeClr>
              </a:solidFill>
            </a:endParaRPr>
          </a:p>
        </p:txBody>
      </p:sp>
      <p:sp>
        <p:nvSpPr>
          <p:cNvPr id="3" name="Espaço Reservado para Conteúdo 2"/>
          <p:cNvSpPr>
            <a:spLocks noGrp="1"/>
          </p:cNvSpPr>
          <p:nvPr>
            <p:ph idx="1"/>
          </p:nvPr>
        </p:nvSpPr>
        <p:spPr/>
        <p:txBody>
          <a:bodyPr>
            <a:normAutofit/>
          </a:bodyPr>
          <a:lstStyle/>
          <a:p>
            <a:pPr marL="493776" indent="-457200" eaLnBrk="1" fontAlgn="auto" hangingPunct="1">
              <a:spcAft>
                <a:spcPts val="0"/>
              </a:spcAft>
              <a:buFont typeface="Wingdings" pitchFamily="2" charset="2"/>
              <a:buChar char="§"/>
              <a:defRPr/>
            </a:pPr>
            <a:r>
              <a:rPr lang="pt-BR" altLang="pt-BR" sz="3400" dirty="0"/>
              <a:t>É necessário rol de testemunhas</a:t>
            </a:r>
            <a:r>
              <a:rPr lang="pt-BR" altLang="pt-BR" sz="3400" dirty="0" smtClean="0"/>
              <a:t>?</a:t>
            </a:r>
          </a:p>
          <a:p>
            <a:pPr marL="493776" indent="-457200" eaLnBrk="1" fontAlgn="auto" hangingPunct="1">
              <a:spcAft>
                <a:spcPts val="0"/>
              </a:spcAft>
              <a:buFont typeface="Wingdings" pitchFamily="2" charset="2"/>
              <a:buChar char="§"/>
              <a:defRPr/>
            </a:pPr>
            <a:r>
              <a:rPr lang="pt-BR" altLang="pt-BR" sz="3400" dirty="0" smtClean="0"/>
              <a:t>Ver Art</a:t>
            </a:r>
            <a:r>
              <a:rPr lang="pt-BR" altLang="pt-BR" sz="3400" dirty="0"/>
              <a:t>. </a:t>
            </a:r>
            <a:r>
              <a:rPr lang="pt-BR" altLang="pt-BR" sz="3400" dirty="0" smtClean="0"/>
              <a:t>825, parágrafo único CLT c/c 845 CLT</a:t>
            </a:r>
            <a:endParaRPr lang="pt-BR" altLang="pt-BR" sz="3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ADIAMENTO </a:t>
            </a:r>
            <a:r>
              <a:rPr lang="pt-BR" dirty="0"/>
              <a:t>DE AUDIÊNCIA - AUSÊNCIA DE TESTEMUNHAS - INDEFERIMENTO - CERCEAMENTO DE DEFESA - NULIDADE DECLARADA - Impõe-se o deferimento de pedido de adiamento da audiência de instrução, em decorrência da ausência das testemunhas convidadas. Mesmo quando tenha sido fixado prazo para apresentação de rol na ata de audiência inicial. Ocorre que, caso seja vencido o prazo limite </a:t>
            </a:r>
            <a:r>
              <a:rPr lang="pt-BR" dirty="0" smtClean="0"/>
              <a:t>para</a:t>
            </a:r>
            <a:endParaRPr lang="pt-BR" dirty="0"/>
          </a:p>
        </p:txBody>
      </p:sp>
    </p:spTree>
    <p:extLst>
      <p:ext uri="{BB962C8B-B14F-4D97-AF65-F5344CB8AC3E}">
        <p14:creationId xmlns:p14="http://schemas.microsoft.com/office/powerpoint/2010/main" xmlns="" val="3326448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apresentação do rol, a parte desamparada se a testemunha, apesar de convidada, não comparece na audiência de instrução por motivo alheio à sua vontade. No caso em tela, foi fixado o prazo incomum de 50 dias de antecedência para depósito de rol em cartório e a audiência de instrução, marcada para as 13:15hs, não foi iniciada antes das 15:00hs. A testemunha </a:t>
            </a:r>
            <a:r>
              <a:rPr lang="pt-BR" dirty="0" smtClean="0"/>
              <a:t>convidada </a:t>
            </a:r>
            <a:r>
              <a:rPr lang="pt-BR" dirty="0"/>
              <a:t>compareceu e não pode suportar o atraso </a:t>
            </a:r>
            <a:r>
              <a:rPr lang="pt-BR" dirty="0" smtClean="0"/>
              <a:t>no</a:t>
            </a:r>
            <a:endParaRPr lang="pt-BR" dirty="0"/>
          </a:p>
        </p:txBody>
      </p:sp>
    </p:spTree>
    <p:extLst>
      <p:ext uri="{BB962C8B-B14F-4D97-AF65-F5344CB8AC3E}">
        <p14:creationId xmlns:p14="http://schemas.microsoft.com/office/powerpoint/2010/main" xmlns="" val="3392793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início da audiência. Não é o caso de aplicação do art. 407 do CPC, mas dos </a:t>
            </a:r>
            <a:r>
              <a:rPr lang="pt-BR" dirty="0" err="1"/>
              <a:t>arts</a:t>
            </a:r>
            <a:r>
              <a:rPr lang="pt-BR" dirty="0"/>
              <a:t>. 825 e 845 da CLT, que não obrigam a apresentação de rol de testemunhas em cartório dias antes da audiência. Cerceamento de defesa reconhecido. Nulidade declarada.</a:t>
            </a:r>
          </a:p>
          <a:p>
            <a:r>
              <a:rPr lang="pt-BR" dirty="0" smtClean="0"/>
              <a:t>TRT-PR-25050-2011-014-09-00-4-ACO-23277-2012 </a:t>
            </a:r>
            <a:r>
              <a:rPr lang="pt-BR" dirty="0"/>
              <a:t>- 6A. </a:t>
            </a:r>
            <a:r>
              <a:rPr lang="pt-BR" dirty="0" smtClean="0"/>
              <a:t>TURMA. Relator</a:t>
            </a:r>
            <a:r>
              <a:rPr lang="pt-BR" dirty="0"/>
              <a:t>: SÉRGIO MURILO RODRIGUES </a:t>
            </a:r>
            <a:r>
              <a:rPr lang="pt-BR" dirty="0" smtClean="0"/>
              <a:t>LEMOS. Publicado </a:t>
            </a:r>
            <a:r>
              <a:rPr lang="pt-BR" dirty="0"/>
              <a:t>no DEJT em </a:t>
            </a:r>
            <a:r>
              <a:rPr lang="pt-BR" dirty="0" smtClean="0"/>
              <a:t>29-05-2012</a:t>
            </a:r>
            <a:endParaRPr lang="pt-BR" dirty="0"/>
          </a:p>
        </p:txBody>
      </p:sp>
    </p:spTree>
    <p:extLst>
      <p:ext uri="{BB962C8B-B14F-4D97-AF65-F5344CB8AC3E}">
        <p14:creationId xmlns:p14="http://schemas.microsoft.com/office/powerpoint/2010/main" xmlns="" val="3073232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600" dirty="0"/>
              <a:t>CERCEAMENTO DE DEFESA. INTIMAÇÃO DE TESTEMUNHA. NÃO </a:t>
            </a:r>
            <a:r>
              <a:rPr lang="pt-BR" sz="2600" dirty="0" smtClean="0"/>
              <a:t>CONFIGURADO. Não </a:t>
            </a:r>
            <a:r>
              <a:rPr lang="pt-BR" sz="2600" dirty="0"/>
              <a:t>configura cerceamento do direito de defesa a decisão que indefere o adiamento da audiência por não ter a parte atendido à determinação judicial de apresentar, previamente, o rol de testemunhas que pretendia ouvir, assumindo o risco do não comparecimento espontâneo destas, estando, assim, precluso seu direito </a:t>
            </a:r>
            <a:r>
              <a:rPr lang="pt-BR" sz="2600" dirty="0" smtClean="0"/>
              <a:t>de requerer a intimação.</a:t>
            </a:r>
          </a:p>
          <a:p>
            <a:r>
              <a:rPr lang="pt-BR" sz="2600" cap="all" dirty="0" smtClean="0"/>
              <a:t>0001883-50.2011.5.15.0067. Relator </a:t>
            </a:r>
            <a:r>
              <a:rPr lang="en-US" sz="2600" dirty="0"/>
              <a:t>LUIZ ANTONIO </a:t>
            </a:r>
            <a:r>
              <a:rPr lang="en-US" sz="2600" dirty="0" smtClean="0"/>
              <a:t>LAZARIM. </a:t>
            </a:r>
            <a:r>
              <a:rPr lang="en-US" sz="2600" dirty="0" err="1" smtClean="0"/>
              <a:t>Disponível</a:t>
            </a:r>
            <a:r>
              <a:rPr lang="en-US" sz="2600" dirty="0" smtClean="0"/>
              <a:t> em 210/03/2014.</a:t>
            </a:r>
            <a:endParaRPr lang="pt-BR" sz="2600" dirty="0"/>
          </a:p>
          <a:p>
            <a:endParaRPr lang="pt-BR" dirty="0"/>
          </a:p>
        </p:txBody>
      </p:sp>
    </p:spTree>
    <p:extLst>
      <p:ext uri="{BB962C8B-B14F-4D97-AF65-F5344CB8AC3E}">
        <p14:creationId xmlns:p14="http://schemas.microsoft.com/office/powerpoint/2010/main" xmlns="" val="3095465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sz="2800" dirty="0" smtClean="0"/>
              <a:t>ROL </a:t>
            </a:r>
            <a:r>
              <a:rPr lang="pt-BR" sz="2800" dirty="0"/>
              <a:t>DE TESTEMUNHAS OFERECIDO COM A PETIÇÃO INICIAL. MOMENTO PARA O REQUERIMENTO DE INTIMAÇÃO. ADIAMENTO DE AUDIÊNCIA. PRECLUSÃO.</a:t>
            </a:r>
          </a:p>
          <a:p>
            <a:r>
              <a:rPr lang="pt-BR" sz="2800" dirty="0" smtClean="0"/>
              <a:t>Embora </a:t>
            </a:r>
            <a:r>
              <a:rPr lang="pt-BR" sz="2800" dirty="0"/>
              <a:t>o Reclamante tenha apresentado o rol de testemunhas junto com a inicial, quedou-se silente por ocasião da audiência </a:t>
            </a:r>
            <a:r>
              <a:rPr lang="pt-BR" sz="2800" dirty="0" smtClean="0"/>
              <a:t>inaugural [...]</a:t>
            </a:r>
            <a:r>
              <a:rPr lang="pt-BR" sz="2800" dirty="0"/>
              <a:t> que reiterou a necessidade de intimação no prazo que antecedia à instrução, contudo deixou de requerer </a:t>
            </a:r>
            <a:r>
              <a:rPr lang="pt-BR" sz="2800" dirty="0" smtClean="0"/>
              <a:t>a </a:t>
            </a:r>
            <a:r>
              <a:rPr lang="pt-BR" sz="2800" dirty="0"/>
              <a:t>intimação da testemunha </a:t>
            </a:r>
            <a:r>
              <a:rPr lang="pt-BR" sz="2800" dirty="0" smtClean="0"/>
              <a:t>que </a:t>
            </a:r>
            <a:endParaRPr lang="pt-BR" sz="2800" dirty="0"/>
          </a:p>
        </p:txBody>
      </p:sp>
    </p:spTree>
    <p:extLst>
      <p:ext uri="{BB962C8B-B14F-4D97-AF65-F5344CB8AC3E}">
        <p14:creationId xmlns:p14="http://schemas.microsoft.com/office/powerpoint/2010/main" xmlns="" val="3937079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pretendia </a:t>
            </a:r>
            <a:r>
              <a:rPr lang="pt-BR" sz="2800" dirty="0"/>
              <a:t>inquirir e nem mesmo portou o convite, restando preclusa a </a:t>
            </a:r>
            <a:r>
              <a:rPr lang="pt-BR" sz="2800" dirty="0" smtClean="0"/>
              <a:t>oportunidade </a:t>
            </a:r>
            <a:r>
              <a:rPr lang="pt-BR" sz="2800" dirty="0"/>
              <a:t>de adiamento da audiência perante o MM. </a:t>
            </a:r>
            <a:r>
              <a:rPr lang="pt-BR" sz="2800" dirty="0" err="1"/>
              <a:t>Juizo</a:t>
            </a:r>
            <a:r>
              <a:rPr lang="pt-BR" sz="2800" dirty="0"/>
              <a:t> de origem, e, portanto, de ser intimada a testemunha, como estabelece o parágrafo único do art. 825 da CLT. Recurso do Reclamante a que se nega provimento.</a:t>
            </a:r>
          </a:p>
          <a:p>
            <a:r>
              <a:rPr lang="pt-BR" sz="2800" dirty="0" smtClean="0"/>
              <a:t>TRT-PR-12057-2006-015-09-00-5-ACO-18675-2008 </a:t>
            </a:r>
            <a:r>
              <a:rPr lang="pt-BR" sz="2800" dirty="0"/>
              <a:t>- 1A. </a:t>
            </a:r>
            <a:r>
              <a:rPr lang="pt-BR" sz="2800" dirty="0" smtClean="0"/>
              <a:t>TURMA. Relator</a:t>
            </a:r>
            <a:r>
              <a:rPr lang="pt-BR" sz="2800" dirty="0"/>
              <a:t>: UBIRAJARA CARLOS </a:t>
            </a:r>
            <a:r>
              <a:rPr lang="pt-BR" sz="2800" dirty="0" smtClean="0"/>
              <a:t>MENDES. Publicado </a:t>
            </a:r>
            <a:r>
              <a:rPr lang="pt-BR" sz="2800" dirty="0"/>
              <a:t>no DJPR em </a:t>
            </a:r>
            <a:r>
              <a:rPr lang="pt-BR" sz="2800" dirty="0" smtClean="0"/>
              <a:t>03-06-2008.</a:t>
            </a:r>
            <a:endParaRPr lang="pt-BR" sz="2800" dirty="0"/>
          </a:p>
          <a:p>
            <a:endParaRPr lang="pt-BR" dirty="0"/>
          </a:p>
        </p:txBody>
      </p:sp>
    </p:spTree>
    <p:extLst>
      <p:ext uri="{BB962C8B-B14F-4D97-AF65-F5344CB8AC3E}">
        <p14:creationId xmlns:p14="http://schemas.microsoft.com/office/powerpoint/2010/main" xmlns="" val="404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Petição inicial</a:t>
            </a:r>
            <a:endParaRPr lang="pt-BR" dirty="0"/>
          </a:p>
        </p:txBody>
      </p:sp>
      <p:sp>
        <p:nvSpPr>
          <p:cNvPr id="3" name="Espaço Reservado para Conteúdo 2"/>
          <p:cNvSpPr>
            <a:spLocks noGrp="1"/>
          </p:cNvSpPr>
          <p:nvPr>
            <p:ph idx="1"/>
          </p:nvPr>
        </p:nvSpPr>
        <p:spPr/>
        <p:txBody>
          <a:bodyPr/>
          <a:lstStyle/>
          <a:p>
            <a:r>
              <a:rPr lang="pt-BR" dirty="0"/>
              <a:t>Formas - Princípio da </a:t>
            </a:r>
            <a:r>
              <a:rPr lang="pt-BR" dirty="0" smtClean="0"/>
              <a:t>simplicidade: </a:t>
            </a:r>
          </a:p>
          <a:p>
            <a:pPr marL="1080000"/>
            <a:r>
              <a:rPr lang="pt-BR" dirty="0"/>
              <a:t>escrita (Art. 840, §1º CLT</a:t>
            </a:r>
            <a:r>
              <a:rPr lang="pt-BR" dirty="0" smtClean="0"/>
              <a:t>) ou </a:t>
            </a:r>
            <a:endParaRPr lang="pt-BR" dirty="0"/>
          </a:p>
          <a:p>
            <a:pPr marL="1080000"/>
            <a:r>
              <a:rPr lang="pt-BR" dirty="0" smtClean="0"/>
              <a:t>verbal (Art. 840, § 2º CLT) </a:t>
            </a:r>
            <a:r>
              <a:rPr lang="pt-BR" dirty="0"/>
              <a:t>– reduzida a termo </a:t>
            </a:r>
            <a:endParaRPr lang="pt-BR" dirty="0" smtClean="0"/>
          </a:p>
          <a:p>
            <a:pPr marL="410400"/>
            <a:r>
              <a:rPr lang="pt-BR" dirty="0"/>
              <a:t>Praxe forense: petição </a:t>
            </a:r>
            <a:r>
              <a:rPr lang="pt-BR" dirty="0" smtClean="0"/>
              <a:t>escrita</a:t>
            </a:r>
          </a:p>
          <a:p>
            <a:pPr marL="410400"/>
            <a:r>
              <a:rPr lang="en-US" i="1" dirty="0"/>
              <a:t>Jus </a:t>
            </a:r>
            <a:r>
              <a:rPr lang="en-US" i="1" dirty="0" err="1"/>
              <a:t>postulandi</a:t>
            </a:r>
            <a:r>
              <a:rPr lang="en-US" dirty="0"/>
              <a:t> – Art. 791 </a:t>
            </a:r>
            <a:r>
              <a:rPr lang="pt-BR" dirty="0" smtClean="0"/>
              <a:t>CLT – limitado às VT e aos TRTs, salvo ação </a:t>
            </a:r>
            <a:r>
              <a:rPr lang="pt-BR" dirty="0"/>
              <a:t>rescisória, </a:t>
            </a:r>
            <a:r>
              <a:rPr lang="pt-BR" dirty="0" smtClean="0"/>
              <a:t>ação </a:t>
            </a:r>
            <a:r>
              <a:rPr lang="pt-BR" dirty="0"/>
              <a:t>cautelar, </a:t>
            </a:r>
            <a:r>
              <a:rPr lang="pt-BR" dirty="0" smtClean="0"/>
              <a:t>mandado </a:t>
            </a:r>
            <a:r>
              <a:rPr lang="pt-BR" dirty="0"/>
              <a:t>de segurança </a:t>
            </a:r>
            <a:r>
              <a:rPr lang="pt-BR" dirty="0" smtClean="0"/>
              <a:t>e TST – Súmula 425</a:t>
            </a:r>
          </a:p>
        </p:txBody>
      </p:sp>
    </p:spTree>
    <p:extLst>
      <p:ext uri="{BB962C8B-B14F-4D97-AF65-F5344CB8AC3E}">
        <p14:creationId xmlns:p14="http://schemas.microsoft.com/office/powerpoint/2010/main" xmlns="" val="27995753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rir um pouco...</a:t>
            </a:r>
            <a:endParaRPr lang="pt-BR" dirty="0"/>
          </a:p>
        </p:txBody>
      </p:sp>
      <p:sp>
        <p:nvSpPr>
          <p:cNvPr id="3" name="Espaço Reservado para Conteúdo 2"/>
          <p:cNvSpPr>
            <a:spLocks noGrp="1"/>
          </p:cNvSpPr>
          <p:nvPr>
            <p:ph idx="1"/>
          </p:nvPr>
        </p:nvSpPr>
        <p:spPr/>
        <p:txBody>
          <a:bodyPr/>
          <a:lstStyle/>
          <a:p>
            <a:r>
              <a:rPr lang="pt-BR" dirty="0"/>
              <a:t>Uma apelação Cível que tramita no TJ/MG recebeu, em suas páginas, um inusitado ingrediente. Uma receita de conserva de pepino agridoce foi parar na página 79, causando surpresa em quem buscava uma cópia dos autos</a:t>
            </a:r>
            <a:r>
              <a:rPr lang="pt-BR" dirty="0" smtClean="0"/>
              <a:t>. [...] A </a:t>
            </a:r>
            <a:r>
              <a:rPr lang="pt-BR" dirty="0"/>
              <a:t>magistrada, ao notar o equívoco, determinou o desentranhamento do conteúdo "por ser totalmente estranho aos autos", devendo as folhas dos autos ser renumeradas</a:t>
            </a:r>
            <a:r>
              <a:rPr lang="pt-BR" sz="2600" dirty="0" smtClean="0"/>
              <a:t>.</a:t>
            </a:r>
          </a:p>
        </p:txBody>
      </p:sp>
    </p:spTree>
    <p:extLst>
      <p:ext uri="{BB962C8B-B14F-4D97-AF65-F5344CB8AC3E}">
        <p14:creationId xmlns:p14="http://schemas.microsoft.com/office/powerpoint/2010/main" xmlns="" val="820879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000" dirty="0"/>
              <a:t>Disponível em http://</a:t>
            </a:r>
            <a:r>
              <a:rPr lang="pt-BR" sz="2000" dirty="0" smtClean="0"/>
              <a:t>www.migalhas.com.br/Quentes/17,MI180815,71043-Receita+de+pepino+agridoce+vai+parar+nos+autos+de+processo+mineiro</a:t>
            </a:r>
            <a:endParaRPr lang="pt-BR" sz="2000" dirty="0"/>
          </a:p>
        </p:txBody>
      </p:sp>
      <p:sp>
        <p:nvSpPr>
          <p:cNvPr id="3" name="Espaço Reservado para Conteúdo 2"/>
          <p:cNvSpPr>
            <a:spLocks noGrp="1"/>
          </p:cNvSpPr>
          <p:nvPr>
            <p:ph idx="1"/>
          </p:nvPr>
        </p:nvSpPr>
        <p:spPr/>
        <p:txBody>
          <a:bodyPr/>
          <a:lstStyle/>
          <a:p>
            <a:endParaRPr lang="pt-BR"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3688" y="1844824"/>
            <a:ext cx="5867400" cy="9144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7488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Aditamento da petição </a:t>
            </a:r>
            <a:r>
              <a:rPr lang="pt-BR" dirty="0"/>
              <a:t>inicial</a:t>
            </a:r>
            <a:r>
              <a:rPr lang="pt-BR" dirty="0" smtClean="0"/>
              <a:t> </a:t>
            </a:r>
            <a:endParaRPr lang="pt-BR" dirty="0"/>
          </a:p>
        </p:txBody>
      </p:sp>
      <p:sp>
        <p:nvSpPr>
          <p:cNvPr id="3" name="Espaço Reservado para Conteúdo 2"/>
          <p:cNvSpPr>
            <a:spLocks noGrp="1"/>
          </p:cNvSpPr>
          <p:nvPr>
            <p:ph idx="1"/>
          </p:nvPr>
        </p:nvSpPr>
        <p:spPr/>
        <p:txBody>
          <a:bodyPr/>
          <a:lstStyle/>
          <a:p>
            <a:r>
              <a:rPr lang="pt-BR" dirty="0" smtClean="0"/>
              <a:t>Aplicação subsidiária do Art. 294 CPC – antes da citação</a:t>
            </a:r>
          </a:p>
          <a:p>
            <a:r>
              <a:rPr lang="pt-BR" dirty="0" smtClean="0"/>
              <a:t>Se for feito após a citação, depende da concordância do réu – Art. 264 CPC</a:t>
            </a:r>
          </a:p>
        </p:txBody>
      </p:sp>
    </p:spTree>
    <p:extLst>
      <p:ext uri="{BB962C8B-B14F-4D97-AF65-F5344CB8AC3E}">
        <p14:creationId xmlns:p14="http://schemas.microsoft.com/office/powerpoint/2010/main" xmlns="" val="1378308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TRT 9ª Região – jurisprudência em sentido contrário</a:t>
            </a:r>
            <a:endParaRPr lang="pt-BR" sz="3600" dirty="0"/>
          </a:p>
        </p:txBody>
      </p:sp>
      <p:sp>
        <p:nvSpPr>
          <p:cNvPr id="3" name="Espaço Reservado para Conteúdo 2"/>
          <p:cNvSpPr>
            <a:spLocks noGrp="1"/>
          </p:cNvSpPr>
          <p:nvPr>
            <p:ph idx="1"/>
          </p:nvPr>
        </p:nvSpPr>
        <p:spPr/>
        <p:txBody>
          <a:bodyPr/>
          <a:lstStyle/>
          <a:p>
            <a:r>
              <a:rPr lang="pt-BR" dirty="0" smtClean="0"/>
              <a:t>NULIDADE </a:t>
            </a:r>
            <a:r>
              <a:rPr lang="pt-BR" dirty="0"/>
              <a:t>PROCESSUAL. ADITAMENTO À PETIÇÃO INICIAL APÓS A NOTIFICAÇÃO DO RÉU. INOCORRÊNCIA. Assegurado prazo para apresentação de defesa após o aditamento da petição inicial, e por mais de 10 (dez) dias, lapso superior ao legalmente previsto na legislação trabalhista, por interpretação do art. 841, caput, parte final, da CLT, fica evidente a ausência de prejuízos à ré, que teve assegurados o devido </a:t>
            </a:r>
            <a:r>
              <a:rPr lang="pt-BR" dirty="0" smtClean="0"/>
              <a:t>processo</a:t>
            </a:r>
            <a:endParaRPr lang="pt-BR" dirty="0"/>
          </a:p>
        </p:txBody>
      </p:sp>
    </p:spTree>
    <p:extLst>
      <p:ext uri="{BB962C8B-B14F-4D97-AF65-F5344CB8AC3E}">
        <p14:creationId xmlns:p14="http://schemas.microsoft.com/office/powerpoint/2010/main" xmlns="" val="743537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legal, a ampla defesa e o contraditório. Recurso provido para declarar a nulidade do feito e determinar o retorno dos autos à origem, para reabertura da instrução.</a:t>
            </a:r>
          </a:p>
          <a:p>
            <a:r>
              <a:rPr lang="pt-BR" dirty="0" smtClean="0"/>
              <a:t>TRT-PR-02422-2008-322-09-00-8-ACO-27929-2011 </a:t>
            </a:r>
            <a:r>
              <a:rPr lang="pt-BR" dirty="0"/>
              <a:t>- 2A. </a:t>
            </a:r>
            <a:r>
              <a:rPr lang="pt-BR" dirty="0" smtClean="0"/>
              <a:t>TURMA. Relator</a:t>
            </a:r>
            <a:r>
              <a:rPr lang="pt-BR" dirty="0"/>
              <a:t>: MARLENE T. FUVERKI </a:t>
            </a:r>
            <a:r>
              <a:rPr lang="pt-BR" dirty="0" smtClean="0"/>
              <a:t>SUGUIMATSU. Publicado </a:t>
            </a:r>
            <a:r>
              <a:rPr lang="pt-BR" dirty="0"/>
              <a:t>no DEJT em </a:t>
            </a:r>
            <a:r>
              <a:rPr lang="pt-BR" dirty="0" smtClean="0"/>
              <a:t>15-07-2011.</a:t>
            </a:r>
            <a:endParaRPr lang="pt-BR" dirty="0"/>
          </a:p>
        </p:txBody>
      </p:sp>
    </p:spTree>
    <p:extLst>
      <p:ext uri="{BB962C8B-B14F-4D97-AF65-F5344CB8AC3E}">
        <p14:creationId xmlns:p14="http://schemas.microsoft.com/office/powerpoint/2010/main" xmlns="" val="362034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aditamento altera o marco inicial da prescrição quinquenal?</a:t>
            </a:r>
            <a:endParaRPr lang="pt-BR" dirty="0"/>
          </a:p>
        </p:txBody>
      </p:sp>
    </p:spTree>
    <p:extLst>
      <p:ext uri="{BB962C8B-B14F-4D97-AF65-F5344CB8AC3E}">
        <p14:creationId xmlns:p14="http://schemas.microsoft.com/office/powerpoint/2010/main" xmlns="" val="3435868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 PRESCRIÇÃO BIENAL. ADITAMENTO À INICIAL POSTERIOR AO BIÊNIO PARA NOVOS PEDIDOS E NOVA CAUSA DE PEDIR. A PRESCRIÇÃO É CONTADA DA DATA DO PROTOCOLO DO ADITAMENTO. Havendo aditamento à inicial, com a inclusão de novos pedidos e novas causas de pedir que não constavam da Petição inicial, a Prescrição conta-se da data do protocolo do aditamento. Recurso não provido no particular. </a:t>
            </a:r>
            <a:endParaRPr lang="pt-BR" sz="2800" dirty="0" smtClean="0"/>
          </a:p>
          <a:p>
            <a:r>
              <a:rPr lang="pt-BR" sz="2800" dirty="0"/>
              <a:t> 0000512-28.2012.5.15.0128 </a:t>
            </a:r>
            <a:r>
              <a:rPr lang="pt-BR" sz="2800" dirty="0" smtClean="0"/>
              <a:t>RO. Relator </a:t>
            </a:r>
            <a:r>
              <a:rPr lang="pt-BR" sz="2800" dirty="0" err="1" smtClean="0"/>
              <a:t>Helcio</a:t>
            </a:r>
            <a:r>
              <a:rPr lang="pt-BR" sz="2800" dirty="0" smtClean="0"/>
              <a:t> Dantas Lobo Junior. Disponível 30/10/2013</a:t>
            </a:r>
            <a:r>
              <a:rPr lang="pt-BR" sz="2800" dirty="0"/>
              <a:t>.</a:t>
            </a:r>
          </a:p>
        </p:txBody>
      </p:sp>
    </p:spTree>
    <p:extLst>
      <p:ext uri="{BB962C8B-B14F-4D97-AF65-F5344CB8AC3E}">
        <p14:creationId xmlns:p14="http://schemas.microsoft.com/office/powerpoint/2010/main" xmlns="" val="9224216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PETIÇÃO </a:t>
            </a:r>
            <a:r>
              <a:rPr lang="pt-BR" dirty="0"/>
              <a:t>INICIAL. ADITAMENTO. PEDIDOS DIVERSOS. PRESCRIÇÃO QUINQUENAL. Aditamento de petição inicial que lhe </a:t>
            </a:r>
            <a:r>
              <a:rPr lang="pt-BR" u="sng" dirty="0"/>
              <a:t>acresce pedidos diferentes</a:t>
            </a:r>
            <a:r>
              <a:rPr lang="pt-BR" dirty="0"/>
              <a:t>, não pode ser considerado simples emenda, mas sim </a:t>
            </a:r>
            <a:r>
              <a:rPr lang="pt-BR" u="sng" dirty="0" smtClean="0"/>
              <a:t>ajuizamento </a:t>
            </a:r>
            <a:r>
              <a:rPr lang="pt-BR" u="sng" dirty="0"/>
              <a:t>de novos pedidos</a:t>
            </a:r>
            <a:r>
              <a:rPr lang="pt-BR" dirty="0"/>
              <a:t>, </a:t>
            </a:r>
            <a:r>
              <a:rPr lang="pt-BR" u="sng" dirty="0"/>
              <a:t>não havendo a interrupção</a:t>
            </a:r>
            <a:r>
              <a:rPr lang="pt-BR" dirty="0"/>
              <a:t> da contagem do prazo prescricional </a:t>
            </a:r>
            <a:r>
              <a:rPr lang="pt-BR" u="sng" dirty="0"/>
              <a:t>em relação às parcelas diferentes</a:t>
            </a:r>
            <a:r>
              <a:rPr lang="pt-BR" dirty="0"/>
              <a:t> postuladas no aditamento (</a:t>
            </a:r>
            <a:r>
              <a:rPr lang="pt-BR" dirty="0" err="1"/>
              <a:t>Súm</a:t>
            </a:r>
            <a:r>
              <a:rPr lang="pt-BR" dirty="0"/>
              <a:t>. n.º 268 do C. TST). </a:t>
            </a:r>
            <a:r>
              <a:rPr lang="pt-BR" u="sng" dirty="0"/>
              <a:t>Quanto aos novos pedidos</a:t>
            </a:r>
            <a:r>
              <a:rPr lang="pt-BR" dirty="0"/>
              <a:t>, a prescrição quinquenal, </a:t>
            </a:r>
          </a:p>
        </p:txBody>
      </p:sp>
    </p:spTree>
    <p:extLst>
      <p:ext uri="{BB962C8B-B14F-4D97-AF65-F5344CB8AC3E}">
        <p14:creationId xmlns:p14="http://schemas.microsoft.com/office/powerpoint/2010/main" xmlns="" val="3259680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portanto, atinge as pretensões legalmente exigíveis anteriormente </a:t>
            </a:r>
            <a:r>
              <a:rPr lang="pt-BR" u="sng" dirty="0"/>
              <a:t>a cinco anos da data do protocolo do aditamento da petição inicial </a:t>
            </a:r>
            <a:r>
              <a:rPr lang="pt-BR" dirty="0"/>
              <a:t>(</a:t>
            </a:r>
            <a:r>
              <a:rPr lang="pt-BR" dirty="0" err="1"/>
              <a:t>Súm</a:t>
            </a:r>
            <a:r>
              <a:rPr lang="pt-BR" dirty="0"/>
              <a:t>. n.º 308 do C. TST</a:t>
            </a:r>
            <a:r>
              <a:rPr lang="pt-BR" dirty="0" smtClean="0"/>
              <a:t>) (sem grifos no original).</a:t>
            </a:r>
            <a:endParaRPr lang="pt-BR" dirty="0"/>
          </a:p>
          <a:p>
            <a:r>
              <a:rPr lang="pt-BR" dirty="0" smtClean="0"/>
              <a:t>TRT-PR-00361-2008-671-09-00-9-ACO-25341-2009 </a:t>
            </a:r>
            <a:r>
              <a:rPr lang="pt-BR" dirty="0"/>
              <a:t>- 3A. </a:t>
            </a:r>
            <a:r>
              <a:rPr lang="pt-BR" dirty="0" smtClean="0"/>
              <a:t>TURMA. Relator</a:t>
            </a:r>
            <a:r>
              <a:rPr lang="pt-BR" dirty="0"/>
              <a:t>: PAULO RICARDO </a:t>
            </a:r>
            <a:r>
              <a:rPr lang="pt-BR" dirty="0" smtClean="0"/>
              <a:t>POZZOLO. Publicado </a:t>
            </a:r>
            <a:r>
              <a:rPr lang="pt-BR" dirty="0"/>
              <a:t>no DJPR em </a:t>
            </a:r>
            <a:r>
              <a:rPr lang="pt-BR" dirty="0" smtClean="0"/>
              <a:t>07-08-2009</a:t>
            </a:r>
            <a:endParaRPr lang="pt-BR" dirty="0"/>
          </a:p>
        </p:txBody>
      </p:sp>
    </p:spTree>
    <p:extLst>
      <p:ext uri="{BB962C8B-B14F-4D97-AF65-F5344CB8AC3E}">
        <p14:creationId xmlns:p14="http://schemas.microsoft.com/office/powerpoint/2010/main" xmlns="" val="32966296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Emenda à petição inicial</a:t>
            </a:r>
            <a:endParaRPr lang="pt-BR" dirty="0"/>
          </a:p>
        </p:txBody>
      </p:sp>
      <p:sp>
        <p:nvSpPr>
          <p:cNvPr id="3" name="Espaço Reservado para Conteúdo 2"/>
          <p:cNvSpPr>
            <a:spLocks noGrp="1"/>
          </p:cNvSpPr>
          <p:nvPr>
            <p:ph idx="1"/>
          </p:nvPr>
        </p:nvSpPr>
        <p:spPr/>
        <p:txBody>
          <a:bodyPr/>
          <a:lstStyle/>
          <a:p>
            <a:r>
              <a:rPr lang="pt-BR" dirty="0" smtClean="0"/>
              <a:t>Art. 284 CPC – aplicação subsidiária</a:t>
            </a:r>
          </a:p>
          <a:p>
            <a:r>
              <a:rPr lang="pt-BR" dirty="0" smtClean="0"/>
              <a:t>Súmula 263 TST – princípio da simplicidade e economia processual – se não cumprir em 10 dias determina-se o arquivamento</a:t>
            </a:r>
          </a:p>
          <a:p>
            <a:r>
              <a:rPr lang="pt-BR" dirty="0" smtClean="0"/>
              <a:t>Utilizada também para o procedimento sumaríssimo – Art. 852-B §1º CLT</a:t>
            </a:r>
          </a:p>
        </p:txBody>
      </p:sp>
    </p:spTree>
    <p:extLst>
      <p:ext uri="{BB962C8B-B14F-4D97-AF65-F5344CB8AC3E}">
        <p14:creationId xmlns:p14="http://schemas.microsoft.com/office/powerpoint/2010/main" xmlns="" val="406810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Petições escritas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mandado </a:t>
            </a:r>
            <a:r>
              <a:rPr lang="pt-BR" dirty="0"/>
              <a:t>de </a:t>
            </a:r>
            <a:r>
              <a:rPr lang="pt-BR" dirty="0" smtClean="0"/>
              <a:t>segurança</a:t>
            </a:r>
          </a:p>
          <a:p>
            <a:r>
              <a:rPr lang="pt-BR" dirty="0"/>
              <a:t>habeas </a:t>
            </a:r>
            <a:r>
              <a:rPr lang="pt-BR" dirty="0" smtClean="0"/>
              <a:t>corpus</a:t>
            </a:r>
          </a:p>
          <a:p>
            <a:r>
              <a:rPr lang="pt-BR" dirty="0" smtClean="0"/>
              <a:t>habeas data</a:t>
            </a:r>
          </a:p>
          <a:p>
            <a:r>
              <a:rPr lang="pt-BR" dirty="0" smtClean="0"/>
              <a:t>ação rescisória</a:t>
            </a:r>
          </a:p>
          <a:p>
            <a:r>
              <a:rPr lang="pt-BR" dirty="0" smtClean="0"/>
              <a:t>ação </a:t>
            </a:r>
            <a:r>
              <a:rPr lang="pt-BR" dirty="0"/>
              <a:t>cautelar e </a:t>
            </a:r>
            <a:endParaRPr lang="pt-BR" b="1" dirty="0" smtClean="0"/>
          </a:p>
          <a:p>
            <a:r>
              <a:rPr lang="pt-BR" dirty="0" smtClean="0"/>
              <a:t>ação </a:t>
            </a:r>
            <a:r>
              <a:rPr lang="pt-BR" dirty="0"/>
              <a:t>de consignação em pagamento</a:t>
            </a:r>
          </a:p>
          <a:p>
            <a:r>
              <a:rPr lang="pt-BR" dirty="0" smtClean="0"/>
              <a:t>Dissídio coletivo – </a:t>
            </a:r>
            <a:r>
              <a:rPr lang="pt-BR" dirty="0" err="1" smtClean="0"/>
              <a:t>Art</a:t>
            </a:r>
            <a:r>
              <a:rPr lang="pt-BR" dirty="0" smtClean="0"/>
              <a:t> 856 CLT</a:t>
            </a:r>
          </a:p>
          <a:p>
            <a:r>
              <a:rPr lang="pt-BR" dirty="0" smtClean="0"/>
              <a:t>Inquérito judicial para apuração de falta grave – Art. 853 CLT</a:t>
            </a:r>
            <a:endParaRPr lang="pt-BR" dirty="0"/>
          </a:p>
        </p:txBody>
      </p:sp>
      <p:sp>
        <p:nvSpPr>
          <p:cNvPr id="9" name="CaixaDeTexto 8"/>
          <p:cNvSpPr txBox="1"/>
          <p:nvPr/>
        </p:nvSpPr>
        <p:spPr>
          <a:xfrm>
            <a:off x="7669297" y="2674657"/>
            <a:ext cx="1612330" cy="1292662"/>
          </a:xfrm>
          <a:prstGeom prst="rect">
            <a:avLst/>
          </a:prstGeom>
          <a:noFill/>
          <a:ln>
            <a:noFill/>
          </a:ln>
        </p:spPr>
        <p:txBody>
          <a:bodyPr wrap="square" rtlCol="0">
            <a:spAutoFit/>
          </a:bodyPr>
          <a:lstStyle/>
          <a:p>
            <a:pPr algn="ctr"/>
            <a:r>
              <a:rPr lang="pt-BR" sz="2600" dirty="0"/>
              <a:t>Art. 1º </a:t>
            </a:r>
            <a:endParaRPr lang="pt-BR" sz="2600" dirty="0" smtClean="0"/>
          </a:p>
          <a:p>
            <a:pPr algn="ctr"/>
            <a:r>
              <a:rPr lang="pt-BR" sz="2600" dirty="0" smtClean="0"/>
              <a:t>IN</a:t>
            </a:r>
            <a:r>
              <a:rPr lang="pt-BR" sz="2600" dirty="0"/>
              <a:t>/ </a:t>
            </a:r>
            <a:r>
              <a:rPr lang="pt-BR" sz="2600" dirty="0" smtClean="0"/>
              <a:t>TST</a:t>
            </a:r>
          </a:p>
          <a:p>
            <a:pPr algn="ctr"/>
            <a:r>
              <a:rPr lang="pt-BR" sz="2600" dirty="0" smtClean="0"/>
              <a:t>27/2005</a:t>
            </a:r>
            <a:endParaRPr lang="pt-BR" sz="2600" dirty="0"/>
          </a:p>
        </p:txBody>
      </p:sp>
      <p:sp>
        <p:nvSpPr>
          <p:cNvPr id="12" name="Chave direita 11"/>
          <p:cNvSpPr/>
          <p:nvPr/>
        </p:nvSpPr>
        <p:spPr>
          <a:xfrm>
            <a:off x="7236296" y="1916832"/>
            <a:ext cx="504056" cy="280831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xmlns="" val="27938610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EMENDA À PETIÇÃO INICIAL – LIMITES DA LIDE. A emenda à inicial justifica-se pela dificuldade de analisar os pedidos postulados face a maneira pelo qual os fatos foram narrados pelo autor, não se podendo, pois, confundir tal instituto com o aditamento à petição inicial, que tem como objetivo acrescentar um novo pedido à demanda, </a:t>
            </a:r>
            <a:r>
              <a:rPr lang="pt-BR" dirty="0" err="1"/>
              <a:t>elastecendo</a:t>
            </a:r>
            <a:r>
              <a:rPr lang="pt-BR" dirty="0"/>
              <a:t> os limites da lide. </a:t>
            </a:r>
          </a:p>
        </p:txBody>
      </p:sp>
    </p:spTree>
    <p:extLst>
      <p:ext uri="{BB962C8B-B14F-4D97-AF65-F5344CB8AC3E}">
        <p14:creationId xmlns:p14="http://schemas.microsoft.com/office/powerpoint/2010/main" xmlns="" val="18469032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a:t>Nesse sentido, ao ser determinada a emenda à petição inicial, </a:t>
            </a:r>
            <a:r>
              <a:rPr lang="pt-BR" sz="2800" u="sng" dirty="0"/>
              <a:t>o reclamante deveria se ater aos limites da lide</a:t>
            </a:r>
            <a:r>
              <a:rPr lang="pt-BR" sz="2800" dirty="0"/>
              <a:t>, outrora estabelecidos, quando da propositura da demanda, já que somente se pode sanar e/ou regularizar aquilo que já se encontra sub judice, o que não foi observado</a:t>
            </a:r>
            <a:r>
              <a:rPr lang="pt-BR" sz="2800" dirty="0" smtClean="0"/>
              <a:t>. [...] (sem grifos no original). </a:t>
            </a:r>
          </a:p>
          <a:p>
            <a:r>
              <a:rPr lang="pt-BR" sz="2800" dirty="0" smtClean="0"/>
              <a:t>Processo</a:t>
            </a:r>
            <a:r>
              <a:rPr lang="pt-BR" sz="2800" dirty="0"/>
              <a:t> 0175600-36.2006.5.15.0049 </a:t>
            </a:r>
            <a:r>
              <a:rPr lang="pt-BR" sz="2800" dirty="0" smtClean="0"/>
              <a:t>RO. Relator </a:t>
            </a:r>
            <a:r>
              <a:rPr lang="pt-BR" sz="2800" dirty="0" err="1" smtClean="0"/>
              <a:t>Lorival</a:t>
            </a:r>
            <a:r>
              <a:rPr lang="pt-BR" sz="2800" dirty="0" smtClean="0"/>
              <a:t> Ferreira dos Santos. Publicado </a:t>
            </a:r>
            <a:r>
              <a:rPr lang="pt-BR" sz="2800" dirty="0"/>
              <a:t>em </a:t>
            </a:r>
            <a:r>
              <a:rPr lang="pt-BR" sz="2800" dirty="0" smtClean="0"/>
              <a:t>24/04/2009</a:t>
            </a:r>
            <a:r>
              <a:rPr lang="pt-BR" sz="2800" dirty="0"/>
              <a:t>.</a:t>
            </a:r>
          </a:p>
        </p:txBody>
      </p:sp>
    </p:spTree>
    <p:extLst>
      <p:ext uri="{BB962C8B-B14F-4D97-AF65-F5344CB8AC3E}">
        <p14:creationId xmlns:p14="http://schemas.microsoft.com/office/powerpoint/2010/main" xmlns="" val="1539129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rir um pouco...</a:t>
            </a:r>
            <a:endParaRPr lang="pt-BR" dirty="0"/>
          </a:p>
        </p:txBody>
      </p:sp>
      <p:sp>
        <p:nvSpPr>
          <p:cNvPr id="3" name="Espaço Reservado para Conteúdo 2"/>
          <p:cNvSpPr>
            <a:spLocks noGrp="1"/>
          </p:cNvSpPr>
          <p:nvPr>
            <p:ph idx="1"/>
          </p:nvPr>
        </p:nvSpPr>
        <p:spPr/>
        <p:txBody>
          <a:bodyPr/>
          <a:lstStyle/>
          <a:p>
            <a:endParaRPr lang="pt-B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2917304"/>
            <a:ext cx="7693342" cy="24993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41195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4293096"/>
            <a:ext cx="7772400" cy="914400"/>
          </a:xfrm>
        </p:spPr>
        <p:txBody>
          <a:bodyPr/>
          <a:lstStyle/>
          <a:p>
            <a:r>
              <a:rPr lang="pt-BR" sz="5000" dirty="0" smtClean="0"/>
              <a:t>Audiência - conciliação</a:t>
            </a:r>
            <a:endParaRPr lang="pt-BR" sz="5000" dirty="0"/>
          </a:p>
        </p:txBody>
      </p:sp>
    </p:spTree>
    <p:extLst>
      <p:ext uri="{BB962C8B-B14F-4D97-AF65-F5344CB8AC3E}">
        <p14:creationId xmlns:p14="http://schemas.microsoft.com/office/powerpoint/2010/main" xmlns="" val="42056606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Conciliação </a:t>
            </a:r>
            <a:endParaRPr lang="pt-BR" dirty="0"/>
          </a:p>
        </p:txBody>
      </p:sp>
      <p:sp>
        <p:nvSpPr>
          <p:cNvPr id="4" name="Espaço Reservado para Conteúdo 3"/>
          <p:cNvSpPr>
            <a:spLocks noGrp="1"/>
          </p:cNvSpPr>
          <p:nvPr>
            <p:ph idx="1"/>
          </p:nvPr>
        </p:nvSpPr>
        <p:spPr/>
        <p:txBody>
          <a:bodyPr/>
          <a:lstStyle/>
          <a:p>
            <a:r>
              <a:rPr lang="pt-BR" dirty="0" smtClean="0"/>
              <a:t>Duas oportunidades: </a:t>
            </a:r>
          </a:p>
          <a:p>
            <a:pPr marL="1080000"/>
            <a:r>
              <a:rPr lang="pt-BR" dirty="0" smtClean="0"/>
              <a:t>Abertura da audiência – Art. 846 CLT</a:t>
            </a:r>
          </a:p>
          <a:p>
            <a:pPr marL="1080000"/>
            <a:r>
              <a:rPr lang="pt-BR" dirty="0" smtClean="0"/>
              <a:t>Após as razões finais – Art. 850 CLT</a:t>
            </a:r>
          </a:p>
          <a:p>
            <a:r>
              <a:rPr lang="pt-BR" dirty="0" smtClean="0"/>
              <a:t>A ausência gera nulidade</a:t>
            </a:r>
            <a:endParaRPr lang="pt-BR" dirty="0"/>
          </a:p>
        </p:txBody>
      </p:sp>
    </p:spTree>
    <p:extLst>
      <p:ext uri="{BB962C8B-B14F-4D97-AF65-F5344CB8AC3E}">
        <p14:creationId xmlns:p14="http://schemas.microsoft.com/office/powerpoint/2010/main" xmlns="" val="21164313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NULIDADE </a:t>
            </a:r>
            <a:r>
              <a:rPr lang="pt-BR" dirty="0"/>
              <a:t>PROCESSUAL. NULIDADE DA SENTENÇA. AUSÊNCIA DE SEGUNDA PROPOSTA DE CONCILIAÇÃO E DE DECISÃO SOBRE PEDIDO DE PROVA PERICIAL. Padece de nulidade a sentença que não se pronuncia sobre prova pericial requerida, máxime quando avia conclusão específica para tanto, e ato contínuo, decreta o encerramento da instrução processual sem oportunizar e registrar segunda </a:t>
            </a:r>
            <a:r>
              <a:rPr lang="pt-BR" dirty="0" smtClean="0"/>
              <a:t>proposta</a:t>
            </a:r>
            <a:endParaRPr lang="pt-BR" dirty="0"/>
          </a:p>
        </p:txBody>
      </p:sp>
    </p:spTree>
    <p:extLst>
      <p:ext uri="{BB962C8B-B14F-4D97-AF65-F5344CB8AC3E}">
        <p14:creationId xmlns:p14="http://schemas.microsoft.com/office/powerpoint/2010/main" xmlns="" val="83913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conciliatória, malferindo o princípio do devido processo legal e da ampla defesa. Recurso do Autor que se dá provimento.</a:t>
            </a:r>
          </a:p>
          <a:p>
            <a:r>
              <a:rPr lang="pt-BR" dirty="0" smtClean="0"/>
              <a:t>TRT-PR-09729-2009-003-09-00-8-ACO-23788-2010 </a:t>
            </a:r>
            <a:r>
              <a:rPr lang="pt-BR" dirty="0"/>
              <a:t>- 1A. </a:t>
            </a:r>
            <a:r>
              <a:rPr lang="pt-BR" dirty="0" smtClean="0"/>
              <a:t>TURMA. Relator</a:t>
            </a:r>
            <a:r>
              <a:rPr lang="pt-BR" dirty="0"/>
              <a:t>: UBIRAJARA CARLOS </a:t>
            </a:r>
            <a:r>
              <a:rPr lang="pt-BR" dirty="0" smtClean="0"/>
              <a:t>MENDES. Publicado </a:t>
            </a:r>
            <a:r>
              <a:rPr lang="pt-BR" dirty="0"/>
              <a:t>no DEJT em </a:t>
            </a:r>
            <a:r>
              <a:rPr lang="pt-BR" dirty="0" smtClean="0"/>
              <a:t>27-07-2010</a:t>
            </a:r>
            <a:endParaRPr lang="pt-BR" dirty="0"/>
          </a:p>
        </p:txBody>
      </p:sp>
    </p:spTree>
    <p:extLst>
      <p:ext uri="{BB962C8B-B14F-4D97-AF65-F5344CB8AC3E}">
        <p14:creationId xmlns:p14="http://schemas.microsoft.com/office/powerpoint/2010/main" xmlns="" val="1756254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É possível estabelecer cláusula penal superior à obrigação principal?</a:t>
            </a:r>
          </a:p>
          <a:p>
            <a:r>
              <a:rPr lang="pt-BR" dirty="0"/>
              <a:t>Art. </a:t>
            </a:r>
            <a:r>
              <a:rPr lang="pt-BR" dirty="0" smtClean="0"/>
              <a:t>412 CC - O </a:t>
            </a:r>
            <a:r>
              <a:rPr lang="pt-BR" dirty="0"/>
              <a:t>valor da cominação imposta na cláusula penal não pode exceder o da obrigação </a:t>
            </a:r>
            <a:r>
              <a:rPr lang="pt-BR" dirty="0" smtClean="0"/>
              <a:t>principal</a:t>
            </a:r>
          </a:p>
          <a:p>
            <a:r>
              <a:rPr lang="pt-BR" dirty="0"/>
              <a:t>O juiz pode reduzir o </a:t>
            </a:r>
            <a:r>
              <a:rPr lang="pt-BR" dirty="0" smtClean="0"/>
              <a:t>percentual</a:t>
            </a:r>
            <a:r>
              <a:rPr lang="pt-BR" dirty="0"/>
              <a:t> </a:t>
            </a:r>
            <a:r>
              <a:rPr lang="pt-BR" dirty="0" smtClean="0"/>
              <a:t>da cláusula penal?</a:t>
            </a:r>
            <a:endParaRPr lang="pt-BR" dirty="0"/>
          </a:p>
        </p:txBody>
      </p:sp>
    </p:spTree>
    <p:extLst>
      <p:ext uri="{BB962C8B-B14F-4D97-AF65-F5344CB8AC3E}">
        <p14:creationId xmlns:p14="http://schemas.microsoft.com/office/powerpoint/2010/main" xmlns="" val="13207152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CLÁUSULA PENAL. REDUÇÃO. Apresentando-se excessivo o valor resultante da aplicação de cláusula penal por mora, prevista em acordo, à luz dos princípios da razoabilidade e proporcionalidade, sua redução equitativa é medida que encontra respaldo no artigo 413 do CCB</a:t>
            </a:r>
            <a:r>
              <a:rPr lang="pt-BR" dirty="0" smtClean="0"/>
              <a:t>.</a:t>
            </a:r>
          </a:p>
          <a:p>
            <a:r>
              <a:rPr lang="pt-BR" dirty="0"/>
              <a:t>PROCESSO TRT Nº </a:t>
            </a:r>
            <a:r>
              <a:rPr lang="pt-BR" dirty="0" smtClean="0"/>
              <a:t>0000153-45.2012.5.15.0139. </a:t>
            </a:r>
            <a:r>
              <a:rPr lang="pt-BR" cap="all" dirty="0" smtClean="0"/>
              <a:t>Luiz </a:t>
            </a:r>
            <a:r>
              <a:rPr lang="pt-BR" cap="all" dirty="0"/>
              <a:t>Antonio </a:t>
            </a:r>
            <a:r>
              <a:rPr lang="pt-BR" cap="all" dirty="0" err="1" smtClean="0"/>
              <a:t>Lazarim</a:t>
            </a:r>
            <a:r>
              <a:rPr lang="pt-BR" cap="all" dirty="0" smtClean="0"/>
              <a:t>. </a:t>
            </a:r>
            <a:r>
              <a:rPr lang="pt-BR" dirty="0"/>
              <a:t>disponível a partir de 22/03/2013. </a:t>
            </a:r>
          </a:p>
        </p:txBody>
      </p:sp>
    </p:spTree>
    <p:extLst>
      <p:ext uri="{BB962C8B-B14F-4D97-AF65-F5344CB8AC3E}">
        <p14:creationId xmlns:p14="http://schemas.microsoft.com/office/powerpoint/2010/main" xmlns="" val="24822076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O juiz é obrigado a homologar o acordo celebrado pelas partes?</a:t>
            </a:r>
          </a:p>
        </p:txBody>
      </p:sp>
    </p:spTree>
    <p:extLst>
      <p:ext uri="{BB962C8B-B14F-4D97-AF65-F5344CB8AC3E}">
        <p14:creationId xmlns:p14="http://schemas.microsoft.com/office/powerpoint/2010/main" xmlns="" val="407223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dirty="0" smtClean="0"/>
              <a:t>Técnica da petição - estrutura</a:t>
            </a:r>
            <a:endParaRPr lang="pt-BR" dirty="0"/>
          </a:p>
        </p:txBody>
      </p:sp>
      <p:sp>
        <p:nvSpPr>
          <p:cNvPr id="3" name="Espaço Reservado para Conteúdo 2"/>
          <p:cNvSpPr>
            <a:spLocks noGrp="1"/>
          </p:cNvSpPr>
          <p:nvPr>
            <p:ph idx="1"/>
          </p:nvPr>
        </p:nvSpPr>
        <p:spPr/>
        <p:txBody>
          <a:bodyPr/>
          <a:lstStyle/>
          <a:p>
            <a:pPr>
              <a:defRPr/>
            </a:pPr>
            <a:r>
              <a:rPr lang="pt-BR" dirty="0" smtClean="0"/>
              <a:t>Toda petição deve conter:</a:t>
            </a:r>
          </a:p>
          <a:p>
            <a:pPr marL="1080000">
              <a:buFont typeface="Arial" panose="020B0604020202020204" pitchFamily="34" charset="0"/>
              <a:buChar char="•"/>
              <a:defRPr/>
            </a:pPr>
            <a:r>
              <a:rPr lang="pt-BR" dirty="0" smtClean="0"/>
              <a:t>Endereçamento – saudação e identificação do órgão competente</a:t>
            </a:r>
          </a:p>
          <a:p>
            <a:pPr marL="1080000">
              <a:buFont typeface="Arial" panose="020B0604020202020204" pitchFamily="34" charset="0"/>
              <a:buChar char="•"/>
              <a:defRPr/>
            </a:pPr>
            <a:r>
              <a:rPr lang="pt-BR" dirty="0" smtClean="0"/>
              <a:t>Preâmbulo – parte inicial – identificação (ou qualificação) das partes, identificação da demanda ou peça processual, fundamento jurídico da peça, se for o caso</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CORREIÇÃO PARCIAL - ATO QUE NEGA A HOMOLOGAÇÃO DE ACORDO - MANEJO INADEQUADO DA VIA ADMINISTRATIVA - IMPOSSIBILIDADE DE O CORREGEDOR REGIONAL CHANCELAR A AVENÇA OU DETERMINAR AO JUIZ CORRIGENDO QUE O FAÇA - RECLAMAÇÃO CORREICIONAL JULGADA INCABÍVEL. </a:t>
            </a:r>
            <a:r>
              <a:rPr lang="pt-BR" u="sng" dirty="0"/>
              <a:t>O juiz não está obrigado a homologar o acordo que lhe é trazido à apreciação pelas partes</a:t>
            </a:r>
            <a:r>
              <a:rPr lang="pt-BR" dirty="0"/>
              <a:t>. </a:t>
            </a:r>
            <a:r>
              <a:rPr lang="pt-BR" dirty="0" smtClean="0"/>
              <a:t>Negando-</a:t>
            </a:r>
            <a:endParaRPr lang="pt-BR" dirty="0"/>
          </a:p>
        </p:txBody>
      </p:sp>
    </p:spTree>
    <p:extLst>
      <p:ext uri="{BB962C8B-B14F-4D97-AF65-F5344CB8AC3E}">
        <p14:creationId xmlns:p14="http://schemas.microsoft.com/office/powerpoint/2010/main" xmlns="" val="36757738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se a fazê-lo, emite decisão que somente pode ser impugnada pela via </a:t>
            </a:r>
            <a:r>
              <a:rPr lang="pt-BR" dirty="0" smtClean="0"/>
              <a:t>jurisdicional [...]. (sem grifos no original).</a:t>
            </a:r>
            <a:endParaRPr lang="pt-BR" dirty="0"/>
          </a:p>
          <a:p>
            <a:r>
              <a:rPr lang="pt-BR" dirty="0"/>
              <a:t>Processo 0054500-76.2007.5.15.0115 RC. Relatora </a:t>
            </a:r>
            <a:r>
              <a:rPr lang="pt-BR" dirty="0" err="1"/>
              <a:t>Fany</a:t>
            </a:r>
            <a:r>
              <a:rPr lang="pt-BR" dirty="0"/>
              <a:t> </a:t>
            </a:r>
            <a:r>
              <a:rPr lang="pt-BR" dirty="0" err="1"/>
              <a:t>Fajerstein</a:t>
            </a:r>
            <a:r>
              <a:rPr lang="pt-BR" dirty="0"/>
              <a:t>.  publicado em 18/06/2007</a:t>
            </a:r>
            <a:r>
              <a:rPr lang="pt-BR" dirty="0" smtClean="0"/>
              <a:t>.</a:t>
            </a:r>
            <a:endParaRPr lang="pt-BR" dirty="0"/>
          </a:p>
        </p:txBody>
      </p:sp>
    </p:spTree>
    <p:extLst>
      <p:ext uri="{BB962C8B-B14F-4D97-AF65-F5344CB8AC3E}">
        <p14:creationId xmlns:p14="http://schemas.microsoft.com/office/powerpoint/2010/main" xmlns="" val="38933057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CONTRIBUIÇÃO PREVIDENCIÁRIA. RECURSO DO INSS. TERCEIRO INTERESSADO. NÃO HOMOLOGAÇÃO. IMPOSSIBILIDADE. Não havendo prejuízo às partes nem fim ilícito ou proibido por lei, </a:t>
            </a:r>
            <a:r>
              <a:rPr lang="pt-BR" u="sng" dirty="0" smtClean="0"/>
              <a:t>a negativa de homologação do acordo não se justificaria</a:t>
            </a:r>
            <a:r>
              <a:rPr lang="pt-BR" dirty="0" smtClean="0"/>
              <a:t>: </a:t>
            </a:r>
            <a:r>
              <a:rPr lang="pt-BR" dirty="0"/>
              <a:t>esta é um direito das partes e está embasada nos artigos 764, § 3º, da Consolidação das Leis do Trabalho; 840, do Código Civil Brasileiro; 269, inciso III, </a:t>
            </a:r>
            <a:r>
              <a:rPr lang="pt-BR" dirty="0" smtClean="0"/>
              <a:t>do</a:t>
            </a:r>
            <a:endParaRPr lang="pt-BR" dirty="0"/>
          </a:p>
        </p:txBody>
      </p:sp>
    </p:spTree>
    <p:extLst>
      <p:ext uri="{BB962C8B-B14F-4D97-AF65-F5344CB8AC3E}">
        <p14:creationId xmlns:p14="http://schemas.microsoft.com/office/powerpoint/2010/main" xmlns="" val="3944292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Código de Processo Civil. Mantém-se. Decisão por </a:t>
            </a:r>
            <a:r>
              <a:rPr lang="pt-BR" dirty="0" smtClean="0"/>
              <a:t>unanimidade (sem grifos no original).</a:t>
            </a:r>
            <a:endParaRPr lang="pt-BR" dirty="0"/>
          </a:p>
          <a:p>
            <a:r>
              <a:rPr lang="pt-BR" dirty="0"/>
              <a:t>PROCESSO TRT 15ª REGIÃO Nº </a:t>
            </a:r>
            <a:r>
              <a:rPr lang="pt-BR" dirty="0" smtClean="0"/>
              <a:t>00600-2006-076-15-00-9. Relatora OLGA </a:t>
            </a:r>
            <a:r>
              <a:rPr lang="pt-BR" dirty="0"/>
              <a:t>AIDA JOAQUIM </a:t>
            </a:r>
            <a:r>
              <a:rPr lang="pt-BR" dirty="0" smtClean="0"/>
              <a:t>GOMIERI. Publicado em 31/07/2007.</a:t>
            </a:r>
            <a:endParaRPr lang="pt-BR" dirty="0"/>
          </a:p>
        </p:txBody>
      </p:sp>
    </p:spTree>
    <p:extLst>
      <p:ext uri="{BB962C8B-B14F-4D97-AF65-F5344CB8AC3E}">
        <p14:creationId xmlns:p14="http://schemas.microsoft.com/office/powerpoint/2010/main" xmlns="" val="24453842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As parcelas discriminadas no acordo podem ser totalmente indenizatória e, consequentemente, excluir contribuição previdenciária e fiscal?</a:t>
            </a:r>
            <a:endParaRPr lang="pt-BR" dirty="0"/>
          </a:p>
        </p:txBody>
      </p:sp>
    </p:spTree>
    <p:extLst>
      <p:ext uri="{BB962C8B-B14F-4D97-AF65-F5344CB8AC3E}">
        <p14:creationId xmlns:p14="http://schemas.microsoft.com/office/powerpoint/2010/main" xmlns="" val="14940164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CONTRIBUIÇÃO PREVIDENCIÁRIA. RECURSO DO INSS. TERCEIRO INTERESSADO. ACORDO. VERBAS DE NATUREZA INDENIZATÓRIA. NÃO INCIDÊNCIA. As parcelas de natureza indenizatória que integraram o acordo estão claramente discriminadas, são compatíveis com o pedido inicial e sobre elas não incidem encargos previdenciários, o que afasta a hipótese de fraude e impossibilita a </a:t>
            </a:r>
            <a:r>
              <a:rPr lang="pt-BR" dirty="0" smtClean="0"/>
              <a:t>alteração</a:t>
            </a:r>
            <a:endParaRPr lang="pt-BR" dirty="0"/>
          </a:p>
        </p:txBody>
      </p:sp>
    </p:spTree>
    <p:extLst>
      <p:ext uri="{BB962C8B-B14F-4D97-AF65-F5344CB8AC3E}">
        <p14:creationId xmlns:p14="http://schemas.microsoft.com/office/powerpoint/2010/main" xmlns="" val="26880046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do ajuste, com a imposição do tributo sobre a totalidade da avença. Mantém-se. Decisão por unanimidade</a:t>
            </a:r>
            <a:r>
              <a:rPr lang="pt-BR" dirty="0" smtClean="0"/>
              <a:t>.</a:t>
            </a:r>
          </a:p>
          <a:p>
            <a:r>
              <a:rPr lang="pt-BR" dirty="0"/>
              <a:t>PROCESSO TRT 15ª REGIÃO Nº 00600-2006-076-15-00-9. Relatora OLGA AIDA JOAQUIM GOMIERI. Publicado em 31/07/2007</a:t>
            </a:r>
            <a:r>
              <a:rPr lang="pt-BR" dirty="0" smtClean="0"/>
              <a:t>.</a:t>
            </a:r>
            <a:endParaRPr lang="pt-BR" dirty="0"/>
          </a:p>
          <a:p>
            <a:endParaRPr lang="pt-BR" dirty="0"/>
          </a:p>
        </p:txBody>
      </p:sp>
    </p:spTree>
    <p:extLst>
      <p:ext uri="{BB962C8B-B14F-4D97-AF65-F5344CB8AC3E}">
        <p14:creationId xmlns:p14="http://schemas.microsoft.com/office/powerpoint/2010/main" xmlns="" val="21550406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Observação:</a:t>
            </a:r>
            <a:endParaRPr lang="pt-BR" dirty="0"/>
          </a:p>
        </p:txBody>
      </p:sp>
      <p:sp>
        <p:nvSpPr>
          <p:cNvPr id="3" name="Espaço Reservado para Conteúdo 2"/>
          <p:cNvSpPr>
            <a:spLocks noGrp="1"/>
          </p:cNvSpPr>
          <p:nvPr>
            <p:ph idx="1"/>
          </p:nvPr>
        </p:nvSpPr>
        <p:spPr/>
        <p:txBody>
          <a:bodyPr/>
          <a:lstStyle/>
          <a:p>
            <a:r>
              <a:rPr lang="pt-BR" dirty="0" smtClean="0"/>
              <a:t>Art. 732 CLT – pena de </a:t>
            </a:r>
            <a:r>
              <a:rPr lang="pt-BR" dirty="0"/>
              <a:t>perda, pelo prazo de 6 </a:t>
            </a:r>
            <a:r>
              <a:rPr lang="pt-BR" dirty="0" smtClean="0"/>
              <a:t>meses</a:t>
            </a:r>
            <a:r>
              <a:rPr lang="pt-BR" dirty="0"/>
              <a:t>, do direito de reclamar perante a Justiça do </a:t>
            </a:r>
            <a:r>
              <a:rPr lang="pt-BR" dirty="0" smtClean="0"/>
              <a:t>Trabalho caso arquive a ação 2 vezes seguidas – não comparecimento do reclamante à audiência</a:t>
            </a:r>
            <a:endParaRPr lang="pt-BR" dirty="0"/>
          </a:p>
        </p:txBody>
      </p:sp>
    </p:spTree>
    <p:extLst>
      <p:ext uri="{BB962C8B-B14F-4D97-AF65-F5344CB8AC3E}">
        <p14:creationId xmlns:p14="http://schemas.microsoft.com/office/powerpoint/2010/main" xmlns="" val="3596353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LITIGÂNCIA DE MÁ-FÉ CONFIGURADA. VIOLAÇÃO DO DEVER DE PROCEDER COM LEALDADE E BOA-FÉ. PROCEDIMENTO TEMERÁRIO OU PRÁTICA MALICIOSA DO OBREIRO, AO SE AUSENTAR DAS DEPENDÊNCIAS DO FÓRUM TRABALHISTA, COM O FIM DE ACARRETAR O ARQUIVAMENTO DA RECLAMATÓRIA, PARA NÃO SOFRER OS EFEITOS DO NÃO-COMPARECIMENTO DE SUAS TESTEMUNHAS. </a:t>
            </a:r>
          </a:p>
        </p:txBody>
      </p:sp>
    </p:spTree>
    <p:extLst>
      <p:ext uri="{BB962C8B-B14F-4D97-AF65-F5344CB8AC3E}">
        <p14:creationId xmlns:p14="http://schemas.microsoft.com/office/powerpoint/2010/main" xmlns="" val="35591184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 É </a:t>
            </a:r>
            <a:r>
              <a:rPr lang="pt-BR" sz="2800" dirty="0"/>
              <a:t>comum verificar no dia a dia forense, reclamatórias trabalhistas sendo arquivadas, em razão da ausência injustificada dos autores, que, muitas vezes, não atendendo às prescrições judiciais e legais quanto ao comparecimento de suas testemunhas, preferem ver a ação extinta sem resolução meritória, do que julgada improcedente, por falta de suporte probatório. Os julgadores, na maioria das vezes, nada podem fazer contra essas atitudes desleais e </a:t>
            </a:r>
          </a:p>
        </p:txBody>
      </p:sp>
    </p:spTree>
    <p:extLst>
      <p:ext uri="{BB962C8B-B14F-4D97-AF65-F5344CB8AC3E}">
        <p14:creationId xmlns:p14="http://schemas.microsoft.com/office/powerpoint/2010/main" xmlns="" val="418710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Metrô">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12502</TotalTime>
  <Words>7338</Words>
  <Application>Microsoft Office PowerPoint</Application>
  <PresentationFormat>Apresentação na tela (4:3)</PresentationFormat>
  <Paragraphs>436</Paragraphs>
  <Slides>145</Slides>
  <Notes>2</Notes>
  <HiddenSlides>0</HiddenSlides>
  <MMClips>0</MMClips>
  <ScaleCrop>false</ScaleCrop>
  <HeadingPairs>
    <vt:vector size="4" baseType="variant">
      <vt:variant>
        <vt:lpstr>Tema</vt:lpstr>
      </vt:variant>
      <vt:variant>
        <vt:i4>1</vt:i4>
      </vt:variant>
      <vt:variant>
        <vt:lpstr>Títulos de slides</vt:lpstr>
      </vt:variant>
      <vt:variant>
        <vt:i4>145</vt:i4>
      </vt:variant>
    </vt:vector>
  </HeadingPairs>
  <TitlesOfParts>
    <vt:vector size="146" baseType="lpstr">
      <vt:lpstr>Metrô</vt:lpstr>
      <vt:lpstr>Petição inicial e contestação  12/04/2014</vt:lpstr>
      <vt:lpstr>Metodologia</vt:lpstr>
      <vt:lpstr>Petição inicial</vt:lpstr>
      <vt:lpstr>Petição inicial</vt:lpstr>
      <vt:lpstr>TRT 9ª Região</vt:lpstr>
      <vt:lpstr>Slide 6</vt:lpstr>
      <vt:lpstr>Petição inicial</vt:lpstr>
      <vt:lpstr>Petições escritas</vt:lpstr>
      <vt:lpstr>Técnica da petição - estrutura</vt:lpstr>
      <vt:lpstr>Técnica da petição - estrutura</vt:lpstr>
      <vt:lpstr>Desrespeito às normas da ABNT:</vt:lpstr>
      <vt:lpstr>Palavras que devem ser evitadas</vt:lpstr>
      <vt:lpstr>Petição inicial - dissídio individual</vt:lpstr>
      <vt:lpstr>TRT 9ª Região</vt:lpstr>
      <vt:lpstr>Slide 15</vt:lpstr>
      <vt:lpstr>TRT 9ª Região – prescrição quinquenal - arquivamento</vt:lpstr>
      <vt:lpstr>Slide 17</vt:lpstr>
      <vt:lpstr>Estrutura petição escrita dissídio individual – rito ordinário</vt:lpstr>
      <vt:lpstr>Endereçamento</vt:lpstr>
      <vt:lpstr>Qualificação – aplicação subsidiária do CPC</vt:lpstr>
      <vt:lpstr>Slide 21</vt:lpstr>
      <vt:lpstr>TRT 9ª Região</vt:lpstr>
      <vt:lpstr>Slide 23</vt:lpstr>
      <vt:lpstr>TRT 9ª Região</vt:lpstr>
      <vt:lpstr>Slide 25</vt:lpstr>
      <vt:lpstr>TRT 15ª Região</vt:lpstr>
      <vt:lpstr>Breve exposição dos fatos – causa de pedir – dúvida:</vt:lpstr>
      <vt:lpstr>TRT 9ª Região</vt:lpstr>
      <vt:lpstr>Slide 29</vt:lpstr>
      <vt:lpstr>Slide 30</vt:lpstr>
      <vt:lpstr>Slide 31</vt:lpstr>
      <vt:lpstr>TRT 15ª Região</vt:lpstr>
      <vt:lpstr>Slide 33</vt:lpstr>
      <vt:lpstr>Breve exposição dos fatos – causa de pedir</vt:lpstr>
      <vt:lpstr>Dúvida: </vt:lpstr>
      <vt:lpstr>TRT 15ª Região</vt:lpstr>
      <vt:lpstr>Slide 37</vt:lpstr>
      <vt:lpstr>TRT 9ª Região</vt:lpstr>
      <vt:lpstr>TRT 9ª Região</vt:lpstr>
      <vt:lpstr>Slide 40</vt:lpstr>
      <vt:lpstr>Cuidado ao redigir...</vt:lpstr>
      <vt:lpstr>Resposta da advogada...</vt:lpstr>
      <vt:lpstr>Pedido</vt:lpstr>
      <vt:lpstr>Pedido</vt:lpstr>
      <vt:lpstr>Pedido</vt:lpstr>
      <vt:lpstr>Classificação dos pedidos</vt:lpstr>
      <vt:lpstr>Classificação dos pedidos</vt:lpstr>
      <vt:lpstr>TRT 15ª Região</vt:lpstr>
      <vt:lpstr>Slide 49</vt:lpstr>
      <vt:lpstr>TRT 15ª Região</vt:lpstr>
      <vt:lpstr>TRT 15ª Região</vt:lpstr>
      <vt:lpstr>Slide 52</vt:lpstr>
      <vt:lpstr>Classificação dos pedidos:</vt:lpstr>
      <vt:lpstr>Classificação dos pedidos:</vt:lpstr>
      <vt:lpstr>Data e assinatura do subscritor</vt:lpstr>
      <vt:lpstr>TRT 15ª Região</vt:lpstr>
      <vt:lpstr>Slide 57</vt:lpstr>
      <vt:lpstr>Documentos – momento da juntada </vt:lpstr>
      <vt:lpstr>TRT 9ª Região</vt:lpstr>
      <vt:lpstr>Slide 60</vt:lpstr>
      <vt:lpstr>Slide 61</vt:lpstr>
      <vt:lpstr>Outros requisitos – aplicação subsidiária do CPC</vt:lpstr>
      <vt:lpstr>Dúvida:</vt:lpstr>
      <vt:lpstr>TRT 9ª Região</vt:lpstr>
      <vt:lpstr>Slide 65</vt:lpstr>
      <vt:lpstr>Slide 66</vt:lpstr>
      <vt:lpstr>TRT 15ª Região</vt:lpstr>
      <vt:lpstr>TRT 9ª Região</vt:lpstr>
      <vt:lpstr>Slide 69</vt:lpstr>
      <vt:lpstr>Para rir um pouco...</vt:lpstr>
      <vt:lpstr>Disponível em http://www.migalhas.com.br/Quentes/17,MI180815,71043-Receita+de+pepino+agridoce+vai+parar+nos+autos+de+processo+mineiro</vt:lpstr>
      <vt:lpstr>Aditamento da petição inicial </vt:lpstr>
      <vt:lpstr>TRT 9ª Região – jurisprudência em sentido contrário</vt:lpstr>
      <vt:lpstr>Slide 74</vt:lpstr>
      <vt:lpstr>Dúvida:</vt:lpstr>
      <vt:lpstr>TRT 15ª Região</vt:lpstr>
      <vt:lpstr>TRT 9ª Região</vt:lpstr>
      <vt:lpstr>Slide 78</vt:lpstr>
      <vt:lpstr>Emenda à petição inicial</vt:lpstr>
      <vt:lpstr>TRT 15ª Região</vt:lpstr>
      <vt:lpstr>Slide 81</vt:lpstr>
      <vt:lpstr>Para rir um pouco...</vt:lpstr>
      <vt:lpstr>Audiência - conciliação</vt:lpstr>
      <vt:lpstr>Conciliação </vt:lpstr>
      <vt:lpstr>TRT 9ª Região</vt:lpstr>
      <vt:lpstr>Slide 86</vt:lpstr>
      <vt:lpstr>Dúvida:</vt:lpstr>
      <vt:lpstr>TRT 15ª Região</vt:lpstr>
      <vt:lpstr>Dúvida: </vt:lpstr>
      <vt:lpstr>TRT 15ª Região</vt:lpstr>
      <vt:lpstr>Slide 91</vt:lpstr>
      <vt:lpstr>TRT 15ª Região</vt:lpstr>
      <vt:lpstr>Slide 93</vt:lpstr>
      <vt:lpstr>Dúvida:</vt:lpstr>
      <vt:lpstr>TRT 15ª Região</vt:lpstr>
      <vt:lpstr>Slide 96</vt:lpstr>
      <vt:lpstr>Observação:</vt:lpstr>
      <vt:lpstr>TRT 15ª Região</vt:lpstr>
      <vt:lpstr>Slide 99</vt:lpstr>
      <vt:lpstr>Slide 100</vt:lpstr>
      <vt:lpstr>Resposta do réu</vt:lpstr>
      <vt:lpstr>Resposta do réu - Art. 847 CLT c/c Art. 297 e 300 CPC</vt:lpstr>
      <vt:lpstr>Resposta do réu - Art. 847 CLT c/c Art. 297 e 300 CPC</vt:lpstr>
      <vt:lpstr>Primeira petição: exceção</vt:lpstr>
      <vt:lpstr>Primeira petição: exceção</vt:lpstr>
      <vt:lpstr>Primeira petição: exceção</vt:lpstr>
      <vt:lpstr>Dúvida </vt:lpstr>
      <vt:lpstr>TRT 15ª Região</vt:lpstr>
      <vt:lpstr>Slide 109</vt:lpstr>
      <vt:lpstr>TRT 15ª Região</vt:lpstr>
      <vt:lpstr>Situação inusitada...</vt:lpstr>
      <vt:lpstr>Primeira petição: exceção</vt:lpstr>
      <vt:lpstr>TRT 15ª Região</vt:lpstr>
      <vt:lpstr>Slide 114</vt:lpstr>
      <vt:lpstr>TRT 15ª Região</vt:lpstr>
      <vt:lpstr>Segunda petição: defesa ou contestação</vt:lpstr>
      <vt:lpstr>Segunda petição: defesa ou contestação</vt:lpstr>
      <vt:lpstr>Segunda petição: defesa/ contestação</vt:lpstr>
      <vt:lpstr>Preliminares – Art. 301 CPC</vt:lpstr>
      <vt:lpstr>Para rir um pouco...</vt:lpstr>
      <vt:lpstr>Slide 121</vt:lpstr>
      <vt:lpstr>Prejudicial de mérito</vt:lpstr>
      <vt:lpstr>TRT 15ª Região</vt:lpstr>
      <vt:lpstr>Dúvida:</vt:lpstr>
      <vt:lpstr>TRT 15ª Região</vt:lpstr>
      <vt:lpstr>Prescrição intercorrente</vt:lpstr>
      <vt:lpstr>Contestação de mérito</vt:lpstr>
      <vt:lpstr>Compensação</vt:lpstr>
      <vt:lpstr>TRT 15ª Região</vt:lpstr>
      <vt:lpstr>Slide 130</vt:lpstr>
      <vt:lpstr>Dedução</vt:lpstr>
      <vt:lpstr>TRT 15ª Região</vt:lpstr>
      <vt:lpstr>Retenção</vt:lpstr>
      <vt:lpstr>Dúvida</vt:lpstr>
      <vt:lpstr>TST -  Processo ARR-451-62.2012.5.10.001</vt:lpstr>
      <vt:lpstr>Terceira petição</vt:lpstr>
      <vt:lpstr>Terceira petição: Reconvenção - Art. 315 CPC c/c 840, § 1º CLT</vt:lpstr>
      <vt:lpstr>TRT 15ª Região</vt:lpstr>
      <vt:lpstr>Terceira petição: Reconvenção</vt:lpstr>
      <vt:lpstr>Dúvida</vt:lpstr>
      <vt:lpstr>TRT 9ª Região</vt:lpstr>
      <vt:lpstr>Slide 142</vt:lpstr>
      <vt:lpstr>TRT 15ª Região</vt:lpstr>
      <vt:lpstr>Slide 144</vt:lpstr>
      <vt:lpstr>Para encerrar...</vt:lpstr>
    </vt:vector>
  </TitlesOfParts>
  <Company>Kille®Soft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RENATA</dc:creator>
  <cp:lastModifiedBy>usuario</cp:lastModifiedBy>
  <cp:revision>277</cp:revision>
  <cp:lastPrinted>2014-02-17T03:26:37Z</cp:lastPrinted>
  <dcterms:created xsi:type="dcterms:W3CDTF">2007-05-01T21:22:25Z</dcterms:created>
  <dcterms:modified xsi:type="dcterms:W3CDTF">2014-04-10T07:43:05Z</dcterms:modified>
</cp:coreProperties>
</file>