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98"/>
  </p:notesMasterIdLst>
  <p:handoutMasterIdLst>
    <p:handoutMasterId r:id="rId99"/>
  </p:handoutMasterIdLst>
  <p:sldIdLst>
    <p:sldId id="389" r:id="rId2"/>
    <p:sldId id="391" r:id="rId3"/>
    <p:sldId id="416" r:id="rId4"/>
    <p:sldId id="406" r:id="rId5"/>
    <p:sldId id="408" r:id="rId6"/>
    <p:sldId id="409" r:id="rId7"/>
    <p:sldId id="411" r:id="rId8"/>
    <p:sldId id="410" r:id="rId9"/>
    <p:sldId id="413" r:id="rId10"/>
    <p:sldId id="421" r:id="rId11"/>
    <p:sldId id="419" r:id="rId12"/>
    <p:sldId id="422" r:id="rId13"/>
    <p:sldId id="423" r:id="rId14"/>
    <p:sldId id="438" r:id="rId15"/>
    <p:sldId id="436" r:id="rId16"/>
    <p:sldId id="437" r:id="rId17"/>
    <p:sldId id="439" r:id="rId18"/>
    <p:sldId id="440" r:id="rId19"/>
    <p:sldId id="424" r:id="rId20"/>
    <p:sldId id="441" r:id="rId21"/>
    <p:sldId id="442" r:id="rId22"/>
    <p:sldId id="417" r:id="rId23"/>
    <p:sldId id="390" r:id="rId24"/>
    <p:sldId id="425" r:id="rId25"/>
    <p:sldId id="392" r:id="rId26"/>
    <p:sldId id="429" r:id="rId27"/>
    <p:sldId id="465" r:id="rId28"/>
    <p:sldId id="444" r:id="rId29"/>
    <p:sldId id="443" r:id="rId30"/>
    <p:sldId id="430" r:id="rId31"/>
    <p:sldId id="453" r:id="rId32"/>
    <p:sldId id="466" r:id="rId33"/>
    <p:sldId id="454" r:id="rId34"/>
    <p:sldId id="456" r:id="rId35"/>
    <p:sldId id="457" r:id="rId36"/>
    <p:sldId id="455" r:id="rId37"/>
    <p:sldId id="458" r:id="rId38"/>
    <p:sldId id="432" r:id="rId39"/>
    <p:sldId id="433" r:id="rId40"/>
    <p:sldId id="459" r:id="rId41"/>
    <p:sldId id="435" r:id="rId42"/>
    <p:sldId id="449" r:id="rId43"/>
    <p:sldId id="461" r:id="rId44"/>
    <p:sldId id="462" r:id="rId45"/>
    <p:sldId id="467" r:id="rId46"/>
    <p:sldId id="426" r:id="rId47"/>
    <p:sldId id="445" r:id="rId48"/>
    <p:sldId id="446" r:id="rId49"/>
    <p:sldId id="447" r:id="rId50"/>
    <p:sldId id="448" r:id="rId51"/>
    <p:sldId id="450" r:id="rId52"/>
    <p:sldId id="451" r:id="rId53"/>
    <p:sldId id="463" r:id="rId54"/>
    <p:sldId id="464" r:id="rId55"/>
    <p:sldId id="452" r:id="rId56"/>
    <p:sldId id="477" r:id="rId57"/>
    <p:sldId id="478" r:id="rId58"/>
    <p:sldId id="479" r:id="rId59"/>
    <p:sldId id="480" r:id="rId60"/>
    <p:sldId id="481" r:id="rId61"/>
    <p:sldId id="482" r:id="rId62"/>
    <p:sldId id="483" r:id="rId63"/>
    <p:sldId id="484" r:id="rId64"/>
    <p:sldId id="395" r:id="rId65"/>
    <p:sldId id="427" r:id="rId66"/>
    <p:sldId id="396" r:id="rId67"/>
    <p:sldId id="398" r:id="rId68"/>
    <p:sldId id="399" r:id="rId69"/>
    <p:sldId id="471" r:id="rId70"/>
    <p:sldId id="472" r:id="rId71"/>
    <p:sldId id="400" r:id="rId72"/>
    <p:sldId id="401" r:id="rId73"/>
    <p:sldId id="402" r:id="rId74"/>
    <p:sldId id="469" r:id="rId75"/>
    <p:sldId id="405" r:id="rId76"/>
    <p:sldId id="404" r:id="rId77"/>
    <p:sldId id="470" r:id="rId78"/>
    <p:sldId id="468" r:id="rId79"/>
    <p:sldId id="473" r:id="rId80"/>
    <p:sldId id="474" r:id="rId81"/>
    <p:sldId id="475" r:id="rId82"/>
    <p:sldId id="476" r:id="rId83"/>
    <p:sldId id="487" r:id="rId84"/>
    <p:sldId id="485" r:id="rId85"/>
    <p:sldId id="486" r:id="rId86"/>
    <p:sldId id="488" r:id="rId87"/>
    <p:sldId id="490" r:id="rId88"/>
    <p:sldId id="489" r:id="rId89"/>
    <p:sldId id="491" r:id="rId90"/>
    <p:sldId id="492" r:id="rId91"/>
    <p:sldId id="493" r:id="rId92"/>
    <p:sldId id="494" r:id="rId93"/>
    <p:sldId id="495" r:id="rId94"/>
    <p:sldId id="496" r:id="rId95"/>
    <p:sldId id="497" r:id="rId96"/>
    <p:sldId id="498" r:id="rId9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p:scale>
          <a:sx n="78" d="100"/>
          <a:sy n="78" d="100"/>
        </p:scale>
        <p:origin x="-1146" y="282"/>
      </p:cViewPr>
      <p:guideLst>
        <p:guide orient="horz" pos="2160"/>
        <p:guide pos="2880"/>
      </p:guideLst>
    </p:cSldViewPr>
  </p:slideViewPr>
  <p:outlineViewPr>
    <p:cViewPr>
      <p:scale>
        <a:sx n="33" d="100"/>
        <a:sy n="33" d="100"/>
      </p:scale>
      <p:origin x="54" y="5799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CC8993-4802-43C1-8D57-F58F993944E3}" type="datetimeFigureOut">
              <a:rPr lang="pt-BR" smtClean="0"/>
              <a:t>01/03/2014</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7E41B5-DA61-43F2-BE64-476BCB11D5F6}" type="slidenum">
              <a:rPr lang="pt-BR" smtClean="0"/>
              <a:t>‹nº›</a:t>
            </a:fld>
            <a:endParaRPr lang="pt-BR"/>
          </a:p>
        </p:txBody>
      </p:sp>
    </p:spTree>
    <p:extLst>
      <p:ext uri="{BB962C8B-B14F-4D97-AF65-F5344CB8AC3E}">
        <p14:creationId xmlns:p14="http://schemas.microsoft.com/office/powerpoint/2010/main" val="2503281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657DDF-0012-431C-98C0-8761536E2BA2}" type="datetimeFigureOut">
              <a:rPr lang="pt-BR" smtClean="0"/>
              <a:t>01/03/2014</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1" y="4343401"/>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718863-339A-439E-BDAE-E091F95F2E7C}" type="slidenum">
              <a:rPr lang="pt-BR" smtClean="0"/>
              <a:t>‹nº›</a:t>
            </a:fld>
            <a:endParaRPr lang="pt-BR"/>
          </a:p>
        </p:txBody>
      </p:sp>
    </p:spTree>
    <p:extLst>
      <p:ext uri="{BB962C8B-B14F-4D97-AF65-F5344CB8AC3E}">
        <p14:creationId xmlns:p14="http://schemas.microsoft.com/office/powerpoint/2010/main" val="2197919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5718863-339A-439E-BDAE-E091F95F2E7C}" type="slidenum">
              <a:rPr lang="pt-BR" smtClean="0"/>
              <a:t>1</a:t>
            </a:fld>
            <a:endParaRPr lang="pt-BR"/>
          </a:p>
        </p:txBody>
      </p:sp>
    </p:spTree>
    <p:extLst>
      <p:ext uri="{BB962C8B-B14F-4D97-AF65-F5344CB8AC3E}">
        <p14:creationId xmlns:p14="http://schemas.microsoft.com/office/powerpoint/2010/main" val="1662186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2">
        <a:schemeClr val="bg2"/>
      </p:bgRef>
    </p:bg>
    <p:spTree>
      <p:nvGrpSpPr>
        <p:cNvPr id="1" name=""/>
        <p:cNvGrpSpPr/>
        <p:nvPr/>
      </p:nvGrpSpPr>
      <p:grpSpPr>
        <a:xfrm>
          <a:off x="0" y="0"/>
          <a:ext cx="0" cy="0"/>
          <a:chOff x="0" y="0"/>
          <a:chExt cx="0" cy="0"/>
        </a:xfrm>
      </p:grpSpPr>
      <p:sp>
        <p:nvSpPr>
          <p:cNvPr id="7" name="Forma liv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orma livre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ítulo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pt-BR" smtClean="0"/>
              <a:t>Clique para editar o título mestre</a:t>
            </a:r>
            <a:endParaRPr kumimoji="0" lang="en-US"/>
          </a:p>
        </p:txBody>
      </p:sp>
      <p:sp>
        <p:nvSpPr>
          <p:cNvPr id="17" name="Subtítulo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30" name="Espaço Reservado para Data 29"/>
          <p:cNvSpPr>
            <a:spLocks noGrp="1"/>
          </p:cNvSpPr>
          <p:nvPr>
            <p:ph type="dt" sz="half" idx="10"/>
          </p:nvPr>
        </p:nvSpPr>
        <p:spPr/>
        <p:txBody>
          <a:bodyPr/>
          <a:lstStyle/>
          <a:p>
            <a:fld id="{729AECC0-B162-4660-AB5F-628BE10675B3}" type="datetime1">
              <a:rPr lang="pt-BR" smtClean="0"/>
              <a:t>01/03/2014</a:t>
            </a:fld>
            <a:endParaRPr lang="pt-BR"/>
          </a:p>
        </p:txBody>
      </p:sp>
      <p:sp>
        <p:nvSpPr>
          <p:cNvPr id="19" name="Espaço Reservado para Rodapé 18"/>
          <p:cNvSpPr>
            <a:spLocks noGrp="1"/>
          </p:cNvSpPr>
          <p:nvPr>
            <p:ph type="ftr" sz="quarter" idx="11"/>
          </p:nvPr>
        </p:nvSpPr>
        <p:spPr/>
        <p:txBody>
          <a:bodyPr/>
          <a:lstStyle/>
          <a:p>
            <a:endParaRPr lang="pt-BR"/>
          </a:p>
        </p:txBody>
      </p:sp>
      <p:sp>
        <p:nvSpPr>
          <p:cNvPr id="27" name="Espaço Reservado para Número de Slide 26"/>
          <p:cNvSpPr>
            <a:spLocks noGrp="1"/>
          </p:cNvSpPr>
          <p:nvPr>
            <p:ph type="sldNum" sz="quarter" idx="12"/>
          </p:nvPr>
        </p:nvSpPr>
        <p:spPr/>
        <p:txBody>
          <a:bodyPr/>
          <a:lstStyle/>
          <a:p>
            <a:fld id="{F76D91F3-5ED0-4DA1-941E-C680AF2B21BE}"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EF01C4D9-E045-4198-8C8E-B472ED7811E4}" type="datetime1">
              <a:rPr lang="pt-BR" smtClean="0"/>
              <a:t>01/03/2014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6D91F3-5ED0-4DA1-941E-C680AF2B21BE}"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C7CC8FDE-65FE-41D5-8360-B0CE65EA820B}" type="datetime1">
              <a:rPr lang="pt-BR" smtClean="0"/>
              <a:t>01/03/2014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6D91F3-5ED0-4DA1-941E-C680AF2B21BE}"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a:lvl1pPr>
          </a:lstStyle>
          <a:p>
            <a:r>
              <a:rPr kumimoji="0" lang="pt-BR" smtClean="0"/>
              <a:t>Clique para editar 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D13E2C6-0CD5-4EA7-8ED2-A92BEED7AE20}" type="datetime1">
              <a:rPr lang="pt-BR" smtClean="0"/>
              <a:t>01/03/2014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6D91F3-5ED0-4DA1-941E-C680AF2B21BE}"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2">
        <a:schemeClr val="bg2"/>
      </p:bgRef>
    </p:bg>
    <p:spTree>
      <p:nvGrpSpPr>
        <p:cNvPr id="1" name=""/>
        <p:cNvGrpSpPr/>
        <p:nvPr/>
      </p:nvGrpSpPr>
      <p:grpSpPr>
        <a:xfrm>
          <a:off x="0" y="0"/>
          <a:ext cx="0" cy="0"/>
          <a:chOff x="0" y="0"/>
          <a:chExt cx="0" cy="0"/>
        </a:xfrm>
      </p:grpSpPr>
      <p:sp>
        <p:nvSpPr>
          <p:cNvPr id="7" name="Forma liv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orma livre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ítulo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 texto mestre</a:t>
            </a:r>
          </a:p>
        </p:txBody>
      </p:sp>
      <p:sp>
        <p:nvSpPr>
          <p:cNvPr id="4" name="Espaço Reservado para Data 3"/>
          <p:cNvSpPr>
            <a:spLocks noGrp="1"/>
          </p:cNvSpPr>
          <p:nvPr>
            <p:ph type="dt" sz="half" idx="10"/>
          </p:nvPr>
        </p:nvSpPr>
        <p:spPr/>
        <p:txBody>
          <a:bodyPr/>
          <a:lstStyle/>
          <a:p>
            <a:fld id="{26E5360F-2EC8-44C0-AC81-39A20392D5DD}" type="datetime1">
              <a:rPr lang="pt-BR" smtClean="0"/>
              <a:t>01/03/2014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6D91F3-5ED0-4DA1-941E-C680AF2B21BE}"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1143000"/>
          </a:xfrm>
        </p:spPr>
        <p:txBody>
          <a:bodyPr/>
          <a:lstStyle/>
          <a:p>
            <a:r>
              <a:rPr kumimoji="0" lang="pt-BR" smtClean="0"/>
              <a:t>Clique para editar o título mestre</a:t>
            </a:r>
            <a:endParaRPr kumimoji="0" lang="en-US"/>
          </a:p>
        </p:txBody>
      </p:sp>
      <p:sp>
        <p:nvSpPr>
          <p:cNvPr id="3" name="Espaço Reservado para Conteúdo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5A8CD20A-47B0-448D-8D12-6EE0AB1D1E39}" type="datetime1">
              <a:rPr lang="pt-BR" smtClean="0"/>
              <a:t>01/03/2014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76D91F3-5ED0-4DA1-941E-C680AF2B21BE}"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8229600" cy="1143000"/>
          </a:xfrm>
        </p:spPr>
        <p:txBody>
          <a:bodyPr anchor="ctr"/>
          <a:lstStyle>
            <a:lvl1pPr>
              <a:defRPr/>
            </a:lvl1pPr>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 texto mestre</a:t>
            </a:r>
          </a:p>
        </p:txBody>
      </p:sp>
      <p:sp>
        <p:nvSpPr>
          <p:cNvPr id="4" name="Espaço Reservado para Texto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 texto mestre</a:t>
            </a:r>
          </a:p>
        </p:txBody>
      </p:sp>
      <p:sp>
        <p:nvSpPr>
          <p:cNvPr id="5" name="Espaço Reservado para Conteúdo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p>
            <a:fld id="{35EDC5BB-EF6F-4865-887B-AF6EB02880EB}" type="datetime1">
              <a:rPr lang="pt-BR" smtClean="0"/>
              <a:t>01/03/2014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F76D91F3-5ED0-4DA1-941E-C680AF2B21BE}"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320"/>
            <a:ext cx="7470648" cy="1143000"/>
          </a:xfrm>
        </p:spPr>
        <p:txBody>
          <a:bodyPr anchor="ctr"/>
          <a:lstStyle>
            <a:lvl1pPr algn="l">
              <a:defRPr sz="4600"/>
            </a:lvl1pPr>
          </a:lstStyle>
          <a:p>
            <a:r>
              <a:rPr kumimoji="0" lang="pt-BR" smtClean="0"/>
              <a:t>Clique para editar o título mestre</a:t>
            </a:r>
            <a:endParaRPr kumimoji="0" lang="en-US"/>
          </a:p>
        </p:txBody>
      </p:sp>
      <p:sp>
        <p:nvSpPr>
          <p:cNvPr id="7" name="Espaço Reservado para Data 6"/>
          <p:cNvSpPr>
            <a:spLocks noGrp="1"/>
          </p:cNvSpPr>
          <p:nvPr>
            <p:ph type="dt" sz="half" idx="10"/>
          </p:nvPr>
        </p:nvSpPr>
        <p:spPr/>
        <p:txBody>
          <a:bodyPr/>
          <a:lstStyle/>
          <a:p>
            <a:fld id="{BC9BBE3C-21D0-47EE-AE46-B8AC42EC2852}" type="datetime1">
              <a:rPr lang="pt-BR" smtClean="0"/>
              <a:t>01/03/2014</a:t>
            </a:fld>
            <a:endParaRPr lang="pt-BR"/>
          </a:p>
        </p:txBody>
      </p:sp>
      <p:sp>
        <p:nvSpPr>
          <p:cNvPr id="8" name="Espaço Reservado para Número de Slide 7"/>
          <p:cNvSpPr>
            <a:spLocks noGrp="1"/>
          </p:cNvSpPr>
          <p:nvPr>
            <p:ph type="sldNum" sz="quarter" idx="11"/>
          </p:nvPr>
        </p:nvSpPr>
        <p:spPr/>
        <p:txBody>
          <a:bodyPr/>
          <a:lstStyle/>
          <a:p>
            <a:fld id="{F76D91F3-5ED0-4DA1-941E-C680AF2B21BE}" type="slidenum">
              <a:rPr lang="pt-BR" smtClean="0"/>
              <a:pPr/>
              <a:t>‹nº›</a:t>
            </a:fld>
            <a:endParaRPr lang="pt-BR"/>
          </a:p>
        </p:txBody>
      </p:sp>
      <p:sp>
        <p:nvSpPr>
          <p:cNvPr id="9" name="Espaço Reservado para Rodapé 8"/>
          <p:cNvSpPr>
            <a:spLocks noGrp="1"/>
          </p:cNvSpPr>
          <p:nvPr>
            <p:ph type="ftr" sz="quarter" idx="12"/>
          </p:nvPr>
        </p:nvSpPr>
        <p:spPr/>
        <p:txBody>
          <a:bodyPr/>
          <a:lstStyle/>
          <a:p>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0E639730-7F14-4D41-B45B-E99E09B32880}" type="datetime1">
              <a:rPr lang="pt-BR" smtClean="0"/>
              <a:t>01/03/2014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pt-BR" smtClean="0"/>
              <a:t>Clique para editar o título mestre</a:t>
            </a:r>
            <a:endParaRPr kumimoji="0" lang="en-US"/>
          </a:p>
        </p:txBody>
      </p:sp>
      <p:sp>
        <p:nvSpPr>
          <p:cNvPr id="3" name="Espaço Reservado para Texto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 texto mestre</a:t>
            </a:r>
          </a:p>
        </p:txBody>
      </p:sp>
      <p:sp>
        <p:nvSpPr>
          <p:cNvPr id="4" name="Espaço Reservado para Conteúdo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F14549EB-7C33-45B8-8958-CAADC946998F}" type="datetime1">
              <a:rPr lang="pt-BR" smtClean="0"/>
              <a:t>01/03/2014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a:xfrm>
            <a:off x="8156448" y="6422064"/>
            <a:ext cx="762000" cy="365125"/>
          </a:xfrm>
        </p:spPr>
        <p:txBody>
          <a:bodyPr/>
          <a:lstStyle/>
          <a:p>
            <a:fld id="{F76D91F3-5ED0-4DA1-941E-C680AF2B21BE}"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pt-BR" smtClean="0"/>
              <a:t>Clique para editar o título mestre</a:t>
            </a:r>
            <a:endParaRPr kumimoji="0" lang="en-US"/>
          </a:p>
        </p:txBody>
      </p:sp>
      <p:sp>
        <p:nvSpPr>
          <p:cNvPr id="3" name="Espaço Reservado para Imagem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pt-BR" smtClean="0"/>
              <a:t>Clique para editar o texto mestre</a:t>
            </a:r>
          </a:p>
        </p:txBody>
      </p:sp>
      <p:sp>
        <p:nvSpPr>
          <p:cNvPr id="5" name="Espaço Reservado para Data 4"/>
          <p:cNvSpPr>
            <a:spLocks noGrp="1"/>
          </p:cNvSpPr>
          <p:nvPr>
            <p:ph type="dt" sz="half" idx="10"/>
          </p:nvPr>
        </p:nvSpPr>
        <p:spPr>
          <a:xfrm>
            <a:off x="457200" y="6422064"/>
            <a:ext cx="2133600" cy="365125"/>
          </a:xfrm>
        </p:spPr>
        <p:txBody>
          <a:bodyPr/>
          <a:lstStyle/>
          <a:p>
            <a:fld id="{1DE0F2BB-665F-4615-A0AD-F5B8B8ADE916}" type="datetime1">
              <a:rPr lang="pt-BR" smtClean="0"/>
              <a:t>01/03/2014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76D91F3-5ED0-4DA1-941E-C680AF2B21BE}"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orma livre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orma livre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Espaço Reservado para Título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pt-BR" smtClean="0"/>
              <a:t>Clique para editar o título mestre</a:t>
            </a:r>
            <a:endParaRPr kumimoji="0" lang="en-US"/>
          </a:p>
        </p:txBody>
      </p:sp>
      <p:sp>
        <p:nvSpPr>
          <p:cNvPr id="30" name="Espaço Reservado para Texto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pt-BR" smtClean="0"/>
              <a:t>Clique para editar 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0" name="Espaço Reservado para Data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635BFA3C-AF66-4D86-9933-D5D63D0BF222}" type="datetime1">
              <a:rPr lang="pt-BR" smtClean="0"/>
              <a:t>01/03/2014</a:t>
            </a:fld>
            <a:endParaRPr lang="pt-BR"/>
          </a:p>
        </p:txBody>
      </p:sp>
      <p:sp>
        <p:nvSpPr>
          <p:cNvPr id="22" name="Espaço Reservado para Rodapé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pt-BR"/>
          </a:p>
        </p:txBody>
      </p:sp>
      <p:sp>
        <p:nvSpPr>
          <p:cNvPr id="18" name="Espaço Reservado para Número de Slide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F76D91F3-5ED0-4DA1-941E-C680AF2B21BE}" type="slidenum">
              <a:rPr lang="pt-BR" smtClean="0"/>
              <a:pPr/>
              <a:t>‹nº›</a:t>
            </a:fld>
            <a:endParaRPr lang="pt-BR"/>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Autofit/>
          </a:bodyPr>
          <a:lstStyle/>
          <a:p>
            <a:r>
              <a:rPr lang="pt-BR" sz="3800" dirty="0" smtClean="0"/>
              <a:t>Partes</a:t>
            </a:r>
            <a:r>
              <a:rPr lang="pt-BR" sz="3800" dirty="0"/>
              <a:t>, representação, </a:t>
            </a:r>
            <a:r>
              <a:rPr lang="pt-BR" sz="3800" dirty="0" smtClean="0"/>
              <a:t>procuradores e terceiros</a:t>
            </a:r>
            <a:br>
              <a:rPr lang="pt-BR" sz="3800" dirty="0" smtClean="0"/>
            </a:br>
            <a:r>
              <a:rPr lang="pt-BR" sz="3800" dirty="0" smtClean="0"/>
              <a:t>08/03/2014</a:t>
            </a:r>
            <a:endParaRPr lang="pt-BR" sz="3800" dirty="0"/>
          </a:p>
        </p:txBody>
      </p:sp>
      <p:sp>
        <p:nvSpPr>
          <p:cNvPr id="3" name="Subtítulo 2"/>
          <p:cNvSpPr>
            <a:spLocks noGrp="1"/>
          </p:cNvSpPr>
          <p:nvPr>
            <p:ph type="subTitle" idx="1"/>
          </p:nvPr>
        </p:nvSpPr>
        <p:spPr/>
        <p:txBody>
          <a:bodyPr/>
          <a:lstStyle/>
          <a:p>
            <a:r>
              <a:rPr lang="pt-BR" dirty="0" smtClean="0"/>
              <a:t>Profa. Renata Cristina de Oliveira Alencar Silva</a:t>
            </a:r>
          </a:p>
          <a:p>
            <a:r>
              <a:rPr lang="pt-BR" dirty="0" smtClean="0"/>
              <a:t>Contato: renatacoasilva@hotmail.com</a:t>
            </a:r>
            <a:endParaRPr lang="pt-BR" dirty="0"/>
          </a:p>
        </p:txBody>
      </p:sp>
    </p:spTree>
    <p:extLst>
      <p:ext uri="{BB962C8B-B14F-4D97-AF65-F5344CB8AC3E}">
        <p14:creationId xmlns:p14="http://schemas.microsoft.com/office/powerpoint/2010/main" val="423484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Litisconsórcio ativo – TRT 9ª Região - possibilidade</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a:t>TRT-PR-21-10-2011 EMENTA: LITISCONSÓRCIO ATIVO. PROCESSO DO TRABALHO. POSSIBILIDADE. É cabível a formação do litisconsórcio ativo facultativo a que se refere o artigo 46 do Código de Processo Civil (CPC), porque, no artigo 842 da Consolidação das Leis do Trabalho (CLT), consta autorização expressa para adoção desse procedimento no Processo do Trabalho. Recurso ordinário dos reclamantes conhecido e provido.</a:t>
            </a:r>
          </a:p>
          <a:p>
            <a:r>
              <a:rPr lang="pt-BR" dirty="0" smtClean="0"/>
              <a:t>TRT-PR-02785-2010-322-09-00-8-ACO-41713-2011 </a:t>
            </a:r>
            <a:r>
              <a:rPr lang="pt-BR" dirty="0"/>
              <a:t>- 3A. </a:t>
            </a:r>
            <a:r>
              <a:rPr lang="pt-BR" dirty="0" smtClean="0"/>
              <a:t>TURMA. Relator</a:t>
            </a:r>
            <a:r>
              <a:rPr lang="pt-BR" dirty="0"/>
              <a:t>: ALTINO PEDROZO DOS </a:t>
            </a:r>
            <a:r>
              <a:rPr lang="pt-BR" dirty="0" smtClean="0"/>
              <a:t>SANTOS. Publicado </a:t>
            </a:r>
            <a:r>
              <a:rPr lang="pt-BR" dirty="0"/>
              <a:t>no DEJT em 21-10-2011</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10</a:t>
            </a:fld>
            <a:endParaRPr lang="pt-BR"/>
          </a:p>
        </p:txBody>
      </p:sp>
    </p:spTree>
    <p:extLst>
      <p:ext uri="{BB962C8B-B14F-4D97-AF65-F5344CB8AC3E}">
        <p14:creationId xmlns:p14="http://schemas.microsoft.com/office/powerpoint/2010/main" val="3886510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sz="3600" dirty="0"/>
              <a:t>Litisconsórcio ativo – TRT 9ª </a:t>
            </a:r>
            <a:r>
              <a:rPr lang="pt-BR" sz="3600" dirty="0" smtClean="0"/>
              <a:t>Região – </a:t>
            </a:r>
            <a:r>
              <a:rPr lang="pt-BR" sz="3600" u="sng" dirty="0" smtClean="0"/>
              <a:t>impossibilidade</a:t>
            </a:r>
            <a:r>
              <a:rPr lang="pt-BR" sz="3600" dirty="0" smtClean="0"/>
              <a:t> – aplicação do Art. 46, parágrafo único CPC</a:t>
            </a:r>
            <a:endParaRPr lang="pt-BR" sz="3600" dirty="0"/>
          </a:p>
        </p:txBody>
      </p:sp>
      <p:sp>
        <p:nvSpPr>
          <p:cNvPr id="3" name="Espaço Reservado para Conteúdo 2"/>
          <p:cNvSpPr>
            <a:spLocks noGrp="1"/>
          </p:cNvSpPr>
          <p:nvPr>
            <p:ph idx="1"/>
          </p:nvPr>
        </p:nvSpPr>
        <p:spPr/>
        <p:txBody>
          <a:bodyPr>
            <a:normAutofit fontScale="62500" lnSpcReduction="20000"/>
          </a:bodyPr>
          <a:lstStyle/>
          <a:p>
            <a:r>
              <a:rPr lang="pt-BR" dirty="0"/>
              <a:t>TRT-PR-01-06-2012 ARTIGO 842 DA CLT. ACUMULAÇÃO DE AÇÕES. No presente caso, em que cinco autores postulam o reconhecimento de vínculo de emprego com a ré, o litisconsórcio ativo tornaria indevidamente complexa a instrução processual, a qual teria que ser específica para cada trabalhador ou grupo de trabalhadores. Na hipótese de deferimento dos pedidos de natureza condenatória, formulados por quatro dos cinco autores, não menos difícil seria o julgamento e liquidação da sentença, circunstância que muitas vezes prejudica o próprio obreiro. Destarte, e considerando a necessidade de conciliar o artigo 842 da CLT com o artigo 5.º, LV, da CRFB, não foi sem acerto que, no uso da ampla direção do processo, conferida pelo artigo 765 da CLT, o juízo monocrático decidiu extinguir o processo sem resolução do mérito. Recurso ordinário conhecido e, no mérito, desprovido</a:t>
            </a:r>
            <a:r>
              <a:rPr lang="pt-BR" dirty="0" smtClean="0"/>
              <a:t>. </a:t>
            </a:r>
            <a:endParaRPr lang="pt-BR" dirty="0"/>
          </a:p>
          <a:p>
            <a:r>
              <a:rPr lang="pt-BR" dirty="0"/>
              <a:t>TRT-PR-16594-2011-006-09-00-0-ACO-23797-2012 - 4A. </a:t>
            </a:r>
            <a:r>
              <a:rPr lang="pt-BR" dirty="0" smtClean="0"/>
              <a:t>TURMA Relator</a:t>
            </a:r>
            <a:r>
              <a:rPr lang="pt-BR" dirty="0"/>
              <a:t>: LUIZ CELSO </a:t>
            </a:r>
            <a:r>
              <a:rPr lang="pt-BR" dirty="0" smtClean="0"/>
              <a:t>NAPP. Publicado </a:t>
            </a:r>
            <a:r>
              <a:rPr lang="pt-BR" dirty="0"/>
              <a:t>no DEJT em 01-06-2012</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11</a:t>
            </a:fld>
            <a:endParaRPr lang="pt-BR"/>
          </a:p>
        </p:txBody>
      </p:sp>
    </p:spTree>
    <p:extLst>
      <p:ext uri="{BB962C8B-B14F-4D97-AF65-F5344CB8AC3E}">
        <p14:creationId xmlns:p14="http://schemas.microsoft.com/office/powerpoint/2010/main" val="3922565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Litisconsórcio ativo – TRT 9ª </a:t>
            </a:r>
            <a:r>
              <a:rPr lang="pt-BR" dirty="0" smtClean="0"/>
              <a:t>Região - </a:t>
            </a:r>
            <a:r>
              <a:rPr lang="pt-BR" u="sng" dirty="0" smtClean="0"/>
              <a:t>impossibilidade</a:t>
            </a:r>
            <a:endParaRPr lang="pt-BR" u="sng" dirty="0"/>
          </a:p>
        </p:txBody>
      </p:sp>
      <p:sp>
        <p:nvSpPr>
          <p:cNvPr id="3" name="Espaço Reservado para Conteúdo 2"/>
          <p:cNvSpPr>
            <a:spLocks noGrp="1"/>
          </p:cNvSpPr>
          <p:nvPr>
            <p:ph idx="1"/>
          </p:nvPr>
        </p:nvSpPr>
        <p:spPr/>
        <p:txBody>
          <a:bodyPr>
            <a:normAutofit fontScale="70000" lnSpcReduction="20000"/>
          </a:bodyPr>
          <a:lstStyle/>
          <a:p>
            <a:r>
              <a:rPr lang="pt-BR" dirty="0"/>
              <a:t>TRT-PR-24-09-2010 LITISCONSÓRCIO ATIVO - INCABÍVEL - IMPOSSIBILIDADE DE DESMEMBRAMENTO - EXTINÇÃO DO PROCESSO SEM RESOLUÇÃO DE MÉRITO. A possibilidade de desmembramento refere-se aos casos em que o litisconsórcio ativo não é aconselhável por afronta a celeridade processual ou representar óbice à ampla defesa, mas não no caso em que o litisconsórcio é incabível por ausência de pressuposto de constituição e desenvolvimento válido e regular do processo, hipótese em que o processo deve ser extinto sem resolução de mérito nos termos do art. 267, inciso IV do CPC.</a:t>
            </a:r>
          </a:p>
          <a:p>
            <a:r>
              <a:rPr lang="pt-BR" dirty="0" smtClean="0"/>
              <a:t>TRT-PR-01966-2008-657-09-00-0-ACO-30915-2010 </a:t>
            </a:r>
            <a:r>
              <a:rPr lang="pt-BR" dirty="0"/>
              <a:t>- 5A. </a:t>
            </a:r>
            <a:r>
              <a:rPr lang="pt-BR" dirty="0" smtClean="0"/>
              <a:t>TURMA. Relator</a:t>
            </a:r>
            <a:r>
              <a:rPr lang="pt-BR" dirty="0"/>
              <a:t>: NAIR MARIA RAMOS </a:t>
            </a:r>
            <a:r>
              <a:rPr lang="pt-BR" dirty="0" smtClean="0"/>
              <a:t>GUBERT. Publicado </a:t>
            </a:r>
            <a:r>
              <a:rPr lang="pt-BR" dirty="0"/>
              <a:t>no DEJT em 24-09-2010</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12</a:t>
            </a:fld>
            <a:endParaRPr lang="pt-BR"/>
          </a:p>
        </p:txBody>
      </p:sp>
    </p:spTree>
    <p:extLst>
      <p:ext uri="{BB962C8B-B14F-4D97-AF65-F5344CB8AC3E}">
        <p14:creationId xmlns:p14="http://schemas.microsoft.com/office/powerpoint/2010/main" val="2367372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Litisconsórcio ativo – TRT 9ª Região</a:t>
            </a:r>
          </a:p>
        </p:txBody>
      </p:sp>
      <p:sp>
        <p:nvSpPr>
          <p:cNvPr id="3" name="Espaço Reservado para Conteúdo 2"/>
          <p:cNvSpPr>
            <a:spLocks noGrp="1"/>
          </p:cNvSpPr>
          <p:nvPr>
            <p:ph idx="1"/>
          </p:nvPr>
        </p:nvSpPr>
        <p:spPr/>
        <p:txBody>
          <a:bodyPr>
            <a:normAutofit fontScale="55000" lnSpcReduction="20000"/>
          </a:bodyPr>
          <a:lstStyle/>
          <a:p>
            <a:r>
              <a:rPr lang="pt-BR" dirty="0"/>
              <a:t>TRT-PR-10-06-2008 AÇÃO DE CUMPRIMENTO - LIQUIDAÇÃO DE SENTENÇA. As decisões proferidas em processo decorrente de ação de cumprimento seguirão as regras previstas no Código de Defesa do Consumidor. Os empregados da Ré, associados do Sindicato Autor, que se enquadram na hipótese acima indicada poderão se habilitar, diretamente, ou através do Sindicato autor, nos termos do art. 97 do CDC. Tendo em vista o disposto no art. 7º, XXIX, da Constituição, terão os interessados o prazo de 5 (cinco) anos, contados do trânsito em julgado da decisão, para realizar a habilitação no processo de liquidação. A liquidação e a execução serão necessariamente personalizadas e divisíveis, de modo que aquele que comparecer em </a:t>
            </a:r>
            <a:r>
              <a:rPr lang="pt-BR" dirty="0" err="1"/>
              <a:t>Juizo</a:t>
            </a:r>
            <a:r>
              <a:rPr lang="pt-BR" dirty="0"/>
              <a:t> para habilitar crédito do empregado interessado deverá apresentar procuração para promover a respectiva liquidação. O procedimento de liquidação será realizado em autos separados, sendo possível a formação de litisconsórcio ativo.</a:t>
            </a:r>
          </a:p>
          <a:p>
            <a:r>
              <a:rPr lang="pt-BR" dirty="0" smtClean="0"/>
              <a:t>TRT-PR-03562-2007-018-09-00-9-ACO-19481-2008 </a:t>
            </a:r>
            <a:r>
              <a:rPr lang="pt-BR" dirty="0"/>
              <a:t>- 2A. </a:t>
            </a:r>
            <a:r>
              <a:rPr lang="pt-BR" dirty="0" smtClean="0"/>
              <a:t>TURMA. Relator</a:t>
            </a:r>
            <a:r>
              <a:rPr lang="pt-BR" dirty="0"/>
              <a:t>: EDUARDO MILLÉO </a:t>
            </a:r>
            <a:r>
              <a:rPr lang="pt-BR" dirty="0" smtClean="0"/>
              <a:t>BARACAT. Publicado </a:t>
            </a:r>
            <a:r>
              <a:rPr lang="pt-BR" dirty="0"/>
              <a:t>no DJPR em 10-06-2008</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13</a:t>
            </a:fld>
            <a:endParaRPr lang="pt-BR"/>
          </a:p>
        </p:txBody>
      </p:sp>
    </p:spTree>
    <p:extLst>
      <p:ext uri="{BB962C8B-B14F-4D97-AF65-F5344CB8AC3E}">
        <p14:creationId xmlns:p14="http://schemas.microsoft.com/office/powerpoint/2010/main" val="2672525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600" dirty="0"/>
              <a:t>TRT 9ª </a:t>
            </a:r>
            <a:r>
              <a:rPr lang="pt-BR" sz="3600" dirty="0" smtClean="0"/>
              <a:t>Região – nulidade de contrato temporário – litisconsórcio passivo</a:t>
            </a:r>
            <a:endParaRPr lang="pt-BR" sz="3600" dirty="0"/>
          </a:p>
        </p:txBody>
      </p:sp>
      <p:sp>
        <p:nvSpPr>
          <p:cNvPr id="3" name="Espaço Reservado para Conteúdo 2"/>
          <p:cNvSpPr>
            <a:spLocks noGrp="1"/>
          </p:cNvSpPr>
          <p:nvPr>
            <p:ph idx="1"/>
          </p:nvPr>
        </p:nvSpPr>
        <p:spPr/>
        <p:txBody>
          <a:bodyPr>
            <a:normAutofit fontScale="62500" lnSpcReduction="20000"/>
          </a:bodyPr>
          <a:lstStyle/>
          <a:p>
            <a:r>
              <a:rPr lang="pt-BR" dirty="0"/>
              <a:t>TRT-PR-17-08-2010 Trabalho temporário. Pedido de nulidade. Litisconsórcio necessário. A relação de trabalho temporário, por definição legal, é triangular, compreendendo o empregado, a empresa de trabalho temporário e a empresa tomadora de serviços. Assim, a ação judicial cujo objeto é a declaração de nulidade do contrato de trabalho temporário pressupõe, necessariamente, a presença desses três sujeitos, sem o que a relação jurídica processual não se forma corretamente. Desse modo, o reclamante deveria ter formulado a demanda em face das duas pessoas jurídicas envolvidas na contratação ora questionada, em típico litisconsórcio necessário, em razão da natureza da relação jurídica havida, sob pena de extinção do processo sem resolução do mérito, por falta de pressuposto processual (inteligência do art. 47 do CPC).</a:t>
            </a:r>
          </a:p>
          <a:p>
            <a:r>
              <a:rPr lang="pt-BR" dirty="0" smtClean="0"/>
              <a:t>TRT-PR-06959-2008-003-09-00-4-ACO-26197-2010 </a:t>
            </a:r>
            <a:r>
              <a:rPr lang="pt-BR" dirty="0"/>
              <a:t>- 2A. </a:t>
            </a:r>
            <a:r>
              <a:rPr lang="pt-BR" dirty="0" smtClean="0"/>
              <a:t>TURMA. Relator</a:t>
            </a:r>
            <a:r>
              <a:rPr lang="pt-BR" dirty="0"/>
              <a:t>: MÁRCIO DIONÍSIO </a:t>
            </a:r>
            <a:r>
              <a:rPr lang="pt-BR" dirty="0" smtClean="0"/>
              <a:t>GAPSKI. Publicado </a:t>
            </a:r>
            <a:r>
              <a:rPr lang="pt-BR" dirty="0"/>
              <a:t>no DEJT em 17-08-2010</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14</a:t>
            </a:fld>
            <a:endParaRPr lang="pt-BR"/>
          </a:p>
        </p:txBody>
      </p:sp>
    </p:spTree>
    <p:extLst>
      <p:ext uri="{BB962C8B-B14F-4D97-AF65-F5344CB8AC3E}">
        <p14:creationId xmlns:p14="http://schemas.microsoft.com/office/powerpoint/2010/main" val="1510211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Em caso de litisconsórcio passivo, há revelia se um dos réus não contestar a ação? Aplica-se o Art. 48 CPC?</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15</a:t>
            </a:fld>
            <a:endParaRPr lang="pt-BR"/>
          </a:p>
        </p:txBody>
      </p:sp>
    </p:spTree>
    <p:extLst>
      <p:ext uri="{BB962C8B-B14F-4D97-AF65-F5344CB8AC3E}">
        <p14:creationId xmlns:p14="http://schemas.microsoft.com/office/powerpoint/2010/main" val="3719812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Litisconsórcio passivo:</a:t>
            </a:r>
            <a:endParaRPr lang="pt-BR" dirty="0"/>
          </a:p>
        </p:txBody>
      </p:sp>
      <p:sp>
        <p:nvSpPr>
          <p:cNvPr id="3" name="Espaço Reservado para Conteúdo 2"/>
          <p:cNvSpPr>
            <a:spLocks noGrp="1"/>
          </p:cNvSpPr>
          <p:nvPr>
            <p:ph idx="1"/>
          </p:nvPr>
        </p:nvSpPr>
        <p:spPr/>
        <p:txBody>
          <a:bodyPr/>
          <a:lstStyle/>
          <a:p>
            <a:r>
              <a:rPr lang="pt-BR" dirty="0"/>
              <a:t>Art. 320, I CPC = A revelia não induz, contudo, o efeito mencionado no artigo antecedente:</a:t>
            </a:r>
          </a:p>
          <a:p>
            <a:r>
              <a:rPr lang="pt-BR" dirty="0"/>
              <a:t>I - se, havendo pluralidade de réus, algum deles contestar a ação;</a:t>
            </a:r>
          </a:p>
          <a:p>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16</a:t>
            </a:fld>
            <a:endParaRPr lang="pt-BR"/>
          </a:p>
        </p:txBody>
      </p:sp>
    </p:spTree>
    <p:extLst>
      <p:ext uri="{BB962C8B-B14F-4D97-AF65-F5344CB8AC3E}">
        <p14:creationId xmlns:p14="http://schemas.microsoft.com/office/powerpoint/2010/main" val="3375576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TRT 9ª Região – responsabilidade subsidiária</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a:t>TRT-PR-04-10-2013 RESPONSABILIDADE SUBSIDIÁRIA. REVELIA DA PRESTADORA DOS SERVIÇOS. EFEITOS. A dicção do art. 320, I do CPC, no sentido de afastar os efeitos da revelia nos casos de pluralidade de réus quando um deles contestar a ação, está se referindo às hipóteses de litisconsórcio necessário. Tratando-se de reclamados na condição de prestadora e tomadora dos serviços, o que se tem é litisconsórcio do tipo facultativo simples. Por conseguinte, não se aplica a regra contida na parte final do artigo 48 do CPC.</a:t>
            </a:r>
          </a:p>
          <a:p>
            <a:r>
              <a:rPr lang="pt-BR" b="1" dirty="0"/>
              <a:t>TRT-PR-02179-2011-303-09-00-5-ACO-39851-2013 - 4A. </a:t>
            </a:r>
            <a:r>
              <a:rPr lang="pt-BR" b="1" dirty="0" smtClean="0"/>
              <a:t>TURMA. Relator</a:t>
            </a:r>
            <a:r>
              <a:rPr lang="pt-BR" b="1" dirty="0"/>
              <a:t>: MÁRCIA </a:t>
            </a:r>
            <a:r>
              <a:rPr lang="pt-BR" b="1" dirty="0" smtClean="0"/>
              <a:t>DOMINGUES. Publicado </a:t>
            </a:r>
            <a:r>
              <a:rPr lang="pt-BR" b="1" dirty="0"/>
              <a:t>no DEJT em </a:t>
            </a:r>
            <a:r>
              <a:rPr lang="pt-BR" b="1" dirty="0" smtClean="0"/>
              <a:t>04-10-201</a:t>
            </a:r>
            <a:endParaRPr lang="pt-BR" dirty="0" smtClean="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17</a:t>
            </a:fld>
            <a:endParaRPr lang="pt-BR"/>
          </a:p>
        </p:txBody>
      </p:sp>
    </p:spTree>
    <p:extLst>
      <p:ext uri="{BB962C8B-B14F-4D97-AF65-F5344CB8AC3E}">
        <p14:creationId xmlns:p14="http://schemas.microsoft.com/office/powerpoint/2010/main" val="874551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TRT 9ª </a:t>
            </a:r>
            <a:r>
              <a:rPr lang="pt-BR" dirty="0" smtClean="0"/>
              <a:t>Região – litisconsórcio e revelia</a:t>
            </a:r>
            <a:endParaRPr lang="pt-BR" dirty="0"/>
          </a:p>
        </p:txBody>
      </p:sp>
      <p:sp>
        <p:nvSpPr>
          <p:cNvPr id="3" name="Espaço Reservado para Conteúdo 2"/>
          <p:cNvSpPr>
            <a:spLocks noGrp="1"/>
          </p:cNvSpPr>
          <p:nvPr>
            <p:ph idx="1"/>
          </p:nvPr>
        </p:nvSpPr>
        <p:spPr/>
        <p:txBody>
          <a:bodyPr>
            <a:normAutofit fontScale="70000" lnSpcReduction="20000"/>
          </a:bodyPr>
          <a:lstStyle/>
          <a:p>
            <a:r>
              <a:rPr lang="pt-BR" dirty="0"/>
              <a:t>TRT-PR-26-01-2007 REVELIA. EFEITOS. LITISCONSÓRCIO FACULTATIVO. ARTIGO 320, INCISO I, DO CPC. Da revelia da primeira reclamada advém a presunção de veracidade dos fatos articulados na petição inicial, a teor do artigo 844 da Consolidação das Leis do Trabalho (CLT). A contestação apresentada pela segunda reclamada não aproveita à primeira na medida em que o artigo 320, inciso I, do Código e Processo Civil (CPC</a:t>
            </a:r>
            <a:r>
              <a:rPr lang="pt-BR" dirty="0" smtClean="0"/>
              <a:t>) - </a:t>
            </a:r>
            <a:r>
              <a:rPr lang="pt-BR" dirty="0"/>
              <a:t>ao afastar os efeitos da revelia nos casos de pluralidade de réus, está se referindo às hipóteses de litisconsórcio necessário, a passo que, no caso vertente, as empresas reclamadas, na condição de fornecedoras e tomadoras dos serviços, formam litisconsórcio do tipo facultativo simples. Recurso conhecido e provido.</a:t>
            </a:r>
          </a:p>
          <a:p>
            <a:r>
              <a:rPr lang="pt-BR" dirty="0" smtClean="0"/>
              <a:t>TRT-PR-00441-2004-658-09-00-0-ACO-01498-2007 </a:t>
            </a:r>
            <a:r>
              <a:rPr lang="pt-BR" dirty="0"/>
              <a:t>- 3A. </a:t>
            </a:r>
            <a:r>
              <a:rPr lang="pt-BR" dirty="0" smtClean="0"/>
              <a:t>TURMA. Relator</a:t>
            </a:r>
            <a:r>
              <a:rPr lang="pt-BR" dirty="0"/>
              <a:t>: ALTINO PEDROZO DOS </a:t>
            </a:r>
            <a:r>
              <a:rPr lang="pt-BR" dirty="0" smtClean="0"/>
              <a:t>SANTOS. Publicado </a:t>
            </a:r>
            <a:r>
              <a:rPr lang="pt-BR" dirty="0"/>
              <a:t>no DJPR em 26-01-2007</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18</a:t>
            </a:fld>
            <a:endParaRPr lang="pt-BR"/>
          </a:p>
        </p:txBody>
      </p:sp>
    </p:spTree>
    <p:extLst>
      <p:ext uri="{BB962C8B-B14F-4D97-AF65-F5344CB8AC3E}">
        <p14:creationId xmlns:p14="http://schemas.microsoft.com/office/powerpoint/2010/main" val="113347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600" dirty="0" smtClean="0"/>
              <a:t>Litisconsórcio passivo – Súmula 128 TST – Depósito recursal</a:t>
            </a:r>
            <a:endParaRPr lang="pt-BR" sz="3600" dirty="0"/>
          </a:p>
        </p:txBody>
      </p:sp>
      <p:sp>
        <p:nvSpPr>
          <p:cNvPr id="3" name="Espaço Reservado para Conteúdo 2"/>
          <p:cNvSpPr>
            <a:spLocks noGrp="1"/>
          </p:cNvSpPr>
          <p:nvPr>
            <p:ph idx="1"/>
          </p:nvPr>
        </p:nvSpPr>
        <p:spPr/>
        <p:txBody>
          <a:bodyPr>
            <a:normAutofit/>
          </a:bodyPr>
          <a:lstStyle/>
          <a:p>
            <a:r>
              <a:rPr lang="pt-BR" dirty="0" smtClean="0"/>
              <a:t>[...]</a:t>
            </a:r>
            <a:endParaRPr lang="pt-BR" dirty="0"/>
          </a:p>
          <a:p>
            <a:r>
              <a:rPr lang="pt-BR" dirty="0"/>
              <a:t>III - Havendo condenação solidária de duas ou mais empresas, o depósito recursal efetuado por uma delas aproveita as demais, quando a empresa que efetuou o depósito não pleiteia sua exclusão da lide.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19</a:t>
            </a:fld>
            <a:endParaRPr lang="pt-BR"/>
          </a:p>
        </p:txBody>
      </p:sp>
    </p:spTree>
    <p:extLst>
      <p:ext uri="{BB962C8B-B14F-4D97-AF65-F5344CB8AC3E}">
        <p14:creationId xmlns:p14="http://schemas.microsoft.com/office/powerpoint/2010/main" val="2994474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Metodologia</a:t>
            </a:r>
            <a:endParaRPr lang="pt-BR" dirty="0"/>
          </a:p>
        </p:txBody>
      </p:sp>
      <p:sp>
        <p:nvSpPr>
          <p:cNvPr id="3" name="Espaço Reservado para Conteúdo 2"/>
          <p:cNvSpPr>
            <a:spLocks noGrp="1"/>
          </p:cNvSpPr>
          <p:nvPr>
            <p:ph idx="1"/>
          </p:nvPr>
        </p:nvSpPr>
        <p:spPr/>
        <p:txBody>
          <a:bodyPr/>
          <a:lstStyle/>
          <a:p>
            <a:r>
              <a:rPr lang="pt-BR" dirty="0" smtClean="0"/>
              <a:t>Apresentação da professora</a:t>
            </a:r>
          </a:p>
          <a:p>
            <a:r>
              <a:rPr lang="pt-BR" dirty="0"/>
              <a:t>Apresentação </a:t>
            </a:r>
            <a:r>
              <a:rPr lang="pt-BR" dirty="0" smtClean="0"/>
              <a:t>do conteúdo:</a:t>
            </a:r>
          </a:p>
          <a:p>
            <a:pPr marL="1080000"/>
            <a:r>
              <a:rPr lang="pt-BR" dirty="0"/>
              <a:t>Partes e procuradores. </a:t>
            </a:r>
            <a:r>
              <a:rPr lang="pt-BR" dirty="0"/>
              <a:t>Litisconsórcio. </a:t>
            </a:r>
            <a:r>
              <a:rPr lang="pt-BR" i="1" dirty="0" smtClean="0"/>
              <a:t>Jus </a:t>
            </a:r>
            <a:r>
              <a:rPr lang="pt-BR" i="1" dirty="0" err="1"/>
              <a:t>postulandi</a:t>
            </a:r>
            <a:r>
              <a:rPr lang="pt-BR" dirty="0"/>
              <a:t>. Assistência </a:t>
            </a:r>
            <a:r>
              <a:rPr lang="pt-BR" dirty="0" smtClean="0"/>
              <a:t>Judiciária x Justiça </a:t>
            </a:r>
            <a:r>
              <a:rPr lang="pt-BR" dirty="0"/>
              <a:t>gratuita. </a:t>
            </a:r>
            <a:r>
              <a:rPr lang="pt-BR" dirty="0"/>
              <a:t>Substituição Processual. </a:t>
            </a:r>
            <a:r>
              <a:rPr lang="pt-BR" dirty="0" smtClean="0"/>
              <a:t>Sucessão </a:t>
            </a:r>
            <a:r>
              <a:rPr lang="pt-BR" dirty="0"/>
              <a:t>de partes. </a:t>
            </a:r>
            <a:r>
              <a:rPr lang="pt-BR" dirty="0" smtClean="0"/>
              <a:t>Intervenção </a:t>
            </a:r>
            <a:r>
              <a:rPr lang="pt-BR" dirty="0"/>
              <a:t>de terceiros. </a:t>
            </a:r>
            <a:endParaRPr lang="pt-BR" dirty="0"/>
          </a:p>
          <a:p>
            <a:r>
              <a:rPr lang="pt-BR" dirty="0" smtClean="0"/>
              <a:t>Exercícios para fixação do conteúdo</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a:t>
            </a:fld>
            <a:endParaRPr lang="pt-BR"/>
          </a:p>
        </p:txBody>
      </p:sp>
    </p:spTree>
    <p:extLst>
      <p:ext uri="{BB962C8B-B14F-4D97-AF65-F5344CB8AC3E}">
        <p14:creationId xmlns:p14="http://schemas.microsoft.com/office/powerpoint/2010/main" val="3930081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92500"/>
          </a:bodyPr>
          <a:lstStyle/>
          <a:p>
            <a:r>
              <a:rPr lang="pt-BR" sz="2500" dirty="0" smtClean="0"/>
              <a:t>LITISCONSÓRCIO </a:t>
            </a:r>
            <a:r>
              <a:rPr lang="pt-BR" sz="2500" dirty="0"/>
              <a:t>PASSIVO. DEPÓSITO RECURSAL. DESERÇÃO. No caso de litisconsórcio passivo e havendo condenação solidária de duas ou mais reclamadas, o depósito recursal efetuado por uma delas aproveita às demais, desde que aquela que o efetuou não pleiteie sua exclusão da lide, conforme entendimento consolidado no item III da Súmula n.º 128 do TST. Recurso adesivo da segunda reclamada não conhecido</a:t>
            </a:r>
            <a:r>
              <a:rPr lang="pt-BR" sz="2500" dirty="0" smtClean="0"/>
              <a:t>.</a:t>
            </a:r>
            <a:endParaRPr lang="pt-BR" sz="2500" dirty="0"/>
          </a:p>
          <a:p>
            <a:r>
              <a:rPr lang="pt-BR" sz="2500" dirty="0"/>
              <a:t>TRT-PR-06718-2012-673-09-00-1-ACO-03086-2014 - 2A. </a:t>
            </a:r>
            <a:r>
              <a:rPr lang="pt-BR" sz="2500" dirty="0" smtClean="0"/>
              <a:t>TURMA. Relator</a:t>
            </a:r>
            <a:r>
              <a:rPr lang="pt-BR" sz="2500" dirty="0"/>
              <a:t>: CÁSSIO COLOMBO </a:t>
            </a:r>
            <a:r>
              <a:rPr lang="pt-BR" sz="2500" dirty="0" smtClean="0"/>
              <a:t>FILHO. Publicado </a:t>
            </a:r>
            <a:r>
              <a:rPr lang="pt-BR" sz="2500" dirty="0"/>
              <a:t>no DEJT em 11-02-2014</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20</a:t>
            </a:fld>
            <a:endParaRPr lang="pt-BR"/>
          </a:p>
        </p:txBody>
      </p:sp>
    </p:spTree>
    <p:extLst>
      <p:ext uri="{BB962C8B-B14F-4D97-AF65-F5344CB8AC3E}">
        <p14:creationId xmlns:p14="http://schemas.microsoft.com/office/powerpoint/2010/main" val="2417179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TRT </a:t>
            </a:r>
            <a:r>
              <a:rPr lang="pt-BR" dirty="0" smtClean="0"/>
              <a:t>15ª </a:t>
            </a:r>
            <a:r>
              <a:rPr lang="pt-BR" dirty="0"/>
              <a:t>Região</a:t>
            </a:r>
          </a:p>
        </p:txBody>
      </p:sp>
      <p:sp>
        <p:nvSpPr>
          <p:cNvPr id="3" name="Espaço Reservado para Conteúdo 2"/>
          <p:cNvSpPr>
            <a:spLocks noGrp="1"/>
          </p:cNvSpPr>
          <p:nvPr>
            <p:ph idx="1"/>
          </p:nvPr>
        </p:nvSpPr>
        <p:spPr/>
        <p:txBody>
          <a:bodyPr>
            <a:normAutofit fontScale="77500" lnSpcReduction="20000"/>
          </a:bodyPr>
          <a:lstStyle/>
          <a:p>
            <a:r>
              <a:rPr lang="pt-BR" dirty="0"/>
              <a:t>DESERÇÃO. AUSÊNCIA DE DEPÓSITO RECURSAL E CUSTAS. LITISCONSÓRCIO PASSIVO - RECOLHIMENTO EFETUADO POR APENAS UMA DAS RECLAMADAS. CONFLITO DE INTERESSES. INTELIGÊNCIA DO ART. 509 DO CPC. </a:t>
            </a:r>
            <a:r>
              <a:rPr lang="pt-BR" dirty="0" smtClean="0"/>
              <a:t>RECONHECIMENTO. </a:t>
            </a:r>
          </a:p>
          <a:p>
            <a:r>
              <a:rPr lang="pt-BR" dirty="0" smtClean="0"/>
              <a:t>No </a:t>
            </a:r>
            <a:r>
              <a:rPr lang="pt-BR" dirty="0"/>
              <a:t>caso de litisconsórcio passivo, o recolhimento de custas e depósito recursal por uma das reclamadas não aproveita a outra, </a:t>
            </a:r>
            <a:r>
              <a:rPr lang="pt-BR" u="sng" dirty="0"/>
              <a:t>na hipótese de serem distintos ou opostos seus interesses</a:t>
            </a:r>
            <a:r>
              <a:rPr lang="pt-BR" dirty="0"/>
              <a:t>, inteligência do art. 509, “caput”, CPC</a:t>
            </a:r>
            <a:r>
              <a:rPr lang="pt-BR" dirty="0" smtClean="0"/>
              <a:t>. (grifo nosso).</a:t>
            </a:r>
            <a:endParaRPr lang="pt-BR" dirty="0"/>
          </a:p>
          <a:p>
            <a:r>
              <a:rPr lang="pt-BR" cap="all" dirty="0"/>
              <a:t>PROC. TRT/15ª REGIÃO Nº </a:t>
            </a:r>
            <a:r>
              <a:rPr lang="pt-BR" cap="all" dirty="0" smtClean="0"/>
              <a:t>0000574-13.2011.5.15.0093. </a:t>
            </a:r>
            <a:r>
              <a:rPr lang="pt-BR" dirty="0" smtClean="0"/>
              <a:t>Relator LUÍS CARLOS CÂNDIDO MARTINS SOTERO DA SILVA</a:t>
            </a:r>
            <a:r>
              <a:rPr lang="pt-BR" cap="all" dirty="0" smtClean="0"/>
              <a:t>. </a:t>
            </a:r>
            <a:r>
              <a:rPr lang="pt-BR" dirty="0" smtClean="0"/>
              <a:t>Disponível a partir de 24/05/2013</a:t>
            </a:r>
            <a:r>
              <a:rPr lang="pt-BR" cap="all" dirty="0" smtClean="0"/>
              <a:t>.</a:t>
            </a:r>
            <a:endParaRPr lang="pt-BR" i="1" u="sng" cap="all" dirty="0"/>
          </a:p>
          <a:p>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21</a:t>
            </a:fld>
            <a:endParaRPr lang="pt-BR"/>
          </a:p>
        </p:txBody>
      </p:sp>
    </p:spTree>
    <p:extLst>
      <p:ext uri="{BB962C8B-B14F-4D97-AF65-F5344CB8AC3E}">
        <p14:creationId xmlns:p14="http://schemas.microsoft.com/office/powerpoint/2010/main" val="4006668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Dúvidas:</a:t>
            </a:r>
            <a:endParaRPr lang="pt-BR" dirty="0"/>
          </a:p>
        </p:txBody>
      </p:sp>
      <p:sp>
        <p:nvSpPr>
          <p:cNvPr id="3" name="Espaço Reservado para Conteúdo 2"/>
          <p:cNvSpPr>
            <a:spLocks noGrp="1"/>
          </p:cNvSpPr>
          <p:nvPr>
            <p:ph idx="1"/>
          </p:nvPr>
        </p:nvSpPr>
        <p:spPr/>
        <p:txBody>
          <a:bodyPr/>
          <a:lstStyle/>
          <a:p>
            <a:r>
              <a:rPr lang="pt-BR" dirty="0" smtClean="0"/>
              <a:t>É possível a existência de litisconsórcio ativo em demandas oriundas relação de trabalho (Art. 114, I CF)?</a:t>
            </a:r>
          </a:p>
          <a:p>
            <a:r>
              <a:rPr lang="pt-BR" dirty="0"/>
              <a:t>Quais sãos os efeitos práticos da existência (ou não) de litisconsórcio? É vantagem ou desvantagem para as partes</a:t>
            </a:r>
            <a:r>
              <a:rPr lang="pt-BR" dirty="0" smtClean="0"/>
              <a: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22</a:t>
            </a:fld>
            <a:endParaRPr lang="pt-BR"/>
          </a:p>
        </p:txBody>
      </p:sp>
    </p:spTree>
    <p:extLst>
      <p:ext uri="{BB962C8B-B14F-4D97-AF65-F5344CB8AC3E}">
        <p14:creationId xmlns:p14="http://schemas.microsoft.com/office/powerpoint/2010/main" val="2445839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a:t>
            </a:r>
            <a:r>
              <a:rPr lang="pt-BR" dirty="0" smtClean="0"/>
              <a:t>apacidade</a:t>
            </a:r>
            <a:endParaRPr lang="pt-BR" dirty="0"/>
          </a:p>
        </p:txBody>
      </p:sp>
      <p:sp>
        <p:nvSpPr>
          <p:cNvPr id="3" name="Espaço Reservado para Conteúdo 2"/>
          <p:cNvSpPr>
            <a:spLocks noGrp="1"/>
          </p:cNvSpPr>
          <p:nvPr>
            <p:ph idx="1"/>
          </p:nvPr>
        </p:nvSpPr>
        <p:spPr/>
        <p:txBody>
          <a:bodyPr>
            <a:normAutofit/>
          </a:bodyPr>
          <a:lstStyle/>
          <a:p>
            <a:r>
              <a:rPr lang="pt-BR" dirty="0" smtClean="0"/>
              <a:t>Capacidade de ser parte/ de </a:t>
            </a:r>
            <a:r>
              <a:rPr lang="pt-BR" dirty="0" smtClean="0"/>
              <a:t>Direito ou jurídica = desde o nascimento </a:t>
            </a:r>
            <a:r>
              <a:rPr lang="pt-BR" dirty="0" smtClean="0"/>
              <a:t>– personalidade civil; pessoa jurídica também tem essa capacidade</a:t>
            </a:r>
            <a:endParaRPr lang="pt-BR" dirty="0" smtClean="0"/>
          </a:p>
          <a:p>
            <a:pPr marL="36576" indent="0">
              <a:buNone/>
            </a:pPr>
            <a:r>
              <a:rPr lang="pt-BR" dirty="0" smtClean="0"/>
              <a:t>			 x </a:t>
            </a:r>
          </a:p>
          <a:p>
            <a:r>
              <a:rPr lang="pt-BR" dirty="0" smtClean="0"/>
              <a:t>Capacidade Processual ou de exercício = capacidade de estar em </a:t>
            </a:r>
            <a:r>
              <a:rPr lang="pt-BR" dirty="0" smtClean="0"/>
              <a:t>juízo (Art. 7º CPC) – outorgada às pessoas que possuem capacidade civil</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23</a:t>
            </a:fld>
            <a:endParaRPr lang="pt-BR"/>
          </a:p>
        </p:txBody>
      </p:sp>
    </p:spTree>
    <p:extLst>
      <p:ext uri="{BB962C8B-B14F-4D97-AF65-F5344CB8AC3E}">
        <p14:creationId xmlns:p14="http://schemas.microsoft.com/office/powerpoint/2010/main" val="126946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Capacidade</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Capacidade civil = faculdade de praticar todos os atos da vida civil e administrar seus bens</a:t>
            </a:r>
          </a:p>
          <a:p>
            <a:r>
              <a:rPr lang="pt-BR" dirty="0" smtClean="0"/>
              <a:t>Regra geral: quem tem capacidade de ser parte tem capacidade processual</a:t>
            </a:r>
          </a:p>
          <a:p>
            <a:r>
              <a:rPr lang="pt-BR" dirty="0"/>
              <a:t>No Processo do Trabalho é plenamente capaz o maior de 18 </a:t>
            </a:r>
            <a:r>
              <a:rPr lang="pt-BR" dirty="0" smtClean="0"/>
              <a:t>anos (Art. 402 CLT), </a:t>
            </a:r>
            <a:r>
              <a:rPr lang="pt-BR" dirty="0"/>
              <a:t>relativamente incapaz o maior de 16 e menor de 18 anos e absolutamente incapaz o menor de 16 </a:t>
            </a:r>
            <a:r>
              <a:rPr lang="pt-BR" dirty="0" smtClean="0"/>
              <a:t>anos</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24</a:t>
            </a:fld>
            <a:endParaRPr lang="pt-BR"/>
          </a:p>
        </p:txBody>
      </p:sp>
    </p:spTree>
    <p:extLst>
      <p:ext uri="{BB962C8B-B14F-4D97-AF65-F5344CB8AC3E}">
        <p14:creationId xmlns:p14="http://schemas.microsoft.com/office/powerpoint/2010/main" val="1569867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Representação</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Qualidade atribuída a alguém para agir em nome de outrem, manifestando a vontade do representado, substituindo-o</a:t>
            </a:r>
          </a:p>
          <a:p>
            <a:r>
              <a:rPr lang="pt-BR" dirty="0" smtClean="0"/>
              <a:t>Representante ≠ representado</a:t>
            </a:r>
          </a:p>
          <a:p>
            <a:r>
              <a:rPr lang="pt-BR" dirty="0" smtClean="0"/>
              <a:t>Espécies de representação:</a:t>
            </a:r>
          </a:p>
          <a:p>
            <a:pPr marL="1080000"/>
            <a:r>
              <a:rPr lang="pt-BR" dirty="0" smtClean="0"/>
              <a:t>Legal – previsão em </a:t>
            </a:r>
            <a:r>
              <a:rPr lang="pt-BR" dirty="0" smtClean="0"/>
              <a:t>lei – vide Art. 12, I e II CPC</a:t>
            </a:r>
            <a:endParaRPr lang="pt-BR" dirty="0" smtClean="0"/>
          </a:p>
          <a:p>
            <a:pPr marL="1080000"/>
            <a:r>
              <a:rPr lang="pt-BR" dirty="0" smtClean="0"/>
              <a:t>Convencional – faculdade da </a:t>
            </a:r>
            <a:r>
              <a:rPr lang="pt-BR" dirty="0" smtClean="0"/>
              <a:t>parte – vide Art. 12, VI, 1ª parte CPC</a:t>
            </a:r>
            <a:endParaRPr lang="pt-BR" dirty="0" smtClean="0"/>
          </a:p>
          <a:p>
            <a:endParaRPr lang="pt-BR" dirty="0" smtClean="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25</a:t>
            </a:fld>
            <a:endParaRPr lang="pt-BR"/>
          </a:p>
        </p:txBody>
      </p:sp>
    </p:spTree>
    <p:extLst>
      <p:ext uri="{BB962C8B-B14F-4D97-AF65-F5344CB8AC3E}">
        <p14:creationId xmlns:p14="http://schemas.microsoft.com/office/powerpoint/2010/main" val="2045370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Representação do empregado</a:t>
            </a:r>
            <a:endParaRPr lang="pt-BR" dirty="0"/>
          </a:p>
        </p:txBody>
      </p:sp>
      <p:sp>
        <p:nvSpPr>
          <p:cNvPr id="3" name="Espaço Reservado para Conteúdo 2"/>
          <p:cNvSpPr>
            <a:spLocks noGrp="1"/>
          </p:cNvSpPr>
          <p:nvPr>
            <p:ph idx="1"/>
          </p:nvPr>
        </p:nvSpPr>
        <p:spPr/>
        <p:txBody>
          <a:bodyPr>
            <a:normAutofit/>
          </a:bodyPr>
          <a:lstStyle/>
          <a:p>
            <a:r>
              <a:rPr lang="pt-BR" dirty="0"/>
              <a:t>Art. 8º CPC c/c Art. 793 CLT = pais, tutores ou curadores e na falta destes pelo MPT, sindicato, MPE ou curador nomeado em </a:t>
            </a:r>
            <a:r>
              <a:rPr lang="pt-BR" dirty="0" smtClean="0"/>
              <a:t>juízo – aplicável aos incapazes</a:t>
            </a:r>
          </a:p>
          <a:p>
            <a:r>
              <a:rPr lang="pt-BR" dirty="0" smtClean="0"/>
              <a:t>Art. 791, §1º CLT c/c Art. 513, </a:t>
            </a:r>
            <a:r>
              <a:rPr lang="pt-BR" i="1" dirty="0" smtClean="0"/>
              <a:t>a </a:t>
            </a:r>
            <a:r>
              <a:rPr lang="pt-BR" dirty="0" smtClean="0"/>
              <a:t>CLT = sindicato representativo da categoria – seja ele sócio ou não do sindicato (Lei 5584/70, Art. 18)</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26</a:t>
            </a:fld>
            <a:endParaRPr lang="pt-BR"/>
          </a:p>
        </p:txBody>
      </p:sp>
    </p:spTree>
    <p:extLst>
      <p:ext uri="{BB962C8B-B14F-4D97-AF65-F5344CB8AC3E}">
        <p14:creationId xmlns:p14="http://schemas.microsoft.com/office/powerpoint/2010/main" val="2067406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Art. 843 §2º e caput da CLT – motivo de doença – outro empregado da profissão ou sindicato</a:t>
            </a:r>
          </a:p>
          <a:p>
            <a:r>
              <a:rPr lang="pt-BR" dirty="0"/>
              <a:t>Reclamação individual </a:t>
            </a:r>
            <a:r>
              <a:rPr lang="pt-BR" dirty="0" err="1"/>
              <a:t>plúrima</a:t>
            </a:r>
            <a:r>
              <a:rPr lang="pt-BR" dirty="0"/>
              <a:t> (litisconsórcio ativo) = grupo ou comissão de </a:t>
            </a:r>
            <a:r>
              <a:rPr lang="pt-BR" dirty="0" smtClean="0"/>
              <a:t>empregados – praxe forense</a:t>
            </a:r>
            <a:endParaRPr lang="pt-BR" dirty="0"/>
          </a:p>
          <a:p>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27</a:t>
            </a:fld>
            <a:endParaRPr lang="pt-BR"/>
          </a:p>
        </p:txBody>
      </p:sp>
    </p:spTree>
    <p:extLst>
      <p:ext uri="{BB962C8B-B14F-4D97-AF65-F5344CB8AC3E}">
        <p14:creationId xmlns:p14="http://schemas.microsoft.com/office/powerpoint/2010/main" val="3322070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AUSÊNCIA </a:t>
            </a:r>
            <a:r>
              <a:rPr lang="pt-BR" dirty="0"/>
              <a:t>DO RECLAMANTE EM AUDIÊNCIA. REPRESENTAÇÃO INADEQUADA. A ausência da reclamante em audiência enseja o arquivamento da reclamação trabalhista, uma vez que não representado por outro empregado que pertença à mesma profissão, ou pelo sindicato, e ainda, por não comprovada doença ou motivo ponderoso, nos termos do § 2º, do artigo 843, da CLT. Recurso da reclamada provido.</a:t>
            </a:r>
          </a:p>
          <a:p>
            <a:r>
              <a:rPr lang="pt-BR" dirty="0" smtClean="0"/>
              <a:t>TRT-PR-05398-2011-069-09-00-3-ACO-11599-2013 </a:t>
            </a:r>
            <a:r>
              <a:rPr lang="pt-BR" dirty="0"/>
              <a:t>- 4A. </a:t>
            </a:r>
            <a:r>
              <a:rPr lang="pt-BR" dirty="0" smtClean="0"/>
              <a:t>TURMA. Relator</a:t>
            </a:r>
            <a:r>
              <a:rPr lang="pt-BR" dirty="0"/>
              <a:t>: CÁSSIO COLOMBO </a:t>
            </a:r>
            <a:r>
              <a:rPr lang="pt-BR" dirty="0" smtClean="0"/>
              <a:t>FILHO. Publicado </a:t>
            </a:r>
            <a:r>
              <a:rPr lang="pt-BR" dirty="0"/>
              <a:t>no DEJT em 02-04-2013</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28</a:t>
            </a:fld>
            <a:endParaRPr lang="pt-BR"/>
          </a:p>
        </p:txBody>
      </p:sp>
    </p:spTree>
    <p:extLst>
      <p:ext uri="{BB962C8B-B14F-4D97-AF65-F5344CB8AC3E}">
        <p14:creationId xmlns:p14="http://schemas.microsoft.com/office/powerpoint/2010/main" val="437972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O que pode ser considerado motivo poderoso (Art. 843, §2º CLT)?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29</a:t>
            </a:fld>
            <a:endParaRPr lang="pt-BR"/>
          </a:p>
        </p:txBody>
      </p:sp>
    </p:spTree>
    <p:extLst>
      <p:ext uri="{BB962C8B-B14F-4D97-AF65-F5344CB8AC3E}">
        <p14:creationId xmlns:p14="http://schemas.microsoft.com/office/powerpoint/2010/main" val="2063045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600" dirty="0"/>
              <a:t>Sujeitos do processo </a:t>
            </a:r>
            <a:r>
              <a:rPr lang="pt-BR" sz="3600" dirty="0" smtClean="0"/>
              <a:t>≠ sujeitos da lide:</a:t>
            </a:r>
            <a:endParaRPr lang="pt-BR" sz="3600" dirty="0"/>
          </a:p>
        </p:txBody>
      </p:sp>
      <p:sp>
        <p:nvSpPr>
          <p:cNvPr id="3" name="Espaço Reservado para Conteúdo 2"/>
          <p:cNvSpPr>
            <a:spLocks noGrp="1"/>
          </p:cNvSpPr>
          <p:nvPr>
            <p:ph idx="1"/>
          </p:nvPr>
        </p:nvSpPr>
        <p:spPr/>
        <p:txBody>
          <a:bodyPr>
            <a:normAutofit/>
          </a:bodyPr>
          <a:lstStyle/>
          <a:p>
            <a:r>
              <a:rPr lang="pt-BR" dirty="0"/>
              <a:t>Sujeitos da lide: titulares da relação de direito material que figuram como partes no conflito de interesses deduzido em juízo.</a:t>
            </a:r>
          </a:p>
          <a:p>
            <a:r>
              <a:rPr lang="pt-BR" dirty="0"/>
              <a:t>Sujeitos do processo: sentido mais </a:t>
            </a:r>
            <a:r>
              <a:rPr lang="pt-BR" dirty="0" smtClean="0"/>
              <a:t>abrangente – participantes da </a:t>
            </a:r>
            <a:r>
              <a:rPr lang="pt-BR" dirty="0"/>
              <a:t>relação </a:t>
            </a:r>
            <a:r>
              <a:rPr lang="pt-BR" dirty="0" smtClean="0"/>
              <a:t>processual, com ou sem interesse jurídico</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a:t>
            </a:fld>
            <a:endParaRPr lang="pt-BR"/>
          </a:p>
        </p:txBody>
      </p:sp>
    </p:spTree>
    <p:extLst>
      <p:ext uri="{BB962C8B-B14F-4D97-AF65-F5344CB8AC3E}">
        <p14:creationId xmlns:p14="http://schemas.microsoft.com/office/powerpoint/2010/main" val="35998527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AUSÊNCIA </a:t>
            </a:r>
            <a:r>
              <a:rPr lang="pt-BR" dirty="0"/>
              <a:t>À AUDIÊNCIA - TRATAMENTO MÉDICO DE FILHO TETRAPLÉGICO - É justificada a conduta do pai - ora reclamante - que não comparece à audiência de instrução para acompanhar seu filho tetraplégico em tratamento médico, configurando motivo ponderoso de que trata o § 2º do art. 843 da CLT. Entre a vida e a saúde de seu filho e o comparecimento à audiência, em Juízo, o autor não teria a menor dúvida, como não teve, de prestar socorro a seu filho, tetraplégico, que depende inteiramente do pai [reclamante] para todas as suas atividades.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30</a:t>
            </a:fld>
            <a:endParaRPr lang="pt-BR"/>
          </a:p>
        </p:txBody>
      </p:sp>
    </p:spTree>
    <p:extLst>
      <p:ext uri="{BB962C8B-B14F-4D97-AF65-F5344CB8AC3E}">
        <p14:creationId xmlns:p14="http://schemas.microsoft.com/office/powerpoint/2010/main" val="2743757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10000"/>
          </a:bodyPr>
          <a:lstStyle/>
          <a:p>
            <a:r>
              <a:rPr lang="pt-BR" sz="2600" dirty="0"/>
              <a:t>Não obstante o respeito e a importância devidos à audiência de instrução e demais atos processuais, mas entre os dois bens - vida e saúde do filho e compromisso judicial - com certeza, o bem maior é a vida e, no caso dos autos, a vida e a saúde do filho do autor, agravada pela </a:t>
            </a:r>
            <a:r>
              <a:rPr lang="pt-BR" sz="2600" dirty="0" err="1"/>
              <a:t>tretraplegia</a:t>
            </a:r>
            <a:r>
              <a:rPr lang="pt-BR" sz="2600" dirty="0"/>
              <a:t>. Nulidade do processo que se declara, afastando-se a confissão e determinando-se a reabertura da instrução processual.</a:t>
            </a:r>
          </a:p>
          <a:p>
            <a:r>
              <a:rPr lang="pt-BR" sz="2600" dirty="0"/>
              <a:t>TRT-PR-07018-2010-021-09-00-4-ACO-49671-2011 - 2A. TURMA. Relator: PAULO RICARDO POZZOLO. Publicado no DEJT em </a:t>
            </a:r>
            <a:r>
              <a:rPr lang="pt-BR" sz="2600" dirty="0" smtClean="0"/>
              <a:t>02-12-2011</a:t>
            </a:r>
            <a:endParaRPr lang="pt-BR" sz="26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31</a:t>
            </a:fld>
            <a:endParaRPr lang="pt-BR"/>
          </a:p>
        </p:txBody>
      </p:sp>
    </p:spTree>
    <p:extLst>
      <p:ext uri="{BB962C8B-B14F-4D97-AF65-F5344CB8AC3E}">
        <p14:creationId xmlns:p14="http://schemas.microsoft.com/office/powerpoint/2010/main" val="6374565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normAutofit fontScale="70000" lnSpcReduction="20000"/>
          </a:bodyPr>
          <a:lstStyle/>
          <a:p>
            <a:r>
              <a:rPr lang="pt-BR" dirty="0" smtClean="0"/>
              <a:t>AUDIÊNCIA </a:t>
            </a:r>
            <a:r>
              <a:rPr lang="pt-BR" dirty="0"/>
              <a:t>- REPRESENTAÇÃO DO EMPREGADO RESIDENTE EM OUTRO ESTADO - MOTIVO PODEROSO - CABIMENTO. </a:t>
            </a:r>
            <a:endParaRPr lang="pt-BR" dirty="0" smtClean="0"/>
          </a:p>
          <a:p>
            <a:r>
              <a:rPr lang="pt-BR" sz="4000" dirty="0" smtClean="0"/>
              <a:t>Considerando </a:t>
            </a:r>
            <a:r>
              <a:rPr lang="pt-BR" sz="4000" dirty="0"/>
              <a:t>os custos do deslocamento do reclamante, residente em outro Estado, bem como a existência de declaração de pobreza, firmada nos termos da lei, fica caracterizado o motivo poderoso capaz de justificar a representação do autor em audiência, nos termos do art. 843, </a:t>
            </a:r>
            <a:r>
              <a:rPr lang="pt-BR" sz="4000" dirty="0" smtClean="0"/>
              <a:t>§2º, </a:t>
            </a:r>
            <a:r>
              <a:rPr lang="pt-BR" sz="4000" dirty="0"/>
              <a:t>da CLT</a:t>
            </a:r>
            <a:r>
              <a:rPr lang="pt-BR" sz="4000" dirty="0" smtClean="0"/>
              <a:t>.</a:t>
            </a:r>
          </a:p>
          <a:p>
            <a:r>
              <a:rPr lang="pt-BR" dirty="0"/>
              <a:t>PROCESSO TRT/15ª </a:t>
            </a:r>
            <a:r>
              <a:rPr lang="pt-BR" dirty="0" smtClean="0"/>
              <a:t>REGIÃO-Nº00831-2003-085-15-00-0. Relatora MARIANE </a:t>
            </a:r>
            <a:r>
              <a:rPr lang="pt-BR" dirty="0"/>
              <a:t>KHAYAT F. DO </a:t>
            </a:r>
            <a:r>
              <a:rPr lang="pt-BR" dirty="0" smtClean="0"/>
              <a:t>NASCIMENTO. Publicado em 26/03/2004</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32</a:t>
            </a:fld>
            <a:endParaRPr lang="pt-BR"/>
          </a:p>
        </p:txBody>
      </p:sp>
    </p:spTree>
    <p:extLst>
      <p:ext uri="{BB962C8B-B14F-4D97-AF65-F5344CB8AC3E}">
        <p14:creationId xmlns:p14="http://schemas.microsoft.com/office/powerpoint/2010/main" val="42152199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normAutofit/>
          </a:bodyPr>
          <a:lstStyle/>
          <a:p>
            <a:r>
              <a:rPr lang="pt-BR" dirty="0" smtClean="0"/>
              <a:t>Quais as consequências da ausência do reclamante/ representante na audiência inicial e/ou de instrução?</a:t>
            </a:r>
          </a:p>
          <a:p>
            <a:r>
              <a:rPr lang="pt-BR" dirty="0" smtClean="0"/>
              <a:t>Audiência inicial/ una = arquivamento – Art. 844 CLT</a:t>
            </a:r>
          </a:p>
          <a:p>
            <a:r>
              <a:rPr lang="pt-BR" dirty="0" smtClean="0"/>
              <a:t>Audiência de instrução = confissão quanto à matéria de fato – Súmula 74, I TST</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33</a:t>
            </a:fld>
            <a:endParaRPr lang="pt-BR"/>
          </a:p>
        </p:txBody>
      </p:sp>
    </p:spTree>
    <p:extLst>
      <p:ext uri="{BB962C8B-B14F-4D97-AF65-F5344CB8AC3E}">
        <p14:creationId xmlns:p14="http://schemas.microsoft.com/office/powerpoint/2010/main" val="1030739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CONFISSÃO </a:t>
            </a:r>
            <a:r>
              <a:rPr lang="pt-BR" dirty="0"/>
              <a:t>- AUSÊNCIA DA RECLAMANTE NA AUDIÊNCIA DE INSTRUÇÃO. A parte reclamante não compareceu na audiência de instrução, motivo pelo qual têm-se como verdadeiros os fatos narrados em defesa (Enunciado nº 74, do C. TST), eis que não impugnados pelas demais provas constantes dos autos. Recurso da reclamante a que se nega provimento.</a:t>
            </a:r>
          </a:p>
          <a:p>
            <a:r>
              <a:rPr lang="pt-BR" dirty="0" smtClean="0"/>
              <a:t>TRT-PR-36863-2012-012-09-00-8-ACO-01725-2014 </a:t>
            </a:r>
            <a:r>
              <a:rPr lang="pt-BR" dirty="0"/>
              <a:t>- 6A. </a:t>
            </a:r>
            <a:r>
              <a:rPr lang="pt-BR" dirty="0" smtClean="0"/>
              <a:t>TURMA. Relator</a:t>
            </a:r>
            <a:r>
              <a:rPr lang="pt-BR" dirty="0"/>
              <a:t>: SÉRGIO MURILO RODRIGUES </a:t>
            </a:r>
            <a:r>
              <a:rPr lang="pt-BR" dirty="0" smtClean="0"/>
              <a:t>LEMOS. Publicado </a:t>
            </a:r>
            <a:r>
              <a:rPr lang="pt-BR" dirty="0"/>
              <a:t>no DEJT em 24-01-2014</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34</a:t>
            </a:fld>
            <a:endParaRPr lang="pt-BR"/>
          </a:p>
        </p:txBody>
      </p:sp>
    </p:spTree>
    <p:extLst>
      <p:ext uri="{BB962C8B-B14F-4D97-AF65-F5344CB8AC3E}">
        <p14:creationId xmlns:p14="http://schemas.microsoft.com/office/powerpoint/2010/main" val="536968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CONFISSÃO </a:t>
            </a:r>
            <a:r>
              <a:rPr lang="pt-BR" dirty="0"/>
              <a:t>FICTA. RECLAMANTE. PRESUNÇÃO RELATIVA DE VERACIDADE DOS FATOS ALEGADOS PELA PARTE ADVERSA. APLICAÇÃO. Aplica-se a confissão ficta ao reclamante que, intimado pessoalmente para prestar depoimento, não comparece à audiência de instrução (art. 343, § 2º do CPC e Súmula nº 74 do C. TST). A presunção relativa de veracidade dos fatos alegados pela parte adversa somente poderá ser elidida se nos autos houver elementos de convicção favoráveis à narrativa obreira</a:t>
            </a:r>
            <a:r>
              <a:rPr lang="pt-BR" dirty="0" smtClean="0"/>
              <a:t>.</a:t>
            </a:r>
          </a:p>
          <a:p>
            <a:r>
              <a:rPr lang="pt-BR" cap="all" dirty="0"/>
              <a:t>PROC. TRT/15ª REGIÃO Nº </a:t>
            </a:r>
            <a:r>
              <a:rPr lang="pt-BR" cap="all" dirty="0" smtClean="0"/>
              <a:t>0001109-70.2011.5.15.0018. </a:t>
            </a:r>
            <a:r>
              <a:rPr lang="pt-BR" dirty="0" smtClean="0"/>
              <a:t>Relator(a</a:t>
            </a:r>
            <a:r>
              <a:rPr lang="pt-BR" dirty="0"/>
              <a:t>): LUÍS CARLOS CÂNDIDO MARTINS SOTERO DA </a:t>
            </a:r>
            <a:r>
              <a:rPr lang="pt-BR" dirty="0" smtClean="0"/>
              <a:t>SILVA. Disponível </a:t>
            </a:r>
            <a:r>
              <a:rPr lang="pt-BR" dirty="0"/>
              <a:t>a partir de 22/11/2013. </a:t>
            </a:r>
            <a:endParaRPr lang="pt-BR" dirty="0"/>
          </a:p>
          <a:p>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35</a:t>
            </a:fld>
            <a:endParaRPr lang="pt-BR"/>
          </a:p>
        </p:txBody>
      </p:sp>
    </p:spTree>
    <p:extLst>
      <p:ext uri="{BB962C8B-B14F-4D97-AF65-F5344CB8AC3E}">
        <p14:creationId xmlns:p14="http://schemas.microsoft.com/office/powerpoint/2010/main" val="331204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a:t>Existe tolerância de 15 min de atraso? </a:t>
            </a:r>
            <a:endParaRPr lang="pt-BR" dirty="0" smtClean="0"/>
          </a:p>
          <a:p>
            <a:r>
              <a:rPr lang="pt-BR" dirty="0" smtClean="0"/>
              <a:t>OJ </a:t>
            </a:r>
            <a:r>
              <a:rPr lang="pt-BR" dirty="0"/>
              <a:t>245 SDI-I TST = REVELIA. ATRASO. AUDIÊNCIA</a:t>
            </a:r>
            <a:br>
              <a:rPr lang="pt-BR" dirty="0"/>
            </a:br>
            <a:r>
              <a:rPr lang="pt-BR" dirty="0"/>
              <a:t>Inexiste previsão legal tolerando atraso no horário de comparecimento da parte na audiência – aplicável também ao </a:t>
            </a:r>
            <a:r>
              <a:rPr lang="pt-BR" dirty="0" smtClean="0"/>
              <a:t>reclamante</a:t>
            </a:r>
          </a:p>
          <a:p>
            <a:r>
              <a:rPr lang="pt-BR" dirty="0" smtClean="0"/>
              <a:t>A tolerância de 15 min prevista no Art. 815 CLT é para o juiz na primeira audiência do dia. Qual a aplicação prática da regra?</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36</a:t>
            </a:fld>
            <a:endParaRPr lang="pt-BR"/>
          </a:p>
        </p:txBody>
      </p:sp>
    </p:spTree>
    <p:extLst>
      <p:ext uri="{BB962C8B-B14F-4D97-AF65-F5344CB8AC3E}">
        <p14:creationId xmlns:p14="http://schemas.microsoft.com/office/powerpoint/2010/main" val="5361559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RECURSO </a:t>
            </a:r>
            <a:r>
              <a:rPr lang="pt-BR" dirty="0"/>
              <a:t>DA RECLAMADA - PEQUENO ATRASO NO COMPARECIMENTO À AUDIÊNCIA INICIAL. NÃO COMPROVAÇÃO. APLICAÇÃO DOS EFEITOS DA REVELIA. Mesmo quando o atraso no comparecimento à audiência inicial seja de 15 ou 20 minutos, o que não foi comprovado, não se pode deixar de aplicar os efeitos da revelia, sob pena do juiz se ver obrigado a aceitar todas as infindáveis justificativas possíveis para a demora das partes e de seus representantes, com grave comprometimento à boa prestação jurisdicional. Recurso </a:t>
            </a:r>
            <a:r>
              <a:rPr lang="pt-BR" dirty="0" smtClean="0"/>
              <a:t>a que </a:t>
            </a:r>
            <a:r>
              <a:rPr lang="pt-BR" dirty="0"/>
              <a:t>se nega provimento.</a:t>
            </a:r>
          </a:p>
          <a:p>
            <a:pPr marL="420624" lvl="2" indent="-384048">
              <a:buClr>
                <a:schemeClr val="accent1"/>
              </a:buClr>
              <a:buSzPct val="80000"/>
              <a:buFont typeface="Wingdings 2"/>
              <a:buChar char=""/>
            </a:pPr>
            <a:r>
              <a:rPr lang="pt-BR" dirty="0" smtClean="0"/>
              <a:t>PROCESSO </a:t>
            </a:r>
            <a:r>
              <a:rPr lang="pt-BR" dirty="0"/>
              <a:t>TRT – 15ª REGIÃO –00538-2007-129-15-00-7 </a:t>
            </a:r>
            <a:r>
              <a:rPr lang="pt-BR" dirty="0" smtClean="0"/>
              <a:t>RO. Relator(a</a:t>
            </a:r>
            <a:r>
              <a:rPr lang="pt-BR" dirty="0"/>
              <a:t>): FABIO ALLEGRETTI </a:t>
            </a:r>
            <a:r>
              <a:rPr lang="pt-BR" dirty="0" smtClean="0"/>
              <a:t>COOPER. Publicado em 11/09/2009.</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37</a:t>
            </a:fld>
            <a:endParaRPr lang="pt-BR"/>
          </a:p>
        </p:txBody>
      </p:sp>
    </p:spTree>
    <p:extLst>
      <p:ext uri="{BB962C8B-B14F-4D97-AF65-F5344CB8AC3E}">
        <p14:creationId xmlns:p14="http://schemas.microsoft.com/office/powerpoint/2010/main" val="32074246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Representação do </a:t>
            </a:r>
            <a:r>
              <a:rPr lang="pt-BR" dirty="0" smtClean="0"/>
              <a:t>empregador</a:t>
            </a:r>
            <a:endParaRPr lang="pt-BR" dirty="0"/>
          </a:p>
        </p:txBody>
      </p:sp>
      <p:sp>
        <p:nvSpPr>
          <p:cNvPr id="3" name="Espaço Reservado para Conteúdo 2"/>
          <p:cNvSpPr>
            <a:spLocks noGrp="1"/>
          </p:cNvSpPr>
          <p:nvPr>
            <p:ph idx="1"/>
          </p:nvPr>
        </p:nvSpPr>
        <p:spPr/>
        <p:txBody>
          <a:bodyPr>
            <a:normAutofit/>
          </a:bodyPr>
          <a:lstStyle/>
          <a:p>
            <a:r>
              <a:rPr lang="pt-BR" dirty="0" smtClean="0"/>
              <a:t>Art. 843, § 1º CLT = faculdade de ser substituído por gerente ou preposto que tenha conhecimento dos fatos</a:t>
            </a:r>
          </a:p>
          <a:p>
            <a:r>
              <a:rPr lang="pt-BR" dirty="0" smtClean="0"/>
              <a:t>Súmula 377 do TST = preposto tem que ser empregado </a:t>
            </a:r>
          </a:p>
          <a:p>
            <a:r>
              <a:rPr lang="pt-BR" dirty="0" smtClean="0"/>
              <a:t>Exceções para preposto empregado: RT de doméstico ou contra micro ou pequeno empresário</a:t>
            </a:r>
          </a:p>
          <a:p>
            <a:r>
              <a:rPr lang="pt-BR" dirty="0" smtClean="0"/>
              <a:t>É necessário ter carta de preposição?</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38</a:t>
            </a:fld>
            <a:endParaRPr lang="pt-BR"/>
          </a:p>
        </p:txBody>
      </p:sp>
    </p:spTree>
    <p:extLst>
      <p:ext uri="{BB962C8B-B14F-4D97-AF65-F5344CB8AC3E}">
        <p14:creationId xmlns:p14="http://schemas.microsoft.com/office/powerpoint/2010/main" val="144576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TRT 9ª Região – desnecessidade da carta de preposição</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REVELIA </a:t>
            </a:r>
            <a:r>
              <a:rPr lang="pt-BR" dirty="0"/>
              <a:t>E CONFISSÃO. CONDIÇÃO DE EMPREGADO NÃO IMPUGNADA. CARTA DE PREPOSIÇÃO AUSENTE. INEXISTÊNCIA DE OBRIGATORIEDADE QUANTO À SUA APRESENTAÇÃO. REVELIA E CONFISSÃO NÃO CARACTERIZADAS. A reclamada compareceu à audiência inaugural e apresentou contestação no prazo designado. Também compareceu à audiência em prosseguimento na qual deveria depor, estando sempre acompanhada da advogada, subscritora da contestação e com instrumento de mandato nos autos.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39</a:t>
            </a:fld>
            <a:endParaRPr lang="pt-BR"/>
          </a:p>
        </p:txBody>
      </p:sp>
    </p:spTree>
    <p:extLst>
      <p:ext uri="{BB962C8B-B14F-4D97-AF65-F5344CB8AC3E}">
        <p14:creationId xmlns:p14="http://schemas.microsoft.com/office/powerpoint/2010/main" val="1695897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600" dirty="0" smtClean="0"/>
              <a:t>Sujeitos do processo – participantes da relação processual:</a:t>
            </a:r>
            <a:endParaRPr lang="pt-BR" sz="3600" dirty="0"/>
          </a:p>
        </p:txBody>
      </p:sp>
      <p:sp>
        <p:nvSpPr>
          <p:cNvPr id="3" name="Espaço Reservado para Conteúdo 2"/>
          <p:cNvSpPr>
            <a:spLocks noGrp="1"/>
          </p:cNvSpPr>
          <p:nvPr>
            <p:ph idx="1"/>
          </p:nvPr>
        </p:nvSpPr>
        <p:spPr/>
        <p:txBody>
          <a:bodyPr>
            <a:normAutofit fontScale="92500"/>
          </a:bodyPr>
          <a:lstStyle/>
          <a:p>
            <a:r>
              <a:rPr lang="pt-BR" dirty="0" smtClean="0"/>
              <a:t>Partes: reclamante (aquele que pede) e reclamada (aquele que em face de quem se pede a tutela jurisdicional) – são parciais, pois tem interesse no resultado do processo; sujeitos do processo e da lide – a denominação muda de acordo com o estágio do processo</a:t>
            </a:r>
          </a:p>
          <a:p>
            <a:r>
              <a:rPr lang="pt-BR" dirty="0" smtClean="0"/>
              <a:t>Juiz: representante do Estado; papel de compor o conflito; é sujeito desinteressado do processo, mas não da lide</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a:t>
            </a:fld>
            <a:endParaRPr lang="pt-BR"/>
          </a:p>
        </p:txBody>
      </p:sp>
    </p:spTree>
    <p:extLst>
      <p:ext uri="{BB962C8B-B14F-4D97-AF65-F5344CB8AC3E}">
        <p14:creationId xmlns:p14="http://schemas.microsoft.com/office/powerpoint/2010/main" val="16640177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a:bodyPr>
          <a:lstStyle/>
          <a:p>
            <a:r>
              <a:rPr lang="pt-BR" dirty="0"/>
              <a:t>Sopesando que não tem previsão legal a exigência de carta de preposição, e que a condição de preposto do representante da Ré não foi impugnada pela autora, afasta-se a revelia e a confissão ficta reconhecidas na sentença. (grifo nosso)</a:t>
            </a:r>
          </a:p>
          <a:p>
            <a:r>
              <a:rPr lang="pt-BR" dirty="0"/>
              <a:t>TRT-PR-30642-2011-003-09-00-4-ACO-39577-2013 - 4A. TURMA. Relator: MÁRCIA DOMINGUES. Publicado no DEJT em </a:t>
            </a:r>
            <a:r>
              <a:rPr lang="pt-BR" dirty="0" smtClean="0"/>
              <a:t>04-10-2013</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40</a:t>
            </a:fld>
            <a:endParaRPr lang="pt-BR"/>
          </a:p>
        </p:txBody>
      </p:sp>
    </p:spTree>
    <p:extLst>
      <p:ext uri="{BB962C8B-B14F-4D97-AF65-F5344CB8AC3E}">
        <p14:creationId xmlns:p14="http://schemas.microsoft.com/office/powerpoint/2010/main" val="3848359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TRT 9ª Região – </a:t>
            </a:r>
            <a:r>
              <a:rPr lang="pt-BR" u="sng" dirty="0" smtClean="0"/>
              <a:t>necessidade</a:t>
            </a:r>
            <a:r>
              <a:rPr lang="pt-BR" dirty="0" smtClean="0"/>
              <a:t> </a:t>
            </a:r>
            <a:r>
              <a:rPr lang="pt-BR" dirty="0"/>
              <a:t>da carta de preposição</a:t>
            </a:r>
          </a:p>
        </p:txBody>
      </p:sp>
      <p:sp>
        <p:nvSpPr>
          <p:cNvPr id="3" name="Espaço Reservado para Conteúdo 2"/>
          <p:cNvSpPr>
            <a:spLocks noGrp="1"/>
          </p:cNvSpPr>
          <p:nvPr>
            <p:ph idx="1"/>
          </p:nvPr>
        </p:nvSpPr>
        <p:spPr/>
        <p:txBody>
          <a:bodyPr>
            <a:normAutofit fontScale="92500"/>
          </a:bodyPr>
          <a:lstStyle/>
          <a:p>
            <a:r>
              <a:rPr lang="pt-BR" sz="2600" dirty="0" smtClean="0"/>
              <a:t>CARTA </a:t>
            </a:r>
            <a:r>
              <a:rPr lang="pt-BR" sz="2600" dirty="0"/>
              <a:t>DE PREPOSIÇÃO. NÃO APRESENTAÇÃO NO PRAZO ASSINADO PELO JUÍZO. REVELIA E CONFISSÃO FICTA. A carta de preposição constitui documento hábil no sentido de comprovar a regular representação da parte em audiência. No contexto dos autos, se a magistrada entendeu necessária a prova da condição de preposta da pessoa presente na audiência, e assinou prazo que fosse regularizada a representação, cabia a parte observar a determinação judicial, sob pena de ter que arcar com os ônus de seu </a:t>
            </a:r>
            <a:r>
              <a:rPr lang="pt-BR" sz="2600" dirty="0" smtClean="0"/>
              <a:t>descumprimento.</a:t>
            </a:r>
            <a:endParaRPr lang="pt-BR" sz="26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41</a:t>
            </a:fld>
            <a:endParaRPr lang="pt-BR"/>
          </a:p>
        </p:txBody>
      </p:sp>
    </p:spTree>
    <p:extLst>
      <p:ext uri="{BB962C8B-B14F-4D97-AF65-F5344CB8AC3E}">
        <p14:creationId xmlns:p14="http://schemas.microsoft.com/office/powerpoint/2010/main" val="1912394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85000" lnSpcReduction="20000"/>
          </a:bodyPr>
          <a:lstStyle/>
          <a:p>
            <a:r>
              <a:rPr lang="pt-BR" dirty="0" smtClean="0"/>
              <a:t>A </a:t>
            </a:r>
            <a:r>
              <a:rPr lang="pt-BR" dirty="0"/>
              <a:t>não apresentação da carta de preposição no prazo determinado pelo Juízo enseja a aplicação da revelia e a pena de confissão, a teor do art. 13, II, do CPC, utilizado subsidiariamente no processo do trabalho. Não há nesse entendimento qualquer ofensa as dispositivos constitucionais ou infraconstitucionais. Recurso ordinário a que se nega provimento.</a:t>
            </a:r>
          </a:p>
          <a:p>
            <a:r>
              <a:rPr lang="pt-BR" dirty="0"/>
              <a:t>TRT-PR-05061-2012-024-09-00-6-ACO-19594-2013 - 4A. TURMA. Relator: LUIZ CELSO NAPP. Publicado no DEJT em </a:t>
            </a:r>
            <a:r>
              <a:rPr lang="pt-BR" dirty="0" smtClean="0"/>
              <a:t>24-05-2013</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42</a:t>
            </a:fld>
            <a:endParaRPr lang="pt-BR"/>
          </a:p>
        </p:txBody>
      </p:sp>
    </p:spTree>
    <p:extLst>
      <p:ext uri="{BB962C8B-B14F-4D97-AF65-F5344CB8AC3E}">
        <p14:creationId xmlns:p14="http://schemas.microsoft.com/office/powerpoint/2010/main" val="26160790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normAutofit fontScale="92500"/>
          </a:bodyPr>
          <a:lstStyle/>
          <a:p>
            <a:r>
              <a:rPr lang="pt-BR" sz="2350" dirty="0"/>
              <a:t>DIREITO PROCESSUAL DO TRABALHO – REQUERIMENTO PARA JUNTADA DE CARTA DE PREPOSIÇÃO E INSTRUMENTO DE MANDATO – INDEFERIMENTO – CERCEAMENTO DE DEFESA – Comparecendo à audiência inicial o advogado da empresa sem portar instrumento de mandato e seu preposto sem a carta de preposição, mas portando defesa e documentos, revela, tal atitude, nítido ânimo de defesa pela parte e, nesse sentido, o não-recebimento da defesa e documentos, bem como a não-concessão de prazo razoável para que a parte providencie a regularização da sua representação constitui nítido cerceamento de defesa,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43</a:t>
            </a:fld>
            <a:endParaRPr lang="pt-BR"/>
          </a:p>
        </p:txBody>
      </p:sp>
    </p:spTree>
    <p:extLst>
      <p:ext uri="{BB962C8B-B14F-4D97-AF65-F5344CB8AC3E}">
        <p14:creationId xmlns:p14="http://schemas.microsoft.com/office/powerpoint/2010/main" val="30516344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lnSpcReduction="10000"/>
          </a:bodyPr>
          <a:lstStyle/>
          <a:p>
            <a:r>
              <a:rPr lang="pt-BR" sz="2400" dirty="0"/>
              <a:t>eis que a ausência dos documentos em questão não deve atrair de imediato o decreto da confissão e revelia, ao contrário, é imprescindível que o magistrado antes conceda prazo à parte para sanar o defeito. Inteligência do art. 13 do CPC, subsidiariamente aplicável ao Processo do Trabalho. Recurso ordinário da reclamada a que se provimento para declarar a nulidade da sentença em razão de cerceamento de defesa</a:t>
            </a:r>
            <a:r>
              <a:rPr lang="pt-BR" sz="2400" dirty="0" smtClean="0"/>
              <a:t>.</a:t>
            </a:r>
          </a:p>
          <a:p>
            <a:r>
              <a:rPr lang="pt-BR" sz="2400" cap="all" dirty="0" smtClean="0"/>
              <a:t>0000169-10.2010.5.15.0103 </a:t>
            </a:r>
            <a:r>
              <a:rPr lang="pt-BR" sz="2400" cap="all" dirty="0"/>
              <a:t>RO -  </a:t>
            </a:r>
            <a:r>
              <a:rPr lang="pt-BR" sz="2400" cap="all" dirty="0"/>
              <a:t>5ª CÂMARA (TERCEIRA TURMA</a:t>
            </a:r>
            <a:r>
              <a:rPr lang="pt-BR" sz="2400" cap="all" dirty="0" smtClean="0"/>
              <a:t>). Relator </a:t>
            </a:r>
            <a:r>
              <a:rPr lang="pt-BR" sz="2400" dirty="0"/>
              <a:t>LORIVAL FERREIRA DOS </a:t>
            </a:r>
            <a:r>
              <a:rPr lang="pt-BR" sz="2400" dirty="0" smtClean="0"/>
              <a:t>SANTOS. Disponível a partir de 28/06/2013.</a:t>
            </a:r>
            <a:endParaRPr lang="pt-BR" sz="2400" cap="all"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44</a:t>
            </a:fld>
            <a:endParaRPr lang="pt-BR"/>
          </a:p>
        </p:txBody>
      </p:sp>
    </p:spTree>
    <p:extLst>
      <p:ext uri="{BB962C8B-B14F-4D97-AF65-F5344CB8AC3E}">
        <p14:creationId xmlns:p14="http://schemas.microsoft.com/office/powerpoint/2010/main" val="29054129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Representação do empregador</a:t>
            </a:r>
            <a:endParaRPr lang="pt-BR" dirty="0"/>
          </a:p>
        </p:txBody>
      </p:sp>
      <p:sp>
        <p:nvSpPr>
          <p:cNvPr id="3" name="Espaço Reservado para Conteúdo 2"/>
          <p:cNvSpPr>
            <a:spLocks noGrp="1"/>
          </p:cNvSpPr>
          <p:nvPr>
            <p:ph idx="1"/>
          </p:nvPr>
        </p:nvSpPr>
        <p:spPr/>
        <p:txBody>
          <a:bodyPr>
            <a:normAutofit fontScale="85000" lnSpcReduction="10000"/>
          </a:bodyPr>
          <a:lstStyle/>
          <a:p>
            <a:r>
              <a:rPr lang="pt-BR" dirty="0" smtClean="0"/>
              <a:t>É necessário que haja identificação da pessoa jurídica outorgante da procuração ao advogado e de seu representante legal?</a:t>
            </a:r>
          </a:p>
          <a:p>
            <a:r>
              <a:rPr lang="pt-BR" dirty="0" smtClean="0"/>
              <a:t>OJ 373 SDI – I TST: </a:t>
            </a:r>
            <a:r>
              <a:rPr lang="pt-BR" dirty="0"/>
              <a:t>É inválido o instrumento de mandato firmado em nome de pessoa jurídica que não contenha, pelo menos, o nome da entidade outorgante e do signatário da procuração, pois estes dados constituem elementos que os individualizam</a:t>
            </a:r>
            <a:r>
              <a:rPr lang="pt-BR" dirty="0" smtClean="0"/>
              <a:t>.</a:t>
            </a:r>
          </a:p>
          <a:p>
            <a:r>
              <a:rPr lang="pt-BR" dirty="0" smtClean="0"/>
              <a:t>É necessário o reconhecimento de firma? Após a Lei 8952/94 não é necessário.</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45</a:t>
            </a:fld>
            <a:endParaRPr lang="pt-BR"/>
          </a:p>
        </p:txBody>
      </p:sp>
    </p:spTree>
    <p:extLst>
      <p:ext uri="{BB962C8B-B14F-4D97-AF65-F5344CB8AC3E}">
        <p14:creationId xmlns:p14="http://schemas.microsoft.com/office/powerpoint/2010/main" val="10562248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Representação do empregador</a:t>
            </a:r>
            <a:endParaRPr lang="pt-BR" dirty="0"/>
          </a:p>
        </p:txBody>
      </p:sp>
      <p:sp>
        <p:nvSpPr>
          <p:cNvPr id="3" name="Espaço Reservado para Conteúdo 2"/>
          <p:cNvSpPr>
            <a:spLocks noGrp="1"/>
          </p:cNvSpPr>
          <p:nvPr>
            <p:ph idx="1"/>
          </p:nvPr>
        </p:nvSpPr>
        <p:spPr/>
        <p:txBody>
          <a:bodyPr/>
          <a:lstStyle/>
          <a:p>
            <a:r>
              <a:rPr lang="pt-BR" dirty="0" smtClean="0"/>
              <a:t>Advogado pode atuar, em audiência, como preposto e advogado simultaneamente?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46</a:t>
            </a:fld>
            <a:endParaRPr lang="pt-BR"/>
          </a:p>
        </p:txBody>
      </p:sp>
    </p:spTree>
    <p:extLst>
      <p:ext uri="{BB962C8B-B14F-4D97-AF65-F5344CB8AC3E}">
        <p14:creationId xmlns:p14="http://schemas.microsoft.com/office/powerpoint/2010/main" val="39415887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TRT 9ª Região - impossibilidade</a:t>
            </a:r>
            <a:endParaRPr lang="pt-BR" dirty="0"/>
          </a:p>
        </p:txBody>
      </p:sp>
      <p:sp>
        <p:nvSpPr>
          <p:cNvPr id="3" name="Espaço Reservado para Conteúdo 2"/>
          <p:cNvSpPr>
            <a:spLocks noGrp="1"/>
          </p:cNvSpPr>
          <p:nvPr>
            <p:ph idx="1"/>
          </p:nvPr>
        </p:nvSpPr>
        <p:spPr/>
        <p:txBody>
          <a:bodyPr>
            <a:normAutofit fontScale="62500" lnSpcReduction="20000"/>
          </a:bodyPr>
          <a:lstStyle/>
          <a:p>
            <a:r>
              <a:rPr lang="pt-BR" sz="3500" dirty="0" smtClean="0"/>
              <a:t>ADVOGADO </a:t>
            </a:r>
            <a:r>
              <a:rPr lang="pt-BR" sz="3500" dirty="0"/>
              <a:t>PREPOSTO. IMPOSSIBILIDADE. CONFISSÃO </a:t>
            </a:r>
            <a:r>
              <a:rPr lang="pt-BR" sz="3500" dirty="0" smtClean="0"/>
              <a:t>FICTA. Ao </a:t>
            </a:r>
            <a:r>
              <a:rPr lang="pt-BR" sz="3500" dirty="0"/>
              <a:t>contrário do pretendido pela Recorrente, "in </a:t>
            </a:r>
            <a:r>
              <a:rPr lang="pt-BR" sz="3500" dirty="0" err="1"/>
              <a:t>casu</a:t>
            </a:r>
            <a:r>
              <a:rPr lang="pt-BR" sz="3500" dirty="0"/>
              <a:t>" não se confundem as pessoas do advogado e do administrador. </a:t>
            </a:r>
            <a:r>
              <a:rPr lang="pt-BR" sz="3500" dirty="0" smtClean="0"/>
              <a:t>[...] Porém</a:t>
            </a:r>
            <a:r>
              <a:rPr lang="pt-BR" sz="3500" dirty="0"/>
              <a:t>, jamais poderia, como pretende a Recorrente, se fazer pela própria procuradora. A uma, por vedação expressa do Código de Ética e Disciplina da OAB (Art. 23), mas, principalmente, pela impossibilidade de atuação simultânea como parte e procuradora, impossibilitando-se o acompanhamento do depoimento pessoal da Reclamante. Recurso da Reclamada a que se nega provimento, neste particular.</a:t>
            </a:r>
          </a:p>
          <a:p>
            <a:r>
              <a:rPr lang="pt-BR" sz="3500" dirty="0"/>
              <a:t>TRT-PR-00244-2008-658-09-00-5-ACO-00146-2009 - 1A. TURMA. Relator: JANETE DO AMARANTE. Publicado no DJPR em 20-01-2009</a:t>
            </a:r>
          </a:p>
          <a:p>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47</a:t>
            </a:fld>
            <a:endParaRPr lang="pt-BR"/>
          </a:p>
        </p:txBody>
      </p:sp>
    </p:spTree>
    <p:extLst>
      <p:ext uri="{BB962C8B-B14F-4D97-AF65-F5344CB8AC3E}">
        <p14:creationId xmlns:p14="http://schemas.microsoft.com/office/powerpoint/2010/main" val="35437688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 - possibilidade</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ADVOGADO </a:t>
            </a:r>
            <a:r>
              <a:rPr lang="pt-BR" dirty="0"/>
              <a:t>PREPOSTO. ATUAÇÃO SIMULTÂNEA. POSSIBILIDADE. Os artigos 791 e 843, parágrafo 2º, da CLT, não são incompatíveis entre si, não havendo vedação legal para atuação simultânea nas qualidades de preposto e advogado. Comprovado nos autos que o preposto é empregado da Ré, não há empecilho para sua atuação concomitante como advogado.</a:t>
            </a:r>
          </a:p>
          <a:p>
            <a:r>
              <a:rPr lang="pt-BR" dirty="0" smtClean="0"/>
              <a:t>TRT-PR-00231-2008-666-09-00-0-ACO-14464-2010 </a:t>
            </a:r>
            <a:r>
              <a:rPr lang="pt-BR" dirty="0"/>
              <a:t>- 4A. </a:t>
            </a:r>
            <a:r>
              <a:rPr lang="pt-BR" dirty="0" smtClean="0"/>
              <a:t>TURMA. Relator</a:t>
            </a:r>
            <a:r>
              <a:rPr lang="pt-BR" dirty="0"/>
              <a:t>: MÁRCIA </a:t>
            </a:r>
            <a:r>
              <a:rPr lang="pt-BR" dirty="0" smtClean="0"/>
              <a:t>DOMINGUES. Publicado </a:t>
            </a:r>
            <a:r>
              <a:rPr lang="pt-BR" dirty="0"/>
              <a:t>no DJPR em 14-05-2010</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48</a:t>
            </a:fld>
            <a:endParaRPr lang="pt-BR"/>
          </a:p>
        </p:txBody>
      </p:sp>
    </p:spTree>
    <p:extLst>
      <p:ext uri="{BB962C8B-B14F-4D97-AF65-F5344CB8AC3E}">
        <p14:creationId xmlns:p14="http://schemas.microsoft.com/office/powerpoint/2010/main" val="39109993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TST</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a:t> AGRAVO DE INSTRUMENTO DO </a:t>
            </a:r>
            <a:r>
              <a:rPr lang="pt-BR" dirty="0" smtClean="0"/>
              <a:t>RECLAMANTE. REVELIA</a:t>
            </a:r>
            <a:r>
              <a:rPr lang="pt-BR" dirty="0"/>
              <a:t>. ADVOGADO. ATUAÇÃO COMO PREPOSTO. Não há vedação legal a que o preposto do empregador em audiência seja advogado, ainda que ele tenha atuado ou venha atuar nessa condição no mesmo feito. Precedentes (Processo: AIRR e RR - 1093806-53.2003.5.04.0900, Relatora Ministra Maria de Assis </a:t>
            </a:r>
            <a:r>
              <a:rPr lang="pt-BR" dirty="0" err="1"/>
              <a:t>Calsing</a:t>
            </a:r>
            <a:r>
              <a:rPr lang="pt-BR" dirty="0"/>
              <a:t>, 4ª Turma, Data de Divulgação: DEJT 14/08/2009).</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49</a:t>
            </a:fld>
            <a:endParaRPr lang="pt-BR"/>
          </a:p>
        </p:txBody>
      </p:sp>
    </p:spTree>
    <p:extLst>
      <p:ext uri="{BB962C8B-B14F-4D97-AF65-F5344CB8AC3E}">
        <p14:creationId xmlns:p14="http://schemas.microsoft.com/office/powerpoint/2010/main" val="1654280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600" dirty="0"/>
              <a:t>Sujeitos do processo – participantes da relação processual:</a:t>
            </a:r>
          </a:p>
        </p:txBody>
      </p:sp>
      <p:sp>
        <p:nvSpPr>
          <p:cNvPr id="3" name="Espaço Reservado para Conteúdo 2"/>
          <p:cNvSpPr>
            <a:spLocks noGrp="1"/>
          </p:cNvSpPr>
          <p:nvPr>
            <p:ph idx="1"/>
          </p:nvPr>
        </p:nvSpPr>
        <p:spPr/>
        <p:txBody>
          <a:bodyPr/>
          <a:lstStyle/>
          <a:p>
            <a:r>
              <a:rPr lang="pt-BR" dirty="0"/>
              <a:t>Auxiliares do juízo: permanentes (distribuidor), eventuais (oficial de justiça) e  terceiros (testemunhas)</a:t>
            </a:r>
          </a:p>
          <a:p>
            <a:r>
              <a:rPr lang="pt-BR" dirty="0" smtClean="0"/>
              <a:t>Advogados</a:t>
            </a:r>
            <a:endParaRPr lang="pt-BR" dirty="0"/>
          </a:p>
          <a:p>
            <a:r>
              <a:rPr lang="pt-BR" dirty="0"/>
              <a:t>Ministério Público – atua como parte (agente) ou órgão interveniente </a:t>
            </a:r>
            <a:r>
              <a:rPr lang="pt-BR" dirty="0" smtClean="0"/>
              <a:t>(fiscal da lei) – atua de forma desinteressada?</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5</a:t>
            </a:fld>
            <a:endParaRPr lang="pt-BR"/>
          </a:p>
        </p:txBody>
      </p:sp>
    </p:spTree>
    <p:extLst>
      <p:ext uri="{BB962C8B-B14F-4D97-AF65-F5344CB8AC3E}">
        <p14:creationId xmlns:p14="http://schemas.microsoft.com/office/powerpoint/2010/main" val="33756158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TST</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 Os </a:t>
            </a:r>
            <a:r>
              <a:rPr lang="pt-BR" dirty="0"/>
              <a:t>artigos 791 e 843, parágrafo 2º, da CLT, não são incompatíveis entre si, não havendo vedação legal para atuação simultânea nas qualidades de preposto e advogado. </a:t>
            </a:r>
            <a:r>
              <a:rPr lang="pt-BR" dirty="0" smtClean="0"/>
              <a:t>[...]. </a:t>
            </a:r>
            <a:r>
              <a:rPr lang="pt-BR" dirty="0"/>
              <a:t>Comprovado nos autos que o preposto é empregado da Ré, não há empecilho </a:t>
            </a:r>
            <a:r>
              <a:rPr lang="pt-BR" dirty="0" smtClean="0"/>
              <a:t>para sua</a:t>
            </a:r>
            <a:r>
              <a:rPr lang="pt-BR" dirty="0"/>
              <a:t> atuação como advogado</a:t>
            </a:r>
            <a:r>
              <a:rPr lang="pt-BR" dirty="0" smtClean="0"/>
              <a:t>. [...]</a:t>
            </a:r>
          </a:p>
          <a:p>
            <a:r>
              <a:rPr lang="pt-BR" dirty="0" smtClean="0"/>
              <a:t>E-RR </a:t>
            </a:r>
            <a:r>
              <a:rPr lang="pt-BR" dirty="0"/>
              <a:t>- 23100-71.2008.5.09.0666 , Relator Ministro: João Batista Brito Pereira, Data de Julgamento: 06/06/2013, Subseção I Especializada em Dissídios Individuais, Data de Publicação: </a:t>
            </a:r>
            <a:r>
              <a:rPr lang="pt-BR" dirty="0" smtClean="0"/>
              <a:t>21/06/2013.</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50</a:t>
            </a:fld>
            <a:endParaRPr lang="pt-BR"/>
          </a:p>
        </p:txBody>
      </p:sp>
    </p:spTree>
    <p:extLst>
      <p:ext uri="{BB962C8B-B14F-4D97-AF65-F5344CB8AC3E}">
        <p14:creationId xmlns:p14="http://schemas.microsoft.com/office/powerpoint/2010/main" val="41337616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E se o advogado comparece em audiência, mas o preposto não? Quais os efeitos? Ocorre revelia e confissão ou apenas um desses efeitos?</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51</a:t>
            </a:fld>
            <a:endParaRPr lang="pt-BR"/>
          </a:p>
        </p:txBody>
      </p:sp>
    </p:spTree>
    <p:extLst>
      <p:ext uri="{BB962C8B-B14F-4D97-AF65-F5344CB8AC3E}">
        <p14:creationId xmlns:p14="http://schemas.microsoft.com/office/powerpoint/2010/main" val="19606065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AUDIÊNCIA </a:t>
            </a:r>
            <a:r>
              <a:rPr lang="pt-BR" dirty="0"/>
              <a:t>INICIAL. AUSÊNCIA DO PREPOSTO. APRESENTAÇÃO DE DEFESA POR ADVOGADO CONSTITUÍDO. EFEITOS. Segundo o posicionamento deste Colegiado, o advogado constituído pela parte pode apresentar resposta acompanhada de documentos, ainda que ausente o preposto, afastando, por </a:t>
            </a:r>
            <a:r>
              <a:rPr lang="pt-BR" dirty="0" smtClean="0"/>
              <a:t>consequência, </a:t>
            </a:r>
            <a:r>
              <a:rPr lang="pt-BR" dirty="0"/>
              <a:t>a revelia, configurando apenas a confissão ficta (Orientação "interna </a:t>
            </a:r>
            <a:r>
              <a:rPr lang="pt-BR" dirty="0" err="1"/>
              <a:t>corporis</a:t>
            </a:r>
            <a:r>
              <a:rPr lang="pt-BR" dirty="0"/>
              <a:t>" nº 102). Recurso ordinário do reclamante conhecido e desprovido, neste aspecto.</a:t>
            </a:r>
          </a:p>
          <a:p>
            <a:r>
              <a:rPr lang="pt-BR" dirty="0" smtClean="0"/>
              <a:t>TRT-PR-07386-2010-029-09-00-3-ACO-26753-2012 </a:t>
            </a:r>
            <a:r>
              <a:rPr lang="pt-BR" dirty="0"/>
              <a:t>- 3A. </a:t>
            </a:r>
            <a:r>
              <a:rPr lang="pt-BR" dirty="0" smtClean="0"/>
              <a:t>TURMA. Relator</a:t>
            </a:r>
            <a:r>
              <a:rPr lang="pt-BR" dirty="0"/>
              <a:t>: ALTINO PEDROZO DOS </a:t>
            </a:r>
            <a:r>
              <a:rPr lang="pt-BR" dirty="0" smtClean="0"/>
              <a:t>SANTOS. Publicado </a:t>
            </a:r>
            <a:r>
              <a:rPr lang="pt-BR" dirty="0"/>
              <a:t>no DEJT em 22-06-2012</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52</a:t>
            </a:fld>
            <a:endParaRPr lang="pt-BR"/>
          </a:p>
        </p:txBody>
      </p:sp>
    </p:spTree>
    <p:extLst>
      <p:ext uri="{BB962C8B-B14F-4D97-AF65-F5344CB8AC3E}">
        <p14:creationId xmlns:p14="http://schemas.microsoft.com/office/powerpoint/2010/main" val="37203132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sz="2400" dirty="0"/>
              <a:t>CERCEAMENTO DE DEFESA. RECLAMADA AUSENTE. DECRETO DE REVELIA. ADVOGADO PRESENTE À AUDIÊNCIA INICIAL. INDEFERIMENTO DA JUNTADA DE DEFESA ESCRITA. NÃO CARACTERIZAÇÃO.</a:t>
            </a:r>
          </a:p>
          <a:p>
            <a:r>
              <a:rPr lang="pt-BR" sz="3200" dirty="0"/>
              <a:t>Reclamada, que deixa de comparecer à audiência inaugural, mesmo tendo sido devidamente cientificada da necessidade de seu comparecimento pessoal, onde poderia ser representada por gerente ou por qualquer preposto, na forma do art. 843 da CLT, para apresentar defesa e oferecer provas, deve ser declarada revel e confessa quanto à matéria fática.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53</a:t>
            </a:fld>
            <a:endParaRPr lang="pt-BR"/>
          </a:p>
        </p:txBody>
      </p:sp>
    </p:spTree>
    <p:extLst>
      <p:ext uri="{BB962C8B-B14F-4D97-AF65-F5344CB8AC3E}">
        <p14:creationId xmlns:p14="http://schemas.microsoft.com/office/powerpoint/2010/main" val="6860854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10000"/>
          </a:bodyPr>
          <a:lstStyle/>
          <a:p>
            <a:r>
              <a:rPr lang="pt-BR" dirty="0"/>
              <a:t>Não elide referido ônus processual a presença tão-somente do patrono da parte portando a defesa escrita. Nesse espeque, o indeferimento da juntada da referida defesa não caracteriza cerceamento de defesa e sim estrita aplicação do texto legal.</a:t>
            </a:r>
          </a:p>
          <a:p>
            <a:r>
              <a:rPr lang="pt-BR" dirty="0"/>
              <a:t>0000352-52.2010.5.15.0005. Relator LUÍS CARLOS CÂNDIDO MARTINS SOTERO DA SILVA. Disponível a partir de 210/02/2014</a:t>
            </a:r>
            <a:r>
              <a:rPr lang="pt-BR" dirty="0" smtClean="0"/>
              <a: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54</a:t>
            </a:fld>
            <a:endParaRPr lang="pt-BR"/>
          </a:p>
        </p:txBody>
      </p:sp>
    </p:spTree>
    <p:extLst>
      <p:ext uri="{BB962C8B-B14F-4D97-AF65-F5344CB8AC3E}">
        <p14:creationId xmlns:p14="http://schemas.microsoft.com/office/powerpoint/2010/main" val="37795227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TST – Súmula 122</a:t>
            </a:r>
            <a:endParaRPr lang="pt-BR" dirty="0"/>
          </a:p>
        </p:txBody>
      </p:sp>
      <p:sp>
        <p:nvSpPr>
          <p:cNvPr id="3" name="Espaço Reservado para Conteúdo 2"/>
          <p:cNvSpPr>
            <a:spLocks noGrp="1"/>
          </p:cNvSpPr>
          <p:nvPr>
            <p:ph idx="1"/>
          </p:nvPr>
        </p:nvSpPr>
        <p:spPr/>
        <p:txBody>
          <a:bodyPr>
            <a:normAutofit fontScale="92500"/>
          </a:bodyPr>
          <a:lstStyle/>
          <a:p>
            <a:r>
              <a:rPr lang="pt-BR" dirty="0"/>
              <a:t>REVELIA. ATESTADO </a:t>
            </a:r>
            <a:r>
              <a:rPr lang="pt-BR" dirty="0" smtClean="0"/>
              <a:t>MÉDICO. A </a:t>
            </a:r>
            <a:r>
              <a:rPr lang="pt-BR" dirty="0"/>
              <a:t>reclamada, ausente à audiência em que deveria apresentar defesa, é revel, ainda que presente seu advogado munido de procuração, podendo ser ilidida a revelia mediante a apresentação de atestado médico, que deverá declarar, expressamente, a impossibilidade de locomoção do empregador ou do seu preposto no dia da audiência.</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55</a:t>
            </a:fld>
            <a:endParaRPr lang="pt-BR"/>
          </a:p>
        </p:txBody>
      </p:sp>
    </p:spTree>
    <p:extLst>
      <p:ext uri="{BB962C8B-B14F-4D97-AF65-F5344CB8AC3E}">
        <p14:creationId xmlns:p14="http://schemas.microsoft.com/office/powerpoint/2010/main" val="4014912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Substituição processual</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Significa colocar-se no lugar de alguém</a:t>
            </a:r>
          </a:p>
          <a:p>
            <a:r>
              <a:rPr lang="pt-BR" dirty="0" smtClean="0"/>
              <a:t>Autorização legal para que alguém pleiteie em nome próprio direito alheio = Art. 6º CPC c/c 8º, III CF</a:t>
            </a:r>
          </a:p>
          <a:p>
            <a:r>
              <a:rPr lang="pt-BR" dirty="0" smtClean="0"/>
              <a:t>O direito de agir não é exercido pelo titular do direito material, mas pelo substituto processual, que tem legitimidade para ajuizar a ação em razão de previsão legal</a:t>
            </a:r>
          </a:p>
          <a:p>
            <a:r>
              <a:rPr lang="pt-BR" dirty="0" smtClean="0"/>
              <a:t>O substituto (sindicato) é parte, é sujeito da relação processual</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56</a:t>
            </a:fld>
            <a:endParaRPr lang="pt-BR"/>
          </a:p>
        </p:txBody>
      </p:sp>
    </p:spTree>
    <p:extLst>
      <p:ext uri="{BB962C8B-B14F-4D97-AF65-F5344CB8AC3E}">
        <p14:creationId xmlns:p14="http://schemas.microsoft.com/office/powerpoint/2010/main" val="10605555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Substituição processual</a:t>
            </a:r>
            <a:endParaRPr lang="pt-BR" dirty="0"/>
          </a:p>
        </p:txBody>
      </p:sp>
      <p:sp>
        <p:nvSpPr>
          <p:cNvPr id="3" name="Espaço Reservado para Conteúdo 2"/>
          <p:cNvSpPr>
            <a:spLocks noGrp="1"/>
          </p:cNvSpPr>
          <p:nvPr>
            <p:ph idx="1"/>
          </p:nvPr>
        </p:nvSpPr>
        <p:spPr/>
        <p:txBody>
          <a:bodyPr/>
          <a:lstStyle/>
          <a:p>
            <a:r>
              <a:rPr lang="pt-BR" dirty="0"/>
              <a:t>Faculdade do sindicato</a:t>
            </a:r>
          </a:p>
          <a:p>
            <a:r>
              <a:rPr lang="pt-BR" dirty="0"/>
              <a:t>Não pode ser usada quando é necessária produção de prova individual ou </a:t>
            </a:r>
            <a:r>
              <a:rPr lang="pt-BR" dirty="0" smtClean="0"/>
              <a:t>personalíssima</a:t>
            </a:r>
          </a:p>
          <a:p>
            <a:r>
              <a:rPr lang="pt-BR" dirty="0" smtClean="0"/>
              <a:t>Não necessita de autorização nem procuração do substituído</a:t>
            </a:r>
          </a:p>
          <a:p>
            <a:r>
              <a:rPr lang="pt-BR" dirty="0" smtClean="0"/>
              <a:t>Admite desistência pelo substituído, que pode ingressar com a ação individualmente</a:t>
            </a:r>
            <a:endParaRPr lang="pt-BR" dirty="0"/>
          </a:p>
          <a:p>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57</a:t>
            </a:fld>
            <a:endParaRPr lang="pt-BR"/>
          </a:p>
        </p:txBody>
      </p:sp>
    </p:spTree>
    <p:extLst>
      <p:ext uri="{BB962C8B-B14F-4D97-AF65-F5344CB8AC3E}">
        <p14:creationId xmlns:p14="http://schemas.microsoft.com/office/powerpoint/2010/main" val="33999428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Substituição processual – exemplos:</a:t>
            </a:r>
            <a:endParaRPr lang="pt-BR" dirty="0"/>
          </a:p>
        </p:txBody>
      </p:sp>
      <p:sp>
        <p:nvSpPr>
          <p:cNvPr id="3" name="Espaço Reservado para Conteúdo 2"/>
          <p:cNvSpPr>
            <a:spLocks noGrp="1"/>
          </p:cNvSpPr>
          <p:nvPr>
            <p:ph idx="1"/>
          </p:nvPr>
        </p:nvSpPr>
        <p:spPr/>
        <p:txBody>
          <a:bodyPr>
            <a:normAutofit/>
          </a:bodyPr>
          <a:lstStyle/>
          <a:p>
            <a:r>
              <a:rPr lang="pt-BR" dirty="0" smtClean="0"/>
              <a:t>Art. 872, parágrafo único CLT – ação de cumprimento</a:t>
            </a:r>
          </a:p>
          <a:p>
            <a:r>
              <a:rPr lang="pt-BR" dirty="0" smtClean="0"/>
              <a:t>Art. 195, § 2º CLT – pleito de insalubridade ou periculosidade</a:t>
            </a:r>
          </a:p>
          <a:p>
            <a:r>
              <a:rPr lang="pt-BR" dirty="0" smtClean="0"/>
              <a:t>Art. 25, Lei 8036/90 – FGTS não depositado</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58</a:t>
            </a:fld>
            <a:endParaRPr lang="pt-BR"/>
          </a:p>
        </p:txBody>
      </p:sp>
    </p:spTree>
    <p:extLst>
      <p:ext uri="{BB962C8B-B14F-4D97-AF65-F5344CB8AC3E}">
        <p14:creationId xmlns:p14="http://schemas.microsoft.com/office/powerpoint/2010/main" val="28217800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a:t>LEGITIMIDADE EXTRAORDINÁRIA. SUBSTITUIÇÃO PROCESSUAL. SINDICATO. NECESSIDADE DE ROL DE SUBSTITUÍDOS. </a:t>
            </a:r>
            <a:r>
              <a:rPr lang="pt-BR" dirty="0" smtClean="0"/>
              <a:t>[...] O </a:t>
            </a:r>
            <a:r>
              <a:rPr lang="pt-BR" dirty="0"/>
              <a:t>sindicato não pode ter poderes superiores aos do Ministério Público, pois defende os interesses da categoria e não da sociedade, como o segundo. Desta feita, nos casos de substituição processual do Sindicato (legitimação extraordinária), </a:t>
            </a:r>
            <a:r>
              <a:rPr lang="pt-BR" u="sng" dirty="0"/>
              <a:t>faz-se imprescindível a autorização dos associados e apresentação do rol dos substituídos processualmente</a:t>
            </a:r>
            <a:r>
              <a:rPr lang="pt-BR" dirty="0"/>
              <a:t> (grifo nosso).</a:t>
            </a:r>
          </a:p>
          <a:p>
            <a:r>
              <a:rPr lang="pt-BR" dirty="0"/>
              <a:t>0257500-55.2008.5.15.0054 -  6ª TURMA - 11ª CÂMARA. Relatora OLGA AIDA JOAQUIM GOMIERI. Disponível a partir de 06/05/2011</a:t>
            </a:r>
            <a:r>
              <a:rPr lang="pt-BR" dirty="0" smtClean="0"/>
              <a: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59</a:t>
            </a:fld>
            <a:endParaRPr lang="pt-BR"/>
          </a:p>
        </p:txBody>
      </p:sp>
    </p:spTree>
    <p:extLst>
      <p:ext uri="{BB962C8B-B14F-4D97-AF65-F5344CB8AC3E}">
        <p14:creationId xmlns:p14="http://schemas.microsoft.com/office/powerpoint/2010/main" val="414988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Litisconsórcio</a:t>
            </a:r>
            <a:endParaRPr lang="pt-BR" dirty="0"/>
          </a:p>
        </p:txBody>
      </p:sp>
      <p:sp>
        <p:nvSpPr>
          <p:cNvPr id="3" name="Espaço Reservado para Conteúdo 2"/>
          <p:cNvSpPr>
            <a:spLocks noGrp="1"/>
          </p:cNvSpPr>
          <p:nvPr>
            <p:ph idx="1"/>
          </p:nvPr>
        </p:nvSpPr>
        <p:spPr/>
        <p:txBody>
          <a:bodyPr/>
          <a:lstStyle/>
          <a:p>
            <a:r>
              <a:rPr lang="pt-BR" dirty="0" smtClean="0"/>
              <a:t>Ocorre quando há pluralidade de pessoas no polo ativo ou passivo ou em ambos</a:t>
            </a:r>
          </a:p>
          <a:p>
            <a:r>
              <a:rPr lang="pt-BR" dirty="0" smtClean="0"/>
              <a:t>Ao contrário do que acontece no Processo Civil (Art. 191 CPC) , no Processo do Trabalho  não se aplica o prazo em dobro para litisconsortes com procuradores distintos – Vide OJ 310 da SDI – I TST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a:t>
            </a:fld>
            <a:endParaRPr lang="pt-BR"/>
          </a:p>
        </p:txBody>
      </p:sp>
    </p:spTree>
    <p:extLst>
      <p:ext uri="{BB962C8B-B14F-4D97-AF65-F5344CB8AC3E}">
        <p14:creationId xmlns:p14="http://schemas.microsoft.com/office/powerpoint/2010/main" val="12191706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normAutofit fontScale="85000" lnSpcReduction="10000"/>
          </a:bodyPr>
          <a:lstStyle/>
          <a:p>
            <a:r>
              <a:rPr lang="pt-BR" dirty="0"/>
              <a:t>SINDICATO – SUBSTITUIÇÃO PROCESSUAL – POSSIBILIDADE - O sindicato, na defesa dos direitos e interesses da categoria, atua como substituto processual, com o respaldo legal dado pelo art. 8°, III, da Constituição Federal e pelo art. 3° da Lei n° 8.073/90, </a:t>
            </a:r>
            <a:r>
              <a:rPr lang="pt-BR" u="sng" dirty="0"/>
              <a:t>não necessitando, então, de anuência ou autorização</a:t>
            </a:r>
            <a:r>
              <a:rPr lang="pt-BR" dirty="0"/>
              <a:t> por parte dos trabalhadores, eis que tal autorização decorre do texto constitucional. </a:t>
            </a:r>
            <a:endParaRPr lang="pt-BR" dirty="0" smtClean="0"/>
          </a:p>
          <a:p>
            <a:r>
              <a:rPr lang="pt-BR" dirty="0" smtClean="0"/>
              <a:t>0159400-70.2007.5.15.0096. Relator FLAVIO NUNES CAMPOS. Disponível em 28/10/2010.</a:t>
            </a:r>
          </a:p>
          <a:p>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60</a:t>
            </a:fld>
            <a:endParaRPr lang="pt-BR"/>
          </a:p>
        </p:txBody>
      </p:sp>
    </p:spTree>
    <p:extLst>
      <p:ext uri="{BB962C8B-B14F-4D97-AF65-F5344CB8AC3E}">
        <p14:creationId xmlns:p14="http://schemas.microsoft.com/office/powerpoint/2010/main" val="11450617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O rol </a:t>
            </a:r>
            <a:r>
              <a:rPr lang="pt-BR" dirty="0"/>
              <a:t>de substituídos é </a:t>
            </a:r>
            <a:r>
              <a:rPr lang="pt-BR" dirty="0" smtClean="0"/>
              <a:t>necessário? Divergência na doutrina: </a:t>
            </a:r>
          </a:p>
          <a:p>
            <a:r>
              <a:rPr lang="pt-BR" dirty="0" smtClean="0"/>
              <a:t>Argumentos contrários: individualização na liquidação de sentença; impossibilidade de fazê-lo, tendo em vista a abrangência dos direitos de toda uma categoria, cancelamento da Súmula 310, V, TST</a:t>
            </a:r>
          </a:p>
          <a:p>
            <a:r>
              <a:rPr lang="pt-BR" dirty="0" smtClean="0"/>
              <a:t>Argumentos favoráveis: possibilidade de defesa, alegação de litispendência, determinação dos limites da coisa julgada, alegação de suspeição e/ou impedimento</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61</a:t>
            </a:fld>
            <a:endParaRPr lang="pt-BR"/>
          </a:p>
        </p:txBody>
      </p:sp>
    </p:spTree>
    <p:extLst>
      <p:ext uri="{BB962C8B-B14F-4D97-AF65-F5344CB8AC3E}">
        <p14:creationId xmlns:p14="http://schemas.microsoft.com/office/powerpoint/2010/main" val="7743666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normAutofit fontScale="70000" lnSpcReduction="20000"/>
          </a:bodyPr>
          <a:lstStyle/>
          <a:p>
            <a:r>
              <a:rPr lang="pt-BR" dirty="0"/>
              <a:t>SUBSTITUIÇÃO PROCESSUAL. SINDICATO. AUSÊNCIA DO ROL DE SUBSTITUÍDOS QUANDO DO AJUIZAMENTO DA AÇÃO. IRRELEVÂNCIA. LEGITIMIDADE ATIVA. RECONHECIMENTO. EVOLUÇÃO JURISPRUDENCIAL SOBRE O TEMA. INTELIGÊNCIA DO ART. 8º, III, CF.</a:t>
            </a:r>
          </a:p>
          <a:p>
            <a:r>
              <a:rPr lang="pt-BR" dirty="0" smtClean="0"/>
              <a:t>[...], </a:t>
            </a:r>
            <a:r>
              <a:rPr lang="pt-BR" dirty="0"/>
              <a:t>levando o TST a cancelar a Súmula nº 310 de sua jurisprudência, inclusive quanto ao item V que preconizava que "em qualquer ação proposta pelo sindicato como substituto processual, todos os substituídos serão individualizados na petição inicial </a:t>
            </a:r>
            <a:r>
              <a:rPr lang="pt-BR" dirty="0" smtClean="0"/>
              <a:t>[...]. </a:t>
            </a:r>
            <a:r>
              <a:rPr lang="pt-BR" dirty="0"/>
              <a:t>Assim sendo, </a:t>
            </a:r>
            <a:r>
              <a:rPr lang="pt-BR" u="sng" dirty="0"/>
              <a:t>desnecessária, hodiernamente, a apresentação de rol dos substituídos por ocasião do ajuizamento de ação</a:t>
            </a:r>
            <a:r>
              <a:rPr lang="pt-BR" dirty="0"/>
              <a:t>, por parte do sindicato, na qualidade de substituto processual, ao argumento de </a:t>
            </a:r>
            <a:r>
              <a:rPr lang="pt-BR" dirty="0" smtClean="0"/>
              <a:t>que</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62</a:t>
            </a:fld>
            <a:endParaRPr lang="pt-BR"/>
          </a:p>
        </p:txBody>
      </p:sp>
    </p:spTree>
    <p:extLst>
      <p:ext uri="{BB962C8B-B14F-4D97-AF65-F5344CB8AC3E}">
        <p14:creationId xmlns:p14="http://schemas.microsoft.com/office/powerpoint/2010/main" val="3839029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10000"/>
          </a:bodyPr>
          <a:lstStyle/>
          <a:p>
            <a:r>
              <a:rPr lang="pt-BR" u="sng" dirty="0"/>
              <a:t>a identificação dos substituídos </a:t>
            </a:r>
            <a:r>
              <a:rPr lang="pt-BR" dirty="0"/>
              <a:t>beneficiados pelo resultado de decisão de índole coletiva ali proferida </a:t>
            </a:r>
            <a:r>
              <a:rPr lang="pt-BR" u="sng" dirty="0"/>
              <a:t>poderá ser feita sem qualquer dificuldade, por ocasião da liquidação de sentença</a:t>
            </a:r>
            <a:r>
              <a:rPr lang="pt-BR" dirty="0"/>
              <a:t>, aplicando-se, subsidiariamente, no que couber, as disposições contidas no Código de Defesa do </a:t>
            </a:r>
            <a:r>
              <a:rPr lang="pt-BR" dirty="0" smtClean="0"/>
              <a:t>Consumidor (grifo nosso).</a:t>
            </a:r>
          </a:p>
          <a:p>
            <a:r>
              <a:rPr lang="pt-BR" dirty="0" smtClean="0"/>
              <a:t>0000526-03.2011.5.15.0013. Relator LUÍS CARLOS CÂNDIDO MARTINS SOTERO DA SILVA. Disponível em 25/05/2012.</a:t>
            </a:r>
          </a:p>
          <a:p>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63</a:t>
            </a:fld>
            <a:endParaRPr lang="pt-BR"/>
          </a:p>
        </p:txBody>
      </p:sp>
    </p:spTree>
    <p:extLst>
      <p:ext uri="{BB962C8B-B14F-4D97-AF65-F5344CB8AC3E}">
        <p14:creationId xmlns:p14="http://schemas.microsoft.com/office/powerpoint/2010/main" val="30432436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Capacidade postulatória = </a:t>
            </a:r>
            <a:r>
              <a:rPr lang="pt-BR" i="1" dirty="0" smtClean="0"/>
              <a:t>Jus </a:t>
            </a:r>
            <a:r>
              <a:rPr lang="pt-BR" i="1" dirty="0" err="1" smtClean="0"/>
              <a:t>postulandi</a:t>
            </a:r>
            <a:endParaRPr lang="pt-BR" i="1" dirty="0"/>
          </a:p>
        </p:txBody>
      </p:sp>
      <p:sp>
        <p:nvSpPr>
          <p:cNvPr id="3" name="Espaço Reservado para Conteúdo 2"/>
          <p:cNvSpPr>
            <a:spLocks noGrp="1"/>
          </p:cNvSpPr>
          <p:nvPr>
            <p:ph idx="1"/>
          </p:nvPr>
        </p:nvSpPr>
        <p:spPr/>
        <p:txBody>
          <a:bodyPr>
            <a:normAutofit/>
          </a:bodyPr>
          <a:lstStyle/>
          <a:p>
            <a:r>
              <a:rPr lang="pt-BR" dirty="0" smtClean="0"/>
              <a:t>Direito de falar, direito de estar em juízo, praticando pessoalmente todos os atos para o exercício do direito de ação – ausência de </a:t>
            </a:r>
            <a:r>
              <a:rPr lang="pt-BR" dirty="0" smtClean="0"/>
              <a:t>advogado</a:t>
            </a:r>
            <a:endParaRPr lang="pt-BR" dirty="0" smtClean="0"/>
          </a:p>
          <a:p>
            <a:r>
              <a:rPr lang="pt-BR" dirty="0" smtClean="0"/>
              <a:t>Previsto no Art. 791 CLT e 839, a </a:t>
            </a:r>
            <a:r>
              <a:rPr lang="pt-BR" dirty="0" smtClean="0"/>
              <a:t>CLT</a:t>
            </a:r>
          </a:p>
          <a:p>
            <a:r>
              <a:rPr lang="pt-BR" dirty="0" smtClean="0"/>
              <a:t>É faculdade das partes se fazer representar por advogado</a:t>
            </a:r>
            <a:endParaRPr lang="pt-BR" dirty="0" smtClean="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64</a:t>
            </a:fld>
            <a:endParaRPr lang="pt-BR"/>
          </a:p>
        </p:txBody>
      </p:sp>
    </p:spTree>
    <p:extLst>
      <p:ext uri="{BB962C8B-B14F-4D97-AF65-F5344CB8AC3E}">
        <p14:creationId xmlns:p14="http://schemas.microsoft.com/office/powerpoint/2010/main" val="42890733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Dúvidas:</a:t>
            </a:r>
            <a:endParaRPr lang="pt-BR" dirty="0"/>
          </a:p>
        </p:txBody>
      </p:sp>
      <p:sp>
        <p:nvSpPr>
          <p:cNvPr id="3" name="Espaço Reservado para Conteúdo 2"/>
          <p:cNvSpPr>
            <a:spLocks noGrp="1"/>
          </p:cNvSpPr>
          <p:nvPr>
            <p:ph idx="1"/>
          </p:nvPr>
        </p:nvSpPr>
        <p:spPr/>
        <p:txBody>
          <a:bodyPr/>
          <a:lstStyle/>
          <a:p>
            <a:r>
              <a:rPr lang="pt-BR" dirty="0" smtClean="0"/>
              <a:t>Após a EC 45/2004, o </a:t>
            </a:r>
            <a:r>
              <a:rPr lang="pt-BR" i="1" dirty="0" smtClean="0"/>
              <a:t>jus </a:t>
            </a:r>
            <a:r>
              <a:rPr lang="pt-BR" i="1" dirty="0" err="1" smtClean="0"/>
              <a:t>postulandi</a:t>
            </a:r>
            <a:r>
              <a:rPr lang="pt-BR" dirty="0" smtClean="0"/>
              <a:t> ficou restrito </a:t>
            </a:r>
            <a:r>
              <a:rPr lang="pt-BR" dirty="0"/>
              <a:t>às partes (empregados e empregadores</a:t>
            </a:r>
            <a:r>
              <a:rPr lang="pt-BR" dirty="0" smtClean="0"/>
              <a:t>) ou é aplicável nas demandas oriundas da relação de trabalho? Entendimento doutrinário</a:t>
            </a:r>
            <a:endParaRPr lang="pt-BR" dirty="0"/>
          </a:p>
          <a:p>
            <a:r>
              <a:rPr lang="pt-BR" dirty="0" smtClean="0"/>
              <a:t>Houve </a:t>
            </a:r>
            <a:r>
              <a:rPr lang="pt-BR" dirty="0"/>
              <a:t>revogação </a:t>
            </a:r>
            <a:r>
              <a:rPr lang="pt-BR" dirty="0" smtClean="0"/>
              <a:t>do </a:t>
            </a:r>
            <a:r>
              <a:rPr lang="pt-BR" i="1" dirty="0" smtClean="0"/>
              <a:t>jus </a:t>
            </a:r>
            <a:r>
              <a:rPr lang="pt-BR" i="1" dirty="0" err="1" smtClean="0"/>
              <a:t>postulandi</a:t>
            </a:r>
            <a:r>
              <a:rPr lang="pt-BR" dirty="0" smtClean="0"/>
              <a:t> após </a:t>
            </a:r>
            <a:r>
              <a:rPr lang="pt-BR" dirty="0"/>
              <a:t>o Art. 133 CF</a:t>
            </a:r>
            <a:r>
              <a:rPr lang="pt-BR" dirty="0" smtClean="0"/>
              <a: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65</a:t>
            </a:fld>
            <a:endParaRPr lang="pt-BR"/>
          </a:p>
        </p:txBody>
      </p:sp>
    </p:spTree>
    <p:extLst>
      <p:ext uri="{BB962C8B-B14F-4D97-AF65-F5344CB8AC3E}">
        <p14:creationId xmlns:p14="http://schemas.microsoft.com/office/powerpoint/2010/main" val="9504568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INDENIZAÇÃO </a:t>
            </a:r>
            <a:r>
              <a:rPr lang="pt-BR" dirty="0"/>
              <a:t>POR PERDAS E DANOS - RESSARCIMENTO DE DESPESAS COM HONORÁRIOS ADVOCATÍCIOS - IMPOSSIBILIDADE - Indevida a indenização ao autor referente aos valores despendidos pelo reclamante para pagamento de advogado contratado. A sua contratação é liberalidade do reclamante, </a:t>
            </a:r>
            <a:r>
              <a:rPr lang="pt-BR" u="sng" dirty="0"/>
              <a:t>pois permanece existente </a:t>
            </a:r>
            <a:r>
              <a:rPr lang="pt-BR" dirty="0"/>
              <a:t>o "jus </a:t>
            </a:r>
            <a:r>
              <a:rPr lang="pt-BR" dirty="0" err="1"/>
              <a:t>postulandi</a:t>
            </a:r>
            <a:r>
              <a:rPr lang="pt-BR" dirty="0"/>
              <a:t>" nesta Justiça Especializada, mesmo diante do disposto no art. 133 da CF/88</a:t>
            </a:r>
            <a:r>
              <a:rPr lang="pt-BR" dirty="0" smtClean="0"/>
              <a:t>. (grifo nosso)</a:t>
            </a:r>
            <a:endParaRPr lang="pt-BR" dirty="0"/>
          </a:p>
          <a:p>
            <a:r>
              <a:rPr lang="pt-BR" dirty="0" smtClean="0"/>
              <a:t>TRT-PR-06192-2012-863-09-00-9-ACO-35858-2013 </a:t>
            </a:r>
            <a:r>
              <a:rPr lang="pt-BR" dirty="0"/>
              <a:t>- 6A. </a:t>
            </a:r>
            <a:r>
              <a:rPr lang="pt-BR" dirty="0" smtClean="0"/>
              <a:t>TURMA. Relator</a:t>
            </a:r>
            <a:r>
              <a:rPr lang="pt-BR" dirty="0"/>
              <a:t>: SÉRGIO MURILO RODRIGUES </a:t>
            </a:r>
            <a:r>
              <a:rPr lang="pt-BR" dirty="0" smtClean="0"/>
              <a:t>LEMOS. Publicado </a:t>
            </a:r>
            <a:r>
              <a:rPr lang="pt-BR" dirty="0"/>
              <a:t>no DEJT em 13-09-2013</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66</a:t>
            </a:fld>
            <a:endParaRPr lang="pt-BR"/>
          </a:p>
        </p:txBody>
      </p:sp>
    </p:spTree>
    <p:extLst>
      <p:ext uri="{BB962C8B-B14F-4D97-AF65-F5344CB8AC3E}">
        <p14:creationId xmlns:p14="http://schemas.microsoft.com/office/powerpoint/2010/main" val="41109321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HONORÁRIOS </a:t>
            </a:r>
            <a:r>
              <a:rPr lang="pt-BR" dirty="0"/>
              <a:t>ADVOCATÍCIOS. INDENIZAÇÃO PELA CONTRATAÇÃO DE ADVOGADO PARTICULAR. INDEVIDOS. Na Justiça do Trabalho </a:t>
            </a:r>
            <a:r>
              <a:rPr lang="pt-BR" u="sng" dirty="0"/>
              <a:t>continua em pleno vigor</a:t>
            </a:r>
            <a:r>
              <a:rPr lang="pt-BR" dirty="0"/>
              <a:t> o </a:t>
            </a:r>
            <a:r>
              <a:rPr lang="pt-BR" b="1" dirty="0"/>
              <a:t>"jus </a:t>
            </a:r>
            <a:r>
              <a:rPr lang="pt-BR" b="1" dirty="0" err="1"/>
              <a:t>postulandi</a:t>
            </a:r>
            <a:r>
              <a:rPr lang="pt-BR" b="1" dirty="0"/>
              <a:t>"</a:t>
            </a:r>
            <a:r>
              <a:rPr lang="pt-BR" dirty="0"/>
              <a:t> das partes, sendo ainda aplicáveis as disposições da Lei nº 5.584/70 quanto aos honorários advocatícios. Nesse sentido é o entendimento jurisprudencial consagrado nas Súmulas </a:t>
            </a:r>
            <a:r>
              <a:rPr lang="pt-BR" dirty="0" err="1"/>
              <a:t>nºs</a:t>
            </a:r>
            <a:r>
              <a:rPr lang="pt-BR" dirty="0"/>
              <a:t> 219 e 329 e na OJ 305, todas do C. TST, que exige a assistência por sindicato para o deferimento da verba honorária. </a:t>
            </a:r>
            <a:r>
              <a:rPr lang="pt-BR" dirty="0" smtClean="0"/>
              <a:t>[...] (grifo nosso)</a:t>
            </a:r>
            <a:endParaRPr lang="pt-BR" dirty="0"/>
          </a:p>
          <a:p>
            <a:r>
              <a:rPr lang="pt-BR" cap="all" dirty="0" smtClean="0"/>
              <a:t>0000065-98.2012.5.15.0044 RO. 5ª Turma. </a:t>
            </a:r>
            <a:r>
              <a:rPr lang="pt-BR" dirty="0" smtClean="0"/>
              <a:t>Relator: </a:t>
            </a:r>
            <a:r>
              <a:rPr lang="pt-BR" dirty="0"/>
              <a:t>LORIVAL FERREIRA DOS </a:t>
            </a:r>
            <a:r>
              <a:rPr lang="pt-BR" dirty="0" smtClean="0"/>
              <a:t>SANTOS. Disponível em 14/11/2013.</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67</a:t>
            </a:fld>
            <a:endParaRPr lang="pt-BR"/>
          </a:p>
        </p:txBody>
      </p:sp>
    </p:spTree>
    <p:extLst>
      <p:ext uri="{BB962C8B-B14F-4D97-AF65-F5344CB8AC3E}">
        <p14:creationId xmlns:p14="http://schemas.microsoft.com/office/powerpoint/2010/main" val="22594475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TST</a:t>
            </a:r>
            <a:endParaRPr lang="pt-BR" dirty="0"/>
          </a:p>
        </p:txBody>
      </p:sp>
      <p:sp>
        <p:nvSpPr>
          <p:cNvPr id="3" name="Espaço Reservado para Conteúdo 2"/>
          <p:cNvSpPr>
            <a:spLocks noGrp="1"/>
          </p:cNvSpPr>
          <p:nvPr>
            <p:ph idx="1"/>
          </p:nvPr>
        </p:nvSpPr>
        <p:spPr/>
        <p:txBody>
          <a:bodyPr/>
          <a:lstStyle/>
          <a:p>
            <a:r>
              <a:rPr lang="pt-BR" dirty="0" smtClean="0"/>
              <a:t>Súmula 425: </a:t>
            </a:r>
            <a:r>
              <a:rPr lang="pt-BR" dirty="0"/>
              <a:t>O </a:t>
            </a:r>
            <a:r>
              <a:rPr lang="pt-BR" i="1" dirty="0"/>
              <a:t>jus </a:t>
            </a:r>
            <a:r>
              <a:rPr lang="pt-BR" i="1" dirty="0" err="1"/>
              <a:t>postulandi</a:t>
            </a:r>
            <a:r>
              <a:rPr lang="pt-BR" dirty="0"/>
              <a:t> das partes, estabelecido no art. 791 da CLT, limita-se às Varas do Trabalho e aos Tribunais Regionais do Trabalho, não alcançando a ação rescisória, a ação cautelar, o mandado de segurança e os recursos de competência do Tribunal Superior do Trabalho</a:t>
            </a:r>
            <a:r>
              <a:rPr lang="pt-BR" dirty="0" smtClean="0"/>
              <a: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68</a:t>
            </a:fld>
            <a:endParaRPr lang="pt-BR"/>
          </a:p>
        </p:txBody>
      </p:sp>
    </p:spTree>
    <p:extLst>
      <p:ext uri="{BB962C8B-B14F-4D97-AF65-F5344CB8AC3E}">
        <p14:creationId xmlns:p14="http://schemas.microsoft.com/office/powerpoint/2010/main" val="92958133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Honorários de sucumbência na Justiça do Trabalho</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Requisitos: assistência sindical e benefício da justiça gratuita; máximo de 15% sobre o valor da condenação</a:t>
            </a:r>
          </a:p>
          <a:p>
            <a:r>
              <a:rPr lang="pt-BR" dirty="0" smtClean="0"/>
              <a:t>Súmula 219 TST</a:t>
            </a:r>
          </a:p>
          <a:p>
            <a:r>
              <a:rPr lang="pt-BR" dirty="0" smtClean="0"/>
              <a:t>Súmula 329 TST</a:t>
            </a:r>
          </a:p>
          <a:p>
            <a:r>
              <a:rPr lang="pt-BR" dirty="0" smtClean="0"/>
              <a:t>OJ 305 SDI – I TST</a:t>
            </a:r>
          </a:p>
          <a:p>
            <a:r>
              <a:rPr lang="pt-BR" dirty="0" smtClean="0"/>
              <a:t>IN 27/2005 TST: são devidos nas relações de trabalho e decorrem de mera sucumbência</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69</a:t>
            </a:fld>
            <a:endParaRPr lang="pt-BR"/>
          </a:p>
        </p:txBody>
      </p:sp>
    </p:spTree>
    <p:extLst>
      <p:ext uri="{BB962C8B-B14F-4D97-AF65-F5344CB8AC3E}">
        <p14:creationId xmlns:p14="http://schemas.microsoft.com/office/powerpoint/2010/main" val="1224928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OJ 310 SDI – I TST</a:t>
            </a:r>
            <a:endParaRPr lang="pt-BR" dirty="0"/>
          </a:p>
        </p:txBody>
      </p:sp>
      <p:sp>
        <p:nvSpPr>
          <p:cNvPr id="3" name="Espaço Reservado para Conteúdo 2"/>
          <p:cNvSpPr>
            <a:spLocks noGrp="1"/>
          </p:cNvSpPr>
          <p:nvPr>
            <p:ph idx="1"/>
          </p:nvPr>
        </p:nvSpPr>
        <p:spPr/>
        <p:txBody>
          <a:bodyPr>
            <a:normAutofit/>
          </a:bodyPr>
          <a:lstStyle/>
          <a:p>
            <a:r>
              <a:rPr lang="pt-BR" dirty="0" smtClean="0"/>
              <a:t>LITISCONSORTES</a:t>
            </a:r>
            <a:r>
              <a:rPr lang="pt-BR" dirty="0"/>
              <a:t>. PROCURADORES DISTINTOS. PRAZO EM DOBRO. ART. 191 DO CPC. INAPLICÁVEL AO PROCESSO DO </a:t>
            </a:r>
            <a:r>
              <a:rPr lang="pt-BR" dirty="0" smtClean="0"/>
              <a:t>TRABALHO</a:t>
            </a:r>
            <a:endParaRPr lang="pt-BR" dirty="0"/>
          </a:p>
          <a:p>
            <a:r>
              <a:rPr lang="pt-BR" dirty="0"/>
              <a:t>A regra contida no art. 191 do CPC é inaplicável ao processo do trabalho, em face da sua incompatibilidade com o princípio da celeridade inerente ao processo trabalhista.</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a:t>
            </a:fld>
            <a:endParaRPr lang="pt-BR"/>
          </a:p>
        </p:txBody>
      </p:sp>
    </p:spTree>
    <p:extLst>
      <p:ext uri="{BB962C8B-B14F-4D97-AF65-F5344CB8AC3E}">
        <p14:creationId xmlns:p14="http://schemas.microsoft.com/office/powerpoint/2010/main" val="37192229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Honorários de sucumbência na Justiça do Trabalho</a:t>
            </a:r>
          </a:p>
        </p:txBody>
      </p:sp>
      <p:sp>
        <p:nvSpPr>
          <p:cNvPr id="3" name="Espaço Reservado para Conteúdo 2"/>
          <p:cNvSpPr>
            <a:spLocks noGrp="1"/>
          </p:cNvSpPr>
          <p:nvPr>
            <p:ph idx="1"/>
          </p:nvPr>
        </p:nvSpPr>
        <p:spPr/>
        <p:txBody>
          <a:bodyPr>
            <a:normAutofit lnSpcReduction="10000"/>
          </a:bodyPr>
          <a:lstStyle/>
          <a:p>
            <a:r>
              <a:rPr lang="pt-BR" dirty="0" smtClean="0"/>
              <a:t>Aprovado pela Câmara dos Deputados em 21/05/2013 o texto final do Projeto </a:t>
            </a:r>
            <a:r>
              <a:rPr lang="pt-BR" dirty="0"/>
              <a:t>de Lei 3392/2004, que “altera dispositivos da Consolidação das Leis do Trabalho – CLT, estabelecendo a imprescindibilidade da presença de advogado nas ações trabalhistas e prescrevendo critérios para a fixação dos honorários advocatícios na Justiça do Trabalho</a:t>
            </a:r>
            <a:r>
              <a:rPr lang="pt-BR" dirty="0" smtClean="0"/>
              <a:t>”</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70</a:t>
            </a:fld>
            <a:endParaRPr lang="pt-BR"/>
          </a:p>
        </p:txBody>
      </p:sp>
    </p:spTree>
    <p:extLst>
      <p:ext uri="{BB962C8B-B14F-4D97-AF65-F5344CB8AC3E}">
        <p14:creationId xmlns:p14="http://schemas.microsoft.com/office/powerpoint/2010/main" val="33096410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Mandato tácito</a:t>
            </a:r>
            <a:endParaRPr lang="pt-BR" dirty="0"/>
          </a:p>
        </p:txBody>
      </p:sp>
      <p:sp>
        <p:nvSpPr>
          <p:cNvPr id="3" name="Espaço Reservado para Conteúdo 2"/>
          <p:cNvSpPr>
            <a:spLocks noGrp="1"/>
          </p:cNvSpPr>
          <p:nvPr>
            <p:ph idx="1"/>
          </p:nvPr>
        </p:nvSpPr>
        <p:spPr/>
        <p:txBody>
          <a:bodyPr/>
          <a:lstStyle/>
          <a:p>
            <a:r>
              <a:rPr lang="pt-BR" dirty="0" smtClean="0"/>
              <a:t>Admissível no Processo do Trabalho – Súmula 164 TST</a:t>
            </a:r>
          </a:p>
          <a:p>
            <a:r>
              <a:rPr lang="pt-BR" dirty="0" smtClean="0"/>
              <a:t>Abrange os poderes em geral</a:t>
            </a:r>
          </a:p>
          <a:p>
            <a:r>
              <a:rPr lang="pt-BR" dirty="0" smtClean="0"/>
              <a:t>Autoriza a prática dos demais atos no processo a partir da </a:t>
            </a:r>
            <a:r>
              <a:rPr lang="pt-BR" dirty="0" smtClean="0"/>
              <a:t>audiência</a:t>
            </a:r>
          </a:p>
          <a:p>
            <a:r>
              <a:rPr lang="pt-BR" dirty="0" smtClean="0"/>
              <a:t>Substabelecimento – OJ 200 SDI – I TST: </a:t>
            </a:r>
            <a:r>
              <a:rPr lang="pt-BR" dirty="0"/>
              <a:t>É inválido o substabelecimento de advogado investido de mandato tácito.</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71</a:t>
            </a:fld>
            <a:endParaRPr lang="pt-BR"/>
          </a:p>
        </p:txBody>
      </p:sp>
    </p:spTree>
    <p:extLst>
      <p:ext uri="{BB962C8B-B14F-4D97-AF65-F5344CB8AC3E}">
        <p14:creationId xmlns:p14="http://schemas.microsoft.com/office/powerpoint/2010/main" val="96737042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NÃO </a:t>
            </a:r>
            <a:r>
              <a:rPr lang="pt-BR" dirty="0"/>
              <a:t>CONHECIMENTO DO RECURSO - IRREGULARIDADE DE REPRESENTAÇÃO PROCESSUAL - Conforme se observa dos autos, o subscritor do recurso ordinário não trouxe ao caderno processual qualquer documento oficial que comprove a sua condição de representante judicial da reclamada. Tampouco, restou caracterizado o mandato tácito, uma vez que não participou, referido subscritor, de nenhuma audiência do feito. Irregular a representação processual, inexistente o apelo.</a:t>
            </a:r>
          </a:p>
          <a:p>
            <a:r>
              <a:rPr lang="pt-BR" dirty="0" smtClean="0"/>
              <a:t>TRT-PR-23498-2013-007-09-00-7-ACO-49389-2013 </a:t>
            </a:r>
            <a:r>
              <a:rPr lang="pt-BR" dirty="0"/>
              <a:t>- 6A. </a:t>
            </a:r>
            <a:r>
              <a:rPr lang="pt-BR" dirty="0" smtClean="0"/>
              <a:t>TURMA. Relator</a:t>
            </a:r>
            <a:r>
              <a:rPr lang="pt-BR" dirty="0"/>
              <a:t>: SÉRGIO MURILO RODRIGUES </a:t>
            </a:r>
            <a:r>
              <a:rPr lang="pt-BR" dirty="0" smtClean="0"/>
              <a:t>LEMOS. Publicado </a:t>
            </a:r>
            <a:r>
              <a:rPr lang="pt-BR" dirty="0"/>
              <a:t>no DEJT em 06-12-2013</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72</a:t>
            </a:fld>
            <a:endParaRPr lang="pt-BR"/>
          </a:p>
        </p:txBody>
      </p:sp>
    </p:spTree>
    <p:extLst>
      <p:ext uri="{BB962C8B-B14F-4D97-AF65-F5344CB8AC3E}">
        <p14:creationId xmlns:p14="http://schemas.microsoft.com/office/powerpoint/2010/main" val="46112618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15ª REGIÃO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a:t>RECURSO ORDINÁRIO. NÃO CONHECIMENTO. IRREGULARIDADE DE REPRESENTAÇÃO PROCESSUAL. O artigo 37 do CPC determina que sem instrumento de mandato o advogado não será admitido a procurar em juízo. A </a:t>
            </a:r>
            <a:r>
              <a:rPr lang="pt-BR" dirty="0" smtClean="0"/>
              <a:t>inobservância </a:t>
            </a:r>
            <a:r>
              <a:rPr lang="pt-BR" dirty="0"/>
              <a:t>desse dispositivo não comporta saneamento na fase recursal, já que a interposição de recurso não consiste ato processual urgente, segundo entendimento cristalizado na Súmula n.º 383 do C. TST.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73</a:t>
            </a:fld>
            <a:endParaRPr lang="pt-BR"/>
          </a:p>
        </p:txBody>
      </p:sp>
    </p:spTree>
    <p:extLst>
      <p:ext uri="{BB962C8B-B14F-4D97-AF65-F5344CB8AC3E}">
        <p14:creationId xmlns:p14="http://schemas.microsoft.com/office/powerpoint/2010/main" val="200568580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a:bodyPr>
          <a:lstStyle/>
          <a:p>
            <a:r>
              <a:rPr lang="pt-BR" dirty="0"/>
              <a:t>Constatado que o subscritor do recurso não possuía procuração válida nos autos nem é detentor do mandato tácito, o apelo não é passível de conhecimento, em face da irregularidade de representação processual.</a:t>
            </a:r>
          </a:p>
          <a:p>
            <a:r>
              <a:rPr lang="pt-BR" dirty="0"/>
              <a:t>10ª CÂMARA (QUINTA TURMA). 0000480-10.2011.5.15.0079 AIRO. Relator(a): FABIO GRASSELLI. Disponível em 14/02/2014</a:t>
            </a:r>
            <a:r>
              <a:rPr lang="pt-BR" dirty="0" smtClean="0"/>
              <a: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74</a:t>
            </a:fld>
            <a:endParaRPr lang="pt-BR"/>
          </a:p>
        </p:txBody>
      </p:sp>
    </p:spTree>
    <p:extLst>
      <p:ext uri="{BB962C8B-B14F-4D97-AF65-F5344CB8AC3E}">
        <p14:creationId xmlns:p14="http://schemas.microsoft.com/office/powerpoint/2010/main" val="38818480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TST	</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Admite o mandato tácito, mas não a regularização processual em fase recursal – Súmula 383 TST:</a:t>
            </a:r>
          </a:p>
          <a:p>
            <a:r>
              <a:rPr lang="pt-BR" dirty="0" smtClean="0"/>
              <a:t>I </a:t>
            </a:r>
            <a:r>
              <a:rPr lang="pt-BR" dirty="0"/>
              <a:t>- É inadmissível, em instância recursal, o oferecimento tardio de procuração, nos termos do art. 37 do CPC, ainda que mediante protesto por posterior juntada, já que a interposição de recurso não pode ser reputada ato urgente. </a:t>
            </a:r>
          </a:p>
          <a:p>
            <a:r>
              <a:rPr lang="pt-BR" dirty="0"/>
              <a:t>II - Inadmissível na fase recursal a regularização da representação processual, na forma do art. 13 do CPC, cuja aplicação se restringe ao Juízo de 1º grau</a:t>
            </a:r>
            <a:r>
              <a:rPr lang="pt-BR" dirty="0" smtClean="0"/>
              <a: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75</a:t>
            </a:fld>
            <a:endParaRPr lang="pt-BR"/>
          </a:p>
        </p:txBody>
      </p:sp>
    </p:spTree>
    <p:extLst>
      <p:ext uri="{BB962C8B-B14F-4D97-AF65-F5344CB8AC3E}">
        <p14:creationId xmlns:p14="http://schemas.microsoft.com/office/powerpoint/2010/main" val="175337426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Assistência judiciária</a:t>
            </a:r>
            <a:endParaRPr lang="pt-BR" dirty="0"/>
          </a:p>
        </p:txBody>
      </p:sp>
      <p:sp>
        <p:nvSpPr>
          <p:cNvPr id="3" name="Espaço Reservado para Conteúdo 2"/>
          <p:cNvSpPr>
            <a:spLocks noGrp="1"/>
          </p:cNvSpPr>
          <p:nvPr>
            <p:ph idx="1"/>
          </p:nvPr>
        </p:nvSpPr>
        <p:spPr/>
        <p:txBody>
          <a:bodyPr>
            <a:normAutofit/>
          </a:bodyPr>
          <a:lstStyle/>
          <a:p>
            <a:pPr marL="0" indent="0" algn="ctr">
              <a:buNone/>
            </a:pPr>
            <a:endParaRPr lang="pt-BR" dirty="0" smtClean="0"/>
          </a:p>
          <a:p>
            <a:pPr marL="0" indent="0" algn="ctr">
              <a:buNone/>
            </a:pPr>
            <a:r>
              <a:rPr lang="pt-BR" dirty="0" smtClean="0"/>
              <a:t>Assistência </a:t>
            </a:r>
            <a:r>
              <a:rPr lang="pt-BR" dirty="0" smtClean="0"/>
              <a:t>judiciária: quem vai patrocinar a causa para a </a:t>
            </a:r>
            <a:r>
              <a:rPr lang="pt-BR" dirty="0" smtClean="0"/>
              <a:t>pessoa = sindicatos</a:t>
            </a:r>
            <a:endParaRPr lang="pt-BR" dirty="0" smtClean="0"/>
          </a:p>
          <a:p>
            <a:pPr marL="0" indent="0" algn="ctr">
              <a:buNone/>
            </a:pPr>
            <a:r>
              <a:rPr lang="pt-BR" dirty="0" smtClean="0"/>
              <a:t>≠ </a:t>
            </a:r>
            <a:endParaRPr lang="pt-BR" dirty="0" smtClean="0"/>
          </a:p>
          <a:p>
            <a:pPr marL="0" indent="0" algn="ctr">
              <a:buNone/>
            </a:pPr>
            <a:r>
              <a:rPr lang="pt-BR" dirty="0" smtClean="0"/>
              <a:t>Benefício da justiça gratuita = </a:t>
            </a:r>
            <a:r>
              <a:rPr lang="pt-BR" dirty="0" smtClean="0"/>
              <a:t>isenção de </a:t>
            </a:r>
            <a:r>
              <a:rPr lang="pt-BR" dirty="0" smtClean="0"/>
              <a:t>despesas processuais = qualquer pessoa</a:t>
            </a:r>
            <a:endParaRPr lang="pt-BR" dirty="0" smtClean="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76</a:t>
            </a:fld>
            <a:endParaRPr lang="pt-BR"/>
          </a:p>
        </p:txBody>
      </p:sp>
    </p:spTree>
    <p:extLst>
      <p:ext uri="{BB962C8B-B14F-4D97-AF65-F5344CB8AC3E}">
        <p14:creationId xmlns:p14="http://schemas.microsoft.com/office/powerpoint/2010/main" val="160344045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Assistência judiciária</a:t>
            </a:r>
            <a:endParaRPr lang="pt-BR" dirty="0"/>
          </a:p>
        </p:txBody>
      </p:sp>
      <p:sp>
        <p:nvSpPr>
          <p:cNvPr id="3" name="Espaço Reservado para Conteúdo 2"/>
          <p:cNvSpPr>
            <a:spLocks noGrp="1"/>
          </p:cNvSpPr>
          <p:nvPr>
            <p:ph idx="1"/>
          </p:nvPr>
        </p:nvSpPr>
        <p:spPr/>
        <p:txBody>
          <a:bodyPr>
            <a:normAutofit lnSpcReduction="10000"/>
          </a:bodyPr>
          <a:lstStyle/>
          <a:p>
            <a:r>
              <a:rPr lang="pt-BR" dirty="0"/>
              <a:t>Na Justiça do Trabalho, a assistência judiciária gratuita é prestada pelo sindicato da categoria profissional</a:t>
            </a:r>
          </a:p>
          <a:p>
            <a:r>
              <a:rPr lang="pt-BR" dirty="0"/>
              <a:t>Requisitos: assistência sindical e salário igual ou inferior ao dobro do mínimo legal –Art. 14, Lei 5584/70</a:t>
            </a:r>
          </a:p>
          <a:p>
            <a:r>
              <a:rPr lang="pt-BR" dirty="0" smtClean="0"/>
              <a:t>Como existe lei específica, não se aplica a Lei 1060/50</a:t>
            </a:r>
          </a:p>
          <a:p>
            <a:r>
              <a:rPr lang="pt-BR" dirty="0" smtClean="0"/>
              <a:t>Honorários de sucumbência = revertidos para o sindicato</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77</a:t>
            </a:fld>
            <a:endParaRPr lang="pt-BR"/>
          </a:p>
        </p:txBody>
      </p:sp>
    </p:spTree>
    <p:extLst>
      <p:ext uri="{BB962C8B-B14F-4D97-AF65-F5344CB8AC3E}">
        <p14:creationId xmlns:p14="http://schemas.microsoft.com/office/powerpoint/2010/main" val="18337301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Justiça gratuita</a:t>
            </a:r>
            <a:endParaRPr lang="pt-BR" dirty="0"/>
          </a:p>
        </p:txBody>
      </p:sp>
      <p:sp>
        <p:nvSpPr>
          <p:cNvPr id="3" name="Espaço Reservado para Conteúdo 2"/>
          <p:cNvSpPr>
            <a:spLocks noGrp="1"/>
          </p:cNvSpPr>
          <p:nvPr>
            <p:ph idx="1"/>
          </p:nvPr>
        </p:nvSpPr>
        <p:spPr/>
        <p:txBody>
          <a:bodyPr>
            <a:normAutofit/>
          </a:bodyPr>
          <a:lstStyle/>
          <a:p>
            <a:r>
              <a:rPr lang="pt-BR" dirty="0" smtClean="0"/>
              <a:t>Art. 790, § 3º CLT = requisito: salário igual ou inferior ao mínimo legal, independente de ser representado por advogado ou sindicato</a:t>
            </a:r>
          </a:p>
          <a:p>
            <a:r>
              <a:rPr lang="pt-BR" dirty="0" smtClean="0"/>
              <a:t>Concedido a quem recebe mais que esse valor, mas que declare não possuir condições de pagar custas do processo</a:t>
            </a:r>
          </a:p>
          <a:p>
            <a:r>
              <a:rPr lang="pt-BR" dirty="0" smtClean="0"/>
              <a:t>OJ 304 SDI – I = simples afirmação do declarante ou seu advogado</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78</a:t>
            </a:fld>
            <a:endParaRPr lang="pt-BR"/>
          </a:p>
        </p:txBody>
      </p:sp>
    </p:spTree>
    <p:extLst>
      <p:ext uri="{BB962C8B-B14F-4D97-AF65-F5344CB8AC3E}">
        <p14:creationId xmlns:p14="http://schemas.microsoft.com/office/powerpoint/2010/main" val="9871090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O benefício da justiça </a:t>
            </a:r>
            <a:r>
              <a:rPr lang="pt-BR" dirty="0"/>
              <a:t>gratuita </a:t>
            </a:r>
            <a:r>
              <a:rPr lang="pt-BR" dirty="0" smtClean="0"/>
              <a:t>pode ser concedido a empregador?</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79</a:t>
            </a:fld>
            <a:endParaRPr lang="pt-BR"/>
          </a:p>
        </p:txBody>
      </p:sp>
    </p:spTree>
    <p:extLst>
      <p:ext uri="{BB962C8B-B14F-4D97-AF65-F5344CB8AC3E}">
        <p14:creationId xmlns:p14="http://schemas.microsoft.com/office/powerpoint/2010/main" val="3296221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Espécies de litisconsórcio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Quanto à posição dos litisconsortes:</a:t>
            </a:r>
          </a:p>
          <a:p>
            <a:pPr marL="1080000"/>
            <a:r>
              <a:rPr lang="pt-BR" dirty="0" smtClean="0"/>
              <a:t>Ativo, passivo (responsabilidade solidária ou subsidiária) ou misto</a:t>
            </a:r>
          </a:p>
          <a:p>
            <a:r>
              <a:rPr lang="pt-BR" dirty="0" smtClean="0"/>
              <a:t>Quanto ao momento da sua formação:</a:t>
            </a:r>
          </a:p>
          <a:p>
            <a:pPr marL="1080000"/>
            <a:r>
              <a:rPr lang="pt-BR" dirty="0" smtClean="0"/>
              <a:t>Inicial ou ulterior – a CLT admite as duas espécies (Art. 842 CLT)</a:t>
            </a:r>
          </a:p>
          <a:p>
            <a:r>
              <a:rPr lang="pt-BR" dirty="0" smtClean="0"/>
              <a:t>Quanto à obrigatoriedade</a:t>
            </a:r>
          </a:p>
          <a:p>
            <a:pPr marL="1080000"/>
            <a:r>
              <a:rPr lang="pt-BR" dirty="0" smtClean="0"/>
              <a:t>Facultativo ou necessário – este último decorre de dispositivo legal ou da natureza da relação jurídica. </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8</a:t>
            </a:fld>
            <a:endParaRPr lang="pt-BR"/>
          </a:p>
        </p:txBody>
      </p:sp>
    </p:spTree>
    <p:extLst>
      <p:ext uri="{BB962C8B-B14F-4D97-AF65-F5344CB8AC3E}">
        <p14:creationId xmlns:p14="http://schemas.microsoft.com/office/powerpoint/2010/main" val="34625011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noAutofit/>
          </a:bodyPr>
          <a:lstStyle/>
          <a:p>
            <a:r>
              <a:rPr lang="pt-BR" sz="2300" dirty="0"/>
              <a:t>JUSTIÇA GRATUITA. PESSOA JURÍDICA. ENTIDADE FILANTRÓPICA. CONCESSÃO. </a:t>
            </a:r>
            <a:r>
              <a:rPr lang="pt-BR" sz="2300" dirty="0" smtClean="0"/>
              <a:t>[...]. </a:t>
            </a:r>
            <a:r>
              <a:rPr lang="pt-BR" sz="2300" dirty="0"/>
              <a:t>No entanto, é possível o deferimento da gratuidade ao empregador (pessoa jurídica) </a:t>
            </a:r>
            <a:r>
              <a:rPr lang="pt-BR" sz="2300" u="sng" dirty="0"/>
              <a:t>em casos excepcionais como o da microempresa</a:t>
            </a:r>
            <a:r>
              <a:rPr lang="pt-BR" sz="2300" dirty="0"/>
              <a:t> que demonstrar sua insuficiência de recursos, </a:t>
            </a:r>
            <a:r>
              <a:rPr lang="pt-BR" sz="2300" u="sng" dirty="0"/>
              <a:t>e o das entidades filantrópicas</a:t>
            </a:r>
            <a:r>
              <a:rPr lang="pt-BR" sz="2300" dirty="0"/>
              <a:t>, para as quais considero presumível a situação de dificuldade econômica. Agravo de instrumento </a:t>
            </a:r>
            <a:r>
              <a:rPr lang="pt-BR" sz="2300" dirty="0" smtClean="0"/>
              <a:t>provido (grifo nosso).</a:t>
            </a:r>
          </a:p>
          <a:p>
            <a:r>
              <a:rPr lang="pt-BR" sz="2300" cap="all" dirty="0"/>
              <a:t>0000759-77.2010.5.15.0031 AI - </a:t>
            </a:r>
            <a:r>
              <a:rPr lang="pt-BR" sz="2300" dirty="0" smtClean="0"/>
              <a:t>Relator </a:t>
            </a:r>
            <a:r>
              <a:rPr lang="pt-BR" sz="2300" dirty="0" err="1" smtClean="0"/>
              <a:t>Lorival</a:t>
            </a:r>
            <a:r>
              <a:rPr lang="pt-BR" sz="2300" dirty="0" smtClean="0"/>
              <a:t> Ferreira Dos Santos. Disponível a partir de 31/01/2014.</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80</a:t>
            </a:fld>
            <a:endParaRPr lang="pt-BR"/>
          </a:p>
        </p:txBody>
      </p:sp>
    </p:spTree>
    <p:extLst>
      <p:ext uri="{BB962C8B-B14F-4D97-AF65-F5344CB8AC3E}">
        <p14:creationId xmlns:p14="http://schemas.microsoft.com/office/powerpoint/2010/main" val="8899553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a:t>JUSTIÇA GRATUITA. EMPREGADOR PESSOA FÍSICA. CONCESSÃO. Na Justiça do Trabalho, o benefício da justiça gratuita é concedido ao empregado, por expressa disposição legal (art. 790, § 3º, CLT c/c art. 14, § 1º, Lei nº 5584/70), pois é ele quem ganha salários. A princípio tal benefício não será deferido ao empregador (pessoa jurídica),  porque o art. 2º, da Lei 1.060/50 refere-se à pessoa natural, não havendo dúvidas de que o beneficiário deve ser pessoa física, exceto em </a:t>
            </a:r>
            <a:r>
              <a:rPr lang="pt-BR" dirty="0" smtClean="0"/>
              <a:t>se</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81</a:t>
            </a:fld>
            <a:endParaRPr lang="pt-BR"/>
          </a:p>
        </p:txBody>
      </p:sp>
    </p:spTree>
    <p:extLst>
      <p:ext uri="{BB962C8B-B14F-4D97-AF65-F5344CB8AC3E}">
        <p14:creationId xmlns:p14="http://schemas.microsoft.com/office/powerpoint/2010/main" val="29740797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77500" lnSpcReduction="20000"/>
          </a:bodyPr>
          <a:lstStyle/>
          <a:p>
            <a:r>
              <a:rPr lang="pt-BR" dirty="0"/>
              <a:t>tratando de microempresa ou sociedade de fato, caso dos autos, onde o patrimônio pessoal do proprietário se confunde com o daquela e, desde que demonstrada a incapacidade de arcar com as despesas processuais. Tendo prova concreta da situação financeira que impossibilite arcar com as despesas processuais, </a:t>
            </a:r>
            <a:r>
              <a:rPr lang="pt-BR" u="sng" dirty="0"/>
              <a:t>o empregador faz jus à gratuidade da justiça devendo ser isentado do pagamento das custas e depósito recursal</a:t>
            </a:r>
            <a:r>
              <a:rPr lang="pt-BR" dirty="0"/>
              <a:t> (artigo 3º, inciso VII, da Lei 1060/50, com a redação conferida pela LC 132/2009). Agravo de Instrumento provido</a:t>
            </a:r>
            <a:r>
              <a:rPr lang="pt-BR" dirty="0" smtClean="0"/>
              <a:t>. (grifo nosso)</a:t>
            </a:r>
          </a:p>
          <a:p>
            <a:r>
              <a:rPr lang="pt-BR" dirty="0"/>
              <a:t>0000219-49.2012.5.15.0034 </a:t>
            </a:r>
            <a:r>
              <a:rPr lang="pt-BR" dirty="0" smtClean="0"/>
              <a:t>AIRO. </a:t>
            </a:r>
            <a:r>
              <a:rPr lang="pt-BR" sz="3200" dirty="0"/>
              <a:t>Relator </a:t>
            </a:r>
            <a:r>
              <a:rPr lang="pt-BR" sz="3200" dirty="0" err="1"/>
              <a:t>Lorival</a:t>
            </a:r>
            <a:r>
              <a:rPr lang="pt-BR" sz="3200" dirty="0"/>
              <a:t> Ferreira Dos Santos. Disponível a partir de 31/01/2014</a:t>
            </a:r>
            <a:r>
              <a:rPr lang="pt-BR" sz="3200" dirty="0" smtClean="0"/>
              <a:t>.</a:t>
            </a:r>
            <a:endParaRPr lang="pt-BR" sz="32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82</a:t>
            </a:fld>
            <a:endParaRPr lang="pt-BR"/>
          </a:p>
        </p:txBody>
      </p:sp>
    </p:spTree>
    <p:extLst>
      <p:ext uri="{BB962C8B-B14F-4D97-AF65-F5344CB8AC3E}">
        <p14:creationId xmlns:p14="http://schemas.microsoft.com/office/powerpoint/2010/main" val="27673869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TST</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a:t>DESERÇÃO. RECURSO ORDINÁRIO. BENEFÍCIO DA JUSTIÇA GRATUITA. EMPREGADOR. DEPÓSITO RECURSAL. O benefício da justiça gratuita, nos termos do artigo 3º da Lei n.º 1.060/1950, limita-se às despesas processuais, </a:t>
            </a:r>
            <a:r>
              <a:rPr lang="pt-BR" u="sng" dirty="0"/>
              <a:t>não alcançando, portanto, o depósito recursal </a:t>
            </a:r>
            <a:r>
              <a:rPr lang="pt-BR" dirty="0"/>
              <a:t>correspondente à garantia do juízo. Não efetuado o depósito pela reclamada, impõe-se o reconhecimento da deserção do recurso ordinário. Precedentes desta Corte uniformizadora. Agravo de instrumento a que se nega </a:t>
            </a:r>
            <a:r>
              <a:rPr lang="pt-BR" dirty="0" smtClean="0"/>
              <a:t>provimento (grifo nosso).</a:t>
            </a:r>
          </a:p>
          <a:p>
            <a:r>
              <a:rPr lang="pt-BR" dirty="0"/>
              <a:t>PROCESSO Nº </a:t>
            </a:r>
            <a:r>
              <a:rPr lang="pt-BR" dirty="0" smtClean="0"/>
              <a:t>TST-AIRR-473-48.2010.5.09.0005. Ministro Relator </a:t>
            </a:r>
            <a:r>
              <a:rPr lang="pt-BR" dirty="0" err="1" smtClean="0"/>
              <a:t>Lelio</a:t>
            </a:r>
            <a:r>
              <a:rPr lang="pt-BR" dirty="0" smtClean="0"/>
              <a:t> </a:t>
            </a:r>
            <a:r>
              <a:rPr lang="pt-BR" dirty="0"/>
              <a:t>Bentes </a:t>
            </a:r>
            <a:r>
              <a:rPr lang="pt-BR" dirty="0" smtClean="0"/>
              <a:t>Corrêa – publicado em 18/05/2012</a:t>
            </a:r>
            <a:endParaRPr lang="pt-BR" dirty="0"/>
          </a:p>
          <a:p>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83</a:t>
            </a:fld>
            <a:endParaRPr lang="pt-BR"/>
          </a:p>
        </p:txBody>
      </p:sp>
    </p:spTree>
    <p:extLst>
      <p:ext uri="{BB962C8B-B14F-4D97-AF65-F5344CB8AC3E}">
        <p14:creationId xmlns:p14="http://schemas.microsoft.com/office/powerpoint/2010/main" val="96263616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Sucessão processual</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Uma parte sai da relação processual e outra pessoa assume seu lugar</a:t>
            </a:r>
          </a:p>
          <a:p>
            <a:r>
              <a:rPr lang="pt-BR" dirty="0" smtClean="0"/>
              <a:t>Pode ocorrer em relação ao empregado e ao empregador</a:t>
            </a:r>
            <a:endParaRPr lang="pt-BR" i="1" dirty="0"/>
          </a:p>
          <a:p>
            <a:r>
              <a:rPr lang="pt-BR" dirty="0" smtClean="0"/>
              <a:t>Art. 10 c/c 448, ambos da CLT = o contrato de trabalho vincula-se à empresa, independentemente do titular</a:t>
            </a:r>
          </a:p>
          <a:p>
            <a:r>
              <a:rPr lang="pt-BR" dirty="0" smtClean="0"/>
              <a:t>Em caso de morte do empregado ou empregador pessoa física: suspensão do feito e regularização do espólio – representação pelo inventariante</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84</a:t>
            </a:fld>
            <a:endParaRPr lang="pt-BR"/>
          </a:p>
        </p:txBody>
      </p:sp>
    </p:spTree>
    <p:extLst>
      <p:ext uri="{BB962C8B-B14F-4D97-AF65-F5344CB8AC3E}">
        <p14:creationId xmlns:p14="http://schemas.microsoft.com/office/powerpoint/2010/main" val="29148583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Intervenção de terceiros</a:t>
            </a:r>
            <a:endParaRPr lang="pt-BR" dirty="0"/>
          </a:p>
        </p:txBody>
      </p:sp>
      <p:sp>
        <p:nvSpPr>
          <p:cNvPr id="3" name="Espaço Reservado para Conteúdo 2"/>
          <p:cNvSpPr>
            <a:spLocks noGrp="1"/>
          </p:cNvSpPr>
          <p:nvPr>
            <p:ph idx="1"/>
          </p:nvPr>
        </p:nvSpPr>
        <p:spPr/>
        <p:txBody>
          <a:bodyPr/>
          <a:lstStyle/>
          <a:p>
            <a:r>
              <a:rPr lang="pt-BR" dirty="0" smtClean="0"/>
              <a:t>Terceiro se torna parte ou coadjuvante do processo, com intensão de defender seus próprios interesses jurídicos</a:t>
            </a:r>
          </a:p>
          <a:p>
            <a:r>
              <a:rPr lang="pt-BR" dirty="0" smtClean="0"/>
              <a:t>Admissível em situações previstas em lei</a:t>
            </a:r>
          </a:p>
          <a:p>
            <a:r>
              <a:rPr lang="pt-BR" dirty="0" smtClean="0"/>
              <a:t>Aplicação subsidiária do CPC no Processo do Trabalho</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85</a:t>
            </a:fld>
            <a:endParaRPr lang="pt-BR"/>
          </a:p>
        </p:txBody>
      </p:sp>
    </p:spTree>
    <p:extLst>
      <p:ext uri="{BB962C8B-B14F-4D97-AF65-F5344CB8AC3E}">
        <p14:creationId xmlns:p14="http://schemas.microsoft.com/office/powerpoint/2010/main" val="292020713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Assistência</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Intervenção </a:t>
            </a:r>
            <a:r>
              <a:rPr lang="pt-BR" dirty="0"/>
              <a:t>de um terceiro, em uma demanda já ajuizada, em auxílio a uma das partes, com o fim de garantir a essa parte uma sentença </a:t>
            </a:r>
            <a:r>
              <a:rPr lang="pt-BR" dirty="0" smtClean="0"/>
              <a:t>favorável </a:t>
            </a:r>
          </a:p>
          <a:p>
            <a:r>
              <a:rPr lang="pt-BR" dirty="0" smtClean="0"/>
              <a:t>Assistência simples: Art. 50 CPC – relação jurídica com o assistido; direito somente do assistido; não </a:t>
            </a:r>
            <a:r>
              <a:rPr lang="pt-BR" dirty="0"/>
              <a:t>pode assumir posição jurídica diversa da adotada pelo </a:t>
            </a:r>
            <a:r>
              <a:rPr lang="pt-BR" dirty="0" smtClean="0"/>
              <a:t>assistido; não sofre os efeitos da coisa julgada material.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86</a:t>
            </a:fld>
            <a:endParaRPr lang="pt-BR"/>
          </a:p>
        </p:txBody>
      </p:sp>
    </p:spTree>
    <p:extLst>
      <p:ext uri="{BB962C8B-B14F-4D97-AF65-F5344CB8AC3E}">
        <p14:creationId xmlns:p14="http://schemas.microsoft.com/office/powerpoint/2010/main" val="722018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Assistência</a:t>
            </a:r>
            <a:endParaRPr lang="pt-BR" dirty="0"/>
          </a:p>
        </p:txBody>
      </p:sp>
      <p:sp>
        <p:nvSpPr>
          <p:cNvPr id="3" name="Espaço Reservado para Conteúdo 2"/>
          <p:cNvSpPr>
            <a:spLocks noGrp="1"/>
          </p:cNvSpPr>
          <p:nvPr>
            <p:ph idx="1"/>
          </p:nvPr>
        </p:nvSpPr>
        <p:spPr/>
        <p:txBody>
          <a:bodyPr/>
          <a:lstStyle/>
          <a:p>
            <a:r>
              <a:rPr lang="pt-BR" dirty="0"/>
              <a:t>Assistência qualificada: Art. 54 CPC – relação jurídica com a parte contrária; direito do assistido e do assistente; pode se opor à desistência do assistido, à procedência do pedido, à transação e ao acordo; é afetado pela coisa julgada material</a:t>
            </a:r>
            <a:r>
              <a:rPr lang="pt-BR" dirty="0" smtClean="0"/>
              <a: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87</a:t>
            </a:fld>
            <a:endParaRPr lang="pt-BR"/>
          </a:p>
        </p:txBody>
      </p:sp>
    </p:spTree>
    <p:extLst>
      <p:ext uri="{BB962C8B-B14F-4D97-AF65-F5344CB8AC3E}">
        <p14:creationId xmlns:p14="http://schemas.microsoft.com/office/powerpoint/2010/main" val="75618903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Assistência simples – exemplo:</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Terceirização: reclamante propõe RT em </a:t>
            </a:r>
            <a:r>
              <a:rPr lang="pt-BR" dirty="0"/>
              <a:t>face da empresa prestadora dos serviços, seu empregador, </a:t>
            </a:r>
            <a:r>
              <a:rPr lang="pt-BR" dirty="0" smtClean="0"/>
              <a:t>requerendo o </a:t>
            </a:r>
            <a:r>
              <a:rPr lang="pt-BR" dirty="0"/>
              <a:t>pagamento de adicional de </a:t>
            </a:r>
            <a:r>
              <a:rPr lang="pt-BR" dirty="0" smtClean="0"/>
              <a:t>insalubridade, mas o local da perícia é a empresa </a:t>
            </a:r>
            <a:r>
              <a:rPr lang="pt-BR" dirty="0"/>
              <a:t>tomadora. </a:t>
            </a:r>
            <a:endParaRPr lang="pt-BR" dirty="0" smtClean="0"/>
          </a:p>
          <a:p>
            <a:r>
              <a:rPr lang="pt-BR" dirty="0" smtClean="0"/>
              <a:t>O resultado da perícia pode gerar reflexos na empresa tomadora x empregados diretos x empregados terceirizados.</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88</a:t>
            </a:fld>
            <a:endParaRPr lang="pt-BR"/>
          </a:p>
        </p:txBody>
      </p:sp>
    </p:spTree>
    <p:extLst>
      <p:ext uri="{BB962C8B-B14F-4D97-AF65-F5344CB8AC3E}">
        <p14:creationId xmlns:p14="http://schemas.microsoft.com/office/powerpoint/2010/main" val="11204757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Oposição – Art. 56 CPC</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Ação </a:t>
            </a:r>
            <a:r>
              <a:rPr lang="pt-BR" dirty="0"/>
              <a:t>incidental proposta por alguém que </a:t>
            </a:r>
            <a:r>
              <a:rPr lang="pt-BR" dirty="0" smtClean="0"/>
              <a:t>está </a:t>
            </a:r>
            <a:r>
              <a:rPr lang="pt-BR" dirty="0"/>
              <a:t>fora do processo em face das duas </a:t>
            </a:r>
            <a:r>
              <a:rPr lang="pt-BR" dirty="0" smtClean="0"/>
              <a:t>partes, que se transformam em litisconsortes passivos</a:t>
            </a:r>
          </a:p>
          <a:p>
            <a:r>
              <a:rPr lang="pt-BR" dirty="0" smtClean="0"/>
              <a:t>“Corre” nos mesmos autos da ação originária</a:t>
            </a:r>
          </a:p>
          <a:p>
            <a:r>
              <a:rPr lang="pt-BR" dirty="0" smtClean="0"/>
              <a:t>Cabível somente na fase de conhecimento</a:t>
            </a:r>
          </a:p>
          <a:p>
            <a:r>
              <a:rPr lang="pt-BR" dirty="0" smtClean="0"/>
              <a:t>Discussão doutrinária sobre o cabimento dessa hipótese de intervenção no Processo do Trabalho</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89</a:t>
            </a:fld>
            <a:endParaRPr lang="pt-BR"/>
          </a:p>
        </p:txBody>
      </p:sp>
    </p:spTree>
    <p:extLst>
      <p:ext uri="{BB962C8B-B14F-4D97-AF65-F5344CB8AC3E}">
        <p14:creationId xmlns:p14="http://schemas.microsoft.com/office/powerpoint/2010/main" val="347202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Espécies de litisconsórcio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a:t>Quanto à uniformidade da decisão</a:t>
            </a:r>
          </a:p>
          <a:p>
            <a:pPr marL="1080000"/>
            <a:r>
              <a:rPr lang="pt-BR" dirty="0"/>
              <a:t>Unitário (decisão uniforme para </a:t>
            </a:r>
            <a:r>
              <a:rPr lang="pt-BR" dirty="0" smtClean="0"/>
              <a:t>todos </a:t>
            </a:r>
            <a:r>
              <a:rPr lang="pt-BR" dirty="0"/>
              <a:t>os litisconsortes) ou </a:t>
            </a:r>
            <a:r>
              <a:rPr lang="pt-BR" dirty="0" smtClean="0"/>
              <a:t>simples</a:t>
            </a:r>
          </a:p>
          <a:p>
            <a:pPr marL="695952" indent="0">
              <a:buNone/>
            </a:pPr>
            <a:endParaRPr lang="pt-BR" dirty="0"/>
          </a:p>
          <a:p>
            <a:pPr marL="421200"/>
            <a:r>
              <a:rPr lang="pt-BR" dirty="0"/>
              <a:t>Art. </a:t>
            </a:r>
            <a:r>
              <a:rPr lang="pt-BR" dirty="0" smtClean="0"/>
              <a:t>48 CPC = Salvo </a:t>
            </a:r>
            <a:r>
              <a:rPr lang="pt-BR" dirty="0"/>
              <a:t>disposição em contrário, os litisconsortes serão considerados, em suas relações com a parte adversa, como litigantes distintos; os atos e as omissões de um não prejudicarão nem beneficiarão os outros</a:t>
            </a:r>
            <a:r>
              <a:rPr lang="pt-BR" dirty="0" smtClean="0"/>
              <a: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a:t>
            </a:fld>
            <a:endParaRPr lang="pt-BR"/>
          </a:p>
        </p:txBody>
      </p:sp>
    </p:spTree>
    <p:extLst>
      <p:ext uri="{BB962C8B-B14F-4D97-AF65-F5344CB8AC3E}">
        <p14:creationId xmlns:p14="http://schemas.microsoft.com/office/powerpoint/2010/main" val="10045327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Oposição – exemplo:</a:t>
            </a:r>
            <a:endParaRPr lang="pt-BR" dirty="0"/>
          </a:p>
        </p:txBody>
      </p:sp>
      <p:sp>
        <p:nvSpPr>
          <p:cNvPr id="3" name="Espaço Reservado para Conteúdo 2"/>
          <p:cNvSpPr>
            <a:spLocks noGrp="1"/>
          </p:cNvSpPr>
          <p:nvPr>
            <p:ph idx="1"/>
          </p:nvPr>
        </p:nvSpPr>
        <p:spPr/>
        <p:txBody>
          <a:bodyPr>
            <a:normAutofit/>
          </a:bodyPr>
          <a:lstStyle/>
          <a:p>
            <a:r>
              <a:rPr lang="pt-BR" dirty="0" smtClean="0"/>
              <a:t>Reclamação em </a:t>
            </a:r>
            <a:r>
              <a:rPr lang="pt-BR" dirty="0"/>
              <a:t>que empregado e empregador discutem direitos sobre invenção de empregado no curso do contrato de </a:t>
            </a:r>
            <a:r>
              <a:rPr lang="pt-BR" dirty="0" smtClean="0"/>
              <a:t>trabalho.</a:t>
            </a:r>
          </a:p>
          <a:p>
            <a:r>
              <a:rPr lang="pt-BR" dirty="0" smtClean="0"/>
              <a:t>Terceiro apresenta oposição alegando ser o verdadeiro detentor dos direitos </a:t>
            </a:r>
            <a:r>
              <a:rPr lang="pt-BR" dirty="0"/>
              <a:t>sobre a </a:t>
            </a:r>
            <a:r>
              <a:rPr lang="pt-BR" dirty="0" smtClean="0"/>
              <a:t>invenção</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90</a:t>
            </a:fld>
            <a:endParaRPr lang="pt-BR"/>
          </a:p>
        </p:txBody>
      </p:sp>
    </p:spTree>
    <p:extLst>
      <p:ext uri="{BB962C8B-B14F-4D97-AF65-F5344CB8AC3E}">
        <p14:creationId xmlns:p14="http://schemas.microsoft.com/office/powerpoint/2010/main" val="25904001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Nomeação à autoria – Art. 62 a 69 CPC</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Arguida réu</a:t>
            </a:r>
            <a:r>
              <a:rPr lang="pt-BR" dirty="0"/>
              <a:t>, que nomeia terceiro estranho à relação processual, o qual entende ser parte legítima na relação processual erroneamente formada entre ele </a:t>
            </a:r>
            <a:r>
              <a:rPr lang="pt-BR" dirty="0" smtClean="0"/>
              <a:t>(nomeante</a:t>
            </a:r>
            <a:r>
              <a:rPr lang="pt-BR" dirty="0"/>
              <a:t>) e o autor</a:t>
            </a:r>
            <a:r>
              <a:rPr lang="pt-BR" dirty="0" smtClean="0"/>
              <a:t>.</a:t>
            </a:r>
          </a:p>
          <a:p>
            <a:r>
              <a:rPr lang="pt-BR" dirty="0" smtClean="0"/>
              <a:t>Alegada na primeira oportunidade de defesa e inadmissível na fase de execução</a:t>
            </a:r>
          </a:p>
          <a:p>
            <a:r>
              <a:rPr lang="pt-BR" dirty="0"/>
              <a:t>Discussão doutrinária sobre o cabimento dessa hipótese de intervenção no Processo do </a:t>
            </a:r>
            <a:r>
              <a:rPr lang="pt-BR" dirty="0" smtClean="0"/>
              <a:t>Trabalho</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91</a:t>
            </a:fld>
            <a:endParaRPr lang="pt-BR"/>
          </a:p>
        </p:txBody>
      </p:sp>
    </p:spTree>
    <p:extLst>
      <p:ext uri="{BB962C8B-B14F-4D97-AF65-F5344CB8AC3E}">
        <p14:creationId xmlns:p14="http://schemas.microsoft.com/office/powerpoint/2010/main" val="20041975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Nomeação à autoria – exemplo:</a:t>
            </a:r>
            <a:endParaRPr lang="pt-BR" dirty="0"/>
          </a:p>
        </p:txBody>
      </p:sp>
      <p:sp>
        <p:nvSpPr>
          <p:cNvPr id="3" name="Espaço Reservado para Conteúdo 2"/>
          <p:cNvSpPr>
            <a:spLocks noGrp="1"/>
          </p:cNvSpPr>
          <p:nvPr>
            <p:ph idx="1"/>
          </p:nvPr>
        </p:nvSpPr>
        <p:spPr/>
        <p:txBody>
          <a:bodyPr>
            <a:normAutofit/>
          </a:bodyPr>
          <a:lstStyle/>
          <a:p>
            <a:r>
              <a:rPr lang="pt-BR" dirty="0" smtClean="0"/>
              <a:t>Ação </a:t>
            </a:r>
            <a:r>
              <a:rPr lang="pt-BR" dirty="0"/>
              <a:t>de indenização </a:t>
            </a:r>
            <a:r>
              <a:rPr lang="pt-BR" dirty="0" smtClean="0"/>
              <a:t>do empregador por danos causados no veículo da empresa por dolo ou culpa do empregado </a:t>
            </a:r>
          </a:p>
          <a:p>
            <a:r>
              <a:rPr lang="pt-BR" dirty="0" smtClean="0"/>
              <a:t>Empregado alega que praticou </a:t>
            </a:r>
            <a:r>
              <a:rPr lang="pt-BR" dirty="0"/>
              <a:t>o ato por ordem ou em cumprimento de instruções de superior </a:t>
            </a:r>
            <a:r>
              <a:rPr lang="pt-BR" dirty="0" smtClean="0"/>
              <a:t>hierárquico (nomeado à autoria).</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92</a:t>
            </a:fld>
            <a:endParaRPr lang="pt-BR"/>
          </a:p>
        </p:txBody>
      </p:sp>
    </p:spTree>
    <p:extLst>
      <p:ext uri="{BB962C8B-B14F-4D97-AF65-F5344CB8AC3E}">
        <p14:creationId xmlns:p14="http://schemas.microsoft.com/office/powerpoint/2010/main" val="430712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Denunciação da lide – Art. 70 CPC</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a:t>P</a:t>
            </a:r>
            <a:r>
              <a:rPr lang="pt-BR" dirty="0" smtClean="0"/>
              <a:t>rovocada </a:t>
            </a:r>
            <a:r>
              <a:rPr lang="pt-BR" dirty="0"/>
              <a:t>pelo autor ou pelo réu em processo judicial no qual </a:t>
            </a:r>
            <a:r>
              <a:rPr lang="pt-BR" dirty="0" smtClean="0"/>
              <a:t>corra </a:t>
            </a:r>
            <a:r>
              <a:rPr lang="pt-BR" dirty="0"/>
              <a:t>o risco de sucumbir e indenizar </a:t>
            </a:r>
            <a:r>
              <a:rPr lang="pt-BR" dirty="0" smtClean="0"/>
              <a:t>a parte contrária – espécie de ação de regresso</a:t>
            </a:r>
          </a:p>
          <a:p>
            <a:r>
              <a:rPr lang="pt-BR" dirty="0" smtClean="0"/>
              <a:t>Pelo autor na inicial; pelo réu na defesa</a:t>
            </a:r>
          </a:p>
          <a:p>
            <a:r>
              <a:rPr lang="pt-BR" dirty="0" smtClean="0"/>
              <a:t>O denunciado se torna litisconsorte de uma das partes</a:t>
            </a:r>
            <a:endParaRPr lang="pt-BR" dirty="0"/>
          </a:p>
          <a:p>
            <a:r>
              <a:rPr lang="pt-BR" dirty="0" smtClean="0"/>
              <a:t>O TST admite essa hipótese de intervenção de terceiro com cautela – houve o cancelamento da OJ 227 SDI-I TST em 2005</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93</a:t>
            </a:fld>
            <a:endParaRPr lang="pt-BR"/>
          </a:p>
        </p:txBody>
      </p:sp>
    </p:spTree>
    <p:extLst>
      <p:ext uri="{BB962C8B-B14F-4D97-AF65-F5344CB8AC3E}">
        <p14:creationId xmlns:p14="http://schemas.microsoft.com/office/powerpoint/2010/main" val="29040613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Denunciação da lide – exemplo:</a:t>
            </a:r>
            <a:endParaRPr lang="pt-BR" dirty="0"/>
          </a:p>
        </p:txBody>
      </p:sp>
      <p:sp>
        <p:nvSpPr>
          <p:cNvPr id="3" name="Espaço Reservado para Conteúdo 2"/>
          <p:cNvSpPr>
            <a:spLocks noGrp="1"/>
          </p:cNvSpPr>
          <p:nvPr>
            <p:ph idx="1"/>
          </p:nvPr>
        </p:nvSpPr>
        <p:spPr/>
        <p:txBody>
          <a:bodyPr>
            <a:normAutofit/>
          </a:bodyPr>
          <a:lstStyle/>
          <a:p>
            <a:r>
              <a:rPr lang="pt-BR" dirty="0" smtClean="0"/>
              <a:t>Empregador sofre RT sob </a:t>
            </a:r>
            <a:r>
              <a:rPr lang="pt-BR" dirty="0"/>
              <a:t>a alegação de uma empregada ter sido assediada sexualmente por outro empregado. </a:t>
            </a:r>
            <a:endParaRPr lang="pt-BR" dirty="0" smtClean="0"/>
          </a:p>
          <a:p>
            <a:r>
              <a:rPr lang="pt-BR" dirty="0" smtClean="0"/>
              <a:t>Se </a:t>
            </a:r>
            <a:r>
              <a:rPr lang="pt-BR" dirty="0"/>
              <a:t>provado o </a:t>
            </a:r>
            <a:r>
              <a:rPr lang="pt-BR" dirty="0" smtClean="0"/>
              <a:t>assédio, o reclamado responde por danos morais, mas traz o empregado assediador ao processo, através da denunciação da lide, possibilitando a ação regressiva.</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94</a:t>
            </a:fld>
            <a:endParaRPr lang="pt-BR"/>
          </a:p>
        </p:txBody>
      </p:sp>
    </p:spTree>
    <p:extLst>
      <p:ext uri="{BB962C8B-B14F-4D97-AF65-F5344CB8AC3E}">
        <p14:creationId xmlns:p14="http://schemas.microsoft.com/office/powerpoint/2010/main" val="13917228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Chamamento ao processo – Art. 77, III CPC</a:t>
            </a:r>
            <a:endParaRPr lang="pt-BR" dirty="0"/>
          </a:p>
        </p:txBody>
      </p:sp>
      <p:sp>
        <p:nvSpPr>
          <p:cNvPr id="3" name="Espaço Reservado para Conteúdo 2"/>
          <p:cNvSpPr>
            <a:spLocks noGrp="1"/>
          </p:cNvSpPr>
          <p:nvPr>
            <p:ph idx="1"/>
          </p:nvPr>
        </p:nvSpPr>
        <p:spPr/>
        <p:txBody>
          <a:bodyPr>
            <a:normAutofit/>
          </a:bodyPr>
          <a:lstStyle/>
          <a:p>
            <a:r>
              <a:rPr lang="pt-BR" dirty="0" smtClean="0"/>
              <a:t>Finalidade: trazer para o processo outros responsáveis (devedores solidários) pelo débito reclamado pelo autor – divisão do ônus da sucumbência</a:t>
            </a:r>
          </a:p>
          <a:p>
            <a:r>
              <a:rPr lang="pt-BR" dirty="0" smtClean="0"/>
              <a:t>Incabível na fase de execução ou dissídio coletivo</a:t>
            </a:r>
          </a:p>
          <a:p>
            <a:r>
              <a:rPr lang="pt-BR" dirty="0" smtClean="0"/>
              <a:t>Ao contrário do que ocorre na denunciação da lide, todos os devedores estão vinculados ao credor</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95</a:t>
            </a:fld>
            <a:endParaRPr lang="pt-BR"/>
          </a:p>
        </p:txBody>
      </p:sp>
    </p:spTree>
    <p:extLst>
      <p:ext uri="{BB962C8B-B14F-4D97-AF65-F5344CB8AC3E}">
        <p14:creationId xmlns:p14="http://schemas.microsoft.com/office/powerpoint/2010/main" val="41240349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Chamamento ao </a:t>
            </a:r>
            <a:r>
              <a:rPr lang="pt-BR" dirty="0" smtClean="0"/>
              <a:t>processo – exemplo:</a:t>
            </a:r>
            <a:endParaRPr lang="pt-BR" dirty="0"/>
          </a:p>
        </p:txBody>
      </p:sp>
      <p:sp>
        <p:nvSpPr>
          <p:cNvPr id="3" name="Espaço Reservado para Conteúdo 2"/>
          <p:cNvSpPr>
            <a:spLocks noGrp="1"/>
          </p:cNvSpPr>
          <p:nvPr>
            <p:ph idx="1"/>
          </p:nvPr>
        </p:nvSpPr>
        <p:spPr/>
        <p:txBody>
          <a:bodyPr>
            <a:normAutofit/>
          </a:bodyPr>
          <a:lstStyle/>
          <a:p>
            <a:r>
              <a:rPr lang="pt-BR" dirty="0" smtClean="0"/>
              <a:t>Grupo econômico – Art. 2º, §2º CLT</a:t>
            </a:r>
          </a:p>
          <a:p>
            <a:r>
              <a:rPr lang="pt-BR" dirty="0" smtClean="0"/>
              <a:t>Consórcio de empregadores rurais – responsabilidade solidária</a:t>
            </a:r>
          </a:p>
          <a:p>
            <a:r>
              <a:rPr lang="pt-BR" dirty="0" smtClean="0"/>
              <a:t>Condômino que sofre RT do porteiro do condomínio </a:t>
            </a:r>
            <a:r>
              <a:rPr lang="pt-BR" dirty="0"/>
              <a:t>residencial que não possui convenção devidamente </a:t>
            </a:r>
            <a:r>
              <a:rPr lang="pt-BR" dirty="0" smtClean="0"/>
              <a:t>registrada</a:t>
            </a:r>
          </a:p>
          <a:p>
            <a:r>
              <a:rPr lang="pt-BR" dirty="0" smtClean="0"/>
              <a:t>Sociedade </a:t>
            </a:r>
            <a:r>
              <a:rPr lang="pt-BR" dirty="0"/>
              <a:t>de fato irregularmente </a:t>
            </a:r>
            <a:r>
              <a:rPr lang="pt-BR" dirty="0" smtClean="0"/>
              <a:t>constituída</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96</a:t>
            </a:fld>
            <a:endParaRPr lang="pt-BR"/>
          </a:p>
        </p:txBody>
      </p:sp>
    </p:spTree>
    <p:extLst>
      <p:ext uri="{BB962C8B-B14F-4D97-AF65-F5344CB8AC3E}">
        <p14:creationId xmlns:p14="http://schemas.microsoft.com/office/powerpoint/2010/main" val="1873982872"/>
      </p:ext>
    </p:extLst>
  </p:cSld>
  <p:clrMapOvr>
    <a:masterClrMapping/>
  </p:clrMapOvr>
</p:sld>
</file>

<file path=ppt/theme/theme1.xml><?xml version="1.0" encoding="utf-8"?>
<a:theme xmlns:a="http://schemas.openxmlformats.org/drawingml/2006/main" name="Técnica">
  <a:themeElements>
    <a:clrScheme name="Técnica">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écnica">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écnica">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27327</TotalTime>
  <Words>6660</Words>
  <Application>Microsoft Office PowerPoint</Application>
  <PresentationFormat>Apresentação na tela (4:3)</PresentationFormat>
  <Paragraphs>409</Paragraphs>
  <Slides>96</Slides>
  <Notes>1</Notes>
  <HiddenSlides>0</HiddenSlides>
  <MMClips>0</MMClips>
  <ScaleCrop>false</ScaleCrop>
  <HeadingPairs>
    <vt:vector size="4" baseType="variant">
      <vt:variant>
        <vt:lpstr>Tema</vt:lpstr>
      </vt:variant>
      <vt:variant>
        <vt:i4>1</vt:i4>
      </vt:variant>
      <vt:variant>
        <vt:lpstr>Títulos de slides</vt:lpstr>
      </vt:variant>
      <vt:variant>
        <vt:i4>96</vt:i4>
      </vt:variant>
    </vt:vector>
  </HeadingPairs>
  <TitlesOfParts>
    <vt:vector size="97" baseType="lpstr">
      <vt:lpstr>Técnica</vt:lpstr>
      <vt:lpstr>Partes, representação, procuradores e terceiros 08/03/2014</vt:lpstr>
      <vt:lpstr>Metodologia</vt:lpstr>
      <vt:lpstr>Sujeitos do processo ≠ sujeitos da lide:</vt:lpstr>
      <vt:lpstr>Sujeitos do processo – participantes da relação processual:</vt:lpstr>
      <vt:lpstr>Sujeitos do processo – participantes da relação processual:</vt:lpstr>
      <vt:lpstr>Litisconsórcio</vt:lpstr>
      <vt:lpstr>OJ 310 SDI – I TST</vt:lpstr>
      <vt:lpstr>Espécies de litisconsórcio</vt:lpstr>
      <vt:lpstr>Espécies de litisconsórcio</vt:lpstr>
      <vt:lpstr>Litisconsórcio ativo – TRT 9ª Região - possibilidade</vt:lpstr>
      <vt:lpstr>Litisconsórcio ativo – TRT 9ª Região – impossibilidade – aplicação do Art. 46, parágrafo único CPC</vt:lpstr>
      <vt:lpstr>Litisconsórcio ativo – TRT 9ª Região - impossibilidade</vt:lpstr>
      <vt:lpstr>Litisconsórcio ativo – TRT 9ª Região</vt:lpstr>
      <vt:lpstr>TRT 9ª Região – nulidade de contrato temporário – litisconsórcio passivo</vt:lpstr>
      <vt:lpstr>Dúvida:</vt:lpstr>
      <vt:lpstr>Litisconsórcio passivo:</vt:lpstr>
      <vt:lpstr>TRT 9ª Região – responsabilidade subsidiária</vt:lpstr>
      <vt:lpstr>TRT 9ª Região – litisconsórcio e revelia</vt:lpstr>
      <vt:lpstr>Litisconsórcio passivo – Súmula 128 TST – Depósito recursal</vt:lpstr>
      <vt:lpstr>TRT 9ª Região</vt:lpstr>
      <vt:lpstr>TRT 15ª Região</vt:lpstr>
      <vt:lpstr>Dúvidas:</vt:lpstr>
      <vt:lpstr>Capacidade</vt:lpstr>
      <vt:lpstr>Capacidade</vt:lpstr>
      <vt:lpstr>Representação</vt:lpstr>
      <vt:lpstr>Representação do empregado</vt:lpstr>
      <vt:lpstr>Apresentação do PowerPoint</vt:lpstr>
      <vt:lpstr>TRT 9ª Região</vt:lpstr>
      <vt:lpstr>Dúvida:</vt:lpstr>
      <vt:lpstr>TRT 9ª Região</vt:lpstr>
      <vt:lpstr>Apresentação do PowerPoint</vt:lpstr>
      <vt:lpstr>TRT 15ª Região</vt:lpstr>
      <vt:lpstr>Dúvida:</vt:lpstr>
      <vt:lpstr>TRT 9ª Região</vt:lpstr>
      <vt:lpstr>TRT 15ª Região</vt:lpstr>
      <vt:lpstr>Dúvida:</vt:lpstr>
      <vt:lpstr>TRT 15ª Região</vt:lpstr>
      <vt:lpstr>Representação do empregador</vt:lpstr>
      <vt:lpstr>TRT 9ª Região – desnecessidade da carta de preposição</vt:lpstr>
      <vt:lpstr>Apresentação do PowerPoint</vt:lpstr>
      <vt:lpstr>TRT 9ª Região – necessidade da carta de preposição</vt:lpstr>
      <vt:lpstr>Apresentação do PowerPoint</vt:lpstr>
      <vt:lpstr>TRT 15ª Região</vt:lpstr>
      <vt:lpstr>Apresentação do PowerPoint</vt:lpstr>
      <vt:lpstr>Representação do empregador</vt:lpstr>
      <vt:lpstr>Representação do empregador</vt:lpstr>
      <vt:lpstr>TRT 9ª Região - impossibilidade</vt:lpstr>
      <vt:lpstr>TRT 9ª Região - possibilidade</vt:lpstr>
      <vt:lpstr>TST</vt:lpstr>
      <vt:lpstr>TST</vt:lpstr>
      <vt:lpstr>Dúvida:</vt:lpstr>
      <vt:lpstr>TRT 9ª Região</vt:lpstr>
      <vt:lpstr>TRT 15ª Região</vt:lpstr>
      <vt:lpstr>Apresentação do PowerPoint</vt:lpstr>
      <vt:lpstr>TST – Súmula 122</vt:lpstr>
      <vt:lpstr>Substituição processual</vt:lpstr>
      <vt:lpstr>Substituição processual</vt:lpstr>
      <vt:lpstr>Substituição processual – exemplos:</vt:lpstr>
      <vt:lpstr>TRT 15ª Região</vt:lpstr>
      <vt:lpstr>TRT 15ª Região</vt:lpstr>
      <vt:lpstr>Dúvida:</vt:lpstr>
      <vt:lpstr>TRT 15ª Região</vt:lpstr>
      <vt:lpstr>Apresentação do PowerPoint</vt:lpstr>
      <vt:lpstr>Capacidade postulatória = Jus postulandi</vt:lpstr>
      <vt:lpstr>Dúvidas:</vt:lpstr>
      <vt:lpstr>TRT 9ª REGIÃO</vt:lpstr>
      <vt:lpstr>TRT 15ª REGIÃO</vt:lpstr>
      <vt:lpstr>TST</vt:lpstr>
      <vt:lpstr>Honorários de sucumbência na Justiça do Trabalho</vt:lpstr>
      <vt:lpstr>Honorários de sucumbência na Justiça do Trabalho</vt:lpstr>
      <vt:lpstr>Mandato tácito</vt:lpstr>
      <vt:lpstr>TRT 9ª REGIÃO</vt:lpstr>
      <vt:lpstr>15ª REGIÃO</vt:lpstr>
      <vt:lpstr>Apresentação do PowerPoint</vt:lpstr>
      <vt:lpstr>TST </vt:lpstr>
      <vt:lpstr>Assistência judiciária</vt:lpstr>
      <vt:lpstr>Assistência judiciária</vt:lpstr>
      <vt:lpstr>Justiça gratuita</vt:lpstr>
      <vt:lpstr>Dúvida:</vt:lpstr>
      <vt:lpstr>TRT 15ª Região</vt:lpstr>
      <vt:lpstr>TRT 15ª Região</vt:lpstr>
      <vt:lpstr>Apresentação do PowerPoint</vt:lpstr>
      <vt:lpstr>TST</vt:lpstr>
      <vt:lpstr>Sucessão processual</vt:lpstr>
      <vt:lpstr>Intervenção de terceiros</vt:lpstr>
      <vt:lpstr>Assistência</vt:lpstr>
      <vt:lpstr>Assistência</vt:lpstr>
      <vt:lpstr>Assistência simples – exemplo:</vt:lpstr>
      <vt:lpstr>Oposição – Art. 56 CPC</vt:lpstr>
      <vt:lpstr>Oposição – exemplo:</vt:lpstr>
      <vt:lpstr>Nomeação à autoria – Art. 62 a 69 CPC</vt:lpstr>
      <vt:lpstr>Nomeação à autoria – exemplo:</vt:lpstr>
      <vt:lpstr>Denunciação da lide – Art. 70 CPC</vt:lpstr>
      <vt:lpstr>Denunciação da lide – exemplo:</vt:lpstr>
      <vt:lpstr>Chamamento ao processo – Art. 77, III CPC</vt:lpstr>
      <vt:lpstr>Chamamento ao processo – exemplo: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Paula</dc:creator>
  <cp:lastModifiedBy>Renata_Osvaldo_DELL</cp:lastModifiedBy>
  <cp:revision>812</cp:revision>
  <cp:lastPrinted>2011-10-05T13:35:12Z</cp:lastPrinted>
  <dcterms:created xsi:type="dcterms:W3CDTF">2010-10-20T16:43:54Z</dcterms:created>
  <dcterms:modified xsi:type="dcterms:W3CDTF">2014-03-03T22:42:44Z</dcterms:modified>
</cp:coreProperties>
</file>