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 id="2147483650" r:id="rId3"/>
  </p:sldMasterIdLst>
  <p:notesMasterIdLst>
    <p:notesMasterId r:id="rId17"/>
  </p:notesMasterIdLst>
  <p:sldIdLst>
    <p:sldId id="256" r:id="rId4"/>
    <p:sldId id="257" r:id="rId5"/>
    <p:sldId id="281" r:id="rId6"/>
    <p:sldId id="282" r:id="rId7"/>
    <p:sldId id="283" r:id="rId8"/>
    <p:sldId id="284" r:id="rId9"/>
    <p:sldId id="285" r:id="rId10"/>
    <p:sldId id="258" r:id="rId11"/>
    <p:sldId id="259" r:id="rId12"/>
    <p:sldId id="268" r:id="rId13"/>
    <p:sldId id="269" r:id="rId14"/>
    <p:sldId id="271" r:id="rId15"/>
    <p:sldId id="275" r:id="rId16"/>
  </p:sldIdLst>
  <p:sldSz cx="13004800" cy="9753600"/>
  <p:notesSz cx="6858000" cy="9144000"/>
  <p:defaultTextStyle>
    <a:defPPr>
      <a:defRPr lang="pt-BR"/>
    </a:defPPr>
    <a:lvl1pPr algn="l" defTabSz="584200" rtl="0" eaLnBrk="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1pPr>
    <a:lvl2pPr marL="342900" indent="114300" algn="l" defTabSz="584200" rtl="0" eaLnBrk="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2pPr>
    <a:lvl3pPr marL="685800" indent="228600" algn="l" defTabSz="584200" rtl="0" eaLnBrk="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3pPr>
    <a:lvl4pPr marL="1028700" indent="342900" algn="l" defTabSz="584200" rtl="0" eaLnBrk="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4pPr>
    <a:lvl5pPr marL="1371600" indent="457200" algn="l" defTabSz="584200" rtl="0" eaLnBrk="0" fontAlgn="base" hangingPunct="0">
      <a:spcBef>
        <a:spcPct val="0"/>
      </a:spcBef>
      <a:spcAft>
        <a:spcPct val="0"/>
      </a:spcAft>
      <a:defRPr sz="3600" kern="1200">
        <a:solidFill>
          <a:srgbClr val="000000"/>
        </a:solidFill>
        <a:latin typeface="Helvetica Neue Light" charset="0"/>
        <a:ea typeface="Helvetica Neue Light" charset="0"/>
        <a:cs typeface="Helvetica Neue Light" charset="0"/>
        <a:sym typeface="Helvetica Neue Light" charset="0"/>
      </a:defRPr>
    </a:lvl5pPr>
    <a:lvl6pPr marL="2286000" algn="l" defTabSz="914400" rtl="0" eaLnBrk="1" latinLnBrk="0" hangingPunct="1">
      <a:defRPr sz="3600" kern="1200">
        <a:solidFill>
          <a:srgbClr val="000000"/>
        </a:solidFill>
        <a:latin typeface="Helvetica Neue Light" charset="0"/>
        <a:ea typeface="Helvetica Neue Light" charset="0"/>
        <a:cs typeface="Helvetica Neue Light" charset="0"/>
        <a:sym typeface="Helvetica Neue Light" charset="0"/>
      </a:defRPr>
    </a:lvl6pPr>
    <a:lvl7pPr marL="2743200" algn="l" defTabSz="914400" rtl="0" eaLnBrk="1" latinLnBrk="0" hangingPunct="1">
      <a:defRPr sz="3600" kern="1200">
        <a:solidFill>
          <a:srgbClr val="000000"/>
        </a:solidFill>
        <a:latin typeface="Helvetica Neue Light" charset="0"/>
        <a:ea typeface="Helvetica Neue Light" charset="0"/>
        <a:cs typeface="Helvetica Neue Light" charset="0"/>
        <a:sym typeface="Helvetica Neue Light" charset="0"/>
      </a:defRPr>
    </a:lvl7pPr>
    <a:lvl8pPr marL="3200400" algn="l" defTabSz="914400" rtl="0" eaLnBrk="1" latinLnBrk="0" hangingPunct="1">
      <a:defRPr sz="3600" kern="1200">
        <a:solidFill>
          <a:srgbClr val="000000"/>
        </a:solidFill>
        <a:latin typeface="Helvetica Neue Light" charset="0"/>
        <a:ea typeface="Helvetica Neue Light" charset="0"/>
        <a:cs typeface="Helvetica Neue Light" charset="0"/>
        <a:sym typeface="Helvetica Neue Light" charset="0"/>
      </a:defRPr>
    </a:lvl8pPr>
    <a:lvl9pPr marL="3657600" algn="l" defTabSz="914400" rtl="0" eaLnBrk="1" latinLnBrk="0" hangingPunct="1">
      <a:defRPr sz="3600" kern="1200">
        <a:solidFill>
          <a:srgbClr val="000000"/>
        </a:solidFill>
        <a:latin typeface="Helvetica Neue Light" charset="0"/>
        <a:ea typeface="Helvetica Neue Light" charset="0"/>
        <a:cs typeface="Helvetica Neue Light" charset="0"/>
        <a:sym typeface="Helvetica Neue Ligh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p:cViewPr varScale="1">
        <p:scale>
          <a:sx n="48" d="100"/>
          <a:sy n="48" d="100"/>
        </p:scale>
        <p:origin x="-1410" y="-90"/>
      </p:cViewPr>
      <p:guideLst>
        <p:guide orient="horz" pos="3072"/>
        <p:guide pos="409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p:cNvSpPr>
          <p:nvPr>
            <p:ph type="sldImg" idx="2"/>
          </p:nvPr>
        </p:nvSpPr>
        <p:spPr bwMode="auto">
          <a:xfrm>
            <a:off x="1143000" y="685800"/>
            <a:ext cx="4572000" cy="3429000"/>
          </a:xfrm>
          <a:prstGeom prst="rect">
            <a:avLst/>
          </a:prstGeom>
          <a:noFill/>
          <a:ln w="12700" cap="rnd">
            <a:noFill/>
            <a:round/>
            <a:headEnd/>
            <a:tailEnd/>
          </a:ln>
          <a:effectLst/>
        </p:spPr>
      </p:sp>
      <p:sp>
        <p:nvSpPr>
          <p:cNvPr id="2"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pt-BR" noProof="0" smtClean="0">
                <a:sym typeface="Noteworthy Bold" charset="0"/>
              </a:rPr>
              <a:t>Click to edit Master text styles</a:t>
            </a:r>
          </a:p>
          <a:p>
            <a:pPr lvl="1"/>
            <a:r>
              <a:rPr lang="pt-BR" noProof="0" smtClean="0">
                <a:sym typeface="Noteworthy Bold" charset="0"/>
              </a:rPr>
              <a:t>Second level</a:t>
            </a:r>
          </a:p>
          <a:p>
            <a:pPr lvl="2"/>
            <a:r>
              <a:rPr lang="pt-BR" noProof="0" smtClean="0">
                <a:sym typeface="Noteworthy Bold" charset="0"/>
              </a:rPr>
              <a:t>Third level</a:t>
            </a:r>
          </a:p>
          <a:p>
            <a:pPr lvl="3"/>
            <a:r>
              <a:rPr lang="pt-BR" noProof="0" smtClean="0">
                <a:sym typeface="Noteworthy Bold" charset="0"/>
              </a:rPr>
              <a:t>Fourth level</a:t>
            </a:r>
          </a:p>
          <a:p>
            <a:pPr lvl="4"/>
            <a:r>
              <a:rPr lang="pt-BR"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pt-B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53625" y="7785100"/>
            <a:ext cx="2847975" cy="1701800"/>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1409700" y="7785100"/>
            <a:ext cx="8391525" cy="1701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smtClean="0"/>
              <a:t>Click to edit Master title style</a:t>
            </a:r>
            <a:endParaRPr lang="pt-B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pt-BR"/>
          </a:p>
        </p:txBody>
      </p:sp>
      <p:sp>
        <p:nvSpPr>
          <p:cNvPr id="3" name="Content Placeholder 2"/>
          <p:cNvSpPr>
            <a:spLocks noGrp="1"/>
          </p:cNvSpPr>
          <p:nvPr>
            <p:ph sz="half" idx="1"/>
          </p:nvPr>
        </p:nvSpPr>
        <p:spPr>
          <a:xfrm>
            <a:off x="431800" y="8674100"/>
            <a:ext cx="4051300" cy="95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35500" y="8674100"/>
            <a:ext cx="4051300" cy="95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pt-B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pt-B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5715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5786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sym typeface="Helvetica Neue Light"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78486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104013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p:cNvSpPr>
          <p:nvPr>
            <p:ph type="title"/>
          </p:nvPr>
        </p:nvSpPr>
        <p:spPr bwMode="auto">
          <a:xfrm>
            <a:off x="1409700" y="7785100"/>
            <a:ext cx="5791200" cy="1701800"/>
          </a:xfrm>
          <a:prstGeom prst="rect">
            <a:avLst/>
          </a:prstGeom>
          <a:noFill/>
          <a:ln w="12700">
            <a:noFill/>
            <a:miter lim="0"/>
            <a:headEnd/>
            <a:tailEnd/>
          </a:ln>
          <a:effectLst/>
        </p:spPr>
        <p:txBody>
          <a:bodyPr vert="horz" wrap="square" lIns="50800" tIns="50800" rIns="50800" bIns="50800" numCol="1" anchor="ctr" anchorCtr="0" compatLnSpc="1">
            <a:prstTxWarp prst="textNoShape">
              <a:avLst/>
            </a:prstTxWarp>
          </a:bodyPr>
          <a:lstStyle/>
          <a:p>
            <a:pPr lvl="0"/>
            <a:r>
              <a:rPr lang="pt-BR" smtClean="0">
                <a:sym typeface="Helvetica Neue Light" charset="0"/>
              </a:rPr>
              <a:t>Click to edit Master title style</a:t>
            </a:r>
          </a:p>
        </p:txBody>
      </p:sp>
      <p:sp>
        <p:nvSpPr>
          <p:cNvPr id="1027" name="Rectangle 2"/>
          <p:cNvSpPr>
            <a:spLocks/>
          </p:cNvSpPr>
          <p:nvPr>
            <p:ph type="body" idx="1"/>
          </p:nvPr>
        </p:nvSpPr>
        <p:spPr bwMode="auto">
          <a:xfrm>
            <a:off x="7848600" y="8470900"/>
            <a:ext cx="4953000" cy="508000"/>
          </a:xfrm>
          <a:prstGeom prst="rect">
            <a:avLst/>
          </a:prstGeom>
          <a:noFill/>
          <a:ln w="12700">
            <a:noFill/>
            <a:miter lim="0"/>
            <a:headEnd/>
            <a:tailEnd/>
          </a:ln>
          <a:effectLst/>
        </p:spPr>
        <p:txBody>
          <a:bodyPr vert="horz" wrap="square" lIns="0" tIns="0" rIns="0" bIns="0" numCol="1" anchor="t" anchorCtr="0" compatLnSpc="1">
            <a:prstTxWarp prst="textNoShape">
              <a:avLst/>
            </a:prstTxWarp>
          </a:bodyPr>
          <a:lstStyle/>
          <a:p>
            <a:pPr lvl="0"/>
            <a:r>
              <a:rPr lang="pt-BR" smtClean="0">
                <a:sym typeface="Helvetica Neue" charset="0"/>
              </a:rPr>
              <a:t>Click to edit Master text styles</a:t>
            </a:r>
          </a:p>
          <a:p>
            <a:pPr lvl="1"/>
            <a:r>
              <a:rPr lang="pt-BR" smtClean="0">
                <a:sym typeface="Helvetica Neue" charset="0"/>
              </a:rPr>
              <a:t>Second level</a:t>
            </a:r>
          </a:p>
          <a:p>
            <a:pPr lvl="2"/>
            <a:r>
              <a:rPr lang="pt-BR" smtClean="0">
                <a:sym typeface="Helvetica Neue" charset="0"/>
              </a:rPr>
              <a:t>Third level</a:t>
            </a:r>
          </a:p>
          <a:p>
            <a:pPr lvl="3"/>
            <a:r>
              <a:rPr lang="pt-BR" smtClean="0">
                <a:sym typeface="Helvetica Neue" charset="0"/>
              </a:rPr>
              <a:t>Fourth level</a:t>
            </a:r>
          </a:p>
          <a:p>
            <a:pPr lvl="4"/>
            <a:r>
              <a:rPr lang="pt-BR" smtClean="0">
                <a:sym typeface="Helvetica Neue" charset="0"/>
              </a:rPr>
              <a:t>Fifth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r" defTabSz="584200" rtl="0" eaLnBrk="0" fontAlgn="base" hangingPunct="0">
        <a:spcBef>
          <a:spcPct val="0"/>
        </a:spcBef>
        <a:spcAft>
          <a:spcPct val="0"/>
        </a:spcAft>
        <a:defRPr sz="4200">
          <a:solidFill>
            <a:srgbClr val="000000"/>
          </a:solidFill>
          <a:latin typeface="+mj-lt"/>
          <a:ea typeface="+mj-ea"/>
          <a:cs typeface="+mj-cs"/>
          <a:sym typeface="Helvetica Neue Light" charset="0"/>
        </a:defRPr>
      </a:lvl1pPr>
      <a:lvl2pPr algn="r"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2pPr>
      <a:lvl3pPr algn="r"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3pPr>
      <a:lvl4pPr algn="r"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4pPr>
      <a:lvl5pPr algn="r"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5pPr>
      <a:lvl6pPr marL="457200" algn="r"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6pPr>
      <a:lvl7pPr marL="914400" algn="r"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7pPr>
      <a:lvl8pPr marL="1371600" algn="r"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8pPr>
      <a:lvl9pPr marL="1828800" algn="r"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9pPr>
    </p:titleStyle>
    <p:bodyStyle>
      <a:lvl1pPr marL="342900" indent="-3429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1pPr>
      <a:lvl2pPr marL="342900" indent="1143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2pPr>
      <a:lvl3pPr marL="685800" indent="2286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3pPr>
      <a:lvl4pPr marL="1028700" indent="3429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4pPr>
      <a:lvl5pPr marL="1371600" indent="4572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5pPr>
      <a:lvl6pPr marL="1828800" algn="l" defTabSz="584200" rtl="0" fontAlgn="base" hangingPunct="0">
        <a:spcBef>
          <a:spcPct val="0"/>
        </a:spcBef>
        <a:spcAft>
          <a:spcPct val="0"/>
        </a:spcAft>
        <a:defRPr sz="2600">
          <a:solidFill>
            <a:srgbClr val="747474"/>
          </a:solidFill>
          <a:latin typeface="+mn-lt"/>
          <a:ea typeface="+mn-ea"/>
          <a:cs typeface="+mn-cs"/>
          <a:sym typeface="Helvetica Neue" charset="0"/>
        </a:defRPr>
      </a:lvl6pPr>
      <a:lvl7pPr marL="2286000" algn="l" defTabSz="584200" rtl="0" fontAlgn="base" hangingPunct="0">
        <a:spcBef>
          <a:spcPct val="0"/>
        </a:spcBef>
        <a:spcAft>
          <a:spcPct val="0"/>
        </a:spcAft>
        <a:defRPr sz="2600">
          <a:solidFill>
            <a:srgbClr val="747474"/>
          </a:solidFill>
          <a:latin typeface="+mn-lt"/>
          <a:ea typeface="+mn-ea"/>
          <a:cs typeface="+mn-cs"/>
          <a:sym typeface="Helvetica Neue" charset="0"/>
        </a:defRPr>
      </a:lvl7pPr>
      <a:lvl8pPr marL="2743200" algn="l" defTabSz="584200" rtl="0" fontAlgn="base" hangingPunct="0">
        <a:spcBef>
          <a:spcPct val="0"/>
        </a:spcBef>
        <a:spcAft>
          <a:spcPct val="0"/>
        </a:spcAft>
        <a:defRPr sz="2600">
          <a:solidFill>
            <a:srgbClr val="747474"/>
          </a:solidFill>
          <a:latin typeface="+mn-lt"/>
          <a:ea typeface="+mn-ea"/>
          <a:cs typeface="+mn-cs"/>
          <a:sym typeface="Helvetica Neue" charset="0"/>
        </a:defRPr>
      </a:lvl8pPr>
      <a:lvl9pPr marL="3200400" algn="l" defTabSz="584200" rtl="0" fontAlgn="base" hangingPunct="0">
        <a:spcBef>
          <a:spcPct val="0"/>
        </a:spcBef>
        <a:spcAft>
          <a:spcPct val="0"/>
        </a:spcAft>
        <a:defRPr sz="2600">
          <a:solidFill>
            <a:srgbClr val="747474"/>
          </a:solidFill>
          <a:latin typeface="+mn-lt"/>
          <a:ea typeface="+mn-ea"/>
          <a:cs typeface="+mn-cs"/>
          <a:sym typeface="Helvetica Neue" charset="0"/>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p:cNvSpPr>
          <p:nvPr>
            <p:ph type="body" idx="1"/>
          </p:nvPr>
        </p:nvSpPr>
        <p:spPr bwMode="auto">
          <a:xfrm>
            <a:off x="431800" y="8674100"/>
            <a:ext cx="8255000" cy="952500"/>
          </a:xfrm>
          <a:prstGeom prst="rect">
            <a:avLst/>
          </a:prstGeom>
          <a:noFill/>
          <a:ln w="12700">
            <a:noFill/>
            <a:miter lim="0"/>
            <a:headEnd/>
            <a:tailEnd/>
          </a:ln>
          <a:effectLst/>
        </p:spPr>
        <p:txBody>
          <a:bodyPr vert="horz" wrap="square" lIns="0" tIns="0" rIns="0" bIns="0" numCol="1" anchor="t" anchorCtr="0" compatLnSpc="1">
            <a:prstTxWarp prst="textNoShape">
              <a:avLst/>
            </a:prstTxWarp>
          </a:bodyPr>
          <a:lstStyle/>
          <a:p>
            <a:pPr lvl="0"/>
            <a:r>
              <a:rPr lang="pt-BR" smtClean="0">
                <a:sym typeface="Helvetica Neue" charset="0"/>
              </a:rPr>
              <a:t>Click to edit Master text styles</a:t>
            </a:r>
          </a:p>
          <a:p>
            <a:pPr lvl="1"/>
            <a:r>
              <a:rPr lang="pt-BR" smtClean="0">
                <a:sym typeface="Helvetica Neue" charset="0"/>
              </a:rPr>
              <a:t>Second level</a:t>
            </a:r>
          </a:p>
          <a:p>
            <a:pPr lvl="2"/>
            <a:r>
              <a:rPr lang="pt-BR" smtClean="0">
                <a:sym typeface="Helvetica Neue" charset="0"/>
              </a:rPr>
              <a:t>Third level</a:t>
            </a:r>
          </a:p>
          <a:p>
            <a:pPr lvl="3"/>
            <a:r>
              <a:rPr lang="pt-BR" smtClean="0">
                <a:sym typeface="Helvetica Neue" charset="0"/>
              </a:rPr>
              <a:t>Fourth level</a:t>
            </a:r>
          </a:p>
          <a:p>
            <a:pPr lvl="4"/>
            <a:r>
              <a:rPr lang="pt-BR" smtClean="0">
                <a:sym typeface="Helvetica Neue"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584200" rtl="0" eaLnBrk="0" fontAlgn="base" hangingPunct="0">
        <a:spcBef>
          <a:spcPct val="0"/>
        </a:spcBef>
        <a:spcAft>
          <a:spcPct val="0"/>
        </a:spcAft>
        <a:defRPr sz="4200">
          <a:solidFill>
            <a:srgbClr val="000000"/>
          </a:solidFill>
          <a:latin typeface="+mj-lt"/>
          <a:ea typeface="+mj-ea"/>
          <a:cs typeface="+mj-cs"/>
          <a:sym typeface="Helvetica Neue Light" charset="0"/>
        </a:defRPr>
      </a:lvl1pPr>
      <a:lvl2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2pPr>
      <a:lvl3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3pPr>
      <a:lvl4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4pPr>
      <a:lvl5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5pPr>
      <a:lvl6pPr marL="4572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6pPr>
      <a:lvl7pPr marL="9144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7pPr>
      <a:lvl8pPr marL="13716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8pPr>
      <a:lvl9pPr marL="18288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9pPr>
    </p:titleStyle>
    <p:bodyStyle>
      <a:lvl1pPr marL="342900" indent="-3429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1pPr>
      <a:lvl2pPr marL="342900" indent="1143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2pPr>
      <a:lvl3pPr marL="685800" indent="2286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3pPr>
      <a:lvl4pPr marL="1028700" indent="3429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4pPr>
      <a:lvl5pPr marL="1371600" indent="457200" algn="l" defTabSz="584200" rtl="0" eaLnBrk="0" fontAlgn="base" hangingPunct="0">
        <a:spcBef>
          <a:spcPct val="0"/>
        </a:spcBef>
        <a:spcAft>
          <a:spcPct val="0"/>
        </a:spcAft>
        <a:defRPr sz="2600">
          <a:solidFill>
            <a:srgbClr val="747474"/>
          </a:solidFill>
          <a:latin typeface="+mn-lt"/>
          <a:ea typeface="+mn-ea"/>
          <a:cs typeface="+mn-cs"/>
          <a:sym typeface="Helvetica Neue" charset="0"/>
        </a:defRPr>
      </a:lvl5pPr>
      <a:lvl6pPr marL="1828800" algn="l" defTabSz="584200" rtl="0" fontAlgn="base" hangingPunct="0">
        <a:spcBef>
          <a:spcPct val="0"/>
        </a:spcBef>
        <a:spcAft>
          <a:spcPct val="0"/>
        </a:spcAft>
        <a:defRPr sz="2600">
          <a:solidFill>
            <a:srgbClr val="747474"/>
          </a:solidFill>
          <a:latin typeface="+mn-lt"/>
          <a:ea typeface="+mn-ea"/>
          <a:cs typeface="+mn-cs"/>
          <a:sym typeface="Helvetica Neue" charset="0"/>
        </a:defRPr>
      </a:lvl6pPr>
      <a:lvl7pPr marL="2286000" algn="l" defTabSz="584200" rtl="0" fontAlgn="base" hangingPunct="0">
        <a:spcBef>
          <a:spcPct val="0"/>
        </a:spcBef>
        <a:spcAft>
          <a:spcPct val="0"/>
        </a:spcAft>
        <a:defRPr sz="2600">
          <a:solidFill>
            <a:srgbClr val="747474"/>
          </a:solidFill>
          <a:latin typeface="+mn-lt"/>
          <a:ea typeface="+mn-ea"/>
          <a:cs typeface="+mn-cs"/>
          <a:sym typeface="Helvetica Neue" charset="0"/>
        </a:defRPr>
      </a:lvl7pPr>
      <a:lvl8pPr marL="2743200" algn="l" defTabSz="584200" rtl="0" fontAlgn="base" hangingPunct="0">
        <a:spcBef>
          <a:spcPct val="0"/>
        </a:spcBef>
        <a:spcAft>
          <a:spcPct val="0"/>
        </a:spcAft>
        <a:defRPr sz="2600">
          <a:solidFill>
            <a:srgbClr val="747474"/>
          </a:solidFill>
          <a:latin typeface="+mn-lt"/>
          <a:ea typeface="+mn-ea"/>
          <a:cs typeface="+mn-cs"/>
          <a:sym typeface="Helvetica Neue" charset="0"/>
        </a:defRPr>
      </a:lvl8pPr>
      <a:lvl9pPr marL="3200400" algn="l" defTabSz="584200" rtl="0" fontAlgn="base" hangingPunct="0">
        <a:spcBef>
          <a:spcPct val="0"/>
        </a:spcBef>
        <a:spcAft>
          <a:spcPct val="0"/>
        </a:spcAft>
        <a:defRPr sz="2600">
          <a:solidFill>
            <a:srgbClr val="747474"/>
          </a:solidFill>
          <a:latin typeface="+mn-lt"/>
          <a:ea typeface="+mn-ea"/>
          <a:cs typeface="+mn-cs"/>
          <a:sym typeface="Helvetica Neue" charset="0"/>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1"/>
          <p:cNvSpPr>
            <a:spLocks/>
          </p:cNvSpPr>
          <p:nvPr>
            <p:ph type="title"/>
          </p:nvPr>
        </p:nvSpPr>
        <p:spPr bwMode="auto">
          <a:xfrm>
            <a:off x="571500" y="330200"/>
            <a:ext cx="11861800" cy="1397000"/>
          </a:xfrm>
          <a:prstGeom prst="rect">
            <a:avLst/>
          </a:prstGeom>
          <a:noFill/>
          <a:ln w="12700">
            <a:noFill/>
            <a:miter lim="0"/>
            <a:headEnd/>
            <a:tailEnd/>
          </a:ln>
          <a:effectLst/>
        </p:spPr>
        <p:txBody>
          <a:bodyPr vert="horz" wrap="square" lIns="0" tIns="0" rIns="0" bIns="0" numCol="1" anchor="b" anchorCtr="0" compatLnSpc="1">
            <a:prstTxWarp prst="textNoShape">
              <a:avLst/>
            </a:prstTxWarp>
          </a:bodyPr>
          <a:lstStyle/>
          <a:p>
            <a:pPr lvl="0"/>
            <a:r>
              <a:rPr lang="pt-BR" smtClean="0">
                <a:sym typeface="Helvetica Neue Light" charset="0"/>
              </a:rPr>
              <a:t>Click to edit Master title style</a:t>
            </a:r>
          </a:p>
        </p:txBody>
      </p:sp>
      <p:sp>
        <p:nvSpPr>
          <p:cNvPr id="3075" name="Rectangle 2"/>
          <p:cNvSpPr>
            <a:spLocks/>
          </p:cNvSpPr>
          <p:nvPr>
            <p:ph type="body" idx="1"/>
          </p:nvPr>
        </p:nvSpPr>
        <p:spPr bwMode="auto">
          <a:xfrm>
            <a:off x="571500" y="2324100"/>
            <a:ext cx="11861800" cy="6565900"/>
          </a:xfrm>
          <a:prstGeom prst="rect">
            <a:avLst/>
          </a:prstGeom>
          <a:noFill/>
          <a:ln w="12700">
            <a:noFill/>
            <a:miter lim="0"/>
            <a:headEnd/>
            <a:tailEnd/>
          </a:ln>
          <a:effectLst/>
        </p:spPr>
        <p:txBody>
          <a:bodyPr vert="horz" wrap="square" lIns="0" tIns="0" rIns="0" bIns="0" numCol="1" anchor="t" anchorCtr="0" compatLnSpc="1">
            <a:prstTxWarp prst="textNoShape">
              <a:avLst/>
            </a:prstTxWarp>
          </a:bodyPr>
          <a:lstStyle/>
          <a:p>
            <a:pPr lvl="0"/>
            <a:r>
              <a:rPr lang="pt-BR" smtClean="0">
                <a:sym typeface="Helvetica Neue Light" charset="0"/>
              </a:rPr>
              <a:t>Click to edit Master text styles</a:t>
            </a:r>
          </a:p>
          <a:p>
            <a:pPr lvl="1"/>
            <a:r>
              <a:rPr lang="pt-BR" smtClean="0">
                <a:sym typeface="Helvetica Neue Light" charset="0"/>
              </a:rPr>
              <a:t>Second level</a:t>
            </a:r>
          </a:p>
          <a:p>
            <a:pPr lvl="2"/>
            <a:r>
              <a:rPr lang="pt-BR" smtClean="0">
                <a:sym typeface="Helvetica Neue Light" charset="0"/>
              </a:rPr>
              <a:t>Third level</a:t>
            </a:r>
          </a:p>
          <a:p>
            <a:pPr lvl="3"/>
            <a:r>
              <a:rPr lang="pt-BR" smtClean="0">
                <a:sym typeface="Helvetica Neue Light" charset="0"/>
              </a:rPr>
              <a:t>Fourth level</a:t>
            </a:r>
          </a:p>
          <a:p>
            <a:pPr lvl="4"/>
            <a:r>
              <a:rPr lang="pt-BR" smtClean="0">
                <a:sym typeface="Helvetica Neue Light"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84200" rtl="0" eaLnBrk="0" fontAlgn="base" hangingPunct="0">
        <a:spcBef>
          <a:spcPct val="0"/>
        </a:spcBef>
        <a:spcAft>
          <a:spcPct val="0"/>
        </a:spcAft>
        <a:defRPr sz="4200">
          <a:solidFill>
            <a:srgbClr val="000000"/>
          </a:solidFill>
          <a:latin typeface="+mj-lt"/>
          <a:ea typeface="+mj-ea"/>
          <a:cs typeface="+mj-cs"/>
          <a:sym typeface="Helvetica Neue Light" charset="0"/>
        </a:defRPr>
      </a:lvl1pPr>
      <a:lvl2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2pPr>
      <a:lvl3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3pPr>
      <a:lvl4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4pPr>
      <a:lvl5pPr algn="l" defTabSz="584200" rtl="0" eaLnBrk="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5pPr>
      <a:lvl6pPr marL="4572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6pPr>
      <a:lvl7pPr marL="9144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7pPr>
      <a:lvl8pPr marL="13716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8pPr>
      <a:lvl9pPr marL="1828800" algn="l" defTabSz="584200" rtl="0" fontAlgn="base" hangingPunct="0">
        <a:spcBef>
          <a:spcPct val="0"/>
        </a:spcBef>
        <a:spcAft>
          <a:spcPct val="0"/>
        </a:spcAft>
        <a:defRPr sz="4200">
          <a:solidFill>
            <a:srgbClr val="000000"/>
          </a:solidFill>
          <a:latin typeface="Helvetica Neue Light" charset="0"/>
          <a:ea typeface="Helvetica Neue Light" charset="0"/>
          <a:cs typeface="Helvetica Neue Light" charset="0"/>
          <a:sym typeface="Helvetica Neue Light" charset="0"/>
        </a:defRPr>
      </a:lvl9pPr>
    </p:titleStyle>
    <p:bodyStyle>
      <a:lvl1pPr marL="317500" indent="-317500" algn="l" defTabSz="584200" rtl="0" eaLnBrk="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1pPr>
      <a:lvl2pPr marL="952500" indent="-317500" algn="l" defTabSz="584200" rtl="0" eaLnBrk="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2pPr>
      <a:lvl3pPr marL="1587500" indent="-317500" algn="l" defTabSz="584200" rtl="0" eaLnBrk="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3pPr>
      <a:lvl4pPr marL="2222500" indent="-317500" algn="l" defTabSz="584200" rtl="0" eaLnBrk="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4pPr>
      <a:lvl5pPr marL="2857500" indent="-317500" algn="l" defTabSz="584200" rtl="0" eaLnBrk="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5pPr>
      <a:lvl6pPr marL="3314700" indent="-317500" algn="l" defTabSz="584200" rtl="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6pPr>
      <a:lvl7pPr marL="3771900" indent="-317500" algn="l" defTabSz="584200" rtl="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7pPr>
      <a:lvl8pPr marL="4229100" indent="-317500" algn="l" defTabSz="584200" rtl="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8pPr>
      <a:lvl9pPr marL="4686300" indent="-317500" algn="l" defTabSz="584200" rtl="0" fontAlgn="base" hangingPunct="0">
        <a:spcBef>
          <a:spcPts val="4800"/>
        </a:spcBef>
        <a:spcAft>
          <a:spcPct val="0"/>
        </a:spcAft>
        <a:buSzPct val="100000"/>
        <a:buChar char="•"/>
        <a:defRPr sz="3600">
          <a:solidFill>
            <a:srgbClr val="747474"/>
          </a:solidFill>
          <a:latin typeface="+mn-lt"/>
          <a:ea typeface="+mn-ea"/>
          <a:cs typeface="+mn-cs"/>
          <a:sym typeface="Helvetica Neue Light" charset="0"/>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descr="InsertedImage.png"/>
          <p:cNvPicPr>
            <a:picLocks noChangeAspect="1"/>
          </p:cNvPicPr>
          <p:nvPr/>
        </p:nvPicPr>
        <p:blipFill>
          <a:blip r:embed="rId2" cstate="print"/>
          <a:srcRect l="-34509" r="-34509"/>
          <a:stretch>
            <a:fillRect/>
          </a:stretch>
        </p:blipFill>
        <p:spPr bwMode="auto">
          <a:xfrm>
            <a:off x="0" y="0"/>
            <a:ext cx="13004800" cy="6532563"/>
          </a:xfrm>
          <a:prstGeom prst="rect">
            <a:avLst/>
          </a:prstGeom>
          <a:noFill/>
          <a:ln w="12700">
            <a:noFill/>
            <a:miter lim="0"/>
            <a:headEnd/>
            <a:tailEnd/>
          </a:ln>
          <a:effectLst/>
        </p:spPr>
      </p:pic>
      <p:sp>
        <p:nvSpPr>
          <p:cNvPr id="4099" name="Rectangle 2"/>
          <p:cNvSpPr>
            <a:spLocks/>
          </p:cNvSpPr>
          <p:nvPr/>
        </p:nvSpPr>
        <p:spPr bwMode="auto">
          <a:xfrm>
            <a:off x="1409700" y="7785100"/>
            <a:ext cx="5791200" cy="1701800"/>
          </a:xfrm>
          <a:prstGeom prst="rect">
            <a:avLst/>
          </a:prstGeom>
          <a:noFill/>
          <a:ln w="12700">
            <a:noFill/>
            <a:miter lim="0"/>
            <a:headEnd/>
            <a:tailEnd/>
          </a:ln>
          <a:effectLst/>
        </p:spPr>
        <p:txBody>
          <a:bodyPr lIns="50800" tIns="50800" rIns="50800" bIns="50800" anchor="ctr"/>
          <a:lstStyle/>
          <a:p>
            <a:pPr eaLnBrk="1"/>
            <a:r>
              <a:rPr lang="pt-BR" sz="2800"/>
              <a:t>Seguridade Social: Princípios Específicos da Previdência Social.</a:t>
            </a:r>
            <a:endParaRPr lang="pt-BR" sz="2800">
              <a:solidFill>
                <a:srgbClr val="747474"/>
              </a:solidFill>
              <a:latin typeface="Helvetica Neue" charset="0"/>
              <a:ea typeface="Helvetica Neue" charset="0"/>
              <a:cs typeface="Helvetica Neue" charset="0"/>
              <a:sym typeface="Helvetica Neue" charset="0"/>
            </a:endParaRPr>
          </a:p>
        </p:txBody>
      </p:sp>
      <p:sp>
        <p:nvSpPr>
          <p:cNvPr id="4100" name="Rectangle 3"/>
          <p:cNvSpPr>
            <a:spLocks noChangeArrowheads="1"/>
          </p:cNvSpPr>
          <p:nvPr>
            <p:ph type="body" idx="1"/>
          </p:nvPr>
        </p:nvSpPr>
        <p:spPr>
          <a:xfrm>
            <a:off x="7726363" y="8061325"/>
            <a:ext cx="4953000" cy="504825"/>
          </a:xfrm>
        </p:spPr>
        <p:txBody>
          <a:bodyPr/>
          <a:lstStyle/>
          <a:p>
            <a:pPr marL="0" indent="0" eaLnBrk="1"/>
            <a:r>
              <a:rPr lang="pt-BR" dirty="0" smtClean="0"/>
              <a:t>Bruno </a:t>
            </a:r>
            <a:r>
              <a:rPr lang="pt-BR" dirty="0" err="1" smtClean="0"/>
              <a:t>Bianco</a:t>
            </a:r>
            <a:r>
              <a:rPr lang="pt-BR" dirty="0" smtClean="0"/>
              <a:t> Leal - </a:t>
            </a:r>
            <a:r>
              <a:rPr lang="pt-BR" dirty="0" smtClean="0"/>
              <a:t>16.08.2014</a:t>
            </a:r>
            <a:r>
              <a:rPr lang="pt-BR" dirty="0" smtClean="0"/>
              <a:t>.</a:t>
            </a:r>
          </a:p>
          <a:p>
            <a:pPr marL="0" indent="0" eaLnBrk="1"/>
            <a:endParaRPr lang="pt-BR" dirty="0" smtClean="0"/>
          </a:p>
          <a:p>
            <a:pPr marL="0" indent="0" eaLnBrk="1"/>
            <a:endParaRPr lang="pt-BR" dirty="0" smtClean="0"/>
          </a:p>
          <a:p>
            <a:pPr marL="0" indent="0" eaLnBrk="1"/>
            <a:endParaRPr lang="pt-BR" dirty="0" smtClean="0"/>
          </a:p>
          <a:p>
            <a:pPr marL="0" indent="0" eaLnBrk="1"/>
            <a:endParaRPr lang="pt-BR" dirty="0" smtClean="0"/>
          </a:p>
          <a:p>
            <a:pPr marL="0" indent="0" eaLnBrk="1"/>
            <a:endParaRPr lang="pt-BR" dirty="0" smtClean="0"/>
          </a:p>
        </p:txBody>
      </p:sp>
      <p:pic>
        <p:nvPicPr>
          <p:cNvPr id="4101" name="Imagem 1"/>
          <p:cNvPicPr>
            <a:picLocks noChangeAspect="1"/>
          </p:cNvPicPr>
          <p:nvPr/>
        </p:nvPicPr>
        <p:blipFill>
          <a:blip r:embed="rId3"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ph type="title"/>
          </p:nvPr>
        </p:nvSpPr>
        <p:spPr/>
        <p:txBody>
          <a:bodyPr/>
          <a:lstStyle/>
          <a:p>
            <a:pPr algn="ctr" eaLnBrk="1"/>
            <a:r>
              <a:rPr lang="pt-BR" smtClean="0"/>
              <a:t>Princípios da Previdência Social</a:t>
            </a:r>
          </a:p>
        </p:txBody>
      </p:sp>
      <p:sp>
        <p:nvSpPr>
          <p:cNvPr id="13315" name="Rectangle 2"/>
          <p:cNvSpPr>
            <a:spLocks noChangeArrowheads="1"/>
          </p:cNvSpPr>
          <p:nvPr>
            <p:ph type="body" idx="1"/>
          </p:nvPr>
        </p:nvSpPr>
        <p:spPr/>
        <p:txBody>
          <a:bodyPr/>
          <a:lstStyle/>
          <a:p>
            <a:pPr algn="just" eaLnBrk="1"/>
            <a:r>
              <a:rPr lang="pt-BR" sz="2300" b="1" i="1" smtClean="0"/>
              <a:t>Tempus regit actum</a:t>
            </a:r>
            <a:r>
              <a:rPr lang="pt-BR" sz="2300" b="1" smtClean="0"/>
              <a:t>: </a:t>
            </a:r>
            <a:r>
              <a:rPr lang="pt-BR" sz="2200" smtClean="0"/>
              <a:t>princípio geral do direito que dispõe que  os atos jurídicos deverão ser regulados pela lei vigente no momento de sua realização. Regulamentos que lhe são posteriores, normalmente não se aplicam ao fato anterior, como regra. Podemos fazer alusão ao ato jurídico perfeito trazido pelo art. 5º, XXXVI da CF/88 (princípio da irretroatividade restrita).</a:t>
            </a:r>
          </a:p>
          <a:p>
            <a:pPr algn="just" eaLnBrk="1"/>
            <a:r>
              <a:rPr lang="pt-BR" sz="2200" smtClean="0"/>
              <a:t>Não se trata de princípio expresso do Direito Previdenciário, mas se entende que o regime jurídico aplicado é aquele vigente na data do nascimento do direito à prestação previdenciária. O TEMPO REGE O ATO.</a:t>
            </a:r>
          </a:p>
          <a:p>
            <a:pPr algn="just" eaLnBrk="1"/>
            <a:r>
              <a:rPr lang="pt-BR" sz="2200" smtClean="0"/>
              <a:t>Problema: com frequência o ato jurídico de concessão de um benefício de aperfeiçoa sob a vigência de uma lei, mas continua gerando efeito por longo período, como regra, sendo que nova lei, mais benéfica pode inovar o Ordenamento. Esta nova lei se aplica ao benefício concedido anteriormente ao seu advento?</a:t>
            </a:r>
          </a:p>
          <a:p>
            <a:pPr algn="just" eaLnBrk="1"/>
            <a:r>
              <a:rPr lang="pt-BR" sz="2200" smtClean="0"/>
              <a:t>No mesmo sentido, inexiste direito adquirido a regime jurídico. </a:t>
            </a:r>
            <a:endParaRPr lang="pt-BR" sz="2200" b="1" smtClean="0"/>
          </a:p>
        </p:txBody>
      </p:sp>
      <p:pic>
        <p:nvPicPr>
          <p:cNvPr id="13316" name="Imagem 3"/>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ph type="title"/>
          </p:nvPr>
        </p:nvSpPr>
        <p:spPr/>
        <p:txBody>
          <a:bodyPr/>
          <a:lstStyle/>
          <a:p>
            <a:pPr algn="ctr" eaLnBrk="1"/>
            <a:r>
              <a:rPr lang="pt-BR" smtClean="0"/>
              <a:t>Princípios da Previdência Social</a:t>
            </a:r>
          </a:p>
        </p:txBody>
      </p:sp>
      <p:sp>
        <p:nvSpPr>
          <p:cNvPr id="14339" name="Rectangle 2"/>
          <p:cNvSpPr>
            <a:spLocks noChangeArrowheads="1"/>
          </p:cNvSpPr>
          <p:nvPr>
            <p:ph type="body" idx="1"/>
          </p:nvPr>
        </p:nvSpPr>
        <p:spPr/>
        <p:txBody>
          <a:bodyPr/>
          <a:lstStyle/>
          <a:p>
            <a:pPr algn="just" eaLnBrk="1"/>
            <a:r>
              <a:rPr lang="pt-BR" sz="3200" b="1" smtClean="0"/>
              <a:t>Princípio da vedação ao retrocesso:</a:t>
            </a:r>
            <a:r>
              <a:rPr lang="pt-BR" sz="3200" smtClean="0"/>
              <a:t> característica típica dos direitos sociais, trazida pela doutrina como princípio da Previdência Social.</a:t>
            </a:r>
          </a:p>
          <a:p>
            <a:pPr algn="just" eaLnBrk="1"/>
            <a:r>
              <a:rPr lang="pt-BR" sz="3200" smtClean="0"/>
              <a:t>Problema: com relação aos direitos previdenciários são cotejados com a reserva do possível.</a:t>
            </a:r>
          </a:p>
          <a:p>
            <a:pPr algn="just" eaLnBrk="1"/>
            <a:r>
              <a:rPr lang="pt-BR" sz="3200" smtClean="0"/>
              <a:t>Por muitas vezes já se verificou retrocesso em prol do interesse comum – ex. EC 20/98: auxílio-reclusão e salário família exclusivamente para segurados baixa renda.</a:t>
            </a:r>
          </a:p>
        </p:txBody>
      </p:sp>
      <p:pic>
        <p:nvPicPr>
          <p:cNvPr id="14340" name="Imagem 3"/>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ph type="title"/>
          </p:nvPr>
        </p:nvSpPr>
        <p:spPr/>
        <p:txBody>
          <a:bodyPr/>
          <a:lstStyle/>
          <a:p>
            <a:pPr algn="ctr" eaLnBrk="1"/>
            <a:r>
              <a:rPr lang="pt-BR" smtClean="0"/>
              <a:t>Princípios da Previdência Social</a:t>
            </a:r>
          </a:p>
        </p:txBody>
      </p:sp>
      <p:sp>
        <p:nvSpPr>
          <p:cNvPr id="17411" name="Rectangle 2"/>
          <p:cNvSpPr>
            <a:spLocks noGrp="1" noChangeArrowheads="1"/>
          </p:cNvSpPr>
          <p:nvPr>
            <p:ph type="body" idx="1"/>
          </p:nvPr>
        </p:nvSpPr>
        <p:spPr/>
        <p:txBody>
          <a:bodyPr/>
          <a:lstStyle/>
          <a:p>
            <a:pPr algn="just" eaLnBrk="1">
              <a:defRPr/>
            </a:pPr>
            <a:r>
              <a:rPr lang="pt-BR" sz="3200" dirty="0" smtClean="0"/>
              <a:t>Princípios implícitos orientadores:</a:t>
            </a:r>
          </a:p>
          <a:p>
            <a:pPr marL="742950" indent="-742950" algn="just" eaLnBrk="1">
              <a:buFontTx/>
              <a:buAutoNum type="arabicPeriod"/>
              <a:defRPr/>
            </a:pPr>
            <a:r>
              <a:rPr lang="pt-BR" sz="3200" dirty="0" smtClean="0"/>
              <a:t>Automaticidade das prestações (obrigação do empregador);</a:t>
            </a:r>
          </a:p>
          <a:p>
            <a:pPr marL="742950" indent="-742950" algn="just" eaLnBrk="1">
              <a:buFontTx/>
              <a:buAutoNum type="arabicPeriod"/>
              <a:defRPr/>
            </a:pPr>
            <a:r>
              <a:rPr lang="pt-BR" sz="3200" i="1" dirty="0" smtClean="0"/>
              <a:t>In dubio pro misero ???</a:t>
            </a:r>
          </a:p>
          <a:p>
            <a:pPr marL="742950" indent="-742950" algn="just" eaLnBrk="1">
              <a:buFontTx/>
              <a:buAutoNum type="arabicPeriod"/>
              <a:defRPr/>
            </a:pPr>
            <a:r>
              <a:rPr lang="pt-BR" sz="3200" dirty="0" smtClean="0"/>
              <a:t>Indisponibilidade dos benefícios previdenciários – penhora em benefícios (art. 114 da Lei 8213/91): </a:t>
            </a:r>
            <a:r>
              <a:rPr lang="pt-BR" sz="3200" i="1" dirty="0" smtClean="0"/>
              <a:t>valor devido à previdência, autorizado em lei ou pensão alimentícia.</a:t>
            </a:r>
          </a:p>
          <a:p>
            <a:pPr marL="742950" indent="-742950" algn="just" eaLnBrk="1">
              <a:buFontTx/>
              <a:buAutoNum type="arabicPeriod"/>
              <a:defRPr/>
            </a:pPr>
            <a:r>
              <a:rPr lang="pt-BR" sz="3200" dirty="0" smtClean="0"/>
              <a:t>Melhor benefício e melhor DIB.</a:t>
            </a:r>
          </a:p>
          <a:p>
            <a:pPr marL="742950" indent="-742950" eaLnBrk="1">
              <a:buFontTx/>
              <a:buAutoNum type="arabicPeriod"/>
              <a:defRPr/>
            </a:pPr>
            <a:endParaRPr lang="pt-BR" sz="3200" i="1" dirty="0" smtClean="0"/>
          </a:p>
        </p:txBody>
      </p:sp>
      <p:pic>
        <p:nvPicPr>
          <p:cNvPr id="15364" name="Imagem 3"/>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descr="InsertedImage.jpg"/>
          <p:cNvPicPr>
            <a:picLocks noChangeAspect="1"/>
          </p:cNvPicPr>
          <p:nvPr/>
        </p:nvPicPr>
        <p:blipFill>
          <a:blip r:embed="rId2" cstate="print"/>
          <a:srcRect l="10648" r="10648"/>
          <a:stretch>
            <a:fillRect/>
          </a:stretch>
        </p:blipFill>
        <p:spPr bwMode="auto">
          <a:xfrm>
            <a:off x="520700" y="508000"/>
            <a:ext cx="8369300" cy="7975600"/>
          </a:xfrm>
          <a:prstGeom prst="rect">
            <a:avLst/>
          </a:prstGeom>
          <a:noFill/>
          <a:ln w="12700">
            <a:noFill/>
            <a:miter lim="0"/>
            <a:headEnd/>
            <a:tailEnd/>
          </a:ln>
          <a:effectLst/>
        </p:spPr>
      </p:pic>
      <p:pic>
        <p:nvPicPr>
          <p:cNvPr id="16387" name="Picture 2" descr="InsertedImage.jpg"/>
          <p:cNvPicPr>
            <a:picLocks noChangeAspect="1"/>
          </p:cNvPicPr>
          <p:nvPr/>
        </p:nvPicPr>
        <p:blipFill>
          <a:blip r:embed="rId3" cstate="print"/>
          <a:srcRect l="5252" r="5252"/>
          <a:stretch>
            <a:fillRect/>
          </a:stretch>
        </p:blipFill>
        <p:spPr bwMode="auto">
          <a:xfrm>
            <a:off x="9220200" y="3289300"/>
            <a:ext cx="3276600" cy="2438400"/>
          </a:xfrm>
          <a:prstGeom prst="rect">
            <a:avLst/>
          </a:prstGeom>
          <a:noFill/>
          <a:ln w="12700">
            <a:noFill/>
            <a:miter lim="0"/>
            <a:headEnd/>
            <a:tailEnd/>
          </a:ln>
          <a:effectLst/>
        </p:spPr>
      </p:pic>
      <p:pic>
        <p:nvPicPr>
          <p:cNvPr id="16388" name="Picture 3" descr="InsertedImage.jpg"/>
          <p:cNvPicPr>
            <a:picLocks noChangeAspect="1"/>
          </p:cNvPicPr>
          <p:nvPr/>
        </p:nvPicPr>
        <p:blipFill>
          <a:blip r:embed="rId4" cstate="print"/>
          <a:srcRect t="4883" b="4883"/>
          <a:stretch>
            <a:fillRect/>
          </a:stretch>
        </p:blipFill>
        <p:spPr bwMode="auto">
          <a:xfrm>
            <a:off x="9220200" y="6019800"/>
            <a:ext cx="3276600" cy="2463800"/>
          </a:xfrm>
          <a:prstGeom prst="rect">
            <a:avLst/>
          </a:prstGeom>
          <a:noFill/>
          <a:ln w="12700">
            <a:noFill/>
            <a:miter lim="0"/>
            <a:headEnd/>
            <a:tailEnd/>
          </a:ln>
          <a:effectLst/>
        </p:spPr>
      </p:pic>
      <p:pic>
        <p:nvPicPr>
          <p:cNvPr id="16389" name="Picture 4" descr="InsertedImage.jpg"/>
          <p:cNvPicPr>
            <a:picLocks noChangeAspect="1"/>
          </p:cNvPicPr>
          <p:nvPr/>
        </p:nvPicPr>
        <p:blipFill>
          <a:blip r:embed="rId5" cstate="print"/>
          <a:srcRect l="8614" r="8614"/>
          <a:stretch>
            <a:fillRect/>
          </a:stretch>
        </p:blipFill>
        <p:spPr bwMode="auto">
          <a:xfrm>
            <a:off x="9220200" y="508000"/>
            <a:ext cx="3276600" cy="2463800"/>
          </a:xfrm>
          <a:prstGeom prst="rect">
            <a:avLst/>
          </a:prstGeom>
          <a:noFill/>
          <a:ln w="12700">
            <a:noFill/>
            <a:miter lim="0"/>
            <a:headEnd/>
            <a:tailEnd/>
          </a:ln>
          <a:effectLst/>
        </p:spPr>
      </p:pic>
      <p:sp>
        <p:nvSpPr>
          <p:cNvPr id="16390" name="Rectangle 5"/>
          <p:cNvSpPr>
            <a:spLocks noChangeArrowheads="1"/>
          </p:cNvSpPr>
          <p:nvPr>
            <p:ph type="body" idx="1"/>
          </p:nvPr>
        </p:nvSpPr>
        <p:spPr/>
        <p:txBody>
          <a:bodyPr/>
          <a:lstStyle/>
          <a:p>
            <a:pPr marL="0" indent="0" eaLnBrk="1"/>
            <a:r>
              <a:rPr lang="pt-BR" smtClean="0"/>
              <a:t>brunobiancoleal@hotmail.com</a:t>
            </a:r>
          </a:p>
        </p:txBody>
      </p:sp>
      <p:pic>
        <p:nvPicPr>
          <p:cNvPr id="16391" name="Imagem 6"/>
          <p:cNvPicPr>
            <a:picLocks noChangeAspect="1"/>
          </p:cNvPicPr>
          <p:nvPr/>
        </p:nvPicPr>
        <p:blipFill>
          <a:blip r:embed="rId6"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ph type="title"/>
          </p:nvPr>
        </p:nvSpPr>
        <p:spPr/>
        <p:txBody>
          <a:bodyPr/>
          <a:lstStyle/>
          <a:p>
            <a:pPr algn="ctr" eaLnBrk="1"/>
            <a:r>
              <a:rPr lang="pt-BR" smtClean="0"/>
              <a:t>Princípios da Previdência Social</a:t>
            </a:r>
          </a:p>
        </p:txBody>
      </p:sp>
      <p:sp>
        <p:nvSpPr>
          <p:cNvPr id="6147" name="Rectangle 2"/>
          <p:cNvSpPr>
            <a:spLocks noGrp="1" noChangeArrowheads="1"/>
          </p:cNvSpPr>
          <p:nvPr>
            <p:ph type="body" idx="1"/>
          </p:nvPr>
        </p:nvSpPr>
        <p:spPr/>
        <p:txBody>
          <a:bodyPr/>
          <a:lstStyle/>
          <a:p>
            <a:pPr marL="0" indent="0" algn="just" eaLnBrk="1">
              <a:buFontTx/>
              <a:buNone/>
              <a:defRPr/>
            </a:pPr>
            <a:r>
              <a:rPr lang="pt-BR" sz="2800" b="1" dirty="0" smtClean="0"/>
              <a:t>1. </a:t>
            </a:r>
            <a:r>
              <a:rPr lang="pt-BR" sz="2800" b="1" dirty="0" err="1" smtClean="0"/>
              <a:t>Contributividade</a:t>
            </a:r>
            <a:r>
              <a:rPr lang="pt-BR" sz="2800" b="1" dirty="0" smtClean="0"/>
              <a:t>:</a:t>
            </a:r>
            <a:r>
              <a:rPr lang="pt-BR" sz="2800" dirty="0" smtClean="0"/>
              <a:t> a Previdência Social somente concederá os seus benefícios e serviços aos segurados (e seus dependentes) que se filiarem previamente ao regime previdenciário. </a:t>
            </a:r>
          </a:p>
          <a:p>
            <a:pPr marL="2335213" indent="0" algn="just" eaLnBrk="1">
              <a:buFontTx/>
              <a:buNone/>
              <a:defRPr/>
            </a:pPr>
            <a:r>
              <a:rPr lang="pt-BR" sz="2800" dirty="0" smtClean="0"/>
              <a:t>Art. 201 da CF/88: a Previdência Social será organizada sob a forma de regime geral, de caráter contributivo.</a:t>
            </a:r>
          </a:p>
          <a:p>
            <a:pPr marL="2335213" indent="0" algn="just" eaLnBrk="1">
              <a:buFontTx/>
              <a:buNone/>
              <a:defRPr/>
            </a:pPr>
            <a:r>
              <a:rPr lang="pt-BR" sz="2800" b="1" dirty="0" smtClean="0"/>
              <a:t>Obs.: </a:t>
            </a:r>
            <a:r>
              <a:rPr lang="pt-BR" sz="2800" dirty="0" smtClean="0"/>
              <a:t>a </a:t>
            </a:r>
            <a:r>
              <a:rPr lang="pt-BR" sz="2800" dirty="0" err="1" smtClean="0"/>
              <a:t>contributividade</a:t>
            </a:r>
            <a:r>
              <a:rPr lang="pt-BR" sz="2800" dirty="0" smtClean="0"/>
              <a:t> poderá ser real ou presumida; neste último caso, a lei previdenciária presume que a contribuição foi feita, ainda que não tenha sido feita – normalmente quando a responsabilidade tributária é conferida às empresas.</a:t>
            </a:r>
          </a:p>
        </p:txBody>
      </p:sp>
      <p:pic>
        <p:nvPicPr>
          <p:cNvPr id="5124" name="Imagem 4"/>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p:nvPr>
        </p:nvSpPr>
        <p:spPr/>
        <p:txBody>
          <a:bodyPr/>
          <a:lstStyle/>
          <a:p>
            <a:pPr algn="ctr"/>
            <a:r>
              <a:rPr lang="pt-BR" smtClean="0"/>
              <a:t>Princípios da Previdência Social</a:t>
            </a:r>
          </a:p>
        </p:txBody>
      </p:sp>
      <p:sp>
        <p:nvSpPr>
          <p:cNvPr id="7171" name="Espaço Reservado para Conteúdo 2"/>
          <p:cNvSpPr>
            <a:spLocks noGrp="1"/>
          </p:cNvSpPr>
          <p:nvPr>
            <p:ph idx="1"/>
          </p:nvPr>
        </p:nvSpPr>
        <p:spPr/>
        <p:txBody>
          <a:bodyPr/>
          <a:lstStyle/>
          <a:p>
            <a:pPr marL="0" indent="0" algn="just">
              <a:buFontTx/>
              <a:buNone/>
              <a:defRPr/>
            </a:pPr>
            <a:r>
              <a:rPr lang="pt-BR" sz="2300" b="1" dirty="0" smtClean="0"/>
              <a:t>2. Obrigatoriedade da Filiação: </a:t>
            </a:r>
            <a:r>
              <a:rPr lang="pt-BR" sz="2300" dirty="0" smtClean="0"/>
              <a:t>O RGPS é obrigatório para os trabalhadores em geral, na forma do quanto determinado pelo </a:t>
            </a:r>
            <a:r>
              <a:rPr lang="pt-BR" sz="2300" i="1" dirty="0" smtClean="0"/>
              <a:t>caput </a:t>
            </a:r>
            <a:r>
              <a:rPr lang="pt-BR" sz="2300" dirty="0" smtClean="0"/>
              <a:t> do art. 201 da CF/88, salvo para:</a:t>
            </a:r>
          </a:p>
          <a:p>
            <a:pPr marL="2335213" indent="0" algn="just">
              <a:defRPr/>
            </a:pPr>
            <a:r>
              <a:rPr lang="pt-BR" sz="2000" dirty="0" smtClean="0"/>
              <a:t>Servidores públicos efetivos (RPPS), e</a:t>
            </a:r>
          </a:p>
          <a:p>
            <a:pPr marL="2335213" indent="0" algn="just">
              <a:defRPr/>
            </a:pPr>
            <a:r>
              <a:rPr lang="pt-BR" sz="2000" dirty="0" smtClean="0"/>
              <a:t>Militares vinculados a RPPS.</a:t>
            </a:r>
            <a:endParaRPr lang="pt-BR" sz="2000" dirty="0"/>
          </a:p>
          <a:p>
            <a:pPr marL="96838" indent="0" algn="just">
              <a:defRPr/>
            </a:pPr>
            <a:r>
              <a:rPr lang="pt-BR" sz="2300" dirty="0" smtClean="0"/>
              <a:t> Fundamento: Princípio da Solidariedade – se não fosse compulsória, grande parte das pessoas não programaria, espontaneamente o seu futuro, e em caso de ocorrência de algum evento programado ou não, onerariam o Estado com pagamento de benefícios assistenciais (intervenção estatal na garantia de direitos sociais e econômicos);</a:t>
            </a:r>
          </a:p>
          <a:p>
            <a:pPr marL="96838" indent="0" algn="just">
              <a:defRPr/>
            </a:pPr>
            <a:r>
              <a:rPr lang="pt-BR" sz="2300" dirty="0" smtClean="0"/>
              <a:t> Exceção: Segurados facultativos do RGPS – por não exercerem atividade laboral remunerada, somente se filiarão se manifestarem vontade e efetuarem as contribuições.</a:t>
            </a:r>
            <a:endParaRPr lang="pt-BR" sz="2300" dirty="0"/>
          </a:p>
        </p:txBody>
      </p:sp>
      <p:pic>
        <p:nvPicPr>
          <p:cNvPr id="6148" name="Imagem 4"/>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pPr algn="ctr"/>
            <a:r>
              <a:rPr lang="pt-BR" smtClean="0"/>
              <a:t>Princípios da Previdência Social</a:t>
            </a:r>
          </a:p>
        </p:txBody>
      </p:sp>
      <p:sp>
        <p:nvSpPr>
          <p:cNvPr id="3" name="Espaço Reservado para Conteúdo 2"/>
          <p:cNvSpPr>
            <a:spLocks noGrp="1"/>
          </p:cNvSpPr>
          <p:nvPr>
            <p:ph idx="1"/>
          </p:nvPr>
        </p:nvSpPr>
        <p:spPr/>
        <p:txBody>
          <a:bodyPr/>
          <a:lstStyle/>
          <a:p>
            <a:pPr marL="0" indent="0">
              <a:buFontTx/>
              <a:buNone/>
              <a:defRPr/>
            </a:pPr>
            <a:r>
              <a:rPr lang="pt-BR" sz="2400" b="1" dirty="0" smtClean="0"/>
              <a:t>3. Equilíbrio Financeiro e Atuarial</a:t>
            </a:r>
            <a:r>
              <a:rPr lang="pt-BR" sz="2400" dirty="0" smtClean="0"/>
              <a:t>: previsto no </a:t>
            </a:r>
            <a:r>
              <a:rPr lang="pt-BR" sz="2400" i="1" dirty="0" smtClean="0"/>
              <a:t>caput </a:t>
            </a:r>
            <a:r>
              <a:rPr lang="pt-BR" sz="2400" dirty="0" smtClean="0"/>
              <a:t> do art. 201 da CF/88, determina que a previdência social observe critérios que preservem o seu equilíbrio financeiro e atuarial, assegurando a incolumidade das contas previdenciárias para as presentes e futuras gerações.</a:t>
            </a:r>
          </a:p>
          <a:p>
            <a:pPr marL="2335213" indent="0">
              <a:defRPr/>
            </a:pPr>
            <a:r>
              <a:rPr lang="pt-BR" sz="2400" dirty="0" smtClean="0"/>
              <a:t>Curiosidade: necessariamente há que se buscar um equilíbrio entre receitas e despesas, mas antigamente se verificou a utilização de recursos da previdência para o custeio de outras diversas despesas da União, como exemplo, a construção de Brasília.</a:t>
            </a:r>
          </a:p>
          <a:p>
            <a:pPr marL="2335213" indent="0">
              <a:defRPr/>
            </a:pPr>
            <a:r>
              <a:rPr lang="pt-BR" sz="2400" dirty="0" smtClean="0"/>
              <a:t>Problema: equilibrar as contas no futuro ante duas tendências evidentes: menor taxa de natalidade e maior expectativa de vida das pessoas – isso poderá levar o regime à quebra.</a:t>
            </a:r>
          </a:p>
          <a:p>
            <a:pPr marL="2335213" indent="0">
              <a:defRPr/>
            </a:pPr>
            <a:r>
              <a:rPr lang="pt-BR" sz="2400" dirty="0" smtClean="0"/>
              <a:t>Soluções: exemplo – fator previdenciário.</a:t>
            </a:r>
            <a:endParaRPr lang="pt-BR" sz="2400" dirty="0"/>
          </a:p>
        </p:txBody>
      </p:sp>
      <p:pic>
        <p:nvPicPr>
          <p:cNvPr id="7172" name="Imagem 4"/>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p:txBody>
          <a:bodyPr/>
          <a:lstStyle/>
          <a:p>
            <a:pPr algn="ctr"/>
            <a:r>
              <a:rPr lang="pt-BR" smtClean="0"/>
              <a:t>Princípios da Previdência Social</a:t>
            </a:r>
          </a:p>
        </p:txBody>
      </p:sp>
      <p:sp>
        <p:nvSpPr>
          <p:cNvPr id="8195" name="Espaço Reservado para Conteúdo 2"/>
          <p:cNvSpPr>
            <a:spLocks noGrp="1"/>
          </p:cNvSpPr>
          <p:nvPr>
            <p:ph idx="1"/>
          </p:nvPr>
        </p:nvSpPr>
        <p:spPr/>
        <p:txBody>
          <a:bodyPr/>
          <a:lstStyle/>
          <a:p>
            <a:pPr marL="0" indent="0" algn="just">
              <a:buFontTx/>
              <a:buNone/>
            </a:pPr>
            <a:r>
              <a:rPr lang="pt-BR" sz="2400" b="1" smtClean="0"/>
              <a:t>4. Universalidade de participação nos planos previdenciários:</a:t>
            </a:r>
          </a:p>
          <a:p>
            <a:pPr marL="0" indent="0" algn="just"/>
            <a:r>
              <a:rPr lang="pt-BR" sz="2400" smtClean="0"/>
              <a:t>Consignado expressamente no art. 2º, I da Lei 8.213/91, e está ligado no princípio da </a:t>
            </a:r>
            <a:r>
              <a:rPr lang="pt-BR" sz="2000" smtClean="0"/>
              <a:t>Universalidade da Cobertura e do Atendimento da seguridade social (mais amplo).</a:t>
            </a:r>
          </a:p>
          <a:p>
            <a:pPr marL="0" indent="0" algn="just"/>
            <a:r>
              <a:rPr lang="pt-BR" sz="2200" smtClean="0"/>
              <a:t> Deverá o RGPS buscar sempre a sua expansão a fim de filiar cada vez mais segurados – o sistema é inclusivo (art. 201, § 12 e 13 – redação da EC 47/2005);</a:t>
            </a:r>
          </a:p>
          <a:p>
            <a:pPr marL="0" indent="0" algn="just"/>
            <a:r>
              <a:rPr lang="pt-BR" sz="2200" smtClean="0"/>
              <a:t>Exemplos: Facultativo; sistema especial de inclusão previdenciária (segurados baixa renda e domésticos – benefício de valor mínimo – art. 21 da Lei nº. 8.212/91);</a:t>
            </a:r>
          </a:p>
          <a:p>
            <a:pPr marL="0" indent="0" algn="just"/>
            <a:r>
              <a:rPr lang="pt-BR" sz="2200" smtClean="0"/>
              <a:t> Obs.: a universalidade na Previdência é mais restrita do que na saúde pública e na assistência social.</a:t>
            </a:r>
          </a:p>
        </p:txBody>
      </p:sp>
      <p:pic>
        <p:nvPicPr>
          <p:cNvPr id="8196" name="Imagem 3"/>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1"/>
          <p:cNvSpPr>
            <a:spLocks noGrp="1"/>
          </p:cNvSpPr>
          <p:nvPr>
            <p:ph type="title"/>
          </p:nvPr>
        </p:nvSpPr>
        <p:spPr/>
        <p:txBody>
          <a:bodyPr/>
          <a:lstStyle/>
          <a:p>
            <a:pPr algn="ctr"/>
            <a:r>
              <a:rPr lang="pt-BR" smtClean="0"/>
              <a:t>Princípios da Previdência Social</a:t>
            </a:r>
          </a:p>
        </p:txBody>
      </p:sp>
      <p:sp>
        <p:nvSpPr>
          <p:cNvPr id="10243" name="Espaço Reservado para Conteúdo 2"/>
          <p:cNvSpPr>
            <a:spLocks noGrp="1"/>
          </p:cNvSpPr>
          <p:nvPr>
            <p:ph idx="1"/>
          </p:nvPr>
        </p:nvSpPr>
        <p:spPr/>
        <p:txBody>
          <a:bodyPr/>
          <a:lstStyle/>
          <a:p>
            <a:pPr marL="0" indent="0" algn="just">
              <a:buFontTx/>
              <a:buNone/>
              <a:defRPr/>
            </a:pPr>
            <a:r>
              <a:rPr lang="pt-BR" sz="2400" b="1" dirty="0" smtClean="0"/>
              <a:t>5. Uniformidade e equivalência dos benefícios e serviços às populações urbanas e rurais:</a:t>
            </a:r>
          </a:p>
          <a:p>
            <a:pPr algn="just">
              <a:defRPr/>
            </a:pPr>
            <a:r>
              <a:rPr lang="pt-BR" sz="2400" dirty="0" smtClean="0"/>
              <a:t> Trata-se de princípio constitucional da seguridade social que foi repetido pelo art. 2º, II da Lei 8.213/91.</a:t>
            </a:r>
          </a:p>
          <a:p>
            <a:pPr marL="2243138" indent="-44450" algn="just">
              <a:defRPr/>
            </a:pPr>
            <a:r>
              <a:rPr lang="pt-BR" sz="2400" dirty="0" smtClean="0"/>
              <a:t>Objetivo: vedar a discriminação negativa dos povos rurais já ocorrida no passado, mas é possível o tratamento diferenciado em favor das populações urbanas ou campesinas se houver base constitucional para tanto – igualdade material (verificar a constitucionalidade do </a:t>
            </a:r>
            <a:r>
              <a:rPr lang="pt-BR" sz="2400" i="1" dirty="0" err="1" smtClean="0"/>
              <a:t>discrímen</a:t>
            </a:r>
            <a:r>
              <a:rPr lang="pt-BR" sz="2400" dirty="0" smtClean="0"/>
              <a:t>).</a:t>
            </a:r>
          </a:p>
          <a:p>
            <a:pPr marL="2243138" indent="-44450" algn="just">
              <a:defRPr/>
            </a:pPr>
            <a:r>
              <a:rPr lang="pt-BR" sz="2400" dirty="0" smtClean="0"/>
              <a:t>Exemplo: antes do advento da CF/88 o rurícola poderia se aposentar com um benefício equivalente a ½ do salário mínimo (art. 4º da LC 11/71 – criou o Pro-RURAL – aposentadoria por velhice  aos 65 anos).</a:t>
            </a:r>
            <a:endParaRPr lang="pt-BR" sz="2400" dirty="0"/>
          </a:p>
        </p:txBody>
      </p:sp>
      <p:pic>
        <p:nvPicPr>
          <p:cNvPr id="9220" name="Imagem 3"/>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pPr algn="ctr"/>
            <a:r>
              <a:rPr lang="pt-BR" smtClean="0"/>
              <a:t>Princípios da Previdência Social</a:t>
            </a:r>
            <a:endParaRPr lang="pt-BR" i="1" smtClean="0"/>
          </a:p>
        </p:txBody>
      </p:sp>
      <p:sp>
        <p:nvSpPr>
          <p:cNvPr id="11267" name="Espaço Reservado para Conteúdo 2"/>
          <p:cNvSpPr>
            <a:spLocks noGrp="1"/>
          </p:cNvSpPr>
          <p:nvPr>
            <p:ph idx="1"/>
          </p:nvPr>
        </p:nvSpPr>
        <p:spPr/>
        <p:txBody>
          <a:bodyPr/>
          <a:lstStyle/>
          <a:p>
            <a:pPr marL="0" indent="0" algn="just">
              <a:buFontTx/>
              <a:buNone/>
              <a:defRPr/>
            </a:pPr>
            <a:r>
              <a:rPr lang="pt-BR" sz="2400" b="1" dirty="0" smtClean="0"/>
              <a:t>6. Seletividade e distributividade na prestação dos benefícios:</a:t>
            </a:r>
          </a:p>
          <a:p>
            <a:pPr algn="just">
              <a:defRPr/>
            </a:pPr>
            <a:r>
              <a:rPr lang="pt-BR" sz="2300" dirty="0" smtClean="0"/>
              <a:t>Obriga o legislador a escolher os riscos sociais a serem cobertos pelo RGPS, respeitado o conteúdo mínimo constitucional, que determina a cobertura de inúmeros eventos nos cinco incisos do art. 201. Da mesma forma, no universo de segurados e dependentes, serão selecionados pelo legislador os que apresentam maior necessidade social da prestação previdenciária, de acordo com o interesse público.</a:t>
            </a:r>
          </a:p>
          <a:p>
            <a:pPr algn="just">
              <a:defRPr/>
            </a:pPr>
            <a:r>
              <a:rPr lang="pt-BR" sz="2300" dirty="0" smtClean="0"/>
              <a:t>Já a distributividade diz com a repartição de riquezas no País – quase 30 milhões de pessoas retiradas da pobreza. </a:t>
            </a:r>
          </a:p>
          <a:p>
            <a:pPr marL="2243138" indent="33338" algn="just">
              <a:defRPr/>
            </a:pPr>
            <a:r>
              <a:rPr lang="pt-BR" sz="2000" dirty="0"/>
              <a:t> </a:t>
            </a:r>
            <a:r>
              <a:rPr lang="pt-BR" sz="2000" dirty="0" smtClean="0"/>
              <a:t>Obs. Na CF está constando benefícios e serviços, mas na lei, somente benefícios</a:t>
            </a:r>
          </a:p>
          <a:p>
            <a:pPr marL="2243138" indent="33338" algn="just">
              <a:defRPr/>
            </a:pPr>
            <a:r>
              <a:rPr lang="pt-BR" sz="2000" dirty="0" smtClean="0"/>
              <a:t>Exemplos: cobertura do auxílio-doença: há que ser segurado, cumprir a carência e estar incapacitado, total e provisoriamente por mais de 15 dias – antes dos 15, o risco social não foi protegido.</a:t>
            </a:r>
          </a:p>
        </p:txBody>
      </p:sp>
      <p:pic>
        <p:nvPicPr>
          <p:cNvPr id="10244" name="Imagem 3"/>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ph type="title"/>
          </p:nvPr>
        </p:nvSpPr>
        <p:spPr/>
        <p:txBody>
          <a:bodyPr/>
          <a:lstStyle/>
          <a:p>
            <a:pPr algn="ctr" eaLnBrk="1"/>
            <a:r>
              <a:rPr lang="pt-BR" smtClean="0"/>
              <a:t>Princípios da Previdência Social</a:t>
            </a:r>
          </a:p>
        </p:txBody>
      </p:sp>
      <p:sp>
        <p:nvSpPr>
          <p:cNvPr id="11267" name="Rectangle 2"/>
          <p:cNvSpPr>
            <a:spLocks noChangeArrowheads="1"/>
          </p:cNvSpPr>
          <p:nvPr>
            <p:ph type="body" idx="1"/>
          </p:nvPr>
        </p:nvSpPr>
        <p:spPr/>
        <p:txBody>
          <a:bodyPr/>
          <a:lstStyle/>
          <a:p>
            <a:pPr algn="just" eaLnBrk="1"/>
            <a:r>
              <a:rPr lang="pt-BR" sz="2800" b="1" smtClean="0"/>
              <a:t>Dos salários de contribuição corrigidos monetariamente:</a:t>
            </a:r>
          </a:p>
          <a:p>
            <a:pPr algn="just" eaLnBrk="1"/>
            <a:r>
              <a:rPr lang="pt-BR" sz="2800" smtClean="0"/>
              <a:t>Art. 2º, IV da Lei 8.213/91: o cálculo dos benefícios previdenciários deverá considerar os salários de contribuição corrigidos monetariamente (art. 20, §3º da CF/88).</a:t>
            </a:r>
          </a:p>
          <a:p>
            <a:pPr algn="just" eaLnBrk="1"/>
            <a:r>
              <a:rPr lang="pt-BR" sz="2800" smtClean="0"/>
              <a:t>Índice legal – atualmente é o INPC – Fundação IBGE.</a:t>
            </a:r>
          </a:p>
        </p:txBody>
      </p:sp>
      <p:pic>
        <p:nvPicPr>
          <p:cNvPr id="11268" name="Imagem 3"/>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ph type="title"/>
          </p:nvPr>
        </p:nvSpPr>
        <p:spPr/>
        <p:txBody>
          <a:bodyPr/>
          <a:lstStyle/>
          <a:p>
            <a:pPr algn="ctr" eaLnBrk="1"/>
            <a:r>
              <a:rPr lang="pt-BR" smtClean="0"/>
              <a:t>Princípios da Previdência Social</a:t>
            </a:r>
          </a:p>
        </p:txBody>
      </p:sp>
      <p:sp>
        <p:nvSpPr>
          <p:cNvPr id="12291" name="Rectangle 2"/>
          <p:cNvSpPr>
            <a:spLocks noChangeArrowheads="1"/>
          </p:cNvSpPr>
          <p:nvPr>
            <p:ph type="body" idx="1"/>
          </p:nvPr>
        </p:nvSpPr>
        <p:spPr/>
        <p:txBody>
          <a:bodyPr/>
          <a:lstStyle/>
          <a:p>
            <a:pPr algn="just" eaLnBrk="1"/>
            <a:r>
              <a:rPr lang="pt-BR" sz="2400" b="1" smtClean="0"/>
              <a:t>Irredutibilidade do valor do benefício:</a:t>
            </a:r>
          </a:p>
          <a:p>
            <a:pPr algn="just" eaLnBrk="1"/>
            <a:r>
              <a:rPr lang="pt-BR" sz="2400" smtClean="0"/>
              <a:t>Art. 2º, V da Lei 8213/91: é direito dos segurados e dependentes que o valor do seu benefício previdenciário não seja reduzido nominalmente, e também que tenha reajustes anuais no sentido de preservar seu poder de compra (conforme art. 201, § 4º da CF/88).</a:t>
            </a:r>
          </a:p>
          <a:p>
            <a:pPr algn="just" eaLnBrk="1"/>
            <a:r>
              <a:rPr lang="pt-BR" sz="2400" smtClean="0"/>
              <a:t>Não vinculação ao mínimo – desde o advento das Leis 8212/91 e 8213/91 os reajustes nos valores dos benefícios passaram a ser desvinculados do salário mínimo. Problema?</a:t>
            </a:r>
          </a:p>
        </p:txBody>
      </p:sp>
      <p:pic>
        <p:nvPicPr>
          <p:cNvPr id="12292" name="Imagem 3"/>
          <p:cNvPicPr>
            <a:picLocks noChangeAspect="1"/>
          </p:cNvPicPr>
          <p:nvPr/>
        </p:nvPicPr>
        <p:blipFill>
          <a:blip r:embed="rId2" cstate="print"/>
          <a:srcRect/>
          <a:stretch>
            <a:fillRect/>
          </a:stretch>
        </p:blipFill>
        <p:spPr bwMode="auto">
          <a:xfrm>
            <a:off x="7726363" y="8566150"/>
            <a:ext cx="2019300" cy="6858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Helvetica Neue Light"/>
        <a:ea typeface="Helvetica Neue Light"/>
        <a:cs typeface="Helvetica Neue Light"/>
      </a:majorFont>
      <a:minorFont>
        <a:latin typeface="Helvetica Neue"/>
        <a:ea typeface="Helvetica Neue"/>
        <a:cs typeface="Helvetica Neu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274B57"/>
        </a:solidFill>
        <a:ln>
          <a:noFill/>
        </a:ln>
        <a:effectLst/>
        <a:extLst>
          <a:ext uri="{91240B29-F687-4F45-9708-019B960494DF}">
            <a14:hiddenLine xmlns:a14="http://schemas.microsoft.com/office/drawing/2010/main" xmlns=""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sz="3600" b="0" i="0" u="none" strike="noStrike" cap="none" normalizeH="0" baseline="0" smtClean="0">
            <a:ln>
              <a:noFill/>
            </a:ln>
            <a:solidFill>
              <a:srgbClr val="000000"/>
            </a:solidFill>
            <a:effectLst/>
            <a:latin typeface="Helvetica Neue Light" charset="0"/>
            <a:ea typeface="Helvetica Neue Light" charset="0"/>
            <a:cs typeface="Helvetica Neue Light" charset="0"/>
            <a:sym typeface="Helvetica Neue Light" charset="0"/>
          </a:defRPr>
        </a:defPPr>
      </a:lstStyle>
    </a:spDef>
    <a:lnDef>
      <a:spPr bwMode="auto">
        <a:xfrm>
          <a:off x="0" y="0"/>
          <a:ext cx="1" cy="1"/>
        </a:xfrm>
        <a:custGeom>
          <a:avLst/>
          <a:gdLst/>
          <a:ahLst/>
          <a:cxnLst/>
          <a:rect l="0" t="0" r="0" b="0"/>
          <a:pathLst/>
        </a:custGeom>
        <a:solidFill>
          <a:srgbClr val="274B57"/>
        </a:solidFill>
        <a:ln>
          <a:noFill/>
        </a:ln>
        <a:effectLst/>
        <a:extLst>
          <a:ext uri="{91240B29-F687-4F45-9708-019B960494DF}">
            <a14:hiddenLine xmlns:a14="http://schemas.microsoft.com/office/drawing/2010/main" xmlns=""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sz="3600" b="0" i="0" u="none" strike="noStrike" cap="none" normalizeH="0" baseline="0" smtClean="0">
            <a:ln>
              <a:noFill/>
            </a:ln>
            <a:solidFill>
              <a:srgbClr val="000000"/>
            </a:solidFill>
            <a:effectLst/>
            <a:latin typeface="Helvetica Neue Light" charset="0"/>
            <a:ea typeface="Helvetica Neue Light" charset="0"/>
            <a:cs typeface="Helvetica Neue Light" charset="0"/>
            <a:sym typeface="Helvetica Neue Light" charset="0"/>
          </a:defRPr>
        </a:defPPr>
      </a:lstStyle>
    </a:lnDef>
  </a:objectDefaults>
  <a:extraClrSchemeLst/>
</a:theme>
</file>

<file path=ppt/theme/theme2.xml><?xml version="1.0" encoding="utf-8"?>
<a:theme xmlns:a="http://schemas.openxmlformats.org/drawingml/2006/main" name="1_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Helvetica Neue Light"/>
        <a:ea typeface="Helvetica Neue Light"/>
        <a:cs typeface="Helvetica Neue Light"/>
      </a:majorFont>
      <a:minorFont>
        <a:latin typeface="Helvetica Neue"/>
        <a:ea typeface="Helvetica Neue"/>
        <a:cs typeface="Helvetica Neu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274B57"/>
        </a:solidFill>
        <a:ln>
          <a:noFill/>
        </a:ln>
        <a:effectLst/>
        <a:extLst>
          <a:ext uri="{91240B29-F687-4F45-9708-019B960494DF}">
            <a14:hiddenLine xmlns:a14="http://schemas.microsoft.com/office/drawing/2010/main" xmlns=""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sz="3600" b="0" i="0" u="none" strike="noStrike" cap="none" normalizeH="0" baseline="0" smtClean="0">
            <a:ln>
              <a:noFill/>
            </a:ln>
            <a:solidFill>
              <a:srgbClr val="000000"/>
            </a:solidFill>
            <a:effectLst/>
            <a:latin typeface="Helvetica Neue Light" charset="0"/>
            <a:ea typeface="Helvetica Neue Light" charset="0"/>
            <a:cs typeface="Helvetica Neue Light" charset="0"/>
            <a:sym typeface="Helvetica Neue Light" charset="0"/>
          </a:defRPr>
        </a:defPPr>
      </a:lstStyle>
    </a:spDef>
    <a:lnDef>
      <a:spPr bwMode="auto">
        <a:xfrm>
          <a:off x="0" y="0"/>
          <a:ext cx="1" cy="1"/>
        </a:xfrm>
        <a:custGeom>
          <a:avLst/>
          <a:gdLst/>
          <a:ahLst/>
          <a:cxnLst/>
          <a:rect l="0" t="0" r="0" b="0"/>
          <a:pathLst/>
        </a:custGeom>
        <a:solidFill>
          <a:srgbClr val="274B57"/>
        </a:solidFill>
        <a:ln>
          <a:noFill/>
        </a:ln>
        <a:effectLst/>
        <a:extLst>
          <a:ext uri="{91240B29-F687-4F45-9708-019B960494DF}">
            <a14:hiddenLine xmlns:a14="http://schemas.microsoft.com/office/drawing/2010/main" xmlns=""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sz="3600" b="0" i="0" u="none" strike="noStrike" cap="none" normalizeH="0" baseline="0" smtClean="0">
            <a:ln>
              <a:noFill/>
            </a:ln>
            <a:solidFill>
              <a:srgbClr val="000000"/>
            </a:solidFill>
            <a:effectLst/>
            <a:latin typeface="Helvetica Neue Light" charset="0"/>
            <a:ea typeface="Helvetica Neue Light" charset="0"/>
            <a:cs typeface="Helvetica Neue Light" charset="0"/>
            <a:sym typeface="Helvetica Neue Light" charset="0"/>
          </a:defRPr>
        </a:defPPr>
      </a:lstStyle>
    </a:lnDef>
  </a:objectDefaults>
  <a:extraClrSchemeLst/>
</a:theme>
</file>

<file path=ppt/theme/theme3.xml><?xml version="1.0" encoding="utf-8"?>
<a:theme xmlns:a="http://schemas.openxmlformats.org/drawingml/2006/main" name="2_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Helvetica Neue Light"/>
        <a:ea typeface="Helvetica Neue Light"/>
        <a:cs typeface="Helvetica Neue Light"/>
      </a:majorFont>
      <a:minorFont>
        <a:latin typeface="Helvetica Neue Light"/>
        <a:ea typeface="Helvetica Neue Light"/>
        <a:cs typeface="Helvetica Neue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274B57"/>
        </a:solidFill>
        <a:ln>
          <a:noFill/>
        </a:ln>
        <a:effectLst/>
        <a:extLst>
          <a:ext uri="{91240B29-F687-4F45-9708-019B960494DF}">
            <a14:hiddenLine xmlns:a14="http://schemas.microsoft.com/office/drawing/2010/main" xmlns=""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sz="3600" b="0" i="0" u="none" strike="noStrike" cap="none" normalizeH="0" baseline="0" smtClean="0">
            <a:ln>
              <a:noFill/>
            </a:ln>
            <a:solidFill>
              <a:srgbClr val="000000"/>
            </a:solidFill>
            <a:effectLst/>
            <a:latin typeface="Helvetica Neue Light" charset="0"/>
            <a:ea typeface="Helvetica Neue Light" charset="0"/>
            <a:cs typeface="Helvetica Neue Light" charset="0"/>
            <a:sym typeface="Helvetica Neue Light" charset="0"/>
          </a:defRPr>
        </a:defPPr>
      </a:lstStyle>
    </a:spDef>
    <a:lnDef>
      <a:spPr bwMode="auto">
        <a:xfrm>
          <a:off x="0" y="0"/>
          <a:ext cx="1" cy="1"/>
        </a:xfrm>
        <a:custGeom>
          <a:avLst/>
          <a:gdLst/>
          <a:ahLst/>
          <a:cxnLst/>
          <a:rect l="0" t="0" r="0" b="0"/>
          <a:pathLst/>
        </a:custGeom>
        <a:solidFill>
          <a:srgbClr val="274B57"/>
        </a:solidFill>
        <a:ln>
          <a:noFill/>
        </a:ln>
        <a:effectLst/>
        <a:extLst>
          <a:ext uri="{91240B29-F687-4F45-9708-019B960494DF}">
            <a14:hiddenLine xmlns:a14="http://schemas.microsoft.com/office/drawing/2010/main" xmlns=""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sz="3600" b="0" i="0" u="none" strike="noStrike" cap="none" normalizeH="0" baseline="0" smtClean="0">
            <a:ln>
              <a:noFill/>
            </a:ln>
            <a:solidFill>
              <a:srgbClr val="000000"/>
            </a:solidFill>
            <a:effectLst/>
            <a:latin typeface="Helvetica Neue Light" charset="0"/>
            <a:ea typeface="Helvetica Neue Light" charset="0"/>
            <a:cs typeface="Helvetica Neue Light" charset="0"/>
            <a:sym typeface="Helvetica Neue Light" charset="0"/>
          </a:defRPr>
        </a:defPPr>
      </a:lst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TotalTime>
  <Words>1226</Words>
  <Application>Microsoft Office PowerPoint</Application>
  <PresentationFormat>Personalizar</PresentationFormat>
  <Paragraphs>61</Paragraphs>
  <Slides>13</Slides>
  <Notes>0</Notes>
  <HiddenSlides>0</HiddenSlides>
  <MMClips>0</MMClips>
  <ScaleCrop>false</ScaleCrop>
  <HeadingPairs>
    <vt:vector size="6" baseType="variant">
      <vt:variant>
        <vt:lpstr>Fontes usadas</vt:lpstr>
      </vt:variant>
      <vt:variant>
        <vt:i4>4</vt:i4>
      </vt:variant>
      <vt:variant>
        <vt:lpstr>Tema</vt:lpstr>
      </vt:variant>
      <vt:variant>
        <vt:i4>3</vt:i4>
      </vt:variant>
      <vt:variant>
        <vt:lpstr>Títulos de slides</vt:lpstr>
      </vt:variant>
      <vt:variant>
        <vt:i4>13</vt:i4>
      </vt:variant>
    </vt:vector>
  </HeadingPairs>
  <TitlesOfParts>
    <vt:vector size="20" baseType="lpstr">
      <vt:lpstr>Helvetica Neue Light</vt:lpstr>
      <vt:lpstr>Arial</vt:lpstr>
      <vt:lpstr>Helvetica Neue</vt:lpstr>
      <vt:lpstr>Noteworthy Bold</vt:lpstr>
      <vt:lpstr>Office Theme</vt:lpstr>
      <vt:lpstr>1_Office Theme</vt:lpstr>
      <vt:lpstr>2_Office Theme</vt:lpstr>
      <vt:lpstr>Slide 1</vt:lpstr>
      <vt:lpstr>Princípios da Previdência Social</vt:lpstr>
      <vt:lpstr>Princípios da Previdência Social</vt:lpstr>
      <vt:lpstr>Princípios da Previdência Social</vt:lpstr>
      <vt:lpstr>Princípios da Previdência Social</vt:lpstr>
      <vt:lpstr>Princípios da Previdência Social</vt:lpstr>
      <vt:lpstr>Princípios da Previdência Social</vt:lpstr>
      <vt:lpstr>Princípios da Previdência Social</vt:lpstr>
      <vt:lpstr>Princípios da Previdência Social</vt:lpstr>
      <vt:lpstr>Princípios da Previdência Social</vt:lpstr>
      <vt:lpstr>Princípios da Previdência Social</vt:lpstr>
      <vt:lpstr>Princípios da Previdência Social</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bianco leal</dc:creator>
  <cp:lastModifiedBy>usuario</cp:lastModifiedBy>
  <cp:revision>84</cp:revision>
  <dcterms:modified xsi:type="dcterms:W3CDTF">2014-08-15T02:30:50Z</dcterms:modified>
</cp:coreProperties>
</file>