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32"/>
  </p:notesMasterIdLst>
  <p:handoutMasterIdLst>
    <p:handoutMasterId r:id="rId133"/>
  </p:handoutMasterIdLst>
  <p:sldIdLst>
    <p:sldId id="389" r:id="rId2"/>
    <p:sldId id="558" r:id="rId3"/>
    <p:sldId id="560" r:id="rId4"/>
    <p:sldId id="474" r:id="rId5"/>
    <p:sldId id="321" r:id="rId6"/>
    <p:sldId id="475" r:id="rId7"/>
    <p:sldId id="476" r:id="rId8"/>
    <p:sldId id="477" r:id="rId9"/>
    <p:sldId id="478" r:id="rId10"/>
    <p:sldId id="258" r:id="rId11"/>
    <p:sldId id="546" r:id="rId12"/>
    <p:sldId id="421" r:id="rId13"/>
    <p:sldId id="423" r:id="rId14"/>
    <p:sldId id="459" r:id="rId15"/>
    <p:sldId id="424" r:id="rId16"/>
    <p:sldId id="426" r:id="rId17"/>
    <p:sldId id="460" r:id="rId18"/>
    <p:sldId id="461" r:id="rId19"/>
    <p:sldId id="330" r:id="rId20"/>
    <p:sldId id="397" r:id="rId21"/>
    <p:sldId id="395" r:id="rId22"/>
    <p:sldId id="559" r:id="rId23"/>
    <p:sldId id="396" r:id="rId24"/>
    <p:sldId id="462" r:id="rId25"/>
    <p:sldId id="464" r:id="rId26"/>
    <p:sldId id="463" r:id="rId27"/>
    <p:sldId id="465" r:id="rId28"/>
    <p:sldId id="394" r:id="rId29"/>
    <p:sldId id="429" r:id="rId30"/>
    <p:sldId id="432" r:id="rId31"/>
    <p:sldId id="466" r:id="rId32"/>
    <p:sldId id="480" r:id="rId33"/>
    <p:sldId id="442" r:id="rId34"/>
    <p:sldId id="345" r:id="rId35"/>
    <p:sldId id="399" r:id="rId36"/>
    <p:sldId id="400" r:id="rId37"/>
    <p:sldId id="469" r:id="rId38"/>
    <p:sldId id="566" r:id="rId39"/>
    <p:sldId id="322" r:id="rId40"/>
    <p:sldId id="547" r:id="rId41"/>
    <p:sldId id="548" r:id="rId42"/>
    <p:sldId id="549" r:id="rId43"/>
    <p:sldId id="544" r:id="rId44"/>
    <p:sldId id="467" r:id="rId45"/>
    <p:sldId id="468" r:id="rId46"/>
    <p:sldId id="320" r:id="rId47"/>
    <p:sldId id="401" r:id="rId48"/>
    <p:sldId id="319" r:id="rId49"/>
    <p:sldId id="347" r:id="rId50"/>
    <p:sldId id="444" r:id="rId51"/>
    <p:sldId id="387" r:id="rId52"/>
    <p:sldId id="470" r:id="rId53"/>
    <p:sldId id="471" r:id="rId54"/>
    <p:sldId id="511" r:id="rId55"/>
    <p:sldId id="512" r:id="rId56"/>
    <p:sldId id="513" r:id="rId57"/>
    <p:sldId id="514" r:id="rId58"/>
    <p:sldId id="515" r:id="rId59"/>
    <p:sldId id="516" r:id="rId60"/>
    <p:sldId id="517" r:id="rId61"/>
    <p:sldId id="518" r:id="rId62"/>
    <p:sldId id="519" r:id="rId63"/>
    <p:sldId id="520" r:id="rId64"/>
    <p:sldId id="521" r:id="rId65"/>
    <p:sldId id="527" r:id="rId66"/>
    <p:sldId id="523" r:id="rId67"/>
    <p:sldId id="528" r:id="rId68"/>
    <p:sldId id="526" r:id="rId69"/>
    <p:sldId id="534" r:id="rId70"/>
    <p:sldId id="535" r:id="rId71"/>
    <p:sldId id="536" r:id="rId72"/>
    <p:sldId id="537" r:id="rId73"/>
    <p:sldId id="538" r:id="rId74"/>
    <p:sldId id="539" r:id="rId75"/>
    <p:sldId id="540" r:id="rId76"/>
    <p:sldId id="541" r:id="rId77"/>
    <p:sldId id="542" r:id="rId78"/>
    <p:sldId id="446" r:id="rId79"/>
    <p:sldId id="473" r:id="rId80"/>
    <p:sldId id="491" r:id="rId81"/>
    <p:sldId id="550" r:id="rId82"/>
    <p:sldId id="493" r:id="rId83"/>
    <p:sldId id="494" r:id="rId84"/>
    <p:sldId id="495" r:id="rId85"/>
    <p:sldId id="496" r:id="rId86"/>
    <p:sldId id="497" r:id="rId87"/>
    <p:sldId id="498" r:id="rId88"/>
    <p:sldId id="499" r:id="rId89"/>
    <p:sldId id="500" r:id="rId90"/>
    <p:sldId id="504" r:id="rId91"/>
    <p:sldId id="505" r:id="rId92"/>
    <p:sldId id="551" r:id="rId93"/>
    <p:sldId id="552" r:id="rId94"/>
    <p:sldId id="553" r:id="rId95"/>
    <p:sldId id="554" r:id="rId96"/>
    <p:sldId id="555" r:id="rId97"/>
    <p:sldId id="556" r:id="rId98"/>
    <p:sldId id="557" r:id="rId99"/>
    <p:sldId id="501" r:id="rId100"/>
    <p:sldId id="561" r:id="rId101"/>
    <p:sldId id="452" r:id="rId102"/>
    <p:sldId id="270" r:id="rId103"/>
    <p:sldId id="409" r:id="rId104"/>
    <p:sldId id="410" r:id="rId105"/>
    <p:sldId id="508" r:id="rId106"/>
    <p:sldId id="530" r:id="rId107"/>
    <p:sldId id="532" r:id="rId108"/>
    <p:sldId id="533" r:id="rId109"/>
    <p:sldId id="545" r:id="rId110"/>
    <p:sldId id="331" r:id="rId111"/>
    <p:sldId id="453" r:id="rId112"/>
    <p:sldId id="454" r:id="rId113"/>
    <p:sldId id="506" r:id="rId114"/>
    <p:sldId id="356" r:id="rId115"/>
    <p:sldId id="344" r:id="rId116"/>
    <p:sldId id="349" r:id="rId117"/>
    <p:sldId id="333" r:id="rId118"/>
    <p:sldId id="562" r:id="rId119"/>
    <p:sldId id="276" r:id="rId120"/>
    <p:sldId id="277" r:id="rId121"/>
    <p:sldId id="563" r:id="rId122"/>
    <p:sldId id="377" r:id="rId123"/>
    <p:sldId id="378" r:id="rId124"/>
    <p:sldId id="507" r:id="rId125"/>
    <p:sldId id="455" r:id="rId126"/>
    <p:sldId id="456" r:id="rId127"/>
    <p:sldId id="564" r:id="rId128"/>
    <p:sldId id="283" r:id="rId129"/>
    <p:sldId id="346" r:id="rId130"/>
    <p:sldId id="565" r:id="rId13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54" y="5799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1"/>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CC8993-4802-43C1-8D57-F58F993944E3}" type="datetimeFigureOut">
              <a:rPr lang="pt-BR" smtClean="0"/>
              <a:t>23/04/2015</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7E41B5-DA61-43F2-BE64-476BCB11D5F6}" type="slidenum">
              <a:rPr lang="pt-BR" smtClean="0"/>
              <a:t>‹nº›</a:t>
            </a:fld>
            <a:endParaRPr lang="pt-BR"/>
          </a:p>
        </p:txBody>
      </p:sp>
    </p:spTree>
    <p:extLst>
      <p:ext uri="{BB962C8B-B14F-4D97-AF65-F5344CB8AC3E}">
        <p14:creationId xmlns:p14="http://schemas.microsoft.com/office/powerpoint/2010/main" val="2503281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657DDF-0012-431C-98C0-8761536E2BA2}" type="datetimeFigureOut">
              <a:rPr lang="pt-BR" smtClean="0"/>
              <a:t>23/04/2015</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1" y="4343401"/>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718863-339A-439E-BDAE-E091F95F2E7C}" type="slidenum">
              <a:rPr lang="pt-BR" smtClean="0"/>
              <a:t>‹nº›</a:t>
            </a:fld>
            <a:endParaRPr lang="pt-BR"/>
          </a:p>
        </p:txBody>
      </p:sp>
    </p:spTree>
    <p:extLst>
      <p:ext uri="{BB962C8B-B14F-4D97-AF65-F5344CB8AC3E}">
        <p14:creationId xmlns:p14="http://schemas.microsoft.com/office/powerpoint/2010/main" val="2197919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5718863-339A-439E-BDAE-E091F95F2E7C}" type="slidenum">
              <a:rPr lang="pt-BR" smtClean="0"/>
              <a:t>1</a:t>
            </a:fld>
            <a:endParaRPr lang="pt-BR"/>
          </a:p>
        </p:txBody>
      </p:sp>
    </p:spTree>
    <p:extLst>
      <p:ext uri="{BB962C8B-B14F-4D97-AF65-F5344CB8AC3E}">
        <p14:creationId xmlns:p14="http://schemas.microsoft.com/office/powerpoint/2010/main" val="1662186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2">
        <a:schemeClr val="bg2"/>
      </p:bgRef>
    </p:bg>
    <p:spTree>
      <p:nvGrpSpPr>
        <p:cNvPr id="1" name=""/>
        <p:cNvGrpSpPr/>
        <p:nvPr/>
      </p:nvGrpSpPr>
      <p:grpSpPr>
        <a:xfrm>
          <a:off x="0" y="0"/>
          <a:ext cx="0" cy="0"/>
          <a:chOff x="0" y="0"/>
          <a:chExt cx="0" cy="0"/>
        </a:xfrm>
      </p:grpSpPr>
      <p:sp>
        <p:nvSpPr>
          <p:cNvPr id="7" name="Forma liv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orma livre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ítulo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pt-BR" smtClean="0"/>
              <a:t>Clique para editar o título mestre</a:t>
            </a:r>
            <a:endParaRPr kumimoji="0" lang="en-US"/>
          </a:p>
        </p:txBody>
      </p:sp>
      <p:sp>
        <p:nvSpPr>
          <p:cNvPr id="17" name="Subtítulo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30" name="Espaço Reservado para Data 29"/>
          <p:cNvSpPr>
            <a:spLocks noGrp="1"/>
          </p:cNvSpPr>
          <p:nvPr>
            <p:ph type="dt" sz="half" idx="10"/>
          </p:nvPr>
        </p:nvSpPr>
        <p:spPr/>
        <p:txBody>
          <a:bodyPr/>
          <a:lstStyle/>
          <a:p>
            <a:fld id="{729AECC0-B162-4660-AB5F-628BE10675B3}" type="datetime1">
              <a:rPr lang="pt-BR" smtClean="0"/>
              <a:t>23/04/2015</a:t>
            </a:fld>
            <a:endParaRPr lang="pt-BR"/>
          </a:p>
        </p:txBody>
      </p:sp>
      <p:sp>
        <p:nvSpPr>
          <p:cNvPr id="19" name="Espaço Reservado para Rodapé 18"/>
          <p:cNvSpPr>
            <a:spLocks noGrp="1"/>
          </p:cNvSpPr>
          <p:nvPr>
            <p:ph type="ftr" sz="quarter" idx="11"/>
          </p:nvPr>
        </p:nvSpPr>
        <p:spPr/>
        <p:txBody>
          <a:bodyPr/>
          <a:lstStyle/>
          <a:p>
            <a:endParaRPr lang="pt-BR"/>
          </a:p>
        </p:txBody>
      </p:sp>
      <p:sp>
        <p:nvSpPr>
          <p:cNvPr id="27" name="Espaço Reservado para Número de Slide 26"/>
          <p:cNvSpPr>
            <a:spLocks noGrp="1"/>
          </p:cNvSpPr>
          <p:nvPr>
            <p:ph type="sldNum" sz="quarter" idx="12"/>
          </p:nvPr>
        </p:nvSpPr>
        <p:spPr/>
        <p:txBody>
          <a:bodyPr/>
          <a:lstStyle/>
          <a:p>
            <a:fld id="{F76D91F3-5ED0-4DA1-941E-C680AF2B21BE}"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EF01C4D9-E045-4198-8C8E-B472ED7811E4}" type="datetime1">
              <a:rPr lang="pt-BR" smtClean="0"/>
              <a:t>23/04/2015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C7CC8FDE-65FE-41D5-8360-B0CE65EA820B}" type="datetime1">
              <a:rPr lang="pt-BR" smtClean="0"/>
              <a:t>23/04/2015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lvl1pPr>
          </a:lstStyle>
          <a:p>
            <a:r>
              <a:rPr kumimoji="0" lang="pt-BR" smtClean="0"/>
              <a:t>Clique para editar 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D13E2C6-0CD5-4EA7-8ED2-A92BEED7AE20}" type="datetime1">
              <a:rPr lang="pt-BR" smtClean="0"/>
              <a:t>23/04/2015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2">
        <a:schemeClr val="bg2"/>
      </p:bgRef>
    </p:bg>
    <p:spTree>
      <p:nvGrpSpPr>
        <p:cNvPr id="1" name=""/>
        <p:cNvGrpSpPr/>
        <p:nvPr/>
      </p:nvGrpSpPr>
      <p:grpSpPr>
        <a:xfrm>
          <a:off x="0" y="0"/>
          <a:ext cx="0" cy="0"/>
          <a:chOff x="0" y="0"/>
          <a:chExt cx="0" cy="0"/>
        </a:xfrm>
      </p:grpSpPr>
      <p:sp>
        <p:nvSpPr>
          <p:cNvPr id="7" name="Forma liv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orma livre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ítulo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sp>
        <p:nvSpPr>
          <p:cNvPr id="4" name="Espaço Reservado para Data 3"/>
          <p:cNvSpPr>
            <a:spLocks noGrp="1"/>
          </p:cNvSpPr>
          <p:nvPr>
            <p:ph type="dt" sz="half" idx="10"/>
          </p:nvPr>
        </p:nvSpPr>
        <p:spPr/>
        <p:txBody>
          <a:bodyPr/>
          <a:lstStyle/>
          <a:p>
            <a:fld id="{26E5360F-2EC8-44C0-AC81-39A20392D5DD}" type="datetime1">
              <a:rPr lang="pt-BR" smtClean="0"/>
              <a:t>23/04/2015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6D91F3-5ED0-4DA1-941E-C680AF2B21BE}"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1143000"/>
          </a:xfrm>
        </p:spPr>
        <p:txBody>
          <a:bodyPr/>
          <a:lstStyle/>
          <a:p>
            <a:r>
              <a:rPr kumimoji="0" lang="pt-BR" smtClean="0"/>
              <a:t>Clique para editar o título mestre</a:t>
            </a:r>
            <a:endParaRPr kumimoji="0" lang="en-US"/>
          </a:p>
        </p:txBody>
      </p:sp>
      <p:sp>
        <p:nvSpPr>
          <p:cNvPr id="3" name="Espaço Reservado para Conteúdo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5A8CD20A-47B0-448D-8D12-6EE0AB1D1E39}" type="datetime1">
              <a:rPr lang="pt-BR" smtClean="0"/>
              <a:t>23/04/2015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4" name="Espaço Reservado para Texto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5" name="Espaço Reservado para Conteúdo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35EDC5BB-EF6F-4865-887B-AF6EB02880EB}" type="datetime1">
              <a:rPr lang="pt-BR" smtClean="0"/>
              <a:t>23/04/2015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320"/>
            <a:ext cx="7470648" cy="1143000"/>
          </a:xfrm>
        </p:spPr>
        <p:txBody>
          <a:bodyPr anchor="ctr"/>
          <a:lstStyle>
            <a:lvl1pPr algn="l">
              <a:defRPr sz="4600"/>
            </a:lvl1pPr>
          </a:lstStyle>
          <a:p>
            <a:r>
              <a:rPr kumimoji="0" lang="pt-BR" smtClean="0"/>
              <a:t>Clique para editar o título mestre</a:t>
            </a:r>
            <a:endParaRPr kumimoji="0" lang="en-US"/>
          </a:p>
        </p:txBody>
      </p:sp>
      <p:sp>
        <p:nvSpPr>
          <p:cNvPr id="7" name="Espaço Reservado para Data 6"/>
          <p:cNvSpPr>
            <a:spLocks noGrp="1"/>
          </p:cNvSpPr>
          <p:nvPr>
            <p:ph type="dt" sz="half" idx="10"/>
          </p:nvPr>
        </p:nvSpPr>
        <p:spPr/>
        <p:txBody>
          <a:bodyPr/>
          <a:lstStyle/>
          <a:p>
            <a:fld id="{BC9BBE3C-21D0-47EE-AE46-B8AC42EC2852}" type="datetime1">
              <a:rPr lang="pt-BR" smtClean="0"/>
              <a:t>23/04/2015</a:t>
            </a:fld>
            <a:endParaRPr lang="pt-BR"/>
          </a:p>
        </p:txBody>
      </p:sp>
      <p:sp>
        <p:nvSpPr>
          <p:cNvPr id="8" name="Espaço Reservado para Número de Slide 7"/>
          <p:cNvSpPr>
            <a:spLocks noGrp="1"/>
          </p:cNvSpPr>
          <p:nvPr>
            <p:ph type="sldNum" sz="quarter" idx="11"/>
          </p:nvPr>
        </p:nvSpPr>
        <p:spPr/>
        <p:txBody>
          <a:bodyPr/>
          <a:lstStyle/>
          <a:p>
            <a:fld id="{F76D91F3-5ED0-4DA1-941E-C680AF2B21BE}" type="slidenum">
              <a:rPr lang="pt-BR" smtClean="0"/>
              <a:pPr/>
              <a:t>‹nº›</a:t>
            </a:fld>
            <a:endParaRPr lang="pt-BR"/>
          </a:p>
        </p:txBody>
      </p:sp>
      <p:sp>
        <p:nvSpPr>
          <p:cNvPr id="9" name="Espaço Reservado para Rodapé 8"/>
          <p:cNvSpPr>
            <a:spLocks noGrp="1"/>
          </p:cNvSpPr>
          <p:nvPr>
            <p:ph type="ftr" sz="quarter" idx="12"/>
          </p:nvPr>
        </p:nvSpPr>
        <p:spPr/>
        <p:txBody>
          <a:bodyPr/>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E639730-7F14-4D41-B45B-E99E09B32880}" type="datetime1">
              <a:rPr lang="pt-BR" smtClean="0"/>
              <a:t>23/04/2015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 texto mestre</a:t>
            </a:r>
          </a:p>
        </p:txBody>
      </p:sp>
      <p:sp>
        <p:nvSpPr>
          <p:cNvPr id="4" name="Espaço Reservado para Conteúdo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F14549EB-7C33-45B8-8958-CAADC946998F}" type="datetime1">
              <a:rPr lang="pt-BR" smtClean="0"/>
              <a:t>23/04/2015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a:xfrm>
            <a:off x="8156448" y="6422064"/>
            <a:ext cx="762000" cy="365125"/>
          </a:xfrm>
        </p:spPr>
        <p:txBody>
          <a:bodyPr/>
          <a:lstStyle/>
          <a:p>
            <a:fld id="{F76D91F3-5ED0-4DA1-941E-C680AF2B21BE}"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pt-BR" smtClean="0"/>
              <a:t>Clique para editar o título mestre</a:t>
            </a:r>
            <a:endParaRPr kumimoji="0" lang="en-US"/>
          </a:p>
        </p:txBody>
      </p:sp>
      <p:sp>
        <p:nvSpPr>
          <p:cNvPr id="3" name="Espaço Reservado para Imagem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smtClean="0"/>
              <a:t>Clique para editar o texto mestre</a:t>
            </a:r>
          </a:p>
        </p:txBody>
      </p:sp>
      <p:sp>
        <p:nvSpPr>
          <p:cNvPr id="5" name="Espaço Reservado para Data 4"/>
          <p:cNvSpPr>
            <a:spLocks noGrp="1"/>
          </p:cNvSpPr>
          <p:nvPr>
            <p:ph type="dt" sz="half" idx="10"/>
          </p:nvPr>
        </p:nvSpPr>
        <p:spPr>
          <a:xfrm>
            <a:off x="457200" y="6422064"/>
            <a:ext cx="2133600" cy="365125"/>
          </a:xfrm>
        </p:spPr>
        <p:txBody>
          <a:bodyPr/>
          <a:lstStyle/>
          <a:p>
            <a:fld id="{1DE0F2BB-665F-4615-A0AD-F5B8B8ADE916}" type="datetime1">
              <a:rPr lang="pt-BR" smtClean="0"/>
              <a:t>23/04/2015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orma livre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orma livre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Espaço Reservado para Título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pt-BR" smtClean="0"/>
              <a:t>Clique para editar o título mestre</a:t>
            </a:r>
            <a:endParaRPr kumimoji="0" lang="en-US"/>
          </a:p>
        </p:txBody>
      </p:sp>
      <p:sp>
        <p:nvSpPr>
          <p:cNvPr id="30" name="Espaço Reservado para Texto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635BFA3C-AF66-4D86-9933-D5D63D0BF222}" type="datetime1">
              <a:rPr lang="pt-BR" smtClean="0"/>
              <a:t>23/04/2015</a:t>
            </a:fld>
            <a:endParaRPr lang="pt-BR"/>
          </a:p>
        </p:txBody>
      </p:sp>
      <p:sp>
        <p:nvSpPr>
          <p:cNvPr id="22" name="Espaço Reservado para Rodapé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pt-BR"/>
          </a:p>
        </p:txBody>
      </p:sp>
      <p:sp>
        <p:nvSpPr>
          <p:cNvPr id="18" name="Espaço Reservado para Número de Slide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76D91F3-5ED0-4DA1-941E-C680AF2B21BE}" type="slidenum">
              <a:rPr lang="pt-BR" smtClean="0"/>
              <a:pPr/>
              <a:t>‹nº›</a:t>
            </a:fld>
            <a:endParaRPr lang="pt-BR"/>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dirty="0" smtClean="0"/>
              <a:t>Duração do TRABALHO</a:t>
            </a:r>
            <a:br>
              <a:rPr lang="pt-BR" dirty="0" smtClean="0"/>
            </a:br>
            <a:r>
              <a:rPr lang="pt-BR" dirty="0" smtClean="0"/>
              <a:t>25/04/2015</a:t>
            </a:r>
            <a:endParaRPr lang="pt-BR" dirty="0"/>
          </a:p>
        </p:txBody>
      </p:sp>
      <p:sp>
        <p:nvSpPr>
          <p:cNvPr id="3" name="Subtítulo 2"/>
          <p:cNvSpPr>
            <a:spLocks noGrp="1"/>
          </p:cNvSpPr>
          <p:nvPr>
            <p:ph type="subTitle" idx="1"/>
          </p:nvPr>
        </p:nvSpPr>
        <p:spPr/>
        <p:txBody>
          <a:bodyPr/>
          <a:lstStyle/>
          <a:p>
            <a:r>
              <a:rPr lang="pt-BR" dirty="0" smtClean="0"/>
              <a:t>Profa. Renata Cristina de Oliveira Alencar Silva</a:t>
            </a:r>
          </a:p>
          <a:p>
            <a:r>
              <a:rPr lang="pt-BR" dirty="0" smtClean="0"/>
              <a:t>Contato: renatacoasilva@hotmail.com</a:t>
            </a:r>
            <a:endParaRPr lang="pt-BR" dirty="0"/>
          </a:p>
        </p:txBody>
      </p:sp>
    </p:spTree>
    <p:extLst>
      <p:ext uri="{BB962C8B-B14F-4D97-AF65-F5344CB8AC3E}">
        <p14:creationId xmlns:p14="http://schemas.microsoft.com/office/powerpoint/2010/main" val="423484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Jornada de trabalho geral</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Art. 7º, XIII, CF = 8 horas diárias e 44 horas semanais – inclusive domésticos</a:t>
            </a:r>
          </a:p>
          <a:p>
            <a:r>
              <a:rPr lang="pt-BR" dirty="0" smtClean="0"/>
              <a:t>220 mensais (incluídos os RSR)</a:t>
            </a:r>
          </a:p>
          <a:p>
            <a:r>
              <a:rPr lang="pt-BR" dirty="0" smtClean="0"/>
              <a:t>Compensação e redução mediante ACT/ CCT - </a:t>
            </a:r>
            <a:r>
              <a:rPr lang="pt-BR" dirty="0"/>
              <a:t>Art. 7º, XIII, CF </a:t>
            </a:r>
            <a:r>
              <a:rPr lang="pt-BR" dirty="0" smtClean="0"/>
              <a:t> - análise posterior</a:t>
            </a:r>
          </a:p>
          <a:p>
            <a:r>
              <a:rPr lang="pt-BR" dirty="0" smtClean="0"/>
              <a:t>Tolerância: Art. 58, § 1º CLT c/c Súmula 366 TST</a:t>
            </a:r>
          </a:p>
          <a:p>
            <a:r>
              <a:rPr lang="pt-BR" dirty="0"/>
              <a:t>Súmula 449 TST – proibido elastecer os minutos que antecedem e </a:t>
            </a:r>
            <a:r>
              <a:rPr lang="pt-BR" dirty="0" smtClean="0"/>
              <a:t>sucedem</a:t>
            </a:r>
            <a:r>
              <a:rPr lang="pt-BR" dirty="0"/>
              <a:t> </a:t>
            </a:r>
            <a:r>
              <a:rPr lang="pt-BR" dirty="0" smtClean="0"/>
              <a:t>via CCT/ ACT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a:t>
            </a:fld>
            <a:endParaRPr lang="pt-B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a:t>Nulidade do acordo = pagamento como HE</a:t>
            </a:r>
          </a:p>
          <a:p>
            <a:r>
              <a:rPr lang="pt-BR" dirty="0"/>
              <a:t>E se a prorrogação for superior a 2h? Infração administrativa que não exime do pagamento de horas extras – Súmula 376, I </a:t>
            </a:r>
            <a:r>
              <a:rPr lang="pt-BR" dirty="0" smtClean="0"/>
              <a:t>TST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100</a:t>
            </a:fld>
            <a:endParaRPr lang="pt-BR"/>
          </a:p>
        </p:txBody>
      </p:sp>
    </p:spTree>
    <p:extLst>
      <p:ext uri="{BB962C8B-B14F-4D97-AF65-F5344CB8AC3E}">
        <p14:creationId xmlns:p14="http://schemas.microsoft.com/office/powerpoint/2010/main" val="882003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Compensação – outras peculiaridades</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sz="3200" dirty="0"/>
              <a:t>Atividade insalubre e compensação - Súmula 349 TST – acordo/ convenção coletiva </a:t>
            </a:r>
            <a:r>
              <a:rPr lang="pt-BR" sz="3200" dirty="0" smtClean="0"/>
              <a:t>– CANCELADA – quais os efeitos desse cancelamento? Tornou obrigatória a licença prevista no Art. 60 da CLT?</a:t>
            </a:r>
          </a:p>
          <a:p>
            <a:r>
              <a:rPr lang="pt-BR" sz="3200" dirty="0"/>
              <a:t>TRT-PR-01807-2012-669-09-00-2-ACO-20887-2013 - 6A. TURMA. Relator: SUELI GIL EL-RAFIHI. Publicado no DEJT em </a:t>
            </a:r>
            <a:r>
              <a:rPr lang="pt-BR" sz="3200" dirty="0" smtClean="0"/>
              <a:t>04-06-2013 - dispensável </a:t>
            </a:r>
            <a:r>
              <a:rPr lang="pt-BR" sz="3200" dirty="0"/>
              <a:t>a licença prévia estipulada no artigo 60 da CLT.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101</a:t>
            </a:fld>
            <a:endParaRPr lang="pt-BR"/>
          </a:p>
        </p:txBody>
      </p:sp>
    </p:spTree>
    <p:extLst>
      <p:ext uri="{BB962C8B-B14F-4D97-AF65-F5344CB8AC3E}">
        <p14:creationId xmlns:p14="http://schemas.microsoft.com/office/powerpoint/2010/main" val="41866389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b="1" dirty="0" smtClean="0"/>
              <a:t>Compensação – outras peculiaridades</a:t>
            </a:r>
            <a:endParaRPr lang="pt-BR" b="1" dirty="0"/>
          </a:p>
        </p:txBody>
      </p:sp>
      <p:sp>
        <p:nvSpPr>
          <p:cNvPr id="3" name="Espaço Reservado para Conteúdo 2"/>
          <p:cNvSpPr>
            <a:spLocks noGrp="1"/>
          </p:cNvSpPr>
          <p:nvPr>
            <p:ph idx="1"/>
          </p:nvPr>
        </p:nvSpPr>
        <p:spPr/>
        <p:txBody>
          <a:bodyPr>
            <a:normAutofit fontScale="92500" lnSpcReduction="20000"/>
          </a:bodyPr>
          <a:lstStyle/>
          <a:p>
            <a:r>
              <a:rPr lang="pt-BR" sz="3300" dirty="0" smtClean="0"/>
              <a:t>Semana espanhola – 48h X 40h semanais - OJ 323 TST – válida por acordo/ convenção coletiva</a:t>
            </a:r>
          </a:p>
          <a:p>
            <a:r>
              <a:rPr lang="pt-BR" sz="3300" dirty="0" smtClean="0"/>
              <a:t>Semana inglesa - compensação </a:t>
            </a:r>
            <a:r>
              <a:rPr lang="pt-BR" sz="3300" dirty="0"/>
              <a:t>para supressão das horas trabalhadas aos </a:t>
            </a:r>
            <a:r>
              <a:rPr lang="pt-BR" sz="3300" dirty="0" smtClean="0"/>
              <a:t>sábados – distribuição nos dias da semana</a:t>
            </a:r>
            <a:endParaRPr lang="pt-BR" sz="3300" dirty="0"/>
          </a:p>
          <a:p>
            <a:pPr marL="900000">
              <a:buFont typeface="Arial" pitchFamily="34" charset="0"/>
              <a:buChar char="•"/>
            </a:pPr>
            <a:r>
              <a:rPr lang="pt-BR" dirty="0" smtClean="0"/>
              <a:t>Respeito </a:t>
            </a:r>
            <a:r>
              <a:rPr lang="pt-BR" dirty="0"/>
              <a:t>ao máximo de 10 horas diárias/ 44 semanais – Súmula 85, IV, TST</a:t>
            </a:r>
          </a:p>
          <a:p>
            <a:pPr marL="900000">
              <a:buFont typeface="Arial" pitchFamily="34" charset="0"/>
              <a:buChar char="•"/>
            </a:pPr>
            <a:r>
              <a:rPr lang="pt-BR" dirty="0"/>
              <a:t>Discussão: e se sábado for feriado</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102</a:t>
            </a:fld>
            <a:endParaRPr lang="pt-B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Decisão TRT 9ª Região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COINCIDÊNCIA </a:t>
            </a:r>
            <a:r>
              <a:rPr lang="pt-BR" dirty="0"/>
              <a:t>COM FERIADO </a:t>
            </a:r>
            <a:r>
              <a:rPr lang="pt-BR" dirty="0" smtClean="0"/>
              <a:t>– [...] </a:t>
            </a:r>
            <a:r>
              <a:rPr lang="pt-BR" dirty="0"/>
              <a:t>A maioria destes acordos tem por objetivo a supressão de labor aos sábados, com distribuição das 44 horas semanais de segunda a sexta-feira, sistema inegavelmente benéfico aos empregados. Contudo, deve-se observar que nas semanas em que existe feriado coincidente com sábado, </a:t>
            </a:r>
            <a:r>
              <a:rPr lang="pt-BR" u="sng" dirty="0"/>
              <a:t>não há o que compensar durante a semana</a:t>
            </a:r>
            <a:r>
              <a:rPr lang="pt-BR" dirty="0"/>
              <a:t>, de modo que as horas trabalhadas além da oitava diária, de segunda a sexta-feira, e </a:t>
            </a:r>
            <a:r>
              <a:rPr lang="pt-BR" dirty="0" smtClean="0"/>
              <a:t>destinadas</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103</a:t>
            </a:fld>
            <a:endParaRPr lang="pt-BR"/>
          </a:p>
        </p:txBody>
      </p:sp>
    </p:spTree>
    <p:extLst>
      <p:ext uri="{BB962C8B-B14F-4D97-AF65-F5344CB8AC3E}">
        <p14:creationId xmlns:p14="http://schemas.microsoft.com/office/powerpoint/2010/main" val="372283599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104</a:t>
            </a:fld>
            <a:endParaRPr lang="pt-BR"/>
          </a:p>
        </p:txBody>
      </p:sp>
      <p:sp>
        <p:nvSpPr>
          <p:cNvPr id="3" name="Espaço Reservado para Conteúdo 2"/>
          <p:cNvSpPr>
            <a:spLocks noGrp="1"/>
          </p:cNvSpPr>
          <p:nvPr>
            <p:ph idx="4294967295"/>
          </p:nvPr>
        </p:nvSpPr>
        <p:spPr>
          <a:xfrm>
            <a:off x="899592" y="620688"/>
            <a:ext cx="7467600" cy="5534025"/>
          </a:xfrm>
        </p:spPr>
        <p:txBody>
          <a:bodyPr>
            <a:normAutofit fontScale="92500"/>
          </a:bodyPr>
          <a:lstStyle/>
          <a:p>
            <a:r>
              <a:rPr lang="pt-BR" dirty="0"/>
              <a:t>a compensar o sábado não trabalhado são tidas como extras (grifo nosso).</a:t>
            </a:r>
          </a:p>
          <a:p>
            <a:r>
              <a:rPr lang="pt-BR" dirty="0" smtClean="0"/>
              <a:t>Da </a:t>
            </a:r>
            <a:r>
              <a:rPr lang="pt-BR" dirty="0"/>
              <a:t>mesma forma, quando houver feriado durante a semana deve-se remanejar as horas que seriam compensadas naquele dia para outro dia da semana, sob pena de não o fazendo caracterizar-se como liberalidade do empregador.</a:t>
            </a:r>
          </a:p>
          <a:p>
            <a:r>
              <a:rPr lang="pt-BR" sz="2900" dirty="0"/>
              <a:t>TRT-PR-00202-2009-017-09-00-0-ACO-00153-2010 - 2A. TURMA. Relator: ROSEMARIE DIEDRICHS PIMPÃO. Publicado no DJPR em </a:t>
            </a:r>
            <a:r>
              <a:rPr lang="pt-BR" sz="2900" dirty="0" smtClean="0"/>
              <a:t>15-01-2010</a:t>
            </a:r>
            <a:endParaRPr lang="pt-BR" sz="2900" dirty="0"/>
          </a:p>
        </p:txBody>
      </p:sp>
    </p:spTree>
    <p:extLst>
      <p:ext uri="{BB962C8B-B14F-4D97-AF65-F5344CB8AC3E}">
        <p14:creationId xmlns:p14="http://schemas.microsoft.com/office/powerpoint/2010/main" val="287781497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pt-BR" b="1" dirty="0" smtClean="0"/>
              <a:t>Jornada de trabalho - observações:</a:t>
            </a:r>
            <a:endParaRPr lang="pt-BR" dirty="0"/>
          </a:p>
        </p:txBody>
      </p:sp>
      <p:sp>
        <p:nvSpPr>
          <p:cNvPr id="72707" name="Espaço Reservado para Conteúdo 2"/>
          <p:cNvSpPr>
            <a:spLocks noGrp="1"/>
          </p:cNvSpPr>
          <p:nvPr>
            <p:ph idx="1"/>
          </p:nvPr>
        </p:nvSpPr>
        <p:spPr/>
        <p:txBody>
          <a:bodyPr>
            <a:normAutofit fontScale="92500" lnSpcReduction="10000"/>
          </a:bodyPr>
          <a:lstStyle/>
          <a:p>
            <a:r>
              <a:rPr lang="pt-BR" altLang="pt-BR" sz="2800" dirty="0"/>
              <a:t>A limitação legal da jornada suplementar a 2h diárias (Art. 59 CLT) não exime o empregador de pagar todas as horas trabalhadas – Súmula 376, I TST + multa administrativa</a:t>
            </a:r>
          </a:p>
          <a:p>
            <a:r>
              <a:rPr lang="pt-BR" altLang="pt-BR" sz="2800" dirty="0" smtClean="0"/>
              <a:t>HE habituais : integração no salário, Súmula 376, II TST</a:t>
            </a:r>
          </a:p>
          <a:p>
            <a:r>
              <a:rPr lang="pt-BR" altLang="pt-BR" sz="2800" dirty="0" smtClean="0"/>
              <a:t>Fixação de jornada superior à legal: nulidade – Art. 9º CLT </a:t>
            </a:r>
          </a:p>
          <a:p>
            <a:r>
              <a:rPr lang="pt-BR" altLang="pt-BR" sz="2800" dirty="0"/>
              <a:t>Fixação de jornada inferior à legal: norma mais benéfica se integra ao contrato de </a:t>
            </a:r>
            <a:r>
              <a:rPr lang="pt-BR" altLang="pt-BR" sz="2800" dirty="0" smtClean="0"/>
              <a:t>trabalho</a:t>
            </a:r>
            <a:endParaRPr lang="pt-BR" altLang="pt-BR" sz="2800" dirty="0"/>
          </a:p>
        </p:txBody>
      </p:sp>
      <p:sp>
        <p:nvSpPr>
          <p:cNvPr id="4" name="Espaço Reservado para Número de Slide 3"/>
          <p:cNvSpPr>
            <a:spLocks noGrp="1"/>
          </p:cNvSpPr>
          <p:nvPr>
            <p:ph type="sldNum" sz="quarter" idx="12"/>
          </p:nvPr>
        </p:nvSpPr>
        <p:spPr/>
        <p:txBody>
          <a:bodyPr/>
          <a:lstStyle/>
          <a:p>
            <a:pPr>
              <a:defRPr/>
            </a:pPr>
            <a:fld id="{8B64B3A6-B151-4720-9D26-175A9F967403}" type="slidenum">
              <a:rPr lang="pt-BR" smtClean="0"/>
              <a:pPr>
                <a:defRPr/>
              </a:pPr>
              <a:t>105</a:t>
            </a:fld>
            <a:endParaRPr lang="pt-BR"/>
          </a:p>
        </p:txBody>
      </p:sp>
    </p:spTree>
    <p:extLst>
      <p:ext uri="{BB962C8B-B14F-4D97-AF65-F5344CB8AC3E}">
        <p14:creationId xmlns:p14="http://schemas.microsoft.com/office/powerpoint/2010/main" val="422871947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Observações:</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sz="3200" dirty="0"/>
              <a:t>Comissionista e salário por produção: devido apenas adicional HE – Súmula 340 e OJ 235 SDI – I </a:t>
            </a:r>
            <a:r>
              <a:rPr lang="pt-BR" sz="3200" dirty="0" smtClean="0"/>
              <a:t>TST, salvo cortador de cana – alteração em 04/2012.</a:t>
            </a:r>
            <a:endParaRPr lang="pt-BR" sz="3200" dirty="0"/>
          </a:p>
          <a:p>
            <a:r>
              <a:rPr lang="pt-BR" sz="3200" dirty="0" err="1"/>
              <a:t>Pré</a:t>
            </a:r>
            <a:r>
              <a:rPr lang="pt-BR" sz="3200" dirty="0"/>
              <a:t>-contratação de horas extras: </a:t>
            </a:r>
            <a:r>
              <a:rPr lang="pt-BR" sz="3200" dirty="0" smtClean="0"/>
              <a:t>nulidade – Súmula 199 TST – valor </a:t>
            </a:r>
            <a:r>
              <a:rPr lang="pt-BR" sz="3200" dirty="0"/>
              <a:t>pago remunera </a:t>
            </a:r>
            <a:r>
              <a:rPr lang="pt-BR" sz="3200" dirty="0" smtClean="0"/>
              <a:t>jornada normal</a:t>
            </a:r>
            <a:endParaRPr lang="pt-BR" dirty="0" smtClean="0"/>
          </a:p>
          <a:p>
            <a:r>
              <a:rPr lang="pt-BR" dirty="0" smtClean="0"/>
              <a:t>Supressão </a:t>
            </a:r>
            <a:r>
              <a:rPr lang="pt-BR" dirty="0"/>
              <a:t>de horas extras habituais – Súmula </a:t>
            </a:r>
            <a:r>
              <a:rPr lang="pt-BR" dirty="0" smtClean="0"/>
              <a:t>291 TST – indenização = valor de 1 mês </a:t>
            </a:r>
            <a:r>
              <a:rPr lang="pt-BR" dirty="0"/>
              <a:t>horas </a:t>
            </a:r>
            <a:r>
              <a:rPr lang="pt-BR" dirty="0" smtClean="0"/>
              <a:t>suprimidas para </a:t>
            </a:r>
            <a:r>
              <a:rPr lang="pt-BR" dirty="0"/>
              <a:t>cada ano ou fração igual ou superior a seis </a:t>
            </a:r>
            <a:r>
              <a:rPr lang="pt-BR" dirty="0" smtClean="0"/>
              <a:t>meses</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106</a:t>
            </a:fld>
            <a:endParaRPr lang="pt-BR"/>
          </a:p>
        </p:txBody>
      </p:sp>
    </p:spTree>
    <p:extLst>
      <p:ext uri="{BB962C8B-B14F-4D97-AF65-F5344CB8AC3E}">
        <p14:creationId xmlns:p14="http://schemas.microsoft.com/office/powerpoint/2010/main" val="163651487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Ônus da prova da jornada de trabalho – Súmula 338 TST</a:t>
            </a:r>
            <a:endParaRPr lang="pt-BR" b="1" dirty="0"/>
          </a:p>
        </p:txBody>
      </p:sp>
      <p:sp>
        <p:nvSpPr>
          <p:cNvPr id="3" name="Espaço Reservado para Conteúdo 2"/>
          <p:cNvSpPr>
            <a:spLocks noGrp="1"/>
          </p:cNvSpPr>
          <p:nvPr>
            <p:ph idx="1"/>
          </p:nvPr>
        </p:nvSpPr>
        <p:spPr/>
        <p:txBody>
          <a:bodyPr>
            <a:normAutofit fontScale="92500" lnSpcReduction="20000"/>
          </a:bodyPr>
          <a:lstStyle/>
          <a:p>
            <a:r>
              <a:rPr lang="pt-BR" dirty="0" smtClean="0"/>
              <a:t>I </a:t>
            </a:r>
            <a:r>
              <a:rPr lang="pt-BR" dirty="0"/>
              <a:t>- É ônus do empregador que conta com mais de 10 (dez) empregados o registro da jornada de trabalho na forma do </a:t>
            </a:r>
            <a:r>
              <a:rPr lang="pt-BR" dirty="0" smtClean="0"/>
              <a:t>Art</a:t>
            </a:r>
            <a:r>
              <a:rPr lang="pt-BR" dirty="0"/>
              <a:t>. 74, § 2º, da CLT. A não-apresentação injustificada dos controles de </a:t>
            </a:r>
            <a:r>
              <a:rPr lang="pt-BR" dirty="0" smtClean="0"/>
              <a:t>frequência </a:t>
            </a:r>
            <a:r>
              <a:rPr lang="pt-BR" dirty="0"/>
              <a:t>gera presunção relativa de veracidade da jornada de trabalho, a qual pode ser elidida por prova em contrário. </a:t>
            </a:r>
          </a:p>
          <a:p>
            <a:r>
              <a:rPr lang="pt-BR" dirty="0"/>
              <a:t>II - A presunção de veracidade da jornada de trabalho, ainda que prevista em instrumento normativo, pode ser elidida por prova em contrário.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107</a:t>
            </a:fld>
            <a:endParaRPr lang="pt-BR"/>
          </a:p>
        </p:txBody>
      </p:sp>
    </p:spTree>
    <p:extLst>
      <p:ext uri="{BB962C8B-B14F-4D97-AF65-F5344CB8AC3E}">
        <p14:creationId xmlns:p14="http://schemas.microsoft.com/office/powerpoint/2010/main" val="378051658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Ônus da prova da jornada de trabalho – Súmula 338 TST</a:t>
            </a:r>
          </a:p>
        </p:txBody>
      </p:sp>
      <p:sp>
        <p:nvSpPr>
          <p:cNvPr id="3" name="Espaço Reservado para Conteúdo 2"/>
          <p:cNvSpPr>
            <a:spLocks noGrp="1"/>
          </p:cNvSpPr>
          <p:nvPr>
            <p:ph idx="1"/>
          </p:nvPr>
        </p:nvSpPr>
        <p:spPr/>
        <p:txBody>
          <a:bodyPr>
            <a:normAutofit/>
          </a:bodyPr>
          <a:lstStyle/>
          <a:p>
            <a:r>
              <a:rPr lang="pt-BR" dirty="0"/>
              <a:t>III - Os cartões de ponto que demonstram horários de entrada e saída uniformes são inválidos como meio de prova, invertendo-se o ônus da prova, relativo às horas extras, que passa a ser do empregador, prevalecendo a jornada da inicial se dele não se desincumbir.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108</a:t>
            </a:fld>
            <a:endParaRPr lang="pt-BR"/>
          </a:p>
        </p:txBody>
      </p:sp>
    </p:spTree>
    <p:extLst>
      <p:ext uri="{BB962C8B-B14F-4D97-AF65-F5344CB8AC3E}">
        <p14:creationId xmlns:p14="http://schemas.microsoft.com/office/powerpoint/2010/main" val="345381244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Intervalos</a:t>
            </a:r>
            <a:endParaRPr lang="pt-BR"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3768" y="1772816"/>
            <a:ext cx="447675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109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Súmula Nº </a:t>
            </a:r>
            <a:r>
              <a:rPr lang="pt-BR" dirty="0" smtClean="0"/>
              <a:t>449 TST – conversão da OJ 372 SDI I TST</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a:t>MINUTOS QUE ANTECEDEM E SUCEDEM A JORNADA DE TRABALHO. LEI Nº 10.243, DE 19.06.2001. </a:t>
            </a:r>
            <a:r>
              <a:rPr lang="pt-BR" dirty="0" smtClean="0"/>
              <a:t>NORMA </a:t>
            </a:r>
            <a:r>
              <a:rPr lang="pt-BR" dirty="0"/>
              <a:t>C</a:t>
            </a:r>
            <a:r>
              <a:rPr lang="pt-BR" dirty="0" smtClean="0"/>
              <a:t>OLETIVA</a:t>
            </a:r>
            <a:r>
              <a:rPr lang="pt-BR" dirty="0"/>
              <a:t>. </a:t>
            </a:r>
            <a:r>
              <a:rPr lang="pt-BR" dirty="0" smtClean="0"/>
              <a:t>FLEXIBILIZAÇÃO</a:t>
            </a:r>
            <a:r>
              <a:rPr lang="pt-BR" dirty="0"/>
              <a:t>. IMPOSSIBILIDADE.  </a:t>
            </a:r>
            <a:endParaRPr lang="pt-BR" dirty="0" smtClean="0"/>
          </a:p>
          <a:p>
            <a:r>
              <a:rPr lang="pt-BR" dirty="0" smtClean="0"/>
              <a:t>A </a:t>
            </a:r>
            <a:r>
              <a:rPr lang="pt-BR" dirty="0"/>
              <a:t>partir da vigência da Lei nº 10.243, de 19.06.2001, que acrescentou o § 1º ao art. 58 da CLT, não mais prevalece cláusula prevista em convenção ou acordo coletivo que </a:t>
            </a:r>
            <a:r>
              <a:rPr lang="pt-BR" dirty="0" err="1"/>
              <a:t>elastece</a:t>
            </a:r>
            <a:r>
              <a:rPr lang="pt-BR" dirty="0"/>
              <a:t> o limite de 5 minutos que antecedem e sucedem a jornada de trabalho para fins de apuração das horas </a:t>
            </a:r>
            <a:r>
              <a:rPr lang="pt-BR" dirty="0" smtClean="0"/>
              <a:t>extras. (</a:t>
            </a:r>
            <a:r>
              <a:rPr lang="pt-BR" u="sng" dirty="0" smtClean="0"/>
              <a:t>Conversão em 05/2014</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a:t>
            </a:fld>
            <a:endParaRPr lang="pt-BR"/>
          </a:p>
        </p:txBody>
      </p:sp>
    </p:spTree>
    <p:extLst>
      <p:ext uri="{BB962C8B-B14F-4D97-AF65-F5344CB8AC3E}">
        <p14:creationId xmlns:p14="http://schemas.microsoft.com/office/powerpoint/2010/main" val="95544848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Intervalos</a:t>
            </a:r>
            <a:endParaRPr lang="pt-BR" b="1" dirty="0"/>
          </a:p>
        </p:txBody>
      </p:sp>
      <p:sp>
        <p:nvSpPr>
          <p:cNvPr id="3" name="Espaço Reservado para Conteúdo 2"/>
          <p:cNvSpPr>
            <a:spLocks noGrp="1"/>
          </p:cNvSpPr>
          <p:nvPr>
            <p:ph idx="1"/>
          </p:nvPr>
        </p:nvSpPr>
        <p:spPr/>
        <p:txBody>
          <a:bodyPr>
            <a:normAutofit fontScale="92500" lnSpcReduction="10000"/>
          </a:bodyPr>
          <a:lstStyle/>
          <a:p>
            <a:r>
              <a:rPr lang="pt-BR" dirty="0"/>
              <a:t>Não computados na duração do trabalho – Art. 71, § 2º, CLT</a:t>
            </a:r>
          </a:p>
          <a:p>
            <a:r>
              <a:rPr lang="pt-BR" dirty="0" smtClean="0"/>
              <a:t>Entre dois turnos – entre/</a:t>
            </a:r>
            <a:r>
              <a:rPr lang="pt-BR" dirty="0" err="1" smtClean="0"/>
              <a:t>interjornada</a:t>
            </a:r>
            <a:r>
              <a:rPr lang="pt-BR" dirty="0" smtClean="0"/>
              <a:t> – Art. 66, CLT </a:t>
            </a:r>
          </a:p>
          <a:p>
            <a:r>
              <a:rPr lang="pt-BR" dirty="0" smtClean="0"/>
              <a:t>Dentro da mesma jornada – intrajornada – Art. 71, CLT – mínimo de 1 e máximo de 2h</a:t>
            </a:r>
          </a:p>
          <a:p>
            <a:r>
              <a:rPr lang="pt-BR" dirty="0" smtClean="0"/>
              <a:t>Pausa </a:t>
            </a:r>
            <a:r>
              <a:rPr lang="pt-BR" dirty="0"/>
              <a:t>antes de iniciar horas extras: 15min</a:t>
            </a:r>
          </a:p>
          <a:p>
            <a:pPr marL="900000">
              <a:buFont typeface="Arial" pitchFamily="34" charset="0"/>
              <a:buChar char="•"/>
            </a:pPr>
            <a:r>
              <a:rPr lang="pt-BR" sz="2800" dirty="0"/>
              <a:t>Menor – Art. 413 CLT</a:t>
            </a:r>
          </a:p>
          <a:p>
            <a:pPr marL="900000">
              <a:buFont typeface="Arial" pitchFamily="34" charset="0"/>
              <a:buChar char="•"/>
            </a:pPr>
            <a:r>
              <a:rPr lang="pt-BR" sz="2800" dirty="0" smtClean="0"/>
              <a:t>Mulher </a:t>
            </a:r>
            <a:r>
              <a:rPr lang="pt-BR" sz="2800" dirty="0"/>
              <a:t>– Art. 384 </a:t>
            </a:r>
            <a:r>
              <a:rPr lang="pt-BR" sz="2800" dirty="0" smtClean="0"/>
              <a:t>CLT – é constitucional?</a:t>
            </a:r>
            <a:endParaRPr lang="pt-BR" sz="28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110</a:t>
            </a:fld>
            <a:endParaRPr lang="pt-BR"/>
          </a:p>
        </p:txBody>
      </p:sp>
    </p:spTree>
    <p:extLst>
      <p:ext uri="{BB962C8B-B14F-4D97-AF65-F5344CB8AC3E}">
        <p14:creationId xmlns:p14="http://schemas.microsoft.com/office/powerpoint/2010/main" val="13735186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Decisão TRT 9ª </a:t>
            </a:r>
            <a:r>
              <a:rPr lang="pt-BR" dirty="0" smtClean="0"/>
              <a:t>Região – constitucionalidade Art. 384 CLT</a:t>
            </a:r>
            <a:endParaRPr lang="pt-BR" dirty="0"/>
          </a:p>
        </p:txBody>
      </p:sp>
      <p:sp>
        <p:nvSpPr>
          <p:cNvPr id="3" name="Espaço Reservado para Conteúdo 2"/>
          <p:cNvSpPr>
            <a:spLocks noGrp="1"/>
          </p:cNvSpPr>
          <p:nvPr>
            <p:ph idx="1"/>
          </p:nvPr>
        </p:nvSpPr>
        <p:spPr/>
        <p:txBody>
          <a:bodyPr>
            <a:normAutofit fontScale="92500"/>
          </a:bodyPr>
          <a:lstStyle/>
          <a:p>
            <a:r>
              <a:rPr lang="pt-BR" sz="2800" dirty="0" smtClean="0"/>
              <a:t>O </a:t>
            </a:r>
            <a:r>
              <a:rPr lang="pt-BR" sz="2800" dirty="0"/>
              <a:t>art. 384, da CLT, </a:t>
            </a:r>
            <a:r>
              <a:rPr lang="pt-BR" sz="2800" dirty="0" smtClean="0"/>
              <a:t>[...]. </a:t>
            </a:r>
            <a:r>
              <a:rPr lang="pt-BR" sz="2800" dirty="0"/>
              <a:t>Por suas razões sociais e históricas não implicou ofensa ao princípio constitucional da igualdade (art. 5º, I, da Constituição Federal). Significou, antes, a aplicação da justiça distributiva, já defendida por Aristóteles. Porém, se o que se questiona é a igualdade de tratamento, </a:t>
            </a:r>
            <a:r>
              <a:rPr lang="pt-BR" sz="2800" u="sng" dirty="0"/>
              <a:t>o mais coerente seria, diante da magnitude do princípio da isonomia, que se lutasse por ampliar o alcance da norma a todos os trabalhadores</a:t>
            </a:r>
            <a:r>
              <a:rPr lang="pt-BR" sz="2800" dirty="0"/>
              <a:t>, o que, aliás</a:t>
            </a:r>
            <a:r>
              <a:rPr lang="pt-BR" sz="2800" dirty="0" smtClean="0"/>
              <a:t>,</a:t>
            </a:r>
            <a:r>
              <a:rPr lang="pt-BR" sz="2800" dirty="0"/>
              <a:t> já deveria ter ocorrido dadas as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111</a:t>
            </a:fld>
            <a:endParaRPr lang="pt-BR"/>
          </a:p>
        </p:txBody>
      </p:sp>
    </p:spTree>
    <p:extLst>
      <p:ext uri="{BB962C8B-B14F-4D97-AF65-F5344CB8AC3E}">
        <p14:creationId xmlns:p14="http://schemas.microsoft.com/office/powerpoint/2010/main" val="276080980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112</a:t>
            </a:fld>
            <a:endParaRPr lang="pt-BR"/>
          </a:p>
        </p:txBody>
      </p:sp>
      <p:sp>
        <p:nvSpPr>
          <p:cNvPr id="3" name="Espaço Reservado para Conteúdo 2"/>
          <p:cNvSpPr>
            <a:spLocks noGrp="1"/>
          </p:cNvSpPr>
          <p:nvPr>
            <p:ph idx="4294967295"/>
          </p:nvPr>
        </p:nvSpPr>
        <p:spPr>
          <a:xfrm>
            <a:off x="827584" y="476672"/>
            <a:ext cx="7467600" cy="5678091"/>
          </a:xfrm>
        </p:spPr>
        <p:txBody>
          <a:bodyPr>
            <a:normAutofit/>
          </a:bodyPr>
          <a:lstStyle/>
          <a:p>
            <a:r>
              <a:rPr lang="pt-BR" sz="2800" dirty="0" smtClean="0"/>
              <a:t>consequências </a:t>
            </a:r>
            <a:r>
              <a:rPr lang="pt-BR" sz="2800" dirty="0"/>
              <a:t>perversas do trabalho extraordinário a todos os trabalhadores, independente de gênero. O que não parece correto é eliminar a proteção ao argumento de que atende apenas um segmento social. Recurso do autor a que se dá provimento.</a:t>
            </a:r>
          </a:p>
          <a:p>
            <a:r>
              <a:rPr lang="pt-BR" sz="2800" dirty="0"/>
              <a:t>TRT-PR-03000-2009-069-09-00-0-ACO-14315-2013 - 2A. </a:t>
            </a:r>
            <a:r>
              <a:rPr lang="pt-BR" sz="2800" dirty="0" smtClean="0"/>
              <a:t>Turma. Relator</a:t>
            </a:r>
            <a:r>
              <a:rPr lang="pt-BR" sz="2800" dirty="0"/>
              <a:t>: </a:t>
            </a:r>
            <a:r>
              <a:rPr lang="pt-BR" sz="2800" dirty="0" smtClean="0"/>
              <a:t>Marlene T</a:t>
            </a:r>
            <a:r>
              <a:rPr lang="pt-BR" sz="2800" dirty="0"/>
              <a:t>. </a:t>
            </a:r>
            <a:r>
              <a:rPr lang="pt-BR" sz="2800" dirty="0" err="1" smtClean="0"/>
              <a:t>Fuverki</a:t>
            </a:r>
            <a:r>
              <a:rPr lang="pt-BR" sz="2800" dirty="0" smtClean="0"/>
              <a:t> </a:t>
            </a:r>
            <a:r>
              <a:rPr lang="pt-BR" sz="2800" dirty="0" err="1" smtClean="0"/>
              <a:t>Suguimatsu</a:t>
            </a:r>
            <a:r>
              <a:rPr lang="pt-BR" sz="2800" dirty="0" smtClean="0"/>
              <a:t>. </a:t>
            </a:r>
            <a:r>
              <a:rPr lang="pt-BR" sz="2800" dirty="0"/>
              <a:t>Publicado no DEJT em </a:t>
            </a:r>
            <a:r>
              <a:rPr lang="pt-BR" sz="2800" dirty="0" smtClean="0"/>
              <a:t>23-04-2013</a:t>
            </a:r>
            <a:endParaRPr lang="pt-BR" sz="2800" dirty="0"/>
          </a:p>
        </p:txBody>
      </p:sp>
    </p:spTree>
    <p:extLst>
      <p:ext uri="{BB962C8B-B14F-4D97-AF65-F5344CB8AC3E}">
        <p14:creationId xmlns:p14="http://schemas.microsoft.com/office/powerpoint/2010/main" val="419884535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Decisão TRT </a:t>
            </a:r>
            <a:r>
              <a:rPr lang="pt-BR" dirty="0" smtClean="0"/>
              <a:t>15ª </a:t>
            </a:r>
            <a:r>
              <a:rPr lang="pt-BR" dirty="0"/>
              <a:t>Região – constitucionalidade Art. 384 CLT</a:t>
            </a:r>
          </a:p>
        </p:txBody>
      </p:sp>
      <p:sp>
        <p:nvSpPr>
          <p:cNvPr id="3" name="Espaço Reservado para Conteúdo 2"/>
          <p:cNvSpPr>
            <a:spLocks noGrp="1"/>
          </p:cNvSpPr>
          <p:nvPr>
            <p:ph idx="1"/>
          </p:nvPr>
        </p:nvSpPr>
        <p:spPr/>
        <p:txBody>
          <a:bodyPr>
            <a:normAutofit fontScale="77500" lnSpcReduction="20000"/>
          </a:bodyPr>
          <a:lstStyle/>
          <a:p>
            <a:r>
              <a:rPr lang="pt-BR" dirty="0"/>
              <a:t>INTERVALO ART. 384, CLT. TRABALHADOR DO SEXO MASCULINO. INAPLICABILIDADE. A previsão do art. 384, CLT, cuja constitucionalidade já se encontra pacificada no âmbito do C. TST (Incidente de Inconstitucionalidade em Recurso de Revista TST-IIN-RR-1.540/2005-046-12-00.5, em 17/11/2008), privilegia o princípio da isonomia ao dispensar às trabalhadoras diferente tratamento dado àqueles obreiros do sexo masculino, dada sua complexidade física distinta. </a:t>
            </a:r>
            <a:endParaRPr lang="pt-BR" dirty="0" smtClean="0"/>
          </a:p>
          <a:p>
            <a:r>
              <a:rPr lang="pt-BR" cap="all" dirty="0"/>
              <a:t>4ª </a:t>
            </a:r>
            <a:r>
              <a:rPr lang="pt-BR" dirty="0" smtClean="0"/>
              <a:t>Turma </a:t>
            </a:r>
            <a:r>
              <a:rPr lang="pt-BR" cap="all" dirty="0" smtClean="0"/>
              <a:t>– </a:t>
            </a:r>
            <a:r>
              <a:rPr lang="pt-BR" cap="all" dirty="0"/>
              <a:t>8ª </a:t>
            </a:r>
            <a:r>
              <a:rPr lang="pt-BR" dirty="0" smtClean="0"/>
              <a:t>Câmara</a:t>
            </a:r>
            <a:r>
              <a:rPr lang="pt-BR" cap="all" dirty="0" smtClean="0"/>
              <a:t>. </a:t>
            </a:r>
            <a:r>
              <a:rPr lang="pt-BR" dirty="0" smtClean="0"/>
              <a:t>Processo </a:t>
            </a:r>
            <a:r>
              <a:rPr lang="pt-BR" cap="all" dirty="0" smtClean="0"/>
              <a:t>TRT </a:t>
            </a:r>
            <a:r>
              <a:rPr lang="pt-BR" cap="all" dirty="0"/>
              <a:t>15ª </a:t>
            </a:r>
            <a:r>
              <a:rPr lang="pt-BR" dirty="0" smtClean="0"/>
              <a:t>Região </a:t>
            </a:r>
            <a:r>
              <a:rPr lang="pt-BR" cap="all" dirty="0" smtClean="0"/>
              <a:t>– </a:t>
            </a:r>
            <a:r>
              <a:rPr lang="pt-BR" cap="all" dirty="0"/>
              <a:t>Nº 0001590-73.2011.5.15.0134 </a:t>
            </a:r>
            <a:r>
              <a:rPr lang="pt-BR" cap="all" dirty="0" smtClean="0"/>
              <a:t>RO</a:t>
            </a:r>
            <a:r>
              <a:rPr lang="pt-BR" dirty="0" smtClean="0"/>
              <a:t>. Relator Claudinei Zapata Marques. Disponível em 07/11/2013.</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113</a:t>
            </a:fld>
            <a:endParaRPr lang="pt-BR"/>
          </a:p>
        </p:txBody>
      </p:sp>
    </p:spTree>
    <p:extLst>
      <p:ext uri="{BB962C8B-B14F-4D97-AF65-F5344CB8AC3E}">
        <p14:creationId xmlns:p14="http://schemas.microsoft.com/office/powerpoint/2010/main" val="99249205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Intervalos - peculiaridades</a:t>
            </a:r>
            <a:endParaRPr lang="pt-BR" b="1" dirty="0"/>
          </a:p>
        </p:txBody>
      </p:sp>
      <p:sp>
        <p:nvSpPr>
          <p:cNvPr id="3" name="Espaço Reservado para Conteúdo 2"/>
          <p:cNvSpPr>
            <a:spLocks noGrp="1"/>
          </p:cNvSpPr>
          <p:nvPr>
            <p:ph idx="1"/>
          </p:nvPr>
        </p:nvSpPr>
        <p:spPr/>
        <p:txBody>
          <a:bodyPr>
            <a:normAutofit/>
          </a:bodyPr>
          <a:lstStyle/>
          <a:p>
            <a:r>
              <a:rPr lang="pt-BR" sz="2900" dirty="0" smtClean="0"/>
              <a:t>Redução </a:t>
            </a:r>
            <a:r>
              <a:rPr lang="pt-BR" sz="2900" dirty="0"/>
              <a:t>ou supressão por ACT/ CCT </a:t>
            </a:r>
            <a:r>
              <a:rPr lang="pt-BR" sz="2900" dirty="0" smtClean="0"/>
              <a:t>– Súmula 437, II TST </a:t>
            </a:r>
            <a:r>
              <a:rPr lang="pt-BR" sz="2900" dirty="0"/>
              <a:t>– cláusula inválida</a:t>
            </a:r>
          </a:p>
          <a:p>
            <a:r>
              <a:rPr lang="pt-BR" sz="2900" dirty="0"/>
              <a:t>Redução somente por ato do MTE - refeitório - Art. 71, §3°</a:t>
            </a:r>
          </a:p>
          <a:p>
            <a:r>
              <a:rPr lang="pt-BR" sz="2900" dirty="0"/>
              <a:t>Consequência: </a:t>
            </a:r>
            <a:r>
              <a:rPr lang="pt-BR" sz="2900" dirty="0" smtClean="0"/>
              <a:t>Súmula 437, I TST </a:t>
            </a:r>
            <a:r>
              <a:rPr lang="pt-BR" sz="2900" dirty="0"/>
              <a:t>– período total HE</a:t>
            </a:r>
          </a:p>
          <a:p>
            <a:r>
              <a:rPr lang="pt-BR" sz="2900" dirty="0" smtClean="0"/>
              <a:t>Natureza </a:t>
            </a:r>
            <a:r>
              <a:rPr lang="pt-BR" sz="2900" dirty="0"/>
              <a:t>jurídica de salário – </a:t>
            </a:r>
            <a:r>
              <a:rPr lang="pt-BR" sz="2900" dirty="0" smtClean="0"/>
              <a:t>Súmula </a:t>
            </a:r>
            <a:r>
              <a:rPr lang="pt-BR" sz="2900" dirty="0"/>
              <a:t>437, </a:t>
            </a:r>
            <a:r>
              <a:rPr lang="pt-BR" sz="2900" dirty="0" smtClean="0"/>
              <a:t>III TST</a:t>
            </a:r>
            <a:endParaRPr lang="pt-BR" sz="29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114</a:t>
            </a:fld>
            <a:endParaRPr lang="pt-BR"/>
          </a:p>
        </p:txBody>
      </p:sp>
    </p:spTree>
    <p:extLst>
      <p:ext uri="{BB962C8B-B14F-4D97-AF65-F5344CB8AC3E}">
        <p14:creationId xmlns:p14="http://schemas.microsoft.com/office/powerpoint/2010/main" val="201668085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Intervalos</a:t>
            </a:r>
            <a:endParaRPr lang="pt-BR" b="1" dirty="0"/>
          </a:p>
        </p:txBody>
      </p:sp>
      <p:sp>
        <p:nvSpPr>
          <p:cNvPr id="3" name="Espaço Reservado para Conteúdo 2"/>
          <p:cNvSpPr>
            <a:spLocks noGrp="1"/>
          </p:cNvSpPr>
          <p:nvPr>
            <p:ph idx="1"/>
          </p:nvPr>
        </p:nvSpPr>
        <p:spPr/>
        <p:txBody>
          <a:bodyPr>
            <a:normAutofit lnSpcReduction="10000"/>
          </a:bodyPr>
          <a:lstStyle/>
          <a:p>
            <a:r>
              <a:rPr lang="pt-BR" sz="2900" dirty="0" smtClean="0"/>
              <a:t>Maior que o legal (2h) – mediante ACT/CCT - desrespeito: excedente = HE</a:t>
            </a:r>
          </a:p>
          <a:p>
            <a:pPr>
              <a:spcAft>
                <a:spcPts val="1200"/>
              </a:spcAft>
            </a:pPr>
            <a:r>
              <a:rPr lang="pt-BR" sz="2900" dirty="0" smtClean="0"/>
              <a:t>Jornada de 6h com labor em HE habitual – Súmula 437, IV TST – intervalo de 1h ou HE</a:t>
            </a:r>
          </a:p>
          <a:p>
            <a:r>
              <a:rPr lang="pt-BR" sz="2900" dirty="0"/>
              <a:t>Dúvida: motorista que não usufrui o intervalo tem direito à HE</a:t>
            </a:r>
            <a:r>
              <a:rPr lang="pt-BR" sz="2900" dirty="0" smtClean="0"/>
              <a:t>? Súmula 437, II TST – impossibilidade de redução/ fracionamento – conflito com Lei 13.103/2015</a:t>
            </a:r>
            <a:endParaRPr lang="pt-BR" sz="29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115</a:t>
            </a:fld>
            <a:endParaRPr lang="pt-BR"/>
          </a:p>
        </p:txBody>
      </p:sp>
    </p:spTree>
    <p:extLst>
      <p:ext uri="{BB962C8B-B14F-4D97-AF65-F5344CB8AC3E}">
        <p14:creationId xmlns:p14="http://schemas.microsoft.com/office/powerpoint/2010/main" val="369635574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b="1" dirty="0" err="1" smtClean="0"/>
              <a:t>Interjornadas</a:t>
            </a:r>
            <a:r>
              <a:rPr lang="pt-BR" b="1" dirty="0" smtClean="0"/>
              <a:t> ou </a:t>
            </a:r>
            <a:r>
              <a:rPr lang="pt-BR" b="1" dirty="0" err="1" smtClean="0"/>
              <a:t>entrejornadas</a:t>
            </a:r>
            <a:endParaRPr lang="pt-BR" b="1" dirty="0"/>
          </a:p>
        </p:txBody>
      </p:sp>
      <p:sp>
        <p:nvSpPr>
          <p:cNvPr id="3" name="Espaço Reservado para Conteúdo 2"/>
          <p:cNvSpPr>
            <a:spLocks noGrp="1"/>
          </p:cNvSpPr>
          <p:nvPr>
            <p:ph idx="1"/>
          </p:nvPr>
        </p:nvSpPr>
        <p:spPr/>
        <p:txBody>
          <a:bodyPr>
            <a:normAutofit fontScale="85000" lnSpcReduction="10000"/>
          </a:bodyPr>
          <a:lstStyle/>
          <a:p>
            <a:r>
              <a:rPr lang="pt-BR" dirty="0" smtClean="0"/>
              <a:t>RSR = 24 </a:t>
            </a:r>
            <a:r>
              <a:rPr lang="pt-BR" dirty="0"/>
              <a:t>horas + 11 </a:t>
            </a:r>
            <a:r>
              <a:rPr lang="pt-BR" dirty="0" smtClean="0"/>
              <a:t>– Art</a:t>
            </a:r>
            <a:r>
              <a:rPr lang="pt-BR" dirty="0"/>
              <a:t>. 7º, XV, CF e Lei 605/49</a:t>
            </a:r>
          </a:p>
          <a:p>
            <a:r>
              <a:rPr lang="pt-BR" dirty="0" smtClean="0"/>
              <a:t>Art. 229 CLT - telegrafia, telefonia submarina – em jornadas variáveis, máximo 7 h diárias com 20 minutos de intervalo para mais de 3 h de trabalho – intervalo </a:t>
            </a:r>
            <a:r>
              <a:rPr lang="pt-BR" dirty="0" err="1" smtClean="0"/>
              <a:t>entrejornadas</a:t>
            </a:r>
            <a:r>
              <a:rPr lang="pt-BR" dirty="0" smtClean="0"/>
              <a:t> 17 h</a:t>
            </a:r>
          </a:p>
          <a:p>
            <a:r>
              <a:rPr lang="pt-BR" dirty="0" smtClean="0"/>
              <a:t>Art. 235 </a:t>
            </a:r>
            <a:r>
              <a:rPr lang="pt-BR" i="1" dirty="0" smtClean="0"/>
              <a:t>caput </a:t>
            </a:r>
            <a:r>
              <a:rPr lang="pt-BR" dirty="0" smtClean="0"/>
              <a:t>e §2° da CLT - operador cinematográfico: mínimo de 12 horas </a:t>
            </a:r>
            <a:r>
              <a:rPr lang="pt-BR" dirty="0" err="1" smtClean="0"/>
              <a:t>entrejornadas</a:t>
            </a:r>
            <a:r>
              <a:rPr lang="pt-BR" dirty="0" smtClean="0"/>
              <a:t>.</a:t>
            </a:r>
          </a:p>
          <a:p>
            <a:r>
              <a:rPr lang="pt-BR" dirty="0"/>
              <a:t>Desrespeito = pagamento </a:t>
            </a:r>
            <a:r>
              <a:rPr lang="pt-BR" dirty="0" smtClean="0"/>
              <a:t>da totalidade como </a:t>
            </a:r>
            <a:r>
              <a:rPr lang="pt-BR" dirty="0"/>
              <a:t>HE – Súmula 110 TST c/c OJ 355 SDI – I </a:t>
            </a:r>
            <a:r>
              <a:rPr lang="pt-BR" dirty="0" smtClean="0"/>
              <a:t>TST</a:t>
            </a:r>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116</a:t>
            </a:fld>
            <a:endParaRPr lang="pt-BR"/>
          </a:p>
        </p:txBody>
      </p:sp>
    </p:spTree>
    <p:extLst>
      <p:ext uri="{BB962C8B-B14F-4D97-AF65-F5344CB8AC3E}">
        <p14:creationId xmlns:p14="http://schemas.microsoft.com/office/powerpoint/2010/main" val="192704912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Intervalos computados como tempo de trabalho </a:t>
            </a:r>
            <a:endParaRPr lang="pt-BR" b="1" dirty="0"/>
          </a:p>
        </p:txBody>
      </p:sp>
      <p:sp>
        <p:nvSpPr>
          <p:cNvPr id="3" name="Espaço Reservado para Conteúdo 2"/>
          <p:cNvSpPr>
            <a:spLocks noGrp="1"/>
          </p:cNvSpPr>
          <p:nvPr>
            <p:ph idx="1"/>
          </p:nvPr>
        </p:nvSpPr>
        <p:spPr/>
        <p:txBody>
          <a:bodyPr>
            <a:normAutofit fontScale="92500" lnSpcReduction="10000"/>
          </a:bodyPr>
          <a:lstStyle/>
          <a:p>
            <a:r>
              <a:rPr lang="pt-BR" dirty="0" smtClean="0"/>
              <a:t>Digitadores – Súmula 346 TST – aplicação do Art. 72, CLT – 10min a cada 90</a:t>
            </a:r>
          </a:p>
          <a:p>
            <a:r>
              <a:rPr lang="pt-BR" dirty="0" smtClean="0"/>
              <a:t>Câmaras frigoríficas – Art. 253 CLT – 20 min a cada 1h e 40min</a:t>
            </a:r>
          </a:p>
          <a:p>
            <a:r>
              <a:rPr lang="pt-BR" dirty="0" smtClean="0"/>
              <a:t>Minas – Art. 298 CLT – 15min a cada 3h</a:t>
            </a:r>
          </a:p>
          <a:p>
            <a:r>
              <a:rPr lang="pt-BR" dirty="0"/>
              <a:t>Intervalos de </a:t>
            </a:r>
            <a:r>
              <a:rPr lang="pt-BR" dirty="0" smtClean="0"/>
              <a:t>amamentação – Art. 396, CLT – 2 X 30min – 6 meses de idade do bebê</a:t>
            </a:r>
          </a:p>
          <a:p>
            <a:pPr marL="420624" lvl="2" indent="-384048">
              <a:buClr>
                <a:schemeClr val="accent1"/>
              </a:buClr>
              <a:buSzPct val="80000"/>
              <a:buFont typeface="Wingdings 2"/>
              <a:buChar char=""/>
            </a:pPr>
            <a:r>
              <a:rPr lang="pt-BR" sz="3000" dirty="0"/>
              <a:t>Não previsto em lei – espontaneamente – Súmula 118 </a:t>
            </a:r>
            <a:r>
              <a:rPr lang="pt-BR" sz="3000" dirty="0" smtClean="0"/>
              <a:t>TST – pagamento como HE se extrapolar a jornada máxima</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117</a:t>
            </a:fld>
            <a:endParaRPr lang="pt-BR"/>
          </a:p>
        </p:txBody>
      </p:sp>
    </p:spTree>
    <p:extLst>
      <p:ext uri="{BB962C8B-B14F-4D97-AF65-F5344CB8AC3E}">
        <p14:creationId xmlns:p14="http://schemas.microsoft.com/office/powerpoint/2010/main" val="358265651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118</a:t>
            </a:fld>
            <a:endParaRPr lang="pt-BR"/>
          </a:p>
        </p:txBody>
      </p:sp>
      <p:sp>
        <p:nvSpPr>
          <p:cNvPr id="2" name="Título 1"/>
          <p:cNvSpPr>
            <a:spLocks noGrp="1"/>
          </p:cNvSpPr>
          <p:nvPr>
            <p:ph type="title"/>
          </p:nvPr>
        </p:nvSpPr>
        <p:spPr>
          <a:xfrm>
            <a:off x="467544" y="569681"/>
            <a:ext cx="6629400" cy="1440160"/>
          </a:xfrm>
        </p:spPr>
        <p:txBody>
          <a:bodyPr/>
          <a:lstStyle/>
          <a:p>
            <a:r>
              <a:rPr lang="pt-BR" dirty="0" smtClean="0"/>
              <a:t>Repouso Semanal Remunerado</a:t>
            </a:r>
            <a:endParaRPr lang="pt-BR" dirty="0"/>
          </a:p>
        </p:txBody>
      </p:sp>
      <p:pic>
        <p:nvPicPr>
          <p:cNvPr id="2050"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547664" y="2015003"/>
            <a:ext cx="6572250" cy="4019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486166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b="1" dirty="0" smtClean="0"/>
              <a:t>Repouso semanal remunerado</a:t>
            </a:r>
            <a:endParaRPr lang="pt-BR" dirty="0"/>
          </a:p>
        </p:txBody>
      </p:sp>
      <p:sp>
        <p:nvSpPr>
          <p:cNvPr id="3" name="Espaço Reservado para Conteúdo 2"/>
          <p:cNvSpPr>
            <a:spLocks noGrp="1"/>
          </p:cNvSpPr>
          <p:nvPr>
            <p:ph idx="1"/>
          </p:nvPr>
        </p:nvSpPr>
        <p:spPr/>
        <p:txBody>
          <a:bodyPr>
            <a:normAutofit/>
          </a:bodyPr>
          <a:lstStyle/>
          <a:p>
            <a:r>
              <a:rPr lang="pt-BR" dirty="0" smtClean="0"/>
              <a:t>Origem: vinculada às festas religiosas – participação obrigatória</a:t>
            </a:r>
          </a:p>
          <a:p>
            <a:r>
              <a:rPr lang="pt-BR" dirty="0" smtClean="0"/>
              <a:t>Brasil: remunerado a partir da CF 1946</a:t>
            </a:r>
          </a:p>
          <a:p>
            <a:r>
              <a:rPr lang="pt-BR" dirty="0" smtClean="0"/>
              <a:t>CF 1988 – preferencialmente aos domingos</a:t>
            </a:r>
          </a:p>
          <a:p>
            <a:r>
              <a:rPr lang="pt-BR" dirty="0" smtClean="0"/>
              <a:t>Lei 605/49 – 24 horas </a:t>
            </a:r>
            <a:r>
              <a:rPr lang="pt-BR" dirty="0"/>
              <a:t>consecutivas </a:t>
            </a:r>
          </a:p>
          <a:p>
            <a:r>
              <a:rPr lang="pt-BR" dirty="0"/>
              <a:t>Desrespeito: pagamento em dobro – Art. 9º Lei </a:t>
            </a:r>
            <a:r>
              <a:rPr lang="pt-BR" dirty="0" smtClean="0"/>
              <a:t>605/49</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119</a:t>
            </a:fld>
            <a:endParaRPr lang="pt-B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Decisão TRT 9ª Região – tempo à disposição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HORÁRIO </a:t>
            </a:r>
            <a:r>
              <a:rPr lang="pt-BR" dirty="0"/>
              <a:t>REGISTRADO SUPERIOR AO HORÁRIO COMPUTADO PARA FINS DE JORNADA DE TRABALHO. TEMPO DESPENDIDO PARA TROCA DE UNIFORME. A exigência do uniforme, pelo empregador, no interesse/necessidade do empreendimento, dita obrigação a este de </a:t>
            </a:r>
            <a:r>
              <a:rPr lang="pt-BR" u="sng" dirty="0"/>
              <a:t>computar na jornada do trabalhador o tempo destinado a troca de uniforme </a:t>
            </a:r>
            <a:r>
              <a:rPr lang="pt-BR" dirty="0"/>
              <a:t>(art. 4º, CLT), sendo irrelevante se o autor podia vir de casa já uniformizado.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12</a:t>
            </a:fld>
            <a:endParaRPr lang="pt-BR"/>
          </a:p>
        </p:txBody>
      </p:sp>
    </p:spTree>
    <p:extLst>
      <p:ext uri="{BB962C8B-B14F-4D97-AF65-F5344CB8AC3E}">
        <p14:creationId xmlns:p14="http://schemas.microsoft.com/office/powerpoint/2010/main" val="48186347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b="1" dirty="0"/>
              <a:t>Repouso semanal remunerado</a:t>
            </a:r>
          </a:p>
        </p:txBody>
      </p:sp>
      <p:sp>
        <p:nvSpPr>
          <p:cNvPr id="3" name="Espaço Reservado para Conteúdo 2"/>
          <p:cNvSpPr>
            <a:spLocks noGrp="1"/>
          </p:cNvSpPr>
          <p:nvPr>
            <p:ph idx="1"/>
          </p:nvPr>
        </p:nvSpPr>
        <p:spPr/>
        <p:txBody>
          <a:bodyPr>
            <a:normAutofit/>
          </a:bodyPr>
          <a:lstStyle/>
          <a:p>
            <a:r>
              <a:rPr lang="pt-BR" dirty="0"/>
              <a:t>Aplicável aos domésticos – Lei 11.324/06 revogou alínea “a” do Art. </a:t>
            </a:r>
            <a:r>
              <a:rPr lang="pt-BR" dirty="0" smtClean="0"/>
              <a:t>5º da Lei 605/49 (excluía os domésticos)</a:t>
            </a:r>
            <a:endParaRPr lang="pt-BR" dirty="0"/>
          </a:p>
          <a:p>
            <a:r>
              <a:rPr lang="pt-BR" dirty="0"/>
              <a:t>Requisito – Art. 6º </a:t>
            </a:r>
            <a:r>
              <a:rPr lang="pt-BR" dirty="0" smtClean="0"/>
              <a:t>Lei 605/49 - </a:t>
            </a:r>
            <a:r>
              <a:rPr lang="pt-BR" dirty="0"/>
              <a:t>jornada semanal completa, sob pena de desconto do dia da falta e do </a:t>
            </a:r>
            <a:r>
              <a:rPr lang="pt-BR" dirty="0" smtClean="0"/>
              <a:t>RSR</a:t>
            </a:r>
          </a:p>
          <a:p>
            <a:r>
              <a:rPr lang="pt-BR" dirty="0" smtClean="0"/>
              <a:t>Integração nas horas extras - OJ 394 SDI – I TST – não integra as demais verbas – </a:t>
            </a:r>
            <a:r>
              <a:rPr lang="pt-BR" i="1" dirty="0" smtClean="0"/>
              <a:t>bis in idem</a:t>
            </a:r>
            <a:endParaRPr lang="pt-BR" i="1" dirty="0"/>
          </a:p>
          <a:p>
            <a:endParaRPr lang="pt-BR" dirty="0" smtClean="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120</a:t>
            </a:fld>
            <a:endParaRPr lang="pt-B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PORTARIA </a:t>
            </a:r>
            <a:r>
              <a:rPr lang="pt-BR" b="1" dirty="0" smtClean="0"/>
              <a:t>MTE </a:t>
            </a:r>
            <a:r>
              <a:rPr lang="pt-BR" b="1" dirty="0"/>
              <a:t>Nº </a:t>
            </a:r>
            <a:r>
              <a:rPr lang="pt-BR" b="1" dirty="0" smtClean="0"/>
              <a:t>375, de 03/2014</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Restrição do trabalho aos domingos</a:t>
            </a:r>
          </a:p>
          <a:p>
            <a:r>
              <a:rPr lang="pt-BR" dirty="0" smtClean="0"/>
              <a:t>Proibição de funcionamento aos domingos para empresa com irregularidade sobre </a:t>
            </a:r>
            <a:r>
              <a:rPr lang="pt-BR" dirty="0"/>
              <a:t>jornada de trabalho, saúde ou </a:t>
            </a:r>
            <a:r>
              <a:rPr lang="pt-BR" dirty="0" smtClean="0"/>
              <a:t>segurança nos </a:t>
            </a:r>
            <a:r>
              <a:rPr lang="pt-BR" dirty="0"/>
              <a:t>últimos </a:t>
            </a:r>
            <a:r>
              <a:rPr lang="pt-BR" dirty="0" smtClean="0"/>
              <a:t>5 anos – ainda que seja essencial o funcionamento</a:t>
            </a:r>
          </a:p>
          <a:p>
            <a:r>
              <a:rPr lang="pt-BR" dirty="0" smtClean="0"/>
              <a:t>Empresa com apenas 1 irregularidade no período dependerá de fiscalização e autorização do MTE</a:t>
            </a:r>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121</a:t>
            </a:fld>
            <a:endParaRPr lang="pt-BR"/>
          </a:p>
        </p:txBody>
      </p:sp>
    </p:spTree>
    <p:extLst>
      <p:ext uri="{BB962C8B-B14F-4D97-AF65-F5344CB8AC3E}">
        <p14:creationId xmlns:p14="http://schemas.microsoft.com/office/powerpoint/2010/main" val="211088074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Feriados </a:t>
            </a:r>
            <a:r>
              <a:rPr lang="pt-BR" b="1" dirty="0"/>
              <a:t>civis e </a:t>
            </a:r>
            <a:r>
              <a:rPr lang="pt-BR" b="1" dirty="0" smtClean="0"/>
              <a:t>religiosos – Lei 9093/95</a:t>
            </a:r>
            <a:endParaRPr lang="pt-BR" dirty="0"/>
          </a:p>
        </p:txBody>
      </p:sp>
      <p:sp>
        <p:nvSpPr>
          <p:cNvPr id="3" name="Espaço Reservado para Conteúdo 2"/>
          <p:cNvSpPr>
            <a:spLocks noGrp="1"/>
          </p:cNvSpPr>
          <p:nvPr>
            <p:ph idx="1"/>
          </p:nvPr>
        </p:nvSpPr>
        <p:spPr/>
        <p:txBody>
          <a:bodyPr>
            <a:normAutofit/>
          </a:bodyPr>
          <a:lstStyle/>
          <a:p>
            <a:r>
              <a:rPr lang="pt-BR" sz="2900" dirty="0" smtClean="0"/>
              <a:t>Civis</a:t>
            </a:r>
          </a:p>
          <a:p>
            <a:pPr marL="900000">
              <a:buFont typeface="Arial" pitchFamily="34" charset="0"/>
              <a:buChar char="•"/>
            </a:pPr>
            <a:r>
              <a:rPr lang="pt-BR" sz="2900" dirty="0" smtClean="0"/>
              <a:t>declarados </a:t>
            </a:r>
            <a:r>
              <a:rPr lang="pt-BR" sz="2900" dirty="0"/>
              <a:t>em lei federal;</a:t>
            </a:r>
          </a:p>
          <a:p>
            <a:pPr marL="900000">
              <a:buFont typeface="Arial" pitchFamily="34" charset="0"/>
              <a:buChar char="•"/>
            </a:pPr>
            <a:r>
              <a:rPr lang="pt-BR" sz="2900" dirty="0" smtClean="0"/>
              <a:t>data </a:t>
            </a:r>
            <a:r>
              <a:rPr lang="pt-BR" sz="2900" dirty="0"/>
              <a:t>magna do Estado fixada em lei estadual.</a:t>
            </a:r>
          </a:p>
          <a:p>
            <a:r>
              <a:rPr lang="pt-BR" sz="2900" dirty="0" smtClean="0"/>
              <a:t>Religiosos</a:t>
            </a:r>
          </a:p>
          <a:p>
            <a:pPr marL="900000">
              <a:buFont typeface="Arial" pitchFamily="34" charset="0"/>
              <a:buChar char="•"/>
            </a:pPr>
            <a:r>
              <a:rPr lang="pt-BR" sz="2900" dirty="0" smtClean="0"/>
              <a:t>dias </a:t>
            </a:r>
            <a:r>
              <a:rPr lang="pt-BR" sz="2900" dirty="0"/>
              <a:t>de </a:t>
            </a:r>
            <a:r>
              <a:rPr lang="pt-BR" sz="2900" dirty="0" smtClean="0"/>
              <a:t>guarda - lei municipal (tradição local) – máximo 4, neles incluída a Sexta-Feira </a:t>
            </a:r>
            <a:r>
              <a:rPr lang="pt-BR" sz="2900" dirty="0"/>
              <a:t>da </a:t>
            </a:r>
            <a:r>
              <a:rPr lang="pt-BR" sz="2900" dirty="0" smtClean="0"/>
              <a:t>Paixão – Páscoa, Corpus Christi, padroeiro da cidade</a:t>
            </a:r>
            <a:endParaRPr lang="pt-BR" sz="29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122</a:t>
            </a:fld>
            <a:endParaRPr lang="pt-BR"/>
          </a:p>
        </p:txBody>
      </p:sp>
    </p:spTree>
    <p:extLst>
      <p:ext uri="{BB962C8B-B14F-4D97-AF65-F5344CB8AC3E}">
        <p14:creationId xmlns:p14="http://schemas.microsoft.com/office/powerpoint/2010/main" val="290805889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Feriados </a:t>
            </a:r>
            <a:r>
              <a:rPr lang="pt-BR" b="1" dirty="0" smtClean="0"/>
              <a:t>nacionais</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Lei Federal 662/49 - redação dada pela Lei 10.607/02 c/c Lei 6.802/80</a:t>
            </a:r>
            <a:endParaRPr lang="pt-BR" dirty="0"/>
          </a:p>
          <a:p>
            <a:pPr marL="900000">
              <a:buFont typeface="Arial" pitchFamily="34" charset="0"/>
              <a:buChar char="•"/>
            </a:pPr>
            <a:r>
              <a:rPr lang="pt-BR" sz="2800" dirty="0" smtClean="0"/>
              <a:t>01/01 – confraternização universal</a:t>
            </a:r>
          </a:p>
          <a:p>
            <a:pPr marL="900000">
              <a:buFont typeface="Arial" pitchFamily="34" charset="0"/>
              <a:buChar char="•"/>
            </a:pPr>
            <a:r>
              <a:rPr lang="pt-BR" sz="2800" dirty="0" smtClean="0"/>
              <a:t>21/04 – Tiradentes </a:t>
            </a:r>
          </a:p>
          <a:p>
            <a:pPr marL="900000">
              <a:buFont typeface="Arial" pitchFamily="34" charset="0"/>
              <a:buChar char="•"/>
            </a:pPr>
            <a:r>
              <a:rPr lang="pt-BR" sz="2800" dirty="0" smtClean="0"/>
              <a:t>01/05 – dia do Trabalho</a:t>
            </a:r>
          </a:p>
          <a:p>
            <a:pPr marL="900000">
              <a:buFont typeface="Arial" pitchFamily="34" charset="0"/>
              <a:buChar char="•"/>
            </a:pPr>
            <a:r>
              <a:rPr lang="pt-BR" sz="2800" dirty="0" smtClean="0"/>
              <a:t>07/09 – Independência </a:t>
            </a:r>
          </a:p>
          <a:p>
            <a:pPr marL="900000">
              <a:buFont typeface="Arial" pitchFamily="34" charset="0"/>
              <a:buChar char="•"/>
            </a:pPr>
            <a:r>
              <a:rPr lang="pt-BR" sz="2800" dirty="0" smtClean="0"/>
              <a:t>12/10 – Padroeira do Brasil</a:t>
            </a:r>
          </a:p>
          <a:p>
            <a:pPr marL="900000">
              <a:buFont typeface="Arial" pitchFamily="34" charset="0"/>
              <a:buChar char="•"/>
            </a:pPr>
            <a:r>
              <a:rPr lang="pt-BR" sz="2800" dirty="0" smtClean="0"/>
              <a:t>02/11 – Finados </a:t>
            </a:r>
          </a:p>
          <a:p>
            <a:pPr marL="900000">
              <a:buFont typeface="Arial" pitchFamily="34" charset="0"/>
              <a:buChar char="•"/>
            </a:pPr>
            <a:r>
              <a:rPr lang="pt-BR" sz="2800" dirty="0" smtClean="0"/>
              <a:t>15/11 – proclamação da República </a:t>
            </a:r>
          </a:p>
          <a:p>
            <a:pPr marL="900000">
              <a:buFont typeface="Arial" pitchFamily="34" charset="0"/>
              <a:buChar char="•"/>
            </a:pPr>
            <a:r>
              <a:rPr lang="pt-BR" sz="2800" dirty="0" smtClean="0"/>
              <a:t>25/12 – Natal </a:t>
            </a:r>
          </a:p>
          <a:p>
            <a:r>
              <a:rPr lang="pt-BR" dirty="0" smtClean="0"/>
              <a:t>Terça-feira de Carnaval é feriado?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123</a:t>
            </a:fld>
            <a:endParaRPr lang="pt-BR"/>
          </a:p>
        </p:txBody>
      </p:sp>
    </p:spTree>
    <p:extLst>
      <p:ext uri="{BB962C8B-B14F-4D97-AF65-F5344CB8AC3E}">
        <p14:creationId xmlns:p14="http://schemas.microsoft.com/office/powerpoint/2010/main" val="147389618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Decisão TRT 15ª Região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a:t>LEI Nº 9.093/95. FERIADOS. CARNAVAL</a:t>
            </a:r>
          </a:p>
          <a:p>
            <a:r>
              <a:rPr lang="pt-BR" dirty="0"/>
              <a:t>Não estando a terça-feira de Carnaval especificada em lei como feriado nacional, nem havendo prova de que seja feriado estadual ou municipal, é de excluir da condenação o acréscimo de 100% sobre o valor da hora normal pelo labor prestado nesse </a:t>
            </a:r>
            <a:r>
              <a:rPr lang="pt-BR" dirty="0" smtClean="0"/>
              <a:t>dia.</a:t>
            </a:r>
          </a:p>
          <a:p>
            <a:r>
              <a:rPr lang="pt-BR" dirty="0"/>
              <a:t>1ª </a:t>
            </a:r>
            <a:r>
              <a:rPr lang="pt-BR" dirty="0" smtClean="0"/>
              <a:t>Turma – </a:t>
            </a:r>
            <a:r>
              <a:rPr lang="pt-BR" dirty="0"/>
              <a:t>1ª </a:t>
            </a:r>
            <a:r>
              <a:rPr lang="pt-BR" dirty="0" smtClean="0"/>
              <a:t>Câmara. Recurso Ordinário - PS. Processo TRT-15ª Região Nº </a:t>
            </a:r>
            <a:r>
              <a:rPr lang="pt-BR" dirty="0"/>
              <a:t>0000465-24.2012.5.15.0138 </a:t>
            </a:r>
            <a:r>
              <a:rPr lang="pt-BR" dirty="0" smtClean="0"/>
              <a:t>ROS. Relator Luiz Antonio </a:t>
            </a:r>
            <a:r>
              <a:rPr lang="pt-BR" dirty="0" err="1" smtClean="0"/>
              <a:t>Lazarim</a:t>
            </a:r>
            <a:r>
              <a:rPr lang="pt-BR" dirty="0" smtClean="0"/>
              <a:t>. Disponível em 29/05/2013.</a:t>
            </a:r>
          </a:p>
          <a:p>
            <a:pPr marL="36576" indent="0">
              <a:buNone/>
            </a:pP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124</a:t>
            </a:fld>
            <a:endParaRPr lang="pt-BR"/>
          </a:p>
        </p:txBody>
      </p:sp>
    </p:spTree>
    <p:extLst>
      <p:ext uri="{BB962C8B-B14F-4D97-AF65-F5344CB8AC3E}">
        <p14:creationId xmlns:p14="http://schemas.microsoft.com/office/powerpoint/2010/main" val="71872547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Decisão da Justiça acaba com o feriado de Carnaval em </a:t>
            </a:r>
            <a:r>
              <a:rPr lang="pt-BR" b="1" dirty="0" smtClean="0"/>
              <a:t>Londrina</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Feriado foi instituído através da lei </a:t>
            </a:r>
            <a:r>
              <a:rPr lang="pt-BR" dirty="0"/>
              <a:t>municipal 11.468/2011. </a:t>
            </a:r>
            <a:r>
              <a:rPr lang="pt-BR" dirty="0" smtClean="0"/>
              <a:t>Existe tradição</a:t>
            </a:r>
            <a:r>
              <a:rPr lang="pt-BR" dirty="0"/>
              <a:t> </a:t>
            </a:r>
            <a:r>
              <a:rPr lang="pt-BR" dirty="0" smtClean="0"/>
              <a:t>(há </a:t>
            </a:r>
            <a:r>
              <a:rPr lang="pt-BR" dirty="0"/>
              <a:t>20 anos existe o </a:t>
            </a:r>
            <a:r>
              <a:rPr lang="pt-BR" dirty="0" smtClean="0"/>
              <a:t>feriado em Londrina), mas não </a:t>
            </a:r>
            <a:r>
              <a:rPr lang="pt-BR" dirty="0"/>
              <a:t>existe </a:t>
            </a:r>
            <a:r>
              <a:rPr lang="pt-BR" dirty="0" smtClean="0"/>
              <a:t>lei federal regulamentando.</a:t>
            </a:r>
            <a:r>
              <a:rPr lang="pt-BR" dirty="0"/>
              <a:t> </a:t>
            </a:r>
          </a:p>
          <a:p>
            <a:r>
              <a:rPr lang="pt-BR" dirty="0" smtClean="0"/>
              <a:t>Disponível em http</a:t>
            </a:r>
            <a:r>
              <a:rPr lang="pt-BR" dirty="0"/>
              <a:t>://</a:t>
            </a:r>
            <a:r>
              <a:rPr lang="pt-BR" dirty="0" smtClean="0"/>
              <a:t>g1.globo.com/pr/parana/noticia/2013/06/decisao-da-justica-acaba-com-o-feriado-de-carnaval-em-londrina.html. Acesso em 01/07/2013.</a:t>
            </a:r>
          </a:p>
          <a:p>
            <a:r>
              <a:rPr lang="pt-BR" dirty="0" smtClean="0"/>
              <a:t>Questiona-se: existe direito adquirido?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125</a:t>
            </a:fld>
            <a:endParaRPr lang="pt-BR"/>
          </a:p>
        </p:txBody>
      </p:sp>
    </p:spTree>
    <p:extLst>
      <p:ext uri="{BB962C8B-B14F-4D97-AF65-F5344CB8AC3E}">
        <p14:creationId xmlns:p14="http://schemas.microsoft.com/office/powerpoint/2010/main" val="287752338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Lojas poderão abrir em feriado de novembro</a:t>
            </a:r>
          </a:p>
        </p:txBody>
      </p:sp>
      <p:sp>
        <p:nvSpPr>
          <p:cNvPr id="3" name="Espaço Reservado para Conteúdo 2"/>
          <p:cNvSpPr>
            <a:spLocks noGrp="1"/>
          </p:cNvSpPr>
          <p:nvPr>
            <p:ph idx="1"/>
          </p:nvPr>
        </p:nvSpPr>
        <p:spPr/>
        <p:txBody>
          <a:bodyPr>
            <a:normAutofit/>
          </a:bodyPr>
          <a:lstStyle/>
          <a:p>
            <a:r>
              <a:rPr lang="pt-BR" dirty="0" smtClean="0"/>
              <a:t>Município não tem competência para legislar sobre esse feriado – não pode impedir abertura do comércio</a:t>
            </a:r>
          </a:p>
          <a:p>
            <a:r>
              <a:rPr lang="pt-BR" dirty="0" smtClean="0"/>
              <a:t>Disponível </a:t>
            </a:r>
            <a:r>
              <a:rPr lang="pt-BR" dirty="0"/>
              <a:t>em http://www.folhaweb.com.br/?id_folha=2-1--</a:t>
            </a:r>
            <a:r>
              <a:rPr lang="pt-BR" dirty="0" smtClean="0"/>
              <a:t>518-20130504. Acesso em 01/07/2013</a:t>
            </a:r>
          </a:p>
          <a:p>
            <a:r>
              <a:rPr lang="pt-BR" dirty="0" smtClean="0"/>
              <a:t>Ações do SINCOVAL, SINDIMETAL e ACIL</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126</a:t>
            </a:fld>
            <a:endParaRPr lang="pt-BR"/>
          </a:p>
        </p:txBody>
      </p:sp>
    </p:spTree>
    <p:extLst>
      <p:ext uri="{BB962C8B-B14F-4D97-AF65-F5344CB8AC3E}">
        <p14:creationId xmlns:p14="http://schemas.microsoft.com/office/powerpoint/2010/main" val="411419904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Para rir um pouco...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127</a:t>
            </a:fld>
            <a:endParaRPr lang="pt-B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1700808"/>
            <a:ext cx="6215063" cy="4595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827041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Para encerrar... Trabalho </a:t>
            </a:r>
            <a:r>
              <a:rPr lang="pt-BR" b="1" dirty="0" smtClean="0"/>
              <a:t>noturno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Urbano: 22h às 5h – adicional de 20%</a:t>
            </a:r>
          </a:p>
          <a:p>
            <a:r>
              <a:rPr lang="pt-BR" dirty="0" smtClean="0"/>
              <a:t>Advogado: 20h às 5h – adicional de 25%</a:t>
            </a:r>
          </a:p>
          <a:p>
            <a:r>
              <a:rPr lang="pt-BR" dirty="0" smtClean="0"/>
              <a:t>Rural: adicional de 25%</a:t>
            </a:r>
          </a:p>
          <a:p>
            <a:pPr lvl="1"/>
            <a:r>
              <a:rPr lang="pt-BR" sz="3000" dirty="0" smtClean="0"/>
              <a:t>Lavoura: 21h – 5h </a:t>
            </a:r>
          </a:p>
          <a:p>
            <a:pPr lvl="1"/>
            <a:r>
              <a:rPr lang="pt-BR" sz="3000" dirty="0" smtClean="0"/>
              <a:t>Pecuária: 20h – 4h </a:t>
            </a:r>
          </a:p>
          <a:p>
            <a:r>
              <a:rPr lang="pt-BR" dirty="0" smtClean="0"/>
              <a:t>Habitualidade: integra o cálculo do salário para todos os efeitos.</a:t>
            </a:r>
          </a:p>
          <a:p>
            <a:r>
              <a:rPr lang="pt-BR" dirty="0" smtClean="0"/>
              <a:t>Devido para regime de revezamento e vigia noturno.</a:t>
            </a:r>
          </a:p>
          <a:p>
            <a:r>
              <a:rPr lang="pt-BR" dirty="0" smtClean="0"/>
              <a:t>Redução da duração da hora para o urbano (1 hora = 52m30s)</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128</a:t>
            </a:fld>
            <a:endParaRPr lang="pt-B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Trabalho </a:t>
            </a:r>
            <a:r>
              <a:rPr lang="pt-BR" b="1" dirty="0"/>
              <a:t>noturno</a:t>
            </a:r>
            <a:endParaRPr lang="pt-BR" dirty="0"/>
          </a:p>
        </p:txBody>
      </p:sp>
      <p:sp>
        <p:nvSpPr>
          <p:cNvPr id="3" name="Espaço Reservado para Conteúdo 2"/>
          <p:cNvSpPr>
            <a:spLocks noGrp="1"/>
          </p:cNvSpPr>
          <p:nvPr>
            <p:ph idx="1"/>
          </p:nvPr>
        </p:nvSpPr>
        <p:spPr/>
        <p:txBody>
          <a:bodyPr>
            <a:normAutofit fontScale="92500"/>
          </a:bodyPr>
          <a:lstStyle/>
          <a:p>
            <a:r>
              <a:rPr lang="pt-BR" dirty="0"/>
              <a:t>Salário </a:t>
            </a:r>
            <a:r>
              <a:rPr lang="pt-BR" dirty="0" smtClean="0"/>
              <a:t>condição - Súmula 265 TST</a:t>
            </a:r>
            <a:endParaRPr lang="pt-BR" dirty="0"/>
          </a:p>
          <a:p>
            <a:r>
              <a:rPr lang="pt-BR" dirty="0"/>
              <a:t>Prorrogação da jornada </a:t>
            </a:r>
            <a:r>
              <a:rPr lang="pt-BR" dirty="0" smtClean="0"/>
              <a:t>noturna – Súmula 60, II TST - devido </a:t>
            </a:r>
            <a:r>
              <a:rPr lang="pt-BR" dirty="0"/>
              <a:t>o </a:t>
            </a:r>
            <a:r>
              <a:rPr lang="pt-BR" dirty="0" smtClean="0"/>
              <a:t>adicional</a:t>
            </a:r>
            <a:endParaRPr lang="pt-BR" dirty="0"/>
          </a:p>
          <a:p>
            <a:r>
              <a:rPr lang="pt-BR" dirty="0"/>
              <a:t>Vedado o trabalho para o menor de 18 </a:t>
            </a:r>
            <a:r>
              <a:rPr lang="pt-BR" dirty="0" smtClean="0"/>
              <a:t>anos</a:t>
            </a:r>
          </a:p>
          <a:p>
            <a:r>
              <a:rPr lang="pt-BR" dirty="0" smtClean="0"/>
              <a:t>Periculosidade – integra a base de cálculo do adicional noturno – OJ 259 SDI – I TST</a:t>
            </a:r>
          </a:p>
          <a:p>
            <a:r>
              <a:rPr lang="pt-BR" dirty="0" smtClean="0"/>
              <a:t>HE noturnas – adicional noturno integra a base de cálculo – OJ 97 SDI – I TST</a:t>
            </a:r>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129</a:t>
            </a:fld>
            <a:endParaRPr lang="pt-BR"/>
          </a:p>
        </p:txBody>
      </p:sp>
    </p:spTree>
    <p:extLst>
      <p:ext uri="{BB962C8B-B14F-4D97-AF65-F5344CB8AC3E}">
        <p14:creationId xmlns:p14="http://schemas.microsoft.com/office/powerpoint/2010/main" val="4144581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13</a:t>
            </a:fld>
            <a:endParaRPr lang="pt-BR"/>
          </a:p>
        </p:txBody>
      </p:sp>
      <p:sp>
        <p:nvSpPr>
          <p:cNvPr id="3" name="Espaço Reservado para Conteúdo 2"/>
          <p:cNvSpPr>
            <a:spLocks noGrp="1"/>
          </p:cNvSpPr>
          <p:nvPr>
            <p:ph idx="4294967295"/>
          </p:nvPr>
        </p:nvSpPr>
        <p:spPr>
          <a:xfrm>
            <a:off x="755576" y="476672"/>
            <a:ext cx="7467600" cy="5678091"/>
          </a:xfrm>
        </p:spPr>
        <p:txBody>
          <a:bodyPr>
            <a:normAutofit fontScale="85000" lnSpcReduction="20000"/>
          </a:bodyPr>
          <a:lstStyle/>
          <a:p>
            <a:r>
              <a:rPr lang="pt-BR" u="sng" dirty="0"/>
              <a:t>Todo esse tempo despendido</a:t>
            </a:r>
            <a:r>
              <a:rPr lang="pt-BR" dirty="0"/>
              <a:t>, anotado nos controles de jornada, </a:t>
            </a:r>
            <a:r>
              <a:rPr lang="pt-BR" u="sng" dirty="0"/>
              <a:t>insere-se dentro do tempo à disposição do </a:t>
            </a:r>
            <a:r>
              <a:rPr lang="pt-BR" u="sng" dirty="0" smtClean="0"/>
              <a:t>empregador</a:t>
            </a:r>
            <a:r>
              <a:rPr lang="pt-BR" dirty="0" smtClean="0"/>
              <a:t>. Levando-se </a:t>
            </a:r>
            <a:r>
              <a:rPr lang="pt-BR" dirty="0"/>
              <a:t>em conta que parte do tempo registrado nos controles de jornada não foi considerado pela reclamada para efeito de apuração das horas extraordinárias, existem diferenças nos pagamentos, devendo ser excluído o tempo despendido para tomar café, ora arbitrado em 10 minutos. Recurso ordinário do reclamante ao qual se dá parcial provimento.</a:t>
            </a:r>
          </a:p>
          <a:p>
            <a:r>
              <a:rPr lang="pt-BR" dirty="0"/>
              <a:t>TRT-PR-00901-2012-892-09-00-8-ACO-17931-2013 - 3A. Turma Relator: ARCHIMEDES CASTRO CAMPOS JÚNIOR. Publicado no DEJT em 14-05-2013. (grifos nossos</a:t>
            </a:r>
            <a:r>
              <a:rPr lang="pt-BR" dirty="0" smtClean="0"/>
              <a:t>)</a:t>
            </a:r>
            <a:endParaRPr lang="pt-BR" dirty="0"/>
          </a:p>
        </p:txBody>
      </p:sp>
    </p:spTree>
    <p:extLst>
      <p:ext uri="{BB962C8B-B14F-4D97-AF65-F5344CB8AC3E}">
        <p14:creationId xmlns:p14="http://schemas.microsoft.com/office/powerpoint/2010/main" val="19515708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Para encerrar </a:t>
            </a:r>
            <a:br>
              <a:rPr lang="pt-BR" dirty="0" smtClean="0"/>
            </a:br>
            <a:r>
              <a:rPr lang="pt-BR" dirty="0" smtClean="0"/>
              <a:t>mesmo...</a:t>
            </a:r>
            <a:endParaRPr lang="pt-BR" dirty="0"/>
          </a:p>
        </p:txBody>
      </p:sp>
      <p:sp>
        <p:nvSpPr>
          <p:cNvPr id="3" name="Espaço Reservado para Conteúdo 2"/>
          <p:cNvSpPr>
            <a:spLocks noGrp="1"/>
          </p:cNvSpPr>
          <p:nvPr>
            <p:ph idx="1"/>
          </p:nvPr>
        </p:nvSpPr>
        <p:spPr/>
        <p:txBody>
          <a:bodyPr>
            <a:normAutofit fontScale="92500" lnSpcReduction="10000"/>
          </a:bodyPr>
          <a:lstStyle/>
          <a:p>
            <a:pPr algn="r"/>
            <a:endParaRPr lang="pt-BR" dirty="0" smtClean="0"/>
          </a:p>
          <a:p>
            <a:pPr algn="r"/>
            <a:endParaRPr lang="pt-BR" dirty="0"/>
          </a:p>
          <a:p>
            <a:pPr algn="r"/>
            <a:endParaRPr lang="pt-BR" dirty="0" smtClean="0"/>
          </a:p>
          <a:p>
            <a:pPr algn="r"/>
            <a:endParaRPr lang="pt-BR" dirty="0"/>
          </a:p>
          <a:p>
            <a:endParaRPr lang="pt-BR" dirty="0" smtClean="0"/>
          </a:p>
          <a:p>
            <a:endParaRPr lang="pt-BR" dirty="0"/>
          </a:p>
          <a:p>
            <a:r>
              <a:rPr lang="pt-BR" dirty="0" smtClean="0"/>
              <a:t>Obrigada</a:t>
            </a:r>
            <a:r>
              <a:rPr lang="pt-BR" dirty="0"/>
              <a:t>! </a:t>
            </a:r>
            <a:endParaRPr lang="pt-BR" dirty="0" smtClean="0"/>
          </a:p>
          <a:p>
            <a:r>
              <a:rPr lang="pt-BR" dirty="0" smtClean="0"/>
              <a:t>Profa</a:t>
            </a:r>
            <a:r>
              <a:rPr lang="pt-BR" dirty="0"/>
              <a:t>. Renata</a:t>
            </a:r>
          </a:p>
          <a:p>
            <a:r>
              <a:rPr lang="pt-BR" dirty="0"/>
              <a:t>renatacoasilva@hotmail.com</a:t>
            </a:r>
          </a:p>
          <a:p>
            <a:pPr algn="r"/>
            <a:endParaRPr lang="pt-BR" dirty="0" smtClean="0"/>
          </a:p>
          <a:p>
            <a:pPr algn="r"/>
            <a:endParaRPr lang="pt-BR" dirty="0" smtClean="0"/>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130</a:t>
            </a:fld>
            <a:endParaRPr lang="pt-BR"/>
          </a:p>
        </p:txBody>
      </p:sp>
      <p:pic>
        <p:nvPicPr>
          <p:cNvPr id="5" name="Imagem 4"/>
          <p:cNvPicPr>
            <a:picLocks noChangeAspect="1"/>
          </p:cNvPicPr>
          <p:nvPr/>
        </p:nvPicPr>
        <p:blipFill>
          <a:blip r:embed="rId2"/>
          <a:stretch>
            <a:fillRect/>
          </a:stretch>
        </p:blipFill>
        <p:spPr>
          <a:xfrm>
            <a:off x="4191000" y="548680"/>
            <a:ext cx="4464496" cy="4708525"/>
          </a:xfrm>
          <a:prstGeom prst="rect">
            <a:avLst/>
          </a:prstGeom>
        </p:spPr>
      </p:pic>
    </p:spTree>
    <p:extLst>
      <p:ext uri="{BB962C8B-B14F-4D97-AF65-F5344CB8AC3E}">
        <p14:creationId xmlns:p14="http://schemas.microsoft.com/office/powerpoint/2010/main" val="3915282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t>Decisão TRT 15ª Região</a:t>
            </a:r>
            <a:endParaRPr lang="pt-BR" dirty="0"/>
          </a:p>
        </p:txBody>
      </p:sp>
      <p:sp>
        <p:nvSpPr>
          <p:cNvPr id="4" name="Espaço Reservado para Conteúdo 3"/>
          <p:cNvSpPr>
            <a:spLocks noGrp="1"/>
          </p:cNvSpPr>
          <p:nvPr>
            <p:ph idx="1"/>
          </p:nvPr>
        </p:nvSpPr>
        <p:spPr/>
        <p:txBody>
          <a:bodyPr>
            <a:normAutofit fontScale="77500" lnSpcReduction="20000"/>
          </a:bodyPr>
          <a:lstStyle/>
          <a:p>
            <a:r>
              <a:rPr lang="pt-BR" dirty="0" smtClean="0"/>
              <a:t>HORAS </a:t>
            </a:r>
            <a:r>
              <a:rPr lang="pt-BR" dirty="0"/>
              <a:t>EXTRAS. TROCA DE UNIFORME.</a:t>
            </a:r>
          </a:p>
          <a:p>
            <a:r>
              <a:rPr lang="pt-BR" dirty="0"/>
              <a:t>O período gasto pelo empregado na troca de uniforme, no início e término de seu labor, superior a 10 minutos diários (§ 1º do artigo 58 da CLT e Súmula nº 366 do C. TST), </a:t>
            </a:r>
            <a:r>
              <a:rPr lang="pt-BR" u="sng" dirty="0"/>
              <a:t>deve ser considerado como tempo à disposição do empregador</a:t>
            </a:r>
            <a:r>
              <a:rPr lang="pt-BR" dirty="0"/>
              <a:t>. Tendo sido comprovado nos autos que a reclamante gastava 40 minutos por dia para troca de uniforme (20 minutos no início da jornada e 20 minutos na saída do trabalho), correto o deferimento desse período como hora extraordinária</a:t>
            </a:r>
            <a:r>
              <a:rPr lang="pt-BR" dirty="0" smtClean="0"/>
              <a:t>.</a:t>
            </a:r>
          </a:p>
          <a:p>
            <a:r>
              <a:rPr lang="pt-BR" cap="all" dirty="0"/>
              <a:t>3ª </a:t>
            </a:r>
            <a:r>
              <a:rPr lang="pt-BR" dirty="0" smtClean="0"/>
              <a:t>Turma - 5ª Câmara. Processo </a:t>
            </a:r>
            <a:r>
              <a:rPr lang="pt-BR" cap="all" dirty="0" smtClean="0"/>
              <a:t>TRT/15ª </a:t>
            </a:r>
            <a:r>
              <a:rPr lang="pt-BR" dirty="0" smtClean="0"/>
              <a:t>Região </a:t>
            </a:r>
            <a:r>
              <a:rPr lang="pt-BR" cap="all" dirty="0" smtClean="0"/>
              <a:t>Nº </a:t>
            </a:r>
            <a:r>
              <a:rPr lang="en-US" cap="all" dirty="0" smtClean="0"/>
              <a:t>2991-32-2011-5-15-0062. </a:t>
            </a:r>
            <a:r>
              <a:rPr lang="en-US" dirty="0" smtClean="0"/>
              <a:t>Relatora </a:t>
            </a:r>
            <a:r>
              <a:rPr lang="pt-BR" dirty="0" smtClean="0"/>
              <a:t>Gisela R. M. de Araujo e Moraes. Disponível em 30/10/2013 </a:t>
            </a:r>
            <a:r>
              <a:rPr lang="pt-BR" dirty="0"/>
              <a:t>(grifos nossos)</a:t>
            </a:r>
          </a:p>
          <a:p>
            <a:endParaRPr lang="pt-BR" cap="all" dirty="0"/>
          </a:p>
        </p:txBody>
      </p:sp>
      <p:sp>
        <p:nvSpPr>
          <p:cNvPr id="2" name="Espaço Reservado para Número de Slide 1"/>
          <p:cNvSpPr>
            <a:spLocks noGrp="1"/>
          </p:cNvSpPr>
          <p:nvPr>
            <p:ph type="sldNum" sz="quarter" idx="12"/>
          </p:nvPr>
        </p:nvSpPr>
        <p:spPr/>
        <p:txBody>
          <a:bodyPr/>
          <a:lstStyle/>
          <a:p>
            <a:fld id="{F76D91F3-5ED0-4DA1-941E-C680AF2B21BE}" type="slidenum">
              <a:rPr lang="pt-BR" smtClean="0"/>
              <a:pPr/>
              <a:t>14</a:t>
            </a:fld>
            <a:endParaRPr lang="pt-BR"/>
          </a:p>
        </p:txBody>
      </p:sp>
    </p:spTree>
    <p:extLst>
      <p:ext uri="{BB962C8B-B14F-4D97-AF65-F5344CB8AC3E}">
        <p14:creationId xmlns:p14="http://schemas.microsoft.com/office/powerpoint/2010/main" val="4488057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Decisão </a:t>
            </a:r>
            <a:r>
              <a:rPr lang="pt-BR" b="1" dirty="0"/>
              <a:t>TRT 9ª Região </a:t>
            </a:r>
            <a:r>
              <a:rPr lang="pt-BR" b="1" dirty="0" smtClean="0"/>
              <a:t>– tempo </a:t>
            </a:r>
            <a:r>
              <a:rPr lang="pt-BR" b="1" dirty="0"/>
              <a:t>à disposição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DESLOCAMENTO </a:t>
            </a:r>
            <a:r>
              <a:rPr lang="pt-BR" dirty="0"/>
              <a:t>ATÉ O CARTÃO DE PONTO E TROCA DE UNIFORME - TEMPO À DISPOSIÇÃO COMPUTADO NA JORNADA - HORAS EXTRAS INDEVIDAS. No caso em análise, restou demonstrado que o reclamante despendia 20 (vinte) minutos diários no deslocamento da portaria da empresa até o registro de ponto, bem como na troca de uniforme, portanto trata-se de tempo à disposição do empregador.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15</a:t>
            </a:fld>
            <a:endParaRPr lang="pt-BR"/>
          </a:p>
        </p:txBody>
      </p:sp>
    </p:spTree>
    <p:extLst>
      <p:ext uri="{BB962C8B-B14F-4D97-AF65-F5344CB8AC3E}">
        <p14:creationId xmlns:p14="http://schemas.microsoft.com/office/powerpoint/2010/main" val="1183126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16</a:t>
            </a:fld>
            <a:endParaRPr lang="pt-BR"/>
          </a:p>
        </p:txBody>
      </p:sp>
      <p:sp>
        <p:nvSpPr>
          <p:cNvPr id="3" name="Espaço Reservado para Conteúdo 2"/>
          <p:cNvSpPr>
            <a:spLocks noGrp="1"/>
          </p:cNvSpPr>
          <p:nvPr>
            <p:ph idx="4294967295"/>
          </p:nvPr>
        </p:nvSpPr>
        <p:spPr>
          <a:xfrm>
            <a:off x="827584" y="332656"/>
            <a:ext cx="7467600" cy="5894115"/>
          </a:xfrm>
        </p:spPr>
        <p:txBody>
          <a:bodyPr>
            <a:normAutofit fontScale="92500"/>
          </a:bodyPr>
          <a:lstStyle/>
          <a:p>
            <a:r>
              <a:rPr lang="pt-BR" sz="2800" dirty="0"/>
              <a:t>Por outro lado, extrai-se do conjunto probatório existente nos autos </a:t>
            </a:r>
            <a:r>
              <a:rPr lang="pt-BR" sz="2800" u="sng" dirty="0"/>
              <a:t>que os trabalhadores eram dispensados do labor 20 (vinte) minutos antes do horário de saída contratual</a:t>
            </a:r>
            <a:r>
              <a:rPr lang="pt-BR" sz="2800" dirty="0"/>
              <a:t>, daí porque se conclui que o tempo à disposição foi devidamente computado na duração normal da jornada de trabalho, não havendo que se falar em horas extras</a:t>
            </a:r>
            <a:r>
              <a:rPr lang="pt-BR" sz="2800" dirty="0" smtClean="0"/>
              <a:t>.</a:t>
            </a:r>
            <a:r>
              <a:rPr lang="pt-BR" sz="2800" dirty="0"/>
              <a:t> Recurso ordinário do reclamante a que se nega provimento, no </a:t>
            </a:r>
            <a:r>
              <a:rPr lang="pt-BR" sz="2800" dirty="0" smtClean="0"/>
              <a:t>particular (grifo nosso).</a:t>
            </a:r>
            <a:endParaRPr lang="pt-BR" sz="2800" dirty="0"/>
          </a:p>
          <a:p>
            <a:r>
              <a:rPr lang="pt-BR" sz="2800" dirty="0"/>
              <a:t>TRT-PR-18729-2011-084-09-00-8-ACO-52368-2012 - 7A. Turma. Relator: BENEDITO XAVIER DA SILVA. Publicado no DEJT em </a:t>
            </a:r>
            <a:r>
              <a:rPr lang="pt-BR" sz="2800" dirty="0" smtClean="0"/>
              <a:t>16-11-2012</a:t>
            </a:r>
            <a:endParaRPr lang="pt-BR" sz="2800" dirty="0"/>
          </a:p>
        </p:txBody>
      </p:sp>
    </p:spTree>
    <p:extLst>
      <p:ext uri="{BB962C8B-B14F-4D97-AF65-F5344CB8AC3E}">
        <p14:creationId xmlns:p14="http://schemas.microsoft.com/office/powerpoint/2010/main" val="2379157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t>Decisão TRT </a:t>
            </a:r>
            <a:r>
              <a:rPr lang="pt-BR" b="1" dirty="0" smtClean="0"/>
              <a:t>15ª </a:t>
            </a:r>
            <a:r>
              <a:rPr lang="pt-BR" b="1" dirty="0"/>
              <a:t>Região</a:t>
            </a:r>
            <a:endParaRPr lang="pt-BR" dirty="0"/>
          </a:p>
        </p:txBody>
      </p:sp>
      <p:sp>
        <p:nvSpPr>
          <p:cNvPr id="4" name="Espaço Reservado para Conteúdo 3"/>
          <p:cNvSpPr>
            <a:spLocks noGrp="1"/>
          </p:cNvSpPr>
          <p:nvPr>
            <p:ph idx="1"/>
          </p:nvPr>
        </p:nvSpPr>
        <p:spPr/>
        <p:txBody>
          <a:bodyPr>
            <a:normAutofit fontScale="85000" lnSpcReduction="20000"/>
          </a:bodyPr>
          <a:lstStyle/>
          <a:p>
            <a:r>
              <a:rPr lang="pt-BR" dirty="0" smtClean="0"/>
              <a:t>[...] HORAS </a:t>
            </a:r>
            <a:r>
              <a:rPr lang="pt-BR" dirty="0"/>
              <a:t>EXTRAS. TROCA DE UNIFORME, CAFÉ E HIGIENE PESSOAL. TEMPO À DISPOSIÇÃO DO EMPREGADOR. SOBREJORNADA DEVIDA. Os minutos gastos para </a:t>
            </a:r>
            <a:r>
              <a:rPr lang="pt-BR" u="sng" dirty="0"/>
              <a:t>troca de uniforme, café e higiene pessoal</a:t>
            </a:r>
            <a:r>
              <a:rPr lang="pt-BR" dirty="0"/>
              <a:t>,  no início e no término da jornada de trabalho, superiores ao limite previsto no artigo 58, §1º da CLT, são considerados tempo à disposição do empregador, nos termos do artigo 4º do mesmo diploma legal. Inteligência da Súmula 366 do E. TST. Recurso da reclamada a que se nega </a:t>
            </a:r>
            <a:r>
              <a:rPr lang="pt-BR" dirty="0" smtClean="0"/>
              <a:t>provimento</a:t>
            </a:r>
            <a:endParaRPr lang="pt-BR" dirty="0"/>
          </a:p>
        </p:txBody>
      </p:sp>
      <p:sp>
        <p:nvSpPr>
          <p:cNvPr id="2" name="Espaço Reservado para Número de Slide 1"/>
          <p:cNvSpPr>
            <a:spLocks noGrp="1"/>
          </p:cNvSpPr>
          <p:nvPr>
            <p:ph type="sldNum" sz="quarter" idx="12"/>
          </p:nvPr>
        </p:nvSpPr>
        <p:spPr/>
        <p:txBody>
          <a:bodyPr/>
          <a:lstStyle/>
          <a:p>
            <a:fld id="{F76D91F3-5ED0-4DA1-941E-C680AF2B21BE}" type="slidenum">
              <a:rPr lang="pt-BR" smtClean="0"/>
              <a:pPr/>
              <a:t>17</a:t>
            </a:fld>
            <a:endParaRPr lang="pt-BR"/>
          </a:p>
        </p:txBody>
      </p:sp>
    </p:spTree>
    <p:extLst>
      <p:ext uri="{BB962C8B-B14F-4D97-AF65-F5344CB8AC3E}">
        <p14:creationId xmlns:p14="http://schemas.microsoft.com/office/powerpoint/2010/main" val="3742308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18</a:t>
            </a:fld>
            <a:endParaRPr lang="pt-BR"/>
          </a:p>
        </p:txBody>
      </p:sp>
      <p:sp>
        <p:nvSpPr>
          <p:cNvPr id="3" name="Espaço Reservado para Conteúdo 2"/>
          <p:cNvSpPr>
            <a:spLocks noGrp="1"/>
          </p:cNvSpPr>
          <p:nvPr>
            <p:ph idx="4294967295"/>
          </p:nvPr>
        </p:nvSpPr>
        <p:spPr>
          <a:xfrm>
            <a:off x="683568" y="476672"/>
            <a:ext cx="7755632" cy="5678091"/>
          </a:xfrm>
        </p:spPr>
        <p:txBody>
          <a:bodyPr>
            <a:normAutofit lnSpcReduction="10000"/>
          </a:bodyPr>
          <a:lstStyle/>
          <a:p>
            <a:r>
              <a:rPr lang="pt-BR" sz="2500" dirty="0" smtClean="0"/>
              <a:t>[...] </a:t>
            </a:r>
            <a:r>
              <a:rPr lang="pt-BR" sz="2500" dirty="0"/>
              <a:t>O artigo 4º da CLT considera como de serviço efetivo o período em que o empregado estiver à disposição do empregador, aguardando ou executando ordens, salvo disposição especial, expressamente consignada. Assim, </a:t>
            </a:r>
            <a:r>
              <a:rPr lang="pt-BR" sz="2500" u="sng" dirty="0"/>
              <a:t>a partir do momento em que o trabalhador ingressa nas dependências da empresa</a:t>
            </a:r>
            <a:r>
              <a:rPr lang="pt-BR" sz="2500" dirty="0"/>
              <a:t>, uma vez que se submete ao poder desta e aos efeitos do regulamento empresário, </a:t>
            </a:r>
            <a:r>
              <a:rPr lang="pt-BR" sz="2500" u="sng" dirty="0"/>
              <a:t>todo o período às suas ordens deve ser computado na jornada de trabalho</a:t>
            </a:r>
            <a:r>
              <a:rPr lang="pt-BR" sz="2500" dirty="0" smtClean="0"/>
              <a:t>.</a:t>
            </a:r>
          </a:p>
          <a:p>
            <a:r>
              <a:rPr lang="pt-BR" sz="2500" dirty="0" smtClean="0"/>
              <a:t>Acórdão 1ª Turma – 2ª Câmara. Autos nº 248-66.2012.5.15.0045. Relator: André Augusto </a:t>
            </a:r>
            <a:r>
              <a:rPr lang="pt-BR" sz="2500" dirty="0" err="1" smtClean="0"/>
              <a:t>Ulpiano</a:t>
            </a:r>
            <a:r>
              <a:rPr lang="pt-BR" sz="2500" dirty="0" smtClean="0"/>
              <a:t> </a:t>
            </a:r>
            <a:r>
              <a:rPr lang="pt-BR" sz="2500" dirty="0" err="1" smtClean="0"/>
              <a:t>Rizzardo</a:t>
            </a:r>
            <a:r>
              <a:rPr lang="pt-BR" sz="2500" dirty="0" smtClean="0"/>
              <a:t>. Disponível em 13/09/2013 </a:t>
            </a:r>
            <a:r>
              <a:rPr lang="pt-BR" sz="2800" dirty="0"/>
              <a:t>(grifos nossos)</a:t>
            </a:r>
            <a:endParaRPr lang="pt-BR" sz="2500" dirty="0"/>
          </a:p>
        </p:txBody>
      </p:sp>
    </p:spTree>
    <p:extLst>
      <p:ext uri="{BB962C8B-B14F-4D97-AF65-F5344CB8AC3E}">
        <p14:creationId xmlns:p14="http://schemas.microsoft.com/office/powerpoint/2010/main" val="1335440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Excluídos do controle de jornada</a:t>
            </a:r>
            <a:endParaRPr lang="pt-BR" b="1" dirty="0"/>
          </a:p>
        </p:txBody>
      </p:sp>
      <p:sp>
        <p:nvSpPr>
          <p:cNvPr id="3" name="Espaço Reservado para Conteúdo 2"/>
          <p:cNvSpPr>
            <a:spLocks noGrp="1"/>
          </p:cNvSpPr>
          <p:nvPr>
            <p:ph idx="1"/>
          </p:nvPr>
        </p:nvSpPr>
        <p:spPr/>
        <p:txBody>
          <a:bodyPr>
            <a:normAutofit/>
          </a:bodyPr>
          <a:lstStyle/>
          <a:p>
            <a:r>
              <a:rPr lang="pt-BR" dirty="0" smtClean="0"/>
              <a:t>Art. 62, CLT</a:t>
            </a:r>
          </a:p>
          <a:p>
            <a:pPr marL="900000">
              <a:buFont typeface="Arial" pitchFamily="34" charset="0"/>
              <a:buChar char="•"/>
            </a:pPr>
            <a:r>
              <a:rPr lang="pt-BR" dirty="0" smtClean="0"/>
              <a:t>I. </a:t>
            </a:r>
            <a:r>
              <a:rPr lang="pt-BR" dirty="0" err="1" smtClean="0"/>
              <a:t>Exercentes</a:t>
            </a:r>
            <a:r>
              <a:rPr lang="pt-BR" dirty="0" smtClean="0"/>
              <a:t> de atividade externa – anotação na CTPS </a:t>
            </a:r>
          </a:p>
          <a:p>
            <a:pPr marL="900000">
              <a:buFont typeface="Arial" pitchFamily="34" charset="0"/>
              <a:buChar char="•"/>
            </a:pPr>
            <a:r>
              <a:rPr lang="pt-BR" u="sng" dirty="0" smtClean="0"/>
              <a:t>ATENÇÃO:</a:t>
            </a:r>
            <a:r>
              <a:rPr lang="pt-BR" dirty="0" smtClean="0"/>
              <a:t> motorista - OJ 332 SDI – I TST e Art. 235-C, CLT – alteração em 01/05/2012 que foi alterada pela Lei 13.103 de 02/03/2015 - transporte </a:t>
            </a:r>
            <a:r>
              <a:rPr lang="pt-BR" dirty="0"/>
              <a:t>rodoviário de </a:t>
            </a:r>
            <a:r>
              <a:rPr lang="pt-BR" dirty="0" smtClean="0"/>
              <a:t>passageiros</a:t>
            </a:r>
            <a:r>
              <a:rPr lang="pt-BR" dirty="0"/>
              <a:t> </a:t>
            </a:r>
            <a:r>
              <a:rPr lang="pt-BR" dirty="0" smtClean="0"/>
              <a:t>e transporte de cargas</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19</a:t>
            </a:fld>
            <a:endParaRPr lang="pt-BR"/>
          </a:p>
        </p:txBody>
      </p:sp>
    </p:spTree>
    <p:extLst>
      <p:ext uri="{BB962C8B-B14F-4D97-AF65-F5344CB8AC3E}">
        <p14:creationId xmlns:p14="http://schemas.microsoft.com/office/powerpoint/2010/main" val="1700986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eaLnBrk="1" fontAlgn="auto" hangingPunct="1">
              <a:spcAft>
                <a:spcPts val="0"/>
              </a:spcAft>
              <a:defRPr/>
            </a:pPr>
            <a:r>
              <a:rPr lang="pt-BR" dirty="0" smtClean="0">
                <a:solidFill>
                  <a:schemeClr val="tx2">
                    <a:satMod val="200000"/>
                  </a:schemeClr>
                </a:solidFill>
              </a:rPr>
              <a:t>Metodologia</a:t>
            </a:r>
            <a:endParaRPr lang="pt-BR" dirty="0">
              <a:solidFill>
                <a:schemeClr val="tx2">
                  <a:satMod val="200000"/>
                </a:schemeClr>
              </a:solidFill>
            </a:endParaRPr>
          </a:p>
        </p:txBody>
      </p:sp>
      <p:sp>
        <p:nvSpPr>
          <p:cNvPr id="3" name="Espaço Reservado para Conteúdo 2"/>
          <p:cNvSpPr>
            <a:spLocks noGrp="1"/>
          </p:cNvSpPr>
          <p:nvPr>
            <p:ph idx="1"/>
          </p:nvPr>
        </p:nvSpPr>
        <p:spPr/>
        <p:txBody>
          <a:bodyPr>
            <a:normAutofit fontScale="92500" lnSpcReduction="20000"/>
          </a:bodyPr>
          <a:lstStyle/>
          <a:p>
            <a:pPr marL="411480" eaLnBrk="1" fontAlgn="auto" hangingPunct="1">
              <a:spcAft>
                <a:spcPts val="0"/>
              </a:spcAft>
              <a:buFont typeface="Wingdings"/>
              <a:buChar char=""/>
              <a:defRPr/>
            </a:pPr>
            <a:r>
              <a:rPr lang="pt-BR" dirty="0"/>
              <a:t>Apresentação da professora</a:t>
            </a:r>
          </a:p>
          <a:p>
            <a:pPr marL="411480" eaLnBrk="1" fontAlgn="auto" hangingPunct="1">
              <a:spcAft>
                <a:spcPts val="0"/>
              </a:spcAft>
              <a:buFont typeface="Wingdings"/>
              <a:buChar char=""/>
              <a:defRPr/>
            </a:pPr>
            <a:r>
              <a:rPr lang="pt-BR" dirty="0"/>
              <a:t>Apresentação do conteúdo:</a:t>
            </a:r>
          </a:p>
          <a:p>
            <a:pPr marL="1080000">
              <a:buFont typeface="Wingdings"/>
              <a:buChar char=""/>
              <a:defRPr/>
            </a:pPr>
            <a:r>
              <a:rPr lang="pt-BR" dirty="0"/>
              <a:t>Duração do </a:t>
            </a:r>
            <a:r>
              <a:rPr lang="pt-BR" dirty="0" smtClean="0"/>
              <a:t>trabalho. Jornada, </a:t>
            </a:r>
            <a:r>
              <a:rPr lang="pt-BR" dirty="0"/>
              <a:t>intervalos. </a:t>
            </a:r>
            <a:endParaRPr lang="pt-BR" dirty="0" smtClean="0"/>
          </a:p>
          <a:p>
            <a:pPr marL="1080000">
              <a:buFont typeface="Wingdings"/>
              <a:buChar char=""/>
              <a:defRPr/>
            </a:pPr>
            <a:r>
              <a:rPr lang="pt-BR" dirty="0" smtClean="0"/>
              <a:t>Acordo </a:t>
            </a:r>
            <a:r>
              <a:rPr lang="pt-BR" dirty="0"/>
              <a:t>de prorrogação e </a:t>
            </a:r>
            <a:r>
              <a:rPr lang="pt-BR" dirty="0" smtClean="0"/>
              <a:t>de </a:t>
            </a:r>
            <a:r>
              <a:rPr lang="pt-BR" dirty="0"/>
              <a:t>compensação de horas</a:t>
            </a:r>
            <a:r>
              <a:rPr lang="pt-BR" dirty="0" smtClean="0"/>
              <a:t>. </a:t>
            </a:r>
            <a:r>
              <a:rPr lang="pt-BR" dirty="0"/>
              <a:t>Trabalho extraordinário. </a:t>
            </a:r>
            <a:r>
              <a:rPr lang="pt-BR" dirty="0" smtClean="0"/>
              <a:t>Horas </a:t>
            </a:r>
            <a:r>
              <a:rPr lang="pt-BR" i="1" dirty="0"/>
              <a:t>in </a:t>
            </a:r>
            <a:r>
              <a:rPr lang="pt-BR" i="1" dirty="0" err="1"/>
              <a:t>itinere</a:t>
            </a:r>
            <a:r>
              <a:rPr lang="pt-BR" dirty="0"/>
              <a:t>. </a:t>
            </a:r>
            <a:endParaRPr lang="pt-BR" dirty="0" smtClean="0"/>
          </a:p>
          <a:p>
            <a:pPr marL="1080000">
              <a:buFont typeface="Wingdings"/>
              <a:buChar char=""/>
              <a:defRPr/>
            </a:pPr>
            <a:r>
              <a:rPr lang="pt-BR" dirty="0" smtClean="0"/>
              <a:t>Empregados </a:t>
            </a:r>
            <a:r>
              <a:rPr lang="pt-BR" dirty="0"/>
              <a:t>excluídos do direito às horas extras</a:t>
            </a:r>
            <a:r>
              <a:rPr lang="pt-BR" dirty="0" smtClean="0"/>
              <a:t>. </a:t>
            </a:r>
            <a:r>
              <a:rPr lang="pt-BR" dirty="0"/>
              <a:t>Jornadas especiais de trabalho. </a:t>
            </a:r>
            <a:endParaRPr lang="pt-BR" dirty="0" smtClean="0"/>
          </a:p>
          <a:p>
            <a:pPr marL="1080000">
              <a:buFont typeface="Wingdings"/>
              <a:buChar char=""/>
              <a:defRPr/>
            </a:pPr>
            <a:r>
              <a:rPr lang="pt-BR" dirty="0" smtClean="0"/>
              <a:t>Repousos remunerados</a:t>
            </a:r>
            <a:endParaRPr lang="pt-BR" dirty="0"/>
          </a:p>
        </p:txBody>
      </p:sp>
      <p:sp>
        <p:nvSpPr>
          <p:cNvPr id="10244"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fld id="{0AE9888B-8F10-4E09-99A6-E6EB22DB9BC5}" type="slidenum">
              <a:rPr lang="pt-BR" altLang="pt-BR" sz="1200" smtClean="0">
                <a:solidFill>
                  <a:schemeClr val="tx2"/>
                </a:solidFill>
                <a:latin typeface="Tahoma" panose="020B0604030504040204" pitchFamily="34" charset="0"/>
              </a:rPr>
              <a:pPr>
                <a:spcBef>
                  <a:spcPct val="0"/>
                </a:spcBef>
                <a:buClrTx/>
                <a:buSzTx/>
                <a:buFontTx/>
                <a:buNone/>
              </a:pPr>
              <a:t>2</a:t>
            </a:fld>
            <a:endParaRPr lang="pt-BR" altLang="pt-BR" sz="1200" smtClean="0">
              <a:solidFill>
                <a:schemeClr val="tx2"/>
              </a:solidFill>
              <a:latin typeface="Tahoma" panose="020B0604030504040204" pitchFamily="34" charset="0"/>
            </a:endParaRPr>
          </a:p>
        </p:txBody>
      </p:sp>
    </p:spTree>
    <p:extLst>
      <p:ext uri="{BB962C8B-B14F-4D97-AF65-F5344CB8AC3E}">
        <p14:creationId xmlns:p14="http://schemas.microsoft.com/office/powerpoint/2010/main" val="17885519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Motoristas - alterações</a:t>
            </a:r>
            <a:endParaRPr lang="pt-BR" dirty="0"/>
          </a:p>
        </p:txBody>
      </p:sp>
      <p:sp>
        <p:nvSpPr>
          <p:cNvPr id="3" name="Espaço Reservado para Conteúdo 2"/>
          <p:cNvSpPr>
            <a:spLocks noGrp="1"/>
          </p:cNvSpPr>
          <p:nvPr>
            <p:ph idx="1"/>
          </p:nvPr>
        </p:nvSpPr>
        <p:spPr/>
        <p:txBody>
          <a:bodyPr>
            <a:normAutofit fontScale="92500" lnSpcReduction="20000"/>
          </a:bodyPr>
          <a:lstStyle/>
          <a:p>
            <a:pPr marL="900000">
              <a:buFont typeface="Arial" pitchFamily="34" charset="0"/>
              <a:buChar char="•"/>
            </a:pPr>
            <a:r>
              <a:rPr lang="pt-BR" dirty="0" smtClean="0"/>
              <a:t>Art. 2º, V, b Lei 13.103/2015 = </a:t>
            </a:r>
            <a:r>
              <a:rPr lang="pt-BR" dirty="0"/>
              <a:t>ter jornada de trabalho controlada e registrada de maneira fidedigna mediante anotação em diário de bordo, papeleta ou ficha de trabalho externo, ou </a:t>
            </a:r>
            <a:r>
              <a:rPr lang="pt-BR" u="sng" dirty="0"/>
              <a:t>sistema e meios eletrônicos instalados nos veículos</a:t>
            </a:r>
            <a:r>
              <a:rPr lang="pt-BR" dirty="0"/>
              <a:t>, a critério do </a:t>
            </a:r>
            <a:r>
              <a:rPr lang="pt-BR" dirty="0" smtClean="0"/>
              <a:t>empregador</a:t>
            </a:r>
            <a:r>
              <a:rPr lang="pt-BR" dirty="0"/>
              <a:t> </a:t>
            </a:r>
            <a:r>
              <a:rPr lang="pt-BR" dirty="0" smtClean="0"/>
              <a:t>– previsão existente também na Lei </a:t>
            </a:r>
            <a:r>
              <a:rPr lang="pt-BR" dirty="0"/>
              <a:t>12.619/2012</a:t>
            </a:r>
            <a:endParaRPr lang="pt-BR" dirty="0" smtClean="0"/>
          </a:p>
          <a:p>
            <a:pPr marL="900000">
              <a:buFont typeface="Arial" pitchFamily="34" charset="0"/>
              <a:buChar char="•"/>
            </a:pPr>
            <a:r>
              <a:rPr lang="pt-BR" dirty="0" smtClean="0"/>
              <a:t>Jornada </a:t>
            </a:r>
            <a:r>
              <a:rPr lang="pt-BR" dirty="0"/>
              <a:t>diária </a:t>
            </a:r>
            <a:r>
              <a:rPr lang="pt-BR" dirty="0" smtClean="0"/>
              <a:t>8h, prorrogadas </a:t>
            </a:r>
            <a:r>
              <a:rPr lang="pt-BR" dirty="0"/>
              <a:t>por até 2 </a:t>
            </a:r>
            <a:r>
              <a:rPr lang="pt-BR" dirty="0" smtClean="0"/>
              <a:t>horas ou</a:t>
            </a:r>
            <a:r>
              <a:rPr lang="pt-BR" dirty="0"/>
              <a:t>, mediante </a:t>
            </a:r>
            <a:r>
              <a:rPr lang="pt-BR" dirty="0" smtClean="0"/>
              <a:t>previsão CCT/ ACT por </a:t>
            </a:r>
            <a:r>
              <a:rPr lang="pt-BR" dirty="0"/>
              <a:t>até 4 </a:t>
            </a:r>
            <a:r>
              <a:rPr lang="pt-BR" dirty="0" smtClean="0"/>
              <a:t>horas</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20</a:t>
            </a:fld>
            <a:endParaRPr lang="pt-BR"/>
          </a:p>
        </p:txBody>
      </p:sp>
    </p:spTree>
    <p:extLst>
      <p:ext uri="{BB962C8B-B14F-4D97-AF65-F5344CB8AC3E}">
        <p14:creationId xmlns:p14="http://schemas.microsoft.com/office/powerpoint/2010/main" val="12882259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Motoristas - alterações</a:t>
            </a:r>
          </a:p>
        </p:txBody>
      </p:sp>
      <p:sp>
        <p:nvSpPr>
          <p:cNvPr id="3" name="Espaço Reservado para Conteúdo 2"/>
          <p:cNvSpPr>
            <a:spLocks noGrp="1"/>
          </p:cNvSpPr>
          <p:nvPr>
            <p:ph idx="1"/>
          </p:nvPr>
        </p:nvSpPr>
        <p:spPr/>
        <p:txBody>
          <a:bodyPr>
            <a:noAutofit/>
          </a:bodyPr>
          <a:lstStyle/>
          <a:p>
            <a:pPr marL="900000">
              <a:buFont typeface="Arial" pitchFamily="34" charset="0"/>
              <a:buChar char="•"/>
            </a:pPr>
            <a:r>
              <a:rPr lang="pt-BR" sz="2800" dirty="0"/>
              <a:t>Período de trabalho efetivo = tempo à disposição, excluídos os intervalos para refeição, repouso, espera e descanso</a:t>
            </a:r>
          </a:p>
          <a:p>
            <a:pPr marL="900000">
              <a:buFont typeface="Arial" pitchFamily="34" charset="0"/>
              <a:buChar char="•"/>
            </a:pPr>
            <a:r>
              <a:rPr lang="pt-BR" sz="2800" dirty="0"/>
              <a:t>HE = adicional mínimo de 50</a:t>
            </a:r>
            <a:r>
              <a:rPr lang="pt-BR" sz="2800" dirty="0" smtClean="0"/>
              <a:t>%</a:t>
            </a:r>
          </a:p>
          <a:p>
            <a:pPr marL="900000">
              <a:buFont typeface="Arial" pitchFamily="34" charset="0"/>
              <a:buChar char="•"/>
            </a:pPr>
            <a:r>
              <a:rPr lang="pt-BR" sz="2800" dirty="0" smtClean="0"/>
              <a:t>Tempo de espera = horas que excedem à </a:t>
            </a:r>
            <a:r>
              <a:rPr lang="pt-BR" sz="2800" dirty="0"/>
              <a:t>jornada normal </a:t>
            </a:r>
            <a:r>
              <a:rPr lang="pt-BR" sz="2800" dirty="0" smtClean="0"/>
              <a:t>do </a:t>
            </a:r>
            <a:r>
              <a:rPr lang="pt-BR" sz="2800" dirty="0"/>
              <a:t>motorista </a:t>
            </a:r>
            <a:r>
              <a:rPr lang="pt-BR" sz="2800" dirty="0" smtClean="0"/>
              <a:t>de </a:t>
            </a:r>
            <a:r>
              <a:rPr lang="pt-BR" sz="2800" dirty="0"/>
              <a:t>cargas </a:t>
            </a:r>
            <a:r>
              <a:rPr lang="pt-BR" sz="2800" dirty="0" smtClean="0"/>
              <a:t>– período de carga </a:t>
            </a:r>
            <a:r>
              <a:rPr lang="pt-BR" sz="2800" dirty="0"/>
              <a:t>ou descarga </a:t>
            </a:r>
            <a:r>
              <a:rPr lang="pt-BR" sz="2800" dirty="0" smtClean="0"/>
              <a:t>ou </a:t>
            </a:r>
            <a:r>
              <a:rPr lang="pt-BR" sz="2800" dirty="0"/>
              <a:t>para fiscalização da mercadoria </a:t>
            </a:r>
            <a:r>
              <a:rPr lang="pt-BR" sz="2800" dirty="0" smtClean="0"/>
              <a:t>– não são HE – adicional de 30% - Art. 235-C, §§ 8º e 9º CLT</a:t>
            </a:r>
            <a:endParaRPr lang="pt-BR" sz="28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21</a:t>
            </a:fld>
            <a:endParaRPr lang="pt-BR"/>
          </a:p>
        </p:txBody>
      </p:sp>
    </p:spTree>
    <p:extLst>
      <p:ext uri="{BB962C8B-B14F-4D97-AF65-F5344CB8AC3E}">
        <p14:creationId xmlns:p14="http://schemas.microsoft.com/office/powerpoint/2010/main" val="3919252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Motoristas –alterações</a:t>
            </a:r>
            <a:endParaRPr lang="pt-BR" dirty="0"/>
          </a:p>
        </p:txBody>
      </p:sp>
      <p:sp>
        <p:nvSpPr>
          <p:cNvPr id="3" name="Espaço Reservado para Conteúdo 2"/>
          <p:cNvSpPr>
            <a:spLocks noGrp="1"/>
          </p:cNvSpPr>
          <p:nvPr>
            <p:ph idx="1"/>
          </p:nvPr>
        </p:nvSpPr>
        <p:spPr/>
        <p:txBody>
          <a:bodyPr>
            <a:normAutofit/>
          </a:bodyPr>
          <a:lstStyle/>
          <a:p>
            <a:r>
              <a:rPr lang="pt-BR" dirty="0" smtClean="0"/>
              <a:t>Intervalo do Art. 71, </a:t>
            </a:r>
            <a:r>
              <a:rPr lang="pt-BR" i="1" dirty="0" smtClean="0"/>
              <a:t>caput </a:t>
            </a:r>
            <a:r>
              <a:rPr lang="pt-BR" dirty="0" smtClean="0"/>
              <a:t>CLT poderá ser reduzido e/ou fracionado mediante ACT/ CCT</a:t>
            </a:r>
          </a:p>
          <a:p>
            <a:r>
              <a:rPr lang="pt-BR" dirty="0" smtClean="0"/>
              <a:t>Intervalo </a:t>
            </a:r>
            <a:r>
              <a:rPr lang="pt-BR" dirty="0"/>
              <a:t>de descanso 11h – possibilidade de flexibilização , garantido o mínimo de 8 </a:t>
            </a:r>
            <a:r>
              <a:rPr lang="pt-BR" dirty="0" smtClean="0"/>
              <a:t>horas</a:t>
            </a:r>
            <a:endParaRPr lang="pt-BR" dirty="0"/>
          </a:p>
        </p:txBody>
      </p:sp>
    </p:spTree>
    <p:extLst>
      <p:ext uri="{BB962C8B-B14F-4D97-AF65-F5344CB8AC3E}">
        <p14:creationId xmlns:p14="http://schemas.microsoft.com/office/powerpoint/2010/main" val="2469527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Motoristas - alterações</a:t>
            </a:r>
          </a:p>
        </p:txBody>
      </p:sp>
      <p:sp>
        <p:nvSpPr>
          <p:cNvPr id="3" name="Espaço Reservado para Conteúdo 2"/>
          <p:cNvSpPr>
            <a:spLocks noGrp="1"/>
          </p:cNvSpPr>
          <p:nvPr>
            <p:ph idx="1"/>
          </p:nvPr>
        </p:nvSpPr>
        <p:spPr/>
        <p:txBody>
          <a:bodyPr>
            <a:normAutofit lnSpcReduction="10000"/>
          </a:bodyPr>
          <a:lstStyle/>
          <a:p>
            <a:r>
              <a:rPr lang="pt-BR" dirty="0" smtClean="0"/>
              <a:t>Intervalo de 11h </a:t>
            </a:r>
            <a:r>
              <a:rPr lang="pt-BR" dirty="0" err="1" smtClean="0"/>
              <a:t>entrejornadas</a:t>
            </a:r>
            <a:r>
              <a:rPr lang="pt-BR" dirty="0" smtClean="0"/>
              <a:t> – bloqueio e protestos por parte dos motoristas em todo o país – criação de mesa de negociação com a categoria.</a:t>
            </a:r>
          </a:p>
          <a:p>
            <a:r>
              <a:rPr lang="pt-BR" dirty="0" smtClean="0"/>
              <a:t>Disponível em http</a:t>
            </a:r>
            <a:r>
              <a:rPr lang="pt-BR" dirty="0"/>
              <a:t>://</a:t>
            </a:r>
            <a:r>
              <a:rPr lang="pt-BR" dirty="0" smtClean="0"/>
              <a:t>g1.globo.com/jornal-da-globo/noticia/2012/08/caminhoneiros-anunciam-fim-de-greve-e-bloqueios-apos-acordo.html. Acesso em 05/08/2012.</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23</a:t>
            </a:fld>
            <a:endParaRPr lang="pt-BR"/>
          </a:p>
        </p:txBody>
      </p:sp>
    </p:spTree>
    <p:extLst>
      <p:ext uri="{BB962C8B-B14F-4D97-AF65-F5344CB8AC3E}">
        <p14:creationId xmlns:p14="http://schemas.microsoft.com/office/powerpoint/2010/main" val="658772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Decisão TRT </a:t>
            </a:r>
            <a:r>
              <a:rPr lang="pt-BR" b="1" dirty="0" smtClean="0"/>
              <a:t>15ª </a:t>
            </a:r>
            <a:r>
              <a:rPr lang="pt-BR" b="1" dirty="0"/>
              <a:t>Região</a:t>
            </a:r>
            <a:endParaRPr lang="pt-BR" dirty="0"/>
          </a:p>
        </p:txBody>
      </p:sp>
      <p:sp>
        <p:nvSpPr>
          <p:cNvPr id="3" name="Espaço Reservado para Conteúdo 2"/>
          <p:cNvSpPr>
            <a:spLocks noGrp="1"/>
          </p:cNvSpPr>
          <p:nvPr>
            <p:ph idx="1"/>
          </p:nvPr>
        </p:nvSpPr>
        <p:spPr>
          <a:xfrm>
            <a:off x="457200" y="1268760"/>
            <a:ext cx="7467600" cy="5040560"/>
          </a:xfrm>
        </p:spPr>
        <p:txBody>
          <a:bodyPr>
            <a:noAutofit/>
          </a:bodyPr>
          <a:lstStyle/>
          <a:p>
            <a:r>
              <a:rPr lang="pt-BR" sz="2200" dirty="0"/>
              <a:t>MOTORISTA CARRETEIRO - ATIVIDADE LABORATIVA EXTERNA – ARTIGO 62, I, DA CLT – EXISTÊNCIA DE CONTROLE INDIRETO E À DISTÂNCIA DA JORNADA DE TRABALHO – HORAS EXTRAS DEVIDAS. A exceção contida no artigo 62, I, da CLT, tem incidência sobre os empregados que, executando serviços externos em razão da própria natureza das funções, não podem estar submetidos a horários, desde que tal importe em impedir o normal desenvolvimento da atividade. A regra geral, no caso, é o não-recebimento de horas extras, face à ausência de controle. Entretanto, em havendo controle por parte da empresa </a:t>
            </a:r>
            <a:r>
              <a:rPr lang="pt-BR" sz="2200" dirty="0" smtClean="0"/>
              <a:t>- </a:t>
            </a:r>
            <a:r>
              <a:rPr lang="pt-BR" sz="2200" u="sng" dirty="0" smtClean="0"/>
              <a:t>ainda </a:t>
            </a:r>
            <a:r>
              <a:rPr lang="pt-BR" sz="2200" u="sng" dirty="0"/>
              <a:t>que </a:t>
            </a:r>
            <a:r>
              <a:rPr lang="pt-BR" sz="2200" u="sng" dirty="0" smtClean="0"/>
              <a:t>indireto</a:t>
            </a:r>
            <a:r>
              <a:rPr lang="pt-BR" sz="2200" dirty="0" smtClean="0"/>
              <a:t> - </a:t>
            </a:r>
            <a:r>
              <a:rPr lang="pt-BR" sz="2200" dirty="0"/>
              <a:t>sobre a atividade do empregado, não se aplica a exceção prevista no artigo 62, I, da CLT.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24</a:t>
            </a:fld>
            <a:endParaRPr lang="pt-BR"/>
          </a:p>
        </p:txBody>
      </p:sp>
    </p:spTree>
    <p:extLst>
      <p:ext uri="{BB962C8B-B14F-4D97-AF65-F5344CB8AC3E}">
        <p14:creationId xmlns:p14="http://schemas.microsoft.com/office/powerpoint/2010/main" val="31365263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25</a:t>
            </a:fld>
            <a:endParaRPr lang="pt-BR"/>
          </a:p>
        </p:txBody>
      </p:sp>
      <p:sp>
        <p:nvSpPr>
          <p:cNvPr id="3" name="Espaço Reservado para Conteúdo 2"/>
          <p:cNvSpPr>
            <a:spLocks noGrp="1"/>
          </p:cNvSpPr>
          <p:nvPr>
            <p:ph idx="4294967295"/>
          </p:nvPr>
        </p:nvSpPr>
        <p:spPr>
          <a:xfrm>
            <a:off x="683568" y="404664"/>
            <a:ext cx="7467600" cy="5750099"/>
          </a:xfrm>
        </p:spPr>
        <p:txBody>
          <a:bodyPr>
            <a:normAutofit fontScale="92500" lnSpcReduction="10000"/>
          </a:bodyPr>
          <a:lstStyle/>
          <a:p>
            <a:r>
              <a:rPr lang="pt-BR" dirty="0"/>
              <a:t>Também a mera previsão de inexistência de controle de jornada de trabalho em instrumento normativo, por si só, não tem o condão de elidir a pretensão ao recebimento de horas extras, impondo-se, pois, a toda evidência, o exame da prova no caso concreto, ou seja, </a:t>
            </a:r>
            <a:r>
              <a:rPr lang="pt-BR" u="sng" dirty="0"/>
              <a:t>mesmo diante dos indigitados instrumentos normativos, há que se aferir a realidade fática do contrato de trabalho</a:t>
            </a:r>
            <a:r>
              <a:rPr lang="pt-BR" dirty="0"/>
              <a:t>, para se verificar se realmente correspondia ao conteúdo normativo, em especial ao se considerar o princípio da primazia da realidade, tão caro ao processo judiciário do </a:t>
            </a:r>
            <a:r>
              <a:rPr lang="pt-BR" dirty="0" smtClean="0"/>
              <a:t>trabalho</a:t>
            </a:r>
            <a:endParaRPr lang="pt-BR" dirty="0"/>
          </a:p>
        </p:txBody>
      </p:sp>
    </p:spTree>
    <p:extLst>
      <p:ext uri="{BB962C8B-B14F-4D97-AF65-F5344CB8AC3E}">
        <p14:creationId xmlns:p14="http://schemas.microsoft.com/office/powerpoint/2010/main" val="38970994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26</a:t>
            </a:fld>
            <a:endParaRPr lang="pt-BR"/>
          </a:p>
        </p:txBody>
      </p:sp>
      <p:sp>
        <p:nvSpPr>
          <p:cNvPr id="3" name="Espaço Reservado para Conteúdo 2"/>
          <p:cNvSpPr>
            <a:spLocks noGrp="1"/>
          </p:cNvSpPr>
          <p:nvPr>
            <p:ph idx="4294967295"/>
          </p:nvPr>
        </p:nvSpPr>
        <p:spPr>
          <a:xfrm>
            <a:off x="755576" y="764704"/>
            <a:ext cx="7467600" cy="5390059"/>
          </a:xfrm>
        </p:spPr>
        <p:txBody>
          <a:bodyPr>
            <a:normAutofit fontScale="92500" lnSpcReduction="20000"/>
          </a:bodyPr>
          <a:lstStyle/>
          <a:p>
            <a:r>
              <a:rPr lang="pt-BR" dirty="0" smtClean="0"/>
              <a:t>No </a:t>
            </a:r>
            <a:r>
              <a:rPr lang="pt-BR" dirty="0"/>
              <a:t>caso, o conjunto probatório confirmou que era possível à reclamada controlar, ainda que de modo indireto, a jornada de trabalho diária do reclamante. Nesse contexto, apurou-se que a jornada de trabalho do reclamante </a:t>
            </a:r>
            <a:r>
              <a:rPr lang="pt-BR" u="sng" dirty="0"/>
              <a:t>iniciava e encerrava na sede da empresa</a:t>
            </a:r>
            <a:r>
              <a:rPr lang="pt-BR" dirty="0"/>
              <a:t>, a qual fixava roteiro a ser cumprido, além da existência de necessário comparecimento em postos de entrega pré-estabelecidos e, </a:t>
            </a:r>
            <a:r>
              <a:rPr lang="pt-BR" u="sng" dirty="0"/>
              <a:t>por fim, mediante a utilização de rastreamento via satélite e de tacógrafo</a:t>
            </a:r>
            <a:r>
              <a:rPr lang="pt-BR" dirty="0"/>
              <a:t>. A jornada era, portanto, suscetível de controle e não havia anotação do horário de trabalho. </a:t>
            </a:r>
          </a:p>
        </p:txBody>
      </p:sp>
    </p:spTree>
    <p:extLst>
      <p:ext uri="{BB962C8B-B14F-4D97-AF65-F5344CB8AC3E}">
        <p14:creationId xmlns:p14="http://schemas.microsoft.com/office/powerpoint/2010/main" val="31797852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27</a:t>
            </a:fld>
            <a:endParaRPr lang="pt-BR"/>
          </a:p>
        </p:txBody>
      </p:sp>
      <p:sp>
        <p:nvSpPr>
          <p:cNvPr id="3" name="Espaço Reservado para Conteúdo 2"/>
          <p:cNvSpPr>
            <a:spLocks noGrp="1"/>
          </p:cNvSpPr>
          <p:nvPr>
            <p:ph idx="4294967295"/>
          </p:nvPr>
        </p:nvSpPr>
        <p:spPr>
          <a:xfrm>
            <a:off x="683568" y="548680"/>
            <a:ext cx="7884368" cy="5577483"/>
          </a:xfrm>
        </p:spPr>
        <p:txBody>
          <a:bodyPr>
            <a:normAutofit fontScale="85000" lnSpcReduction="10000"/>
          </a:bodyPr>
          <a:lstStyle/>
          <a:p>
            <a:r>
              <a:rPr lang="pt-BR" dirty="0"/>
              <a:t>Não é admitido à empregadora, </a:t>
            </a:r>
            <a:r>
              <a:rPr lang="pt-BR" u="sng" dirty="0"/>
              <a:t>sob o pretexto de que o empregado atua em atividade externa e sem controle de jornada, impor-lhe uma rotina de afazeres excessiva</a:t>
            </a:r>
            <a:r>
              <a:rPr lang="pt-BR" dirty="0"/>
              <a:t>, tendo-se como consequência última uma extensa jornada diária de trabalho para, ao depois, buscar abrigo em dispositivo legal, pretendendo, para dizer o mínimo, sonegar direito e obter enriquecimento sem causa. Por conseguinte, não há como se admitir como aplicável à hipótese o disposto no artigo 62, I, da CLT. Recurso Ordinário da reclamada conhecido e desprovido. </a:t>
            </a:r>
            <a:endParaRPr lang="pt-BR" dirty="0" smtClean="0"/>
          </a:p>
          <a:p>
            <a:r>
              <a:rPr lang="pt-BR" cap="small" dirty="0"/>
              <a:t>1ª Turma – 1ª </a:t>
            </a:r>
            <a:r>
              <a:rPr lang="pt-BR" cap="small" dirty="0" smtClean="0"/>
              <a:t>Câmara. </a:t>
            </a:r>
            <a:r>
              <a:rPr lang="pt-BR" dirty="0" smtClean="0"/>
              <a:t>Processo TRT </a:t>
            </a:r>
            <a:r>
              <a:rPr lang="pt-BR" dirty="0"/>
              <a:t>15ª REGIÃO Nº. </a:t>
            </a:r>
            <a:r>
              <a:rPr lang="pt-BR" dirty="0" smtClean="0"/>
              <a:t>1062-63.2011.5.15.0126. Relator: Fabio </a:t>
            </a:r>
            <a:r>
              <a:rPr lang="pt-BR" dirty="0" err="1" smtClean="0"/>
              <a:t>Allegretti</a:t>
            </a:r>
            <a:r>
              <a:rPr lang="pt-BR" dirty="0" smtClean="0"/>
              <a:t> Cooper (grifos nossos)</a:t>
            </a:r>
            <a:endParaRPr lang="pt-BR" dirty="0"/>
          </a:p>
        </p:txBody>
      </p:sp>
    </p:spTree>
    <p:extLst>
      <p:ext uri="{BB962C8B-B14F-4D97-AF65-F5344CB8AC3E}">
        <p14:creationId xmlns:p14="http://schemas.microsoft.com/office/powerpoint/2010/main" val="37133276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Excluídos do controle de jornada</a:t>
            </a:r>
            <a:endParaRPr lang="pt-BR" dirty="0"/>
          </a:p>
        </p:txBody>
      </p:sp>
      <p:sp>
        <p:nvSpPr>
          <p:cNvPr id="3" name="Espaço Reservado para Conteúdo 2"/>
          <p:cNvSpPr>
            <a:spLocks noGrp="1"/>
          </p:cNvSpPr>
          <p:nvPr>
            <p:ph idx="1"/>
          </p:nvPr>
        </p:nvSpPr>
        <p:spPr/>
        <p:txBody>
          <a:bodyPr/>
          <a:lstStyle/>
          <a:p>
            <a:r>
              <a:rPr lang="pt-BR" sz="3200" dirty="0"/>
              <a:t>Art. 62, CLT</a:t>
            </a:r>
          </a:p>
          <a:p>
            <a:pPr marL="1153152" indent="-457200">
              <a:buFont typeface="Arial" pitchFamily="34" charset="0"/>
              <a:buChar char="•"/>
            </a:pPr>
            <a:r>
              <a:rPr lang="pt-BR" sz="3200" dirty="0" smtClean="0"/>
              <a:t>II</a:t>
            </a:r>
            <a:r>
              <a:rPr lang="pt-BR" sz="3200" dirty="0"/>
              <a:t>. Gerentes = cargos de gestão – acréscimo de 40% do salário (parágrafo único do Art. 62, CLT</a:t>
            </a:r>
            <a:r>
              <a:rPr lang="pt-BR" sz="3200" dirty="0" smtClean="0"/>
              <a:t>) – </a:t>
            </a:r>
            <a:r>
              <a:rPr lang="pt-BR" sz="3200" dirty="0"/>
              <a:t>para jurisprudência basta diferenciação </a:t>
            </a:r>
            <a:r>
              <a:rPr lang="pt-BR" sz="3200" dirty="0" smtClean="0"/>
              <a:t>salarial?</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28</a:t>
            </a:fld>
            <a:endParaRPr lang="pt-BR"/>
          </a:p>
        </p:txBody>
      </p:sp>
    </p:spTree>
    <p:extLst>
      <p:ext uri="{BB962C8B-B14F-4D97-AF65-F5344CB8AC3E}">
        <p14:creationId xmlns:p14="http://schemas.microsoft.com/office/powerpoint/2010/main" val="9798230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Decisão TRT 9ª Região</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CARGO </a:t>
            </a:r>
            <a:r>
              <a:rPr lang="pt-BR" dirty="0"/>
              <a:t>DE CONFIANÇA. PODERES DE GESTÃO E ADMINISTRAÇÃO CONFIGURADOS. ART. 62, II, DA CLT. As circunstâncias que autorizam a inserção do empregado na exceção regrada no art. 62, II, da CLT cingem-se, em síntese, à comprovação de poderes de gestão e de autonomia, que resulta na ausência de controle da jornada de trabalho, </a:t>
            </a:r>
            <a:r>
              <a:rPr lang="pt-BR" dirty="0" smtClean="0"/>
              <a:t>e</a:t>
            </a:r>
            <a:endParaRPr lang="pt-BR" b="1"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29</a:t>
            </a:fld>
            <a:endParaRPr lang="pt-BR"/>
          </a:p>
        </p:txBody>
      </p:sp>
    </p:spTree>
    <p:extLst>
      <p:ext uri="{BB962C8B-B14F-4D97-AF65-F5344CB8AC3E}">
        <p14:creationId xmlns:p14="http://schemas.microsoft.com/office/powerpoint/2010/main" val="2379358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Jornada de trabalho</a:t>
            </a:r>
            <a:endParaRPr lang="pt-BR" dirty="0"/>
          </a:p>
        </p:txBody>
      </p:sp>
      <p:sp>
        <p:nvSpPr>
          <p:cNvPr id="2" name="Espaço Reservado para Conteúdo 1"/>
          <p:cNvSpPr>
            <a:spLocks noGrp="1"/>
          </p:cNvSpPr>
          <p:nvPr>
            <p:ph idx="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a:t>
            </a:fld>
            <a:endParaRPr lang="pt-B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082006"/>
            <a:ext cx="514350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08106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30</a:t>
            </a:fld>
            <a:endParaRPr lang="pt-BR"/>
          </a:p>
        </p:txBody>
      </p:sp>
      <p:sp>
        <p:nvSpPr>
          <p:cNvPr id="3" name="Espaço Reservado para Conteúdo 2"/>
          <p:cNvSpPr>
            <a:spLocks noGrp="1"/>
          </p:cNvSpPr>
          <p:nvPr>
            <p:ph idx="4294967295"/>
          </p:nvPr>
        </p:nvSpPr>
        <p:spPr>
          <a:xfrm>
            <a:off x="755576" y="476672"/>
            <a:ext cx="7467600" cy="5793507"/>
          </a:xfrm>
        </p:spPr>
        <p:txBody>
          <a:bodyPr>
            <a:normAutofit fontScale="92500" lnSpcReduction="20000"/>
          </a:bodyPr>
          <a:lstStyle/>
          <a:p>
            <a:r>
              <a:rPr lang="pt-BR" dirty="0" smtClean="0"/>
              <a:t>à percepção de gratificação de função não inferior a 40% do salário </a:t>
            </a:r>
            <a:r>
              <a:rPr lang="pt-BR" u="sng" dirty="0" smtClean="0"/>
              <a:t>ou padrão salarial diferenciado dos demais empregados</a:t>
            </a:r>
            <a:r>
              <a:rPr lang="pt-BR" dirty="0" smtClean="0"/>
              <a:t>. Comprovado o cumprimento do requisito objetivo, consistente em padrão salarial diferenciado dos demais empregados. [...]</a:t>
            </a:r>
            <a:r>
              <a:rPr lang="pt-BR" dirty="0"/>
              <a:t> Demonstrada, portanto, a fidúcia e detenção de poderes de gestão e administração próprios de cargo de confiança, atraindo a regra exceptiva do art. 62, II, da CLT. Recurso do Reclamante a que se nega provimento.</a:t>
            </a:r>
          </a:p>
          <a:p>
            <a:r>
              <a:rPr lang="pt-BR" dirty="0"/>
              <a:t>TRT-PR-25708-2012-028-09-00-1-ACO-29030-2013 - 7A. TURMA. Relator: UBIRAJARA CARLOS MENDES. Publicado no DEJT em 19-07-2013</a:t>
            </a:r>
            <a:r>
              <a:rPr lang="pt-BR" dirty="0" smtClean="0"/>
              <a:t>.</a:t>
            </a:r>
            <a:endParaRPr lang="pt-BR" dirty="0"/>
          </a:p>
        </p:txBody>
      </p:sp>
    </p:spTree>
    <p:extLst>
      <p:ext uri="{BB962C8B-B14F-4D97-AF65-F5344CB8AC3E}">
        <p14:creationId xmlns:p14="http://schemas.microsoft.com/office/powerpoint/2010/main" val="27175282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b="1" dirty="0"/>
              <a:t>Decisão TRT </a:t>
            </a:r>
            <a:r>
              <a:rPr lang="pt-BR" b="1" dirty="0" smtClean="0"/>
              <a:t>15ª </a:t>
            </a:r>
            <a:r>
              <a:rPr lang="pt-BR" b="1" dirty="0"/>
              <a:t>Região</a:t>
            </a:r>
            <a:endParaRPr lang="pt-BR" dirty="0"/>
          </a:p>
        </p:txBody>
      </p:sp>
      <p:sp>
        <p:nvSpPr>
          <p:cNvPr id="4" name="Espaço Reservado para Conteúdo 3"/>
          <p:cNvSpPr>
            <a:spLocks noGrp="1"/>
          </p:cNvSpPr>
          <p:nvPr>
            <p:ph idx="1"/>
          </p:nvPr>
        </p:nvSpPr>
        <p:spPr/>
        <p:txBody>
          <a:bodyPr>
            <a:normAutofit lnSpcReduction="10000"/>
          </a:bodyPr>
          <a:lstStyle/>
          <a:p>
            <a:r>
              <a:rPr lang="pt-BR" sz="2400" dirty="0"/>
              <a:t>RECURSO ORDINÁRIO. HORAS EXTRAS. GERENTE. ENCARGOS DE GESTÃO E REMUNERAÇÃO DIFERENCIADA NÃO DEMONSTRADOS</a:t>
            </a:r>
            <a:r>
              <a:rPr lang="pt-BR" sz="2400" b="1" dirty="0"/>
              <a:t>. </a:t>
            </a:r>
            <a:r>
              <a:rPr lang="pt-BR" sz="2400" dirty="0"/>
              <a:t>Incumbe ao empregador o ônus de demonstrar que o trabalhador está inserido na exceção contida no artigo 62, inciso II da CLT </a:t>
            </a:r>
            <a:r>
              <a:rPr lang="pt-BR" sz="2400" dirty="0" smtClean="0"/>
              <a:t>[...].  </a:t>
            </a:r>
            <a:r>
              <a:rPr lang="pt-BR" sz="2400" dirty="0"/>
              <a:t>Como acertadamente argumenta a ré, de fato não é necessário que seja paga ao trabalhador gratificação de função </a:t>
            </a:r>
            <a:r>
              <a:rPr lang="pt-BR" sz="2400" u="sng" dirty="0"/>
              <a:t>por meio de rubrica própria</a:t>
            </a:r>
            <a:r>
              <a:rPr lang="pt-BR" sz="2400" dirty="0"/>
              <a:t> para que haja o preenchimento do requisito em comento. </a:t>
            </a:r>
            <a:r>
              <a:rPr lang="pt-BR" sz="2400" u="sng" dirty="0"/>
              <a:t>Basta que o salário do obreiro seja superior, em pelo menos 40%, do respectivo salário efetivo</a:t>
            </a:r>
            <a:r>
              <a:rPr lang="pt-BR" sz="2400" dirty="0"/>
              <a:t>.  </a:t>
            </a:r>
          </a:p>
        </p:txBody>
      </p:sp>
      <p:sp>
        <p:nvSpPr>
          <p:cNvPr id="2" name="Espaço Reservado para Número de Slide 1"/>
          <p:cNvSpPr>
            <a:spLocks noGrp="1"/>
          </p:cNvSpPr>
          <p:nvPr>
            <p:ph type="sldNum" sz="quarter" idx="12"/>
          </p:nvPr>
        </p:nvSpPr>
        <p:spPr/>
        <p:txBody>
          <a:bodyPr/>
          <a:lstStyle/>
          <a:p>
            <a:fld id="{F76D91F3-5ED0-4DA1-941E-C680AF2B21BE}" type="slidenum">
              <a:rPr lang="pt-BR" smtClean="0"/>
              <a:pPr/>
              <a:t>31</a:t>
            </a:fld>
            <a:endParaRPr lang="pt-BR"/>
          </a:p>
        </p:txBody>
      </p:sp>
    </p:spTree>
    <p:extLst>
      <p:ext uri="{BB962C8B-B14F-4D97-AF65-F5344CB8AC3E}">
        <p14:creationId xmlns:p14="http://schemas.microsoft.com/office/powerpoint/2010/main" val="37728431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20000"/>
          </a:bodyPr>
          <a:lstStyle/>
          <a:p>
            <a:r>
              <a:rPr lang="pt-BR" dirty="0"/>
              <a:t>Entretanto, a ré não demonstrou haver satisfeito tal requisito, pois não apresentou holerites da época em que o reclamante era contador, ou mesmo holerites de outros contadores, para que fosse efetuada a comparação em questão </a:t>
            </a:r>
            <a:r>
              <a:rPr lang="pt-BR" dirty="0" smtClean="0"/>
              <a:t>[...] </a:t>
            </a:r>
            <a:r>
              <a:rPr lang="pt-BR" dirty="0"/>
              <a:t>Horas extras devidas, consoante jornada arbitrada. Sentença mantida.</a:t>
            </a:r>
          </a:p>
          <a:p>
            <a:r>
              <a:rPr lang="pt-BR" dirty="0"/>
              <a:t>2ª Turma - 4ª Câmara. Processo TRT/15ª REGIÃO Nº 0001086-69.2011.5.15.0004. Relatora Ana Cláudia Torres Vianna. Disponível em 05/07/2013</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32</a:t>
            </a:fld>
            <a:endParaRPr lang="pt-BR"/>
          </a:p>
        </p:txBody>
      </p:sp>
    </p:spTree>
    <p:extLst>
      <p:ext uri="{BB962C8B-B14F-4D97-AF65-F5344CB8AC3E}">
        <p14:creationId xmlns:p14="http://schemas.microsoft.com/office/powerpoint/2010/main" val="3376934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Decisão TRT 9ª </a:t>
            </a:r>
            <a:r>
              <a:rPr lang="pt-BR" b="1" dirty="0" smtClean="0"/>
              <a:t>Região - poderes</a:t>
            </a:r>
            <a:endParaRPr lang="pt-BR" dirty="0"/>
          </a:p>
        </p:txBody>
      </p:sp>
      <p:sp>
        <p:nvSpPr>
          <p:cNvPr id="3" name="Espaço Reservado para Conteúdo 2"/>
          <p:cNvSpPr>
            <a:spLocks noGrp="1"/>
          </p:cNvSpPr>
          <p:nvPr>
            <p:ph idx="1"/>
          </p:nvPr>
        </p:nvSpPr>
        <p:spPr/>
        <p:txBody>
          <a:bodyPr>
            <a:normAutofit lnSpcReduction="10000"/>
          </a:bodyPr>
          <a:lstStyle/>
          <a:p>
            <a:r>
              <a:rPr lang="pt-BR" sz="2400" dirty="0" smtClean="0"/>
              <a:t>HORAS EXTRAS - CARGO DE CONFIANÇA - ART. 62, II, DA CLT. O cargo de confiança do artigo 62, II, da CLT, é aquele em que o empregado exerce, por delegação, </a:t>
            </a:r>
            <a:r>
              <a:rPr lang="pt-BR" sz="2400" u="sng" dirty="0" smtClean="0"/>
              <a:t>algumas ou todas</a:t>
            </a:r>
            <a:r>
              <a:rPr lang="pt-BR" sz="2400" dirty="0" smtClean="0"/>
              <a:t> as funções dos proprietários, de tal modo que pode, em seu exercício, </a:t>
            </a:r>
            <a:r>
              <a:rPr lang="pt-BR" sz="2400" u="sng" dirty="0" smtClean="0"/>
              <a:t>alterar ou modificar os destinos da empresa</a:t>
            </a:r>
            <a:r>
              <a:rPr lang="pt-BR" sz="2400" dirty="0" smtClean="0"/>
              <a:t>, o que não se configura no presente caso,</a:t>
            </a:r>
            <a:r>
              <a:rPr lang="pt-BR" sz="2400" dirty="0"/>
              <a:t> diante da função exercida pela autora. Sentença que se mantém, neste particular (grifos nossos).</a:t>
            </a:r>
          </a:p>
          <a:p>
            <a:r>
              <a:rPr lang="pt-BR" sz="2300" dirty="0"/>
              <a:t>TRT-PR-07366-2011-009-09-00-9-ACO-23075-2013 - 6A. </a:t>
            </a:r>
            <a:r>
              <a:rPr lang="pt-BR" sz="2300" dirty="0" smtClean="0"/>
              <a:t>T. </a:t>
            </a:r>
            <a:r>
              <a:rPr lang="pt-BR" sz="2300" dirty="0"/>
              <a:t>Relator: SÉRGIO MURILO </a:t>
            </a:r>
            <a:r>
              <a:rPr lang="pt-BR" sz="2300" dirty="0" smtClean="0"/>
              <a:t>RODRIGUES </a:t>
            </a:r>
            <a:r>
              <a:rPr lang="pt-BR" sz="2300" dirty="0"/>
              <a:t>LEMOS. Publicado no DEJT em </a:t>
            </a:r>
            <a:r>
              <a:rPr lang="pt-BR" sz="2300" dirty="0" smtClean="0"/>
              <a:t>18-06-2013 </a:t>
            </a:r>
            <a:endParaRPr lang="pt-BR" sz="23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33</a:t>
            </a:fld>
            <a:endParaRPr lang="pt-BR"/>
          </a:p>
        </p:txBody>
      </p:sp>
    </p:spTree>
    <p:extLst>
      <p:ext uri="{BB962C8B-B14F-4D97-AF65-F5344CB8AC3E}">
        <p14:creationId xmlns:p14="http://schemas.microsoft.com/office/powerpoint/2010/main" val="38291092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Outras situações – excluídos controle de jornada</a:t>
            </a:r>
            <a:endParaRPr lang="pt-BR" b="1" dirty="0"/>
          </a:p>
        </p:txBody>
      </p:sp>
      <p:sp>
        <p:nvSpPr>
          <p:cNvPr id="3" name="Espaço Reservado para Conteúdo 2"/>
          <p:cNvSpPr>
            <a:spLocks noGrp="1"/>
          </p:cNvSpPr>
          <p:nvPr>
            <p:ph idx="1"/>
          </p:nvPr>
        </p:nvSpPr>
        <p:spPr/>
        <p:txBody>
          <a:bodyPr/>
          <a:lstStyle/>
          <a:p>
            <a:r>
              <a:rPr lang="pt-BR" dirty="0" smtClean="0"/>
              <a:t>Empregado que reside no local de trabalho – se o controle ou fiscalização for inviável não é devido o pagamento de HE – o contrário é ônus do empregado</a:t>
            </a:r>
          </a:p>
          <a:p>
            <a:r>
              <a:rPr lang="pt-BR" dirty="0" smtClean="0"/>
              <a:t>Esse é o caso da empregada doméstica que mora no local de trabalho? Estudo posterior</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34</a:t>
            </a:fld>
            <a:endParaRPr lang="pt-BR"/>
          </a:p>
        </p:txBody>
      </p:sp>
    </p:spTree>
    <p:extLst>
      <p:ext uri="{BB962C8B-B14F-4D97-AF65-F5344CB8AC3E}">
        <p14:creationId xmlns:p14="http://schemas.microsoft.com/office/powerpoint/2010/main" val="29623816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Outras situações – excluídos do controle de jornada</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a:t>Trabalhador em domicílio – HE devidas caso haja forma de controle – presunção: falta de controle de </a:t>
            </a:r>
            <a:r>
              <a:rPr lang="pt-BR" dirty="0" smtClean="0"/>
              <a:t>jornada</a:t>
            </a:r>
          </a:p>
          <a:p>
            <a:r>
              <a:rPr lang="pt-BR" dirty="0" smtClean="0"/>
              <a:t>Art</a:t>
            </a:r>
            <a:r>
              <a:rPr lang="pt-BR" dirty="0"/>
              <a:t>. </a:t>
            </a:r>
            <a:r>
              <a:rPr lang="pt-BR" dirty="0" smtClean="0"/>
              <a:t>6º. Não </a:t>
            </a:r>
            <a:r>
              <a:rPr lang="pt-BR" dirty="0"/>
              <a:t>se distingue entre o trabalho realizado no estabelecimento do empregador, o executado no domicílio do empregado </a:t>
            </a:r>
            <a:r>
              <a:rPr lang="pt-BR" u="sng" dirty="0"/>
              <a:t>e o realizado a distância</a:t>
            </a:r>
            <a:r>
              <a:rPr lang="pt-BR" dirty="0"/>
              <a:t>, desde que estejam caracterizados os pressupostos da relação de emprego. (Redação dada pela Lei nº 12.551, de 2011) </a:t>
            </a:r>
            <a:r>
              <a:rPr lang="pt-BR" dirty="0" smtClean="0"/>
              <a:t>(grifo nosso).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35</a:t>
            </a:fld>
            <a:endParaRPr lang="pt-BR"/>
          </a:p>
        </p:txBody>
      </p:sp>
    </p:spTree>
    <p:extLst>
      <p:ext uri="{BB962C8B-B14F-4D97-AF65-F5344CB8AC3E}">
        <p14:creationId xmlns:p14="http://schemas.microsoft.com/office/powerpoint/2010/main" val="40315581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36</a:t>
            </a:fld>
            <a:endParaRPr lang="pt-BR"/>
          </a:p>
        </p:txBody>
      </p:sp>
      <p:sp>
        <p:nvSpPr>
          <p:cNvPr id="3" name="Espaço Reservado para Conteúdo 2"/>
          <p:cNvSpPr>
            <a:spLocks noGrp="1"/>
          </p:cNvSpPr>
          <p:nvPr>
            <p:ph idx="4294967295"/>
          </p:nvPr>
        </p:nvSpPr>
        <p:spPr>
          <a:xfrm>
            <a:off x="683568" y="1628800"/>
            <a:ext cx="7467600" cy="4525963"/>
          </a:xfrm>
        </p:spPr>
        <p:txBody>
          <a:bodyPr/>
          <a:lstStyle/>
          <a:p>
            <a:r>
              <a:rPr lang="pt-BR" dirty="0"/>
              <a:t>Parágrafo único. Os meios telemáticos e informatizados de comando, controle e supervisão </a:t>
            </a:r>
            <a:r>
              <a:rPr lang="pt-BR" u="sng" dirty="0"/>
              <a:t>se equiparam, para fins de subordinação jurídica</a:t>
            </a:r>
            <a:r>
              <a:rPr lang="pt-BR" dirty="0"/>
              <a:t>, aos meios pessoais e diretos de comando, controle e supervisão do trabalho alheio. (Incluído pela Lei nº 12.551, de 2011</a:t>
            </a:r>
            <a:r>
              <a:rPr lang="pt-BR" dirty="0" smtClean="0"/>
              <a:t>) (grifo nosso).</a:t>
            </a:r>
            <a:endParaRPr lang="pt-BR" dirty="0"/>
          </a:p>
        </p:txBody>
      </p:sp>
    </p:spTree>
    <p:extLst>
      <p:ext uri="{BB962C8B-B14F-4D97-AF65-F5344CB8AC3E}">
        <p14:creationId xmlns:p14="http://schemas.microsoft.com/office/powerpoint/2010/main" val="12135768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b="1" dirty="0" smtClean="0"/>
              <a:t>Decisão TRT 15ª Região</a:t>
            </a:r>
            <a:endParaRPr lang="pt-BR" b="1" dirty="0"/>
          </a:p>
        </p:txBody>
      </p:sp>
      <p:sp>
        <p:nvSpPr>
          <p:cNvPr id="4" name="Espaço Reservado para Conteúdo 3"/>
          <p:cNvSpPr>
            <a:spLocks noGrp="1"/>
          </p:cNvSpPr>
          <p:nvPr>
            <p:ph idx="1"/>
          </p:nvPr>
        </p:nvSpPr>
        <p:spPr/>
        <p:txBody>
          <a:bodyPr>
            <a:normAutofit fontScale="92500"/>
          </a:bodyPr>
          <a:lstStyle/>
          <a:p>
            <a:r>
              <a:rPr lang="pt-BR" sz="2400" dirty="0"/>
              <a:t>VÍNCULO EMPREGATÍCIO. TRABALHO A DOMICÍLIO CONFIGURADO </a:t>
            </a:r>
            <a:r>
              <a:rPr lang="pt-BR" sz="2400" dirty="0" smtClean="0"/>
              <a:t>[...] HORAS </a:t>
            </a:r>
            <a:r>
              <a:rPr lang="pt-BR" sz="2400" dirty="0"/>
              <a:t>EXTRAS. ATIVIDADE EXTERNA. ARTIGO 62, I, da CLT. CONFIGURAÇÃO. Havendo impossibilidade material da efetiva fiscalização e controle da jornada exercida pelo trabalhador, bem como da aferição do tempo efetivamente dedicado à empresa, caracterizada está a hipótese de exceção constante do art. 62, I, da CLT, sendo indevidas as horas extras</a:t>
            </a:r>
            <a:r>
              <a:rPr lang="pt-BR" sz="2400" dirty="0" smtClean="0"/>
              <a:t>.</a:t>
            </a:r>
          </a:p>
          <a:p>
            <a:r>
              <a:rPr lang="pt-BR" sz="2400" dirty="0"/>
              <a:t>3ª </a:t>
            </a:r>
            <a:r>
              <a:rPr lang="pt-BR" sz="2400" dirty="0" smtClean="0"/>
              <a:t>Câmara. RECURSO ORDINÁRIO. PROCESSO </a:t>
            </a:r>
            <a:r>
              <a:rPr lang="pt-BR" sz="2400" dirty="0"/>
              <a:t>TRT – 15ª REGIÃO –00205-2008-026-15-00-1 </a:t>
            </a:r>
            <a:r>
              <a:rPr lang="pt-BR" sz="2400" dirty="0" smtClean="0"/>
              <a:t>RO. Relator Fabio </a:t>
            </a:r>
            <a:r>
              <a:rPr lang="pt-BR" sz="2400" dirty="0" err="1" smtClean="0"/>
              <a:t>Allegretti</a:t>
            </a:r>
            <a:r>
              <a:rPr lang="pt-BR" sz="2400" dirty="0" smtClean="0"/>
              <a:t> Cooper. Disponível em 06/11/2009</a:t>
            </a:r>
            <a:endParaRPr lang="pt-BR" sz="2400" dirty="0"/>
          </a:p>
        </p:txBody>
      </p:sp>
      <p:sp>
        <p:nvSpPr>
          <p:cNvPr id="2" name="Espaço Reservado para Número de Slide 1"/>
          <p:cNvSpPr>
            <a:spLocks noGrp="1"/>
          </p:cNvSpPr>
          <p:nvPr>
            <p:ph type="sldNum" sz="quarter" idx="12"/>
          </p:nvPr>
        </p:nvSpPr>
        <p:spPr/>
        <p:txBody>
          <a:bodyPr/>
          <a:lstStyle/>
          <a:p>
            <a:fld id="{F76D91F3-5ED0-4DA1-941E-C680AF2B21BE}" type="slidenum">
              <a:rPr lang="pt-BR" smtClean="0"/>
              <a:pPr/>
              <a:t>37</a:t>
            </a:fld>
            <a:endParaRPr lang="pt-BR"/>
          </a:p>
        </p:txBody>
      </p:sp>
    </p:spTree>
    <p:extLst>
      <p:ext uri="{BB962C8B-B14F-4D97-AF65-F5344CB8AC3E}">
        <p14:creationId xmlns:p14="http://schemas.microsoft.com/office/powerpoint/2010/main" val="31630534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Para descontrair...</a:t>
            </a:r>
            <a:endParaRPr lang="pt-BR" dirty="0"/>
          </a:p>
        </p:txBody>
      </p:sp>
      <p:pic>
        <p:nvPicPr>
          <p:cNvPr id="5" name="Espaço Reservado para Conteúdo 4"/>
          <p:cNvPicPr>
            <a:picLocks noGrp="1" noChangeAspect="1"/>
          </p:cNvPicPr>
          <p:nvPr>
            <p:ph idx="1"/>
          </p:nvPr>
        </p:nvPicPr>
        <p:blipFill>
          <a:blip r:embed="rId2"/>
          <a:stretch>
            <a:fillRect/>
          </a:stretch>
        </p:blipFill>
        <p:spPr>
          <a:xfrm>
            <a:off x="1547664" y="1340768"/>
            <a:ext cx="6250114" cy="4684059"/>
          </a:xfrm>
          <a:prstGeom prst="rect">
            <a:avLst/>
          </a:prstGeom>
        </p:spPr>
      </p:pic>
      <p:sp>
        <p:nvSpPr>
          <p:cNvPr id="4" name="Espaço Reservado para Número de Slide 3"/>
          <p:cNvSpPr>
            <a:spLocks noGrp="1"/>
          </p:cNvSpPr>
          <p:nvPr>
            <p:ph type="sldNum" sz="quarter" idx="12"/>
          </p:nvPr>
        </p:nvSpPr>
        <p:spPr/>
        <p:txBody>
          <a:bodyPr/>
          <a:lstStyle/>
          <a:p>
            <a:fld id="{F76D91F3-5ED0-4DA1-941E-C680AF2B21BE}" type="slidenum">
              <a:rPr lang="pt-BR" smtClean="0"/>
              <a:pPr/>
              <a:t>38</a:t>
            </a:fld>
            <a:endParaRPr lang="pt-BR"/>
          </a:p>
        </p:txBody>
      </p:sp>
    </p:spTree>
    <p:extLst>
      <p:ext uri="{BB962C8B-B14F-4D97-AF65-F5344CB8AC3E}">
        <p14:creationId xmlns:p14="http://schemas.microsoft.com/office/powerpoint/2010/main" val="4088948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Jornadas especiais</a:t>
            </a:r>
            <a:endParaRPr lang="pt-BR" dirty="0"/>
          </a:p>
        </p:txBody>
      </p:sp>
      <p:sp>
        <p:nvSpPr>
          <p:cNvPr id="3" name="Espaço Reservado para Conteúdo 2"/>
          <p:cNvSpPr>
            <a:spLocks noGrp="1"/>
          </p:cNvSpPr>
          <p:nvPr>
            <p:ph idx="1"/>
          </p:nvPr>
        </p:nvSpPr>
        <p:spPr/>
        <p:txBody>
          <a:bodyPr>
            <a:normAutofit/>
          </a:bodyPr>
          <a:lstStyle/>
          <a:p>
            <a:r>
              <a:rPr lang="pt-BR" dirty="0" smtClean="0"/>
              <a:t>Bancários: 6 </a:t>
            </a:r>
            <a:r>
              <a:rPr lang="pt-BR" dirty="0"/>
              <a:t>horas </a:t>
            </a:r>
            <a:r>
              <a:rPr lang="pt-BR" dirty="0" smtClean="0"/>
              <a:t>diárias – 30 </a:t>
            </a:r>
            <a:r>
              <a:rPr lang="pt-BR" dirty="0"/>
              <a:t>semanais – Art. 224 </a:t>
            </a:r>
            <a:r>
              <a:rPr lang="pt-BR" dirty="0" smtClean="0"/>
              <a:t>CLT</a:t>
            </a:r>
          </a:p>
          <a:p>
            <a:r>
              <a:rPr lang="pt-BR" dirty="0" smtClean="0"/>
              <a:t>Gerente bancário – cargo </a:t>
            </a:r>
            <a:r>
              <a:rPr lang="pt-BR" dirty="0"/>
              <a:t>de </a:t>
            </a:r>
            <a:r>
              <a:rPr lang="pt-BR" dirty="0" smtClean="0"/>
              <a:t>confiança – 8 horas diárias e 40 semanais – Art</a:t>
            </a:r>
            <a:r>
              <a:rPr lang="pt-BR" dirty="0"/>
              <a:t>. 224, §2º, </a:t>
            </a:r>
            <a:r>
              <a:rPr lang="pt-BR" dirty="0" smtClean="0"/>
              <a:t>CLT c/c Súmula 287 TST c/c </a:t>
            </a:r>
            <a:r>
              <a:rPr lang="pt-BR" dirty="0"/>
              <a:t>Súmula 102 TST – gestão – acréscimo de 1/3 do salário</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39</a:t>
            </a:fld>
            <a:endParaRPr lang="pt-BR"/>
          </a:p>
        </p:txBody>
      </p:sp>
    </p:spTree>
    <p:extLst>
      <p:ext uri="{BB962C8B-B14F-4D97-AF65-F5344CB8AC3E}">
        <p14:creationId xmlns:p14="http://schemas.microsoft.com/office/powerpoint/2010/main" val="3009789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p:txBody>
          <a:bodyPr>
            <a:normAutofit/>
          </a:bodyPr>
          <a:lstStyle/>
          <a:p>
            <a:r>
              <a:rPr lang="pt-BR" altLang="pt-BR" b="1" dirty="0" smtClean="0"/>
              <a:t>Duração do trabalho</a:t>
            </a:r>
          </a:p>
        </p:txBody>
      </p:sp>
      <p:sp>
        <p:nvSpPr>
          <p:cNvPr id="3" name="Espaço Reservado para Conteúdo 2"/>
          <p:cNvSpPr>
            <a:spLocks noGrp="1"/>
          </p:cNvSpPr>
          <p:nvPr>
            <p:ph idx="1"/>
          </p:nvPr>
        </p:nvSpPr>
        <p:spPr/>
        <p:txBody>
          <a:bodyPr>
            <a:normAutofit lnSpcReduction="10000"/>
          </a:bodyPr>
          <a:lstStyle/>
          <a:p>
            <a:pPr>
              <a:defRPr/>
            </a:pPr>
            <a:r>
              <a:rPr lang="pt-BR" dirty="0" smtClean="0"/>
              <a:t>Histórico: limitação da jornada em 8h: final do século XIX</a:t>
            </a:r>
            <a:r>
              <a:rPr lang="pt-BR" dirty="0"/>
              <a:t> </a:t>
            </a:r>
            <a:r>
              <a:rPr lang="pt-BR" dirty="0" smtClean="0"/>
              <a:t>– influência da Encíclica </a:t>
            </a:r>
            <a:r>
              <a:rPr lang="pt-BR" i="1" dirty="0" err="1" smtClean="0"/>
              <a:t>Rerum</a:t>
            </a:r>
            <a:r>
              <a:rPr lang="pt-BR" i="1" dirty="0" smtClean="0"/>
              <a:t> </a:t>
            </a:r>
            <a:r>
              <a:rPr lang="pt-BR" i="1" dirty="0" err="1" smtClean="0"/>
              <a:t>Novarum</a:t>
            </a:r>
            <a:endParaRPr lang="pt-BR" i="1" dirty="0" smtClean="0"/>
          </a:p>
          <a:p>
            <a:pPr>
              <a:defRPr/>
            </a:pPr>
            <a:r>
              <a:rPr lang="pt-BR" dirty="0" smtClean="0"/>
              <a:t>A partir de 1915 a maioria dos países já adotava jornada de 8h e 48h semanais</a:t>
            </a:r>
          </a:p>
          <a:p>
            <a:pPr>
              <a:defRPr/>
            </a:pPr>
            <a:r>
              <a:rPr lang="pt-BR" dirty="0" smtClean="0"/>
              <a:t>A OIT estabelece jornada diária de 8h e semanal de 48h – Convenção nº 1</a:t>
            </a:r>
          </a:p>
          <a:p>
            <a:pPr>
              <a:defRPr/>
            </a:pPr>
            <a:r>
              <a:rPr lang="pt-BR" dirty="0" smtClean="0"/>
              <a:t>As Convenções 40 e 47 recomendam jornadas de 40h e 35h semanais respectivamente</a:t>
            </a:r>
          </a:p>
        </p:txBody>
      </p:sp>
      <p:sp>
        <p:nvSpPr>
          <p:cNvPr id="4" name="Espaço Reservado para Número de Slide 3"/>
          <p:cNvSpPr>
            <a:spLocks noGrp="1"/>
          </p:cNvSpPr>
          <p:nvPr>
            <p:ph type="sldNum" sz="quarter" idx="12"/>
          </p:nvPr>
        </p:nvSpPr>
        <p:spPr/>
        <p:txBody>
          <a:bodyPr/>
          <a:lstStyle/>
          <a:p>
            <a:pPr>
              <a:defRPr/>
            </a:pPr>
            <a:fld id="{4D03E149-BEEB-42E0-844F-470E331369E4}" type="slidenum">
              <a:rPr lang="pt-BR" smtClean="0"/>
              <a:pPr>
                <a:defRPr/>
              </a:pPr>
              <a:t>4</a:t>
            </a:fld>
            <a:endParaRPr lang="pt-BR"/>
          </a:p>
        </p:txBody>
      </p:sp>
    </p:spTree>
    <p:extLst>
      <p:ext uri="{BB962C8B-B14F-4D97-AF65-F5344CB8AC3E}">
        <p14:creationId xmlns:p14="http://schemas.microsoft.com/office/powerpoint/2010/main" val="505375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Jornadas especiais – Bancário – Súmula 102 TST</a:t>
            </a:r>
            <a:endParaRPr lang="pt-BR" b="1" dirty="0"/>
          </a:p>
        </p:txBody>
      </p:sp>
      <p:sp>
        <p:nvSpPr>
          <p:cNvPr id="3" name="Espaço Reservado para Conteúdo 2"/>
          <p:cNvSpPr>
            <a:spLocks noGrp="1"/>
          </p:cNvSpPr>
          <p:nvPr>
            <p:ph idx="1"/>
          </p:nvPr>
        </p:nvSpPr>
        <p:spPr/>
        <p:txBody>
          <a:bodyPr>
            <a:normAutofit fontScale="92500" lnSpcReduction="20000"/>
          </a:bodyPr>
          <a:lstStyle/>
          <a:p>
            <a:r>
              <a:rPr lang="pt-BR" dirty="0" smtClean="0"/>
              <a:t>BANCÁRIO</a:t>
            </a:r>
            <a:r>
              <a:rPr lang="pt-BR" dirty="0"/>
              <a:t>. CARGO DE </a:t>
            </a:r>
            <a:r>
              <a:rPr lang="pt-BR" dirty="0" smtClean="0"/>
              <a:t>CONFIANÇA</a:t>
            </a:r>
            <a:r>
              <a:rPr lang="pt-BR" dirty="0"/>
              <a:t> </a:t>
            </a:r>
            <a:br>
              <a:rPr lang="pt-BR" dirty="0"/>
            </a:br>
            <a:r>
              <a:rPr lang="pt-BR" dirty="0" smtClean="0"/>
              <a:t>[...] II </a:t>
            </a:r>
            <a:r>
              <a:rPr lang="pt-BR" dirty="0"/>
              <a:t>- O bancário que exerce a função a que se refere o § 2º do art. 224 da CLT e recebe gratificação não inferior a um terço de seu salário já tem remuneradas as duas horas extraordinárias excedentes de seis. </a:t>
            </a:r>
            <a:endParaRPr lang="pt-BR" dirty="0" smtClean="0"/>
          </a:p>
          <a:p>
            <a:r>
              <a:rPr lang="pt-BR" dirty="0"/>
              <a:t>III - Ao bancário </a:t>
            </a:r>
            <a:r>
              <a:rPr lang="pt-BR" dirty="0" err="1"/>
              <a:t>exercente</a:t>
            </a:r>
            <a:r>
              <a:rPr lang="pt-BR" dirty="0"/>
              <a:t> de cargo de confiança previsto no artigo 224, § 2º, da CLT são devidas as 7ª e 8ª horas, como extras, </a:t>
            </a:r>
            <a:r>
              <a:rPr lang="pt-BR" u="sng" dirty="0"/>
              <a:t>no período em que se verificar o pagamento a menor da gratificação de 1/3</a:t>
            </a:r>
            <a:r>
              <a:rPr lang="pt-BR" dirty="0" smtClean="0"/>
              <a:t>. (grifo nosso). </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40</a:t>
            </a:fld>
            <a:endParaRPr lang="pt-BR"/>
          </a:p>
        </p:txBody>
      </p:sp>
    </p:spTree>
    <p:extLst>
      <p:ext uri="{BB962C8B-B14F-4D97-AF65-F5344CB8AC3E}">
        <p14:creationId xmlns:p14="http://schemas.microsoft.com/office/powerpoint/2010/main" val="2961224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r>
              <a:rPr lang="pt-BR" dirty="0"/>
              <a:t>IV - O bancário sujeito à regra do art. 224, § 2º, da CLT cumpre jornada de trabalho de 8 (oito) horas, sendo extraordinárias as trabalhadas além da oitava. </a:t>
            </a:r>
            <a:endParaRPr lang="pt-BR" dirty="0" smtClean="0"/>
          </a:p>
          <a:p>
            <a:r>
              <a:rPr lang="pt-BR" dirty="0" smtClean="0"/>
              <a:t>[...] VI </a:t>
            </a:r>
            <a:r>
              <a:rPr lang="pt-BR" dirty="0"/>
              <a:t>- O caixa bancário, ainda que caixa executivo, não exerce cargo de confiança. Se perceber gratificação igual ou superior a um terço do salário do posto efetivo, essa remunera </a:t>
            </a:r>
            <a:r>
              <a:rPr lang="pt-BR" u="sng" dirty="0"/>
              <a:t>apenas a maior responsabilidade do cargo</a:t>
            </a:r>
            <a:r>
              <a:rPr lang="pt-BR" dirty="0"/>
              <a:t> e não as duas horas extraordinárias além da sexta.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41</a:t>
            </a:fld>
            <a:endParaRPr lang="pt-BR"/>
          </a:p>
        </p:txBody>
      </p:sp>
    </p:spTree>
    <p:extLst>
      <p:ext uri="{BB962C8B-B14F-4D97-AF65-F5344CB8AC3E}">
        <p14:creationId xmlns:p14="http://schemas.microsoft.com/office/powerpoint/2010/main" val="1237111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smtClean="0"/>
              <a:t>VII </a:t>
            </a:r>
            <a:r>
              <a:rPr lang="pt-BR" dirty="0"/>
              <a:t>- O bancário </a:t>
            </a:r>
            <a:r>
              <a:rPr lang="pt-BR" dirty="0" err="1"/>
              <a:t>exercente</a:t>
            </a:r>
            <a:r>
              <a:rPr lang="pt-BR" dirty="0"/>
              <a:t> de função de confiança, que percebe a gratificação não inferior ao terço legal, ainda que norma coletiva contemple percentual superior, não tem direito às sétima e oitava horas como extras, mas tão somente às diferenças de gratificação de função, se postuladas.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42</a:t>
            </a:fld>
            <a:endParaRPr lang="pt-BR"/>
          </a:p>
        </p:txBody>
      </p:sp>
    </p:spTree>
    <p:extLst>
      <p:ext uri="{BB962C8B-B14F-4D97-AF65-F5344CB8AC3E}">
        <p14:creationId xmlns:p14="http://schemas.microsoft.com/office/powerpoint/2010/main" val="2454442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Decisão TRT 9ª Região</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dirty="0" smtClean="0"/>
              <a:t>BANCÁRIO</a:t>
            </a:r>
            <a:r>
              <a:rPr lang="pt-BR" dirty="0"/>
              <a:t>. CARGO DE CONFIANÇA. HORAS EXTRAS. Gerente bancário que não exerce poder de mando qualificado, nem é detentor de fidúcia especial conferida pelo empregador, não se </a:t>
            </a:r>
            <a:r>
              <a:rPr lang="pt-BR" dirty="0" err="1"/>
              <a:t>subsume</a:t>
            </a:r>
            <a:r>
              <a:rPr lang="pt-BR" dirty="0"/>
              <a:t> ao disposto no § 2º do artigo 224 da CLT, fazendo jus à jornada reduzida disposta no caput do mesmo dispositivo legal.</a:t>
            </a:r>
          </a:p>
          <a:p>
            <a:r>
              <a:rPr lang="pt-BR" dirty="0" smtClean="0"/>
              <a:t>TRT-PR-07953-2013-028-09-00-8-ACO-05013-2014 </a:t>
            </a:r>
            <a:r>
              <a:rPr lang="pt-BR" dirty="0"/>
              <a:t>- 6A. </a:t>
            </a:r>
            <a:r>
              <a:rPr lang="pt-BR" dirty="0" smtClean="0"/>
              <a:t>TURMA. Relator</a:t>
            </a:r>
            <a:r>
              <a:rPr lang="pt-BR" dirty="0"/>
              <a:t>: FRANCISCO ROBERTO </a:t>
            </a:r>
            <a:r>
              <a:rPr lang="pt-BR" dirty="0" smtClean="0"/>
              <a:t>ERMEL. Publicado </a:t>
            </a:r>
            <a:r>
              <a:rPr lang="pt-BR" dirty="0"/>
              <a:t>no DEJT em </a:t>
            </a:r>
            <a:r>
              <a:rPr lang="pt-BR" dirty="0" smtClean="0"/>
              <a:t>28-02-2014</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43</a:t>
            </a:fld>
            <a:endParaRPr lang="pt-BR"/>
          </a:p>
        </p:txBody>
      </p:sp>
    </p:spTree>
    <p:extLst>
      <p:ext uri="{BB962C8B-B14F-4D97-AF65-F5344CB8AC3E}">
        <p14:creationId xmlns:p14="http://schemas.microsoft.com/office/powerpoint/2010/main" val="310946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Decisão TRT 15ª REGIÃO</a:t>
            </a:r>
            <a:endParaRPr lang="pt-BR" b="1" dirty="0"/>
          </a:p>
        </p:txBody>
      </p:sp>
      <p:sp>
        <p:nvSpPr>
          <p:cNvPr id="3" name="Espaço Reservado para Conteúdo 2"/>
          <p:cNvSpPr>
            <a:spLocks noGrp="1"/>
          </p:cNvSpPr>
          <p:nvPr>
            <p:ph idx="1"/>
          </p:nvPr>
        </p:nvSpPr>
        <p:spPr>
          <a:xfrm>
            <a:off x="457200" y="1484784"/>
            <a:ext cx="7467600" cy="4641379"/>
          </a:xfrm>
        </p:spPr>
        <p:txBody>
          <a:bodyPr>
            <a:normAutofit fontScale="92500"/>
          </a:bodyPr>
          <a:lstStyle/>
          <a:p>
            <a:r>
              <a:rPr lang="pt-BR" sz="2800" dirty="0"/>
              <a:t>BANCÁRIO – JORNADA DE TRABALHO – HORAS EXTRAS – CARGO DE CONFIANÇA (§ 2º DO ARTIGO 224 DA CLT - “ANALISTA DE COBRANÇA” – ENQUADRAMENTO NÃO CONFIGURADO. O que caracteriza o cargo de confiança bancário de que trata o § 2º do artigo 224 da CLT </a:t>
            </a:r>
            <a:r>
              <a:rPr lang="pt-BR" sz="2800" u="sng" dirty="0"/>
              <a:t>é a existência de fidúcia e o exercício de certos poderes administrativos</a:t>
            </a:r>
            <a:r>
              <a:rPr lang="pt-BR" sz="2800" dirty="0"/>
              <a:t>, como de fiscalização, chefia e equivalentes, e não necessariamente detenção de poder de mando e gestão. </a:t>
            </a:r>
            <a:endParaRPr lang="pt-BR" sz="2800" u="sng"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44</a:t>
            </a:fld>
            <a:endParaRPr lang="pt-BR"/>
          </a:p>
        </p:txBody>
      </p:sp>
    </p:spTree>
    <p:extLst>
      <p:ext uri="{BB962C8B-B14F-4D97-AF65-F5344CB8AC3E}">
        <p14:creationId xmlns:p14="http://schemas.microsoft.com/office/powerpoint/2010/main" val="3162964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45</a:t>
            </a:fld>
            <a:endParaRPr lang="pt-BR"/>
          </a:p>
        </p:txBody>
      </p:sp>
      <p:sp>
        <p:nvSpPr>
          <p:cNvPr id="3" name="Espaço Reservado para Conteúdo 2"/>
          <p:cNvSpPr>
            <a:spLocks noGrp="1"/>
          </p:cNvSpPr>
          <p:nvPr>
            <p:ph idx="4294967295"/>
          </p:nvPr>
        </p:nvSpPr>
        <p:spPr>
          <a:xfrm>
            <a:off x="971600" y="620688"/>
            <a:ext cx="7467600" cy="5534075"/>
          </a:xfrm>
        </p:spPr>
        <p:txBody>
          <a:bodyPr>
            <a:normAutofit fontScale="85000" lnSpcReduction="20000"/>
          </a:bodyPr>
          <a:lstStyle/>
          <a:p>
            <a:r>
              <a:rPr lang="pt-BR" sz="3200" dirty="0"/>
              <a:t>Não basta, porém, para o enquadramento </a:t>
            </a:r>
            <a:r>
              <a:rPr lang="pt-BR" sz="3200" u="sng" dirty="0"/>
              <a:t>a mera e simples percepção de gratificação de função não inferior a 1/3 do salário do cargo efetivo</a:t>
            </a:r>
            <a:r>
              <a:rPr lang="pt-BR" sz="3200" dirty="0"/>
              <a:t>. </a:t>
            </a:r>
            <a:r>
              <a:rPr lang="pt-BR" dirty="0" smtClean="0"/>
              <a:t>Assim</a:t>
            </a:r>
            <a:r>
              <a:rPr lang="pt-BR" dirty="0"/>
              <a:t>, o “ANALISTA DE COBRANÇA” que não detém um mínimo de fidúcia e de decisão na estrutura hierárquica da instituição financeira, </a:t>
            </a:r>
            <a:r>
              <a:rPr lang="pt-BR" u="sng" dirty="0"/>
              <a:t>ainda que tenha recebido adicional de função superior a 1/3 do cargo efetivo</a:t>
            </a:r>
            <a:r>
              <a:rPr lang="pt-BR" dirty="0"/>
              <a:t>, não se enquadra na hipótese do artigo 224, § 2º, da CLT, sendo, portanto, devidas, como extras, as 7ª e 8ª horas laboradas. Recurso Ordinário do banco-reclamado a que se nega provimento. </a:t>
            </a:r>
            <a:endParaRPr lang="pt-BR" dirty="0" smtClean="0"/>
          </a:p>
          <a:p>
            <a:pPr>
              <a:spcBef>
                <a:spcPts val="0"/>
              </a:spcBef>
            </a:pPr>
            <a:r>
              <a:rPr lang="pt-BR" cap="small" dirty="0"/>
              <a:t>1ª </a:t>
            </a:r>
            <a:r>
              <a:rPr lang="pt-BR" cap="small" dirty="0" smtClean="0"/>
              <a:t>Turma – </a:t>
            </a:r>
            <a:r>
              <a:rPr lang="pt-BR" cap="small" dirty="0"/>
              <a:t>1ª </a:t>
            </a:r>
            <a:r>
              <a:rPr lang="pt-BR" cap="small" dirty="0" smtClean="0"/>
              <a:t>Câmara. </a:t>
            </a:r>
            <a:r>
              <a:rPr lang="pt-BR" dirty="0" smtClean="0"/>
              <a:t>Processo TRT </a:t>
            </a:r>
            <a:r>
              <a:rPr lang="pt-BR" dirty="0"/>
              <a:t>15ª </a:t>
            </a:r>
            <a:r>
              <a:rPr lang="pt-BR" dirty="0" smtClean="0"/>
              <a:t>Região Nº</a:t>
            </a:r>
            <a:r>
              <a:rPr lang="pt-BR" dirty="0"/>
              <a:t>. 0072300-66.2006.5.15.0014 </a:t>
            </a:r>
            <a:r>
              <a:rPr lang="pt-BR" dirty="0" smtClean="0"/>
              <a:t>. Fabio </a:t>
            </a:r>
            <a:r>
              <a:rPr lang="pt-BR" dirty="0" err="1" smtClean="0"/>
              <a:t>Allegretti</a:t>
            </a:r>
            <a:r>
              <a:rPr lang="pt-BR" dirty="0" smtClean="0"/>
              <a:t> Cooper</a:t>
            </a:r>
            <a:endParaRPr lang="pt-BR" i="1" dirty="0"/>
          </a:p>
        </p:txBody>
      </p:sp>
    </p:spTree>
    <p:extLst>
      <p:ext uri="{BB962C8B-B14F-4D97-AF65-F5344CB8AC3E}">
        <p14:creationId xmlns:p14="http://schemas.microsoft.com/office/powerpoint/2010/main" val="12760419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Jornadas </a:t>
            </a:r>
            <a:r>
              <a:rPr lang="pt-BR" b="1" dirty="0"/>
              <a:t>especiais</a:t>
            </a:r>
          </a:p>
        </p:txBody>
      </p:sp>
      <p:sp>
        <p:nvSpPr>
          <p:cNvPr id="3" name="Espaço Reservado para Conteúdo 2"/>
          <p:cNvSpPr>
            <a:spLocks noGrp="1"/>
          </p:cNvSpPr>
          <p:nvPr>
            <p:ph idx="1"/>
          </p:nvPr>
        </p:nvSpPr>
        <p:spPr/>
        <p:txBody>
          <a:bodyPr>
            <a:normAutofit/>
          </a:bodyPr>
          <a:lstStyle/>
          <a:p>
            <a:r>
              <a:rPr lang="pt-BR" dirty="0"/>
              <a:t>telegrafista, telefonista: 6 horas </a:t>
            </a:r>
            <a:r>
              <a:rPr lang="pt-BR" dirty="0" smtClean="0"/>
              <a:t>– Art. </a:t>
            </a:r>
            <a:r>
              <a:rPr lang="pt-BR" dirty="0"/>
              <a:t>227, </a:t>
            </a:r>
            <a:r>
              <a:rPr lang="pt-BR" dirty="0" smtClean="0"/>
              <a:t>CLT</a:t>
            </a:r>
          </a:p>
          <a:p>
            <a:r>
              <a:rPr lang="pt-BR" dirty="0"/>
              <a:t>cabineiro de elevador: 6 horas </a:t>
            </a:r>
            <a:r>
              <a:rPr lang="pt-BR" dirty="0" smtClean="0"/>
              <a:t>– Lei </a:t>
            </a:r>
            <a:r>
              <a:rPr lang="pt-BR" dirty="0"/>
              <a:t>3.270/57, Art. </a:t>
            </a:r>
            <a:r>
              <a:rPr lang="pt-BR" dirty="0" smtClean="0"/>
              <a:t>1º</a:t>
            </a:r>
          </a:p>
          <a:p>
            <a:r>
              <a:rPr lang="pt-BR" dirty="0"/>
              <a:t>médico, auxiliar de laboratório e de radiologia: 4 horas diárias, 20 semanais – Lei 3.999/68, Art. </a:t>
            </a:r>
            <a:r>
              <a:rPr lang="pt-BR" dirty="0" smtClean="0"/>
              <a:t>8º</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46</a:t>
            </a:fld>
            <a:endParaRPr lang="pt-BR"/>
          </a:p>
        </p:txBody>
      </p:sp>
    </p:spTree>
    <p:extLst>
      <p:ext uri="{BB962C8B-B14F-4D97-AF65-F5344CB8AC3E}">
        <p14:creationId xmlns:p14="http://schemas.microsoft.com/office/powerpoint/2010/main" val="23813312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Jornadas especiais</a:t>
            </a:r>
            <a:endParaRPr lang="pt-BR" b="1" dirty="0"/>
          </a:p>
        </p:txBody>
      </p:sp>
      <p:sp>
        <p:nvSpPr>
          <p:cNvPr id="3" name="Espaço Reservado para Conteúdo 2"/>
          <p:cNvSpPr>
            <a:spLocks noGrp="1"/>
          </p:cNvSpPr>
          <p:nvPr>
            <p:ph idx="1"/>
          </p:nvPr>
        </p:nvSpPr>
        <p:spPr/>
        <p:txBody>
          <a:bodyPr>
            <a:normAutofit/>
          </a:bodyPr>
          <a:lstStyle/>
          <a:p>
            <a:r>
              <a:rPr lang="pt-BR" dirty="0"/>
              <a:t>Advogado: 4h diárias contínuas e 24h semanais, salvo ACT/ CCT ou dedicação </a:t>
            </a:r>
            <a:r>
              <a:rPr lang="pt-BR" dirty="0" smtClean="0"/>
              <a:t>exclusiva</a:t>
            </a:r>
            <a:endParaRPr lang="pt-BR" dirty="0"/>
          </a:p>
          <a:p>
            <a:r>
              <a:rPr lang="pt-BR" dirty="0"/>
              <a:t>período de trabalho: tempo à disposição, aguardando ou executando ordens, no seu escritório ou em atividades externas,</a:t>
            </a:r>
          </a:p>
          <a:p>
            <a:r>
              <a:rPr lang="pt-BR" dirty="0"/>
              <a:t>Adicional de HE: 100%</a:t>
            </a:r>
          </a:p>
          <a:p>
            <a:r>
              <a:rPr lang="pt-BR" dirty="0"/>
              <a:t>Adicional noturno: 25% - 20h às </a:t>
            </a:r>
            <a:r>
              <a:rPr lang="pt-BR" dirty="0" smtClean="0"/>
              <a:t>5h</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47</a:t>
            </a:fld>
            <a:endParaRPr lang="pt-BR"/>
          </a:p>
        </p:txBody>
      </p:sp>
    </p:spTree>
    <p:extLst>
      <p:ext uri="{BB962C8B-B14F-4D97-AF65-F5344CB8AC3E}">
        <p14:creationId xmlns:p14="http://schemas.microsoft.com/office/powerpoint/2010/main" val="20603268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Jornadas </a:t>
            </a:r>
            <a:r>
              <a:rPr lang="pt-BR" b="1" dirty="0"/>
              <a:t>especiais</a:t>
            </a:r>
          </a:p>
        </p:txBody>
      </p:sp>
      <p:sp>
        <p:nvSpPr>
          <p:cNvPr id="3" name="Espaço Reservado para Conteúdo 2"/>
          <p:cNvSpPr>
            <a:spLocks noGrp="1"/>
          </p:cNvSpPr>
          <p:nvPr>
            <p:ph idx="1"/>
          </p:nvPr>
        </p:nvSpPr>
        <p:spPr/>
        <p:txBody>
          <a:bodyPr>
            <a:normAutofit lnSpcReduction="10000"/>
          </a:bodyPr>
          <a:lstStyle/>
          <a:p>
            <a:pPr marL="420624" lvl="1" indent="-384048">
              <a:buSzPct val="80000"/>
              <a:buFont typeface="Wingdings 2"/>
              <a:buChar char=""/>
            </a:pPr>
            <a:r>
              <a:rPr lang="pt-BR" sz="2800" dirty="0"/>
              <a:t>professores: 4 aulas consecutivas ou 6 intercaladas, por dia, no mesmo estabelecimento – Art. 318, CLT</a:t>
            </a:r>
            <a:r>
              <a:rPr lang="pt-BR" sz="2800" dirty="0" smtClean="0"/>
              <a:t>;</a:t>
            </a:r>
          </a:p>
          <a:p>
            <a:r>
              <a:rPr lang="pt-BR" dirty="0" smtClean="0"/>
              <a:t>Jornada além dessa = OJ 206 </a:t>
            </a:r>
            <a:r>
              <a:rPr lang="pt-BR" dirty="0"/>
              <a:t>SDI – </a:t>
            </a:r>
            <a:r>
              <a:rPr lang="pt-BR" dirty="0" smtClean="0"/>
              <a:t>I TST – adicional de 50%</a:t>
            </a:r>
            <a:endParaRPr lang="pt-BR" dirty="0"/>
          </a:p>
          <a:p>
            <a:pPr marL="420624" lvl="1" indent="-384048">
              <a:buSzPct val="80000"/>
              <a:buFont typeface="Wingdings 2"/>
              <a:buChar char=""/>
            </a:pPr>
            <a:r>
              <a:rPr lang="pt-BR" sz="2800" dirty="0" smtClean="0"/>
              <a:t>Questões relevantes:</a:t>
            </a:r>
          </a:p>
          <a:p>
            <a:pPr lvl="1"/>
            <a:r>
              <a:rPr lang="pt-BR" sz="2800" dirty="0" smtClean="0"/>
              <a:t>Intervalo entre jornadas – Art. 66 CLT – 11h é aplicável?</a:t>
            </a:r>
          </a:p>
          <a:p>
            <a:pPr lvl="1"/>
            <a:r>
              <a:rPr lang="pt-BR" sz="2800" dirty="0" smtClean="0"/>
              <a:t>Hora </a:t>
            </a:r>
            <a:r>
              <a:rPr lang="pt-BR" sz="2800" dirty="0"/>
              <a:t>aula </a:t>
            </a:r>
            <a:r>
              <a:rPr lang="pt-BR" sz="2800" dirty="0" smtClean="0"/>
              <a:t>= hora </a:t>
            </a:r>
            <a:r>
              <a:rPr lang="pt-BR" sz="2800" dirty="0"/>
              <a:t>relógio? CLT X CNE/ </a:t>
            </a:r>
            <a:r>
              <a:rPr lang="pt-BR" sz="2800" dirty="0" smtClean="0"/>
              <a:t>CES</a:t>
            </a:r>
            <a:endParaRPr lang="pt-BR" sz="28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48</a:t>
            </a:fld>
            <a:endParaRPr lang="pt-BR"/>
          </a:p>
        </p:txBody>
      </p:sp>
    </p:spTree>
    <p:extLst>
      <p:ext uri="{BB962C8B-B14F-4D97-AF65-F5344CB8AC3E}">
        <p14:creationId xmlns:p14="http://schemas.microsoft.com/office/powerpoint/2010/main" val="39706512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Jornadas especiais</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sz="2800" dirty="0" smtClean="0"/>
              <a:t>Operador </a:t>
            </a:r>
            <a:r>
              <a:rPr lang="pt-BR" sz="2800" dirty="0"/>
              <a:t>de telemarketing </a:t>
            </a:r>
            <a:r>
              <a:rPr lang="pt-BR" sz="2800" dirty="0" smtClean="0"/>
              <a:t>– </a:t>
            </a:r>
            <a:r>
              <a:rPr lang="pt-BR" sz="2800" dirty="0">
                <a:solidFill>
                  <a:srgbClr val="FFFFFF"/>
                </a:solidFill>
                <a:cs typeface="Arial" pitchFamily="34" charset="0"/>
                <a:sym typeface="Arial" pitchFamily="34" charset="0"/>
              </a:rPr>
              <a:t>Art. 227 </a:t>
            </a:r>
            <a:r>
              <a:rPr lang="pt-BR" sz="2800" dirty="0" smtClean="0">
                <a:solidFill>
                  <a:srgbClr val="FFFFFF"/>
                </a:solidFill>
                <a:cs typeface="Arial" pitchFamily="34" charset="0"/>
                <a:sym typeface="Arial" pitchFamily="34" charset="0"/>
              </a:rPr>
              <a:t>CLT – </a:t>
            </a:r>
            <a:r>
              <a:rPr lang="pt-BR" sz="2800" dirty="0" smtClean="0"/>
              <a:t>OJ 273 </a:t>
            </a:r>
            <a:r>
              <a:rPr lang="pt-BR" sz="2800" dirty="0"/>
              <a:t>SDI – I </a:t>
            </a:r>
            <a:r>
              <a:rPr lang="pt-BR" sz="2800" dirty="0" smtClean="0"/>
              <a:t>TST – inaplicável jornada </a:t>
            </a:r>
            <a:r>
              <a:rPr lang="pt-BR" sz="2800" dirty="0"/>
              <a:t>reduzida </a:t>
            </a:r>
            <a:r>
              <a:rPr lang="pt-BR" sz="2800" dirty="0" smtClean="0"/>
              <a:t>do Art. 227 CLT (empresas de telefonia) – não exerce atividades exclusiva de telefonista; não opera mesa de transmissão - uso de telefones comuns para atender e fazer as ligações</a:t>
            </a:r>
          </a:p>
          <a:p>
            <a:r>
              <a:rPr lang="pt-BR" sz="2800" dirty="0"/>
              <a:t>CANCELADA EM </a:t>
            </a:r>
            <a:r>
              <a:rPr lang="pt-BR" sz="2800" dirty="0" smtClean="0"/>
              <a:t>05/2011</a:t>
            </a:r>
            <a:r>
              <a:rPr lang="pt-BR" sz="2800" dirty="0"/>
              <a:t> </a:t>
            </a:r>
            <a:r>
              <a:rPr lang="pt-BR" sz="2800" dirty="0" smtClean="0"/>
              <a:t>– possibilidade de aplicação jornada reduzida?</a:t>
            </a:r>
          </a:p>
          <a:p>
            <a:r>
              <a:rPr lang="pt-BR" sz="2800" dirty="0"/>
              <a:t>Portaria SIT 9, do Ministério do </a:t>
            </a:r>
            <a:r>
              <a:rPr lang="pt-BR" sz="2800" dirty="0" smtClean="0"/>
              <a:t>Trabalho – 6 h diárias; intervalo de 20min – repouso e alimentação</a:t>
            </a:r>
            <a:endParaRPr lang="pt-BR" sz="28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49</a:t>
            </a:fld>
            <a:endParaRPr lang="pt-BR"/>
          </a:p>
        </p:txBody>
      </p:sp>
    </p:spTree>
    <p:extLst>
      <p:ext uri="{BB962C8B-B14F-4D97-AF65-F5344CB8AC3E}">
        <p14:creationId xmlns:p14="http://schemas.microsoft.com/office/powerpoint/2010/main" val="2287001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Duração do trabalho</a:t>
            </a:r>
            <a:endParaRPr lang="pt-BR" dirty="0"/>
          </a:p>
        </p:txBody>
      </p:sp>
      <p:sp>
        <p:nvSpPr>
          <p:cNvPr id="3" name="Espaço Reservado para Conteúdo 2"/>
          <p:cNvSpPr>
            <a:spLocks noGrp="1"/>
          </p:cNvSpPr>
          <p:nvPr>
            <p:ph idx="1"/>
          </p:nvPr>
        </p:nvSpPr>
        <p:spPr/>
        <p:txBody>
          <a:bodyPr>
            <a:normAutofit/>
          </a:bodyPr>
          <a:lstStyle/>
          <a:p>
            <a:r>
              <a:rPr lang="pt-BR" dirty="0" smtClean="0"/>
              <a:t>Fundamentos jurídicos da limitação da jornada de trabalho: Art. </a:t>
            </a:r>
            <a:r>
              <a:rPr lang="pt-BR" dirty="0"/>
              <a:t>4º, 57-72, CLT; 7º, XIII, </a:t>
            </a:r>
            <a:r>
              <a:rPr lang="pt-BR" dirty="0" smtClean="0"/>
              <a:t>CF</a:t>
            </a:r>
            <a:endParaRPr lang="pt-BR" b="1" dirty="0"/>
          </a:p>
          <a:p>
            <a:r>
              <a:rPr lang="pt-BR" dirty="0"/>
              <a:t>Fundamento </a:t>
            </a:r>
            <a:r>
              <a:rPr lang="pt-BR" dirty="0" smtClean="0"/>
              <a:t>fisiológico – fadiga</a:t>
            </a:r>
            <a:endParaRPr lang="pt-BR" dirty="0"/>
          </a:p>
          <a:p>
            <a:r>
              <a:rPr lang="pt-BR" dirty="0"/>
              <a:t>Fundamento </a:t>
            </a:r>
            <a:r>
              <a:rPr lang="pt-BR" dirty="0" smtClean="0"/>
              <a:t>econômico – acidentes/ aumento da produção</a:t>
            </a:r>
            <a:endParaRPr lang="pt-BR" dirty="0"/>
          </a:p>
          <a:p>
            <a:r>
              <a:rPr lang="pt-BR" dirty="0"/>
              <a:t>Fundamento </a:t>
            </a:r>
            <a:r>
              <a:rPr lang="pt-BR" dirty="0" smtClean="0"/>
              <a:t>social – convívio social e familiar</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a:t>
            </a:fld>
            <a:endParaRPr lang="pt-BR"/>
          </a:p>
        </p:txBody>
      </p:sp>
    </p:spTree>
    <p:extLst>
      <p:ext uri="{BB962C8B-B14F-4D97-AF65-F5344CB8AC3E}">
        <p14:creationId xmlns:p14="http://schemas.microsoft.com/office/powerpoint/2010/main" val="38639132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Decisão TRT 9ª Região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Os </a:t>
            </a:r>
            <a:r>
              <a:rPr lang="pt-BR" dirty="0"/>
              <a:t>operadores de telemarketing sujeitos a jornada de 6 horas diárias, devem ter descontinuado seu trabalho por 10 minutos após os primeiros 60 minutos do início da jornada e, mais 10 minutos antes dos 60 minutos finais do horário de trabalho, conforme item 5.4.1 do anexos II da NR 17. As pausas previstas no citado diploma quando não </a:t>
            </a:r>
            <a:r>
              <a:rPr lang="pt-BR" dirty="0" smtClean="0"/>
              <a:t>observadas devem </a:t>
            </a:r>
            <a:r>
              <a:rPr lang="pt-BR" dirty="0"/>
              <a:t>ser remuneradas como extraordinárias, pois o acréscimo de 20 minutos na jornada importará em labor além de 6 horas diárias. Recurso da reclamante provido.</a:t>
            </a:r>
          </a:p>
          <a:p>
            <a:r>
              <a:rPr lang="pt-BR" dirty="0"/>
              <a:t>TRT-PR-02814-2012-872-09-00-0-ACO-08117-2013 - 4A. TURMA. Relator: CÁSSIO COLOMBO FILHO. Publicado no DEJT em </a:t>
            </a:r>
            <a:r>
              <a:rPr lang="pt-BR" dirty="0" smtClean="0"/>
              <a:t>12-03-2013</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50</a:t>
            </a:fld>
            <a:endParaRPr lang="pt-BR"/>
          </a:p>
        </p:txBody>
      </p:sp>
    </p:spTree>
    <p:extLst>
      <p:ext uri="{BB962C8B-B14F-4D97-AF65-F5344CB8AC3E}">
        <p14:creationId xmlns:p14="http://schemas.microsoft.com/office/powerpoint/2010/main" val="31589280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Decisão TRT 9ª Região</a:t>
            </a:r>
            <a:endParaRPr lang="pt-BR" b="1" dirty="0"/>
          </a:p>
        </p:txBody>
      </p:sp>
      <p:sp>
        <p:nvSpPr>
          <p:cNvPr id="3" name="Espaço Reservado para Conteúdo 2"/>
          <p:cNvSpPr>
            <a:spLocks noGrp="1"/>
          </p:cNvSpPr>
          <p:nvPr>
            <p:ph idx="1"/>
          </p:nvPr>
        </p:nvSpPr>
        <p:spPr/>
        <p:txBody>
          <a:bodyPr>
            <a:normAutofit fontScale="85000" lnSpcReduction="10000"/>
          </a:bodyPr>
          <a:lstStyle/>
          <a:p>
            <a:r>
              <a:rPr lang="pt-BR" sz="2800" dirty="0" smtClean="0"/>
              <a:t>OPERADOR </a:t>
            </a:r>
            <a:r>
              <a:rPr lang="pt-BR" sz="2800" dirty="0"/>
              <a:t>DE TELEMARKETING - USO INADEQUADO DA VOZ - CALO VOCAL - NEXO CAUSAL - </a:t>
            </a:r>
            <a:r>
              <a:rPr lang="pt-BR" sz="2800" dirty="0" smtClean="0"/>
              <a:t> [...]. </a:t>
            </a:r>
            <a:r>
              <a:rPr lang="pt-BR" sz="2800" dirty="0"/>
              <a:t>Referida situação vem sendo exposta na mídia com certa frequência, ensejando inclusive a </a:t>
            </a:r>
            <a:r>
              <a:rPr lang="pt-BR" sz="2800" u="sng" dirty="0"/>
              <a:t>equiparação aos telefonistas, para fins de jornada reduzida de seis horas diárias e trinta e seis </a:t>
            </a:r>
            <a:r>
              <a:rPr lang="pt-BR" sz="2800" u="sng" dirty="0" smtClean="0"/>
              <a:t>semanais</a:t>
            </a:r>
            <a:r>
              <a:rPr lang="pt-BR" sz="2800" dirty="0" smtClean="0"/>
              <a:t>, recentemente </a:t>
            </a:r>
            <a:r>
              <a:rPr lang="pt-BR" sz="2800" dirty="0"/>
              <a:t>reconhecida pelo C. TST, o qual cancelou a OJ. 273 da SDI-I que dispunha em sentido contrário</a:t>
            </a:r>
            <a:r>
              <a:rPr lang="pt-BR" sz="2800" dirty="0" smtClean="0"/>
              <a:t>. (grifo nosso).</a:t>
            </a:r>
            <a:endParaRPr lang="pt-BR" sz="2800" dirty="0"/>
          </a:p>
          <a:p>
            <a:r>
              <a:rPr lang="pt-BR" sz="2800" dirty="0"/>
              <a:t>TRT-PR-06589-2008-662-09-00-1-ACO-34815-2011 - 4A. TURMA Relator: LUIZ CELSO </a:t>
            </a:r>
            <a:r>
              <a:rPr lang="pt-BR" sz="2800" dirty="0" smtClean="0"/>
              <a:t>NAPP. Publicado </a:t>
            </a:r>
            <a:r>
              <a:rPr lang="pt-BR" sz="2800" dirty="0"/>
              <a:t>no DEJT em 30-08-2011</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51</a:t>
            </a:fld>
            <a:endParaRPr lang="pt-BR"/>
          </a:p>
        </p:txBody>
      </p:sp>
    </p:spTree>
    <p:extLst>
      <p:ext uri="{BB962C8B-B14F-4D97-AF65-F5344CB8AC3E}">
        <p14:creationId xmlns:p14="http://schemas.microsoft.com/office/powerpoint/2010/main" val="31864301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Decisão TRT 15ª Região</a:t>
            </a:r>
            <a:endParaRPr lang="pt-BR" b="1" dirty="0"/>
          </a:p>
        </p:txBody>
      </p:sp>
      <p:sp>
        <p:nvSpPr>
          <p:cNvPr id="3" name="Espaço Reservado para Conteúdo 2"/>
          <p:cNvSpPr>
            <a:spLocks noGrp="1"/>
          </p:cNvSpPr>
          <p:nvPr>
            <p:ph idx="1"/>
          </p:nvPr>
        </p:nvSpPr>
        <p:spPr/>
        <p:txBody>
          <a:bodyPr>
            <a:normAutofit fontScale="92500"/>
          </a:bodyPr>
          <a:lstStyle/>
          <a:p>
            <a:r>
              <a:rPr lang="pt-BR" b="1" dirty="0"/>
              <a:t>HORAS EXTRAS. OPERADOR DE TELEMARKETING/TELEATENDIMENTO</a:t>
            </a:r>
            <a:r>
              <a:rPr lang="pt-BR" dirty="0"/>
              <a:t>. As atividades do Operador de Telemarketing/</a:t>
            </a:r>
            <a:r>
              <a:rPr lang="pt-BR" dirty="0" err="1"/>
              <a:t>Teleatendimento</a:t>
            </a:r>
            <a:r>
              <a:rPr lang="pt-BR" dirty="0"/>
              <a:t> se equiparam aos serviços de telefonia de mesa, diante da inequívoca semelhança das condições de trabalho, </a:t>
            </a:r>
            <a:r>
              <a:rPr lang="pt-BR" u="sng" dirty="0"/>
              <a:t>circunstância esta que atrai a aplicação da jornada de trabalho especial de 6 horas diárias e 36 semanais</a:t>
            </a:r>
            <a:r>
              <a:rPr lang="pt-BR" dirty="0"/>
              <a:t> prevista no artigo 227 da CLT,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52</a:t>
            </a:fld>
            <a:endParaRPr lang="pt-BR"/>
          </a:p>
        </p:txBody>
      </p:sp>
    </p:spTree>
    <p:extLst>
      <p:ext uri="{BB962C8B-B14F-4D97-AF65-F5344CB8AC3E}">
        <p14:creationId xmlns:p14="http://schemas.microsoft.com/office/powerpoint/2010/main" val="16934954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r>
              <a:rPr lang="pt-BR" dirty="0"/>
              <a:t>fazendo jus a empregada às horas extras pelo trabalho excedente a esta jornada. Incidência, outrossim, do Anexo II (inserido pela Portaria SIT/DSST nº 9/2007)  da NR-17 da Portaria nº 3.214/78 do MTE. Recurso da reclamante ao qual se dá provimento. </a:t>
            </a:r>
          </a:p>
          <a:p>
            <a:r>
              <a:rPr lang="pt-BR" dirty="0"/>
              <a:t>PROCESSO TRT 15ª REGIÃO </a:t>
            </a:r>
            <a:r>
              <a:rPr lang="pt-BR" dirty="0" smtClean="0"/>
              <a:t>Nº: 0135400-17.2009.5.15.0005</a:t>
            </a:r>
            <a:r>
              <a:rPr lang="pt-BR" dirty="0"/>
              <a:t>. ANA PAULA PELLEGRINA LOCKMANN. Disponível em 30/11/2012</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53</a:t>
            </a:fld>
            <a:endParaRPr lang="pt-BR"/>
          </a:p>
        </p:txBody>
      </p:sp>
    </p:spTree>
    <p:extLst>
      <p:ext uri="{BB962C8B-B14F-4D97-AF65-F5344CB8AC3E}">
        <p14:creationId xmlns:p14="http://schemas.microsoft.com/office/powerpoint/2010/main" val="32239524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ítulo 1"/>
          <p:cNvSpPr>
            <a:spLocks noGrp="1"/>
          </p:cNvSpPr>
          <p:nvPr>
            <p:ph type="title"/>
          </p:nvPr>
        </p:nvSpPr>
        <p:spPr/>
        <p:txBody>
          <a:bodyPr>
            <a:normAutofit/>
          </a:bodyPr>
          <a:lstStyle/>
          <a:p>
            <a:r>
              <a:rPr lang="pt-BR" altLang="pt-BR" dirty="0" smtClean="0"/>
              <a:t>Jornadas especiais</a:t>
            </a:r>
            <a:endParaRPr lang="pt-BR" altLang="pt-BR" b="1" dirty="0" smtClean="0"/>
          </a:p>
        </p:txBody>
      </p:sp>
      <p:sp>
        <p:nvSpPr>
          <p:cNvPr id="3" name="Espaço Reservado para Conteúdo 2"/>
          <p:cNvSpPr>
            <a:spLocks noGrp="1"/>
          </p:cNvSpPr>
          <p:nvPr>
            <p:ph idx="1"/>
          </p:nvPr>
        </p:nvSpPr>
        <p:spPr/>
        <p:txBody>
          <a:bodyPr>
            <a:normAutofit fontScale="85000" lnSpcReduction="20000"/>
          </a:bodyPr>
          <a:lstStyle/>
          <a:p>
            <a:pPr>
              <a:defRPr/>
            </a:pPr>
            <a:r>
              <a:rPr lang="pt-BR" dirty="0" smtClean="0"/>
              <a:t>Turnos ininterruptos de revezamento – Art. 7º, XIV CF - j</a:t>
            </a:r>
            <a:r>
              <a:rPr lang="pt-BR" altLang="pt-BR" dirty="0" smtClean="0"/>
              <a:t>ornada </a:t>
            </a:r>
            <a:r>
              <a:rPr lang="pt-BR" altLang="pt-BR" dirty="0"/>
              <a:t>máxima de 6h diárias </a:t>
            </a:r>
          </a:p>
          <a:p>
            <a:pPr>
              <a:defRPr/>
            </a:pPr>
            <a:r>
              <a:rPr lang="pt-BR" dirty="0" smtClean="0"/>
              <a:t>Sistema de trabalho que alterna todas as fases do dia e da noite (24h) a cada semana, quinzena ou mês – maior desgaste físico </a:t>
            </a:r>
            <a:r>
              <a:rPr lang="pt-BR" dirty="0"/>
              <a:t>(ciclo biológico)</a:t>
            </a:r>
            <a:r>
              <a:rPr lang="pt-BR" dirty="0" smtClean="0"/>
              <a:t>, psicológico, familiar e social do trabalhador</a:t>
            </a:r>
          </a:p>
          <a:p>
            <a:pPr>
              <a:defRPr/>
            </a:pPr>
            <a:r>
              <a:rPr lang="pt-BR" dirty="0" smtClean="0"/>
              <a:t>Independe do funcionamento da empresa durante 24h – foco no trabalho e no trabalhador</a:t>
            </a:r>
          </a:p>
          <a:p>
            <a:r>
              <a:rPr lang="pt-BR" dirty="0"/>
              <a:t>O revezamento pode ser diário, semanal, quinzenal ou </a:t>
            </a:r>
            <a:r>
              <a:rPr lang="pt-BR" dirty="0" smtClean="0"/>
              <a:t>mensal</a:t>
            </a:r>
            <a:endParaRPr lang="pt-BR" dirty="0"/>
          </a:p>
        </p:txBody>
      </p:sp>
      <p:sp>
        <p:nvSpPr>
          <p:cNvPr id="4" name="Espaço Reservado para Número de Slide 3"/>
          <p:cNvSpPr>
            <a:spLocks noGrp="1"/>
          </p:cNvSpPr>
          <p:nvPr>
            <p:ph type="sldNum" sz="quarter" idx="12"/>
          </p:nvPr>
        </p:nvSpPr>
        <p:spPr/>
        <p:txBody>
          <a:bodyPr/>
          <a:lstStyle/>
          <a:p>
            <a:pPr>
              <a:defRPr/>
            </a:pPr>
            <a:fld id="{2AA25D07-1DB2-439B-BA39-ABFB0FACC5FA}" type="slidenum">
              <a:rPr lang="pt-BR" smtClean="0"/>
              <a:pPr>
                <a:defRPr/>
              </a:pPr>
              <a:t>54</a:t>
            </a:fld>
            <a:endParaRPr lang="pt-BR" dirty="0"/>
          </a:p>
        </p:txBody>
      </p:sp>
    </p:spTree>
    <p:extLst>
      <p:ext uri="{BB962C8B-B14F-4D97-AF65-F5344CB8AC3E}">
        <p14:creationId xmlns:p14="http://schemas.microsoft.com/office/powerpoint/2010/main" val="12295441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ítulo 1"/>
          <p:cNvSpPr>
            <a:spLocks noGrp="1"/>
          </p:cNvSpPr>
          <p:nvPr>
            <p:ph type="title"/>
          </p:nvPr>
        </p:nvSpPr>
        <p:spPr/>
        <p:txBody>
          <a:bodyPr>
            <a:normAutofit fontScale="90000"/>
          </a:bodyPr>
          <a:lstStyle/>
          <a:p>
            <a:r>
              <a:rPr lang="pt-BR" altLang="pt-BR" dirty="0" smtClean="0"/>
              <a:t>Jornadas especiais - turnos ininterruptos de revezamento</a:t>
            </a:r>
          </a:p>
        </p:txBody>
      </p:sp>
      <p:sp>
        <p:nvSpPr>
          <p:cNvPr id="39939" name="Espaço Reservado para Conteúdo 2"/>
          <p:cNvSpPr>
            <a:spLocks noGrp="1"/>
          </p:cNvSpPr>
          <p:nvPr>
            <p:ph idx="1"/>
          </p:nvPr>
        </p:nvSpPr>
        <p:spPr/>
        <p:txBody>
          <a:bodyPr>
            <a:normAutofit fontScale="92500" lnSpcReduction="20000"/>
          </a:bodyPr>
          <a:lstStyle/>
          <a:p>
            <a:r>
              <a:rPr lang="pt-BR" dirty="0"/>
              <a:t>Turnos fixos – sem rodízio entre manhã, tarde e noite: sem jornada reduzida</a:t>
            </a:r>
          </a:p>
          <a:p>
            <a:r>
              <a:rPr lang="pt-BR" dirty="0" smtClean="0"/>
              <a:t>Negociação </a:t>
            </a:r>
            <a:r>
              <a:rPr lang="pt-BR" dirty="0"/>
              <a:t>coletiva para jornadas de 8h – Súmula 423 TST – presume-se que o sindicato negocia concessão de benefício em troca</a:t>
            </a:r>
          </a:p>
          <a:p>
            <a:r>
              <a:rPr lang="pt-BR" altLang="pt-BR" dirty="0" smtClean="0"/>
              <a:t>Súmula 675 STF - Os intervalos fixados para descanso e alimentação durante a jornada de seis horas não descaracterizam o sistema de turnos ininterruptos de revezamento para o efeito do Art. 7º, XIV, da Constituição.</a:t>
            </a:r>
          </a:p>
        </p:txBody>
      </p:sp>
    </p:spTree>
    <p:extLst>
      <p:ext uri="{BB962C8B-B14F-4D97-AF65-F5344CB8AC3E}">
        <p14:creationId xmlns:p14="http://schemas.microsoft.com/office/powerpoint/2010/main" val="37228771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ítulo 1"/>
          <p:cNvSpPr>
            <a:spLocks noGrp="1"/>
          </p:cNvSpPr>
          <p:nvPr>
            <p:ph type="title"/>
          </p:nvPr>
        </p:nvSpPr>
        <p:spPr/>
        <p:txBody>
          <a:bodyPr>
            <a:normAutofit fontScale="90000"/>
          </a:bodyPr>
          <a:lstStyle/>
          <a:p>
            <a:r>
              <a:rPr lang="pt-BR" altLang="pt-BR" dirty="0" smtClean="0"/>
              <a:t>OJ 360 SDI-I TST: turnos ininterruptos de revezamento</a:t>
            </a:r>
          </a:p>
        </p:txBody>
      </p:sp>
      <p:sp>
        <p:nvSpPr>
          <p:cNvPr id="3" name="Espaço Reservado para Conteúdo 2"/>
          <p:cNvSpPr>
            <a:spLocks noGrp="1"/>
          </p:cNvSpPr>
          <p:nvPr>
            <p:ph idx="1"/>
          </p:nvPr>
        </p:nvSpPr>
        <p:spPr/>
        <p:txBody>
          <a:bodyPr>
            <a:normAutofit fontScale="85000" lnSpcReduction="10000"/>
          </a:bodyPr>
          <a:lstStyle/>
          <a:p>
            <a:pPr>
              <a:defRPr/>
            </a:pPr>
            <a:r>
              <a:rPr lang="pt-BR" dirty="0" smtClean="0"/>
              <a:t>TURNO </a:t>
            </a:r>
            <a:r>
              <a:rPr lang="pt-BR" dirty="0"/>
              <a:t>ININTERRUPTO DE REVEZAMENTO. DOIS TURNOS. HORÁRIO DIURNO E NOTURNO. CARACTERIZAÇÃO </a:t>
            </a:r>
            <a:br>
              <a:rPr lang="pt-BR" dirty="0"/>
            </a:br>
            <a:r>
              <a:rPr lang="pt-BR" dirty="0"/>
              <a:t>Faz jus à jornada especial prevista no art. 7º, XIV, da CF/1988 o trabalhador que exerce suas atividades em sistema de alternância de turnos, </a:t>
            </a:r>
            <a:r>
              <a:rPr lang="pt-BR" u="sng" dirty="0"/>
              <a:t>ainda que em dois turnos de trabalho</a:t>
            </a:r>
            <a:r>
              <a:rPr lang="pt-BR" dirty="0"/>
              <a:t>, que compreendam, no todo ou em parte, o horário diurno e o noturno, pois submetido à alternância de horário prejudicial à saúde, sendo irrelevante que a atividade da empresa se desenvolva de forma </a:t>
            </a:r>
            <a:r>
              <a:rPr lang="pt-BR" dirty="0" smtClean="0"/>
              <a:t>ininterrupta.</a:t>
            </a:r>
            <a:endParaRPr lang="pt-BR" dirty="0"/>
          </a:p>
        </p:txBody>
      </p:sp>
    </p:spTree>
    <p:extLst>
      <p:ext uri="{BB962C8B-B14F-4D97-AF65-F5344CB8AC3E}">
        <p14:creationId xmlns:p14="http://schemas.microsoft.com/office/powerpoint/2010/main" val="336882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ítulo 1"/>
          <p:cNvSpPr>
            <a:spLocks noGrp="1"/>
          </p:cNvSpPr>
          <p:nvPr>
            <p:ph type="title"/>
          </p:nvPr>
        </p:nvSpPr>
        <p:spPr/>
        <p:txBody>
          <a:bodyPr/>
          <a:lstStyle/>
          <a:p>
            <a:r>
              <a:rPr lang="pt-BR" altLang="pt-BR" b="1" dirty="0" smtClean="0"/>
              <a:t>Horas </a:t>
            </a:r>
            <a:r>
              <a:rPr lang="pt-BR" altLang="pt-BR" b="1" i="1" dirty="0" smtClean="0"/>
              <a:t>in </a:t>
            </a:r>
            <a:r>
              <a:rPr lang="pt-BR" altLang="pt-BR" b="1" i="1" dirty="0" err="1" smtClean="0"/>
              <a:t>itinere</a:t>
            </a:r>
            <a:endParaRPr lang="pt-BR" altLang="pt-BR" b="1" i="1" dirty="0" smtClean="0"/>
          </a:p>
        </p:txBody>
      </p:sp>
      <p:sp>
        <p:nvSpPr>
          <p:cNvPr id="3" name="Espaço Reservado para Conteúdo 2"/>
          <p:cNvSpPr>
            <a:spLocks noGrp="1"/>
          </p:cNvSpPr>
          <p:nvPr>
            <p:ph idx="1"/>
          </p:nvPr>
        </p:nvSpPr>
        <p:spPr/>
        <p:txBody>
          <a:bodyPr>
            <a:normAutofit fontScale="92500" lnSpcReduction="10000"/>
          </a:bodyPr>
          <a:lstStyle/>
          <a:p>
            <a:pPr>
              <a:defRPr/>
            </a:pPr>
            <a:r>
              <a:rPr lang="pt-BR" dirty="0" smtClean="0"/>
              <a:t>Tempo de deslocamento do trabalhador percurso residência-trabalho-residência compõe a jornada em três situações:</a:t>
            </a:r>
          </a:p>
          <a:p>
            <a:pPr lvl="1">
              <a:defRPr/>
            </a:pPr>
            <a:r>
              <a:rPr lang="pt-BR" sz="3000" dirty="0" smtClean="0"/>
              <a:t>para fins da legislação acidentária do trabalho - Art. 21, IV, “d”, da Lei 8.213/91</a:t>
            </a:r>
          </a:p>
          <a:p>
            <a:pPr lvl="1">
              <a:defRPr/>
            </a:pPr>
            <a:r>
              <a:rPr lang="pt-BR" sz="3000" dirty="0" smtClean="0"/>
              <a:t>para os ferroviários que trabalham na linha de conservação de rodovia Art. 238, §3º, CLT</a:t>
            </a:r>
          </a:p>
          <a:p>
            <a:pPr lvl="1">
              <a:defRPr/>
            </a:pPr>
            <a:r>
              <a:rPr lang="pt-BR" sz="3000" dirty="0" smtClean="0"/>
              <a:t>na ocorrência das chamadas horas </a:t>
            </a:r>
            <a:r>
              <a:rPr lang="pt-BR" sz="3000" i="1" dirty="0" smtClean="0"/>
              <a:t>in </a:t>
            </a:r>
            <a:r>
              <a:rPr lang="pt-BR" sz="3000" i="1" dirty="0" err="1" smtClean="0"/>
              <a:t>itinere</a:t>
            </a:r>
            <a:r>
              <a:rPr lang="pt-BR" sz="3000" i="1" dirty="0" smtClean="0"/>
              <a:t> – </a:t>
            </a:r>
            <a:r>
              <a:rPr lang="pt-BR" sz="3000" dirty="0" smtClean="0"/>
              <a:t>Art</a:t>
            </a:r>
            <a:r>
              <a:rPr lang="pt-BR" sz="3000" dirty="0"/>
              <a:t>. 58, §</a:t>
            </a:r>
            <a:r>
              <a:rPr lang="pt-BR" sz="3000" dirty="0" smtClean="0"/>
              <a:t>2º CLT</a:t>
            </a:r>
            <a:endParaRPr lang="pt-BR" sz="3000" dirty="0"/>
          </a:p>
        </p:txBody>
      </p:sp>
      <p:sp>
        <p:nvSpPr>
          <p:cNvPr id="4" name="Espaço Reservado para Número de Slide 3"/>
          <p:cNvSpPr>
            <a:spLocks noGrp="1"/>
          </p:cNvSpPr>
          <p:nvPr>
            <p:ph type="sldNum" sz="quarter" idx="12"/>
          </p:nvPr>
        </p:nvSpPr>
        <p:spPr/>
        <p:txBody>
          <a:bodyPr/>
          <a:lstStyle/>
          <a:p>
            <a:pPr>
              <a:defRPr/>
            </a:pPr>
            <a:fld id="{2B322B25-C39B-4309-A063-5B5885CD64EC}" type="slidenum">
              <a:rPr lang="pt-BR" smtClean="0"/>
              <a:pPr>
                <a:defRPr/>
              </a:pPr>
              <a:t>57</a:t>
            </a:fld>
            <a:endParaRPr lang="pt-BR"/>
          </a:p>
        </p:txBody>
      </p:sp>
    </p:spTree>
    <p:extLst>
      <p:ext uri="{BB962C8B-B14F-4D97-AF65-F5344CB8AC3E}">
        <p14:creationId xmlns:p14="http://schemas.microsoft.com/office/powerpoint/2010/main" val="24740662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ítulo 1"/>
          <p:cNvSpPr>
            <a:spLocks noGrp="1"/>
          </p:cNvSpPr>
          <p:nvPr>
            <p:ph type="title"/>
          </p:nvPr>
        </p:nvSpPr>
        <p:spPr/>
        <p:txBody>
          <a:bodyPr/>
          <a:lstStyle/>
          <a:p>
            <a:r>
              <a:rPr lang="pt-BR" altLang="pt-BR" b="1" smtClean="0"/>
              <a:t>Horas </a:t>
            </a:r>
            <a:r>
              <a:rPr lang="pt-BR" altLang="pt-BR" b="1" i="1" smtClean="0"/>
              <a:t>in itinere</a:t>
            </a:r>
            <a:endParaRPr lang="pt-BR" altLang="pt-BR" smtClean="0"/>
          </a:p>
        </p:txBody>
      </p:sp>
      <p:sp>
        <p:nvSpPr>
          <p:cNvPr id="43011" name="Espaço Reservado para Conteúdo 2"/>
          <p:cNvSpPr>
            <a:spLocks noGrp="1"/>
          </p:cNvSpPr>
          <p:nvPr>
            <p:ph idx="1"/>
          </p:nvPr>
        </p:nvSpPr>
        <p:spPr/>
        <p:txBody>
          <a:bodyPr/>
          <a:lstStyle/>
          <a:p>
            <a:r>
              <a:rPr lang="pt-BR" altLang="pt-BR" dirty="0" smtClean="0"/>
              <a:t>Art. 58, § 2º CLT – o tempo que o empregado gasta para chegar ao trabalho é considerando jornada de trabalho quando o deslocamento é feito em transporte fornecido pelo empregador e o local de trabalho é de difícil acesso ou não servido de transporte público</a:t>
            </a:r>
          </a:p>
        </p:txBody>
      </p:sp>
    </p:spTree>
    <p:extLst>
      <p:ext uri="{BB962C8B-B14F-4D97-AF65-F5344CB8AC3E}">
        <p14:creationId xmlns:p14="http://schemas.microsoft.com/office/powerpoint/2010/main" val="20768264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ítulo 1"/>
          <p:cNvSpPr>
            <a:spLocks noGrp="1"/>
          </p:cNvSpPr>
          <p:nvPr>
            <p:ph type="title"/>
          </p:nvPr>
        </p:nvSpPr>
        <p:spPr/>
        <p:txBody>
          <a:bodyPr>
            <a:normAutofit fontScale="90000"/>
          </a:bodyPr>
          <a:lstStyle/>
          <a:p>
            <a:r>
              <a:rPr lang="pt-BR" altLang="pt-BR" b="1" dirty="0" smtClean="0"/>
              <a:t>Requisitos para configuração – horas </a:t>
            </a:r>
            <a:r>
              <a:rPr lang="pt-BR" altLang="pt-BR" b="1" i="1" dirty="0" smtClean="0"/>
              <a:t>in </a:t>
            </a:r>
            <a:r>
              <a:rPr lang="pt-BR" altLang="pt-BR" b="1" i="1" dirty="0" err="1" smtClean="0"/>
              <a:t>itinere</a:t>
            </a:r>
            <a:r>
              <a:rPr lang="pt-BR" altLang="pt-BR" b="1" dirty="0" smtClean="0"/>
              <a:t>:</a:t>
            </a:r>
          </a:p>
        </p:txBody>
      </p:sp>
      <p:sp>
        <p:nvSpPr>
          <p:cNvPr id="44035" name="Espaço Reservado para Conteúdo 2"/>
          <p:cNvSpPr>
            <a:spLocks noGrp="1"/>
          </p:cNvSpPr>
          <p:nvPr>
            <p:ph idx="1"/>
          </p:nvPr>
        </p:nvSpPr>
        <p:spPr/>
        <p:txBody>
          <a:bodyPr/>
          <a:lstStyle/>
          <a:p>
            <a:r>
              <a:rPr lang="pt-BR" altLang="pt-BR" dirty="0" smtClean="0"/>
              <a:t>1) Condução fornecida ou contratada pelo empregador, independente de custeio pelo empregado;</a:t>
            </a:r>
          </a:p>
          <a:p>
            <a:r>
              <a:rPr lang="pt-BR" altLang="pt-BR" dirty="0" smtClean="0"/>
              <a:t>2) Local seja de difícil acesso </a:t>
            </a:r>
            <a:r>
              <a:rPr lang="pt-BR" altLang="pt-BR" u="sng" dirty="0" smtClean="0"/>
              <a:t>OU</a:t>
            </a:r>
            <a:r>
              <a:rPr lang="pt-BR" altLang="pt-BR" dirty="0" smtClean="0"/>
              <a:t> não servido por transporte público regular</a:t>
            </a:r>
          </a:p>
          <a:p>
            <a:r>
              <a:rPr lang="pt-BR" altLang="pt-BR" dirty="0" smtClean="0"/>
              <a:t>Área rural = presunção difícil acesso</a:t>
            </a:r>
          </a:p>
        </p:txBody>
      </p:sp>
      <p:sp>
        <p:nvSpPr>
          <p:cNvPr id="4" name="Espaço Reservado para Número de Slide 3"/>
          <p:cNvSpPr>
            <a:spLocks noGrp="1"/>
          </p:cNvSpPr>
          <p:nvPr>
            <p:ph type="sldNum" sz="quarter" idx="12"/>
          </p:nvPr>
        </p:nvSpPr>
        <p:spPr/>
        <p:txBody>
          <a:bodyPr/>
          <a:lstStyle/>
          <a:p>
            <a:pPr>
              <a:defRPr/>
            </a:pPr>
            <a:fld id="{F85885C3-6D2D-46E2-8E2C-3530C95478E4}" type="slidenum">
              <a:rPr lang="pt-BR" smtClean="0"/>
              <a:pPr>
                <a:defRPr/>
              </a:pPr>
              <a:t>59</a:t>
            </a:fld>
            <a:endParaRPr lang="pt-BR"/>
          </a:p>
        </p:txBody>
      </p:sp>
    </p:spTree>
    <p:extLst>
      <p:ext uri="{BB962C8B-B14F-4D97-AF65-F5344CB8AC3E}">
        <p14:creationId xmlns:p14="http://schemas.microsoft.com/office/powerpoint/2010/main" val="2595452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1"/>
          <p:cNvSpPr>
            <a:spLocks noGrp="1"/>
          </p:cNvSpPr>
          <p:nvPr>
            <p:ph type="title"/>
          </p:nvPr>
        </p:nvSpPr>
        <p:spPr/>
        <p:txBody>
          <a:bodyPr>
            <a:normAutofit fontScale="90000"/>
          </a:bodyPr>
          <a:lstStyle/>
          <a:p>
            <a:r>
              <a:rPr lang="pt-BR" altLang="pt-BR" dirty="0"/>
              <a:t>Denominação: jornada de trabalho ≠ horário de trabalho</a:t>
            </a:r>
            <a:endParaRPr lang="pt-BR" altLang="pt-BR" dirty="0" smtClean="0"/>
          </a:p>
        </p:txBody>
      </p:sp>
      <p:sp>
        <p:nvSpPr>
          <p:cNvPr id="3" name="Espaço Reservado para Conteúdo 2"/>
          <p:cNvSpPr>
            <a:spLocks noGrp="1"/>
          </p:cNvSpPr>
          <p:nvPr>
            <p:ph idx="1"/>
          </p:nvPr>
        </p:nvSpPr>
        <p:spPr/>
        <p:txBody>
          <a:bodyPr>
            <a:normAutofit fontScale="92500" lnSpcReduction="10000"/>
          </a:bodyPr>
          <a:lstStyle/>
          <a:p>
            <a:pPr>
              <a:defRPr/>
            </a:pPr>
            <a:r>
              <a:rPr lang="pt-BR" dirty="0" smtClean="0"/>
              <a:t>Jornada de trabalho = número de horas diárias que o empregado presta à empresa/ quantidade de trabalho diário</a:t>
            </a:r>
          </a:p>
          <a:p>
            <a:pPr>
              <a:defRPr/>
            </a:pPr>
            <a:r>
              <a:rPr lang="pt-BR" dirty="0" smtClean="0"/>
              <a:t>Horário de trabalho = espaço de tempo em que o empregado presta serviços ao empregador</a:t>
            </a:r>
          </a:p>
          <a:p>
            <a:pPr>
              <a:defRPr/>
            </a:pPr>
            <a:r>
              <a:rPr lang="pt-BR" dirty="0" smtClean="0"/>
              <a:t>3 aspectos para se analisar da jornada: </a:t>
            </a:r>
          </a:p>
          <a:p>
            <a:pPr marL="1080000">
              <a:defRPr/>
            </a:pPr>
            <a:r>
              <a:rPr lang="pt-BR" dirty="0" smtClean="0"/>
              <a:t>Tempo efetivamente trabalhado</a:t>
            </a:r>
          </a:p>
          <a:p>
            <a:pPr marL="1080000">
              <a:defRPr/>
            </a:pPr>
            <a:r>
              <a:rPr lang="pt-BR" dirty="0" smtClean="0"/>
              <a:t>Tempo à disposição</a:t>
            </a:r>
          </a:p>
          <a:p>
            <a:pPr marL="1080000">
              <a:defRPr/>
            </a:pPr>
            <a:r>
              <a:rPr lang="pt-BR" dirty="0" smtClean="0"/>
              <a:t>Tempo </a:t>
            </a:r>
            <a:r>
              <a:rPr lang="pt-BR" i="1" dirty="0" smtClean="0"/>
              <a:t>in </a:t>
            </a:r>
            <a:r>
              <a:rPr lang="pt-BR" i="1" dirty="0" err="1" smtClean="0"/>
              <a:t>itinere</a:t>
            </a:r>
            <a:endParaRPr lang="pt-BR" i="1" dirty="0"/>
          </a:p>
        </p:txBody>
      </p:sp>
    </p:spTree>
    <p:extLst>
      <p:ext uri="{BB962C8B-B14F-4D97-AF65-F5344CB8AC3E}">
        <p14:creationId xmlns:p14="http://schemas.microsoft.com/office/powerpoint/2010/main" val="22963582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pt-BR" b="1" dirty="0" smtClean="0"/>
              <a:t>Horas </a:t>
            </a:r>
            <a:r>
              <a:rPr lang="pt-BR" b="1" i="1" dirty="0"/>
              <a:t>in </a:t>
            </a:r>
            <a:r>
              <a:rPr lang="pt-BR" b="1" i="1" dirty="0" err="1" smtClean="0"/>
              <a:t>itinere</a:t>
            </a:r>
            <a:r>
              <a:rPr lang="pt-BR" b="1" i="1" dirty="0" smtClean="0"/>
              <a:t> - </a:t>
            </a:r>
            <a:r>
              <a:rPr lang="pt-BR" b="1" dirty="0"/>
              <a:t>Súmula </a:t>
            </a:r>
            <a:r>
              <a:rPr lang="pt-BR" b="1" dirty="0" smtClean="0"/>
              <a:t>90 TST</a:t>
            </a:r>
            <a:endParaRPr lang="pt-BR" b="1" dirty="0"/>
          </a:p>
        </p:txBody>
      </p:sp>
      <p:sp>
        <p:nvSpPr>
          <p:cNvPr id="3" name="Espaço Reservado para Conteúdo 2"/>
          <p:cNvSpPr>
            <a:spLocks noGrp="1"/>
          </p:cNvSpPr>
          <p:nvPr>
            <p:ph idx="1"/>
          </p:nvPr>
        </p:nvSpPr>
        <p:spPr/>
        <p:txBody>
          <a:bodyPr>
            <a:normAutofit fontScale="85000" lnSpcReduction="20000"/>
          </a:bodyPr>
          <a:lstStyle/>
          <a:p>
            <a:pPr>
              <a:defRPr/>
            </a:pPr>
            <a:r>
              <a:rPr lang="pt-BR" dirty="0"/>
              <a:t>I - O tempo despendido pelo empregado, em condução fornecida pelo empregador, até o local de trabalho de difícil acesso, ou não servido por transporte público regular, e para o seu retorno é computável na jornada de trabalho. </a:t>
            </a:r>
          </a:p>
          <a:p>
            <a:pPr>
              <a:defRPr/>
            </a:pPr>
            <a:r>
              <a:rPr lang="pt-BR" dirty="0"/>
              <a:t>II - A incompatibilidade entre os horários de início e término da jornada do empregado e os do transporte público regular é circunstância que também gera o direito às </a:t>
            </a:r>
            <a:r>
              <a:rPr lang="pt-BR" dirty="0" smtClean="0"/>
              <a:t>horas “</a:t>
            </a:r>
            <a:r>
              <a:rPr lang="pt-BR" dirty="0"/>
              <a:t>in </a:t>
            </a:r>
            <a:r>
              <a:rPr lang="pt-BR" dirty="0" err="1"/>
              <a:t>itinere</a:t>
            </a:r>
            <a:r>
              <a:rPr lang="pt-BR" dirty="0"/>
              <a:t>”. </a:t>
            </a:r>
          </a:p>
          <a:p>
            <a:pPr>
              <a:defRPr/>
            </a:pPr>
            <a:r>
              <a:rPr lang="pt-BR" dirty="0"/>
              <a:t>III- A mera insuficiência de transporte público não enseja o pagamento de horas </a:t>
            </a:r>
            <a:r>
              <a:rPr lang="pt-BR" dirty="0" smtClean="0"/>
              <a:t>“in </a:t>
            </a:r>
            <a:r>
              <a:rPr lang="pt-BR" dirty="0" err="1" smtClean="0"/>
              <a:t>itinere</a:t>
            </a:r>
            <a:r>
              <a:rPr lang="pt-BR" dirty="0" smtClean="0"/>
              <a:t>”.</a:t>
            </a:r>
          </a:p>
        </p:txBody>
      </p:sp>
      <p:sp>
        <p:nvSpPr>
          <p:cNvPr id="4" name="Espaço Reservado para Número de Slide 3"/>
          <p:cNvSpPr>
            <a:spLocks noGrp="1"/>
          </p:cNvSpPr>
          <p:nvPr>
            <p:ph type="sldNum" sz="quarter" idx="12"/>
          </p:nvPr>
        </p:nvSpPr>
        <p:spPr/>
        <p:txBody>
          <a:bodyPr/>
          <a:lstStyle/>
          <a:p>
            <a:pPr>
              <a:defRPr/>
            </a:pPr>
            <a:fld id="{3D9258A7-893B-43B7-AEEE-6045F949FBC7}" type="slidenum">
              <a:rPr lang="pt-BR" smtClean="0"/>
              <a:pPr>
                <a:defRPr/>
              </a:pPr>
              <a:t>60</a:t>
            </a:fld>
            <a:endParaRPr lang="pt-BR"/>
          </a:p>
        </p:txBody>
      </p:sp>
    </p:spTree>
    <p:extLst>
      <p:ext uri="{BB962C8B-B14F-4D97-AF65-F5344CB8AC3E}">
        <p14:creationId xmlns:p14="http://schemas.microsoft.com/office/powerpoint/2010/main" val="19369819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pt-BR" b="1" dirty="0"/>
              <a:t>Horas </a:t>
            </a:r>
            <a:r>
              <a:rPr lang="pt-BR" b="1" i="1" dirty="0"/>
              <a:t>in </a:t>
            </a:r>
            <a:r>
              <a:rPr lang="pt-BR" b="1" i="1" dirty="0" err="1"/>
              <a:t>itinere</a:t>
            </a:r>
            <a:r>
              <a:rPr lang="pt-BR" b="1" i="1" dirty="0"/>
              <a:t> - </a:t>
            </a:r>
            <a:r>
              <a:rPr lang="pt-BR" b="1" dirty="0"/>
              <a:t>Súmula 90 </a:t>
            </a:r>
            <a:r>
              <a:rPr lang="pt-BR" b="1" dirty="0" smtClean="0"/>
              <a:t>TST</a:t>
            </a:r>
            <a:endParaRPr lang="pt-BR" b="1" dirty="0"/>
          </a:p>
        </p:txBody>
      </p:sp>
      <p:sp>
        <p:nvSpPr>
          <p:cNvPr id="46083" name="Espaço Reservado para Conteúdo 2"/>
          <p:cNvSpPr>
            <a:spLocks noGrp="1"/>
          </p:cNvSpPr>
          <p:nvPr>
            <p:ph idx="1"/>
          </p:nvPr>
        </p:nvSpPr>
        <p:spPr>
          <a:xfrm>
            <a:off x="301625" y="1527175"/>
            <a:ext cx="8504238" cy="4781550"/>
          </a:xfrm>
        </p:spPr>
        <p:txBody>
          <a:bodyPr/>
          <a:lstStyle/>
          <a:p>
            <a:r>
              <a:rPr lang="pt-BR" altLang="pt-BR" dirty="0" smtClean="0"/>
              <a:t>IV - Se houver transporte público regular em parte do trajeto percorrido em condução da empresa, as horas “in </a:t>
            </a:r>
            <a:r>
              <a:rPr lang="pt-BR" altLang="pt-BR" dirty="0" err="1" smtClean="0"/>
              <a:t>itinere</a:t>
            </a:r>
            <a:r>
              <a:rPr lang="pt-BR" altLang="pt-BR" dirty="0" smtClean="0"/>
              <a:t>” remuneradas limitam-se ao trecho não alcançado pelo transporte público. </a:t>
            </a:r>
          </a:p>
          <a:p>
            <a:r>
              <a:rPr lang="pt-BR" altLang="pt-BR" dirty="0" smtClean="0"/>
              <a:t>V - Considerando que as horas “in </a:t>
            </a:r>
            <a:r>
              <a:rPr lang="pt-BR" altLang="pt-BR" dirty="0" err="1" smtClean="0"/>
              <a:t>itinere</a:t>
            </a:r>
            <a:r>
              <a:rPr lang="pt-BR" altLang="pt-BR" dirty="0" smtClean="0"/>
              <a:t>” são computáveis na jornada de trabalho, o tempo que extrapola a jornada legal é considerado como extraordinário e sobre ele deve incidir o adicional respectivo. </a:t>
            </a:r>
          </a:p>
        </p:txBody>
      </p:sp>
      <p:sp>
        <p:nvSpPr>
          <p:cNvPr id="4" name="Espaço Reservado para Número de Slide 3"/>
          <p:cNvSpPr>
            <a:spLocks noGrp="1"/>
          </p:cNvSpPr>
          <p:nvPr>
            <p:ph type="sldNum" sz="quarter" idx="12"/>
          </p:nvPr>
        </p:nvSpPr>
        <p:spPr/>
        <p:txBody>
          <a:bodyPr/>
          <a:lstStyle/>
          <a:p>
            <a:pPr>
              <a:defRPr/>
            </a:pPr>
            <a:fld id="{9DA43B12-1D53-4602-A9A3-6F5AE5AC09AC}" type="slidenum">
              <a:rPr lang="pt-BR" smtClean="0"/>
              <a:pPr>
                <a:defRPr/>
              </a:pPr>
              <a:t>61</a:t>
            </a:fld>
            <a:endParaRPr lang="pt-BR"/>
          </a:p>
        </p:txBody>
      </p:sp>
    </p:spTree>
    <p:extLst>
      <p:ext uri="{BB962C8B-B14F-4D97-AF65-F5344CB8AC3E}">
        <p14:creationId xmlns:p14="http://schemas.microsoft.com/office/powerpoint/2010/main" val="4834034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pt-BR" b="1" dirty="0"/>
              <a:t>Horas </a:t>
            </a:r>
            <a:r>
              <a:rPr lang="pt-BR" b="1" i="1" dirty="0"/>
              <a:t>in </a:t>
            </a:r>
            <a:r>
              <a:rPr lang="pt-BR" b="1" i="1" dirty="0" err="1"/>
              <a:t>itinere</a:t>
            </a:r>
            <a:r>
              <a:rPr lang="pt-BR" b="1" i="1" dirty="0"/>
              <a:t> - </a:t>
            </a:r>
            <a:r>
              <a:rPr lang="pt-BR" b="1" dirty="0"/>
              <a:t>Súmula </a:t>
            </a:r>
            <a:r>
              <a:rPr lang="pt-BR" b="1" dirty="0" smtClean="0"/>
              <a:t>320 TST</a:t>
            </a:r>
            <a:endParaRPr lang="pt-BR" b="1" dirty="0"/>
          </a:p>
        </p:txBody>
      </p:sp>
      <p:sp>
        <p:nvSpPr>
          <p:cNvPr id="47107" name="Espaço Reservado para Conteúdo 2"/>
          <p:cNvSpPr>
            <a:spLocks noGrp="1"/>
          </p:cNvSpPr>
          <p:nvPr>
            <p:ph idx="1"/>
          </p:nvPr>
        </p:nvSpPr>
        <p:spPr/>
        <p:txBody>
          <a:bodyPr/>
          <a:lstStyle/>
          <a:p>
            <a:r>
              <a:rPr lang="pt-BR" altLang="pt-BR" dirty="0" smtClean="0"/>
              <a:t>Horas “in </a:t>
            </a:r>
            <a:r>
              <a:rPr lang="pt-BR" altLang="pt-BR" dirty="0" err="1" smtClean="0"/>
              <a:t>itinere</a:t>
            </a:r>
            <a:r>
              <a:rPr lang="pt-BR" altLang="pt-BR" dirty="0" smtClean="0"/>
              <a:t>”. Obrigatoriedade de cômputo na jornada de trabalho.</a:t>
            </a:r>
          </a:p>
          <a:p>
            <a:r>
              <a:rPr lang="pt-BR" altLang="pt-BR" dirty="0" smtClean="0"/>
              <a:t>O fato de o empregador cobrar, parcialmente ou não, importância pelo transporte fornecido, para local de difícil acesso ou não servido por transporte regular, não afasta o direito à percepção das horas "in </a:t>
            </a:r>
            <a:r>
              <a:rPr lang="pt-BR" altLang="pt-BR" dirty="0" err="1" smtClean="0"/>
              <a:t>itinere</a:t>
            </a:r>
            <a:r>
              <a:rPr lang="pt-BR" altLang="pt-BR" dirty="0" smtClean="0"/>
              <a:t>". </a:t>
            </a:r>
          </a:p>
          <a:p>
            <a:endParaRPr lang="pt-BR" altLang="pt-BR" dirty="0" smtClean="0"/>
          </a:p>
        </p:txBody>
      </p:sp>
      <p:sp>
        <p:nvSpPr>
          <p:cNvPr id="4" name="Espaço Reservado para Número de Slide 3"/>
          <p:cNvSpPr>
            <a:spLocks noGrp="1"/>
          </p:cNvSpPr>
          <p:nvPr>
            <p:ph type="sldNum" sz="quarter" idx="12"/>
          </p:nvPr>
        </p:nvSpPr>
        <p:spPr/>
        <p:txBody>
          <a:bodyPr/>
          <a:lstStyle/>
          <a:p>
            <a:pPr>
              <a:defRPr/>
            </a:pPr>
            <a:fld id="{2151EC41-2B4D-4FF6-B51B-BFA2FD9BFD5E}" type="slidenum">
              <a:rPr lang="pt-BR" smtClean="0"/>
              <a:pPr>
                <a:defRPr/>
              </a:pPr>
              <a:t>62</a:t>
            </a:fld>
            <a:endParaRPr lang="pt-BR"/>
          </a:p>
        </p:txBody>
      </p:sp>
    </p:spTree>
    <p:extLst>
      <p:ext uri="{BB962C8B-B14F-4D97-AF65-F5344CB8AC3E}">
        <p14:creationId xmlns:p14="http://schemas.microsoft.com/office/powerpoint/2010/main" val="202900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ítulo 1"/>
          <p:cNvSpPr>
            <a:spLocks noGrp="1"/>
          </p:cNvSpPr>
          <p:nvPr>
            <p:ph type="title"/>
          </p:nvPr>
        </p:nvSpPr>
        <p:spPr/>
        <p:txBody>
          <a:bodyPr/>
          <a:lstStyle/>
          <a:p>
            <a:r>
              <a:rPr lang="pt-BR" altLang="pt-BR" b="1" dirty="0" smtClean="0"/>
              <a:t>Prontidão</a:t>
            </a:r>
            <a:endParaRPr lang="pt-BR" altLang="pt-BR" dirty="0" smtClean="0"/>
          </a:p>
        </p:txBody>
      </p:sp>
      <p:sp>
        <p:nvSpPr>
          <p:cNvPr id="3" name="Espaço Reservado para Conteúdo 2"/>
          <p:cNvSpPr>
            <a:spLocks noGrp="1"/>
          </p:cNvSpPr>
          <p:nvPr>
            <p:ph idx="1"/>
          </p:nvPr>
        </p:nvSpPr>
        <p:spPr/>
        <p:txBody>
          <a:bodyPr>
            <a:normAutofit fontScale="92500"/>
          </a:bodyPr>
          <a:lstStyle/>
          <a:p>
            <a:pPr>
              <a:defRPr/>
            </a:pPr>
            <a:r>
              <a:rPr lang="pt-BR" dirty="0" smtClean="0"/>
              <a:t>Criado para o ferroviário</a:t>
            </a:r>
          </a:p>
          <a:p>
            <a:pPr>
              <a:defRPr/>
            </a:pPr>
            <a:r>
              <a:rPr lang="pt-BR" dirty="0" smtClean="0"/>
              <a:t>Computado como período de serviço </a:t>
            </a:r>
          </a:p>
          <a:p>
            <a:pPr>
              <a:defRPr/>
            </a:pPr>
            <a:r>
              <a:rPr lang="pt-BR" dirty="0" smtClean="0"/>
              <a:t>Empregado fica na empresa ou via férrea aguardando ordens - Art. 244, §3º, CLT</a:t>
            </a:r>
          </a:p>
          <a:p>
            <a:pPr>
              <a:defRPr/>
            </a:pPr>
            <a:r>
              <a:rPr lang="pt-BR" dirty="0" smtClean="0"/>
              <a:t>Cada escala de prontidão tem 12h</a:t>
            </a:r>
          </a:p>
          <a:p>
            <a:pPr>
              <a:defRPr/>
            </a:pPr>
            <a:r>
              <a:rPr lang="pt-BR" dirty="0" smtClean="0"/>
              <a:t>Remuneração: acréscimo de 2/3 sobre o valor da hora normal</a:t>
            </a:r>
          </a:p>
          <a:p>
            <a:pPr>
              <a:defRPr/>
            </a:pPr>
            <a:r>
              <a:rPr lang="pt-BR" dirty="0" smtClean="0"/>
              <a:t>Aplicação por analogia a outras categorias</a:t>
            </a:r>
          </a:p>
        </p:txBody>
      </p:sp>
      <p:sp>
        <p:nvSpPr>
          <p:cNvPr id="4" name="Espaço Reservado para Número de Slide 3"/>
          <p:cNvSpPr>
            <a:spLocks noGrp="1"/>
          </p:cNvSpPr>
          <p:nvPr>
            <p:ph type="sldNum" sz="quarter" idx="12"/>
          </p:nvPr>
        </p:nvSpPr>
        <p:spPr/>
        <p:txBody>
          <a:bodyPr/>
          <a:lstStyle/>
          <a:p>
            <a:pPr>
              <a:defRPr/>
            </a:pPr>
            <a:fld id="{CFDF909B-15A0-4E32-87A5-46DCC158A4C5}" type="slidenum">
              <a:rPr lang="pt-BR" smtClean="0"/>
              <a:pPr>
                <a:defRPr/>
              </a:pPr>
              <a:t>63</a:t>
            </a:fld>
            <a:endParaRPr lang="pt-BR"/>
          </a:p>
        </p:txBody>
      </p:sp>
    </p:spTree>
    <p:extLst>
      <p:ext uri="{BB962C8B-B14F-4D97-AF65-F5344CB8AC3E}">
        <p14:creationId xmlns:p14="http://schemas.microsoft.com/office/powerpoint/2010/main" val="29270991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ítulo 1"/>
          <p:cNvSpPr>
            <a:spLocks noGrp="1"/>
          </p:cNvSpPr>
          <p:nvPr>
            <p:ph type="title"/>
          </p:nvPr>
        </p:nvSpPr>
        <p:spPr/>
        <p:txBody>
          <a:bodyPr/>
          <a:lstStyle/>
          <a:p>
            <a:r>
              <a:rPr lang="pt-BR" altLang="pt-BR" b="1" dirty="0" smtClean="0"/>
              <a:t>Sobreaviso</a:t>
            </a:r>
          </a:p>
        </p:txBody>
      </p:sp>
      <p:sp>
        <p:nvSpPr>
          <p:cNvPr id="3" name="Espaço Reservado para Conteúdo 2"/>
          <p:cNvSpPr>
            <a:spLocks noGrp="1"/>
          </p:cNvSpPr>
          <p:nvPr>
            <p:ph idx="1"/>
          </p:nvPr>
        </p:nvSpPr>
        <p:spPr/>
        <p:txBody>
          <a:bodyPr>
            <a:normAutofit fontScale="92500"/>
          </a:bodyPr>
          <a:lstStyle/>
          <a:p>
            <a:pPr>
              <a:defRPr/>
            </a:pPr>
            <a:r>
              <a:rPr lang="pt-BR" dirty="0" smtClean="0"/>
              <a:t>Criado para o ferroviário</a:t>
            </a:r>
          </a:p>
          <a:p>
            <a:pPr>
              <a:defRPr/>
            </a:pPr>
            <a:r>
              <a:rPr lang="pt-BR" dirty="0" smtClean="0"/>
              <a:t>Empregado permanece em sua residência aguardando o eventual chamado  - Art. 244, §2º, CLT – liberdade relativa</a:t>
            </a:r>
          </a:p>
          <a:p>
            <a:pPr>
              <a:defRPr/>
            </a:pPr>
            <a:r>
              <a:rPr lang="pt-BR" dirty="0" smtClean="0"/>
              <a:t>Cada escala de sobreaviso tem 24h</a:t>
            </a:r>
          </a:p>
          <a:p>
            <a:pPr>
              <a:defRPr/>
            </a:pPr>
            <a:r>
              <a:rPr lang="pt-BR" dirty="0" smtClean="0"/>
              <a:t>Remuneração</a:t>
            </a:r>
            <a:r>
              <a:rPr lang="pt-BR" dirty="0"/>
              <a:t>: acréscimo de </a:t>
            </a:r>
            <a:r>
              <a:rPr lang="pt-BR" dirty="0" smtClean="0"/>
              <a:t>1/3 </a:t>
            </a:r>
            <a:r>
              <a:rPr lang="pt-BR" dirty="0"/>
              <a:t>sobre o valor da hora normal</a:t>
            </a:r>
          </a:p>
          <a:p>
            <a:pPr>
              <a:defRPr/>
            </a:pPr>
            <a:r>
              <a:rPr lang="pt-BR" dirty="0" smtClean="0"/>
              <a:t>Aplicação por </a:t>
            </a:r>
            <a:r>
              <a:rPr lang="pt-BR" dirty="0"/>
              <a:t>analogia </a:t>
            </a:r>
            <a:r>
              <a:rPr lang="pt-BR" dirty="0" smtClean="0"/>
              <a:t>a </a:t>
            </a:r>
            <a:r>
              <a:rPr lang="pt-BR" dirty="0"/>
              <a:t>outras </a:t>
            </a:r>
            <a:r>
              <a:rPr lang="pt-BR" dirty="0" smtClean="0"/>
              <a:t>categorias – eletricitários: Súmula </a:t>
            </a:r>
            <a:r>
              <a:rPr lang="pt-BR" dirty="0"/>
              <a:t>229 do </a:t>
            </a:r>
            <a:r>
              <a:rPr lang="pt-BR" dirty="0" smtClean="0"/>
              <a:t>TST</a:t>
            </a:r>
            <a:endParaRPr lang="pt-BR" dirty="0"/>
          </a:p>
        </p:txBody>
      </p:sp>
      <p:sp>
        <p:nvSpPr>
          <p:cNvPr id="4" name="Espaço Reservado para Número de Slide 3"/>
          <p:cNvSpPr>
            <a:spLocks noGrp="1"/>
          </p:cNvSpPr>
          <p:nvPr>
            <p:ph type="sldNum" sz="quarter" idx="12"/>
          </p:nvPr>
        </p:nvSpPr>
        <p:spPr/>
        <p:txBody>
          <a:bodyPr/>
          <a:lstStyle/>
          <a:p>
            <a:pPr>
              <a:defRPr/>
            </a:pPr>
            <a:fld id="{ABCEA975-CC41-4293-B103-B440D40C56BD}" type="slidenum">
              <a:rPr lang="pt-BR" smtClean="0"/>
              <a:pPr>
                <a:defRPr/>
              </a:pPr>
              <a:t>64</a:t>
            </a:fld>
            <a:endParaRPr lang="pt-BR"/>
          </a:p>
        </p:txBody>
      </p:sp>
    </p:spTree>
    <p:extLst>
      <p:ext uri="{BB962C8B-B14F-4D97-AF65-F5344CB8AC3E}">
        <p14:creationId xmlns:p14="http://schemas.microsoft.com/office/powerpoint/2010/main" val="3659666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Sobreaviso</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Requisito: permanência na residência ou outro local por ordem do empregador sem poder se ausentar</a:t>
            </a:r>
          </a:p>
          <a:p>
            <a:r>
              <a:rPr lang="pt-BR" dirty="0" smtClean="0"/>
              <a:t>Instrumentos telemáticos (BIP/</a:t>
            </a:r>
            <a:r>
              <a:rPr lang="pt-BR" dirty="0" err="1" smtClean="0"/>
              <a:t>pager</a:t>
            </a:r>
            <a:r>
              <a:rPr lang="pt-BR" dirty="0" smtClean="0"/>
              <a:t>/telefone celular): restrição menor – o simples fornecimento não caracteriza sobreaviso - Súmula 428, I TST</a:t>
            </a:r>
            <a:endParaRPr lang="pt-BR" dirty="0"/>
          </a:p>
          <a:p>
            <a:r>
              <a:rPr lang="pt-BR" dirty="0" smtClean="0"/>
              <a:t>Chamado </a:t>
            </a:r>
            <a:r>
              <a:rPr lang="pt-BR" dirty="0"/>
              <a:t>fora </a:t>
            </a:r>
            <a:r>
              <a:rPr lang="pt-BR" dirty="0" smtClean="0"/>
              <a:t>da escala do horário </a:t>
            </a:r>
            <a:r>
              <a:rPr lang="pt-BR" dirty="0"/>
              <a:t>de </a:t>
            </a:r>
            <a:r>
              <a:rPr lang="pt-BR" dirty="0" smtClean="0"/>
              <a:t>trabalho – jornada excedente (HE)</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65</a:t>
            </a:fld>
            <a:endParaRPr lang="pt-BR"/>
          </a:p>
        </p:txBody>
      </p:sp>
    </p:spTree>
    <p:extLst>
      <p:ext uri="{BB962C8B-B14F-4D97-AF65-F5344CB8AC3E}">
        <p14:creationId xmlns:p14="http://schemas.microsoft.com/office/powerpoint/2010/main" val="41052231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ítulo 1"/>
          <p:cNvSpPr>
            <a:spLocks noGrp="1"/>
          </p:cNvSpPr>
          <p:nvPr>
            <p:ph type="title"/>
          </p:nvPr>
        </p:nvSpPr>
        <p:spPr/>
        <p:txBody>
          <a:bodyPr/>
          <a:lstStyle/>
          <a:p>
            <a:r>
              <a:rPr lang="pt-BR" altLang="pt-BR" dirty="0"/>
              <a:t>Súmula nº 428 do </a:t>
            </a:r>
            <a:r>
              <a:rPr lang="pt-BR" altLang="pt-BR" dirty="0" smtClean="0"/>
              <a:t>TST:</a:t>
            </a:r>
          </a:p>
        </p:txBody>
      </p:sp>
      <p:sp>
        <p:nvSpPr>
          <p:cNvPr id="51203" name="Espaço Reservado para Conteúdo 2"/>
          <p:cNvSpPr>
            <a:spLocks noGrp="1"/>
          </p:cNvSpPr>
          <p:nvPr>
            <p:ph idx="1"/>
          </p:nvPr>
        </p:nvSpPr>
        <p:spPr/>
        <p:txBody>
          <a:bodyPr>
            <a:normAutofit fontScale="85000" lnSpcReduction="20000"/>
          </a:bodyPr>
          <a:lstStyle/>
          <a:p>
            <a:r>
              <a:rPr lang="pt-BR" altLang="pt-BR" dirty="0" smtClean="0"/>
              <a:t>SOBREAVISO </a:t>
            </a:r>
            <a:r>
              <a:rPr lang="pt-BR" dirty="0" smtClean="0"/>
              <a:t>APLICAÇÃO </a:t>
            </a:r>
            <a:r>
              <a:rPr lang="pt-BR" dirty="0"/>
              <a:t>ANALÓGICA DO ART. 244, § 2º DA CLT</a:t>
            </a:r>
            <a:r>
              <a:rPr lang="pt-BR" altLang="pt-BR" dirty="0" smtClean="0"/>
              <a:t/>
            </a:r>
            <a:br>
              <a:rPr lang="pt-BR" altLang="pt-BR" dirty="0" smtClean="0"/>
            </a:br>
            <a:r>
              <a:rPr lang="pt-BR" dirty="0"/>
              <a:t>I - O uso de instrumentos telemáticos ou informatizados fornecidos pela empresa ao empregado, por si só, não caracteriza o regime de sobreaviso. </a:t>
            </a:r>
          </a:p>
          <a:p>
            <a:r>
              <a:rPr lang="pt-BR" dirty="0"/>
              <a:t>II - Considera-se em sobreaviso o empregado que, à distância e submetido a controle patronal por instrumentos telemáticos ou informatizados, permanecer em regime de plantão ou equivalente, aguardando a qualquer momento o chamado para o serviço durante o período de descanso</a:t>
            </a:r>
            <a:r>
              <a:rPr lang="pt-BR" dirty="0" smtClean="0"/>
              <a:t>.</a:t>
            </a:r>
            <a:r>
              <a:rPr lang="pt-BR" altLang="pt-BR" dirty="0" smtClean="0"/>
              <a:t> </a:t>
            </a:r>
          </a:p>
        </p:txBody>
      </p:sp>
    </p:spTree>
    <p:extLst>
      <p:ext uri="{BB962C8B-B14F-4D97-AF65-F5344CB8AC3E}">
        <p14:creationId xmlns:p14="http://schemas.microsoft.com/office/powerpoint/2010/main" val="10198910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Decisão TRT 15ª Região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a:t>HORAS DE SOBREAVISO. RESTRIÇÃO DA LIBERDADE DE LOCOMOÇÃO NÃO COMPROVADA. NÃO CARACTERIZAÇÃO.</a:t>
            </a:r>
          </a:p>
          <a:p>
            <a:r>
              <a:rPr lang="pt-BR" dirty="0"/>
              <a:t>Para a configuração do sobreaviso, é necessária a comprovação de que o obreiro permaneceu à disposição do empregador além de sua jornada de trabalho, aguardando ser chamado para o serviço a qualquer momento, ficando limitada sua liberdade de locomoção. Não comprovada essa restrição, não há que se falar em pagamento de horas de sobreaviso</a:t>
            </a:r>
            <a:r>
              <a:rPr lang="pt-BR" dirty="0" smtClean="0"/>
              <a:t>.</a:t>
            </a:r>
          </a:p>
          <a:p>
            <a:r>
              <a:rPr lang="pt-BR" cap="all" dirty="0"/>
              <a:t>PROC. TRT/15ª REGIÃO Nº </a:t>
            </a:r>
            <a:r>
              <a:rPr lang="pt-BR" cap="all" dirty="0" smtClean="0"/>
              <a:t>0002484-33.2011.5.15.0010</a:t>
            </a:r>
            <a:r>
              <a:rPr lang="pt-BR" dirty="0" smtClean="0"/>
              <a:t>. Relator Luís Carlos Cândido Martins </a:t>
            </a:r>
            <a:r>
              <a:rPr lang="pt-BR" dirty="0" err="1" smtClean="0"/>
              <a:t>Sotero</a:t>
            </a:r>
            <a:r>
              <a:rPr lang="pt-BR" dirty="0" smtClean="0"/>
              <a:t> da Silva</a:t>
            </a:r>
            <a:endParaRPr lang="pt-BR" i="1" u="sng"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67</a:t>
            </a:fld>
            <a:endParaRPr lang="pt-BR"/>
          </a:p>
        </p:txBody>
      </p:sp>
    </p:spTree>
    <p:extLst>
      <p:ext uri="{BB962C8B-B14F-4D97-AF65-F5344CB8AC3E}">
        <p14:creationId xmlns:p14="http://schemas.microsoft.com/office/powerpoint/2010/main" val="31053593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Decisão TRT 9ª Região</a:t>
            </a:r>
            <a:endParaRPr lang="pt-BR" b="1" dirty="0"/>
          </a:p>
        </p:txBody>
      </p:sp>
      <p:sp>
        <p:nvSpPr>
          <p:cNvPr id="3" name="Espaço Reservado para Conteúdo 2"/>
          <p:cNvSpPr>
            <a:spLocks noGrp="1"/>
          </p:cNvSpPr>
          <p:nvPr>
            <p:ph idx="1"/>
          </p:nvPr>
        </p:nvSpPr>
        <p:spPr/>
        <p:txBody>
          <a:bodyPr>
            <a:normAutofit lnSpcReduction="10000"/>
          </a:bodyPr>
          <a:lstStyle/>
          <a:p>
            <a:r>
              <a:rPr lang="pt-BR" sz="2300" dirty="0" smtClean="0"/>
              <a:t>SOBREAVISO</a:t>
            </a:r>
            <a:r>
              <a:rPr lang="pt-BR" sz="2300" dirty="0"/>
              <a:t>. LAZER INTERROMPIDO POR EVENTUAIS EMERGÊNCIAS NA RECLAMADA. NÃO CONFIGURAÇÃO DE TEMPO A DISPOSIÇÃO. </a:t>
            </a:r>
            <a:r>
              <a:rPr lang="pt-BR" sz="2300" dirty="0" smtClean="0"/>
              <a:t>[...] o </a:t>
            </a:r>
            <a:r>
              <a:rPr lang="pt-BR" sz="2300" dirty="0"/>
              <a:t>fato do autor poder ter seu lazer interrompido por eventuais emergências ocorridas na reclamada, por si só, não transforma tal período em tempo a disposição</a:t>
            </a:r>
            <a:r>
              <a:rPr lang="pt-BR" sz="2300" dirty="0" smtClean="0"/>
              <a:t>. [...], </a:t>
            </a:r>
            <a:r>
              <a:rPr lang="pt-BR" sz="2300" dirty="0"/>
              <a:t>aplica-se a orientação jurisprudencial nº 49 da SDI-1 do E.TST, por </a:t>
            </a:r>
            <a:r>
              <a:rPr lang="pt-BR" sz="2300" dirty="0" smtClean="0"/>
              <a:t>analogia [...]: Recurso </a:t>
            </a:r>
            <a:r>
              <a:rPr lang="pt-BR" sz="2300" dirty="0"/>
              <a:t>ordinário do reclamante ao qual se nega provimento.</a:t>
            </a:r>
          </a:p>
          <a:p>
            <a:r>
              <a:rPr lang="pt-BR" sz="2300" dirty="0"/>
              <a:t>TRT-PR-29258-2010-028-09-00-4-ACO-04901-2013 - 3A. TURM. Relator: ARCHIMEDES CASTRO CAMPOS JÚNIOR. Publicado no DEJT </a:t>
            </a:r>
            <a:r>
              <a:rPr lang="pt-BR" sz="2300" dirty="0" smtClean="0"/>
              <a:t>19-02-2013</a:t>
            </a:r>
            <a:endParaRPr lang="pt-BR" sz="23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68</a:t>
            </a:fld>
            <a:endParaRPr lang="pt-BR"/>
          </a:p>
        </p:txBody>
      </p:sp>
    </p:spTree>
    <p:extLst>
      <p:ext uri="{BB962C8B-B14F-4D97-AF65-F5344CB8AC3E}">
        <p14:creationId xmlns:p14="http://schemas.microsoft.com/office/powerpoint/2010/main" val="12298344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Doméstico – jornada de trabalho</a:t>
            </a:r>
            <a:endParaRPr lang="pt-BR" b="1" dirty="0"/>
          </a:p>
        </p:txBody>
      </p:sp>
      <p:sp>
        <p:nvSpPr>
          <p:cNvPr id="3" name="Espaço Reservado para Conteúdo 2"/>
          <p:cNvSpPr>
            <a:spLocks noGrp="1"/>
          </p:cNvSpPr>
          <p:nvPr>
            <p:ph idx="1"/>
          </p:nvPr>
        </p:nvSpPr>
        <p:spPr/>
        <p:txBody>
          <a:bodyPr>
            <a:normAutofit/>
          </a:bodyPr>
          <a:lstStyle/>
          <a:p>
            <a:r>
              <a:rPr lang="pt-BR" dirty="0" smtClean="0"/>
              <a:t>Jornada de 8h diária e 44h semanais</a:t>
            </a:r>
          </a:p>
          <a:p>
            <a:r>
              <a:rPr lang="pt-BR" dirty="0" smtClean="0"/>
              <a:t>Existem muitas dúvidas em relação aos demais dispositivos que seriam aplicáveis (ou não) à categoria dos domésticos</a:t>
            </a:r>
          </a:p>
          <a:p>
            <a:pPr lvl="0"/>
            <a:r>
              <a:rPr lang="pt-BR" sz="2800" dirty="0"/>
              <a:t>Os operadores do Direito (advogados, juízes, doutrinadores) divergem </a:t>
            </a:r>
            <a:r>
              <a:rPr lang="pt-BR" sz="2800" dirty="0" smtClean="0"/>
              <a:t>em muitos aspectos</a:t>
            </a:r>
            <a:endParaRPr lang="pt-BR" sz="28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69</a:t>
            </a:fld>
            <a:endParaRPr lang="pt-BR"/>
          </a:p>
        </p:txBody>
      </p:sp>
    </p:spTree>
    <p:extLst>
      <p:ext uri="{BB962C8B-B14F-4D97-AF65-F5344CB8AC3E}">
        <p14:creationId xmlns:p14="http://schemas.microsoft.com/office/powerpoint/2010/main" val="30723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ítulo 1"/>
          <p:cNvSpPr>
            <a:spLocks noGrp="1"/>
          </p:cNvSpPr>
          <p:nvPr>
            <p:ph type="title"/>
          </p:nvPr>
        </p:nvSpPr>
        <p:spPr/>
        <p:txBody>
          <a:bodyPr>
            <a:normAutofit fontScale="90000"/>
          </a:bodyPr>
          <a:lstStyle/>
          <a:p>
            <a:r>
              <a:rPr lang="pt-BR" altLang="pt-BR" dirty="0" smtClean="0"/>
              <a:t>Jornada de trabalho – 1º aspecto</a:t>
            </a:r>
          </a:p>
        </p:txBody>
      </p:sp>
      <p:sp>
        <p:nvSpPr>
          <p:cNvPr id="3" name="Espaço Reservado para Conteúdo 2"/>
          <p:cNvSpPr>
            <a:spLocks noGrp="1"/>
          </p:cNvSpPr>
          <p:nvPr>
            <p:ph idx="1"/>
          </p:nvPr>
        </p:nvSpPr>
        <p:spPr>
          <a:xfrm>
            <a:off x="457200" y="1268760"/>
            <a:ext cx="7467600" cy="4857403"/>
          </a:xfrm>
        </p:spPr>
        <p:txBody>
          <a:bodyPr>
            <a:normAutofit fontScale="85000" lnSpcReduction="20000"/>
          </a:bodyPr>
          <a:lstStyle/>
          <a:p>
            <a:pPr>
              <a:defRPr/>
            </a:pPr>
            <a:r>
              <a:rPr lang="pt-BR" dirty="0" smtClean="0"/>
              <a:t>1) Tempo efetivamente trabalhado = desconta-se as paralizações. Não é utilizada em nossa legislação, pois há intervalos que são considerados jornada de trabalho. </a:t>
            </a:r>
          </a:p>
          <a:p>
            <a:pPr>
              <a:defRPr/>
            </a:pPr>
            <a:r>
              <a:rPr lang="pt-BR" dirty="0" smtClean="0"/>
              <a:t>Exemplos de intervalos considerados jornada de trabalho: </a:t>
            </a:r>
          </a:p>
          <a:p>
            <a:pPr marL="1080000">
              <a:defRPr/>
            </a:pPr>
            <a:r>
              <a:rPr lang="pt-BR" dirty="0"/>
              <a:t>Digitadores – 10min a cada 90 – Art. 72 CLT </a:t>
            </a:r>
          </a:p>
          <a:p>
            <a:pPr marL="1080000">
              <a:defRPr/>
            </a:pPr>
            <a:r>
              <a:rPr lang="pt-BR" dirty="0"/>
              <a:t>câmaras frigoríficas – 20 min a cada 1h e 40min – Art. 253 CLT</a:t>
            </a:r>
          </a:p>
          <a:p>
            <a:pPr marL="1080000">
              <a:defRPr/>
            </a:pPr>
            <a:r>
              <a:rPr lang="pt-BR" dirty="0"/>
              <a:t>minas – 15min a cada 3h – Art. 298 CLT</a:t>
            </a:r>
          </a:p>
          <a:p>
            <a:pPr marL="1080000">
              <a:defRPr/>
            </a:pPr>
            <a:r>
              <a:rPr lang="pt-BR" dirty="0"/>
              <a:t>intervalos de amamentação – 2 X 30min – 6 meses de idade do bebê – Art. 396 CLT</a:t>
            </a:r>
          </a:p>
        </p:txBody>
      </p:sp>
    </p:spTree>
    <p:extLst>
      <p:ext uri="{BB962C8B-B14F-4D97-AF65-F5344CB8AC3E}">
        <p14:creationId xmlns:p14="http://schemas.microsoft.com/office/powerpoint/2010/main" val="37002077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Domésticos – questões relevantes</a:t>
            </a:r>
            <a:endParaRPr lang="pt-BR" b="1" dirty="0"/>
          </a:p>
        </p:txBody>
      </p:sp>
      <p:sp>
        <p:nvSpPr>
          <p:cNvPr id="3" name="Espaço Reservado para Conteúdo 2"/>
          <p:cNvSpPr>
            <a:spLocks noGrp="1"/>
          </p:cNvSpPr>
          <p:nvPr>
            <p:ph idx="1"/>
          </p:nvPr>
        </p:nvSpPr>
        <p:spPr/>
        <p:txBody>
          <a:bodyPr>
            <a:normAutofit fontScale="92500" lnSpcReduction="10000"/>
          </a:bodyPr>
          <a:lstStyle/>
          <a:p>
            <a:r>
              <a:rPr lang="pt-BR" sz="2800" b="1" dirty="0"/>
              <a:t>A EC 72 ESTENDEU AOS DOMÉSTICOS TODO O REGIME LEGAL REFERENTE À DURAÇÃO DO </a:t>
            </a:r>
            <a:r>
              <a:rPr lang="pt-BR" sz="2800" b="1" dirty="0" smtClean="0"/>
              <a:t>TRABALHO?</a:t>
            </a:r>
          </a:p>
          <a:p>
            <a:pPr lvl="0"/>
            <a:r>
              <a:rPr lang="pt-BR" dirty="0" smtClean="0"/>
              <a:t>Divergência dos </a:t>
            </a:r>
            <a:r>
              <a:rPr lang="pt-BR" sz="2800" dirty="0" smtClean="0"/>
              <a:t>operadores </a:t>
            </a:r>
            <a:r>
              <a:rPr lang="pt-BR" sz="2800" dirty="0"/>
              <a:t>do Direito (advogados, juízes, doutrinadores</a:t>
            </a:r>
            <a:r>
              <a:rPr lang="pt-BR" sz="2800" dirty="0" smtClean="0"/>
              <a:t>) – alguns entendem ser necessário conferir eficácia ao direito – qual era a intenção do legislador?</a:t>
            </a:r>
            <a:endParaRPr lang="pt-BR" sz="2800" dirty="0"/>
          </a:p>
          <a:p>
            <a:r>
              <a:rPr lang="pt-BR" dirty="0" smtClean="0"/>
              <a:t>A EC 72/2013 não incluiu o inciso XIV (turnos ininterruptos de revezamento) do Art. 7º da CF na nova redação do parágrafo único do mesmo artigo.</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70</a:t>
            </a:fld>
            <a:endParaRPr lang="pt-BR"/>
          </a:p>
        </p:txBody>
      </p:sp>
    </p:spTree>
    <p:extLst>
      <p:ext uri="{BB962C8B-B14F-4D97-AF65-F5344CB8AC3E}">
        <p14:creationId xmlns:p14="http://schemas.microsoft.com/office/powerpoint/2010/main" val="15757776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Domésticos – questões relevantes</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sz="3200" b="1" dirty="0" smtClean="0"/>
              <a:t>É NECESSÁRIO CONTROLE </a:t>
            </a:r>
            <a:r>
              <a:rPr lang="pt-BR" sz="3200" b="1" dirty="0"/>
              <a:t>FORMAL DE </a:t>
            </a:r>
            <a:r>
              <a:rPr lang="pt-BR" sz="3200" b="1" dirty="0" smtClean="0"/>
              <a:t>PONTO (Art. 74, 2º CLT)? </a:t>
            </a:r>
            <a:endParaRPr lang="pt-BR" sz="3200" b="1" dirty="0"/>
          </a:p>
          <a:p>
            <a:r>
              <a:rPr lang="pt-BR" sz="3200" dirty="0" smtClean="0"/>
              <a:t>O </a:t>
            </a:r>
            <a:r>
              <a:rPr lang="pt-BR" sz="3200" dirty="0"/>
              <a:t>ônus da prova incumbirá a quem alegar (art. 818, da CLT</a:t>
            </a:r>
            <a:r>
              <a:rPr lang="pt-BR" sz="3200" dirty="0" smtClean="0"/>
              <a:t>), lembrando que o ordinário não se prova, apenas o extraordinário</a:t>
            </a:r>
          </a:p>
          <a:p>
            <a:pPr lvl="0"/>
            <a:r>
              <a:rPr lang="pt-BR" sz="3200" dirty="0" smtClean="0"/>
              <a:t>Os operadores do Direito (advogados, juízes, doutrinadores) divergem nesse aspecto, sendo que alguns recomendam o controle e outros dispensam</a:t>
            </a:r>
            <a:endParaRPr lang="pt-BR" sz="32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71</a:t>
            </a:fld>
            <a:endParaRPr lang="pt-BR"/>
          </a:p>
        </p:txBody>
      </p:sp>
    </p:spTree>
    <p:extLst>
      <p:ext uri="{BB962C8B-B14F-4D97-AF65-F5344CB8AC3E}">
        <p14:creationId xmlns:p14="http://schemas.microsoft.com/office/powerpoint/2010/main" val="17489229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Domésticos – questões relevantes</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sz="2800" b="1" dirty="0" smtClean="0"/>
              <a:t>É POSSÍVEL ESTABELECER ACORDO DE COMPENSAÇÃO </a:t>
            </a:r>
            <a:r>
              <a:rPr lang="pt-BR" sz="2800" b="1" dirty="0"/>
              <a:t>DE JORNADA </a:t>
            </a:r>
            <a:r>
              <a:rPr lang="pt-BR" sz="2800" b="1" dirty="0" smtClean="0"/>
              <a:t>PARA SUPRESSÃO </a:t>
            </a:r>
            <a:r>
              <a:rPr lang="pt-BR" sz="2800" b="1" dirty="0"/>
              <a:t>DO TRABALHO AOS SÁBADOS</a:t>
            </a:r>
            <a:r>
              <a:rPr lang="pt-BR" sz="2800" b="1" dirty="0" smtClean="0"/>
              <a:t>?</a:t>
            </a:r>
          </a:p>
          <a:p>
            <a:r>
              <a:rPr lang="pt-BR" sz="2800" dirty="0" smtClean="0"/>
              <a:t>O Art. 7º, XIII (jornada 8h dia/ 44h semanais) da CF foi incluído no parágrafo único - mediante acordo </a:t>
            </a:r>
            <a:r>
              <a:rPr lang="pt-BR" sz="2800" dirty="0"/>
              <a:t>ou convenção coletiva de </a:t>
            </a:r>
            <a:r>
              <a:rPr lang="pt-BR" sz="2800" dirty="0" smtClean="0"/>
              <a:t>trabalho</a:t>
            </a:r>
          </a:p>
          <a:p>
            <a:r>
              <a:rPr lang="pt-BR" sz="2800" dirty="0" smtClean="0"/>
              <a:t>Nesse caso, basta acordo individual, porém, escrito, conforme entendimento jurisprudencial (Súmula 85, item I do TST)</a:t>
            </a:r>
          </a:p>
          <a:p>
            <a:r>
              <a:rPr lang="pt-BR" sz="2800" dirty="0" smtClean="0"/>
              <a:t>OBS: direito adquirido jornada 40h semanais</a:t>
            </a:r>
            <a:endParaRPr lang="pt-BR" sz="28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72</a:t>
            </a:fld>
            <a:endParaRPr lang="pt-BR"/>
          </a:p>
        </p:txBody>
      </p:sp>
    </p:spTree>
    <p:extLst>
      <p:ext uri="{BB962C8B-B14F-4D97-AF65-F5344CB8AC3E}">
        <p14:creationId xmlns:p14="http://schemas.microsoft.com/office/powerpoint/2010/main" val="4457124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Domésticos – questões relevantes</a:t>
            </a:r>
            <a:endParaRPr lang="pt-BR" dirty="0"/>
          </a:p>
        </p:txBody>
      </p:sp>
      <p:sp>
        <p:nvSpPr>
          <p:cNvPr id="3" name="Espaço Reservado para Conteúdo 2"/>
          <p:cNvSpPr>
            <a:spLocks noGrp="1"/>
          </p:cNvSpPr>
          <p:nvPr>
            <p:ph idx="1"/>
          </p:nvPr>
        </p:nvSpPr>
        <p:spPr/>
        <p:txBody>
          <a:bodyPr>
            <a:normAutofit lnSpcReduction="10000"/>
          </a:bodyPr>
          <a:lstStyle/>
          <a:p>
            <a:r>
              <a:rPr lang="pt-BR" sz="2700" b="1" dirty="0" smtClean="0"/>
              <a:t>É POSSÍVEL CELEBRAR BANCO </a:t>
            </a:r>
            <a:r>
              <a:rPr lang="pt-BR" sz="2700" b="1" dirty="0"/>
              <a:t>DE </a:t>
            </a:r>
            <a:r>
              <a:rPr lang="pt-BR" sz="2700" b="1" dirty="0" smtClean="0"/>
              <a:t>HORAS (HE X FOLGAS COMPENSATÓRIAS)?</a:t>
            </a:r>
          </a:p>
          <a:p>
            <a:r>
              <a:rPr lang="pt-BR" sz="2700" dirty="0" smtClean="0"/>
              <a:t>O </a:t>
            </a:r>
            <a:r>
              <a:rPr lang="pt-BR" sz="2700" dirty="0"/>
              <a:t>regime de banco de horas </a:t>
            </a:r>
            <a:r>
              <a:rPr lang="pt-BR" sz="2700" dirty="0" smtClean="0"/>
              <a:t>está previsto na CLT - não aplicável </a:t>
            </a:r>
            <a:r>
              <a:rPr lang="pt-BR" sz="2700" dirty="0"/>
              <a:t>aos </a:t>
            </a:r>
            <a:r>
              <a:rPr lang="pt-BR" sz="2700" dirty="0" smtClean="0"/>
              <a:t>domésticos</a:t>
            </a:r>
          </a:p>
          <a:p>
            <a:r>
              <a:rPr lang="pt-BR" sz="2700" dirty="0" smtClean="0"/>
              <a:t>Por outro lado, a Súmula 85, V do TST prevê adoção do banco de horas através </a:t>
            </a:r>
            <a:r>
              <a:rPr lang="pt-BR" sz="2700" dirty="0"/>
              <a:t>de negociação </a:t>
            </a:r>
            <a:r>
              <a:rPr lang="pt-BR" sz="2700" dirty="0" smtClean="0"/>
              <a:t>coletiva</a:t>
            </a:r>
          </a:p>
          <a:p>
            <a:pPr lvl="0"/>
            <a:r>
              <a:rPr lang="pt-BR" sz="2700" dirty="0"/>
              <a:t>Divergência dos operadores do Direito </a:t>
            </a:r>
            <a:r>
              <a:rPr lang="pt-BR" sz="2700" dirty="0" smtClean="0"/>
              <a:t> - conferir </a:t>
            </a:r>
            <a:r>
              <a:rPr lang="pt-BR" sz="2700" dirty="0"/>
              <a:t>eficácia ao </a:t>
            </a:r>
            <a:r>
              <a:rPr lang="pt-BR" sz="2700" dirty="0" smtClean="0"/>
              <a:t>direito à duração da jornada</a:t>
            </a:r>
            <a:endParaRPr lang="pt-BR" sz="27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73</a:t>
            </a:fld>
            <a:endParaRPr lang="pt-BR"/>
          </a:p>
        </p:txBody>
      </p:sp>
    </p:spTree>
    <p:extLst>
      <p:ext uri="{BB962C8B-B14F-4D97-AF65-F5344CB8AC3E}">
        <p14:creationId xmlns:p14="http://schemas.microsoft.com/office/powerpoint/2010/main" val="27089348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Domésticos – questões relevantes</a:t>
            </a:r>
            <a:endParaRPr lang="pt-BR" dirty="0"/>
          </a:p>
        </p:txBody>
      </p:sp>
      <p:sp>
        <p:nvSpPr>
          <p:cNvPr id="3" name="Espaço Reservado para Conteúdo 2"/>
          <p:cNvSpPr>
            <a:spLocks noGrp="1"/>
          </p:cNvSpPr>
          <p:nvPr>
            <p:ph idx="1"/>
          </p:nvPr>
        </p:nvSpPr>
        <p:spPr>
          <a:xfrm>
            <a:off x="457200" y="1556792"/>
            <a:ext cx="7467600" cy="4525963"/>
          </a:xfrm>
        </p:spPr>
        <p:txBody>
          <a:bodyPr>
            <a:normAutofit fontScale="92500" lnSpcReduction="20000"/>
          </a:bodyPr>
          <a:lstStyle/>
          <a:p>
            <a:r>
              <a:rPr lang="pt-BR" sz="3200" b="1" dirty="0" smtClean="0"/>
              <a:t>É POSSÍVEL ADOTAR REGIME </a:t>
            </a:r>
            <a:r>
              <a:rPr lang="pt-BR" sz="3200" b="1" dirty="0"/>
              <a:t>12x36, ESPECIALMENTE EM RELAÇÃO AOS CUIDADORES DE IDOSOS</a:t>
            </a:r>
            <a:r>
              <a:rPr lang="pt-BR" sz="3200" b="1" dirty="0" smtClean="0"/>
              <a:t>?</a:t>
            </a:r>
          </a:p>
          <a:p>
            <a:r>
              <a:rPr lang="pt-BR" dirty="0"/>
              <a:t>Sim, </a:t>
            </a:r>
            <a:r>
              <a:rPr lang="pt-BR" dirty="0" smtClean="0"/>
              <a:t>conforme parágrafo único do Art. 7º da CF, que incluiu o inciso XIII do mesmo art</a:t>
            </a:r>
            <a:r>
              <a:rPr lang="pt-BR" dirty="0"/>
              <a:t>. </a:t>
            </a:r>
            <a:r>
              <a:rPr lang="pt-BR" dirty="0" smtClean="0"/>
              <a:t>7º (possibilidade de compensação </a:t>
            </a:r>
            <a:r>
              <a:rPr lang="pt-BR" dirty="0"/>
              <a:t>de horários e a redução da jornada, mediante acordo ou convenção coletiva de </a:t>
            </a:r>
            <a:r>
              <a:rPr lang="pt-BR" dirty="0" smtClean="0"/>
              <a:t>trabalho)</a:t>
            </a:r>
            <a:endParaRPr lang="pt-BR" dirty="0"/>
          </a:p>
          <a:p>
            <a:r>
              <a:rPr lang="pt-BR" dirty="0" smtClean="0"/>
              <a:t>Necessidade de previsão </a:t>
            </a:r>
            <a:r>
              <a:rPr lang="pt-BR" dirty="0"/>
              <a:t>em lei </a:t>
            </a:r>
            <a:r>
              <a:rPr lang="pt-BR" dirty="0" smtClean="0"/>
              <a:t>ou negociação coletiva – vide Súmula </a:t>
            </a:r>
            <a:r>
              <a:rPr lang="pt-BR" dirty="0"/>
              <a:t>nº 444 do </a:t>
            </a:r>
            <a:r>
              <a:rPr lang="pt-BR" dirty="0" smtClean="0"/>
              <a:t>TST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74</a:t>
            </a:fld>
            <a:endParaRPr lang="pt-BR"/>
          </a:p>
        </p:txBody>
      </p:sp>
    </p:spTree>
    <p:extLst>
      <p:ext uri="{BB962C8B-B14F-4D97-AF65-F5344CB8AC3E}">
        <p14:creationId xmlns:p14="http://schemas.microsoft.com/office/powerpoint/2010/main" val="26488812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Domésticos – questões relevantes</a:t>
            </a:r>
            <a:endParaRPr lang="pt-BR" dirty="0"/>
          </a:p>
        </p:txBody>
      </p:sp>
      <p:sp>
        <p:nvSpPr>
          <p:cNvPr id="3" name="Espaço Reservado para Conteúdo 2"/>
          <p:cNvSpPr>
            <a:spLocks noGrp="1"/>
          </p:cNvSpPr>
          <p:nvPr>
            <p:ph idx="1"/>
          </p:nvPr>
        </p:nvSpPr>
        <p:spPr/>
        <p:txBody>
          <a:bodyPr>
            <a:normAutofit lnSpcReduction="10000"/>
          </a:bodyPr>
          <a:lstStyle/>
          <a:p>
            <a:r>
              <a:rPr lang="pt-BR" sz="3200" dirty="0" smtClean="0"/>
              <a:t>DOMÉSTICA TEM DIREITO AO SOBREAVISO/ PRONTIDÃO SE PERNOITAR NO TRABALHO?</a:t>
            </a:r>
          </a:p>
          <a:p>
            <a:r>
              <a:rPr lang="pt-BR" dirty="0" smtClean="0"/>
              <a:t>Sobreaviso – previsão no Art. 244, § 2º CLT</a:t>
            </a:r>
          </a:p>
          <a:p>
            <a:r>
              <a:rPr lang="pt-BR" dirty="0" smtClean="0"/>
              <a:t>Prontidão – previsão </a:t>
            </a:r>
            <a:r>
              <a:rPr lang="pt-BR" dirty="0"/>
              <a:t>no Art. 244, § </a:t>
            </a:r>
            <a:r>
              <a:rPr lang="pt-BR" dirty="0" smtClean="0"/>
              <a:t>3º </a:t>
            </a:r>
            <a:r>
              <a:rPr lang="pt-BR" dirty="0"/>
              <a:t>CLT</a:t>
            </a:r>
            <a:endParaRPr lang="pt-BR" dirty="0" smtClean="0"/>
          </a:p>
          <a:p>
            <a:r>
              <a:rPr lang="pt-BR" dirty="0" smtClean="0"/>
              <a:t>A CLT é inaplicável ao doméstico, </a:t>
            </a:r>
            <a:r>
              <a:rPr lang="pt-BR" dirty="0"/>
              <a:t>por </a:t>
            </a:r>
            <a:r>
              <a:rPr lang="pt-BR" dirty="0" smtClean="0"/>
              <a:t>nos termos da </a:t>
            </a:r>
            <a:r>
              <a:rPr lang="pt-BR" dirty="0"/>
              <a:t>alínea “a”, do seu art. </a:t>
            </a:r>
            <a:r>
              <a:rPr lang="pt-BR" dirty="0" smtClean="0"/>
              <a:t>7º</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75</a:t>
            </a:fld>
            <a:endParaRPr lang="pt-BR"/>
          </a:p>
        </p:txBody>
      </p:sp>
    </p:spTree>
    <p:extLst>
      <p:ext uri="{BB962C8B-B14F-4D97-AF65-F5344CB8AC3E}">
        <p14:creationId xmlns:p14="http://schemas.microsoft.com/office/powerpoint/2010/main" val="12469218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Domésticos – questões </a:t>
            </a:r>
            <a:r>
              <a:rPr lang="pt-BR" b="1" dirty="0" smtClean="0"/>
              <a:t>relevantes</a:t>
            </a:r>
            <a:endParaRPr lang="pt-BR" dirty="0"/>
          </a:p>
        </p:txBody>
      </p:sp>
      <p:sp>
        <p:nvSpPr>
          <p:cNvPr id="3" name="Espaço Reservado para Conteúdo 2"/>
          <p:cNvSpPr>
            <a:spLocks noGrp="1"/>
          </p:cNvSpPr>
          <p:nvPr>
            <p:ph idx="1"/>
          </p:nvPr>
        </p:nvSpPr>
        <p:spPr/>
        <p:txBody>
          <a:bodyPr>
            <a:normAutofit lnSpcReduction="10000"/>
          </a:bodyPr>
          <a:lstStyle/>
          <a:p>
            <a:r>
              <a:rPr lang="pt-BR" sz="3200" dirty="0" smtClean="0"/>
              <a:t>DOMÉSTICOS TEM </a:t>
            </a:r>
            <a:r>
              <a:rPr lang="pt-BR" sz="3200" dirty="0"/>
              <a:t>DIREITO A INTERVALOS INTRAJORNADA? </a:t>
            </a:r>
            <a:endParaRPr lang="pt-BR" sz="3200" dirty="0" smtClean="0"/>
          </a:p>
          <a:p>
            <a:r>
              <a:rPr lang="pt-BR" sz="2800" dirty="0" smtClean="0"/>
              <a:t>Divergência:</a:t>
            </a:r>
            <a:endParaRPr lang="pt-BR" dirty="0" smtClean="0"/>
          </a:p>
          <a:p>
            <a:r>
              <a:rPr lang="pt-BR" dirty="0" smtClean="0"/>
              <a:t>A previsão do intervalo está no Art. 71 da CLT, que é inaplicável aos domésticos</a:t>
            </a:r>
          </a:p>
          <a:p>
            <a:r>
              <a:rPr lang="pt-BR" dirty="0" smtClean="0"/>
              <a:t>Por outro lado, trata-se de direito </a:t>
            </a:r>
            <a:r>
              <a:rPr lang="pt-BR" dirty="0"/>
              <a:t>destinado à higiene, saúde e segurança do </a:t>
            </a:r>
            <a:r>
              <a:rPr lang="pt-BR" dirty="0" smtClean="0"/>
              <a:t>trabalho (Art. 7º, XXII, CF incluído parágrafo único do mesmo art</a:t>
            </a:r>
            <a:r>
              <a:rPr lang="pt-BR" dirty="0"/>
              <a:t>. </a:t>
            </a:r>
            <a:r>
              <a:rPr lang="pt-BR" dirty="0" smtClean="0"/>
              <a:t>7º)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76</a:t>
            </a:fld>
            <a:endParaRPr lang="pt-BR"/>
          </a:p>
        </p:txBody>
      </p:sp>
    </p:spTree>
    <p:extLst>
      <p:ext uri="{BB962C8B-B14F-4D97-AF65-F5344CB8AC3E}">
        <p14:creationId xmlns:p14="http://schemas.microsoft.com/office/powerpoint/2010/main" val="243351325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Domésticos – questões relevantes</a:t>
            </a:r>
            <a:endParaRPr lang="pt-BR" dirty="0"/>
          </a:p>
        </p:txBody>
      </p:sp>
      <p:sp>
        <p:nvSpPr>
          <p:cNvPr id="3" name="Espaço Reservado para Conteúdo 2"/>
          <p:cNvSpPr>
            <a:spLocks noGrp="1"/>
          </p:cNvSpPr>
          <p:nvPr>
            <p:ph idx="1"/>
          </p:nvPr>
        </p:nvSpPr>
        <p:spPr/>
        <p:txBody>
          <a:bodyPr>
            <a:noAutofit/>
          </a:bodyPr>
          <a:lstStyle/>
          <a:p>
            <a:r>
              <a:rPr lang="pt-BR" sz="2600" b="1" dirty="0" smtClean="0"/>
              <a:t>CONSIDERANDO O DIREITO AO INTERVALO, É POSSÍVEL PACTUAR SUA REDUÇÃO?</a:t>
            </a:r>
          </a:p>
          <a:p>
            <a:r>
              <a:rPr lang="pt-BR" sz="2600" dirty="0" smtClean="0"/>
              <a:t>Súmula 437, II do TST = cláusula para redução de intervalo mediante ACT/ CCT é inválida - medida </a:t>
            </a:r>
            <a:r>
              <a:rPr lang="pt-BR" sz="2600" dirty="0"/>
              <a:t>de higiene, saúde e segurança do </a:t>
            </a:r>
            <a:r>
              <a:rPr lang="pt-BR" sz="2600" dirty="0" smtClean="0"/>
              <a:t>trabalho</a:t>
            </a:r>
            <a:endParaRPr lang="pt-BR" sz="2600" dirty="0"/>
          </a:p>
          <a:p>
            <a:r>
              <a:rPr lang="pt-BR" sz="2600" dirty="0" smtClean="0"/>
              <a:t>Pelas peculiaridades, admite-se </a:t>
            </a:r>
            <a:r>
              <a:rPr lang="pt-BR" sz="2600" dirty="0"/>
              <a:t>a redução </a:t>
            </a:r>
            <a:r>
              <a:rPr lang="pt-BR" sz="2600" dirty="0" smtClean="0"/>
              <a:t>por </a:t>
            </a:r>
            <a:r>
              <a:rPr lang="pt-BR" sz="2600" dirty="0"/>
              <a:t>acordo individual </a:t>
            </a:r>
            <a:r>
              <a:rPr lang="pt-BR" sz="2600" dirty="0" smtClean="0"/>
              <a:t>escrito, independentemente </a:t>
            </a:r>
            <a:r>
              <a:rPr lang="pt-BR" sz="2600" dirty="0"/>
              <a:t>de autorização do </a:t>
            </a:r>
            <a:r>
              <a:rPr lang="pt-BR" sz="2600" dirty="0" smtClean="0"/>
              <a:t>MTE - não </a:t>
            </a:r>
            <a:r>
              <a:rPr lang="pt-BR" sz="2600" dirty="0"/>
              <a:t>é possível a fiscalização </a:t>
            </a:r>
            <a:r>
              <a:rPr lang="pt-BR" sz="2600" dirty="0" smtClean="0"/>
              <a:t>(Art</a:t>
            </a:r>
            <a:r>
              <a:rPr lang="pt-BR" sz="2600" dirty="0"/>
              <a:t>. </a:t>
            </a:r>
            <a:r>
              <a:rPr lang="pt-BR" sz="2600" dirty="0" smtClean="0"/>
              <a:t>5º, XI </a:t>
            </a:r>
            <a:r>
              <a:rPr lang="pt-BR" sz="2600" dirty="0"/>
              <a:t>da </a:t>
            </a:r>
            <a:r>
              <a:rPr lang="pt-BR" sz="2600" dirty="0" smtClean="0"/>
              <a:t>CF).</a:t>
            </a:r>
            <a:endParaRPr lang="pt-BR" sz="26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77</a:t>
            </a:fld>
            <a:endParaRPr lang="pt-BR"/>
          </a:p>
        </p:txBody>
      </p:sp>
    </p:spTree>
    <p:extLst>
      <p:ext uri="{BB962C8B-B14F-4D97-AF65-F5344CB8AC3E}">
        <p14:creationId xmlns:p14="http://schemas.microsoft.com/office/powerpoint/2010/main" val="400733205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Adicionais de horas extras</a:t>
            </a:r>
            <a:endParaRPr lang="pt-BR" b="1" dirty="0"/>
          </a:p>
        </p:txBody>
      </p:sp>
      <p:sp>
        <p:nvSpPr>
          <p:cNvPr id="3" name="Espaço Reservado para Conteúdo 2"/>
          <p:cNvSpPr>
            <a:spLocks noGrp="1"/>
          </p:cNvSpPr>
          <p:nvPr>
            <p:ph idx="1"/>
          </p:nvPr>
        </p:nvSpPr>
        <p:spPr/>
        <p:txBody>
          <a:bodyPr>
            <a:normAutofit lnSpcReduction="10000"/>
          </a:bodyPr>
          <a:lstStyle/>
          <a:p>
            <a:r>
              <a:rPr lang="pt-BR" dirty="0" smtClean="0"/>
              <a:t>Mínimo de 50% - Art. 7º, XVI, CF</a:t>
            </a:r>
          </a:p>
          <a:p>
            <a:r>
              <a:rPr lang="pt-BR" dirty="0" smtClean="0"/>
              <a:t>Domingos e feriados - 100%</a:t>
            </a:r>
          </a:p>
          <a:p>
            <a:r>
              <a:rPr lang="pt-BR" dirty="0" smtClean="0"/>
              <a:t>Podem ser majorados por instrumentos coletivos</a:t>
            </a:r>
          </a:p>
          <a:p>
            <a:r>
              <a:rPr lang="pt-BR" dirty="0" smtClean="0"/>
              <a:t>PEC 231/95 – redução para 40 horas semanais e aumento do adicional de horas extras para 75% - pergunta: quais os efeitos positivos e negativos dessa redução? Como é a jornada em outros países?</a:t>
            </a:r>
            <a:endParaRPr lang="pt-BR" dirty="0">
              <a:solidFill>
                <a:srgbClr val="FF0000"/>
              </a:solidFill>
            </a:endParaRP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78</a:t>
            </a:fld>
            <a:endParaRPr lang="pt-BR"/>
          </a:p>
        </p:txBody>
      </p:sp>
    </p:spTree>
    <p:extLst>
      <p:ext uri="{BB962C8B-B14F-4D97-AF65-F5344CB8AC3E}">
        <p14:creationId xmlns:p14="http://schemas.microsoft.com/office/powerpoint/2010/main" val="14180738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ítulo 1"/>
          <p:cNvSpPr>
            <a:spLocks noGrp="1"/>
          </p:cNvSpPr>
          <p:nvPr>
            <p:ph type="title"/>
          </p:nvPr>
        </p:nvSpPr>
        <p:spPr/>
        <p:txBody>
          <a:bodyPr>
            <a:normAutofit fontScale="90000"/>
          </a:bodyPr>
          <a:lstStyle/>
          <a:p>
            <a:r>
              <a:rPr lang="pt-BR" altLang="pt-BR" dirty="0" smtClean="0"/>
              <a:t>Duração do trabalho no mundo</a:t>
            </a:r>
          </a:p>
        </p:txBody>
      </p:sp>
      <p:sp>
        <p:nvSpPr>
          <p:cNvPr id="9219" name="Espaço Reservado para Conteúdo 2"/>
          <p:cNvSpPr>
            <a:spLocks noGrp="1"/>
          </p:cNvSpPr>
          <p:nvPr>
            <p:ph idx="1"/>
          </p:nvPr>
        </p:nvSpPr>
        <p:spPr/>
        <p:txBody>
          <a:bodyPr/>
          <a:lstStyle/>
          <a:p>
            <a:r>
              <a:rPr lang="pt-BR" altLang="pt-BR" dirty="0" smtClean="0"/>
              <a:t>Reino Unido – 48h/ SM € 1.200 </a:t>
            </a:r>
          </a:p>
          <a:p>
            <a:r>
              <a:rPr lang="pt-BR" altLang="pt-BR" dirty="0" smtClean="0"/>
              <a:t>França – 35h/ SM €1400</a:t>
            </a:r>
          </a:p>
          <a:p>
            <a:r>
              <a:rPr lang="pt-BR" altLang="pt-BR" dirty="0" smtClean="0"/>
              <a:t>Espanha – 40h/ SM € 641</a:t>
            </a:r>
          </a:p>
          <a:p>
            <a:r>
              <a:rPr lang="pt-BR" altLang="pt-BR" dirty="0" smtClean="0"/>
              <a:t>Portugal – 40h/ SM € 485</a:t>
            </a:r>
          </a:p>
          <a:p>
            <a:r>
              <a:rPr lang="pt-BR" altLang="pt-BR" dirty="0" smtClean="0"/>
              <a:t>Itália – 40h/ SM – não há</a:t>
            </a:r>
          </a:p>
          <a:p>
            <a:r>
              <a:rPr lang="pt-BR" altLang="pt-BR" dirty="0" smtClean="0"/>
              <a:t>Alemanha – 48h/ SM – não há</a:t>
            </a:r>
          </a:p>
          <a:p>
            <a:r>
              <a:rPr lang="pt-BR" altLang="pt-BR" dirty="0" smtClean="0"/>
              <a:t>É possível estabelecer relação entre jornada x desenvolvimento econômico?</a:t>
            </a:r>
          </a:p>
        </p:txBody>
      </p:sp>
    </p:spTree>
    <p:extLst>
      <p:ext uri="{BB962C8B-B14F-4D97-AF65-F5344CB8AC3E}">
        <p14:creationId xmlns:p14="http://schemas.microsoft.com/office/powerpoint/2010/main" val="3331955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p:txBody>
          <a:bodyPr>
            <a:normAutofit fontScale="90000"/>
          </a:bodyPr>
          <a:lstStyle/>
          <a:p>
            <a:r>
              <a:rPr lang="pt-BR" altLang="pt-BR" dirty="0" smtClean="0"/>
              <a:t>Jornada de </a:t>
            </a:r>
            <a:r>
              <a:rPr lang="pt-BR" altLang="pt-BR" dirty="0"/>
              <a:t>trabalho – </a:t>
            </a:r>
            <a:r>
              <a:rPr lang="pt-BR" altLang="pt-BR" dirty="0" smtClean="0"/>
              <a:t>2º </a:t>
            </a:r>
            <a:r>
              <a:rPr lang="pt-BR" altLang="pt-BR" dirty="0"/>
              <a:t>aspecto</a:t>
            </a:r>
            <a:endParaRPr lang="pt-BR" altLang="pt-BR" dirty="0" smtClean="0"/>
          </a:p>
        </p:txBody>
      </p:sp>
      <p:sp>
        <p:nvSpPr>
          <p:cNvPr id="12291" name="Espaço Reservado para Conteúdo 2"/>
          <p:cNvSpPr>
            <a:spLocks noGrp="1"/>
          </p:cNvSpPr>
          <p:nvPr>
            <p:ph idx="1"/>
          </p:nvPr>
        </p:nvSpPr>
        <p:spPr/>
        <p:txBody>
          <a:bodyPr/>
          <a:lstStyle/>
          <a:p>
            <a:r>
              <a:rPr lang="pt-BR" altLang="pt-BR" dirty="0" smtClean="0"/>
              <a:t>2) Tempo à disposição = desde o momento em que chega à empresa até o momento de saída conta-se a jornada de trabalho.</a:t>
            </a:r>
          </a:p>
          <a:p>
            <a:r>
              <a:rPr lang="pt-BR" altLang="pt-BR" dirty="0" smtClean="0"/>
              <a:t>Art. 4º, CLT - jornada = período à disposição do empregador, </a:t>
            </a:r>
            <a:r>
              <a:rPr lang="pt-BR" altLang="pt-BR" u="sng" dirty="0" smtClean="0"/>
              <a:t>aguardando ou executando</a:t>
            </a:r>
            <a:r>
              <a:rPr lang="pt-BR" altLang="pt-BR" dirty="0" smtClean="0"/>
              <a:t> ordens</a:t>
            </a:r>
          </a:p>
          <a:p>
            <a:r>
              <a:rPr lang="pt-BR" altLang="pt-BR" dirty="0" smtClean="0"/>
              <a:t>Ex.: mineiros – Art. 294 CLT; horas de prontidão – Art. 244, § 3º CLT, etc.</a:t>
            </a:r>
          </a:p>
        </p:txBody>
      </p:sp>
    </p:spTree>
    <p:extLst>
      <p:ext uri="{BB962C8B-B14F-4D97-AF65-F5344CB8AC3E}">
        <p14:creationId xmlns:p14="http://schemas.microsoft.com/office/powerpoint/2010/main" val="242573668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ítulo 1"/>
          <p:cNvSpPr>
            <a:spLocks noGrp="1"/>
          </p:cNvSpPr>
          <p:nvPr>
            <p:ph type="title"/>
          </p:nvPr>
        </p:nvSpPr>
        <p:spPr/>
        <p:txBody>
          <a:bodyPr/>
          <a:lstStyle/>
          <a:p>
            <a:r>
              <a:rPr lang="pt-BR" altLang="pt-BR" b="1" smtClean="0"/>
              <a:t>Prorrogação de jornada</a:t>
            </a:r>
            <a:endParaRPr lang="pt-BR" altLang="pt-BR" smtClean="0"/>
          </a:p>
        </p:txBody>
      </p:sp>
      <p:sp>
        <p:nvSpPr>
          <p:cNvPr id="3" name="Espaço Reservado para Conteúdo 2"/>
          <p:cNvSpPr>
            <a:spLocks noGrp="1"/>
          </p:cNvSpPr>
          <p:nvPr>
            <p:ph idx="1"/>
          </p:nvPr>
        </p:nvSpPr>
        <p:spPr/>
        <p:txBody>
          <a:bodyPr>
            <a:normAutofit fontScale="92500" lnSpcReduction="10000"/>
          </a:bodyPr>
          <a:lstStyle/>
          <a:p>
            <a:pPr>
              <a:defRPr/>
            </a:pPr>
            <a:r>
              <a:rPr lang="pt-BR" dirty="0" smtClean="0"/>
              <a:t>Jornada extraordinária: é a jornada cumprida além da jornada padrão</a:t>
            </a:r>
          </a:p>
          <a:p>
            <a:pPr>
              <a:defRPr/>
            </a:pPr>
            <a:r>
              <a:rPr lang="pt-BR" dirty="0" smtClean="0"/>
              <a:t>Pode ser antes ou depois do horário do trabalho ou durante os intervalos para repouso e alimentação</a:t>
            </a:r>
          </a:p>
          <a:p>
            <a:pPr>
              <a:defRPr/>
            </a:pPr>
            <a:r>
              <a:rPr lang="pt-BR" dirty="0" smtClean="0"/>
              <a:t>É possível haver jornada extraordinária sem o pagamento do adicional – regime de compensação </a:t>
            </a:r>
          </a:p>
          <a:p>
            <a:pPr>
              <a:defRPr/>
            </a:pPr>
            <a:r>
              <a:rPr lang="pt-BR" dirty="0" smtClean="0"/>
              <a:t>O trabalho em jornada extraordinária deve ser exceção</a:t>
            </a:r>
          </a:p>
        </p:txBody>
      </p:sp>
      <p:sp>
        <p:nvSpPr>
          <p:cNvPr id="4" name="Espaço Reservado para Número de Slide 3"/>
          <p:cNvSpPr>
            <a:spLocks noGrp="1"/>
          </p:cNvSpPr>
          <p:nvPr>
            <p:ph type="sldNum" sz="quarter" idx="12"/>
          </p:nvPr>
        </p:nvSpPr>
        <p:spPr/>
        <p:txBody>
          <a:bodyPr/>
          <a:lstStyle/>
          <a:p>
            <a:pPr>
              <a:defRPr/>
            </a:pPr>
            <a:fld id="{81F61CAE-DCA2-4FAB-8BB7-E5896E6D28AE}" type="slidenum">
              <a:rPr lang="pt-BR" smtClean="0"/>
              <a:pPr>
                <a:defRPr/>
              </a:pPr>
              <a:t>80</a:t>
            </a:fld>
            <a:endParaRPr lang="pt-BR"/>
          </a:p>
        </p:txBody>
      </p:sp>
    </p:spTree>
    <p:extLst>
      <p:ext uri="{BB962C8B-B14F-4D97-AF65-F5344CB8AC3E}">
        <p14:creationId xmlns:p14="http://schemas.microsoft.com/office/powerpoint/2010/main" val="134891380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altLang="pt-BR" dirty="0" smtClean="0"/>
              <a:t>Possibilidade de prorrogação </a:t>
            </a:r>
            <a:r>
              <a:rPr lang="pt-BR" altLang="pt-BR" dirty="0"/>
              <a:t>de </a:t>
            </a:r>
            <a:r>
              <a:rPr lang="pt-BR" altLang="pt-BR" dirty="0" smtClean="0"/>
              <a:t>jornada - 5 hipóteses:</a:t>
            </a:r>
            <a:endParaRPr lang="pt-BR" dirty="0"/>
          </a:p>
        </p:txBody>
      </p:sp>
      <p:sp>
        <p:nvSpPr>
          <p:cNvPr id="3" name="Espaço Reservado para Conteúdo 2"/>
          <p:cNvSpPr>
            <a:spLocks noGrp="1"/>
          </p:cNvSpPr>
          <p:nvPr>
            <p:ph idx="1"/>
          </p:nvPr>
        </p:nvSpPr>
        <p:spPr/>
        <p:txBody>
          <a:bodyPr>
            <a:normAutofit lnSpcReduction="10000"/>
          </a:bodyPr>
          <a:lstStyle/>
          <a:p>
            <a:r>
              <a:rPr lang="pt-BR" altLang="pt-BR" sz="2900" dirty="0" smtClean="0"/>
              <a:t>1</a:t>
            </a:r>
            <a:r>
              <a:rPr lang="pt-BR" altLang="pt-BR" sz="2900" dirty="0"/>
              <a:t>) Por motivo imperioso – Art. 61, </a:t>
            </a:r>
            <a:r>
              <a:rPr lang="pt-BR" altLang="pt-BR" sz="2900" dirty="0" smtClean="0"/>
              <a:t>CLT</a:t>
            </a:r>
          </a:p>
          <a:p>
            <a:r>
              <a:rPr lang="pt-BR" altLang="pt-BR" sz="2900" dirty="0"/>
              <a:t>2) Em virtude de serviços </a:t>
            </a:r>
            <a:r>
              <a:rPr lang="pt-BR" altLang="pt-BR" sz="2900" dirty="0" smtClean="0"/>
              <a:t>inadiáveis – Art. 61 CLT</a:t>
            </a:r>
            <a:endParaRPr lang="pt-BR" altLang="pt-BR" sz="2900" dirty="0"/>
          </a:p>
          <a:p>
            <a:pPr marL="411480" lvl="1" indent="-342900">
              <a:spcBef>
                <a:spcPts val="700"/>
              </a:spcBef>
              <a:buClr>
                <a:schemeClr val="tx2"/>
              </a:buClr>
              <a:buSzPct val="95000"/>
              <a:buFont typeface="Wingdings"/>
              <a:buChar char=""/>
            </a:pPr>
            <a:r>
              <a:rPr lang="pt-BR" sz="2900" dirty="0"/>
              <a:t>3) Para recuperação do tempo perdido por força maior ou causas acidentais – Art. 61, §3º </a:t>
            </a:r>
            <a:r>
              <a:rPr lang="pt-BR" sz="2900" dirty="0" smtClean="0"/>
              <a:t>CLT</a:t>
            </a:r>
          </a:p>
          <a:p>
            <a:pPr marL="411480" lvl="1" indent="-342900">
              <a:spcBef>
                <a:spcPts val="700"/>
              </a:spcBef>
              <a:buClr>
                <a:schemeClr val="tx2"/>
              </a:buClr>
              <a:buSzPct val="95000"/>
              <a:buFont typeface="Wingdings"/>
              <a:buChar char=""/>
            </a:pPr>
            <a:r>
              <a:rPr lang="pt-BR" sz="2900" dirty="0"/>
              <a:t>4) Compensação de </a:t>
            </a:r>
            <a:r>
              <a:rPr lang="pt-BR" sz="2900" dirty="0" smtClean="0"/>
              <a:t>jornada – Art</a:t>
            </a:r>
            <a:r>
              <a:rPr lang="pt-BR" sz="2900" dirty="0"/>
              <a:t>. 7º, XIII, CF c/c Art. 59, § 2º CLT </a:t>
            </a:r>
            <a:endParaRPr lang="pt-BR" sz="2900" dirty="0" smtClean="0"/>
          </a:p>
          <a:p>
            <a:pPr marL="411480" lvl="1" indent="-342900">
              <a:spcBef>
                <a:spcPts val="700"/>
              </a:spcBef>
              <a:buClr>
                <a:schemeClr val="tx2"/>
              </a:buClr>
              <a:buSzPct val="95000"/>
              <a:buFont typeface="Wingdings"/>
              <a:buChar char=""/>
            </a:pPr>
            <a:r>
              <a:rPr lang="pt-BR" altLang="pt-BR" sz="2900" dirty="0"/>
              <a:t>5) Acordo de prorrogação de jornada – Art. 59 </a:t>
            </a:r>
            <a:r>
              <a:rPr lang="pt-BR" altLang="pt-BR" sz="2900" dirty="0" smtClean="0"/>
              <a:t>CLT</a:t>
            </a:r>
            <a:endParaRPr lang="pt-BR" sz="2900" dirty="0" smtClean="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81</a:t>
            </a:fld>
            <a:endParaRPr lang="pt-BR"/>
          </a:p>
        </p:txBody>
      </p:sp>
    </p:spTree>
    <p:extLst>
      <p:ext uri="{BB962C8B-B14F-4D97-AF65-F5344CB8AC3E}">
        <p14:creationId xmlns:p14="http://schemas.microsoft.com/office/powerpoint/2010/main" val="11449786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ítulo 1"/>
          <p:cNvSpPr>
            <a:spLocks noGrp="1"/>
          </p:cNvSpPr>
          <p:nvPr>
            <p:ph type="title"/>
          </p:nvPr>
        </p:nvSpPr>
        <p:spPr/>
        <p:txBody>
          <a:bodyPr>
            <a:normAutofit fontScale="90000"/>
          </a:bodyPr>
          <a:lstStyle/>
          <a:p>
            <a:r>
              <a:rPr lang="pt-BR" altLang="pt-BR" smtClean="0"/>
              <a:t>Tipos de prorrogação de jornada</a:t>
            </a:r>
          </a:p>
        </p:txBody>
      </p:sp>
      <p:sp>
        <p:nvSpPr>
          <p:cNvPr id="54275" name="Espaço Reservado para Conteúdo 2"/>
          <p:cNvSpPr>
            <a:spLocks noGrp="1"/>
          </p:cNvSpPr>
          <p:nvPr>
            <p:ph idx="1"/>
          </p:nvPr>
        </p:nvSpPr>
        <p:spPr/>
        <p:txBody>
          <a:bodyPr/>
          <a:lstStyle/>
          <a:p>
            <a:r>
              <a:rPr lang="pt-BR" altLang="pt-BR" dirty="0" smtClean="0"/>
              <a:t>1) Por motivo imperioso – Art. 61, CLT – causa incomum</a:t>
            </a:r>
          </a:p>
          <a:p>
            <a:pPr marL="1079500" lvl="1"/>
            <a:r>
              <a:rPr lang="pt-BR" altLang="pt-BR" sz="3000" dirty="0" smtClean="0"/>
              <a:t>Conceito de força maior - </a:t>
            </a:r>
            <a:r>
              <a:rPr lang="pt-BR" altLang="pt-BR" sz="3000" dirty="0" smtClean="0">
                <a:solidFill>
                  <a:srgbClr val="FFFFFF"/>
                </a:solidFill>
                <a:cs typeface="Arial" pitchFamily="34" charset="0"/>
                <a:sym typeface="Arial" pitchFamily="34" charset="0"/>
              </a:rPr>
              <a:t>Art. 501 CLT: acontecimento inevitável, sem a vontade, nem participação direta ou indireta do empregador</a:t>
            </a:r>
          </a:p>
          <a:p>
            <a:pPr marL="1079500" lvl="1"/>
            <a:r>
              <a:rPr lang="pt-BR" altLang="pt-BR" sz="3000" dirty="0" smtClean="0">
                <a:solidFill>
                  <a:srgbClr val="FFFFFF"/>
                </a:solidFill>
                <a:cs typeface="Arial" pitchFamily="34" charset="0"/>
                <a:sym typeface="Arial" pitchFamily="34" charset="0"/>
              </a:rPr>
              <a:t>Alterações político-econômicas fazem parte dos riscos do negócio – Art. 2º CLT</a:t>
            </a:r>
          </a:p>
        </p:txBody>
      </p:sp>
    </p:spTree>
    <p:extLst>
      <p:ext uri="{BB962C8B-B14F-4D97-AF65-F5344CB8AC3E}">
        <p14:creationId xmlns:p14="http://schemas.microsoft.com/office/powerpoint/2010/main" val="139918236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ítulo 1"/>
          <p:cNvSpPr>
            <a:spLocks noGrp="1"/>
          </p:cNvSpPr>
          <p:nvPr>
            <p:ph type="title"/>
          </p:nvPr>
        </p:nvSpPr>
        <p:spPr/>
        <p:txBody>
          <a:bodyPr/>
          <a:lstStyle/>
          <a:p>
            <a:endParaRPr lang="pt-BR" altLang="pt-BR" smtClean="0"/>
          </a:p>
        </p:txBody>
      </p:sp>
      <p:sp>
        <p:nvSpPr>
          <p:cNvPr id="3" name="Espaço Reservado para Conteúdo 2"/>
          <p:cNvSpPr>
            <a:spLocks noGrp="1"/>
          </p:cNvSpPr>
          <p:nvPr>
            <p:ph idx="1"/>
          </p:nvPr>
        </p:nvSpPr>
        <p:spPr/>
        <p:txBody>
          <a:bodyPr>
            <a:normAutofit lnSpcReduction="10000"/>
          </a:bodyPr>
          <a:lstStyle/>
          <a:p>
            <a:pPr marL="1080000" lvl="1">
              <a:defRPr/>
            </a:pPr>
            <a:r>
              <a:rPr lang="pt-BR" sz="3000" dirty="0" smtClean="0">
                <a:solidFill>
                  <a:srgbClr val="FFFFFF"/>
                </a:solidFill>
                <a:cs typeface="Arial" pitchFamily="34" charset="0"/>
                <a:sym typeface="Arial" pitchFamily="34" charset="0"/>
              </a:rPr>
              <a:t>É devido o adicional de 50%, ao contrário do que estabelece o § 2º do Art. 61 da CLT</a:t>
            </a:r>
          </a:p>
          <a:p>
            <a:pPr marL="1080000" lvl="1">
              <a:defRPr/>
            </a:pPr>
            <a:r>
              <a:rPr lang="pt-BR" sz="3000" dirty="0" smtClean="0">
                <a:solidFill>
                  <a:srgbClr val="FFFFFF"/>
                </a:solidFill>
                <a:cs typeface="Arial" pitchFamily="34" charset="0"/>
                <a:sym typeface="Arial" pitchFamily="34" charset="0"/>
              </a:rPr>
              <a:t>Condicionada ao </a:t>
            </a:r>
            <a:r>
              <a:rPr lang="pt-BR" sz="3000" i="1" dirty="0" smtClean="0">
                <a:solidFill>
                  <a:srgbClr val="FFFFFF"/>
                </a:solidFill>
                <a:cs typeface="Arial" pitchFamily="34" charset="0"/>
                <a:sym typeface="Arial" pitchFamily="34" charset="0"/>
              </a:rPr>
              <a:t>jus </a:t>
            </a:r>
            <a:r>
              <a:rPr lang="pt-BR" sz="3000" i="1" dirty="0" err="1" smtClean="0">
                <a:solidFill>
                  <a:srgbClr val="FFFFFF"/>
                </a:solidFill>
                <a:cs typeface="Arial" pitchFamily="34" charset="0"/>
                <a:sym typeface="Arial" pitchFamily="34" charset="0"/>
              </a:rPr>
              <a:t>variandi</a:t>
            </a:r>
            <a:r>
              <a:rPr lang="pt-BR" sz="3000" i="1" dirty="0" smtClean="0">
                <a:solidFill>
                  <a:srgbClr val="FFFFFF"/>
                </a:solidFill>
                <a:cs typeface="Arial" pitchFamily="34" charset="0"/>
                <a:sym typeface="Arial" pitchFamily="34" charset="0"/>
              </a:rPr>
              <a:t> </a:t>
            </a:r>
            <a:r>
              <a:rPr lang="pt-BR" sz="3000" dirty="0" smtClean="0">
                <a:solidFill>
                  <a:srgbClr val="FFFFFF"/>
                </a:solidFill>
                <a:cs typeface="Arial" pitchFamily="34" charset="0"/>
                <a:sym typeface="Arial" pitchFamily="34" charset="0"/>
              </a:rPr>
              <a:t>da empresa – pode resultar de ato unilateral do empregador</a:t>
            </a:r>
          </a:p>
          <a:p>
            <a:pPr marL="601750" lvl="1" indent="-457200">
              <a:buFont typeface="Wingdings 2" pitchFamily="18" charset="2"/>
              <a:buChar char=""/>
              <a:defRPr/>
            </a:pPr>
            <a:r>
              <a:rPr lang="pt-BR" sz="3000" dirty="0" smtClean="0">
                <a:solidFill>
                  <a:srgbClr val="FFFFFF"/>
                </a:solidFill>
                <a:cs typeface="Arial" pitchFamily="34" charset="0"/>
                <a:sym typeface="Arial" pitchFamily="34" charset="0"/>
              </a:rPr>
              <a:t>Limitações:</a:t>
            </a:r>
          </a:p>
          <a:p>
            <a:pPr marL="1080000" lvl="1" indent="-457200">
              <a:buFont typeface="Arial" pitchFamily="34" charset="0"/>
              <a:buChar char="•"/>
              <a:defRPr/>
            </a:pPr>
            <a:r>
              <a:rPr lang="pt-BR" sz="3000" dirty="0" smtClean="0">
                <a:solidFill>
                  <a:srgbClr val="FFFFFF"/>
                </a:solidFill>
                <a:cs typeface="Arial" pitchFamily="34" charset="0"/>
                <a:sym typeface="Arial" pitchFamily="34" charset="0"/>
              </a:rPr>
              <a:t>Menores de idade: somente se o trabalho for imprescindível, limitado a 12h diárias – Art. 413, II, CLT</a:t>
            </a:r>
            <a:endParaRPr lang="pt-BR" sz="3000" dirty="0" smtClean="0"/>
          </a:p>
        </p:txBody>
      </p:sp>
    </p:spTree>
    <p:extLst>
      <p:ext uri="{BB962C8B-B14F-4D97-AF65-F5344CB8AC3E}">
        <p14:creationId xmlns:p14="http://schemas.microsoft.com/office/powerpoint/2010/main" val="12904014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ítulo 1"/>
          <p:cNvSpPr>
            <a:spLocks noGrp="1"/>
          </p:cNvSpPr>
          <p:nvPr>
            <p:ph type="title"/>
          </p:nvPr>
        </p:nvSpPr>
        <p:spPr/>
        <p:txBody>
          <a:bodyPr>
            <a:normAutofit fontScale="90000"/>
          </a:bodyPr>
          <a:lstStyle/>
          <a:p>
            <a:r>
              <a:rPr lang="pt-BR" altLang="pt-BR" smtClean="0"/>
              <a:t>Tipos de prorrogação de jornada</a:t>
            </a:r>
          </a:p>
        </p:txBody>
      </p:sp>
      <p:sp>
        <p:nvSpPr>
          <p:cNvPr id="56323" name="Espaço Reservado para Conteúdo 2"/>
          <p:cNvSpPr>
            <a:spLocks noGrp="1"/>
          </p:cNvSpPr>
          <p:nvPr>
            <p:ph idx="1"/>
          </p:nvPr>
        </p:nvSpPr>
        <p:spPr/>
        <p:txBody>
          <a:bodyPr/>
          <a:lstStyle/>
          <a:p>
            <a:r>
              <a:rPr lang="pt-BR" altLang="pt-BR" dirty="0" smtClean="0"/>
              <a:t>2) Em virtude de serviços inadiáveis – Art. 61 CLT – causa incomum</a:t>
            </a:r>
          </a:p>
          <a:p>
            <a:pPr marL="1079500" lvl="1" indent="-457200">
              <a:buSzPct val="100000"/>
              <a:buFont typeface="Arial" pitchFamily="34" charset="0"/>
              <a:buChar char="•"/>
            </a:pPr>
            <a:r>
              <a:rPr lang="pt-BR" altLang="pt-BR" sz="3000" dirty="0" smtClean="0"/>
              <a:t>conclusão de serviços inadiáveis ou cuja inexecução possa acarretar prejuízos</a:t>
            </a:r>
          </a:p>
          <a:p>
            <a:pPr marL="1079500" lvl="1" indent="-457200">
              <a:buSzPct val="100000"/>
              <a:buFont typeface="Arial" pitchFamily="34" charset="0"/>
              <a:buChar char="•"/>
            </a:pPr>
            <a:r>
              <a:rPr lang="pt-BR" altLang="pt-BR" sz="3000" dirty="0" smtClean="0"/>
              <a:t>Serviços emergenciais. Ex.: manipulação e conservação de produtos perecíveis</a:t>
            </a:r>
          </a:p>
          <a:p>
            <a:pPr marL="1079500" lvl="1" indent="-457200">
              <a:buSzPct val="100000"/>
              <a:buFont typeface="Arial" pitchFamily="34" charset="0"/>
              <a:buChar char="•"/>
            </a:pPr>
            <a:endParaRPr lang="pt-BR" altLang="pt-BR" sz="3000" dirty="0" smtClean="0"/>
          </a:p>
        </p:txBody>
      </p:sp>
    </p:spTree>
    <p:extLst>
      <p:ext uri="{BB962C8B-B14F-4D97-AF65-F5344CB8AC3E}">
        <p14:creationId xmlns:p14="http://schemas.microsoft.com/office/powerpoint/2010/main" val="337278712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ítulo 1"/>
          <p:cNvSpPr>
            <a:spLocks noGrp="1"/>
          </p:cNvSpPr>
          <p:nvPr>
            <p:ph type="title"/>
          </p:nvPr>
        </p:nvSpPr>
        <p:spPr/>
        <p:txBody>
          <a:bodyPr/>
          <a:lstStyle/>
          <a:p>
            <a:endParaRPr lang="pt-BR" altLang="pt-BR" smtClean="0"/>
          </a:p>
        </p:txBody>
      </p:sp>
      <p:sp>
        <p:nvSpPr>
          <p:cNvPr id="3" name="Espaço Reservado para Conteúdo 2"/>
          <p:cNvSpPr>
            <a:spLocks noGrp="1"/>
          </p:cNvSpPr>
          <p:nvPr>
            <p:ph idx="1"/>
          </p:nvPr>
        </p:nvSpPr>
        <p:spPr/>
        <p:txBody>
          <a:bodyPr>
            <a:normAutofit fontScale="92500" lnSpcReduction="10000"/>
          </a:bodyPr>
          <a:lstStyle/>
          <a:p>
            <a:pPr marL="1154612" lvl="1" indent="-457200">
              <a:buSzPct val="80000"/>
              <a:buFont typeface="Arial" pitchFamily="34" charset="0"/>
              <a:buChar char="•"/>
              <a:defRPr/>
            </a:pPr>
            <a:r>
              <a:rPr lang="pt-BR" sz="3000" dirty="0" smtClean="0">
                <a:solidFill>
                  <a:srgbClr val="FFFFFF"/>
                </a:solidFill>
                <a:cs typeface="Arial" pitchFamily="34" charset="0"/>
                <a:sym typeface="Arial" pitchFamily="34" charset="0"/>
              </a:rPr>
              <a:t>É devido o adicional de 50%</a:t>
            </a:r>
          </a:p>
          <a:p>
            <a:pPr marL="1154612" lvl="1" indent="-457200">
              <a:buSzPct val="80000"/>
              <a:buFont typeface="Arial" pitchFamily="34" charset="0"/>
              <a:buChar char="•"/>
              <a:defRPr/>
            </a:pPr>
            <a:r>
              <a:rPr lang="pt-BR" sz="3000" dirty="0" smtClean="0">
                <a:solidFill>
                  <a:srgbClr val="FFFFFF"/>
                </a:solidFill>
                <a:cs typeface="Arial" pitchFamily="34" charset="0"/>
                <a:sym typeface="Arial" pitchFamily="34" charset="0"/>
              </a:rPr>
              <a:t>Como no tipo anterior, está condicionada ao </a:t>
            </a:r>
            <a:r>
              <a:rPr lang="pt-BR" sz="3000" i="1" dirty="0" smtClean="0">
                <a:solidFill>
                  <a:srgbClr val="FFFFFF"/>
                </a:solidFill>
                <a:cs typeface="Arial" pitchFamily="34" charset="0"/>
                <a:sym typeface="Arial" pitchFamily="34" charset="0"/>
              </a:rPr>
              <a:t>jus </a:t>
            </a:r>
            <a:r>
              <a:rPr lang="pt-BR" sz="3000" i="1" dirty="0" err="1" smtClean="0">
                <a:solidFill>
                  <a:srgbClr val="FFFFFF"/>
                </a:solidFill>
                <a:cs typeface="Arial" pitchFamily="34" charset="0"/>
                <a:sym typeface="Arial" pitchFamily="34" charset="0"/>
              </a:rPr>
              <a:t>variandi</a:t>
            </a:r>
            <a:r>
              <a:rPr lang="pt-BR" sz="3000" i="1" dirty="0" smtClean="0">
                <a:solidFill>
                  <a:srgbClr val="FFFFFF"/>
                </a:solidFill>
                <a:cs typeface="Arial" pitchFamily="34" charset="0"/>
                <a:sym typeface="Arial" pitchFamily="34" charset="0"/>
              </a:rPr>
              <a:t> </a:t>
            </a:r>
            <a:r>
              <a:rPr lang="pt-BR" sz="3000" dirty="0" smtClean="0">
                <a:solidFill>
                  <a:srgbClr val="FFFFFF"/>
                </a:solidFill>
                <a:cs typeface="Arial" pitchFamily="34" charset="0"/>
                <a:sym typeface="Arial" pitchFamily="34" charset="0"/>
              </a:rPr>
              <a:t>da empresa – pode resultar de ato unilateral do empregador</a:t>
            </a:r>
            <a:endParaRPr lang="pt-BR" sz="3000" dirty="0" smtClean="0"/>
          </a:p>
          <a:p>
            <a:pPr>
              <a:defRPr/>
            </a:pPr>
            <a:r>
              <a:rPr lang="pt-BR" dirty="0" smtClean="0"/>
              <a:t>Limitações: </a:t>
            </a:r>
          </a:p>
          <a:p>
            <a:pPr marL="1080000">
              <a:defRPr/>
            </a:pPr>
            <a:r>
              <a:rPr lang="pt-BR" dirty="0" smtClean="0"/>
              <a:t>Máximo de 12h de trabalho – Art. 61, §2º CLT</a:t>
            </a:r>
          </a:p>
          <a:p>
            <a:pPr marL="1080000">
              <a:defRPr/>
            </a:pPr>
            <a:r>
              <a:rPr lang="pt-BR" dirty="0" smtClean="0"/>
              <a:t>Não aplicável aos menores de idade – Art. 413 CLT</a:t>
            </a:r>
            <a:endParaRPr lang="pt-BR" dirty="0"/>
          </a:p>
        </p:txBody>
      </p:sp>
    </p:spTree>
    <p:extLst>
      <p:ext uri="{BB962C8B-B14F-4D97-AF65-F5344CB8AC3E}">
        <p14:creationId xmlns:p14="http://schemas.microsoft.com/office/powerpoint/2010/main" val="186050911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ítulo 1"/>
          <p:cNvSpPr>
            <a:spLocks noGrp="1"/>
          </p:cNvSpPr>
          <p:nvPr>
            <p:ph type="title"/>
          </p:nvPr>
        </p:nvSpPr>
        <p:spPr/>
        <p:txBody>
          <a:bodyPr>
            <a:normAutofit fontScale="90000"/>
          </a:bodyPr>
          <a:lstStyle/>
          <a:p>
            <a:r>
              <a:rPr lang="pt-BR" altLang="pt-BR" smtClean="0"/>
              <a:t>Tipos de prorrogação de jornada</a:t>
            </a:r>
          </a:p>
        </p:txBody>
      </p:sp>
      <p:sp>
        <p:nvSpPr>
          <p:cNvPr id="3" name="Espaço Reservado para Conteúdo 2"/>
          <p:cNvSpPr>
            <a:spLocks noGrp="1"/>
          </p:cNvSpPr>
          <p:nvPr>
            <p:ph idx="1"/>
          </p:nvPr>
        </p:nvSpPr>
        <p:spPr/>
        <p:txBody>
          <a:bodyPr>
            <a:normAutofit lnSpcReduction="10000"/>
          </a:bodyPr>
          <a:lstStyle/>
          <a:p>
            <a:pPr marL="419100" lvl="1" indent="-382588">
              <a:buSzPct val="80000"/>
              <a:buFont typeface="Wingdings 2" pitchFamily="18" charset="2"/>
              <a:buChar char=""/>
              <a:defRPr/>
            </a:pPr>
            <a:r>
              <a:rPr lang="pt-BR" sz="3000" dirty="0" smtClean="0"/>
              <a:t>3) Para recuperação do tempo perdido por força maior ou causas acidentais – Art. 61, §3º CLT</a:t>
            </a:r>
          </a:p>
          <a:p>
            <a:pPr marL="1154612" indent="-457200">
              <a:buFont typeface="Arial" pitchFamily="34" charset="0"/>
              <a:buChar char="•"/>
              <a:defRPr/>
            </a:pPr>
            <a:r>
              <a:rPr lang="pt-BR" dirty="0" smtClean="0"/>
              <a:t>Não é aplicável para recesso ou férias coletivas</a:t>
            </a:r>
          </a:p>
          <a:p>
            <a:pPr marL="1154612" lvl="1" indent="-457200">
              <a:buSzPct val="80000"/>
              <a:buFont typeface="Arial" pitchFamily="34" charset="0"/>
              <a:buChar char="•"/>
              <a:defRPr/>
            </a:pPr>
            <a:r>
              <a:rPr lang="pt-BR" sz="3000" dirty="0" smtClean="0">
                <a:solidFill>
                  <a:srgbClr val="FFFFFF"/>
                </a:solidFill>
                <a:cs typeface="Arial" pitchFamily="34" charset="0"/>
                <a:sym typeface="Arial" pitchFamily="34" charset="0"/>
              </a:rPr>
              <a:t>É devido o adicional de 50%</a:t>
            </a:r>
          </a:p>
          <a:p>
            <a:pPr marL="1154612" lvl="1" indent="-457200">
              <a:buSzPct val="80000"/>
              <a:buFont typeface="Arial" pitchFamily="34" charset="0"/>
              <a:buChar char="•"/>
              <a:defRPr/>
            </a:pPr>
            <a:r>
              <a:rPr lang="pt-BR" sz="3000" dirty="0" smtClean="0">
                <a:solidFill>
                  <a:srgbClr val="FFFFFF"/>
                </a:solidFill>
                <a:cs typeface="Arial" pitchFamily="34" charset="0"/>
                <a:sym typeface="Arial" pitchFamily="34" charset="0"/>
              </a:rPr>
              <a:t>Pode resultar de ato unilateral do empregador, mas e</a:t>
            </a:r>
            <a:r>
              <a:rPr lang="pt-BR" sz="3000" dirty="0" smtClean="0"/>
              <a:t>xige prévia autorização da autoridade competente</a:t>
            </a:r>
          </a:p>
        </p:txBody>
      </p:sp>
    </p:spTree>
    <p:extLst>
      <p:ext uri="{BB962C8B-B14F-4D97-AF65-F5344CB8AC3E}">
        <p14:creationId xmlns:p14="http://schemas.microsoft.com/office/powerpoint/2010/main" val="16410524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ítulo 1"/>
          <p:cNvSpPr>
            <a:spLocks noGrp="1"/>
          </p:cNvSpPr>
          <p:nvPr>
            <p:ph type="title"/>
          </p:nvPr>
        </p:nvSpPr>
        <p:spPr/>
        <p:txBody>
          <a:bodyPr/>
          <a:lstStyle/>
          <a:p>
            <a:endParaRPr lang="pt-BR" altLang="pt-BR" smtClean="0"/>
          </a:p>
        </p:txBody>
      </p:sp>
      <p:sp>
        <p:nvSpPr>
          <p:cNvPr id="3" name="Espaço Reservado para Conteúdo 2"/>
          <p:cNvSpPr>
            <a:spLocks noGrp="1"/>
          </p:cNvSpPr>
          <p:nvPr>
            <p:ph idx="1"/>
          </p:nvPr>
        </p:nvSpPr>
        <p:spPr/>
        <p:txBody>
          <a:bodyPr/>
          <a:lstStyle/>
          <a:p>
            <a:pPr>
              <a:defRPr/>
            </a:pPr>
            <a:r>
              <a:rPr lang="pt-BR" dirty="0" smtClean="0"/>
              <a:t>Limitações:</a:t>
            </a:r>
          </a:p>
          <a:p>
            <a:pPr marL="1154612" indent="-457200">
              <a:buFont typeface="Arial" pitchFamily="34" charset="0"/>
              <a:buChar char="•"/>
              <a:defRPr/>
            </a:pPr>
            <a:r>
              <a:rPr lang="pt-BR" dirty="0" smtClean="0"/>
              <a:t>2h extraordinárias por dia durante no máximo 45 dias de prorrogação no ano</a:t>
            </a:r>
          </a:p>
          <a:p>
            <a:pPr marL="1154612" indent="-457200">
              <a:buFont typeface="Arial" pitchFamily="34" charset="0"/>
              <a:buChar char="•"/>
              <a:defRPr/>
            </a:pPr>
            <a:r>
              <a:rPr lang="pt-BR" dirty="0" smtClean="0"/>
              <a:t>Não é aplicável aos menores de idade</a:t>
            </a:r>
          </a:p>
          <a:p>
            <a:pPr marL="1154612" indent="-457200">
              <a:buFont typeface="Arial" pitchFamily="34" charset="0"/>
              <a:buChar char="•"/>
              <a:defRPr/>
            </a:pPr>
            <a:r>
              <a:rPr lang="pt-BR" dirty="0" smtClean="0"/>
              <a:t>Depende de autorização prévia</a:t>
            </a:r>
            <a:endParaRPr lang="pt-BR" dirty="0"/>
          </a:p>
        </p:txBody>
      </p:sp>
    </p:spTree>
    <p:extLst>
      <p:ext uri="{BB962C8B-B14F-4D97-AF65-F5344CB8AC3E}">
        <p14:creationId xmlns:p14="http://schemas.microsoft.com/office/powerpoint/2010/main" val="284790451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ítulo 1"/>
          <p:cNvSpPr>
            <a:spLocks noGrp="1"/>
          </p:cNvSpPr>
          <p:nvPr>
            <p:ph type="title"/>
          </p:nvPr>
        </p:nvSpPr>
        <p:spPr/>
        <p:txBody>
          <a:bodyPr>
            <a:normAutofit fontScale="90000"/>
          </a:bodyPr>
          <a:lstStyle/>
          <a:p>
            <a:r>
              <a:rPr lang="pt-BR" altLang="pt-BR" smtClean="0"/>
              <a:t>Tipos de prorrogação de jornada</a:t>
            </a:r>
            <a:endParaRPr lang="pt-BR" altLang="pt-BR" b="1" smtClean="0"/>
          </a:p>
        </p:txBody>
      </p:sp>
      <p:sp>
        <p:nvSpPr>
          <p:cNvPr id="3" name="Espaço Reservado para Conteúdo 2"/>
          <p:cNvSpPr>
            <a:spLocks noGrp="1"/>
          </p:cNvSpPr>
          <p:nvPr>
            <p:ph idx="1"/>
          </p:nvPr>
        </p:nvSpPr>
        <p:spPr/>
        <p:txBody>
          <a:bodyPr>
            <a:normAutofit fontScale="92500" lnSpcReduction="20000"/>
          </a:bodyPr>
          <a:lstStyle/>
          <a:p>
            <a:pPr>
              <a:defRPr/>
            </a:pPr>
            <a:r>
              <a:rPr lang="pt-BR" dirty="0" smtClean="0"/>
              <a:t>4) Compensação de jornada – Art. 7º, XIII, CF c/c Art. 59, § 2º CLT – por escrito - faculdade mediante ACT/ CCT – Súmula 85, I TST</a:t>
            </a:r>
          </a:p>
          <a:p>
            <a:pPr>
              <a:defRPr/>
            </a:pPr>
            <a:r>
              <a:rPr lang="pt-BR" dirty="0" smtClean="0"/>
              <a:t>Há trabalho em jornada extraordinária, mas há compensação dessa jornada em outro dia</a:t>
            </a:r>
          </a:p>
          <a:p>
            <a:pPr>
              <a:defRPr/>
            </a:pPr>
            <a:r>
              <a:rPr lang="pt-BR" dirty="0" smtClean="0"/>
              <a:t>Regra geral: compensação na mesma semana.</a:t>
            </a:r>
          </a:p>
          <a:p>
            <a:pPr>
              <a:defRPr/>
            </a:pPr>
            <a:r>
              <a:rPr lang="pt-BR" dirty="0" smtClean="0"/>
              <a:t>Ex.: 48min por dia além da jornada normal para excluir trabalho aos sábados; </a:t>
            </a:r>
          </a:p>
        </p:txBody>
      </p:sp>
      <p:sp>
        <p:nvSpPr>
          <p:cNvPr id="4" name="Espaço Reservado para Número de Slide 3"/>
          <p:cNvSpPr>
            <a:spLocks noGrp="1"/>
          </p:cNvSpPr>
          <p:nvPr>
            <p:ph type="sldNum" sz="quarter" idx="12"/>
          </p:nvPr>
        </p:nvSpPr>
        <p:spPr/>
        <p:txBody>
          <a:bodyPr/>
          <a:lstStyle/>
          <a:p>
            <a:pPr>
              <a:defRPr/>
            </a:pPr>
            <a:fld id="{8788B578-E65D-4701-96DC-6E079DC06662}" type="slidenum">
              <a:rPr lang="pt-BR" smtClean="0"/>
              <a:pPr>
                <a:defRPr/>
              </a:pPr>
              <a:t>88</a:t>
            </a:fld>
            <a:endParaRPr lang="pt-BR"/>
          </a:p>
        </p:txBody>
      </p:sp>
    </p:spTree>
    <p:extLst>
      <p:ext uri="{BB962C8B-B14F-4D97-AF65-F5344CB8AC3E}">
        <p14:creationId xmlns:p14="http://schemas.microsoft.com/office/powerpoint/2010/main" val="348078100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ítulo 1"/>
          <p:cNvSpPr>
            <a:spLocks noGrp="1"/>
          </p:cNvSpPr>
          <p:nvPr>
            <p:ph type="title"/>
          </p:nvPr>
        </p:nvSpPr>
        <p:spPr/>
        <p:txBody>
          <a:bodyPr/>
          <a:lstStyle/>
          <a:p>
            <a:endParaRPr lang="pt-BR" altLang="pt-BR" smtClean="0"/>
          </a:p>
        </p:txBody>
      </p:sp>
      <p:sp>
        <p:nvSpPr>
          <p:cNvPr id="61443" name="Espaço Reservado para Conteúdo 2"/>
          <p:cNvSpPr>
            <a:spLocks noGrp="1"/>
          </p:cNvSpPr>
          <p:nvPr>
            <p:ph idx="1"/>
          </p:nvPr>
        </p:nvSpPr>
        <p:spPr/>
        <p:txBody>
          <a:bodyPr>
            <a:normAutofit/>
          </a:bodyPr>
          <a:lstStyle/>
          <a:p>
            <a:r>
              <a:rPr lang="pt-BR" dirty="0" smtClean="0"/>
              <a:t>Exceções de compensação na mesma semana: </a:t>
            </a:r>
            <a:endParaRPr lang="pt-BR" dirty="0"/>
          </a:p>
          <a:p>
            <a:pPr lvl="1"/>
            <a:r>
              <a:rPr lang="pt-BR" sz="3000" dirty="0"/>
              <a:t>banco de </a:t>
            </a:r>
            <a:r>
              <a:rPr lang="pt-BR" sz="3000" dirty="0" smtClean="0"/>
              <a:t>horas – análise posterior</a:t>
            </a:r>
            <a:endParaRPr lang="pt-BR" sz="3000" dirty="0"/>
          </a:p>
          <a:p>
            <a:pPr lvl="1"/>
            <a:r>
              <a:rPr lang="pt-BR" sz="3000" dirty="0"/>
              <a:t>revezamento 12x36</a:t>
            </a:r>
          </a:p>
          <a:p>
            <a:r>
              <a:rPr lang="pt-BR" altLang="pt-BR" sz="3000" dirty="0" smtClean="0"/>
              <a:t>Compensação e prorrogação de jornada (HE) = nulidade do acordo de compensação – Súmula 85, IV TST</a:t>
            </a:r>
            <a:endParaRPr lang="pt-BR" altLang="pt-BR" dirty="0" smtClean="0"/>
          </a:p>
        </p:txBody>
      </p:sp>
    </p:spTree>
    <p:extLst>
      <p:ext uri="{BB962C8B-B14F-4D97-AF65-F5344CB8AC3E}">
        <p14:creationId xmlns:p14="http://schemas.microsoft.com/office/powerpoint/2010/main" val="671670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p:txBody>
          <a:bodyPr>
            <a:normAutofit fontScale="90000"/>
          </a:bodyPr>
          <a:lstStyle/>
          <a:p>
            <a:r>
              <a:rPr lang="pt-BR" altLang="pt-BR" dirty="0" smtClean="0"/>
              <a:t>Jornada de </a:t>
            </a:r>
            <a:r>
              <a:rPr lang="pt-BR" altLang="pt-BR" dirty="0"/>
              <a:t>trabalho – </a:t>
            </a:r>
            <a:r>
              <a:rPr lang="pt-BR" altLang="pt-BR" dirty="0" smtClean="0"/>
              <a:t>3º </a:t>
            </a:r>
            <a:r>
              <a:rPr lang="pt-BR" altLang="pt-BR" dirty="0"/>
              <a:t>aspecto</a:t>
            </a:r>
            <a:endParaRPr lang="pt-BR" altLang="pt-BR" dirty="0" smtClean="0"/>
          </a:p>
        </p:txBody>
      </p:sp>
      <p:sp>
        <p:nvSpPr>
          <p:cNvPr id="13315" name="Espaço Reservado para Conteúdo 2"/>
          <p:cNvSpPr>
            <a:spLocks noGrp="1"/>
          </p:cNvSpPr>
          <p:nvPr>
            <p:ph idx="1"/>
          </p:nvPr>
        </p:nvSpPr>
        <p:spPr/>
        <p:txBody>
          <a:bodyPr/>
          <a:lstStyle/>
          <a:p>
            <a:r>
              <a:rPr lang="pt-BR" altLang="pt-BR" dirty="0" smtClean="0"/>
              <a:t>3) tempo </a:t>
            </a:r>
            <a:r>
              <a:rPr lang="pt-BR" altLang="pt-BR" i="1" dirty="0" smtClean="0"/>
              <a:t>in </a:t>
            </a:r>
            <a:r>
              <a:rPr lang="pt-BR" altLang="pt-BR" i="1" dirty="0" err="1" smtClean="0"/>
              <a:t>itinere</a:t>
            </a:r>
            <a:r>
              <a:rPr lang="pt-BR" altLang="pt-BR" dirty="0" smtClean="0"/>
              <a:t> = considera-se jornada de trabalho desde o momento em que o empregado sai de sua residência até o momento do retorno – Art. 58, § 2º CLT</a:t>
            </a:r>
          </a:p>
          <a:p>
            <a:r>
              <a:rPr lang="pt-BR" altLang="pt-BR" dirty="0" smtClean="0"/>
              <a:t>Teoria adotada pela Lei 8213/91 – acidente ocorrido no percurso residência-empresa-residência é considerado acidente de trabalho</a:t>
            </a:r>
          </a:p>
          <a:p>
            <a:endParaRPr lang="pt-BR" altLang="pt-BR" dirty="0" smtClean="0"/>
          </a:p>
        </p:txBody>
      </p:sp>
    </p:spTree>
    <p:extLst>
      <p:ext uri="{BB962C8B-B14F-4D97-AF65-F5344CB8AC3E}">
        <p14:creationId xmlns:p14="http://schemas.microsoft.com/office/powerpoint/2010/main" val="169141124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400" b="1" dirty="0" smtClean="0"/>
              <a:t>Decisão TRT 15ª Região – HE habituais - nulidade do acordo de compensação</a:t>
            </a:r>
            <a:endParaRPr lang="pt-BR" sz="3400" b="1" dirty="0"/>
          </a:p>
        </p:txBody>
      </p:sp>
      <p:sp>
        <p:nvSpPr>
          <p:cNvPr id="3" name="Espaço Reservado para Conteúdo 2"/>
          <p:cNvSpPr>
            <a:spLocks noGrp="1"/>
          </p:cNvSpPr>
          <p:nvPr>
            <p:ph idx="1"/>
          </p:nvPr>
        </p:nvSpPr>
        <p:spPr/>
        <p:txBody>
          <a:bodyPr>
            <a:normAutofit fontScale="77500" lnSpcReduction="20000"/>
          </a:bodyPr>
          <a:lstStyle/>
          <a:p>
            <a:pPr hangingPunct="0"/>
            <a:r>
              <a:rPr lang="pt-BR" dirty="0"/>
              <a:t>RECURSO ORDINÁRIO – JORNADA DE TRABALHO – ACORDO DE COMPENSAÇÃO DOS SÁBADOS – HORAS EXTRAS E TRABALHO AOS SÁBADOS OCORRIDOS DE FORMA HABITUAL – NULIDADE – ART. 9º DA CLT. </a:t>
            </a:r>
          </a:p>
          <a:p>
            <a:pPr hangingPunct="0"/>
            <a:r>
              <a:rPr lang="pt-BR" dirty="0"/>
              <a:t>Havendo acordo de compensação de jornada aos sábados, </a:t>
            </a:r>
            <a:r>
              <a:rPr lang="pt-BR" u="sng" dirty="0"/>
              <a:t>o fato de o reclamante, além de prestar horas extras regularmente, trabalhar com habitualidade aos sábados, implica nulidade da avença</a:t>
            </a:r>
            <a:r>
              <a:rPr lang="pt-BR" dirty="0"/>
              <a:t>, na forma do art. 9º da CLT, sendo devidas integralmente as horas extras postuladas, excedentes da 8ª diária e 44ª semanal. Não se trata, aqui, de mera descaracterização, conforme prevê o item IV da Súmula n. </a:t>
            </a:r>
            <a:r>
              <a:rPr lang="pt-BR" dirty="0" smtClean="0"/>
              <a:t>85 </a:t>
            </a:r>
            <a:r>
              <a:rPr lang="pt-BR" dirty="0"/>
              <a:t>do C. TST; </a:t>
            </a:r>
            <a:r>
              <a:rPr lang="pt-BR" dirty="0" smtClean="0"/>
              <a:t>no caso, </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90</a:t>
            </a:fld>
            <a:endParaRPr lang="pt-BR"/>
          </a:p>
        </p:txBody>
      </p:sp>
    </p:spTree>
    <p:extLst>
      <p:ext uri="{BB962C8B-B14F-4D97-AF65-F5344CB8AC3E}">
        <p14:creationId xmlns:p14="http://schemas.microsoft.com/office/powerpoint/2010/main" val="39578310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77500" lnSpcReduction="20000"/>
          </a:bodyPr>
          <a:lstStyle/>
          <a:p>
            <a:pPr hangingPunct="0"/>
            <a:r>
              <a:rPr lang="pt-BR" u="sng" dirty="0" smtClean="0"/>
              <a:t>o </a:t>
            </a:r>
            <a:r>
              <a:rPr lang="pt-BR" u="sng" dirty="0"/>
              <a:t>que ocorreu foi a supressão do próprio objeto da compensação de jornada, qual seja o sábado trabalhado</a:t>
            </a:r>
            <a:r>
              <a:rPr lang="pt-BR" dirty="0"/>
              <a:t>. Tal situação é distinta daquela em que o trabalhador, mesmo com o acordo de compensação, realiza horas extras habituais, porque o que se violou foi o próprio objeto da compensação. Assim, o empregado, além de realizar horas extras habituais, não tinha a contrapartida ajustada no acordo de compensação, pois ainda laborava aos sábados. Essa é a razão para se declarar a nulidade do acordo, sem que haja contrariedade à Súmula n. </a:t>
            </a:r>
            <a:r>
              <a:rPr lang="pt-BR" dirty="0" smtClean="0"/>
              <a:t>85. Recurso </a:t>
            </a:r>
            <a:r>
              <a:rPr lang="pt-BR" dirty="0"/>
              <a:t>a que se nega provimento</a:t>
            </a:r>
            <a:r>
              <a:rPr lang="pt-BR" dirty="0" smtClean="0"/>
              <a:t>.</a:t>
            </a:r>
          </a:p>
          <a:p>
            <a:pPr hangingPunct="0"/>
            <a:r>
              <a:rPr lang="pt-BR" dirty="0"/>
              <a:t>PROCESSO TRT/15ª REGIÃO Nº 0070700-84.2008.5.15.0096 </a:t>
            </a:r>
            <a:r>
              <a:rPr lang="pt-BR" dirty="0" smtClean="0"/>
              <a:t>RO. Relator </a:t>
            </a:r>
            <a:r>
              <a:rPr lang="pt-BR" dirty="0"/>
              <a:t>Luiz José Dezena da </a:t>
            </a:r>
            <a:r>
              <a:rPr lang="pt-BR" dirty="0" smtClean="0"/>
              <a:t>Silva</a:t>
            </a:r>
            <a:r>
              <a:rPr lang="pt-BR" dirty="0"/>
              <a:t> </a:t>
            </a:r>
            <a:r>
              <a:rPr lang="pt-BR" dirty="0" smtClean="0"/>
              <a:t>disponível em 02/12/2011.</a:t>
            </a:r>
            <a:endParaRPr lang="pt-BR" dirty="0"/>
          </a:p>
          <a:p>
            <a:pPr marL="36576" indent="0">
              <a:buNone/>
            </a:pP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91</a:t>
            </a:fld>
            <a:endParaRPr lang="pt-BR"/>
          </a:p>
        </p:txBody>
      </p:sp>
    </p:spTree>
    <p:extLst>
      <p:ext uri="{BB962C8B-B14F-4D97-AF65-F5344CB8AC3E}">
        <p14:creationId xmlns:p14="http://schemas.microsoft.com/office/powerpoint/2010/main" val="425592447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000" dirty="0"/>
              <a:t>Decisão TRT </a:t>
            </a:r>
            <a:r>
              <a:rPr lang="pt-BR" sz="3000" dirty="0" smtClean="0"/>
              <a:t>9ª </a:t>
            </a:r>
            <a:r>
              <a:rPr lang="pt-BR" sz="3000" dirty="0"/>
              <a:t>Região – HE habituais - nulidade do acordo de compensação</a:t>
            </a:r>
          </a:p>
        </p:txBody>
      </p:sp>
      <p:sp>
        <p:nvSpPr>
          <p:cNvPr id="3" name="Espaço Reservado para Conteúdo 2"/>
          <p:cNvSpPr>
            <a:spLocks noGrp="1"/>
          </p:cNvSpPr>
          <p:nvPr>
            <p:ph idx="1"/>
          </p:nvPr>
        </p:nvSpPr>
        <p:spPr/>
        <p:txBody>
          <a:bodyPr>
            <a:normAutofit fontScale="77500" lnSpcReduction="20000"/>
          </a:bodyPr>
          <a:lstStyle/>
          <a:p>
            <a:r>
              <a:rPr lang="pt-BR" dirty="0"/>
              <a:t>INSTITUTOS DA COMPENSAÇÃO E PRORROGAÇÃO DE JORNADA. INCOMPATIBILIDADE. Os institutos da compensação e prorrogação de jornada, por se destinarem a regular uma mesma situação, são incompatíveis entre si. Enquanto o primeiro visa a eliminar dias de labor, o segundo tem por finalidade atender aos interesses do empregador, na medida em que busca o aumento da produção. Sem dúvida, </a:t>
            </a:r>
            <a:r>
              <a:rPr lang="pt-BR" u="sng" dirty="0"/>
              <a:t>a pretensa combinação é intolerável, haja vista não proporcionar benefícios ao trabalhador</a:t>
            </a:r>
            <a:r>
              <a:rPr lang="pt-BR" dirty="0"/>
              <a:t>. Sem saber os dias em que terá a jornada alargada e </a:t>
            </a:r>
            <a:r>
              <a:rPr lang="pt-BR" dirty="0" smtClean="0"/>
              <a:t>quando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92</a:t>
            </a:fld>
            <a:endParaRPr lang="pt-BR"/>
          </a:p>
        </p:txBody>
      </p:sp>
    </p:spTree>
    <p:extLst>
      <p:ext uri="{BB962C8B-B14F-4D97-AF65-F5344CB8AC3E}">
        <p14:creationId xmlns:p14="http://schemas.microsoft.com/office/powerpoint/2010/main" val="33004401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692696"/>
            <a:ext cx="7772400" cy="5662864"/>
          </a:xfrm>
        </p:spPr>
        <p:txBody>
          <a:bodyPr>
            <a:normAutofit fontScale="92500" lnSpcReduction="20000"/>
          </a:bodyPr>
          <a:lstStyle/>
          <a:p>
            <a:r>
              <a:rPr lang="pt-BR" dirty="0"/>
              <a:t>usufruirá a folga, o empregado não tem parâmetros para organizar sua vida privada e social, a comprometer seus projetos e convívio familiar. Assim, as exigências da atividade econômica e os interesses do obreiro hão de ser ponderados. O ajuste não se presta a garantir a higidez de um sistema travestido de uma compensação que, em verdade, traduzia franca sonegação a direitos da reclamante, mormente na recuperação de seu equilíbrio orgânico</a:t>
            </a:r>
            <a:r>
              <a:rPr lang="pt-BR" dirty="0" smtClean="0"/>
              <a:t>.</a:t>
            </a:r>
            <a:r>
              <a:rPr lang="pt-BR" dirty="0"/>
              <a:t> (Grifo nosso).</a:t>
            </a:r>
          </a:p>
          <a:p>
            <a:r>
              <a:rPr lang="pt-BR" dirty="0"/>
              <a:t>TRT-PR-02660-2012-091-09-00-0-ACO-17009-2014 - 1A. TURMA. Relator: ADAYDE SANTOS CECONE. Publicado no DEJT em </a:t>
            </a:r>
            <a:r>
              <a:rPr lang="pt-BR" dirty="0" smtClean="0"/>
              <a:t>30-05-2014</a:t>
            </a:r>
          </a:p>
          <a:p>
            <a:pPr marL="68580" indent="0">
              <a:buNone/>
            </a:pP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93</a:t>
            </a:fld>
            <a:endParaRPr lang="pt-BR"/>
          </a:p>
        </p:txBody>
      </p:sp>
    </p:spTree>
    <p:extLst>
      <p:ext uri="{BB962C8B-B14F-4D97-AF65-F5344CB8AC3E}">
        <p14:creationId xmlns:p14="http://schemas.microsoft.com/office/powerpoint/2010/main" val="32430926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000" dirty="0"/>
              <a:t>Decisão TRT 9ª Região – HE </a:t>
            </a:r>
            <a:r>
              <a:rPr lang="pt-BR" sz="3000" dirty="0" smtClean="0"/>
              <a:t>eventuais – validade do </a:t>
            </a:r>
            <a:r>
              <a:rPr lang="pt-BR" sz="3000" dirty="0"/>
              <a:t>acordo de compensação</a:t>
            </a:r>
          </a:p>
        </p:txBody>
      </p:sp>
      <p:sp>
        <p:nvSpPr>
          <p:cNvPr id="3" name="Espaço Reservado para Conteúdo 2"/>
          <p:cNvSpPr>
            <a:spLocks noGrp="1"/>
          </p:cNvSpPr>
          <p:nvPr>
            <p:ph idx="1"/>
          </p:nvPr>
        </p:nvSpPr>
        <p:spPr/>
        <p:txBody>
          <a:bodyPr>
            <a:normAutofit fontScale="70000" lnSpcReduction="20000"/>
          </a:bodyPr>
          <a:lstStyle/>
          <a:p>
            <a:r>
              <a:rPr lang="pt-BR" dirty="0"/>
              <a:t>ACORDO DE COMPENSAÇÃO - VALIDADE. A legislação prevê a possibilidade de compensação de jornadas além da jornada normal, no entanto, torna-se imprescindível sua formalização através de acordo ou convenção coletiva de trabalho (art. 59, §2º da CLT). Nos termos dos artigos 7º, XIII da CF/88 e 59 da CLT, é possível </a:t>
            </a:r>
            <a:r>
              <a:rPr lang="pt-BR" u="sng" dirty="0"/>
              <a:t>eventual concomitância</a:t>
            </a:r>
            <a:r>
              <a:rPr lang="pt-BR" dirty="0"/>
              <a:t> dos regimes de compensação e de prorrogação de jornada. Não há qualquer dispositivo constitucional ou legal que impeça a existência simultânea dos dois regimes nos contratos de trabalho. E, no caso em apreço, o labor extraordinário se deu de forma eventual, não servindo para invalidar o acordo. Sentença que se mantém</a:t>
            </a:r>
            <a:r>
              <a:rPr lang="pt-BR" dirty="0" smtClean="0"/>
              <a:t>. (Grifo nosso).</a:t>
            </a:r>
            <a:endParaRPr lang="pt-BR" dirty="0"/>
          </a:p>
          <a:p>
            <a:r>
              <a:rPr lang="pt-BR" dirty="0" smtClean="0"/>
              <a:t>TRT-PR-00565-2013-053-09-00-6-ACO-12440-2014 </a:t>
            </a:r>
            <a:r>
              <a:rPr lang="pt-BR" dirty="0"/>
              <a:t>- 6A. </a:t>
            </a:r>
            <a:r>
              <a:rPr lang="pt-BR" dirty="0" smtClean="0"/>
              <a:t>TURMA. Relator</a:t>
            </a:r>
            <a:r>
              <a:rPr lang="pt-BR" dirty="0"/>
              <a:t>: SÉRGIO MURILO RODRIGUES </a:t>
            </a:r>
            <a:r>
              <a:rPr lang="pt-BR" dirty="0" smtClean="0"/>
              <a:t>LEMOS. Publicado </a:t>
            </a:r>
            <a:r>
              <a:rPr lang="pt-BR" dirty="0"/>
              <a:t>no DEJT em 25-04-2014</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94</a:t>
            </a:fld>
            <a:endParaRPr lang="pt-BR"/>
          </a:p>
        </p:txBody>
      </p:sp>
    </p:spTree>
    <p:extLst>
      <p:ext uri="{BB962C8B-B14F-4D97-AF65-F5344CB8AC3E}">
        <p14:creationId xmlns:p14="http://schemas.microsoft.com/office/powerpoint/2010/main" val="20613680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Validade do regime 12 x 36 – TRT 9ª Região</a:t>
            </a:r>
            <a:endParaRPr lang="pt-BR" b="1" dirty="0"/>
          </a:p>
        </p:txBody>
      </p:sp>
      <p:sp>
        <p:nvSpPr>
          <p:cNvPr id="3" name="Espaço Reservado para Conteúdo 2"/>
          <p:cNvSpPr>
            <a:spLocks noGrp="1"/>
          </p:cNvSpPr>
          <p:nvPr>
            <p:ph idx="1"/>
          </p:nvPr>
        </p:nvSpPr>
        <p:spPr/>
        <p:txBody>
          <a:bodyPr>
            <a:normAutofit fontScale="85000" lnSpcReduction="20000"/>
          </a:bodyPr>
          <a:lstStyle/>
          <a:p>
            <a:r>
              <a:rPr lang="pt-BR" dirty="0" smtClean="0"/>
              <a:t>REGIME </a:t>
            </a:r>
            <a:r>
              <a:rPr lang="pt-BR" dirty="0"/>
              <a:t>12X36 - VALIDADE - PREVISÃO CONVENCIONAL - Deve ser convalidado o regime de compensação de jornada 12X36, expressamente previsto nos instrumentos normativos. Assim, por força do contido no artigo 7º, XXVI, da Constituição Federal, que impõe o reconhecimento dos acordos e convenções coletivas, </a:t>
            </a:r>
            <a:r>
              <a:rPr lang="pt-BR" sz="2800" dirty="0"/>
              <a:t>deve-se validar o regime 12X36. Sentença que se mantém.</a:t>
            </a:r>
          </a:p>
          <a:p>
            <a:r>
              <a:rPr lang="pt-BR" sz="2800" dirty="0"/>
              <a:t>TRT-PR-01298-2012-658-09-00-4-ACO-20092-2013 - 6A. TURMA. Relator: SÉRGIO MURILO RODRIGUES LEMOS. Publicado no DEJT em </a:t>
            </a:r>
            <a:r>
              <a:rPr lang="pt-BR" sz="2800" dirty="0" smtClean="0"/>
              <a:t>31-05-2013</a:t>
            </a:r>
            <a:endParaRPr lang="pt-BR" sz="28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95</a:t>
            </a:fld>
            <a:endParaRPr lang="pt-BR"/>
          </a:p>
        </p:txBody>
      </p:sp>
    </p:spTree>
    <p:extLst>
      <p:ext uri="{BB962C8B-B14F-4D97-AF65-F5344CB8AC3E}">
        <p14:creationId xmlns:p14="http://schemas.microsoft.com/office/powerpoint/2010/main" val="199970301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Validade do regime 12 x 36 – TRT </a:t>
            </a:r>
            <a:r>
              <a:rPr lang="pt-BR" b="1" dirty="0" smtClean="0"/>
              <a:t>15ª </a:t>
            </a:r>
            <a:r>
              <a:rPr lang="pt-BR" b="1" dirty="0"/>
              <a:t>Região</a:t>
            </a:r>
            <a:endParaRPr lang="pt-BR" dirty="0"/>
          </a:p>
        </p:txBody>
      </p:sp>
      <p:sp>
        <p:nvSpPr>
          <p:cNvPr id="3" name="Espaço Reservado para Conteúdo 2"/>
          <p:cNvSpPr>
            <a:spLocks noGrp="1"/>
          </p:cNvSpPr>
          <p:nvPr>
            <p:ph idx="1"/>
          </p:nvPr>
        </p:nvSpPr>
        <p:spPr/>
        <p:txBody>
          <a:bodyPr>
            <a:normAutofit lnSpcReduction="10000"/>
          </a:bodyPr>
          <a:lstStyle/>
          <a:p>
            <a:r>
              <a:rPr lang="pt-BR" sz="2700" dirty="0" smtClean="0"/>
              <a:t>HORAS EXTRAS. JORNADA 12X36. VALIDADE DA PACTUAÇÃO COLETIVA.</a:t>
            </a:r>
          </a:p>
          <a:p>
            <a:r>
              <a:rPr lang="pt-BR" sz="2700" dirty="0" smtClean="0"/>
              <a:t>Estabelecido o regime 12x36 através de convenção coletiva, não há como considerá-lo nulo, tendo em vista que a adoção de tal sistema, com a assistência sindical, obedece o quanto disposto pelo artigo 7º, XXVI, da Constituição Federal. A jornada em questão é mais benéfica ao trabalhador, eis que proporciona alternadamente um dia livre, não se podendo admitir que o obreiro, após</a:t>
            </a:r>
            <a:endParaRPr lang="pt-BR" sz="2700" b="1"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96</a:t>
            </a:fld>
            <a:endParaRPr lang="pt-BR"/>
          </a:p>
        </p:txBody>
      </p:sp>
    </p:spTree>
    <p:extLst>
      <p:ext uri="{BB962C8B-B14F-4D97-AF65-F5344CB8AC3E}">
        <p14:creationId xmlns:p14="http://schemas.microsoft.com/office/powerpoint/2010/main" val="219916776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20000"/>
          </a:bodyPr>
          <a:lstStyle/>
          <a:p>
            <a:r>
              <a:rPr lang="pt-BR" sz="3200" dirty="0"/>
              <a:t>gozar </a:t>
            </a:r>
            <a:r>
              <a:rPr lang="pt-BR" sz="3200" dirty="0" smtClean="0"/>
              <a:t>de tal benefício, queira descaracterizá-lo depois da ruptura </a:t>
            </a:r>
            <a:r>
              <a:rPr lang="pt-BR" sz="3200" dirty="0"/>
              <a:t>contratual, com fundamento em jornada mais penosa e prejudicial à saúde. Devidas como extras apenas as horas cumpridas </a:t>
            </a:r>
            <a:r>
              <a:rPr lang="pt-BR" sz="3200" u="sng" dirty="0"/>
              <a:t>após</a:t>
            </a:r>
            <a:r>
              <a:rPr lang="pt-BR" sz="3200" dirty="0"/>
              <a:t> a 12ª diária. </a:t>
            </a:r>
          </a:p>
          <a:p>
            <a:r>
              <a:rPr lang="pt-BR" sz="3200" dirty="0"/>
              <a:t>3ª Turma - 5ª Câmara. Processo TRT/15ª Região Nº 0000369-64-2011-5-15-0131. Relatora Gisela R. M. de Araujo e Moraes. Disponível em 18/05/2012.</a:t>
            </a:r>
            <a:r>
              <a:rPr lang="pt-BR" sz="3200" b="1" dirty="0"/>
              <a:t>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97</a:t>
            </a:fld>
            <a:endParaRPr lang="pt-BR"/>
          </a:p>
        </p:txBody>
      </p:sp>
    </p:spTree>
    <p:extLst>
      <p:ext uri="{BB962C8B-B14F-4D97-AF65-F5344CB8AC3E}">
        <p14:creationId xmlns:p14="http://schemas.microsoft.com/office/powerpoint/2010/main" val="202972303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b="1" dirty="0" smtClean="0"/>
              <a:t>Validade do </a:t>
            </a:r>
            <a:r>
              <a:rPr lang="pt-BR" b="1" dirty="0"/>
              <a:t>regime 12 x </a:t>
            </a:r>
            <a:r>
              <a:rPr lang="pt-BR" b="1" dirty="0" smtClean="0"/>
              <a:t>36</a:t>
            </a:r>
            <a:endParaRPr lang="pt-BR" b="1" dirty="0">
              <a:solidFill>
                <a:srgbClr val="FF0000"/>
              </a:solidFill>
            </a:endParaRPr>
          </a:p>
        </p:txBody>
      </p:sp>
      <p:sp>
        <p:nvSpPr>
          <p:cNvPr id="3" name="Espaço Reservado para Conteúdo 2"/>
          <p:cNvSpPr>
            <a:spLocks noGrp="1"/>
          </p:cNvSpPr>
          <p:nvPr>
            <p:ph idx="1"/>
          </p:nvPr>
        </p:nvSpPr>
        <p:spPr/>
        <p:txBody>
          <a:bodyPr>
            <a:normAutofit fontScale="92500" lnSpcReduction="20000"/>
          </a:bodyPr>
          <a:lstStyle/>
          <a:p>
            <a:r>
              <a:rPr lang="pt-BR" sz="3200" dirty="0" smtClean="0"/>
              <a:t>Decisão da SDI – I, TST – 05/05/2010 – Existência de </a:t>
            </a:r>
            <a:r>
              <a:rPr lang="pt-BR" sz="3200" dirty="0"/>
              <a:t>norma coletiva que prevê compensação de jornada inviabiliza horas </a:t>
            </a:r>
            <a:r>
              <a:rPr lang="pt-BR" sz="3200" dirty="0" smtClean="0"/>
              <a:t>extras</a:t>
            </a:r>
          </a:p>
          <a:p>
            <a:r>
              <a:rPr lang="pt-BR" dirty="0" smtClean="0"/>
              <a:t>Argumento do reclamante: mesmo com norma coletiva, o regime de trabalho 12x36 é ilegal; fere princípio de proteção à saúde física do trabalhador. </a:t>
            </a:r>
          </a:p>
          <a:p>
            <a:r>
              <a:rPr lang="pt-BR" dirty="0" smtClean="0"/>
              <a:t>Validade do regime de compensação 12 x 36 confirmada pelo ministro Augusto César Leite de Carvalho, relator do processo.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98</a:t>
            </a:fld>
            <a:endParaRPr lang="pt-BR"/>
          </a:p>
        </p:txBody>
      </p:sp>
    </p:spTree>
    <p:extLst>
      <p:ext uri="{BB962C8B-B14F-4D97-AF65-F5344CB8AC3E}">
        <p14:creationId xmlns:p14="http://schemas.microsoft.com/office/powerpoint/2010/main" val="121194964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ítulo 1"/>
          <p:cNvSpPr>
            <a:spLocks noGrp="1"/>
          </p:cNvSpPr>
          <p:nvPr>
            <p:ph type="title"/>
          </p:nvPr>
        </p:nvSpPr>
        <p:spPr/>
        <p:txBody>
          <a:bodyPr>
            <a:normAutofit fontScale="90000"/>
          </a:bodyPr>
          <a:lstStyle/>
          <a:p>
            <a:r>
              <a:rPr lang="pt-BR" altLang="pt-BR" dirty="0" smtClean="0"/>
              <a:t>Tipos de prorrogação de jornada</a:t>
            </a:r>
          </a:p>
        </p:txBody>
      </p:sp>
      <p:sp>
        <p:nvSpPr>
          <p:cNvPr id="62467" name="Espaço Reservado para Conteúdo 2"/>
          <p:cNvSpPr>
            <a:spLocks noGrp="1"/>
          </p:cNvSpPr>
          <p:nvPr>
            <p:ph idx="1"/>
          </p:nvPr>
        </p:nvSpPr>
        <p:spPr/>
        <p:txBody>
          <a:bodyPr>
            <a:normAutofit fontScale="92500" lnSpcReduction="20000"/>
          </a:bodyPr>
          <a:lstStyle/>
          <a:p>
            <a:r>
              <a:rPr lang="pt-BR" altLang="pt-BR" dirty="0" smtClean="0"/>
              <a:t>5) </a:t>
            </a:r>
            <a:r>
              <a:rPr lang="pt-BR" altLang="pt-BR" dirty="0"/>
              <a:t>Acordo de prorrogação de jornada – Art. 59 CLT – banco de horas (§2º)</a:t>
            </a:r>
          </a:p>
          <a:p>
            <a:r>
              <a:rPr lang="pt-BR" altLang="pt-BR" dirty="0" smtClean="0"/>
              <a:t>Mediante acordo escrito - ACT/ CCT</a:t>
            </a:r>
          </a:p>
          <a:p>
            <a:r>
              <a:rPr lang="pt-BR" altLang="pt-BR" dirty="0" smtClean="0"/>
              <a:t>Limite: máximo de 2h por dia – compensação período anual</a:t>
            </a:r>
          </a:p>
          <a:p>
            <a:r>
              <a:rPr lang="pt-BR" altLang="pt-BR" dirty="0" smtClean="0"/>
              <a:t>Exceção: menor de idade – Art. 413, CLT</a:t>
            </a:r>
          </a:p>
          <a:p>
            <a:r>
              <a:rPr lang="pt-BR" dirty="0"/>
              <a:t>rescisão do contrato sem compensação das horas trabalhadas = pagamento como </a:t>
            </a:r>
            <a:r>
              <a:rPr lang="pt-BR" dirty="0" smtClean="0"/>
              <a:t>HE</a:t>
            </a:r>
          </a:p>
          <a:p>
            <a:r>
              <a:rPr lang="pt-BR" dirty="0"/>
              <a:t>folgas não compensadas = sem previsão legal de </a:t>
            </a:r>
            <a:r>
              <a:rPr lang="pt-BR" dirty="0" smtClean="0"/>
              <a:t>desconto</a:t>
            </a:r>
            <a:endParaRPr lang="pt-BR" dirty="0"/>
          </a:p>
        </p:txBody>
      </p:sp>
    </p:spTree>
    <p:extLst>
      <p:ext uri="{BB962C8B-B14F-4D97-AF65-F5344CB8AC3E}">
        <p14:creationId xmlns:p14="http://schemas.microsoft.com/office/powerpoint/2010/main" val="1788329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Técnica">
  <a:themeElements>
    <a:clrScheme name="Técnica">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a">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écnica">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26082</TotalTime>
  <Words>9083</Words>
  <Application>Microsoft Office PowerPoint</Application>
  <PresentationFormat>Apresentação na tela (4:3)</PresentationFormat>
  <Paragraphs>595</Paragraphs>
  <Slides>130</Slides>
  <Notes>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130</vt:i4>
      </vt:variant>
    </vt:vector>
  </HeadingPairs>
  <TitlesOfParts>
    <vt:vector size="137" baseType="lpstr">
      <vt:lpstr>Arial</vt:lpstr>
      <vt:lpstr>Calibri</vt:lpstr>
      <vt:lpstr>Franklin Gothic Book</vt:lpstr>
      <vt:lpstr>Tahoma</vt:lpstr>
      <vt:lpstr>Wingdings</vt:lpstr>
      <vt:lpstr>Wingdings 2</vt:lpstr>
      <vt:lpstr>Técnica</vt:lpstr>
      <vt:lpstr>Duração do TRABALHO 25/04/2015</vt:lpstr>
      <vt:lpstr>Metodologia</vt:lpstr>
      <vt:lpstr>Jornada de trabalho</vt:lpstr>
      <vt:lpstr>Duração do trabalho</vt:lpstr>
      <vt:lpstr>Duração do trabalho</vt:lpstr>
      <vt:lpstr>Denominação: jornada de trabalho ≠ horário de trabalho</vt:lpstr>
      <vt:lpstr>Jornada de trabalho – 1º aspecto</vt:lpstr>
      <vt:lpstr>Jornada de trabalho – 2º aspecto</vt:lpstr>
      <vt:lpstr>Jornada de trabalho – 3º aspecto</vt:lpstr>
      <vt:lpstr>Jornada de trabalho geral</vt:lpstr>
      <vt:lpstr>Súmula Nº 449 TST – conversão da OJ 372 SDI I TST</vt:lpstr>
      <vt:lpstr>Decisão TRT 9ª Região – tempo à disposição</vt:lpstr>
      <vt:lpstr>Apresentação do PowerPoint</vt:lpstr>
      <vt:lpstr>Decisão TRT 15ª Região</vt:lpstr>
      <vt:lpstr>Decisão TRT 9ª Região – tempo à disposição</vt:lpstr>
      <vt:lpstr>Apresentação do PowerPoint</vt:lpstr>
      <vt:lpstr>Decisão TRT 15ª Região</vt:lpstr>
      <vt:lpstr>Apresentação do PowerPoint</vt:lpstr>
      <vt:lpstr>Excluídos do controle de jornada</vt:lpstr>
      <vt:lpstr>Motoristas - alterações</vt:lpstr>
      <vt:lpstr>Motoristas - alterações</vt:lpstr>
      <vt:lpstr>Motoristas –alterações</vt:lpstr>
      <vt:lpstr>Motoristas - alterações</vt:lpstr>
      <vt:lpstr>Decisão TRT 15ª Região</vt:lpstr>
      <vt:lpstr>Apresentação do PowerPoint</vt:lpstr>
      <vt:lpstr>Apresentação do PowerPoint</vt:lpstr>
      <vt:lpstr>Apresentação do PowerPoint</vt:lpstr>
      <vt:lpstr>Excluídos do controle de jornada</vt:lpstr>
      <vt:lpstr>Decisão TRT 9ª Região</vt:lpstr>
      <vt:lpstr>Apresentação do PowerPoint</vt:lpstr>
      <vt:lpstr>Decisão TRT 15ª Região</vt:lpstr>
      <vt:lpstr>Apresentação do PowerPoint</vt:lpstr>
      <vt:lpstr>Decisão TRT 9ª Região - poderes</vt:lpstr>
      <vt:lpstr>Outras situações – excluídos controle de jornada</vt:lpstr>
      <vt:lpstr>Outras situações – excluídos do controle de jornada</vt:lpstr>
      <vt:lpstr>Apresentação do PowerPoint</vt:lpstr>
      <vt:lpstr>Decisão TRT 15ª Região</vt:lpstr>
      <vt:lpstr>Para descontrair...</vt:lpstr>
      <vt:lpstr>Jornadas especiais</vt:lpstr>
      <vt:lpstr>Jornadas especiais – Bancário – Súmula 102 TST</vt:lpstr>
      <vt:lpstr>Apresentação do PowerPoint</vt:lpstr>
      <vt:lpstr>Apresentação do PowerPoint</vt:lpstr>
      <vt:lpstr>Decisão TRT 9ª Região</vt:lpstr>
      <vt:lpstr>Decisão TRT 15ª REGIÃO</vt:lpstr>
      <vt:lpstr>Apresentação do PowerPoint</vt:lpstr>
      <vt:lpstr>Jornadas especiais</vt:lpstr>
      <vt:lpstr>Jornadas especiais</vt:lpstr>
      <vt:lpstr>Jornadas especiais</vt:lpstr>
      <vt:lpstr>Jornadas especiais</vt:lpstr>
      <vt:lpstr>Decisão TRT 9ª Região</vt:lpstr>
      <vt:lpstr>Decisão TRT 9ª Região</vt:lpstr>
      <vt:lpstr>Decisão TRT 15ª Região</vt:lpstr>
      <vt:lpstr>Apresentação do PowerPoint</vt:lpstr>
      <vt:lpstr>Jornadas especiais</vt:lpstr>
      <vt:lpstr>Jornadas especiais - turnos ininterruptos de revezamento</vt:lpstr>
      <vt:lpstr>OJ 360 SDI-I TST: turnos ininterruptos de revezamento</vt:lpstr>
      <vt:lpstr>Horas in itinere</vt:lpstr>
      <vt:lpstr>Horas in itinere</vt:lpstr>
      <vt:lpstr>Requisitos para configuração – horas in itinere:</vt:lpstr>
      <vt:lpstr>Horas in itinere - Súmula 90 TST</vt:lpstr>
      <vt:lpstr>Horas in itinere - Súmula 90 TST</vt:lpstr>
      <vt:lpstr>Horas in itinere - Súmula 320 TST</vt:lpstr>
      <vt:lpstr>Prontidão</vt:lpstr>
      <vt:lpstr>Sobreaviso</vt:lpstr>
      <vt:lpstr>Sobreaviso</vt:lpstr>
      <vt:lpstr>Súmula nº 428 do TST:</vt:lpstr>
      <vt:lpstr>Decisão TRT 15ª Região</vt:lpstr>
      <vt:lpstr>Decisão TRT 9ª Região</vt:lpstr>
      <vt:lpstr>Doméstico – jornada de trabalho</vt:lpstr>
      <vt:lpstr>Domésticos – questões relevantes</vt:lpstr>
      <vt:lpstr>Domésticos – questões relevantes</vt:lpstr>
      <vt:lpstr>Domésticos – questões relevantes</vt:lpstr>
      <vt:lpstr>Domésticos – questões relevantes</vt:lpstr>
      <vt:lpstr>Domésticos – questões relevantes</vt:lpstr>
      <vt:lpstr>Domésticos – questões relevantes</vt:lpstr>
      <vt:lpstr>Domésticos – questões relevantes</vt:lpstr>
      <vt:lpstr>Domésticos – questões relevantes</vt:lpstr>
      <vt:lpstr>Adicionais de horas extras</vt:lpstr>
      <vt:lpstr>Duração do trabalho no mundo</vt:lpstr>
      <vt:lpstr>Prorrogação de jornada</vt:lpstr>
      <vt:lpstr>Possibilidade de prorrogação de jornada - 5 hipóteses:</vt:lpstr>
      <vt:lpstr>Tipos de prorrogação de jornada</vt:lpstr>
      <vt:lpstr>Apresentação do PowerPoint</vt:lpstr>
      <vt:lpstr>Tipos de prorrogação de jornada</vt:lpstr>
      <vt:lpstr>Apresentação do PowerPoint</vt:lpstr>
      <vt:lpstr>Tipos de prorrogação de jornada</vt:lpstr>
      <vt:lpstr>Apresentação do PowerPoint</vt:lpstr>
      <vt:lpstr>Tipos de prorrogação de jornada</vt:lpstr>
      <vt:lpstr>Apresentação do PowerPoint</vt:lpstr>
      <vt:lpstr>Decisão TRT 15ª Região – HE habituais - nulidade do acordo de compensação</vt:lpstr>
      <vt:lpstr>Apresentação do PowerPoint</vt:lpstr>
      <vt:lpstr>Decisão TRT 9ª Região – HE habituais - nulidade do acordo de compensação</vt:lpstr>
      <vt:lpstr>Apresentação do PowerPoint</vt:lpstr>
      <vt:lpstr>Decisão TRT 9ª Região – HE eventuais – validade do acordo de compensação</vt:lpstr>
      <vt:lpstr>Validade do regime 12 x 36 – TRT 9ª Região</vt:lpstr>
      <vt:lpstr>Validade do regime 12 x 36 – TRT 15ª Região</vt:lpstr>
      <vt:lpstr>Apresentação do PowerPoint</vt:lpstr>
      <vt:lpstr>Validade do regime 12 x 36</vt:lpstr>
      <vt:lpstr>Tipos de prorrogação de jornada</vt:lpstr>
      <vt:lpstr>Apresentação do PowerPoint</vt:lpstr>
      <vt:lpstr>Compensação – outras peculiaridades</vt:lpstr>
      <vt:lpstr>Compensação – outras peculiaridades</vt:lpstr>
      <vt:lpstr>Decisão TRT 9ª Região</vt:lpstr>
      <vt:lpstr>Apresentação do PowerPoint</vt:lpstr>
      <vt:lpstr>Jornada de trabalho - observações:</vt:lpstr>
      <vt:lpstr>Observações:</vt:lpstr>
      <vt:lpstr>Ônus da prova da jornada de trabalho – Súmula 338 TST</vt:lpstr>
      <vt:lpstr>Ônus da prova da jornada de trabalho – Súmula 338 TST</vt:lpstr>
      <vt:lpstr>Intervalos</vt:lpstr>
      <vt:lpstr>Intervalos</vt:lpstr>
      <vt:lpstr>Decisão TRT 9ª Região – constitucionalidade Art. 384 CLT</vt:lpstr>
      <vt:lpstr>Apresentação do PowerPoint</vt:lpstr>
      <vt:lpstr>Decisão TRT 15ª Região – constitucionalidade Art. 384 CLT</vt:lpstr>
      <vt:lpstr>Intervalos - peculiaridades</vt:lpstr>
      <vt:lpstr>Intervalos</vt:lpstr>
      <vt:lpstr>Interjornadas ou entrejornadas</vt:lpstr>
      <vt:lpstr>Intervalos computados como tempo de trabalho </vt:lpstr>
      <vt:lpstr>Repouso Semanal Remunerado</vt:lpstr>
      <vt:lpstr>Repouso semanal remunerado</vt:lpstr>
      <vt:lpstr>Repouso semanal remunerado</vt:lpstr>
      <vt:lpstr>PORTARIA MTE Nº 375, de 03/2014</vt:lpstr>
      <vt:lpstr>Feriados civis e religiosos – Lei 9093/95</vt:lpstr>
      <vt:lpstr>Feriados nacionais</vt:lpstr>
      <vt:lpstr>Decisão TRT 15ª Região</vt:lpstr>
      <vt:lpstr>Decisão da Justiça acaba com o feriado de Carnaval em Londrina</vt:lpstr>
      <vt:lpstr>Lojas poderão abrir em feriado de novembro</vt:lpstr>
      <vt:lpstr>Para rir um pouco...</vt:lpstr>
      <vt:lpstr>Para encerrar... Trabalho noturno</vt:lpstr>
      <vt:lpstr>Trabalho noturno</vt:lpstr>
      <vt:lpstr>Para encerrar  mesmo...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Paula</dc:creator>
  <cp:lastModifiedBy>Renato Bernardi</cp:lastModifiedBy>
  <cp:revision>646</cp:revision>
  <cp:lastPrinted>2011-10-05T13:35:12Z</cp:lastPrinted>
  <dcterms:created xsi:type="dcterms:W3CDTF">2010-10-20T16:43:54Z</dcterms:created>
  <dcterms:modified xsi:type="dcterms:W3CDTF">2015-04-23T06:32:26Z</dcterms:modified>
</cp:coreProperties>
</file>