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6" r:id="rId27"/>
    <p:sldId id="287" r:id="rId28"/>
    <p:sldId id="288" r:id="rId29"/>
    <p:sldId id="289" r:id="rId30"/>
    <p:sldId id="292" r:id="rId31"/>
    <p:sldId id="295" r:id="rId32"/>
    <p:sldId id="296" r:id="rId33"/>
    <p:sldId id="305" r:id="rId34"/>
    <p:sldId id="306" r:id="rId35"/>
    <p:sldId id="319" r:id="rId36"/>
    <p:sldId id="320" r:id="rId37"/>
    <p:sldId id="322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4" r:id="rId48"/>
    <p:sldId id="342" r:id="rId49"/>
    <p:sldId id="343" r:id="rId50"/>
    <p:sldId id="344" r:id="rId51"/>
    <p:sldId id="345" r:id="rId52"/>
    <p:sldId id="351" r:id="rId53"/>
    <p:sldId id="353" r:id="rId54"/>
    <p:sldId id="354" r:id="rId55"/>
    <p:sldId id="355" r:id="rId56"/>
    <p:sldId id="356" r:id="rId57"/>
    <p:sldId id="357" r:id="rId58"/>
    <p:sldId id="360" r:id="rId59"/>
    <p:sldId id="361" r:id="rId60"/>
    <p:sldId id="362" r:id="rId61"/>
    <p:sldId id="363" r:id="rId62"/>
    <p:sldId id="365" r:id="rId63"/>
    <p:sldId id="366" r:id="rId64"/>
    <p:sldId id="367" r:id="rId65"/>
    <p:sldId id="369" r:id="rId66"/>
    <p:sldId id="370" r:id="rId67"/>
    <p:sldId id="371" r:id="rId68"/>
    <p:sldId id="372" r:id="rId69"/>
    <p:sldId id="373" r:id="rId70"/>
    <p:sldId id="374" r:id="rId71"/>
    <p:sldId id="375" r:id="rId72"/>
    <p:sldId id="376" r:id="rId73"/>
    <p:sldId id="377" r:id="rId74"/>
    <p:sldId id="378" r:id="rId75"/>
    <p:sldId id="379" r:id="rId76"/>
    <p:sldId id="380" r:id="rId77"/>
    <p:sldId id="381" r:id="rId78"/>
    <p:sldId id="382" r:id="rId79"/>
    <p:sldId id="383" r:id="rId80"/>
    <p:sldId id="386" r:id="rId81"/>
    <p:sldId id="388" r:id="rId82"/>
    <p:sldId id="389" r:id="rId83"/>
    <p:sldId id="390" r:id="rId84"/>
    <p:sldId id="392" r:id="rId85"/>
    <p:sldId id="393" r:id="rId86"/>
    <p:sldId id="394" r:id="rId87"/>
    <p:sldId id="395" r:id="rId8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32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8506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91743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30465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8208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39994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26962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29304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0729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4847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9631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113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7049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653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5985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2296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776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DE7973-D0A8-40F6-903B-2CB6CDAD01D6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18D13A2-9AF6-4A5E-BC34-375EC2DB2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04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LIDES PREVIDENCIÁRIAS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PROJURIS</a:t>
            </a:r>
          </a:p>
          <a:p>
            <a:r>
              <a:rPr lang="pt-BR" dirty="0" smtClean="0"/>
              <a:t>PROFESSOR NATHAN BARROS OSIPE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5412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64801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Tx/>
              <a:buChar char="-"/>
              <a:defRPr/>
            </a:pPr>
            <a:r>
              <a:rPr lang="pt-BR" sz="2400" dirty="0" smtClean="0"/>
              <a:t>Ônus da prova – da administração (diferente do Judiciário)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INSS não tem privilégios processuais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In dubio pro misero (ou uma diligência)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Direito fundamental social x interesse público secundário</a:t>
            </a:r>
          </a:p>
          <a:p>
            <a:pPr marL="0" indent="0">
              <a:buFontTx/>
              <a:buNone/>
              <a:defRPr/>
            </a:pPr>
            <a:endParaRPr lang="pt-BR" sz="2400" dirty="0"/>
          </a:p>
          <a:p>
            <a:pPr marL="0" indent="0">
              <a:buFontTx/>
              <a:buNone/>
              <a:defRPr/>
            </a:pPr>
            <a:r>
              <a:rPr lang="pt-BR" sz="2400" dirty="0" smtClean="0"/>
              <a:t>C) VERDADE MATERIAL</a:t>
            </a:r>
          </a:p>
          <a:p>
            <a:pPr marL="0" indent="0">
              <a:buFontTx/>
              <a:buNone/>
              <a:defRPr/>
            </a:pPr>
            <a:r>
              <a:rPr lang="pt-BR" sz="2400" dirty="0" smtClean="0"/>
              <a:t>- Não verdade real (verdade provável)</a:t>
            </a:r>
            <a:endParaRPr lang="pt-BR" sz="2400" dirty="0"/>
          </a:p>
          <a:p>
            <a:pPr>
              <a:buFontTx/>
              <a:buChar char="-"/>
              <a:defRPr/>
            </a:pPr>
            <a:r>
              <a:rPr lang="pt-BR" sz="2400" dirty="0" smtClean="0"/>
              <a:t>Legitima diligências externas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Não há revelia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6423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-"/>
              <a:defRPr/>
            </a:pPr>
            <a:r>
              <a:rPr lang="pt-BR" sz="2600" dirty="0" smtClean="0"/>
              <a:t>Prazos maiores e possibilidade de relevar </a:t>
            </a:r>
            <a:r>
              <a:rPr lang="pt-BR" sz="2600" dirty="0" err="1" smtClean="0"/>
              <a:t>impestividade</a:t>
            </a:r>
            <a:endParaRPr lang="pt-BR" sz="2600" dirty="0" smtClean="0"/>
          </a:p>
          <a:p>
            <a:pPr>
              <a:buFontTx/>
              <a:buChar char="-"/>
              <a:defRPr/>
            </a:pPr>
            <a:r>
              <a:rPr lang="pt-BR" sz="2600" dirty="0" smtClean="0"/>
              <a:t>Portaria MPS 548/2011, art. 13, II: “propor à composição julgadora </a:t>
            </a:r>
            <a:r>
              <a:rPr lang="pt-BR" sz="2600" b="1" dirty="0" smtClean="0"/>
              <a:t>relevar a intempestividade </a:t>
            </a:r>
            <a:r>
              <a:rPr lang="pt-BR" sz="2600" dirty="0" smtClean="0"/>
              <a:t>de recursos, no corpo do próprio voto, quando fundamentadamente entender que, no mérito, restou demonstrada </a:t>
            </a:r>
            <a:r>
              <a:rPr lang="pt-BR" sz="2600" b="1" dirty="0" smtClean="0"/>
              <a:t>de forma inequívoca a liquidez e certeza do direito da parte</a:t>
            </a:r>
            <a:r>
              <a:rPr lang="pt-BR" sz="2600" dirty="0" smtClean="0"/>
              <a:t>;”</a:t>
            </a:r>
            <a:endParaRPr lang="pt-BR" sz="2600" dirty="0"/>
          </a:p>
          <a:p>
            <a:pPr marL="0" indent="0">
              <a:buFontTx/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73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D) IMPULSO OFICIAL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Dever eventual de a Adm. dar início ao Processo;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Dever de provar o direito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Dever de orientar sobre melhor benefício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Princípio Inquisitivo e dispositivo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Decisões ultra petita e reformatio in pejus</a:t>
            </a:r>
          </a:p>
        </p:txBody>
      </p:sp>
    </p:spTree>
    <p:extLst>
      <p:ext uri="{BB962C8B-B14F-4D97-AF65-F5344CB8AC3E}">
        <p14:creationId xmlns:p14="http://schemas.microsoft.com/office/powerpoint/2010/main" xmlns="" val="29439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pt-BR" sz="2600" dirty="0" smtClean="0"/>
              <a:t>E) MOTIVAÇÃO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Falta gera vício de legalidade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Razões fáticas e jurídicas (</a:t>
            </a:r>
            <a:r>
              <a:rPr lang="pt-BR" sz="2600" dirty="0" err="1" smtClean="0"/>
              <a:t>ex</a:t>
            </a:r>
            <a:r>
              <a:rPr lang="pt-BR" sz="2600" dirty="0" smtClean="0"/>
              <a:t>: correlação entre doença e atividades habituais)</a:t>
            </a:r>
          </a:p>
          <a:p>
            <a:pPr>
              <a:defRPr/>
            </a:pPr>
            <a:r>
              <a:rPr lang="pt-BR" sz="2600" dirty="0" smtClean="0"/>
              <a:t>F) RAZOABILIDADE 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- </a:t>
            </a:r>
            <a:r>
              <a:rPr lang="pt-BR" sz="2600" dirty="0" err="1" smtClean="0"/>
              <a:t>ex</a:t>
            </a:r>
            <a:r>
              <a:rPr lang="pt-BR" sz="2600" dirty="0" smtClean="0"/>
              <a:t>: benefício concedido ilegalmente. Segurado com câncer e 70 anos.</a:t>
            </a:r>
          </a:p>
          <a:p>
            <a:pPr>
              <a:defRPr/>
            </a:pPr>
            <a:r>
              <a:rPr lang="pt-BR" sz="2600" dirty="0" smtClean="0"/>
              <a:t>G) AMPLA DEFESA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- Potencializado pela proteção – amplíssima defesa.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xmlns="" val="29765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H) MORALIDADE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- probidade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I) INSTRUMENTALIDADE DAS FORMAS – recursos sem identificação (folha de rosto)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40824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r>
              <a:rPr lang="pt-BR" altLang="pt-BR" sz="2800" dirty="0" smtClean="0"/>
              <a:t>ESTRUTURA DA PREVIDÊNCIA (2 entidades muito diferentes)</a:t>
            </a:r>
          </a:p>
          <a:p>
            <a:endParaRPr lang="pt-BR" altLang="pt-BR" sz="2800" b="1" dirty="0" smtClean="0"/>
          </a:p>
          <a:p>
            <a:r>
              <a:rPr lang="pt-BR" altLang="pt-BR" sz="2800" b="1" dirty="0" smtClean="0"/>
              <a:t>INSS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Mais de 40 mil servidores, na sua maioria técnicos</a:t>
            </a:r>
          </a:p>
          <a:p>
            <a:r>
              <a:rPr lang="pt-BR" altLang="pt-BR" sz="2800" dirty="0" smtClean="0"/>
              <a:t>Normas rígidas (</a:t>
            </a:r>
            <a:r>
              <a:rPr lang="pt-BR" altLang="pt-BR" sz="2800" dirty="0" err="1" smtClean="0"/>
              <a:t>ex</a:t>
            </a:r>
            <a:r>
              <a:rPr lang="pt-BR" altLang="pt-BR" sz="2800" dirty="0" smtClean="0"/>
              <a:t>: rol de provas)</a:t>
            </a:r>
          </a:p>
          <a:p>
            <a:r>
              <a:rPr lang="pt-BR" altLang="pt-BR" sz="2800" dirty="0" smtClean="0"/>
              <a:t>a) </a:t>
            </a:r>
            <a:r>
              <a:rPr lang="pt-BR" altLang="pt-BR" sz="2800" u="sng" dirty="0" smtClean="0"/>
              <a:t>APS</a:t>
            </a:r>
            <a:r>
              <a:rPr lang="pt-BR" altLang="pt-BR" sz="2800" b="1" u="sng" dirty="0" smtClean="0"/>
              <a:t> </a:t>
            </a:r>
            <a:r>
              <a:rPr lang="pt-BR" altLang="pt-BR" sz="2800" b="1" dirty="0" smtClean="0"/>
              <a:t>– </a:t>
            </a:r>
            <a:r>
              <a:rPr lang="pt-BR" altLang="pt-BR" sz="2800" dirty="0" smtClean="0"/>
              <a:t>atuação curta. Também recebe os recursos e encaminha ao CRPS</a:t>
            </a:r>
          </a:p>
          <a:p>
            <a:pPr>
              <a:buFontTx/>
              <a:buChar char="-"/>
            </a:pPr>
            <a:endParaRPr lang="pt-BR" altLang="pt-BR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4736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634651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/>
              <a:t>b</a:t>
            </a:r>
            <a:r>
              <a:rPr lang="pt-BR" sz="2800" dirty="0" smtClean="0"/>
              <a:t>) </a:t>
            </a:r>
            <a:r>
              <a:rPr lang="pt-BR" sz="2800" u="sng" dirty="0" smtClean="0"/>
              <a:t>SRD</a:t>
            </a:r>
            <a:r>
              <a:rPr lang="pt-BR" sz="2800" dirty="0" smtClean="0"/>
              <a:t> - serviço/seção de reconhecimento de direitos. Toda Gex tem um SRD.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Repassar conhecimentos nacionalizados às APS.</a:t>
            </a:r>
          </a:p>
          <a:p>
            <a:pPr>
              <a:buFontTx/>
              <a:buChar char="-"/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b="1" dirty="0" smtClean="0"/>
              <a:t>MPS/CRPS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Interpreta a norma; busca do fim público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Conselheiros com formação jurídica ou superior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Poder de tutela da adm. Direta sobre indireta – INSS vinculado.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37602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600" u="sng" dirty="0"/>
              <a:t>Composição do CRPS</a:t>
            </a:r>
            <a:endParaRPr lang="pt-BR" sz="2600" dirty="0"/>
          </a:p>
          <a:p>
            <a:pPr>
              <a:defRPr/>
            </a:pPr>
            <a:r>
              <a:rPr lang="pt-BR" sz="2600" dirty="0" smtClean="0"/>
              <a:t>4 conselheiros, 2 pertencentes à sociedade civil (empregados e empregadores) e 2 pertencentes </a:t>
            </a:r>
            <a:r>
              <a:rPr lang="pt-BR" sz="2600" dirty="0"/>
              <a:t>ao governo </a:t>
            </a:r>
            <a:r>
              <a:rPr lang="pt-BR" sz="2600" dirty="0" smtClean="0"/>
              <a:t>(qualquer </a:t>
            </a:r>
            <a:r>
              <a:rPr lang="pt-BR" sz="2600" dirty="0"/>
              <a:t>servidor público federal</a:t>
            </a:r>
            <a:r>
              <a:rPr lang="pt-BR" sz="2600" dirty="0" smtClean="0"/>
              <a:t>). Art. 10, CF.</a:t>
            </a:r>
          </a:p>
          <a:p>
            <a:pPr>
              <a:defRPr/>
            </a:pPr>
            <a:r>
              <a:rPr lang="pt-BR" sz="2600" dirty="0" smtClean="0"/>
              <a:t>Mandato de 2 anos (Conselheiros), com uma recondução possível</a:t>
            </a:r>
            <a:endParaRPr lang="pt-BR" sz="2600" dirty="0"/>
          </a:p>
          <a:p>
            <a:pPr>
              <a:defRPr/>
            </a:pPr>
            <a:r>
              <a:rPr lang="pt-BR" sz="2600" dirty="0" smtClean="0"/>
              <a:t>a) </a:t>
            </a:r>
            <a:r>
              <a:rPr lang="pt-BR" sz="2600" u="sng" dirty="0" smtClean="0"/>
              <a:t>JRPS</a:t>
            </a:r>
            <a:r>
              <a:rPr lang="pt-BR" sz="2600" dirty="0" smtClean="0"/>
              <a:t> (Juntas de Recurso da Previdência Social)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- 29 pelo Brasil (regra 1 por estado)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845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800" dirty="0" smtClean="0"/>
              <a:t>b) </a:t>
            </a:r>
            <a:r>
              <a:rPr lang="pt-BR" sz="2800" dirty="0" err="1" smtClean="0"/>
              <a:t>CAJs</a:t>
            </a:r>
            <a:r>
              <a:rPr lang="pt-BR" sz="2800" dirty="0" smtClean="0"/>
              <a:t> (Câmaras de Julgamento da Previdência Social)</a:t>
            </a:r>
          </a:p>
          <a:p>
            <a:pPr>
              <a:defRPr/>
            </a:pPr>
            <a:r>
              <a:rPr lang="pt-BR" sz="2800" dirty="0" smtClean="0"/>
              <a:t>- </a:t>
            </a:r>
            <a:r>
              <a:rPr lang="pt-BR" sz="2800" dirty="0"/>
              <a:t>São apenas 4, que ficam em </a:t>
            </a:r>
            <a:r>
              <a:rPr lang="pt-BR" sz="2800" dirty="0" smtClean="0"/>
              <a:t>Brasília.</a:t>
            </a:r>
            <a:endParaRPr lang="pt-BR" sz="2800" dirty="0"/>
          </a:p>
          <a:p>
            <a:pPr>
              <a:defRPr/>
            </a:pPr>
            <a:r>
              <a:rPr lang="pt-BR" sz="2800" dirty="0"/>
              <a:t>Foram desconcentradas, e viraram 10! </a:t>
            </a:r>
            <a:r>
              <a:rPr lang="pt-BR" sz="2800" dirty="0" smtClean="0"/>
              <a:t>PR, SP</a:t>
            </a:r>
            <a:r>
              <a:rPr lang="pt-BR" sz="2800" dirty="0"/>
              <a:t>, RJ, </a:t>
            </a:r>
            <a:r>
              <a:rPr lang="pt-BR" sz="2800" dirty="0" smtClean="0"/>
              <a:t>MG, RN</a:t>
            </a:r>
            <a:r>
              <a:rPr lang="pt-BR" sz="2800" dirty="0"/>
              <a:t>. </a:t>
            </a:r>
            <a:r>
              <a:rPr lang="pt-BR" sz="2800" dirty="0" smtClean="0"/>
              <a:t>Permanecem </a:t>
            </a:r>
            <a:r>
              <a:rPr lang="pt-BR" sz="2800" dirty="0"/>
              <a:t>sendo 4 – são composições adjuntas, mas permanecem vinculadas a uma das câmaras de BSB</a:t>
            </a:r>
            <a:r>
              <a:rPr lang="pt-BR" sz="2800" dirty="0" smtClean="0"/>
              <a:t>.</a:t>
            </a:r>
          </a:p>
          <a:p>
            <a:pPr>
              <a:defRPr/>
            </a:pPr>
            <a:r>
              <a:rPr lang="pt-BR" sz="2800" dirty="0" smtClean="0"/>
              <a:t>c) </a:t>
            </a:r>
            <a:r>
              <a:rPr lang="pt-BR" sz="2800" u="sng" dirty="0" smtClean="0"/>
              <a:t>Conselho Pleno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Reunião dos 16 conselheiros titulares das </a:t>
            </a:r>
            <a:r>
              <a:rPr lang="pt-BR" sz="2800" dirty="0" err="1" smtClean="0"/>
              <a:t>CAJs</a:t>
            </a:r>
            <a:r>
              <a:rPr lang="pt-BR" sz="2800" dirty="0" smtClean="0"/>
              <a:t> </a:t>
            </a:r>
          </a:p>
          <a:p>
            <a:pPr marL="0" indent="0">
              <a:buFontTx/>
              <a:buNone/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926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 dirty="0" smtClean="0"/>
              <a:t>- Editar súmulas e uniformizar CRPS</a:t>
            </a:r>
          </a:p>
          <a:p>
            <a:pPr marL="0" indent="0">
              <a:buFontTx/>
              <a:buNone/>
            </a:pPr>
            <a:r>
              <a:rPr lang="pt-BR" altLang="pt-BR" sz="2800" dirty="0" smtClean="0"/>
              <a:t>- </a:t>
            </a:r>
            <a:r>
              <a:rPr lang="pt-BR" altLang="pt-BR" sz="2800" dirty="0" err="1" smtClean="0"/>
              <a:t>Ex</a:t>
            </a:r>
            <a:r>
              <a:rPr lang="pt-BR" altLang="pt-BR" sz="2800" dirty="0" smtClean="0"/>
              <a:t>: Enunciado 5: dever de conceder o melhor benefício e orientar o segurado nesse sentido</a:t>
            </a:r>
          </a:p>
          <a:p>
            <a:pPr marL="0" indent="0">
              <a:buFontTx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7511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1. PROCESSO ADMINISTRATIVO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Conjunto de atos administrativos praticados no âmbito da Previdência Social com o objetivo de verificar se o segurado/dependente faz jus ao benefício pleiteado</a:t>
            </a:r>
          </a:p>
        </p:txBody>
      </p:sp>
    </p:spTree>
    <p:extLst>
      <p:ext uri="{BB962C8B-B14F-4D97-AF65-F5344CB8AC3E}">
        <p14:creationId xmlns:p14="http://schemas.microsoft.com/office/powerpoint/2010/main" xmlns="" val="35258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3. INSS – 1ª INSTÂNCIA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Agendamento</a:t>
            </a:r>
          </a:p>
          <a:p>
            <a:r>
              <a:rPr lang="pt-BR" altLang="pt-BR" sz="2800" dirty="0" err="1" smtClean="0"/>
              <a:t>Arts</a:t>
            </a:r>
            <a:r>
              <a:rPr lang="pt-BR" altLang="pt-BR" sz="2800" dirty="0" smtClean="0"/>
              <a:t>. 176, </a:t>
            </a:r>
            <a:r>
              <a:rPr lang="pt-BR" altLang="pt-BR" sz="2800" dirty="0" err="1" smtClean="0"/>
              <a:t>Dec</a:t>
            </a:r>
            <a:r>
              <a:rPr lang="pt-BR" altLang="pt-BR" sz="2800" dirty="0" smtClean="0"/>
              <a:t> 3048/00; 6º Lei 9784/99, e 576, IN 45/2010 – proibição da recusa de atendimento (CF – direito de petição)</a:t>
            </a:r>
          </a:p>
        </p:txBody>
      </p:sp>
    </p:spTree>
    <p:extLst>
      <p:ext uri="{BB962C8B-B14F-4D97-AF65-F5344CB8AC3E}">
        <p14:creationId xmlns:p14="http://schemas.microsoft.com/office/powerpoint/2010/main" xmlns="" val="35060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t-BR" altLang="pt-BR" sz="2600" dirty="0" smtClean="0"/>
              <a:t>IN 45/2010. Art. 576. Conforme preceitua o art. 176 do RPS, a </a:t>
            </a:r>
            <a:r>
              <a:rPr lang="pt-BR" altLang="pt-BR" sz="2600" b="1" dirty="0" smtClean="0"/>
              <a:t>apresentação de documentação incompleta não constitui motivo para recusa do requerimento </a:t>
            </a:r>
            <a:r>
              <a:rPr lang="pt-BR" altLang="pt-BR" sz="2600" dirty="0" smtClean="0"/>
              <a:t>de benefício, ainda que, de plano, se possa constatar que o segurado não faz jus ao benefício ou serviço que pretende requerer, sendo obrigatória a protocolização de todos os pedidos administrativos, </a:t>
            </a:r>
            <a:r>
              <a:rPr lang="pt-BR" altLang="pt-BR" sz="2600" b="1" dirty="0" smtClean="0"/>
              <a:t>cabendo, se for o caso, a emissão de carta de exigência </a:t>
            </a:r>
            <a:r>
              <a:rPr lang="pt-BR" altLang="pt-BR" sz="2600" dirty="0" smtClean="0"/>
              <a:t>ao requerente, na forma do art. 586.”</a:t>
            </a:r>
          </a:p>
        </p:txBody>
      </p:sp>
    </p:spTree>
    <p:extLst>
      <p:ext uri="{BB962C8B-B14F-4D97-AF65-F5344CB8AC3E}">
        <p14:creationId xmlns:p14="http://schemas.microsoft.com/office/powerpoint/2010/main" xmlns="" val="19890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pt-BR" dirty="0" smtClean="0"/>
              <a:t>-</a:t>
            </a:r>
            <a:r>
              <a:rPr lang="pt-BR" sz="2600" dirty="0" smtClean="0"/>
              <a:t> Comunicação </a:t>
            </a:r>
            <a:r>
              <a:rPr lang="pt-BR" sz="2600" dirty="0"/>
              <a:t>do segurado: ciência nos autos; A.R. (apuração de irregularidade); Telegrama; outro meio</a:t>
            </a:r>
            <a:endParaRPr lang="pt-BR" sz="2600" dirty="0" smtClean="0"/>
          </a:p>
          <a:p>
            <a:pPr>
              <a:defRPr/>
            </a:pPr>
            <a:r>
              <a:rPr lang="pt-BR" sz="2600" dirty="0" smtClean="0"/>
              <a:t>1 – FASE INICIAL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Início: Protocolo nos canais de atendimento</a:t>
            </a:r>
            <a:endParaRPr lang="pt-BR" sz="2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pt-BR" sz="2600" dirty="0" smtClean="0">
                <a:sym typeface="Wingdings" panose="05000000000000000000" pitchFamily="2" charset="2"/>
              </a:rPr>
              <a:t>Requerimento: Central 135; Internet; Unidades de Atendimento (APS, </a:t>
            </a:r>
            <a:r>
              <a:rPr lang="pt-BR" sz="2600" dirty="0" err="1" smtClean="0">
                <a:sym typeface="Wingdings" panose="05000000000000000000" pitchFamily="2" charset="2"/>
              </a:rPr>
              <a:t>PREVmóvel</a:t>
            </a:r>
            <a:r>
              <a:rPr lang="pt-BR" sz="2600" dirty="0" smtClean="0">
                <a:sym typeface="Wingdings" panose="05000000000000000000" pitchFamily="2" charset="2"/>
              </a:rPr>
              <a:t> e </a:t>
            </a:r>
            <a:r>
              <a:rPr lang="pt-BR" sz="2600" dirty="0" err="1" smtClean="0">
                <a:sym typeface="Wingdings" panose="05000000000000000000" pitchFamily="2" charset="2"/>
              </a:rPr>
              <a:t>PREVcidade</a:t>
            </a:r>
            <a:r>
              <a:rPr lang="pt-BR" sz="26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>
                <a:sym typeface="Wingdings" panose="05000000000000000000" pitchFamily="2" charset="2"/>
              </a:rPr>
              <a:t>Fixa a DER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xmlns="" val="31124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dirty="0" smtClean="0"/>
              <a:t>- </a:t>
            </a:r>
            <a:r>
              <a:rPr lang="pt-BR" sz="2500" dirty="0" smtClean="0"/>
              <a:t>Documentos: originais ou autenticados por cartório ou servidor do INSS</a:t>
            </a:r>
          </a:p>
          <a:p>
            <a:pPr marL="0" indent="0">
              <a:buFontTx/>
              <a:buNone/>
              <a:defRPr/>
            </a:pPr>
            <a:r>
              <a:rPr lang="pt-BR" sz="2500" dirty="0" smtClean="0"/>
              <a:t>- Falta deles não implica não recebimento</a:t>
            </a:r>
            <a:endParaRPr lang="pt-BR" sz="2500" dirty="0"/>
          </a:p>
          <a:p>
            <a:pPr>
              <a:defRPr/>
            </a:pPr>
            <a:r>
              <a:rPr lang="pt-BR" sz="2500" dirty="0" smtClean="0"/>
              <a:t>2 – FASE INSTRUTÓRIA</a:t>
            </a:r>
          </a:p>
          <a:p>
            <a:pPr>
              <a:buFontTx/>
              <a:buChar char="-"/>
              <a:defRPr/>
            </a:pPr>
            <a:r>
              <a:rPr lang="pt-BR" sz="2500" dirty="0" smtClean="0"/>
              <a:t>Todos os meios de prova (documental, oral, </a:t>
            </a:r>
            <a:r>
              <a:rPr lang="pt-BR" sz="2500" u="sng" dirty="0" smtClean="0"/>
              <a:t>externa</a:t>
            </a:r>
            <a:r>
              <a:rPr lang="pt-BR" sz="2500" dirty="0" smtClean="0"/>
              <a:t>), salvo se a lei exigir forma determinada</a:t>
            </a:r>
          </a:p>
          <a:p>
            <a:pPr>
              <a:buFontTx/>
              <a:buChar char="-"/>
              <a:defRPr/>
            </a:pPr>
            <a:r>
              <a:rPr lang="pt-BR" sz="2500" dirty="0" smtClean="0"/>
              <a:t>Requerimento: segurado ou Administração (dever de orientar)</a:t>
            </a:r>
          </a:p>
          <a:p>
            <a:pPr>
              <a:buFontTx/>
              <a:buChar char="-"/>
              <a:defRPr/>
            </a:pPr>
            <a:r>
              <a:rPr lang="pt-BR" sz="2500" dirty="0" smtClean="0"/>
              <a:t>Carta de exigências: na falta de documentação. Mínimo 30 dias.</a:t>
            </a:r>
          </a:p>
          <a:p>
            <a:pPr>
              <a:buFontTx/>
              <a:buChar char="-"/>
              <a:defRPr/>
            </a:pPr>
            <a:r>
              <a:rPr lang="pt-BR" sz="2500" dirty="0" smtClean="0"/>
              <a:t>Ofício órgãos públicos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xmlns="" val="17501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Tx/>
              <a:buChar char="-"/>
              <a:defRPr/>
            </a:pPr>
            <a:r>
              <a:rPr lang="pt-BR" sz="2600" dirty="0" smtClean="0"/>
              <a:t>Retenção de documentos: evitar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Prova Oral: 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Entrevista Rural: obrigatória para comprovar trabalho rural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Justificação Administrativa: suprir falta de documento ou provar fato/circunstância de interesse do segurado (ter início de prova, salvo força maior. </a:t>
            </a:r>
            <a:r>
              <a:rPr lang="pt-BR" sz="2600" dirty="0" err="1" smtClean="0"/>
              <a:t>Ex</a:t>
            </a:r>
            <a:r>
              <a:rPr lang="pt-BR" sz="2600" dirty="0" smtClean="0"/>
              <a:t>: 1 doc. de dependência). Procedimento (3 a 6 test.)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Pesquisa externa (verdade material):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Corroborar/confrontar dados/informações</a:t>
            </a:r>
            <a:endParaRPr lang="pt-BR" sz="2600" dirty="0"/>
          </a:p>
          <a:p>
            <a:pPr marL="0" indent="0">
              <a:buFontTx/>
              <a:buNone/>
              <a:defRPr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xmlns="" val="18660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pt-BR" sz="2400" dirty="0" smtClean="0"/>
              <a:t>- Perícia médica</a:t>
            </a:r>
          </a:p>
          <a:p>
            <a:pPr>
              <a:defRPr/>
            </a:pPr>
            <a:r>
              <a:rPr lang="pt-BR" sz="2400" dirty="0" smtClean="0"/>
              <a:t>3 – FASE DECISÓRIA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Dever de emitir explicitamente decisão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Despacho sucinto e fundamentado: relatório, fundamentação (requisitos legais e motivação), e conclusão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Registro no CNIS</a:t>
            </a:r>
            <a:endParaRPr lang="pt-BR" sz="2400" dirty="0"/>
          </a:p>
          <a:p>
            <a:pPr>
              <a:defRPr/>
            </a:pPr>
            <a:r>
              <a:rPr lang="pt-BR" sz="2400" dirty="0" smtClean="0"/>
              <a:t>4 – “Dicas”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Ser “parceiro” do servidor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Requerer J.A.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corregedoria.crps@previdencia.gov.br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3430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4. MPS/CRPS – FASE RECURSAL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r>
              <a:rPr lang="pt-BR" altLang="pt-BR" sz="2400" dirty="0" smtClean="0"/>
              <a:t>CRPS - vinculado ao gabinete do MPS. Sem personalidade jurídica. É um órgão</a:t>
            </a:r>
          </a:p>
          <a:p>
            <a:r>
              <a:rPr lang="pt-BR" altLang="pt-BR" sz="2400" dirty="0" smtClean="0"/>
              <a:t>Função - verificar se o INSS procedeu conforme a lei. Controle jurisdicional na esfera administrativa.</a:t>
            </a:r>
          </a:p>
          <a:p>
            <a:r>
              <a:rPr lang="pt-BR" altLang="pt-BR" sz="2400" dirty="0" smtClean="0"/>
              <a:t>INSS – IN; CRPS – lei e decreto; Judiciário – CF 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0650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584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400" dirty="0" smtClean="0"/>
              <a:t>Formalidade: não exigida</a:t>
            </a:r>
          </a:p>
          <a:p>
            <a:r>
              <a:rPr lang="pt-BR" altLang="pt-BR" sz="2400" dirty="0" smtClean="0"/>
              <a:t>Folha de rosto: não exigida (recomendada)</a:t>
            </a:r>
          </a:p>
          <a:p>
            <a:r>
              <a:rPr lang="pt-BR" altLang="pt-BR" sz="2400" dirty="0" smtClean="0"/>
              <a:t>Endereçamento: não exigido</a:t>
            </a:r>
          </a:p>
          <a:p>
            <a:r>
              <a:rPr lang="pt-BR" altLang="pt-BR" sz="2400" dirty="0" smtClean="0"/>
              <a:t>Recurso: numeração própria (não NB)</a:t>
            </a:r>
          </a:p>
          <a:p>
            <a:r>
              <a:rPr lang="pt-BR" altLang="pt-BR" sz="2400" dirty="0" smtClean="0"/>
              <a:t>Protocolo: no INSS (mero recebedor): agendamento (da ciência ao agendam.)</a:t>
            </a:r>
          </a:p>
          <a:p>
            <a:r>
              <a:rPr lang="pt-BR" altLang="pt-BR" sz="2400" dirty="0" smtClean="0"/>
              <a:t>Sistema e-recursos: INSS digitaliza (em breve recurso online)</a:t>
            </a:r>
          </a:p>
        </p:txBody>
      </p:sp>
    </p:spTree>
    <p:extLst>
      <p:ext uri="{BB962C8B-B14F-4D97-AF65-F5344CB8AC3E}">
        <p14:creationId xmlns:p14="http://schemas.microsoft.com/office/powerpoint/2010/main" xmlns="" val="32459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r>
              <a:rPr lang="pt-BR" altLang="pt-BR" sz="2400" dirty="0" smtClean="0"/>
              <a:t>“Decreto 3.048/99. Art. 307.  A propositura pelo beneficiário de ação judicial que tenha por objeto idêntico pedido sobre o qual versa o processo administrativo </a:t>
            </a:r>
            <a:r>
              <a:rPr lang="pt-BR" altLang="pt-BR" sz="2400" b="1" dirty="0" smtClean="0"/>
              <a:t>importa renúncia ao direito de recorrer na esfera administrativa e desistência do recurso interposto</a:t>
            </a:r>
            <a:r>
              <a:rPr lang="pt-BR" altLang="pt-BR" sz="2400" dirty="0" smtClean="0"/>
              <a:t>”</a:t>
            </a:r>
          </a:p>
          <a:p>
            <a:r>
              <a:rPr lang="pt-BR" altLang="pt-BR" sz="2400" dirty="0" smtClean="0"/>
              <a:t>Prazos: 30 dias. </a:t>
            </a:r>
          </a:p>
          <a:p>
            <a:r>
              <a:rPr lang="pt-BR" altLang="pt-BR" sz="2400" dirty="0" smtClean="0"/>
              <a:t>Contrarrazões – oportunidade de retratação (autotutela)</a:t>
            </a:r>
          </a:p>
          <a:p>
            <a:r>
              <a:rPr lang="pt-BR" altLang="pt-BR" sz="2400" dirty="0" smtClean="0"/>
              <a:t>Pode subir sem contrarrazões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40864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800" dirty="0" smtClean="0"/>
              <a:t>A) JUNTAS DE RECURSO DA PREVIDÊNCIA SOCIAL – JRPS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- Função</a:t>
            </a:r>
            <a:r>
              <a:rPr lang="pt-BR" sz="2800" dirty="0"/>
              <a:t>: revisão legal da atuação do INSS</a:t>
            </a:r>
          </a:p>
          <a:p>
            <a:pPr marL="0" indent="0">
              <a:buFontTx/>
              <a:buNone/>
              <a:defRPr/>
            </a:pPr>
            <a:r>
              <a:rPr lang="pt-BR" sz="2800" dirty="0"/>
              <a:t>- Recurso Ordinário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Prazo</a:t>
            </a:r>
            <a:r>
              <a:rPr lang="pt-BR" sz="2800" dirty="0"/>
              <a:t>: 30d, contados da ciência formalizada. </a:t>
            </a:r>
            <a:r>
              <a:rPr lang="pt-BR" sz="2800" dirty="0" smtClean="0"/>
              <a:t>(A.R)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Intempestividade: </a:t>
            </a:r>
            <a:r>
              <a:rPr lang="pt-BR" sz="2800" dirty="0"/>
              <a:t>§2º, art. 63, lei 9784/99; art. 13 da portaria 548/11 – relator pode propor que se releve a intempestividade, se o direito da parte for líquido e </a:t>
            </a:r>
            <a:r>
              <a:rPr lang="pt-BR" sz="2800" dirty="0" smtClean="0"/>
              <a:t>certo.</a:t>
            </a:r>
            <a:endParaRPr lang="pt-BR" sz="2800" dirty="0"/>
          </a:p>
          <a:p>
            <a:pPr marL="0" indent="0">
              <a:buFontTx/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645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pt-BR" altLang="pt-BR" sz="2800" u="sng" dirty="0"/>
              <a:t>Ato administrativo</a:t>
            </a:r>
            <a:r>
              <a:rPr lang="pt-BR" altLang="pt-BR" sz="2800" dirty="0"/>
              <a:t> – manifestação de vontade da Administração que gera, modifica ou extingue um direito/dever</a:t>
            </a:r>
          </a:p>
          <a:p>
            <a:pPr>
              <a:defRPr/>
            </a:pPr>
            <a:r>
              <a:rPr lang="pt-BR" altLang="pt-BR" sz="2800" u="sng" dirty="0"/>
              <a:t>Requisitos</a:t>
            </a:r>
            <a:r>
              <a:rPr lang="pt-BR" altLang="pt-BR" sz="2800" dirty="0"/>
              <a:t>:</a:t>
            </a:r>
          </a:p>
          <a:p>
            <a:pPr marL="0" indent="0">
              <a:buFontTx/>
              <a:buNone/>
              <a:defRPr/>
            </a:pPr>
            <a:r>
              <a:rPr lang="pt-BR" altLang="pt-BR" sz="2800" dirty="0"/>
              <a:t>Competência: do agente</a:t>
            </a:r>
          </a:p>
          <a:p>
            <a:pPr marL="0" indent="0">
              <a:buFontTx/>
              <a:buNone/>
              <a:defRPr/>
            </a:pPr>
            <a:r>
              <a:rPr lang="pt-BR" altLang="pt-BR" sz="2800" dirty="0"/>
              <a:t>Forma: instrumentalidade x formalismo</a:t>
            </a:r>
          </a:p>
          <a:p>
            <a:pPr marL="0" indent="0">
              <a:buFontTx/>
              <a:buNone/>
              <a:defRPr/>
            </a:pPr>
            <a:r>
              <a:rPr lang="pt-BR" altLang="pt-BR" sz="2800" dirty="0"/>
              <a:t>Motivo: por quê? Motivação das </a:t>
            </a:r>
            <a:r>
              <a:rPr lang="pt-BR" altLang="pt-BR" sz="2800" dirty="0" smtClean="0"/>
              <a:t>decisões</a:t>
            </a:r>
          </a:p>
          <a:p>
            <a:pPr marL="0" indent="0">
              <a:buFontTx/>
              <a:buNone/>
              <a:defRPr/>
            </a:pPr>
            <a:r>
              <a:rPr lang="pt-BR" sz="2800" dirty="0"/>
              <a:t>Objeto: resultado, efeitos, conteúdo. O que o ato produz</a:t>
            </a:r>
          </a:p>
          <a:p>
            <a:pPr marL="0" indent="0">
              <a:buFontTx/>
              <a:buNone/>
              <a:defRPr/>
            </a:pPr>
            <a:r>
              <a:rPr lang="pt-BR" sz="2800" dirty="0"/>
              <a:t>Finalidade: Para que? Interesse público</a:t>
            </a:r>
          </a:p>
          <a:p>
            <a:pPr marL="0" indent="0">
              <a:buFontTx/>
              <a:buNone/>
              <a:defRPr/>
            </a:pPr>
            <a:endParaRPr lang="pt-BR" altLang="pt-BR" sz="2800" dirty="0"/>
          </a:p>
          <a:p>
            <a:pPr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16304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t-BR" altLang="pt-BR" sz="2300" i="1" dirty="0" smtClean="0"/>
              <a:t>ITER</a:t>
            </a:r>
          </a:p>
          <a:p>
            <a:pPr>
              <a:buFontTx/>
              <a:buChar char="-"/>
            </a:pPr>
            <a:r>
              <a:rPr lang="pt-BR" altLang="pt-BR" sz="2300" dirty="0" smtClean="0">
                <a:sym typeface="Wingdings" panose="05000000000000000000" pitchFamily="2" charset="2"/>
              </a:rPr>
              <a:t>relator tem 60 dias para relatar e incluir em pauta</a:t>
            </a:r>
            <a:r>
              <a:rPr lang="pt-BR" altLang="pt-BR" sz="2300" dirty="0" smtClean="0"/>
              <a:t> </a:t>
            </a:r>
          </a:p>
          <a:p>
            <a:pPr>
              <a:buFontTx/>
              <a:buChar char="-"/>
              <a:defRPr/>
            </a:pPr>
            <a:r>
              <a:rPr lang="pt-BR" sz="2300" dirty="0"/>
              <a:t>Relatório e voto de mérito (motivação)</a:t>
            </a:r>
          </a:p>
          <a:p>
            <a:pPr>
              <a:buFontTx/>
              <a:buChar char="-"/>
              <a:defRPr/>
            </a:pPr>
            <a:r>
              <a:rPr lang="pt-BR" sz="2300" dirty="0"/>
              <a:t>Pauta (-5d - internet).  Julgamento público: relator resume; representante do governo, depois empregados e empresas</a:t>
            </a:r>
          </a:p>
          <a:p>
            <a:pPr>
              <a:buFontTx/>
              <a:buChar char="-"/>
              <a:defRPr/>
            </a:pPr>
            <a:r>
              <a:rPr lang="pt-BR" sz="2300" dirty="0"/>
              <a:t>Decisão da maioria (se empate, voto do presidente desempata)</a:t>
            </a:r>
          </a:p>
          <a:p>
            <a:pPr>
              <a:buFontTx/>
              <a:buChar char="-"/>
              <a:defRPr/>
            </a:pPr>
            <a:r>
              <a:rPr lang="pt-BR" sz="2300" dirty="0"/>
              <a:t>Sustentação oral – 15m. Desnecessidade de inscrição (</a:t>
            </a:r>
            <a:r>
              <a:rPr lang="pt-BR" sz="2300" dirty="0" err="1"/>
              <a:t>ex</a:t>
            </a:r>
            <a:r>
              <a:rPr lang="pt-BR" sz="2300" dirty="0"/>
              <a:t>: bursite para corte de frango)</a:t>
            </a:r>
          </a:p>
          <a:p>
            <a:pPr>
              <a:defRPr/>
            </a:pPr>
            <a:r>
              <a:rPr lang="pt-BR" sz="2300" u="sng" dirty="0" err="1" smtClean="0"/>
              <a:t>DecisÃO</a:t>
            </a:r>
            <a:endParaRPr lang="pt-BR" sz="2300" dirty="0"/>
          </a:p>
          <a:p>
            <a:pPr>
              <a:buFontTx/>
              <a:buChar char="-"/>
            </a:pPr>
            <a:endParaRPr lang="pt-BR" altLang="pt-BR" sz="2400" dirty="0" smtClean="0"/>
          </a:p>
          <a:p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270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4403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/>
          <a:lstStyle/>
          <a:p>
            <a:r>
              <a:rPr lang="pt-BR" altLang="pt-BR" sz="2500" dirty="0" smtClean="0"/>
              <a:t>“Portaria MPS 548/2011. Art. 56. É vedado ao INSS escusar-se de cumprir, no prazo regimental, as diligências solicitadas pelas unidades julgadoras do CRPS, bem como </a:t>
            </a:r>
            <a:r>
              <a:rPr lang="pt-BR" altLang="pt-BR" sz="2500" b="1" dirty="0" smtClean="0"/>
              <a:t>deixar de dar efetivo cumprimento </a:t>
            </a:r>
            <a:r>
              <a:rPr lang="pt-BR" altLang="pt-BR" sz="2500" dirty="0" smtClean="0"/>
              <a:t>às decisões do Conselho Pleno e </a:t>
            </a:r>
            <a:r>
              <a:rPr lang="pt-BR" altLang="pt-BR" sz="2500" b="1" dirty="0" smtClean="0"/>
              <a:t>acórdãos definitivos dos órgãos colegiados</a:t>
            </a:r>
            <a:r>
              <a:rPr lang="pt-BR" altLang="pt-BR" sz="2500" dirty="0" smtClean="0"/>
              <a:t>, reduzir ou ampliar o seu alcance ou executá-lo de modo que contrarie ou prejudique seu evidente sentido.”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6451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500" dirty="0" smtClean="0"/>
              <a:t>“Portaria MPS 548/2011. Art. 56. § 1º É de </a:t>
            </a:r>
            <a:r>
              <a:rPr lang="pt-BR" sz="2500" b="1" dirty="0" smtClean="0"/>
              <a:t>trinta dias, contados a partir da data do recebimento do processo na origem</a:t>
            </a:r>
            <a:r>
              <a:rPr lang="pt-BR" sz="2500" dirty="0" smtClean="0"/>
              <a:t>, o prazo para o cumprimento das decisões do CRPS, </a:t>
            </a:r>
            <a:r>
              <a:rPr lang="pt-BR" sz="2500" b="1" dirty="0" smtClean="0"/>
              <a:t>sob pena de responsabilização funcional do servidor que der causa ao retardamento</a:t>
            </a:r>
            <a:r>
              <a:rPr lang="pt-BR" sz="2500" dirty="0" smtClean="0"/>
              <a:t>.”</a:t>
            </a:r>
          </a:p>
          <a:p>
            <a:pPr marL="0" indent="0">
              <a:buFontTx/>
              <a:buNone/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445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5427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/>
          <a:lstStyle/>
          <a:p>
            <a:r>
              <a:rPr lang="pt-BR" altLang="pt-BR" sz="2700" dirty="0" smtClean="0"/>
              <a:t>B) CÂMARAS DE JULGAMENTO DA PREVIDÊNCIA SOCIAL – </a:t>
            </a:r>
            <a:r>
              <a:rPr lang="pt-BR" altLang="pt-BR" sz="2700" dirty="0" err="1" smtClean="0"/>
              <a:t>CAJs</a:t>
            </a:r>
            <a:endParaRPr lang="pt-BR" altLang="pt-BR" sz="2700" dirty="0" smtClean="0"/>
          </a:p>
          <a:p>
            <a:pPr>
              <a:buFontTx/>
              <a:buChar char="-"/>
            </a:pPr>
            <a:r>
              <a:rPr lang="pt-BR" altLang="pt-BR" sz="2700" dirty="0" smtClean="0"/>
              <a:t>Terceira instância administrativa (ou 2ª recursal)</a:t>
            </a:r>
          </a:p>
          <a:p>
            <a:pPr>
              <a:buFontTx/>
              <a:buChar char="-"/>
            </a:pPr>
            <a:r>
              <a:rPr lang="pt-BR" altLang="pt-BR" sz="2700" dirty="0" smtClean="0"/>
              <a:t>Recurso Especial</a:t>
            </a:r>
          </a:p>
          <a:p>
            <a:pPr>
              <a:buFontTx/>
              <a:buChar char="-"/>
            </a:pPr>
            <a:r>
              <a:rPr lang="pt-BR" altLang="pt-BR" sz="2700" dirty="0" smtClean="0"/>
              <a:t>Função – verificar se a JRPS procedeu conforme a lei. </a:t>
            </a:r>
          </a:p>
          <a:p>
            <a:pPr>
              <a:buFontTx/>
              <a:buChar char="-"/>
            </a:pPr>
            <a:r>
              <a:rPr lang="pt-BR" altLang="pt-BR" sz="2700" dirty="0" smtClean="0"/>
              <a:t>Cabimento: para o segurado: sempre. Para o INSS (SRD), só se a JRPS violar a lei.</a:t>
            </a:r>
          </a:p>
          <a:p>
            <a:pPr>
              <a:buFontTx/>
              <a:buChar char="-"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8570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5222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476250"/>
            <a:ext cx="7772400" cy="56197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Tx/>
              <a:buChar char="-"/>
              <a:defRPr/>
            </a:pPr>
            <a:r>
              <a:rPr lang="pt-BR" sz="2600" dirty="0" smtClean="0"/>
              <a:t>APS não faz contrarrazões. Mera recebedora. SRD faz CR. 30 dias contados </a:t>
            </a:r>
            <a:r>
              <a:rPr lang="pt-BR" sz="2600" u="sng" dirty="0" smtClean="0"/>
              <a:t>do recebimento na APS</a:t>
            </a:r>
            <a:r>
              <a:rPr lang="pt-BR" sz="2600" dirty="0" smtClean="0"/>
              <a:t>. 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Segurado: 30d da efetiva ciência</a:t>
            </a:r>
          </a:p>
          <a:p>
            <a:pPr marL="0" indent="0">
              <a:buFontTx/>
              <a:buNone/>
              <a:defRPr/>
            </a:pPr>
            <a:r>
              <a:rPr lang="pt-BR" altLang="pt-BR" sz="2600" dirty="0" smtClean="0"/>
              <a:t>- Sem juízo de admissibilidade no INSS</a:t>
            </a:r>
          </a:p>
        </p:txBody>
      </p:sp>
    </p:spTree>
    <p:extLst>
      <p:ext uri="{BB962C8B-B14F-4D97-AF65-F5344CB8AC3E}">
        <p14:creationId xmlns:p14="http://schemas.microsoft.com/office/powerpoint/2010/main" xmlns="" val="38585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6861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C) CONSELHO PLENO DA PREVIDÊNCIA SOCIAL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Formado por 16 conselheiros (titulares das 4 </a:t>
            </a:r>
            <a:r>
              <a:rPr lang="pt-BR" altLang="pt-BR" sz="2800" dirty="0" err="1" smtClean="0"/>
              <a:t>CAJs</a:t>
            </a:r>
            <a:r>
              <a:rPr lang="pt-BR" altLang="pt-BR" sz="2800" dirty="0" smtClean="0"/>
              <a:t> de Brasília): 8 do governo e 8 da sociedade civil (4 empregados e 4 empregadores). 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Presidente do CRPS não tem direito a voto, apenas coordena o julgamento.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Reúnem-se até 3x/ano</a:t>
            </a:r>
          </a:p>
        </p:txBody>
      </p:sp>
    </p:spTree>
    <p:extLst>
      <p:ext uri="{BB962C8B-B14F-4D97-AF65-F5344CB8AC3E}">
        <p14:creationId xmlns:p14="http://schemas.microsoft.com/office/powerpoint/2010/main" xmlns="" val="2480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Tx/>
              <a:buChar char="-"/>
              <a:defRPr/>
            </a:pPr>
            <a:r>
              <a:rPr lang="pt-BR" sz="2600" dirty="0" smtClean="0"/>
              <a:t>MEDIDAS (não recursos) CABÍVEIS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I) </a:t>
            </a:r>
            <a:r>
              <a:rPr lang="pt-BR" sz="2600" u="sng" dirty="0" smtClean="0"/>
              <a:t>Pedido </a:t>
            </a:r>
            <a:r>
              <a:rPr lang="pt-BR" sz="2600" u="sng" dirty="0"/>
              <a:t>de Uniformização de jurisprudência em caso concreto</a:t>
            </a:r>
            <a:r>
              <a:rPr lang="pt-BR" sz="2600" dirty="0"/>
              <a:t>: </a:t>
            </a:r>
            <a:r>
              <a:rPr lang="pt-BR" sz="2600" dirty="0" smtClean="0"/>
              <a:t>pedido negado na CAJ, </a:t>
            </a:r>
            <a:r>
              <a:rPr lang="pt-BR" sz="2600" dirty="0"/>
              <a:t>mas </a:t>
            </a:r>
            <a:r>
              <a:rPr lang="pt-BR" sz="2600" dirty="0" smtClean="0"/>
              <a:t>há acórdão </a:t>
            </a:r>
            <a:r>
              <a:rPr lang="pt-BR" sz="2600" dirty="0"/>
              <a:t>de outra </a:t>
            </a:r>
            <a:r>
              <a:rPr lang="pt-BR" sz="2600" dirty="0" smtClean="0"/>
              <a:t>CAJ </a:t>
            </a:r>
            <a:r>
              <a:rPr lang="pt-BR" sz="2600" dirty="0"/>
              <a:t>que é divergente, </a:t>
            </a:r>
            <a:r>
              <a:rPr lang="pt-BR" sz="2600" u="sng" dirty="0"/>
              <a:t>nos </a:t>
            </a:r>
            <a:r>
              <a:rPr lang="pt-BR" sz="2600" u="sng" dirty="0" smtClean="0"/>
              <a:t>últimos </a:t>
            </a:r>
            <a:r>
              <a:rPr lang="pt-BR" sz="2600" u="sng" dirty="0"/>
              <a:t>5 anos</a:t>
            </a:r>
            <a:r>
              <a:rPr lang="pt-BR" sz="2600" dirty="0" smtClean="0"/>
              <a:t>.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Prazo: 30 dias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Pedido encaminhado para </a:t>
            </a:r>
            <a:r>
              <a:rPr lang="pt-BR" sz="2600" dirty="0"/>
              <a:t>a </a:t>
            </a:r>
            <a:r>
              <a:rPr lang="pt-BR" sz="2600" u="sng" dirty="0"/>
              <a:t>Câmara que proferiu a decisão</a:t>
            </a:r>
            <a:r>
              <a:rPr lang="pt-BR" sz="2600" dirty="0"/>
              <a:t>.  </a:t>
            </a:r>
            <a:endParaRPr lang="pt-BR" sz="2600" dirty="0" smtClean="0"/>
          </a:p>
          <a:p>
            <a:pPr>
              <a:buFontTx/>
              <a:buChar char="-"/>
              <a:defRPr/>
            </a:pPr>
            <a:r>
              <a:rPr lang="pt-BR" sz="2600" dirty="0" smtClean="0"/>
              <a:t>Presidente verifica </a:t>
            </a:r>
            <a:r>
              <a:rPr lang="pt-BR" sz="2600" dirty="0"/>
              <a:t>a admissibilidade </a:t>
            </a:r>
            <a:r>
              <a:rPr lang="pt-BR" sz="2600" dirty="0" smtClean="0"/>
              <a:t>(prazo e divergência).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Juízo de retratação</a:t>
            </a:r>
          </a:p>
          <a:p>
            <a:pPr>
              <a:buFontTx/>
              <a:buChar char="-"/>
              <a:defRPr/>
            </a:pPr>
            <a:endParaRPr lang="pt-BR" dirty="0"/>
          </a:p>
          <a:p>
            <a:pPr marL="0" indent="0">
              <a:buFontTx/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778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7168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t-BR" altLang="pt-BR" sz="2800" dirty="0" smtClean="0"/>
              <a:t>O CP não decide na forma de acórdão! Ele tem 2 formas de decidir:</a:t>
            </a:r>
          </a:p>
          <a:p>
            <a:r>
              <a:rPr lang="pt-BR" altLang="pt-BR" sz="2800" dirty="0" smtClean="0"/>
              <a:t>a) Resolução: decide de novo a causa, e a Resolução substitui o acórdão da CAJ</a:t>
            </a:r>
          </a:p>
          <a:p>
            <a:r>
              <a:rPr lang="pt-BR" altLang="pt-BR" sz="2800" dirty="0" smtClean="0"/>
              <a:t>b) Súmula/Enunciado: vincula os órgãos julgadores do CRPS (câmaras e juntas). </a:t>
            </a:r>
          </a:p>
          <a:p>
            <a:r>
              <a:rPr lang="pt-BR" altLang="pt-BR" sz="2800" dirty="0"/>
              <a:t>Resolução pode ser contrariada; acórdão/enunciado, não!</a:t>
            </a:r>
          </a:p>
          <a:p>
            <a:r>
              <a:rPr lang="pt-BR" altLang="pt-BR" sz="2800" dirty="0"/>
              <a:t>Sumula não vincula o INSS! INSS não integra o MPS. INSS está vinculado à IN (requisitos milimétricos).</a:t>
            </a:r>
          </a:p>
          <a:p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53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2600" dirty="0" smtClean="0"/>
              <a:t>II) </a:t>
            </a:r>
            <a:r>
              <a:rPr lang="pt-BR" sz="2600" u="sng" dirty="0"/>
              <a:t>Reclamação ao CP</a:t>
            </a:r>
            <a:r>
              <a:rPr lang="pt-BR" sz="2600" dirty="0"/>
              <a:t> - </a:t>
            </a:r>
            <a:r>
              <a:rPr lang="pt-BR" sz="2600" dirty="0" smtClean="0"/>
              <a:t>mais gritante (como </a:t>
            </a:r>
            <a:r>
              <a:rPr lang="pt-BR" sz="2600" dirty="0"/>
              <a:t>a reclamação </a:t>
            </a:r>
            <a:r>
              <a:rPr lang="pt-BR" sz="2600" dirty="0" smtClean="0"/>
              <a:t>constitucional). </a:t>
            </a:r>
            <a:r>
              <a:rPr lang="pt-BR" sz="2600" dirty="0"/>
              <a:t>Quando </a:t>
            </a:r>
            <a:r>
              <a:rPr lang="pt-BR" sz="2600" dirty="0" smtClean="0"/>
              <a:t>JRPS </a:t>
            </a:r>
            <a:r>
              <a:rPr lang="pt-BR" sz="2600" dirty="0"/>
              <a:t>ou CAJ </a:t>
            </a:r>
            <a:r>
              <a:rPr lang="pt-BR" sz="2600" dirty="0" smtClean="0"/>
              <a:t>violam </a:t>
            </a:r>
            <a:r>
              <a:rPr lang="pt-BR" sz="2600" dirty="0"/>
              <a:t>Súmula do </a:t>
            </a:r>
            <a:r>
              <a:rPr lang="pt-BR" sz="2600" dirty="0" smtClean="0"/>
              <a:t>CP (vincula) ou parecer do MPS.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Diretamente ao presidente do CP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Única medida ao CP que suspende a decisão da CAJ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Prazo: 30 dias</a:t>
            </a:r>
          </a:p>
          <a:p>
            <a:pPr>
              <a:buFontTx/>
              <a:buChar char="-"/>
              <a:defRPr/>
            </a:pPr>
            <a:r>
              <a:rPr lang="pt-BR" sz="2600" dirty="0" err="1" smtClean="0"/>
              <a:t>Ex</a:t>
            </a:r>
            <a:r>
              <a:rPr lang="pt-BR" sz="2600" dirty="0" smtClean="0"/>
              <a:t>: ATC com 25 anos de atividade especial. Enunciado 5 </a:t>
            </a:r>
            <a:r>
              <a:rPr lang="pt-BR" sz="2600" dirty="0" smtClean="0">
                <a:sym typeface="Wingdings" panose="05000000000000000000" pitchFamily="2" charset="2"/>
              </a:rPr>
              <a:t> melhor benefício</a:t>
            </a:r>
            <a:endParaRPr lang="pt-BR" sz="2600" dirty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953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7475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-"/>
            </a:pPr>
            <a:r>
              <a:rPr lang="pt-BR" altLang="pt-BR" sz="2600" dirty="0" smtClean="0"/>
              <a:t>cabe também quando a decisão </a:t>
            </a:r>
            <a:r>
              <a:rPr lang="pt-BR" altLang="pt-BR" sz="2600" u="sng" dirty="0" smtClean="0"/>
              <a:t>contrariar parecer da consultoria jurídica do MPS ou súmula da AGU </a:t>
            </a:r>
          </a:p>
          <a:p>
            <a:pPr>
              <a:buFontTx/>
              <a:buChar char="-"/>
            </a:pPr>
            <a:r>
              <a:rPr lang="pt-BR" altLang="pt-BR" sz="2600" dirty="0" smtClean="0"/>
              <a:t>presidente do CRPS faz o juízo de admissibilidade da reclamação (indeferimento irrecorrível).</a:t>
            </a:r>
          </a:p>
          <a:p>
            <a:pPr>
              <a:buFontTx/>
              <a:buChar char="-"/>
            </a:pPr>
            <a:r>
              <a:rPr lang="pt-BR" altLang="pt-BR" sz="2600" dirty="0" smtClean="0"/>
              <a:t>CP pode ensejar à CAJ revisar de ofício, inclusive.</a:t>
            </a:r>
          </a:p>
          <a:p>
            <a:pPr>
              <a:buFontTx/>
              <a:buChar char="-"/>
            </a:pPr>
            <a:r>
              <a:rPr lang="pt-BR" altLang="pt-BR" sz="2600" dirty="0" smtClean="0"/>
              <a:t>CP também pode deliberar sobre perda de mandato dos Conselheiros</a:t>
            </a:r>
          </a:p>
          <a:p>
            <a:pPr>
              <a:buFontTx/>
              <a:buChar char="-"/>
            </a:pPr>
            <a:r>
              <a:rPr lang="pt-BR" altLang="pt-BR" sz="2600" dirty="0" smtClean="0"/>
              <a:t>Exemplos de enunciados:</a:t>
            </a:r>
          </a:p>
          <a:p>
            <a:pPr>
              <a:buFontTx/>
              <a:buChar char="-"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3768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6264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pt-BR" sz="2800" dirty="0" smtClean="0"/>
              <a:t>Interesse público primário: da sociedade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Interesse público secundário: da administração (polêmica)</a:t>
            </a:r>
            <a:endParaRPr lang="pt-BR" sz="2800" dirty="0"/>
          </a:p>
          <a:p>
            <a:pPr>
              <a:defRPr/>
            </a:pPr>
            <a:r>
              <a:rPr lang="pt-BR" sz="2800" u="sng" dirty="0" smtClean="0"/>
              <a:t>Atributos</a:t>
            </a:r>
            <a:r>
              <a:rPr lang="pt-BR" sz="2800" dirty="0" smtClean="0"/>
              <a:t>:</a:t>
            </a:r>
            <a:endParaRPr lang="pt-BR" sz="2800" u="sng" dirty="0"/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Presunção de Legitimidade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Imperatividade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Exigibilidade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Tipicidade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16496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7577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/>
          <a:lstStyle/>
          <a:p>
            <a:r>
              <a:rPr lang="pt-BR" altLang="pt-BR" sz="2500" dirty="0" smtClean="0"/>
              <a:t>CONSELHO PLENO Enunciado Nº 5: “A Previdência Social deve conceder o melhor benefício a que o segurado fizer jus, cabendo ao servidor orientá-lo nesse sentido.”</a:t>
            </a:r>
          </a:p>
          <a:p>
            <a:r>
              <a:rPr lang="pt-BR" altLang="pt-BR" sz="2500" dirty="0" smtClean="0"/>
              <a:t>CONSELHO PLENO Enunciado Nº 13: “A dependência econômica pode ser parcial, devendo, no entanto, representar um auxílio substancial, permanente e necessário, cuja falta acarretaria desequilíbrio dos meios de subsistência do dependente.”(na falta das 3 provas)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580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600" dirty="0" smtClean="0"/>
              <a:t>CONSELHO PLENO Enunciado Nº 18: “Não se indefere benefício sob fundamento de falta de recolhimento de contribuição previdenciária quando esta obrigação for devida pelo empregador.” (doméstico - automaticidade)</a:t>
            </a:r>
          </a:p>
          <a:p>
            <a:pPr>
              <a:defRPr/>
            </a:pPr>
            <a:r>
              <a:rPr lang="pt-BR" sz="2600" dirty="0" smtClean="0"/>
              <a:t>CONSELHO PLENO Enunciado Nº 21: “O simples fornecimento de EPI pelo empregador não exclui a hipótese de exposição do trabalhador aos agentes nocivos à saúde, devendo ser considerado todo o ambiente de trabalho.”</a:t>
            </a:r>
          </a:p>
          <a:p>
            <a:pPr>
              <a:defRPr/>
            </a:pPr>
            <a:endParaRPr lang="pt-BR" dirty="0" smtClean="0"/>
          </a:p>
          <a:p>
            <a:pPr marL="0" indent="0">
              <a:buFontTx/>
              <a:buNone/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435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7782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t-BR" altLang="pt-BR" sz="2800" dirty="0" smtClean="0"/>
              <a:t>CONSELHO PLENO Enunciados Nº 32: “A atividade especial efetivamente desempenhada pelo (a) segurado (a), permite o enquadramento por categoria profissional nos Anexos aos Decretos Nº 53.831/64 e Nº 83.080/79, ainda que divergente do registro em Carteira de Trabalho da Previdência Social CTPS - e/ou Ficha de Registro de Empregados, desde que comprovado o exercício nas mesmas condições de insalubridade, periculosidade ou </a:t>
            </a:r>
            <a:r>
              <a:rPr lang="pt-BR" altLang="pt-BR" sz="2800" dirty="0" err="1" smtClean="0"/>
              <a:t>penosidade</a:t>
            </a:r>
            <a:r>
              <a:rPr lang="pt-BR" altLang="pt-BR" sz="2800" dirty="0" smtClean="0"/>
              <a:t>.” (verdade material)</a:t>
            </a:r>
          </a:p>
        </p:txBody>
      </p:sp>
    </p:spTree>
    <p:extLst>
      <p:ext uri="{BB962C8B-B14F-4D97-AF65-F5344CB8AC3E}">
        <p14:creationId xmlns:p14="http://schemas.microsoft.com/office/powerpoint/2010/main" xmlns="" val="5245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7885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CONSELHO PLENO Enunciado Nº 38: “A revisão dos parâmetros médicos efetuada em sede de benefício por incapacidade não rende ensejo à devolução dos valores recebidos, se presente a boa-fé objetiva.”</a:t>
            </a:r>
          </a:p>
          <a:p>
            <a:r>
              <a:rPr lang="pt-BR" altLang="pt-BR" sz="2800" b="1" dirty="0" smtClean="0"/>
              <a:t>Honorários na via administrativa – não. Fazer contrato</a:t>
            </a:r>
          </a:p>
          <a:p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224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3"/>
          </p:nvPr>
        </p:nvGraphicFramePr>
        <p:xfrm>
          <a:off x="468313" y="476250"/>
          <a:ext cx="8351838" cy="56388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75919"/>
                <a:gridCol w="4175919"/>
              </a:tblGrid>
              <a:tr h="73051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CRPS</a:t>
                      </a:r>
                      <a:endParaRPr lang="pt-BR" sz="28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JUDICIÁRIO</a:t>
                      </a:r>
                      <a:endParaRPr lang="pt-BR" sz="2800" dirty="0"/>
                    </a:p>
                  </a:txBody>
                  <a:tcPr marL="91428" marR="91428" marT="45729" marB="45729"/>
                </a:tc>
              </a:tr>
              <a:tr h="762156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Aplicação literal da LEI e do DECRETO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Pode</a:t>
                      </a:r>
                      <a:r>
                        <a:rPr lang="pt-BR" sz="2200" baseline="0" dirty="0" smtClean="0"/>
                        <a:t> afastá-los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</a:tr>
              <a:tr h="1097505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Direito</a:t>
                      </a:r>
                      <a:r>
                        <a:rPr lang="pt-BR" sz="2200" baseline="0" dirty="0" smtClean="0"/>
                        <a:t> analisado pela SOCIEDADE e PODER PÚBLICO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Direito analisado por membro do PODER PÚBLICO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</a:tr>
              <a:tr h="762156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Lei 9.784/99 – relação de Direito Público 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CPC, natureza civil, entre</a:t>
                      </a:r>
                      <a:r>
                        <a:rPr lang="pt-BR" sz="2200" baseline="0" dirty="0" smtClean="0"/>
                        <a:t> iguais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</a:tr>
              <a:tr h="762156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Proteção ao</a:t>
                      </a:r>
                      <a:r>
                        <a:rPr lang="pt-BR" sz="2200" baseline="0" dirty="0" smtClean="0"/>
                        <a:t> administrado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Privilégios</a:t>
                      </a:r>
                      <a:r>
                        <a:rPr lang="pt-BR" sz="2200" baseline="0" dirty="0" smtClean="0"/>
                        <a:t> processuais à Fazenda Pública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</a:tr>
              <a:tr h="762156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Análise Artesanal – 100 casos por mês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Milhares de processos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</a:tr>
              <a:tr h="762156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Se não conseguir, ainda há o Judiciário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Se não conseguir, acabou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835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862" y="1919284"/>
            <a:ext cx="7773338" cy="1596177"/>
          </a:xfrm>
        </p:spPr>
        <p:txBody>
          <a:bodyPr/>
          <a:lstStyle/>
          <a:p>
            <a:r>
              <a:rPr lang="pt-BR" b="1" dirty="0" smtClean="0"/>
              <a:t>PROCESSO JUDICIAL PREVIDENCIÁRIO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41248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1. INTRODUÇÃO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600200"/>
            <a:ext cx="8229600" cy="4924425"/>
          </a:xfrm>
          <a:prstGeom prst="rect">
            <a:avLst/>
          </a:prstGeom>
        </p:spPr>
        <p:txBody>
          <a:bodyPr/>
          <a:lstStyle/>
          <a:p>
            <a:r>
              <a:rPr lang="pt-BR" altLang="pt-BR" sz="2800" dirty="0" smtClean="0"/>
              <a:t>A realidade previdenciária;</a:t>
            </a:r>
          </a:p>
          <a:p>
            <a:r>
              <a:rPr lang="pt-BR" altLang="pt-BR" sz="2800" dirty="0" smtClean="0"/>
              <a:t>O processo como instrumento de concretização de direitos e a necessidade de seu aperfeiçoamento</a:t>
            </a:r>
          </a:p>
          <a:p>
            <a:r>
              <a:rPr lang="pt-BR" altLang="pt-BR" sz="2800" dirty="0"/>
              <a:t>Outras necessidades de caráter material (legislativo)</a:t>
            </a:r>
          </a:p>
          <a:p>
            <a:r>
              <a:rPr lang="pt-BR" altLang="pt-BR" sz="2800" dirty="0"/>
              <a:t>A instrumentalidade e a necessidade de se conhecer o direito material</a:t>
            </a:r>
          </a:p>
          <a:p>
            <a:endParaRPr lang="pt-BR" altLang="pt-BR" sz="2800" dirty="0" smtClean="0"/>
          </a:p>
          <a:p>
            <a:pPr>
              <a:buFontTx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060523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smtClean="0"/>
              <a:t>2. O direito (material) fundamental à Previdência Social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t-BR" altLang="pt-BR" dirty="0"/>
              <a:t>Direitos de segunda geração, ou direitos sociais: voltados à efetivação das liberdades públicas.</a:t>
            </a:r>
          </a:p>
          <a:p>
            <a:r>
              <a:rPr lang="pt-BR" altLang="pt-BR" dirty="0"/>
              <a:t>"Estes direitos caracterizavam-se por outorgarem ao indivíduo direitos a prestações sociais estatais [...], revelando uma transição das liberdades formais para as liberdades materiais concretas”. (BREGA FILHO, 2002, p. 14</a:t>
            </a:r>
            <a:r>
              <a:rPr lang="pt-BR" altLang="pt-BR" dirty="0" smtClean="0"/>
              <a:t>)</a:t>
            </a:r>
          </a:p>
          <a:p>
            <a:r>
              <a:rPr lang="pt-BR" altLang="pt-BR" dirty="0" err="1"/>
              <a:t>Ex</a:t>
            </a:r>
            <a:r>
              <a:rPr lang="pt-BR" altLang="pt-BR" dirty="0"/>
              <a:t>: educação, o trabalho, a assistência social, a saúde e, também, a </a:t>
            </a:r>
            <a:r>
              <a:rPr lang="pt-BR" altLang="pt-BR" u="sng" dirty="0"/>
              <a:t>previdência social</a:t>
            </a:r>
            <a:r>
              <a:rPr lang="pt-BR" altLang="pt-BR" dirty="0"/>
              <a:t>.</a:t>
            </a:r>
          </a:p>
          <a:p>
            <a:r>
              <a:rPr lang="pt-BR" altLang="pt-BR" dirty="0"/>
              <a:t>Estado de Bem-Estar Social (</a:t>
            </a:r>
            <a:r>
              <a:rPr lang="pt-BR" altLang="pt-BR" dirty="0" err="1"/>
              <a:t>Welfare</a:t>
            </a:r>
            <a:r>
              <a:rPr lang="pt-BR" altLang="pt-BR" dirty="0"/>
              <a:t> </a:t>
            </a:r>
            <a:r>
              <a:rPr lang="pt-BR" altLang="pt-BR" dirty="0" err="1"/>
              <a:t>State</a:t>
            </a:r>
            <a:r>
              <a:rPr lang="pt-BR" altLang="pt-BR" dirty="0"/>
              <a:t>), pós 1ª Guerra Mundial </a:t>
            </a:r>
            <a:r>
              <a:rPr lang="pt-BR" altLang="pt-BR" dirty="0">
                <a:sym typeface="Wingdings" panose="05000000000000000000" pitchFamily="2" charset="2"/>
              </a:rPr>
              <a:t></a:t>
            </a:r>
            <a:r>
              <a:rPr lang="pt-BR" altLang="pt-BR" dirty="0"/>
              <a:t> maior compromisso com os direitos sociais</a:t>
            </a:r>
          </a:p>
          <a:p>
            <a:endParaRPr lang="pt-BR" altLang="pt-BR" dirty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09504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6264275"/>
          </a:xfrm>
          <a:prstGeom prst="rect">
            <a:avLst/>
          </a:prstGeom>
        </p:spPr>
        <p:txBody>
          <a:bodyPr/>
          <a:lstStyle/>
          <a:p>
            <a:r>
              <a:rPr lang="pt-BR" altLang="pt-BR" sz="2600" dirty="0" smtClean="0"/>
              <a:t>Busca do Poder Judiciário</a:t>
            </a:r>
          </a:p>
          <a:p>
            <a:r>
              <a:rPr lang="pt-BR" altLang="pt-BR" sz="2600" dirty="0" smtClean="0"/>
              <a:t>"uma vez não garantidos os direitos sociais pelos demais Poderes é no Judiciário que as pessoas buscam a efetividade" (ALVES e BREGA FILHO,2012, p. 70).</a:t>
            </a:r>
          </a:p>
          <a:p>
            <a:r>
              <a:rPr lang="pt-BR" altLang="pt-BR" sz="2600" dirty="0" smtClean="0"/>
              <a:t>- Há lide (conflito de interesses): autor X INSS (conflito individual ou estrutural?)</a:t>
            </a:r>
          </a:p>
          <a:p>
            <a:r>
              <a:rPr lang="pt-BR" altLang="pt-BR" sz="2600" dirty="0" smtClean="0"/>
              <a:t>- Executivo x Judiciário: sistema de freios e contrapesos. Controle judicial do ato administrativo: legalidade E juridicidade</a:t>
            </a:r>
            <a:r>
              <a:rPr lang="pt-BR" alt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669064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88913"/>
            <a:ext cx="8229600" cy="5942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Consequência: atolamento da máquina judiciária (federal E estadual)</a:t>
            </a:r>
          </a:p>
          <a:p>
            <a:r>
              <a:rPr lang="pt-BR" altLang="pt-BR" sz="2600" dirty="0" smtClean="0"/>
              <a:t>De acordo com o Departamento de Pesquisas Judiciárias do conselho Nacional de Justiça, o INSS é o maior litigante nacional, figurando como parte em 34,35% dos processos da Justiça Federal (Justiça Comum) e em </a:t>
            </a:r>
            <a:r>
              <a:rPr lang="pt-BR" altLang="pt-BR" sz="2600" b="1" u="sng" dirty="0" smtClean="0"/>
              <a:t>79,09%</a:t>
            </a:r>
            <a:r>
              <a:rPr lang="pt-BR" altLang="pt-BR" sz="2600" dirty="0" smtClean="0"/>
              <a:t> dos processos em trâmite nos Juizados Especiais Federais.</a:t>
            </a:r>
          </a:p>
        </p:txBody>
      </p:sp>
    </p:spTree>
    <p:extLst>
      <p:ext uri="{BB962C8B-B14F-4D97-AF65-F5344CB8AC3E}">
        <p14:creationId xmlns:p14="http://schemas.microsoft.com/office/powerpoint/2010/main" xmlns="" val="29887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t-BR" altLang="pt-BR" sz="2800" dirty="0" smtClean="0"/>
              <a:t>Presunção de boa-fé dos atos praticados (segurado também)</a:t>
            </a:r>
          </a:p>
          <a:p>
            <a:r>
              <a:rPr lang="pt-BR" altLang="pt-BR" sz="2800" dirty="0" smtClean="0"/>
              <a:t>Atuação conforme a LEI e o DIREITO</a:t>
            </a:r>
          </a:p>
          <a:p>
            <a:r>
              <a:rPr lang="pt-BR" altLang="pt-BR" sz="2800" dirty="0" smtClean="0"/>
              <a:t>Dever de prestar os esclarecimentos necessários</a:t>
            </a:r>
          </a:p>
          <a:p>
            <a:r>
              <a:rPr lang="pt-BR" altLang="pt-BR" sz="2800" dirty="0" smtClean="0"/>
              <a:t>Publicidade dos atos praticados</a:t>
            </a:r>
          </a:p>
          <a:p>
            <a:r>
              <a:rPr lang="pt-BR" altLang="pt-BR" sz="2800" dirty="0" smtClean="0"/>
              <a:t>Identificação do servidor responsável</a:t>
            </a:r>
          </a:p>
          <a:p>
            <a:r>
              <a:rPr lang="pt-BR" altLang="pt-BR" sz="2800" dirty="0" smtClean="0"/>
              <a:t>Vocabulário simples</a:t>
            </a:r>
          </a:p>
          <a:p>
            <a:r>
              <a:rPr lang="pt-BR" altLang="pt-BR" sz="2800" dirty="0" smtClean="0"/>
              <a:t>Proibição de cobrança de despesas processuais</a:t>
            </a:r>
          </a:p>
        </p:txBody>
      </p:sp>
    </p:spTree>
    <p:extLst>
      <p:ext uri="{BB962C8B-B14F-4D97-AF65-F5344CB8AC3E}">
        <p14:creationId xmlns:p14="http://schemas.microsoft.com/office/powerpoint/2010/main" xmlns="" val="7186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Necessidade de se apontar para outras possibilidades: ações coletivas; reforma legislativa; conciliação </a:t>
            </a:r>
            <a:r>
              <a:rPr lang="pt-BR" altLang="pt-BR" sz="2600" dirty="0" err="1" smtClean="0"/>
              <a:t>pré</a:t>
            </a:r>
            <a:r>
              <a:rPr lang="pt-BR" altLang="pt-BR" sz="2600" dirty="0" smtClean="0"/>
              <a:t>-processual (</a:t>
            </a:r>
            <a:r>
              <a:rPr lang="pt-BR" altLang="pt-BR" sz="2600" dirty="0" err="1" smtClean="0"/>
              <a:t>desjudicialização</a:t>
            </a:r>
            <a:r>
              <a:rPr lang="pt-BR" altLang="pt-BR" sz="2600" dirty="0" smtClean="0"/>
              <a:t>) – cabe conciliação?</a:t>
            </a:r>
          </a:p>
          <a:p>
            <a:r>
              <a:rPr lang="pt-BR" altLang="pt-BR" sz="2600" dirty="0" smtClean="0"/>
              <a:t>Entretanto, caminhos alternativos nunca suprimirão a via judicial. Por isso a importância de se estudar um processo voltado à solução efetiva (célere e </a:t>
            </a:r>
            <a:r>
              <a:rPr lang="pt-BR" altLang="pt-BR" sz="2600" dirty="0" err="1" smtClean="0"/>
              <a:t>garantista</a:t>
            </a:r>
            <a:r>
              <a:rPr lang="pt-BR" altLang="pt-BR" sz="2600" dirty="0" smtClean="0"/>
              <a:t>) dos conflitos previdenciários.</a:t>
            </a:r>
          </a:p>
        </p:txBody>
      </p:sp>
    </p:spTree>
    <p:extLst>
      <p:ext uri="{BB962C8B-B14F-4D97-AF65-F5344CB8AC3E}">
        <p14:creationId xmlns:p14="http://schemas.microsoft.com/office/powerpoint/2010/main" xmlns="" val="37762074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smtClean="0"/>
              <a:t>3. Processo Civil, relativização do formalismo e colaboração processual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4213" y="2565400"/>
            <a:ext cx="7772400" cy="3500438"/>
          </a:xfrm>
          <a:prstGeom prst="rect">
            <a:avLst/>
          </a:prstGeom>
        </p:spPr>
        <p:txBody>
          <a:bodyPr/>
          <a:lstStyle/>
          <a:p>
            <a:r>
              <a:rPr lang="pt-BR" altLang="pt-BR" b="1" u="sng" dirty="0" smtClean="0"/>
              <a:t>3.1 </a:t>
            </a:r>
            <a:r>
              <a:rPr lang="pt-BR" altLang="pt-BR" b="1" u="sng" dirty="0" err="1"/>
              <a:t>Neoprocessualismo</a:t>
            </a:r>
            <a:endParaRPr lang="pt-BR" altLang="pt-BR" b="1" u="sng" dirty="0"/>
          </a:p>
          <a:p>
            <a:r>
              <a:rPr lang="pt-BR" altLang="pt-BR" dirty="0"/>
              <a:t>Constitucionalismo: limitação do poder arbitrário e garantia dos direitos fundamentais</a:t>
            </a:r>
          </a:p>
          <a:p>
            <a:r>
              <a:rPr lang="pt-BR" altLang="pt-BR" dirty="0" err="1"/>
              <a:t>Neoconstitucionalismo</a:t>
            </a:r>
            <a:r>
              <a:rPr lang="pt-BR" altLang="pt-BR" dirty="0"/>
              <a:t>: CF como centro do sistema; efetivação dos direitos fundamentais; princípios com carga normativa; superioridade da CF</a:t>
            </a:r>
          </a:p>
          <a:p>
            <a:r>
              <a:rPr lang="pt-BR" altLang="pt-BR" dirty="0" err="1"/>
              <a:t>Neoconstitucionalismo</a:t>
            </a:r>
            <a:r>
              <a:rPr lang="pt-BR" altLang="pt-BR" dirty="0"/>
              <a:t> aplicado ao processo: </a:t>
            </a:r>
            <a:r>
              <a:rPr lang="pt-BR" altLang="pt-BR" dirty="0" err="1"/>
              <a:t>neoprocessualismo</a:t>
            </a:r>
            <a:r>
              <a:rPr lang="pt-BR" altLang="pt-BR" dirty="0"/>
              <a:t>.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757462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pt-BR" altLang="pt-BR" sz="2600" dirty="0" smtClean="0"/>
              <a:t>O Estado Constitucional determina uma interpretação processual à luz dos direitos fundamentais para que o processo atinja seu fim maior, qual seja, a paz social alcançada através da justiça.</a:t>
            </a:r>
          </a:p>
          <a:p>
            <a:r>
              <a:rPr lang="pt-BR" altLang="pt-BR" sz="2600" dirty="0" err="1" smtClean="0"/>
              <a:t>Neoprocessualismo</a:t>
            </a:r>
            <a:r>
              <a:rPr lang="pt-BR" altLang="pt-BR" sz="2600" dirty="0" smtClean="0"/>
              <a:t>: direito processual constitucional; FORMALISMO-VALORATIVO (escola gaúcha de processo).</a:t>
            </a:r>
          </a:p>
          <a:p>
            <a:r>
              <a:rPr lang="pt-BR" altLang="pt-BR" sz="2800" dirty="0"/>
              <a:t>Formalismo-valorativo: análise da forma processual à luz dos valores vigentes na sociedade (à luz dos valores preconizados pela Constituição e pelos direitos fundamentais nela insculpidos)</a:t>
            </a:r>
          </a:p>
          <a:p>
            <a:endParaRPr lang="pt-BR" alt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161883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/>
          <a:lstStyle/>
          <a:p>
            <a:r>
              <a:rPr lang="pt-BR" altLang="pt-BR" sz="2600" dirty="0" smtClean="0"/>
              <a:t>- </a:t>
            </a:r>
            <a:r>
              <a:rPr lang="pt-BR" altLang="pt-BR" sz="2600" u="sng" dirty="0" smtClean="0"/>
              <a:t>Importância do formalismo</a:t>
            </a:r>
            <a:r>
              <a:rPr lang="pt-BR" altLang="pt-BR" sz="2600" dirty="0" smtClean="0"/>
              <a:t>:</a:t>
            </a:r>
          </a:p>
          <a:p>
            <a:r>
              <a:rPr lang="pt-BR" altLang="pt-BR" sz="2600" dirty="0" smtClean="0"/>
              <a:t>Abarca a forma propriamente dita (invólucro do ato processual), bem como a delimitação dos poderes faculdades e deveres dos sujeitos processuais, coordenando a atividade destes e ordenando o procedimento. Em suma, diz respeito à totalidade formal do processo.</a:t>
            </a:r>
          </a:p>
          <a:p>
            <a:pPr>
              <a:buFontTx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98185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64087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s-ES_tradnl" altLang="pt-BR" sz="2800" dirty="0" err="1" smtClean="0"/>
              <a:t>Fredie</a:t>
            </a:r>
            <a:r>
              <a:rPr lang="es-ES_tradnl" altLang="pt-BR" sz="2800" dirty="0" smtClean="0"/>
              <a:t> Didier Jr. </a:t>
            </a:r>
            <a:r>
              <a:rPr lang="pt-BR" altLang="pt-BR" sz="2800" dirty="0" smtClean="0"/>
              <a:t>(2001, p. 168)  diz que "o formalismo responde às pueris perguntas: como funciona (o processo) e quais as regras do jogo? Trata-se − em linguagem simples − do regulamento da disputa.“</a:t>
            </a:r>
          </a:p>
          <a:p>
            <a:r>
              <a:rPr lang="pt-BR" altLang="pt-BR" sz="2800" dirty="0" smtClean="0"/>
              <a:t>- a forma empresta "previsibilidade" ao procedimento - impede a desordem, o caos.</a:t>
            </a:r>
          </a:p>
          <a:p>
            <a:r>
              <a:rPr lang="pt-BR" altLang="pt-BR" sz="2800" dirty="0" smtClean="0"/>
              <a:t>Carlos Alberto </a:t>
            </a:r>
            <a:r>
              <a:rPr lang="pt-BR" altLang="pt-BR" sz="2800" dirty="0" err="1" smtClean="0"/>
              <a:t>Alvaro</a:t>
            </a:r>
            <a:r>
              <a:rPr lang="pt-BR" altLang="pt-BR" sz="2800" dirty="0" smtClean="0"/>
              <a:t> de Oliveira (2010a, p. 29), a função do formalismo não é apenas a de ordenar, “[...] mas também de disciplinar o poder do juiz, e, nessa perspectiva, o formalismo processual atua como garantia de liberdade </a:t>
            </a:r>
            <a:r>
              <a:rPr lang="pt-BR" altLang="pt-BR" sz="2800" u="sng" dirty="0" smtClean="0"/>
              <a:t>contra o arbítrio </a:t>
            </a:r>
            <a:r>
              <a:rPr lang="pt-BR" altLang="pt-BR" sz="2800" dirty="0" smtClean="0"/>
              <a:t>dos órgãos que exercem o poder do Estado."</a:t>
            </a:r>
          </a:p>
        </p:txBody>
      </p:sp>
    </p:spTree>
    <p:extLst>
      <p:ext uri="{BB962C8B-B14F-4D97-AF65-F5344CB8AC3E}">
        <p14:creationId xmlns:p14="http://schemas.microsoft.com/office/powerpoint/2010/main" xmlns="" val="2559341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64087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600" dirty="0" smtClean="0"/>
              <a:t>problema: culto à forma; formalismo excessivo.</a:t>
            </a:r>
          </a:p>
          <a:p>
            <a:pPr>
              <a:lnSpc>
                <a:spcPct val="90000"/>
              </a:lnSpc>
            </a:pPr>
            <a:r>
              <a:rPr lang="pt-BR" altLang="pt-BR" sz="2600" dirty="0" smtClean="0"/>
              <a:t>Carlos Alberto </a:t>
            </a:r>
            <a:r>
              <a:rPr lang="pt-BR" altLang="pt-BR" sz="2600" dirty="0" err="1" smtClean="0"/>
              <a:t>Alvaro</a:t>
            </a:r>
            <a:r>
              <a:rPr lang="pt-BR" altLang="pt-BR" sz="2600" dirty="0" smtClean="0"/>
              <a:t> de Oliveira (2006, p. 66) : Pode acontecer que o poder orientador e disciplinador do formalismo, em vez de concorrer para a realização do direito, </a:t>
            </a:r>
            <a:r>
              <a:rPr lang="pt-BR" altLang="pt-BR" sz="2600" u="sng" dirty="0" smtClean="0"/>
              <a:t>aniquile o próprio direito</a:t>
            </a:r>
            <a:r>
              <a:rPr lang="pt-BR" altLang="pt-BR" sz="2600" dirty="0" smtClean="0"/>
              <a:t>. Nesse caso o formalismo se </a:t>
            </a:r>
            <a:r>
              <a:rPr lang="pt-BR" altLang="pt-BR" sz="2600" u="sng" dirty="0" smtClean="0"/>
              <a:t>transforma no seu contrário</a:t>
            </a:r>
            <a:r>
              <a:rPr lang="pt-BR" altLang="pt-BR" sz="2600" dirty="0" smtClean="0"/>
              <a:t>: em vez de colaborar para a realização da justiça material, passa a ser o seu algoz, obstando que o instrumento atinja a sua finalidade essencial.</a:t>
            </a:r>
          </a:p>
        </p:txBody>
      </p:sp>
    </p:spTree>
    <p:extLst>
      <p:ext uri="{BB962C8B-B14F-4D97-AF65-F5344CB8AC3E}">
        <p14:creationId xmlns:p14="http://schemas.microsoft.com/office/powerpoint/2010/main" xmlns="" val="17849585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88913"/>
            <a:ext cx="8229600" cy="5942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700" dirty="0" smtClean="0"/>
              <a:t>busca pelo ponto de equilíbrio: CF.</a:t>
            </a:r>
          </a:p>
          <a:p>
            <a:r>
              <a:rPr lang="pt-BR" altLang="pt-BR" sz="2700" dirty="0" err="1" smtClean="0"/>
              <a:t>sobreprincípios</a:t>
            </a:r>
            <a:r>
              <a:rPr lang="pt-BR" altLang="pt-BR" sz="2700" dirty="0" smtClean="0"/>
              <a:t>: segurança x efetividade, para o alcance do fim: pacificação social. </a:t>
            </a:r>
          </a:p>
          <a:p>
            <a:r>
              <a:rPr lang="pt-BR" altLang="pt-BR" sz="2700" dirty="0" smtClean="0"/>
              <a:t>segurança: garantia contra arbítrio estatal; imutabilidade das decisões; legalidade.</a:t>
            </a:r>
          </a:p>
          <a:p>
            <a:r>
              <a:rPr lang="pt-BR" altLang="pt-BR" sz="2700" dirty="0" smtClean="0"/>
              <a:t>efetividade: direito entregue a tempo; de modo satisfatório, integral.</a:t>
            </a:r>
          </a:p>
          <a:p>
            <a:r>
              <a:rPr lang="pt-BR" altLang="pt-BR" sz="2700" dirty="0" smtClean="0"/>
              <a:t>cuidado com exageros em ambos os aspectos</a:t>
            </a:r>
          </a:p>
        </p:txBody>
      </p:sp>
    </p:spTree>
    <p:extLst>
      <p:ext uri="{BB962C8B-B14F-4D97-AF65-F5344CB8AC3E}">
        <p14:creationId xmlns:p14="http://schemas.microsoft.com/office/powerpoint/2010/main" xmlns="" val="2765897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800" dirty="0" smtClean="0"/>
              <a:t>Carlos Alberto </a:t>
            </a:r>
            <a:r>
              <a:rPr lang="pt-BR" altLang="pt-BR" sz="2800" dirty="0" err="1" smtClean="0"/>
              <a:t>Alvaro</a:t>
            </a:r>
            <a:r>
              <a:rPr lang="pt-BR" altLang="pt-BR" sz="2800" dirty="0" smtClean="0"/>
              <a:t> de Oliveira (2006, p. 63): "nos dias atuais vários fatores vêm determinando uma maior prevalência do valor </a:t>
            </a:r>
            <a:r>
              <a:rPr lang="pt-BR" altLang="pt-BR" sz="2800" u="sng" dirty="0" smtClean="0"/>
              <a:t>efetividade </a:t>
            </a:r>
            <a:r>
              <a:rPr lang="pt-BR" altLang="pt-BR" sz="2800" dirty="0" smtClean="0"/>
              <a:t>sobre o da segurança."</a:t>
            </a:r>
          </a:p>
          <a:p>
            <a:pPr>
              <a:lnSpc>
                <a:spcPct val="90000"/>
              </a:lnSpc>
            </a:pPr>
            <a:r>
              <a:rPr lang="pt-BR" altLang="pt-BR" sz="2800" dirty="0" smtClean="0"/>
              <a:t>Além disso, nessa nova perspectiva dos direitos fundamentais para a aplicação do Direito, ocorre no âmbito processual uma mudança de paradigma, que introduz um Direito </a:t>
            </a:r>
            <a:r>
              <a:rPr lang="pt-BR" altLang="pt-BR" sz="2800" u="sng" dirty="0" smtClean="0"/>
              <a:t>mais flexível </a:t>
            </a:r>
            <a:r>
              <a:rPr lang="pt-BR" altLang="pt-BR" sz="2800" dirty="0" smtClean="0"/>
              <a:t>e determina uma alteração no valor segurança, que passa de um estado estático para um estado dinâmico.</a:t>
            </a:r>
          </a:p>
        </p:txBody>
      </p:sp>
    </p:spTree>
    <p:extLst>
      <p:ext uri="{BB962C8B-B14F-4D97-AF65-F5344CB8AC3E}">
        <p14:creationId xmlns:p14="http://schemas.microsoft.com/office/powerpoint/2010/main" xmlns="" val="12404479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b="1" dirty="0" smtClean="0"/>
              <a:t>Rafael José </a:t>
            </a:r>
            <a:r>
              <a:rPr lang="pt-BR" altLang="pt-BR" sz="2800" b="1" dirty="0" err="1" smtClean="0"/>
              <a:t>Nadim</a:t>
            </a:r>
            <a:r>
              <a:rPr lang="pt-BR" altLang="pt-BR" sz="2800" b="1" dirty="0" smtClean="0"/>
              <a:t> de </a:t>
            </a:r>
            <a:r>
              <a:rPr lang="pt-BR" altLang="pt-BR" sz="2800" b="1" dirty="0" err="1" smtClean="0"/>
              <a:t>Lazari</a:t>
            </a:r>
            <a:r>
              <a:rPr lang="pt-BR" altLang="pt-BR" sz="2800" dirty="0" smtClean="0"/>
              <a:t>: A "desregulamentação proposital" - porém controlada- de alguns elementos procedimentais [...] pode, num futuro não muito distante, se revelar </a:t>
            </a:r>
            <a:r>
              <a:rPr lang="pt-BR" altLang="pt-BR" sz="2800" u="sng" dirty="0" smtClean="0"/>
              <a:t>trágica</a:t>
            </a:r>
            <a:r>
              <a:rPr lang="pt-BR" altLang="pt-BR" sz="2800" dirty="0" smtClean="0"/>
              <a:t>, mas, por outro lado − e assim espera-se −, no que é mais provável, pode se revelar muito </a:t>
            </a:r>
            <a:r>
              <a:rPr lang="pt-BR" altLang="pt-BR" sz="2800" u="sng" dirty="0" smtClean="0"/>
              <a:t>bem sucedida</a:t>
            </a:r>
            <a:r>
              <a:rPr lang="pt-BR" altLang="pt-BR" sz="2800" dirty="0" smtClean="0"/>
              <a:t>.</a:t>
            </a:r>
          </a:p>
          <a:p>
            <a:r>
              <a:rPr lang="pt-BR" altLang="pt-BR" sz="2800" dirty="0" smtClean="0"/>
              <a:t>- pergunta, COMO relativizar o procedimento? A quem cabe a tarefa?</a:t>
            </a:r>
          </a:p>
        </p:txBody>
      </p:sp>
    </p:spTree>
    <p:extLst>
      <p:ext uri="{BB962C8B-B14F-4D97-AF65-F5344CB8AC3E}">
        <p14:creationId xmlns:p14="http://schemas.microsoft.com/office/powerpoint/2010/main" xmlns="" val="23199731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b="1" u="sng" dirty="0" smtClean="0"/>
              <a:t>3.2 Adaptação do procedimento e colaboração processual</a:t>
            </a:r>
          </a:p>
          <a:p>
            <a:r>
              <a:rPr lang="pt-BR" altLang="pt-BR" sz="2600" dirty="0" smtClean="0"/>
              <a:t>Principal resposta: poderes do juiz </a:t>
            </a:r>
          </a:p>
          <a:p>
            <a:r>
              <a:rPr lang="pt-BR" altLang="pt-BR" sz="2600" dirty="0" smtClean="0"/>
              <a:t>Artur César de Souza (2009, p. 331-332): Está-se diante do chamado  princípio da </a:t>
            </a:r>
            <a:r>
              <a:rPr lang="pt-BR" altLang="pt-BR" sz="2600" u="sng" dirty="0" smtClean="0"/>
              <a:t>parcialidade positiva do juiz</a:t>
            </a:r>
            <a:r>
              <a:rPr lang="pt-BR" altLang="pt-BR" sz="2600" dirty="0" smtClean="0"/>
              <a:t>, que preconiza um ativismo judicial voltado à realização, no processo jurisdicional, dos direitos fundamentais individuais e sociais previstos na Constituição Federal</a:t>
            </a:r>
          </a:p>
        </p:txBody>
      </p:sp>
    </p:spTree>
    <p:extLst>
      <p:ext uri="{BB962C8B-B14F-4D97-AF65-F5344CB8AC3E}">
        <p14:creationId xmlns:p14="http://schemas.microsoft.com/office/powerpoint/2010/main" xmlns="" val="93910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3000" dirty="0" smtClean="0"/>
              <a:t>Importância do </a:t>
            </a:r>
            <a:r>
              <a:rPr lang="pt-BR" altLang="pt-BR" sz="3000" b="1" dirty="0" smtClean="0"/>
              <a:t>advogado </a:t>
            </a:r>
            <a:r>
              <a:rPr lang="pt-BR" altLang="pt-BR" sz="3000" dirty="0" smtClean="0"/>
              <a:t>e de este conhecer o </a:t>
            </a:r>
            <a:r>
              <a:rPr lang="pt-BR" altLang="pt-BR" sz="3000" b="1" dirty="0" smtClean="0"/>
              <a:t>processo administrativo previdenciário</a:t>
            </a:r>
            <a:endParaRPr lang="pt-BR" altLang="pt-BR" sz="3000" dirty="0" smtClean="0"/>
          </a:p>
          <a:p>
            <a:r>
              <a:rPr lang="pt-BR" altLang="pt-BR" sz="3000" dirty="0" smtClean="0"/>
              <a:t>Nem sempre ação judicial será a melhor opção</a:t>
            </a:r>
          </a:p>
          <a:p>
            <a:r>
              <a:rPr lang="pt-BR" altLang="pt-BR" sz="3000" dirty="0" smtClean="0"/>
              <a:t>Realidade invariavelmente vai ser diferente. Importância do advogado</a:t>
            </a:r>
          </a:p>
        </p:txBody>
      </p:sp>
    </p:spTree>
    <p:extLst>
      <p:ext uri="{BB962C8B-B14F-4D97-AF65-F5344CB8AC3E}">
        <p14:creationId xmlns:p14="http://schemas.microsoft.com/office/powerpoint/2010/main" xmlns="" val="35231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Risco: arbítrio estatal.</a:t>
            </a:r>
          </a:p>
          <a:p>
            <a:r>
              <a:rPr lang="pt-BR" altLang="pt-BR" sz="2800" dirty="0" smtClean="0"/>
              <a:t>“Mesmo o juiz mais competente não está inteiramente habilitado, </a:t>
            </a:r>
            <a:r>
              <a:rPr lang="pt-BR" altLang="pt-BR" sz="2800" u="sng" dirty="0" smtClean="0"/>
              <a:t>sem a ajuda do advogado</a:t>
            </a:r>
            <a:r>
              <a:rPr lang="pt-BR" altLang="pt-BR" sz="2800" dirty="0" smtClean="0"/>
              <a:t>, a conduzir um processo complicado do ponto de vista prático.” (ALVARO DE OLIVEIRA, 1993, p. 311)</a:t>
            </a:r>
          </a:p>
          <a:p>
            <a:r>
              <a:rPr lang="pt-BR" altLang="pt-BR" sz="2800" dirty="0" smtClean="0"/>
              <a:t>Ditadura dos juízes? Superpoder? Monismo do poder?</a:t>
            </a:r>
          </a:p>
        </p:txBody>
      </p:sp>
    </p:spTree>
    <p:extLst>
      <p:ext uri="{BB962C8B-B14F-4D97-AF65-F5344CB8AC3E}">
        <p14:creationId xmlns:p14="http://schemas.microsoft.com/office/powerpoint/2010/main" xmlns="" val="18003967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Alternativa: Colaboração processual (Daniel </a:t>
            </a:r>
            <a:r>
              <a:rPr lang="pt-BR" altLang="pt-BR" sz="2600" dirty="0" err="1" smtClean="0"/>
              <a:t>Mitidiero</a:t>
            </a:r>
            <a:r>
              <a:rPr lang="pt-BR" altLang="pt-BR" sz="2600" dirty="0" smtClean="0"/>
              <a:t>)</a:t>
            </a:r>
          </a:p>
          <a:p>
            <a:r>
              <a:rPr lang="pt-BR" altLang="pt-BR" sz="2600" dirty="0" smtClean="0"/>
              <a:t>Passagem modelo publicístico para modelo cooperativo</a:t>
            </a:r>
          </a:p>
          <a:p>
            <a:r>
              <a:rPr lang="pt-BR" altLang="pt-BR" sz="2600" dirty="0" smtClean="0"/>
              <a:t>Democracia Participativa</a:t>
            </a:r>
          </a:p>
          <a:p>
            <a:r>
              <a:rPr lang="pt-BR" altLang="pt-BR" sz="2600" dirty="0" smtClean="0"/>
              <a:t>Participação de todos - processo como comunidade de trabalho</a:t>
            </a:r>
          </a:p>
          <a:p>
            <a:r>
              <a:rPr lang="pt-BR" altLang="pt-BR" sz="2600" dirty="0" smtClean="0"/>
              <a:t>Participação no processo como direito fundamental</a:t>
            </a:r>
          </a:p>
          <a:p>
            <a:r>
              <a:rPr lang="pt-BR" altLang="pt-BR" sz="2800" u="sng" dirty="0"/>
              <a:t>Contraditório </a:t>
            </a:r>
            <a:r>
              <a:rPr lang="pt-BR" altLang="pt-BR" sz="2800" dirty="0"/>
              <a:t>cooperativo</a:t>
            </a:r>
          </a:p>
          <a:p>
            <a:endParaRPr lang="pt-BR" alt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2267396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63357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Juiz cooperativo: deveres de esclarecimento, prevenção, </a:t>
            </a:r>
            <a:r>
              <a:rPr lang="pt-BR" altLang="pt-BR" sz="2600" u="sng" dirty="0" smtClean="0"/>
              <a:t>consulta</a:t>
            </a:r>
            <a:r>
              <a:rPr lang="pt-BR" altLang="pt-BR" sz="2600" dirty="0" smtClean="0"/>
              <a:t> e </a:t>
            </a:r>
            <a:r>
              <a:rPr lang="pt-BR" altLang="pt-BR" sz="2600" u="sng" dirty="0" smtClean="0"/>
              <a:t>auxílio </a:t>
            </a:r>
            <a:r>
              <a:rPr lang="pt-BR" altLang="pt-BR" sz="2600" dirty="0" smtClean="0"/>
              <a:t>para com os litigantes (MITIDIERO, 2009, p. 75).</a:t>
            </a:r>
          </a:p>
          <a:p>
            <a:r>
              <a:rPr lang="pt-BR" altLang="pt-BR" sz="2600" dirty="0" smtClean="0"/>
              <a:t>Deveres de Boa-fé das partes.</a:t>
            </a:r>
          </a:p>
          <a:p>
            <a:r>
              <a:rPr lang="pt-BR" altLang="pt-BR" sz="2600" dirty="0" smtClean="0"/>
              <a:t>Francisco Emilio </a:t>
            </a:r>
            <a:r>
              <a:rPr lang="pt-BR" altLang="pt-BR" sz="2600" dirty="0" err="1" smtClean="0"/>
              <a:t>Baleotti</a:t>
            </a:r>
            <a:r>
              <a:rPr lang="pt-BR" altLang="pt-BR" sz="2600" dirty="0" smtClean="0"/>
              <a:t> (p. 395) afirma que "a </a:t>
            </a:r>
            <a:r>
              <a:rPr lang="pt-BR" altLang="pt-BR" sz="2600" u="sng" dirty="0" smtClean="0"/>
              <a:t>adequação procedimental</a:t>
            </a:r>
            <a:r>
              <a:rPr lang="pt-BR" altLang="pt-BR" sz="2600" dirty="0" smtClean="0"/>
              <a:t>, com respeito aos comandos constitucionais, deve ocorrer no plano da </a:t>
            </a:r>
            <a:r>
              <a:rPr lang="pt-BR" altLang="pt-BR" sz="2600" u="sng" dirty="0" smtClean="0"/>
              <a:t>efetivação do contraditório</a:t>
            </a:r>
            <a:r>
              <a:rPr lang="pt-BR" altLang="pt-BR" sz="2600" dirty="0" smtClean="0"/>
              <a:t>.“</a:t>
            </a:r>
          </a:p>
          <a:p>
            <a:r>
              <a:rPr lang="pt-BR" altLang="pt-BR" sz="2600" dirty="0" smtClean="0"/>
              <a:t>Novo CPC trouxe a colaboração</a:t>
            </a:r>
          </a:p>
        </p:txBody>
      </p:sp>
    </p:spTree>
    <p:extLst>
      <p:ext uri="{BB962C8B-B14F-4D97-AF65-F5344CB8AC3E}">
        <p14:creationId xmlns:p14="http://schemas.microsoft.com/office/powerpoint/2010/main" xmlns="" val="1991847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r>
              <a:rPr lang="pt-BR" altLang="pt-BR" sz="3200" b="1" smtClean="0"/>
              <a:t>4. Colaboração e a adequação no processo previdenciário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r>
              <a:rPr lang="pt-BR" altLang="pt-BR" sz="2700" b="1" u="sng" dirty="0" smtClean="0"/>
              <a:t>4.1 Peculiaridades da lide previdenciária</a:t>
            </a:r>
          </a:p>
          <a:p>
            <a:r>
              <a:rPr lang="pt-BR" altLang="pt-BR" sz="2700" dirty="0" smtClean="0"/>
              <a:t>Lide previdenciária: </a:t>
            </a:r>
            <a:r>
              <a:rPr lang="pt-BR" altLang="pt-BR" sz="2700" dirty="0"/>
              <a:t>o objeto do Processo Judicial Previdenciário, portanto, fica restrito ao estudo do processo judicial relativo à concessão e revisão dos benefícios previdenciários, ainda que em um sentido amplo (LOAS).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545026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63373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800" dirty="0" smtClean="0"/>
              <a:t>Características:</a:t>
            </a:r>
          </a:p>
          <a:p>
            <a:pPr>
              <a:lnSpc>
                <a:spcPct val="90000"/>
              </a:lnSpc>
            </a:pPr>
            <a:r>
              <a:rPr lang="pt-BR" altLang="pt-BR" sz="2800" dirty="0" smtClean="0"/>
              <a:t>Litigante habitual - INSS (corpo de procuradores)</a:t>
            </a:r>
          </a:p>
          <a:p>
            <a:pPr>
              <a:lnSpc>
                <a:spcPct val="90000"/>
              </a:lnSpc>
            </a:pPr>
            <a:r>
              <a:rPr lang="pt-BR" altLang="pt-BR" sz="2800" dirty="0" smtClean="0"/>
              <a:t>Hipossuficiência econômica e informacional da parte autora</a:t>
            </a:r>
          </a:p>
          <a:p>
            <a:pPr>
              <a:lnSpc>
                <a:spcPct val="90000"/>
              </a:lnSpc>
            </a:pPr>
            <a:r>
              <a:rPr lang="pt-BR" altLang="pt-BR" sz="2800" dirty="0" smtClean="0"/>
              <a:t>Caráter alimentar do benefício (celeridade)</a:t>
            </a:r>
          </a:p>
        </p:txBody>
      </p:sp>
    </p:spTree>
    <p:extLst>
      <p:ext uri="{BB962C8B-B14F-4D97-AF65-F5344CB8AC3E}">
        <p14:creationId xmlns:p14="http://schemas.microsoft.com/office/powerpoint/2010/main" xmlns="" val="26115243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Código de Processo Previdenciário?</a:t>
            </a:r>
          </a:p>
          <a:p>
            <a:r>
              <a:rPr lang="pt-BR" altLang="pt-BR" sz="2800" dirty="0" smtClean="0"/>
              <a:t>Processo do Trabalho - histórico de desigualdades</a:t>
            </a:r>
          </a:p>
          <a:p>
            <a:r>
              <a:rPr lang="pt-BR" altLang="pt-BR" sz="2800" dirty="0" smtClean="0"/>
              <a:t>Processo Penal - </a:t>
            </a:r>
            <a:r>
              <a:rPr lang="pt-BR" altLang="pt-BR" sz="2800" dirty="0" err="1" smtClean="0"/>
              <a:t>garantismo</a:t>
            </a:r>
            <a:r>
              <a:rPr lang="pt-BR" altLang="pt-BR" sz="2800" dirty="0" smtClean="0"/>
              <a:t> especial</a:t>
            </a:r>
          </a:p>
          <a:p>
            <a:r>
              <a:rPr lang="pt-BR" altLang="pt-BR" sz="2800" dirty="0" smtClean="0"/>
              <a:t>Processo do Consumidor - CPC</a:t>
            </a:r>
          </a:p>
          <a:p>
            <a:r>
              <a:rPr lang="pt-BR" altLang="pt-BR" sz="2800" dirty="0" smtClean="0"/>
              <a:t>Processo Bancário - CPC</a:t>
            </a:r>
          </a:p>
          <a:p>
            <a:r>
              <a:rPr lang="pt-BR" altLang="pt-BR" sz="2800" dirty="0" smtClean="0"/>
              <a:t>Processo Previdenciário - CPC</a:t>
            </a:r>
          </a:p>
        </p:txBody>
      </p:sp>
    </p:spTree>
    <p:extLst>
      <p:ext uri="{BB962C8B-B14F-4D97-AF65-F5344CB8AC3E}">
        <p14:creationId xmlns:p14="http://schemas.microsoft.com/office/powerpoint/2010/main" xmlns="" val="20276453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65976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pt-BR" altLang="pt-BR" sz="2800" b="1" u="sng" smtClean="0"/>
              <a:t>4.2 Competência</a:t>
            </a:r>
          </a:p>
          <a:p>
            <a:r>
              <a:rPr lang="pt-BR" altLang="pt-BR" sz="2800" smtClean="0"/>
              <a:t>Art. 109, I, CF - Justiça Federal</a:t>
            </a:r>
          </a:p>
          <a:p>
            <a:r>
              <a:rPr lang="pt-BR" altLang="pt-BR" sz="2800" smtClean="0"/>
              <a:t>Lei 10.259/01 (art. 3º) - Juizados Especiais Federais - até 60 salários-mínimos (competência absoluta)</a:t>
            </a:r>
          </a:p>
          <a:p>
            <a:r>
              <a:rPr lang="pt-BR" altLang="pt-BR" sz="2800" smtClean="0"/>
              <a:t>Art. 109, § 3º, CF: Serão processadas e julgadas na justiça estadual, no foro do domicílio dos segurados ou beneficiários, as causas em que forem  parte instituição de previdência social e segurado, sempre que a comarca não seja sede de vara do juízo federal, e, se verificada essa condição, a lei poderá permitir que outras causas sejam também processadas e julgadas pela justiça estadual.</a:t>
            </a:r>
          </a:p>
        </p:txBody>
      </p:sp>
    </p:spTree>
    <p:extLst>
      <p:ext uri="{BB962C8B-B14F-4D97-AF65-F5344CB8AC3E}">
        <p14:creationId xmlns:p14="http://schemas.microsoft.com/office/powerpoint/2010/main" xmlns="" val="34728569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700" dirty="0" smtClean="0"/>
              <a:t>Necessidades de regras adaptáveis a todos os procedimentos (não apenas Juizados)</a:t>
            </a:r>
          </a:p>
          <a:p>
            <a:r>
              <a:rPr lang="pt-BR" altLang="pt-BR" sz="2700" b="1" u="sng" dirty="0" smtClean="0"/>
              <a:t>4.3 Colaboração facilitada na lide previdenciária</a:t>
            </a:r>
          </a:p>
          <a:p>
            <a:r>
              <a:rPr lang="pt-BR" altLang="pt-BR" sz="2700" dirty="0" smtClean="0"/>
              <a:t>Clima de beligerância: vitória ou derrota</a:t>
            </a:r>
          </a:p>
          <a:p>
            <a:r>
              <a:rPr lang="pt-BR" altLang="pt-BR" sz="2700" dirty="0" smtClean="0"/>
              <a:t>Assédio processual (Gelson)</a:t>
            </a:r>
          </a:p>
          <a:p>
            <a:r>
              <a:rPr lang="pt-BR" altLang="pt-BR" sz="2700" dirty="0" smtClean="0"/>
              <a:t>Presença do poder público no polo passivo ameniza a disputa</a:t>
            </a:r>
          </a:p>
          <a:p>
            <a:r>
              <a:rPr lang="pt-BR" altLang="pt-BR" sz="2700" dirty="0" smtClean="0"/>
              <a:t>INSS não quer a vitória</a:t>
            </a:r>
          </a:p>
        </p:txBody>
      </p:sp>
    </p:spTree>
    <p:extLst>
      <p:ext uri="{BB962C8B-B14F-4D97-AF65-F5344CB8AC3E}">
        <p14:creationId xmlns:p14="http://schemas.microsoft.com/office/powerpoint/2010/main" xmlns="" val="26811889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/>
          <a:lstStyle/>
          <a:p>
            <a:r>
              <a:rPr lang="pt-BR" altLang="pt-BR" sz="2600" dirty="0" smtClean="0"/>
              <a:t>Colaboração muito mais fácil do que na lide trabalhista</a:t>
            </a:r>
          </a:p>
          <a:p>
            <a:r>
              <a:rPr lang="pt-BR" altLang="pt-BR" sz="2600" dirty="0" smtClean="0"/>
              <a:t>Parte mais parcial é a hipossuficiente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7960826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b="1" u="sng" dirty="0" smtClean="0"/>
              <a:t>4.5 Algumas possibilidades práticas de flexibilização</a:t>
            </a:r>
          </a:p>
          <a:p>
            <a:r>
              <a:rPr lang="pt-BR" altLang="pt-BR" sz="2600" b="1" dirty="0" smtClean="0"/>
              <a:t>Análise e emenda da inicial</a:t>
            </a:r>
          </a:p>
          <a:p>
            <a:r>
              <a:rPr lang="pt-BR" altLang="pt-BR" sz="2600" dirty="0" smtClean="0"/>
              <a:t>"tutela do processo" (Gelson), ou seja, a finalidade de proteger o processo de um trâmite custoso e desnecessário.</a:t>
            </a:r>
          </a:p>
          <a:p>
            <a:r>
              <a:rPr lang="pt-BR" altLang="pt-BR" sz="2600" dirty="0" smtClean="0"/>
              <a:t>Se vício insanável (</a:t>
            </a:r>
            <a:r>
              <a:rPr lang="pt-BR" altLang="pt-BR" sz="2600" dirty="0" err="1" smtClean="0"/>
              <a:t>ex</a:t>
            </a:r>
            <a:r>
              <a:rPr lang="pt-BR" altLang="pt-BR" sz="2600" dirty="0" smtClean="0"/>
              <a:t>: ilegitimidade), extinção. Se sanável (falta de representante legal), busca-se corrigi-lo. </a:t>
            </a:r>
          </a:p>
        </p:txBody>
      </p:sp>
    </p:spTree>
    <p:extLst>
      <p:ext uri="{BB962C8B-B14F-4D97-AF65-F5344CB8AC3E}">
        <p14:creationId xmlns:p14="http://schemas.microsoft.com/office/powerpoint/2010/main" xmlns="" val="181581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FontTx/>
              <a:buNone/>
              <a:defRPr/>
            </a:pPr>
            <a:r>
              <a:rPr lang="pt-BR" sz="2800" b="1" dirty="0" smtClean="0"/>
              <a:t>NORMAS PROCESSUAIS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NO ÂMBITO DO INSS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- IN 45/2010 (muitos servidores)</a:t>
            </a:r>
          </a:p>
          <a:p>
            <a:pPr marL="0" indent="0">
              <a:buFontTx/>
              <a:buNone/>
              <a:defRPr/>
            </a:pPr>
            <a:endParaRPr lang="pt-BR" sz="2800" dirty="0" smtClean="0"/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MPS/CRPS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Lei 9.784/99</a:t>
            </a:r>
          </a:p>
          <a:p>
            <a:pPr>
              <a:buFontTx/>
              <a:buChar char="-"/>
              <a:defRPr/>
            </a:pPr>
            <a:r>
              <a:rPr lang="pt-BR" sz="2800" dirty="0" err="1" smtClean="0"/>
              <a:t>Dec</a:t>
            </a:r>
            <a:r>
              <a:rPr lang="pt-BR" sz="2800" dirty="0" smtClean="0"/>
              <a:t> 3.048/99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Portaria MPS 548/2011 (Regimento)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CPC subsidiariamente (</a:t>
            </a:r>
            <a:r>
              <a:rPr lang="pt-BR" sz="2800" dirty="0" err="1" smtClean="0"/>
              <a:t>ex</a:t>
            </a:r>
            <a:r>
              <a:rPr lang="pt-BR" sz="2800" dirty="0" smtClean="0"/>
              <a:t>: </a:t>
            </a:r>
            <a:r>
              <a:rPr lang="pt-BR" sz="2800" dirty="0" err="1" smtClean="0"/>
              <a:t>tut</a:t>
            </a:r>
            <a:r>
              <a:rPr lang="pt-BR" sz="2800" dirty="0" smtClean="0"/>
              <a:t>. </a:t>
            </a:r>
            <a:r>
              <a:rPr lang="pt-BR" sz="2800" dirty="0"/>
              <a:t>a</a:t>
            </a:r>
            <a:r>
              <a:rPr lang="pt-BR" sz="2800" dirty="0" smtClean="0"/>
              <a:t>nt.)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7364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/>
          <a:lstStyle/>
          <a:p>
            <a:r>
              <a:rPr lang="pt-BR" altLang="pt-BR" sz="2700" dirty="0" smtClean="0"/>
              <a:t>Determinação específica de emenda (apontar o erro - colaboração)</a:t>
            </a:r>
          </a:p>
          <a:p>
            <a:r>
              <a:rPr lang="pt-BR" altLang="pt-BR" sz="2700" dirty="0" smtClean="0"/>
              <a:t>Comprovante de residência no JEF (art. 3º, Lei 10.259/01) – na J. Estadual também</a:t>
            </a:r>
          </a:p>
          <a:p>
            <a:r>
              <a:rPr lang="pt-BR" altLang="pt-BR" sz="2700" dirty="0" smtClean="0"/>
              <a:t>Indeferimento administrativo – interesse de agir</a:t>
            </a:r>
          </a:p>
          <a:p>
            <a:r>
              <a:rPr lang="pt-BR" altLang="pt-BR" sz="2700" dirty="0" smtClean="0"/>
              <a:t>Esgotamento da via administrativa: Justiça desportiva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3763378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/>
          <a:lstStyle/>
          <a:p>
            <a:r>
              <a:rPr lang="pt-BR" altLang="pt-BR" sz="2700" dirty="0" smtClean="0"/>
              <a:t>especificar doença incapacitante </a:t>
            </a:r>
          </a:p>
          <a:p>
            <a:r>
              <a:rPr lang="pt-BR" altLang="pt-BR" sz="2700" dirty="0" smtClean="0"/>
              <a:t>esclarecer a espécie de segurado;</a:t>
            </a:r>
          </a:p>
          <a:p>
            <a:r>
              <a:rPr lang="pt-BR" altLang="pt-BR" sz="2700" dirty="0" smtClean="0"/>
              <a:t>apresentação de CPF (</a:t>
            </a:r>
            <a:r>
              <a:rPr lang="pt-BR" altLang="pt-BR" sz="2700" b="1" dirty="0" smtClean="0"/>
              <a:t>art. 100, CF</a:t>
            </a:r>
            <a:r>
              <a:rPr lang="pt-BR" altLang="pt-BR" sz="2700" dirty="0" smtClean="0"/>
              <a:t>);</a:t>
            </a:r>
          </a:p>
          <a:p>
            <a:r>
              <a:rPr lang="pt-BR" altLang="pt-BR" sz="2700" dirty="0" smtClean="0"/>
              <a:t>esclarecer o tipo de dependente; </a:t>
            </a:r>
          </a:p>
          <a:p>
            <a:r>
              <a:rPr lang="pt-BR" altLang="pt-BR" sz="2700" dirty="0" smtClean="0"/>
              <a:t>indicar os períodos de trabalho deseja a parte autora ver averbados;</a:t>
            </a:r>
          </a:p>
          <a:p>
            <a:r>
              <a:rPr lang="pt-BR" altLang="pt-BR" sz="2700" dirty="0" smtClean="0"/>
              <a:t>Documentos em geral</a:t>
            </a:r>
          </a:p>
          <a:p>
            <a:r>
              <a:rPr lang="pt-BR" altLang="pt-BR" sz="2700" dirty="0" smtClean="0"/>
              <a:t>TERMO DE RENÚNCIA / VALOR DA CAUSA</a:t>
            </a:r>
          </a:p>
          <a:p>
            <a:pPr>
              <a:buFontTx/>
              <a:buNone/>
            </a:pPr>
            <a:r>
              <a:rPr lang="pt-BR" alt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025723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88913"/>
            <a:ext cx="8229600" cy="5942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b="1" dirty="0" smtClean="0"/>
              <a:t>Justificação Administrativa</a:t>
            </a:r>
          </a:p>
          <a:p>
            <a:r>
              <a:rPr lang="pt-BR" altLang="pt-BR" sz="2600" dirty="0" smtClean="0"/>
              <a:t>art. 108 da Lei n. 8.213/91 c/c o art. 55, § 3º.</a:t>
            </a:r>
          </a:p>
          <a:p>
            <a:r>
              <a:rPr lang="pt-BR" altLang="pt-BR" sz="2600" dirty="0" smtClean="0"/>
              <a:t>Trata-se de direito conferido ao cidadão, de suprir a falta de documentação por meio de outras provas, especialmente a oitiva administrativa de testemunhas.</a:t>
            </a:r>
          </a:p>
          <a:p>
            <a:r>
              <a:rPr lang="pt-BR" altLang="pt-BR" sz="2600" dirty="0" smtClean="0"/>
              <a:t>Art. 88 da Lei n. 8.213/91: compete ao INSS esclarecer seus beneficiários acerca dos direitos que possuem e os meios de exercê-los.  </a:t>
            </a:r>
          </a:p>
        </p:txBody>
      </p:sp>
    </p:spTree>
    <p:extLst>
      <p:ext uri="{BB962C8B-B14F-4D97-AF65-F5344CB8AC3E}">
        <p14:creationId xmlns:p14="http://schemas.microsoft.com/office/powerpoint/2010/main" xmlns="" val="9847756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/>
          <a:lstStyle/>
          <a:p>
            <a:r>
              <a:rPr lang="pt-BR" altLang="pt-BR" sz="2800" dirty="0" smtClean="0"/>
              <a:t>Devido processo legal na esfera administrativa – processo mal conduzido;</a:t>
            </a:r>
          </a:p>
          <a:p>
            <a:r>
              <a:rPr lang="pt-BR" altLang="pt-BR" sz="2800" dirty="0" smtClean="0"/>
              <a:t>Não pode ser levado ao Judiciário sem a devida análise na esfera administrativa;</a:t>
            </a:r>
          </a:p>
          <a:p>
            <a:r>
              <a:rPr lang="pt-BR" altLang="pt-BR" sz="2800" dirty="0" smtClean="0"/>
              <a:t>Suspende-se o processo judicial (antes da citação) para a realização de J.A.</a:t>
            </a:r>
          </a:p>
          <a:p>
            <a:pPr>
              <a:buFontTx/>
              <a:buNone/>
            </a:pPr>
            <a:endParaRPr lang="pt-BR" altLang="pt-BR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41530554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Coordenadoria dos Juizados Especiais Federais do Tribunal Regional Federal da 4ª Região − COJEF (2006) recomendou a todos os Juizados Especiais Federais da 4ª Região que determinassem à autarquia previdenciária a “realização de justificação administrativa para tomada de depoimentos pelo INSS, pesquisa de campo para verificação do exercício da atividade e eventual reconhecimento do direito pretendido em juízo.” </a:t>
            </a:r>
          </a:p>
        </p:txBody>
      </p:sp>
    </p:spTree>
    <p:extLst>
      <p:ext uri="{BB962C8B-B14F-4D97-AF65-F5344CB8AC3E}">
        <p14:creationId xmlns:p14="http://schemas.microsoft.com/office/powerpoint/2010/main" xmlns="" val="20976703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Prova parcial? Parte pode optar por produzir prova na via judicial</a:t>
            </a:r>
          </a:p>
          <a:p>
            <a:r>
              <a:rPr lang="pt-BR" altLang="pt-BR" sz="2600" dirty="0" smtClean="0"/>
              <a:t>Colaboração </a:t>
            </a:r>
            <a:r>
              <a:rPr lang="pt-BR" altLang="pt-BR" sz="2600" dirty="0" smtClean="0">
                <a:sym typeface="Wingdings" panose="05000000000000000000" pitchFamily="2" charset="2"/>
              </a:rPr>
              <a:t> contato com as agências do INSS.</a:t>
            </a:r>
          </a:p>
          <a:p>
            <a:r>
              <a:rPr lang="pt-BR" altLang="pt-BR" sz="2600" b="1" dirty="0" smtClean="0"/>
              <a:t>Jurisprudência recente: apenas JEF</a:t>
            </a:r>
          </a:p>
        </p:txBody>
      </p:sp>
    </p:spTree>
    <p:extLst>
      <p:ext uri="{BB962C8B-B14F-4D97-AF65-F5344CB8AC3E}">
        <p14:creationId xmlns:p14="http://schemas.microsoft.com/office/powerpoint/2010/main" xmlns="" val="14152940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b="1" dirty="0" smtClean="0"/>
              <a:t>Concentração de atos processuais nas demandas de benefícios por incapacidade</a:t>
            </a:r>
          </a:p>
          <a:p>
            <a:r>
              <a:rPr lang="pt-BR" altLang="pt-BR" sz="2600" dirty="0" smtClean="0"/>
              <a:t>Auxílio-doença; Auxílio-acidente; Aposentadoria por invalidez; LOAS ao incapaz</a:t>
            </a:r>
          </a:p>
          <a:p>
            <a:r>
              <a:rPr lang="pt-BR" altLang="pt-BR" sz="2600" dirty="0" smtClean="0"/>
              <a:t>Princípios da concentração dos atos, da oralidade</a:t>
            </a:r>
          </a:p>
        </p:txBody>
      </p:sp>
    </p:spTree>
    <p:extLst>
      <p:ext uri="{BB962C8B-B14F-4D97-AF65-F5344CB8AC3E}">
        <p14:creationId xmlns:p14="http://schemas.microsoft.com/office/powerpoint/2010/main" xmlns="" val="6734111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88913"/>
            <a:ext cx="8229600" cy="66690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(a) benefícios por incapacidade representam uma significativa porcentagem das ações previdenciárias; (b) pessoas em situação de extrema vulnerabilidade. Tal panorama requer, assim, um procedimento apto a conferir o benefício, quando devido, de forma célere; (c) produção de </a:t>
            </a:r>
            <a:r>
              <a:rPr lang="pt-BR" altLang="pt-BR" sz="2600" u="sng" dirty="0" smtClean="0"/>
              <a:t>prova médico-pericial</a:t>
            </a:r>
            <a:r>
              <a:rPr lang="pt-BR" altLang="pt-BR" sz="2600" dirty="0" smtClean="0"/>
              <a:t>, que tem o potencial de impor um maior retardamento no andamento processual.</a:t>
            </a:r>
          </a:p>
        </p:txBody>
      </p:sp>
    </p:spTree>
    <p:extLst>
      <p:ext uri="{BB962C8B-B14F-4D97-AF65-F5344CB8AC3E}">
        <p14:creationId xmlns:p14="http://schemas.microsoft.com/office/powerpoint/2010/main" xmlns="" val="1357341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571500"/>
            <a:ext cx="8229600" cy="1143000"/>
          </a:xfrm>
        </p:spPr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Problemas: a) a demora entre a data da produção do laudo médico pericial e a audiência de conciliação, o que gera um acordo não mais condizente com a realidade atual da parte autora; e b) a dificuldade de compreensão do laudo médico pericial, com solicitação de inúmeras complementações.</a:t>
            </a:r>
          </a:p>
        </p:txBody>
      </p:sp>
    </p:spTree>
    <p:extLst>
      <p:ext uri="{BB962C8B-B14F-4D97-AF65-F5344CB8AC3E}">
        <p14:creationId xmlns:p14="http://schemas.microsoft.com/office/powerpoint/2010/main" xmlns="" val="21245583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CPC: Art. 421: [...] § 2º Quando a natureza do fato o permitir, a perícia poderá consistir apenas na inquirição pelo juiz do perito e dos assistentes, por ocasião da audiência de instrução e julgamento a respeito das coisas que houverem informalmente examinado ou avaliado. </a:t>
            </a:r>
          </a:p>
          <a:p>
            <a:r>
              <a:rPr lang="pt-BR" altLang="pt-BR" sz="2800" dirty="0" smtClean="0"/>
              <a:t>Perícia médica seguida de audiência</a:t>
            </a:r>
          </a:p>
        </p:txBody>
      </p:sp>
    </p:spTree>
    <p:extLst>
      <p:ext uri="{BB962C8B-B14F-4D97-AF65-F5344CB8AC3E}">
        <p14:creationId xmlns:p14="http://schemas.microsoft.com/office/powerpoint/2010/main" xmlns="" val="343608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2. PRINCÍPIOS DO PROCESSO ADMINISTRATIVO PREVIDENCIÁRIO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71581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pt-BR" altLang="pt-BR" sz="2400" dirty="0" smtClean="0"/>
              <a:t>A) LEGALIDADE</a:t>
            </a:r>
          </a:p>
          <a:p>
            <a:pPr>
              <a:buFontTx/>
              <a:buChar char="-"/>
            </a:pPr>
            <a:r>
              <a:rPr lang="pt-BR" altLang="pt-BR" sz="2400" dirty="0" smtClean="0"/>
              <a:t>Vinculação da administração e do administrado</a:t>
            </a:r>
          </a:p>
          <a:p>
            <a:pPr>
              <a:buFontTx/>
              <a:buChar char="-"/>
            </a:pPr>
            <a:r>
              <a:rPr lang="pt-BR" altLang="pt-BR" sz="2400" dirty="0" smtClean="0"/>
              <a:t>Impossibilidade de afastamento da lei (Judiciário) – art. 70, Port. 548/11</a:t>
            </a:r>
          </a:p>
          <a:p>
            <a:pPr>
              <a:buFontTx/>
              <a:buChar char="-"/>
              <a:defRPr/>
            </a:pPr>
            <a:r>
              <a:rPr lang="pt-BR" sz="2400" dirty="0"/>
              <a:t>atuação conforme a lei e o direito (</a:t>
            </a:r>
            <a:r>
              <a:rPr lang="pt-BR" sz="2400" dirty="0" err="1"/>
              <a:t>ex</a:t>
            </a:r>
            <a:r>
              <a:rPr lang="pt-BR" sz="2400" dirty="0"/>
              <a:t>: Sal. Mat. Para homem)</a:t>
            </a:r>
          </a:p>
          <a:p>
            <a:pPr>
              <a:buFontTx/>
              <a:buChar char="-"/>
              <a:defRPr/>
            </a:pPr>
            <a:r>
              <a:rPr lang="pt-BR" sz="2400" dirty="0" err="1"/>
              <a:t>P.u</a:t>
            </a:r>
            <a:r>
              <a:rPr lang="pt-BR" sz="2400" dirty="0"/>
              <a:t>. – interpretação da forma que melhor garanta o fim público (proteção ao segurado) – CRPS aplica isso! </a:t>
            </a:r>
            <a:r>
              <a:rPr lang="pt-BR" sz="2400" dirty="0" err="1"/>
              <a:t>Ex</a:t>
            </a:r>
            <a:r>
              <a:rPr lang="pt-BR" sz="2400" dirty="0"/>
              <a:t>: LOAS – ¼SM.</a:t>
            </a:r>
          </a:p>
          <a:p>
            <a:pPr>
              <a:buFontTx/>
              <a:buChar char="-"/>
              <a:defRPr/>
            </a:pPr>
            <a:r>
              <a:rPr lang="pt-BR" sz="2400" dirty="0"/>
              <a:t>No INSS, mitigado pela IN (</a:t>
            </a:r>
            <a:r>
              <a:rPr lang="pt-BR" sz="2400" dirty="0" err="1"/>
              <a:t>ex</a:t>
            </a:r>
            <a:r>
              <a:rPr lang="pt-BR" sz="2400" dirty="0"/>
              <a:t>: exigência de procuração x EAOAB diz que não precisa)</a:t>
            </a:r>
          </a:p>
          <a:p>
            <a:pPr>
              <a:buFontTx/>
              <a:buChar char="-"/>
            </a:pPr>
            <a:endParaRPr lang="pt-BR" altLang="pt-BR" dirty="0" smtClean="0"/>
          </a:p>
          <a:p>
            <a:pPr>
              <a:buFontTx/>
              <a:buChar char="-"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153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pt-BR" altLang="pt-BR" sz="2600" b="1" dirty="0" smtClean="0"/>
              <a:t>A colaboração do INSS no momento de cumprimento da sentença no processo previdenciário</a:t>
            </a:r>
            <a:r>
              <a:rPr lang="pt-BR" altLang="pt-BR" sz="2600" dirty="0" smtClean="0"/>
              <a:t> </a:t>
            </a:r>
          </a:p>
          <a:p>
            <a:r>
              <a:rPr lang="pt-BR" altLang="pt-BR" sz="2600" dirty="0" smtClean="0"/>
              <a:t>Regra: ganhar e não levar (ou ter dificuldades para tanto)</a:t>
            </a:r>
          </a:p>
          <a:p>
            <a:r>
              <a:rPr lang="pt-BR" altLang="pt-BR" sz="2600" dirty="0"/>
              <a:t>INSS </a:t>
            </a:r>
            <a:r>
              <a:rPr lang="pt-BR" altLang="pt-BR" sz="2600" dirty="0">
                <a:sym typeface="Wingdings" panose="05000000000000000000" pitchFamily="2" charset="2"/>
              </a:rPr>
              <a:t> cumprimento voluntário</a:t>
            </a:r>
          </a:p>
          <a:p>
            <a:r>
              <a:rPr lang="pt-BR" altLang="pt-BR" sz="2600" dirty="0">
                <a:sym typeface="Wingdings" panose="05000000000000000000" pitchFamily="2" charset="2"/>
              </a:rPr>
              <a:t>Execução invertida</a:t>
            </a:r>
          </a:p>
          <a:p>
            <a:r>
              <a:rPr lang="pt-BR" altLang="pt-BR" sz="2600" dirty="0">
                <a:sym typeface="Wingdings" panose="05000000000000000000" pitchFamily="2" charset="2"/>
              </a:rPr>
              <a:t>INSS implanta o benefício e apresenta os cálculos de liquidação (ele tem a documentação para tanto)</a:t>
            </a:r>
          </a:p>
          <a:p>
            <a:r>
              <a:rPr lang="pt-BR" altLang="pt-BR" sz="2600" dirty="0">
                <a:sym typeface="Wingdings" panose="05000000000000000000" pitchFamily="2" charset="2"/>
              </a:rPr>
              <a:t>Colaboração : agências específica para tanto.</a:t>
            </a:r>
            <a:endParaRPr lang="pt-BR" altLang="pt-BR" sz="2600" dirty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7848487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smtClean="0"/>
              <a:t>5. Aspectos processuais específicos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r>
              <a:rPr lang="pt-BR" altLang="pt-BR" smtClean="0"/>
              <a:t>Competência</a:t>
            </a:r>
          </a:p>
          <a:p>
            <a:pPr>
              <a:buFontTx/>
              <a:buChar char="-"/>
            </a:pPr>
            <a:r>
              <a:rPr lang="pt-BR" altLang="pt-BR" smtClean="0"/>
              <a:t>Absoluta: matéria, funcional e </a:t>
            </a:r>
            <a:r>
              <a:rPr lang="pt-BR" altLang="pt-BR" b="1" smtClean="0"/>
              <a:t>pessoa - </a:t>
            </a:r>
            <a:r>
              <a:rPr lang="pt-BR" altLang="pt-BR" smtClean="0"/>
              <a:t>MPF</a:t>
            </a:r>
          </a:p>
          <a:p>
            <a:pPr>
              <a:buFontTx/>
              <a:buChar char="-"/>
            </a:pPr>
            <a:r>
              <a:rPr lang="pt-BR" altLang="pt-BR" smtClean="0"/>
              <a:t>Relativa: Territorial e valor da causa – TV</a:t>
            </a:r>
          </a:p>
          <a:p>
            <a:pPr>
              <a:buFontTx/>
              <a:buNone/>
            </a:pPr>
            <a:r>
              <a:rPr lang="pt-BR" altLang="pt-BR" smtClean="0"/>
              <a:t>Competência absoluta: não pode ser modificada pela vontade das partes</a:t>
            </a:r>
          </a:p>
        </p:txBody>
      </p:sp>
    </p:spTree>
    <p:extLst>
      <p:ext uri="{BB962C8B-B14F-4D97-AF65-F5344CB8AC3E}">
        <p14:creationId xmlns:p14="http://schemas.microsoft.com/office/powerpoint/2010/main" xmlns="" val="31987362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r>
              <a:rPr lang="pt-BR" altLang="pt-BR" b="1" u="sng" smtClean="0"/>
              <a:t>acidente de trabalho</a:t>
            </a:r>
            <a:r>
              <a:rPr lang="pt-BR" altLang="pt-BR" b="1" smtClean="0"/>
              <a:t> </a:t>
            </a:r>
          </a:p>
          <a:p>
            <a:pPr>
              <a:buFontTx/>
              <a:buNone/>
            </a:pPr>
            <a:r>
              <a:rPr lang="pt-BR" altLang="pt-BR" b="1" smtClean="0"/>
              <a:t>J. Trabalho: empregado x empregador</a:t>
            </a:r>
          </a:p>
          <a:p>
            <a:pPr>
              <a:buFontTx/>
              <a:buNone/>
            </a:pPr>
            <a:r>
              <a:rPr lang="pt-BR" altLang="pt-BR" b="1" smtClean="0"/>
              <a:t>J. Estadual: benefícios acidentários; </a:t>
            </a:r>
          </a:p>
          <a:p>
            <a:pPr>
              <a:buFontTx/>
              <a:buNone/>
            </a:pPr>
            <a:r>
              <a:rPr lang="pt-BR" altLang="pt-BR" b="1" u="sng" smtClean="0"/>
              <a:t>J. Federal para Ação regressiva do INSS contra a empresa - construção jurisprudencial</a:t>
            </a:r>
            <a:r>
              <a:rPr lang="pt-BR" altLang="pt-BR" smtClean="0"/>
              <a:t> </a:t>
            </a:r>
          </a:p>
          <a:p>
            <a:pPr>
              <a:buFontTx/>
              <a:buNone/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xmlns="" val="319690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404813"/>
            <a:ext cx="7772400" cy="5691187"/>
          </a:xfrm>
          <a:prstGeom prst="rect">
            <a:avLst/>
          </a:prstGeom>
        </p:spPr>
        <p:txBody>
          <a:bodyPr/>
          <a:lstStyle/>
          <a:p>
            <a:r>
              <a:rPr lang="pt-BR" altLang="pt-BR" u="sng" smtClean="0"/>
              <a:t>conflito de competência entre juiz federal e juiz estadual </a:t>
            </a:r>
            <a:r>
              <a:rPr lang="pt-BR" altLang="pt-BR" b="1" u="sng" smtClean="0"/>
              <a:t>na competência delegada</a:t>
            </a:r>
            <a:r>
              <a:rPr lang="pt-BR" altLang="pt-BR" smtClean="0"/>
              <a:t>. O STJ dirime conflitos quando os juízes pertencem a tribunais diferentes. No caso em tela, o juiz estadual está investido de jurisdição federal. Logo, nesse caso </a:t>
            </a:r>
            <a:r>
              <a:rPr lang="pt-BR" altLang="pt-BR" b="1" smtClean="0"/>
              <a:t>é o TRF o tribunal competente</a:t>
            </a:r>
            <a:r>
              <a:rPr lang="pt-BR" altLang="pt-BR" smtClean="0"/>
              <a:t>. Súmula 2 STJ.</a:t>
            </a:r>
          </a:p>
        </p:txBody>
      </p:sp>
    </p:spTree>
    <p:extLst>
      <p:ext uri="{BB962C8B-B14F-4D97-AF65-F5344CB8AC3E}">
        <p14:creationId xmlns:p14="http://schemas.microsoft.com/office/powerpoint/2010/main" xmlns="" val="6105409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b="1" dirty="0" smtClean="0"/>
              <a:t>Prazo para a resposta</a:t>
            </a:r>
            <a:r>
              <a:rPr lang="pt-BR" altLang="pt-BR" dirty="0" smtClean="0"/>
              <a:t>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pt-BR" altLang="pt-BR" dirty="0" smtClean="0"/>
              <a:t>Fazenda pública : 2x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pt-BR" altLang="pt-BR" dirty="0" smtClean="0"/>
              <a:t>JEF: não há privilégio para a Fazenda Pública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pt-BR" altLang="pt-BR" dirty="0" smtClean="0"/>
          </a:p>
          <a:p>
            <a:pPr>
              <a:lnSpc>
                <a:spcPct val="90000"/>
              </a:lnSpc>
            </a:pPr>
            <a:r>
              <a:rPr lang="pt-BR" altLang="pt-BR" b="1" dirty="0" smtClean="0"/>
              <a:t>Fazenda Pública sofre os efeitos da revelia? NÃO</a:t>
            </a:r>
            <a:r>
              <a:rPr lang="pt-BR" altLang="pt-BR" dirty="0" smtClean="0"/>
              <a:t>. Jurisprudência entende que os interesses da fazenda pública são indisponíveis.</a:t>
            </a:r>
          </a:p>
          <a:p>
            <a:pPr>
              <a:lnSpc>
                <a:spcPct val="90000"/>
              </a:lnSpc>
            </a:pPr>
            <a:r>
              <a:rPr lang="pt-BR" altLang="pt-BR" dirty="0" smtClean="0"/>
              <a:t>Fazenda pública pode ser revel, mas não sofrerá os efeitos da revelia.</a:t>
            </a:r>
          </a:p>
        </p:txBody>
      </p:sp>
    </p:spTree>
    <p:extLst>
      <p:ext uri="{BB962C8B-B14F-4D97-AF65-F5344CB8AC3E}">
        <p14:creationId xmlns:p14="http://schemas.microsoft.com/office/powerpoint/2010/main" xmlns="" val="33521049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Aposentadoria especial (atividade nociva)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Necessidade ou não de laudo pericial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Até 1995 – enquadramento profissional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Até dez-1996: formulários (SB-40, DSS)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A partir de dez-1996: Laudo pericial</a:t>
            </a:r>
          </a:p>
          <a:p>
            <a:pPr>
              <a:buFontTx/>
              <a:buNone/>
            </a:pPr>
            <a:r>
              <a:rPr lang="pt-BR" altLang="pt-BR" sz="2800" dirty="0" smtClean="0"/>
              <a:t>PPP: formulado com base em laudo pericial</a:t>
            </a:r>
          </a:p>
          <a:p>
            <a:pPr>
              <a:buFontTx/>
              <a:buNone/>
            </a:pPr>
            <a:endParaRPr lang="pt-BR" altLang="pt-BR" sz="2800" dirty="0" smtClean="0"/>
          </a:p>
          <a:p>
            <a:pPr>
              <a:buFontTx/>
              <a:buNone/>
            </a:pPr>
            <a:r>
              <a:rPr lang="pt-BR" altLang="pt-BR" sz="2800" dirty="0" smtClean="0"/>
              <a:t>Prova pericial em juízo?</a:t>
            </a:r>
          </a:p>
        </p:txBody>
      </p:sp>
    </p:spTree>
    <p:extLst>
      <p:ext uri="{BB962C8B-B14F-4D97-AF65-F5344CB8AC3E}">
        <p14:creationId xmlns:p14="http://schemas.microsoft.com/office/powerpoint/2010/main" xmlns="" val="31656720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altLang="pt-BR" sz="2400" smtClean="0"/>
              <a:t>-</a:t>
            </a:r>
            <a:r>
              <a:rPr lang="pt-BR" altLang="pt-BR" sz="2400" b="1" smtClean="0"/>
              <a:t>A 1ª Seção do STJ (engloba a 1ª e a 2ª Turmas) decidiu que o segurado da Previdência Social tem o dever de devolver o valor de benefício previdenciário recebido em </a:t>
            </a:r>
            <a:r>
              <a:rPr lang="pt-BR" altLang="pt-BR" sz="2400" b="1" u="sng" smtClean="0"/>
              <a:t>antecipação dos efeitos da tutela que tenha sido posteriormente revogada</a:t>
            </a:r>
            <a:r>
              <a:rPr lang="pt-BR" altLang="pt-BR" sz="2400" smtClean="0"/>
              <a:t>.</a:t>
            </a:r>
          </a:p>
          <a:p>
            <a:pPr>
              <a:lnSpc>
                <a:spcPct val="90000"/>
              </a:lnSpc>
            </a:pPr>
            <a:r>
              <a:rPr lang="pt-BR" altLang="pt-BR" sz="2400" smtClean="0"/>
              <a:t>-MAS, Segundo decidiu o STJ, </a:t>
            </a:r>
            <a:r>
              <a:rPr lang="pt-BR" altLang="pt-BR" sz="2400" u="sng" smtClean="0"/>
              <a:t>não está sujeito à repetição </a:t>
            </a:r>
            <a:r>
              <a:rPr lang="pt-BR" altLang="pt-BR" sz="2400" smtClean="0"/>
              <a:t>(devolução, restituição) o valor do benefício previdenciário recebido por força de sentença que foi </a:t>
            </a:r>
            <a:r>
              <a:rPr lang="pt-BR" altLang="pt-BR" sz="2400" u="sng" smtClean="0"/>
              <a:t>confirmada em 2ª instância e, posteriormente, veio a ser reformada no julgamento do recurso especial</a:t>
            </a:r>
            <a:r>
              <a:rPr lang="pt-BR" altLang="pt-BR" sz="2400" smtClean="0"/>
              <a:t>. (dupla conformidade, estabilização da decisão, não apreciação de matéria fática em RE e REsp)</a:t>
            </a:r>
          </a:p>
          <a:p>
            <a:pPr>
              <a:lnSpc>
                <a:spcPct val="90000"/>
              </a:lnSpc>
            </a:pPr>
            <a:r>
              <a:rPr lang="pt-BR" altLang="pt-BR" sz="2400" smtClean="0"/>
              <a:t>-AINDA: se ação procedente e sentença revogada em </a:t>
            </a:r>
            <a:r>
              <a:rPr lang="pt-BR" altLang="pt-BR" sz="2400" u="sng" smtClean="0"/>
              <a:t>ação rescisória</a:t>
            </a:r>
            <a:r>
              <a:rPr lang="pt-BR" altLang="pt-BR" sz="2400" smtClean="0"/>
              <a:t>, </a:t>
            </a:r>
            <a:r>
              <a:rPr lang="pt-BR" altLang="pt-BR" sz="2400" u="sng" smtClean="0"/>
              <a:t>NÃO há devolução</a:t>
            </a:r>
            <a:r>
              <a:rPr lang="pt-BR" altLang="pt-BR" sz="2400" smtClean="0"/>
              <a:t>. (caráter alimentar e boa-fé).</a:t>
            </a:r>
          </a:p>
        </p:txBody>
      </p:sp>
    </p:spTree>
    <p:extLst>
      <p:ext uri="{BB962C8B-B14F-4D97-AF65-F5344CB8AC3E}">
        <p14:creationId xmlns:p14="http://schemas.microsoft.com/office/powerpoint/2010/main" xmlns="" val="39868376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pt-BR" altLang="pt-BR" smtClean="0"/>
              <a:t>FIM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endParaRPr lang="pt-BR" altLang="pt-BR" smtClean="0"/>
          </a:p>
          <a:p>
            <a:pPr>
              <a:buFontTx/>
              <a:buNone/>
            </a:pPr>
            <a:endParaRPr lang="pt-BR" altLang="pt-BR" smtClean="0"/>
          </a:p>
          <a:p>
            <a:pPr>
              <a:buFontTx/>
              <a:buNone/>
            </a:pPr>
            <a:endParaRPr lang="pt-BR" altLang="pt-BR" smtClean="0"/>
          </a:p>
          <a:p>
            <a:pPr algn="ctr">
              <a:buFontTx/>
              <a:buNone/>
            </a:pPr>
            <a:r>
              <a:rPr lang="pt-BR" altLang="pt-BR" smtClean="0"/>
              <a:t>OBRIGADO!</a:t>
            </a:r>
          </a:p>
          <a:p>
            <a:pPr algn="ctr">
              <a:buFontTx/>
              <a:buNone/>
            </a:pPr>
            <a:r>
              <a:rPr lang="pt-BR" altLang="pt-BR" smtClean="0"/>
              <a:t>nathanosipe@gmail.com</a:t>
            </a:r>
          </a:p>
        </p:txBody>
      </p:sp>
    </p:spTree>
    <p:extLst>
      <p:ext uri="{BB962C8B-B14F-4D97-AF65-F5344CB8AC3E}">
        <p14:creationId xmlns:p14="http://schemas.microsoft.com/office/powerpoint/2010/main" xmlns="" val="240988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64087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B) ESPECIAL PROTEÇÃO AO ADMINISTRADO</a:t>
            </a:r>
          </a:p>
          <a:p>
            <a:pPr>
              <a:buFontTx/>
              <a:buChar char="-"/>
            </a:pPr>
            <a:r>
              <a:rPr lang="pt-BR" altLang="pt-BR" sz="2600" dirty="0" smtClean="0"/>
              <a:t>Lei 9.784/99, Art. 1º: “Esta Lei estabelece normas básicas sobre o processo administrativo no âmbito da Administração Federal direta e indireta, </a:t>
            </a:r>
            <a:r>
              <a:rPr lang="pt-BR" altLang="pt-BR" sz="2600" b="1" dirty="0" smtClean="0"/>
              <a:t>visando, em especial, à proteção dos direitos dos administrados e ao melhor cumprimento dos fins da Administração</a:t>
            </a:r>
            <a:r>
              <a:rPr lang="pt-BR" altLang="pt-BR" sz="2600" dirty="0" smtClean="0"/>
              <a:t>.”</a:t>
            </a:r>
          </a:p>
          <a:p>
            <a:pPr>
              <a:buFontTx/>
              <a:buChar char="-"/>
            </a:pPr>
            <a:r>
              <a:rPr lang="pt-BR" altLang="pt-BR" sz="2600" dirty="0" smtClean="0"/>
              <a:t>Não é proteção do equilíbrio atuarial ou interesse administrativo secundário</a:t>
            </a:r>
          </a:p>
        </p:txBody>
      </p:sp>
    </p:spTree>
    <p:extLst>
      <p:ext uri="{BB962C8B-B14F-4D97-AF65-F5344CB8AC3E}">
        <p14:creationId xmlns:p14="http://schemas.microsoft.com/office/powerpoint/2010/main" xmlns="" val="17769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otícula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3013</TotalTime>
  <Words>4783</Words>
  <Application>Microsoft Office PowerPoint</Application>
  <PresentationFormat>Apresentação na tela (4:3)</PresentationFormat>
  <Paragraphs>447</Paragraphs>
  <Slides>87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88" baseType="lpstr">
      <vt:lpstr>Gotícula</vt:lpstr>
      <vt:lpstr>LIDES PREVIDENCIÁRIAS</vt:lpstr>
      <vt:lpstr>1. PROCESSO ADMINISTRATIVO</vt:lpstr>
      <vt:lpstr> </vt:lpstr>
      <vt:lpstr> </vt:lpstr>
      <vt:lpstr> </vt:lpstr>
      <vt:lpstr> </vt:lpstr>
      <vt:lpstr> </vt:lpstr>
      <vt:lpstr>2. PRINCÍPIOS DO PROCESSO ADMINISTRATIVO PREVIDENCIÁRIO</vt:lpstr>
      <vt:lpstr> </vt:lpstr>
      <vt:lpstr> </vt:lpstr>
      <vt:lpstr> </vt:lpstr>
      <vt:lpstr> </vt:lpstr>
      <vt:lpstr>  </vt:lpstr>
      <vt:lpstr> </vt:lpstr>
      <vt:lpstr> </vt:lpstr>
      <vt:lpstr> </vt:lpstr>
      <vt:lpstr> </vt:lpstr>
      <vt:lpstr> </vt:lpstr>
      <vt:lpstr> </vt:lpstr>
      <vt:lpstr>3. INSS – 1ª INSTÂNCIA</vt:lpstr>
      <vt:lpstr> </vt:lpstr>
      <vt:lpstr> </vt:lpstr>
      <vt:lpstr> </vt:lpstr>
      <vt:lpstr> </vt:lpstr>
      <vt:lpstr> </vt:lpstr>
      <vt:lpstr>4. MPS/CRPS – FASE RECURSAL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PROCESSO JUDICIAL PREVIDENCIÁRIO</vt:lpstr>
      <vt:lpstr>1. INTRODUÇÃO</vt:lpstr>
      <vt:lpstr>2. O direito (material) fundamental à Previdência Social</vt:lpstr>
      <vt:lpstr> </vt:lpstr>
      <vt:lpstr> </vt:lpstr>
      <vt:lpstr> </vt:lpstr>
      <vt:lpstr>3. Processo Civil, relativização do formalismo e colaboração processual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4. Colaboração e a adequação no processo previdenciário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5. Aspectos processuais específicos</vt:lpstr>
      <vt:lpstr> </vt:lpstr>
      <vt:lpstr> </vt:lpstr>
      <vt:lpstr> </vt:lpstr>
      <vt:lpstr> </vt:lpstr>
      <vt:lpstr> 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LIDES PREVIDENCIÁRIAS</dc:title>
  <dc:creator>Maria Carolina Barcelos</dc:creator>
  <cp:lastModifiedBy>Rafael José Nadim de Lazari</cp:lastModifiedBy>
  <cp:revision>35</cp:revision>
  <dcterms:created xsi:type="dcterms:W3CDTF">2016-05-31T00:30:17Z</dcterms:created>
  <dcterms:modified xsi:type="dcterms:W3CDTF">2016-06-02T03:29:03Z</dcterms:modified>
</cp:coreProperties>
</file>