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490"/>
    <a:srgbClr val="A6DB99"/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FB68-B26A-4420-BC30-07B914077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800" dirty="0"/>
              <a:t>Oracle Data Integrator (ODI)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62C4D-9315-428C-85AB-35932A1A27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41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2C35-9908-4049-99F3-2FA26167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D288-FE16-403A-8B37-77F0D30C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0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A351-C350-45DA-8A03-F593941E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3EA1-0424-4AEA-8E07-E5AA65D6A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70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E56B-7215-4B5E-951F-473BA092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Load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289CA-DF20-45D9-9F16-074E613D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450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5287-AF9E-42C0-B838-E241FD61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Introduction to ODI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179E0-6B89-495A-9FAD-2CDE12CD1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comprehensive data integration platform that covers all data integration requirements: from high-volume, high-performance batch loads, to event-driven, trickle-feed integration processes, to SOA-enabled data services;</a:t>
            </a:r>
          </a:p>
          <a:p>
            <a:r>
              <a:rPr lang="en-US" dirty="0"/>
              <a:t>ODI12c further builds on its flexible and high-performance architecture with comprehensive big data support;</a:t>
            </a:r>
          </a:p>
          <a:p>
            <a:r>
              <a:rPr lang="en-US" dirty="0"/>
              <a:t>And Parallelism when executing data integration processes.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172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8488-2BB1-466C-BC2D-671861C2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 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678F-E772-4BE3-9223-872BC58C2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482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B2CA-EE21-40E0-BB1E-C103F9D9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Architecture ODI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F8C32-32E5-4CA0-84A6-8A83E17DD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622" b="37229"/>
          <a:stretch/>
        </p:blipFill>
        <p:spPr>
          <a:xfrm>
            <a:off x="3390155" y="2869097"/>
            <a:ext cx="3785346" cy="22363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A344BB-E052-4853-9A8E-8D684703DC97}"/>
              </a:ext>
            </a:extLst>
          </p:cNvPr>
          <p:cNvSpPr/>
          <p:nvPr/>
        </p:nvSpPr>
        <p:spPr>
          <a:xfrm>
            <a:off x="3543300" y="3543300"/>
            <a:ext cx="889000" cy="520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12F6D-6BD9-4997-B004-096BF6EA1D72}"/>
              </a:ext>
            </a:extLst>
          </p:cNvPr>
          <p:cNvSpPr txBox="1"/>
          <p:nvPr/>
        </p:nvSpPr>
        <p:spPr>
          <a:xfrm>
            <a:off x="3543300" y="3543300"/>
            <a:ext cx="977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5B511-8C6A-471D-BC33-6E7E56611177}"/>
              </a:ext>
            </a:extLst>
          </p:cNvPr>
          <p:cNvSpPr/>
          <p:nvPr/>
        </p:nvSpPr>
        <p:spPr>
          <a:xfrm>
            <a:off x="4520454" y="3530431"/>
            <a:ext cx="1371600" cy="13589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A627F-55B3-46AE-A0CB-6032D7BB3DDD}"/>
              </a:ext>
            </a:extLst>
          </p:cNvPr>
          <p:cNvSpPr txBox="1"/>
          <p:nvPr/>
        </p:nvSpPr>
        <p:spPr>
          <a:xfrm>
            <a:off x="4507754" y="3543300"/>
            <a:ext cx="147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Action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5FDA741-813A-4843-B21F-E4D56853FE3D}"/>
              </a:ext>
            </a:extLst>
          </p:cNvPr>
          <p:cNvSpPr/>
          <p:nvPr/>
        </p:nvSpPr>
        <p:spPr>
          <a:xfrm>
            <a:off x="5980953" y="3150751"/>
            <a:ext cx="1538191" cy="379680"/>
          </a:xfrm>
          <a:prstGeom prst="chevron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30B38F6F-B1C5-41C8-A67B-1D159E98ABDA}"/>
              </a:ext>
            </a:extLst>
          </p:cNvPr>
          <p:cNvSpPr/>
          <p:nvPr/>
        </p:nvSpPr>
        <p:spPr>
          <a:xfrm>
            <a:off x="7364508" y="3150751"/>
            <a:ext cx="1538192" cy="37968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DD6FD-1C95-4AB8-BACC-997A10CB2122}"/>
              </a:ext>
            </a:extLst>
          </p:cNvPr>
          <p:cNvSpPr txBox="1"/>
          <p:nvPr/>
        </p:nvSpPr>
        <p:spPr>
          <a:xfrm>
            <a:off x="6299199" y="3190541"/>
            <a:ext cx="1090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pt-BR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3F7600-BF04-4900-8453-272971044DFA}"/>
              </a:ext>
            </a:extLst>
          </p:cNvPr>
          <p:cNvSpPr txBox="1"/>
          <p:nvPr/>
        </p:nvSpPr>
        <p:spPr>
          <a:xfrm>
            <a:off x="7696946" y="3202090"/>
            <a:ext cx="1090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  <a:endParaRPr lang="pt-BR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649BDD-B9E1-4948-94E2-BCF80A6EC5FA}"/>
              </a:ext>
            </a:extLst>
          </p:cNvPr>
          <p:cNvSpPr/>
          <p:nvPr/>
        </p:nvSpPr>
        <p:spPr>
          <a:xfrm>
            <a:off x="5928662" y="3530431"/>
            <a:ext cx="1399984" cy="1358900"/>
          </a:xfrm>
          <a:prstGeom prst="rect">
            <a:avLst/>
          </a:prstGeom>
          <a:solidFill>
            <a:srgbClr val="A6D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4CF512-3640-40CD-B9EF-50276C8A9613}"/>
              </a:ext>
            </a:extLst>
          </p:cNvPr>
          <p:cNvSpPr txBox="1"/>
          <p:nvPr/>
        </p:nvSpPr>
        <p:spPr>
          <a:xfrm>
            <a:off x="5915962" y="3543300"/>
            <a:ext cx="1590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Sessions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Plan Executions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Plan and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</a:p>
          <a:p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774DC-88D4-4C0B-B173-C2A849EFFDC9}"/>
              </a:ext>
            </a:extLst>
          </p:cNvPr>
          <p:cNvSpPr/>
          <p:nvPr/>
        </p:nvSpPr>
        <p:spPr>
          <a:xfrm>
            <a:off x="7380937" y="3530431"/>
            <a:ext cx="1342029" cy="1336308"/>
          </a:xfrm>
          <a:prstGeom prst="rect">
            <a:avLst/>
          </a:prstGeom>
          <a:solidFill>
            <a:srgbClr val="EAF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62D4A1-919E-4420-81C7-FB7AA5385B51}"/>
              </a:ext>
            </a:extLst>
          </p:cNvPr>
          <p:cNvSpPr txBox="1"/>
          <p:nvPr/>
        </p:nvSpPr>
        <p:spPr>
          <a:xfrm>
            <a:off x="7364508" y="3543300"/>
            <a:ext cx="1423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and Cubes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Plans and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247613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3A5B-AA67-4AF0-821D-50B007C9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2F984-87AE-46BE-AAA1-C3B8D2150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Users;	</a:t>
            </a:r>
          </a:p>
          <a:p>
            <a:pPr lvl="1"/>
            <a:endParaRPr lang="pt-BR" dirty="0"/>
          </a:p>
          <a:p>
            <a:r>
              <a:rPr lang="pt-BR" dirty="0"/>
              <a:t>Profile;</a:t>
            </a:r>
          </a:p>
          <a:p>
            <a:r>
              <a:rPr lang="pt-BR" dirty="0"/>
              <a:t>Privilege.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51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A249-F747-4370-A915-246EFF6E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B7F0-C409-4843-BDE4-E5CFA06F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 Source e Target</a:t>
            </a:r>
          </a:p>
        </p:txBody>
      </p:sp>
    </p:spTree>
    <p:extLst>
      <p:ext uri="{BB962C8B-B14F-4D97-AF65-F5344CB8AC3E}">
        <p14:creationId xmlns:p14="http://schemas.microsoft.com/office/powerpoint/2010/main" val="211050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9C53-C232-4596-930F-3EB86116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4A4D0B-C514-4368-8720-B15F30F2A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069" y="2859087"/>
            <a:ext cx="82581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1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527A-5A80-47B5-A7C6-02473D11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2C2C2-253A-4E84-A1AE-92B6F857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44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5CC4-873D-4F2E-BE36-D71F22AB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F7670-0608-470B-B86D-F77939EC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214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176</TotalTime>
  <Words>122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 Boardroom</vt:lpstr>
      <vt:lpstr>Oracle Data Integrator (ODI)</vt:lpstr>
      <vt:lpstr>Introduction to ODI</vt:lpstr>
      <vt:lpstr>Overview ETL</vt:lpstr>
      <vt:lpstr>Architecture ODI</vt:lpstr>
      <vt:lpstr>Security</vt:lpstr>
      <vt:lpstr>Topology</vt:lpstr>
      <vt:lpstr>Model</vt:lpstr>
      <vt:lpstr>Mapping</vt:lpstr>
      <vt:lpstr>Procedure</vt:lpstr>
      <vt:lpstr>Package</vt:lpstr>
      <vt:lpstr>Scenario</vt:lpstr>
      <vt:lpstr>Load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Data Integrator (ODI)</dc:title>
  <dc:creator>Jordão, W. Thayse</dc:creator>
  <cp:lastModifiedBy>Jordão, W. Thayse</cp:lastModifiedBy>
  <cp:revision>7</cp:revision>
  <dcterms:created xsi:type="dcterms:W3CDTF">2018-05-16T14:28:20Z</dcterms:created>
  <dcterms:modified xsi:type="dcterms:W3CDTF">2018-05-17T21:01:05Z</dcterms:modified>
</cp:coreProperties>
</file>