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86" r:id="rId3"/>
    <p:sldId id="265" r:id="rId4"/>
    <p:sldId id="274" r:id="rId5"/>
    <p:sldId id="264" r:id="rId6"/>
    <p:sldId id="257" r:id="rId7"/>
    <p:sldId id="277" r:id="rId8"/>
    <p:sldId id="276" r:id="rId9"/>
    <p:sldId id="268" r:id="rId10"/>
    <p:sldId id="270" r:id="rId11"/>
    <p:sldId id="278" r:id="rId12"/>
    <p:sldId id="279" r:id="rId13"/>
    <p:sldId id="289" r:id="rId14"/>
    <p:sldId id="287" r:id="rId15"/>
    <p:sldId id="288" r:id="rId16"/>
    <p:sldId id="280" r:id="rId17"/>
    <p:sldId id="281" r:id="rId18"/>
    <p:sldId id="290" r:id="rId19"/>
    <p:sldId id="272" r:id="rId20"/>
    <p:sldId id="285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A35-01EF-481C-8BC7-6948A57B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44B9-66F6-47A0-A33D-7CD77450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663A-5258-4284-8868-7EC9E1E3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63BB-896F-4174-A31E-58F82EA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E27-0457-4704-8DB1-D36B8F75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5008-CF00-4025-A2D4-FC7C840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B3132-B71D-48CB-8A2C-0D24F2B4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16DA-4B00-4B0F-BD39-AA5D1AF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FA05-5B69-49A5-B2CB-770B8417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E05F-D04E-4DE9-B1C1-F3DD450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CF90A-2058-45A8-B924-1C604989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68CC-2384-4EBC-9CEB-8CA4E920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2755-4DEF-45DC-9B14-4F7DDCA1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70C5-125E-4210-9C7F-FE9C643C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FA5E-7512-4158-A437-EC0BBC71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3938-64DA-4BB1-97E9-91B401F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97E-C15C-4044-8F4E-E479A70A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66C1-720D-40A3-9304-3B604B4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AC85-C901-4B1F-83AB-28E5D85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D343-4ED9-4DAD-A9FC-182956F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47C6-4D5E-400B-9353-408CB206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06952-95AA-4D69-84CD-FD7A20BD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3055-B731-42EC-9885-E85C30B9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65D7-5541-4C33-8A71-5874C4C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2BAC-9B4C-430B-AE75-ADB27CB5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3B7B-D68D-4F36-AE5F-5EDEF7AC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4A1D-1587-471C-8624-66A5EF91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3F29E-DD72-4EDC-A43A-54514E24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439D-832B-4C44-9C28-40AEFF4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03755-7F44-42A4-9768-5BF1A4D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A6EF-CC51-4C98-B7D1-881FBBF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6661-3D87-49B6-BA27-440C0274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48CF-48B2-4E93-AFD4-C30D024E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0FEAF-0BE9-441D-BD9E-CD027DBD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7A0E0-5488-42FA-B096-9EB3A9206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B618-7134-43AC-93D2-1071B047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B625-D880-45CA-801E-8EB615AB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77843-2CA3-4E6B-A600-A802760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3ED72-3789-4B0F-BEEA-FA6F8E04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4CC8-F5E6-4C36-93CA-EDF420D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0E92-803E-4EE9-89AA-9EE3AE5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65B9-C1D0-4E70-98E9-23401464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5836-77E7-49F9-A911-1CE74CA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80DEE-2B5A-4F5E-AAF3-0F07E3F0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F6D31-0652-44F6-8F3A-689D2F5E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FF794-3496-47F7-B8F0-711824A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3B83-E1A0-4EFB-9EE5-DBC92416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F119-9720-4F96-8D68-B7F9B7D6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F0BD-71FA-4917-8A2A-0D226B14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A66C-0993-4956-AE35-4E5EB16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CF4E-C85D-4B8A-BF0B-AEF74244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A74F-8DA0-47F7-8A24-C3869EA1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051-C1CD-4379-A8D5-EBF2299E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FFD10-5EE1-49B8-9AC6-42C7FEA91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1AA6-8EB8-446E-9B63-B4350A94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1848-7ED0-44A0-BC7B-528E90E5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1970-5025-41C0-A9EC-D4EE7A1C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BCCD6-877C-4DA1-8953-C950ED02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54776-87AD-4766-B937-5A9F5E4F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4223-2B6B-47C4-85B1-1F70C68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9507-5A73-4570-9B0D-408DA601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D965-33E0-456E-849B-D5026A2450C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6A0A-36F7-4627-ADAA-7654E9D7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DA23-AB01-4CD4-86DA-2ECF307F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p/portfoliomanagement.asp#:~:text=Portfolio%20management%20is%20the%20art,a%20company%2C%20or%20an%20institu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inance.yahoo.com/looku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CA82-97D1-46C1-B91F-4F4BB563F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 Capstone: Automated Stock Trading Agent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BEBDE9-B1C5-4695-988C-6F6E9D67C571}"/>
              </a:ext>
            </a:extLst>
          </p:cNvPr>
          <p:cNvSpPr txBox="1">
            <a:spLocks/>
          </p:cNvSpPr>
          <p:nvPr/>
        </p:nvSpPr>
        <p:spPr>
          <a:xfrm>
            <a:off x="1524000" y="5337583"/>
            <a:ext cx="9144000" cy="4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</a:t>
            </a:r>
            <a:r>
              <a:rPr lang="en-US" dirty="0" err="1"/>
              <a:t>Arliss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B27C9-B635-42B6-A941-88DBEC9C244C}"/>
              </a:ext>
            </a:extLst>
          </p:cNvPr>
          <p:cNvGrpSpPr/>
          <p:nvPr/>
        </p:nvGrpSpPr>
        <p:grpSpPr>
          <a:xfrm>
            <a:off x="1730991" y="1801504"/>
            <a:ext cx="8730018" cy="2387600"/>
            <a:chOff x="1937982" y="1801504"/>
            <a:chExt cx="8730018" cy="2387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624995-9E8A-481F-B34B-350AE89B18B6}"/>
                </a:ext>
              </a:extLst>
            </p:cNvPr>
            <p:cNvSpPr/>
            <p:nvPr/>
          </p:nvSpPr>
          <p:spPr>
            <a:xfrm>
              <a:off x="1937982" y="1801504"/>
              <a:ext cx="8730018" cy="238760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1522DA-3D67-4936-927A-10D8AEA9C3F4}"/>
                </a:ext>
              </a:extLst>
            </p:cNvPr>
            <p:cNvCxnSpPr/>
            <p:nvPr/>
          </p:nvCxnSpPr>
          <p:spPr>
            <a:xfrm>
              <a:off x="1937982" y="3851892"/>
              <a:ext cx="87300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47198F-636C-41D1-A51D-62045AD54DD7}"/>
              </a:ext>
            </a:extLst>
          </p:cNvPr>
          <p:cNvSpPr/>
          <p:nvPr/>
        </p:nvSpPr>
        <p:spPr>
          <a:xfrm>
            <a:off x="5399965" y="5323187"/>
            <a:ext cx="1392071" cy="39805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8A101-3CCE-4957-8AD7-F96AC88291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A723-8F2A-4010-8E62-3C7B083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100 Training Episodes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9E923-00D4-4A21-AC8E-69723538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500" cy="4572000"/>
          </a:xfrm>
          <a:ln w="19050"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B03492-0B40-4CAD-854F-587E285A71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EE7-08D3-4276-9D38-61D6B91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2,500 Training Episodes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603B41-6930-4501-875A-5E54A066B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500" cy="4572000"/>
          </a:xfrm>
          <a:ln w="19050"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240AC6-586B-48CA-9B27-75DAFE856B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307-16F9-48C1-B3EE-32F1BF39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Summary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3C007-46E4-4FDF-9F3C-D3B7487B0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A9D520B5-64DD-4CDA-B5C5-5B9A5BEB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1516962"/>
            <a:ext cx="7175509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6B3233F-F7A2-4CE4-BF8D-29DD7224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4168334"/>
            <a:ext cx="717551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C5EB33-8CBD-46DA-B78E-ABFEA0F6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81382"/>
              </p:ext>
            </p:extLst>
          </p:nvPr>
        </p:nvGraphicFramePr>
        <p:xfrm>
          <a:off x="555621" y="2204667"/>
          <a:ext cx="3860800" cy="13335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68677181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7984629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464004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8666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 and Hold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Trained 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56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9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$380,840.61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$411,574.48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$30,733.87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7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33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-$176,757.86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-$151,961.93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$24,795.93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6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62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307-16F9-48C1-B3EE-32F1BF39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Summary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3C007-46E4-4FDF-9F3C-D3B7487B0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A9D520B5-64DD-4CDA-B5C5-5B9A5BEB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1516962"/>
            <a:ext cx="7175509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6B3233F-F7A2-4CE4-BF8D-29DD7224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4168334"/>
            <a:ext cx="717551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C5EB33-8CBD-46DA-B78E-ABFEA0F60BE2}"/>
              </a:ext>
            </a:extLst>
          </p:cNvPr>
          <p:cNvGraphicFramePr>
            <a:graphicFrameLocks noGrp="1"/>
          </p:cNvGraphicFramePr>
          <p:nvPr/>
        </p:nvGraphicFramePr>
        <p:xfrm>
          <a:off x="555621" y="2204667"/>
          <a:ext cx="3860800" cy="13335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68677181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7984629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464004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8666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 and Hold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Trained 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56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9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$380,840.61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$411,574.48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$30,733.87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7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33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-$176,757.86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-$151,961.93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$24,795.93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6936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58AD091-F2E0-4396-BEB8-01394B68D5CD}"/>
              </a:ext>
            </a:extLst>
          </p:cNvPr>
          <p:cNvGrpSpPr/>
          <p:nvPr/>
        </p:nvGrpSpPr>
        <p:grpSpPr>
          <a:xfrm>
            <a:off x="1562100" y="2390775"/>
            <a:ext cx="2867025" cy="200025"/>
            <a:chOff x="1562100" y="2390775"/>
            <a:chExt cx="2867025" cy="2000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B99512-3EF9-405E-A6C2-DB159F196895}"/>
                </a:ext>
              </a:extLst>
            </p:cNvPr>
            <p:cNvSpPr/>
            <p:nvPr/>
          </p:nvSpPr>
          <p:spPr>
            <a:xfrm>
              <a:off x="1562100" y="2400300"/>
              <a:ext cx="2867025" cy="1905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745D48-6869-456F-9FFA-183F370D9369}"/>
                </a:ext>
              </a:extLst>
            </p:cNvPr>
            <p:cNvCxnSpPr/>
            <p:nvPr/>
          </p:nvCxnSpPr>
          <p:spPr>
            <a:xfrm flipV="1">
              <a:off x="3476625" y="2390775"/>
              <a:ext cx="0" cy="190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DAB56-8A9C-4B6F-8205-29972E2AF2DA}"/>
              </a:ext>
            </a:extLst>
          </p:cNvPr>
          <p:cNvGrpSpPr/>
          <p:nvPr/>
        </p:nvGrpSpPr>
        <p:grpSpPr>
          <a:xfrm>
            <a:off x="1562100" y="2581275"/>
            <a:ext cx="2867025" cy="200025"/>
            <a:chOff x="1562100" y="2390775"/>
            <a:chExt cx="2867025" cy="200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8B34D1-CF2D-44AD-A272-BDA09320ADF2}"/>
                </a:ext>
              </a:extLst>
            </p:cNvPr>
            <p:cNvSpPr/>
            <p:nvPr/>
          </p:nvSpPr>
          <p:spPr>
            <a:xfrm>
              <a:off x="1562100" y="2400300"/>
              <a:ext cx="2867025" cy="1905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533D14-3D96-423F-B9BC-D42F33D1D8D9}"/>
                </a:ext>
              </a:extLst>
            </p:cNvPr>
            <p:cNvCxnSpPr/>
            <p:nvPr/>
          </p:nvCxnSpPr>
          <p:spPr>
            <a:xfrm flipV="1">
              <a:off x="3476625" y="2390775"/>
              <a:ext cx="0" cy="190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5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307-16F9-48C1-B3EE-32F1BF39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Summary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3C007-46E4-4FDF-9F3C-D3B7487B0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A9D520B5-64DD-4CDA-B5C5-5B9A5BEB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1516962"/>
            <a:ext cx="7175509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6B3233F-F7A2-4CE4-BF8D-29DD7224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4168334"/>
            <a:ext cx="717551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C5EB33-8CBD-46DA-B78E-ABFEA0F60BE2}"/>
              </a:ext>
            </a:extLst>
          </p:cNvPr>
          <p:cNvGraphicFramePr>
            <a:graphicFrameLocks noGrp="1"/>
          </p:cNvGraphicFramePr>
          <p:nvPr/>
        </p:nvGraphicFramePr>
        <p:xfrm>
          <a:off x="555621" y="2204667"/>
          <a:ext cx="3860800" cy="13335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68677181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7984629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464004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8666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 and Hold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Trained 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56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9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$380,840.61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$411,574.48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$30,733.87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7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33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-$176,757.86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-$151,961.93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$24,795.93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6936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C5F3539-D84D-4193-B82F-88EFB0742D78}"/>
              </a:ext>
            </a:extLst>
          </p:cNvPr>
          <p:cNvGrpSpPr/>
          <p:nvPr/>
        </p:nvGrpSpPr>
        <p:grpSpPr>
          <a:xfrm>
            <a:off x="1562100" y="2771775"/>
            <a:ext cx="2867025" cy="200025"/>
            <a:chOff x="1562100" y="2390775"/>
            <a:chExt cx="2867025" cy="200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5AC49E-D77F-45EC-A17F-54B7647D2FA1}"/>
                </a:ext>
              </a:extLst>
            </p:cNvPr>
            <p:cNvSpPr/>
            <p:nvPr/>
          </p:nvSpPr>
          <p:spPr>
            <a:xfrm>
              <a:off x="1562100" y="2400300"/>
              <a:ext cx="2867025" cy="1905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2F9E42-0842-4075-A1DA-039A88743FD4}"/>
                </a:ext>
              </a:extLst>
            </p:cNvPr>
            <p:cNvCxnSpPr/>
            <p:nvPr/>
          </p:nvCxnSpPr>
          <p:spPr>
            <a:xfrm flipV="1">
              <a:off x="3476625" y="2390775"/>
              <a:ext cx="0" cy="190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A168C9-A593-4421-B2BA-921913A72638}"/>
              </a:ext>
            </a:extLst>
          </p:cNvPr>
          <p:cNvGrpSpPr/>
          <p:nvPr/>
        </p:nvGrpSpPr>
        <p:grpSpPr>
          <a:xfrm>
            <a:off x="1562100" y="2962275"/>
            <a:ext cx="2867025" cy="200025"/>
            <a:chOff x="1562100" y="2390775"/>
            <a:chExt cx="2867025" cy="2000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D7B5AF-460B-4F4F-9E74-EAFDBE21B46D}"/>
                </a:ext>
              </a:extLst>
            </p:cNvPr>
            <p:cNvSpPr/>
            <p:nvPr/>
          </p:nvSpPr>
          <p:spPr>
            <a:xfrm>
              <a:off x="1562100" y="2400300"/>
              <a:ext cx="2867025" cy="1905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A1C79D-BC49-4ACE-97AF-F3D1AE3EC132}"/>
                </a:ext>
              </a:extLst>
            </p:cNvPr>
            <p:cNvCxnSpPr/>
            <p:nvPr/>
          </p:nvCxnSpPr>
          <p:spPr>
            <a:xfrm flipV="1">
              <a:off x="3476625" y="2390775"/>
              <a:ext cx="0" cy="190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7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307-16F9-48C1-B3EE-32F1BF39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Summary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3C007-46E4-4FDF-9F3C-D3B7487B0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A9D520B5-64DD-4CDA-B5C5-5B9A5BEB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1516962"/>
            <a:ext cx="7175509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6B3233F-F7A2-4CE4-BF8D-29DD7224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2" y="4168334"/>
            <a:ext cx="7175510" cy="265176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C5EB33-8CBD-46DA-B78E-ABFEA0F60BE2}"/>
              </a:ext>
            </a:extLst>
          </p:cNvPr>
          <p:cNvGraphicFramePr>
            <a:graphicFrameLocks noGrp="1"/>
          </p:cNvGraphicFramePr>
          <p:nvPr/>
        </p:nvGraphicFramePr>
        <p:xfrm>
          <a:off x="555621" y="2204667"/>
          <a:ext cx="3860800" cy="13335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68677181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7984629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464004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8666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 and Hold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Trained 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56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Year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9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Lifetime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$380,840.61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$411,574.48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$30,733.87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7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-11.149%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33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 S&amp;P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-$176,757.86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-$151,961.93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$24,795.93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6936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583EDB-6AE0-4FBB-A3D3-60E2767C97D0}"/>
              </a:ext>
            </a:extLst>
          </p:cNvPr>
          <p:cNvGrpSpPr/>
          <p:nvPr/>
        </p:nvGrpSpPr>
        <p:grpSpPr>
          <a:xfrm>
            <a:off x="1562100" y="3143250"/>
            <a:ext cx="2867025" cy="200025"/>
            <a:chOff x="1562100" y="2390775"/>
            <a:chExt cx="2867025" cy="200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0E9938-330B-4DAE-988B-B0310DA4F246}"/>
                </a:ext>
              </a:extLst>
            </p:cNvPr>
            <p:cNvSpPr/>
            <p:nvPr/>
          </p:nvSpPr>
          <p:spPr>
            <a:xfrm>
              <a:off x="1562100" y="2400300"/>
              <a:ext cx="2867025" cy="1905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9DFEEC-8C7C-4132-B177-C5E5D4378981}"/>
                </a:ext>
              </a:extLst>
            </p:cNvPr>
            <p:cNvCxnSpPr/>
            <p:nvPr/>
          </p:nvCxnSpPr>
          <p:spPr>
            <a:xfrm flipV="1">
              <a:off x="3476625" y="2390775"/>
              <a:ext cx="0" cy="190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BADB09-2B8E-4A83-BA1A-8D0ABB006ED9}"/>
              </a:ext>
            </a:extLst>
          </p:cNvPr>
          <p:cNvGrpSpPr/>
          <p:nvPr/>
        </p:nvGrpSpPr>
        <p:grpSpPr>
          <a:xfrm>
            <a:off x="1562100" y="3333750"/>
            <a:ext cx="2867025" cy="200025"/>
            <a:chOff x="1562100" y="2390775"/>
            <a:chExt cx="2867025" cy="2000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3A6592-8FF0-4601-81A2-1464F7EE2E54}"/>
                </a:ext>
              </a:extLst>
            </p:cNvPr>
            <p:cNvSpPr/>
            <p:nvPr/>
          </p:nvSpPr>
          <p:spPr>
            <a:xfrm>
              <a:off x="1562100" y="2400300"/>
              <a:ext cx="2867025" cy="1905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5BF311-F19F-4905-BF6B-EFB64D197BA7}"/>
                </a:ext>
              </a:extLst>
            </p:cNvPr>
            <p:cNvCxnSpPr/>
            <p:nvPr/>
          </p:nvCxnSpPr>
          <p:spPr>
            <a:xfrm flipV="1">
              <a:off x="3476625" y="2390775"/>
              <a:ext cx="0" cy="190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84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EE7-08D3-4276-9D38-61D6B91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Netflix </a:t>
            </a:r>
            <a:r>
              <a:rPr lang="en-US" b="1" dirty="0" err="1"/>
              <a:t>Backtesting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40AC6-586B-48CA-9B27-75DAFE856B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73C2492-7BBB-4A01-B8FB-CEEC76B8A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499" cy="4572000"/>
          </a:xfr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390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EE7-08D3-4276-9D38-61D6B91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Apple </a:t>
            </a:r>
            <a:r>
              <a:rPr lang="en-US" b="1" dirty="0" err="1"/>
              <a:t>Backtesting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40AC6-586B-48CA-9B27-75DAFE856B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67E4BB-4ED3-4E2A-A6B1-AA6AF530E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8572499" cy="4572000"/>
          </a:xfr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692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724E-D466-451D-B5A3-39A9C601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Facebook </a:t>
            </a:r>
            <a:r>
              <a:rPr lang="en-US" b="1" dirty="0" err="1"/>
              <a:t>Backtesting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BB4F8C-D5DF-46F6-BCDE-D45B78A9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4" y="1690688"/>
            <a:ext cx="8577072" cy="4567715"/>
          </a:xfrm>
          <a:ln w="19050"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C516BF-7AE8-45FA-BEDB-966CD4126B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131-9054-4680-914E-DF2B0602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this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BD86-5E68-4BC3-9D5B-C197860A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849"/>
            <a:ext cx="10515600" cy="3948113"/>
          </a:xfrm>
        </p:spPr>
        <p:txBody>
          <a:bodyPr/>
          <a:lstStyle/>
          <a:p>
            <a:r>
              <a:rPr lang="en-US" dirty="0"/>
              <a:t>The agent learned the “buy and hold” strategy</a:t>
            </a:r>
          </a:p>
          <a:p>
            <a:endParaRPr lang="en-US" dirty="0"/>
          </a:p>
          <a:p>
            <a:r>
              <a:rPr lang="en-US" dirty="0"/>
              <a:t>One of the safest and most common investment strategies out there</a:t>
            </a:r>
          </a:p>
          <a:p>
            <a:endParaRPr lang="en-US" dirty="0"/>
          </a:p>
          <a:p>
            <a:r>
              <a:rPr lang="en-US" dirty="0"/>
              <a:t>Although not great from an outside perspective, the results are good for the composition of the model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383A0-0B4D-4932-A312-9785A37938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7D38-9D18-4F1F-9C85-1032E8AC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22D5-2969-4486-AD84-DB74707D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problem </a:t>
            </a:r>
          </a:p>
          <a:p>
            <a:r>
              <a:rPr lang="en-US" dirty="0"/>
              <a:t>Briefly discuss model type</a:t>
            </a:r>
          </a:p>
          <a:p>
            <a:r>
              <a:rPr lang="en-US" dirty="0"/>
              <a:t>Describe </a:t>
            </a:r>
            <a:r>
              <a:rPr lang="en-US" dirty="0" err="1"/>
              <a:t>backtesting</a:t>
            </a:r>
            <a:r>
              <a:rPr lang="en-US" dirty="0"/>
              <a:t> environment</a:t>
            </a:r>
          </a:p>
          <a:p>
            <a:r>
              <a:rPr lang="en-US" dirty="0"/>
              <a:t>Display results</a:t>
            </a:r>
          </a:p>
          <a:p>
            <a:r>
              <a:rPr lang="en-US" dirty="0"/>
              <a:t>Conclude findings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13B7B-7768-48D3-B071-80C0C97930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060A-BBF0-4ACB-9C3B-0E38F209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EC77-B525-41B3-9760-F42684AC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en-US" dirty="0"/>
              <a:t>Problem statement called for managing an entire portfolio, this agent/environment only handles one at a time</a:t>
            </a:r>
          </a:p>
          <a:p>
            <a:endParaRPr lang="en-US" dirty="0"/>
          </a:p>
          <a:p>
            <a:r>
              <a:rPr lang="en-US" dirty="0"/>
              <a:t>Although successful at managing one stock, more work is needed for managing a portfolio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5D267-59EE-4679-B365-2726E06EED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6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9844-3E63-45CB-B5B0-2DD14D14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2860-F012-4657-87C5-F81C46A761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B5B4F-7954-438E-BAC0-A2CB603F6ACF}"/>
              </a:ext>
            </a:extLst>
          </p:cNvPr>
          <p:cNvCxnSpPr/>
          <p:nvPr/>
        </p:nvCxnSpPr>
        <p:spPr>
          <a:xfrm>
            <a:off x="5025006" y="1968048"/>
            <a:ext cx="21811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9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C614-EFD4-478F-8B29-D83E886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A532-276F-4B0B-A180-39D9092D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217"/>
            <a:ext cx="10515600" cy="4351338"/>
          </a:xfrm>
        </p:spPr>
        <p:txBody>
          <a:bodyPr/>
          <a:lstStyle/>
          <a:p>
            <a:r>
              <a:rPr lang="en-US" dirty="0"/>
              <a:t>Can an intelligent stock trading agent be trained in a </a:t>
            </a:r>
            <a:r>
              <a:rPr lang="en-US" dirty="0" err="1"/>
              <a:t>backtesting</a:t>
            </a:r>
            <a:r>
              <a:rPr lang="en-US" dirty="0"/>
              <a:t> simulation environment to learn how to profitably trade stocks and automate the process of portfolio management? </a:t>
            </a:r>
          </a:p>
          <a:p>
            <a:pPr lvl="1"/>
            <a:r>
              <a:rPr lang="en-US" dirty="0"/>
              <a:t>Reinforcement Learning AI techniques will be employed to train a Deep Q-Network on historical stock prices</a:t>
            </a:r>
          </a:p>
          <a:p>
            <a:pPr lvl="1"/>
            <a:r>
              <a:rPr lang="en-US" dirty="0"/>
              <a:t>The goal of the model is not to predict prices, but rather to predict quantities of shares to trade such that a long term profit will be achieved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0B24E-44A2-4564-9807-F864D94732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99F9-87F9-41B0-B084-6D727EBB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Portfolio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B447-A4A2-44DF-B241-D5958BEF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49"/>
            <a:ext cx="10515600" cy="3605213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“Portfolio management is the art and science of selecting and overseeing a group of investments that meet the long-term financial objectives and risk tolerance of a client, a company, or an institution.”</a:t>
            </a:r>
          </a:p>
          <a:p>
            <a:pPr lvl="1"/>
            <a:r>
              <a:rPr lang="en-US" i="1" dirty="0">
                <a:solidFill>
                  <a:srgbClr val="111111"/>
                </a:solidFill>
                <a:latin typeface="SourceSansPro"/>
              </a:rPr>
              <a:t>Investopedia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5850F-CA81-4C56-9183-76E957D7D0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9AE80-D1EF-499C-BA9A-D98603ED3BF3}"/>
              </a:ext>
            </a:extLst>
          </p:cNvPr>
          <p:cNvSpPr txBox="1"/>
          <p:nvPr/>
        </p:nvSpPr>
        <p:spPr>
          <a:xfrm>
            <a:off x="-1" y="6627168"/>
            <a:ext cx="8829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https://www.investopedia.com/terms/p/portfoliomanagement.asp#:~:text=Portfolio%20management%20is%20the%20art,a%20company%2C%20or%20an%20institution</a:t>
            </a:r>
            <a:r>
              <a:rPr lang="en-US" sz="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02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9EAA-DF8A-4967-B9F2-323842D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F340B6-B794-4611-85EC-B301113FEB30}"/>
              </a:ext>
            </a:extLst>
          </p:cNvPr>
          <p:cNvGrpSpPr/>
          <p:nvPr/>
        </p:nvGrpSpPr>
        <p:grpSpPr>
          <a:xfrm>
            <a:off x="1031231" y="1690688"/>
            <a:ext cx="10129538" cy="4973763"/>
            <a:chOff x="456739" y="1785335"/>
            <a:chExt cx="10129538" cy="49737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0F8467A-948F-470C-8580-5ECC326C57B3}"/>
                </a:ext>
              </a:extLst>
            </p:cNvPr>
            <p:cNvSpPr/>
            <p:nvPr/>
          </p:nvSpPr>
          <p:spPr>
            <a:xfrm>
              <a:off x="1872858" y="2186609"/>
              <a:ext cx="2510133" cy="146658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EBA78B-4590-494C-B3C6-0404912ED7E2}"/>
                </a:ext>
              </a:extLst>
            </p:cNvPr>
            <p:cNvSpPr/>
            <p:nvPr/>
          </p:nvSpPr>
          <p:spPr>
            <a:xfrm>
              <a:off x="2217498" y="4855955"/>
              <a:ext cx="1463040" cy="14665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FC81265-138E-4944-BBA2-F21B04499CD8}"/>
                </a:ext>
              </a:extLst>
            </p:cNvPr>
            <p:cNvGrpSpPr/>
            <p:nvPr/>
          </p:nvGrpSpPr>
          <p:grpSpPr>
            <a:xfrm>
              <a:off x="6255391" y="1785335"/>
              <a:ext cx="2192309" cy="1643665"/>
              <a:chOff x="6096000" y="1785335"/>
              <a:chExt cx="2192309" cy="1643665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C1906E0-78DB-4961-BD06-45659E04866C}"/>
                  </a:ext>
                </a:extLst>
              </p:cNvPr>
              <p:cNvSpPr/>
              <p:nvPr/>
            </p:nvSpPr>
            <p:spPr>
              <a:xfrm>
                <a:off x="6505362" y="1787736"/>
                <a:ext cx="1463040" cy="146658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0394814C-1380-4EEE-A678-5C67637586CF}"/>
                  </a:ext>
                </a:extLst>
              </p:cNvPr>
              <p:cNvSpPr/>
              <p:nvPr/>
            </p:nvSpPr>
            <p:spPr>
              <a:xfrm>
                <a:off x="6096000" y="1787736"/>
                <a:ext cx="457200" cy="1641264"/>
              </a:xfrm>
              <a:prstGeom prst="leftBrac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E7407BD1-8455-47FE-8AA1-2FDC322818FF}"/>
                  </a:ext>
                </a:extLst>
              </p:cNvPr>
              <p:cNvSpPr/>
              <p:nvPr/>
            </p:nvSpPr>
            <p:spPr>
              <a:xfrm flipH="1">
                <a:off x="7831109" y="1785335"/>
                <a:ext cx="457200" cy="1641264"/>
              </a:xfrm>
              <a:prstGeom prst="leftBrac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B423EFE-A626-40EB-A5D0-578A51A15B94}"/>
                </a:ext>
              </a:extLst>
            </p:cNvPr>
            <p:cNvGrpSpPr/>
            <p:nvPr/>
          </p:nvGrpSpPr>
          <p:grpSpPr>
            <a:xfrm>
              <a:off x="6483991" y="4376138"/>
              <a:ext cx="3287604" cy="1641264"/>
              <a:chOff x="6324600" y="4376138"/>
              <a:chExt cx="3287604" cy="164126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7AD9A0A-1B49-4BE4-86D1-1087D1625AD1}"/>
                  </a:ext>
                </a:extLst>
              </p:cNvPr>
              <p:cNvSpPr/>
              <p:nvPr/>
            </p:nvSpPr>
            <p:spPr>
              <a:xfrm>
                <a:off x="6713335" y="4556528"/>
                <a:ext cx="2510134" cy="131151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B0670AA-AC3B-437F-B8F7-BCA0A49B808F}"/>
                  </a:ext>
                </a:extLst>
              </p:cNvPr>
              <p:cNvSpPr/>
              <p:nvPr/>
            </p:nvSpPr>
            <p:spPr>
              <a:xfrm>
                <a:off x="6324600" y="4376138"/>
                <a:ext cx="457200" cy="1641264"/>
              </a:xfrm>
              <a:prstGeom prst="leftBrac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49F2D618-E74E-4979-9F57-BC05701DF743}"/>
                  </a:ext>
                </a:extLst>
              </p:cNvPr>
              <p:cNvSpPr/>
              <p:nvPr/>
            </p:nvSpPr>
            <p:spPr>
              <a:xfrm flipH="1">
                <a:off x="9155004" y="4376138"/>
                <a:ext cx="457200" cy="1641264"/>
              </a:xfrm>
              <a:prstGeom prst="leftBrac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EFB0AB0-8D81-42E4-AF17-8DE63F538353}"/>
                </a:ext>
              </a:extLst>
            </p:cNvPr>
            <p:cNvGrpSpPr/>
            <p:nvPr/>
          </p:nvGrpSpPr>
          <p:grpSpPr>
            <a:xfrm>
              <a:off x="468938" y="2862470"/>
              <a:ext cx="1651775" cy="2805827"/>
              <a:chOff x="309547" y="2862470"/>
              <a:chExt cx="1651775" cy="280582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8573D62-8B40-4971-8F39-D7DBADA075E1}"/>
                  </a:ext>
                </a:extLst>
              </p:cNvPr>
              <p:cNvSpPr/>
              <p:nvPr/>
            </p:nvSpPr>
            <p:spPr>
              <a:xfrm>
                <a:off x="309547" y="2862470"/>
                <a:ext cx="1651775" cy="2805827"/>
              </a:xfrm>
              <a:custGeom>
                <a:avLst/>
                <a:gdLst>
                  <a:gd name="connsiteX0" fmla="*/ 1187949 w 1651775"/>
                  <a:gd name="connsiteY0" fmla="*/ 0 h 2805827"/>
                  <a:gd name="connsiteX1" fmla="*/ 472331 w 1651775"/>
                  <a:gd name="connsiteY1" fmla="*/ 132521 h 2805827"/>
                  <a:gd name="connsiteX2" fmla="*/ 114523 w 1651775"/>
                  <a:gd name="connsiteY2" fmla="*/ 636104 h 2805827"/>
                  <a:gd name="connsiteX3" fmla="*/ 8505 w 1651775"/>
                  <a:gd name="connsiteY3" fmla="*/ 1378226 h 2805827"/>
                  <a:gd name="connsiteX4" fmla="*/ 35010 w 1651775"/>
                  <a:gd name="connsiteY4" fmla="*/ 2213113 h 2805827"/>
                  <a:gd name="connsiteX5" fmla="*/ 260296 w 1651775"/>
                  <a:gd name="connsiteY5" fmla="*/ 2570921 h 2805827"/>
                  <a:gd name="connsiteX6" fmla="*/ 856644 w 1651775"/>
                  <a:gd name="connsiteY6" fmla="*/ 2796208 h 2805827"/>
                  <a:gd name="connsiteX7" fmla="*/ 1651775 w 1651775"/>
                  <a:gd name="connsiteY7" fmla="*/ 2743200 h 280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1775" h="2805827">
                    <a:moveTo>
                      <a:pt x="1187949" y="0"/>
                    </a:moveTo>
                    <a:cubicBezTo>
                      <a:pt x="919592" y="13252"/>
                      <a:pt x="651235" y="26504"/>
                      <a:pt x="472331" y="132521"/>
                    </a:cubicBezTo>
                    <a:cubicBezTo>
                      <a:pt x="293427" y="238538"/>
                      <a:pt x="191827" y="428487"/>
                      <a:pt x="114523" y="636104"/>
                    </a:cubicBezTo>
                    <a:cubicBezTo>
                      <a:pt x="37219" y="843722"/>
                      <a:pt x="21757" y="1115391"/>
                      <a:pt x="8505" y="1378226"/>
                    </a:cubicBezTo>
                    <a:cubicBezTo>
                      <a:pt x="-4747" y="1641061"/>
                      <a:pt x="-6955" y="2014331"/>
                      <a:pt x="35010" y="2213113"/>
                    </a:cubicBezTo>
                    <a:cubicBezTo>
                      <a:pt x="76975" y="2411895"/>
                      <a:pt x="123357" y="2473739"/>
                      <a:pt x="260296" y="2570921"/>
                    </a:cubicBezTo>
                    <a:cubicBezTo>
                      <a:pt x="397235" y="2668103"/>
                      <a:pt x="624731" y="2767495"/>
                      <a:pt x="856644" y="2796208"/>
                    </a:cubicBezTo>
                    <a:cubicBezTo>
                      <a:pt x="1088557" y="2824921"/>
                      <a:pt x="1370166" y="2784060"/>
                      <a:pt x="1651775" y="274320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08DA8A6-E146-4DDE-B11F-45A8DC37C80A}"/>
                  </a:ext>
                </a:extLst>
              </p:cNvPr>
              <p:cNvCxnSpPr/>
              <p:nvPr/>
            </p:nvCxnSpPr>
            <p:spPr>
              <a:xfrm>
                <a:off x="1417927" y="2862471"/>
                <a:ext cx="160135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49449E-0546-4C4C-B370-3D7A8434265A}"/>
                </a:ext>
              </a:extLst>
            </p:cNvPr>
            <p:cNvGrpSpPr/>
            <p:nvPr/>
          </p:nvGrpSpPr>
          <p:grpSpPr>
            <a:xfrm>
              <a:off x="4559113" y="2301935"/>
              <a:ext cx="1510741" cy="265496"/>
              <a:chOff x="4399722" y="2398191"/>
              <a:chExt cx="1510741" cy="26549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1669FE6-C990-4A55-84E1-04B89661A91E}"/>
                  </a:ext>
                </a:extLst>
              </p:cNvPr>
              <p:cNvSpPr/>
              <p:nvPr/>
            </p:nvSpPr>
            <p:spPr>
              <a:xfrm>
                <a:off x="4399722" y="2398191"/>
                <a:ext cx="1484243" cy="265496"/>
              </a:xfrm>
              <a:custGeom>
                <a:avLst/>
                <a:gdLst>
                  <a:gd name="connsiteX0" fmla="*/ 0 w 1484243"/>
                  <a:gd name="connsiteY0" fmla="*/ 265496 h 265496"/>
                  <a:gd name="connsiteX1" fmla="*/ 437321 w 1484243"/>
                  <a:gd name="connsiteY1" fmla="*/ 79966 h 265496"/>
                  <a:gd name="connsiteX2" fmla="*/ 1113182 w 1484243"/>
                  <a:gd name="connsiteY2" fmla="*/ 452 h 265496"/>
                  <a:gd name="connsiteX3" fmla="*/ 1484243 w 1484243"/>
                  <a:gd name="connsiteY3" fmla="*/ 53461 h 26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243" h="265496">
                    <a:moveTo>
                      <a:pt x="0" y="265496"/>
                    </a:moveTo>
                    <a:cubicBezTo>
                      <a:pt x="125895" y="194818"/>
                      <a:pt x="251791" y="124140"/>
                      <a:pt x="437321" y="79966"/>
                    </a:cubicBezTo>
                    <a:cubicBezTo>
                      <a:pt x="622851" y="35792"/>
                      <a:pt x="938695" y="4869"/>
                      <a:pt x="1113182" y="452"/>
                    </a:cubicBezTo>
                    <a:cubicBezTo>
                      <a:pt x="1287669" y="-3965"/>
                      <a:pt x="1385956" y="24748"/>
                      <a:pt x="1484243" y="53461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28F83C6-2E49-43F6-B580-0AF8B4344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4932" y="2411893"/>
                <a:ext cx="185531" cy="53009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90F113-562D-41F4-BD39-4F5D7AF42136}"/>
                </a:ext>
              </a:extLst>
            </p:cNvPr>
            <p:cNvGrpSpPr/>
            <p:nvPr/>
          </p:nvGrpSpPr>
          <p:grpSpPr>
            <a:xfrm>
              <a:off x="8584991" y="2481862"/>
              <a:ext cx="1948307" cy="2540716"/>
              <a:chOff x="8425600" y="2481862"/>
              <a:chExt cx="1948307" cy="254071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D76B0C-68DE-4CEB-81F9-850713AACF5E}"/>
                  </a:ext>
                </a:extLst>
              </p:cNvPr>
              <p:cNvSpPr/>
              <p:nvPr/>
            </p:nvSpPr>
            <p:spPr>
              <a:xfrm>
                <a:off x="8425600" y="2481862"/>
                <a:ext cx="1948307" cy="2540713"/>
              </a:xfrm>
              <a:custGeom>
                <a:avLst/>
                <a:gdLst>
                  <a:gd name="connsiteX0" fmla="*/ 0 w 1720237"/>
                  <a:gd name="connsiteY0" fmla="*/ 0 h 2531165"/>
                  <a:gd name="connsiteX1" fmla="*/ 821634 w 1720237"/>
                  <a:gd name="connsiteY1" fmla="*/ 132522 h 2531165"/>
                  <a:gd name="connsiteX2" fmla="*/ 1431234 w 1720237"/>
                  <a:gd name="connsiteY2" fmla="*/ 490331 h 2531165"/>
                  <a:gd name="connsiteX3" fmla="*/ 1709530 w 1720237"/>
                  <a:gd name="connsiteY3" fmla="*/ 1139687 h 2531165"/>
                  <a:gd name="connsiteX4" fmla="*/ 1630017 w 1720237"/>
                  <a:gd name="connsiteY4" fmla="*/ 1895061 h 2531165"/>
                  <a:gd name="connsiteX5" fmla="*/ 1325217 w 1720237"/>
                  <a:gd name="connsiteY5" fmla="*/ 2385391 h 2531165"/>
                  <a:gd name="connsiteX6" fmla="*/ 980660 w 1720237"/>
                  <a:gd name="connsiteY6" fmla="*/ 2531165 h 2531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0237" h="2531165">
                    <a:moveTo>
                      <a:pt x="0" y="0"/>
                    </a:moveTo>
                    <a:cubicBezTo>
                      <a:pt x="291547" y="25400"/>
                      <a:pt x="583095" y="50800"/>
                      <a:pt x="821634" y="132522"/>
                    </a:cubicBezTo>
                    <a:cubicBezTo>
                      <a:pt x="1060173" y="214244"/>
                      <a:pt x="1283251" y="322470"/>
                      <a:pt x="1431234" y="490331"/>
                    </a:cubicBezTo>
                    <a:cubicBezTo>
                      <a:pt x="1579217" y="658192"/>
                      <a:pt x="1676400" y="905565"/>
                      <a:pt x="1709530" y="1139687"/>
                    </a:cubicBezTo>
                    <a:cubicBezTo>
                      <a:pt x="1742660" y="1373809"/>
                      <a:pt x="1694069" y="1687444"/>
                      <a:pt x="1630017" y="1895061"/>
                    </a:cubicBezTo>
                    <a:cubicBezTo>
                      <a:pt x="1565965" y="2102678"/>
                      <a:pt x="1433443" y="2279374"/>
                      <a:pt x="1325217" y="2385391"/>
                    </a:cubicBezTo>
                    <a:cubicBezTo>
                      <a:pt x="1216991" y="2491408"/>
                      <a:pt x="1098825" y="2511286"/>
                      <a:pt x="980660" y="2531165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A6FBDD5-3B98-414F-B6FB-C564ECD72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2055" y="5022578"/>
                <a:ext cx="132521" cy="0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9A9093-356C-452C-BFDA-5BFD9C0CC7DD}"/>
                </a:ext>
              </a:extLst>
            </p:cNvPr>
            <p:cNvGrpSpPr/>
            <p:nvPr/>
          </p:nvGrpSpPr>
          <p:grpSpPr>
            <a:xfrm>
              <a:off x="3618199" y="2822713"/>
              <a:ext cx="4538010" cy="3936385"/>
              <a:chOff x="3458808" y="2822713"/>
              <a:chExt cx="4538010" cy="393638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B545FE4-E26C-4453-BC63-B4B76DE34812}"/>
                  </a:ext>
                </a:extLst>
              </p:cNvPr>
              <p:cNvSpPr/>
              <p:nvPr/>
            </p:nvSpPr>
            <p:spPr>
              <a:xfrm>
                <a:off x="3511826" y="2822713"/>
                <a:ext cx="2309191" cy="3499828"/>
              </a:xfrm>
              <a:custGeom>
                <a:avLst/>
                <a:gdLst>
                  <a:gd name="connsiteX0" fmla="*/ 874644 w 2309191"/>
                  <a:gd name="connsiteY0" fmla="*/ 0 h 3499828"/>
                  <a:gd name="connsiteX1" fmla="*/ 1470991 w 2309191"/>
                  <a:gd name="connsiteY1" fmla="*/ 79513 h 3499828"/>
                  <a:gd name="connsiteX2" fmla="*/ 1908313 w 2309191"/>
                  <a:gd name="connsiteY2" fmla="*/ 371061 h 3499828"/>
                  <a:gd name="connsiteX3" fmla="*/ 2226365 w 2309191"/>
                  <a:gd name="connsiteY3" fmla="*/ 874644 h 3499828"/>
                  <a:gd name="connsiteX4" fmla="*/ 2305878 w 2309191"/>
                  <a:gd name="connsiteY4" fmla="*/ 1577009 h 3499828"/>
                  <a:gd name="connsiteX5" fmla="*/ 2279374 w 2309191"/>
                  <a:gd name="connsiteY5" fmla="*/ 2173357 h 3499828"/>
                  <a:gd name="connsiteX6" fmla="*/ 2146852 w 2309191"/>
                  <a:gd name="connsiteY6" fmla="*/ 2902226 h 3499828"/>
                  <a:gd name="connsiteX7" fmla="*/ 1815548 w 2309191"/>
                  <a:gd name="connsiteY7" fmla="*/ 3326296 h 3499828"/>
                  <a:gd name="connsiteX8" fmla="*/ 1179444 w 2309191"/>
                  <a:gd name="connsiteY8" fmla="*/ 3498574 h 3499828"/>
                  <a:gd name="connsiteX9" fmla="*/ 437322 w 2309191"/>
                  <a:gd name="connsiteY9" fmla="*/ 3392557 h 3499828"/>
                  <a:gd name="connsiteX10" fmla="*/ 0 w 2309191"/>
                  <a:gd name="connsiteY10" fmla="*/ 3180522 h 349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191" h="3499828">
                    <a:moveTo>
                      <a:pt x="874644" y="0"/>
                    </a:moveTo>
                    <a:cubicBezTo>
                      <a:pt x="1086678" y="8835"/>
                      <a:pt x="1298713" y="17670"/>
                      <a:pt x="1470991" y="79513"/>
                    </a:cubicBezTo>
                    <a:cubicBezTo>
                      <a:pt x="1643269" y="141356"/>
                      <a:pt x="1782417" y="238539"/>
                      <a:pt x="1908313" y="371061"/>
                    </a:cubicBezTo>
                    <a:cubicBezTo>
                      <a:pt x="2034209" y="503583"/>
                      <a:pt x="2160104" y="673653"/>
                      <a:pt x="2226365" y="874644"/>
                    </a:cubicBezTo>
                    <a:cubicBezTo>
                      <a:pt x="2292626" y="1075635"/>
                      <a:pt x="2297043" y="1360557"/>
                      <a:pt x="2305878" y="1577009"/>
                    </a:cubicBezTo>
                    <a:cubicBezTo>
                      <a:pt x="2314713" y="1793461"/>
                      <a:pt x="2305878" y="1952488"/>
                      <a:pt x="2279374" y="2173357"/>
                    </a:cubicBezTo>
                    <a:cubicBezTo>
                      <a:pt x="2252870" y="2394226"/>
                      <a:pt x="2224156" y="2710070"/>
                      <a:pt x="2146852" y="2902226"/>
                    </a:cubicBezTo>
                    <a:cubicBezTo>
                      <a:pt x="2069548" y="3094382"/>
                      <a:pt x="1976783" y="3226905"/>
                      <a:pt x="1815548" y="3326296"/>
                    </a:cubicBezTo>
                    <a:cubicBezTo>
                      <a:pt x="1654313" y="3425687"/>
                      <a:pt x="1409148" y="3487531"/>
                      <a:pt x="1179444" y="3498574"/>
                    </a:cubicBezTo>
                    <a:cubicBezTo>
                      <a:pt x="949740" y="3509617"/>
                      <a:pt x="633896" y="3445566"/>
                      <a:pt x="437322" y="3392557"/>
                    </a:cubicBezTo>
                    <a:cubicBezTo>
                      <a:pt x="240748" y="3339548"/>
                      <a:pt x="120374" y="3260035"/>
                      <a:pt x="0" y="3180522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F73C25-9E39-44D3-AA1B-7EE4CBBBA70D}"/>
                  </a:ext>
                </a:extLst>
              </p:cNvPr>
              <p:cNvSpPr/>
              <p:nvPr/>
            </p:nvSpPr>
            <p:spPr>
              <a:xfrm>
                <a:off x="3870251" y="6120163"/>
                <a:ext cx="4126567" cy="638935"/>
              </a:xfrm>
              <a:custGeom>
                <a:avLst/>
                <a:gdLst>
                  <a:gd name="connsiteX0" fmla="*/ 3962400 w 3981409"/>
                  <a:gd name="connsiteY0" fmla="*/ 0 h 610090"/>
                  <a:gd name="connsiteX1" fmla="*/ 3909391 w 3981409"/>
                  <a:gd name="connsiteY1" fmla="*/ 397565 h 610090"/>
                  <a:gd name="connsiteX2" fmla="*/ 3379304 w 3981409"/>
                  <a:gd name="connsiteY2" fmla="*/ 596347 h 610090"/>
                  <a:gd name="connsiteX3" fmla="*/ 2305878 w 3981409"/>
                  <a:gd name="connsiteY3" fmla="*/ 569843 h 610090"/>
                  <a:gd name="connsiteX4" fmla="*/ 848139 w 3981409"/>
                  <a:gd name="connsiteY4" fmla="*/ 384313 h 610090"/>
                  <a:gd name="connsiteX5" fmla="*/ 0 w 3981409"/>
                  <a:gd name="connsiteY5" fmla="*/ 66260 h 61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1409" h="610090">
                    <a:moveTo>
                      <a:pt x="3962400" y="0"/>
                    </a:moveTo>
                    <a:cubicBezTo>
                      <a:pt x="3984487" y="149087"/>
                      <a:pt x="4006574" y="298174"/>
                      <a:pt x="3909391" y="397565"/>
                    </a:cubicBezTo>
                    <a:cubicBezTo>
                      <a:pt x="3812208" y="496956"/>
                      <a:pt x="3646556" y="567634"/>
                      <a:pt x="3379304" y="596347"/>
                    </a:cubicBezTo>
                    <a:cubicBezTo>
                      <a:pt x="3112052" y="625060"/>
                      <a:pt x="2727739" y="605182"/>
                      <a:pt x="2305878" y="569843"/>
                    </a:cubicBezTo>
                    <a:cubicBezTo>
                      <a:pt x="1884017" y="534504"/>
                      <a:pt x="1232452" y="468243"/>
                      <a:pt x="848139" y="384313"/>
                    </a:cubicBezTo>
                    <a:cubicBezTo>
                      <a:pt x="463826" y="300383"/>
                      <a:pt x="172278" y="121478"/>
                      <a:pt x="0" y="6626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43EC859-D892-4336-894A-728C829CD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58808" y="5963485"/>
                <a:ext cx="91440" cy="54588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782C55-56D2-4827-8077-3E5BF47AE869}"/>
                </a:ext>
              </a:extLst>
            </p:cNvPr>
            <p:cNvSpPr txBox="1"/>
            <p:nvPr/>
          </p:nvSpPr>
          <p:spPr>
            <a:xfrm>
              <a:off x="456739" y="4249594"/>
              <a:ext cx="979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3DD5756-9639-4471-9C05-F2B48CA3A558}"/>
                </a:ext>
              </a:extLst>
            </p:cNvPr>
            <p:cNvSpPr txBox="1"/>
            <p:nvPr/>
          </p:nvSpPr>
          <p:spPr>
            <a:xfrm>
              <a:off x="5021986" y="2024936"/>
              <a:ext cx="979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{reward}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FF3F6A-28EF-4561-85EC-5EE9FF3FC853}"/>
                </a:ext>
              </a:extLst>
            </p:cNvPr>
            <p:cNvSpPr txBox="1"/>
            <p:nvPr/>
          </p:nvSpPr>
          <p:spPr>
            <a:xfrm>
              <a:off x="9473715" y="3588362"/>
              <a:ext cx="111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{next action}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C2E154-CE14-4351-A026-79D613499A95}"/>
                </a:ext>
              </a:extLst>
            </p:cNvPr>
            <p:cNvSpPr txBox="1"/>
            <p:nvPr/>
          </p:nvSpPr>
          <p:spPr>
            <a:xfrm>
              <a:off x="6255391" y="6397069"/>
              <a:ext cx="1369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γ</a:t>
              </a:r>
              <a:r>
                <a:rPr lang="en-US" sz="1400" dirty="0"/>
                <a:t> {next reward}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AB29B7-80D1-47D2-B996-CC563C50F0A2}"/>
                </a:ext>
              </a:extLst>
            </p:cNvPr>
            <p:cNvSpPr txBox="1"/>
            <p:nvPr/>
          </p:nvSpPr>
          <p:spPr>
            <a:xfrm>
              <a:off x="2277137" y="2674419"/>
              <a:ext cx="1701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Environment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919299-9FE0-410C-91A2-6E6AB7847816}"/>
                </a:ext>
              </a:extLst>
            </p:cNvPr>
            <p:cNvSpPr txBox="1"/>
            <p:nvPr/>
          </p:nvSpPr>
          <p:spPr>
            <a:xfrm>
              <a:off x="2098231" y="5404582"/>
              <a:ext cx="1701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Agent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4AC952-AB1D-4775-AC8D-51E10876EFF0}"/>
                </a:ext>
              </a:extLst>
            </p:cNvPr>
            <p:cNvSpPr txBox="1"/>
            <p:nvPr/>
          </p:nvSpPr>
          <p:spPr>
            <a:xfrm>
              <a:off x="7317950" y="5012104"/>
              <a:ext cx="1701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Environment’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8EE09B-207F-425D-9223-2CDC446FB4DA}"/>
                </a:ext>
              </a:extLst>
            </p:cNvPr>
            <p:cNvSpPr txBox="1"/>
            <p:nvPr/>
          </p:nvSpPr>
          <p:spPr>
            <a:xfrm>
              <a:off x="6585221" y="2295703"/>
              <a:ext cx="1701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Agent’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CFF380-6C09-49E1-B9C3-796C2D30D5B6}"/>
                </a:ext>
              </a:extLst>
            </p:cNvPr>
            <p:cNvSpPr txBox="1"/>
            <p:nvPr/>
          </p:nvSpPr>
          <p:spPr>
            <a:xfrm>
              <a:off x="4594391" y="4290599"/>
              <a:ext cx="979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state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EDDFD5-0DD1-458D-A7E2-893C84EEDFC7}"/>
                </a:ext>
              </a:extLst>
            </p:cNvPr>
            <p:cNvGrpSpPr/>
            <p:nvPr/>
          </p:nvGrpSpPr>
          <p:grpSpPr>
            <a:xfrm>
              <a:off x="3773678" y="3016155"/>
              <a:ext cx="1769772" cy="2731058"/>
              <a:chOff x="3614287" y="3016155"/>
              <a:chExt cx="1769772" cy="273105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4AEEE4-C8F3-4FA4-9AAA-C98F6F61595E}"/>
                  </a:ext>
                </a:extLst>
              </p:cNvPr>
              <p:cNvSpPr/>
              <p:nvPr/>
            </p:nvSpPr>
            <p:spPr>
              <a:xfrm>
                <a:off x="3671248" y="3016155"/>
                <a:ext cx="1712811" cy="2731058"/>
              </a:xfrm>
              <a:custGeom>
                <a:avLst/>
                <a:gdLst>
                  <a:gd name="connsiteX0" fmla="*/ 723331 w 1712811"/>
                  <a:gd name="connsiteY0" fmla="*/ 0 h 2731058"/>
                  <a:gd name="connsiteX1" fmla="*/ 1405719 w 1712811"/>
                  <a:gd name="connsiteY1" fmla="*/ 232012 h 2731058"/>
                  <a:gd name="connsiteX2" fmla="*/ 1678674 w 1712811"/>
                  <a:gd name="connsiteY2" fmla="*/ 641445 h 2731058"/>
                  <a:gd name="connsiteX3" fmla="*/ 1665027 w 1712811"/>
                  <a:gd name="connsiteY3" fmla="*/ 1323833 h 2731058"/>
                  <a:gd name="connsiteX4" fmla="*/ 1282889 w 1712811"/>
                  <a:gd name="connsiteY4" fmla="*/ 2388358 h 2731058"/>
                  <a:gd name="connsiteX5" fmla="*/ 750627 w 1712811"/>
                  <a:gd name="connsiteY5" fmla="*/ 2715905 h 2731058"/>
                  <a:gd name="connsiteX6" fmla="*/ 0 w 1712811"/>
                  <a:gd name="connsiteY6" fmla="*/ 2674961 h 27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811" h="2731058">
                    <a:moveTo>
                      <a:pt x="723331" y="0"/>
                    </a:moveTo>
                    <a:cubicBezTo>
                      <a:pt x="984913" y="62552"/>
                      <a:pt x="1246495" y="125105"/>
                      <a:pt x="1405719" y="232012"/>
                    </a:cubicBezTo>
                    <a:cubicBezTo>
                      <a:pt x="1564943" y="338919"/>
                      <a:pt x="1635456" y="459475"/>
                      <a:pt x="1678674" y="641445"/>
                    </a:cubicBezTo>
                    <a:cubicBezTo>
                      <a:pt x="1721892" y="823415"/>
                      <a:pt x="1730991" y="1032681"/>
                      <a:pt x="1665027" y="1323833"/>
                    </a:cubicBezTo>
                    <a:cubicBezTo>
                      <a:pt x="1599063" y="1614985"/>
                      <a:pt x="1435289" y="2156346"/>
                      <a:pt x="1282889" y="2388358"/>
                    </a:cubicBezTo>
                    <a:cubicBezTo>
                      <a:pt x="1130489" y="2620370"/>
                      <a:pt x="964442" y="2668138"/>
                      <a:pt x="750627" y="2715905"/>
                    </a:cubicBezTo>
                    <a:cubicBezTo>
                      <a:pt x="536812" y="2763672"/>
                      <a:pt x="134203" y="2684060"/>
                      <a:pt x="0" y="2674961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BFB8472-82C8-475E-A18F-FC9BB02C1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4287" y="5690956"/>
                <a:ext cx="137962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6DDD72-874A-403F-ABA1-BAD7B5E47020}"/>
                </a:ext>
              </a:extLst>
            </p:cNvPr>
            <p:cNvGrpSpPr/>
            <p:nvPr/>
          </p:nvGrpSpPr>
          <p:grpSpPr>
            <a:xfrm>
              <a:off x="4562949" y="2646446"/>
              <a:ext cx="1506905" cy="60659"/>
              <a:chOff x="4403558" y="2646446"/>
              <a:chExt cx="1506905" cy="60659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A0408FC-2FCB-4B28-9215-3D016C689FDB}"/>
                  </a:ext>
                </a:extLst>
              </p:cNvPr>
              <p:cNvSpPr/>
              <p:nvPr/>
            </p:nvSpPr>
            <p:spPr>
              <a:xfrm>
                <a:off x="4403558" y="2646446"/>
                <a:ext cx="1455821" cy="60659"/>
              </a:xfrm>
              <a:custGeom>
                <a:avLst/>
                <a:gdLst>
                  <a:gd name="connsiteX0" fmla="*/ 0 w 1455821"/>
                  <a:gd name="connsiteY0" fmla="*/ 60659 h 60659"/>
                  <a:gd name="connsiteX1" fmla="*/ 324853 w 1455821"/>
                  <a:gd name="connsiteY1" fmla="*/ 12533 h 60659"/>
                  <a:gd name="connsiteX2" fmla="*/ 830179 w 1455821"/>
                  <a:gd name="connsiteY2" fmla="*/ 501 h 60659"/>
                  <a:gd name="connsiteX3" fmla="*/ 1455821 w 1455821"/>
                  <a:gd name="connsiteY3" fmla="*/ 24565 h 6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821" h="60659">
                    <a:moveTo>
                      <a:pt x="0" y="60659"/>
                    </a:moveTo>
                    <a:cubicBezTo>
                      <a:pt x="93245" y="41609"/>
                      <a:pt x="186490" y="22559"/>
                      <a:pt x="324853" y="12533"/>
                    </a:cubicBezTo>
                    <a:cubicBezTo>
                      <a:pt x="463216" y="2507"/>
                      <a:pt x="641684" y="-1504"/>
                      <a:pt x="830179" y="501"/>
                    </a:cubicBezTo>
                    <a:cubicBezTo>
                      <a:pt x="1018674" y="2506"/>
                      <a:pt x="1337511" y="18549"/>
                      <a:pt x="1455821" y="24565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881A0F3-66EC-4BA6-B111-F29DDA8F54C1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5859379" y="2671011"/>
                <a:ext cx="51084" cy="3408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F9B7B6-969F-4F4E-9BF6-D7E38717335C}"/>
                </a:ext>
              </a:extLst>
            </p:cNvPr>
            <p:cNvSpPr txBox="1"/>
            <p:nvPr/>
          </p:nvSpPr>
          <p:spPr>
            <a:xfrm>
              <a:off x="4883791" y="2371725"/>
              <a:ext cx="103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{next state}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5AAF-E3FE-4036-8760-A0778CADEC39}"/>
                </a:ext>
              </a:extLst>
            </p:cNvPr>
            <p:cNvSpPr txBox="1"/>
            <p:nvPr/>
          </p:nvSpPr>
          <p:spPr>
            <a:xfrm>
              <a:off x="5276824" y="5098924"/>
              <a:ext cx="979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2BDFF8F-74A0-401A-96DC-14DDEA64F5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49C818-0DF1-49E1-AFD7-A6BAF803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90966"/>
              </p:ext>
            </p:extLst>
          </p:nvPr>
        </p:nvGraphicFramePr>
        <p:xfrm>
          <a:off x="167312" y="2435883"/>
          <a:ext cx="4648199" cy="1143000"/>
        </p:xfrm>
        <a:graphic>
          <a:graphicData uri="http://schemas.openxmlformats.org/drawingml/2006/table">
            <a:tbl>
              <a:tblPr/>
              <a:tblGrid>
                <a:gridCol w="684864">
                  <a:extLst>
                    <a:ext uri="{9D8B030D-6E8A-4147-A177-3AD203B41FA5}">
                      <a16:colId xmlns:a16="http://schemas.microsoft.com/office/drawing/2014/main" val="903963693"/>
                    </a:ext>
                  </a:extLst>
                </a:gridCol>
                <a:gridCol w="722912">
                  <a:extLst>
                    <a:ext uri="{9D8B030D-6E8A-4147-A177-3AD203B41FA5}">
                      <a16:colId xmlns:a16="http://schemas.microsoft.com/office/drawing/2014/main" val="3931525265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3864902638"/>
                    </a:ext>
                  </a:extLst>
                </a:gridCol>
                <a:gridCol w="849739">
                  <a:extLst>
                    <a:ext uri="{9D8B030D-6E8A-4147-A177-3AD203B41FA5}">
                      <a16:colId xmlns:a16="http://schemas.microsoft.com/office/drawing/2014/main" val="3332550787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231224232"/>
                    </a:ext>
                  </a:extLst>
                </a:gridCol>
                <a:gridCol w="903641">
                  <a:extLst>
                    <a:ext uri="{9D8B030D-6E8A-4147-A177-3AD203B41FA5}">
                      <a16:colId xmlns:a16="http://schemas.microsoft.com/office/drawing/2014/main" val="24700092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47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270.670013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274.51999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269.299988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272.420013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18478500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65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270.950012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276.64002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266.149994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24093800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67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270.059998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271.39002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262.640015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266.609985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18913900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1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275.51001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267.029999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268.089996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24814700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47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275.769989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278.48001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271.350006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273.720001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22918800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68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ED127F-3866-41A8-A900-1A164ADC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1754"/>
              </p:ext>
            </p:extLst>
          </p:nvPr>
        </p:nvGraphicFramePr>
        <p:xfrm>
          <a:off x="167311" y="3691527"/>
          <a:ext cx="4648199" cy="381000"/>
        </p:xfrm>
        <a:graphic>
          <a:graphicData uri="http://schemas.openxmlformats.org/drawingml/2006/table">
            <a:tbl>
              <a:tblPr/>
              <a:tblGrid>
                <a:gridCol w="684864">
                  <a:extLst>
                    <a:ext uri="{9D8B030D-6E8A-4147-A177-3AD203B41FA5}">
                      <a16:colId xmlns:a16="http://schemas.microsoft.com/office/drawing/2014/main" val="1905037438"/>
                    </a:ext>
                  </a:extLst>
                </a:gridCol>
                <a:gridCol w="722912">
                  <a:extLst>
                    <a:ext uri="{9D8B030D-6E8A-4147-A177-3AD203B41FA5}">
                      <a16:colId xmlns:a16="http://schemas.microsoft.com/office/drawing/2014/main" val="899715700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2508117814"/>
                    </a:ext>
                  </a:extLst>
                </a:gridCol>
                <a:gridCol w="849739">
                  <a:extLst>
                    <a:ext uri="{9D8B030D-6E8A-4147-A177-3AD203B41FA5}">
                      <a16:colId xmlns:a16="http://schemas.microsoft.com/office/drawing/2014/main" val="2392840164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529401653"/>
                    </a:ext>
                  </a:extLst>
                </a:gridCol>
                <a:gridCol w="903641">
                  <a:extLst>
                    <a:ext uri="{9D8B030D-6E8A-4147-A177-3AD203B41FA5}">
                      <a16:colId xmlns:a16="http://schemas.microsoft.com/office/drawing/2014/main" val="5156474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worth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 held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82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988334.37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123.4498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10475.1923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111.248851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8958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7AE3F31-7C88-42B8-A6F6-792853DB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38057"/>
              </p:ext>
            </p:extLst>
          </p:nvPr>
        </p:nvGraphicFramePr>
        <p:xfrm>
          <a:off x="6277968" y="102705"/>
          <a:ext cx="557612" cy="6652590"/>
        </p:xfrm>
        <a:graphic>
          <a:graphicData uri="http://schemas.openxmlformats.org/drawingml/2006/table">
            <a:tbl>
              <a:tblPr/>
              <a:tblGrid>
                <a:gridCol w="557612">
                  <a:extLst>
                    <a:ext uri="{9D8B030D-6E8A-4147-A177-3AD203B41FA5}">
                      <a16:colId xmlns:a16="http://schemas.microsoft.com/office/drawing/2014/main" val="2428585604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270.67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8758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274.52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726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7539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272.42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9101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18478500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6514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270.95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12176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4740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0448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266.15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0403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24093800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4775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270.06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1523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6725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262.64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1432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266.61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9652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18913900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547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275.51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5707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279.16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311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267.03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7646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268.09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7206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24814700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1036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275.77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0142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278.48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4521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4560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273.72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8025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22918800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6634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988334.4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844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123.4498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1214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10475.19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8209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068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111.2489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316229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3D3B38F0-4077-462F-A3AC-70CD849B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0" y="106017"/>
            <a:ext cx="3871560" cy="6652591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331031-FE26-41D9-968A-4D88F31E8CFA}"/>
              </a:ext>
            </a:extLst>
          </p:cNvPr>
          <p:cNvSpPr/>
          <p:nvPr/>
        </p:nvSpPr>
        <p:spPr>
          <a:xfrm>
            <a:off x="4833963" y="172278"/>
            <a:ext cx="1388395" cy="2544418"/>
          </a:xfrm>
          <a:custGeom>
            <a:avLst/>
            <a:gdLst>
              <a:gd name="connsiteX0" fmla="*/ 0 w 1417983"/>
              <a:gd name="connsiteY0" fmla="*/ 2544418 h 2544418"/>
              <a:gd name="connsiteX1" fmla="*/ 1417983 w 1417983"/>
              <a:gd name="connsiteY1" fmla="*/ 0 h 2544418"/>
              <a:gd name="connsiteX2" fmla="*/ 1404731 w 1417983"/>
              <a:gd name="connsiteY2" fmla="*/ 954157 h 2544418"/>
              <a:gd name="connsiteX3" fmla="*/ 0 w 1417983"/>
              <a:gd name="connsiteY3" fmla="*/ 2544418 h 25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83" h="2544418">
                <a:moveTo>
                  <a:pt x="0" y="2544418"/>
                </a:moveTo>
                <a:lnTo>
                  <a:pt x="1417983" y="0"/>
                </a:lnTo>
                <a:lnTo>
                  <a:pt x="1404731" y="954157"/>
                </a:lnTo>
                <a:lnTo>
                  <a:pt x="0" y="2544418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828E2D-765A-46F7-88C3-E7F8FAD26AE6}"/>
              </a:ext>
            </a:extLst>
          </p:cNvPr>
          <p:cNvSpPr/>
          <p:nvPr/>
        </p:nvSpPr>
        <p:spPr>
          <a:xfrm>
            <a:off x="4833963" y="1311965"/>
            <a:ext cx="1388395" cy="1590261"/>
          </a:xfrm>
          <a:custGeom>
            <a:avLst/>
            <a:gdLst>
              <a:gd name="connsiteX0" fmla="*/ 0 w 1404731"/>
              <a:gd name="connsiteY0" fmla="*/ 1590261 h 1590261"/>
              <a:gd name="connsiteX1" fmla="*/ 1404731 w 1404731"/>
              <a:gd name="connsiteY1" fmla="*/ 0 h 1590261"/>
              <a:gd name="connsiteX2" fmla="*/ 1404731 w 1404731"/>
              <a:gd name="connsiteY2" fmla="*/ 901148 h 1590261"/>
              <a:gd name="connsiteX3" fmla="*/ 0 w 1404731"/>
              <a:gd name="connsiteY3" fmla="*/ 1590261 h 15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731" h="1590261">
                <a:moveTo>
                  <a:pt x="0" y="1590261"/>
                </a:moveTo>
                <a:lnTo>
                  <a:pt x="1404731" y="0"/>
                </a:lnTo>
                <a:lnTo>
                  <a:pt x="1404731" y="901148"/>
                </a:lnTo>
                <a:lnTo>
                  <a:pt x="0" y="159026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69B6CCE-0B41-4910-9744-60D9F81E7214}"/>
              </a:ext>
            </a:extLst>
          </p:cNvPr>
          <p:cNvSpPr/>
          <p:nvPr/>
        </p:nvSpPr>
        <p:spPr>
          <a:xfrm>
            <a:off x="4833962" y="2425148"/>
            <a:ext cx="1388396" cy="901148"/>
          </a:xfrm>
          <a:custGeom>
            <a:avLst/>
            <a:gdLst>
              <a:gd name="connsiteX0" fmla="*/ 0 w 1378226"/>
              <a:gd name="connsiteY0" fmla="*/ 662609 h 901148"/>
              <a:gd name="connsiteX1" fmla="*/ 1378226 w 1378226"/>
              <a:gd name="connsiteY1" fmla="*/ 0 h 901148"/>
              <a:gd name="connsiteX2" fmla="*/ 1378226 w 1378226"/>
              <a:gd name="connsiteY2" fmla="*/ 901148 h 901148"/>
              <a:gd name="connsiteX3" fmla="*/ 0 w 1378226"/>
              <a:gd name="connsiteY3" fmla="*/ 662609 h 9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6" h="901148">
                <a:moveTo>
                  <a:pt x="0" y="662609"/>
                </a:moveTo>
                <a:lnTo>
                  <a:pt x="1378226" y="0"/>
                </a:lnTo>
                <a:lnTo>
                  <a:pt x="1378226" y="901148"/>
                </a:lnTo>
                <a:lnTo>
                  <a:pt x="0" y="66260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75C7E85-F8DD-4E66-B441-128680507156}"/>
              </a:ext>
            </a:extLst>
          </p:cNvPr>
          <p:cNvSpPr/>
          <p:nvPr/>
        </p:nvSpPr>
        <p:spPr>
          <a:xfrm>
            <a:off x="4833960" y="3299791"/>
            <a:ext cx="1388398" cy="1113183"/>
          </a:xfrm>
          <a:custGeom>
            <a:avLst/>
            <a:gdLst>
              <a:gd name="connsiteX0" fmla="*/ 0 w 1391478"/>
              <a:gd name="connsiteY0" fmla="*/ 0 h 1113183"/>
              <a:gd name="connsiteX1" fmla="*/ 1391478 w 1391478"/>
              <a:gd name="connsiteY1" fmla="*/ 225287 h 1113183"/>
              <a:gd name="connsiteX2" fmla="*/ 1378226 w 1391478"/>
              <a:gd name="connsiteY2" fmla="*/ 1113183 h 1113183"/>
              <a:gd name="connsiteX3" fmla="*/ 0 w 1391478"/>
              <a:gd name="connsiteY3" fmla="*/ 0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8" h="1113183">
                <a:moveTo>
                  <a:pt x="0" y="0"/>
                </a:moveTo>
                <a:lnTo>
                  <a:pt x="1391478" y="225287"/>
                </a:lnTo>
                <a:lnTo>
                  <a:pt x="1378226" y="11131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84154E4-4FF6-49D4-8C1A-9F30FD5AFDBD}"/>
              </a:ext>
            </a:extLst>
          </p:cNvPr>
          <p:cNvSpPr/>
          <p:nvPr/>
        </p:nvSpPr>
        <p:spPr>
          <a:xfrm>
            <a:off x="4833959" y="3485322"/>
            <a:ext cx="1388399" cy="2040835"/>
          </a:xfrm>
          <a:custGeom>
            <a:avLst/>
            <a:gdLst>
              <a:gd name="connsiteX0" fmla="*/ 0 w 1351722"/>
              <a:gd name="connsiteY0" fmla="*/ 0 h 2040835"/>
              <a:gd name="connsiteX1" fmla="*/ 1351722 w 1351722"/>
              <a:gd name="connsiteY1" fmla="*/ 1126435 h 2040835"/>
              <a:gd name="connsiteX2" fmla="*/ 1351722 w 1351722"/>
              <a:gd name="connsiteY2" fmla="*/ 2040835 h 2040835"/>
              <a:gd name="connsiteX3" fmla="*/ 0 w 1351722"/>
              <a:gd name="connsiteY3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722" h="2040835">
                <a:moveTo>
                  <a:pt x="0" y="0"/>
                </a:moveTo>
                <a:lnTo>
                  <a:pt x="1351722" y="1126435"/>
                </a:lnTo>
                <a:lnTo>
                  <a:pt x="1351722" y="20408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9A9C7D-F075-4E34-998E-31D5F7727513}"/>
              </a:ext>
            </a:extLst>
          </p:cNvPr>
          <p:cNvSpPr/>
          <p:nvPr/>
        </p:nvSpPr>
        <p:spPr>
          <a:xfrm>
            <a:off x="4833959" y="3935896"/>
            <a:ext cx="1388400" cy="2743199"/>
          </a:xfrm>
          <a:custGeom>
            <a:avLst/>
            <a:gdLst>
              <a:gd name="connsiteX0" fmla="*/ 0 w 1378226"/>
              <a:gd name="connsiteY0" fmla="*/ 0 h 2703444"/>
              <a:gd name="connsiteX1" fmla="*/ 1364974 w 1378226"/>
              <a:gd name="connsiteY1" fmla="*/ 1736035 h 2703444"/>
              <a:gd name="connsiteX2" fmla="*/ 1378226 w 1378226"/>
              <a:gd name="connsiteY2" fmla="*/ 2703444 h 2703444"/>
              <a:gd name="connsiteX3" fmla="*/ 0 w 1378226"/>
              <a:gd name="connsiteY3" fmla="*/ 0 h 270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6" h="2703444">
                <a:moveTo>
                  <a:pt x="0" y="0"/>
                </a:moveTo>
                <a:lnTo>
                  <a:pt x="1364974" y="1736035"/>
                </a:lnTo>
                <a:lnTo>
                  <a:pt x="1378226" y="270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EDEE53-0561-41FD-A32B-95338D1C310B}"/>
              </a:ext>
            </a:extLst>
          </p:cNvPr>
          <p:cNvSpPr txBox="1"/>
          <p:nvPr/>
        </p:nvSpPr>
        <p:spPr>
          <a:xfrm>
            <a:off x="510209" y="4219443"/>
            <a:ext cx="39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 on 9/15/2020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1303E6-820E-450E-A340-569C40A54B32}"/>
              </a:ext>
            </a:extLst>
          </p:cNvPr>
          <p:cNvSpPr txBox="1"/>
          <p:nvPr/>
        </p:nvSpPr>
        <p:spPr>
          <a:xfrm>
            <a:off x="10336301" y="2929237"/>
            <a:ext cx="1908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Q1</a:t>
            </a:r>
            <a:r>
              <a:rPr lang="en-US" sz="900" dirty="0"/>
              <a:t>   Expected reward from selling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1C633F-9A65-4473-B33D-604D9941C944}"/>
              </a:ext>
            </a:extLst>
          </p:cNvPr>
          <p:cNvSpPr txBox="1"/>
          <p:nvPr/>
        </p:nvSpPr>
        <p:spPr>
          <a:xfrm>
            <a:off x="10336304" y="3313043"/>
            <a:ext cx="2014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Q2</a:t>
            </a:r>
            <a:r>
              <a:rPr lang="en-US" sz="900" dirty="0"/>
              <a:t>   Expected reward from holding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6AC5B4-4007-46E5-B990-EF603223308F}"/>
              </a:ext>
            </a:extLst>
          </p:cNvPr>
          <p:cNvSpPr txBox="1"/>
          <p:nvPr/>
        </p:nvSpPr>
        <p:spPr>
          <a:xfrm>
            <a:off x="10336303" y="3691416"/>
            <a:ext cx="1895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Q3</a:t>
            </a:r>
            <a:r>
              <a:rPr lang="en-US" sz="900" dirty="0"/>
              <a:t>   Expected reward from buying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B06937-75AF-4DC0-9644-ED7F3246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Q-Network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C40AD-FA0C-4B69-B6E9-2590ECDAA6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959E-BAF9-4B5B-AD55-F89510D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Trading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E5BC-3110-4DA5-9178-EDEF8B46A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Backtesting is the process of simulating the performance of a particular strategy or model ex-post</a:t>
                </a:r>
              </a:p>
              <a:p>
                <a:r>
                  <a:rPr lang="en-US" dirty="0"/>
                  <a:t>A stock’s price history is broken into a training set and a testing set. At every episode of training, the model starts at a random point in the training set and executes trades until it has a negative balance or it reaches the train-test split point</a:t>
                </a:r>
              </a:p>
              <a:p>
                <a:r>
                  <a:rPr lang="en-US" dirty="0"/>
                  <a:t>The model receives feedback from the </a:t>
                </a:r>
                <a:r>
                  <a:rPr lang="en-US" dirty="0" err="1"/>
                  <a:t>backtesting</a:t>
                </a:r>
                <a:r>
                  <a:rPr lang="en-US" dirty="0"/>
                  <a:t> environment in the form of rewards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profit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profit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balance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E5BC-3110-4DA5-9178-EDEF8B46A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9B47ED3-1717-43DF-8482-E5179A6EF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96B-C203-4FBD-B3E8-DD1D27A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Data – Google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E1628-208C-4922-919D-A4D0BF33C571}"/>
              </a:ext>
            </a:extLst>
          </p:cNvPr>
          <p:cNvSpPr txBox="1"/>
          <p:nvPr/>
        </p:nvSpPr>
        <p:spPr>
          <a:xfrm>
            <a:off x="0" y="6627168"/>
            <a:ext cx="424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source: </a:t>
            </a:r>
            <a:r>
              <a:rPr lang="en-US" sz="900" dirty="0">
                <a:hlinkClick r:id="rId2"/>
              </a:rPr>
              <a:t>https://finance.yahoo.com/lookup/</a:t>
            </a:r>
            <a:r>
              <a:rPr lang="en-US" sz="900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F7EEC4-19F8-4F62-A139-B90310BF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47" y="1690688"/>
            <a:ext cx="8253105" cy="4572000"/>
          </a:xfrm>
          <a:ln w="19050"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698963-1167-4798-AC90-3E3F3FAD82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5E78-6E6E-418A-B298-E388E677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Backtesting</a:t>
            </a:r>
            <a:r>
              <a:rPr lang="en-US" b="1" dirty="0"/>
              <a:t> – Random Agent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AFA835-0A68-4F93-880D-F1FEC9D7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51" y="1690688"/>
            <a:ext cx="8577498" cy="4574666"/>
          </a:xfrm>
          <a:ln w="19050"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3CDB51-718A-425C-83D0-317C8F1F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789</Words>
  <Application>Microsoft Office PowerPoint</Application>
  <PresentationFormat>Widescreen</PresentationFormat>
  <Paragraphs>251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SourceSansPro</vt:lpstr>
      <vt:lpstr>Office Theme</vt:lpstr>
      <vt:lpstr>GA Capstone: Automated Stock Trading Agent</vt:lpstr>
      <vt:lpstr>Presentation</vt:lpstr>
      <vt:lpstr>Problem Statement</vt:lpstr>
      <vt:lpstr>Portfolio Management</vt:lpstr>
      <vt:lpstr>Reinforcement Learning</vt:lpstr>
      <vt:lpstr>Deep Q-Network</vt:lpstr>
      <vt:lpstr>Trading Environment</vt:lpstr>
      <vt:lpstr>Training Data – Google </vt:lpstr>
      <vt:lpstr>Google Backtesting – Random Agent</vt:lpstr>
      <vt:lpstr>Google Backtesting – 100 Training Episodes</vt:lpstr>
      <vt:lpstr>Google Backtesting – 2,500 Training Episodes</vt:lpstr>
      <vt:lpstr>Google Backtesting – Summary </vt:lpstr>
      <vt:lpstr>Google Backtesting – Summary </vt:lpstr>
      <vt:lpstr>Google Backtesting – Summary </vt:lpstr>
      <vt:lpstr>Google Backtesting – Summary </vt:lpstr>
      <vt:lpstr>Netflix Backtesting</vt:lpstr>
      <vt:lpstr>Apple Backtesting </vt:lpstr>
      <vt:lpstr>Facebook Backtesting</vt:lpstr>
      <vt:lpstr>What does this mean</vt:lpstr>
      <vt:lpstr>Conclusions / 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63</cp:revision>
  <dcterms:created xsi:type="dcterms:W3CDTF">2020-10-02T00:44:21Z</dcterms:created>
  <dcterms:modified xsi:type="dcterms:W3CDTF">2020-10-09T01:31:52Z</dcterms:modified>
</cp:coreProperties>
</file>