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5" r:id="rId3"/>
    <p:sldId id="274" r:id="rId4"/>
    <p:sldId id="264" r:id="rId5"/>
    <p:sldId id="257" r:id="rId6"/>
    <p:sldId id="277" r:id="rId7"/>
    <p:sldId id="276" r:id="rId8"/>
    <p:sldId id="268" r:id="rId9"/>
    <p:sldId id="270" r:id="rId10"/>
    <p:sldId id="278" r:id="rId11"/>
    <p:sldId id="272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0A35-01EF-481C-8BC7-6948A57B5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F44B9-66F6-47A0-A33D-7CD774500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663A-5258-4284-8868-7EC9E1E3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363BB-896F-4174-A31E-58F82EA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BE27-0457-4704-8DB1-D36B8F75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7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5008-CF00-4025-A2D4-FC7C8401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B3132-B71D-48CB-8A2C-0D24F2B49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16DA-4B00-4B0F-BD39-AA5D1AF6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FA05-5B69-49A5-B2CB-770B8417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FE05F-D04E-4DE9-B1C1-F3DD4505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4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CF90A-2058-45A8-B924-1C604989D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68CC-2384-4EBC-9CEB-8CA4E920C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42755-4DEF-45DC-9B14-4F7DDCA1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D70C5-125E-4210-9C7F-FE9C643C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FA5E-7512-4158-A437-EC0BBC71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5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3938-64DA-4BB1-97E9-91B401FD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597E-C15C-4044-8F4E-E479A70A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66C1-720D-40A3-9304-3B604B40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AC85-C901-4B1F-83AB-28E5D85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D343-4ED9-4DAD-A9FC-182956F9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0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47C6-4D5E-400B-9353-408CB206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06952-95AA-4D69-84CD-FD7A20BDF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3055-B731-42EC-9885-E85C30B9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665D7-5541-4C33-8A71-5874C4C6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2BAC-9B4C-430B-AE75-ADB27CB5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1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3B7B-D68D-4F36-AE5F-5EDEF7AC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4A1D-1587-471C-8624-66A5EF91A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3F29E-DD72-4EDC-A43A-54514E24C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439D-832B-4C44-9C28-40AEFF47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03755-7F44-42A4-9768-5BF1A4D9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EA6EF-CC51-4C98-B7D1-881FBBFC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0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6661-3D87-49B6-BA27-440C0274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148CF-48B2-4E93-AFD4-C30D024E1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0FEAF-0BE9-441D-BD9E-CD027DBDE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7A0E0-5488-42FA-B096-9EB3A9206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3B618-7134-43AC-93D2-1071B0472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5B625-D880-45CA-801E-8EB615AB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77843-2CA3-4E6B-A600-A8027605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3ED72-3789-4B0F-BEEA-FA6F8E04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2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4CC8-F5E6-4C36-93CA-EDF420D3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C0E92-803E-4EE9-89AA-9EE3AE5E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365B9-C1D0-4E70-98E9-23401464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65836-77E7-49F9-A911-1CE74CA0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80DEE-2B5A-4F5E-AAF3-0F07E3F0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F6D31-0652-44F6-8F3A-689D2F5E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FF794-3496-47F7-B8F0-711824A4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3B83-E1A0-4EFB-9EE5-DBC92416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F119-9720-4F96-8D68-B7F9B7D6F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0F0BD-71FA-4917-8A2A-0D226B142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2A66C-0993-4956-AE35-4E5EB166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CF4E-C85D-4B8A-BF0B-AEF74244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6A74F-8DA0-47F7-8A24-C3869EA1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8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4051-C1CD-4379-A8D5-EBF2299E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FFD10-5EE1-49B8-9AC6-42C7FEA91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91AA6-8EB8-446E-9B63-B4350A94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E1848-7ED0-44A0-BC7B-528E90E5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F1970-5025-41C0-A9EC-D4EE7A1C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BCCD6-877C-4DA1-8953-C950ED02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54776-87AD-4766-B937-5A9F5E4F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C4223-2B6B-47C4-85B1-1F70C684D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89507-5A73-4570-9B0D-408DA601E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D965-33E0-456E-849B-D5026A2450CB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F6A0A-36F7-4627-ADAA-7654E9D71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DA23-AB01-4CD4-86DA-2ECF307F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8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nance.yahoo.com/looku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CA82-97D1-46C1-B91F-4F4BB563F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 Capstone: Automated Stock Trading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98410-7D05-4874-AD58-3EEAA0572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052"/>
          </a:xfrm>
        </p:spPr>
        <p:txBody>
          <a:bodyPr/>
          <a:lstStyle/>
          <a:p>
            <a:r>
              <a:rPr lang="en-US" dirty="0"/>
              <a:t>Semi-technical presentation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BEBDE9-B1C5-4695-988C-6F6E9D67C571}"/>
              </a:ext>
            </a:extLst>
          </p:cNvPr>
          <p:cNvSpPr txBox="1">
            <a:spLocks/>
          </p:cNvSpPr>
          <p:nvPr/>
        </p:nvSpPr>
        <p:spPr>
          <a:xfrm>
            <a:off x="1524000" y="5337583"/>
            <a:ext cx="9144000" cy="424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Will </a:t>
            </a:r>
            <a:r>
              <a:rPr lang="en-US" dirty="0" err="1"/>
              <a:t>Arliss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B27C9-B635-42B6-A941-88DBEC9C244C}"/>
              </a:ext>
            </a:extLst>
          </p:cNvPr>
          <p:cNvGrpSpPr/>
          <p:nvPr/>
        </p:nvGrpSpPr>
        <p:grpSpPr>
          <a:xfrm>
            <a:off x="1937982" y="1801504"/>
            <a:ext cx="8730018" cy="2387600"/>
            <a:chOff x="1937982" y="1801504"/>
            <a:chExt cx="8730018" cy="23876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8624995-9E8A-481F-B34B-350AE89B18B6}"/>
                </a:ext>
              </a:extLst>
            </p:cNvPr>
            <p:cNvSpPr/>
            <p:nvPr/>
          </p:nvSpPr>
          <p:spPr>
            <a:xfrm>
              <a:off x="1937982" y="1801504"/>
              <a:ext cx="8730018" cy="2387600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21522DA-3D67-4936-927A-10D8AEA9C3F4}"/>
                </a:ext>
              </a:extLst>
            </p:cNvPr>
            <p:cNvCxnSpPr/>
            <p:nvPr/>
          </p:nvCxnSpPr>
          <p:spPr>
            <a:xfrm>
              <a:off x="1937982" y="3508992"/>
              <a:ext cx="87300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47198F-636C-41D1-A51D-62045AD54DD7}"/>
              </a:ext>
            </a:extLst>
          </p:cNvPr>
          <p:cNvSpPr/>
          <p:nvPr/>
        </p:nvSpPr>
        <p:spPr>
          <a:xfrm>
            <a:off x="5404513" y="5323187"/>
            <a:ext cx="1392071" cy="39805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6EE7-08D3-4276-9D38-61D6B912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Backtesting</a:t>
            </a:r>
            <a:r>
              <a:rPr lang="en-US" b="1" dirty="0"/>
              <a:t> – 2,500 Episodes of Training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E603B41-6930-4501-875A-5E54A066B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90688"/>
            <a:ext cx="8572500" cy="4572000"/>
          </a:xfrm>
        </p:spPr>
      </p:pic>
    </p:spTree>
    <p:extLst>
      <p:ext uri="{BB962C8B-B14F-4D97-AF65-F5344CB8AC3E}">
        <p14:creationId xmlns:p14="http://schemas.microsoft.com/office/powerpoint/2010/main" val="273349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0131-9054-4680-914E-DF2B0602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does this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BD86-5E68-4BC3-9D5B-C197860A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agent learned the “buy and hold” strategy</a:t>
            </a:r>
          </a:p>
        </p:txBody>
      </p:sp>
    </p:spTree>
    <p:extLst>
      <p:ext uri="{BB962C8B-B14F-4D97-AF65-F5344CB8AC3E}">
        <p14:creationId xmlns:p14="http://schemas.microsoft.com/office/powerpoint/2010/main" val="194085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9844-3E63-45CB-B5B0-2DD14D14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48F61-A8E8-49EA-A61B-A82E773A0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9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C614-EFD4-478F-8B29-D83E886A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A532-276F-4B0B-A180-39D9092D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217"/>
            <a:ext cx="10515600" cy="4351338"/>
          </a:xfrm>
        </p:spPr>
        <p:txBody>
          <a:bodyPr/>
          <a:lstStyle/>
          <a:p>
            <a:r>
              <a:rPr lang="en-US" dirty="0"/>
              <a:t>Can an intelligent stock trading agent be trained in a </a:t>
            </a:r>
            <a:r>
              <a:rPr lang="en-US" dirty="0" err="1"/>
              <a:t>backtesting</a:t>
            </a:r>
            <a:r>
              <a:rPr lang="en-US" dirty="0"/>
              <a:t> simulation environment to learn how to profitably trade stocks and automate the process of portfolio management? </a:t>
            </a:r>
          </a:p>
          <a:p>
            <a:pPr lvl="1"/>
            <a:r>
              <a:rPr lang="en-US" dirty="0"/>
              <a:t>Reinforcement Learning AI techniques will be employed to train a Deep Q-Network on historical stock prices</a:t>
            </a:r>
          </a:p>
          <a:p>
            <a:pPr lvl="1"/>
            <a:r>
              <a:rPr lang="en-US" dirty="0"/>
              <a:t>The goal of the model is not to predict prices, but rather to predict quantities of shares to trade such that a long term profit will be achieved</a:t>
            </a:r>
          </a:p>
        </p:txBody>
      </p:sp>
    </p:spTree>
    <p:extLst>
      <p:ext uri="{BB962C8B-B14F-4D97-AF65-F5344CB8AC3E}">
        <p14:creationId xmlns:p14="http://schemas.microsoft.com/office/powerpoint/2010/main" val="118742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99F9-87F9-41B0-B084-6D727EBB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Portfolio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B447-A4A2-44DF-B241-D5958BEF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7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9EAA-DF8A-4967-B9F2-323842D9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Reinforcement Learning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F8467A-948F-470C-8580-5ECC326C57B3}"/>
              </a:ext>
            </a:extLst>
          </p:cNvPr>
          <p:cNvSpPr/>
          <p:nvPr/>
        </p:nvSpPr>
        <p:spPr>
          <a:xfrm>
            <a:off x="1713467" y="2186609"/>
            <a:ext cx="2510133" cy="146658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EBA78B-4590-494C-B3C6-0404912ED7E2}"/>
              </a:ext>
            </a:extLst>
          </p:cNvPr>
          <p:cNvSpPr/>
          <p:nvPr/>
        </p:nvSpPr>
        <p:spPr>
          <a:xfrm>
            <a:off x="2058107" y="4855955"/>
            <a:ext cx="1463040" cy="146658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FC81265-138E-4944-BBA2-F21B04499CD8}"/>
              </a:ext>
            </a:extLst>
          </p:cNvPr>
          <p:cNvGrpSpPr/>
          <p:nvPr/>
        </p:nvGrpSpPr>
        <p:grpSpPr>
          <a:xfrm>
            <a:off x="6096000" y="1785335"/>
            <a:ext cx="2192309" cy="1643665"/>
            <a:chOff x="6096000" y="1785335"/>
            <a:chExt cx="2192309" cy="164366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1906E0-78DB-4961-BD06-45659E04866C}"/>
                </a:ext>
              </a:extLst>
            </p:cNvPr>
            <p:cNvSpPr/>
            <p:nvPr/>
          </p:nvSpPr>
          <p:spPr>
            <a:xfrm>
              <a:off x="6505362" y="1787736"/>
              <a:ext cx="1463040" cy="146658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0394814C-1380-4EEE-A678-5C67637586CF}"/>
                </a:ext>
              </a:extLst>
            </p:cNvPr>
            <p:cNvSpPr/>
            <p:nvPr/>
          </p:nvSpPr>
          <p:spPr>
            <a:xfrm>
              <a:off x="6096000" y="1787736"/>
              <a:ext cx="457200" cy="1641264"/>
            </a:xfrm>
            <a:prstGeom prst="leftBrac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E7407BD1-8455-47FE-8AA1-2FDC322818FF}"/>
                </a:ext>
              </a:extLst>
            </p:cNvPr>
            <p:cNvSpPr/>
            <p:nvPr/>
          </p:nvSpPr>
          <p:spPr>
            <a:xfrm flipH="1">
              <a:off x="7831109" y="1785335"/>
              <a:ext cx="457200" cy="1641264"/>
            </a:xfrm>
            <a:prstGeom prst="leftBrac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B423EFE-A626-40EB-A5D0-578A51A15B94}"/>
              </a:ext>
            </a:extLst>
          </p:cNvPr>
          <p:cNvGrpSpPr/>
          <p:nvPr/>
        </p:nvGrpSpPr>
        <p:grpSpPr>
          <a:xfrm>
            <a:off x="6324600" y="4376138"/>
            <a:ext cx="3287604" cy="1641264"/>
            <a:chOff x="6324600" y="4376138"/>
            <a:chExt cx="3287604" cy="164126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7AD9A0A-1B49-4BE4-86D1-1087D1625AD1}"/>
                </a:ext>
              </a:extLst>
            </p:cNvPr>
            <p:cNvSpPr/>
            <p:nvPr/>
          </p:nvSpPr>
          <p:spPr>
            <a:xfrm>
              <a:off x="6713335" y="4556528"/>
              <a:ext cx="2510134" cy="131151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6B0670AA-AC3B-437F-B8F7-BCA0A49B808F}"/>
                </a:ext>
              </a:extLst>
            </p:cNvPr>
            <p:cNvSpPr/>
            <p:nvPr/>
          </p:nvSpPr>
          <p:spPr>
            <a:xfrm>
              <a:off x="6324600" y="4376138"/>
              <a:ext cx="457200" cy="1641264"/>
            </a:xfrm>
            <a:prstGeom prst="leftBrac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49F2D618-E74E-4979-9F57-BC05701DF743}"/>
                </a:ext>
              </a:extLst>
            </p:cNvPr>
            <p:cNvSpPr/>
            <p:nvPr/>
          </p:nvSpPr>
          <p:spPr>
            <a:xfrm flipH="1">
              <a:off x="9155004" y="4376138"/>
              <a:ext cx="457200" cy="1641264"/>
            </a:xfrm>
            <a:prstGeom prst="leftBrac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FB0AB0-8D81-42E4-AF17-8DE63F538353}"/>
              </a:ext>
            </a:extLst>
          </p:cNvPr>
          <p:cNvGrpSpPr/>
          <p:nvPr/>
        </p:nvGrpSpPr>
        <p:grpSpPr>
          <a:xfrm>
            <a:off x="309547" y="2862470"/>
            <a:ext cx="1651775" cy="2805827"/>
            <a:chOff x="309547" y="2862470"/>
            <a:chExt cx="1651775" cy="2805827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8573D62-8B40-4971-8F39-D7DBADA075E1}"/>
                </a:ext>
              </a:extLst>
            </p:cNvPr>
            <p:cNvSpPr/>
            <p:nvPr/>
          </p:nvSpPr>
          <p:spPr>
            <a:xfrm>
              <a:off x="309547" y="2862470"/>
              <a:ext cx="1651775" cy="2805827"/>
            </a:xfrm>
            <a:custGeom>
              <a:avLst/>
              <a:gdLst>
                <a:gd name="connsiteX0" fmla="*/ 1187949 w 1651775"/>
                <a:gd name="connsiteY0" fmla="*/ 0 h 2805827"/>
                <a:gd name="connsiteX1" fmla="*/ 472331 w 1651775"/>
                <a:gd name="connsiteY1" fmla="*/ 132521 h 2805827"/>
                <a:gd name="connsiteX2" fmla="*/ 114523 w 1651775"/>
                <a:gd name="connsiteY2" fmla="*/ 636104 h 2805827"/>
                <a:gd name="connsiteX3" fmla="*/ 8505 w 1651775"/>
                <a:gd name="connsiteY3" fmla="*/ 1378226 h 2805827"/>
                <a:gd name="connsiteX4" fmla="*/ 35010 w 1651775"/>
                <a:gd name="connsiteY4" fmla="*/ 2213113 h 2805827"/>
                <a:gd name="connsiteX5" fmla="*/ 260296 w 1651775"/>
                <a:gd name="connsiteY5" fmla="*/ 2570921 h 2805827"/>
                <a:gd name="connsiteX6" fmla="*/ 856644 w 1651775"/>
                <a:gd name="connsiteY6" fmla="*/ 2796208 h 2805827"/>
                <a:gd name="connsiteX7" fmla="*/ 1651775 w 1651775"/>
                <a:gd name="connsiteY7" fmla="*/ 2743200 h 280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775" h="2805827">
                  <a:moveTo>
                    <a:pt x="1187949" y="0"/>
                  </a:moveTo>
                  <a:cubicBezTo>
                    <a:pt x="919592" y="13252"/>
                    <a:pt x="651235" y="26504"/>
                    <a:pt x="472331" y="132521"/>
                  </a:cubicBezTo>
                  <a:cubicBezTo>
                    <a:pt x="293427" y="238538"/>
                    <a:pt x="191827" y="428487"/>
                    <a:pt x="114523" y="636104"/>
                  </a:cubicBezTo>
                  <a:cubicBezTo>
                    <a:pt x="37219" y="843722"/>
                    <a:pt x="21757" y="1115391"/>
                    <a:pt x="8505" y="1378226"/>
                  </a:cubicBezTo>
                  <a:cubicBezTo>
                    <a:pt x="-4747" y="1641061"/>
                    <a:pt x="-6955" y="2014331"/>
                    <a:pt x="35010" y="2213113"/>
                  </a:cubicBezTo>
                  <a:cubicBezTo>
                    <a:pt x="76975" y="2411895"/>
                    <a:pt x="123357" y="2473739"/>
                    <a:pt x="260296" y="2570921"/>
                  </a:cubicBezTo>
                  <a:cubicBezTo>
                    <a:pt x="397235" y="2668103"/>
                    <a:pt x="624731" y="2767495"/>
                    <a:pt x="856644" y="2796208"/>
                  </a:cubicBezTo>
                  <a:cubicBezTo>
                    <a:pt x="1088557" y="2824921"/>
                    <a:pt x="1370166" y="2784060"/>
                    <a:pt x="1651775" y="274320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08DA8A6-E146-4DDE-B11F-45A8DC37C80A}"/>
                </a:ext>
              </a:extLst>
            </p:cNvPr>
            <p:cNvCxnSpPr/>
            <p:nvPr/>
          </p:nvCxnSpPr>
          <p:spPr>
            <a:xfrm>
              <a:off x="1417927" y="2862471"/>
              <a:ext cx="160135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49449E-0546-4C4C-B370-3D7A8434265A}"/>
              </a:ext>
            </a:extLst>
          </p:cNvPr>
          <p:cNvGrpSpPr/>
          <p:nvPr/>
        </p:nvGrpSpPr>
        <p:grpSpPr>
          <a:xfrm>
            <a:off x="4399722" y="2301935"/>
            <a:ext cx="1510741" cy="265496"/>
            <a:chOff x="4399722" y="2398191"/>
            <a:chExt cx="1510741" cy="26549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669FE6-C990-4A55-84E1-04B89661A91E}"/>
                </a:ext>
              </a:extLst>
            </p:cNvPr>
            <p:cNvSpPr/>
            <p:nvPr/>
          </p:nvSpPr>
          <p:spPr>
            <a:xfrm>
              <a:off x="4399722" y="2398191"/>
              <a:ext cx="1484243" cy="265496"/>
            </a:xfrm>
            <a:custGeom>
              <a:avLst/>
              <a:gdLst>
                <a:gd name="connsiteX0" fmla="*/ 0 w 1484243"/>
                <a:gd name="connsiteY0" fmla="*/ 265496 h 265496"/>
                <a:gd name="connsiteX1" fmla="*/ 437321 w 1484243"/>
                <a:gd name="connsiteY1" fmla="*/ 79966 h 265496"/>
                <a:gd name="connsiteX2" fmla="*/ 1113182 w 1484243"/>
                <a:gd name="connsiteY2" fmla="*/ 452 h 265496"/>
                <a:gd name="connsiteX3" fmla="*/ 1484243 w 1484243"/>
                <a:gd name="connsiteY3" fmla="*/ 53461 h 26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243" h="265496">
                  <a:moveTo>
                    <a:pt x="0" y="265496"/>
                  </a:moveTo>
                  <a:cubicBezTo>
                    <a:pt x="125895" y="194818"/>
                    <a:pt x="251791" y="124140"/>
                    <a:pt x="437321" y="79966"/>
                  </a:cubicBezTo>
                  <a:cubicBezTo>
                    <a:pt x="622851" y="35792"/>
                    <a:pt x="938695" y="4869"/>
                    <a:pt x="1113182" y="452"/>
                  </a:cubicBezTo>
                  <a:cubicBezTo>
                    <a:pt x="1287669" y="-3965"/>
                    <a:pt x="1385956" y="24748"/>
                    <a:pt x="1484243" y="53461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28F83C6-2E49-43F6-B580-0AF8B434400E}"/>
                </a:ext>
              </a:extLst>
            </p:cNvPr>
            <p:cNvCxnSpPr>
              <a:cxnSpLocks/>
            </p:cNvCxnSpPr>
            <p:nvPr/>
          </p:nvCxnSpPr>
          <p:spPr>
            <a:xfrm>
              <a:off x="5724932" y="2411893"/>
              <a:ext cx="185531" cy="53009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90F113-562D-41F4-BD39-4F5D7AF42136}"/>
              </a:ext>
            </a:extLst>
          </p:cNvPr>
          <p:cNvGrpSpPr/>
          <p:nvPr/>
        </p:nvGrpSpPr>
        <p:grpSpPr>
          <a:xfrm>
            <a:off x="8425600" y="2481862"/>
            <a:ext cx="1948307" cy="2540716"/>
            <a:chOff x="8425600" y="2481862"/>
            <a:chExt cx="1948307" cy="254071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4D76B0C-68DE-4CEB-81F9-850713AACF5E}"/>
                </a:ext>
              </a:extLst>
            </p:cNvPr>
            <p:cNvSpPr/>
            <p:nvPr/>
          </p:nvSpPr>
          <p:spPr>
            <a:xfrm>
              <a:off x="8425600" y="2481862"/>
              <a:ext cx="1948307" cy="2540713"/>
            </a:xfrm>
            <a:custGeom>
              <a:avLst/>
              <a:gdLst>
                <a:gd name="connsiteX0" fmla="*/ 0 w 1720237"/>
                <a:gd name="connsiteY0" fmla="*/ 0 h 2531165"/>
                <a:gd name="connsiteX1" fmla="*/ 821634 w 1720237"/>
                <a:gd name="connsiteY1" fmla="*/ 132522 h 2531165"/>
                <a:gd name="connsiteX2" fmla="*/ 1431234 w 1720237"/>
                <a:gd name="connsiteY2" fmla="*/ 490331 h 2531165"/>
                <a:gd name="connsiteX3" fmla="*/ 1709530 w 1720237"/>
                <a:gd name="connsiteY3" fmla="*/ 1139687 h 2531165"/>
                <a:gd name="connsiteX4" fmla="*/ 1630017 w 1720237"/>
                <a:gd name="connsiteY4" fmla="*/ 1895061 h 2531165"/>
                <a:gd name="connsiteX5" fmla="*/ 1325217 w 1720237"/>
                <a:gd name="connsiteY5" fmla="*/ 2385391 h 2531165"/>
                <a:gd name="connsiteX6" fmla="*/ 980660 w 1720237"/>
                <a:gd name="connsiteY6" fmla="*/ 2531165 h 253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0237" h="2531165">
                  <a:moveTo>
                    <a:pt x="0" y="0"/>
                  </a:moveTo>
                  <a:cubicBezTo>
                    <a:pt x="291547" y="25400"/>
                    <a:pt x="583095" y="50800"/>
                    <a:pt x="821634" y="132522"/>
                  </a:cubicBezTo>
                  <a:cubicBezTo>
                    <a:pt x="1060173" y="214244"/>
                    <a:pt x="1283251" y="322470"/>
                    <a:pt x="1431234" y="490331"/>
                  </a:cubicBezTo>
                  <a:cubicBezTo>
                    <a:pt x="1579217" y="658192"/>
                    <a:pt x="1676400" y="905565"/>
                    <a:pt x="1709530" y="1139687"/>
                  </a:cubicBezTo>
                  <a:cubicBezTo>
                    <a:pt x="1742660" y="1373809"/>
                    <a:pt x="1694069" y="1687444"/>
                    <a:pt x="1630017" y="1895061"/>
                  </a:cubicBezTo>
                  <a:cubicBezTo>
                    <a:pt x="1565965" y="2102678"/>
                    <a:pt x="1433443" y="2279374"/>
                    <a:pt x="1325217" y="2385391"/>
                  </a:cubicBezTo>
                  <a:cubicBezTo>
                    <a:pt x="1216991" y="2491408"/>
                    <a:pt x="1098825" y="2511286"/>
                    <a:pt x="980660" y="2531165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A6FBDD5-3B98-414F-B6FB-C564ECD72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2055" y="5022578"/>
              <a:ext cx="132521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29A9093-356C-452C-BFDA-5BFD9C0CC7DD}"/>
              </a:ext>
            </a:extLst>
          </p:cNvPr>
          <p:cNvGrpSpPr/>
          <p:nvPr/>
        </p:nvGrpSpPr>
        <p:grpSpPr>
          <a:xfrm>
            <a:off x="3458808" y="2822713"/>
            <a:ext cx="4538010" cy="3936385"/>
            <a:chOff x="3458808" y="2822713"/>
            <a:chExt cx="4538010" cy="393638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B545FE4-E26C-4453-BC63-B4B76DE34812}"/>
                </a:ext>
              </a:extLst>
            </p:cNvPr>
            <p:cNvSpPr/>
            <p:nvPr/>
          </p:nvSpPr>
          <p:spPr>
            <a:xfrm>
              <a:off x="3511826" y="2822713"/>
              <a:ext cx="2309191" cy="3499828"/>
            </a:xfrm>
            <a:custGeom>
              <a:avLst/>
              <a:gdLst>
                <a:gd name="connsiteX0" fmla="*/ 874644 w 2309191"/>
                <a:gd name="connsiteY0" fmla="*/ 0 h 3499828"/>
                <a:gd name="connsiteX1" fmla="*/ 1470991 w 2309191"/>
                <a:gd name="connsiteY1" fmla="*/ 79513 h 3499828"/>
                <a:gd name="connsiteX2" fmla="*/ 1908313 w 2309191"/>
                <a:gd name="connsiteY2" fmla="*/ 371061 h 3499828"/>
                <a:gd name="connsiteX3" fmla="*/ 2226365 w 2309191"/>
                <a:gd name="connsiteY3" fmla="*/ 874644 h 3499828"/>
                <a:gd name="connsiteX4" fmla="*/ 2305878 w 2309191"/>
                <a:gd name="connsiteY4" fmla="*/ 1577009 h 3499828"/>
                <a:gd name="connsiteX5" fmla="*/ 2279374 w 2309191"/>
                <a:gd name="connsiteY5" fmla="*/ 2173357 h 3499828"/>
                <a:gd name="connsiteX6" fmla="*/ 2146852 w 2309191"/>
                <a:gd name="connsiteY6" fmla="*/ 2902226 h 3499828"/>
                <a:gd name="connsiteX7" fmla="*/ 1815548 w 2309191"/>
                <a:gd name="connsiteY7" fmla="*/ 3326296 h 3499828"/>
                <a:gd name="connsiteX8" fmla="*/ 1179444 w 2309191"/>
                <a:gd name="connsiteY8" fmla="*/ 3498574 h 3499828"/>
                <a:gd name="connsiteX9" fmla="*/ 437322 w 2309191"/>
                <a:gd name="connsiteY9" fmla="*/ 3392557 h 3499828"/>
                <a:gd name="connsiteX10" fmla="*/ 0 w 2309191"/>
                <a:gd name="connsiteY10" fmla="*/ 3180522 h 349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9191" h="3499828">
                  <a:moveTo>
                    <a:pt x="874644" y="0"/>
                  </a:moveTo>
                  <a:cubicBezTo>
                    <a:pt x="1086678" y="8835"/>
                    <a:pt x="1298713" y="17670"/>
                    <a:pt x="1470991" y="79513"/>
                  </a:cubicBezTo>
                  <a:cubicBezTo>
                    <a:pt x="1643269" y="141356"/>
                    <a:pt x="1782417" y="238539"/>
                    <a:pt x="1908313" y="371061"/>
                  </a:cubicBezTo>
                  <a:cubicBezTo>
                    <a:pt x="2034209" y="503583"/>
                    <a:pt x="2160104" y="673653"/>
                    <a:pt x="2226365" y="874644"/>
                  </a:cubicBezTo>
                  <a:cubicBezTo>
                    <a:pt x="2292626" y="1075635"/>
                    <a:pt x="2297043" y="1360557"/>
                    <a:pt x="2305878" y="1577009"/>
                  </a:cubicBezTo>
                  <a:cubicBezTo>
                    <a:pt x="2314713" y="1793461"/>
                    <a:pt x="2305878" y="1952488"/>
                    <a:pt x="2279374" y="2173357"/>
                  </a:cubicBezTo>
                  <a:cubicBezTo>
                    <a:pt x="2252870" y="2394226"/>
                    <a:pt x="2224156" y="2710070"/>
                    <a:pt x="2146852" y="2902226"/>
                  </a:cubicBezTo>
                  <a:cubicBezTo>
                    <a:pt x="2069548" y="3094382"/>
                    <a:pt x="1976783" y="3226905"/>
                    <a:pt x="1815548" y="3326296"/>
                  </a:cubicBezTo>
                  <a:cubicBezTo>
                    <a:pt x="1654313" y="3425687"/>
                    <a:pt x="1409148" y="3487531"/>
                    <a:pt x="1179444" y="3498574"/>
                  </a:cubicBezTo>
                  <a:cubicBezTo>
                    <a:pt x="949740" y="3509617"/>
                    <a:pt x="633896" y="3445566"/>
                    <a:pt x="437322" y="3392557"/>
                  </a:cubicBezTo>
                  <a:cubicBezTo>
                    <a:pt x="240748" y="3339548"/>
                    <a:pt x="120374" y="3260035"/>
                    <a:pt x="0" y="3180522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1F73C25-9E39-44D3-AA1B-7EE4CBBBA70D}"/>
                </a:ext>
              </a:extLst>
            </p:cNvPr>
            <p:cNvSpPr/>
            <p:nvPr/>
          </p:nvSpPr>
          <p:spPr>
            <a:xfrm>
              <a:off x="3870251" y="6120163"/>
              <a:ext cx="4126567" cy="638935"/>
            </a:xfrm>
            <a:custGeom>
              <a:avLst/>
              <a:gdLst>
                <a:gd name="connsiteX0" fmla="*/ 3962400 w 3981409"/>
                <a:gd name="connsiteY0" fmla="*/ 0 h 610090"/>
                <a:gd name="connsiteX1" fmla="*/ 3909391 w 3981409"/>
                <a:gd name="connsiteY1" fmla="*/ 397565 h 610090"/>
                <a:gd name="connsiteX2" fmla="*/ 3379304 w 3981409"/>
                <a:gd name="connsiteY2" fmla="*/ 596347 h 610090"/>
                <a:gd name="connsiteX3" fmla="*/ 2305878 w 3981409"/>
                <a:gd name="connsiteY3" fmla="*/ 569843 h 610090"/>
                <a:gd name="connsiteX4" fmla="*/ 848139 w 3981409"/>
                <a:gd name="connsiteY4" fmla="*/ 384313 h 610090"/>
                <a:gd name="connsiteX5" fmla="*/ 0 w 3981409"/>
                <a:gd name="connsiteY5" fmla="*/ 66260 h 61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1409" h="610090">
                  <a:moveTo>
                    <a:pt x="3962400" y="0"/>
                  </a:moveTo>
                  <a:cubicBezTo>
                    <a:pt x="3984487" y="149087"/>
                    <a:pt x="4006574" y="298174"/>
                    <a:pt x="3909391" y="397565"/>
                  </a:cubicBezTo>
                  <a:cubicBezTo>
                    <a:pt x="3812208" y="496956"/>
                    <a:pt x="3646556" y="567634"/>
                    <a:pt x="3379304" y="596347"/>
                  </a:cubicBezTo>
                  <a:cubicBezTo>
                    <a:pt x="3112052" y="625060"/>
                    <a:pt x="2727739" y="605182"/>
                    <a:pt x="2305878" y="569843"/>
                  </a:cubicBezTo>
                  <a:cubicBezTo>
                    <a:pt x="1884017" y="534504"/>
                    <a:pt x="1232452" y="468243"/>
                    <a:pt x="848139" y="384313"/>
                  </a:cubicBezTo>
                  <a:cubicBezTo>
                    <a:pt x="463826" y="300383"/>
                    <a:pt x="172278" y="121478"/>
                    <a:pt x="0" y="6626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43EC859-D892-4336-894A-728C829CDD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808" y="5963485"/>
              <a:ext cx="91440" cy="54588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B782C55-56D2-4827-8077-3E5BF47AE869}"/>
              </a:ext>
            </a:extLst>
          </p:cNvPr>
          <p:cNvSpPr txBox="1"/>
          <p:nvPr/>
        </p:nvSpPr>
        <p:spPr>
          <a:xfrm>
            <a:off x="297348" y="4249594"/>
            <a:ext cx="97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DD5756-9639-4471-9C05-F2B48CA3A558}"/>
              </a:ext>
            </a:extLst>
          </p:cNvPr>
          <p:cNvSpPr txBox="1"/>
          <p:nvPr/>
        </p:nvSpPr>
        <p:spPr>
          <a:xfrm>
            <a:off x="4862595" y="2024936"/>
            <a:ext cx="97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{reward}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FF3F6A-28EF-4561-85EC-5EE9FF3FC853}"/>
              </a:ext>
            </a:extLst>
          </p:cNvPr>
          <p:cNvSpPr txBox="1"/>
          <p:nvPr/>
        </p:nvSpPr>
        <p:spPr>
          <a:xfrm>
            <a:off x="9314324" y="3588362"/>
            <a:ext cx="1112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{next action}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2E154-CE14-4351-A026-79D613499A95}"/>
              </a:ext>
            </a:extLst>
          </p:cNvPr>
          <p:cNvSpPr txBox="1"/>
          <p:nvPr/>
        </p:nvSpPr>
        <p:spPr>
          <a:xfrm>
            <a:off x="6096000" y="6397069"/>
            <a:ext cx="136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γ</a:t>
            </a:r>
            <a:r>
              <a:rPr lang="en-US" sz="1400" dirty="0"/>
              <a:t> {next reward}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AB29B7-80D1-47D2-B996-CC563C50F0A2}"/>
              </a:ext>
            </a:extLst>
          </p:cNvPr>
          <p:cNvSpPr txBox="1"/>
          <p:nvPr/>
        </p:nvSpPr>
        <p:spPr>
          <a:xfrm>
            <a:off x="2117746" y="2674419"/>
            <a:ext cx="170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919299-9FE0-410C-91A2-6E6AB7847816}"/>
              </a:ext>
            </a:extLst>
          </p:cNvPr>
          <p:cNvSpPr txBox="1"/>
          <p:nvPr/>
        </p:nvSpPr>
        <p:spPr>
          <a:xfrm>
            <a:off x="1938840" y="5404582"/>
            <a:ext cx="170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4AC952-AB1D-4775-AC8D-51E10876EFF0}"/>
              </a:ext>
            </a:extLst>
          </p:cNvPr>
          <p:cNvSpPr txBox="1"/>
          <p:nvPr/>
        </p:nvSpPr>
        <p:spPr>
          <a:xfrm>
            <a:off x="7158559" y="5012104"/>
            <a:ext cx="170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Environment’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8EE09B-207F-425D-9223-2CDC446FB4DA}"/>
              </a:ext>
            </a:extLst>
          </p:cNvPr>
          <p:cNvSpPr txBox="1"/>
          <p:nvPr/>
        </p:nvSpPr>
        <p:spPr>
          <a:xfrm>
            <a:off x="6425830" y="2295703"/>
            <a:ext cx="170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Agent’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CFF380-6C09-49E1-B9C3-796C2D30D5B6}"/>
              </a:ext>
            </a:extLst>
          </p:cNvPr>
          <p:cNvSpPr txBox="1"/>
          <p:nvPr/>
        </p:nvSpPr>
        <p:spPr>
          <a:xfrm>
            <a:off x="4435000" y="4290599"/>
            <a:ext cx="97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next state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EDDFD5-0DD1-458D-A7E2-893C84EEDFC7}"/>
              </a:ext>
            </a:extLst>
          </p:cNvPr>
          <p:cNvGrpSpPr/>
          <p:nvPr/>
        </p:nvGrpSpPr>
        <p:grpSpPr>
          <a:xfrm>
            <a:off x="3614287" y="3016155"/>
            <a:ext cx="1769772" cy="2731058"/>
            <a:chOff x="3614287" y="3016155"/>
            <a:chExt cx="1769772" cy="273105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74AEEE4-C8F3-4FA4-9AAA-C98F6F61595E}"/>
                </a:ext>
              </a:extLst>
            </p:cNvPr>
            <p:cNvSpPr/>
            <p:nvPr/>
          </p:nvSpPr>
          <p:spPr>
            <a:xfrm>
              <a:off x="3671248" y="3016155"/>
              <a:ext cx="1712811" cy="2731058"/>
            </a:xfrm>
            <a:custGeom>
              <a:avLst/>
              <a:gdLst>
                <a:gd name="connsiteX0" fmla="*/ 723331 w 1712811"/>
                <a:gd name="connsiteY0" fmla="*/ 0 h 2731058"/>
                <a:gd name="connsiteX1" fmla="*/ 1405719 w 1712811"/>
                <a:gd name="connsiteY1" fmla="*/ 232012 h 2731058"/>
                <a:gd name="connsiteX2" fmla="*/ 1678674 w 1712811"/>
                <a:gd name="connsiteY2" fmla="*/ 641445 h 2731058"/>
                <a:gd name="connsiteX3" fmla="*/ 1665027 w 1712811"/>
                <a:gd name="connsiteY3" fmla="*/ 1323833 h 2731058"/>
                <a:gd name="connsiteX4" fmla="*/ 1282889 w 1712811"/>
                <a:gd name="connsiteY4" fmla="*/ 2388358 h 2731058"/>
                <a:gd name="connsiteX5" fmla="*/ 750627 w 1712811"/>
                <a:gd name="connsiteY5" fmla="*/ 2715905 h 2731058"/>
                <a:gd name="connsiteX6" fmla="*/ 0 w 1712811"/>
                <a:gd name="connsiteY6" fmla="*/ 2674961 h 273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2811" h="2731058">
                  <a:moveTo>
                    <a:pt x="723331" y="0"/>
                  </a:moveTo>
                  <a:cubicBezTo>
                    <a:pt x="984913" y="62552"/>
                    <a:pt x="1246495" y="125105"/>
                    <a:pt x="1405719" y="232012"/>
                  </a:cubicBezTo>
                  <a:cubicBezTo>
                    <a:pt x="1564943" y="338919"/>
                    <a:pt x="1635456" y="459475"/>
                    <a:pt x="1678674" y="641445"/>
                  </a:cubicBezTo>
                  <a:cubicBezTo>
                    <a:pt x="1721892" y="823415"/>
                    <a:pt x="1730991" y="1032681"/>
                    <a:pt x="1665027" y="1323833"/>
                  </a:cubicBezTo>
                  <a:cubicBezTo>
                    <a:pt x="1599063" y="1614985"/>
                    <a:pt x="1435289" y="2156346"/>
                    <a:pt x="1282889" y="2388358"/>
                  </a:cubicBezTo>
                  <a:cubicBezTo>
                    <a:pt x="1130489" y="2620370"/>
                    <a:pt x="964442" y="2668138"/>
                    <a:pt x="750627" y="2715905"/>
                  </a:cubicBezTo>
                  <a:cubicBezTo>
                    <a:pt x="536812" y="2763672"/>
                    <a:pt x="134203" y="2684060"/>
                    <a:pt x="0" y="2674961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FB8472-82C8-475E-A18F-FC9BB02C1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4287" y="5690956"/>
              <a:ext cx="137962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6DDD72-874A-403F-ABA1-BAD7B5E47020}"/>
              </a:ext>
            </a:extLst>
          </p:cNvPr>
          <p:cNvGrpSpPr/>
          <p:nvPr/>
        </p:nvGrpSpPr>
        <p:grpSpPr>
          <a:xfrm>
            <a:off x="4403558" y="2646446"/>
            <a:ext cx="1506905" cy="60659"/>
            <a:chOff x="4403558" y="2646446"/>
            <a:chExt cx="1506905" cy="6065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A0408FC-2FCB-4B28-9215-3D016C689FDB}"/>
                </a:ext>
              </a:extLst>
            </p:cNvPr>
            <p:cNvSpPr/>
            <p:nvPr/>
          </p:nvSpPr>
          <p:spPr>
            <a:xfrm>
              <a:off x="4403558" y="2646446"/>
              <a:ext cx="1455821" cy="60659"/>
            </a:xfrm>
            <a:custGeom>
              <a:avLst/>
              <a:gdLst>
                <a:gd name="connsiteX0" fmla="*/ 0 w 1455821"/>
                <a:gd name="connsiteY0" fmla="*/ 60659 h 60659"/>
                <a:gd name="connsiteX1" fmla="*/ 324853 w 1455821"/>
                <a:gd name="connsiteY1" fmla="*/ 12533 h 60659"/>
                <a:gd name="connsiteX2" fmla="*/ 830179 w 1455821"/>
                <a:gd name="connsiteY2" fmla="*/ 501 h 60659"/>
                <a:gd name="connsiteX3" fmla="*/ 1455821 w 1455821"/>
                <a:gd name="connsiteY3" fmla="*/ 24565 h 6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5821" h="60659">
                  <a:moveTo>
                    <a:pt x="0" y="60659"/>
                  </a:moveTo>
                  <a:cubicBezTo>
                    <a:pt x="93245" y="41609"/>
                    <a:pt x="186490" y="22559"/>
                    <a:pt x="324853" y="12533"/>
                  </a:cubicBezTo>
                  <a:cubicBezTo>
                    <a:pt x="463216" y="2507"/>
                    <a:pt x="641684" y="-1504"/>
                    <a:pt x="830179" y="501"/>
                  </a:cubicBezTo>
                  <a:cubicBezTo>
                    <a:pt x="1018674" y="2506"/>
                    <a:pt x="1337511" y="18549"/>
                    <a:pt x="1455821" y="24565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881A0F3-66EC-4BA6-B111-F29DDA8F54C1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5859379" y="2671011"/>
              <a:ext cx="51084" cy="3408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DF9B7B6-969F-4F4E-9BF6-D7E38717335C}"/>
              </a:ext>
            </a:extLst>
          </p:cNvPr>
          <p:cNvSpPr txBox="1"/>
          <p:nvPr/>
        </p:nvSpPr>
        <p:spPr>
          <a:xfrm>
            <a:off x="4724400" y="2371725"/>
            <a:ext cx="103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{next state}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85AAF-E3FE-4036-8760-A0778CADEC39}"/>
              </a:ext>
            </a:extLst>
          </p:cNvPr>
          <p:cNvSpPr txBox="1"/>
          <p:nvPr/>
        </p:nvSpPr>
        <p:spPr>
          <a:xfrm>
            <a:off x="5117433" y="5098924"/>
            <a:ext cx="97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reward</a:t>
            </a:r>
          </a:p>
        </p:txBody>
      </p:sp>
    </p:spTree>
    <p:extLst>
      <p:ext uri="{BB962C8B-B14F-4D97-AF65-F5344CB8AC3E}">
        <p14:creationId xmlns:p14="http://schemas.microsoft.com/office/powerpoint/2010/main" val="21453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49C818-0DF1-49E1-AFD7-A6BAF8036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90966"/>
              </p:ext>
            </p:extLst>
          </p:nvPr>
        </p:nvGraphicFramePr>
        <p:xfrm>
          <a:off x="167312" y="2435883"/>
          <a:ext cx="4648199" cy="1143000"/>
        </p:xfrm>
        <a:graphic>
          <a:graphicData uri="http://schemas.openxmlformats.org/drawingml/2006/table">
            <a:tbl>
              <a:tblPr/>
              <a:tblGrid>
                <a:gridCol w="684864">
                  <a:extLst>
                    <a:ext uri="{9D8B030D-6E8A-4147-A177-3AD203B41FA5}">
                      <a16:colId xmlns:a16="http://schemas.microsoft.com/office/drawing/2014/main" val="903963693"/>
                    </a:ext>
                  </a:extLst>
                </a:gridCol>
                <a:gridCol w="722912">
                  <a:extLst>
                    <a:ext uri="{9D8B030D-6E8A-4147-A177-3AD203B41FA5}">
                      <a16:colId xmlns:a16="http://schemas.microsoft.com/office/drawing/2014/main" val="3931525265"/>
                    </a:ext>
                  </a:extLst>
                </a:gridCol>
                <a:gridCol w="697547">
                  <a:extLst>
                    <a:ext uri="{9D8B030D-6E8A-4147-A177-3AD203B41FA5}">
                      <a16:colId xmlns:a16="http://schemas.microsoft.com/office/drawing/2014/main" val="3864902638"/>
                    </a:ext>
                  </a:extLst>
                </a:gridCol>
                <a:gridCol w="849739">
                  <a:extLst>
                    <a:ext uri="{9D8B030D-6E8A-4147-A177-3AD203B41FA5}">
                      <a16:colId xmlns:a16="http://schemas.microsoft.com/office/drawing/2014/main" val="3332550787"/>
                    </a:ext>
                  </a:extLst>
                </a:gridCol>
                <a:gridCol w="789496">
                  <a:extLst>
                    <a:ext uri="{9D8B030D-6E8A-4147-A177-3AD203B41FA5}">
                      <a16:colId xmlns:a16="http://schemas.microsoft.com/office/drawing/2014/main" val="1231224232"/>
                    </a:ext>
                  </a:extLst>
                </a:gridCol>
                <a:gridCol w="903641">
                  <a:extLst>
                    <a:ext uri="{9D8B030D-6E8A-4147-A177-3AD203B41FA5}">
                      <a16:colId xmlns:a16="http://schemas.microsoft.com/office/drawing/2014/main" val="247000929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Volume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47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9/15/2020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270.670013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274.51999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269.299988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272.420013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18478500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65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9/14/2020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270.950012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276.64002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265.700012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266.149994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24093800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67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9/11/2020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270.059998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271.39002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262.640015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266.609985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18913900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801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9/10/2020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275.51001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267.029999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268.089996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24814700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747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9/9/2020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275.769989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278.48001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271.350006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273.720001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22918800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68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ED127F-3866-41A8-A900-1A164ADC1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51754"/>
              </p:ext>
            </p:extLst>
          </p:nvPr>
        </p:nvGraphicFramePr>
        <p:xfrm>
          <a:off x="167311" y="3691527"/>
          <a:ext cx="4648199" cy="381000"/>
        </p:xfrm>
        <a:graphic>
          <a:graphicData uri="http://schemas.openxmlformats.org/drawingml/2006/table">
            <a:tbl>
              <a:tblPr/>
              <a:tblGrid>
                <a:gridCol w="684864">
                  <a:extLst>
                    <a:ext uri="{9D8B030D-6E8A-4147-A177-3AD203B41FA5}">
                      <a16:colId xmlns:a16="http://schemas.microsoft.com/office/drawing/2014/main" val="1905037438"/>
                    </a:ext>
                  </a:extLst>
                </a:gridCol>
                <a:gridCol w="722912">
                  <a:extLst>
                    <a:ext uri="{9D8B030D-6E8A-4147-A177-3AD203B41FA5}">
                      <a16:colId xmlns:a16="http://schemas.microsoft.com/office/drawing/2014/main" val="899715700"/>
                    </a:ext>
                  </a:extLst>
                </a:gridCol>
                <a:gridCol w="697547">
                  <a:extLst>
                    <a:ext uri="{9D8B030D-6E8A-4147-A177-3AD203B41FA5}">
                      <a16:colId xmlns:a16="http://schemas.microsoft.com/office/drawing/2014/main" val="2508117814"/>
                    </a:ext>
                  </a:extLst>
                </a:gridCol>
                <a:gridCol w="849739">
                  <a:extLst>
                    <a:ext uri="{9D8B030D-6E8A-4147-A177-3AD203B41FA5}">
                      <a16:colId xmlns:a16="http://schemas.microsoft.com/office/drawing/2014/main" val="2392840164"/>
                    </a:ext>
                  </a:extLst>
                </a:gridCol>
                <a:gridCol w="789496">
                  <a:extLst>
                    <a:ext uri="{9D8B030D-6E8A-4147-A177-3AD203B41FA5}">
                      <a16:colId xmlns:a16="http://schemas.microsoft.com/office/drawing/2014/main" val="1529401653"/>
                    </a:ext>
                  </a:extLst>
                </a:gridCol>
                <a:gridCol w="903641">
                  <a:extLst>
                    <a:ext uri="{9D8B030D-6E8A-4147-A177-3AD203B41FA5}">
                      <a16:colId xmlns:a16="http://schemas.microsoft.com/office/drawing/2014/main" val="51564748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worth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Balance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Shares held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 range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Shares 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082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9/15/2020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988334.37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123.4498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10475.1923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111.248851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189586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7AE3F31-7C88-42B8-A6F6-792853DB0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38057"/>
              </p:ext>
            </p:extLst>
          </p:nvPr>
        </p:nvGraphicFramePr>
        <p:xfrm>
          <a:off x="6277968" y="102705"/>
          <a:ext cx="557612" cy="6652590"/>
        </p:xfrm>
        <a:graphic>
          <a:graphicData uri="http://schemas.openxmlformats.org/drawingml/2006/table">
            <a:tbl>
              <a:tblPr/>
              <a:tblGrid>
                <a:gridCol w="557612">
                  <a:extLst>
                    <a:ext uri="{9D8B030D-6E8A-4147-A177-3AD203B41FA5}">
                      <a16:colId xmlns:a16="http://schemas.microsoft.com/office/drawing/2014/main" val="2428585604"/>
                    </a:ext>
                  </a:extLst>
                </a:gridCol>
              </a:tblGrid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270.67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487585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274.52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67262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269.3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75394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272.42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391019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18478500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165143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270.95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712176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276.64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547404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265.7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20448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266.15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04030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24093800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47759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270.06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81523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271.39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67252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262.64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114324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266.61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796524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18913900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435479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275.51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25707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279.16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03119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267.03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076465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268.09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272060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24814700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01036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275.77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401425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278.48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45212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271.35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345607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273.72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280255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22918800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166345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988334.4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98449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123.4498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212144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10475.19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882095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8068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111.2489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316229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3D3B38F0-4077-462F-A3AC-70CD849BC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80" y="106017"/>
            <a:ext cx="3871560" cy="6652591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0331031-FE26-41D9-968A-4D88F31E8CFA}"/>
              </a:ext>
            </a:extLst>
          </p:cNvPr>
          <p:cNvSpPr/>
          <p:nvPr/>
        </p:nvSpPr>
        <p:spPr>
          <a:xfrm>
            <a:off x="4833963" y="172278"/>
            <a:ext cx="1388395" cy="2544418"/>
          </a:xfrm>
          <a:custGeom>
            <a:avLst/>
            <a:gdLst>
              <a:gd name="connsiteX0" fmla="*/ 0 w 1417983"/>
              <a:gd name="connsiteY0" fmla="*/ 2544418 h 2544418"/>
              <a:gd name="connsiteX1" fmla="*/ 1417983 w 1417983"/>
              <a:gd name="connsiteY1" fmla="*/ 0 h 2544418"/>
              <a:gd name="connsiteX2" fmla="*/ 1404731 w 1417983"/>
              <a:gd name="connsiteY2" fmla="*/ 954157 h 2544418"/>
              <a:gd name="connsiteX3" fmla="*/ 0 w 1417983"/>
              <a:gd name="connsiteY3" fmla="*/ 2544418 h 25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983" h="2544418">
                <a:moveTo>
                  <a:pt x="0" y="2544418"/>
                </a:moveTo>
                <a:lnTo>
                  <a:pt x="1417983" y="0"/>
                </a:lnTo>
                <a:lnTo>
                  <a:pt x="1404731" y="954157"/>
                </a:lnTo>
                <a:lnTo>
                  <a:pt x="0" y="2544418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4828E2D-765A-46F7-88C3-E7F8FAD26AE6}"/>
              </a:ext>
            </a:extLst>
          </p:cNvPr>
          <p:cNvSpPr/>
          <p:nvPr/>
        </p:nvSpPr>
        <p:spPr>
          <a:xfrm>
            <a:off x="4833963" y="1311965"/>
            <a:ext cx="1388395" cy="1590261"/>
          </a:xfrm>
          <a:custGeom>
            <a:avLst/>
            <a:gdLst>
              <a:gd name="connsiteX0" fmla="*/ 0 w 1404731"/>
              <a:gd name="connsiteY0" fmla="*/ 1590261 h 1590261"/>
              <a:gd name="connsiteX1" fmla="*/ 1404731 w 1404731"/>
              <a:gd name="connsiteY1" fmla="*/ 0 h 1590261"/>
              <a:gd name="connsiteX2" fmla="*/ 1404731 w 1404731"/>
              <a:gd name="connsiteY2" fmla="*/ 901148 h 1590261"/>
              <a:gd name="connsiteX3" fmla="*/ 0 w 1404731"/>
              <a:gd name="connsiteY3" fmla="*/ 1590261 h 159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4731" h="1590261">
                <a:moveTo>
                  <a:pt x="0" y="1590261"/>
                </a:moveTo>
                <a:lnTo>
                  <a:pt x="1404731" y="0"/>
                </a:lnTo>
                <a:lnTo>
                  <a:pt x="1404731" y="901148"/>
                </a:lnTo>
                <a:lnTo>
                  <a:pt x="0" y="159026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69B6CCE-0B41-4910-9744-60D9F81E7214}"/>
              </a:ext>
            </a:extLst>
          </p:cNvPr>
          <p:cNvSpPr/>
          <p:nvPr/>
        </p:nvSpPr>
        <p:spPr>
          <a:xfrm>
            <a:off x="4833962" y="2425148"/>
            <a:ext cx="1388396" cy="901148"/>
          </a:xfrm>
          <a:custGeom>
            <a:avLst/>
            <a:gdLst>
              <a:gd name="connsiteX0" fmla="*/ 0 w 1378226"/>
              <a:gd name="connsiteY0" fmla="*/ 662609 h 901148"/>
              <a:gd name="connsiteX1" fmla="*/ 1378226 w 1378226"/>
              <a:gd name="connsiteY1" fmla="*/ 0 h 901148"/>
              <a:gd name="connsiteX2" fmla="*/ 1378226 w 1378226"/>
              <a:gd name="connsiteY2" fmla="*/ 901148 h 901148"/>
              <a:gd name="connsiteX3" fmla="*/ 0 w 1378226"/>
              <a:gd name="connsiteY3" fmla="*/ 662609 h 90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226" h="901148">
                <a:moveTo>
                  <a:pt x="0" y="662609"/>
                </a:moveTo>
                <a:lnTo>
                  <a:pt x="1378226" y="0"/>
                </a:lnTo>
                <a:lnTo>
                  <a:pt x="1378226" y="901148"/>
                </a:lnTo>
                <a:lnTo>
                  <a:pt x="0" y="662609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75C7E85-F8DD-4E66-B441-128680507156}"/>
              </a:ext>
            </a:extLst>
          </p:cNvPr>
          <p:cNvSpPr/>
          <p:nvPr/>
        </p:nvSpPr>
        <p:spPr>
          <a:xfrm>
            <a:off x="4833960" y="3299791"/>
            <a:ext cx="1388398" cy="1113183"/>
          </a:xfrm>
          <a:custGeom>
            <a:avLst/>
            <a:gdLst>
              <a:gd name="connsiteX0" fmla="*/ 0 w 1391478"/>
              <a:gd name="connsiteY0" fmla="*/ 0 h 1113183"/>
              <a:gd name="connsiteX1" fmla="*/ 1391478 w 1391478"/>
              <a:gd name="connsiteY1" fmla="*/ 225287 h 1113183"/>
              <a:gd name="connsiteX2" fmla="*/ 1378226 w 1391478"/>
              <a:gd name="connsiteY2" fmla="*/ 1113183 h 1113183"/>
              <a:gd name="connsiteX3" fmla="*/ 0 w 1391478"/>
              <a:gd name="connsiteY3" fmla="*/ 0 h 11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1478" h="1113183">
                <a:moveTo>
                  <a:pt x="0" y="0"/>
                </a:moveTo>
                <a:lnTo>
                  <a:pt x="1391478" y="225287"/>
                </a:lnTo>
                <a:lnTo>
                  <a:pt x="1378226" y="11131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84154E4-4FF6-49D4-8C1A-9F30FD5AFDBD}"/>
              </a:ext>
            </a:extLst>
          </p:cNvPr>
          <p:cNvSpPr/>
          <p:nvPr/>
        </p:nvSpPr>
        <p:spPr>
          <a:xfrm>
            <a:off x="4833959" y="3485322"/>
            <a:ext cx="1388399" cy="2040835"/>
          </a:xfrm>
          <a:custGeom>
            <a:avLst/>
            <a:gdLst>
              <a:gd name="connsiteX0" fmla="*/ 0 w 1351722"/>
              <a:gd name="connsiteY0" fmla="*/ 0 h 2040835"/>
              <a:gd name="connsiteX1" fmla="*/ 1351722 w 1351722"/>
              <a:gd name="connsiteY1" fmla="*/ 1126435 h 2040835"/>
              <a:gd name="connsiteX2" fmla="*/ 1351722 w 1351722"/>
              <a:gd name="connsiteY2" fmla="*/ 2040835 h 2040835"/>
              <a:gd name="connsiteX3" fmla="*/ 0 w 1351722"/>
              <a:gd name="connsiteY3" fmla="*/ 0 h 2040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722" h="2040835">
                <a:moveTo>
                  <a:pt x="0" y="0"/>
                </a:moveTo>
                <a:lnTo>
                  <a:pt x="1351722" y="1126435"/>
                </a:lnTo>
                <a:lnTo>
                  <a:pt x="1351722" y="20408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09A9C7D-F075-4E34-998E-31D5F7727513}"/>
              </a:ext>
            </a:extLst>
          </p:cNvPr>
          <p:cNvSpPr/>
          <p:nvPr/>
        </p:nvSpPr>
        <p:spPr>
          <a:xfrm>
            <a:off x="4833959" y="3935896"/>
            <a:ext cx="1388400" cy="2743199"/>
          </a:xfrm>
          <a:custGeom>
            <a:avLst/>
            <a:gdLst>
              <a:gd name="connsiteX0" fmla="*/ 0 w 1378226"/>
              <a:gd name="connsiteY0" fmla="*/ 0 h 2703444"/>
              <a:gd name="connsiteX1" fmla="*/ 1364974 w 1378226"/>
              <a:gd name="connsiteY1" fmla="*/ 1736035 h 2703444"/>
              <a:gd name="connsiteX2" fmla="*/ 1378226 w 1378226"/>
              <a:gd name="connsiteY2" fmla="*/ 2703444 h 2703444"/>
              <a:gd name="connsiteX3" fmla="*/ 0 w 1378226"/>
              <a:gd name="connsiteY3" fmla="*/ 0 h 270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226" h="2703444">
                <a:moveTo>
                  <a:pt x="0" y="0"/>
                </a:moveTo>
                <a:lnTo>
                  <a:pt x="1364974" y="1736035"/>
                </a:lnTo>
                <a:lnTo>
                  <a:pt x="1378226" y="27034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EDEE53-0561-41FD-A32B-95338D1C310B}"/>
              </a:ext>
            </a:extLst>
          </p:cNvPr>
          <p:cNvSpPr txBox="1"/>
          <p:nvPr/>
        </p:nvSpPr>
        <p:spPr>
          <a:xfrm>
            <a:off x="510209" y="4219443"/>
            <a:ext cx="39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Environment state on 9/15/2020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1303E6-820E-450E-A340-569C40A54B32}"/>
              </a:ext>
            </a:extLst>
          </p:cNvPr>
          <p:cNvSpPr txBox="1"/>
          <p:nvPr/>
        </p:nvSpPr>
        <p:spPr>
          <a:xfrm>
            <a:off x="10336301" y="2929237"/>
            <a:ext cx="1908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Q1</a:t>
            </a:r>
            <a:r>
              <a:rPr lang="en-US" sz="900" dirty="0"/>
              <a:t>   Expected reward from selling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1C633F-9A65-4473-B33D-604D9941C944}"/>
              </a:ext>
            </a:extLst>
          </p:cNvPr>
          <p:cNvSpPr txBox="1"/>
          <p:nvPr/>
        </p:nvSpPr>
        <p:spPr>
          <a:xfrm>
            <a:off x="10336304" y="3313043"/>
            <a:ext cx="2014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Q2</a:t>
            </a:r>
            <a:r>
              <a:rPr lang="en-US" sz="900" dirty="0"/>
              <a:t>   Expected reward from holding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6AC5B4-4007-46E5-B990-EF603223308F}"/>
              </a:ext>
            </a:extLst>
          </p:cNvPr>
          <p:cNvSpPr txBox="1"/>
          <p:nvPr/>
        </p:nvSpPr>
        <p:spPr>
          <a:xfrm>
            <a:off x="10336303" y="3691416"/>
            <a:ext cx="1895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Q3</a:t>
            </a:r>
            <a:r>
              <a:rPr lang="en-US" sz="900" dirty="0"/>
              <a:t>   Expected reward from buying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FB06937-75AF-4DC0-9644-ED7F3246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Deep Q-Network</a:t>
            </a:r>
          </a:p>
        </p:txBody>
      </p:sp>
    </p:spTree>
    <p:extLst>
      <p:ext uri="{BB962C8B-B14F-4D97-AF65-F5344CB8AC3E}">
        <p14:creationId xmlns:p14="http://schemas.microsoft.com/office/powerpoint/2010/main" val="169551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959E-BAF9-4B5B-AD55-F89510DE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Trading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E5BC-3110-4DA5-9178-EDEF8B46A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6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B96B-C203-4FBD-B3E8-DD1D27AA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E1628-208C-4922-919D-A4D0BF33C571}"/>
              </a:ext>
            </a:extLst>
          </p:cNvPr>
          <p:cNvSpPr txBox="1"/>
          <p:nvPr/>
        </p:nvSpPr>
        <p:spPr>
          <a:xfrm>
            <a:off x="0" y="6627168"/>
            <a:ext cx="424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Data source: </a:t>
            </a:r>
            <a:r>
              <a:rPr lang="en-US" sz="900" dirty="0">
                <a:hlinkClick r:id="rId2"/>
              </a:rPr>
              <a:t>https://finance.yahoo.com/lookup/</a:t>
            </a:r>
            <a:r>
              <a:rPr lang="en-US" sz="900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F7EEC4-19F8-4F62-A139-B90310BFB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47" y="1690688"/>
            <a:ext cx="8253105" cy="4572000"/>
          </a:xfrm>
        </p:spPr>
      </p:pic>
    </p:spTree>
    <p:extLst>
      <p:ext uri="{BB962C8B-B14F-4D97-AF65-F5344CB8AC3E}">
        <p14:creationId xmlns:p14="http://schemas.microsoft.com/office/powerpoint/2010/main" val="131452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5E78-6E6E-418A-B298-E388E677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Backtesting</a:t>
            </a:r>
            <a:r>
              <a:rPr lang="en-US" b="1" dirty="0"/>
              <a:t> – Random Agent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AFA835-0A68-4F93-880D-F1FEC9D76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51" y="1690688"/>
            <a:ext cx="8577498" cy="4574666"/>
          </a:xfrm>
        </p:spPr>
      </p:pic>
    </p:spTree>
    <p:extLst>
      <p:ext uri="{BB962C8B-B14F-4D97-AF65-F5344CB8AC3E}">
        <p14:creationId xmlns:p14="http://schemas.microsoft.com/office/powerpoint/2010/main" val="28065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A723-8F2A-4010-8E62-3C7B083E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Backtesting</a:t>
            </a:r>
            <a:r>
              <a:rPr lang="en-US" b="1" dirty="0"/>
              <a:t> – 100 Episodes of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89E923-00D4-4A21-AC8E-697235386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90688"/>
            <a:ext cx="8572500" cy="4572000"/>
          </a:xfrm>
        </p:spPr>
      </p:pic>
    </p:spTree>
    <p:extLst>
      <p:ext uri="{BB962C8B-B14F-4D97-AF65-F5344CB8AC3E}">
        <p14:creationId xmlns:p14="http://schemas.microsoft.com/office/powerpoint/2010/main" val="272868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2198</TotalTime>
  <Words>266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GA Capstone: Automated Stock Trading Agent</vt:lpstr>
      <vt:lpstr>Problem Statement</vt:lpstr>
      <vt:lpstr>Portfolio Management</vt:lpstr>
      <vt:lpstr>Reinforcement Learning</vt:lpstr>
      <vt:lpstr>Deep Q-Network</vt:lpstr>
      <vt:lpstr>Trading Environment</vt:lpstr>
      <vt:lpstr>Training Data</vt:lpstr>
      <vt:lpstr>Backtesting – Random Agent</vt:lpstr>
      <vt:lpstr>Backtesting – 100 Episodes of Training</vt:lpstr>
      <vt:lpstr>Backtesting – 2,500 Episodes of Training</vt:lpstr>
      <vt:lpstr>What does this mean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</dc:creator>
  <cp:lastModifiedBy>William</cp:lastModifiedBy>
  <cp:revision>45</cp:revision>
  <dcterms:created xsi:type="dcterms:W3CDTF">2020-10-02T00:44:21Z</dcterms:created>
  <dcterms:modified xsi:type="dcterms:W3CDTF">2020-10-07T20:23:28Z</dcterms:modified>
</cp:coreProperties>
</file>