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e6712f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e6712fc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eb67aac6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eb67aac6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eb67aac6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eb67aac6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b912a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dbb912a3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-Cooper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gave KNN a try and found it not to be super helpful. - very brief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eb67aac6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eb67aac6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eb67aac6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eb67aac6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eb67aac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eb67aac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introduce themselves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b67aac6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b67aac6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b67aac6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eb67aac6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briefly talk about what our data set actually is. Maybe explain what some of these are - the unintuitive ones, like self esteem, weeks employed, marital status.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https://prod.reader-ui.prod.mheducation.com/epub/sn_b855/data-uuid-6c433b6969b94116a3262968e9b4e202#data-uuid-814fa1a98aa241b5a180d4e2f617e84c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b67aac6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b67aac6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need to read out every single variable in presentation. - explain what Health Plan and Urban mean.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https://prod.reader-ui.prod.mheducation.com/epub/sn_b855/data-uuid-6c433b6969b94116a3262968e9b4e202#data-uuid-814fa1a98aa241b5a180d4e2f617e84c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b67aac6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b67aac6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-Ya Fang Hsiao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b67aac6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b67aac6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Varun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Focus on Linear Regression, Decision Trees, and Classification Trees.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b67aac6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b67aac6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Pedro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 notes: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discussing age, emphasize that while there's a moderate correlation with income, the statistical evidence is not strong enough to consider age a robust predictor. Mention that the p-value is just above the commonly used significance threshold of 0.05.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that urban living has a positive and statistically significant relationship with income. This means that, after controlling for other factors, individuals living in urban areas tend to earn more.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Highlight the significance of race and gender in the analysis, pointing out that being white and male has a very significant positive association with income in the data examined. This could point to systemic issues in the job market that may warrant further investigation.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height, note that while it is a consistent predictor of income, the effect size is not particularly large. It's an interesting finding that suggests physical attributes may have some impact on earning potential.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explain that self-esteem had the strongest association with income in the model. This suggests that psychological factors may be powerful in determining economic success, which aligns with literature that links self-confidence to career advancement and negotiation skills.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ee0ade4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ee0ade4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coefficient is not statistically significant. While our regression has not proven the relationship between age and income to be non-linear, that doesn’t mean the variables are uncorrelated.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non-linear analysis in order to see if could capture a higher fraction of the variation in our data by discovering a non-linear explanatory factor, but we did not find 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ran a few different non-linear regressions, each time introducing a different quadratic term.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Data-Based Marketing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of Interest - Loan Program 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5374250" y="948200"/>
            <a:ext cx="28545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Best Pruned Tree</a:t>
            </a:r>
            <a:endParaRPr sz="2000"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275" y="1501989"/>
            <a:ext cx="4010450" cy="3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0" y="1307850"/>
            <a:ext cx="46380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Top Targets</a:t>
            </a:r>
            <a:endParaRPr sz="1600" u="sng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Educated men with consistent employment history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Women also a strong target</a:t>
            </a:r>
            <a:endParaRPr sz="140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0" y="2961400"/>
            <a:ext cx="46380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Who to omit</a:t>
            </a:r>
            <a:endParaRPr sz="1600" u="sng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who are unemployed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People with low levels of education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People without health insurance</a:t>
            </a:r>
            <a:endParaRPr sz="140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HSA targets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00" y="1106400"/>
            <a:ext cx="4224001" cy="352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-158425" y="1307850"/>
            <a:ext cx="47964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Top Targets</a:t>
            </a:r>
            <a:endParaRPr sz="1600" u="sng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income males who do not have their high school diploma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income males who are not married</a:t>
            </a:r>
            <a:endParaRPr sz="140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0" y="3077600"/>
            <a:ext cx="46380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Who to omit</a:t>
            </a:r>
            <a:endParaRPr sz="1600" u="sng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with a high income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Women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Likely not worth advertising to minors.</a:t>
            </a:r>
            <a:endParaRPr sz="140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646825" y="1567550"/>
            <a:ext cx="4603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KNN modeling proved relatively unsuccessful.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Poor AUC value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Very low specificity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tends to overpredict individuals to have a health plan.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Our KNN model may be helpful to further verify individuals who we already suspect to have a HSA</a:t>
            </a:r>
            <a:endParaRPr sz="13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450" y="374550"/>
            <a:ext cx="2476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000" y="1479450"/>
            <a:ext cx="3588600" cy="302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several different types of data analysis to empower management to make business decisions.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Identified characteristics of high income individuals that may be useful for marketing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Discovered target groups that may be interested in and qualified for a loan program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target groups that may be interested in an HSA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models for predicting whether an individual we have some information about is likely to already have an HSA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1172475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81425" y="2178750"/>
            <a:ext cx="1292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Cooper Keillor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004838" y="2178750"/>
            <a:ext cx="1292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Pedro Vallejo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622875" y="2178750"/>
            <a:ext cx="1880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Qingyang (Tony) Zhang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938475" y="2178750"/>
            <a:ext cx="7767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Au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181425" y="3858125"/>
            <a:ext cx="1292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Ya-Fang Hsiao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956838" y="3858125"/>
            <a:ext cx="1292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Ella Williamson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4538738" y="3858125"/>
            <a:ext cx="1770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Horvath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759825" y="3858125"/>
            <a:ext cx="11340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Varun Anand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901" y="1044750"/>
            <a:ext cx="11340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 l="2070" t="4316" r="2070" b="24458"/>
          <a:stretch/>
        </p:blipFill>
        <p:spPr>
          <a:xfrm>
            <a:off x="1181413" y="2724125"/>
            <a:ext cx="1187131" cy="113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900" y="2724125"/>
            <a:ext cx="1134001" cy="11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986" y="1044750"/>
            <a:ext cx="11340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901" y="1044750"/>
            <a:ext cx="11340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986" y="1044750"/>
            <a:ext cx="11340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4">
            <a:alphaModFix/>
          </a:blip>
          <a:srcRect l="2070" t="4316" r="2070" b="24458"/>
          <a:stretch/>
        </p:blipFill>
        <p:spPr>
          <a:xfrm>
            <a:off x="1188206" y="2643456"/>
            <a:ext cx="1261871" cy="12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7">
            <a:alphaModFix/>
          </a:blip>
          <a:srcRect t="18019"/>
          <a:stretch/>
        </p:blipFill>
        <p:spPr>
          <a:xfrm>
            <a:off x="4796783" y="2643456"/>
            <a:ext cx="1261872" cy="12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050" y="2643455"/>
            <a:ext cx="1261873" cy="126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8">
            <a:alphaModFix/>
          </a:blip>
          <a:srcRect b="29198"/>
          <a:stretch/>
        </p:blipFill>
        <p:spPr>
          <a:xfrm>
            <a:off x="6694441" y="981962"/>
            <a:ext cx="1187125" cy="1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7345" y="981962"/>
            <a:ext cx="1260747" cy="1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50" y="981388"/>
            <a:ext cx="1261873" cy="126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8206" y="981388"/>
            <a:ext cx="1261872" cy="12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7067" y="2644029"/>
            <a:ext cx="1261872" cy="1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glimpse at the data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premise - setting our goals 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Utilized methods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Interesting Findings and Decisions throughout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Numerical Variables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1297500" y="1108525"/>
            <a:ext cx="33615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Age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Mother’s Education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Father’s Education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Siblings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Family Size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Self Esteem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Marital Status</a:t>
            </a:r>
            <a:endParaRPr sz="1500"/>
          </a:p>
        </p:txBody>
      </p:sp>
      <p:sp>
        <p:nvSpPr>
          <p:cNvPr id="175" name="Google Shape;175;p16"/>
          <p:cNvSpPr txBox="1"/>
          <p:nvPr/>
        </p:nvSpPr>
        <p:spPr>
          <a:xfrm>
            <a:off x="4212575" y="1530525"/>
            <a:ext cx="30000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Weeks Employed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Spouses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Binary Variables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1041600" y="1326200"/>
            <a:ext cx="35304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Urban</a:t>
            </a:r>
            <a:endParaRPr sz="2360"/>
          </a:p>
          <a:p>
            <a:pPr marL="914400" lvl="1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1: Urban Area, 0: Non-Urban Area</a:t>
            </a:r>
            <a:endParaRPr sz="2360"/>
          </a:p>
          <a:p>
            <a:pPr marL="457200" lvl="0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Black</a:t>
            </a:r>
            <a:endParaRPr sz="2360"/>
          </a:p>
          <a:p>
            <a:pPr marL="914400" lvl="1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1: Black, 0: Non-Black</a:t>
            </a:r>
            <a:endParaRPr sz="2360"/>
          </a:p>
          <a:p>
            <a:pPr marL="457200" lvl="0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Hispanic</a:t>
            </a:r>
            <a:endParaRPr sz="2360"/>
          </a:p>
          <a:p>
            <a:pPr marL="914400" lvl="1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1: Hispanic, 0: Non-Hispanic</a:t>
            </a:r>
            <a:endParaRPr sz="2360"/>
          </a:p>
          <a:p>
            <a:pPr marL="457200" lvl="0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White</a:t>
            </a:r>
            <a:endParaRPr sz="2360"/>
          </a:p>
          <a:p>
            <a:pPr marL="914400" lvl="1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1: White, 0: Non-White</a:t>
            </a:r>
            <a:endParaRPr sz="2360"/>
          </a:p>
          <a:p>
            <a:pPr marL="457200" lvl="0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Christian</a:t>
            </a:r>
            <a:endParaRPr sz="2360"/>
          </a:p>
          <a:p>
            <a:pPr marL="914400" lvl="1" indent="-32229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1: Christian, 0: Non-Christian</a:t>
            </a:r>
            <a:endParaRPr sz="236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572000" y="1307850"/>
            <a:ext cx="3000000" cy="2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WomenPlace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Agree, 0: Disagree</a:t>
            </a:r>
            <a:endParaRPr sz="1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Male, 0: Female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Outgoing Kid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Outgoing, 0: Shy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Outgoing Adult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Outgoing, 0: Shy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 Plan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Lato"/>
              <a:buChar char="-"/>
            </a:pPr>
            <a:r>
              <a:rPr lang="en" sz="14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Yes, 0: No</a:t>
            </a:r>
            <a:endParaRPr sz="1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Business Questions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Target Variable</a:t>
            </a:r>
            <a:endParaRPr sz="1600"/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Income - given different pieces of information about an individual, are we able to predict their income?</a:t>
            </a:r>
            <a:endParaRPr sz="1600"/>
          </a:p>
          <a:p>
            <a:pPr marL="1371600" lvl="2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0"/>
              <a:t>Why income?</a:t>
            </a:r>
            <a:endParaRPr sz="1600"/>
          </a:p>
          <a:p>
            <a:pPr marL="1828800" lvl="3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are acting as a bank, who desires to advertise a loan program to potential clients. We want to make the best use of our marketing budget, and target groups of people with high expected income. 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Secondary Purpose</a:t>
            </a:r>
            <a:endParaRPr sz="1600"/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For potential clients, we want to determine whether we can predict if people have health plans, in order to potentially advertise our HSA accounts to them.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Methods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52575" y="1546425"/>
            <a:ext cx="7808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Linear Regression &amp; Decision Trees - Primary Methods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we predict income of an individual we may have other information about?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Non-Linear Regression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we improve upon the power of our model to explain the variation in our data?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Classification Trees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Which groups of individuals  likely do not have an HSA?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we build a model to predict whether an individual has a HSA?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Analysis - Can We Predict Income?</a:t>
            </a: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571775" y="1307850"/>
            <a:ext cx="40002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50"/>
              <a:buFont typeface="Roboto"/>
              <a:buChar char="●"/>
            </a:pPr>
            <a:r>
              <a:rPr lang="en" sz="105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Age as a Predictor: </a:t>
            </a:r>
            <a:r>
              <a:rPr lang="en" sz="10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Analysis suggests a weak link between age and income, with age showing only a modest influence on earnings.</a:t>
            </a:r>
            <a:endParaRPr sz="105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50"/>
              <a:buFont typeface="Roboto"/>
              <a:buChar char="●"/>
            </a:pPr>
            <a:r>
              <a:rPr lang="en" sz="105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Impact of Urban Living:</a:t>
            </a:r>
            <a:r>
              <a:rPr lang="en" sz="10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 Living in urban areas is strongly associated with higher income levels, highlighting the economic advantages of city life.</a:t>
            </a:r>
            <a:endParaRPr sz="105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50"/>
              <a:buFont typeface="Roboto"/>
              <a:buChar char="●"/>
            </a:pPr>
            <a:r>
              <a:rPr lang="en" sz="105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Influence of Race and Gender:</a:t>
            </a:r>
            <a:r>
              <a:rPr lang="en" sz="10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 The variables 'white' and 'male' demonstrate a very significant and positive correlation with income, indicating notable demographic disparities.</a:t>
            </a:r>
            <a:endParaRPr sz="105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50"/>
              <a:buFont typeface="Roboto"/>
              <a:buChar char="●"/>
            </a:pPr>
            <a:r>
              <a:rPr lang="en" sz="105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Height and Income Correlation: </a:t>
            </a:r>
            <a:r>
              <a:rPr lang="en" sz="10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While height is a consistent predictor, its effect on income is present but not particularly strong, suggesting subtler socio-economic influences at play.</a:t>
            </a:r>
            <a:endParaRPr sz="105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50"/>
              <a:buFont typeface="Roboto"/>
              <a:buChar char="●"/>
            </a:pPr>
            <a:r>
              <a:rPr lang="en" sz="1050" b="1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Self-Esteem's Strong Role: </a:t>
            </a:r>
            <a:r>
              <a:rPr lang="en" sz="105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Above all, an individual's self-esteem score emerges as the most powerful predictor of income, underscoring the importance of psychological factors in economic success.</a:t>
            </a:r>
            <a:endParaRPr sz="1050"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375" y="1307850"/>
            <a:ext cx="4287350" cy="2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our model - Non-linear Regression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4847700" y="1307850"/>
            <a:ext cx="39831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New Regressions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Coefficients introduced: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Age^2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3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Not Significant</a:t>
            </a:r>
            <a:endParaRPr sz="9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Self_Esteem^2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3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Not Significant</a:t>
            </a:r>
            <a:endParaRPr sz="9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Male^2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3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Not significant</a:t>
            </a:r>
            <a:endParaRPr sz="9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464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13"/>
              <a:buChar char="●"/>
            </a:pPr>
            <a:r>
              <a:rPr lang="en" sz="1512"/>
              <a:t>Significance across models</a:t>
            </a:r>
            <a:endParaRPr sz="1512"/>
          </a:p>
          <a:p>
            <a:pPr marL="914400" lvl="1" indent="-30559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○"/>
            </a:pPr>
            <a:r>
              <a:rPr lang="en" sz="1212"/>
              <a:t>Many of our variables remained significant, reinforcing their importance</a:t>
            </a:r>
            <a:endParaRPr sz="1212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5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787"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42899" cy="18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On-screen Show (16:9)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Lato</vt:lpstr>
      <vt:lpstr>Montserrat</vt:lpstr>
      <vt:lpstr>Focus</vt:lpstr>
      <vt:lpstr>Data-Based Marketing</vt:lpstr>
      <vt:lpstr>Team Members</vt:lpstr>
      <vt:lpstr>Outline</vt:lpstr>
      <vt:lpstr>Data Exploration - Numerical Variables</vt:lpstr>
      <vt:lpstr>Data Exploration - Binary Variables</vt:lpstr>
      <vt:lpstr>Setting up our Business Questions</vt:lpstr>
      <vt:lpstr>Data Mining Methods</vt:lpstr>
      <vt:lpstr>Linear Regression Analysis - Can We Predict Income?</vt:lpstr>
      <vt:lpstr>Improving our model - Non-linear Regression</vt:lpstr>
      <vt:lpstr>Groups of Interest - Loan Program </vt:lpstr>
      <vt:lpstr>Potential HSA targets</vt:lpstr>
      <vt:lpstr>KNN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Data-Based Marketing</dc:title>
  <cp:lastModifiedBy>William Au</cp:lastModifiedBy>
  <cp:revision>1</cp:revision>
  <dcterms:modified xsi:type="dcterms:W3CDTF">2024-05-20T20:35:31Z</dcterms:modified>
</cp:coreProperties>
</file>