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  <p:sldMasterId id="2147483761" r:id="rId2"/>
    <p:sldMasterId id="2147483769" r:id="rId3"/>
  </p:sldMasterIdLst>
  <p:notesMasterIdLst>
    <p:notesMasterId r:id="rId28"/>
  </p:notesMasterIdLst>
  <p:sldIdLst>
    <p:sldId id="346" r:id="rId4"/>
    <p:sldId id="347" r:id="rId5"/>
    <p:sldId id="348" r:id="rId6"/>
    <p:sldId id="323" r:id="rId7"/>
    <p:sldId id="353" r:id="rId8"/>
    <p:sldId id="369" r:id="rId9"/>
    <p:sldId id="374" r:id="rId10"/>
    <p:sldId id="375" r:id="rId11"/>
    <p:sldId id="376" r:id="rId12"/>
    <p:sldId id="384" r:id="rId13"/>
    <p:sldId id="357" r:id="rId14"/>
    <p:sldId id="340" r:id="rId15"/>
    <p:sldId id="358" r:id="rId16"/>
    <p:sldId id="362" r:id="rId17"/>
    <p:sldId id="377" r:id="rId18"/>
    <p:sldId id="378" r:id="rId19"/>
    <p:sldId id="379" r:id="rId20"/>
    <p:sldId id="359" r:id="rId21"/>
    <p:sldId id="383" r:id="rId22"/>
    <p:sldId id="380" r:id="rId23"/>
    <p:sldId id="381" r:id="rId24"/>
    <p:sldId id="382" r:id="rId25"/>
    <p:sldId id="360" r:id="rId26"/>
    <p:sldId id="350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这里需要先简单说明一下我们这个项目是什么，面向谁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2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3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5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5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1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87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52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63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91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5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5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4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4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49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38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2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3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4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4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3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3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0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4D1777-F3A6-4ABD-BC6D-003384D6B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389" y="-38844"/>
            <a:ext cx="6739457" cy="6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E5B3CC-500F-438A-8F5E-34DC7785F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-1596472" y="-1421152"/>
            <a:ext cx="4461200" cy="446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9EE8E-AEF4-4651-80CF-D43C8C4F9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461652" y="3836012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2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8F645F-812D-47F2-8FA6-82873A33A3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43" y="-38844"/>
            <a:ext cx="6739457" cy="6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4614514" y="2194105"/>
            <a:ext cx="2950669" cy="1717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090258" y="2194105"/>
            <a:ext cx="2950669" cy="1717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1138770" y="2194105"/>
            <a:ext cx="2950669" cy="1717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9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30603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8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E5B3CC-500F-438A-8F5E-34DC7785F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-1596472" y="-1421152"/>
            <a:ext cx="4461200" cy="446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9EE8E-AEF4-4651-80CF-D43C8C4F9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461652" y="3836012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23812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003574-638C-4098-B29D-C999B578E19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4599">
            <a:off x="8673142" y="-2230600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8" r:id="rId2"/>
    <p:sldLayoutId id="2147483779" r:id="rId3"/>
    <p:sldLayoutId id="2147483770" r:id="rId4"/>
    <p:sldLayoutId id="2147483771" r:id="rId5"/>
    <p:sldLayoutId id="2147483774" r:id="rId6"/>
    <p:sldLayoutId id="214748378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18569" y="2645864"/>
            <a:ext cx="30060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dirty="0"/>
              <a:t>第二次汇报</a:t>
            </a:r>
            <a:endParaRPr lang="en-US" altLang="zh-CN" sz="4400" dirty="0"/>
          </a:p>
          <a:p>
            <a:pPr algn="r"/>
            <a:endParaRPr lang="zh-CN" altLang="en-US" sz="4400" dirty="0"/>
          </a:p>
        </p:txBody>
      </p:sp>
      <p:sp>
        <p:nvSpPr>
          <p:cNvPr id="6" name="圆角矩形 5"/>
          <p:cNvSpPr/>
          <p:nvPr/>
        </p:nvSpPr>
        <p:spPr>
          <a:xfrm>
            <a:off x="10342876" y="4091904"/>
            <a:ext cx="1129458" cy="48915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b="1" dirty="0"/>
              <a:t>照片分类组</a:t>
            </a:r>
          </a:p>
        </p:txBody>
      </p:sp>
    </p:spTree>
    <p:extLst>
      <p:ext uri="{BB962C8B-B14F-4D97-AF65-F5344CB8AC3E}">
        <p14:creationId xmlns:p14="http://schemas.microsoft.com/office/powerpoint/2010/main" val="158848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2385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需求分析更新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23DF6F-F721-7C17-0AC3-03F4D2AC98F0}"/>
              </a:ext>
            </a:extLst>
          </p:cNvPr>
          <p:cNvSpPr txBox="1"/>
          <p:nvPr/>
        </p:nvSpPr>
        <p:spPr>
          <a:xfrm>
            <a:off x="813389" y="1887641"/>
            <a:ext cx="1030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项目范围变更：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BE133A-939F-D9C4-B899-6484E8D2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9" y="2592896"/>
            <a:ext cx="3786145" cy="23249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97C5E9-2861-444A-73FF-EF5CBDE73CFF}"/>
              </a:ext>
            </a:extLst>
          </p:cNvPr>
          <p:cNvSpPr txBox="1"/>
          <p:nvPr/>
        </p:nvSpPr>
        <p:spPr>
          <a:xfrm>
            <a:off x="2531364" y="1887641"/>
            <a:ext cx="495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增加多种分类依据</a:t>
            </a:r>
          </a:p>
        </p:txBody>
      </p:sp>
    </p:spTree>
    <p:extLst>
      <p:ext uri="{BB962C8B-B14F-4D97-AF65-F5344CB8AC3E}">
        <p14:creationId xmlns:p14="http://schemas.microsoft.com/office/powerpoint/2010/main" val="174186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预算及执行情况</a:t>
            </a:r>
          </a:p>
        </p:txBody>
      </p:sp>
    </p:spTree>
    <p:extLst>
      <p:ext uri="{BB962C8B-B14F-4D97-AF65-F5344CB8AC3E}">
        <p14:creationId xmlns:p14="http://schemas.microsoft.com/office/powerpoint/2010/main" val="55784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预算表格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5DD6D8-0EE6-50CF-7288-F346F3749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99918"/>
              </p:ext>
            </p:extLst>
          </p:nvPr>
        </p:nvGraphicFramePr>
        <p:xfrm>
          <a:off x="684530" y="1269733"/>
          <a:ext cx="5039614" cy="5108879"/>
        </p:xfrm>
        <a:graphic>
          <a:graphicData uri="http://schemas.openxmlformats.org/drawingml/2006/table">
            <a:tbl>
              <a:tblPr firstRow="1" firstCol="1" bandRow="1"/>
              <a:tblGrid>
                <a:gridCol w="2519807">
                  <a:extLst>
                    <a:ext uri="{9D8B030D-6E8A-4147-A177-3AD203B41FA5}">
                      <a16:colId xmlns:a16="http://schemas.microsoft.com/office/drawing/2014/main" val="843432440"/>
                    </a:ext>
                  </a:extLst>
                </a:gridCol>
                <a:gridCol w="2519807">
                  <a:extLst>
                    <a:ext uri="{9D8B030D-6E8A-4147-A177-3AD203B41FA5}">
                      <a16:colId xmlns:a16="http://schemas.microsoft.com/office/drawing/2014/main" val="1920921786"/>
                    </a:ext>
                  </a:extLst>
                </a:gridCol>
              </a:tblGrid>
              <a:tr h="379216">
                <a:tc>
                  <a:txBody>
                    <a:bodyPr/>
                    <a:lstStyle/>
                    <a:p>
                      <a:pPr marL="342900" lvl="0" indent="-342900" algn="just">
                        <a:buFont typeface="+mj-ea"/>
                        <a:buAutoNum type="ea1ChsPlain"/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直接费用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90-95%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225278"/>
                  </a:ext>
                </a:extLst>
              </a:tr>
              <a:tr h="37921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836865"/>
                  </a:ext>
                </a:extLst>
              </a:tr>
              <a:tr h="379216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）购置设备费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固定资产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63726"/>
                  </a:ext>
                </a:extLst>
              </a:tr>
              <a:tr h="37921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材料费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非固定资产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817585"/>
                  </a:ext>
                </a:extLst>
              </a:tr>
              <a:tr h="37921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测试化验加工费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测试环境的搭建与维护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709985"/>
                  </a:ext>
                </a:extLst>
              </a:tr>
              <a:tr h="37921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燃料动力费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399395"/>
                  </a:ext>
                </a:extLst>
              </a:tr>
              <a:tr h="75843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出版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文献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信息传播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知识产权事务费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购买相关文献资料、专利申请、知识产权保护等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763321"/>
                  </a:ext>
                </a:extLst>
              </a:tr>
              <a:tr h="37921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劳务费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项目团队成员的工资和薪金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136808"/>
                  </a:ext>
                </a:extLst>
              </a:tr>
              <a:tr h="75843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其他支出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不可预见的突发支出、团队培训费用以及项目文档制作等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53481"/>
                  </a:ext>
                </a:extLst>
              </a:tr>
              <a:tr h="55828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（二）间接费用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5-10%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979437"/>
                  </a:ext>
                </a:extLst>
              </a:tr>
              <a:tr h="37921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绩效费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0903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8288C97-B012-82AF-6B59-BD0B59AE9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81076"/>
              </p:ext>
            </p:extLst>
          </p:nvPr>
        </p:nvGraphicFramePr>
        <p:xfrm>
          <a:off x="6286247" y="1269733"/>
          <a:ext cx="5221223" cy="5108876"/>
        </p:xfrm>
        <a:graphic>
          <a:graphicData uri="http://schemas.openxmlformats.org/drawingml/2006/table">
            <a:tbl>
              <a:tblPr firstRow="1" firstCol="1" bandRow="1"/>
              <a:tblGrid>
                <a:gridCol w="677619">
                  <a:extLst>
                    <a:ext uri="{9D8B030D-6E8A-4147-A177-3AD203B41FA5}">
                      <a16:colId xmlns:a16="http://schemas.microsoft.com/office/drawing/2014/main" val="2660454766"/>
                    </a:ext>
                  </a:extLst>
                </a:gridCol>
                <a:gridCol w="699676">
                  <a:extLst>
                    <a:ext uri="{9D8B030D-6E8A-4147-A177-3AD203B41FA5}">
                      <a16:colId xmlns:a16="http://schemas.microsoft.com/office/drawing/2014/main" val="2105241038"/>
                    </a:ext>
                  </a:extLst>
                </a:gridCol>
                <a:gridCol w="859584">
                  <a:extLst>
                    <a:ext uri="{9D8B030D-6E8A-4147-A177-3AD203B41FA5}">
                      <a16:colId xmlns:a16="http://schemas.microsoft.com/office/drawing/2014/main" val="801064898"/>
                    </a:ext>
                  </a:extLst>
                </a:gridCol>
                <a:gridCol w="745627">
                  <a:extLst>
                    <a:ext uri="{9D8B030D-6E8A-4147-A177-3AD203B41FA5}">
                      <a16:colId xmlns:a16="http://schemas.microsoft.com/office/drawing/2014/main" val="1374933083"/>
                    </a:ext>
                  </a:extLst>
                </a:gridCol>
                <a:gridCol w="746239">
                  <a:extLst>
                    <a:ext uri="{9D8B030D-6E8A-4147-A177-3AD203B41FA5}">
                      <a16:colId xmlns:a16="http://schemas.microsoft.com/office/drawing/2014/main" val="1475648266"/>
                    </a:ext>
                  </a:extLst>
                </a:gridCol>
                <a:gridCol w="746239">
                  <a:extLst>
                    <a:ext uri="{9D8B030D-6E8A-4147-A177-3AD203B41FA5}">
                      <a16:colId xmlns:a16="http://schemas.microsoft.com/office/drawing/2014/main" val="1997651628"/>
                    </a:ext>
                  </a:extLst>
                </a:gridCol>
                <a:gridCol w="746239">
                  <a:extLst>
                    <a:ext uri="{9D8B030D-6E8A-4147-A177-3AD203B41FA5}">
                      <a16:colId xmlns:a16="http://schemas.microsoft.com/office/drawing/2014/main" val="3281682593"/>
                    </a:ext>
                  </a:extLst>
                </a:gridCol>
              </a:tblGrid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工作内容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角色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岗位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工作时长（小时）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日工资（元）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小计（元）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066647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2024-8-19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需求分析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39748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2024-8-19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需求分析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149891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22495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364143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数据结构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548687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概要设计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测试员（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51399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数据结构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082678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概要设计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423101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接口文档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535207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前端开发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编码人员（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52572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后端开发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系统架构师（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761602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项目管理工具学习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项目管理人员（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788776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前端开发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编码人员（</a:t>
                      </a: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62977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后端开发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系统架构师（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606189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文档整理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542654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接口文档整理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561752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前端开发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编码人员（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739441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后端开发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系统架构师（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066013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概要设计文档整理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项目经理（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849508"/>
                  </a:ext>
                </a:extLst>
              </a:tr>
              <a:tr h="201634"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2024-8-25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功能测试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测试员（</a:t>
                      </a: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46987"/>
                  </a:ext>
                </a:extLst>
              </a:tr>
              <a:tr h="10081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合计</a:t>
                      </a: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9500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5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7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项目风险及对策</a:t>
            </a:r>
          </a:p>
        </p:txBody>
      </p:sp>
    </p:spTree>
    <p:extLst>
      <p:ext uri="{BB962C8B-B14F-4D97-AF65-F5344CB8AC3E}">
        <p14:creationId xmlns:p14="http://schemas.microsoft.com/office/powerpoint/2010/main" val="264704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技术风险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612E79-E5C8-5DDC-D5B6-14D2B60C2618}"/>
              </a:ext>
            </a:extLst>
          </p:cNvPr>
          <p:cNvSpPr txBox="1"/>
          <p:nvPr/>
        </p:nvSpPr>
        <p:spPr>
          <a:xfrm>
            <a:off x="779646" y="1164657"/>
            <a:ext cx="101931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风险预测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技术难题：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前后端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技术的实现可能面临未预见的困难，导致进度滞后或功能不达标。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技术兼容性问题：前端、后端与数据库之间可能出现兼容性问题，影响系统的整体稳定性。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性能问题：系统的响应时间和处理能力可能无法满足高并发或大量数据的需求，影响用户体验。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对策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技术调研与原型开发：在项目初期进行技术调研，建立原型来验证关键技术的可行性和兼容性，降低技术实施风险。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技术专家支持：引入或咨询相关领域的技术专家，帮助解决复杂技术问题。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性能测试与优化：在开发过程中持续进行性能测试，发现并优化系统的性能瓶颈，确保系统能够稳定运行。</a:t>
            </a:r>
          </a:p>
        </p:txBody>
      </p:sp>
    </p:spTree>
    <p:extLst>
      <p:ext uri="{BB962C8B-B14F-4D97-AF65-F5344CB8AC3E}">
        <p14:creationId xmlns:p14="http://schemas.microsoft.com/office/powerpoint/2010/main" val="312860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管理风险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612E79-E5C8-5DDC-D5B6-14D2B60C2618}"/>
              </a:ext>
            </a:extLst>
          </p:cNvPr>
          <p:cNvSpPr txBox="1"/>
          <p:nvPr/>
        </p:nvSpPr>
        <p:spPr>
          <a:xfrm>
            <a:off x="779646" y="1164657"/>
            <a:ext cx="101931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风险预测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沟通不畅：团队成员之间、团队与客户之间的沟通不畅可能导致需求误解、进度延误或质量问题。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资源调度不当：项目资源（包括人力、时间、预算）分配不当可能导致某些任务无法按时完成或超出预算。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变更管理失控：频繁的需求变更或项目范围扩大可能导致项目失控，无法按时按质交付。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对策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明确的沟通机制：建立定期的沟通机制，如每日站会、周报、月度回顾等，确保所有成员和相关方及时了解项目进展和问题。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资源优化管理：使用项目管理工具（如华为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CodeArts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）进行资源调度和监控，确保资源分配的合理性和高效性。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变更控制流程：制定严格的变更控制流程，评估每项变更的影响，并在团队和客户同意后实施，防止变更导致项目失控。</a:t>
            </a:r>
          </a:p>
        </p:txBody>
      </p:sp>
    </p:spTree>
    <p:extLst>
      <p:ext uri="{BB962C8B-B14F-4D97-AF65-F5344CB8AC3E}">
        <p14:creationId xmlns:p14="http://schemas.microsoft.com/office/powerpoint/2010/main" val="129863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质量风险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612E79-E5C8-5DDC-D5B6-14D2B60C2618}"/>
              </a:ext>
            </a:extLst>
          </p:cNvPr>
          <p:cNvSpPr txBox="1"/>
          <p:nvPr/>
        </p:nvSpPr>
        <p:spPr>
          <a:xfrm>
            <a:off x="779646" y="1164657"/>
            <a:ext cx="101931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风险预测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功能缺陷：由于开发或测试不充分，系统可能存在功能缺陷，影响最终的交付质量。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系统不稳定：如果没有经过充分的测试，系统在生产环境中可能出现崩溃、数据丢失或其他严重问题。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用户体验不佳：界面设计或交互体验不佳可能导致用户不满意，影响系统的推广和使用。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对策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全面的测试策略：制定并执行详细的测试计划，包括单元测试、集成测试、用户验收测试，确保系统功能的完整性和稳定性。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持续集成与交付（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CI/CD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）：采用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CI/CD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流水线，自动化执行构建、测试和部署，确保每次代码提交后系统能够稳定运行。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用户反馈循环：在开发过程中引入用户测试和反馈机制，及时根据用户反馈调整界面设计和交互体验，确保系统的可用性和易用性。</a:t>
            </a:r>
          </a:p>
        </p:txBody>
      </p:sp>
    </p:spTree>
    <p:extLst>
      <p:ext uri="{BB962C8B-B14F-4D97-AF65-F5344CB8AC3E}">
        <p14:creationId xmlns:p14="http://schemas.microsoft.com/office/powerpoint/2010/main" val="205641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6242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其他风险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612E79-E5C8-5DDC-D5B6-14D2B60C2618}"/>
              </a:ext>
            </a:extLst>
          </p:cNvPr>
          <p:cNvSpPr txBox="1"/>
          <p:nvPr/>
        </p:nvSpPr>
        <p:spPr>
          <a:xfrm>
            <a:off x="699103" y="1752147"/>
            <a:ext cx="101931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外部风险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市场或政策变化：外部市场环境或政策法规的变化可能影响项目的需求或实施。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供应商或第三方服务中断：使用的第三方服务或供应商出现问题，可能影响项目的正常运行。</a:t>
            </a: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财务风险</a:t>
            </a:r>
            <a:endParaRPr lang="en-US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预算超支：项目可能因不可预见的费用、需求变更或资源浪费导致超出预算。</a:t>
            </a: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-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资金短缺：如果项目在中途出现资金短缺，可能导致项目无法完成。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安全风险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数据泄露：系统可能因安全措施不足，导致用户数据泄露。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系统攻击：黑客攻击可能导致系统崩溃或数据被篡改，影响系统的正常运行。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8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04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各负责人汇报</a:t>
            </a:r>
          </a:p>
        </p:txBody>
      </p:sp>
    </p:spTree>
    <p:extLst>
      <p:ext uri="{BB962C8B-B14F-4D97-AF65-F5344CB8AC3E}">
        <p14:creationId xmlns:p14="http://schemas.microsoft.com/office/powerpoint/2010/main" val="424481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C9FF297-6D8D-C868-6D69-DB03F4C40E87}"/>
              </a:ext>
            </a:extLst>
          </p:cNvPr>
          <p:cNvSpPr txBox="1"/>
          <p:nvPr/>
        </p:nvSpPr>
        <p:spPr>
          <a:xfrm>
            <a:off x="144571" y="2009684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周扬</a:t>
            </a:r>
            <a:r>
              <a:rPr lang="en-US" altLang="zh-CN" sz="1600" dirty="0"/>
              <a:t>——</a:t>
            </a:r>
            <a:r>
              <a:rPr lang="zh-CN" altLang="en-US" sz="1600" dirty="0"/>
              <a:t>项目经理、项目管理员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70A6AC-9290-6B57-65BA-4B85503C4CE4}"/>
              </a:ext>
            </a:extLst>
          </p:cNvPr>
          <p:cNvSpPr txBox="1"/>
          <p:nvPr/>
        </p:nvSpPr>
        <p:spPr>
          <a:xfrm>
            <a:off x="4175223" y="848474"/>
            <a:ext cx="61674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完成项目的风险分析与对策分析文档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推进开发工作的进度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完善项目管理工作（文档与进度管理等）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36FF0A-3E9C-BEED-8F46-15E70DDB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2" y="156136"/>
            <a:ext cx="1692612" cy="1692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8CF1FF-A0F7-13B2-F952-1E98EBFB2D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2" y="3496308"/>
            <a:ext cx="1816047" cy="18179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096690-1153-13B7-E4A7-CE313EF8AC05}"/>
              </a:ext>
            </a:extLst>
          </p:cNvPr>
          <p:cNvSpPr txBox="1"/>
          <p:nvPr/>
        </p:nvSpPr>
        <p:spPr>
          <a:xfrm>
            <a:off x="144571" y="5515479"/>
            <a:ext cx="2514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蔡泽铭</a:t>
            </a:r>
            <a:r>
              <a:rPr lang="en-US" altLang="zh-CN" sz="1600" dirty="0"/>
              <a:t>——</a:t>
            </a:r>
            <a:r>
              <a:rPr lang="zh-CN" altLang="en-US" sz="1600" dirty="0"/>
              <a:t>系统架构指导、后端开发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F9B241-BB44-4FCC-F552-A0437E5E6FD1}"/>
              </a:ext>
            </a:extLst>
          </p:cNvPr>
          <p:cNvSpPr txBox="1"/>
          <p:nvPr/>
        </p:nvSpPr>
        <p:spPr>
          <a:xfrm>
            <a:off x="4175223" y="3401225"/>
            <a:ext cx="69669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本周与其他后端小组成员确定了后端的开发架构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，决定使用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SpringBoot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框架进行开发。学习了有关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SpringBoot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企业项目的流程，为后续开发积累相关经验；同时开始着手实际开发，初步完成后端图片上传、删除的功能实现；编写项目数据结构，与其他成员共同完成接口文档。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859676" y="964599"/>
            <a:ext cx="2484376" cy="794343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目录</a:t>
            </a:r>
          </a:p>
        </p:txBody>
      </p:sp>
      <p:sp>
        <p:nvSpPr>
          <p:cNvPr id="5" name="矩形 4"/>
          <p:cNvSpPr/>
          <p:nvPr/>
        </p:nvSpPr>
        <p:spPr>
          <a:xfrm>
            <a:off x="1333018" y="2776505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298857" y="294284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概要设计与需求分析更新</a:t>
            </a:r>
          </a:p>
        </p:txBody>
      </p:sp>
      <p:sp>
        <p:nvSpPr>
          <p:cNvPr id="22" name="矩形 21"/>
          <p:cNvSpPr/>
          <p:nvPr/>
        </p:nvSpPr>
        <p:spPr>
          <a:xfrm>
            <a:off x="1333018" y="4332703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298857" y="442225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项目风险和对策</a:t>
            </a:r>
          </a:p>
        </p:txBody>
      </p:sp>
      <p:sp>
        <p:nvSpPr>
          <p:cNvPr id="34" name="矩形 33"/>
          <p:cNvSpPr/>
          <p:nvPr/>
        </p:nvSpPr>
        <p:spPr>
          <a:xfrm>
            <a:off x="6759261" y="2776505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812648" y="29404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预算及执行情况</a:t>
            </a:r>
          </a:p>
        </p:txBody>
      </p:sp>
      <p:sp>
        <p:nvSpPr>
          <p:cNvPr id="36" name="矩形 35"/>
          <p:cNvSpPr/>
          <p:nvPr/>
        </p:nvSpPr>
        <p:spPr>
          <a:xfrm>
            <a:off x="6759261" y="4332703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812648" y="44611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各负责人工作汇报</a:t>
            </a:r>
          </a:p>
        </p:txBody>
      </p:sp>
    </p:spTree>
    <p:extLst>
      <p:ext uri="{BB962C8B-B14F-4D97-AF65-F5344CB8AC3E}">
        <p14:creationId xmlns:p14="http://schemas.microsoft.com/office/powerpoint/2010/main" val="253470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578AAF-2970-DA63-CD02-ED27105B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2" y="794581"/>
            <a:ext cx="1586529" cy="158652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F8D497F-FC9F-9580-A390-D29A6F65EBC2}"/>
              </a:ext>
            </a:extLst>
          </p:cNvPr>
          <p:cNvSpPr txBox="1"/>
          <p:nvPr/>
        </p:nvSpPr>
        <p:spPr>
          <a:xfrm>
            <a:off x="0" y="2636953"/>
            <a:ext cx="2514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朱镕彬</a:t>
            </a:r>
            <a:r>
              <a:rPr lang="en-US" altLang="zh-CN" sz="1600" dirty="0"/>
              <a:t>——</a:t>
            </a:r>
            <a:r>
              <a:rPr lang="zh-CN" altLang="en-US" sz="1600" dirty="0"/>
              <a:t>数据管理经理、质量保证工程师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21D0049-C820-93A9-6329-E5D2D844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103" y="1550113"/>
            <a:ext cx="70498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讨论确定了数据库中需要存放的图片信息数据表结构，数据选择直接使用多个手机拍摄不同地点不同时间的图片，学习后端如何连接数据库以及增删改查功能。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F76503-F65D-7345-8502-0153F5DAAC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6" y="4399063"/>
            <a:ext cx="1427763" cy="14277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BC6F97-4058-7F56-1CB0-F0995ED61A9A}"/>
              </a:ext>
            </a:extLst>
          </p:cNvPr>
          <p:cNvSpPr txBox="1"/>
          <p:nvPr/>
        </p:nvSpPr>
        <p:spPr>
          <a:xfrm>
            <a:off x="4069791" y="4626497"/>
            <a:ext cx="700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学习</a:t>
            </a:r>
            <a:r>
              <a:rPr lang="en-US" altLang="zh-CN" sz="1600" kern="100" dirty="0" err="1">
                <a:effectLst/>
                <a:latin typeface="+mn-ea"/>
                <a:cs typeface="Times New Roman" panose="02020603050405020304" pitchFamily="18" charset="0"/>
              </a:rPr>
              <a:t>CodeArts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使用方法，能够初步使用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CodeArts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进行项目管理；参与概要设计文档编写，完成小组资金与预算；学习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vue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前后端交互功能。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351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C7D48A-448E-0B02-9C4C-8A469AE14A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" y="3365828"/>
            <a:ext cx="1639681" cy="16396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5AA490-51DA-A317-0DC1-C5D8EA0B9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5" y="311481"/>
            <a:ext cx="1529162" cy="15291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8C1F82-FF3B-E5E1-804E-41470EB16380}"/>
              </a:ext>
            </a:extLst>
          </p:cNvPr>
          <p:cNvSpPr txBox="1"/>
          <p:nvPr/>
        </p:nvSpPr>
        <p:spPr>
          <a:xfrm>
            <a:off x="251713" y="2044172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李威</a:t>
            </a:r>
            <a:r>
              <a:rPr lang="en-US" altLang="zh-CN" sz="1600" dirty="0"/>
              <a:t>——</a:t>
            </a:r>
            <a:r>
              <a:rPr lang="zh-CN" altLang="en-US" sz="1600" dirty="0"/>
              <a:t>开发经理、前端开发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AB3C0-F7BE-B549-6F0A-1AF3D99608AD}"/>
              </a:ext>
            </a:extLst>
          </p:cNvPr>
          <p:cNvSpPr txBox="1"/>
          <p:nvPr/>
        </p:nvSpPr>
        <p:spPr>
          <a:xfrm>
            <a:off x="337895" y="5238106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尹向哲</a:t>
            </a:r>
            <a:r>
              <a:rPr lang="en-US" altLang="zh-CN" sz="1600" dirty="0"/>
              <a:t>——</a:t>
            </a:r>
            <a:r>
              <a:rPr lang="zh-CN" altLang="en-US" sz="1600" dirty="0"/>
              <a:t>版本管理经理、前端开发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85B9E0-5949-9429-5D19-E16BA09610ED}"/>
              </a:ext>
            </a:extLst>
          </p:cNvPr>
          <p:cNvSpPr txBox="1"/>
          <p:nvPr/>
        </p:nvSpPr>
        <p:spPr>
          <a:xfrm>
            <a:off x="3848297" y="3801108"/>
            <a:ext cx="6966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创建代码仓库，学习前后端连接，编写接口文档，参与需求分析概要设计文档的编写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D9A81D-CDDC-8D80-EBA2-175AB482910B}"/>
              </a:ext>
            </a:extLst>
          </p:cNvPr>
          <p:cNvSpPr txBox="1"/>
          <p:nvPr/>
        </p:nvSpPr>
        <p:spPr>
          <a:xfrm>
            <a:off x="3848297" y="917313"/>
            <a:ext cx="6966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前端开发</a:t>
            </a:r>
            <a:r>
              <a:rPr lang="en-US" altLang="zh-CN" dirty="0"/>
              <a:t>:</a:t>
            </a:r>
            <a:r>
              <a:rPr lang="zh-CN" altLang="en-US" dirty="0"/>
              <a:t>初步完善项目前端界面和功能，配合前后端接口确认</a:t>
            </a:r>
            <a:endParaRPr lang="en-US" altLang="zh-CN" dirty="0"/>
          </a:p>
          <a:p>
            <a:r>
              <a:rPr lang="zh-CN" altLang="en-US" dirty="0"/>
              <a:t>开发经理：明确项目开发进度和需求，确定前后端分工以及周末工作任务</a:t>
            </a:r>
          </a:p>
        </p:txBody>
      </p:sp>
    </p:spTree>
    <p:extLst>
      <p:ext uri="{BB962C8B-B14F-4D97-AF65-F5344CB8AC3E}">
        <p14:creationId xmlns:p14="http://schemas.microsoft.com/office/powerpoint/2010/main" val="408229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EE1785-B1E7-28CA-E7B3-1C285305811A}"/>
              </a:ext>
            </a:extLst>
          </p:cNvPr>
          <p:cNvSpPr txBox="1"/>
          <p:nvPr/>
        </p:nvSpPr>
        <p:spPr>
          <a:xfrm>
            <a:off x="170380" y="2175328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许沣鲡</a:t>
            </a:r>
            <a:r>
              <a:rPr lang="en-US" altLang="zh-CN" sz="1600" dirty="0"/>
              <a:t>——</a:t>
            </a:r>
            <a:r>
              <a:rPr lang="zh-CN" altLang="en-US" sz="1600" dirty="0"/>
              <a:t>测试经理、数据分析师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AB3C0-F7BE-B549-6F0A-1AF3D99608AD}"/>
              </a:ext>
            </a:extLst>
          </p:cNvPr>
          <p:cNvSpPr txBox="1"/>
          <p:nvPr/>
        </p:nvSpPr>
        <p:spPr>
          <a:xfrm>
            <a:off x="170380" y="5541073"/>
            <a:ext cx="232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周志龙</a:t>
            </a:r>
            <a:r>
              <a:rPr lang="en-US" altLang="zh-CN" sz="1600" dirty="0"/>
              <a:t>——</a:t>
            </a:r>
            <a:r>
              <a:rPr lang="zh-CN" altLang="en-US" sz="1600" dirty="0"/>
              <a:t>配置管理经理、后端开发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0B166C-F84D-E68D-1605-2E8070958E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1" y="343821"/>
            <a:ext cx="1542945" cy="15429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77D5DD-8502-9821-5557-E48C2C4243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9438"/>
            <a:ext cx="1769975" cy="1769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70366FB-AD74-25AF-ABA3-5539D41804BE}"/>
              </a:ext>
            </a:extLst>
          </p:cNvPr>
          <p:cNvSpPr txBox="1"/>
          <p:nvPr/>
        </p:nvSpPr>
        <p:spPr>
          <a:xfrm>
            <a:off x="3829346" y="4093304"/>
            <a:ext cx="6966970" cy="144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本周参与讨论和确定了后端的开发架构和框架，初步学习了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SpringBoot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及其关联的相关知识。和其他后端成员共同搭建项目的整体框架，完成前后端最基本功能的合并，参与修改接口文档。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4DB9D0-0FDF-963B-0398-6736C51478CE}"/>
              </a:ext>
            </a:extLst>
          </p:cNvPr>
          <p:cNvSpPr txBox="1"/>
          <p:nvPr/>
        </p:nvSpPr>
        <p:spPr>
          <a:xfrm>
            <a:off x="3521413" y="792127"/>
            <a:ext cx="69650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完善需求文档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codeart</a:t>
            </a:r>
            <a:r>
              <a:rPr lang="zh-CN" altLang="en-US" dirty="0"/>
              <a:t>测试计划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概要设计文档</a:t>
            </a:r>
          </a:p>
        </p:txBody>
      </p:sp>
    </p:spTree>
    <p:extLst>
      <p:ext uri="{BB962C8B-B14F-4D97-AF65-F5344CB8AC3E}">
        <p14:creationId xmlns:p14="http://schemas.microsoft.com/office/powerpoint/2010/main" val="100165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>
            <a:extLst>
              <a:ext uri="{FF2B5EF4-FFF2-40B4-BE49-F238E27FC236}">
                <a16:creationId xmlns:a16="http://schemas.microsoft.com/office/drawing/2014/main" id="{BEC26EB9-533D-43CF-BEDA-7C063EC107BF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实践照片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18135F-FC76-DAC9-3467-9097BF30B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5" y="1453327"/>
            <a:ext cx="5658541" cy="42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2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63538" y="163995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dirty="0"/>
              <a:t>照片分类系统</a:t>
            </a:r>
          </a:p>
        </p:txBody>
      </p:sp>
      <p:sp>
        <p:nvSpPr>
          <p:cNvPr id="5" name="矩形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826493" y="2820945"/>
            <a:ext cx="2539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谢谢大家！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905737" y="5706799"/>
            <a:ext cx="1753279" cy="48915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b="1" dirty="0"/>
              <a:t>照片分类组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68137" y="2689988"/>
            <a:ext cx="859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1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概要设计与需求分析更新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1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项目概述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45B323-1DB1-D744-15E4-97150574A26C}"/>
              </a:ext>
            </a:extLst>
          </p:cNvPr>
          <p:cNvSpPr txBox="1"/>
          <p:nvPr/>
        </p:nvSpPr>
        <p:spPr>
          <a:xfrm>
            <a:off x="712269" y="2184934"/>
            <a:ext cx="10568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随着数字摄影技术的飞速发展，个人和企业产生的照片数量急剧增加，如何高效地管理、存储和检索这些照片成为了一个亟待解决的问题。照片管理系统应运而生，它不仅解决了传统文件夹管理方式在照片分类、搜索和分享方面的不足，还通过引入自动日期分类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分类等先进功能，为用户提供了更加智能和便捷的照片管理体验。随着技术的不断进步和市场的不断扩大，照片管理系统将具有广阔的市场前景和巨大的商业价值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73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2385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系统总体设计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62172A-197C-AD08-13FD-E6E796FF353C}"/>
              </a:ext>
            </a:extLst>
          </p:cNvPr>
          <p:cNvSpPr txBox="1"/>
          <p:nvPr/>
        </p:nvSpPr>
        <p:spPr>
          <a:xfrm>
            <a:off x="854465" y="1770849"/>
            <a:ext cx="10291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系统分层架构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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表现层：用户交互界面，包括导入界面、预览界面、图片细节展示界面。前端技术上我们小组采用开发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vue.js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技术用于构建用户界面。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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业务逻辑层：负责处理相片分类、文件操作、缓存管理等核心功能。计划采用微服务架构，将不同模块（如读取删除模块、分类模块）分离成独立服务，方便后续扩展和维护。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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数据层：负责持久化存储和读取文件的元数据及分类信息。计划本地采用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来存储结构化元数据，并采用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openGauss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数据库进行云存储。</a:t>
            </a:r>
          </a:p>
        </p:txBody>
      </p:sp>
    </p:spTree>
    <p:extLst>
      <p:ext uri="{BB962C8B-B14F-4D97-AF65-F5344CB8AC3E}">
        <p14:creationId xmlns:p14="http://schemas.microsoft.com/office/powerpoint/2010/main" val="332241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2385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系统总体设计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645DD1-890A-119D-D242-7C1AFED9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311" y="1477028"/>
            <a:ext cx="7375586" cy="46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8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2385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系统总体设计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5E25B4-5CAF-178B-000C-6E1EE3CFAC6C}"/>
              </a:ext>
            </a:extLst>
          </p:cNvPr>
          <p:cNvSpPr txBox="1"/>
          <p:nvPr/>
        </p:nvSpPr>
        <p:spPr>
          <a:xfrm>
            <a:off x="854465" y="1359335"/>
            <a:ext cx="99065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数据流设计：</a:t>
            </a:r>
            <a:endParaRPr lang="en-US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导入流程：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用户通过导入接口上传图片，系统存储图片并记录元数据（文件大小、创建时间等），更新缓存管理模块。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分类流程：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当用户请求分类时，分类模块根据元数据执行分类操作，将分类后的结果存储在数据库中，并更新预览界面。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预览和细节展示流程：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预览界面从缓存或数据库中获取图片元数据，按需加载图片并展示。细节展示模块提供单张图片的详细信息，支持删除和重新分类操作。</a:t>
            </a:r>
          </a:p>
        </p:txBody>
      </p:sp>
    </p:spTree>
    <p:extLst>
      <p:ext uri="{BB962C8B-B14F-4D97-AF65-F5344CB8AC3E}">
        <p14:creationId xmlns:p14="http://schemas.microsoft.com/office/powerpoint/2010/main" val="410814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2385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系统总体设计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5E25B4-5CAF-178B-000C-6E1EE3CFAC6C}"/>
              </a:ext>
            </a:extLst>
          </p:cNvPr>
          <p:cNvSpPr txBox="1"/>
          <p:nvPr/>
        </p:nvSpPr>
        <p:spPr>
          <a:xfrm>
            <a:off x="811825" y="992603"/>
            <a:ext cx="9906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硬件接口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及以上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buSzPts val="1000"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存储设备接口：支持通过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SATA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等接口导入存储设备中的图片。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buSzPts val="1000"/>
              <a:tabLst>
                <a:tab pos="457200" algn="l"/>
              </a:tabLst>
            </a:pP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59F6763-4725-F329-EC06-C75E9698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02946"/>
              </p:ext>
            </p:extLst>
          </p:nvPr>
        </p:nvGraphicFramePr>
        <p:xfrm>
          <a:off x="2169922" y="3048816"/>
          <a:ext cx="5424809" cy="3979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400">
                  <a:extLst>
                    <a:ext uri="{9D8B030D-6E8A-4147-A177-3AD203B41FA5}">
                      <a16:colId xmlns:a16="http://schemas.microsoft.com/office/drawing/2014/main" val="2682702507"/>
                    </a:ext>
                  </a:extLst>
                </a:gridCol>
                <a:gridCol w="1293103">
                  <a:extLst>
                    <a:ext uri="{9D8B030D-6E8A-4147-A177-3AD203B41FA5}">
                      <a16:colId xmlns:a16="http://schemas.microsoft.com/office/drawing/2014/main" val="3051796924"/>
                    </a:ext>
                  </a:extLst>
                </a:gridCol>
                <a:gridCol w="1755452">
                  <a:extLst>
                    <a:ext uri="{9D8B030D-6E8A-4147-A177-3AD203B41FA5}">
                      <a16:colId xmlns:a16="http://schemas.microsoft.com/office/drawing/2014/main" val="2667813046"/>
                    </a:ext>
                  </a:extLst>
                </a:gridCol>
                <a:gridCol w="1048065">
                  <a:extLst>
                    <a:ext uri="{9D8B030D-6E8A-4147-A177-3AD203B41FA5}">
                      <a16:colId xmlns:a16="http://schemas.microsoft.com/office/drawing/2014/main" val="3482548217"/>
                    </a:ext>
                  </a:extLst>
                </a:gridCol>
                <a:gridCol w="929789">
                  <a:extLst>
                    <a:ext uri="{9D8B030D-6E8A-4147-A177-3AD203B41FA5}">
                      <a16:colId xmlns:a16="http://schemas.microsoft.com/office/drawing/2014/main" val="1225483722"/>
                    </a:ext>
                  </a:extLst>
                </a:gridCol>
              </a:tblGrid>
              <a:tr h="480384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接口名称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接口描述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请求参数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错误信息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文件操作结果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extLst>
                  <a:ext uri="{0D108BD9-81ED-4DB2-BD59-A6C34878D82A}">
                    <a16:rowId xmlns:a16="http://schemas.microsoft.com/office/drawing/2014/main" val="3931071200"/>
                  </a:ext>
                </a:extLst>
              </a:tr>
              <a:tr h="1080863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图片导入接口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1. </a:t>
                      </a:r>
                      <a:r>
                        <a:rPr lang="zh-CN" sz="900" kern="100">
                          <a:effectLst/>
                        </a:rPr>
                        <a:t>用于读取和写入图片文件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en-US" sz="900" kern="100">
                          <a:effectLst/>
                        </a:rPr>
                        <a:t>2. </a:t>
                      </a:r>
                      <a:r>
                        <a:rPr lang="zh-CN" sz="900" kern="100">
                          <a:effectLst/>
                        </a:rPr>
                        <a:t>支持文件路径的操作，如读取文件、删除文件等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字段名称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文件路径请求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字段来源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用户操作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示例</a:t>
                      </a:r>
                      <a:r>
                        <a:rPr lang="en-US" sz="900" kern="100" dirty="0">
                          <a:effectLst/>
                        </a:rPr>
                        <a:t>: C:/Users/Example/Images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逻辑验证规则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文件路径合法，用户有访问权限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字段名称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文件操作错误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字段描述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文件系统返回的错误信息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示例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文件路径错误、权限不足等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字段名称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文件操作结果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字段描述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文件读取或写入的结果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示例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文件读取成功、写入成功等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extLst>
                  <a:ext uri="{0D108BD9-81ED-4DB2-BD59-A6C34878D82A}">
                    <a16:rowId xmlns:a16="http://schemas.microsoft.com/office/drawing/2014/main" val="994577090"/>
                  </a:ext>
                </a:extLst>
              </a:tr>
              <a:tr h="1321055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图像处理库接口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1. </a:t>
                      </a:r>
                      <a:r>
                        <a:rPr lang="zh-CN" sz="900" kern="100">
                          <a:effectLst/>
                        </a:rPr>
                        <a:t>用于处理图片文件，如生成缩略图、图像分类等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字段名称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图像处理请求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字段来源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系统调用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示例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调用</a:t>
                      </a:r>
                      <a:r>
                        <a:rPr lang="en-US" sz="900" kern="100">
                          <a:effectLst/>
                        </a:rPr>
                        <a:t>OpenCV</a:t>
                      </a:r>
                      <a:r>
                        <a:rPr lang="zh-CN" sz="900" kern="100">
                          <a:effectLst/>
                        </a:rPr>
                        <a:t>库处理图像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逻辑验证规则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图像文件存在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字段名称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图像处理错误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字段描述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图像处理库返回的错误信息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示例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图像格式不支持、处理失败等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字段名称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图像处理结果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字段描述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图像处理成功与否的结果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示例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图像处理成功，生成缩略图等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extLst>
                  <a:ext uri="{0D108BD9-81ED-4DB2-BD59-A6C34878D82A}">
                    <a16:rowId xmlns:a16="http://schemas.microsoft.com/office/drawing/2014/main" val="3455349909"/>
                  </a:ext>
                </a:extLst>
              </a:tr>
              <a:tr h="1080863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数据库接口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1. </a:t>
                      </a:r>
                      <a:r>
                        <a:rPr lang="zh-CN" sz="900" kern="100">
                          <a:effectLst/>
                        </a:rPr>
                        <a:t>用于保存和读取图片路径、分类标签等信息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en-US" sz="900" kern="100">
                          <a:effectLst/>
                        </a:rPr>
                        <a:t>2. </a:t>
                      </a:r>
                      <a:r>
                        <a:rPr lang="zh-CN" sz="900" kern="100">
                          <a:effectLst/>
                        </a:rPr>
                        <a:t>支持增删查改操作，维护图片相关数据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字段名称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数据库操作请求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字段来源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系统调用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示例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读取或写入图片路径及分类信息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逻辑验证规则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数据库文件存在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字段名称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数据库操作错误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字段描述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数据库返回的错误信息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zh-CN" sz="900" kern="100">
                          <a:effectLst/>
                        </a:rPr>
                        <a:t>示例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zh-CN" sz="900" kern="100">
                          <a:effectLst/>
                        </a:rPr>
                        <a:t>连接失败、读写错误等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字段名称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数据库操作结果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字段描述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数据库操作的结果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zh-CN" sz="900" kern="100" dirty="0">
                          <a:effectLst/>
                        </a:rPr>
                        <a:t>示例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zh-CN" sz="900" kern="100" dirty="0">
                          <a:effectLst/>
                        </a:rPr>
                        <a:t>数据写入成功、读取成功等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83" marR="42383" marT="0" marB="0"/>
                </a:tc>
                <a:extLst>
                  <a:ext uri="{0D108BD9-81ED-4DB2-BD59-A6C34878D82A}">
                    <a16:rowId xmlns:a16="http://schemas.microsoft.com/office/drawing/2014/main" val="32846265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39E16C5-DF45-BE2D-CCEF-B10A5BCD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65" y="2581503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接口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1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854465" y="561716"/>
            <a:ext cx="23852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系统总体设计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23DF6F-F721-7C17-0AC3-03F4D2AC98F0}"/>
              </a:ext>
            </a:extLst>
          </p:cNvPr>
          <p:cNvSpPr txBox="1"/>
          <p:nvPr/>
        </p:nvSpPr>
        <p:spPr>
          <a:xfrm>
            <a:off x="975992" y="1241310"/>
            <a:ext cx="1030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程序接口与数据结构</a:t>
            </a:r>
            <a:r>
              <a:rPr lang="en-US" altLang="zh-CN" dirty="0"/>
              <a:t>-</a:t>
            </a:r>
            <a:r>
              <a:rPr lang="zh-CN" altLang="en-US" dirty="0"/>
              <a:t>见文档</a:t>
            </a:r>
          </a:p>
        </p:txBody>
      </p:sp>
    </p:spTree>
    <p:extLst>
      <p:ext uri="{BB962C8B-B14F-4D97-AF65-F5344CB8AC3E}">
        <p14:creationId xmlns:p14="http://schemas.microsoft.com/office/powerpoint/2010/main" val="4246352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81B3492-68F1-43FE-AE2E-D0002E8157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HqXgk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epeC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epeC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B6l4J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HqXgk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HqXgk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HqXgk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qXgk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epeC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epeCSzeoczFKAAAAawAAABsAAAB1bml2ZXJzYWwvdW5pdmVyc2FsLnBuZy54bWyzsa/IzVEoSy0qzszPs1Uy1DNQsrfj5bIpKEoty0wtV6gAigEFIUBJoRLINUJwyzNTSjJAKizNEIIZqZnpGSW2ShaW5nBBfaCZAFBLAQIAABQAAgAIAHqXgku27fNMcQQAAAQRAAAdAAAAAAAAAAEAAAAAAAAAAAB1bml2ZXJzYWwvY29tbW9uX21lc3NhZ2VzLmxuZ1BLAQIAABQAAgAIAHqXgktN8AC3sQMAADkPAAAnAAAAAAAAAAEAAAAAAKwEAAB1bml2ZXJzYWwvZmxhc2hfcHVibGlzaGluZ19zZXR0aW5ncy54bWxQSwECAAAUAAIACAB6l4JLOAFxQrQCAABUCgAAIQAAAAAAAAABAAAAAACiCAAAdW5pdmVyc2FsL2ZsYXNoX3NraW5fc2V0dGluZ3MueG1sUEsBAgAAFAACAAgAepeCSzg/xxyEAwAASg4AACYAAAAAAAAAAQAAAAAAlQsAAHVuaXZlcnNhbC9odG1sX3B1Ymxpc2hpbmdfc2V0dGluZ3MueG1sUEsBAgAAFAACAAgAepeCS9Ca6ouXAQAAHgYAAB8AAAAAAAAAAQAAAAAAXQ8AAHVuaXZlcnNhbC9odG1sX3NraW5fc2V0dGluZ3MuanNQSwECAAAUAAIACAB6l4JLPTwv0cEAAADlAQAAGgAAAAAAAAABAAAAAAAxEQAAdW5pdmVyc2FsL2kxOG5fcHJlc2V0cy54bWxQSwECAAAUAAIACAB6l4JL2ZyjN3QAAAB0AAAAHAAAAAAAAAABAAAAAAAqEgAAdW5pdmVyc2FsL2xvY2FsX3NldHRpbmdzLnhtbFBLAQIAABQAAgAIAESUV0cjtE77+wIAALAIAAAUAAAAAAAAAAEAAAAAANgSAAB1bml2ZXJzYWwvcGxheWVyLnhtbFBLAQIAABQAAgAIAHqXgktfiFvqaggAAJEgAAApAAAAAAAAAAEAAAAAAAUWAAB1bml2ZXJzYWwvc2tpbl9jdXN0b21pemF0aW9uX3NldHRpbmdzLnhtbFBLAQIAABQAAgAIAHqXgkvvX7aBDxYAAEh1AAAXAAAAAAAAAAAAAAAAALYeAAB1bml2ZXJzYWwvdW5pdmVyc2FsLnBuZ1BLAQIAABQAAgAIAHqXgks3qHMxSgAAAGsAAAAbAAAAAAAAAAEAAAAAAPo0AAB1bml2ZXJzYWwvdW5pdmVyc2FsLnBuZy54bWxQSwUGAAAAAAsACwBJAwAAfTUAAAAA"/>
  <p:tag name="ISPRING_PRESENTATION_TITLE" val="蓝色大气简约通用商务总结报告模板"/>
</p:tagLst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 Theme">
  <a:themeElements>
    <a:clrScheme name="自定义 420">
      <a:dk1>
        <a:srgbClr val="1F2731"/>
      </a:dk1>
      <a:lt1>
        <a:sysClr val="window" lastClr="FFFFFF"/>
      </a:lt1>
      <a:dk2>
        <a:srgbClr val="1F2731"/>
      </a:dk2>
      <a:lt2>
        <a:srgbClr val="FFFFFF"/>
      </a:lt2>
      <a:accent1>
        <a:srgbClr val="206099"/>
      </a:accent1>
      <a:accent2>
        <a:srgbClr val="00ABE5"/>
      </a:accent2>
      <a:accent3>
        <a:srgbClr val="206099"/>
      </a:accent3>
      <a:accent4>
        <a:srgbClr val="00ABE5"/>
      </a:accent4>
      <a:accent5>
        <a:srgbClr val="206099"/>
      </a:accent5>
      <a:accent6>
        <a:srgbClr val="00ABE5"/>
      </a:accent6>
      <a:hlink>
        <a:srgbClr val="F33B48"/>
      </a:hlink>
      <a:folHlink>
        <a:srgbClr val="FFC0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2188</Words>
  <Application>Microsoft Office PowerPoint</Application>
  <PresentationFormat>宽屏</PresentationFormat>
  <Paragraphs>361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Lato Regular</vt:lpstr>
      <vt:lpstr>等线</vt:lpstr>
      <vt:lpstr>Arial</vt:lpstr>
      <vt:lpstr>Calibri</vt:lpstr>
      <vt:lpstr>2_Office 主题​​</vt:lpstr>
      <vt:lpstr>Custom Design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蓝色大气简约通用商务总结报告模板</dc:title>
  <dc:creator>Eric羊</dc:creator>
  <cp:lastModifiedBy>扬 周</cp:lastModifiedBy>
  <cp:revision>107</cp:revision>
  <dcterms:created xsi:type="dcterms:W3CDTF">2017-05-02T06:39:58Z</dcterms:created>
  <dcterms:modified xsi:type="dcterms:W3CDTF">2024-08-25T15:36:46Z</dcterms:modified>
</cp:coreProperties>
</file>