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35" r:id="rId3"/>
    <p:sldId id="308" r:id="rId4"/>
    <p:sldId id="262" r:id="rId5"/>
    <p:sldId id="325" r:id="rId6"/>
    <p:sldId id="263" r:id="rId7"/>
    <p:sldId id="333" r:id="rId8"/>
    <p:sldId id="334" r:id="rId9"/>
    <p:sldId id="329" r:id="rId10"/>
    <p:sldId id="272" r:id="rId11"/>
    <p:sldId id="270" r:id="rId12"/>
    <p:sldId id="273" r:id="rId13"/>
    <p:sldId id="336" r:id="rId14"/>
    <p:sldId id="327" r:id="rId15"/>
    <p:sldId id="331" r:id="rId16"/>
    <p:sldId id="328" r:id="rId17"/>
    <p:sldId id="332" r:id="rId18"/>
    <p:sldId id="269" r:id="rId19"/>
    <p:sldId id="276" r:id="rId20"/>
    <p:sldId id="288" r:id="rId21"/>
    <p:sldId id="290" r:id="rId22"/>
    <p:sldId id="291" r:id="rId23"/>
    <p:sldId id="292" r:id="rId24"/>
    <p:sldId id="275" r:id="rId25"/>
    <p:sldId id="277" r:id="rId26"/>
    <p:sldId id="278" r:id="rId27"/>
    <p:sldId id="279" r:id="rId28"/>
    <p:sldId id="281" r:id="rId29"/>
    <p:sldId id="282" r:id="rId30"/>
    <p:sldId id="280" r:id="rId31"/>
    <p:sldId id="284" r:id="rId32"/>
    <p:sldId id="285" r:id="rId33"/>
    <p:sldId id="286" r:id="rId34"/>
    <p:sldId id="287" r:id="rId35"/>
    <p:sldId id="293" r:id="rId36"/>
    <p:sldId id="294" r:id="rId37"/>
    <p:sldId id="295" r:id="rId38"/>
    <p:sldId id="264" r:id="rId39"/>
    <p:sldId id="301" r:id="rId40"/>
    <p:sldId id="297" r:id="rId41"/>
    <p:sldId id="302" r:id="rId42"/>
    <p:sldId id="303" r:id="rId43"/>
    <p:sldId id="304" r:id="rId44"/>
    <p:sldId id="312" r:id="rId45"/>
    <p:sldId id="313" r:id="rId46"/>
    <p:sldId id="315" r:id="rId47"/>
    <p:sldId id="314" r:id="rId48"/>
    <p:sldId id="330" r:id="rId49"/>
    <p:sldId id="306" r:id="rId50"/>
    <p:sldId id="316" r:id="rId51"/>
    <p:sldId id="318" r:id="rId52"/>
    <p:sldId id="319" r:id="rId53"/>
    <p:sldId id="320" r:id="rId54"/>
    <p:sldId id="321" r:id="rId55"/>
    <p:sldId id="268" r:id="rId56"/>
    <p:sldId id="322" r:id="rId57"/>
    <p:sldId id="324" r:id="rId58"/>
    <p:sldId id="323" r:id="rId59"/>
    <p:sldId id="261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N2mehRNgxIPN7nZ03pax5nms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/>
    <p:restoredTop sz="94113"/>
  </p:normalViewPr>
  <p:slideViewPr>
    <p:cSldViewPr snapToGrid="0" snapToObjects="1">
      <p:cViewPr varScale="1">
        <p:scale>
          <a:sx n="79" d="100"/>
          <a:sy n="79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20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40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02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2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4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832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89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17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49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71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828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14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15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717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8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70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087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576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504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33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63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39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613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006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358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874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606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248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9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59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813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26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35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450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840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125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5315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947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22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860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741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4964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98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098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2193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819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662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8402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2949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678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178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2527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9024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56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94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0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31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3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ku-sugang.notion.site/ku-sugang/9f2735e373e54e1aa5aed825405aa94b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 flipH="1">
            <a:off x="0" y="4232727"/>
            <a:ext cx="12192000" cy="45719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03103" y="5484586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662669" y="5484586"/>
            <a:ext cx="1159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chemeClr val="dk1"/>
                </a:solidFill>
              </a:rPr>
              <a:t>김범진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4669536" y="3607351"/>
            <a:ext cx="29194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5A5A5"/>
                </a:solidFill>
              </a:rPr>
              <a:t>Django CRUD -</a:t>
            </a:r>
            <a:r>
              <a:rPr lang="ko-KR" altLang="en-US" sz="2400" b="1" dirty="0">
                <a:solidFill>
                  <a:srgbClr val="A5A5A5"/>
                </a:solidFill>
              </a:rPr>
              <a:t> </a:t>
            </a:r>
            <a:r>
              <a:rPr lang="en-US" sz="2400" b="1" dirty="0">
                <a:solidFill>
                  <a:srgbClr val="A5A5A5"/>
                </a:solidFill>
              </a:rPr>
              <a:t>UD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8419786" y="3237978"/>
            <a:ext cx="33549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b="1" dirty="0">
                <a:solidFill>
                  <a:schemeClr val="dk1"/>
                </a:solidFill>
              </a:rPr>
              <a:t>7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번째 </a:t>
            </a:r>
            <a:r>
              <a:rPr lang="en-US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세션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복습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코드 입력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8FD403-8093-9C4E-9119-6F16FEA38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5" b="955"/>
          <a:stretch/>
        </p:blipFill>
        <p:spPr>
          <a:xfrm>
            <a:off x="1924050" y="1557338"/>
            <a:ext cx="8343900" cy="41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6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MTV</a:t>
            </a:r>
            <a:r>
              <a:rPr lang="ko-KR" altLang="en-US" sz="2400" b="1" dirty="0">
                <a:solidFill>
                  <a:schemeClr val="dk1"/>
                </a:solidFill>
              </a:rPr>
              <a:t> 패턴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6019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장고의 설계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4CA24-B918-6D4D-9695-231B5854E486}"/>
              </a:ext>
            </a:extLst>
          </p:cNvPr>
          <p:cNvSpPr txBox="1"/>
          <p:nvPr/>
        </p:nvSpPr>
        <p:spPr>
          <a:xfrm>
            <a:off x="3486912" y="2645664"/>
            <a:ext cx="3523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1" lang="en-US" altLang="ko-KR" dirty="0"/>
            </a:b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6F6C2E-161F-0142-8C7A-450A4165D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0" r="8150" b="28253"/>
          <a:stretch/>
        </p:blipFill>
        <p:spPr>
          <a:xfrm>
            <a:off x="2185988" y="704062"/>
            <a:ext cx="8281736" cy="3731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6090A4-B38F-8944-863B-E9EDC483AF10}"/>
              </a:ext>
            </a:extLst>
          </p:cNvPr>
          <p:cNvSpPr txBox="1"/>
          <p:nvPr/>
        </p:nvSpPr>
        <p:spPr>
          <a:xfrm>
            <a:off x="2498664" y="4873242"/>
            <a:ext cx="8617336" cy="90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/>
                </a:solidFill>
              </a:rPr>
              <a:t>MTV </a:t>
            </a:r>
            <a:r>
              <a:rPr kumimoji="1" lang="ko-KR" altLang="en-US" sz="2000" b="1" dirty="0">
                <a:solidFill>
                  <a:schemeClr val="tx1"/>
                </a:solidFill>
              </a:rPr>
              <a:t>패턴이란</a:t>
            </a:r>
            <a:r>
              <a:rPr kumimoji="1"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2500" b="1" dirty="0">
                <a:solidFill>
                  <a:schemeClr val="tx1"/>
                </a:solidFill>
              </a:rPr>
              <a:t>Model, Template, View</a:t>
            </a:r>
            <a:r>
              <a:rPr kumimoji="1" lang="ko-KR" altLang="en-US" sz="2500" dirty="0">
                <a:solidFill>
                  <a:schemeClr val="tx1"/>
                </a:solidFill>
              </a:rPr>
              <a:t> 로 이뤄진 </a:t>
            </a:r>
            <a:r>
              <a:rPr kumimoji="1" lang="en-US" altLang="ko-KR" sz="2500" dirty="0">
                <a:solidFill>
                  <a:schemeClr val="tx1"/>
                </a:solidFill>
              </a:rPr>
              <a:t>Django</a:t>
            </a:r>
            <a:r>
              <a:rPr kumimoji="1" lang="ko-KR" altLang="en-US" sz="2500" dirty="0">
                <a:solidFill>
                  <a:schemeClr val="tx1"/>
                </a:solidFill>
              </a:rPr>
              <a:t>의 설계 패턴</a:t>
            </a:r>
            <a:r>
              <a:rPr kumimoji="1" lang="en-US" altLang="ko-KR" sz="2500" dirty="0">
                <a:solidFill>
                  <a:schemeClr val="tx1"/>
                </a:solidFill>
              </a:rPr>
              <a:t>!</a:t>
            </a:r>
            <a:r>
              <a:rPr kumimoji="1" lang="ko-KR" altLang="en-US" sz="2500" dirty="0">
                <a:solidFill>
                  <a:schemeClr val="tx1"/>
                </a:solidFill>
              </a:rPr>
              <a:t> </a:t>
            </a:r>
            <a:endParaRPr kumimoji="1" lang="en-US" altLang="ko-KR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5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MTV</a:t>
            </a:r>
            <a:r>
              <a:rPr lang="ko-KR" altLang="en-US" sz="2400" b="1" dirty="0">
                <a:solidFill>
                  <a:schemeClr val="dk1"/>
                </a:solidFill>
              </a:rPr>
              <a:t> 패턴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6019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장고의 설계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4CA24-B918-6D4D-9695-231B5854E486}"/>
              </a:ext>
            </a:extLst>
          </p:cNvPr>
          <p:cNvSpPr txBox="1"/>
          <p:nvPr/>
        </p:nvSpPr>
        <p:spPr>
          <a:xfrm>
            <a:off x="3486912" y="2645664"/>
            <a:ext cx="3523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1" lang="en-US" altLang="ko-KR" dirty="0"/>
            </a:b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A37F5-788F-4546-948E-36B64D09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12" y="1443075"/>
            <a:ext cx="7015162" cy="43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7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MTV</a:t>
            </a:r>
            <a:r>
              <a:rPr lang="ko-KR" altLang="en-US" sz="2400" b="1" dirty="0">
                <a:solidFill>
                  <a:schemeClr val="dk1"/>
                </a:solidFill>
              </a:rPr>
              <a:t> 패턴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60193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장고의 설계 방식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4CA24-B918-6D4D-9695-231B5854E486}"/>
              </a:ext>
            </a:extLst>
          </p:cNvPr>
          <p:cNvSpPr txBox="1"/>
          <p:nvPr/>
        </p:nvSpPr>
        <p:spPr>
          <a:xfrm>
            <a:off x="3486912" y="2645664"/>
            <a:ext cx="3523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1" lang="en-US" altLang="ko-KR" dirty="0"/>
            </a:br>
            <a:r>
              <a:rPr kumimoji="1" lang="en-US" altLang="ko-KR" dirty="0"/>
              <a:t> </a:t>
            </a:r>
          </a:p>
          <a:p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3BDA1-6733-A34B-839D-E4DE39C1C849}"/>
              </a:ext>
            </a:extLst>
          </p:cNvPr>
          <p:cNvSpPr txBox="1"/>
          <p:nvPr/>
        </p:nvSpPr>
        <p:spPr>
          <a:xfrm>
            <a:off x="385108" y="1586066"/>
            <a:ext cx="10730892" cy="364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ko-KR" sz="4500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MTV </a:t>
            </a:r>
            <a:r>
              <a:rPr lang="ko-KR" altLang="en-US" sz="4500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패턴의 장점</a:t>
            </a:r>
            <a:endParaRPr lang="en-US" altLang="ko-KR" sz="4500" b="0" i="0" u="none" strike="noStrike" dirty="0">
              <a:solidFill>
                <a:schemeClr val="tx1"/>
              </a:solidFill>
              <a:effectLst/>
              <a:latin typeface="Noto Sans KR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관심사에 따라 코드가 분리되어 </a:t>
            </a:r>
            <a:r>
              <a:rPr lang="ko-KR" altLang="en-US" sz="2800" b="0" i="0" u="none" strike="noStrike" dirty="0" err="1">
                <a:solidFill>
                  <a:schemeClr val="tx1"/>
                </a:solidFill>
                <a:effectLst/>
                <a:latin typeface="Noto Sans KR"/>
              </a:rPr>
              <a:t>가독성이</a:t>
            </a: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 높아진다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Model, View, Template </a:t>
            </a: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간의 독립성을 유지할 수 있다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. </a:t>
            </a:r>
          </a:p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모듈 간의 결합도 느슨해져 변경 사항의 범위가 줄어든다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화면 디자이너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en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DB </a:t>
            </a: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개발자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응용 </a:t>
            </a:r>
            <a:r>
              <a:rPr lang="en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SW </a:t>
            </a:r>
            <a:r>
              <a:rPr lang="ko-KR" altLang="en-US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개발자 간의 협업이 쉬워진다</a:t>
            </a:r>
            <a:r>
              <a:rPr lang="en-US" altLang="ko-KR" sz="28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35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5878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Django의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DB처리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방식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2BAF3-A367-904F-94D1-6A20C572D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"/>
          <a:stretch/>
        </p:blipFill>
        <p:spPr>
          <a:xfrm>
            <a:off x="3597509" y="954589"/>
            <a:ext cx="4996981" cy="16115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35DE1B-0ED4-AD40-A790-DAD74CC12E8A}"/>
              </a:ext>
            </a:extLst>
          </p:cNvPr>
          <p:cNvSpPr/>
          <p:nvPr/>
        </p:nvSpPr>
        <p:spPr>
          <a:xfrm>
            <a:off x="584056" y="2795531"/>
            <a:ext cx="1177787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/>
              <a:t>Django</a:t>
            </a:r>
            <a:r>
              <a:rPr lang="ko-KR" altLang="en-US" sz="2500" dirty="0"/>
              <a:t>의 </a:t>
            </a:r>
            <a:r>
              <a:rPr lang="en" altLang="ko-KR" sz="2500" dirty="0"/>
              <a:t>DB</a:t>
            </a:r>
            <a:r>
              <a:rPr lang="ko-KR" altLang="en-US" sz="2500" dirty="0"/>
              <a:t>처리는 </a:t>
            </a:r>
            <a:r>
              <a:rPr lang="en" altLang="ko-KR" sz="2500" b="1" dirty="0"/>
              <a:t>ORM(Object Relational Mapping)</a:t>
            </a:r>
            <a:r>
              <a:rPr lang="ko-KR" altLang="en-US" sz="2500" b="1" dirty="0"/>
              <a:t>기법</a:t>
            </a:r>
            <a:r>
              <a:rPr lang="ko-KR" altLang="en-US" sz="2500" dirty="0"/>
              <a:t>을 사용한다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endParaRPr lang="en-US" altLang="ko-KR" sz="2500" dirty="0"/>
          </a:p>
          <a:p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</a:rPr>
              <a:t>객체</a:t>
            </a: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</a:rPr>
              <a:t>(Object)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의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</a:rPr>
              <a:t>관계</a:t>
            </a: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</a:rPr>
              <a:t>(Relational)</a:t>
            </a:r>
            <a:r>
              <a:rPr lang="ko-KR" altLang="en-US" sz="2500" dirty="0" err="1">
                <a:solidFill>
                  <a:schemeClr val="accent3">
                    <a:lumMod val="75000"/>
                  </a:schemeClr>
                </a:solidFill>
              </a:rPr>
              <a:t>를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</a:rPr>
              <a:t>연결</a:t>
            </a: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</a:rPr>
              <a:t>(Mapping)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해준다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US" altLang="ko-KR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Model</a:t>
            </a:r>
            <a:r>
              <a:rPr lang="ko-KR" altLang="en-US" sz="2200" dirty="0">
                <a:solidFill>
                  <a:schemeClr val="tx1"/>
                </a:solidFill>
              </a:rPr>
              <a:t>이란</a:t>
            </a:r>
            <a:r>
              <a:rPr lang="en-US" altLang="ko-KR" sz="2200" dirty="0">
                <a:solidFill>
                  <a:schemeClr val="tx1"/>
                </a:solidFill>
              </a:rPr>
              <a:t>,</a:t>
            </a:r>
            <a:r>
              <a:rPr lang="ko-KR" altLang="en-US" sz="2200" dirty="0">
                <a:solidFill>
                  <a:schemeClr val="tx1"/>
                </a:solidFill>
              </a:rPr>
              <a:t> 테이블을 정의하는 장고의 클래스를 의미하며</a:t>
            </a:r>
            <a:r>
              <a:rPr lang="en-US" altLang="ko-KR" sz="2200" dirty="0">
                <a:solidFill>
                  <a:schemeClr val="tx1"/>
                </a:solidFill>
              </a:rPr>
              <a:t>,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 err="1">
                <a:solidFill>
                  <a:schemeClr val="tx1"/>
                </a:solidFill>
              </a:rPr>
              <a:t>models.py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>
                <a:solidFill>
                  <a:schemeClr val="tx1"/>
                </a:solidFill>
              </a:rPr>
              <a:t>파일에 테이블 관련 사항들을 정의한다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700" dirty="0"/>
          </a:p>
          <a:p>
            <a:r>
              <a:rPr lang="ko-KR" altLang="en-US" sz="2000" dirty="0"/>
              <a:t>테이블 </a:t>
            </a:r>
            <a:r>
              <a:rPr lang="en-US" altLang="ko-KR" sz="2000" dirty="0"/>
              <a:t>			==</a:t>
            </a:r>
            <a:r>
              <a:rPr lang="ko-KR" altLang="en-US" sz="2000" dirty="0"/>
              <a:t> </a:t>
            </a:r>
            <a:r>
              <a:rPr lang="en-US" altLang="ko-KR" sz="2000" dirty="0"/>
              <a:t>		</a:t>
            </a:r>
            <a:r>
              <a:rPr lang="ko-KR" altLang="en-US" sz="2000" dirty="0"/>
              <a:t>클래스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" altLang="ko-KR" sz="2000" dirty="0" err="1">
                <a:solidFill>
                  <a:schemeClr val="accent3">
                    <a:lumMod val="75000"/>
                  </a:schemeClr>
                </a:solidFill>
              </a:rPr>
              <a:t>django.db.models.Model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클래스 상속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br>
              <a:rPr lang="en-US" altLang="ko-KR" sz="2000" dirty="0"/>
            </a:br>
            <a:r>
              <a:rPr lang="ko-KR" altLang="en-US" sz="2000" dirty="0"/>
              <a:t>테이블의 컬럼</a:t>
            </a:r>
            <a:r>
              <a:rPr lang="en-US" altLang="ko-KR" sz="2000" dirty="0"/>
              <a:t>	</a:t>
            </a:r>
            <a:r>
              <a:rPr lang="ko-KR" altLang="en-US" sz="2000" dirty="0"/>
              <a:t> </a:t>
            </a:r>
            <a:r>
              <a:rPr lang="en-US" altLang="ko-KR" sz="2000" dirty="0"/>
              <a:t>	==</a:t>
            </a:r>
            <a:r>
              <a:rPr lang="ko-KR" altLang="en-US" sz="2000" dirty="0"/>
              <a:t> </a:t>
            </a:r>
            <a:r>
              <a:rPr lang="en-US" altLang="ko-KR" sz="2000" dirty="0"/>
              <a:t>		</a:t>
            </a:r>
            <a:r>
              <a:rPr lang="ko-KR" altLang="en-US" sz="2000" dirty="0"/>
              <a:t>클래스의 속성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(models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</a:rPr>
              <a:t>의 필드 사용</a:t>
            </a:r>
            <a:r>
              <a:rPr lang="en-US" altLang="ko-KR" sz="2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  <a:p>
            <a:endParaRPr lang="en-US" altLang="ko-KR" sz="1500" dirty="0"/>
          </a:p>
        </p:txBody>
      </p:sp>
      <p:sp>
        <p:nvSpPr>
          <p:cNvPr id="9" name="Google Shape;141;p5">
            <a:extLst>
              <a:ext uri="{FF2B5EF4-FFF2-40B4-BE49-F238E27FC236}">
                <a16:creationId xmlns:a16="http://schemas.microsoft.com/office/drawing/2014/main" id="{0A1DEEA5-6DAF-4E41-8E31-9172F77A0AEC}"/>
              </a:ext>
            </a:extLst>
          </p:cNvPr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A39CC-F901-DF4D-A5CE-C258EBE746D0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5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5878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Django의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DB처리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방식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1;p5">
            <a:extLst>
              <a:ext uri="{FF2B5EF4-FFF2-40B4-BE49-F238E27FC236}">
                <a16:creationId xmlns:a16="http://schemas.microsoft.com/office/drawing/2014/main" id="{0A1DEEA5-6DAF-4E41-8E31-9172F77A0AEC}"/>
              </a:ext>
            </a:extLst>
          </p:cNvPr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A39CC-F901-DF4D-A5CE-C258EBE746D0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705F4D-3351-DC40-B8C1-A60539F6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77" y="1026426"/>
            <a:ext cx="9422223" cy="46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7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5878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Django의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DB처리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방식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1;p5">
            <a:extLst>
              <a:ext uri="{FF2B5EF4-FFF2-40B4-BE49-F238E27FC236}">
                <a16:creationId xmlns:a16="http://schemas.microsoft.com/office/drawing/2014/main" id="{0A1DEEA5-6DAF-4E41-8E31-9172F77A0AEC}"/>
              </a:ext>
            </a:extLst>
          </p:cNvPr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Migration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B2D558-608F-CD45-B36F-0B6169785F7A}"/>
              </a:ext>
            </a:extLst>
          </p:cNvPr>
          <p:cNvSpPr/>
          <p:nvPr/>
        </p:nvSpPr>
        <p:spPr>
          <a:xfrm>
            <a:off x="584056" y="2868441"/>
            <a:ext cx="11707219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/>
              <a:t>Model</a:t>
            </a:r>
            <a:r>
              <a:rPr lang="ko-KR" altLang="en-US" sz="2000" dirty="0"/>
              <a:t>에 변경 사항이 생기면 </a:t>
            </a:r>
            <a:r>
              <a:rPr lang="en" altLang="ko-KR" sz="2000" dirty="0"/>
              <a:t>DB</a:t>
            </a:r>
            <a:r>
              <a:rPr lang="ko-KR" altLang="en-US" sz="2000" dirty="0"/>
              <a:t>도 변경되므로 </a:t>
            </a:r>
            <a:r>
              <a:rPr lang="en" altLang="ko-KR" sz="2000" dirty="0"/>
              <a:t>Model</a:t>
            </a:r>
            <a:r>
              <a:rPr lang="ko-KR" altLang="en-US" sz="2000" dirty="0"/>
              <a:t>의 변경 내역을 </a:t>
            </a:r>
            <a:r>
              <a:rPr lang="en" altLang="ko-KR" sz="2000" dirty="0"/>
              <a:t>DB</a:t>
            </a:r>
            <a:r>
              <a:rPr lang="ko-KR" altLang="en-US" sz="2000" dirty="0"/>
              <a:t>에게 알려줘야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이때 </a:t>
            </a:r>
            <a:r>
              <a:rPr lang="en" altLang="ko-KR" sz="2000" u="sng" dirty="0"/>
              <a:t>Model</a:t>
            </a:r>
            <a:r>
              <a:rPr lang="ko-KR" altLang="en-US" sz="2000" u="sng" dirty="0"/>
              <a:t>의 변경 내역을 </a:t>
            </a:r>
            <a:r>
              <a:rPr lang="en" altLang="ko-KR" sz="2000" u="sng" dirty="0"/>
              <a:t>DB </a:t>
            </a:r>
            <a:r>
              <a:rPr lang="ko-KR" altLang="en-US" sz="2000" u="sng" dirty="0"/>
              <a:t>스키마에 적용시키는 방법</a:t>
            </a:r>
            <a:r>
              <a:rPr lang="ko-KR" altLang="en-US" sz="2000" dirty="0"/>
              <a:t>이 </a:t>
            </a:r>
            <a:r>
              <a:rPr lang="en" altLang="ko-KR" sz="2000" b="1" dirty="0"/>
              <a:t>Migration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python </a:t>
            </a:r>
            <a:r>
              <a:rPr lang="en-US" altLang="ko-KR" sz="1800" dirty="0" err="1"/>
              <a:t>manage.py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makemigrations</a:t>
            </a:r>
            <a:r>
              <a:rPr lang="en-US" altLang="ko-KR" sz="1800" dirty="0"/>
              <a:t> (app)</a:t>
            </a:r>
            <a:r>
              <a:rPr lang="ko-KR" altLang="en-US" sz="1800" dirty="0"/>
              <a:t> </a:t>
            </a:r>
            <a:r>
              <a:rPr lang="en-US" altLang="ko-KR" sz="1800" dirty="0"/>
              <a:t>	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(app)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은 생략 가능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altLang="ko-KR" sz="1700" dirty="0"/>
          </a:p>
          <a:p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애플리케이션 디렉터리 하위에 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migrations/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을 만든다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endParaRPr lang="en-US" altLang="ko-KR" sz="1700" dirty="0"/>
          </a:p>
          <a:p>
            <a:r>
              <a:rPr lang="en-US" altLang="ko-KR" sz="1800" dirty="0"/>
              <a:t>python </a:t>
            </a:r>
            <a:r>
              <a:rPr lang="en-US" altLang="ko-KR" sz="1800" dirty="0" err="1"/>
              <a:t>manage.py</a:t>
            </a:r>
            <a:r>
              <a:rPr lang="en-US" altLang="ko-KR" sz="1800" dirty="0"/>
              <a:t> migrate (app)</a:t>
            </a:r>
          </a:p>
          <a:p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migrations/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정보를 추출하여 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DB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에 반영한다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. (= 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테이블 생성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  <a:p>
            <a:endParaRPr lang="en-US" altLang="ko-KR" sz="17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1800" dirty="0"/>
              <a:t>python </a:t>
            </a:r>
            <a:r>
              <a:rPr lang="en-US" altLang="ko-KR" sz="1800" dirty="0" err="1"/>
              <a:t>manage.py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showmigrations</a:t>
            </a:r>
            <a:r>
              <a:rPr lang="en-US" altLang="ko-KR" sz="1800" dirty="0"/>
              <a:t> (app)</a:t>
            </a:r>
          </a:p>
          <a:p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</a:rPr>
              <a:t>마이그레이션별 적용 여부를 알 수 있다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070A3-8A5F-FF40-B99F-F3FFF75C1210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339B27-DF1C-744F-9F6A-7F8197281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"/>
          <a:stretch/>
        </p:blipFill>
        <p:spPr>
          <a:xfrm>
            <a:off x="3597509" y="1082050"/>
            <a:ext cx="4996981" cy="16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35878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Django의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DB처리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방식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1;p5">
            <a:extLst>
              <a:ext uri="{FF2B5EF4-FFF2-40B4-BE49-F238E27FC236}">
                <a16:creationId xmlns:a16="http://schemas.microsoft.com/office/drawing/2014/main" id="{0A1DEEA5-6DAF-4E41-8E31-9172F77A0AEC}"/>
              </a:ext>
            </a:extLst>
          </p:cNvPr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Migration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070A3-8A5F-FF40-B99F-F3FFF75C1210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34371-DCC0-544B-9BAC-3A1F18646F2C}"/>
              </a:ext>
            </a:extLst>
          </p:cNvPr>
          <p:cNvSpPr txBox="1"/>
          <p:nvPr/>
        </p:nvSpPr>
        <p:spPr>
          <a:xfrm>
            <a:off x="917629" y="2261792"/>
            <a:ext cx="110585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tx1"/>
                </a:solidFill>
              </a:rPr>
              <a:t>결론은</a:t>
            </a:r>
            <a:r>
              <a:rPr lang="en-US" altLang="ko-KR" sz="4000" b="1" dirty="0">
                <a:solidFill>
                  <a:schemeClr val="tx1"/>
                </a:solidFill>
              </a:rPr>
              <a:t>,</a:t>
            </a:r>
            <a:r>
              <a:rPr lang="ko-KR" altLang="en-US" sz="4000" b="1" dirty="0">
                <a:solidFill>
                  <a:schemeClr val="tx1"/>
                </a:solidFill>
              </a:rPr>
              <a:t> </a:t>
            </a:r>
            <a:endParaRPr lang="en-US" altLang="ko-KR" sz="4000" dirty="0">
              <a:solidFill>
                <a:schemeClr val="tx1"/>
              </a:solidFill>
            </a:endParaRPr>
          </a:p>
          <a:p>
            <a:r>
              <a:rPr lang="en-US" altLang="ko-KR" sz="4000" b="1" dirty="0" err="1"/>
              <a:t>models.py</a:t>
            </a:r>
            <a:r>
              <a:rPr lang="ko-KR" altLang="en-US" sz="4000" dirty="0"/>
              <a:t>에 변경사항이 생길 때 마다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r>
              <a:rPr lang="en-US" altLang="ko-KR" sz="4000" b="1" dirty="0"/>
              <a:t>python </a:t>
            </a:r>
            <a:r>
              <a:rPr lang="en-US" altLang="ko-KR" sz="4000" b="1" dirty="0" err="1"/>
              <a:t>manage.py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makemigrations</a:t>
            </a:r>
            <a:r>
              <a:rPr lang="ko-KR" altLang="en-US" sz="4000" dirty="0"/>
              <a:t>와 </a:t>
            </a:r>
            <a:br>
              <a:rPr lang="en-US" altLang="ko-KR" sz="4000" dirty="0"/>
            </a:br>
            <a:r>
              <a:rPr lang="en-US" altLang="ko-KR" sz="4000" b="1" dirty="0"/>
              <a:t>python </a:t>
            </a:r>
            <a:r>
              <a:rPr lang="en-US" altLang="ko-KR" sz="4000" b="1" dirty="0" err="1"/>
              <a:t>manage.py</a:t>
            </a:r>
            <a:r>
              <a:rPr lang="en-US" altLang="ko-KR" sz="4000" b="1" dirty="0"/>
              <a:t> migrate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해주시면 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53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>
                <a:solidFill>
                  <a:schemeClr val="dk1"/>
                </a:solidFill>
              </a:rPr>
              <a:t>TV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C6668C-9C1C-4F48-BA6A-A05E0D12D1EF}"/>
              </a:ext>
            </a:extLst>
          </p:cNvPr>
          <p:cNvSpPr/>
          <p:nvPr/>
        </p:nvSpPr>
        <p:spPr>
          <a:xfrm>
            <a:off x="1989034" y="1225133"/>
            <a:ext cx="7943325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django.db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models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# Create your models here.</a:t>
            </a: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class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8BE9FD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i="1" dirty="0" err="1">
                <a:solidFill>
                  <a:srgbClr val="8BE9FD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models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.</a:t>
            </a:r>
            <a:r>
              <a:rPr lang="en-US" altLang="ko-KR" sz="2000" i="1" dirty="0" err="1">
                <a:solidFill>
                  <a:srgbClr val="8BE9FD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Model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title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models.</a:t>
            </a:r>
            <a:r>
              <a:rPr lang="en-US" altLang="ko-KR" sz="20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CharField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i="1" dirty="0" err="1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max_length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200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content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models.</a:t>
            </a:r>
            <a:r>
              <a:rPr lang="en-US" altLang="ko-KR" sz="20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TextField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()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__str__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i="1" dirty="0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self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.title</a:t>
            </a:r>
            <a:endParaRPr lang="ko-KR" altLang="ko-KR" sz="20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5F750-907F-DA45-A449-1A0A7C1775EF}"/>
              </a:ext>
            </a:extLst>
          </p:cNvPr>
          <p:cNvSpPr txBox="1"/>
          <p:nvPr/>
        </p:nvSpPr>
        <p:spPr>
          <a:xfrm>
            <a:off x="1657532" y="4640016"/>
            <a:ext cx="9321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python </a:t>
            </a:r>
            <a:r>
              <a:rPr kumimoji="1" lang="en-US" altLang="ko-KR" sz="2400" dirty="0" err="1"/>
              <a:t>manage.py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makemigrations</a:t>
            </a:r>
            <a:r>
              <a:rPr kumimoji="1" lang="en-US" altLang="ko-KR" sz="2400" dirty="0"/>
              <a:t>		</a:t>
            </a:r>
            <a:r>
              <a:rPr kumimoji="1" lang="en-US" altLang="ko-KR" sz="1500" dirty="0">
                <a:solidFill>
                  <a:schemeClr val="accent3">
                    <a:lumMod val="75000"/>
                  </a:schemeClr>
                </a:solidFill>
              </a:rPr>
              <a:t>migrations</a:t>
            </a:r>
            <a:r>
              <a:rPr kumimoji="1" lang="ko-KR" altLang="en-US" sz="1500" dirty="0">
                <a:solidFill>
                  <a:schemeClr val="accent3">
                    <a:lumMod val="75000"/>
                  </a:schemeClr>
                </a:solidFill>
              </a:rPr>
              <a:t>만들기</a:t>
            </a:r>
            <a:endParaRPr kumimoji="1" lang="en-US" altLang="ko-KR" sz="1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en-US" altLang="ko-KR" sz="2400" dirty="0"/>
              <a:t>python </a:t>
            </a:r>
            <a:r>
              <a:rPr kumimoji="1" lang="en-US" altLang="ko-KR" sz="2400" dirty="0" err="1"/>
              <a:t>manage.py</a:t>
            </a:r>
            <a:r>
              <a:rPr kumimoji="1" lang="en-US" altLang="ko-KR" sz="2400" dirty="0"/>
              <a:t> migrate				</a:t>
            </a:r>
            <a:r>
              <a:rPr kumimoji="1" lang="en-US" altLang="ko-KR" sz="1500" dirty="0">
                <a:solidFill>
                  <a:schemeClr val="accent3">
                    <a:lumMod val="75000"/>
                  </a:schemeClr>
                </a:solidFill>
              </a:rPr>
              <a:t>DB</a:t>
            </a:r>
            <a:r>
              <a:rPr kumimoji="1" lang="ko-KR" altLang="en-US" sz="1500" dirty="0">
                <a:solidFill>
                  <a:schemeClr val="accent3">
                    <a:lumMod val="75000"/>
                  </a:schemeClr>
                </a:solidFill>
              </a:rPr>
              <a:t>에 반영</a:t>
            </a:r>
            <a:endParaRPr kumimoji="1" lang="en-US" altLang="ko-KR" sz="1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en-US" altLang="ko-KR" sz="2400" dirty="0"/>
              <a:t>python </a:t>
            </a:r>
            <a:r>
              <a:rPr kumimoji="1" lang="en-US" altLang="ko-KR" sz="2400" dirty="0" err="1"/>
              <a:t>manage.py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createsuperuser</a:t>
            </a:r>
            <a:r>
              <a:rPr kumimoji="1" lang="en-US" altLang="ko-KR" sz="2400" dirty="0"/>
              <a:t> 		</a:t>
            </a:r>
            <a:r>
              <a:rPr kumimoji="1" lang="ko-KR" altLang="en-US" sz="1500" dirty="0">
                <a:solidFill>
                  <a:schemeClr val="accent3">
                    <a:lumMod val="75000"/>
                  </a:schemeClr>
                </a:solidFill>
              </a:rPr>
              <a:t>관리자 계정 생성</a:t>
            </a:r>
            <a:endParaRPr kumimoji="1" lang="en-US" altLang="ko-KR" sz="15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en-US" altLang="ko-KR" sz="2400" dirty="0"/>
              <a:t>python </a:t>
            </a:r>
            <a:r>
              <a:rPr kumimoji="1" lang="en-US" altLang="ko-KR" sz="2400" dirty="0" err="1"/>
              <a:t>manage.py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runserver</a:t>
            </a:r>
            <a:r>
              <a:rPr kumimoji="1" lang="en-US" altLang="ko-KR" sz="2400" dirty="0"/>
              <a:t>			</a:t>
            </a:r>
            <a:r>
              <a:rPr kumimoji="1" lang="ko-KR" altLang="en-US" sz="1500" dirty="0">
                <a:solidFill>
                  <a:srgbClr val="A5A5A5">
                    <a:lumMod val="75000"/>
                  </a:srgbClr>
                </a:solidFill>
              </a:rPr>
              <a:t>로컬 서버에서 장고 서버 실행</a:t>
            </a:r>
            <a:endParaRPr kumimoji="1" lang="ko-KR" altLang="en-US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A38E56-5683-A74B-B9AA-6A6DF88E684E}"/>
              </a:ext>
            </a:extLst>
          </p:cNvPr>
          <p:cNvSpPr/>
          <p:nvPr/>
        </p:nvSpPr>
        <p:spPr>
          <a:xfrm>
            <a:off x="1989036" y="917356"/>
            <a:ext cx="4523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</a:t>
            </a:r>
            <a:r>
              <a:rPr lang="en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models.py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17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b="1" dirty="0">
                <a:solidFill>
                  <a:schemeClr val="dk1"/>
                </a:solidFill>
              </a:rPr>
              <a:t>TV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C6668C-9C1C-4F48-BA6A-A05E0D12D1EF}"/>
              </a:ext>
            </a:extLst>
          </p:cNvPr>
          <p:cNvSpPr/>
          <p:nvPr/>
        </p:nvSpPr>
        <p:spPr>
          <a:xfrm>
            <a:off x="883123" y="2178367"/>
            <a:ext cx="550319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django.contrib</a:t>
            </a:r>
            <a:r>
              <a:rPr lang="en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admin</a:t>
            </a:r>
          </a:p>
          <a:p>
            <a:r>
              <a:rPr lang="en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.models </a:t>
            </a:r>
            <a:r>
              <a:rPr lang="en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Post </a:t>
            </a:r>
          </a:p>
          <a:p>
            <a:endParaRPr lang="en" altLang="ko-KR" sz="2000" dirty="0">
              <a:solidFill>
                <a:srgbClr val="F8F8F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Register your models here.</a:t>
            </a:r>
            <a:endParaRPr lang="en" altLang="ko-KR" sz="2000" dirty="0">
              <a:solidFill>
                <a:srgbClr val="F8F8F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admin.site.</a:t>
            </a:r>
            <a:r>
              <a:rPr lang="en" altLang="ko-KR" sz="2000" dirty="0" err="1">
                <a:solidFill>
                  <a:srgbClr val="50FA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register</a:t>
            </a:r>
            <a:r>
              <a:rPr lang="en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(Post)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D3790-F654-0846-8339-0E4D6D254B04}"/>
              </a:ext>
            </a:extLst>
          </p:cNvPr>
          <p:cNvSpPr txBox="1"/>
          <p:nvPr/>
        </p:nvSpPr>
        <p:spPr>
          <a:xfrm>
            <a:off x="1439002" y="4312726"/>
            <a:ext cx="9878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장고의 </a:t>
            </a:r>
            <a:r>
              <a:rPr kumimoji="1" lang="en-US" altLang="ko-KR" sz="2000" dirty="0"/>
              <a:t>admin</a:t>
            </a:r>
            <a:r>
              <a:rPr kumimoji="1" lang="ko-KR" altLang="en-US" sz="2000" dirty="0"/>
              <a:t>페이지는 많은 기능을 제공해줍니다</a:t>
            </a:r>
            <a:r>
              <a:rPr kumimoji="1" lang="en-US" altLang="ko-KR" sz="2000" dirty="0"/>
              <a:t>!</a:t>
            </a:r>
            <a:br>
              <a:rPr kumimoji="1" lang="en-US" altLang="ko-KR" sz="2000" dirty="0"/>
            </a:br>
            <a:r>
              <a:rPr kumimoji="1" lang="en-US" altLang="ko-KR" sz="2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</a:rPr>
              <a:t>간단한 데이터베이스 </a:t>
            </a:r>
            <a:r>
              <a:rPr kumimoji="1" lang="en-US" altLang="ko-KR" sz="2000" dirty="0">
                <a:solidFill>
                  <a:schemeClr val="accent3">
                    <a:lumMod val="75000"/>
                  </a:schemeClr>
                </a:solidFill>
              </a:rPr>
              <a:t>CRUD,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-US" altLang="ko-KR" sz="2000" dirty="0" err="1">
                <a:solidFill>
                  <a:schemeClr val="accent3">
                    <a:lumMod val="75000"/>
                  </a:schemeClr>
                </a:solidFill>
              </a:rPr>
              <a:t>admin.ModelAdmin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</a:rPr>
              <a:t>상속을 통한 여러 </a:t>
            </a:r>
            <a:r>
              <a:rPr kumimoji="1" lang="ko-KR" altLang="en-US" sz="2000" dirty="0" err="1">
                <a:solidFill>
                  <a:schemeClr val="accent3">
                    <a:lumMod val="75000"/>
                  </a:schemeClr>
                </a:solidFill>
              </a:rPr>
              <a:t>커스터마이징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</a:rPr>
              <a:t> 등</a:t>
            </a:r>
            <a:r>
              <a:rPr kumimoji="1" lang="en-US" altLang="ko-KR" sz="2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endParaRPr kumimoji="1" lang="en-US" altLang="ko-K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BF8E3-75AB-464C-9CD4-B104F4CAF9E1}"/>
              </a:ext>
            </a:extLst>
          </p:cNvPr>
          <p:cNvSpPr txBox="1"/>
          <p:nvPr/>
        </p:nvSpPr>
        <p:spPr>
          <a:xfrm>
            <a:off x="3593782" y="863283"/>
            <a:ext cx="801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err="1"/>
              <a:t>models.py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작성 후</a:t>
            </a:r>
            <a:r>
              <a:rPr kumimoji="1" lang="en-US" altLang="ko-KR" sz="2000" b="1" dirty="0"/>
              <a:t>, </a:t>
            </a:r>
          </a:p>
          <a:p>
            <a:r>
              <a:rPr kumimoji="1" lang="en-US" altLang="ko-KR" sz="2000" b="1" dirty="0"/>
              <a:t>admin</a:t>
            </a:r>
            <a:r>
              <a:rPr kumimoji="1" lang="ko-KR" altLang="en-US" sz="2000" b="1" dirty="0"/>
              <a:t>페이지에서 볼 수 있도록 </a:t>
            </a:r>
            <a:r>
              <a:rPr kumimoji="1" lang="en-US" altLang="ko-KR" sz="2000" b="1" dirty="0" err="1"/>
              <a:t>admin.py</a:t>
            </a:r>
            <a:r>
              <a:rPr kumimoji="1" lang="ko-KR" altLang="en-US" sz="2000" b="1" dirty="0"/>
              <a:t>에 등록해줍니다</a:t>
            </a:r>
            <a:r>
              <a:rPr kumimoji="1" lang="en-US" altLang="ko-KR" sz="2000" b="1" dirty="0"/>
              <a:t>. </a:t>
            </a:r>
            <a:endParaRPr kumimoji="1"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5CB3EB-E149-5949-A7D2-DA7D716F4701}"/>
              </a:ext>
            </a:extLst>
          </p:cNvPr>
          <p:cNvSpPr/>
          <p:nvPr/>
        </p:nvSpPr>
        <p:spPr>
          <a:xfrm>
            <a:off x="836045" y="184087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</a:t>
            </a:r>
            <a:r>
              <a:rPr lang="en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admin.py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B18F7-3786-7140-9C69-A12DFE72CB80}"/>
              </a:ext>
            </a:extLst>
          </p:cNvPr>
          <p:cNvSpPr txBox="1"/>
          <p:nvPr/>
        </p:nvSpPr>
        <p:spPr>
          <a:xfrm>
            <a:off x="1882239" y="5327328"/>
            <a:ext cx="9233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admin </a:t>
            </a:r>
            <a:r>
              <a:rPr kumimoji="1" lang="ko-KR" altLang="en-US" sz="3000" b="1" dirty="0"/>
              <a:t>페이지에서 직접 </a:t>
            </a:r>
            <a:r>
              <a:rPr kumimoji="1" lang="en-US" altLang="ko-KR" sz="3000" b="1" dirty="0"/>
              <a:t>Post</a:t>
            </a:r>
            <a:r>
              <a:rPr kumimoji="1" lang="ko-KR" altLang="en-US" sz="3000" b="1" dirty="0" err="1"/>
              <a:t>를</a:t>
            </a:r>
            <a:r>
              <a:rPr kumimoji="1" lang="ko-KR" altLang="en-US" sz="3000" b="1" dirty="0"/>
              <a:t> 추가해보세요</a:t>
            </a:r>
            <a:r>
              <a:rPr kumimoji="1" lang="en-US" altLang="ko-KR" sz="3000" b="1" dirty="0"/>
              <a:t>!</a:t>
            </a:r>
            <a:r>
              <a:rPr kumimoji="1" lang="ko-KR" altLang="en-US" sz="3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3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5" y="375425"/>
            <a:ext cx="245018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수강신청 </a:t>
            </a:r>
            <a:r>
              <a:rPr lang="ko-KR" altLang="en-US" sz="2400" b="1" dirty="0" err="1">
                <a:solidFill>
                  <a:schemeClr val="dk1"/>
                </a:solidFill>
              </a:rPr>
              <a:t>알리미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7F7F7F"/>
                </a:solidFill>
              </a:rPr>
              <a:t>앞광고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9D638-8912-BC4A-9E30-07A20C4CB961}"/>
              </a:ext>
            </a:extLst>
          </p:cNvPr>
          <p:cNvSpPr txBox="1"/>
          <p:nvPr/>
        </p:nvSpPr>
        <p:spPr>
          <a:xfrm>
            <a:off x="3037641" y="771884"/>
            <a:ext cx="97628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2000" dirty="0">
                <a:hlinkClick r:id="rId3"/>
              </a:rPr>
              <a:t>https://ku-sugang.notion.site/ku-sugang/9f2735e373e54e1aa5aed825405aa94b/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D4283-6ADA-F043-B53F-40B1541A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48" y="1340780"/>
            <a:ext cx="2661738" cy="4758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1A75E6-4E41-634B-B8EB-7E386A50D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885" y="1340780"/>
            <a:ext cx="2661738" cy="4745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35A135-3955-7F4D-BE06-84750FB06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027"/>
          <a:stretch/>
        </p:blipFill>
        <p:spPr>
          <a:xfrm>
            <a:off x="5595622" y="2530579"/>
            <a:ext cx="6598991" cy="19546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945AFF-10F4-9844-83F3-35942059D0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454"/>
          <a:stretch/>
        </p:blipFill>
        <p:spPr>
          <a:xfrm>
            <a:off x="5641979" y="4705554"/>
            <a:ext cx="6506278" cy="14876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BC90BF2-9408-1C4E-B382-C67A82D8BD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313" y="1408622"/>
            <a:ext cx="6411920" cy="7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4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admin </a:t>
            </a:r>
            <a:r>
              <a:rPr lang="en-US" sz="2400" b="1" dirty="0" err="1">
                <a:solidFill>
                  <a:schemeClr val="dk1"/>
                </a:solidFill>
              </a:rPr>
              <a:t>페이지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E8FE4-E781-1345-B14E-C2908F47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52" y="1260088"/>
            <a:ext cx="8153973" cy="43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admin </a:t>
            </a:r>
            <a:r>
              <a:rPr lang="en-US" sz="2400" b="1" dirty="0" err="1">
                <a:solidFill>
                  <a:schemeClr val="dk1"/>
                </a:solidFill>
              </a:rPr>
              <a:t>페이지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71124-8D61-DC46-89A6-A13A514D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59" y="1441469"/>
            <a:ext cx="8620125" cy="45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5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admin </a:t>
            </a:r>
            <a:r>
              <a:rPr lang="en-US" sz="2400" b="1" dirty="0" err="1">
                <a:solidFill>
                  <a:schemeClr val="dk1"/>
                </a:solidFill>
              </a:rPr>
              <a:t>페이지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F7951-D41C-F64E-BE9E-BC8DCFB0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777" y="1329083"/>
            <a:ext cx="7374445" cy="39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admin </a:t>
            </a:r>
            <a:r>
              <a:rPr lang="en-US" sz="2400" b="1" dirty="0" err="1">
                <a:solidFill>
                  <a:schemeClr val="dk1"/>
                </a:solidFill>
              </a:rPr>
              <a:t>페이지</a:t>
            </a:r>
            <a:endParaRPr lang="ko-KR" alt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17B307-8AEF-4A4E-94D1-0155923A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88" y="1212474"/>
            <a:ext cx="7944424" cy="42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>
                <a:solidFill>
                  <a:schemeClr val="dk1"/>
                </a:solidFill>
              </a:rPr>
              <a:t>V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C6668C-9C1C-4F48-BA6A-A05E0D12D1EF}"/>
              </a:ext>
            </a:extLst>
          </p:cNvPr>
          <p:cNvSpPr/>
          <p:nvPr/>
        </p:nvSpPr>
        <p:spPr>
          <a:xfrm>
            <a:off x="779607" y="2196322"/>
            <a:ext cx="5503198" cy="24263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admin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django.urls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path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app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views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urlpatterns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admin/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admin.site.urls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ts val="1350"/>
              </a:lnSpc>
            </a:pP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views.home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708E2-3B30-B843-9F63-F36B241B94E1}"/>
              </a:ext>
            </a:extLst>
          </p:cNvPr>
          <p:cNvSpPr txBox="1"/>
          <p:nvPr/>
        </p:nvSpPr>
        <p:spPr>
          <a:xfrm>
            <a:off x="2830283" y="837049"/>
            <a:ext cx="8663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T</a:t>
            </a:r>
            <a:r>
              <a:rPr kumimoji="1" lang="ko-KR" altLang="en-US" sz="2500" b="1" dirty="0"/>
              <a:t>로 들어가기 전에</a:t>
            </a:r>
            <a:r>
              <a:rPr kumimoji="1" lang="en-US" altLang="ko-KR" sz="2500" b="1" dirty="0"/>
              <a:t>,</a:t>
            </a:r>
            <a:r>
              <a:rPr kumimoji="1" lang="ko-KR" altLang="en-US" sz="2500" b="1" dirty="0"/>
              <a:t> </a:t>
            </a:r>
            <a:r>
              <a:rPr kumimoji="1" lang="en-US" altLang="ko-KR" sz="2500" b="1" dirty="0" err="1"/>
              <a:t>urls.py</a:t>
            </a:r>
            <a:r>
              <a:rPr kumimoji="1" lang="ko-KR" altLang="en-US" sz="2500" b="1" dirty="0"/>
              <a:t>에서 </a:t>
            </a:r>
            <a:r>
              <a:rPr kumimoji="1" lang="en-US" altLang="ko-KR" sz="2500" b="1" dirty="0" err="1"/>
              <a:t>url</a:t>
            </a:r>
            <a:r>
              <a:rPr kumimoji="1" lang="ko-KR" altLang="en-US" sz="2500" b="1" dirty="0"/>
              <a:t>과 </a:t>
            </a:r>
            <a:r>
              <a:rPr kumimoji="1" lang="en-US" altLang="ko-KR" sz="2500" b="1" dirty="0"/>
              <a:t>View</a:t>
            </a:r>
            <a:r>
              <a:rPr kumimoji="1" lang="ko-KR" altLang="en-US" sz="2500" b="1" dirty="0" err="1"/>
              <a:t>를</a:t>
            </a:r>
            <a:r>
              <a:rPr kumimoji="1" lang="ko-KR" altLang="en-US" sz="2500" b="1" dirty="0"/>
              <a:t> 매핑해줍니다</a:t>
            </a:r>
            <a:r>
              <a:rPr kumimoji="1" lang="en-US" altLang="ko-KR" sz="2500" b="1" dirty="0"/>
              <a:t>.</a:t>
            </a:r>
            <a:endParaRPr kumimoji="1" lang="ko-KR" altLang="en-US" sz="2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7A32C-C234-2A4C-9C47-B3B7223EB564}"/>
              </a:ext>
            </a:extLst>
          </p:cNvPr>
          <p:cNvSpPr/>
          <p:nvPr/>
        </p:nvSpPr>
        <p:spPr>
          <a:xfrm>
            <a:off x="732529" y="187227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project/project/</a:t>
            </a:r>
            <a:r>
              <a:rPr lang="en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urls.py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05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>
                <a:solidFill>
                  <a:schemeClr val="dk1"/>
                </a:solidFill>
              </a:rPr>
              <a:t>V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C6668C-9C1C-4F48-BA6A-A05E0D12D1EF}"/>
              </a:ext>
            </a:extLst>
          </p:cNvPr>
          <p:cNvSpPr/>
          <p:nvPr/>
        </p:nvSpPr>
        <p:spPr>
          <a:xfrm>
            <a:off x="948906" y="1796909"/>
            <a:ext cx="10317192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sz="2000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sz="2000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독후감 블로그</a:t>
            </a:r>
            <a:r>
              <a:rPr lang="en-US" altLang="ko-KR" sz="2000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{{ posts }}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F1B3C-721C-CC48-BD11-8425AA387E46}"/>
              </a:ext>
            </a:extLst>
          </p:cNvPr>
          <p:cNvSpPr txBox="1"/>
          <p:nvPr/>
        </p:nvSpPr>
        <p:spPr>
          <a:xfrm>
            <a:off x="2731008" y="606237"/>
            <a:ext cx="9064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app/</a:t>
            </a:r>
            <a:r>
              <a:rPr kumimoji="1" lang="ko-KR" altLang="en-US" sz="2500" b="1" dirty="0"/>
              <a:t> 에 </a:t>
            </a:r>
            <a:r>
              <a:rPr kumimoji="1" lang="en-US" altLang="ko-KR" sz="2500" b="1" dirty="0"/>
              <a:t>templates</a:t>
            </a:r>
            <a:r>
              <a:rPr kumimoji="1" lang="ko-KR" altLang="en-US" sz="2500" b="1" dirty="0"/>
              <a:t> 폴더를 만들고</a:t>
            </a:r>
            <a:r>
              <a:rPr kumimoji="1" lang="en-US" altLang="ko-KR" sz="2500" b="1" dirty="0"/>
              <a:t>,</a:t>
            </a:r>
            <a:r>
              <a:rPr kumimoji="1" lang="ko-KR" altLang="en-US" sz="2500" b="1" dirty="0"/>
              <a:t> </a:t>
            </a:r>
            <a:r>
              <a:rPr kumimoji="1" lang="en-US" altLang="ko-KR" sz="2500" b="1" dirty="0" err="1"/>
              <a:t>home.html</a:t>
            </a:r>
            <a:r>
              <a:rPr kumimoji="1" lang="ko-KR" altLang="en-US" sz="2500" b="1" dirty="0"/>
              <a:t>을 작성해줍니다</a:t>
            </a:r>
            <a:r>
              <a:rPr kumimoji="1" lang="en-US" altLang="ko-KR" sz="2500" b="1" dirty="0"/>
              <a:t>.</a:t>
            </a:r>
            <a:endParaRPr kumimoji="1" lang="ko-KR" altLang="en-US" sz="25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1F3C76-57B8-CC46-B4D5-99DEC06631A6}"/>
              </a:ext>
            </a:extLst>
          </p:cNvPr>
          <p:cNvSpPr/>
          <p:nvPr/>
        </p:nvSpPr>
        <p:spPr>
          <a:xfrm>
            <a:off x="963932" y="1473019"/>
            <a:ext cx="5819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project/app/templates/</a:t>
            </a:r>
            <a:r>
              <a:rPr lang="en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home.html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6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>
                <a:solidFill>
                  <a:srgbClr val="0070C0"/>
                </a:solidFill>
              </a:rPr>
              <a:t>V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C6668C-9C1C-4F48-BA6A-A05E0D12D1EF}"/>
              </a:ext>
            </a:extLst>
          </p:cNvPr>
          <p:cNvSpPr/>
          <p:nvPr/>
        </p:nvSpPr>
        <p:spPr>
          <a:xfrm>
            <a:off x="917629" y="2513505"/>
            <a:ext cx="8088348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django.shortcuts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render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.models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Post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# Create your views here.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posts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20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all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()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home.html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{ 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posts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: posts })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F1EC12-3587-434C-86D6-614E36C61752}"/>
              </a:ext>
            </a:extLst>
          </p:cNvPr>
          <p:cNvSpPr/>
          <p:nvPr/>
        </p:nvSpPr>
        <p:spPr>
          <a:xfrm>
            <a:off x="870551" y="2151904"/>
            <a:ext cx="3824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</a:t>
            </a:r>
            <a:r>
              <a:rPr lang="en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BFADB-9F9D-2345-8E4F-458FC01AE340}"/>
              </a:ext>
            </a:extLst>
          </p:cNvPr>
          <p:cNvSpPr txBox="1"/>
          <p:nvPr/>
        </p:nvSpPr>
        <p:spPr>
          <a:xfrm>
            <a:off x="5501012" y="1144826"/>
            <a:ext cx="6690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err="1"/>
              <a:t>views.py</a:t>
            </a:r>
            <a:r>
              <a:rPr kumimoji="1" lang="ko-KR" altLang="en-US" sz="2500" b="1" dirty="0"/>
              <a:t>에 </a:t>
            </a:r>
            <a:r>
              <a:rPr kumimoji="1" lang="en-US" altLang="ko-KR" sz="2500" b="1" dirty="0"/>
              <a:t>home</a:t>
            </a:r>
            <a:r>
              <a:rPr kumimoji="1" lang="ko-KR" altLang="en-US" sz="2500" b="1" dirty="0"/>
              <a:t>함수를 추가해줍니다</a:t>
            </a:r>
            <a:r>
              <a:rPr kumimoji="1" lang="en-US" altLang="ko-KR" sz="2500" b="1" dirty="0"/>
              <a:t>.</a:t>
            </a:r>
            <a:endParaRPr kumimoji="1"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57696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9020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F6C4E5-8C09-E743-86F4-9ED57109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91" y="2521809"/>
            <a:ext cx="10523417" cy="18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9020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3B064A-5796-AD47-8D1C-B1869FE9430B}"/>
              </a:ext>
            </a:extLst>
          </p:cNvPr>
          <p:cNvSpPr/>
          <p:nvPr/>
        </p:nvSpPr>
        <p:spPr>
          <a:xfrm>
            <a:off x="3048000" y="2210813"/>
            <a:ext cx="6096000" cy="206210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admin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django.urls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path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app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views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urlpatterns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admin/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admin.site.urls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views.home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264B6-15D5-CD4C-91B7-D7284977F00F}"/>
              </a:ext>
            </a:extLst>
          </p:cNvPr>
          <p:cNvSpPr txBox="1"/>
          <p:nvPr/>
        </p:nvSpPr>
        <p:spPr>
          <a:xfrm>
            <a:off x="3016530" y="1076705"/>
            <a:ext cx="6282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dirty="0"/>
              <a:t>사용자가 </a:t>
            </a:r>
            <a:r>
              <a:rPr kumimoji="1" lang="en-US" altLang="ko-KR" sz="2200" dirty="0"/>
              <a:t>http://localhost:8000/</a:t>
            </a:r>
            <a:r>
              <a:rPr kumimoji="1" lang="ko-KR" altLang="en-US" sz="2200" dirty="0" err="1"/>
              <a:t>으로</a:t>
            </a:r>
            <a:r>
              <a:rPr kumimoji="1" lang="ko-KR" altLang="en-US" sz="2200" dirty="0"/>
              <a:t> 접속하면</a:t>
            </a:r>
            <a:r>
              <a:rPr kumimoji="1" lang="en-US" altLang="ko-KR" sz="2200" dirty="0"/>
              <a:t>,</a:t>
            </a:r>
            <a:endParaRPr kumimoji="1" lang="ko-KR" altLang="en-US" sz="2200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F986E09-BB72-2F46-8549-4738A755EDE5}"/>
              </a:ext>
            </a:extLst>
          </p:cNvPr>
          <p:cNvCxnSpPr>
            <a:cxnSpLocks/>
          </p:cNvCxnSpPr>
          <p:nvPr/>
        </p:nvCxnSpPr>
        <p:spPr>
          <a:xfrm flipH="1">
            <a:off x="3586163" y="3950898"/>
            <a:ext cx="554516" cy="69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14E2F26-0431-D740-A279-516B8ED73E0E}"/>
              </a:ext>
            </a:extLst>
          </p:cNvPr>
          <p:cNvCxnSpPr>
            <a:cxnSpLocks/>
          </p:cNvCxnSpPr>
          <p:nvPr/>
        </p:nvCxnSpPr>
        <p:spPr>
          <a:xfrm>
            <a:off x="4986068" y="3950898"/>
            <a:ext cx="936101" cy="69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D8FC95B-60DD-E940-8D6A-2243049826B6}"/>
              </a:ext>
            </a:extLst>
          </p:cNvPr>
          <p:cNvCxnSpPr>
            <a:cxnSpLocks/>
          </p:cNvCxnSpPr>
          <p:nvPr/>
        </p:nvCxnSpPr>
        <p:spPr>
          <a:xfrm>
            <a:off x="6269833" y="3950898"/>
            <a:ext cx="2874167" cy="7050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C37A1D-8AB3-E443-9A2E-F044B3FDC54C}"/>
              </a:ext>
            </a:extLst>
          </p:cNvPr>
          <p:cNvSpPr txBox="1"/>
          <p:nvPr/>
        </p:nvSpPr>
        <p:spPr>
          <a:xfrm>
            <a:off x="2286347" y="4690294"/>
            <a:ext cx="290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url</a:t>
            </a:r>
            <a:r>
              <a:rPr kumimoji="1" lang="ko-KR" altLang="en-US" sz="1600" dirty="0"/>
              <a:t>이</a:t>
            </a:r>
            <a:r>
              <a:rPr kumimoji="1" lang="en-US" altLang="ko-KR" sz="1600" dirty="0"/>
              <a:t> ‘’</a:t>
            </a:r>
            <a:r>
              <a:rPr kumimoji="1" lang="ko-KR" altLang="en-US" sz="1600" dirty="0"/>
              <a:t>인 요청을 인식하고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851611-10AF-9F4A-85FE-ED1665349FF1}"/>
              </a:ext>
            </a:extLst>
          </p:cNvPr>
          <p:cNvSpPr txBox="1"/>
          <p:nvPr/>
        </p:nvSpPr>
        <p:spPr>
          <a:xfrm>
            <a:off x="4898446" y="4655899"/>
            <a:ext cx="251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views.home</a:t>
            </a:r>
            <a:r>
              <a:rPr kumimoji="1" lang="ko-KR" altLang="en-US" sz="1600" dirty="0"/>
              <a:t>을 실행한다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1EF493-7B6D-DE42-A81E-16D0AD160D44}"/>
              </a:ext>
            </a:extLst>
          </p:cNvPr>
          <p:cNvSpPr txBox="1"/>
          <p:nvPr/>
        </p:nvSpPr>
        <p:spPr>
          <a:xfrm>
            <a:off x="7465219" y="4643438"/>
            <a:ext cx="33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url</a:t>
            </a:r>
            <a:r>
              <a:rPr kumimoji="1" lang="ko-KR" altLang="en-US" sz="1600" dirty="0"/>
              <a:t> 패턴의 이름은 </a:t>
            </a:r>
            <a:r>
              <a:rPr kumimoji="1" lang="en-US" altLang="ko-KR" sz="1600" dirty="0"/>
              <a:t>“home”</a:t>
            </a:r>
            <a:r>
              <a:rPr kumimoji="1" lang="ko-KR" altLang="en-US" sz="1600" dirty="0"/>
              <a:t>이다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(html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 err="1"/>
              <a:t>url</a:t>
            </a:r>
            <a:r>
              <a:rPr kumimoji="1" lang="en-US" altLang="ko-KR" sz="1600" dirty="0"/>
              <a:t> template tag</a:t>
            </a:r>
            <a:r>
              <a:rPr kumimoji="1" lang="ko-KR" altLang="en-US" sz="1600" dirty="0"/>
              <a:t>로 사용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3BAA57-9CAA-0248-BCE9-AA452E560EC3}"/>
              </a:ext>
            </a:extLst>
          </p:cNvPr>
          <p:cNvSpPr/>
          <p:nvPr/>
        </p:nvSpPr>
        <p:spPr>
          <a:xfrm>
            <a:off x="3048000" y="1890575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project/project/</a:t>
            </a:r>
            <a:r>
              <a:rPr lang="en" altLang="ko-KR" sz="16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urls.py</a:t>
            </a:r>
            <a:endParaRPr lang="en" altLang="ko-KR" sz="16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129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9020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home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3B064A-5796-AD47-8D1C-B1869FE9430B}"/>
              </a:ext>
            </a:extLst>
          </p:cNvPr>
          <p:cNvSpPr/>
          <p:nvPr/>
        </p:nvSpPr>
        <p:spPr>
          <a:xfrm>
            <a:off x="1700897" y="2245293"/>
            <a:ext cx="7046287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django.shortcuts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render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.models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Post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# Create your views here.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posts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all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 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home.html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{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posts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: posts })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F986E09-BB72-2F46-8549-4738A755EDE5}"/>
              </a:ext>
            </a:extLst>
          </p:cNvPr>
          <p:cNvCxnSpPr>
            <a:cxnSpLocks/>
          </p:cNvCxnSpPr>
          <p:nvPr/>
        </p:nvCxnSpPr>
        <p:spPr>
          <a:xfrm flipV="1">
            <a:off x="4986068" y="2677598"/>
            <a:ext cx="3623094" cy="9675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14E2F26-0431-D740-A279-516B8ED73E0E}"/>
              </a:ext>
            </a:extLst>
          </p:cNvPr>
          <p:cNvCxnSpPr>
            <a:cxnSpLocks/>
          </p:cNvCxnSpPr>
          <p:nvPr/>
        </p:nvCxnSpPr>
        <p:spPr>
          <a:xfrm flipH="1">
            <a:off x="2432649" y="3140001"/>
            <a:ext cx="6176513" cy="4203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6D8FC95B-60DD-E940-8D6A-2243049826B6}"/>
              </a:ext>
            </a:extLst>
          </p:cNvPr>
          <p:cNvCxnSpPr>
            <a:cxnSpLocks/>
          </p:cNvCxnSpPr>
          <p:nvPr/>
        </p:nvCxnSpPr>
        <p:spPr>
          <a:xfrm flipH="1">
            <a:off x="4386264" y="4248572"/>
            <a:ext cx="2984070" cy="980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C37A1D-8AB3-E443-9A2E-F044B3FDC54C}"/>
              </a:ext>
            </a:extLst>
          </p:cNvPr>
          <p:cNvSpPr txBox="1"/>
          <p:nvPr/>
        </p:nvSpPr>
        <p:spPr>
          <a:xfrm>
            <a:off x="8730549" y="2399181"/>
            <a:ext cx="52789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dirty="0"/>
              <a:t>Post</a:t>
            </a:r>
            <a:r>
              <a:rPr kumimoji="1" lang="ko-KR" altLang="en-US" sz="1700" dirty="0"/>
              <a:t> 모델을 전부 가져와서</a:t>
            </a:r>
            <a:r>
              <a:rPr kumimoji="1" lang="en-US" altLang="ko-KR" sz="1700" dirty="0"/>
              <a:t>,</a:t>
            </a:r>
          </a:p>
          <a:p>
            <a:endParaRPr kumimoji="1" lang="en-US" altLang="ko-KR" sz="1700" dirty="0"/>
          </a:p>
          <a:p>
            <a:r>
              <a:rPr kumimoji="1" lang="en-US" altLang="ko-KR" sz="1700" dirty="0"/>
              <a:t>posts</a:t>
            </a:r>
            <a:r>
              <a:rPr kumimoji="1" lang="ko-KR" altLang="en-US" sz="1700" dirty="0"/>
              <a:t>라는 변수에 저장한다</a:t>
            </a:r>
            <a:r>
              <a:rPr kumimoji="1" lang="en-US" altLang="ko-KR" sz="1700" dirty="0"/>
              <a:t>.</a:t>
            </a:r>
            <a:endParaRPr kumimoji="1" lang="ko-KR" altLang="en-US" sz="17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EC16112-C126-6A42-A6D1-507D75725BEB}"/>
              </a:ext>
            </a:extLst>
          </p:cNvPr>
          <p:cNvCxnSpPr>
            <a:cxnSpLocks/>
          </p:cNvCxnSpPr>
          <p:nvPr/>
        </p:nvCxnSpPr>
        <p:spPr>
          <a:xfrm flipH="1">
            <a:off x="6036169" y="4210447"/>
            <a:ext cx="378905" cy="1010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E686A3-2028-1648-A9C1-CD40DE07958E}"/>
              </a:ext>
            </a:extLst>
          </p:cNvPr>
          <p:cNvSpPr txBox="1"/>
          <p:nvPr/>
        </p:nvSpPr>
        <p:spPr>
          <a:xfrm>
            <a:off x="484781" y="5207955"/>
            <a:ext cx="118605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dirty="0"/>
              <a:t>render</a:t>
            </a:r>
            <a:r>
              <a:rPr kumimoji="1" lang="ko-KR" altLang="en-US" sz="1700" dirty="0"/>
              <a:t> 함수를 통해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   위에서 저장한 </a:t>
            </a:r>
            <a:r>
              <a:rPr kumimoji="1" lang="en-US" altLang="ko-KR" sz="1700" dirty="0"/>
              <a:t>posts</a:t>
            </a:r>
            <a:r>
              <a:rPr kumimoji="1" lang="ko-KR" altLang="en-US" sz="1700" dirty="0"/>
              <a:t> 변수를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   </a:t>
            </a:r>
            <a:r>
              <a:rPr kumimoji="1" lang="en-US" altLang="ko-KR" sz="1700" dirty="0"/>
              <a:t>posts</a:t>
            </a:r>
            <a:r>
              <a:rPr kumimoji="1" lang="ko-KR" altLang="en-US" sz="1700" dirty="0"/>
              <a:t>라는 이름으로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   </a:t>
            </a:r>
            <a:r>
              <a:rPr kumimoji="1" lang="en-US" altLang="ko-KR" sz="1700" dirty="0" err="1"/>
              <a:t>home.html</a:t>
            </a:r>
            <a:r>
              <a:rPr kumimoji="1" lang="ko-KR" altLang="en-US" sz="1700" dirty="0"/>
              <a:t>에 전달하고 해당 </a:t>
            </a:r>
            <a:r>
              <a:rPr kumimoji="1" lang="en-US" altLang="ko-KR" sz="1700" dirty="0"/>
              <a:t>html</a:t>
            </a:r>
            <a:r>
              <a:rPr kumimoji="1" lang="ko-KR" altLang="en-US" sz="1700" dirty="0"/>
              <a:t>을 불러온다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  </a:t>
            </a: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7F18583-6DAB-F846-A02F-8FF974CDF83E}"/>
              </a:ext>
            </a:extLst>
          </p:cNvPr>
          <p:cNvCxnSpPr>
            <a:cxnSpLocks/>
          </p:cNvCxnSpPr>
          <p:nvPr/>
        </p:nvCxnSpPr>
        <p:spPr>
          <a:xfrm flipH="1">
            <a:off x="1236909" y="4190767"/>
            <a:ext cx="1964401" cy="1038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216B3750-CD11-2741-BF25-2E7725BFDD05}"/>
              </a:ext>
            </a:extLst>
          </p:cNvPr>
          <p:cNvCxnSpPr>
            <a:cxnSpLocks/>
          </p:cNvCxnSpPr>
          <p:nvPr/>
        </p:nvCxnSpPr>
        <p:spPr>
          <a:xfrm>
            <a:off x="4986068" y="4248572"/>
            <a:ext cx="3357832" cy="97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7265C9-2BF0-8D4B-AB2A-B52547DA4D5C}"/>
              </a:ext>
            </a:extLst>
          </p:cNvPr>
          <p:cNvSpPr txBox="1"/>
          <p:nvPr/>
        </p:nvSpPr>
        <p:spPr>
          <a:xfrm>
            <a:off x="8468389" y="5770198"/>
            <a:ext cx="372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2">
                    <a:lumMod val="50000"/>
                  </a:schemeClr>
                </a:solidFill>
              </a:rPr>
              <a:t>하지만 </a:t>
            </a:r>
            <a:r>
              <a:rPr kumimoji="1" lang="en-US" altLang="ko-KR" sz="1600" dirty="0">
                <a:solidFill>
                  <a:schemeClr val="tx2">
                    <a:lumMod val="50000"/>
                  </a:schemeClr>
                </a:solidFill>
              </a:rPr>
              <a:t>posts</a:t>
            </a:r>
            <a:r>
              <a:rPr kumimoji="1" lang="ko-KR" altLang="en-US" sz="1600" dirty="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kumimoji="1"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파이썬</a:t>
            </a:r>
            <a:r>
              <a:rPr kumimoji="1" lang="ko-KR" altLang="en-US" sz="1600" dirty="0">
                <a:solidFill>
                  <a:schemeClr val="tx2">
                    <a:lumMod val="50000"/>
                  </a:schemeClr>
                </a:solidFill>
              </a:rPr>
              <a:t> 변수</a:t>
            </a:r>
            <a:r>
              <a:rPr kumimoji="1" lang="en-US" altLang="ko-KR" sz="16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kumimoji="1" lang="ko-KR" alt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kumimoji="1" lang="en-US" altLang="ko-KR" sz="1600" dirty="0">
                <a:solidFill>
                  <a:schemeClr val="tx2">
                    <a:lumMod val="50000"/>
                  </a:schemeClr>
                </a:solidFill>
              </a:rPr>
            </a:br>
            <a:r>
              <a:rPr kumimoji="1" lang="en-US" altLang="ko-KR" sz="1600" dirty="0">
                <a:solidFill>
                  <a:schemeClr val="tx2">
                    <a:lumMod val="50000"/>
                  </a:schemeClr>
                </a:solidFill>
              </a:rPr>
              <a:t>html</a:t>
            </a:r>
            <a:r>
              <a:rPr kumimoji="1" lang="ko-KR" altLang="en-US" sz="1600" dirty="0">
                <a:solidFill>
                  <a:schemeClr val="tx2">
                    <a:lumMod val="50000"/>
                  </a:schemeClr>
                </a:solidFill>
              </a:rPr>
              <a:t>은 </a:t>
            </a:r>
            <a:r>
              <a:rPr kumimoji="1"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파이썬</a:t>
            </a:r>
            <a:r>
              <a:rPr kumimoji="1" lang="ko-KR" altLang="en-US" sz="1600" dirty="0">
                <a:solidFill>
                  <a:schemeClr val="tx2">
                    <a:lumMod val="50000"/>
                  </a:schemeClr>
                </a:solidFill>
              </a:rPr>
              <a:t> 변수를 인식할 수 없다</a:t>
            </a:r>
            <a:r>
              <a:rPr kumimoji="1" lang="en-US" altLang="ko-KR" sz="1600" dirty="0">
                <a:solidFill>
                  <a:schemeClr val="tx2">
                    <a:lumMod val="50000"/>
                  </a:schemeClr>
                </a:solidFill>
              </a:rPr>
              <a:t>…!</a:t>
            </a:r>
            <a:endParaRPr kumimoji="1"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D677DF-A415-AA4C-A837-929FF0335A49}"/>
              </a:ext>
            </a:extLst>
          </p:cNvPr>
          <p:cNvSpPr/>
          <p:nvPr/>
        </p:nvSpPr>
        <p:spPr>
          <a:xfrm>
            <a:off x="1700898" y="194028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</a:t>
            </a:r>
            <a:r>
              <a:rPr lang="en" altLang="ko-KR" sz="16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6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8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 할 일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update &amp; 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9D7A3-E13F-494A-B184-A2937EDD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6" y="1470454"/>
            <a:ext cx="7373258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Django Template Language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0C340-4A8D-FE4C-A652-BF870E6A7AC8}"/>
              </a:ext>
            </a:extLst>
          </p:cNvPr>
          <p:cNvSpPr txBox="1"/>
          <p:nvPr/>
        </p:nvSpPr>
        <p:spPr>
          <a:xfrm>
            <a:off x="917629" y="1919546"/>
            <a:ext cx="10733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chemeClr val="accent6"/>
                </a:solidFill>
              </a:rPr>
              <a:t>Django Template Language</a:t>
            </a:r>
            <a:endParaRPr kumimoji="1" lang="ko-KR" altLang="en-US" sz="60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CC320-18FC-9E43-8705-A8644B21F4E6}"/>
              </a:ext>
            </a:extLst>
          </p:cNvPr>
          <p:cNvSpPr txBox="1"/>
          <p:nvPr/>
        </p:nvSpPr>
        <p:spPr>
          <a:xfrm>
            <a:off x="917629" y="3559693"/>
            <a:ext cx="9270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 err="1"/>
              <a:t>파이썬</a:t>
            </a:r>
            <a:r>
              <a:rPr kumimoji="1" lang="ko-KR" altLang="en-US" sz="3000" dirty="0"/>
              <a:t> 변수 및 문법을 </a:t>
            </a:r>
            <a:r>
              <a:rPr kumimoji="1" lang="en-US" altLang="ko-KR" sz="3000" dirty="0"/>
              <a:t>HTML</a:t>
            </a:r>
            <a:r>
              <a:rPr kumimoji="1" lang="ko-KR" altLang="en-US" sz="3000" dirty="0"/>
              <a:t>에서 사용할 수 있도록</a:t>
            </a:r>
            <a:r>
              <a:rPr kumimoji="1" lang="en-US" altLang="ko-KR" sz="3000" dirty="0"/>
              <a:t> Django</a:t>
            </a:r>
            <a:r>
              <a:rPr kumimoji="1" lang="ko-KR" altLang="en-US" sz="3000" dirty="0"/>
              <a:t>에서 제공해주는 언어  </a:t>
            </a:r>
          </a:p>
        </p:txBody>
      </p:sp>
    </p:spTree>
    <p:extLst>
      <p:ext uri="{BB962C8B-B14F-4D97-AF65-F5344CB8AC3E}">
        <p14:creationId xmlns:p14="http://schemas.microsoft.com/office/powerpoint/2010/main" val="665635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Django Template Language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60F06C-3C08-2741-BDD9-D1BD248F5788}"/>
              </a:ext>
            </a:extLst>
          </p:cNvPr>
          <p:cNvSpPr/>
          <p:nvPr/>
        </p:nvSpPr>
        <p:spPr>
          <a:xfrm>
            <a:off x="396257" y="1827367"/>
            <a:ext cx="5614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260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https://</a:t>
            </a:r>
            <a:r>
              <a:rPr lang="en" altLang="ko-KR" dirty="0" err="1">
                <a:solidFill>
                  <a:srgbClr val="0260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docs.djangoproject.com</a:t>
            </a:r>
            <a:r>
              <a:rPr lang="en" altLang="ko-KR" dirty="0">
                <a:solidFill>
                  <a:srgbClr val="0260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/ko/4.0/ref/templates/language/</a:t>
            </a:r>
            <a:endParaRPr lang="en" altLang="ko-KR" dirty="0">
              <a:effectLst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A9AA89-341F-5A48-9569-3E647C0E7470}"/>
              </a:ext>
            </a:extLst>
          </p:cNvPr>
          <p:cNvSpPr/>
          <p:nvPr/>
        </p:nvSpPr>
        <p:spPr>
          <a:xfrm>
            <a:off x="6581775" y="1428811"/>
            <a:ext cx="5347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0260BF"/>
                </a:solidFill>
                <a:latin typeface="NanumSquareR"/>
              </a:rPr>
              <a:t>https://</a:t>
            </a:r>
            <a:r>
              <a:rPr lang="en" altLang="ko-KR" dirty="0" err="1">
                <a:solidFill>
                  <a:srgbClr val="0260BF"/>
                </a:solidFill>
                <a:latin typeface="NanumSquareR"/>
              </a:rPr>
              <a:t>docs.djangoproject.com</a:t>
            </a:r>
            <a:r>
              <a:rPr lang="en" altLang="ko-KR" dirty="0">
                <a:solidFill>
                  <a:srgbClr val="0260BF"/>
                </a:solidFill>
                <a:latin typeface="NanumSquareR"/>
              </a:rPr>
              <a:t>/ko/4.0/</a:t>
            </a:r>
            <a:r>
              <a:rPr lang="en" altLang="ko-KR" dirty="0" err="1">
                <a:solidFill>
                  <a:srgbClr val="0260BF"/>
                </a:solidFill>
                <a:latin typeface="NanumSquareR"/>
              </a:rPr>
              <a:t>howto</a:t>
            </a:r>
            <a:r>
              <a:rPr lang="en" altLang="ko-KR" dirty="0">
                <a:solidFill>
                  <a:srgbClr val="0260BF"/>
                </a:solidFill>
                <a:latin typeface="NanumSquareR"/>
              </a:rPr>
              <a:t>/custom-template-tags/</a:t>
            </a:r>
            <a:endParaRPr lang="en" altLang="ko-KR" dirty="0">
              <a:effectLst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B9A992-0835-514F-8FE4-45A6570B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2350014"/>
            <a:ext cx="3667280" cy="38890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05BCA1-C7B4-F34F-BF6F-FC993DB1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93" y="1890477"/>
            <a:ext cx="2793649" cy="4475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4F00E-0539-6146-91B5-FFB9E9E68021}"/>
              </a:ext>
            </a:extLst>
          </p:cNvPr>
          <p:cNvSpPr txBox="1"/>
          <p:nvPr/>
        </p:nvSpPr>
        <p:spPr>
          <a:xfrm>
            <a:off x="1984429" y="2321033"/>
            <a:ext cx="40258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/>
              <a:t>구글에 </a:t>
            </a:r>
            <a:r>
              <a:rPr kumimoji="1" lang="en-US" altLang="ko-KR" sz="1300" dirty="0"/>
              <a:t>‘</a:t>
            </a:r>
            <a:r>
              <a:rPr kumimoji="1" lang="en-US" altLang="ko-KR" sz="1300" dirty="0" err="1"/>
              <a:t>django</a:t>
            </a:r>
            <a:r>
              <a:rPr kumimoji="1" lang="en-US" altLang="ko-KR" sz="1300" dirty="0"/>
              <a:t> template syntax’</a:t>
            </a:r>
            <a:r>
              <a:rPr kumimoji="1" lang="ko-KR" altLang="en-US" sz="1300" dirty="0"/>
              <a:t> 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39417-8C89-4140-99E5-4DCE223F6CCA}"/>
              </a:ext>
            </a:extLst>
          </p:cNvPr>
          <p:cNvSpPr txBox="1"/>
          <p:nvPr/>
        </p:nvSpPr>
        <p:spPr>
          <a:xfrm>
            <a:off x="8606000" y="1890477"/>
            <a:ext cx="502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300" dirty="0"/>
              <a:t>구글에 </a:t>
            </a:r>
            <a:r>
              <a:rPr kumimoji="1" lang="en-US" altLang="ko-KR" sz="1300" dirty="0"/>
              <a:t>‘</a:t>
            </a:r>
            <a:r>
              <a:rPr kumimoji="1" lang="en-US" altLang="ko-KR" sz="1300" dirty="0" err="1"/>
              <a:t>django</a:t>
            </a:r>
            <a:r>
              <a:rPr kumimoji="1" lang="en-US" altLang="ko-KR" sz="1300" dirty="0"/>
              <a:t> template tags’</a:t>
            </a:r>
            <a:r>
              <a:rPr kumimoji="1" lang="ko-KR" altLang="en-US" sz="1300" dirty="0"/>
              <a:t> 검색</a:t>
            </a:r>
            <a:r>
              <a:rPr kumimoji="1" lang="en-US" altLang="ko-KR" sz="1300" dirty="0"/>
              <a:t> </a:t>
            </a:r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58745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Django Template Language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F66CB-9E62-2442-94E7-C172C18A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6" y="3085719"/>
            <a:ext cx="10688632" cy="2307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08F7C-5841-D141-BBD4-7678C5315F88}"/>
              </a:ext>
            </a:extLst>
          </p:cNvPr>
          <p:cNvSpPr txBox="1"/>
          <p:nvPr/>
        </p:nvSpPr>
        <p:spPr>
          <a:xfrm>
            <a:off x="584056" y="1756829"/>
            <a:ext cx="94033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/>
              <a:t>자주 사용하는 것만 기억해두고</a:t>
            </a:r>
            <a:r>
              <a:rPr kumimoji="1" lang="en-US" altLang="ko-KR" sz="2500" b="1" dirty="0"/>
              <a:t>,</a:t>
            </a:r>
            <a:r>
              <a:rPr kumimoji="1" lang="ko-KR" altLang="en-US" sz="2500" b="1" dirty="0"/>
              <a:t> </a:t>
            </a:r>
            <a:endParaRPr kumimoji="1" lang="en-US" altLang="ko-KR" sz="2500" b="1" dirty="0"/>
          </a:p>
          <a:p>
            <a:r>
              <a:rPr kumimoji="1" lang="ko-KR" altLang="en-US" sz="2500" b="1" dirty="0"/>
              <a:t>필요할 때마다 그때그때 검색해서 사용하면 됩니다</a:t>
            </a:r>
            <a:r>
              <a:rPr kumimoji="1" lang="en-US" altLang="ko-KR" sz="2500" b="1" dirty="0"/>
              <a:t>.</a:t>
            </a:r>
            <a:r>
              <a:rPr kumimoji="1" lang="ko-KR" alt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11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7F7F"/>
                </a:solidFill>
              </a:rPr>
              <a:t>QuerySet</a:t>
            </a:r>
            <a:endParaRPr 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7545B6-566D-5541-94AB-5700EB13C5C0}"/>
              </a:ext>
            </a:extLst>
          </p:cNvPr>
          <p:cNvSpPr/>
          <p:nvPr/>
        </p:nvSpPr>
        <p:spPr>
          <a:xfrm>
            <a:off x="917629" y="1651393"/>
            <a:ext cx="691601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sz="1600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sz="1600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독후감 블로그</a:t>
            </a:r>
            <a:r>
              <a:rPr lang="en-US" altLang="ko-KR" sz="1600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{{ posts }}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A96970-3600-1749-89AD-5122D306B15D}"/>
              </a:ext>
            </a:extLst>
          </p:cNvPr>
          <p:cNvSpPr/>
          <p:nvPr/>
        </p:nvSpPr>
        <p:spPr>
          <a:xfrm>
            <a:off x="917629" y="1343616"/>
            <a:ext cx="3570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project/app/templates/</a:t>
            </a:r>
            <a:r>
              <a:rPr lang="en" altLang="ko-KR" sz="16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home.html</a:t>
            </a:r>
            <a:endParaRPr lang="en" altLang="ko-KR" sz="16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6B424-1ED2-BF48-AAB4-7F77753FBDC3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69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7F7F"/>
                </a:solidFill>
              </a:rPr>
              <a:t>QuerySet</a:t>
            </a:r>
            <a:endParaRPr 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7023DE-59CD-4C44-9CF6-C182B8A4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332109"/>
            <a:ext cx="9134475" cy="4846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F03417-AC53-984A-871D-D47F12707205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15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7F7F"/>
                </a:solidFill>
              </a:rPr>
              <a:t>QuerySet</a:t>
            </a:r>
            <a:endParaRPr 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85CD6-497B-BC4F-9A17-6204CE07B581}"/>
              </a:ext>
            </a:extLst>
          </p:cNvPr>
          <p:cNvSpPr txBox="1"/>
          <p:nvPr/>
        </p:nvSpPr>
        <p:spPr>
          <a:xfrm>
            <a:off x="1053097" y="1387147"/>
            <a:ext cx="78543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 err="1"/>
              <a:t>QuerySet</a:t>
            </a:r>
            <a:r>
              <a:rPr kumimoji="1" lang="en-US" altLang="ko-KR" sz="3000" b="1" dirty="0"/>
              <a:t> </a:t>
            </a:r>
          </a:p>
          <a:p>
            <a:r>
              <a:rPr kumimoji="1" lang="ko-KR" altLang="en-US" sz="2000" b="1" dirty="0"/>
              <a:t>데이터베이스에서 전달받은 모델의 객체 목록</a:t>
            </a:r>
            <a:r>
              <a:rPr kumimoji="1" lang="en-US" altLang="ko-KR" sz="2000" b="1" dirty="0"/>
              <a:t>(list) = </a:t>
            </a:r>
            <a:r>
              <a:rPr kumimoji="1" lang="ko-KR" altLang="en-US" sz="2000" b="1" dirty="0"/>
              <a:t>모델들의 집합</a:t>
            </a:r>
            <a:endParaRPr kumimoji="1"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ABF6B4-E87E-A045-9342-DF4738D8F0CD}"/>
              </a:ext>
            </a:extLst>
          </p:cNvPr>
          <p:cNvSpPr/>
          <p:nvPr/>
        </p:nvSpPr>
        <p:spPr>
          <a:xfrm>
            <a:off x="1053232" y="3182820"/>
            <a:ext cx="817082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django.shortcuts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render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.models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Post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6272A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# Create your views here.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posts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8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all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home.html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{ 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posts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: posts })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AFC3DB6-D179-BC4E-BF03-880C8073905E}"/>
              </a:ext>
            </a:extLst>
          </p:cNvPr>
          <p:cNvCxnSpPr>
            <a:cxnSpLocks/>
          </p:cNvCxnSpPr>
          <p:nvPr/>
        </p:nvCxnSpPr>
        <p:spPr>
          <a:xfrm flipH="1">
            <a:off x="1492170" y="4707959"/>
            <a:ext cx="1875638" cy="9327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E4F5D-767D-F044-8F10-D59A33B36FCD}"/>
              </a:ext>
            </a:extLst>
          </p:cNvPr>
          <p:cNvSpPr txBox="1"/>
          <p:nvPr/>
        </p:nvSpPr>
        <p:spPr>
          <a:xfrm>
            <a:off x="484781" y="5640704"/>
            <a:ext cx="32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dirty="0"/>
              <a:t>이때 반환되는 것이 </a:t>
            </a:r>
            <a:r>
              <a:rPr kumimoji="1" lang="en-US" altLang="ko-KR" sz="1800" dirty="0" err="1"/>
              <a:t>QuerySet</a:t>
            </a:r>
            <a:endParaRPr kumimoji="1" lang="ko-KR" altLang="en-US" sz="1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46AAA6-CBB8-6F4B-9908-AA5B5E11E258}"/>
              </a:ext>
            </a:extLst>
          </p:cNvPr>
          <p:cNvSpPr/>
          <p:nvPr/>
        </p:nvSpPr>
        <p:spPr>
          <a:xfrm>
            <a:off x="1053097" y="2819717"/>
            <a:ext cx="3501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8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project/app/</a:t>
            </a:r>
            <a:r>
              <a:rPr lang="en" altLang="ko-KR" sz="18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8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CFB3A-3BD8-7B4E-A725-AB435CFCDD80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8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7F7F"/>
                </a:solidFill>
              </a:rPr>
              <a:t>QuerySet</a:t>
            </a:r>
            <a:endParaRPr 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83DC2-E6BF-4D47-99A2-EDEDDC694DC0}"/>
              </a:ext>
            </a:extLst>
          </p:cNvPr>
          <p:cNvSpPr txBox="1"/>
          <p:nvPr/>
        </p:nvSpPr>
        <p:spPr>
          <a:xfrm>
            <a:off x="1662597" y="1249249"/>
            <a:ext cx="8866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err="1"/>
              <a:t>QuerySet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Method </a:t>
            </a:r>
          </a:p>
          <a:p>
            <a:r>
              <a:rPr kumimoji="1" lang="ko-KR" altLang="en-US" sz="1800" b="1" dirty="0"/>
              <a:t>데이터 베이스에서 가져온 모델들을 사용자 입맛에 맞게 바꿔주는 일종의 함수</a:t>
            </a:r>
            <a:endParaRPr kumimoji="1" lang="en-US" altLang="ko-KR" sz="1800" b="1" dirty="0"/>
          </a:p>
          <a:p>
            <a:r>
              <a:rPr kumimoji="1" lang="en-US" altLang="ko-KR" sz="1800" b="1" dirty="0"/>
              <a:t>Ex)</a:t>
            </a:r>
            <a:r>
              <a:rPr kumimoji="1" lang="ko-KR" altLang="en-US" sz="1800" b="1" dirty="0"/>
              <a:t> 모든 객체 가져오기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특정 객체 가져오기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개수 세기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</a:t>
            </a:r>
            <a:r>
              <a:rPr kumimoji="1" lang="ko-KR" altLang="en-US" sz="1800" b="1" dirty="0" err="1"/>
              <a:t>필터링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조건에 맞춰 정렬 등 </a:t>
            </a:r>
            <a:endParaRPr kumimoji="1"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906430-956A-9447-8276-69E27412E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97" y="2730534"/>
            <a:ext cx="7018338" cy="35834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04CD5-FAB5-904A-A41D-0DE3E40E60BA}"/>
              </a:ext>
            </a:extLst>
          </p:cNvPr>
          <p:cNvSpPr/>
          <p:nvPr/>
        </p:nvSpPr>
        <p:spPr>
          <a:xfrm>
            <a:off x="2756682" y="2307779"/>
            <a:ext cx="4830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0260BF"/>
                </a:solidFill>
                <a:latin typeface="NanumSquareR"/>
              </a:rPr>
              <a:t>https://</a:t>
            </a:r>
            <a:r>
              <a:rPr lang="en" altLang="ko-KR" dirty="0" err="1">
                <a:solidFill>
                  <a:srgbClr val="0260BF"/>
                </a:solidFill>
                <a:latin typeface="NanumSquareR"/>
              </a:rPr>
              <a:t>docs.djangoproject.com</a:t>
            </a:r>
            <a:r>
              <a:rPr lang="en" altLang="ko-KR" dirty="0">
                <a:solidFill>
                  <a:srgbClr val="0260BF"/>
                </a:solidFill>
                <a:latin typeface="NanumSquareR"/>
              </a:rPr>
              <a:t>/ko/4.0/ref/models/</a:t>
            </a:r>
            <a:r>
              <a:rPr lang="en" altLang="ko-KR" dirty="0" err="1">
                <a:solidFill>
                  <a:srgbClr val="0260BF"/>
                </a:solidFill>
                <a:latin typeface="NanumSquareR"/>
              </a:rPr>
              <a:t>querysets</a:t>
            </a:r>
            <a:r>
              <a:rPr lang="en" altLang="ko-KR" dirty="0">
                <a:solidFill>
                  <a:srgbClr val="0260BF"/>
                </a:solidFill>
                <a:latin typeface="NanumSquareR"/>
              </a:rPr>
              <a:t>/</a:t>
            </a:r>
            <a:endParaRPr lang="en" altLang="ko-KR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66925-744D-4642-81C4-BF1927023E3C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74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8592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작동 원리 </a:t>
            </a:r>
            <a:endParaRPr lang="ko-KR" altLang="en-US" sz="24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25877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F7F7F"/>
                </a:solidFill>
              </a:rPr>
              <a:t>QuerySet</a:t>
            </a:r>
            <a:endParaRPr lang="en-US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83DC2-E6BF-4D47-99A2-EDEDDC694DC0}"/>
              </a:ext>
            </a:extLst>
          </p:cNvPr>
          <p:cNvSpPr txBox="1"/>
          <p:nvPr/>
        </p:nvSpPr>
        <p:spPr>
          <a:xfrm>
            <a:off x="917629" y="2054817"/>
            <a:ext cx="1065551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/>
              <a:t>외우실 필요 전혀 없습니다</a:t>
            </a:r>
            <a:r>
              <a:rPr kumimoji="1" lang="en-US" altLang="ko-KR" sz="3500" b="1" dirty="0"/>
              <a:t>!</a:t>
            </a:r>
            <a:r>
              <a:rPr kumimoji="1" lang="ko-KR" altLang="en-US" sz="3500" b="1" dirty="0"/>
              <a:t> </a:t>
            </a:r>
            <a:br>
              <a:rPr kumimoji="1" lang="en-US" altLang="ko-KR" sz="3500" b="1" dirty="0"/>
            </a:br>
            <a:r>
              <a:rPr kumimoji="1" lang="ko-KR" altLang="en-US" sz="3500" b="1" dirty="0"/>
              <a:t>필요할 때마다 그때그때 검색해서 사용하면 됩니다</a:t>
            </a:r>
            <a:r>
              <a:rPr kumimoji="1" lang="en-US" altLang="ko-KR" sz="3500" b="1" dirty="0"/>
              <a:t>.</a:t>
            </a:r>
            <a:r>
              <a:rPr kumimoji="1" lang="ko-KR" altLang="en-US" sz="3500" b="1" dirty="0"/>
              <a:t> </a:t>
            </a:r>
            <a:endParaRPr kumimoji="1" lang="en-US" altLang="ko-KR" sz="3500" b="1" dirty="0"/>
          </a:p>
          <a:p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endParaRPr kumimoji="1" lang="en-US" altLang="ko-KR" sz="2500" dirty="0"/>
          </a:p>
          <a:p>
            <a:endParaRPr kumimoji="1" lang="en-US" altLang="ko-KR" sz="2500" dirty="0"/>
          </a:p>
          <a:p>
            <a:r>
              <a:rPr kumimoji="1" lang="en-US" altLang="ko-KR" sz="1800" dirty="0"/>
              <a:t>“Django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model</a:t>
            </a:r>
            <a:r>
              <a:rPr kumimoji="1" lang="ko-KR" altLang="en-US" sz="1800" dirty="0"/>
              <a:t>을 </a:t>
            </a:r>
            <a:r>
              <a:rPr kumimoji="1" lang="en-US" altLang="ko-KR" sz="1800" dirty="0"/>
              <a:t>template</a:t>
            </a:r>
            <a:r>
              <a:rPr kumimoji="1" lang="ko-KR" altLang="en-US" sz="1800" dirty="0"/>
              <a:t>에 보여줄 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QuerySet</a:t>
            </a:r>
            <a:r>
              <a:rPr kumimoji="1" lang="ko-KR" altLang="en-US" sz="1800" dirty="0"/>
              <a:t>을 사용하는구나</a:t>
            </a:r>
            <a:r>
              <a:rPr kumimoji="1" lang="en-US" altLang="ko-KR" sz="1800" dirty="0"/>
              <a:t>”</a:t>
            </a:r>
            <a:r>
              <a:rPr kumimoji="1" lang="ko-KR" altLang="en-US" sz="1800" dirty="0"/>
              <a:t> 정도만 아셔도 충분합니다</a:t>
            </a:r>
            <a:r>
              <a:rPr kumimoji="1" lang="en-US" altLang="ko-KR" sz="1800" dirty="0"/>
              <a:t>!</a:t>
            </a:r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교안에서 기본적인 </a:t>
            </a:r>
            <a:r>
              <a:rPr kumimoji="1" lang="en-US" altLang="ko-KR" sz="1800" dirty="0"/>
              <a:t>CRUD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구현할 때는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get(), filter(), create(), update(), delete()</a:t>
            </a:r>
            <a:r>
              <a:rPr kumimoji="1" lang="ko-KR" altLang="en-US" sz="1800" dirty="0"/>
              <a:t> 만 사용하니 너무 부담가지시지 않으셔도 됩니다</a:t>
            </a:r>
            <a:r>
              <a:rPr kumimoji="1" lang="en-US" altLang="ko-KR" sz="1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04CCB-B6F6-894D-93B1-7BAD54A33861}"/>
              </a:ext>
            </a:extLst>
          </p:cNvPr>
          <p:cNvSpPr txBox="1"/>
          <p:nvPr/>
        </p:nvSpPr>
        <p:spPr>
          <a:xfrm>
            <a:off x="10886296" y="94256"/>
            <a:ext cx="13057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500" b="1" dirty="0">
                <a:solidFill>
                  <a:srgbClr val="FF0000"/>
                </a:solidFill>
              </a:rPr>
              <a:t>심화</a:t>
            </a:r>
            <a:r>
              <a:rPr kumimoji="1" lang="en-US" altLang="ko-KR" sz="3500" b="1" dirty="0">
                <a:solidFill>
                  <a:srgbClr val="FF0000"/>
                </a:solidFill>
              </a:rPr>
              <a:t>!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3E6927-5C2D-4346-B4BF-204F3489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23" y="492512"/>
            <a:ext cx="4559300" cy="2819400"/>
          </a:xfrm>
          <a:prstGeom prst="rect">
            <a:avLst/>
          </a:prstGeo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358E03D8-9952-564D-8BC9-03F321AE3309}"/>
              </a:ext>
            </a:extLst>
          </p:cNvPr>
          <p:cNvSpPr/>
          <p:nvPr/>
        </p:nvSpPr>
        <p:spPr>
          <a:xfrm>
            <a:off x="6138864" y="2757488"/>
            <a:ext cx="590549" cy="554424"/>
          </a:xfrm>
          <a:prstGeom prst="donut">
            <a:avLst>
              <a:gd name="adj" fmla="val 12393"/>
            </a:avLst>
          </a:prstGeom>
          <a:solidFill>
            <a:srgbClr val="FF0000">
              <a:alpha val="71000"/>
            </a:srgbClr>
          </a:solidFill>
          <a:ln w="12700">
            <a:solidFill>
              <a:srgbClr val="FF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82393-85F3-A547-BA38-4FB552A94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39" y="492512"/>
            <a:ext cx="2382454" cy="271462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B12CA8-FC3B-464F-80B2-CED327393A18}"/>
              </a:ext>
            </a:extLst>
          </p:cNvPr>
          <p:cNvCxnSpPr>
            <a:cxnSpLocks/>
          </p:cNvCxnSpPr>
          <p:nvPr/>
        </p:nvCxnSpPr>
        <p:spPr>
          <a:xfrm flipV="1">
            <a:off x="3328988" y="2154464"/>
            <a:ext cx="2809876" cy="818744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68A04-370C-1D4D-A565-912026F8628D}"/>
              </a:ext>
            </a:extLst>
          </p:cNvPr>
          <p:cNvSpPr/>
          <p:nvPr/>
        </p:nvSpPr>
        <p:spPr>
          <a:xfrm>
            <a:off x="1600526" y="3534590"/>
            <a:ext cx="951547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dirty="0"/>
              <a:t>저희가 원하는 것은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home</a:t>
            </a:r>
            <a:r>
              <a:rPr kumimoji="1" lang="ko-KR" altLang="en-US" sz="2000" dirty="0"/>
              <a:t>에서 글 </a:t>
            </a:r>
            <a:r>
              <a:rPr kumimoji="1" lang="ko-KR" altLang="en-US" sz="2000" dirty="0" err="1"/>
              <a:t>쓰러가기를</a:t>
            </a:r>
            <a:r>
              <a:rPr kumimoji="1" lang="ko-KR" altLang="en-US" sz="2000" dirty="0"/>
              <a:t> 누르면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글을 작성할 수 있는 페이지</a:t>
            </a:r>
            <a:r>
              <a:rPr kumimoji="1" lang="en-US" altLang="ko-KR" sz="2000" dirty="0"/>
              <a:t>(new)</a:t>
            </a:r>
            <a:r>
              <a:rPr kumimoji="1" lang="ko-KR" altLang="en-US" sz="2000" dirty="0"/>
              <a:t>로 이동하고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해당 페이지에서 새로운 글을 작성할 수 있는 기능입니다</a:t>
            </a:r>
            <a:r>
              <a:rPr kumimoji="1" lang="en-US" altLang="ko-KR" sz="2000" dirty="0"/>
              <a:t>. </a:t>
            </a:r>
          </a:p>
          <a:p>
            <a:endParaRPr kumimoji="1" lang="en-US" altLang="ko-KR" sz="2000" dirty="0"/>
          </a:p>
          <a:p>
            <a:r>
              <a:rPr kumimoji="1" lang="ko-KR" altLang="en-US" sz="2200" dirty="0"/>
              <a:t>이것 역시 </a:t>
            </a:r>
            <a:r>
              <a:rPr kumimoji="1" lang="en-US" altLang="ko-KR" sz="2200" b="1" dirty="0"/>
              <a:t>MTV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패턴에 따라 </a:t>
            </a:r>
            <a:br>
              <a:rPr kumimoji="1" lang="en-US" altLang="ko-KR" sz="2200" dirty="0"/>
            </a:br>
            <a:r>
              <a:rPr kumimoji="1" lang="en-US" altLang="ko-KR" sz="2200" b="1" dirty="0"/>
              <a:t>Model</a:t>
            </a:r>
            <a:r>
              <a:rPr kumimoji="1" lang="ko-KR" altLang="en-US" sz="2200" dirty="0"/>
              <a:t>을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Template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View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en-US" altLang="ko-KR" sz="2200" dirty="0"/>
              <a:t>Model</a:t>
            </a:r>
            <a:r>
              <a:rPr kumimoji="1" lang="ko-KR" altLang="en-US" sz="2200" dirty="0"/>
              <a:t>은 이미 만들었으니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Template</a:t>
            </a:r>
            <a:r>
              <a:rPr kumimoji="1" lang="ko-KR" altLang="en-US" sz="2200" dirty="0" err="1"/>
              <a:t>부터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532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T</a:t>
            </a:r>
            <a:r>
              <a:rPr kumimoji="1" lang="en-US" altLang="ko-KR" sz="2400" b="1" dirty="0"/>
              <a:t>V</a:t>
            </a:r>
            <a:endParaRPr kumimoji="1"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883124" y="2195452"/>
            <a:ext cx="748188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admin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django.urls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path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app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views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urlpatterns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admin/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admin.site.urls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views.home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new/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views.new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23854" y="1837237"/>
            <a:ext cx="313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project/project/</a:t>
            </a:r>
            <a:r>
              <a:rPr lang="en-US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urls.py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독후감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06BCBE-47D0-EE48-969B-7BA387CB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67" y="2328627"/>
            <a:ext cx="2997200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80F8D-8AD6-5A47-A50F-7280B216A483}"/>
              </a:ext>
            </a:extLst>
          </p:cNvPr>
          <p:cNvSpPr txBox="1"/>
          <p:nvPr/>
        </p:nvSpPr>
        <p:spPr>
          <a:xfrm>
            <a:off x="988567" y="1412991"/>
            <a:ext cx="4314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작성한 모든 독후감을 보여줍니다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A3283-04F8-9D45-BA64-5A59BCBF7B32}"/>
              </a:ext>
            </a:extLst>
          </p:cNvPr>
          <p:cNvSpPr txBox="1"/>
          <p:nvPr/>
        </p:nvSpPr>
        <p:spPr>
          <a:xfrm>
            <a:off x="6096000" y="1412991"/>
            <a:ext cx="43148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http://127.0.0.1:8000/new/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새로운 독후감을 작성합니다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B535D2D-B931-304A-8266-99994103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2016"/>
            <a:ext cx="4559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3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T</a:t>
            </a:r>
            <a:r>
              <a:rPr kumimoji="1" lang="en-US" altLang="ko-KR" sz="2400" b="1" dirty="0"/>
              <a:t>V</a:t>
            </a:r>
            <a:endParaRPr kumimoji="1"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961212" y="1377683"/>
            <a:ext cx="10483076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form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action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method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{%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csrf_token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%}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for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제목</a:t>
            </a:r>
            <a:r>
              <a:rPr lang="en-US" altLang="ko-KR" dirty="0">
                <a:solidFill>
                  <a:srgbClr val="F8F8F2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input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type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text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id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placeholder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ko-KR" altLang="ko-KR" dirty="0">
                <a:solidFill>
                  <a:srgbClr val="F1FA8C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제목을 입력해주세요</a:t>
            </a:r>
            <a:r>
              <a:rPr lang="en-US" altLang="ko-KR" dirty="0">
                <a:solidFill>
                  <a:srgbClr val="F1FA8C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.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for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내용</a:t>
            </a:r>
            <a:r>
              <a:rPr lang="en-US" altLang="ko-KR" dirty="0">
                <a:solidFill>
                  <a:srgbClr val="F8F8F2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 err="1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textarea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id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cols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30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rows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10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placeholder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ko-KR" altLang="ko-KR" dirty="0">
                <a:solidFill>
                  <a:srgbClr val="F1FA8C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내용을 입력해주세요</a:t>
            </a:r>
            <a:r>
              <a:rPr lang="en-US" altLang="ko-KR" dirty="0">
                <a:solidFill>
                  <a:srgbClr val="F1FA8C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.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&gt;&lt;/</a:t>
            </a:r>
            <a:r>
              <a:rPr lang="en-US" altLang="ko-KR" dirty="0" err="1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textarea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button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type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submit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작성하기</a:t>
            </a:r>
            <a:r>
              <a:rPr lang="en-US" altLang="ko-KR" dirty="0">
                <a:solidFill>
                  <a:srgbClr val="F8F8F2"/>
                </a:solidFill>
                <a:latin typeface="굴림" panose="020B0600000101010101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button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form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굴림" panose="020B0600000101010101" pitchFamily="34" charset="-127"/>
                <a:cs typeface="굴림" panose="020B0600000101010101" pitchFamily="34" charset="-127"/>
              </a:rPr>
              <a:t>&gt;</a:t>
            </a:r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70551" y="1069947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project/app/templates/</a:t>
            </a:r>
            <a:r>
              <a:rPr lang="en-US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498449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T</a:t>
            </a:r>
            <a:r>
              <a:rPr kumimoji="1" lang="en-US" altLang="ko-KR" sz="2400" b="1" dirty="0"/>
              <a:t>V</a:t>
            </a:r>
            <a:endParaRPr kumimoji="1"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917629" y="1493125"/>
            <a:ext cx="7481888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독후감 블로그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{% for post in posts %}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li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li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{%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endfor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'new'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글 </a:t>
            </a:r>
            <a:r>
              <a:rPr lang="ko-KR" altLang="ko-KR" dirty="0" err="1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쓰러가기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26644" y="1144826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project/app/templates</a:t>
            </a:r>
            <a:r>
              <a:rPr lang="en-US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" altLang="ko-KR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home.html</a:t>
            </a:r>
            <a:endParaRPr lang="en" altLang="ko-KR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20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create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T</a:t>
            </a:r>
            <a:r>
              <a:rPr kumimoji="1" lang="en-US" altLang="ko-KR" sz="2400" b="1" dirty="0">
                <a:solidFill>
                  <a:srgbClr val="0070C0"/>
                </a:solidFill>
              </a:rPr>
              <a:t>V</a:t>
            </a:r>
            <a:endParaRPr kumimoji="1"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917629" y="1662402"/>
            <a:ext cx="748188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if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request.method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8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create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8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8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new.html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58359" y="130418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8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</a:t>
            </a:r>
            <a:r>
              <a:rPr lang="en" altLang="ko-KR" sz="18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8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AD396-8A72-6A49-82B8-BB2AAAE69018}"/>
              </a:ext>
            </a:extLst>
          </p:cNvPr>
          <p:cNvSpPr txBox="1"/>
          <p:nvPr/>
        </p:nvSpPr>
        <p:spPr>
          <a:xfrm>
            <a:off x="858359" y="4499419"/>
            <a:ext cx="7825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home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“</a:t>
            </a:r>
            <a:r>
              <a:rPr kumimoji="1" lang="ko-KR" altLang="en-US" sz="2000" dirty="0"/>
              <a:t>글 </a:t>
            </a:r>
            <a:r>
              <a:rPr kumimoji="1" lang="ko-KR" altLang="en-US" sz="2000" dirty="0" err="1"/>
              <a:t>쓰러가기</a:t>
            </a:r>
            <a:r>
              <a:rPr kumimoji="1" lang="en-US" altLang="ko-KR" sz="2000" dirty="0"/>
              <a:t>”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클릭하셔서</a:t>
            </a:r>
            <a:endParaRPr kumimoji="1" lang="en-US" altLang="ko-KR" sz="2000" dirty="0"/>
          </a:p>
          <a:p>
            <a:r>
              <a:rPr kumimoji="1" lang="en-US" altLang="ko-KR" sz="2000" dirty="0"/>
              <a:t>http://localhost:8000/new/</a:t>
            </a:r>
            <a:r>
              <a:rPr kumimoji="1" lang="ko-KR" altLang="en-US" sz="2000" dirty="0"/>
              <a:t> 또는 </a:t>
            </a:r>
            <a:r>
              <a:rPr kumimoji="1" lang="en-US" altLang="ko-KR" sz="2000" dirty="0"/>
              <a:t>http://128.0.0.1:8000/new/</a:t>
            </a:r>
            <a:r>
              <a:rPr kumimoji="1" lang="ko-KR" altLang="en-US" sz="2000" dirty="0"/>
              <a:t>에 접속 후</a:t>
            </a:r>
            <a:r>
              <a:rPr kumimoji="1" lang="en-US" altLang="ko-KR" sz="2000" dirty="0"/>
              <a:t>, </a:t>
            </a:r>
          </a:p>
          <a:p>
            <a:r>
              <a:rPr kumimoji="1" lang="ko-KR" altLang="en-US" sz="2000" dirty="0"/>
              <a:t>제목과 내용을 입력하고 </a:t>
            </a:r>
            <a:r>
              <a:rPr kumimoji="1" lang="en-US" altLang="ko-KR" sz="2000" dirty="0"/>
              <a:t>form</a:t>
            </a:r>
            <a:r>
              <a:rPr kumimoji="1" lang="ko-KR" altLang="en-US" sz="2000" dirty="0"/>
              <a:t>을 제출하고</a:t>
            </a:r>
            <a:endParaRPr kumimoji="1" lang="en-US" altLang="ko-KR" sz="2000" dirty="0"/>
          </a:p>
          <a:p>
            <a:r>
              <a:rPr kumimoji="1" lang="en-US" altLang="ko-KR" sz="2000" dirty="0"/>
              <a:t>Admin</a:t>
            </a:r>
            <a:r>
              <a:rPr kumimoji="1" lang="ko-KR" altLang="en-US" sz="2000" dirty="0"/>
              <a:t> 페이지에서 모델이 잘 만들어졌는지 확인해보세요</a:t>
            </a:r>
            <a:r>
              <a:rPr kumimoji="1"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6484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62A621-8287-1447-B83B-093B9924EE40}"/>
              </a:ext>
            </a:extLst>
          </p:cNvPr>
          <p:cNvSpPr/>
          <p:nvPr/>
        </p:nvSpPr>
        <p:spPr>
          <a:xfrm>
            <a:off x="1507694" y="3643313"/>
            <a:ext cx="91766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dirty="0"/>
              <a:t>저희가 원하는 것은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home</a:t>
            </a:r>
            <a:r>
              <a:rPr kumimoji="1" lang="ko-KR" altLang="en-US" sz="2000" dirty="0"/>
              <a:t>에서 특정 독후감의 제목을 누르면 </a:t>
            </a:r>
            <a:endParaRPr kumimoji="1" lang="en-US" altLang="ko-KR" sz="2000" dirty="0"/>
          </a:p>
          <a:p>
            <a:r>
              <a:rPr kumimoji="1" lang="ko-KR" altLang="en-US" sz="2000" dirty="0"/>
              <a:t>해당하는 독후감의 상세 내용을 보여주는 페이지</a:t>
            </a:r>
            <a:r>
              <a:rPr kumimoji="1" lang="en-US" altLang="ko-KR" sz="2000" dirty="0"/>
              <a:t>(detail)</a:t>
            </a:r>
            <a:r>
              <a:rPr kumimoji="1" lang="ko-KR" altLang="en-US" sz="2000" dirty="0"/>
              <a:t>로 이동하는 기능입니다</a:t>
            </a:r>
            <a:r>
              <a:rPr kumimoji="1" lang="en-US" altLang="ko-KR" sz="2000" dirty="0"/>
              <a:t>. </a:t>
            </a:r>
          </a:p>
          <a:p>
            <a:r>
              <a:rPr kumimoji="1" lang="en-US" altLang="ko-KR" sz="2000" dirty="0"/>
              <a:t>(+ </a:t>
            </a:r>
            <a:r>
              <a:rPr kumimoji="1" lang="ko-KR" altLang="en-US" sz="2000" dirty="0"/>
              <a:t>새 독후감 작성 직후에도 해당 독후감의 </a:t>
            </a:r>
            <a:r>
              <a:rPr kumimoji="1" lang="en-US" altLang="ko-KR" sz="2000" dirty="0"/>
              <a:t>detail</a:t>
            </a:r>
            <a:r>
              <a:rPr kumimoji="1" lang="ko-KR" altLang="en-US" sz="2000" dirty="0"/>
              <a:t>로 이동</a:t>
            </a:r>
            <a:r>
              <a:rPr kumimoji="1" lang="en-US" altLang="ko-KR" sz="2000" dirty="0"/>
              <a:t>)</a:t>
            </a:r>
          </a:p>
          <a:p>
            <a:endParaRPr kumimoji="1" lang="en-US" altLang="ko-KR" sz="2000" dirty="0"/>
          </a:p>
          <a:p>
            <a:r>
              <a:rPr kumimoji="1" lang="ko-KR" altLang="en-US" sz="2200" dirty="0"/>
              <a:t>이것 역시 </a:t>
            </a:r>
            <a:r>
              <a:rPr kumimoji="1" lang="en-US" altLang="ko-KR" sz="2200" b="1" dirty="0"/>
              <a:t>MTV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패턴에 따라 </a:t>
            </a:r>
            <a:br>
              <a:rPr kumimoji="1" lang="en-US" altLang="ko-KR" sz="2200" dirty="0"/>
            </a:br>
            <a:r>
              <a:rPr kumimoji="1" lang="en-US" altLang="ko-KR" sz="2200" b="1" dirty="0"/>
              <a:t>Model</a:t>
            </a:r>
            <a:r>
              <a:rPr kumimoji="1" lang="ko-KR" altLang="en-US" sz="2200" dirty="0"/>
              <a:t>을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Template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View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en-US" altLang="ko-KR" sz="2200" dirty="0"/>
              <a:t>Model</a:t>
            </a:r>
            <a:r>
              <a:rPr kumimoji="1" lang="ko-KR" altLang="en-US" sz="2200" dirty="0"/>
              <a:t>은 이미 만들었으니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Template</a:t>
            </a:r>
            <a:r>
              <a:rPr kumimoji="1" lang="ko-KR" altLang="en-US" sz="2200" dirty="0" err="1"/>
              <a:t>부터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lang="ko-KR" altLang="en-US" sz="2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22FCE4-E0A4-774C-BEEF-60CDF9C50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73"/>
          <a:stretch/>
        </p:blipFill>
        <p:spPr>
          <a:xfrm>
            <a:off x="2585370" y="385210"/>
            <a:ext cx="2515268" cy="3004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D2AC0B-78F0-944B-9820-50878A70D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00" y="657226"/>
            <a:ext cx="2374900" cy="29337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631AD4-BA48-AC43-A21C-78DEBDEA3A1D}"/>
              </a:ext>
            </a:extLst>
          </p:cNvPr>
          <p:cNvCxnSpPr>
            <a:cxnSpLocks/>
          </p:cNvCxnSpPr>
          <p:nvPr/>
        </p:nvCxnSpPr>
        <p:spPr>
          <a:xfrm flipV="1">
            <a:off x="4786313" y="1614849"/>
            <a:ext cx="1800225" cy="113939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5F410-07AF-4E4F-A3F5-CCE87AAE1BE4}"/>
              </a:ext>
            </a:extLst>
          </p:cNvPr>
          <p:cNvSpPr/>
          <p:nvPr/>
        </p:nvSpPr>
        <p:spPr>
          <a:xfrm>
            <a:off x="7443788" y="2657475"/>
            <a:ext cx="2114550" cy="557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214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T</a:t>
            </a:r>
            <a:r>
              <a:rPr kumimoji="1" lang="en-US" altLang="ko-KR" sz="2400" b="1" dirty="0"/>
              <a:t>V</a:t>
            </a:r>
            <a:endParaRPr kumimoji="1"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917628" y="1662402"/>
            <a:ext cx="9020001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admin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django.urls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path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app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views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urlpatterns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admin/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admin.site.urls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views.home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new/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views.new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20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detail/&lt;</a:t>
            </a:r>
            <a:r>
              <a:rPr lang="en-US" altLang="ko-KR" sz="20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int:post_pk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&gt;/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views.detail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20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20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20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20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58359" y="1304187"/>
            <a:ext cx="3422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project/project/</a:t>
            </a:r>
            <a:r>
              <a:rPr lang="en-US" altLang="ko-KR" sz="20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urls.py</a:t>
            </a:r>
            <a:endParaRPr lang="en" altLang="ko-KR" sz="20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312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T</a:t>
            </a:r>
            <a:r>
              <a:rPr kumimoji="1" lang="en-US" altLang="ko-KR" sz="2400" b="1" dirty="0"/>
              <a:t>V</a:t>
            </a:r>
            <a:endParaRPr kumimoji="1"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743575" y="1619705"/>
            <a:ext cx="7520532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책 제목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책 내용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post.content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'home'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홈으로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743575" y="1293402"/>
            <a:ext cx="5587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project/app/templates/</a:t>
            </a:r>
            <a:r>
              <a:rPr lang="en-US" altLang="ko-KR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detail.html</a:t>
            </a:r>
            <a:endParaRPr lang="en" altLang="ko-KR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055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accent6"/>
                </a:solidFill>
              </a:rPr>
              <a:t>T</a:t>
            </a:r>
            <a:r>
              <a:rPr kumimoji="1" lang="en-US" altLang="ko-KR" sz="2400" b="1" dirty="0"/>
              <a:t>V</a:t>
            </a:r>
            <a:endParaRPr kumimoji="1"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858359" y="1428833"/>
            <a:ext cx="7481888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독후감 블로그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h1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{% for post in posts %}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li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'detail'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post.pk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li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{%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endfor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'new'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글 </a:t>
            </a:r>
            <a:r>
              <a:rPr lang="ko-KR" altLang="ko-KR" dirty="0" err="1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쓰러가기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58359" y="1058585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project/app/templates/</a:t>
            </a:r>
            <a:r>
              <a:rPr lang="en-US" altLang="ko-KR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home.html</a:t>
            </a:r>
            <a:endParaRPr lang="en" altLang="ko-KR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457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read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B5159-907C-1148-9595-AC9DCDC411C2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T</a:t>
            </a:r>
            <a:r>
              <a:rPr kumimoji="1" lang="en-US" altLang="ko-KR" sz="2400" b="1" dirty="0">
                <a:solidFill>
                  <a:srgbClr val="0070C0"/>
                </a:solidFill>
              </a:rPr>
              <a:t>V</a:t>
            </a:r>
            <a:endParaRPr kumimoji="1"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326F-C380-DD45-92CC-5FF1E977AACF}"/>
              </a:ext>
            </a:extLst>
          </p:cNvPr>
          <p:cNvSpPr/>
          <p:nvPr/>
        </p:nvSpPr>
        <p:spPr>
          <a:xfrm>
            <a:off x="858359" y="2093289"/>
            <a:ext cx="748188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request.method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new_post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create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6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6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redirect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new_post.pk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new.html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i="1" dirty="0" err="1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get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pk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detail.html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{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 post})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698FD-B393-C145-9039-1DEB42CD2004}"/>
              </a:ext>
            </a:extLst>
          </p:cNvPr>
          <p:cNvSpPr/>
          <p:nvPr/>
        </p:nvSpPr>
        <p:spPr>
          <a:xfrm>
            <a:off x="858359" y="1353176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</a:t>
            </a:r>
            <a:r>
              <a:rPr lang="en-US" altLang="ko-KR" sz="16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6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18EA4-CC16-0543-A4B9-A4247C8F3711}"/>
              </a:ext>
            </a:extLst>
          </p:cNvPr>
          <p:cNvSpPr txBox="1"/>
          <p:nvPr/>
        </p:nvSpPr>
        <p:spPr>
          <a:xfrm>
            <a:off x="5260758" y="744533"/>
            <a:ext cx="66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home</a:t>
            </a:r>
            <a:r>
              <a:rPr kumimoji="1" lang="ko-KR" altLang="en-US" sz="2000" dirty="0"/>
              <a:t>에서 글의 제목을 클릭하셔서</a:t>
            </a:r>
            <a:endParaRPr kumimoji="1" lang="en-US" altLang="ko-KR" sz="2000" dirty="0"/>
          </a:p>
          <a:p>
            <a:r>
              <a:rPr kumimoji="1" lang="en-US" altLang="ko-KR" sz="2000" dirty="0"/>
              <a:t>http://localhost:8000/detail/(id)/</a:t>
            </a:r>
            <a:r>
              <a:rPr kumimoji="1" lang="ko-KR" altLang="en-US" sz="2000" dirty="0"/>
              <a:t>에 접속 후</a:t>
            </a:r>
            <a:r>
              <a:rPr kumimoji="1" lang="en-US" altLang="ko-KR" sz="2000" dirty="0"/>
              <a:t>,</a:t>
            </a:r>
          </a:p>
          <a:p>
            <a:r>
              <a:rPr kumimoji="1" lang="en-US" altLang="ko-KR" sz="2000" dirty="0"/>
              <a:t>id</a:t>
            </a:r>
            <a:r>
              <a:rPr kumimoji="1" lang="ko-KR" altLang="en-US" sz="2000" dirty="0"/>
              <a:t>에 해당하는 </a:t>
            </a:r>
            <a:r>
              <a:rPr kumimoji="1" lang="en-US" altLang="ko-KR" sz="2000" dirty="0"/>
              <a:t>pk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가진 </a:t>
            </a:r>
            <a:r>
              <a:rPr kumimoji="1" lang="en-US" altLang="ko-KR" sz="2000" dirty="0"/>
              <a:t>Post</a:t>
            </a:r>
            <a:r>
              <a:rPr kumimoji="1" lang="ko-KR" altLang="en-US" sz="2000" dirty="0"/>
              <a:t>가 보이는지 확인해보세요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488A0F-E47E-3748-AE59-3489A9B3801D}"/>
              </a:ext>
            </a:extLst>
          </p:cNvPr>
          <p:cNvSpPr/>
          <p:nvPr/>
        </p:nvSpPr>
        <p:spPr>
          <a:xfrm>
            <a:off x="858359" y="1747080"/>
            <a:ext cx="4801314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django.shortcuts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render, redirect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2C580-35B0-E54F-9854-134BBDAE39C4}"/>
              </a:ext>
            </a:extLst>
          </p:cNvPr>
          <p:cNvSpPr txBox="1"/>
          <p:nvPr/>
        </p:nvSpPr>
        <p:spPr>
          <a:xfrm>
            <a:off x="8444767" y="2182881"/>
            <a:ext cx="3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kumimoji="1" lang="ko-KR" altLang="en-US" dirty="0"/>
              <a:t>새 글을 작성한 후에</a:t>
            </a:r>
            <a:endParaRPr kumimoji="1" lang="en-US" altLang="ko-KR" dirty="0"/>
          </a:p>
          <a:p>
            <a:r>
              <a:rPr kumimoji="1" lang="en-US" altLang="ko-KR" dirty="0"/>
              <a:t>detail </a:t>
            </a:r>
            <a:r>
              <a:rPr kumimoji="1" lang="ko-KR" altLang="en-US" dirty="0"/>
              <a:t>페이지로 가지는지도 확인해보세요</a:t>
            </a:r>
            <a:r>
              <a:rPr kumimoji="1" lang="en-US" altLang="ko-KR" dirty="0"/>
              <a:t>!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568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 할 일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77338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update &amp; 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9D7A3-E13F-494A-B184-A2937EDD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55" y="1832600"/>
            <a:ext cx="5959890" cy="3106302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84655DE9-93D5-A144-9280-C652CCC26824}"/>
              </a:ext>
            </a:extLst>
          </p:cNvPr>
          <p:cNvSpPr/>
          <p:nvPr/>
        </p:nvSpPr>
        <p:spPr>
          <a:xfrm>
            <a:off x="6477556" y="3734444"/>
            <a:ext cx="2552147" cy="988541"/>
          </a:xfrm>
          <a:prstGeom prst="frame">
            <a:avLst>
              <a:gd name="adj1" fmla="val 6719"/>
            </a:avLst>
          </a:prstGeom>
          <a:solidFill>
            <a:srgbClr val="FF0000"/>
          </a:solidFill>
          <a:ln w="127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24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BB6489-5C5D-F344-82C7-9FF4910B75D5}"/>
              </a:ext>
            </a:extLst>
          </p:cNvPr>
          <p:cNvSpPr/>
          <p:nvPr/>
        </p:nvSpPr>
        <p:spPr>
          <a:xfrm>
            <a:off x="1567686" y="3507244"/>
            <a:ext cx="90566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dirty="0"/>
              <a:t>저희가 원하는 것은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detail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‘</a:t>
            </a:r>
            <a:r>
              <a:rPr kumimoji="1" lang="ko-KR" altLang="en-US" sz="2000" dirty="0"/>
              <a:t>수정하기</a:t>
            </a:r>
            <a:r>
              <a:rPr kumimoji="1" lang="en-US" altLang="ko-KR" sz="2000" dirty="0"/>
              <a:t>’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누르면 </a:t>
            </a:r>
            <a:endParaRPr kumimoji="1" lang="en-US" altLang="ko-KR" sz="2000" dirty="0"/>
          </a:p>
          <a:p>
            <a:r>
              <a:rPr kumimoji="1" lang="ko-KR" altLang="en-US" sz="2000" dirty="0"/>
              <a:t>글을 수정할 수 있는 페이지</a:t>
            </a:r>
            <a:r>
              <a:rPr kumimoji="1" lang="en-US" altLang="ko-KR" sz="2000" dirty="0"/>
              <a:t>(edit)</a:t>
            </a:r>
            <a:r>
              <a:rPr kumimoji="1" lang="ko-KR" altLang="en-US" sz="2000" dirty="0"/>
              <a:t>로 이동하고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글을 수정할 수 있는 기능입니다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200" dirty="0"/>
              <a:t>이것 역시 </a:t>
            </a:r>
            <a:r>
              <a:rPr kumimoji="1" lang="en-US" altLang="ko-KR" sz="2200" b="1" dirty="0"/>
              <a:t>MTV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패턴에 따라 </a:t>
            </a:r>
            <a:br>
              <a:rPr kumimoji="1" lang="en-US" altLang="ko-KR" sz="2200" dirty="0"/>
            </a:br>
            <a:r>
              <a:rPr kumimoji="1" lang="en-US" altLang="ko-KR" sz="2200" b="1" dirty="0"/>
              <a:t>Model</a:t>
            </a:r>
            <a:r>
              <a:rPr kumimoji="1" lang="ko-KR" altLang="en-US" sz="2200" dirty="0"/>
              <a:t>을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Template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View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en-US" altLang="ko-KR" sz="2200" dirty="0"/>
              <a:t>Model</a:t>
            </a:r>
            <a:r>
              <a:rPr kumimoji="1" lang="ko-KR" altLang="en-US" sz="2200" dirty="0"/>
              <a:t>은 이미 만들었으니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Template</a:t>
            </a:r>
            <a:r>
              <a:rPr kumimoji="1" lang="ko-KR" altLang="en-US" sz="2200" dirty="0" err="1"/>
              <a:t>부터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lang="ko-KR" altLang="en-US" sz="2200" dirty="0"/>
          </a:p>
          <a:p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BFD1E9-4B1A-4B4E-8DE2-71C5C16B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06" y="673100"/>
            <a:ext cx="4381500" cy="2755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9E263F-AAD6-2343-B611-9C5734A5F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386"/>
          <a:stretch/>
        </p:blipFill>
        <p:spPr>
          <a:xfrm>
            <a:off x="2629513" y="751344"/>
            <a:ext cx="2374900" cy="230628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C27988-257C-E34A-8CB3-FE5F0FF19BAB}"/>
              </a:ext>
            </a:extLst>
          </p:cNvPr>
          <p:cNvCxnSpPr>
            <a:cxnSpLocks/>
          </p:cNvCxnSpPr>
          <p:nvPr/>
        </p:nvCxnSpPr>
        <p:spPr>
          <a:xfrm flipV="1">
            <a:off x="3816963" y="1561526"/>
            <a:ext cx="2411043" cy="1216505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A84915-2A1F-774E-B444-1440F6AE261B}"/>
              </a:ext>
            </a:extLst>
          </p:cNvPr>
          <p:cNvSpPr/>
          <p:nvPr/>
        </p:nvSpPr>
        <p:spPr>
          <a:xfrm>
            <a:off x="4023338" y="2785713"/>
            <a:ext cx="1940657" cy="44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도넛[D] 18">
            <a:extLst>
              <a:ext uri="{FF2B5EF4-FFF2-40B4-BE49-F238E27FC236}">
                <a16:creationId xmlns:a16="http://schemas.microsoft.com/office/drawing/2014/main" id="{BC5DC6B7-C8ED-2F40-A0B8-85D7521A9494}"/>
              </a:ext>
            </a:extLst>
          </p:cNvPr>
          <p:cNvSpPr/>
          <p:nvPr/>
        </p:nvSpPr>
        <p:spPr>
          <a:xfrm>
            <a:off x="6398238" y="2922892"/>
            <a:ext cx="590549" cy="554424"/>
          </a:xfrm>
          <a:prstGeom prst="donut">
            <a:avLst>
              <a:gd name="adj" fmla="val 12393"/>
            </a:avLst>
          </a:prstGeom>
          <a:solidFill>
            <a:srgbClr val="FF0000">
              <a:alpha val="71000"/>
            </a:srgbClr>
          </a:solidFill>
          <a:ln w="12700">
            <a:solidFill>
              <a:srgbClr val="FF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6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190311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오늘의 실습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독후감 블로그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9A7BF-C567-6C4F-BD92-16BCE5174A43}"/>
              </a:ext>
            </a:extLst>
          </p:cNvPr>
          <p:cNvSpPr txBox="1"/>
          <p:nvPr/>
        </p:nvSpPr>
        <p:spPr>
          <a:xfrm>
            <a:off x="6652711" y="1436483"/>
            <a:ext cx="39923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http://127.0.0.1:8000/edit/&lt;</a:t>
            </a:r>
            <a:r>
              <a:rPr kumimoji="1" lang="en-US" altLang="ko-KR" sz="2500" b="1" dirty="0" err="1"/>
              <a:t>int:post_pk</a:t>
            </a:r>
            <a:r>
              <a:rPr kumimoji="1" lang="en-US" altLang="ko-KR" sz="2500" b="1" dirty="0"/>
              <a:t>&gt;/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작성한 특정 독후감을 수정합니다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B06C34-6FA4-6848-9CC4-CB9E4172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9" y="3203238"/>
            <a:ext cx="2374900" cy="2933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E6AF72-86CD-EC46-9238-FF1EC256D578}"/>
              </a:ext>
            </a:extLst>
          </p:cNvPr>
          <p:cNvSpPr txBox="1"/>
          <p:nvPr/>
        </p:nvSpPr>
        <p:spPr>
          <a:xfrm>
            <a:off x="917629" y="1436483"/>
            <a:ext cx="42581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/>
              <a:t>http://127.0.0.1:8000/detail/&lt;</a:t>
            </a:r>
            <a:r>
              <a:rPr kumimoji="1" lang="en-US" altLang="ko-KR" sz="2500" b="1" dirty="0" err="1"/>
              <a:t>int:post_pk</a:t>
            </a:r>
            <a:r>
              <a:rPr kumimoji="1" lang="en-US" altLang="ko-KR" sz="2500" b="1" dirty="0"/>
              <a:t>&gt;/</a:t>
            </a:r>
          </a:p>
          <a:p>
            <a:endParaRPr kumimoji="1" lang="en-US" altLang="ko-KR" dirty="0"/>
          </a:p>
          <a:p>
            <a:r>
              <a:rPr kumimoji="1" lang="ko-KR" altLang="en-US" dirty="0">
                <a:solidFill>
                  <a:schemeClr val="accent3">
                    <a:lumMod val="75000"/>
                  </a:schemeClr>
                </a:solidFill>
              </a:rPr>
              <a:t>작성한 특정 독후감과 관련된 상세 내용을 보여줍니다</a:t>
            </a:r>
            <a:r>
              <a:rPr kumimoji="1"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00ED55-ED09-0E4F-A928-992E0134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11" y="2944588"/>
            <a:ext cx="4381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8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T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V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34881" y="2263738"/>
            <a:ext cx="80020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admin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django.urls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path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app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views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urlpatterns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admin.site.urls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views.home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views.new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detail/&lt;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int:post_pk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views.detail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edit/&lt;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int:post_pk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views.edit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875611" y="1905523"/>
            <a:ext cx="3036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8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project/project/</a:t>
            </a:r>
            <a:r>
              <a:rPr lang="en-US" altLang="ko-KR" sz="18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urls.py</a:t>
            </a:r>
            <a:endParaRPr lang="en" altLang="ko-KR" sz="18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291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T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V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1031929" y="1369678"/>
            <a:ext cx="9912296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form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action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method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{%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csrf_token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for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제목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input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type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text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id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value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{{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post.title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for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내용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label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&lt;</a:t>
            </a:r>
            <a:r>
              <a:rPr lang="en-US" altLang="ko-KR" dirty="0" err="1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textarea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id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cols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30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rows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10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post.content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 err="1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textarea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button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type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submit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수정하기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button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form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917629" y="1061942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project/app/templates/</a:t>
            </a:r>
            <a:r>
              <a:rPr lang="en-US" altLang="ko-KR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edit.html</a:t>
            </a:r>
            <a:endParaRPr lang="en" altLang="ko-KR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29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T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V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17629" y="1662402"/>
            <a:ext cx="7481888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책 제목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책 내용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post.content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'home'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홈으로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'edit'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post.pk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수정하기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858359" y="1304187"/>
            <a:ext cx="3147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project/app/templates/</a:t>
            </a:r>
            <a:r>
              <a:rPr lang="en-US" altLang="ko-KR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detail.html</a:t>
            </a:r>
            <a:endParaRPr lang="en" altLang="ko-KR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20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T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V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35514" y="1951681"/>
            <a:ext cx="74818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i="1" dirty="0" err="1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get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pk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request.method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filter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pk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).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update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6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6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redirect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edit.html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{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 post})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917629" y="1620798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</a:t>
            </a:r>
            <a:r>
              <a:rPr lang="en" altLang="ko-KR" sz="16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6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7365E-EE20-554F-8417-63B85B5E4BE5}"/>
              </a:ext>
            </a:extLst>
          </p:cNvPr>
          <p:cNvSpPr txBox="1"/>
          <p:nvPr/>
        </p:nvSpPr>
        <p:spPr>
          <a:xfrm>
            <a:off x="917629" y="4747337"/>
            <a:ext cx="10003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! </a:t>
            </a:r>
            <a:r>
              <a:rPr kumimoji="1" lang="en-US" altLang="ko-KR" sz="1800" b="1" dirty="0"/>
              <a:t>update()</a:t>
            </a:r>
            <a:r>
              <a:rPr kumimoji="1" lang="ko-KR" altLang="en-US" sz="1800" b="1" dirty="0"/>
              <a:t>는 </a:t>
            </a:r>
            <a:r>
              <a:rPr kumimoji="1" lang="en-US" altLang="ko-KR" sz="1800" b="1" dirty="0" err="1"/>
              <a:t>QuerySet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타입에서만 사용이 가능합니다</a:t>
            </a:r>
            <a:r>
              <a:rPr kumimoji="1" lang="en-US" altLang="ko-KR" sz="1800" b="1" dirty="0"/>
              <a:t>.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filter()</a:t>
            </a:r>
            <a:r>
              <a:rPr kumimoji="1" lang="ko-KR" altLang="en-US" sz="1800" dirty="0"/>
              <a:t>는 </a:t>
            </a:r>
            <a:r>
              <a:rPr kumimoji="1" lang="ko-KR" altLang="en-US" sz="1800" dirty="0" err="1"/>
              <a:t>여러개의</a:t>
            </a:r>
            <a:r>
              <a:rPr kumimoji="1" lang="ko-KR" altLang="en-US" sz="1800" dirty="0"/>
              <a:t> 객체를 포함하는 </a:t>
            </a:r>
            <a:r>
              <a:rPr kumimoji="1" lang="en-US" altLang="ko-KR" sz="1800" dirty="0" err="1"/>
              <a:t>QuerySet</a:t>
            </a:r>
            <a:r>
              <a:rPr kumimoji="1" lang="ko-KR" altLang="en-US" sz="1800" dirty="0"/>
              <a:t>을 반환해줍니다</a:t>
            </a:r>
            <a:r>
              <a:rPr kumimoji="1" lang="en-US" altLang="ko-KR" sz="1800" dirty="0"/>
              <a:t>. </a:t>
            </a:r>
            <a:r>
              <a:rPr kumimoji="1" lang="en-US" altLang="ko-KR" sz="1800" dirty="0">
                <a:solidFill>
                  <a:schemeClr val="accent3">
                    <a:lumMod val="75000"/>
                  </a:schemeClr>
                </a:solidFill>
              </a:rPr>
              <a:t>(all()</a:t>
            </a:r>
            <a:r>
              <a:rPr kumimoji="1" lang="ko-KR" altLang="en-US" sz="1800" dirty="0">
                <a:solidFill>
                  <a:schemeClr val="accent3">
                    <a:lumMod val="75000"/>
                  </a:schemeClr>
                </a:solidFill>
              </a:rPr>
              <a:t>도 </a:t>
            </a:r>
            <a:r>
              <a:rPr kumimoji="1"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QuerySet</a:t>
            </a:r>
            <a:r>
              <a:rPr kumimoji="1" lang="ko-KR" altLang="en-US" sz="1800" dirty="0">
                <a:solidFill>
                  <a:schemeClr val="accent3">
                    <a:lumMod val="75000"/>
                  </a:schemeClr>
                </a:solidFill>
              </a:rPr>
              <a:t>을 반환함</a:t>
            </a:r>
            <a:r>
              <a:rPr kumimoji="1" lang="en-US" altLang="ko-KR" sz="18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kumimoji="1" lang="ko-KR" altLang="en-US" sz="1800" dirty="0"/>
              <a:t>그러나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get()</a:t>
            </a:r>
            <a:r>
              <a:rPr kumimoji="1" lang="ko-KR" altLang="en-US" sz="1800" dirty="0"/>
              <a:t>은 객체</a:t>
            </a:r>
            <a:r>
              <a:rPr kumimoji="1" lang="en-US" altLang="ko-KR" sz="18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kumimoji="1" lang="ko-KR" altLang="en-US" sz="1800" dirty="0">
                <a:solidFill>
                  <a:schemeClr val="accent3">
                    <a:lumMod val="75000"/>
                  </a:schemeClr>
                </a:solidFill>
              </a:rPr>
              <a:t>여기선 </a:t>
            </a:r>
            <a:r>
              <a:rPr kumimoji="1" lang="en-US" altLang="ko-KR" sz="1800" dirty="0">
                <a:solidFill>
                  <a:schemeClr val="accent3">
                    <a:lumMod val="75000"/>
                  </a:schemeClr>
                </a:solidFill>
              </a:rPr>
              <a:t>Post)</a:t>
            </a:r>
            <a:r>
              <a:rPr kumimoji="1" lang="ko-KR" alt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ko-KR" altLang="en-US" sz="1800" dirty="0"/>
              <a:t>하나만 반환해줍니다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따라서 </a:t>
            </a:r>
            <a:r>
              <a:rPr kumimoji="1" lang="en-US" altLang="ko-KR" sz="1800" dirty="0"/>
              <a:t>update()</a:t>
            </a:r>
            <a:r>
              <a:rPr kumimoji="1" lang="ko-KR" altLang="en-US" sz="1800" dirty="0"/>
              <a:t>는 </a:t>
            </a:r>
            <a:r>
              <a:rPr kumimoji="1" lang="en-US" altLang="ko-KR" sz="1800" dirty="0"/>
              <a:t>all()</a:t>
            </a:r>
            <a:r>
              <a:rPr kumimoji="1" lang="ko-KR" altLang="en-US" sz="1800" dirty="0"/>
              <a:t>이나 </a:t>
            </a:r>
            <a:r>
              <a:rPr kumimoji="1" lang="en-US" altLang="ko-KR" sz="1800" dirty="0"/>
              <a:t>filter() </a:t>
            </a:r>
            <a:r>
              <a:rPr kumimoji="1" lang="ko-KR" altLang="en-US" sz="1800" dirty="0"/>
              <a:t>후에 사용해야합니다</a:t>
            </a:r>
            <a:r>
              <a:rPr kumimoji="1" lang="en-US" altLang="ko-KR" sz="1800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45BCB-BCA3-8D40-8543-F38F7E364A45}"/>
              </a:ext>
            </a:extLst>
          </p:cNvPr>
          <p:cNvSpPr txBox="1"/>
          <p:nvPr/>
        </p:nvSpPr>
        <p:spPr>
          <a:xfrm>
            <a:off x="5260758" y="523709"/>
            <a:ext cx="661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detail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“</a:t>
            </a:r>
            <a:r>
              <a:rPr kumimoji="1" lang="ko-KR" altLang="en-US" sz="2000" dirty="0"/>
              <a:t>수정하기</a:t>
            </a:r>
            <a:r>
              <a:rPr kumimoji="1" lang="en-US" altLang="ko-KR" sz="2000" dirty="0"/>
              <a:t>”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클릭하셔서</a:t>
            </a:r>
            <a:endParaRPr kumimoji="1" lang="en-US" altLang="ko-KR" sz="2000" dirty="0"/>
          </a:p>
          <a:p>
            <a:r>
              <a:rPr kumimoji="1" lang="en-US" altLang="ko-KR" sz="2000" dirty="0"/>
              <a:t>http://localhost:8000/edit/(id)/</a:t>
            </a:r>
            <a:r>
              <a:rPr kumimoji="1" lang="ko-KR" altLang="en-US" sz="2000" dirty="0"/>
              <a:t>에 접속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후</a:t>
            </a:r>
            <a:r>
              <a:rPr kumimoji="1" lang="en-US" altLang="ko-KR" sz="2000" dirty="0"/>
              <a:t>,</a:t>
            </a:r>
          </a:p>
          <a:p>
            <a:r>
              <a:rPr kumimoji="1" lang="en-US" altLang="ko-KR" sz="2000" dirty="0"/>
              <a:t>pk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받아온 모델이 잘 수정 되는지 확인해보세요</a:t>
            </a:r>
            <a:r>
              <a:rPr kumimoji="1" lang="en-US" altLang="ko-KR" sz="2000" dirty="0"/>
              <a:t>!</a:t>
            </a:r>
            <a:r>
              <a:rPr kumimoji="1"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285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update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T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V</a:t>
            </a:r>
            <a:endParaRPr kumimoji="1"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17627" y="1503041"/>
            <a:ext cx="74818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i="1" dirty="0" err="1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get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pk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if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request.method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updated_post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=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6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filter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pk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).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update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6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’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    </a:t>
            </a:r>
            <a:r>
              <a:rPr lang="en-US" altLang="ko-KR" sz="16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request.</a:t>
            </a:r>
            <a:r>
              <a:rPr lang="en-US" altLang="ko-KR" sz="1600" dirty="0" err="1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[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redirect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6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6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render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(request, 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edit.html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{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</a:t>
            </a:r>
            <a:r>
              <a:rPr lang="en-US" altLang="ko-KR" sz="16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6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: post})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858357" y="1144826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6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</a:t>
            </a:r>
            <a:r>
              <a:rPr lang="en" altLang="ko-KR" sz="16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6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7365E-EE20-554F-8417-63B85B5E4BE5}"/>
              </a:ext>
            </a:extLst>
          </p:cNvPr>
          <p:cNvSpPr txBox="1"/>
          <p:nvPr/>
        </p:nvSpPr>
        <p:spPr>
          <a:xfrm>
            <a:off x="858357" y="4583287"/>
            <a:ext cx="8426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2! </a:t>
            </a:r>
            <a:r>
              <a:rPr kumimoji="1" lang="ko-KR" altLang="en-US" sz="1800" b="1" dirty="0"/>
              <a:t>이렇게 해도 수정은 되긴 하지만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유의해야할 점이 있습니다</a:t>
            </a:r>
            <a:r>
              <a:rPr kumimoji="1" lang="en-US" altLang="ko-KR" sz="1800" b="1" dirty="0"/>
              <a:t>. 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update()</a:t>
            </a:r>
            <a:r>
              <a:rPr kumimoji="1" lang="ko-KR" altLang="en-US" sz="1800" dirty="0"/>
              <a:t>는 수정한 </a:t>
            </a:r>
            <a:r>
              <a:rPr kumimoji="1" lang="en-US" altLang="ko-KR" sz="1800" dirty="0"/>
              <a:t>post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return</a:t>
            </a:r>
            <a:r>
              <a:rPr kumimoji="1" lang="ko-KR" altLang="en-US" sz="1800" dirty="0"/>
              <a:t>하지 않고</a:t>
            </a:r>
            <a:r>
              <a:rPr kumimoji="1" lang="en-US" altLang="ko-KR" sz="1800" dirty="0"/>
              <a:t>, update</a:t>
            </a:r>
            <a:r>
              <a:rPr kumimoji="1" lang="ko-KR" altLang="en-US" sz="1800" dirty="0"/>
              <a:t>한 </a:t>
            </a:r>
            <a:r>
              <a:rPr kumimoji="1" lang="en-US" altLang="ko-KR" sz="1800" dirty="0"/>
              <a:t>post</a:t>
            </a:r>
            <a:r>
              <a:rPr kumimoji="1" lang="ko-KR" altLang="en-US" sz="1800" dirty="0"/>
              <a:t>의 개수를 </a:t>
            </a:r>
            <a:r>
              <a:rPr kumimoji="1" lang="en-US" altLang="ko-KR" sz="1800" dirty="0"/>
              <a:t>return</a:t>
            </a:r>
            <a:r>
              <a:rPr kumimoji="1" lang="ko-KR" altLang="en-US" sz="1800" dirty="0"/>
              <a:t>합니다</a:t>
            </a:r>
            <a:r>
              <a:rPr kumimoji="1" lang="en-US" altLang="ko-KR" sz="1800" dirty="0"/>
              <a:t>. </a:t>
            </a:r>
            <a:br>
              <a:rPr kumimoji="1" lang="en-US" altLang="ko-KR" sz="1800" dirty="0"/>
            </a:br>
            <a:r>
              <a:rPr kumimoji="1" lang="ko-KR" altLang="en-US" sz="1800" dirty="0"/>
              <a:t>따라서 여기서 </a:t>
            </a:r>
            <a:r>
              <a:rPr kumimoji="1" lang="en-US" altLang="ko-KR" sz="1800" dirty="0" err="1"/>
              <a:t>updated_post</a:t>
            </a:r>
            <a:r>
              <a:rPr kumimoji="1" lang="ko-KR" altLang="en-US" sz="1800" dirty="0"/>
              <a:t>의 값은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입니다</a:t>
            </a:r>
            <a:r>
              <a:rPr kumimoji="1" lang="en-US" altLang="ko-KR" sz="1800" dirty="0"/>
              <a:t>. post</a:t>
            </a:r>
            <a:r>
              <a:rPr kumimoji="1" lang="ko-KR" altLang="en-US" sz="1800" dirty="0"/>
              <a:t> 모델이 아닙니다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그러므로 </a:t>
            </a:r>
            <a:r>
              <a:rPr kumimoji="1" lang="en-US" altLang="ko-KR" sz="1800" dirty="0"/>
              <a:t>redirect()</a:t>
            </a:r>
            <a:r>
              <a:rPr kumimoji="1" lang="ko-KR" altLang="en-US" sz="1800" dirty="0"/>
              <a:t>에 전달하는 </a:t>
            </a:r>
            <a:r>
              <a:rPr kumimoji="1" lang="en-US" altLang="ko-KR" sz="1800" dirty="0"/>
              <a:t>pk</a:t>
            </a:r>
            <a:r>
              <a:rPr kumimoji="1" lang="ko-KR" altLang="en-US" sz="1800" dirty="0"/>
              <a:t>값으로 </a:t>
            </a:r>
            <a:r>
              <a:rPr kumimoji="1" lang="en-US" altLang="ko-KR" sz="1800" dirty="0" err="1"/>
              <a:t>updated_post.pk</a:t>
            </a:r>
            <a:r>
              <a:rPr kumimoji="1" lang="ko-KR" altLang="en-US" sz="1800" dirty="0"/>
              <a:t>가 아니라</a:t>
            </a:r>
            <a:endParaRPr kumimoji="1" lang="en-US" altLang="ko-KR" sz="1800" dirty="0"/>
          </a:p>
          <a:p>
            <a:r>
              <a:rPr kumimoji="1" lang="en-US" altLang="ko-KR" sz="1800" dirty="0"/>
              <a:t>edit()</a:t>
            </a:r>
            <a:r>
              <a:rPr kumimoji="1" lang="ko-KR" altLang="en-US" sz="1800" dirty="0"/>
              <a:t>의 인자로 받아온 </a:t>
            </a:r>
            <a:r>
              <a:rPr kumimoji="1" lang="en-US" altLang="ko-KR" sz="1800" b="1" dirty="0" err="1"/>
              <a:t>post_pk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사용해야합니다</a:t>
            </a:r>
            <a:r>
              <a:rPr kumimoji="1" lang="en-US" altLang="ko-KR" sz="18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45972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711EB8-68E4-FC4C-ADEB-3B4BAC7D4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86"/>
          <a:stretch/>
        </p:blipFill>
        <p:spPr>
          <a:xfrm>
            <a:off x="1989034" y="726637"/>
            <a:ext cx="2374900" cy="2306288"/>
          </a:xfrm>
          <a:prstGeom prst="rect">
            <a:avLst/>
          </a:prstGeom>
        </p:spPr>
      </p:pic>
      <p:sp>
        <p:nvSpPr>
          <p:cNvPr id="12" name="도넛[D] 11">
            <a:extLst>
              <a:ext uri="{FF2B5EF4-FFF2-40B4-BE49-F238E27FC236}">
                <a16:creationId xmlns:a16="http://schemas.microsoft.com/office/drawing/2014/main" id="{0CE789AE-D9BD-B64F-A05C-8FDFF3B78C40}"/>
              </a:ext>
            </a:extLst>
          </p:cNvPr>
          <p:cNvSpPr/>
          <p:nvPr/>
        </p:nvSpPr>
        <p:spPr>
          <a:xfrm>
            <a:off x="3496530" y="2577812"/>
            <a:ext cx="590549" cy="554424"/>
          </a:xfrm>
          <a:prstGeom prst="donut">
            <a:avLst>
              <a:gd name="adj" fmla="val 12393"/>
            </a:avLst>
          </a:prstGeom>
          <a:solidFill>
            <a:srgbClr val="FF0000">
              <a:alpha val="71000"/>
            </a:srgbClr>
          </a:solidFill>
          <a:ln w="12700">
            <a:solidFill>
              <a:srgbClr val="FF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5E80B3-7D87-C944-AA7A-B14691DB8906}"/>
              </a:ext>
            </a:extLst>
          </p:cNvPr>
          <p:cNvSpPr/>
          <p:nvPr/>
        </p:nvSpPr>
        <p:spPr>
          <a:xfrm>
            <a:off x="1757869" y="3286124"/>
            <a:ext cx="935813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dirty="0"/>
              <a:t>저희가 원하는 것은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detail</a:t>
            </a:r>
            <a:r>
              <a:rPr kumimoji="1" lang="ko-KR" altLang="en-US" sz="2000" dirty="0"/>
              <a:t>에서</a:t>
            </a:r>
            <a:r>
              <a:rPr kumimoji="1" lang="en-US" altLang="ko-KR" sz="2000" dirty="0"/>
              <a:t> ‘</a:t>
            </a:r>
            <a:r>
              <a:rPr kumimoji="1" lang="ko-KR" altLang="en-US" sz="2000" dirty="0"/>
              <a:t>삭제하기</a:t>
            </a:r>
            <a:r>
              <a:rPr kumimoji="1" lang="en-US" altLang="ko-KR" sz="2000" dirty="0"/>
              <a:t>’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눌러 글을 삭제하는 것입니다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>
                <a:solidFill>
                  <a:schemeClr val="accent3">
                    <a:lumMod val="75000"/>
                  </a:schemeClr>
                </a:solidFill>
              </a:rPr>
              <a:t>(delete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</a:rPr>
              <a:t>는 별도의 페이지가 필요 없습니다</a:t>
            </a:r>
            <a:r>
              <a:rPr kumimoji="1" lang="en-US" altLang="ko-KR" sz="2000" dirty="0">
                <a:solidFill>
                  <a:schemeClr val="accent3">
                    <a:lumMod val="75000"/>
                  </a:schemeClr>
                </a:solidFill>
              </a:rPr>
              <a:t>.)</a:t>
            </a:r>
          </a:p>
          <a:p>
            <a:endParaRPr kumimoji="1" lang="en-US" altLang="ko-KR" sz="2000" dirty="0"/>
          </a:p>
          <a:p>
            <a:r>
              <a:rPr kumimoji="1" lang="ko-KR" altLang="en-US" sz="2200" dirty="0"/>
              <a:t>이것 역시 </a:t>
            </a:r>
            <a:r>
              <a:rPr kumimoji="1" lang="en-US" altLang="ko-KR" sz="2200" b="1" dirty="0"/>
              <a:t>MTV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패턴에 따라 </a:t>
            </a:r>
            <a:br>
              <a:rPr kumimoji="1" lang="en-US" altLang="ko-KR" sz="2200" dirty="0"/>
            </a:br>
            <a:r>
              <a:rPr kumimoji="1" lang="en-US" altLang="ko-KR" sz="2200" b="1" dirty="0"/>
              <a:t>Model</a:t>
            </a:r>
            <a:r>
              <a:rPr kumimoji="1" lang="ko-KR" altLang="en-US" sz="2200" dirty="0"/>
              <a:t>을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Template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만들고 </a:t>
            </a:r>
            <a:r>
              <a:rPr kumimoji="1" lang="en-US" altLang="ko-KR" sz="2200" dirty="0"/>
              <a:t>=&gt;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View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en-US" altLang="ko-KR" sz="2200" dirty="0"/>
              <a:t>Model</a:t>
            </a:r>
            <a:r>
              <a:rPr kumimoji="1" lang="ko-KR" altLang="en-US" sz="2200" dirty="0"/>
              <a:t>은 이미 만들었으니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Template</a:t>
            </a:r>
            <a:r>
              <a:rPr kumimoji="1" lang="ko-KR" altLang="en-US" sz="2200" dirty="0" err="1"/>
              <a:t>부터</a:t>
            </a:r>
            <a:r>
              <a:rPr kumimoji="1" lang="ko-KR" altLang="en-US" sz="2200" dirty="0"/>
              <a:t> 만들어줍시다</a:t>
            </a:r>
            <a:r>
              <a:rPr kumimoji="1" lang="en-US" altLang="ko-KR" sz="2200" dirty="0"/>
              <a:t>.</a:t>
            </a:r>
          </a:p>
          <a:p>
            <a:endParaRPr kumimoji="1" lang="en-US" altLang="ko-KR" sz="22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4713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T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V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34882" y="1914181"/>
            <a:ext cx="82436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admin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django.urls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path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from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app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import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views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urlpatterns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admin.site.urls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views.home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views.new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new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detail/&lt;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int:post_pk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views.detail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detail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edit/&lt;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int:post_pk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views.edit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edit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path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delete/&lt;</a:t>
            </a:r>
            <a:r>
              <a:rPr lang="en-US" altLang="ko-KR" sz="1800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int:post_pk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&gt;/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views.delete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delete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),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875612" y="155596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8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project/project/</a:t>
            </a:r>
            <a:r>
              <a:rPr lang="en-US" altLang="ko-KR" sz="18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urls.py</a:t>
            </a:r>
            <a:endParaRPr lang="en" altLang="ko-KR" sz="18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253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rgbClr val="00B050"/>
                </a:solidFill>
              </a:rPr>
              <a:t>T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V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17629" y="1564423"/>
            <a:ext cx="7481888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&lt;!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DOCTYPE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lang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charset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UTF-8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http-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equiv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X-UA-Compatible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IE=edge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meta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name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viewport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content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width=device-width, initial-scale=1.0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&gt;Document&lt;/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head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책 제목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post.title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책 내용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h2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&gt;{{ </a:t>
            </a:r>
            <a:r>
              <a:rPr lang="en-US" altLang="ko-KR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post.content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}}&lt;/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div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'home'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홈으로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'edit'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post.pk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수정하기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&lt;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i="1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href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{%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url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'delete' 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post.pk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%}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"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r>
              <a:rPr lang="ko-KR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삭제하기</a:t>
            </a:r>
            <a:r>
              <a:rPr lang="en-US" altLang="ko-KR" dirty="0">
                <a:solidFill>
                  <a:srgbClr val="F8F8F2"/>
                </a:solidFill>
                <a:latin typeface="맑은 고딕" panose="020B0503020000020004" pitchFamily="34" charset="-127"/>
                <a:ea typeface="D2Coding" panose="020B0609020101020101" pitchFamily="49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body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&lt;/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html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&gt;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870551" y="1200736"/>
            <a:ext cx="3147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</a:t>
            </a:r>
            <a:r>
              <a:rPr lang="en-US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app/templates</a:t>
            </a:r>
            <a:r>
              <a:rPr lang="en" altLang="ko-KR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detail.html</a:t>
            </a:r>
            <a:endParaRPr lang="en" altLang="ko-KR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860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CRUD</a:t>
            </a:r>
            <a:endParaRPr lang="ko-KR" altLang="en-US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7F7F7F"/>
                </a:solidFill>
              </a:rPr>
              <a:t>delete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0762C-8447-F24F-B8CA-F75810B4A39B}"/>
              </a:ext>
            </a:extLst>
          </p:cNvPr>
          <p:cNvSpPr txBox="1"/>
          <p:nvPr/>
        </p:nvSpPr>
        <p:spPr>
          <a:xfrm>
            <a:off x="11044264" y="375425"/>
            <a:ext cx="8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T</a:t>
            </a:r>
            <a:r>
              <a:rPr kumimoji="1" lang="en-US" altLang="ko-KR" sz="2400" b="1" dirty="0">
                <a:solidFill>
                  <a:srgbClr val="0070C0"/>
                </a:solidFill>
              </a:rPr>
              <a:t>V</a:t>
            </a:r>
            <a:endParaRPr kumimoji="1"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611D6-FBEA-4340-9618-6E6433C01A4C}"/>
              </a:ext>
            </a:extLst>
          </p:cNvPr>
          <p:cNvSpPr/>
          <p:nvPr/>
        </p:nvSpPr>
        <p:spPr>
          <a:xfrm>
            <a:off x="917629" y="2112350"/>
            <a:ext cx="74818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def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delete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request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 </a:t>
            </a:r>
            <a:r>
              <a:rPr lang="en-US" altLang="ko-KR" sz="1800" i="1" dirty="0" err="1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):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post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Post.objects.</a:t>
            </a:r>
            <a:r>
              <a:rPr lang="en-US" altLang="ko-KR" sz="18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get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i="1" dirty="0">
                <a:solidFill>
                  <a:srgbClr val="FFB86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pk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post_pk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 err="1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post.</a:t>
            </a:r>
            <a:r>
              <a:rPr lang="en-US" altLang="ko-KR" sz="1800" dirty="0" err="1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delete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sz="1800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return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50FA7B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redirect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(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home</a:t>
            </a:r>
            <a:r>
              <a:rPr lang="en-US" altLang="ko-KR" sz="1800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sz="1800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)</a:t>
            </a:r>
            <a:endParaRPr lang="ko-KR" altLang="ko-KR" sz="18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D6EA7-FD8D-004E-9624-894E0BF227C1}"/>
              </a:ext>
            </a:extLst>
          </p:cNvPr>
          <p:cNvSpPr/>
          <p:nvPr/>
        </p:nvSpPr>
        <p:spPr>
          <a:xfrm>
            <a:off x="858359" y="17541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800" dirty="0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project/app/</a:t>
            </a:r>
            <a:r>
              <a:rPr lang="en" altLang="ko-KR" sz="1800" dirty="0" err="1">
                <a:solidFill>
                  <a:srgbClr val="6272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views.py</a:t>
            </a:r>
            <a:endParaRPr lang="en" altLang="ko-KR" sz="1800" dirty="0">
              <a:solidFill>
                <a:srgbClr val="6272A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3D3F6-2E68-0847-A76A-2AF25C8B5E5F}"/>
              </a:ext>
            </a:extLst>
          </p:cNvPr>
          <p:cNvSpPr txBox="1"/>
          <p:nvPr/>
        </p:nvSpPr>
        <p:spPr>
          <a:xfrm>
            <a:off x="858359" y="4006986"/>
            <a:ext cx="6243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detail</a:t>
            </a:r>
            <a:r>
              <a:rPr kumimoji="1" lang="ko-KR" altLang="en-US" sz="2000" b="1" dirty="0"/>
              <a:t> 페이지에서 </a:t>
            </a:r>
            <a:r>
              <a:rPr kumimoji="1" lang="en-US" altLang="ko-KR" sz="2000" b="1" dirty="0"/>
              <a:t>‘</a:t>
            </a:r>
            <a:r>
              <a:rPr kumimoji="1" lang="ko-KR" altLang="en-US" sz="2000" b="1" dirty="0"/>
              <a:t>삭제하기</a:t>
            </a:r>
            <a:r>
              <a:rPr kumimoji="1" lang="en-US" altLang="ko-KR" sz="2000" b="1" dirty="0"/>
              <a:t>’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눌러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pk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통해 받아온 모델이 삭제되는지 확인해보세요</a:t>
            </a:r>
            <a:r>
              <a:rPr kumimoji="1" lang="en-US" altLang="ko-KR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5501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0" y="-461665"/>
            <a:ext cx="1741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84057" y="375425"/>
            <a:ext cx="1416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5" y="837090"/>
            <a:ext cx="24877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To-Do-List </a:t>
            </a:r>
            <a:r>
              <a:rPr lang="en-US" b="1" dirty="0" err="1">
                <a:solidFill>
                  <a:srgbClr val="7F7F7F"/>
                </a:solidFill>
              </a:rPr>
              <a:t>게시판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b="1" dirty="0" err="1">
                <a:solidFill>
                  <a:srgbClr val="7F7F7F"/>
                </a:solidFill>
              </a:rPr>
              <a:t>만들기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3395-0F78-9740-B451-1E72EBEDCD59}"/>
              </a:ext>
            </a:extLst>
          </p:cNvPr>
          <p:cNvSpPr txBox="1"/>
          <p:nvPr/>
        </p:nvSpPr>
        <p:spPr>
          <a:xfrm>
            <a:off x="1741101" y="1298755"/>
            <a:ext cx="9317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기능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할 일들을 전부 볼 수 있다</a:t>
            </a:r>
            <a:r>
              <a:rPr kumimoji="1" lang="en-US" altLang="ko-KR" sz="1800" dirty="0"/>
              <a:t>. (</a:t>
            </a:r>
            <a:r>
              <a:rPr kumimoji="1" lang="ko-KR" altLang="en-US" sz="1800" dirty="0"/>
              <a:t>제목</a:t>
            </a:r>
            <a:r>
              <a:rPr kumimoji="1" lang="en-US" altLang="ko-KR" sz="1800" dirty="0"/>
              <a:t> or </a:t>
            </a:r>
            <a:r>
              <a:rPr kumimoji="1" lang="ko-KR" altLang="en-US" sz="1800" dirty="0"/>
              <a:t>제목</a:t>
            </a:r>
            <a:r>
              <a:rPr kumimoji="1" lang="en-US" altLang="ko-KR" sz="1800" dirty="0"/>
              <a:t>+</a:t>
            </a:r>
            <a:r>
              <a:rPr kumimoji="1" lang="ko-KR" altLang="en-US" sz="1800" dirty="0"/>
              <a:t>내용 </a:t>
            </a:r>
            <a:r>
              <a:rPr kumimoji="1" lang="en-US" altLang="ko-KR" sz="1800" dirty="0"/>
              <a:t>or </a:t>
            </a:r>
            <a:r>
              <a:rPr kumimoji="1" lang="ko-KR" altLang="en-US" sz="1800" dirty="0"/>
              <a:t>내용</a:t>
            </a:r>
            <a:r>
              <a:rPr kumimoji="1" lang="en-US" altLang="ko-K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할 일을 생성할 수 있다</a:t>
            </a:r>
            <a:r>
              <a:rPr kumimoji="1" lang="en-US" altLang="ko-KR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각 할 일들의 제목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세부사항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마감 기한을 볼 수 있다</a:t>
            </a:r>
            <a:r>
              <a:rPr kumimoji="1" lang="en-US" altLang="ko-KR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각 할 일들을 수정할 수 있다</a:t>
            </a:r>
            <a:r>
              <a:rPr kumimoji="1" lang="en-US" altLang="ko-KR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각 할 일들을 삭제할 수 있다</a:t>
            </a:r>
            <a:r>
              <a:rPr kumimoji="1" lang="en-US" altLang="ko-KR" sz="1800" dirty="0"/>
              <a:t>. </a:t>
            </a:r>
          </a:p>
          <a:p>
            <a:endParaRPr kumimoji="1" lang="en-US" altLang="ko-KR" sz="1800" dirty="0"/>
          </a:p>
          <a:p>
            <a:r>
              <a:rPr kumimoji="1" lang="ko-KR" altLang="en-US" sz="2000" b="1" dirty="0"/>
              <a:t>필수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사항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마감 기한이 적게 남은 순으로 할 일들이 보이게 정렬해주세요</a:t>
            </a:r>
            <a:r>
              <a:rPr kumimoji="1" lang="en-US" altLang="ko-KR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CSS</a:t>
            </a:r>
            <a:r>
              <a:rPr kumimoji="1" lang="ko-KR" altLang="en-US" sz="1800" dirty="0"/>
              <a:t>로 예쁘게 꾸며주세요</a:t>
            </a:r>
            <a:r>
              <a:rPr kumimoji="1"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오늘 배운 </a:t>
            </a:r>
            <a:r>
              <a:rPr kumimoji="1" lang="en-US" altLang="ko-KR" sz="1800" dirty="0" err="1"/>
              <a:t>home.html</a:t>
            </a:r>
            <a:r>
              <a:rPr kumimoji="1" lang="en-US" altLang="ko-KR" sz="1800" dirty="0"/>
              <a:t>, </a:t>
            </a:r>
            <a:r>
              <a:rPr kumimoji="1" lang="en-US" altLang="ko-KR" sz="1800" dirty="0" err="1"/>
              <a:t>detail.html</a:t>
            </a:r>
            <a:r>
              <a:rPr kumimoji="1" lang="en-US" altLang="ko-KR" sz="1800" dirty="0"/>
              <a:t>, </a:t>
            </a:r>
            <a:r>
              <a:rPr kumimoji="1" lang="en-US" altLang="ko-KR" sz="1800" dirty="0" err="1"/>
              <a:t>edit.html</a:t>
            </a:r>
            <a:r>
              <a:rPr kumimoji="1" lang="en-US" altLang="ko-KR" sz="1800" dirty="0"/>
              <a:t>, </a:t>
            </a:r>
            <a:r>
              <a:rPr kumimoji="1" lang="en-US" altLang="ko-KR" sz="1800" dirty="0" err="1"/>
              <a:t>new.html</a:t>
            </a:r>
            <a:r>
              <a:rPr kumimoji="1" lang="ko-KR" altLang="en-US" sz="1800" dirty="0"/>
              <a:t>이 구현되어야 합니다</a:t>
            </a:r>
            <a:r>
              <a:rPr kumimoji="1"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오늘 만든 </a:t>
            </a:r>
            <a:r>
              <a:rPr kumimoji="1" lang="en-US" altLang="ko-KR" sz="1800" dirty="0"/>
              <a:t>Django </a:t>
            </a:r>
            <a:r>
              <a:rPr kumimoji="1" lang="ko-KR" altLang="en-US" sz="1800" dirty="0"/>
              <a:t>프로젝트가 아니라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새로운 </a:t>
            </a:r>
            <a:r>
              <a:rPr kumimoji="1" lang="en-US" altLang="ko-KR" sz="1800" dirty="0"/>
              <a:t>Django </a:t>
            </a:r>
            <a:r>
              <a:rPr kumimoji="1" lang="ko-KR" altLang="en-US" sz="1800" dirty="0"/>
              <a:t>프로젝트를 생성 해주셔야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합니다</a:t>
            </a:r>
            <a:r>
              <a:rPr kumimoji="1" lang="en-US" altLang="ko-KR" sz="1800" dirty="0"/>
              <a:t>.</a:t>
            </a:r>
          </a:p>
          <a:p>
            <a:endParaRPr kumimoji="1" lang="en-US" altLang="ko-KR" sz="1800" dirty="0"/>
          </a:p>
          <a:p>
            <a:r>
              <a:rPr kumimoji="1" lang="ko-KR" altLang="en-US" sz="2000" b="1" dirty="0"/>
              <a:t>선택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사항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dirty="0"/>
              <a:t>D-day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할 일 옆에 보여주세요</a:t>
            </a:r>
            <a:r>
              <a:rPr kumimoji="1"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06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복습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8EEC11-A213-AC4C-99D3-DCAAD9DE5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6" t="12503" r="16579"/>
          <a:stretch/>
        </p:blipFill>
        <p:spPr>
          <a:xfrm>
            <a:off x="1285345" y="1088184"/>
            <a:ext cx="8963115" cy="5334198"/>
          </a:xfrm>
          <a:prstGeom prst="rect">
            <a:avLst/>
          </a:prstGeom>
        </p:spPr>
      </p:pic>
      <p:sp>
        <p:nvSpPr>
          <p:cNvPr id="7" name="Google Shape;141;p5">
            <a:extLst>
              <a:ext uri="{FF2B5EF4-FFF2-40B4-BE49-F238E27FC236}">
                <a16:creationId xmlns:a16="http://schemas.microsoft.com/office/drawing/2014/main" id="{920046E5-5DEF-5C4D-876C-908B18BF5681}"/>
              </a:ext>
            </a:extLst>
          </p:cNvPr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</a:rPr>
              <a:t>Django</a:t>
            </a:r>
            <a:r>
              <a:rPr lang="ko-KR" altLang="en-US" b="1" dirty="0">
                <a:solidFill>
                  <a:srgbClr val="7F7F7F"/>
                </a:solidFill>
              </a:rPr>
              <a:t>란</a:t>
            </a:r>
            <a:r>
              <a:rPr lang="en-US" altLang="ko-KR" b="1" dirty="0">
                <a:solidFill>
                  <a:srgbClr val="7F7F7F"/>
                </a:solidFill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83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복습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가상환경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38CB9-4827-D748-86C8-471CB8A9F09E}"/>
              </a:ext>
            </a:extLst>
          </p:cNvPr>
          <p:cNvSpPr txBox="1"/>
          <p:nvPr/>
        </p:nvSpPr>
        <p:spPr>
          <a:xfrm>
            <a:off x="399941" y="1681260"/>
            <a:ext cx="1139211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i="0" u="none" strike="noStrike" dirty="0" err="1">
                <a:solidFill>
                  <a:schemeClr val="tx1"/>
                </a:solidFill>
                <a:effectLst/>
                <a:latin typeface="Noto Sans KR"/>
              </a:rPr>
              <a:t>파이썬</a:t>
            </a:r>
            <a:r>
              <a:rPr lang="ko-KR" altLang="en-US" sz="3000" b="1" i="0" u="none" strike="noStrike" dirty="0">
                <a:solidFill>
                  <a:schemeClr val="tx1"/>
                </a:solidFill>
                <a:effectLst/>
                <a:latin typeface="Noto Sans KR"/>
              </a:rPr>
              <a:t> 가상 환경은 </a:t>
            </a:r>
            <a:br>
              <a:rPr lang="en-US" altLang="ko-KR" sz="3000" b="1" i="0" u="none" strike="noStrike" dirty="0">
                <a:solidFill>
                  <a:schemeClr val="tx1"/>
                </a:solidFill>
                <a:effectLst/>
                <a:latin typeface="Noto Sans KR"/>
              </a:rPr>
            </a:br>
            <a:r>
              <a:rPr lang="en" altLang="ko-KR" sz="3000" b="1" i="0" u="none" strike="noStrike" dirty="0">
                <a:solidFill>
                  <a:schemeClr val="tx1"/>
                </a:solidFill>
                <a:effectLst/>
                <a:latin typeface="Noto Sans KR"/>
              </a:rPr>
              <a:t>PC</a:t>
            </a:r>
            <a:r>
              <a:rPr lang="ko-KR" altLang="en-US" sz="3000" b="1" i="0" u="none" strike="noStrike" dirty="0">
                <a:solidFill>
                  <a:schemeClr val="tx1"/>
                </a:solidFill>
                <a:effectLst/>
                <a:latin typeface="Noto Sans KR"/>
              </a:rPr>
              <a:t>에 독립된 </a:t>
            </a:r>
            <a:r>
              <a:rPr lang="ko-KR" altLang="en-US" sz="3000" b="1" i="0" u="none" strike="noStrike" dirty="0" err="1">
                <a:solidFill>
                  <a:schemeClr val="tx1"/>
                </a:solidFill>
                <a:effectLst/>
                <a:latin typeface="Noto Sans KR"/>
              </a:rPr>
              <a:t>파이썬을</a:t>
            </a:r>
            <a:r>
              <a:rPr lang="ko-KR" altLang="en-US" sz="3000" b="1" i="0" u="none" strike="noStrike" dirty="0">
                <a:solidFill>
                  <a:schemeClr val="tx1"/>
                </a:solidFill>
                <a:effectLst/>
                <a:latin typeface="Noto Sans KR"/>
              </a:rPr>
              <a:t> 추가로 설치하는것과 유사하다</a:t>
            </a:r>
            <a:r>
              <a:rPr lang="en-US" altLang="ko-KR" sz="3000" b="1" i="0" u="none" strike="noStrike" dirty="0">
                <a:solidFill>
                  <a:schemeClr val="tx1"/>
                </a:solidFill>
                <a:effectLst/>
                <a:latin typeface="Noto Sans KR"/>
              </a:rPr>
              <a:t>! </a:t>
            </a:r>
          </a:p>
          <a:p>
            <a:br>
              <a:rPr lang="ko-KR" altLang="en-US" sz="1800" dirty="0">
                <a:solidFill>
                  <a:schemeClr val="tx1"/>
                </a:solidFill>
              </a:rPr>
            </a:br>
            <a:r>
              <a:rPr lang="ko-KR" altLang="en-US" sz="2200" b="0" i="0" u="none" strike="noStrike" dirty="0" err="1">
                <a:solidFill>
                  <a:schemeClr val="tx1"/>
                </a:solidFill>
                <a:effectLst/>
                <a:latin typeface="Noto Sans KR"/>
              </a:rPr>
              <a:t>파이썬</a:t>
            </a:r>
            <a:r>
              <a:rPr lang="ko-KR" altLang="en-US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 런타임</a:t>
            </a:r>
            <a:r>
              <a:rPr lang="en-US" altLang="ko-KR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인터프리터</a:t>
            </a:r>
            <a:r>
              <a:rPr lang="en-US" altLang="ko-KR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, </a:t>
            </a:r>
            <a:r>
              <a:rPr lang="ko-KR" altLang="en-US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패키지 매니저</a:t>
            </a:r>
            <a:r>
              <a:rPr lang="en-US" altLang="ko-KR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(</a:t>
            </a:r>
            <a:r>
              <a:rPr lang="en" altLang="ko-KR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pip), </a:t>
            </a:r>
            <a:r>
              <a:rPr lang="ko-KR" altLang="en-US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라이브러리 저장소 등을 별도의 환경에서 사용할 수 있게 된다</a:t>
            </a:r>
            <a:r>
              <a:rPr lang="en-US" altLang="ko-KR" sz="2200" b="0" i="0" u="none" strike="noStrike" dirty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  <a:p>
            <a:endParaRPr lang="en-US" altLang="ko-KR" sz="2200" dirty="0">
              <a:solidFill>
                <a:schemeClr val="tx1"/>
              </a:solidFill>
              <a:latin typeface="Noto Sans KR"/>
            </a:endParaRPr>
          </a:p>
          <a:p>
            <a:r>
              <a:rPr lang="en-US" altLang="ko-KR" sz="2200" dirty="0">
                <a:solidFill>
                  <a:schemeClr val="tx1"/>
                </a:solidFill>
                <a:latin typeface="Noto Sans KR"/>
              </a:rPr>
              <a:t>which python </a:t>
            </a:r>
            <a:r>
              <a:rPr lang="ko-KR" altLang="en-US" sz="2200" dirty="0">
                <a:solidFill>
                  <a:schemeClr val="tx1"/>
                </a:solidFill>
                <a:latin typeface="Noto Sans KR"/>
              </a:rPr>
              <a:t>명령어로 현재 실행중인 </a:t>
            </a:r>
            <a:r>
              <a:rPr lang="ko-KR" altLang="en-US" sz="2200" dirty="0" err="1">
                <a:solidFill>
                  <a:schemeClr val="tx1"/>
                </a:solidFill>
                <a:latin typeface="Noto Sans KR"/>
              </a:rPr>
              <a:t>파이썬</a:t>
            </a:r>
            <a:r>
              <a:rPr lang="ko-KR" altLang="en-US" sz="2200" dirty="0">
                <a:solidFill>
                  <a:schemeClr val="tx1"/>
                </a:solidFill>
                <a:latin typeface="Noto Sans KR"/>
              </a:rPr>
              <a:t> 경로 확인 가능</a:t>
            </a:r>
            <a:r>
              <a:rPr lang="en-US" altLang="ko-KR" sz="2200" dirty="0">
                <a:solidFill>
                  <a:schemeClr val="tx1"/>
                </a:solidFill>
                <a:latin typeface="Noto Sans KR"/>
              </a:rPr>
              <a:t>!</a:t>
            </a:r>
          </a:p>
          <a:p>
            <a:endParaRPr lang="en-US" altLang="ko-KR" sz="2200" dirty="0">
              <a:solidFill>
                <a:schemeClr val="tx1"/>
              </a:solidFill>
              <a:latin typeface="Noto Sans KR"/>
            </a:endParaRPr>
          </a:p>
          <a:p>
            <a:endParaRPr lang="en-US" altLang="ko-KR" sz="2200" dirty="0">
              <a:solidFill>
                <a:schemeClr val="tx1"/>
              </a:solidFill>
              <a:latin typeface="Noto Sans KR"/>
            </a:endParaRPr>
          </a:p>
          <a:p>
            <a:endParaRPr lang="en-US" altLang="ko-KR" sz="2200" dirty="0">
              <a:solidFill>
                <a:schemeClr val="tx1"/>
              </a:solidFill>
              <a:latin typeface="Noto Sans KR"/>
            </a:endParaRPr>
          </a:p>
          <a:p>
            <a:endParaRPr lang="en-US" altLang="ko-KR" sz="2200" dirty="0">
              <a:solidFill>
                <a:schemeClr val="tx1"/>
              </a:solidFill>
              <a:latin typeface="Noto Sans KR"/>
            </a:endParaRPr>
          </a:p>
          <a:p>
            <a:endParaRPr lang="en-US" altLang="ko-KR" sz="2200" dirty="0">
              <a:solidFill>
                <a:schemeClr val="tx1"/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C2B3A-44AD-AD43-A62A-E20F7E5C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6" y="4350284"/>
            <a:ext cx="7374116" cy="8488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5FFDEF-1369-FC42-9C47-094BF1F2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139" y="4350284"/>
            <a:ext cx="3855049" cy="8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복습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가상환경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38CB9-4827-D748-86C8-471CB8A9F09E}"/>
              </a:ext>
            </a:extLst>
          </p:cNvPr>
          <p:cNvSpPr txBox="1"/>
          <p:nvPr/>
        </p:nvSpPr>
        <p:spPr>
          <a:xfrm>
            <a:off x="584056" y="1696649"/>
            <a:ext cx="1100984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solidFill>
                  <a:srgbClr val="FF0000"/>
                </a:solidFill>
                <a:latin typeface="Noto Sans KR"/>
              </a:rPr>
              <a:t>주의</a:t>
            </a:r>
            <a:r>
              <a:rPr lang="en-US" altLang="ko-KR" sz="2500" b="1" dirty="0">
                <a:solidFill>
                  <a:srgbClr val="FF0000"/>
                </a:solidFill>
                <a:latin typeface="Noto Sans KR"/>
              </a:rPr>
              <a:t>!</a:t>
            </a:r>
            <a:r>
              <a:rPr lang="ko-KR" altLang="en-US" sz="2500" b="1" dirty="0">
                <a:solidFill>
                  <a:srgbClr val="FF0000"/>
                </a:solidFill>
                <a:latin typeface="Noto Sans KR"/>
              </a:rPr>
              <a:t>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pipenv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 shell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은 명령어를 입력한 경로를 기반으로 가상환경 이름을 만들기 때문에 다른 경로에서 명령어를 입력하면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, 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다른 가상환경으로 인식한다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웬만하면 프로젝트 루트 디렉터리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(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pipfile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 있는 곳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) 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에서만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pipenv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 shell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을 하자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!</a:t>
            </a:r>
          </a:p>
          <a:p>
            <a:endParaRPr lang="en-US" altLang="ko-KR" sz="2500" b="1" dirty="0">
              <a:solidFill>
                <a:schemeClr val="tx1"/>
              </a:solidFill>
              <a:latin typeface="Noto Sans KR"/>
            </a:endParaRPr>
          </a:p>
          <a:p>
            <a:endParaRPr lang="en-US" altLang="ko-KR" sz="2500" b="1" dirty="0">
              <a:solidFill>
                <a:schemeClr val="tx1"/>
              </a:solidFill>
              <a:latin typeface="Noto Sans KR"/>
            </a:endParaRPr>
          </a:p>
          <a:p>
            <a:r>
              <a:rPr lang="ko-KR" altLang="en-US" sz="2500" b="1" dirty="0">
                <a:solidFill>
                  <a:srgbClr val="FF0000"/>
                </a:solidFill>
                <a:latin typeface="Noto Sans KR"/>
              </a:rPr>
              <a:t>주의</a:t>
            </a:r>
            <a:r>
              <a:rPr lang="en-US" altLang="ko-KR" sz="2500" b="1" dirty="0">
                <a:solidFill>
                  <a:srgbClr val="FF0000"/>
                </a:solidFill>
                <a:latin typeface="Noto Sans KR"/>
              </a:rPr>
              <a:t>!</a:t>
            </a:r>
            <a:r>
              <a:rPr lang="ko-KR" altLang="en-US" sz="2500" b="1" dirty="0">
                <a:solidFill>
                  <a:srgbClr val="FF0000"/>
                </a:solidFill>
                <a:latin typeface="Noto Sans KR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패키지나 라이브러리를 다운받을 때는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pipenv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 install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을 사용해야지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Pipfile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과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Pipfile.lock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에 기록된다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!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 </a:t>
            </a:r>
            <a:endParaRPr lang="en-US" altLang="ko-KR" sz="2500" b="1" dirty="0">
              <a:solidFill>
                <a:schemeClr val="tx1"/>
              </a:solidFill>
              <a:latin typeface="Noto Sans KR"/>
            </a:endParaRPr>
          </a:p>
          <a:p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pip install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을 사용하면 가상환경 내의 </a:t>
            </a:r>
            <a:r>
              <a:rPr lang="ko-KR" altLang="en-US" sz="2500" b="1" dirty="0" err="1">
                <a:solidFill>
                  <a:schemeClr val="tx1"/>
                </a:solidFill>
                <a:latin typeface="Noto Sans KR"/>
              </a:rPr>
              <a:t>파이썬에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 설치는 되지만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,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 </a:t>
            </a:r>
            <a:br>
              <a:rPr lang="en-US" altLang="ko-KR" sz="2500" b="1" dirty="0">
                <a:solidFill>
                  <a:schemeClr val="tx1"/>
                </a:solidFill>
                <a:latin typeface="Noto Sans KR"/>
              </a:rPr>
            </a:b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Pipfile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과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Pipfile.lock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에 기록되지 않는다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.</a:t>
            </a:r>
          </a:p>
          <a:p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웬만하면 </a:t>
            </a:r>
            <a:r>
              <a:rPr lang="en-US" altLang="ko-KR" sz="2500" b="1" dirty="0" err="1">
                <a:solidFill>
                  <a:schemeClr val="tx1"/>
                </a:solidFill>
                <a:latin typeface="Noto Sans KR"/>
              </a:rPr>
              <a:t>pipenv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 install</a:t>
            </a:r>
            <a:r>
              <a:rPr lang="ko-KR" altLang="en-US" sz="2500" b="1" dirty="0">
                <a:solidFill>
                  <a:schemeClr val="tx1"/>
                </a:solidFill>
                <a:latin typeface="Noto Sans KR"/>
              </a:rPr>
              <a:t>을 하자</a:t>
            </a:r>
            <a:r>
              <a:rPr lang="en-US" altLang="ko-KR" sz="2500" b="1" dirty="0">
                <a:solidFill>
                  <a:schemeClr val="tx1"/>
                </a:solidFill>
                <a:latin typeface="Noto Sans KR"/>
              </a:rPr>
              <a:t>!</a:t>
            </a:r>
          </a:p>
          <a:p>
            <a:endParaRPr lang="en-US" altLang="ko-KR" sz="2500" dirty="0">
              <a:solidFill>
                <a:schemeClr val="tx1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53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96256" y="385210"/>
            <a:ext cx="88525" cy="6463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4056" y="375425"/>
            <a:ext cx="21469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Django </a:t>
            </a:r>
            <a:r>
              <a:rPr lang="ko-KR" altLang="en-US" sz="2400" b="1" dirty="0">
                <a:solidFill>
                  <a:schemeClr val="dk1"/>
                </a:solidFill>
              </a:rPr>
              <a:t>복습</a:t>
            </a:r>
            <a:endParaRPr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584056" y="837090"/>
            <a:ext cx="13057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7F7F7F"/>
                </a:solidFill>
              </a:rPr>
              <a:t>코드 입력</a:t>
            </a:r>
            <a:endParaRPr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396256" y="6365739"/>
            <a:ext cx="1042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n-US" altLang="ko-KR"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0255829" y="6365739"/>
            <a:ext cx="1720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en-US" sz="1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 X LIKELION</a:t>
            </a:r>
            <a:endParaRPr sz="1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DAC56-6587-BE4B-A284-D9D5E8B54C0B}"/>
              </a:ext>
            </a:extLst>
          </p:cNvPr>
          <p:cNvSpPr txBox="1"/>
          <p:nvPr/>
        </p:nvSpPr>
        <p:spPr>
          <a:xfrm>
            <a:off x="803654" y="1277600"/>
            <a:ext cx="1031234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dirty="0" err="1"/>
              <a:t>mkdir</a:t>
            </a:r>
            <a:r>
              <a:rPr lang="en" altLang="ko-KR" sz="2400" dirty="0"/>
              <a:t> session7 </a:t>
            </a:r>
            <a:r>
              <a:rPr lang="en" altLang="ko-KR" dirty="0"/>
              <a:t>					</a:t>
            </a:r>
            <a:r>
              <a:rPr lang="ko-KR" altLang="en-US" dirty="0">
                <a:solidFill>
                  <a:srgbClr val="7F7F7F"/>
                </a:solidFill>
              </a:rPr>
              <a:t>작업할 폴더 생성 </a:t>
            </a:r>
            <a:r>
              <a:rPr lang="en-US" altLang="ko-KR" dirty="0">
                <a:solidFill>
                  <a:srgbClr val="7F7F7F"/>
                </a:solidFill>
              </a:rPr>
              <a:t>&amp;</a:t>
            </a:r>
            <a:r>
              <a:rPr lang="ko-KR" altLang="en-US" dirty="0">
                <a:solidFill>
                  <a:srgbClr val="7F7F7F"/>
                </a:solidFill>
              </a:rPr>
              <a:t> 이동</a:t>
            </a:r>
            <a:br>
              <a:rPr lang="en" altLang="ko-KR" dirty="0"/>
            </a:br>
            <a:r>
              <a:rPr lang="en-US" altLang="ko-KR" sz="2400" dirty="0"/>
              <a:t>cd session7</a:t>
            </a:r>
          </a:p>
          <a:p>
            <a:r>
              <a:rPr lang="en" altLang="ko-KR" sz="2400" dirty="0" err="1"/>
              <a:t>pipenv</a:t>
            </a:r>
            <a:r>
              <a:rPr lang="en" altLang="ko-KR" sz="2400" dirty="0"/>
              <a:t> shell</a:t>
            </a:r>
            <a:r>
              <a:rPr lang="en" altLang="ko-KR" dirty="0"/>
              <a:t>	</a:t>
            </a:r>
            <a:r>
              <a:rPr lang="ko-KR" altLang="en-US" dirty="0">
                <a:solidFill>
                  <a:srgbClr val="7F7F7F"/>
                </a:solidFill>
              </a:rPr>
              <a:t> </a:t>
            </a:r>
            <a:r>
              <a:rPr lang="en-US" altLang="ko-KR" dirty="0">
                <a:solidFill>
                  <a:srgbClr val="7F7F7F"/>
                </a:solidFill>
              </a:rPr>
              <a:t>					</a:t>
            </a:r>
            <a:r>
              <a:rPr lang="ko-KR" altLang="en-US" dirty="0">
                <a:solidFill>
                  <a:srgbClr val="7F7F7F"/>
                </a:solidFill>
              </a:rPr>
              <a:t>가상환경 생성</a:t>
            </a:r>
            <a:endParaRPr lang="en" altLang="ko-KR" dirty="0"/>
          </a:p>
          <a:p>
            <a:r>
              <a:rPr kumimoji="1" lang="en-US" altLang="ko-KR" sz="2400" dirty="0" err="1"/>
              <a:t>pipenv</a:t>
            </a:r>
            <a:r>
              <a:rPr kumimoji="1" lang="en-US" altLang="ko-KR" sz="2400" dirty="0"/>
              <a:t> install </a:t>
            </a:r>
            <a:r>
              <a:rPr kumimoji="1" lang="en-US" altLang="ko-KR" sz="2400" dirty="0" err="1"/>
              <a:t>django</a:t>
            </a:r>
            <a:r>
              <a:rPr kumimoji="1" lang="en-US" altLang="ko-KR" dirty="0"/>
              <a:t>	</a:t>
            </a:r>
            <a:r>
              <a:rPr lang="ko-KR" altLang="en-US" dirty="0">
                <a:solidFill>
                  <a:srgbClr val="7F7F7F"/>
                </a:solidFill>
              </a:rPr>
              <a:t> </a:t>
            </a:r>
            <a:r>
              <a:rPr lang="en-US" altLang="ko-KR" dirty="0">
                <a:solidFill>
                  <a:srgbClr val="7F7F7F"/>
                </a:solidFill>
              </a:rPr>
              <a:t>			</a:t>
            </a:r>
            <a:r>
              <a:rPr lang="ko-KR" altLang="en-US" dirty="0">
                <a:solidFill>
                  <a:srgbClr val="7F7F7F"/>
                </a:solidFill>
              </a:rPr>
              <a:t>가상환경 내에 </a:t>
            </a:r>
            <a:r>
              <a:rPr lang="en-US" altLang="ko-KR" dirty="0">
                <a:solidFill>
                  <a:srgbClr val="7F7F7F"/>
                </a:solidFill>
              </a:rPr>
              <a:t>Django </a:t>
            </a:r>
            <a:r>
              <a:rPr lang="ko-KR" altLang="en-US" dirty="0">
                <a:solidFill>
                  <a:srgbClr val="7F7F7F"/>
                </a:solidFill>
              </a:rPr>
              <a:t>패키지 설치 </a:t>
            </a:r>
            <a:endParaRPr kumimoji="1" lang="en-US" altLang="ko-KR" dirty="0"/>
          </a:p>
          <a:p>
            <a:r>
              <a:rPr kumimoji="1" lang="en-US" altLang="ko-KR" sz="2400" dirty="0" err="1"/>
              <a:t>django</a:t>
            </a:r>
            <a:r>
              <a:rPr kumimoji="1" lang="en-US" altLang="ko-KR" sz="2400" dirty="0"/>
              <a:t>-admin </a:t>
            </a:r>
            <a:r>
              <a:rPr kumimoji="1" lang="en-US" altLang="ko-KR" sz="2400" dirty="0" err="1"/>
              <a:t>startproject</a:t>
            </a:r>
            <a:r>
              <a:rPr kumimoji="1" lang="en-US" altLang="ko-KR" sz="2400" dirty="0"/>
              <a:t> {project}</a:t>
            </a:r>
            <a:r>
              <a:rPr kumimoji="1" lang="en-US" altLang="ko-KR" dirty="0"/>
              <a:t>	</a:t>
            </a:r>
            <a:r>
              <a:rPr lang="ko-KR" altLang="en-US" dirty="0">
                <a:solidFill>
                  <a:srgbClr val="7F7F7F"/>
                </a:solidFill>
              </a:rPr>
              <a:t> </a:t>
            </a:r>
            <a:r>
              <a:rPr lang="en-US" altLang="ko-KR" dirty="0">
                <a:solidFill>
                  <a:srgbClr val="7F7F7F"/>
                </a:solidFill>
              </a:rPr>
              <a:t>	</a:t>
            </a:r>
            <a:r>
              <a:rPr lang="ko-KR" altLang="en-US" dirty="0">
                <a:solidFill>
                  <a:srgbClr val="7F7F7F"/>
                </a:solidFill>
              </a:rPr>
              <a:t>장고 프로젝트 생성 </a:t>
            </a:r>
            <a:r>
              <a:rPr lang="en-US" altLang="ko-KR" dirty="0">
                <a:solidFill>
                  <a:srgbClr val="7F7F7F"/>
                </a:solidFill>
              </a:rPr>
              <a:t>&amp;</a:t>
            </a:r>
            <a:r>
              <a:rPr lang="ko-KR" altLang="en-US" dirty="0">
                <a:solidFill>
                  <a:srgbClr val="7F7F7F"/>
                </a:solidFill>
              </a:rPr>
              <a:t> 이동</a:t>
            </a:r>
            <a:endParaRPr kumimoji="1" lang="en-US" altLang="ko-KR" dirty="0"/>
          </a:p>
          <a:p>
            <a:r>
              <a:rPr kumimoji="1" lang="en-US" altLang="ko-KR" sz="2400" dirty="0"/>
              <a:t>cd {project}</a:t>
            </a:r>
            <a:br>
              <a:rPr kumimoji="1" lang="en-US" altLang="ko-KR" sz="2000" dirty="0"/>
            </a:br>
            <a:r>
              <a:rPr kumimoji="1" lang="en-US" altLang="ko-KR" sz="2400" dirty="0"/>
              <a:t>python </a:t>
            </a:r>
            <a:r>
              <a:rPr kumimoji="1" lang="en-US" altLang="ko-KR" sz="2400" dirty="0" err="1"/>
              <a:t>manage.py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startapp</a:t>
            </a:r>
            <a:r>
              <a:rPr kumimoji="1" lang="en-US" altLang="ko-KR" sz="2400" dirty="0"/>
              <a:t> {app} </a:t>
            </a:r>
            <a:r>
              <a:rPr kumimoji="1" lang="en-US" altLang="ko-KR" dirty="0"/>
              <a:t>		</a:t>
            </a:r>
            <a:r>
              <a:rPr lang="ko-KR" altLang="en-US" dirty="0">
                <a:solidFill>
                  <a:srgbClr val="7F7F7F"/>
                </a:solidFill>
              </a:rPr>
              <a:t>프로젝트 폴더 내에 장고 앱 생성</a:t>
            </a:r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endParaRPr lang="en-US" altLang="ko-KR" dirty="0">
              <a:solidFill>
                <a:srgbClr val="7F7F7F"/>
              </a:solidFill>
            </a:endParaRPr>
          </a:p>
          <a:p>
            <a:r>
              <a:rPr lang="ko-KR" altLang="en-US" dirty="0">
                <a:solidFill>
                  <a:srgbClr val="7F7F7F"/>
                </a:solidFill>
              </a:rPr>
              <a:t> </a:t>
            </a:r>
            <a:endParaRPr lang="en-US" altLang="ko-KR" dirty="0">
              <a:solidFill>
                <a:srgbClr val="7F7F7F"/>
              </a:solidFill>
            </a:endParaRPr>
          </a:p>
          <a:p>
            <a:r>
              <a:rPr kumimoji="1" lang="en-US" altLang="ko-KR" sz="2400" dirty="0"/>
              <a:t>python </a:t>
            </a:r>
            <a:r>
              <a:rPr kumimoji="1" lang="en-US" altLang="ko-KR" sz="2400" dirty="0" err="1"/>
              <a:t>manage.py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runserver</a:t>
            </a:r>
            <a:r>
              <a:rPr kumimoji="1" lang="en-US" altLang="ko-KR" sz="2400" dirty="0"/>
              <a:t>			</a:t>
            </a:r>
            <a:r>
              <a:rPr kumimoji="1" lang="ko-KR" altLang="en-US" dirty="0">
                <a:solidFill>
                  <a:srgbClr val="A5A5A5">
                    <a:lumMod val="75000"/>
                  </a:srgbClr>
                </a:solidFill>
              </a:rPr>
              <a:t>로컬 서버에서 장고 서버 실행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AA5744-52A2-F94B-9300-5685D97A8105}"/>
              </a:ext>
            </a:extLst>
          </p:cNvPr>
          <p:cNvSpPr/>
          <p:nvPr/>
        </p:nvSpPr>
        <p:spPr>
          <a:xfrm>
            <a:off x="870551" y="4023837"/>
            <a:ext cx="4087212" cy="16927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INSTALLED_APPS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[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django.contrib.admin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django.contrib.auth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django.contrib.contenttypes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django.contrib.sessions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django.contrib.messages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 err="1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django.contrib.staticfiles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app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,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]</a:t>
            </a:r>
            <a:endParaRPr lang="ko-KR" altLang="ko-KR" sz="16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3B3824-05CE-F74E-9F73-4F73EC6BBA7B}"/>
              </a:ext>
            </a:extLst>
          </p:cNvPr>
          <p:cNvSpPr/>
          <p:nvPr/>
        </p:nvSpPr>
        <p:spPr>
          <a:xfrm>
            <a:off x="5024660" y="4023837"/>
            <a:ext cx="2339102" cy="2728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dirty="0">
                <a:solidFill>
                  <a:srgbClr val="BD93F9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TIME_ZONE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79C6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r>
              <a:rPr lang="en-US" altLang="ko-KR" dirty="0">
                <a:solidFill>
                  <a:srgbClr val="F1FA8C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Asia/Seoul</a:t>
            </a:r>
            <a:r>
              <a:rPr lang="en-US" altLang="ko-KR" dirty="0">
                <a:solidFill>
                  <a:srgbClr val="E9F284"/>
                </a:solidFill>
                <a:latin typeface="D2Coding" panose="020B0609020101020101" pitchFamily="49" charset="-127"/>
                <a:ea typeface="맑은 고딕" panose="020B0503020000020004" pitchFamily="34" charset="-127"/>
                <a:cs typeface="굴림" panose="020B0600000101010101" pitchFamily="34" charset="-127"/>
              </a:rPr>
              <a:t>'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8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10937</TotalTime>
  <Words>4622</Words>
  <Application>Microsoft Macintosh PowerPoint</Application>
  <PresentationFormat>와이드스크린</PresentationFormat>
  <Paragraphs>798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굴림</vt:lpstr>
      <vt:lpstr>맑은 고딕</vt:lpstr>
      <vt:lpstr>맑은 고딕</vt:lpstr>
      <vt:lpstr>D2Coding</vt:lpstr>
      <vt:lpstr>NanumSquareR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YeongBeom</dc:creator>
  <cp:lastModifiedBy>김범진[ 학부휴학 / 보건환경융합과학부 ]</cp:lastModifiedBy>
  <cp:revision>128</cp:revision>
  <dcterms:created xsi:type="dcterms:W3CDTF">2021-01-16T07:18:29Z</dcterms:created>
  <dcterms:modified xsi:type="dcterms:W3CDTF">2022-04-04T04:02:04Z</dcterms:modified>
</cp:coreProperties>
</file>