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27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249E2-C84E-0E4B-A43D-53694B0F3782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9D2C7-B614-F746-91F6-B4890E8F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20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Non-flagellated compact colony with cells embedded in a wax-like substance that tends to hide cellular organelles from view, often masking chlorophyll with orange-red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carotinoid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pigments. Thin filaments connect the cells. The cell body is 6 to 10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μm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long, and 3 to 6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μm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wide.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 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 genera:</a:t>
            </a:r>
            <a:endParaRPr lang="en-US" b="1" dirty="0" smtClean="0">
              <a:effectLst/>
            </a:endParaRPr>
          </a:p>
          <a:p>
            <a:r>
              <a:rPr lang="en-US" sz="1200" dirty="0" smtClean="0">
                <a:effectLst/>
              </a:rPr>
              <a:t> </a:t>
            </a:r>
            <a:endParaRPr lang="en-US" dirty="0" smtClean="0">
              <a:effectLst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Habitat:</a:t>
            </a:r>
            <a:endParaRPr lang="en-US" b="1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Mostly found in freshwater environments. Inland, shallow and oxygenated freshwater lakes, ponds, pools or slow moving waters plus ditches, bogs. They grow in oligotrophic lakes but prefer a eutrophic environment with a slightly acidic pH level. The salinity of the lakes they inhibit is usually less than 5%.  Oil and wax production decreases buoyancy, occasionally causing floatation  of large masses on the surface of lakes.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dirty="0" smtClean="0">
              <a:effectLst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Toxicity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Cell-free extract from eutrophic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Liyu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Lake (eastern Taiwan) was found to be toxic to several species of phytoplankton and zooplankton.  During blooms of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Botryococcus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braunii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 relative dominance of 20 phytoplankton species isolated from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Liyu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Lake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cultered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was inversely related to their susceptibility to the extract, suggesting that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braunii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influences the phytoplankton community composition.  Among zooplankton, copepods were more susceptible to the extract than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cladocerans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cell-free extract of several phytoplankton species contained four fatty acids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(a-linoleic, linoleic,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palmitic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oleic), with much more oleic acid in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braunii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..Of these, a-linoleic acid was most toxic to both phytoplankton and zooplankton species tested (Chiang et al. 2004).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alkaline pH (8-9)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Liyu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Lake during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braunii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blooms is thought to have enhanced the toxicity of the cell-free fatty acids (Ibid 2004).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39830-2510-3B4B-8FC1-1B8CED95C3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5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8EFB-8240-C24F-B495-C4B2212F6F6E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4241-BC85-E84D-9B73-3ADA4E9FC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4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8EFB-8240-C24F-B495-C4B2212F6F6E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4241-BC85-E84D-9B73-3ADA4E9FC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4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8EFB-8240-C24F-B495-C4B2212F6F6E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4241-BC85-E84D-9B73-3ADA4E9FC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2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8EFB-8240-C24F-B495-C4B2212F6F6E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4241-BC85-E84D-9B73-3ADA4E9FC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2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8EFB-8240-C24F-B495-C4B2212F6F6E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4241-BC85-E84D-9B73-3ADA4E9FC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5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8EFB-8240-C24F-B495-C4B2212F6F6E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4241-BC85-E84D-9B73-3ADA4E9FC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1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8EFB-8240-C24F-B495-C4B2212F6F6E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4241-BC85-E84D-9B73-3ADA4E9FC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7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8EFB-8240-C24F-B495-C4B2212F6F6E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4241-BC85-E84D-9B73-3ADA4E9FC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5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8EFB-8240-C24F-B495-C4B2212F6F6E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4241-BC85-E84D-9B73-3ADA4E9FC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6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8EFB-8240-C24F-B495-C4B2212F6F6E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4241-BC85-E84D-9B73-3ADA4E9FC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2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8EFB-8240-C24F-B495-C4B2212F6F6E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4241-BC85-E84D-9B73-3ADA4E9FC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4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78EFB-8240-C24F-B495-C4B2212F6F6E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14241-BC85-E84D-9B73-3ADA4E9FC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8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Photos for </a:t>
            </a:r>
            <a:r>
              <a:rPr lang="en-US" dirty="0" err="1" smtClean="0"/>
              <a:t>Lakeline</a:t>
            </a:r>
            <a:r>
              <a:rPr lang="en-US" smtClean="0"/>
              <a:t> Article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1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-1066800" y="0"/>
            <a:ext cx="6172200" cy="1143000"/>
          </a:xfrm>
        </p:spPr>
        <p:txBody>
          <a:bodyPr/>
          <a:lstStyle/>
          <a:p>
            <a:r>
              <a:rPr lang="en-US" sz="3200" dirty="0" smtClean="0"/>
              <a:t>Mirror Lake (NH)</a:t>
            </a:r>
            <a:endParaRPr lang="en-US" sz="32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304800"/>
            <a:ext cx="8077200" cy="6553200"/>
            <a:chOff x="816" y="240"/>
            <a:chExt cx="3984" cy="3305"/>
          </a:xfrm>
        </p:grpSpPr>
        <p:pic>
          <p:nvPicPr>
            <p:cNvPr id="86020" name="Picture 4"/>
            <p:cNvPicPr>
              <a:picLocks noChangeAspect="1" noChangeArrowheads="1"/>
            </p:cNvPicPr>
            <p:nvPr/>
          </p:nvPicPr>
          <p:blipFill>
            <a:blip r:embed="rId3"/>
            <a:srcRect t="12045" b="12672"/>
            <a:stretch>
              <a:fillRect/>
            </a:stretch>
          </p:blipFill>
          <p:spPr bwMode="auto">
            <a:xfrm>
              <a:off x="816" y="816"/>
              <a:ext cx="3984" cy="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86021" name="Object 5"/>
            <p:cNvGraphicFramePr>
              <a:graphicFrameLocks noChangeAspect="1"/>
            </p:cNvGraphicFramePr>
            <p:nvPr/>
          </p:nvGraphicFramePr>
          <p:xfrm>
            <a:off x="1344" y="240"/>
            <a:ext cx="3401" cy="3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SPW 9.0 Graph" r:id="rId4" imgW="5399280" imgH="5322600" progId="SigmaPlotGraphicObject.8">
                    <p:embed/>
                  </p:oleObj>
                </mc:Choice>
                <mc:Fallback>
                  <p:oleObj name="SPW 9.0 Graph" r:id="rId4" imgW="5399280" imgH="5322600" progId="SigmaPlotGraphicObjec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40"/>
                          <a:ext cx="3401" cy="3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Freeform 10"/>
          <p:cNvSpPr/>
          <p:nvPr/>
        </p:nvSpPr>
        <p:spPr>
          <a:xfrm>
            <a:off x="2709333" y="1456267"/>
            <a:ext cx="5054600" cy="3454400"/>
          </a:xfrm>
          <a:custGeom>
            <a:avLst/>
            <a:gdLst>
              <a:gd name="connsiteX0" fmla="*/ 16934 w 5054600"/>
              <a:gd name="connsiteY0" fmla="*/ 8466 h 3454400"/>
              <a:gd name="connsiteX1" fmla="*/ 93134 w 5054600"/>
              <a:gd name="connsiteY1" fmla="*/ 8466 h 3454400"/>
              <a:gd name="connsiteX2" fmla="*/ 110067 w 5054600"/>
              <a:gd name="connsiteY2" fmla="*/ 254000 h 3454400"/>
              <a:gd name="connsiteX3" fmla="*/ 93134 w 5054600"/>
              <a:gd name="connsiteY3" fmla="*/ 609600 h 3454400"/>
              <a:gd name="connsiteX4" fmla="*/ 84667 w 5054600"/>
              <a:gd name="connsiteY4" fmla="*/ 846666 h 3454400"/>
              <a:gd name="connsiteX5" fmla="*/ 101600 w 5054600"/>
              <a:gd name="connsiteY5" fmla="*/ 1202266 h 3454400"/>
              <a:gd name="connsiteX6" fmla="*/ 84667 w 5054600"/>
              <a:gd name="connsiteY6" fmla="*/ 1524000 h 3454400"/>
              <a:gd name="connsiteX7" fmla="*/ 84667 w 5054600"/>
              <a:gd name="connsiteY7" fmla="*/ 1651000 h 3454400"/>
              <a:gd name="connsiteX8" fmla="*/ 59267 w 5054600"/>
              <a:gd name="connsiteY8" fmla="*/ 1701800 h 3454400"/>
              <a:gd name="connsiteX9" fmla="*/ 93134 w 5054600"/>
              <a:gd name="connsiteY9" fmla="*/ 1854200 h 3454400"/>
              <a:gd name="connsiteX10" fmla="*/ 84667 w 5054600"/>
              <a:gd name="connsiteY10" fmla="*/ 1947333 h 3454400"/>
              <a:gd name="connsiteX11" fmla="*/ 93134 w 5054600"/>
              <a:gd name="connsiteY11" fmla="*/ 2099733 h 3454400"/>
              <a:gd name="connsiteX12" fmla="*/ 93134 w 5054600"/>
              <a:gd name="connsiteY12" fmla="*/ 2192866 h 3454400"/>
              <a:gd name="connsiteX13" fmla="*/ 118534 w 5054600"/>
              <a:gd name="connsiteY13" fmla="*/ 2294466 h 3454400"/>
              <a:gd name="connsiteX14" fmla="*/ 321734 w 5054600"/>
              <a:gd name="connsiteY14" fmla="*/ 2396066 h 3454400"/>
              <a:gd name="connsiteX15" fmla="*/ 592667 w 5054600"/>
              <a:gd name="connsiteY15" fmla="*/ 2413000 h 3454400"/>
              <a:gd name="connsiteX16" fmla="*/ 770467 w 5054600"/>
              <a:gd name="connsiteY16" fmla="*/ 2421466 h 3454400"/>
              <a:gd name="connsiteX17" fmla="*/ 1244600 w 5054600"/>
              <a:gd name="connsiteY17" fmla="*/ 2489200 h 3454400"/>
              <a:gd name="connsiteX18" fmla="*/ 1896534 w 5054600"/>
              <a:gd name="connsiteY18" fmla="*/ 2523066 h 3454400"/>
              <a:gd name="connsiteX19" fmla="*/ 2336800 w 5054600"/>
              <a:gd name="connsiteY19" fmla="*/ 2540000 h 3454400"/>
              <a:gd name="connsiteX20" fmla="*/ 2997200 w 5054600"/>
              <a:gd name="connsiteY20" fmla="*/ 2573866 h 3454400"/>
              <a:gd name="connsiteX21" fmla="*/ 3361267 w 5054600"/>
              <a:gd name="connsiteY21" fmla="*/ 2556933 h 3454400"/>
              <a:gd name="connsiteX22" fmla="*/ 3776134 w 5054600"/>
              <a:gd name="connsiteY22" fmla="*/ 2582333 h 3454400"/>
              <a:gd name="connsiteX23" fmla="*/ 4038600 w 5054600"/>
              <a:gd name="connsiteY23" fmla="*/ 2582333 h 3454400"/>
              <a:gd name="connsiteX24" fmla="*/ 4428067 w 5054600"/>
              <a:gd name="connsiteY24" fmla="*/ 2582333 h 3454400"/>
              <a:gd name="connsiteX25" fmla="*/ 5054600 w 5054600"/>
              <a:gd name="connsiteY25" fmla="*/ 2599266 h 3454400"/>
              <a:gd name="connsiteX26" fmla="*/ 4961467 w 5054600"/>
              <a:gd name="connsiteY26" fmla="*/ 2641600 h 3454400"/>
              <a:gd name="connsiteX27" fmla="*/ 4555067 w 5054600"/>
              <a:gd name="connsiteY27" fmla="*/ 2633133 h 3454400"/>
              <a:gd name="connsiteX28" fmla="*/ 4064000 w 5054600"/>
              <a:gd name="connsiteY28" fmla="*/ 2641600 h 3454400"/>
              <a:gd name="connsiteX29" fmla="*/ 3784600 w 5054600"/>
              <a:gd name="connsiteY29" fmla="*/ 2650066 h 3454400"/>
              <a:gd name="connsiteX30" fmla="*/ 3522134 w 5054600"/>
              <a:gd name="connsiteY30" fmla="*/ 2683933 h 3454400"/>
              <a:gd name="connsiteX31" fmla="*/ 3200400 w 5054600"/>
              <a:gd name="connsiteY31" fmla="*/ 2692400 h 3454400"/>
              <a:gd name="connsiteX32" fmla="*/ 2463800 w 5054600"/>
              <a:gd name="connsiteY32" fmla="*/ 2777066 h 3454400"/>
              <a:gd name="connsiteX33" fmla="*/ 2057400 w 5054600"/>
              <a:gd name="connsiteY33" fmla="*/ 2785533 h 3454400"/>
              <a:gd name="connsiteX34" fmla="*/ 1693334 w 5054600"/>
              <a:gd name="connsiteY34" fmla="*/ 2836333 h 3454400"/>
              <a:gd name="connsiteX35" fmla="*/ 1642534 w 5054600"/>
              <a:gd name="connsiteY35" fmla="*/ 2836333 h 3454400"/>
              <a:gd name="connsiteX36" fmla="*/ 1642534 w 5054600"/>
              <a:gd name="connsiteY36" fmla="*/ 2836333 h 3454400"/>
              <a:gd name="connsiteX37" fmla="*/ 1193800 w 5054600"/>
              <a:gd name="connsiteY37" fmla="*/ 2861733 h 3454400"/>
              <a:gd name="connsiteX38" fmla="*/ 1109134 w 5054600"/>
              <a:gd name="connsiteY38" fmla="*/ 2963333 h 3454400"/>
              <a:gd name="connsiteX39" fmla="*/ 1075267 w 5054600"/>
              <a:gd name="connsiteY39" fmla="*/ 3039533 h 3454400"/>
              <a:gd name="connsiteX40" fmla="*/ 1032934 w 5054600"/>
              <a:gd name="connsiteY40" fmla="*/ 3090333 h 3454400"/>
              <a:gd name="connsiteX41" fmla="*/ 1143000 w 5054600"/>
              <a:gd name="connsiteY41" fmla="*/ 3191933 h 3454400"/>
              <a:gd name="connsiteX42" fmla="*/ 1159934 w 5054600"/>
              <a:gd name="connsiteY42" fmla="*/ 3327400 h 3454400"/>
              <a:gd name="connsiteX43" fmla="*/ 1185334 w 5054600"/>
              <a:gd name="connsiteY43" fmla="*/ 3420533 h 3454400"/>
              <a:gd name="connsiteX44" fmla="*/ 1185334 w 5054600"/>
              <a:gd name="connsiteY44" fmla="*/ 3420533 h 3454400"/>
              <a:gd name="connsiteX45" fmla="*/ 1109134 w 5054600"/>
              <a:gd name="connsiteY45" fmla="*/ 3454400 h 3454400"/>
              <a:gd name="connsiteX46" fmla="*/ 0 w 5054600"/>
              <a:gd name="connsiteY46" fmla="*/ 3437466 h 3454400"/>
              <a:gd name="connsiteX47" fmla="*/ 16934 w 5054600"/>
              <a:gd name="connsiteY47" fmla="*/ 8466 h 345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054600" h="3454400">
                <a:moveTo>
                  <a:pt x="16934" y="8466"/>
                </a:moveTo>
                <a:lnTo>
                  <a:pt x="93134" y="8466"/>
                </a:lnTo>
                <a:lnTo>
                  <a:pt x="110067" y="254000"/>
                </a:lnTo>
                <a:lnTo>
                  <a:pt x="93134" y="609600"/>
                </a:lnTo>
                <a:lnTo>
                  <a:pt x="84667" y="846666"/>
                </a:lnTo>
                <a:lnTo>
                  <a:pt x="101600" y="1202266"/>
                </a:lnTo>
                <a:lnTo>
                  <a:pt x="84667" y="1524000"/>
                </a:lnTo>
                <a:lnTo>
                  <a:pt x="84667" y="1651000"/>
                </a:lnTo>
                <a:lnTo>
                  <a:pt x="59267" y="1701800"/>
                </a:lnTo>
                <a:lnTo>
                  <a:pt x="93134" y="1854200"/>
                </a:lnTo>
                <a:lnTo>
                  <a:pt x="84667" y="1947333"/>
                </a:lnTo>
                <a:lnTo>
                  <a:pt x="93134" y="2099733"/>
                </a:lnTo>
                <a:lnTo>
                  <a:pt x="93134" y="2192866"/>
                </a:lnTo>
                <a:lnTo>
                  <a:pt x="118534" y="2294466"/>
                </a:lnTo>
                <a:lnTo>
                  <a:pt x="321734" y="2396066"/>
                </a:lnTo>
                <a:lnTo>
                  <a:pt x="592667" y="2413000"/>
                </a:lnTo>
                <a:lnTo>
                  <a:pt x="770467" y="2421466"/>
                </a:lnTo>
                <a:lnTo>
                  <a:pt x="1244600" y="2489200"/>
                </a:lnTo>
                <a:lnTo>
                  <a:pt x="1896534" y="2523066"/>
                </a:lnTo>
                <a:lnTo>
                  <a:pt x="2336800" y="2540000"/>
                </a:lnTo>
                <a:lnTo>
                  <a:pt x="2997200" y="2573866"/>
                </a:lnTo>
                <a:lnTo>
                  <a:pt x="3361267" y="2556933"/>
                </a:lnTo>
                <a:lnTo>
                  <a:pt x="3776134" y="2582333"/>
                </a:lnTo>
                <a:lnTo>
                  <a:pt x="4038600" y="2582333"/>
                </a:lnTo>
                <a:lnTo>
                  <a:pt x="4428067" y="2582333"/>
                </a:lnTo>
                <a:lnTo>
                  <a:pt x="5054600" y="2599266"/>
                </a:lnTo>
                <a:lnTo>
                  <a:pt x="4961467" y="2641600"/>
                </a:lnTo>
                <a:lnTo>
                  <a:pt x="4555067" y="2633133"/>
                </a:lnTo>
                <a:lnTo>
                  <a:pt x="4064000" y="2641600"/>
                </a:lnTo>
                <a:lnTo>
                  <a:pt x="3784600" y="2650066"/>
                </a:lnTo>
                <a:lnTo>
                  <a:pt x="3522134" y="2683933"/>
                </a:lnTo>
                <a:lnTo>
                  <a:pt x="3200400" y="2692400"/>
                </a:lnTo>
                <a:lnTo>
                  <a:pt x="2463800" y="2777066"/>
                </a:lnTo>
                <a:lnTo>
                  <a:pt x="2057400" y="2785533"/>
                </a:lnTo>
                <a:lnTo>
                  <a:pt x="1693334" y="2836333"/>
                </a:lnTo>
                <a:lnTo>
                  <a:pt x="1642534" y="2836333"/>
                </a:lnTo>
                <a:lnTo>
                  <a:pt x="1642534" y="2836333"/>
                </a:lnTo>
                <a:lnTo>
                  <a:pt x="1193800" y="2861733"/>
                </a:lnTo>
                <a:lnTo>
                  <a:pt x="1109134" y="2963333"/>
                </a:lnTo>
                <a:lnTo>
                  <a:pt x="1075267" y="3039533"/>
                </a:lnTo>
                <a:lnTo>
                  <a:pt x="1032934" y="3090333"/>
                </a:lnTo>
                <a:lnTo>
                  <a:pt x="1143000" y="3191933"/>
                </a:lnTo>
                <a:lnTo>
                  <a:pt x="1159934" y="3327400"/>
                </a:lnTo>
                <a:lnTo>
                  <a:pt x="1185334" y="3420533"/>
                </a:lnTo>
                <a:lnTo>
                  <a:pt x="1185334" y="3420533"/>
                </a:lnTo>
                <a:lnTo>
                  <a:pt x="1109134" y="3454400"/>
                </a:lnTo>
                <a:lnTo>
                  <a:pt x="0" y="3437466"/>
                </a:lnTo>
                <a:cubicBezTo>
                  <a:pt x="2822" y="2291644"/>
                  <a:pt x="8467" y="0"/>
                  <a:pt x="16934" y="8466"/>
                </a:cubicBezTo>
                <a:close/>
              </a:path>
            </a:pathLst>
          </a:custGeom>
          <a:solidFill>
            <a:srgbClr val="3FEFD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709333" y="4108710"/>
            <a:ext cx="1053581" cy="801631"/>
            <a:chOff x="-7966282" y="4819122"/>
            <a:chExt cx="2986941" cy="1919983"/>
          </a:xfrm>
          <a:effectLst>
            <a:glow rad="101600">
              <a:srgbClr val="3FEFDB">
                <a:alpha val="75000"/>
              </a:srgbClr>
            </a:glow>
          </a:effectLst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rcRect l="29939"/>
            <a:stretch>
              <a:fillRect/>
            </a:stretch>
          </p:blipFill>
          <p:spPr>
            <a:xfrm rot="5400000">
              <a:off x="-7059532" y="4236417"/>
              <a:ext cx="1182827" cy="2348238"/>
            </a:xfrm>
            <a:prstGeom prst="rect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</p:pic>
        <p:sp>
          <p:nvSpPr>
            <p:cNvPr id="8" name="TextBox 7"/>
            <p:cNvSpPr txBox="1"/>
            <p:nvPr/>
          </p:nvSpPr>
          <p:spPr>
            <a:xfrm>
              <a:off x="-7966282" y="6001950"/>
              <a:ext cx="2986941" cy="73715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sz="1400" i="1" dirty="0" err="1" smtClean="0">
                  <a:solidFill>
                    <a:srgbClr val="000000"/>
                  </a:solidFill>
                </a:rPr>
                <a:t>Oscillatoria</a:t>
              </a:r>
              <a:endParaRPr lang="en-US" sz="1400" i="1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175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teria beneath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WillandPondJune0712_3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246674" cy="19415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73617" y="18176"/>
            <a:ext cx="51261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b="1" dirty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Why do cyanobacteria accumulate at the surface?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932" y="1387519"/>
            <a:ext cx="147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FFFFFF"/>
                </a:solidFill>
              </a:rPr>
              <a:t>Botryococcus</a:t>
            </a:r>
            <a:endParaRPr lang="en-US" i="1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5171" y="18176"/>
            <a:ext cx="149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FFFFFF"/>
                </a:solidFill>
              </a:rPr>
              <a:t>Woronichinia</a:t>
            </a:r>
            <a:endParaRPr lang="en-US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079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71</Words>
  <Application>Microsoft Office PowerPoint</Application>
  <PresentationFormat>On-screen Show (4:3)</PresentationFormat>
  <Paragraphs>19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Office Theme</vt:lpstr>
      <vt:lpstr>SPW 9.0 Graph</vt:lpstr>
      <vt:lpstr>Photos for Lakeline Article</vt:lpstr>
      <vt:lpstr>Mirror Lake (NH)</vt:lpstr>
      <vt:lpstr>PowerPoint Presentation</vt:lpstr>
    </vt:vector>
  </TitlesOfParts>
  <Company>University of New Hampshire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Photos for Lakeline Article</dc:title>
  <dc:creator>James Haney</dc:creator>
  <cp:lastModifiedBy>Milstead, Bryan</cp:lastModifiedBy>
  <cp:revision>1</cp:revision>
  <dcterms:created xsi:type="dcterms:W3CDTF">2015-06-01T00:16:52Z</dcterms:created>
  <dcterms:modified xsi:type="dcterms:W3CDTF">2015-06-01T13:03:53Z</dcterms:modified>
</cp:coreProperties>
</file>