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7" r:id="rId5"/>
    <p:sldId id="284" r:id="rId6"/>
    <p:sldId id="285" r:id="rId7"/>
    <p:sldId id="286" r:id="rId8"/>
    <p:sldId id="288" r:id="rId9"/>
    <p:sldId id="294" r:id="rId10"/>
    <p:sldId id="267" r:id="rId11"/>
    <p:sldId id="268" r:id="rId12"/>
    <p:sldId id="269" r:id="rId13"/>
    <p:sldId id="270" r:id="rId14"/>
    <p:sldId id="271" r:id="rId15"/>
    <p:sldId id="273" r:id="rId16"/>
    <p:sldId id="289" r:id="rId17"/>
    <p:sldId id="290" r:id="rId18"/>
    <p:sldId id="291" r:id="rId19"/>
    <p:sldId id="282" r:id="rId20"/>
    <p:sldId id="293" r:id="rId21"/>
    <p:sldId id="292" r:id="rId2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1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3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8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4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5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3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0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9B8E1-7479-45E6-9EEF-1E88894EC03F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1911"/>
            <a:ext cx="7772400" cy="2387600"/>
          </a:xfrm>
        </p:spPr>
        <p:txBody>
          <a:bodyPr>
            <a:noAutofit/>
          </a:bodyPr>
          <a:lstStyle/>
          <a:p>
            <a:r>
              <a:rPr lang="en-US" sz="3000" dirty="0"/>
              <a:t>Phytoplankton community composition and cyanotoxin detection among lakes included in the 2007 National Lake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Betty J. Kreakie</a:t>
            </a:r>
            <a:r>
              <a:rPr lang="en-US" sz="2100" baseline="30000" dirty="0"/>
              <a:t>1</a:t>
            </a:r>
            <a:r>
              <a:rPr lang="en-US" sz="2100" dirty="0"/>
              <a:t> , W. Bryan Milstead</a:t>
            </a:r>
            <a:r>
              <a:rPr lang="en-US" sz="2100" baseline="30000" dirty="0"/>
              <a:t>1</a:t>
            </a:r>
            <a:r>
              <a:rPr lang="en-US" sz="2100" dirty="0"/>
              <a:t>, Jeffrey W. Hollister</a:t>
            </a:r>
            <a:r>
              <a:rPr lang="en-US" sz="2100" baseline="30000" dirty="0"/>
              <a:t>1</a:t>
            </a:r>
            <a:r>
              <a:rPr lang="en-US" sz="2100" dirty="0"/>
              <a:t>, Elizabeth D. Hilborn</a:t>
            </a:r>
            <a:r>
              <a:rPr lang="en-US" sz="2100" baseline="30000" dirty="0"/>
              <a:t>1</a:t>
            </a:r>
            <a:r>
              <a:rPr lang="en-US" sz="2100" dirty="0"/>
              <a:t>, &amp; Keith A. Loftin</a:t>
            </a:r>
            <a:r>
              <a:rPr lang="en-US" sz="2100" baseline="30000" dirty="0"/>
              <a:t>2</a:t>
            </a:r>
          </a:p>
          <a:p>
            <a:r>
              <a:rPr lang="en-US" sz="1350" dirty="0"/>
              <a:t>Ecological Society of America</a:t>
            </a:r>
          </a:p>
          <a:p>
            <a:r>
              <a:rPr lang="en-US" sz="1350" dirty="0"/>
              <a:t>August 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32" y="5625933"/>
            <a:ext cx="3429000" cy="1221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257" y="5358469"/>
            <a:ext cx="1032085" cy="980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0" y="6437831"/>
            <a:ext cx="28375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aseline="30000" dirty="0"/>
              <a:t>2</a:t>
            </a:r>
            <a:r>
              <a:rPr lang="en-US" sz="1350" dirty="0"/>
              <a:t>U.S. Geological Service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94243">
            <a:off x="7676460" y="545918"/>
            <a:ext cx="1223786" cy="9515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59" y="479483"/>
            <a:ext cx="1607198" cy="12857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8818" y="6437831"/>
            <a:ext cx="30996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aseline="30000" dirty="0"/>
              <a:t>1</a:t>
            </a:r>
            <a:r>
              <a:rPr lang="en-US" sz="1350" dirty="0"/>
              <a:t>U.S. Environmental Protection Agency</a:t>
            </a:r>
          </a:p>
        </p:txBody>
      </p:sp>
    </p:spTree>
    <p:extLst>
      <p:ext uri="{BB962C8B-B14F-4D97-AF65-F5344CB8AC3E}">
        <p14:creationId xmlns:p14="http://schemas.microsoft.com/office/powerpoint/2010/main" val="172098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93" y="1098958"/>
            <a:ext cx="4572000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461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3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9503"/>
            <a:ext cx="4572000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082" y="1277224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1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415" y="1285613"/>
            <a:ext cx="4572000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613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21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59110"/>
            <a:ext cx="4572000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609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1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43000"/>
            <a:ext cx="4572000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02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3" y="1319169"/>
            <a:ext cx="4572000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19169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98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806" y="10485"/>
            <a:ext cx="4572000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94" y="10485"/>
            <a:ext cx="4572000" cy="457200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2127" y="4759670"/>
            <a:ext cx="7771358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Call: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randomForest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 = phyto07[, -1], y = lake_group1,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ntree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10000, importance = TRUE, proximity = TRUE)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Type of random forest: classification Number of trees: 10000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No. of variables tried at each split: 15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OOB estimate of error rate: 1.48%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Confusion matrix: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one two </a:t>
            </a:r>
            <a:r>
              <a:rPr lang="en-US" altLang="en-US" sz="1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class.error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one 753   0 0.00000000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two  17 378 0.04303797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46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4572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7920" y="4695669"/>
            <a:ext cx="823302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Call: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randomForest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 = cyano07[, -1], y = lake_group1,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ntree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10000, importance = TRUE, proximity = TRUE)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Type of random forest: classification Number of trees: 10000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No. of variables tried at each split: 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OOB estimate of error rate: 4.75%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Confusion matrix: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one two </a:t>
            </a:r>
            <a:r>
              <a:rPr lang="en-US" altLang="en-US" sz="1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class.error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one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707  18 0.02482759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two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35 355 0.08974359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30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4572000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0198" y="5236262"/>
            <a:ext cx="7925246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Call: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randomForest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 = predictors, y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lake_group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ntree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10000, importance = TRUE, proximity = TRUE)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Type of random forest: classification Number of trees: 10000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No. of variables tried at each split: 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OOB estimate of error rate: 16.62%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Confusion matrix: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one two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class.error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one 649  36 0.05255474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two 138 224 0.38121547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764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44650" y="2286794"/>
          <a:ext cx="5854700" cy="3429000"/>
        </p:xfrm>
        <a:graphic>
          <a:graphicData uri="http://schemas.openxmlformats.org/drawingml/2006/table">
            <a:tbl>
              <a:tblPr/>
              <a:tblGrid>
                <a:gridCol w="409131">
                  <a:extLst>
                    <a:ext uri="{9D8B030D-6E8A-4147-A177-3AD203B41FA5}">
                      <a16:colId xmlns:a16="http://schemas.microsoft.com/office/drawing/2014/main" val="4039853538"/>
                    </a:ext>
                  </a:extLst>
                </a:gridCol>
                <a:gridCol w="799233">
                  <a:extLst>
                    <a:ext uri="{9D8B030D-6E8A-4147-A177-3AD203B41FA5}">
                      <a16:colId xmlns:a16="http://schemas.microsoft.com/office/drawing/2014/main" val="3725606018"/>
                    </a:ext>
                  </a:extLst>
                </a:gridCol>
                <a:gridCol w="469391">
                  <a:extLst>
                    <a:ext uri="{9D8B030D-6E8A-4147-A177-3AD203B41FA5}">
                      <a16:colId xmlns:a16="http://schemas.microsoft.com/office/drawing/2014/main" val="447976062"/>
                    </a:ext>
                  </a:extLst>
                </a:gridCol>
                <a:gridCol w="317156">
                  <a:extLst>
                    <a:ext uri="{9D8B030D-6E8A-4147-A177-3AD203B41FA5}">
                      <a16:colId xmlns:a16="http://schemas.microsoft.com/office/drawing/2014/main" val="3322806924"/>
                    </a:ext>
                  </a:extLst>
                </a:gridCol>
                <a:gridCol w="1255938">
                  <a:extLst>
                    <a:ext uri="{9D8B030D-6E8A-4147-A177-3AD203B41FA5}">
                      <a16:colId xmlns:a16="http://schemas.microsoft.com/office/drawing/2014/main" val="3231468107"/>
                    </a:ext>
                  </a:extLst>
                </a:gridCol>
                <a:gridCol w="1255938">
                  <a:extLst>
                    <a:ext uri="{9D8B030D-6E8A-4147-A177-3AD203B41FA5}">
                      <a16:colId xmlns:a16="http://schemas.microsoft.com/office/drawing/2014/main" val="3407174437"/>
                    </a:ext>
                  </a:extLst>
                </a:gridCol>
                <a:gridCol w="748488">
                  <a:extLst>
                    <a:ext uri="{9D8B030D-6E8A-4147-A177-3AD203B41FA5}">
                      <a16:colId xmlns:a16="http://schemas.microsoft.com/office/drawing/2014/main" val="3547578470"/>
                    </a:ext>
                  </a:extLst>
                </a:gridCol>
                <a:gridCol w="599425">
                  <a:extLst>
                    <a:ext uri="{9D8B030D-6E8A-4147-A177-3AD203B41FA5}">
                      <a16:colId xmlns:a16="http://schemas.microsoft.com/office/drawing/2014/main" val="40338198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indval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cylindrospermopsin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microcystin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saxitoxin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8558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0.521674761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Anabaena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9396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0.514897393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Aphanocapsa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1286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0.40712053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Oscillatoria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4625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0.189907039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Leptolyngbya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69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0.139408217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Pseudanabaena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2939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0.119105861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Planktolyngbya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7266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0.1062417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Limnothrix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518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0.100417575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Anabaenopsis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6934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0.056535915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Cylindrospermopsis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1037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0.047789607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Cylindrospermum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3226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0.031690782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Snowella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5445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0.705886976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Microcystis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937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0.572823241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Synechococcus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989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0.292160739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Lyngbya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013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0.232324532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Aphanizomenon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404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0.221506068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Synechocystis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240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0.192341441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Raphidiopsis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495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22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identifiable phytoplankton community types across the coterminous United States?</a:t>
            </a:r>
          </a:p>
          <a:p>
            <a:r>
              <a:rPr lang="en-US" dirty="0"/>
              <a:t>Is </a:t>
            </a:r>
            <a:r>
              <a:rPr lang="en-US" dirty="0" err="1"/>
              <a:t>cyanotoxin</a:t>
            </a:r>
            <a:r>
              <a:rPr lang="en-US" dirty="0"/>
              <a:t> detectability influenced by phytoplankton community type?</a:t>
            </a:r>
          </a:p>
          <a:p>
            <a:r>
              <a:rPr lang="en-US" dirty="0"/>
              <a:t>What are the environmental or biotic determinants of community type?</a:t>
            </a:r>
          </a:p>
        </p:txBody>
      </p:sp>
    </p:spTree>
    <p:extLst>
      <p:ext uri="{BB962C8B-B14F-4D97-AF65-F5344CB8AC3E}">
        <p14:creationId xmlns:p14="http://schemas.microsoft.com/office/powerpoint/2010/main" val="61314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2" y="325455"/>
            <a:ext cx="8513783" cy="63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02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sz="16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1" y="2218319"/>
            <a:ext cx="8182063" cy="4225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 #68612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Phytoplankton community composition and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cyanotoxin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detection among lakes included in the 2007 National Lake Assessment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Betty J. Kreakie, Office of Research and Development, US Environmental Protection Agency, Narragansett, RI,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W. Bryan Milstead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U.S. Environmental Protection Agency, Narragansett, RI,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Jeffrey W. Hollister, Atlantic Ecology Division, US Environmental Protection Agency, Narragansett, RI, Elizabeth D. Hilborn, US Environmental Protection Agency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Keith A.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Loftin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Organic Geochemistry Research Laboratory, U.S. Geological Survey, Lawrence, KS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 Text: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Background/Question/Methods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Cyanobacteria are ubiquitous in aquatic environments and typically present no health concerns. Yet when conditions are suitable, cyanobacteria can proliferate rapidly and form blooms.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Since many cyanobacteria have the potential to produce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cyanotoxins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these blooms can lead to human health concerns. We hypothesized that toxic cyanobacteria blooms may alter the composition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the entire phytoplankton community. If true, then we expected to find recognizable patterns in phytoplankton community structure among water samples from lakes with detectable levels of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cyanotoxins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main goal was to determine if there were continental-scale patterns of phytoplankton community composition across the United States that were associated with the occurrence of detectable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levels of three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cyanotoxins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microcystins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cylindrospermopsin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saxitoxins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We analyzed landscape composition, along with phytoplankton counts, and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physico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-chemical monitoring data collected from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1000+ lakes during the 2007 National Lake Assessment. We used nonmetric multidimensional scaling (NMS) to reduce the dimensionality of the phytoplankton abundance data and elucidate any dominant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patterns in community composition. Cluster analysis was then used to delineate boundaries between distinct community types within the NMS space. Finally, a statistical tests were used to explore relationship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 community composition and environmental factors (including water quality measures, land use variables, and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cyanotoxin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detection).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Results/Conclusions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final NMS configuration of four dimensions had a 0.178 stress value (NMS measure of model fit that ranges from 1 (poorly fit) to 0 (perfect fit)). There were three distinct clusters within the first two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dimensions and these explained the strongest variance in community composition. Statistically significant gradients of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microcystin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saxotoxin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detections occurred predominately along the first NMS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dimension. A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cylindrospermopsin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detection gradient was evident along the second dimension. Evaluation of indicator species among clusters revealed that potential toxin-producing cyanobacteria were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present, but did not dominate community composition in clusters associated with toxin detections. Despite these relationships, random forest based classification revealed that geography, elevation,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phytoplankton abundance, and landscape variables were stronger predictors of phytoplankton community cluster types. In conclusion, the phytoplankton community types across the conterminous 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have a robust spatial pattern but only weak support for the hypothesis that community structure is dominated by cyanobacteria or associated with detectable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cyanotoxins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 Selection: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Aquatic Ecology: Lakes And Ponds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Slot: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 73: Wednesday, August 9, 2017: 8:00 AM-11:30 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Scheduled Time: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11:10 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Paper Number: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76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5777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903"/>
            <a:ext cx="7886700" cy="50360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from the 2007 National Lake Assessment.</a:t>
            </a:r>
          </a:p>
          <a:p>
            <a:r>
              <a:rPr lang="en-US" dirty="0"/>
              <a:t>1148 lakes with complete physical, chemical and biological data selected for analysis.</a:t>
            </a:r>
          </a:p>
          <a:p>
            <a:r>
              <a:rPr lang="en-US" dirty="0"/>
              <a:t>Genus level phytoplankton abundances analyzed by non-metric multidimensional scaling (NMDS) [R::vegan:: </a:t>
            </a:r>
            <a:r>
              <a:rPr lang="en-US" dirty="0" err="1"/>
              <a:t>metaMDS</a:t>
            </a:r>
            <a:r>
              <a:rPr lang="en-US" dirty="0"/>
              <a:t>; K=4; N=10,000]</a:t>
            </a:r>
          </a:p>
          <a:p>
            <a:r>
              <a:rPr lang="en-US" dirty="0"/>
              <a:t>Cluster analysis used to define lake groupings</a:t>
            </a:r>
          </a:p>
          <a:p>
            <a:r>
              <a:rPr lang="en-US" dirty="0"/>
              <a:t>Association between lake groupings and environmental gradient data investigated with vegan::</a:t>
            </a:r>
            <a:r>
              <a:rPr lang="en-US" dirty="0" err="1"/>
              <a:t>envfit</a:t>
            </a:r>
            <a:r>
              <a:rPr lang="en-US" dirty="0"/>
              <a:t> and random forest analysis</a:t>
            </a:r>
          </a:p>
          <a:p>
            <a:r>
              <a:rPr lang="en-US" dirty="0"/>
              <a:t>Indicator species analysis with random forest and </a:t>
            </a:r>
            <a:r>
              <a:rPr lang="en-US" dirty="0" err="1"/>
              <a:t>labdsv</a:t>
            </a:r>
            <a:r>
              <a:rPr lang="en-US" dirty="0"/>
              <a:t>::</a:t>
            </a:r>
            <a:r>
              <a:rPr lang="en-US" dirty="0" err="1"/>
              <a:t>indval</a:t>
            </a:r>
            <a:endParaRPr lang="en-US" dirty="0"/>
          </a:p>
          <a:p>
            <a:r>
              <a:rPr lang="en-US" dirty="0"/>
              <a:t>Data and code available: https://github.com/willbmisled/esa2017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9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4" r="13071"/>
          <a:stretch/>
        </p:blipFill>
        <p:spPr>
          <a:xfrm>
            <a:off x="4999839" y="1500930"/>
            <a:ext cx="4144161" cy="3601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9" r="6955"/>
          <a:stretch/>
        </p:blipFill>
        <p:spPr>
          <a:xfrm>
            <a:off x="108273" y="1500930"/>
            <a:ext cx="4639112" cy="360111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Sample Sites</a:t>
            </a:r>
          </a:p>
        </p:txBody>
      </p:sp>
    </p:spTree>
    <p:extLst>
      <p:ext uri="{BB962C8B-B14F-4D97-AF65-F5344CB8AC3E}">
        <p14:creationId xmlns:p14="http://schemas.microsoft.com/office/powerpoint/2010/main" val="346501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7" r="7242"/>
          <a:stretch/>
        </p:blipFill>
        <p:spPr>
          <a:xfrm>
            <a:off x="8388" y="205806"/>
            <a:ext cx="4622334" cy="3601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67"/>
          <a:stretch/>
        </p:blipFill>
        <p:spPr>
          <a:xfrm>
            <a:off x="4328405" y="205806"/>
            <a:ext cx="4698149" cy="360111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507902"/>
              </p:ext>
            </p:extLst>
          </p:nvPr>
        </p:nvGraphicFramePr>
        <p:xfrm>
          <a:off x="147855" y="3806918"/>
          <a:ext cx="4343400" cy="291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6591">
                  <a:extLst>
                    <a:ext uri="{9D8B030D-6E8A-4147-A177-3AD203B41FA5}">
                      <a16:colId xmlns:a16="http://schemas.microsoft.com/office/drawing/2014/main" val="4054468551"/>
                    </a:ext>
                  </a:extLst>
                </a:gridCol>
                <a:gridCol w="546499">
                  <a:extLst>
                    <a:ext uri="{9D8B030D-6E8A-4147-A177-3AD203B41FA5}">
                      <a16:colId xmlns:a16="http://schemas.microsoft.com/office/drawing/2014/main" val="3137955240"/>
                    </a:ext>
                  </a:extLst>
                </a:gridCol>
                <a:gridCol w="705366">
                  <a:extLst>
                    <a:ext uri="{9D8B030D-6E8A-4147-A177-3AD203B41FA5}">
                      <a16:colId xmlns:a16="http://schemas.microsoft.com/office/drawing/2014/main" val="1209901379"/>
                    </a:ext>
                  </a:extLst>
                </a:gridCol>
                <a:gridCol w="610046">
                  <a:extLst>
                    <a:ext uri="{9D8B030D-6E8A-4147-A177-3AD203B41FA5}">
                      <a16:colId xmlns:a16="http://schemas.microsoft.com/office/drawing/2014/main" val="1309571196"/>
                    </a:ext>
                  </a:extLst>
                </a:gridCol>
                <a:gridCol w="714898">
                  <a:extLst>
                    <a:ext uri="{9D8B030D-6E8A-4147-A177-3AD203B41FA5}">
                      <a16:colId xmlns:a16="http://schemas.microsoft.com/office/drawing/2014/main" val="1209246206"/>
                    </a:ext>
                  </a:extLst>
                </a:gridCol>
              </a:tblGrid>
              <a:tr h="212043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Lakes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cells/ml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80651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genus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median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mean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max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3086556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Anabaena + Dolichospermum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3461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13539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8716804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Anabaenopsis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1170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3536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439115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Aphanocapsa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13406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158052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249915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Coelosphaerium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6094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36273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5728356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Leptolyngbya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3271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8121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0233652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Limnothrix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13383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51263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709056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Lyngbya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5620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5565054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Microcystis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2953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27974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204147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2992012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522749"/>
              </p:ext>
            </p:extLst>
          </p:nvPr>
        </p:nvGraphicFramePr>
        <p:xfrm>
          <a:off x="4607339" y="3806918"/>
          <a:ext cx="4343400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6591">
                  <a:extLst>
                    <a:ext uri="{9D8B030D-6E8A-4147-A177-3AD203B41FA5}">
                      <a16:colId xmlns:a16="http://schemas.microsoft.com/office/drawing/2014/main" val="771623652"/>
                    </a:ext>
                  </a:extLst>
                </a:gridCol>
                <a:gridCol w="546499">
                  <a:extLst>
                    <a:ext uri="{9D8B030D-6E8A-4147-A177-3AD203B41FA5}">
                      <a16:colId xmlns:a16="http://schemas.microsoft.com/office/drawing/2014/main" val="2831763690"/>
                    </a:ext>
                  </a:extLst>
                </a:gridCol>
                <a:gridCol w="705366">
                  <a:extLst>
                    <a:ext uri="{9D8B030D-6E8A-4147-A177-3AD203B41FA5}">
                      <a16:colId xmlns:a16="http://schemas.microsoft.com/office/drawing/2014/main" val="4093358353"/>
                    </a:ext>
                  </a:extLst>
                </a:gridCol>
                <a:gridCol w="610046">
                  <a:extLst>
                    <a:ext uri="{9D8B030D-6E8A-4147-A177-3AD203B41FA5}">
                      <a16:colId xmlns:a16="http://schemas.microsoft.com/office/drawing/2014/main" val="2504576160"/>
                    </a:ext>
                  </a:extLst>
                </a:gridCol>
                <a:gridCol w="714898">
                  <a:extLst>
                    <a:ext uri="{9D8B030D-6E8A-4147-A177-3AD203B41FA5}">
                      <a16:colId xmlns:a16="http://schemas.microsoft.com/office/drawing/2014/main" val="230393698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Lakes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cells/ml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56675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genus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median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mean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max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08935733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Oscillatoria + Phormidium + Planktothrix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2929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14601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9308324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Planktolyngbya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1714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5530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1890492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Pseudanabaena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6861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16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Snowella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5357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86589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Synechococcus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2704643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Synechocystis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2421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8951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7737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97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8" r="14149"/>
          <a:stretch/>
        </p:blipFill>
        <p:spPr>
          <a:xfrm>
            <a:off x="4907559" y="342540"/>
            <a:ext cx="3993160" cy="3601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" r="7575"/>
          <a:stretch/>
        </p:blipFill>
        <p:spPr>
          <a:xfrm>
            <a:off x="142613" y="342540"/>
            <a:ext cx="4639112" cy="360111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21102"/>
              </p:ext>
            </p:extLst>
          </p:nvPr>
        </p:nvGraphicFramePr>
        <p:xfrm>
          <a:off x="2092652" y="3850770"/>
          <a:ext cx="4343400" cy="293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6591">
                  <a:extLst>
                    <a:ext uri="{9D8B030D-6E8A-4147-A177-3AD203B41FA5}">
                      <a16:colId xmlns:a16="http://schemas.microsoft.com/office/drawing/2014/main" val="759824787"/>
                    </a:ext>
                  </a:extLst>
                </a:gridCol>
                <a:gridCol w="546499">
                  <a:extLst>
                    <a:ext uri="{9D8B030D-6E8A-4147-A177-3AD203B41FA5}">
                      <a16:colId xmlns:a16="http://schemas.microsoft.com/office/drawing/2014/main" val="1180547940"/>
                    </a:ext>
                  </a:extLst>
                </a:gridCol>
                <a:gridCol w="705366">
                  <a:extLst>
                    <a:ext uri="{9D8B030D-6E8A-4147-A177-3AD203B41FA5}">
                      <a16:colId xmlns:a16="http://schemas.microsoft.com/office/drawing/2014/main" val="499223616"/>
                    </a:ext>
                  </a:extLst>
                </a:gridCol>
                <a:gridCol w="610046">
                  <a:extLst>
                    <a:ext uri="{9D8B030D-6E8A-4147-A177-3AD203B41FA5}">
                      <a16:colId xmlns:a16="http://schemas.microsoft.com/office/drawing/2014/main" val="3081968158"/>
                    </a:ext>
                  </a:extLst>
                </a:gridCol>
                <a:gridCol w="714898">
                  <a:extLst>
                    <a:ext uri="{9D8B030D-6E8A-4147-A177-3AD203B41FA5}">
                      <a16:colId xmlns:a16="http://schemas.microsoft.com/office/drawing/2014/main" val="363957598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Lakes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cells/ml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66563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genus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median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mean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max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9417125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Anabaena + Dolichospermum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3461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13539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021893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Aphanizomenon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8527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25923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8991603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Cylindrospermopsis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2481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5268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5277716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Lyngbya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5620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9179125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Oscillatoria + Phormidium + Planktothrix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2929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14601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9061438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Planktolyngbya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1714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5530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0754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18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3" r="7413"/>
          <a:stretch/>
        </p:blipFill>
        <p:spPr>
          <a:xfrm>
            <a:off x="142613" y="997590"/>
            <a:ext cx="4630723" cy="3601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3" r="14294"/>
          <a:stretch/>
        </p:blipFill>
        <p:spPr>
          <a:xfrm>
            <a:off x="4944174" y="997590"/>
            <a:ext cx="4051882" cy="360111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38594"/>
              </p:ext>
            </p:extLst>
          </p:nvPr>
        </p:nvGraphicFramePr>
        <p:xfrm>
          <a:off x="2459023" y="4724400"/>
          <a:ext cx="4343400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6591">
                  <a:extLst>
                    <a:ext uri="{9D8B030D-6E8A-4147-A177-3AD203B41FA5}">
                      <a16:colId xmlns:a16="http://schemas.microsoft.com/office/drawing/2014/main" val="4057530875"/>
                    </a:ext>
                  </a:extLst>
                </a:gridCol>
                <a:gridCol w="546499">
                  <a:extLst>
                    <a:ext uri="{9D8B030D-6E8A-4147-A177-3AD203B41FA5}">
                      <a16:colId xmlns:a16="http://schemas.microsoft.com/office/drawing/2014/main" val="451158747"/>
                    </a:ext>
                  </a:extLst>
                </a:gridCol>
                <a:gridCol w="705366">
                  <a:extLst>
                    <a:ext uri="{9D8B030D-6E8A-4147-A177-3AD203B41FA5}">
                      <a16:colId xmlns:a16="http://schemas.microsoft.com/office/drawing/2014/main" val="3551807292"/>
                    </a:ext>
                  </a:extLst>
                </a:gridCol>
                <a:gridCol w="610046">
                  <a:extLst>
                    <a:ext uri="{9D8B030D-6E8A-4147-A177-3AD203B41FA5}">
                      <a16:colId xmlns:a16="http://schemas.microsoft.com/office/drawing/2014/main" val="2241869295"/>
                    </a:ext>
                  </a:extLst>
                </a:gridCol>
                <a:gridCol w="714898">
                  <a:extLst>
                    <a:ext uri="{9D8B030D-6E8A-4147-A177-3AD203B41FA5}">
                      <a16:colId xmlns:a16="http://schemas.microsoft.com/office/drawing/2014/main" val="56173056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Lakes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cells/ml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00106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genus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median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mean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max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3216874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Anabaena + Dolichospermum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3461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13539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921212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Aphanizomenon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8527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25923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834278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Cylindrospermopsis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2481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5268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294479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Lyngbya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5620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467548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Raphidiopsis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1328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7030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28810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86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41" y="112057"/>
            <a:ext cx="4572000" cy="4572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72080" y="4684057"/>
            <a:ext cx="5155257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Call: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metaMDS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comm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phyto07[, -1], k = 4,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trymax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10000)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global Multidimensional Scaling using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monoMDS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Data: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wisconsin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sqrt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(phyto07[, -1]))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Distance: bray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Dimensions: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Stress: 0.178225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Stress type 1, weak ties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No convergent solutions - best solution after 10000 tries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Scaling: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centring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PC rotation,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halfchange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scaling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Species: expanded scores based on ‘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wisconsin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sqrt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(phyto07[, -1]))’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4" r="13223"/>
          <a:stretch/>
        </p:blipFill>
        <p:spPr>
          <a:xfrm>
            <a:off x="4769141" y="438117"/>
            <a:ext cx="4135772" cy="360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3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41" y="112057"/>
            <a:ext cx="4572000" cy="4572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72080" y="4684057"/>
            <a:ext cx="5155257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Call: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metaMDS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comm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phyto07[, -1], k = 4,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trymax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10000)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global Multidimensional Scaling using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monoMDS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Data: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wisconsin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sqrt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(phyto07[, -1]))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Distance: bray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Dimensions: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Stress: 0.178225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Stress type 1, weak ties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No convergent solutions - best solution after 10000 tries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Scaling: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centring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PC rotation,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halfchange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scaling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Species: expanded scores based on ‘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wisconsin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sqrt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(phyto07[, -1]))’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506"/>
          <a:stretch/>
        </p:blipFill>
        <p:spPr>
          <a:xfrm>
            <a:off x="4769141" y="112057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9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1606</TotalTime>
  <Words>854</Words>
  <Application>Microsoft Office PowerPoint</Application>
  <PresentationFormat>On-screen Show (4:3)</PresentationFormat>
  <Paragraphs>399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Lucida Console</vt:lpstr>
      <vt:lpstr>Office Theme</vt:lpstr>
      <vt:lpstr>Phytoplankton community composition and cyanotoxin detection among lakes included in the 2007 National Lake Assessment</vt:lpstr>
      <vt:lpstr>Questions: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Phytoplankton community composition and cyanotoxin detection among lakes included in the 2007 National Lake Assessment</dc:title>
  <dc:creator>Milstead, Bryan</dc:creator>
  <cp:lastModifiedBy>Bryan Milstead</cp:lastModifiedBy>
  <cp:revision>38</cp:revision>
  <cp:lastPrinted>2017-07-18T14:49:13Z</cp:lastPrinted>
  <dcterms:created xsi:type="dcterms:W3CDTF">2017-07-10T15:55:00Z</dcterms:created>
  <dcterms:modified xsi:type="dcterms:W3CDTF">2017-07-20T18:06:04Z</dcterms:modified>
</cp:coreProperties>
</file>