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FP&amp;A AI Dashboard – Executive 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Variance • Forecast • AI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/>
            </a:pPr>
            <a:r>
              <a:t>**Executive Summary for 2024-12**</a:t>
            </a:r>
          </a:p>
          <a:p>
            <a:pPr algn="l">
              <a:defRPr sz="1400"/>
            </a:pPr>
          </a:p>
          <a:p>
            <a:pPr algn="l">
              <a:defRPr sz="1400"/>
            </a:pPr>
            <a:r>
              <a:t>In December 2024, actual revenue reached $467,977, falling short of the budgeted amount of $478,620, resulting in a variance of -$10,643 (-2.22%). The gross margin percentage stood at 53.75%. Notably, the R&amp;D and Sales departments reported unfavorable variances of -2.22% and -2.39%, respectively, while Marketing and Operations showed favorable variances of -2.62% and -2.43%. Looking ahead, the average projected revenue for the next three months is approximately $442,053, with Marketing showing significant upside potential (+25.6%) and R&amp;D facing considerable downside risk (-51.5%). </a:t>
            </a:r>
          </a:p>
          <a:p>
            <a:pPr algn="l">
              <a:defRPr sz="1400"/>
            </a:pPr>
          </a:p>
          <a:p>
            <a:pPr algn="l">
              <a:defRPr sz="1400"/>
            </a:pPr>
            <a:r>
              <a:t>**Actionable Next Steps:**</a:t>
            </a:r>
          </a:p>
          <a:p>
            <a:pPr algn="l">
              <a:defRPr sz="1400"/>
            </a:pPr>
            <a:r>
              <a:t>1. Conduct a detailed review of R&amp;D expenditures to identify cost-saving opportunities and mitigate the projected downside risk.</a:t>
            </a:r>
          </a:p>
          <a:p>
            <a:pPr algn="l">
              <a:defRPr sz="1400"/>
            </a:pPr>
            <a:r>
              <a:t>2. Leverage Marketing's positive performance to enhance promotional strategies and drive revenue growth in the upcoming quarter.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vs Budget (Trend)</a:t>
            </a:r>
          </a:p>
        </p:txBody>
      </p:sp>
      <p:pic>
        <p:nvPicPr>
          <p:cNvPr id="3" name="Picture 2" descr="viz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20"/>
            <a:ext cx="633984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Variance % by Department</a:t>
            </a:r>
          </a:p>
        </p:txBody>
      </p:sp>
      <p:pic>
        <p:nvPicPr>
          <p:cNvPr id="3" name="Picture 2" descr="viz_dept_vari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20"/>
            <a:ext cx="633984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 by Department (6 mo.)</a:t>
            </a:r>
          </a:p>
        </p:txBody>
      </p:sp>
      <p:pic>
        <p:nvPicPr>
          <p:cNvPr id="3" name="Picture 2" descr="viz_forecast_de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20"/>
            <a:ext cx="6339840" cy="4754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